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5" r:id="rId6"/>
    <p:sldId id="260" r:id="rId7"/>
    <p:sldId id="261" r:id="rId8"/>
    <p:sldId id="262" r:id="rId9"/>
    <p:sldId id="263" r:id="rId10"/>
    <p:sldId id="306" r:id="rId11"/>
    <p:sldId id="264" r:id="rId12"/>
    <p:sldId id="307" r:id="rId13"/>
    <p:sldId id="265" r:id="rId14"/>
    <p:sldId id="266" r:id="rId15"/>
    <p:sldId id="267" r:id="rId16"/>
    <p:sldId id="268" r:id="rId17"/>
    <p:sldId id="30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08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9" r:id="rId45"/>
    <p:sldId id="300" r:id="rId46"/>
    <p:sldId id="301" r:id="rId47"/>
    <p:sldId id="302" r:id="rId48"/>
    <p:sldId id="303" r:id="rId49"/>
    <p:sldId id="294" r:id="rId50"/>
    <p:sldId id="295" r:id="rId51"/>
    <p:sldId id="296" r:id="rId52"/>
    <p:sldId id="297" r:id="rId53"/>
    <p:sldId id="298" r:id="rId54"/>
    <p:sldId id="310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66F89-1DD5-4D7A-B2A6-61915914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905954-B98E-48E6-BA24-93170F041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82895-3385-41CE-86CC-E7F3147C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07B874-1AA6-4A80-B28D-7FA3E09D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263C38-CE17-44E0-A9E0-857A6590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F3090-4CCD-4727-9357-33EE3560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0F5521-B25D-476F-B4C8-21C921B64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D95DDD-99D0-406B-B9CE-57069519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2A04B-DD55-404C-BE6B-D02C8083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6BC3F-E3EE-4C30-B23B-45DD63E8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0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6105D0-EECE-46A0-AC0C-0ECAB67A7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806624-77D2-419F-9703-8119B8E2A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1A3F34-F5C3-4394-8E0A-AFF38DE0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1EFD4E-9BD7-4977-AC1E-BE289CEC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63E4C1-E0DE-4D75-A443-FEC2CA69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9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90A03-E3E5-46A5-A982-350EC677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CE4D4-1BF7-4CF7-A1E2-1DEDE358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2FCCB1-9D18-4D0B-8DB0-8037F833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69F62E-DB69-4B03-835A-18368799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614631-40FE-40F3-973B-CA034C2A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1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0A21-0CE2-4C36-B1E7-CA044BE1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444652-F7E1-4389-9991-BCE1E8180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396DE-4919-4285-B066-B057E3EB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8437C-BE72-49D7-9F11-87D04E21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001390-6416-4B18-AAF4-84BF31CE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8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5A8D1-94E6-45ED-9FBD-C6E3FEA0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BB597-FDD3-41CE-8C21-560AF3F54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4E7E58-1743-47C7-96C5-3F7D39F15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FE73DA-6256-4EB5-A5C6-2820C42B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2F2B90-7D2E-4F3B-85FC-605E30980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4AE71E-431C-4E38-BCFF-DB343B6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FB659-F0F6-4909-8C33-AFFCD2C2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BEED40-D29B-43F1-9EFB-F639C8035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CE6A87-F4E1-4F6C-9E48-04CE4DCA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14D183-22D9-4781-A7A4-78DE4EBF1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04D7D1-0A14-49DB-BCA1-58C336172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C96D6C-9DA5-4A8B-8773-39F358BC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935E23-3739-4EA8-A0F2-C71B2747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306622-7C23-4959-A515-D7AFCF0F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9DAAB-BF1F-433D-B6E6-D7A66203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69128E-A5B1-450A-8BAF-5AC2EC13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D7D764-E1F5-4860-9328-40DFA9A8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6C6A6D-40CB-431D-986F-1740B63A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4D98A25-52DD-4F35-92AD-239D183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E67EF1-B7FC-4284-A53C-E8D8E254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EBE3AE-16BC-4F77-8A76-8BDFE12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6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EEC03-AA08-4500-BB5C-5F667DDA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8CCD5-5DC2-4D20-BED1-AFAC44A2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BFF591-C84D-49D3-B81A-308267571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24FB2D-DCBD-4719-896E-E25D1543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91A65E-3BA3-45D8-ABC8-4C60CCDC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5B2FAC-C83A-4E2F-B96A-E72A4728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58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BC58E-A1AF-4F5F-A1B1-C97DADEB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961064-4F1E-45E4-8455-6474E6B7F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17753D-277F-44F7-8C2F-4990438F7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521524-F094-47BB-9A55-52A44DFE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A368DB-C0A5-4064-AF70-7BFCCAD0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43198A-5ED2-45D2-94C4-15C13708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1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36B964-CF8E-46D2-99A2-757DA730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48EEBA-E0A6-4A69-AF02-B2898172F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23AAD6-27BF-44FE-82D9-69234D0F5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DFA0-E906-46A6-88F6-72DC0FF91E8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76C9F0-A6EB-4A1D-A15C-4BF1074C1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994447-56DB-4004-A5C9-A0344018A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E40C-6B06-4C62-ADCB-3C8453B80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999C6-FB64-4F79-9AE2-0FBC5E3C5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36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Patologie krevního ústrojí a lymfatického systému (včetně </a:t>
            </a:r>
            <a:r>
              <a:rPr lang="cs-CZ" dirty="0" err="1"/>
              <a:t>hematoonkologických</a:t>
            </a:r>
            <a:r>
              <a:rPr lang="cs-CZ" dirty="0"/>
              <a:t> onemocnění).</a:t>
            </a:r>
            <a:br>
              <a:rPr lang="cs-CZ" dirty="0"/>
            </a:br>
            <a:r>
              <a:rPr lang="cs-CZ" dirty="0"/>
              <a:t>Transplantace.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9DB7E5-9FF4-48B7-A52F-BED90EF5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957" y="4667359"/>
            <a:ext cx="9144000" cy="1655762"/>
          </a:xfrm>
        </p:spPr>
        <p:txBody>
          <a:bodyPr/>
          <a:lstStyle/>
          <a:p>
            <a:r>
              <a:rPr lang="en-GB" dirty="0"/>
              <a:t>Jakub Vlažný</a:t>
            </a:r>
          </a:p>
          <a:p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patologie</a:t>
            </a:r>
            <a:r>
              <a:rPr lang="en-GB" dirty="0"/>
              <a:t> FN Brno</a:t>
            </a:r>
          </a:p>
        </p:txBody>
      </p:sp>
    </p:spTree>
    <p:extLst>
      <p:ext uri="{BB962C8B-B14F-4D97-AF65-F5344CB8AC3E}">
        <p14:creationId xmlns:p14="http://schemas.microsoft.com/office/powerpoint/2010/main" val="245704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05B47-00E8-44CE-81A6-CD6474B3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8325"/>
            <a:ext cx="10515600" cy="528638"/>
          </a:xfrm>
        </p:spPr>
        <p:txBody>
          <a:bodyPr/>
          <a:lstStyle/>
          <a:p>
            <a:r>
              <a:rPr lang="cs-CZ" dirty="0"/>
              <a:t>Plicní edém: překrvená septa a eosinofilní tekutina v alveolech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39E749-6537-44F8-8FC6-4A87E715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23850"/>
            <a:ext cx="7219950" cy="47244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3E6434C-EB55-4DD5-860E-F3CBD86C3B38}"/>
              </a:ext>
            </a:extLst>
          </p:cNvPr>
          <p:cNvSpPr txBox="1">
            <a:spLocks/>
          </p:cNvSpPr>
          <p:nvPr/>
        </p:nvSpPr>
        <p:spPr>
          <a:xfrm>
            <a:off x="838200" y="6038850"/>
            <a:ext cx="10515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Zdroj: webpath.med.utah.edu</a:t>
            </a:r>
          </a:p>
        </p:txBody>
      </p:sp>
    </p:spTree>
    <p:extLst>
      <p:ext uri="{BB962C8B-B14F-4D97-AF65-F5344CB8AC3E}">
        <p14:creationId xmlns:p14="http://schemas.microsoft.com/office/powerpoint/2010/main" val="115811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Cyanóza</a:t>
            </a:r>
          </a:p>
          <a:p>
            <a:pPr lvl="1"/>
            <a:r>
              <a:rPr lang="cs-CZ" b="1" dirty="0"/>
              <a:t>Modravé</a:t>
            </a:r>
            <a:r>
              <a:rPr lang="cs-CZ" dirty="0"/>
              <a:t> zbarvení kůže</a:t>
            </a:r>
          </a:p>
          <a:p>
            <a:pPr lvl="1"/>
            <a:r>
              <a:rPr lang="cs-CZ" dirty="0"/>
              <a:t>Vzniká při vyšší obsahu redukovaného hemoglobinu v krvi</a:t>
            </a:r>
          </a:p>
          <a:p>
            <a:pPr lvl="1"/>
            <a:r>
              <a:rPr lang="cs-CZ" dirty="0"/>
              <a:t>Nastává u </a:t>
            </a:r>
            <a:r>
              <a:rPr lang="cs-CZ" b="1" dirty="0"/>
              <a:t>venostázy</a:t>
            </a:r>
            <a:r>
              <a:rPr lang="cs-CZ" dirty="0"/>
              <a:t> nebo u </a:t>
            </a:r>
            <a:r>
              <a:rPr lang="cs-CZ" b="1" dirty="0"/>
              <a:t>vrozených srdečních vad</a:t>
            </a:r>
            <a:r>
              <a:rPr lang="cs-CZ" dirty="0"/>
              <a:t> s pravolevým zkratem</a:t>
            </a:r>
          </a:p>
          <a:p>
            <a:pPr lvl="1"/>
            <a:r>
              <a:rPr lang="cs-CZ" dirty="0"/>
              <a:t>Nejvíce je patrná na </a:t>
            </a:r>
            <a:r>
              <a:rPr lang="cs-CZ" b="1" dirty="0"/>
              <a:t>akrálních</a:t>
            </a:r>
            <a:r>
              <a:rPr lang="cs-CZ" dirty="0"/>
              <a:t> částech těla (rty, prsty, ušní boltce, nos)</a:t>
            </a:r>
          </a:p>
          <a:p>
            <a:pPr marL="457200" lvl="1" indent="0">
              <a:buNone/>
            </a:pPr>
            <a:r>
              <a:rPr lang="cs-CZ" dirty="0"/>
              <a:t>Dlouholeté nedostatečné sycení krve vede ke vzniku zbytnění konečných článků prstů na rukou i nohou – </a:t>
            </a:r>
            <a:r>
              <a:rPr lang="cs-CZ" b="1" dirty="0"/>
              <a:t>paličkovitým prstům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9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F4786-B8BD-46E5-941C-742C74512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0225"/>
            <a:ext cx="10515600" cy="5667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Paličkovité prsty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0F584F-5EF2-474E-ACFE-D7250A9E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13" y="438149"/>
            <a:ext cx="7279661" cy="4848225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3C4B526-692A-48BE-9A91-DAC9D55D6E64}"/>
              </a:ext>
            </a:extLst>
          </p:cNvPr>
          <p:cNvSpPr txBox="1">
            <a:spLocks/>
          </p:cNvSpPr>
          <p:nvPr/>
        </p:nvSpPr>
        <p:spPr>
          <a:xfrm>
            <a:off x="838200" y="6136482"/>
            <a:ext cx="10515600" cy="56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400" dirty="0"/>
              <a:t>Zdroj: wikiskripta.eu</a:t>
            </a:r>
          </a:p>
        </p:txBody>
      </p:sp>
    </p:spTree>
    <p:extLst>
      <p:ext uri="{BB962C8B-B14F-4D97-AF65-F5344CB8AC3E}">
        <p14:creationId xmlns:p14="http://schemas.microsoft.com/office/powerpoint/2010/main" val="264552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Levostranné srdeční selhání</a:t>
            </a:r>
          </a:p>
          <a:p>
            <a:pPr lvl="1"/>
            <a:r>
              <a:rPr lang="cs-CZ" dirty="0"/>
              <a:t>Nejčastěji je způsobeno </a:t>
            </a:r>
            <a:r>
              <a:rPr lang="cs-CZ" b="1" dirty="0"/>
              <a:t>ischemickou chorobou srdce</a:t>
            </a:r>
            <a:r>
              <a:rPr lang="cs-CZ" dirty="0"/>
              <a:t>, hypertenzí, aortálními a mitrálními chlopenními vadami a chorobami srdečního svalu</a:t>
            </a:r>
          </a:p>
          <a:p>
            <a:pPr lvl="1"/>
            <a:r>
              <a:rPr lang="cs-CZ" dirty="0"/>
              <a:t>Levá komora je většinou </a:t>
            </a:r>
            <a:r>
              <a:rPr lang="cs-CZ" b="1" dirty="0"/>
              <a:t>hypertrofická</a:t>
            </a:r>
          </a:p>
          <a:p>
            <a:pPr lvl="1"/>
            <a:r>
              <a:rPr lang="cs-CZ" dirty="0"/>
              <a:t>Nejvíce postiženým orgánem jsou </a:t>
            </a:r>
            <a:r>
              <a:rPr lang="cs-CZ" b="1" dirty="0"/>
              <a:t>plíce</a:t>
            </a:r>
          </a:p>
          <a:p>
            <a:pPr lvl="1"/>
            <a:r>
              <a:rPr lang="cs-CZ" dirty="0"/>
              <a:t>Levá komora nestíhá odčerpávat krev z plicních žil, vyvíjí se </a:t>
            </a:r>
            <a:r>
              <a:rPr lang="cs-CZ" b="1" dirty="0"/>
              <a:t>plicní městnání </a:t>
            </a:r>
            <a:r>
              <a:rPr lang="cs-CZ" dirty="0"/>
              <a:t>a stoupá tlak v plicním řečišti</a:t>
            </a:r>
          </a:p>
          <a:p>
            <a:pPr lvl="1"/>
            <a:r>
              <a:rPr lang="cs-CZ" dirty="0"/>
              <a:t>Z kapilár vystupuje do </a:t>
            </a:r>
            <a:r>
              <a:rPr lang="cs-CZ" dirty="0" err="1"/>
              <a:t>intersticia</a:t>
            </a:r>
            <a:r>
              <a:rPr lang="cs-CZ" dirty="0"/>
              <a:t> a alveolů </a:t>
            </a:r>
            <a:r>
              <a:rPr lang="cs-CZ" b="1" dirty="0"/>
              <a:t>transsudát</a:t>
            </a:r>
            <a:r>
              <a:rPr lang="cs-CZ" dirty="0"/>
              <a:t> a vzniká </a:t>
            </a:r>
            <a:r>
              <a:rPr lang="cs-CZ" b="1" dirty="0"/>
              <a:t>plicní otok </a:t>
            </a:r>
            <a:r>
              <a:rPr lang="cs-CZ" dirty="0"/>
              <a:t>(edém plic)</a:t>
            </a:r>
          </a:p>
          <a:p>
            <a:pPr lvl="1"/>
            <a:r>
              <a:rPr lang="cs-CZ" dirty="0" err="1"/>
              <a:t>Edematozní</a:t>
            </a:r>
            <a:r>
              <a:rPr lang="cs-CZ" dirty="0"/>
              <a:t> plíce jsou zvětšené, prosáklé, těžké (700-800 g oproti 350-400 g v normálním stavu)</a:t>
            </a:r>
          </a:p>
          <a:p>
            <a:pPr lvl="1"/>
            <a:r>
              <a:rPr lang="cs-CZ" dirty="0"/>
              <a:t>Transsudát se hromadí také v pleurální dutině – </a:t>
            </a:r>
            <a:r>
              <a:rPr lang="cs-CZ" b="1" dirty="0" err="1"/>
              <a:t>hydrothorax</a:t>
            </a:r>
            <a:endParaRPr lang="cs-CZ" b="1" dirty="0"/>
          </a:p>
          <a:p>
            <a:pPr lvl="1"/>
            <a:endParaRPr lang="en-GB" dirty="0"/>
          </a:p>
          <a:p>
            <a:pPr lvl="1"/>
            <a:endParaRPr lang="cs-CZ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05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Levostranné srdeční selhání</a:t>
            </a:r>
          </a:p>
          <a:p>
            <a:pPr lvl="1"/>
            <a:r>
              <a:rPr lang="cs-CZ" dirty="0"/>
              <a:t>V mikroskopické obraze edému plic jsou patrné překrvené kapiláry v alveolárních septech a </a:t>
            </a:r>
            <a:r>
              <a:rPr lang="cs-CZ" b="1" dirty="0"/>
              <a:t>růžová tekutina v </a:t>
            </a:r>
            <a:r>
              <a:rPr lang="cs-CZ" b="1" dirty="0" err="1"/>
              <a:t>luminech</a:t>
            </a:r>
            <a:r>
              <a:rPr lang="cs-CZ" b="1" dirty="0"/>
              <a:t> alveolů</a:t>
            </a:r>
          </a:p>
          <a:p>
            <a:pPr lvl="1"/>
            <a:r>
              <a:rPr lang="cs-CZ" dirty="0"/>
              <a:t>Přeplněné kapiláry praskají a dochází k </a:t>
            </a:r>
            <a:r>
              <a:rPr lang="cs-CZ" b="1" dirty="0"/>
              <a:t>drobným krvácením do alveolů</a:t>
            </a:r>
          </a:p>
          <a:p>
            <a:pPr lvl="1"/>
            <a:r>
              <a:rPr lang="cs-CZ" dirty="0"/>
              <a:t>Z rozpadajících se erytrocytů vzniká </a:t>
            </a:r>
            <a:r>
              <a:rPr lang="cs-CZ" dirty="0" err="1"/>
              <a:t>hemosiderin</a:t>
            </a:r>
            <a:r>
              <a:rPr lang="cs-CZ" dirty="0"/>
              <a:t>, který je pohlcován alveolárními makrofágy (</a:t>
            </a:r>
            <a:r>
              <a:rPr lang="cs-CZ" b="1" dirty="0" err="1"/>
              <a:t>siderofágy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Při dlouhotrvajícím selhání jsou plíce tuhé s narezlou barvou </a:t>
            </a:r>
            <a:r>
              <a:rPr lang="cs-CZ" b="1" dirty="0"/>
              <a:t>– hnědá indurace plic</a:t>
            </a:r>
          </a:p>
          <a:p>
            <a:pPr lvl="2"/>
            <a:r>
              <a:rPr lang="cs-CZ" dirty="0"/>
              <a:t>Indurace je způsobena zmnožením vaziva v septech</a:t>
            </a:r>
          </a:p>
          <a:p>
            <a:pPr lvl="2"/>
            <a:r>
              <a:rPr lang="cs-CZ" dirty="0"/>
              <a:t>Rezavé zbarvení je způsobeno nahromaděním </a:t>
            </a:r>
            <a:r>
              <a:rPr lang="cs-CZ" dirty="0" err="1"/>
              <a:t>siderofágů</a:t>
            </a:r>
            <a:endParaRPr lang="cs-CZ" dirty="0"/>
          </a:p>
          <a:p>
            <a:pPr lvl="1"/>
            <a:r>
              <a:rPr lang="cs-CZ" dirty="0"/>
              <a:t>Městnání krve v plicích je rizikový terén pro vznik bakteriální infekce s rozvojem </a:t>
            </a:r>
            <a:r>
              <a:rPr lang="cs-CZ" b="1" dirty="0"/>
              <a:t>hypostatické bronchopneumonie</a:t>
            </a:r>
          </a:p>
          <a:p>
            <a:pPr lvl="1"/>
            <a:r>
              <a:rPr lang="cs-CZ" dirty="0"/>
              <a:t>Klinické projevy levostranného selhávání jsou kašel, dušnost, paroxysmální noční dyspnoe (záchvaty dušnosti ve spánku)</a:t>
            </a:r>
          </a:p>
          <a:p>
            <a:pPr lvl="1"/>
            <a:r>
              <a:rPr lang="cs-CZ" dirty="0"/>
              <a:t>Edém plic je projevuje </a:t>
            </a:r>
            <a:r>
              <a:rPr lang="cs-CZ" b="1" dirty="0"/>
              <a:t>kašlem s expektorací růžové zpěněné tekutiny</a:t>
            </a:r>
          </a:p>
          <a:p>
            <a:pPr lvl="1"/>
            <a:r>
              <a:rPr lang="cs-CZ" dirty="0"/>
              <a:t>Chroničtí kardiaci vykašlávají </a:t>
            </a:r>
            <a:r>
              <a:rPr lang="cs-CZ" b="1" dirty="0"/>
              <a:t>rezavé sputum</a:t>
            </a:r>
            <a:r>
              <a:rPr lang="cs-CZ" dirty="0"/>
              <a:t>. Barva je dána </a:t>
            </a:r>
            <a:r>
              <a:rPr lang="cs-CZ" b="1" dirty="0" err="1"/>
              <a:t>siderofágy</a:t>
            </a:r>
            <a:endParaRPr lang="cs-CZ" b="1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63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Pravostranné srdeční selhání</a:t>
            </a:r>
          </a:p>
          <a:p>
            <a:pPr lvl="1"/>
            <a:r>
              <a:rPr lang="cs-CZ" dirty="0"/>
              <a:t>Nejčastěji je </a:t>
            </a:r>
            <a:r>
              <a:rPr lang="cs-CZ" b="1" dirty="0"/>
              <a:t>následkem levostranného selhávání </a:t>
            </a:r>
            <a:r>
              <a:rPr lang="cs-CZ" dirty="0"/>
              <a:t>– přenesené přes plicní řečiště</a:t>
            </a:r>
          </a:p>
          <a:p>
            <a:pPr lvl="1"/>
            <a:r>
              <a:rPr lang="cs-CZ" dirty="0"/>
              <a:t>Může se vyskytnout i </a:t>
            </a:r>
            <a:r>
              <a:rPr lang="cs-CZ" b="1" dirty="0"/>
              <a:t>samostatně</a:t>
            </a:r>
            <a:r>
              <a:rPr lang="cs-CZ" dirty="0"/>
              <a:t> – při mitrální stenóze, chronických chorobách plic, které vedou ke zvýšení rezistence plicního řečiště nebo při vrozených srdečních vadách s </a:t>
            </a:r>
            <a:r>
              <a:rPr lang="cs-CZ" dirty="0" err="1"/>
              <a:t>levopravým</a:t>
            </a:r>
            <a:r>
              <a:rPr lang="cs-CZ" dirty="0"/>
              <a:t> zkratem</a:t>
            </a:r>
          </a:p>
          <a:p>
            <a:pPr lvl="1"/>
            <a:r>
              <a:rPr lang="cs-CZ" dirty="0"/>
              <a:t>Postiženými orgány jsou zejména </a:t>
            </a:r>
            <a:r>
              <a:rPr lang="cs-CZ" b="1" dirty="0"/>
              <a:t>břišní orgány, portální řečiště, mozek</a:t>
            </a:r>
          </a:p>
          <a:p>
            <a:pPr lvl="1"/>
            <a:r>
              <a:rPr lang="cs-CZ" b="1" dirty="0"/>
              <a:t>Plíce jsou postiženy jen málo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24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Pravostranné srdeční selhání</a:t>
            </a:r>
          </a:p>
          <a:p>
            <a:pPr lvl="1"/>
            <a:r>
              <a:rPr lang="cs-CZ" b="1" dirty="0"/>
              <a:t>Játra</a:t>
            </a:r>
          </a:p>
          <a:p>
            <a:pPr lvl="2"/>
            <a:r>
              <a:rPr lang="cs-CZ" dirty="0"/>
              <a:t>Při venostáze </a:t>
            </a:r>
            <a:r>
              <a:rPr lang="cs-CZ" b="1" dirty="0"/>
              <a:t>zvětšená</a:t>
            </a:r>
            <a:r>
              <a:rPr lang="cs-CZ" dirty="0"/>
              <a:t>, tmavě červená</a:t>
            </a:r>
          </a:p>
          <a:p>
            <a:pPr lvl="2"/>
            <a:r>
              <a:rPr lang="cs-CZ" dirty="0"/>
              <a:t>Vyšší hmotnost (2000-2500 g oproti normálu 1500 g)</a:t>
            </a:r>
          </a:p>
          <a:p>
            <a:pPr lvl="2"/>
            <a:r>
              <a:rPr lang="cs-CZ" dirty="0"/>
              <a:t>Na řezu typický </a:t>
            </a:r>
            <a:r>
              <a:rPr lang="cs-CZ" b="1" dirty="0"/>
              <a:t>muškátový vzhled </a:t>
            </a:r>
            <a:r>
              <a:rPr lang="cs-CZ" dirty="0"/>
              <a:t>– </a:t>
            </a:r>
            <a:r>
              <a:rPr lang="cs-CZ" dirty="0" err="1"/>
              <a:t>hepar</a:t>
            </a:r>
            <a:r>
              <a:rPr lang="cs-CZ" dirty="0"/>
              <a:t> </a:t>
            </a:r>
            <a:r>
              <a:rPr lang="cs-CZ" dirty="0" err="1"/>
              <a:t>moschatum</a:t>
            </a:r>
            <a:r>
              <a:rPr lang="cs-CZ" dirty="0"/>
              <a:t> – způsoben </a:t>
            </a:r>
            <a:r>
              <a:rPr lang="cs-CZ" b="1" dirty="0"/>
              <a:t>překrvením centrálních vén a sinusoid</a:t>
            </a:r>
          </a:p>
          <a:p>
            <a:pPr lvl="2"/>
            <a:r>
              <a:rPr lang="cs-CZ" dirty="0"/>
              <a:t>Dlouhotrvající selhání vede k </a:t>
            </a:r>
            <a:r>
              <a:rPr lang="cs-CZ" b="1" dirty="0"/>
              <a:t>induraci</a:t>
            </a:r>
            <a:r>
              <a:rPr lang="cs-CZ" dirty="0"/>
              <a:t> a k </a:t>
            </a:r>
            <a:r>
              <a:rPr lang="cs-CZ" b="1" dirty="0"/>
              <a:t>fibróze</a:t>
            </a:r>
            <a:r>
              <a:rPr lang="cs-CZ" dirty="0"/>
              <a:t> jater</a:t>
            </a:r>
          </a:p>
          <a:p>
            <a:pPr lvl="2"/>
            <a:r>
              <a:rPr lang="cs-CZ" dirty="0"/>
              <a:t>Těžká venostáza v játrech vede až  k jejich </a:t>
            </a:r>
            <a:r>
              <a:rPr lang="cs-CZ" b="1" dirty="0"/>
              <a:t>selhávání</a:t>
            </a:r>
          </a:p>
          <a:p>
            <a:pPr lvl="1"/>
            <a:r>
              <a:rPr lang="cs-CZ" b="1" dirty="0"/>
              <a:t>Slezina</a:t>
            </a:r>
          </a:p>
          <a:p>
            <a:pPr lvl="2"/>
            <a:r>
              <a:rPr lang="cs-CZ" dirty="0"/>
              <a:t>Městnání vede ke </a:t>
            </a:r>
            <a:r>
              <a:rPr lang="cs-CZ" b="1" dirty="0"/>
              <a:t>zvětšení</a:t>
            </a:r>
            <a:r>
              <a:rPr lang="cs-CZ" dirty="0"/>
              <a:t> (200-250 g oproti normálu 150 g)</a:t>
            </a:r>
          </a:p>
          <a:p>
            <a:pPr lvl="2"/>
            <a:r>
              <a:rPr lang="cs-CZ" dirty="0"/>
              <a:t>Při chronické indurace splenomegalie, až 600 g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69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A884A-88EB-4690-BE2E-8D7ACFA1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6875"/>
            <a:ext cx="10515600" cy="609600"/>
          </a:xfrm>
        </p:spPr>
        <p:txBody>
          <a:bodyPr/>
          <a:lstStyle/>
          <a:p>
            <a:r>
              <a:rPr lang="cs-CZ" dirty="0"/>
              <a:t>Venostáza v játrech (obraz „muškátových jater“)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36B24D-652E-48C7-A8E6-536A728D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338137"/>
            <a:ext cx="7229475" cy="4752975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A158882-A222-42B9-8904-D603EC9F8C66}"/>
              </a:ext>
            </a:extLst>
          </p:cNvPr>
          <p:cNvSpPr txBox="1">
            <a:spLocks/>
          </p:cNvSpPr>
          <p:nvPr/>
        </p:nvSpPr>
        <p:spPr>
          <a:xfrm>
            <a:off x="838200" y="6038850"/>
            <a:ext cx="10515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Zdroj: webpath.med.utah.edu</a:t>
            </a:r>
          </a:p>
        </p:txBody>
      </p:sp>
    </p:spTree>
    <p:extLst>
      <p:ext uri="{BB962C8B-B14F-4D97-AF65-F5344CB8AC3E}">
        <p14:creationId xmlns:p14="http://schemas.microsoft.com/office/powerpoint/2010/main" val="333328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Projevy oběhového selhávání mimo srdce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Pravostranné srdeční selhání</a:t>
            </a:r>
          </a:p>
          <a:p>
            <a:pPr lvl="1"/>
            <a:r>
              <a:rPr lang="cs-CZ" dirty="0"/>
              <a:t>Ledviny</a:t>
            </a:r>
          </a:p>
          <a:p>
            <a:pPr lvl="2"/>
            <a:r>
              <a:rPr lang="cs-CZ" dirty="0"/>
              <a:t> při chronickém městnání zvětšené, tužší, modrofialové barvy</a:t>
            </a:r>
          </a:p>
          <a:p>
            <a:pPr lvl="1"/>
            <a:r>
              <a:rPr lang="cs-CZ" dirty="0"/>
              <a:t>Edém podkoží</a:t>
            </a:r>
          </a:p>
          <a:p>
            <a:pPr lvl="2"/>
            <a:r>
              <a:rPr lang="cs-CZ" dirty="0"/>
              <a:t>Nejprve </a:t>
            </a:r>
            <a:r>
              <a:rPr lang="cs-CZ" b="1" dirty="0" err="1"/>
              <a:t>perimaleolárně</a:t>
            </a:r>
            <a:r>
              <a:rPr lang="cs-CZ" dirty="0"/>
              <a:t>, poté se šíří kraniálně</a:t>
            </a:r>
          </a:p>
          <a:p>
            <a:pPr lvl="2"/>
            <a:r>
              <a:rPr lang="cs-CZ" dirty="0"/>
              <a:t>Nejtěžší formou je </a:t>
            </a:r>
            <a:r>
              <a:rPr lang="cs-CZ" b="1" dirty="0"/>
              <a:t>anasarka</a:t>
            </a:r>
          </a:p>
          <a:p>
            <a:pPr lvl="1"/>
            <a:r>
              <a:rPr lang="cs-CZ" dirty="0"/>
              <a:t>Mozek</a:t>
            </a:r>
          </a:p>
          <a:p>
            <a:pPr lvl="2"/>
            <a:r>
              <a:rPr lang="cs-CZ" dirty="0"/>
              <a:t>Překrvený, těžší, </a:t>
            </a:r>
            <a:r>
              <a:rPr lang="cs-CZ" dirty="0" err="1"/>
              <a:t>edematozní</a:t>
            </a:r>
            <a:endParaRPr lang="cs-CZ" dirty="0"/>
          </a:p>
          <a:p>
            <a:pPr lvl="2"/>
            <a:r>
              <a:rPr lang="cs-CZ" dirty="0"/>
              <a:t>Dochází k hypoxii, což se projevuje </a:t>
            </a:r>
            <a:r>
              <a:rPr lang="cs-CZ" b="1" dirty="0"/>
              <a:t>hypoxickou encefalopatií</a:t>
            </a:r>
          </a:p>
          <a:p>
            <a:pPr marL="914400" lvl="2" indent="0">
              <a:buNone/>
            </a:pPr>
            <a:endParaRPr lang="cs-CZ" sz="2800" b="1" dirty="0"/>
          </a:p>
          <a:p>
            <a:pPr marL="914400" lvl="2" indent="0">
              <a:buNone/>
            </a:pPr>
            <a:r>
              <a:rPr lang="cs-CZ" sz="2800" b="1" dirty="0"/>
              <a:t>Většina nemocných s plně vyvinutým srdečním selháním má klinické projevy jak levostranné, tak pravostranné</a:t>
            </a:r>
          </a:p>
          <a:p>
            <a:pPr marL="914400" lvl="2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24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Místní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poruchy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Trombóza</a:t>
            </a:r>
            <a:endParaRPr lang="cs-CZ" b="1" dirty="0"/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dirty="0"/>
              <a:t>= </a:t>
            </a:r>
            <a:r>
              <a:rPr lang="cs-CZ" sz="2400" b="1" dirty="0"/>
              <a:t>intravitální tvorba krevní sraženiny</a:t>
            </a:r>
          </a:p>
          <a:p>
            <a:pPr lvl="1"/>
            <a:r>
              <a:rPr lang="cs-CZ" sz="2000" dirty="0"/>
              <a:t>Příčiny: trombus vzniká jako následek </a:t>
            </a:r>
            <a:r>
              <a:rPr lang="cs-CZ" sz="2000" b="1" dirty="0"/>
              <a:t>nepatřičné aktivace procesu normální hemostázy</a:t>
            </a:r>
          </a:p>
          <a:p>
            <a:pPr marL="457200" lvl="1" indent="0">
              <a:buNone/>
            </a:pPr>
            <a:r>
              <a:rPr lang="cs-CZ" sz="2000" dirty="0"/>
              <a:t>Patogeneze má tři hlavní příčiny (</a:t>
            </a:r>
            <a:r>
              <a:rPr lang="cs-CZ" sz="2000" b="1" dirty="0" err="1"/>
              <a:t>Virchowova</a:t>
            </a:r>
            <a:r>
              <a:rPr lang="cs-CZ" sz="2000" b="1" dirty="0"/>
              <a:t> trias</a:t>
            </a:r>
            <a:r>
              <a:rPr lang="cs-CZ" sz="2000" dirty="0"/>
              <a:t>):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b="1" dirty="0"/>
              <a:t>Poškození endotelu</a:t>
            </a:r>
          </a:p>
          <a:p>
            <a:pPr lvl="3"/>
            <a:r>
              <a:rPr lang="cs-CZ" sz="1600" dirty="0"/>
              <a:t>Ztráta protisrážlivého účinku endotelií</a:t>
            </a:r>
          </a:p>
          <a:p>
            <a:pPr lvl="3"/>
            <a:r>
              <a:rPr lang="cs-CZ" sz="1600" dirty="0"/>
              <a:t>Trauma, ateroskleróza, zánět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b="1" dirty="0"/>
              <a:t>Stáza nebo turbulence krevního toku</a:t>
            </a:r>
          </a:p>
          <a:p>
            <a:pPr lvl="3"/>
            <a:r>
              <a:rPr lang="cs-CZ" sz="1600" dirty="0"/>
              <a:t>Normální krevní proud je laminární</a:t>
            </a:r>
          </a:p>
          <a:p>
            <a:pPr lvl="3"/>
            <a:r>
              <a:rPr lang="cs-CZ" sz="1600" dirty="0"/>
              <a:t>Stáza nebo turbulentní proudění je </a:t>
            </a:r>
            <a:r>
              <a:rPr lang="cs-CZ" sz="1600" dirty="0" err="1"/>
              <a:t>trombogenní</a:t>
            </a:r>
            <a:endParaRPr lang="cs-CZ" sz="1600" dirty="0"/>
          </a:p>
          <a:p>
            <a:pPr lvl="3"/>
            <a:r>
              <a:rPr lang="cs-CZ" sz="1600" dirty="0"/>
              <a:t>Např. Fibrilace síní, žilní varixy, aneurysmata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b="1" dirty="0" err="1"/>
              <a:t>Hyperkoagulační</a:t>
            </a:r>
            <a:r>
              <a:rPr lang="cs-CZ" sz="1600" b="1" dirty="0"/>
              <a:t> stavy krve</a:t>
            </a:r>
          </a:p>
          <a:p>
            <a:pPr lvl="3"/>
            <a:r>
              <a:rPr lang="cs-CZ" sz="1600" dirty="0"/>
              <a:t>= </a:t>
            </a:r>
            <a:r>
              <a:rPr lang="cs-CZ" sz="1600" dirty="0" err="1"/>
              <a:t>trombofilní</a:t>
            </a:r>
            <a:r>
              <a:rPr lang="cs-CZ" sz="1600" dirty="0"/>
              <a:t> stav</a:t>
            </a:r>
          </a:p>
          <a:p>
            <a:pPr lvl="3"/>
            <a:r>
              <a:rPr lang="cs-CZ" sz="1600" dirty="0"/>
              <a:t>Např. </a:t>
            </a:r>
            <a:r>
              <a:rPr lang="cs-CZ" sz="1600" dirty="0" err="1"/>
              <a:t>Leydenská</a:t>
            </a:r>
            <a:r>
              <a:rPr lang="cs-CZ" sz="1600" dirty="0"/>
              <a:t> mutace, generalizované nádorové onemocnění, polycytémie, perorální antikoncepce, kouření</a:t>
            </a:r>
          </a:p>
          <a:p>
            <a:pPr marL="914400" lvl="2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43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84C5B-2AD5-4A6B-B120-3C012DB8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Poruchy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krevního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oběhu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61D44-A6A6-429D-B24F-D7C5E179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Celková</a:t>
            </a:r>
            <a:r>
              <a:rPr lang="cs-CZ" dirty="0"/>
              <a:t> – selhávání celého systému oběhu krve</a:t>
            </a:r>
          </a:p>
          <a:p>
            <a:r>
              <a:rPr lang="cs-CZ" b="1" dirty="0"/>
              <a:t>Místní</a:t>
            </a:r>
            <a:r>
              <a:rPr lang="cs-CZ" dirty="0"/>
              <a:t> – porucha týkající se pouze části oběhu (např. V jednom orgánu)</a:t>
            </a:r>
          </a:p>
        </p:txBody>
      </p:sp>
    </p:spTree>
    <p:extLst>
      <p:ext uri="{BB962C8B-B14F-4D97-AF65-F5344CB8AC3E}">
        <p14:creationId xmlns:p14="http://schemas.microsoft.com/office/powerpoint/2010/main" val="310270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Místní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poruchy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40531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cs-CZ" sz="3200" b="1" dirty="0"/>
              <a:t>Trombóza</a:t>
            </a:r>
            <a:endParaRPr lang="cs-CZ" b="1" dirty="0"/>
          </a:p>
          <a:p>
            <a:pPr lvl="1"/>
            <a:r>
              <a:rPr lang="cs-CZ" dirty="0"/>
              <a:t>Tromby vznikají kdekoliv v oběhovém systému</a:t>
            </a:r>
          </a:p>
          <a:p>
            <a:pPr lvl="1"/>
            <a:r>
              <a:rPr lang="cs-CZ" dirty="0"/>
              <a:t>Základem je </a:t>
            </a:r>
            <a:r>
              <a:rPr lang="cs-CZ" b="1" dirty="0"/>
              <a:t>hustá síť fibrinu</a:t>
            </a:r>
            <a:r>
              <a:rPr lang="cs-CZ" dirty="0"/>
              <a:t>, do které se </a:t>
            </a:r>
            <a:r>
              <a:rPr lang="cs-CZ" b="1" dirty="0"/>
              <a:t>zachycují krevní buňky</a:t>
            </a:r>
          </a:p>
          <a:p>
            <a:pPr lvl="2"/>
            <a:r>
              <a:rPr lang="cs-CZ" b="1" dirty="0"/>
              <a:t>Červený trombus </a:t>
            </a:r>
            <a:r>
              <a:rPr lang="cs-CZ" dirty="0"/>
              <a:t>– převaha erytrocytů</a:t>
            </a:r>
          </a:p>
          <a:p>
            <a:pPr lvl="2"/>
            <a:r>
              <a:rPr lang="cs-CZ" b="1" dirty="0"/>
              <a:t>Bílý trombus </a:t>
            </a:r>
            <a:r>
              <a:rPr lang="cs-CZ" dirty="0"/>
              <a:t>– převaha fibrinu a destiček</a:t>
            </a:r>
          </a:p>
          <a:p>
            <a:pPr lvl="2"/>
            <a:r>
              <a:rPr lang="cs-CZ" b="1" dirty="0"/>
              <a:t>Smíšený trombus</a:t>
            </a:r>
            <a:r>
              <a:rPr lang="cs-CZ" dirty="0"/>
              <a:t> – střídané vrstev červených a světlých</a:t>
            </a:r>
          </a:p>
          <a:p>
            <a:pPr lvl="2"/>
            <a:endParaRPr lang="cs-CZ" dirty="0"/>
          </a:p>
          <a:p>
            <a:r>
              <a:rPr lang="cs-CZ" b="1" dirty="0"/>
              <a:t>Žilní trombus </a:t>
            </a:r>
            <a:r>
              <a:rPr lang="cs-CZ" dirty="0"/>
              <a:t>(</a:t>
            </a:r>
            <a:r>
              <a:rPr lang="cs-CZ" dirty="0" err="1"/>
              <a:t>flebotrombóza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červené a uzavírající tromby, tvoří </a:t>
            </a:r>
            <a:r>
              <a:rPr lang="cs-CZ" b="1" dirty="0"/>
              <a:t>odlitek žíly</a:t>
            </a:r>
          </a:p>
          <a:p>
            <a:pPr lvl="1"/>
            <a:r>
              <a:rPr lang="cs-CZ" dirty="0"/>
              <a:t>Hlavní příčina vzniku je </a:t>
            </a:r>
            <a:r>
              <a:rPr lang="cs-CZ" b="1" dirty="0"/>
              <a:t>zpomalení krevního proudu </a:t>
            </a:r>
            <a:r>
              <a:rPr lang="cs-CZ" dirty="0"/>
              <a:t>– </a:t>
            </a:r>
            <a:r>
              <a:rPr lang="cs-CZ" b="1" dirty="0"/>
              <a:t>stagnační tromby</a:t>
            </a:r>
          </a:p>
          <a:p>
            <a:pPr lvl="1"/>
            <a:r>
              <a:rPr lang="cs-CZ" dirty="0"/>
              <a:t>Vznikají zejména v žilách dolních končetin, méně často v pánevních a jiných</a:t>
            </a:r>
          </a:p>
        </p:txBody>
      </p:sp>
    </p:spTree>
    <p:extLst>
      <p:ext uri="{BB962C8B-B14F-4D97-AF65-F5344CB8AC3E}">
        <p14:creationId xmlns:p14="http://schemas.microsoft.com/office/powerpoint/2010/main" val="195401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Místní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poruchy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Trombóza</a:t>
            </a:r>
            <a:endParaRPr lang="cs-CZ" b="1" dirty="0"/>
          </a:p>
          <a:p>
            <a:r>
              <a:rPr lang="cs-CZ" b="1" dirty="0"/>
              <a:t>Tepenný trombus:</a:t>
            </a:r>
          </a:p>
          <a:p>
            <a:pPr lvl="1"/>
            <a:r>
              <a:rPr lang="cs-CZ" dirty="0"/>
              <a:t>Tvořeny </a:t>
            </a:r>
            <a:r>
              <a:rPr lang="cs-CZ" b="1" dirty="0"/>
              <a:t>zejména fibrinem</a:t>
            </a:r>
            <a:r>
              <a:rPr lang="cs-CZ" dirty="0"/>
              <a:t>, v aortě bývají nástěnné, v menších tepnách uzavírající</a:t>
            </a:r>
          </a:p>
          <a:p>
            <a:pPr lvl="1"/>
            <a:r>
              <a:rPr lang="cs-CZ" dirty="0"/>
              <a:t>Hlavní příčina vzniku je poškození endotelu (</a:t>
            </a:r>
            <a:r>
              <a:rPr lang="cs-CZ" b="1" dirty="0"/>
              <a:t>ateroskleróza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Klinicky nejčastější jsou tromby tepen koronárních, mozkových, femorálních, </a:t>
            </a:r>
            <a:r>
              <a:rPr lang="cs-CZ" dirty="0" err="1"/>
              <a:t>mezenterických</a:t>
            </a:r>
            <a:endParaRPr lang="cs-CZ" dirty="0"/>
          </a:p>
          <a:p>
            <a:r>
              <a:rPr lang="cs-CZ" b="1" dirty="0"/>
              <a:t>Tromby srdečních dutin:</a:t>
            </a:r>
          </a:p>
          <a:p>
            <a:pPr lvl="1"/>
            <a:r>
              <a:rPr lang="cs-CZ" dirty="0"/>
              <a:t>Typicky </a:t>
            </a:r>
            <a:r>
              <a:rPr lang="cs-CZ" b="1" dirty="0"/>
              <a:t>nástěnné</a:t>
            </a:r>
            <a:r>
              <a:rPr lang="cs-CZ" dirty="0"/>
              <a:t>, tvoří se hlavně v síňových oušcích</a:t>
            </a:r>
          </a:p>
          <a:p>
            <a:pPr lvl="1"/>
            <a:r>
              <a:rPr lang="cs-CZ" dirty="0"/>
              <a:t>Příčinou je </a:t>
            </a:r>
            <a:r>
              <a:rPr lang="cs-CZ" b="1" dirty="0"/>
              <a:t>turbulence</a:t>
            </a:r>
            <a:r>
              <a:rPr lang="cs-CZ" dirty="0"/>
              <a:t> krevního proudu (</a:t>
            </a:r>
            <a:r>
              <a:rPr lang="cs-CZ" b="1" dirty="0"/>
              <a:t>fibrilace síní</a:t>
            </a:r>
            <a:r>
              <a:rPr lang="cs-CZ" dirty="0"/>
              <a:t>) či poškození endokardu (nad infarktem myokardu)</a:t>
            </a:r>
          </a:p>
          <a:p>
            <a:pPr lvl="1"/>
            <a:r>
              <a:rPr lang="cs-CZ" dirty="0"/>
              <a:t>Na chlopních vznikají tzv. </a:t>
            </a:r>
            <a:r>
              <a:rPr lang="cs-CZ" b="1" dirty="0"/>
              <a:t>vegetace</a:t>
            </a:r>
            <a:r>
              <a:rPr lang="cs-CZ" dirty="0"/>
              <a:t>, které mohou být </a:t>
            </a:r>
            <a:r>
              <a:rPr lang="cs-CZ" b="1" dirty="0"/>
              <a:t>sterilní (revmatická horečka)</a:t>
            </a:r>
            <a:r>
              <a:rPr lang="cs-CZ" dirty="0"/>
              <a:t> nebo obsahují </a:t>
            </a:r>
            <a:r>
              <a:rPr lang="cs-CZ" b="1" dirty="0"/>
              <a:t>mikroorganismy (infekční endokarditida)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6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5862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100" b="1" dirty="0"/>
              <a:t>Trombóza – vývoj trombu:</a:t>
            </a:r>
          </a:p>
          <a:p>
            <a:r>
              <a:rPr lang="cs-CZ" b="1" dirty="0"/>
              <a:t>Narůstání</a:t>
            </a:r>
          </a:p>
          <a:p>
            <a:pPr lvl="1"/>
            <a:r>
              <a:rPr lang="cs-CZ" dirty="0"/>
              <a:t>nad trombotickým uzávěrem krev stagnuje a může se dále srážet</a:t>
            </a:r>
          </a:p>
          <a:p>
            <a:pPr lvl="1"/>
            <a:r>
              <a:rPr lang="cs-CZ" dirty="0"/>
              <a:t>V tepnách narůstá trombus retrográdně proti proudu</a:t>
            </a:r>
          </a:p>
          <a:p>
            <a:pPr lvl="1"/>
            <a:r>
              <a:rPr lang="cs-CZ" dirty="0"/>
              <a:t>V žilách trombus narůstá po proudu směrem k srdci</a:t>
            </a:r>
          </a:p>
          <a:p>
            <a:r>
              <a:rPr lang="cs-CZ" b="1" dirty="0"/>
              <a:t>Embolizace</a:t>
            </a:r>
          </a:p>
          <a:p>
            <a:pPr lvl="1"/>
            <a:r>
              <a:rPr lang="cs-CZ" dirty="0"/>
              <a:t>Vzniká </a:t>
            </a:r>
            <a:r>
              <a:rPr lang="cs-CZ" b="1" dirty="0"/>
              <a:t>odtržením</a:t>
            </a:r>
            <a:r>
              <a:rPr lang="cs-CZ" dirty="0"/>
              <a:t> trombu nebo jeho části krevním proudem do místa anatomického zúžení cévy, kde se trombus </a:t>
            </a:r>
            <a:r>
              <a:rPr lang="cs-CZ" b="1" dirty="0"/>
              <a:t>zaklíní</a:t>
            </a:r>
            <a:r>
              <a:rPr lang="cs-CZ" dirty="0"/>
              <a:t> a uzavře průsvit</a:t>
            </a:r>
          </a:p>
          <a:p>
            <a:pPr lvl="1"/>
            <a:r>
              <a:rPr lang="cs-CZ" dirty="0"/>
              <a:t>Embolizace je významnou </a:t>
            </a:r>
            <a:r>
              <a:rPr lang="cs-CZ" b="1" dirty="0"/>
              <a:t>komplikací žilních trombóz </a:t>
            </a:r>
            <a:r>
              <a:rPr lang="cs-CZ" dirty="0"/>
              <a:t>(plicní embolie) a </a:t>
            </a:r>
            <a:r>
              <a:rPr lang="cs-CZ" b="1" dirty="0" err="1"/>
              <a:t>nitrosrdečních</a:t>
            </a:r>
            <a:r>
              <a:rPr lang="cs-CZ" b="1" dirty="0"/>
              <a:t> trombů </a:t>
            </a:r>
            <a:r>
              <a:rPr lang="cs-CZ" dirty="0"/>
              <a:t>(embolizace systémových tepen)</a:t>
            </a:r>
          </a:p>
          <a:p>
            <a:r>
              <a:rPr lang="cs-CZ" b="1" dirty="0"/>
              <a:t>Spontánní </a:t>
            </a:r>
            <a:r>
              <a:rPr lang="cs-CZ" b="1" dirty="0" err="1"/>
              <a:t>fibrinolýza</a:t>
            </a:r>
            <a:endParaRPr lang="cs-CZ" b="1" dirty="0"/>
          </a:p>
          <a:p>
            <a:pPr lvl="1"/>
            <a:r>
              <a:rPr lang="cs-CZ" dirty="0"/>
              <a:t>Může vest k </a:t>
            </a:r>
            <a:r>
              <a:rPr lang="cs-CZ" b="1" dirty="0"/>
              <a:t>rozpuštění</a:t>
            </a:r>
            <a:r>
              <a:rPr lang="cs-CZ" dirty="0"/>
              <a:t> drobného trombu</a:t>
            </a:r>
          </a:p>
          <a:p>
            <a:r>
              <a:rPr lang="cs-CZ" b="1" dirty="0"/>
              <a:t>Organizace trombu</a:t>
            </a:r>
          </a:p>
          <a:p>
            <a:pPr lvl="1"/>
            <a:r>
              <a:rPr lang="cs-CZ" dirty="0"/>
              <a:t>Vrůstání </a:t>
            </a:r>
            <a:r>
              <a:rPr lang="cs-CZ" b="1" dirty="0"/>
              <a:t>granulační tkáně </a:t>
            </a:r>
            <a:r>
              <a:rPr lang="cs-CZ" dirty="0"/>
              <a:t>(fibroblasty, endotelie, hladké svalové buňky) do trombu</a:t>
            </a:r>
          </a:p>
          <a:p>
            <a:pPr lvl="1"/>
            <a:r>
              <a:rPr lang="cs-CZ" dirty="0"/>
              <a:t>Kapiláry postupně </a:t>
            </a:r>
            <a:r>
              <a:rPr lang="cs-CZ" dirty="0" err="1"/>
              <a:t>anastomozují</a:t>
            </a:r>
            <a:r>
              <a:rPr lang="cs-CZ" dirty="0"/>
              <a:t> a může dojít k </a:t>
            </a:r>
            <a:r>
              <a:rPr lang="cs-CZ" b="1" dirty="0" err="1"/>
              <a:t>rekanalizaci</a:t>
            </a:r>
            <a:r>
              <a:rPr lang="cs-CZ" dirty="0"/>
              <a:t> cévy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36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28913-9574-48BE-AD1C-DFBEE221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B757B-C9A8-4754-9E52-2CE8146F8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Trombóza mikrocirkulace</a:t>
            </a:r>
          </a:p>
          <a:p>
            <a:pPr marL="0" indent="0">
              <a:buNone/>
            </a:pPr>
            <a:r>
              <a:rPr lang="cs-CZ" dirty="0"/>
              <a:t>=</a:t>
            </a:r>
            <a:r>
              <a:rPr lang="cs-CZ" sz="2400" dirty="0"/>
              <a:t> </a:t>
            </a:r>
            <a:r>
              <a:rPr lang="cs-CZ" sz="2400" b="1" dirty="0"/>
              <a:t>Diseminovaná intravaskulární koagulace (DIC)</a:t>
            </a:r>
          </a:p>
          <a:p>
            <a:r>
              <a:rPr lang="cs-CZ" sz="2400" dirty="0"/>
              <a:t>Vznik </a:t>
            </a:r>
            <a:r>
              <a:rPr lang="cs-CZ" sz="2400" b="1" dirty="0"/>
              <a:t>mnohočetných</a:t>
            </a:r>
            <a:r>
              <a:rPr lang="cs-CZ" sz="2400" dirty="0"/>
              <a:t> trombů v mikrocirkulaci celého těla</a:t>
            </a:r>
          </a:p>
          <a:p>
            <a:r>
              <a:rPr lang="cs-CZ" sz="2400" dirty="0"/>
              <a:t>Jedná se komplikaci nejrůznějších patologických stavů, které vedou k aktivaci krevního srážení</a:t>
            </a:r>
          </a:p>
          <a:p>
            <a:r>
              <a:rPr lang="cs-CZ" sz="2400" dirty="0"/>
              <a:t>Nejčastěji se jedná o sepsi, zhoubné nádory, šok, polytrauma, embolie plodovou vodou</a:t>
            </a:r>
          </a:p>
          <a:p>
            <a:r>
              <a:rPr lang="cs-CZ" sz="2400" dirty="0"/>
              <a:t>DIC se projevuje nejprve </a:t>
            </a:r>
            <a:r>
              <a:rPr lang="cs-CZ" sz="2400" b="1" dirty="0"/>
              <a:t>ischemií</a:t>
            </a:r>
            <a:r>
              <a:rPr lang="cs-CZ" sz="2400" dirty="0"/>
              <a:t> a </a:t>
            </a:r>
            <a:r>
              <a:rPr lang="cs-CZ" sz="2400" b="1" dirty="0" err="1"/>
              <a:t>mikroinfarkty</a:t>
            </a:r>
            <a:r>
              <a:rPr lang="cs-CZ" sz="2400" dirty="0"/>
              <a:t> postižených orgánů </a:t>
            </a:r>
            <a:r>
              <a:rPr lang="cs-CZ" sz="2400" b="1" dirty="0"/>
              <a:t>(</a:t>
            </a:r>
            <a:r>
              <a:rPr lang="cs-CZ" sz="2400" b="1" dirty="0" err="1"/>
              <a:t>hyperkoagulační</a:t>
            </a:r>
            <a:r>
              <a:rPr lang="cs-CZ" sz="2400" b="1" dirty="0"/>
              <a:t> fáze) </a:t>
            </a:r>
            <a:r>
              <a:rPr lang="cs-CZ" sz="2400" dirty="0"/>
              <a:t>a následně </a:t>
            </a:r>
            <a:r>
              <a:rPr lang="cs-CZ" sz="2400" b="1" dirty="0"/>
              <a:t>krvácivým stavem (</a:t>
            </a:r>
            <a:r>
              <a:rPr lang="cs-CZ" sz="2400" b="1" dirty="0" err="1"/>
              <a:t>hyperfibrinolytická</a:t>
            </a:r>
            <a:r>
              <a:rPr lang="cs-CZ" sz="2400" b="1" dirty="0"/>
              <a:t> fáze)</a:t>
            </a:r>
            <a:r>
              <a:rPr lang="cs-CZ" sz="2400" dirty="0"/>
              <a:t>, k němuž dochází následkem rychlého vychytávání trombocytů a koagulačních faktorů při tvorbě </a:t>
            </a:r>
            <a:r>
              <a:rPr lang="cs-CZ" sz="2400" dirty="0" err="1"/>
              <a:t>mikrotrombů</a:t>
            </a:r>
            <a:r>
              <a:rPr lang="cs-CZ" sz="2400" dirty="0"/>
              <a:t> v úvodní fázi</a:t>
            </a:r>
          </a:p>
        </p:txBody>
      </p:sp>
    </p:spTree>
    <p:extLst>
      <p:ext uri="{BB962C8B-B14F-4D97-AF65-F5344CB8AC3E}">
        <p14:creationId xmlns:p14="http://schemas.microsoft.com/office/powerpoint/2010/main" val="676444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D97D-CA8F-490A-9CA3-94503F4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CC9D-34E6-4A27-A85C-351FC38C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800" b="1" dirty="0"/>
              <a:t>Embolie</a:t>
            </a:r>
          </a:p>
          <a:p>
            <a:pPr marL="0" indent="0">
              <a:buNone/>
            </a:pPr>
            <a:r>
              <a:rPr lang="cs-CZ" dirty="0"/>
              <a:t>= </a:t>
            </a:r>
            <a:r>
              <a:rPr lang="cs-CZ" b="1" dirty="0"/>
              <a:t>zanesení</a:t>
            </a:r>
            <a:r>
              <a:rPr lang="cs-CZ" dirty="0"/>
              <a:t> nějakého útvaru (</a:t>
            </a:r>
            <a:r>
              <a:rPr lang="cs-CZ" b="1" dirty="0"/>
              <a:t>vmetku</a:t>
            </a:r>
            <a:r>
              <a:rPr lang="cs-CZ" dirty="0"/>
              <a:t>) </a:t>
            </a:r>
            <a:r>
              <a:rPr lang="cs-CZ" b="1" dirty="0"/>
              <a:t>krevním proudem </a:t>
            </a:r>
            <a:r>
              <a:rPr lang="cs-CZ" dirty="0"/>
              <a:t>na místo, kde anatomické zúžení cévy brání jeho dalšímu pohybu</a:t>
            </a:r>
          </a:p>
          <a:p>
            <a:r>
              <a:rPr lang="cs-CZ" dirty="0"/>
              <a:t>Ucpání cévy embolem má za následek </a:t>
            </a:r>
            <a:r>
              <a:rPr lang="cs-CZ" b="1" dirty="0"/>
              <a:t>ischemickou nekrózu </a:t>
            </a:r>
            <a:r>
              <a:rPr lang="cs-CZ" dirty="0"/>
              <a:t>tkáně za uzávěrem</a:t>
            </a:r>
          </a:p>
          <a:p>
            <a:r>
              <a:rPr lang="cs-CZ" b="1" dirty="0"/>
              <a:t>Žilní embolie</a:t>
            </a:r>
          </a:p>
          <a:p>
            <a:pPr lvl="1"/>
            <a:r>
              <a:rPr lang="cs-CZ" dirty="0"/>
              <a:t>zdroj v systémových žilách, </a:t>
            </a:r>
            <a:r>
              <a:rPr lang="cs-CZ" b="1" dirty="0"/>
              <a:t>cílový orgán jsou plíce</a:t>
            </a:r>
          </a:p>
          <a:p>
            <a:pPr lvl="1"/>
            <a:r>
              <a:rPr lang="cs-CZ" dirty="0"/>
              <a:t>Nejčastější je </a:t>
            </a:r>
            <a:r>
              <a:rPr lang="cs-CZ" b="1" dirty="0"/>
              <a:t>embolie plicnice</a:t>
            </a:r>
          </a:p>
          <a:p>
            <a:pPr lvl="1"/>
            <a:r>
              <a:rPr lang="cs-CZ" dirty="0"/>
              <a:t>Následky závisí na velikosti a počtu embolů (viz speciální patologie)</a:t>
            </a:r>
          </a:p>
          <a:p>
            <a:r>
              <a:rPr lang="cs-CZ" b="1" dirty="0"/>
              <a:t>Tepenná embolie</a:t>
            </a:r>
          </a:p>
          <a:p>
            <a:pPr lvl="1"/>
            <a:r>
              <a:rPr lang="cs-CZ" dirty="0"/>
              <a:t>Zdroj je obvykle v trombech </a:t>
            </a:r>
            <a:r>
              <a:rPr lang="cs-CZ" b="1" dirty="0"/>
              <a:t>levého srdce </a:t>
            </a:r>
            <a:r>
              <a:rPr lang="cs-CZ" dirty="0"/>
              <a:t>(ouško), </a:t>
            </a:r>
            <a:r>
              <a:rPr lang="cs-CZ" b="1" dirty="0"/>
              <a:t>cílem jsou systémové tepny</a:t>
            </a:r>
          </a:p>
          <a:p>
            <a:pPr lvl="1"/>
            <a:r>
              <a:rPr lang="cs-CZ" dirty="0"/>
              <a:t>Nejčastěji postižené orgány jsou mozek, ledviny, sleziny, dolní končetiny</a:t>
            </a:r>
          </a:p>
          <a:p>
            <a:pPr lvl="1"/>
            <a:r>
              <a:rPr lang="cs-CZ" dirty="0"/>
              <a:t>Ucpání tepny má za následek </a:t>
            </a:r>
            <a:r>
              <a:rPr lang="cs-CZ" b="1" dirty="0"/>
              <a:t>infarkt orgánu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16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D97D-CA8F-490A-9CA3-94503F4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CC9D-34E6-4A27-A85C-351FC38C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Embolie</a:t>
            </a:r>
            <a:endParaRPr lang="cs-CZ" b="1" dirty="0"/>
          </a:p>
          <a:p>
            <a:r>
              <a:rPr lang="cs-CZ" b="1" dirty="0"/>
              <a:t>Paradoxní embolie</a:t>
            </a:r>
          </a:p>
          <a:p>
            <a:pPr lvl="1"/>
            <a:r>
              <a:rPr lang="cs-CZ" dirty="0"/>
              <a:t>Kombinace žilní a tepenné embolie</a:t>
            </a:r>
          </a:p>
          <a:p>
            <a:pPr lvl="1"/>
            <a:r>
              <a:rPr lang="cs-CZ" dirty="0"/>
              <a:t>Předpokladem pro vznik je </a:t>
            </a:r>
            <a:r>
              <a:rPr lang="cs-CZ" b="1" dirty="0"/>
              <a:t>persistence </a:t>
            </a:r>
            <a:r>
              <a:rPr lang="cs-CZ" b="1" dirty="0" err="1"/>
              <a:t>foramen</a:t>
            </a:r>
            <a:r>
              <a:rPr lang="cs-CZ" b="1" dirty="0"/>
              <a:t> </a:t>
            </a:r>
            <a:r>
              <a:rPr lang="cs-CZ" b="1" dirty="0" err="1"/>
              <a:t>ovale</a:t>
            </a:r>
            <a:r>
              <a:rPr lang="cs-CZ" b="1" dirty="0"/>
              <a:t> v síňovém septu a zvýšený tlak v pravém srdci</a:t>
            </a:r>
          </a:p>
          <a:p>
            <a:pPr lvl="1"/>
            <a:r>
              <a:rPr lang="cs-CZ" dirty="0"/>
              <a:t>Nejprve dojde k embolizaci plicnice a ke zvýšení tlaku v pravém srdci</a:t>
            </a:r>
          </a:p>
          <a:p>
            <a:pPr lvl="1"/>
            <a:r>
              <a:rPr lang="cs-CZ" dirty="0"/>
              <a:t>Jakmile tlak v pravé síni převýší tlak v levé síni,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ovale</a:t>
            </a:r>
            <a:r>
              <a:rPr lang="cs-CZ" dirty="0"/>
              <a:t> se </a:t>
            </a:r>
            <a:r>
              <a:rPr lang="cs-CZ" b="1" dirty="0"/>
              <a:t>otevře</a:t>
            </a:r>
            <a:r>
              <a:rPr lang="cs-CZ" dirty="0"/>
              <a:t> a případný další žilní embolus jím může projít </a:t>
            </a:r>
            <a:r>
              <a:rPr lang="cs-CZ" b="1" dirty="0"/>
              <a:t>z pravé do levé síně </a:t>
            </a:r>
            <a:r>
              <a:rPr lang="cs-CZ" dirty="0"/>
              <a:t>a poté dále do </a:t>
            </a:r>
            <a:r>
              <a:rPr lang="cs-CZ" b="1" dirty="0"/>
              <a:t>systémového oběhu</a:t>
            </a:r>
          </a:p>
          <a:p>
            <a:r>
              <a:rPr lang="cs-CZ" b="1" dirty="0"/>
              <a:t>Portální embolie</a:t>
            </a:r>
          </a:p>
          <a:p>
            <a:pPr lvl="1"/>
            <a:r>
              <a:rPr lang="cs-CZ" dirty="0"/>
              <a:t>Velmi vzácná</a:t>
            </a:r>
          </a:p>
          <a:p>
            <a:pPr lvl="1"/>
            <a:r>
              <a:rPr lang="cs-CZ" dirty="0"/>
              <a:t>Zdrojem je trombóza v žilách portální oblasti, </a:t>
            </a:r>
            <a:r>
              <a:rPr lang="cs-CZ" b="1" dirty="0"/>
              <a:t>cílovým orgánem jsou játra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14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97063-3028-4D76-BBC0-1F33FDA7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9749"/>
            <a:ext cx="10515600" cy="557213"/>
          </a:xfrm>
        </p:spPr>
        <p:txBody>
          <a:bodyPr/>
          <a:lstStyle/>
          <a:p>
            <a:r>
              <a:rPr lang="cs-CZ" dirty="0"/>
              <a:t>Embolie hlavní větve plicnice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B0281D-BB85-4FF9-8433-98DE9722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395287"/>
            <a:ext cx="7191375" cy="4752975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B2C8478-3926-41C7-A665-6AA97DBC1194}"/>
              </a:ext>
            </a:extLst>
          </p:cNvPr>
          <p:cNvSpPr txBox="1">
            <a:spLocks/>
          </p:cNvSpPr>
          <p:nvPr/>
        </p:nvSpPr>
        <p:spPr>
          <a:xfrm>
            <a:off x="838200" y="6091236"/>
            <a:ext cx="10515600" cy="55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Zdroj: pathologyoutlines.com</a:t>
            </a:r>
          </a:p>
        </p:txBody>
      </p:sp>
    </p:spTree>
    <p:extLst>
      <p:ext uri="{BB962C8B-B14F-4D97-AF65-F5344CB8AC3E}">
        <p14:creationId xmlns:p14="http://schemas.microsoft.com/office/powerpoint/2010/main" val="364868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D97D-CA8F-490A-9CA3-94503F4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CC9D-34E6-4A27-A85C-351FC38C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Embolie</a:t>
            </a:r>
          </a:p>
          <a:p>
            <a:r>
              <a:rPr lang="cs-CZ" dirty="0"/>
              <a:t>Materiál embolu</a:t>
            </a:r>
          </a:p>
          <a:p>
            <a:pPr lvl="1"/>
            <a:r>
              <a:rPr lang="cs-CZ" b="1" dirty="0"/>
              <a:t>Trombus</a:t>
            </a:r>
            <a:r>
              <a:rPr lang="cs-CZ" dirty="0"/>
              <a:t> – nejčastější možnost</a:t>
            </a:r>
          </a:p>
          <a:p>
            <a:pPr lvl="1"/>
            <a:r>
              <a:rPr lang="cs-CZ" b="1" dirty="0"/>
              <a:t>Tuková embolie </a:t>
            </a:r>
          </a:p>
          <a:p>
            <a:pPr lvl="2"/>
            <a:r>
              <a:rPr lang="cs-CZ" dirty="0"/>
              <a:t>vznikají z kostní dřeně při </a:t>
            </a:r>
            <a:r>
              <a:rPr lang="cs-CZ" b="1" dirty="0"/>
              <a:t>zlomeninách</a:t>
            </a:r>
          </a:p>
          <a:p>
            <a:pPr lvl="2"/>
            <a:r>
              <a:rPr lang="cs-CZ" dirty="0"/>
              <a:t>Jedná se o žilní embolii, </a:t>
            </a:r>
            <a:r>
              <a:rPr lang="cs-CZ" b="1" dirty="0"/>
              <a:t>cílovým orgánem jsou plíce</a:t>
            </a:r>
          </a:p>
          <a:p>
            <a:pPr lvl="2"/>
            <a:r>
              <a:rPr lang="cs-CZ" dirty="0"/>
              <a:t>Později se mohou tukové kapénky protlačit plicním řečištěm a dostat se do tepenného oběhu</a:t>
            </a:r>
          </a:p>
          <a:p>
            <a:pPr lvl="1"/>
            <a:r>
              <a:rPr lang="cs-CZ" b="1" dirty="0"/>
              <a:t>Vzduchová a plynová embolie</a:t>
            </a:r>
          </a:p>
          <a:p>
            <a:pPr lvl="2"/>
            <a:r>
              <a:rPr lang="cs-CZ" dirty="0"/>
              <a:t>Vzduch vniká do oběhu </a:t>
            </a:r>
            <a:r>
              <a:rPr lang="cs-CZ" b="1" dirty="0"/>
              <a:t>otevřenými velkými žilami </a:t>
            </a:r>
            <a:r>
              <a:rPr lang="cs-CZ" dirty="0"/>
              <a:t>před srdcem, v nichž bývá negativní tlak, dochází tak k nasávání  (při úrazech, operacích, </a:t>
            </a:r>
            <a:r>
              <a:rPr lang="cs-CZ" dirty="0" err="1"/>
              <a:t>kanylaci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Malé množství se neprojeví, vzduch se rozpustí se rozpustí </a:t>
            </a:r>
          </a:p>
          <a:p>
            <a:pPr lvl="2"/>
            <a:r>
              <a:rPr lang="cs-CZ" b="1" dirty="0"/>
              <a:t>Ke smrti dochází při vniknutí většího množství vzduchu (100 ml)</a:t>
            </a:r>
          </a:p>
          <a:p>
            <a:pPr marL="914400" lvl="2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872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D97D-CA8F-490A-9CA3-94503F4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CC9D-34E6-4A27-A85C-351FC38C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cs-CZ" sz="3500" b="1" dirty="0"/>
              <a:t>Embolie</a:t>
            </a:r>
            <a:endParaRPr lang="cs-CZ" b="1" dirty="0"/>
          </a:p>
          <a:p>
            <a:pPr lvl="1"/>
            <a:r>
              <a:rPr lang="cs-CZ" b="1" dirty="0"/>
              <a:t>Vzduchová a plynová embolie</a:t>
            </a:r>
          </a:p>
          <a:p>
            <a:pPr lvl="2"/>
            <a:r>
              <a:rPr lang="cs-CZ" dirty="0"/>
              <a:t>Zvláštní formou je </a:t>
            </a:r>
            <a:r>
              <a:rPr lang="cs-CZ" b="1" dirty="0"/>
              <a:t>kesonová (dekompresní) nemoc</a:t>
            </a:r>
          </a:p>
          <a:p>
            <a:pPr lvl="2"/>
            <a:r>
              <a:rPr lang="cs-CZ" dirty="0"/>
              <a:t>Vzniká při </a:t>
            </a:r>
            <a:r>
              <a:rPr lang="cs-CZ" b="1" dirty="0"/>
              <a:t>náhlých změnách </a:t>
            </a:r>
            <a:r>
              <a:rPr lang="cs-CZ" dirty="0"/>
              <a:t>atmosférického tlaku (potápěči)</a:t>
            </a:r>
          </a:p>
          <a:p>
            <a:pPr lvl="2"/>
            <a:r>
              <a:rPr lang="cs-CZ" dirty="0"/>
              <a:t>Přetlak vede ke zvýšenému rozpouštění plynů v krvi, při náhlé dekompresi se </a:t>
            </a:r>
            <a:r>
              <a:rPr lang="cs-CZ" b="1" dirty="0"/>
              <a:t>plyny uvolní z roztoků ve formě bublinek </a:t>
            </a:r>
            <a:r>
              <a:rPr lang="cs-CZ" dirty="0"/>
              <a:t>(jako při otevření láhve sodovky)</a:t>
            </a:r>
          </a:p>
          <a:p>
            <a:pPr lvl="2"/>
            <a:r>
              <a:rPr lang="cs-CZ" dirty="0"/>
              <a:t>Bubliny dusíku se rozpouštějí pomalu a dochází k embolizaci orgánů</a:t>
            </a:r>
          </a:p>
          <a:p>
            <a:pPr lvl="2"/>
            <a:r>
              <a:rPr lang="cs-CZ" dirty="0"/>
              <a:t>Prevencí je pozvolná pomalá dekomprese</a:t>
            </a:r>
          </a:p>
          <a:p>
            <a:pPr lvl="1"/>
            <a:r>
              <a:rPr lang="cs-CZ" b="1" dirty="0"/>
              <a:t>Cholesterolové emboly</a:t>
            </a:r>
          </a:p>
          <a:p>
            <a:pPr lvl="2"/>
            <a:r>
              <a:rPr lang="cs-CZ" dirty="0"/>
              <a:t>Zdrojem jsou </a:t>
            </a:r>
            <a:r>
              <a:rPr lang="cs-CZ" dirty="0" err="1"/>
              <a:t>zvředovatělé</a:t>
            </a:r>
            <a:r>
              <a:rPr lang="cs-CZ" dirty="0"/>
              <a:t> ateromové pláty aterosklerózy</a:t>
            </a:r>
          </a:p>
          <a:p>
            <a:pPr lvl="1"/>
            <a:r>
              <a:rPr lang="cs-CZ" b="1" dirty="0"/>
              <a:t>Nádorová embolie</a:t>
            </a:r>
          </a:p>
          <a:p>
            <a:pPr lvl="2"/>
            <a:r>
              <a:rPr lang="cs-CZ" dirty="0"/>
              <a:t>Vznikne, když zhoubný nádor proroste do žíly a uvolní shluky nádorových buněk do oběhu</a:t>
            </a:r>
          </a:p>
          <a:p>
            <a:pPr lvl="2"/>
            <a:r>
              <a:rPr lang="cs-CZ" dirty="0"/>
              <a:t>Je </a:t>
            </a:r>
            <a:r>
              <a:rPr lang="cs-CZ" b="1" dirty="0"/>
              <a:t>podkladem vzniku metastáz </a:t>
            </a:r>
            <a:r>
              <a:rPr lang="cs-CZ" dirty="0"/>
              <a:t>(nejčastěji v játrech, plicích, kostech, mozku, nadledvinách)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163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9D97D-CA8F-490A-9CA3-94503F4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FCC9D-34E6-4A27-A85C-351FC38C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cs-CZ" sz="3200" b="1" dirty="0"/>
              <a:t>Embolie</a:t>
            </a:r>
            <a:endParaRPr lang="cs-CZ" b="1" dirty="0"/>
          </a:p>
          <a:p>
            <a:pPr lvl="1"/>
            <a:r>
              <a:rPr lang="cs-CZ" b="1" dirty="0"/>
              <a:t>Pyémie</a:t>
            </a:r>
          </a:p>
          <a:p>
            <a:pPr lvl="2"/>
            <a:r>
              <a:rPr lang="cs-CZ" dirty="0"/>
              <a:t>Stav, kdy se z </a:t>
            </a:r>
            <a:r>
              <a:rPr lang="cs-CZ" b="1" dirty="0"/>
              <a:t>primárního hnisavého ložiska </a:t>
            </a:r>
            <a:r>
              <a:rPr lang="cs-CZ" dirty="0"/>
              <a:t>dostávají do krevního oběhu částice s mikroorganismy</a:t>
            </a:r>
          </a:p>
          <a:p>
            <a:pPr lvl="2"/>
            <a:r>
              <a:rPr lang="cs-CZ" dirty="0"/>
              <a:t>Zaklíněním embolu pak vzniká kromě infarktu také sekundární hnisavé ložisko – </a:t>
            </a:r>
            <a:r>
              <a:rPr lang="cs-CZ" b="1" dirty="0"/>
              <a:t>embolický absces</a:t>
            </a:r>
          </a:p>
          <a:p>
            <a:pPr lvl="2"/>
            <a:r>
              <a:rPr lang="cs-CZ" b="1" dirty="0"/>
              <a:t>Centrální pyémie</a:t>
            </a:r>
            <a:r>
              <a:rPr lang="cs-CZ" dirty="0"/>
              <a:t> označuje stav, kdy je primární ložisko v </a:t>
            </a:r>
            <a:r>
              <a:rPr lang="cs-CZ" b="1" dirty="0"/>
              <a:t>srdci</a:t>
            </a:r>
            <a:r>
              <a:rPr lang="cs-CZ" dirty="0"/>
              <a:t> (nejčastěji levostranné chlopně)</a:t>
            </a:r>
          </a:p>
          <a:p>
            <a:pPr lvl="2"/>
            <a:r>
              <a:rPr lang="cs-CZ" b="1" dirty="0"/>
              <a:t>Periferní pyémie </a:t>
            </a:r>
            <a:r>
              <a:rPr lang="cs-CZ" dirty="0"/>
              <a:t>má primární ložisko v </a:t>
            </a:r>
            <a:r>
              <a:rPr lang="cs-CZ" b="1" dirty="0"/>
              <a:t>hnisavém zánětu žil s trombózou </a:t>
            </a:r>
            <a:r>
              <a:rPr lang="cs-CZ" dirty="0"/>
              <a:t>(tromboflebitida)</a:t>
            </a:r>
          </a:p>
          <a:p>
            <a:pPr lvl="1"/>
            <a:r>
              <a:rPr lang="cs-CZ" b="1" dirty="0"/>
              <a:t>Embolie plodové vody</a:t>
            </a:r>
          </a:p>
          <a:p>
            <a:pPr lvl="2"/>
            <a:r>
              <a:rPr lang="cs-CZ" dirty="0"/>
              <a:t>Vzácná (1 na 50-80 000 porodů)</a:t>
            </a:r>
          </a:p>
          <a:p>
            <a:pPr lvl="2"/>
            <a:r>
              <a:rPr lang="cs-CZ" b="1" dirty="0"/>
              <a:t>Často smrtelná</a:t>
            </a:r>
          </a:p>
          <a:p>
            <a:pPr lvl="2"/>
            <a:r>
              <a:rPr lang="cs-CZ" dirty="0"/>
              <a:t>Cílovým orgánem jsou </a:t>
            </a:r>
            <a:r>
              <a:rPr lang="cs-CZ" b="1" dirty="0"/>
              <a:t>plíce</a:t>
            </a:r>
            <a:r>
              <a:rPr lang="cs-CZ" dirty="0"/>
              <a:t>, stav je komplikován rozvojem </a:t>
            </a:r>
            <a:r>
              <a:rPr lang="cs-CZ" b="1" dirty="0"/>
              <a:t>DIC</a:t>
            </a:r>
          </a:p>
        </p:txBody>
      </p:sp>
    </p:spTree>
    <p:extLst>
      <p:ext uri="{BB962C8B-B14F-4D97-AF65-F5344CB8AC3E}">
        <p14:creationId xmlns:p14="http://schemas.microsoft.com/office/powerpoint/2010/main" val="291671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68F35-3A28-4328-817B-651A1024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Celkové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poruchy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oběhu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3B892-2033-4084-B082-D4674DB9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Krevní oběh je tvořen </a:t>
            </a:r>
            <a:r>
              <a:rPr lang="cs-CZ" b="1" dirty="0"/>
              <a:t>srdcem, cévami a krví</a:t>
            </a:r>
          </a:p>
          <a:p>
            <a:r>
              <a:rPr lang="cs-CZ" dirty="0"/>
              <a:t>Příčinou selhávání může být porucha kterékoliv složky oběhu</a:t>
            </a:r>
          </a:p>
          <a:p>
            <a:endParaRPr lang="cs-CZ" dirty="0"/>
          </a:p>
          <a:p>
            <a:r>
              <a:rPr lang="cs-CZ" b="1" dirty="0"/>
              <a:t>Choroby srdce </a:t>
            </a:r>
            <a:r>
              <a:rPr lang="cs-CZ" dirty="0"/>
              <a:t>- budou probrány v patologii kardiovaskulárního systému</a:t>
            </a:r>
          </a:p>
          <a:p>
            <a:r>
              <a:rPr lang="cs-CZ" b="1" dirty="0"/>
              <a:t>Poruchy cévního systému </a:t>
            </a:r>
            <a:r>
              <a:rPr lang="cs-CZ" dirty="0"/>
              <a:t>– jedná se zejména o zvýšení tlaku v systémových tepnách nebo v plicním oběhu</a:t>
            </a:r>
          </a:p>
          <a:p>
            <a:r>
              <a:rPr lang="cs-CZ" b="1" dirty="0"/>
              <a:t>Choroby krevní </a:t>
            </a:r>
            <a:r>
              <a:rPr lang="cs-CZ" dirty="0"/>
              <a:t>– například polyglobulie (zvyšuje viskozitu krve) nebo anémie (vede k hypoxii myokardu)</a:t>
            </a:r>
          </a:p>
          <a:p>
            <a:endParaRPr lang="cs-CZ" dirty="0"/>
          </a:p>
          <a:p>
            <a:r>
              <a:rPr lang="cs-CZ" dirty="0"/>
              <a:t>Tyto stavy se </a:t>
            </a:r>
            <a:r>
              <a:rPr lang="cs-CZ" b="1" dirty="0"/>
              <a:t>projevují poruchou čerpací činnosti srdce – srdečním selháváním</a:t>
            </a:r>
          </a:p>
        </p:txBody>
      </p:sp>
    </p:spTree>
    <p:extLst>
      <p:ext uri="{BB962C8B-B14F-4D97-AF65-F5344CB8AC3E}">
        <p14:creationId xmlns:p14="http://schemas.microsoft.com/office/powerpoint/2010/main" val="112657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17CA0-7279-4CD2-9F93-3E0D8602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598D6-77E9-4360-94A8-1514D01A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Hyperémie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= místní zmnožení krve v rozšířených malých cévách</a:t>
            </a:r>
          </a:p>
          <a:p>
            <a:r>
              <a:rPr lang="cs-CZ" b="1" dirty="0"/>
              <a:t>Aktivní (tepenná) hyperémie</a:t>
            </a:r>
          </a:p>
          <a:p>
            <a:pPr lvl="1"/>
            <a:r>
              <a:rPr lang="cs-CZ" dirty="0"/>
              <a:t>vzniká </a:t>
            </a:r>
            <a:r>
              <a:rPr lang="cs-CZ" b="1" dirty="0"/>
              <a:t>reflexně</a:t>
            </a:r>
            <a:r>
              <a:rPr lang="cs-CZ" dirty="0"/>
              <a:t> zvýšeným přítokem tepenné krve</a:t>
            </a:r>
          </a:p>
          <a:p>
            <a:pPr lvl="1"/>
            <a:r>
              <a:rPr lang="cs-CZ" dirty="0"/>
              <a:t>Většinou se jedná o </a:t>
            </a:r>
            <a:r>
              <a:rPr lang="cs-CZ" b="1" dirty="0"/>
              <a:t>funkční změnu </a:t>
            </a:r>
            <a:r>
              <a:rPr lang="cs-CZ" dirty="0"/>
              <a:t>(např. v pracujících svalech)</a:t>
            </a:r>
          </a:p>
          <a:p>
            <a:r>
              <a:rPr lang="cs-CZ" b="1" dirty="0"/>
              <a:t>Pasivní (žilní) hyperémie</a:t>
            </a:r>
          </a:p>
          <a:p>
            <a:pPr lvl="1"/>
            <a:r>
              <a:rPr lang="cs-CZ" dirty="0"/>
              <a:t>Způsobena sníženým odtokem žilní krve</a:t>
            </a:r>
          </a:p>
          <a:p>
            <a:pPr lvl="1"/>
            <a:r>
              <a:rPr lang="cs-CZ" dirty="0"/>
              <a:t>Nahromaděná krev je </a:t>
            </a:r>
            <a:r>
              <a:rPr lang="cs-CZ" b="1" dirty="0"/>
              <a:t>chudá na kyslík a dochází k hypoxii tkáně</a:t>
            </a:r>
          </a:p>
          <a:p>
            <a:pPr lvl="1"/>
            <a:r>
              <a:rPr lang="cs-CZ" b="1" dirty="0"/>
              <a:t>Povšechné</a:t>
            </a:r>
            <a:r>
              <a:rPr lang="cs-CZ" dirty="0"/>
              <a:t> městnání je typické pro </a:t>
            </a:r>
            <a:r>
              <a:rPr lang="cs-CZ" b="1" dirty="0"/>
              <a:t>selhávání srdce</a:t>
            </a:r>
          </a:p>
          <a:p>
            <a:pPr lvl="1"/>
            <a:r>
              <a:rPr lang="cs-CZ" b="1" dirty="0"/>
              <a:t>Místní</a:t>
            </a:r>
            <a:r>
              <a:rPr lang="cs-CZ" dirty="0"/>
              <a:t> městnání je způsobeno </a:t>
            </a:r>
            <a:r>
              <a:rPr lang="cs-CZ" b="1" dirty="0"/>
              <a:t>obstrukcí</a:t>
            </a:r>
            <a:r>
              <a:rPr lang="cs-CZ" dirty="0"/>
              <a:t> drénující žíly</a:t>
            </a:r>
          </a:p>
          <a:p>
            <a:pPr lvl="1"/>
            <a:r>
              <a:rPr lang="cs-CZ" dirty="0"/>
              <a:t>Při kompletním uzávěru žíly může vzniknout nekróza tkáně – </a:t>
            </a:r>
            <a:r>
              <a:rPr lang="cs-CZ" b="1" dirty="0"/>
              <a:t>hemoragická </a:t>
            </a:r>
            <a:r>
              <a:rPr lang="cs-CZ" b="1" dirty="0" err="1"/>
              <a:t>infarzace</a:t>
            </a:r>
            <a:r>
              <a:rPr lang="cs-CZ" b="1" dirty="0"/>
              <a:t> </a:t>
            </a:r>
            <a:r>
              <a:rPr lang="cs-CZ" dirty="0"/>
              <a:t>(např. ve střevě při trombóze </a:t>
            </a:r>
            <a:r>
              <a:rPr lang="cs-CZ" dirty="0" err="1"/>
              <a:t>mezenterické</a:t>
            </a:r>
            <a:r>
              <a:rPr lang="cs-CZ" dirty="0"/>
              <a:t> žíly)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03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B4E27-69CC-4795-97BF-AB6CAC93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76FB3-32F5-482E-B15B-E1A21DD7A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36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Ischémie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= snížení až úplná zástava přítoku tepenné krve do tkáně</a:t>
            </a:r>
          </a:p>
          <a:p>
            <a:r>
              <a:rPr lang="cs-CZ" dirty="0"/>
              <a:t>Následky ischémie jsou různé – od regrese, atrofie až po nekrózu – </a:t>
            </a:r>
            <a:r>
              <a:rPr lang="cs-CZ" b="1" dirty="0"/>
              <a:t>infarkt</a:t>
            </a:r>
          </a:p>
          <a:p>
            <a:r>
              <a:rPr lang="cs-CZ" dirty="0"/>
              <a:t>Hlavními faktory, které určují následky jsou:</a:t>
            </a:r>
          </a:p>
          <a:p>
            <a:pPr lvl="1"/>
            <a:r>
              <a:rPr lang="cs-CZ" b="1" dirty="0"/>
              <a:t>Uspořádání krevního řečiště </a:t>
            </a:r>
            <a:r>
              <a:rPr lang="cs-CZ" dirty="0"/>
              <a:t>– např. přítomnost </a:t>
            </a:r>
            <a:r>
              <a:rPr lang="cs-CZ" b="1" dirty="0"/>
              <a:t>kolaterál</a:t>
            </a:r>
          </a:p>
          <a:p>
            <a:pPr lvl="1"/>
            <a:r>
              <a:rPr lang="cs-CZ" b="1" dirty="0"/>
              <a:t>Rychlost vzniku uzávěru </a:t>
            </a:r>
            <a:r>
              <a:rPr lang="cs-CZ" dirty="0"/>
              <a:t>– pomalé zužování tepny může vést k vytvoření </a:t>
            </a:r>
            <a:r>
              <a:rPr lang="cs-CZ" b="1" dirty="0"/>
              <a:t>kolaterálního oběhu</a:t>
            </a:r>
          </a:p>
          <a:p>
            <a:pPr lvl="1"/>
            <a:r>
              <a:rPr lang="cs-CZ" b="1" dirty="0"/>
              <a:t>Citlivost tkáně na hypoxii </a:t>
            </a:r>
            <a:r>
              <a:rPr lang="cs-CZ" dirty="0"/>
              <a:t>– nejcitlivější jsou </a:t>
            </a:r>
            <a:r>
              <a:rPr lang="cs-CZ" b="1" dirty="0"/>
              <a:t>gangliové</a:t>
            </a:r>
            <a:r>
              <a:rPr lang="cs-CZ" dirty="0"/>
              <a:t> buňky mozkové kůry (nekrotizují po 5 minutách), citlivý je i myokard a výstelka proximálních tubule ledvin. Relativně </a:t>
            </a:r>
            <a:r>
              <a:rPr lang="cs-CZ" b="1" dirty="0"/>
              <a:t>odolné jsou mezenchymální tkáně</a:t>
            </a:r>
          </a:p>
          <a:p>
            <a:pPr lvl="1"/>
            <a:r>
              <a:rPr lang="cs-CZ" dirty="0"/>
              <a:t>Ischémie se vice projevuje v orgánech, které jsou momentálně ve </a:t>
            </a:r>
            <a:r>
              <a:rPr lang="cs-CZ" b="1" dirty="0"/>
              <a:t>funkci</a:t>
            </a:r>
            <a:r>
              <a:rPr lang="cs-CZ" dirty="0"/>
              <a:t> a mají tak </a:t>
            </a:r>
            <a:r>
              <a:rPr lang="cs-CZ" b="1" dirty="0"/>
              <a:t>vyšší nároky</a:t>
            </a:r>
            <a:r>
              <a:rPr lang="cs-CZ" dirty="0"/>
              <a:t> na dodávku kyslíku</a:t>
            </a:r>
          </a:p>
        </p:txBody>
      </p:sp>
    </p:spTree>
    <p:extLst>
      <p:ext uri="{BB962C8B-B14F-4D97-AF65-F5344CB8AC3E}">
        <p14:creationId xmlns:p14="http://schemas.microsoft.com/office/powerpoint/2010/main" val="166972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6C569-628B-49F3-A03C-D4686D3F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13024-B53D-4A08-B9A4-D565903C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500" b="1" dirty="0"/>
              <a:t>Infarkt</a:t>
            </a:r>
            <a:endParaRPr lang="cs-CZ" b="1" dirty="0"/>
          </a:p>
          <a:p>
            <a:r>
              <a:rPr lang="cs-CZ" dirty="0"/>
              <a:t>Ložisko </a:t>
            </a:r>
            <a:r>
              <a:rPr lang="cs-CZ" b="1" dirty="0"/>
              <a:t>ischemické nekrózy </a:t>
            </a:r>
            <a:r>
              <a:rPr lang="cs-CZ" dirty="0"/>
              <a:t>způsobené náhlým uzávěrem přívodné tepny</a:t>
            </a:r>
          </a:p>
          <a:p>
            <a:r>
              <a:rPr lang="cs-CZ" dirty="0"/>
              <a:t>Ve většině případů jde o uzávěr </a:t>
            </a:r>
            <a:r>
              <a:rPr lang="cs-CZ" b="1" dirty="0"/>
              <a:t>trombem nebo embolem</a:t>
            </a:r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Typický makroskopický obraz se vyvine až za </a:t>
            </a:r>
            <a:r>
              <a:rPr lang="cs-CZ" b="1" dirty="0"/>
              <a:t>48 hodin po závěru</a:t>
            </a:r>
          </a:p>
          <a:p>
            <a:pPr lvl="1"/>
            <a:r>
              <a:rPr lang="cs-CZ" dirty="0"/>
              <a:t>Většina infarktů má </a:t>
            </a:r>
            <a:r>
              <a:rPr lang="cs-CZ" b="1" dirty="0"/>
              <a:t>klínovitý tvar </a:t>
            </a:r>
            <a:r>
              <a:rPr lang="cs-CZ" dirty="0"/>
              <a:t>s uzavřenou tepnou při hrotu a </a:t>
            </a:r>
            <a:r>
              <a:rPr lang="cs-CZ" dirty="0" err="1"/>
              <a:t>bazi</a:t>
            </a:r>
            <a:r>
              <a:rPr lang="cs-CZ" dirty="0"/>
              <a:t> na periferii orgánu</a:t>
            </a:r>
          </a:p>
          <a:p>
            <a:pPr lvl="1"/>
            <a:r>
              <a:rPr lang="cs-CZ" b="1" dirty="0"/>
              <a:t>Světlý</a:t>
            </a:r>
            <a:r>
              <a:rPr lang="cs-CZ" dirty="0"/>
              <a:t> (anemický) infarkt vzniká v tužších tkáních (myokard, ledviny, slezina) a v mozku</a:t>
            </a:r>
          </a:p>
          <a:p>
            <a:pPr lvl="1"/>
            <a:r>
              <a:rPr lang="cs-CZ" b="1" dirty="0"/>
              <a:t>Červený</a:t>
            </a:r>
            <a:r>
              <a:rPr lang="cs-CZ" dirty="0"/>
              <a:t> (hemoragický) infarkt vzniká v tkáních řidších s bohatou cévní sítí (střevo, plíce)</a:t>
            </a:r>
          </a:p>
          <a:p>
            <a:pPr lvl="1"/>
            <a:r>
              <a:rPr lang="cs-CZ" dirty="0"/>
              <a:t>Infarkty se </a:t>
            </a:r>
            <a:r>
              <a:rPr lang="cs-CZ" b="1" dirty="0"/>
              <a:t>hojí jizvou </a:t>
            </a:r>
            <a:r>
              <a:rPr lang="cs-CZ" dirty="0"/>
              <a:t>s výjimkou mozku, kde zůstává </a:t>
            </a:r>
            <a:r>
              <a:rPr lang="cs-CZ" b="1" dirty="0" err="1"/>
              <a:t>postmalatická</a:t>
            </a:r>
            <a:r>
              <a:rPr lang="cs-CZ" b="1" dirty="0"/>
              <a:t> </a:t>
            </a:r>
            <a:r>
              <a:rPr lang="cs-CZ" b="1" dirty="0" err="1"/>
              <a:t>pseudocysta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5497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6C569-628B-49F3-A03C-D4686D3F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13024-B53D-4A08-B9A4-D565903C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Infarkt</a:t>
            </a:r>
            <a:endParaRPr lang="cs-CZ" b="1" dirty="0"/>
          </a:p>
          <a:p>
            <a:r>
              <a:rPr lang="cs-CZ" dirty="0"/>
              <a:t>Infarkty patří k nejčastějším a nejzávažnějším klinickým poruchám</a:t>
            </a:r>
          </a:p>
          <a:p>
            <a:r>
              <a:rPr lang="cs-CZ" b="1" dirty="0"/>
              <a:t>Infarkt myokardu </a:t>
            </a:r>
            <a:r>
              <a:rPr lang="cs-CZ" dirty="0"/>
              <a:t>je příčinou asi </a:t>
            </a:r>
            <a:r>
              <a:rPr lang="cs-CZ" b="1" dirty="0"/>
              <a:t>20 % úmrtí v rozvinutých zemích</a:t>
            </a:r>
          </a:p>
          <a:p>
            <a:r>
              <a:rPr lang="cs-CZ" dirty="0"/>
              <a:t>Další častou příčinou smrti je infarkt mozku – </a:t>
            </a:r>
            <a:r>
              <a:rPr lang="cs-CZ" dirty="0" err="1"/>
              <a:t>encefalomalacie</a:t>
            </a:r>
            <a:endParaRPr lang="cs-CZ" dirty="0"/>
          </a:p>
          <a:p>
            <a:r>
              <a:rPr lang="cs-CZ" dirty="0"/>
              <a:t>Plicní infarkty komplikují asi 10 % všech případů embolizace plicnice</a:t>
            </a:r>
          </a:p>
          <a:p>
            <a:r>
              <a:rPr lang="cs-CZ" dirty="0"/>
              <a:t>Vysokou smrtnost má infarkt střeva</a:t>
            </a:r>
          </a:p>
          <a:p>
            <a:r>
              <a:rPr lang="cs-CZ" dirty="0"/>
              <a:t>Ischemická nekróza dolních končetin je obávanou komplikací zejména u diabetiků</a:t>
            </a:r>
          </a:p>
        </p:txBody>
      </p:sp>
    </p:spTree>
    <p:extLst>
      <p:ext uri="{BB962C8B-B14F-4D97-AF65-F5344CB8AC3E}">
        <p14:creationId xmlns:p14="http://schemas.microsoft.com/office/powerpoint/2010/main" val="364491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F35D-3FD8-42FA-A73D-DBDC214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CE0D2-824D-4BF4-A343-AA4BFE92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Edém</a:t>
            </a:r>
          </a:p>
          <a:p>
            <a:r>
              <a:rPr lang="cs-CZ" dirty="0"/>
              <a:t>Částečně již probrán v kapitole Projevy oběhového selhávání</a:t>
            </a:r>
          </a:p>
          <a:p>
            <a:r>
              <a:rPr lang="cs-CZ" dirty="0"/>
              <a:t>Tekutina nezánětlivého edému – </a:t>
            </a:r>
            <a:r>
              <a:rPr lang="cs-CZ" b="1" dirty="0"/>
              <a:t>transsudát</a:t>
            </a:r>
            <a:r>
              <a:rPr lang="cs-CZ" dirty="0"/>
              <a:t> – je chudá na bílkoviny</a:t>
            </a:r>
          </a:p>
          <a:p>
            <a:r>
              <a:rPr lang="cs-CZ" dirty="0"/>
              <a:t>Tekutina zánětlivého edému – </a:t>
            </a:r>
            <a:r>
              <a:rPr lang="cs-CZ" b="1" dirty="0"/>
              <a:t>exsudát</a:t>
            </a:r>
            <a:r>
              <a:rPr lang="cs-CZ" dirty="0"/>
              <a:t> – je bohatá na bílkoviny</a:t>
            </a:r>
          </a:p>
          <a:p>
            <a:r>
              <a:rPr lang="cs-CZ" dirty="0"/>
              <a:t>Příčiny vzniku edému:</a:t>
            </a:r>
          </a:p>
          <a:p>
            <a:pPr lvl="1"/>
            <a:r>
              <a:rPr lang="cs-CZ" b="1" dirty="0"/>
              <a:t>Zvýšení </a:t>
            </a:r>
            <a:r>
              <a:rPr lang="cs-CZ" b="1" dirty="0" err="1"/>
              <a:t>intrakapilárního</a:t>
            </a:r>
            <a:r>
              <a:rPr lang="cs-CZ" b="1" dirty="0"/>
              <a:t> hydrostatického tlaku  </a:t>
            </a:r>
            <a:r>
              <a:rPr lang="cs-CZ" dirty="0"/>
              <a:t>(srdeční selhávání)</a:t>
            </a:r>
          </a:p>
          <a:p>
            <a:pPr lvl="1"/>
            <a:r>
              <a:rPr lang="cs-CZ" b="1" dirty="0"/>
              <a:t>Pokles koloidního osmotického tlaku plazmy </a:t>
            </a:r>
            <a:r>
              <a:rPr lang="cs-CZ" dirty="0"/>
              <a:t>(při nízké hladině plazmatických bílkovin – cirhóza, proteinurie, malnutrice)</a:t>
            </a:r>
          </a:p>
          <a:p>
            <a:pPr lvl="1"/>
            <a:r>
              <a:rPr lang="cs-CZ" b="1" dirty="0"/>
              <a:t>Retence sodíku a vody ledvinami </a:t>
            </a:r>
            <a:r>
              <a:rPr lang="cs-CZ" dirty="0"/>
              <a:t>(např. Při glomerulonefritidách)</a:t>
            </a:r>
          </a:p>
          <a:p>
            <a:pPr lvl="1"/>
            <a:r>
              <a:rPr lang="cs-CZ" b="1" dirty="0"/>
              <a:t>Poškození stěn kapilár </a:t>
            </a:r>
            <a:r>
              <a:rPr lang="cs-CZ" dirty="0"/>
              <a:t>se zvýšením jejich propustnosti (zánět, alergická reakce</a:t>
            </a:r>
          </a:p>
          <a:p>
            <a:pPr lvl="1"/>
            <a:r>
              <a:rPr lang="cs-CZ" b="1" dirty="0"/>
              <a:t>Obstrukce odtoku lymfy </a:t>
            </a:r>
            <a:r>
              <a:rPr lang="cs-CZ" dirty="0"/>
              <a:t>z tkání (např. poškození lymfatické drenáže horní končetiny při karcinomu prsu)</a:t>
            </a:r>
          </a:p>
        </p:txBody>
      </p:sp>
    </p:spTree>
    <p:extLst>
      <p:ext uri="{BB962C8B-B14F-4D97-AF65-F5344CB8AC3E}">
        <p14:creationId xmlns:p14="http://schemas.microsoft.com/office/powerpoint/2010/main" val="2569105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2F35D-3FD8-42FA-A73D-DBDC2142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CE0D2-824D-4BF4-A343-AA4BFE92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Edém</a:t>
            </a:r>
            <a:endParaRPr lang="cs-CZ" b="1" dirty="0"/>
          </a:p>
          <a:p>
            <a:r>
              <a:rPr lang="cs-CZ" dirty="0"/>
              <a:t>Život ohrožující formy jsou </a:t>
            </a:r>
            <a:r>
              <a:rPr lang="cs-CZ" b="1" dirty="0"/>
              <a:t>edém plic a edém mozku</a:t>
            </a:r>
          </a:p>
          <a:p>
            <a:r>
              <a:rPr lang="cs-CZ" dirty="0"/>
              <a:t>Zvláštní těžkou formou otoku je povšechná vodnatelnost – </a:t>
            </a:r>
            <a:r>
              <a:rPr lang="cs-CZ" b="1" dirty="0"/>
              <a:t>hydrops</a:t>
            </a:r>
            <a:r>
              <a:rPr lang="cs-CZ" dirty="0"/>
              <a:t> jako jeden z projevů hemolytické nemoci novorozence</a:t>
            </a:r>
          </a:p>
        </p:txBody>
      </p:sp>
    </p:spTree>
    <p:extLst>
      <p:ext uri="{BB962C8B-B14F-4D97-AF65-F5344CB8AC3E}">
        <p14:creationId xmlns:p14="http://schemas.microsoft.com/office/powerpoint/2010/main" val="59721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7C00A-2A96-4DD0-B9FA-E8C185C3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37296-2BF0-4826-BEC3-B01E556F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Dehydratace</a:t>
            </a:r>
          </a:p>
          <a:p>
            <a:r>
              <a:rPr lang="cs-CZ" dirty="0"/>
              <a:t>Vzniká </a:t>
            </a:r>
            <a:r>
              <a:rPr lang="cs-CZ" b="1" dirty="0"/>
              <a:t>ztrátou velkého množství tělesné tekutiny </a:t>
            </a:r>
            <a:r>
              <a:rPr lang="cs-CZ" dirty="0"/>
              <a:t>(extracelulární i intracelulární)</a:t>
            </a:r>
          </a:p>
          <a:p>
            <a:r>
              <a:rPr lang="cs-CZ" dirty="0"/>
              <a:t>Nejčastější příčinou jsou dlouhodobé průjmy, opakované zvracení, rozsáhlé popáleniny, silné močení při diabetes </a:t>
            </a:r>
            <a:r>
              <a:rPr lang="cs-CZ" dirty="0" err="1"/>
              <a:t>insipidus</a:t>
            </a:r>
            <a:endParaRPr lang="cs-CZ" dirty="0"/>
          </a:p>
          <a:p>
            <a:r>
              <a:rPr lang="cs-CZ" dirty="0"/>
              <a:t>Dehydratací dochází ke </a:t>
            </a:r>
            <a:r>
              <a:rPr lang="cs-CZ" b="1" dirty="0"/>
              <a:t>zmenšení objemu a k zahoustnutí krve</a:t>
            </a:r>
          </a:p>
          <a:p>
            <a:r>
              <a:rPr lang="cs-CZ" dirty="0"/>
              <a:t>Zvýšená viskozita krve znesnadňuje práci srdce a může vyústit v </a:t>
            </a:r>
            <a:r>
              <a:rPr lang="cs-CZ" b="1" dirty="0"/>
              <a:t>dehydratační šok</a:t>
            </a:r>
          </a:p>
        </p:txBody>
      </p:sp>
    </p:spTree>
    <p:extLst>
      <p:ext uri="{BB962C8B-B14F-4D97-AF65-F5344CB8AC3E}">
        <p14:creationId xmlns:p14="http://schemas.microsoft.com/office/powerpoint/2010/main" val="67976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5C8DD-4BFC-4E90-87BE-03DD7168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F9DF4-5BDE-4E44-A8E7-54AEF24D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100" b="1" dirty="0"/>
              <a:t>Hemoragie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cs-CZ" b="1" dirty="0"/>
              <a:t>krvácení</a:t>
            </a:r>
            <a:r>
              <a:rPr lang="cs-CZ" dirty="0"/>
              <a:t> - výstup krve z cév</a:t>
            </a:r>
          </a:p>
          <a:p>
            <a:r>
              <a:rPr lang="cs-CZ" b="1" dirty="0"/>
              <a:t>Tepenné</a:t>
            </a:r>
            <a:r>
              <a:rPr lang="cs-CZ" dirty="0"/>
              <a:t> (červená krev pod tlakem stříká a pulsuje)</a:t>
            </a:r>
          </a:p>
          <a:p>
            <a:r>
              <a:rPr lang="cs-CZ" b="1" dirty="0"/>
              <a:t>Žilní</a:t>
            </a:r>
            <a:r>
              <a:rPr lang="cs-CZ" dirty="0"/>
              <a:t> (tmavá krev pomalu vytéká)</a:t>
            </a:r>
          </a:p>
          <a:p>
            <a:r>
              <a:rPr lang="cs-CZ" b="1" dirty="0"/>
              <a:t>Vlásečnicové</a:t>
            </a:r>
            <a:r>
              <a:rPr lang="cs-CZ" dirty="0"/>
              <a:t> (kapky krve zaplavují rannou plochu, např. u odřenin)</a:t>
            </a:r>
          </a:p>
          <a:p>
            <a:endParaRPr lang="cs-CZ" dirty="0"/>
          </a:p>
          <a:p>
            <a:r>
              <a:rPr lang="cs-CZ" b="1" dirty="0"/>
              <a:t>Zevní</a:t>
            </a:r>
            <a:r>
              <a:rPr lang="cs-CZ" dirty="0"/>
              <a:t> – přímo na kůži, ale i do vnitřních orgánů, které jsou spojeny s vnějškem (bronchy, GIT, močové cesty)</a:t>
            </a:r>
          </a:p>
          <a:p>
            <a:r>
              <a:rPr lang="cs-CZ" b="1" dirty="0"/>
              <a:t>Vnitřní</a:t>
            </a:r>
            <a:r>
              <a:rPr lang="cs-CZ" dirty="0"/>
              <a:t> – do tkání (tělesné dutiny, klouby)</a:t>
            </a:r>
          </a:p>
          <a:p>
            <a:r>
              <a:rPr lang="cs-CZ" b="1" dirty="0"/>
              <a:t>Příčiny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Přímé poškození cévní stěny (úraz, prasknutí aneurysmatu)</a:t>
            </a:r>
          </a:p>
          <a:p>
            <a:pPr lvl="1"/>
            <a:r>
              <a:rPr lang="cs-CZ" dirty="0"/>
              <a:t>Nahlodání cévy procesem (vřed, nádor, TBC)</a:t>
            </a:r>
          </a:p>
          <a:p>
            <a:pPr lvl="1"/>
            <a:r>
              <a:rPr lang="cs-CZ" dirty="0"/>
              <a:t>Prostup – diapedeze erytrocytů stěnou kapilár bez porušení její souvislosti (zánět, toxické poškození)</a:t>
            </a:r>
          </a:p>
        </p:txBody>
      </p:sp>
    </p:spTree>
    <p:extLst>
      <p:ext uri="{BB962C8B-B14F-4D97-AF65-F5344CB8AC3E}">
        <p14:creationId xmlns:p14="http://schemas.microsoft.com/office/powerpoint/2010/main" val="2398199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5C8DD-4BFC-4E90-87BE-03DD7168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F9DF4-5BDE-4E44-A8E7-54AEF24DE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Hemoragie</a:t>
            </a:r>
            <a:endParaRPr lang="cs-CZ" b="1" dirty="0"/>
          </a:p>
          <a:p>
            <a:r>
              <a:rPr lang="cs-CZ" b="1" dirty="0"/>
              <a:t>Hemoragická diatéza </a:t>
            </a:r>
            <a:r>
              <a:rPr lang="cs-CZ" dirty="0"/>
              <a:t>– zvýšená tendence ke krvácení při některých chorobných stavech</a:t>
            </a:r>
          </a:p>
          <a:p>
            <a:r>
              <a:rPr lang="cs-CZ" dirty="0"/>
              <a:t>Následky krvácení – větší ztráty vedou k </a:t>
            </a:r>
            <a:r>
              <a:rPr lang="cs-CZ" b="1" dirty="0" err="1"/>
              <a:t>hypovolemickému</a:t>
            </a:r>
            <a:r>
              <a:rPr lang="cs-CZ" b="1" dirty="0"/>
              <a:t> šoku </a:t>
            </a:r>
            <a:r>
              <a:rPr lang="cs-CZ" dirty="0"/>
              <a:t>až ke smrti vykrvácením </a:t>
            </a:r>
          </a:p>
          <a:p>
            <a:r>
              <a:rPr lang="cs-CZ" dirty="0"/>
              <a:t>Při opakovaných menších krváceních se vyvíjí </a:t>
            </a:r>
            <a:r>
              <a:rPr lang="cs-CZ" b="1" dirty="0"/>
              <a:t>chronická </a:t>
            </a:r>
            <a:r>
              <a:rPr lang="cs-CZ" b="1" dirty="0" err="1"/>
              <a:t>posthemoragická</a:t>
            </a:r>
            <a:r>
              <a:rPr lang="cs-CZ" b="1" dirty="0"/>
              <a:t> anémie s nedostatkem železa </a:t>
            </a:r>
            <a:r>
              <a:rPr lang="cs-CZ" dirty="0"/>
              <a:t>(</a:t>
            </a:r>
            <a:r>
              <a:rPr lang="cs-CZ" dirty="0" err="1"/>
              <a:t>sideropenická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959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3336D-CAC9-429A-9A8B-18EF51F0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147D6-E2E0-4291-9521-0CEDD9DD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Šok</a:t>
            </a:r>
            <a:endParaRPr lang="cs-CZ" b="1" dirty="0"/>
          </a:p>
          <a:p>
            <a:r>
              <a:rPr lang="cs-CZ" dirty="0"/>
              <a:t>Podstatou šokového stavu je </a:t>
            </a:r>
            <a:r>
              <a:rPr lang="cs-CZ" b="1" dirty="0"/>
              <a:t>nedostatečné prokrvení (</a:t>
            </a:r>
            <a:r>
              <a:rPr lang="cs-CZ" b="1" dirty="0" err="1"/>
              <a:t>perfuze</a:t>
            </a:r>
            <a:r>
              <a:rPr lang="cs-CZ" b="1" dirty="0"/>
              <a:t>) tkání</a:t>
            </a:r>
          </a:p>
          <a:p>
            <a:r>
              <a:rPr lang="cs-CZ" dirty="0"/>
              <a:t>Šok je </a:t>
            </a:r>
            <a:r>
              <a:rPr lang="cs-CZ" b="1" dirty="0"/>
              <a:t>progresivní</a:t>
            </a:r>
            <a:r>
              <a:rPr lang="cs-CZ" dirty="0"/>
              <a:t> stav, který, není-li zvládnut, </a:t>
            </a:r>
            <a:r>
              <a:rPr lang="cs-CZ" b="1" dirty="0"/>
              <a:t>vede ke smrti</a:t>
            </a:r>
          </a:p>
          <a:p>
            <a:r>
              <a:rPr lang="cs-CZ" dirty="0"/>
              <a:t>Rozlišují se tři fáze šoku:</a:t>
            </a:r>
          </a:p>
          <a:p>
            <a:pPr lvl="1"/>
            <a:r>
              <a:rPr lang="cs-CZ" b="1" dirty="0"/>
              <a:t>Časná</a:t>
            </a:r>
          </a:p>
          <a:p>
            <a:pPr lvl="1"/>
            <a:r>
              <a:rPr lang="cs-CZ" b="1" dirty="0"/>
              <a:t>Dekompenzovaná</a:t>
            </a:r>
          </a:p>
          <a:p>
            <a:pPr lvl="1"/>
            <a:r>
              <a:rPr lang="cs-CZ" b="1" dirty="0"/>
              <a:t>Ireverzibilní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9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D18A8-DF89-4B22-9266-CD038C8F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Projevy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oběhového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selhávání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srdci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22E11A-7A3B-48B0-B9F5-FBF3C12FA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při </a:t>
            </a:r>
            <a:r>
              <a:rPr lang="cs-CZ" b="1" dirty="0"/>
              <a:t>náhlém</a:t>
            </a:r>
            <a:r>
              <a:rPr lang="cs-CZ" dirty="0"/>
              <a:t> selhání (akutní  infarkt myokardu, masivní plicní embolie) v srdci dochází k </a:t>
            </a:r>
            <a:r>
              <a:rPr lang="cs-CZ" b="1" dirty="0"/>
              <a:t>akutní dilataci </a:t>
            </a:r>
            <a:r>
              <a:rPr lang="cs-CZ" dirty="0"/>
              <a:t>přetížené části. Klinickým projevem je těžké selhávání nebo náhlá smrt</a:t>
            </a:r>
          </a:p>
          <a:p>
            <a:pPr lvl="1"/>
            <a:r>
              <a:rPr lang="cs-CZ" dirty="0"/>
              <a:t>Při </a:t>
            </a:r>
            <a:r>
              <a:rPr lang="cs-CZ" b="1" dirty="0"/>
              <a:t>pozvolném</a:t>
            </a:r>
            <a:r>
              <a:rPr lang="cs-CZ" dirty="0"/>
              <a:t> rozvoji dochází k pomocí </a:t>
            </a:r>
            <a:r>
              <a:rPr lang="cs-CZ" b="1" dirty="0"/>
              <a:t>kompenzačních</a:t>
            </a:r>
            <a:r>
              <a:rPr lang="cs-CZ" dirty="0"/>
              <a:t> mechanismů (</a:t>
            </a:r>
            <a:r>
              <a:rPr lang="cs-CZ" b="1" dirty="0"/>
              <a:t>hypertrofie</a:t>
            </a:r>
            <a:r>
              <a:rPr lang="cs-CZ" dirty="0"/>
              <a:t> a </a:t>
            </a:r>
            <a:r>
              <a:rPr lang="cs-CZ" b="1" dirty="0"/>
              <a:t>dilatace</a:t>
            </a:r>
            <a:r>
              <a:rPr lang="cs-CZ" dirty="0"/>
              <a:t>) k </a:t>
            </a:r>
            <a:r>
              <a:rPr lang="cs-CZ" b="1" dirty="0"/>
              <a:t>adaptaci</a:t>
            </a:r>
          </a:p>
          <a:p>
            <a:pPr lvl="1"/>
            <a:r>
              <a:rPr lang="cs-CZ" dirty="0"/>
              <a:t>K hypertrofii levé komory nejčastěji vede arteriální hypertenze</a:t>
            </a:r>
          </a:p>
          <a:p>
            <a:pPr lvl="1"/>
            <a:r>
              <a:rPr lang="cs-CZ" dirty="0"/>
              <a:t>Při pitvě je nejlepším indikátorem </a:t>
            </a:r>
            <a:r>
              <a:rPr lang="cs-CZ" b="1" dirty="0"/>
              <a:t>hypertrofie</a:t>
            </a:r>
            <a:r>
              <a:rPr lang="cs-CZ" dirty="0"/>
              <a:t> myokardu </a:t>
            </a:r>
            <a:r>
              <a:rPr lang="cs-CZ" b="1" dirty="0"/>
              <a:t>zvýšená hmotnost srdce </a:t>
            </a:r>
            <a:r>
              <a:rPr lang="cs-CZ" dirty="0"/>
              <a:t>(u mužů je normálně do 400 g, u žen do 350 g)</a:t>
            </a:r>
          </a:p>
          <a:p>
            <a:pPr lvl="1"/>
            <a:r>
              <a:rPr lang="cs-CZ" dirty="0"/>
              <a:t>Při hypertrofii dochází ke </a:t>
            </a:r>
            <a:r>
              <a:rPr lang="cs-CZ" b="1" dirty="0"/>
              <a:t>ztluštění stěny komor </a:t>
            </a:r>
            <a:r>
              <a:rPr lang="cs-CZ" dirty="0"/>
              <a:t>(normální tloušťka levé komory je 12-13 mm, pravé komory 3-4 mm)</a:t>
            </a:r>
          </a:p>
          <a:p>
            <a:pPr lvl="1"/>
            <a:r>
              <a:rPr lang="cs-CZ" dirty="0"/>
              <a:t>Hypertrofie je </a:t>
            </a:r>
            <a:r>
              <a:rPr lang="cs-CZ" b="1" dirty="0"/>
              <a:t>reverzibilní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341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59D49-57B4-4E4D-9B7A-C272517C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A5166-91D4-498D-8C82-DF3611CF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Šok</a:t>
            </a:r>
            <a:endParaRPr lang="cs-CZ" b="1" dirty="0"/>
          </a:p>
          <a:p>
            <a:r>
              <a:rPr lang="cs-CZ" b="1" dirty="0"/>
              <a:t>Časná fáze</a:t>
            </a:r>
          </a:p>
          <a:p>
            <a:pPr lvl="1"/>
            <a:r>
              <a:rPr lang="cs-CZ" dirty="0"/>
              <a:t>Jsou aktivovány </a:t>
            </a:r>
            <a:r>
              <a:rPr lang="cs-CZ" b="1" dirty="0"/>
              <a:t>kompenzační mechanismy</a:t>
            </a:r>
          </a:p>
          <a:p>
            <a:pPr lvl="1"/>
            <a:r>
              <a:rPr lang="cs-CZ" dirty="0"/>
              <a:t>Snaha udržet prokrvení životně důležitých orgánů (srdce, mozek)</a:t>
            </a:r>
          </a:p>
          <a:p>
            <a:pPr lvl="1"/>
            <a:r>
              <a:rPr lang="cs-CZ" dirty="0"/>
              <a:t>Jde o baroreceptorové reflexy, uvolňování katecholaminů, aktivace sympatiku, atd.</a:t>
            </a:r>
          </a:p>
          <a:p>
            <a:pPr lvl="1"/>
            <a:r>
              <a:rPr lang="cs-CZ" dirty="0"/>
              <a:t>Výsledkem je tachykardie, tachypnoe, periferní vazokonstrikce a zadržování tekutin ledvinami</a:t>
            </a:r>
          </a:p>
          <a:p>
            <a:pPr lvl="1"/>
            <a:r>
              <a:rPr lang="cs-CZ" dirty="0"/>
              <a:t>Kůže je bledá a studená</a:t>
            </a:r>
          </a:p>
          <a:p>
            <a:pPr lvl="1"/>
            <a:r>
              <a:rPr lang="cs-CZ" dirty="0"/>
              <a:t>Nedojde-li k úpravě stavu, šok přechází do fáze dekompenzace</a:t>
            </a:r>
          </a:p>
        </p:txBody>
      </p:sp>
    </p:spTree>
    <p:extLst>
      <p:ext uri="{BB962C8B-B14F-4D97-AF65-F5344CB8AC3E}">
        <p14:creationId xmlns:p14="http://schemas.microsoft.com/office/powerpoint/2010/main" val="1066886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59D49-57B4-4E4D-9B7A-C272517C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A5166-91D4-498D-8C82-DF3611CF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Šok</a:t>
            </a:r>
            <a:endParaRPr lang="cs-CZ" b="1" dirty="0"/>
          </a:p>
          <a:p>
            <a:r>
              <a:rPr lang="cs-CZ" b="1" dirty="0"/>
              <a:t>Dekompenzovaná fáze</a:t>
            </a:r>
          </a:p>
          <a:p>
            <a:pPr lvl="1"/>
            <a:r>
              <a:rPr lang="cs-CZ" b="1" dirty="0"/>
              <a:t>Snižuje se srdeční výdej</a:t>
            </a:r>
          </a:p>
          <a:p>
            <a:pPr lvl="1"/>
            <a:r>
              <a:rPr lang="cs-CZ" dirty="0"/>
              <a:t>Nitkovitý pulz, hypotenze, povšechná hypoxie tkání, vzniká laktátová acidóza</a:t>
            </a:r>
          </a:p>
          <a:p>
            <a:pPr lvl="1"/>
            <a:r>
              <a:rPr lang="cs-CZ" dirty="0"/>
              <a:t>Tekutina přestupuje extravaskulárně, </a:t>
            </a:r>
            <a:r>
              <a:rPr lang="cs-CZ" b="1" dirty="0"/>
              <a:t>prohlubuje se hypovolemie</a:t>
            </a:r>
          </a:p>
          <a:p>
            <a:pPr lvl="1"/>
            <a:r>
              <a:rPr lang="cs-CZ" dirty="0"/>
              <a:t>Uvolňování </a:t>
            </a:r>
            <a:r>
              <a:rPr lang="cs-CZ" b="1" dirty="0"/>
              <a:t>tkáňového faktoru</a:t>
            </a:r>
            <a:r>
              <a:rPr lang="cs-CZ" dirty="0"/>
              <a:t> z poškozených tkání – </a:t>
            </a:r>
            <a:r>
              <a:rPr lang="cs-CZ" b="1" dirty="0"/>
              <a:t>vznik DIC</a:t>
            </a:r>
          </a:p>
          <a:p>
            <a:pPr lvl="1"/>
            <a:endParaRPr lang="cs-CZ" dirty="0"/>
          </a:p>
          <a:p>
            <a:r>
              <a:rPr lang="cs-CZ" b="1" dirty="0"/>
              <a:t>Ireverzibilní fáze</a:t>
            </a:r>
          </a:p>
          <a:p>
            <a:pPr lvl="1"/>
            <a:r>
              <a:rPr lang="cs-CZ" dirty="0"/>
              <a:t>Změny ve tkání se stávají </a:t>
            </a:r>
            <a:r>
              <a:rPr lang="cs-CZ" b="1" dirty="0"/>
              <a:t>nevratnými</a:t>
            </a:r>
            <a:r>
              <a:rPr lang="cs-CZ" dirty="0"/>
              <a:t>, rozvoj </a:t>
            </a:r>
            <a:r>
              <a:rPr lang="cs-CZ" b="1" dirty="0"/>
              <a:t>ischemických nekróz</a:t>
            </a:r>
          </a:p>
          <a:p>
            <a:pPr lvl="1"/>
            <a:r>
              <a:rPr lang="cs-CZ" dirty="0"/>
              <a:t>Ani odstranění primární příčiny již nezabrání smrti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10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8BBA-6F50-4A62-AC5F-1A475AB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89FA7-FFBF-4DD0-B4AE-4268CF9BB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dirty="0"/>
              <a:t>Šok</a:t>
            </a:r>
            <a:endParaRPr lang="cs-CZ" dirty="0"/>
          </a:p>
          <a:p>
            <a:r>
              <a:rPr lang="cs-CZ" dirty="0"/>
              <a:t>Dělení šoku:</a:t>
            </a:r>
          </a:p>
          <a:p>
            <a:pPr lvl="1"/>
            <a:r>
              <a:rPr lang="cs-CZ" b="1" dirty="0" err="1"/>
              <a:t>Hypovolemický</a:t>
            </a:r>
            <a:r>
              <a:rPr lang="cs-CZ" dirty="0"/>
              <a:t> (při krvácení, traumatu, popáleninách či dehydrataci)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Kardiogenní</a:t>
            </a:r>
            <a:r>
              <a:rPr lang="cs-CZ" dirty="0"/>
              <a:t> (při infarktu myokardu, srdečním selhávání, masivní plicní embolii, tamponádě)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Septický</a:t>
            </a:r>
            <a:r>
              <a:rPr lang="cs-CZ" dirty="0"/>
              <a:t> (většinou při sepsi gramnegativními bacily produkujícími endotoxiny, např. </a:t>
            </a:r>
            <a:r>
              <a:rPr lang="cs-CZ" dirty="0" err="1"/>
              <a:t>Klebsiella</a:t>
            </a:r>
            <a:r>
              <a:rPr lang="cs-CZ" dirty="0"/>
              <a:t> </a:t>
            </a:r>
            <a:r>
              <a:rPr lang="cs-CZ" dirty="0" err="1"/>
              <a:t>pneumoniae</a:t>
            </a:r>
            <a:r>
              <a:rPr lang="cs-CZ" dirty="0"/>
              <a:t>, </a:t>
            </a:r>
            <a:r>
              <a:rPr lang="cs-CZ" dirty="0" err="1"/>
              <a:t>Escherichia</a:t>
            </a:r>
            <a:r>
              <a:rPr lang="cs-CZ" dirty="0"/>
              <a:t> coli)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Anafylaktický</a:t>
            </a:r>
            <a:r>
              <a:rPr lang="cs-CZ" dirty="0"/>
              <a:t> (při nejtěžší formě alergické reakce)</a:t>
            </a:r>
          </a:p>
        </p:txBody>
      </p:sp>
    </p:spTree>
    <p:extLst>
      <p:ext uri="{BB962C8B-B14F-4D97-AF65-F5344CB8AC3E}">
        <p14:creationId xmlns:p14="http://schemas.microsoft.com/office/powerpoint/2010/main" val="234435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DFB67-C238-4363-966E-902E4E2B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Místní poruchy oběhu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4EA832-5E8A-407B-8C3C-6AC29D93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100" b="1" dirty="0"/>
              <a:t>Šok - morfologie</a:t>
            </a:r>
          </a:p>
          <a:p>
            <a:r>
              <a:rPr lang="cs-CZ" dirty="0"/>
              <a:t>Dochází k rozsáhlému </a:t>
            </a:r>
            <a:r>
              <a:rPr lang="cs-CZ" b="1" dirty="0"/>
              <a:t>hypoxickému poškození buněk </a:t>
            </a:r>
            <a:r>
              <a:rPr lang="cs-CZ" dirty="0"/>
              <a:t>a tkání s projevy </a:t>
            </a:r>
            <a:r>
              <a:rPr lang="cs-CZ" b="1" dirty="0"/>
              <a:t>multiorgánového selhání</a:t>
            </a:r>
          </a:p>
          <a:p>
            <a:r>
              <a:rPr lang="cs-CZ" b="1" dirty="0"/>
              <a:t>Mozek</a:t>
            </a:r>
            <a:r>
              <a:rPr lang="cs-CZ" dirty="0"/>
              <a:t> – edém a ischemické změny gangliových buněk</a:t>
            </a:r>
          </a:p>
          <a:p>
            <a:r>
              <a:rPr lang="cs-CZ" b="1" dirty="0"/>
              <a:t>Srdce</a:t>
            </a:r>
            <a:r>
              <a:rPr lang="cs-CZ" dirty="0"/>
              <a:t> – vznikají nekrózy jednotlivých </a:t>
            </a:r>
            <a:r>
              <a:rPr lang="cs-CZ" dirty="0" err="1"/>
              <a:t>kardiomyocytů</a:t>
            </a:r>
            <a:r>
              <a:rPr lang="cs-CZ" dirty="0"/>
              <a:t> (</a:t>
            </a:r>
            <a:r>
              <a:rPr lang="cs-CZ" dirty="0" err="1"/>
              <a:t>mikroinfarkty</a:t>
            </a:r>
            <a:r>
              <a:rPr lang="cs-CZ" dirty="0"/>
              <a:t>)</a:t>
            </a:r>
          </a:p>
          <a:p>
            <a:r>
              <a:rPr lang="cs-CZ" b="1" dirty="0"/>
              <a:t>Ledviny</a:t>
            </a:r>
            <a:r>
              <a:rPr lang="cs-CZ" dirty="0"/>
              <a:t> – rozvoj akutní tubulární nekrózy (poškození tubulů je reverzibilní)</a:t>
            </a:r>
          </a:p>
          <a:p>
            <a:r>
              <a:rPr lang="cs-CZ" b="1" dirty="0"/>
              <a:t>Plíce</a:t>
            </a:r>
            <a:r>
              <a:rPr lang="cs-CZ" dirty="0"/>
              <a:t> – obraz šokové plíce – difuzní alveolární poškození s tvorbou hyalinních membrán (</a:t>
            </a:r>
            <a:r>
              <a:rPr lang="cs-CZ" b="1" dirty="0"/>
              <a:t>ARDS</a:t>
            </a:r>
            <a:r>
              <a:rPr lang="cs-CZ" dirty="0"/>
              <a:t>)</a:t>
            </a:r>
          </a:p>
          <a:p>
            <a:r>
              <a:rPr lang="cs-CZ" b="1" dirty="0"/>
              <a:t>Nadledviny</a:t>
            </a:r>
            <a:r>
              <a:rPr lang="cs-CZ" dirty="0"/>
              <a:t> – deplece lipidů, případně hemoragická nekróza kůry </a:t>
            </a:r>
          </a:p>
          <a:p>
            <a:r>
              <a:rPr lang="cs-CZ" b="1" dirty="0"/>
              <a:t>GIT</a:t>
            </a:r>
            <a:r>
              <a:rPr lang="cs-CZ" dirty="0"/>
              <a:t> – ložiska krvácení a akutní eroze až vředy na sliznici</a:t>
            </a:r>
          </a:p>
          <a:p>
            <a:r>
              <a:rPr lang="cs-CZ" b="1" dirty="0"/>
              <a:t>Játra</a:t>
            </a:r>
            <a:r>
              <a:rPr lang="cs-CZ" dirty="0"/>
              <a:t> – steatóza a </a:t>
            </a:r>
            <a:r>
              <a:rPr lang="cs-CZ" dirty="0" err="1"/>
              <a:t>centroacinózní</a:t>
            </a:r>
            <a:r>
              <a:rPr lang="cs-CZ" dirty="0"/>
              <a:t> nekrózy</a:t>
            </a:r>
          </a:p>
          <a:p>
            <a:r>
              <a:rPr lang="cs-CZ" b="1" dirty="0"/>
              <a:t>Pankreas</a:t>
            </a:r>
            <a:r>
              <a:rPr lang="cs-CZ" dirty="0"/>
              <a:t> – disperzní </a:t>
            </a:r>
            <a:r>
              <a:rPr lang="cs-CZ" dirty="0" err="1"/>
              <a:t>Balserovy</a:t>
            </a:r>
            <a:r>
              <a:rPr lang="cs-CZ" dirty="0"/>
              <a:t> nekrózy</a:t>
            </a:r>
          </a:p>
        </p:txBody>
      </p:sp>
    </p:spTree>
    <p:extLst>
      <p:ext uri="{BB962C8B-B14F-4D97-AF65-F5344CB8AC3E}">
        <p14:creationId xmlns:p14="http://schemas.microsoft.com/office/powerpoint/2010/main" val="925182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3151-8C3C-4E5C-8205-404CEC8A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Hematoonkologická</a:t>
            </a:r>
            <a:r>
              <a:rPr lang="cs-CZ" dirty="0">
                <a:solidFill>
                  <a:srgbClr val="C00000"/>
                </a:solidFill>
              </a:rPr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A392-E30C-43E7-8769-B0CA25C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nádorová onemocnění různých vývojových řad buněk </a:t>
            </a:r>
            <a:r>
              <a:rPr lang="cs-CZ" b="1" dirty="0"/>
              <a:t>kostní dřeně a lymfatické tkáně</a:t>
            </a:r>
          </a:p>
          <a:p>
            <a:r>
              <a:rPr lang="cs-CZ" dirty="0"/>
              <a:t>Dvě základní kategorie jsou </a:t>
            </a:r>
            <a:r>
              <a:rPr lang="cs-CZ" b="1" dirty="0"/>
              <a:t>lymfomy a leukémie</a:t>
            </a:r>
          </a:p>
          <a:p>
            <a:r>
              <a:rPr lang="cs-CZ" dirty="0"/>
              <a:t>Existuje mnoho podtypů, k přesnému zařazení jsou nezbytná </a:t>
            </a:r>
            <a:r>
              <a:rPr lang="cs-CZ" dirty="0" err="1"/>
              <a:t>imunohistochemická</a:t>
            </a:r>
            <a:r>
              <a:rPr lang="cs-CZ" dirty="0"/>
              <a:t>, molekulární a </a:t>
            </a:r>
            <a:r>
              <a:rPr lang="cs-CZ"/>
              <a:t>genetická vyšetření</a:t>
            </a:r>
            <a:endParaRPr lang="cs-CZ" dirty="0"/>
          </a:p>
          <a:p>
            <a:r>
              <a:rPr lang="cs-CZ" dirty="0"/>
              <a:t>Často difuzně </a:t>
            </a:r>
            <a:r>
              <a:rPr lang="cs-CZ" b="1" dirty="0"/>
              <a:t>infiltrují orgány RES </a:t>
            </a:r>
            <a:r>
              <a:rPr lang="cs-CZ" dirty="0"/>
              <a:t>(retikuloendotelový systém - zejména játra, slezina, lymfatické tkáně), což je doprovázeno jejich zvětšením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793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3151-8C3C-4E5C-8205-404CEC8A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Hematoonkologická</a:t>
            </a:r>
            <a:r>
              <a:rPr lang="cs-CZ" dirty="0">
                <a:solidFill>
                  <a:srgbClr val="C00000"/>
                </a:solidFill>
              </a:rPr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A392-E30C-43E7-8769-B0CA25C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Lymfomy (dříve </a:t>
            </a:r>
            <a:r>
              <a:rPr lang="cs-CZ" sz="3200" b="1" dirty="0" err="1"/>
              <a:t>hemoblastomy</a:t>
            </a:r>
            <a:r>
              <a:rPr lang="cs-CZ" sz="3200" b="1" dirty="0"/>
              <a:t>)</a:t>
            </a:r>
          </a:p>
          <a:p>
            <a:r>
              <a:rPr lang="cs-CZ" dirty="0"/>
              <a:t>Vytvářejí </a:t>
            </a:r>
            <a:r>
              <a:rPr lang="cs-CZ" b="1" dirty="0"/>
              <a:t>makroskopicky patrná ložiska </a:t>
            </a:r>
            <a:r>
              <a:rPr lang="cs-CZ" dirty="0"/>
              <a:t>v různých orgánech a tkáních</a:t>
            </a:r>
          </a:p>
          <a:p>
            <a:r>
              <a:rPr lang="cs-CZ" dirty="0"/>
              <a:t>Na rozdíl od leukémií bývá kostní dřeň infiltrována pouze v pozdějších stádiích, což je spojeno s vyplavováním nádorových buněk do krve</a:t>
            </a:r>
          </a:p>
          <a:p>
            <a:pPr lvl="1"/>
            <a:r>
              <a:rPr lang="cs-CZ" dirty="0"/>
              <a:t>Tento proces se nazývá </a:t>
            </a:r>
            <a:r>
              <a:rPr lang="cs-CZ" b="1" dirty="0" err="1"/>
              <a:t>leukemizace</a:t>
            </a:r>
            <a:endParaRPr lang="cs-CZ" b="1" dirty="0"/>
          </a:p>
          <a:p>
            <a:r>
              <a:rPr lang="cs-CZ" dirty="0"/>
              <a:t>Lymfomy však mohou primárně vznikat i v kostní dřeně a poté se šířit na ostatní orgány RES</a:t>
            </a:r>
          </a:p>
          <a:p>
            <a:r>
              <a:rPr lang="cs-CZ" dirty="0"/>
              <a:t>Příklady: lymfomy </a:t>
            </a:r>
            <a:r>
              <a:rPr lang="cs-CZ" dirty="0" err="1"/>
              <a:t>nehodgkinského</a:t>
            </a:r>
            <a:r>
              <a:rPr lang="cs-CZ" dirty="0"/>
              <a:t> typu, </a:t>
            </a:r>
            <a:r>
              <a:rPr lang="cs-CZ" dirty="0" err="1"/>
              <a:t>Hodgkinův</a:t>
            </a:r>
            <a:r>
              <a:rPr lang="cs-CZ" dirty="0"/>
              <a:t> lymfom, mnohočetný myelom</a:t>
            </a:r>
          </a:p>
        </p:txBody>
      </p:sp>
    </p:spTree>
    <p:extLst>
      <p:ext uri="{BB962C8B-B14F-4D97-AF65-F5344CB8AC3E}">
        <p14:creationId xmlns:p14="http://schemas.microsoft.com/office/powerpoint/2010/main" val="1845277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3151-8C3C-4E5C-8205-404CEC8A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Hematoonkologická</a:t>
            </a:r>
            <a:r>
              <a:rPr lang="cs-CZ" dirty="0">
                <a:solidFill>
                  <a:srgbClr val="C00000"/>
                </a:solidFill>
              </a:rPr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A392-E30C-43E7-8769-B0CA25C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Leukémie (dříve </a:t>
            </a:r>
            <a:r>
              <a:rPr lang="cs-CZ" sz="3200" b="1" dirty="0" err="1"/>
              <a:t>hemoblastózy</a:t>
            </a:r>
            <a:r>
              <a:rPr lang="cs-CZ" sz="3200" b="1" dirty="0"/>
              <a:t>)</a:t>
            </a:r>
          </a:p>
          <a:p>
            <a:r>
              <a:rPr lang="cs-CZ" dirty="0"/>
              <a:t>Na rozdíl od lymfomů </a:t>
            </a:r>
            <a:r>
              <a:rPr lang="cs-CZ" b="1" dirty="0"/>
              <a:t>nevytvářejí makroskopicky patrná ložiska</a:t>
            </a:r>
            <a:r>
              <a:rPr lang="cs-CZ" dirty="0"/>
              <a:t>, ale v důsledku difuzního prostoupení postižených orgánů způsobují jejich zvětšení – většinou jsou postiženy orgány RES</a:t>
            </a:r>
          </a:p>
          <a:p>
            <a:r>
              <a:rPr lang="cs-CZ" dirty="0"/>
              <a:t>Pro leukémie je typická </a:t>
            </a:r>
            <a:r>
              <a:rPr lang="cs-CZ" b="1" dirty="0"/>
              <a:t>infiltrace kostní dřeně </a:t>
            </a:r>
            <a:r>
              <a:rPr lang="cs-CZ" dirty="0"/>
              <a:t>a vyplavování nádorových elementů do krve</a:t>
            </a:r>
          </a:p>
        </p:txBody>
      </p:sp>
    </p:spTree>
    <p:extLst>
      <p:ext uri="{BB962C8B-B14F-4D97-AF65-F5344CB8AC3E}">
        <p14:creationId xmlns:p14="http://schemas.microsoft.com/office/powerpoint/2010/main" val="4080093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3151-8C3C-4E5C-8205-404CEC8A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Hematoonkologická</a:t>
            </a:r>
            <a:r>
              <a:rPr lang="cs-CZ" dirty="0">
                <a:solidFill>
                  <a:srgbClr val="C00000"/>
                </a:solidFill>
              </a:rPr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A392-E30C-43E7-8769-B0CA25C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/>
              <a:t>Leukémie (dříve </a:t>
            </a:r>
            <a:r>
              <a:rPr lang="cs-CZ" sz="3200" b="1" dirty="0" err="1"/>
              <a:t>hemoblastózy</a:t>
            </a:r>
            <a:r>
              <a:rPr lang="cs-CZ" sz="3200" b="1" dirty="0"/>
              <a:t>)</a:t>
            </a:r>
          </a:p>
          <a:p>
            <a:r>
              <a:rPr lang="cs-CZ" dirty="0"/>
              <a:t>Podle rychlosti dělíme leukémie na </a:t>
            </a:r>
            <a:r>
              <a:rPr lang="cs-CZ" b="1" dirty="0"/>
              <a:t>akutní</a:t>
            </a:r>
            <a:r>
              <a:rPr lang="cs-CZ" dirty="0"/>
              <a:t> a </a:t>
            </a:r>
            <a:r>
              <a:rPr lang="cs-CZ" b="1" dirty="0"/>
              <a:t>chronické</a:t>
            </a:r>
          </a:p>
          <a:p>
            <a:r>
              <a:rPr lang="cs-CZ" dirty="0"/>
              <a:t>Podle typu krevních elementů, ze kterých choroba vychází rozlišujeme </a:t>
            </a:r>
            <a:r>
              <a:rPr lang="cs-CZ" b="1" dirty="0"/>
              <a:t>myeloidní</a:t>
            </a:r>
            <a:r>
              <a:rPr lang="cs-CZ" dirty="0"/>
              <a:t> a </a:t>
            </a:r>
            <a:r>
              <a:rPr lang="cs-CZ" b="1" dirty="0"/>
              <a:t>lymfatické</a:t>
            </a:r>
            <a:r>
              <a:rPr lang="cs-CZ" dirty="0"/>
              <a:t> leukémie</a:t>
            </a:r>
          </a:p>
          <a:p>
            <a:r>
              <a:rPr lang="cs-CZ" dirty="0"/>
              <a:t>Čtyřmi základními typy jsou jejich kombinace:</a:t>
            </a:r>
          </a:p>
          <a:p>
            <a:pPr lvl="1"/>
            <a:r>
              <a:rPr lang="cs-CZ" b="1" dirty="0"/>
              <a:t>Akutní myeloidní leukémie (AML)</a:t>
            </a:r>
          </a:p>
          <a:p>
            <a:pPr lvl="1"/>
            <a:r>
              <a:rPr lang="cs-CZ" b="1" dirty="0"/>
              <a:t>Akutní lymfatická leukémie (ALL)</a:t>
            </a:r>
          </a:p>
          <a:p>
            <a:pPr lvl="1"/>
            <a:r>
              <a:rPr lang="cs-CZ" b="1" dirty="0"/>
              <a:t>Chronická myeloidní leukémie (CML)</a:t>
            </a:r>
          </a:p>
          <a:p>
            <a:pPr lvl="1"/>
            <a:r>
              <a:rPr lang="cs-CZ" b="1" dirty="0"/>
              <a:t>Chronická lymfatická leukémie (CLL)</a:t>
            </a:r>
          </a:p>
          <a:p>
            <a:pPr lvl="1"/>
            <a:r>
              <a:rPr lang="cs-CZ" dirty="0"/>
              <a:t>Kromě nich se vyskytují mnohé další typy</a:t>
            </a:r>
          </a:p>
        </p:txBody>
      </p:sp>
    </p:spTree>
    <p:extLst>
      <p:ext uri="{BB962C8B-B14F-4D97-AF65-F5344CB8AC3E}">
        <p14:creationId xmlns:p14="http://schemas.microsoft.com/office/powerpoint/2010/main" val="1947718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B3151-8C3C-4E5C-8205-404CEC8A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Hematoonkologická</a:t>
            </a:r>
            <a:r>
              <a:rPr lang="cs-CZ" dirty="0">
                <a:solidFill>
                  <a:srgbClr val="C00000"/>
                </a:solidFill>
              </a:rPr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D0A392-E30C-43E7-8769-B0CA25C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Leukémie – projevy:</a:t>
            </a:r>
          </a:p>
          <a:p>
            <a:r>
              <a:rPr lang="cs-CZ" dirty="0"/>
              <a:t>Při leukemii je </a:t>
            </a:r>
            <a:r>
              <a:rPr lang="cs-CZ" b="1" dirty="0"/>
              <a:t>kostní dřen je infiltrována </a:t>
            </a:r>
            <a:r>
              <a:rPr lang="cs-CZ" dirty="0"/>
              <a:t>nádorovým klonem krvinek</a:t>
            </a:r>
          </a:p>
          <a:p>
            <a:pPr lvl="1"/>
            <a:r>
              <a:rPr lang="cs-CZ" dirty="0"/>
              <a:t>Tyto nádorové elementy jsou často </a:t>
            </a:r>
            <a:r>
              <a:rPr lang="cs-CZ" b="1" dirty="0"/>
              <a:t>nezralé a nefunkční</a:t>
            </a:r>
          </a:p>
          <a:p>
            <a:pPr lvl="1"/>
            <a:r>
              <a:rPr lang="cs-CZ" dirty="0"/>
              <a:t>Převaha nádorových elementů v kostní dřeni </a:t>
            </a:r>
            <a:r>
              <a:rPr lang="cs-CZ" b="1" dirty="0"/>
              <a:t>utlačuje tvorbu ostatních krevních elementů </a:t>
            </a:r>
            <a:r>
              <a:rPr lang="cs-CZ" dirty="0"/>
              <a:t>(normální leukocyty, erytrocyty a trombocyty)</a:t>
            </a:r>
          </a:p>
          <a:p>
            <a:r>
              <a:rPr lang="cs-CZ" b="1" dirty="0"/>
              <a:t>Klinické projevy vyplývají z infiltrace různých tkání (zvětšené uzliny, játra, slezina) a z nedostatku krevních buněk:</a:t>
            </a:r>
          </a:p>
          <a:p>
            <a:pPr lvl="1"/>
            <a:r>
              <a:rPr lang="cs-CZ" dirty="0"/>
              <a:t>Nedostatek erytrocytů se projeví </a:t>
            </a:r>
            <a:r>
              <a:rPr lang="cs-CZ" b="1" dirty="0">
                <a:solidFill>
                  <a:srgbClr val="C00000"/>
                </a:solidFill>
              </a:rPr>
              <a:t>anemií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Nedostatek bílých krvinek se projeví opakovanými závažnými </a:t>
            </a:r>
            <a:r>
              <a:rPr lang="cs-CZ" b="1" dirty="0">
                <a:solidFill>
                  <a:srgbClr val="C00000"/>
                </a:solidFill>
              </a:rPr>
              <a:t>infekcemi</a:t>
            </a:r>
          </a:p>
          <a:p>
            <a:pPr lvl="1"/>
            <a:r>
              <a:rPr lang="cs-CZ" dirty="0"/>
              <a:t>Nedostatek trombocytů se projeví zvýšenou </a:t>
            </a:r>
            <a:r>
              <a:rPr lang="cs-CZ" b="1" dirty="0">
                <a:solidFill>
                  <a:srgbClr val="C00000"/>
                </a:solidFill>
              </a:rPr>
              <a:t>krvácivostí</a:t>
            </a:r>
          </a:p>
        </p:txBody>
      </p:sp>
    </p:spTree>
    <p:extLst>
      <p:ext uri="{BB962C8B-B14F-4D97-AF65-F5344CB8AC3E}">
        <p14:creationId xmlns:p14="http://schemas.microsoft.com/office/powerpoint/2010/main" val="219770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D4744-F549-4A63-B096-3D057110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Patologie transplantace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6CDCD-E4FA-4CBC-9513-A6BDBDCC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transplantátů</a:t>
            </a:r>
          </a:p>
          <a:p>
            <a:pPr lvl="1"/>
            <a:r>
              <a:rPr lang="cs-CZ" b="1" dirty="0"/>
              <a:t>Autotransplantát</a:t>
            </a:r>
            <a:r>
              <a:rPr lang="cs-CZ" dirty="0"/>
              <a:t> – přenos tkáně v rámci jednoho organismu, nevyvolává imunologické reakce</a:t>
            </a:r>
          </a:p>
          <a:p>
            <a:pPr lvl="1"/>
            <a:r>
              <a:rPr lang="cs-CZ" b="1" dirty="0" err="1"/>
              <a:t>Isotransplantát</a:t>
            </a:r>
            <a:r>
              <a:rPr lang="cs-CZ" dirty="0"/>
              <a:t> -  přenos mezi dvěma organismy se stejným genetickým základem (např. u jednovaječných dvojčat)</a:t>
            </a:r>
          </a:p>
          <a:p>
            <a:pPr lvl="1"/>
            <a:r>
              <a:rPr lang="cs-CZ" b="1" dirty="0" err="1"/>
              <a:t>Allotransplantát</a:t>
            </a:r>
            <a:r>
              <a:rPr lang="cs-CZ" dirty="0"/>
              <a:t> – přenos mezi dvěma organismy stejného druhu, nejčastější typ</a:t>
            </a:r>
          </a:p>
          <a:p>
            <a:pPr lvl="1"/>
            <a:r>
              <a:rPr lang="cs-CZ" b="1" dirty="0" err="1"/>
              <a:t>Xenotransplantát</a:t>
            </a:r>
            <a:r>
              <a:rPr lang="cs-CZ" dirty="0"/>
              <a:t> – přenos z jednoho živočišného druhu na jiný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50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FEB90-6956-48B0-9EFC-393D56AF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399"/>
            <a:ext cx="10515600" cy="690563"/>
          </a:xfrm>
        </p:spPr>
        <p:txBody>
          <a:bodyPr/>
          <a:lstStyle/>
          <a:p>
            <a:r>
              <a:rPr lang="cs-CZ" dirty="0"/>
              <a:t>Hypertrofie levé komory srdeční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19FEDF-0696-451B-89B7-D59193857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438150"/>
            <a:ext cx="7143750" cy="4724400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B3ACB91-1C9E-4049-A77D-24B49C6E2049}"/>
              </a:ext>
            </a:extLst>
          </p:cNvPr>
          <p:cNvSpPr txBox="1">
            <a:spLocks/>
          </p:cNvSpPr>
          <p:nvPr/>
        </p:nvSpPr>
        <p:spPr>
          <a:xfrm>
            <a:off x="838200" y="6038850"/>
            <a:ext cx="10515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Zdroj: webpath.med.utah.edu</a:t>
            </a:r>
          </a:p>
        </p:txBody>
      </p:sp>
    </p:spTree>
    <p:extLst>
      <p:ext uri="{BB962C8B-B14F-4D97-AF65-F5344CB8AC3E}">
        <p14:creationId xmlns:p14="http://schemas.microsoft.com/office/powerpoint/2010/main" val="1571685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D4744-F549-4A63-B096-3D057110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Patologie transplantace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6CDCD-E4FA-4CBC-9513-A6BDBDCC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b="1" dirty="0" err="1"/>
              <a:t>Rejekce</a:t>
            </a:r>
            <a:r>
              <a:rPr lang="cs-CZ" sz="3200" b="1" dirty="0"/>
              <a:t> štěpu</a:t>
            </a:r>
          </a:p>
          <a:p>
            <a:pPr marL="0" indent="0">
              <a:buNone/>
            </a:pPr>
            <a:r>
              <a:rPr lang="cs-CZ" b="1" dirty="0"/>
              <a:t>= odmítnutí štěpu</a:t>
            </a:r>
          </a:p>
          <a:p>
            <a:r>
              <a:rPr lang="cs-CZ" b="1" dirty="0" err="1"/>
              <a:t>Graft</a:t>
            </a:r>
            <a:r>
              <a:rPr lang="cs-CZ" dirty="0"/>
              <a:t> (štěp) je v těle hostitele vystaven útoku jeho imunitního systému</a:t>
            </a:r>
          </a:p>
          <a:p>
            <a:r>
              <a:rPr lang="cs-CZ" dirty="0"/>
              <a:t>Hlavní roli při </a:t>
            </a:r>
            <a:r>
              <a:rPr lang="cs-CZ" dirty="0" err="1"/>
              <a:t>rejekci</a:t>
            </a:r>
            <a:r>
              <a:rPr lang="cs-CZ" dirty="0"/>
              <a:t> hrají </a:t>
            </a:r>
            <a:r>
              <a:rPr lang="cs-CZ" b="1" dirty="0"/>
              <a:t>T-lymfocyty</a:t>
            </a:r>
            <a:r>
              <a:rPr lang="cs-CZ" dirty="0"/>
              <a:t>, jejich reakce je závislá na předložení antigenu přes </a:t>
            </a:r>
            <a:r>
              <a:rPr lang="cs-CZ" b="1" dirty="0"/>
              <a:t>MHC</a:t>
            </a:r>
            <a:r>
              <a:rPr lang="cs-CZ" dirty="0"/>
              <a:t> (hlavní </a:t>
            </a:r>
            <a:r>
              <a:rPr lang="cs-CZ" dirty="0" err="1"/>
              <a:t>histokompatibilitní</a:t>
            </a:r>
            <a:r>
              <a:rPr lang="cs-CZ" dirty="0"/>
              <a:t> komplex)</a:t>
            </a:r>
          </a:p>
          <a:p>
            <a:r>
              <a:rPr lang="cs-CZ" dirty="0"/>
              <a:t>U člověka je hlavním </a:t>
            </a:r>
            <a:r>
              <a:rPr lang="cs-CZ" dirty="0" err="1"/>
              <a:t>histokompatibilitním</a:t>
            </a:r>
            <a:r>
              <a:rPr lang="cs-CZ" dirty="0"/>
              <a:t> systémem komplex </a:t>
            </a:r>
            <a:r>
              <a:rPr lang="cs-CZ" b="1" dirty="0"/>
              <a:t>HLA</a:t>
            </a:r>
            <a:r>
              <a:rPr lang="cs-CZ" dirty="0"/>
              <a:t> (</a:t>
            </a:r>
            <a:r>
              <a:rPr lang="cs-CZ" dirty="0" err="1"/>
              <a:t>human</a:t>
            </a:r>
            <a:r>
              <a:rPr lang="cs-CZ" dirty="0"/>
              <a:t> leukocyte antigen)</a:t>
            </a:r>
          </a:p>
          <a:p>
            <a:r>
              <a:rPr lang="cs-CZ" dirty="0"/>
              <a:t>Reakce bývá většinou zaměřena proti vaskulárnímu </a:t>
            </a:r>
            <a:r>
              <a:rPr lang="cs-CZ" b="1" dirty="0"/>
              <a:t>endotelu</a:t>
            </a:r>
            <a:r>
              <a:rPr lang="cs-CZ" dirty="0"/>
              <a:t> nebo </a:t>
            </a:r>
            <a:r>
              <a:rPr lang="cs-CZ" b="1" dirty="0" err="1"/>
              <a:t>parenchymálním</a:t>
            </a:r>
            <a:r>
              <a:rPr lang="cs-CZ" b="1" dirty="0"/>
              <a:t> buňkám </a:t>
            </a:r>
            <a:r>
              <a:rPr lang="cs-CZ" dirty="0"/>
              <a:t>orgánů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1834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D4744-F549-4A63-B096-3D057110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Patologie transplantace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6CDCD-E4FA-4CBC-9513-A6BDBDCC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3800" b="1" dirty="0" err="1"/>
              <a:t>Rejekce</a:t>
            </a:r>
            <a:r>
              <a:rPr lang="cs-CZ" sz="3800" b="1" dirty="0"/>
              <a:t> štěpu</a:t>
            </a:r>
          </a:p>
          <a:p>
            <a:r>
              <a:rPr lang="cs-CZ" dirty="0"/>
              <a:t>Na základě průběhu a morfologie </a:t>
            </a:r>
            <a:r>
              <a:rPr lang="cs-CZ" dirty="0" err="1"/>
              <a:t>rejekční</a:t>
            </a:r>
            <a:r>
              <a:rPr lang="cs-CZ" dirty="0"/>
              <a:t> reakce se popisují tři typy </a:t>
            </a:r>
            <a:r>
              <a:rPr lang="cs-CZ" dirty="0" err="1"/>
              <a:t>rejekcí</a:t>
            </a:r>
            <a:endParaRPr lang="cs-CZ" dirty="0"/>
          </a:p>
          <a:p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Hyperakutní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rejekce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dirty="0"/>
              <a:t>Během </a:t>
            </a:r>
            <a:r>
              <a:rPr lang="cs-CZ" b="1" dirty="0"/>
              <a:t>minut až hodin </a:t>
            </a:r>
            <a:r>
              <a:rPr lang="cs-CZ" dirty="0"/>
              <a:t>po transplantaci</a:t>
            </a:r>
          </a:p>
          <a:p>
            <a:pPr lvl="1"/>
            <a:r>
              <a:rPr lang="cs-CZ" dirty="0"/>
              <a:t>Vyskytuje se vzácněji, typicky u pacientů, kteří již mají v krvi </a:t>
            </a:r>
            <a:r>
              <a:rPr lang="cs-CZ" b="1" dirty="0"/>
              <a:t>protilátky proti štěpu </a:t>
            </a:r>
            <a:r>
              <a:rPr lang="cs-CZ" dirty="0"/>
              <a:t>(krevní transfuze, těhotenství nebo </a:t>
            </a:r>
            <a:r>
              <a:rPr lang="cs-CZ" dirty="0" err="1"/>
              <a:t>rejekce</a:t>
            </a:r>
            <a:r>
              <a:rPr lang="cs-CZ" dirty="0"/>
              <a:t> předchozího štěpu)</a:t>
            </a:r>
          </a:p>
          <a:p>
            <a:pPr lvl="1"/>
            <a:r>
              <a:rPr lang="cs-CZ" dirty="0"/>
              <a:t>Dochází k </a:t>
            </a:r>
            <a:r>
              <a:rPr lang="cs-CZ" b="1" dirty="0"/>
              <a:t>destrukci cévního endotelu</a:t>
            </a:r>
            <a:r>
              <a:rPr lang="cs-CZ" dirty="0"/>
              <a:t>, vzniku krevních sraženin a zablokování krevního zásobení s následnou nekrózou štěpu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Akutní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rejekce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dirty="0"/>
              <a:t>Během </a:t>
            </a:r>
            <a:r>
              <a:rPr lang="cs-CZ" b="1" dirty="0"/>
              <a:t>dnů až týdnů </a:t>
            </a:r>
            <a:r>
              <a:rPr lang="cs-CZ" dirty="0"/>
              <a:t>po transplantaci</a:t>
            </a:r>
          </a:p>
          <a:p>
            <a:pPr lvl="1"/>
            <a:r>
              <a:rPr lang="cs-CZ" dirty="0"/>
              <a:t>Dochází k </a:t>
            </a:r>
            <a:r>
              <a:rPr lang="cs-CZ" b="1" dirty="0"/>
              <a:t>nekrotizující vaskulitidě (zánět cév)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Chronická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rejekce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dirty="0"/>
              <a:t>Trvá </a:t>
            </a:r>
            <a:r>
              <a:rPr lang="cs-CZ" b="1" dirty="0"/>
              <a:t>měsíce až roky</a:t>
            </a:r>
          </a:p>
          <a:p>
            <a:pPr lvl="1"/>
            <a:r>
              <a:rPr lang="cs-CZ" dirty="0"/>
              <a:t>Dochází k obliteraci cév a rozvoji </a:t>
            </a:r>
            <a:r>
              <a:rPr lang="cs-CZ" b="1" dirty="0" err="1"/>
              <a:t>intersiticiální</a:t>
            </a:r>
            <a:r>
              <a:rPr lang="cs-CZ" b="1" dirty="0"/>
              <a:t> fibrózy </a:t>
            </a:r>
            <a:r>
              <a:rPr lang="cs-CZ" dirty="0"/>
              <a:t>a atrofii parenchymu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1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92AAC-D569-4BDE-ACF7-FD407336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Patologie transplantace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A69AA-6137-4597-9A4E-3E5DB5CA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 err="1"/>
              <a:t>Graft</a:t>
            </a:r>
            <a:r>
              <a:rPr lang="cs-CZ" sz="3200" b="1" dirty="0"/>
              <a:t> versus host </a:t>
            </a:r>
            <a:r>
              <a:rPr lang="cs-CZ" sz="3200" b="1" dirty="0" err="1"/>
              <a:t>disease</a:t>
            </a:r>
            <a:r>
              <a:rPr lang="cs-CZ" sz="3200" b="1" dirty="0"/>
              <a:t> (reakce štěpu proti hostiteli)</a:t>
            </a:r>
          </a:p>
          <a:p>
            <a:pPr lvl="1"/>
            <a:r>
              <a:rPr lang="cs-CZ" dirty="0"/>
              <a:t>Pokud </a:t>
            </a:r>
            <a:r>
              <a:rPr lang="cs-CZ" b="1" dirty="0"/>
              <a:t>štěp obsahuje kompetentní T-buňky</a:t>
            </a:r>
            <a:r>
              <a:rPr lang="cs-CZ" dirty="0"/>
              <a:t>, pak jsou tkáně hostitele těmito buňkami rozpoznány jako cizí</a:t>
            </a:r>
          </a:p>
          <a:p>
            <a:pPr lvl="1"/>
            <a:r>
              <a:rPr lang="cs-CZ" dirty="0"/>
              <a:t>Štěp ohrožuje příjemce zejména proto, že ti jsou často </a:t>
            </a:r>
            <a:r>
              <a:rPr lang="cs-CZ" b="1" dirty="0" err="1"/>
              <a:t>imunosuprimováni</a:t>
            </a:r>
            <a:r>
              <a:rPr lang="cs-CZ" dirty="0"/>
              <a:t> a nejsou schopni reagovat na cizí agresivní T-buňky</a:t>
            </a:r>
          </a:p>
          <a:p>
            <a:pPr lvl="1"/>
            <a:r>
              <a:rPr lang="cs-CZ" dirty="0"/>
              <a:t>Tato reakce je typická po </a:t>
            </a:r>
            <a:r>
              <a:rPr lang="cs-CZ" b="1" dirty="0"/>
              <a:t>transplantaci kostní dřeně</a:t>
            </a:r>
          </a:p>
          <a:p>
            <a:pPr lvl="1"/>
            <a:r>
              <a:rPr lang="cs-CZ" dirty="0"/>
              <a:t>Dochází zejména k poškození </a:t>
            </a:r>
            <a:r>
              <a:rPr lang="cs-CZ" b="1" dirty="0"/>
              <a:t>kůže, střeva, jater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622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718CA-7B70-47DA-A566-5D375B08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Patologie transplantace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1C69F8-8D01-4D51-9CA9-1AF1FB38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zabránit odhojení štěpu?</a:t>
            </a:r>
          </a:p>
          <a:p>
            <a:pPr lvl="1"/>
            <a:r>
              <a:rPr lang="cs-CZ" dirty="0"/>
              <a:t>Vybrání </a:t>
            </a:r>
            <a:r>
              <a:rPr lang="cs-CZ" b="1" dirty="0"/>
              <a:t>odpovídajících dárců a příjemců </a:t>
            </a:r>
            <a:r>
              <a:rPr lang="cs-CZ" dirty="0"/>
              <a:t>v rámci </a:t>
            </a:r>
            <a:r>
              <a:rPr lang="cs-CZ" dirty="0" err="1"/>
              <a:t>histokompatibilního</a:t>
            </a:r>
            <a:r>
              <a:rPr lang="cs-CZ" dirty="0"/>
              <a:t> systému</a:t>
            </a:r>
          </a:p>
          <a:p>
            <a:pPr lvl="1"/>
            <a:r>
              <a:rPr lang="cs-CZ" b="1" dirty="0"/>
              <a:t>Imunosupresivní</a:t>
            </a:r>
            <a:r>
              <a:rPr lang="cs-CZ" dirty="0"/>
              <a:t> léčba jako prevence reakce hostitele proti štěpu</a:t>
            </a:r>
          </a:p>
        </p:txBody>
      </p:sp>
    </p:spTree>
    <p:extLst>
      <p:ext uri="{BB962C8B-B14F-4D97-AF65-F5344CB8AC3E}">
        <p14:creationId xmlns:p14="http://schemas.microsoft.com/office/powerpoint/2010/main" val="3895468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856A7A-1D4A-4BFA-BB97-E6FA8DB6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132BE-9A86-4E70-B51F-8F32DD50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525145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Jak se na srdci morfologicky projeví arteriální hypertenze?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se nazývá tekutina, která vniká do </a:t>
            </a:r>
            <a:r>
              <a:rPr lang="cs-CZ" dirty="0" err="1"/>
              <a:t>intersticia</a:t>
            </a:r>
            <a:r>
              <a:rPr lang="cs-CZ" dirty="0"/>
              <a:t> při kardiálním edému?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děj typicky vede k akutní dilataci pravé komory?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Ve které lokalizaci nejdříve vznikají otoky podkoží při pravostranném srdečním selhání?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je typický zdroj plicní </a:t>
            </a:r>
            <a:r>
              <a:rPr lang="cs-CZ" dirty="0" err="1"/>
              <a:t>trombembolie</a:t>
            </a:r>
            <a:r>
              <a:rPr lang="cs-CZ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Jaký typ šoku je typický pro masivní hemoragii?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Jaké nejsou typické klinické příznaky leukémie?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Jak se nazývá přenos štěpu mezi dvěma organismy stejného druhu?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 jaké transplantace typicky hrozí reakce štěpu proti hostiteli?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Co popisuje </a:t>
            </a:r>
            <a:r>
              <a:rPr lang="cs-CZ" dirty="0" err="1"/>
              <a:t>Virchowova</a:t>
            </a:r>
            <a:r>
              <a:rPr lang="cs-CZ" dirty="0"/>
              <a:t> trias?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581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6B1B4-EE6F-4322-B21C-CE8F2D67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008BC-83BF-4C90-A840-31127883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Obrázky: uvedeny u fotografií</a:t>
            </a:r>
          </a:p>
          <a:p>
            <a:r>
              <a:rPr lang="cs-CZ" dirty="0"/>
              <a:t>Literatura: Obecná patologie (Ctibor Povýšil, Ivo Šteiner et al.)</a:t>
            </a:r>
          </a:p>
        </p:txBody>
      </p:sp>
    </p:spTree>
    <p:extLst>
      <p:ext uri="{BB962C8B-B14F-4D97-AF65-F5344CB8AC3E}">
        <p14:creationId xmlns:p14="http://schemas.microsoft.com/office/powerpoint/2010/main" val="88157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D738C-234F-4510-B33D-E1A0ED724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Projevy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oběhového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selhávání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srdci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3AF58-1929-4AC5-AC71-FF9F70F85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Pozitivem</a:t>
            </a:r>
            <a:r>
              <a:rPr lang="cs-CZ" dirty="0"/>
              <a:t> hypertrofie je zvýšená funkce svalu</a:t>
            </a:r>
          </a:p>
          <a:p>
            <a:r>
              <a:rPr lang="cs-CZ" b="1" dirty="0"/>
              <a:t>Negativum</a:t>
            </a:r>
            <a:r>
              <a:rPr lang="cs-CZ" dirty="0"/>
              <a:t> hypertrofie: zmnožená svalová masa má však vyšší nároky na krevní zásobení</a:t>
            </a:r>
          </a:p>
          <a:p>
            <a:r>
              <a:rPr lang="cs-CZ" dirty="0"/>
              <a:t>Omezení přítoku krve (např. při ateroskleróze) tak vede k </a:t>
            </a:r>
            <a:r>
              <a:rPr lang="cs-CZ" b="1" dirty="0"/>
              <a:t>ischémii</a:t>
            </a:r>
            <a:r>
              <a:rPr lang="cs-CZ" dirty="0"/>
              <a:t> (nedokrvení)</a:t>
            </a:r>
          </a:p>
          <a:p>
            <a:r>
              <a:rPr lang="cs-CZ" dirty="0"/>
              <a:t>S hypertrofií se pozvolna vyvíjí i rozšiřování komory – dilatace</a:t>
            </a:r>
          </a:p>
          <a:p>
            <a:pPr lvl="1"/>
            <a:r>
              <a:rPr lang="cs-CZ" dirty="0"/>
              <a:t>Delší svalové vlákno má totiž účinnější kontrakci (</a:t>
            </a:r>
            <a:r>
              <a:rPr lang="cs-CZ" b="1" dirty="0" err="1"/>
              <a:t>Starlingův</a:t>
            </a:r>
            <a:r>
              <a:rPr lang="cs-CZ" b="1" dirty="0"/>
              <a:t> zákon</a:t>
            </a:r>
            <a:r>
              <a:rPr lang="cs-CZ" dirty="0"/>
              <a:t>, viz fyziologie myokardu)</a:t>
            </a:r>
          </a:p>
          <a:p>
            <a:r>
              <a:rPr lang="cs-CZ" dirty="0"/>
              <a:t>Při </a:t>
            </a:r>
            <a:r>
              <a:rPr lang="cs-CZ" b="1" dirty="0"/>
              <a:t>vyčerpání funkčních rezerv </a:t>
            </a:r>
            <a:r>
              <a:rPr lang="cs-CZ" dirty="0"/>
              <a:t>myokardu je však další dilatace neúčinná a prudce klesá srdeční výdej – nastává </a:t>
            </a:r>
            <a:r>
              <a:rPr lang="cs-CZ" b="1" dirty="0"/>
              <a:t>dekompenzace</a:t>
            </a:r>
            <a:r>
              <a:rPr lang="cs-CZ" dirty="0"/>
              <a:t> a selhání srdce</a:t>
            </a:r>
          </a:p>
          <a:p>
            <a:r>
              <a:rPr lang="cs-CZ" dirty="0"/>
              <a:t>Při pitvě je takové srdce hypertrofické a dilatované (dilatace může maskovat původně ztluštělé stěny komory, ale hmotnost hypertrofii odhalí)</a:t>
            </a:r>
          </a:p>
          <a:p>
            <a:r>
              <a:rPr lang="cs-CZ" dirty="0"/>
              <a:t>Těžce hypertrofická srdce hmotnosti 800 – 1000 g se nazývají </a:t>
            </a:r>
            <a:r>
              <a:rPr lang="cs-CZ" b="1" dirty="0" err="1"/>
              <a:t>cor</a:t>
            </a:r>
            <a:r>
              <a:rPr lang="cs-CZ" b="1" dirty="0"/>
              <a:t> </a:t>
            </a:r>
            <a:r>
              <a:rPr lang="cs-CZ" b="1" dirty="0" err="1"/>
              <a:t>bovinum</a:t>
            </a:r>
            <a:r>
              <a:rPr lang="cs-CZ" b="1" dirty="0"/>
              <a:t> </a:t>
            </a:r>
            <a:r>
              <a:rPr lang="cs-CZ" dirty="0"/>
              <a:t>(býčí srdce)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4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Projevy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oběhového</a:t>
            </a:r>
            <a:r>
              <a:rPr lang="cs-CZ" dirty="0">
                <a:solidFill>
                  <a:srgbClr val="0070C0"/>
                </a:solidFill>
              </a:rPr>
              <a:t> selhávání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mimo </a:t>
            </a:r>
            <a:r>
              <a:rPr lang="en-GB" dirty="0" err="1">
                <a:solidFill>
                  <a:srgbClr val="0070C0"/>
                </a:solidFill>
              </a:rPr>
              <a:t>srdc</a:t>
            </a:r>
            <a:r>
              <a:rPr lang="cs-CZ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Venostáza</a:t>
            </a:r>
          </a:p>
          <a:p>
            <a:pPr lvl="1"/>
            <a:r>
              <a:rPr lang="cs-CZ" dirty="0"/>
              <a:t>Selhávající srdce nestačí odčerpávat krev z periferie a ta se </a:t>
            </a:r>
            <a:r>
              <a:rPr lang="cs-CZ" b="1" dirty="0"/>
              <a:t>hromadí</a:t>
            </a:r>
            <a:r>
              <a:rPr lang="cs-CZ" dirty="0"/>
              <a:t> v žilách a kapilárách</a:t>
            </a:r>
          </a:p>
          <a:p>
            <a:pPr lvl="1"/>
            <a:r>
              <a:rPr lang="cs-CZ" dirty="0"/>
              <a:t>Nejprve dochází k městnání v </a:t>
            </a:r>
            <a:r>
              <a:rPr lang="cs-CZ" b="1" dirty="0"/>
              <a:t>játrech</a:t>
            </a:r>
            <a:r>
              <a:rPr lang="cs-CZ" dirty="0"/>
              <a:t> a poté i v ostatních orgánech</a:t>
            </a:r>
          </a:p>
          <a:p>
            <a:pPr lvl="1"/>
            <a:r>
              <a:rPr lang="cs-CZ" dirty="0"/>
              <a:t>Přestože jsou tkáně překrvené, trpí </a:t>
            </a:r>
            <a:r>
              <a:rPr lang="cs-CZ" b="1" dirty="0"/>
              <a:t>hypoxií</a:t>
            </a:r>
            <a:r>
              <a:rPr lang="cs-CZ" dirty="0"/>
              <a:t>, neboť se jedná o žilní krev chudou na kyslík</a:t>
            </a:r>
          </a:p>
          <a:p>
            <a:pPr lvl="1"/>
            <a:r>
              <a:rPr lang="cs-CZ" dirty="0"/>
              <a:t>Makroskopicky jsou venostatické orgány (játra, slezina, ledviny, sliznice GIT) </a:t>
            </a:r>
            <a:r>
              <a:rPr lang="cs-CZ" b="1" dirty="0"/>
              <a:t>zduřelé, překrvené</a:t>
            </a:r>
          </a:p>
          <a:p>
            <a:pPr lvl="1"/>
            <a:r>
              <a:rPr lang="cs-CZ" dirty="0"/>
              <a:t>Hypoxií jsou postiženy zejména buňky při žilní straně kapilár, může docházet až k hemoragické nekróze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96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Projevy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oběhového</a:t>
            </a:r>
            <a:r>
              <a:rPr lang="cs-CZ" dirty="0">
                <a:solidFill>
                  <a:srgbClr val="0070C0"/>
                </a:solidFill>
              </a:rPr>
              <a:t> selhávání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mimo </a:t>
            </a:r>
            <a:r>
              <a:rPr lang="en-GB" dirty="0" err="1">
                <a:solidFill>
                  <a:srgbClr val="0070C0"/>
                </a:solidFill>
              </a:rPr>
              <a:t>srdc</a:t>
            </a:r>
            <a:r>
              <a:rPr lang="cs-CZ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/>
              <a:t>Indurace</a:t>
            </a:r>
          </a:p>
          <a:p>
            <a:pPr marL="457200" lvl="1" indent="0">
              <a:buNone/>
            </a:pPr>
            <a:r>
              <a:rPr lang="cs-CZ" b="1" dirty="0"/>
              <a:t>= venostatická fibróza</a:t>
            </a:r>
          </a:p>
          <a:p>
            <a:pPr lvl="1"/>
            <a:r>
              <a:rPr lang="cs-CZ" dirty="0"/>
              <a:t>Disperzní hypoxické drobné nekrózy vznikající při chronické venostáze se hojí </a:t>
            </a:r>
            <a:r>
              <a:rPr lang="cs-CZ" b="1" dirty="0"/>
              <a:t>jizvičkami</a:t>
            </a:r>
          </a:p>
          <a:p>
            <a:pPr lvl="1"/>
            <a:r>
              <a:rPr lang="cs-CZ" dirty="0"/>
              <a:t>Postižené orgány (játra, slezina, ledviny) nabývají </a:t>
            </a:r>
            <a:r>
              <a:rPr lang="cs-CZ" b="1" dirty="0"/>
              <a:t>tuhé konzistence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66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9D819-0B34-4B75-82FE-21A8A169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Projevy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oběhového</a:t>
            </a:r>
            <a:r>
              <a:rPr lang="cs-CZ" dirty="0">
                <a:solidFill>
                  <a:srgbClr val="0070C0"/>
                </a:solidFill>
              </a:rPr>
              <a:t> selhávání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mimo </a:t>
            </a:r>
            <a:r>
              <a:rPr lang="en-GB" dirty="0" err="1">
                <a:solidFill>
                  <a:srgbClr val="0070C0"/>
                </a:solidFill>
              </a:rPr>
              <a:t>srdc</a:t>
            </a:r>
            <a:r>
              <a:rPr lang="cs-CZ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981B3-77F5-4D96-B984-3429CC65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3500" b="1" dirty="0"/>
              <a:t>Edém</a:t>
            </a:r>
          </a:p>
          <a:p>
            <a:pPr lvl="1"/>
            <a:r>
              <a:rPr lang="cs-CZ" dirty="0"/>
              <a:t>Nahromadění </a:t>
            </a:r>
            <a:r>
              <a:rPr lang="cs-CZ" b="1" dirty="0"/>
              <a:t>nadměrného množství tekutiny v mezibuněčných prostorech</a:t>
            </a:r>
          </a:p>
          <a:p>
            <a:pPr lvl="1"/>
            <a:r>
              <a:rPr lang="cs-CZ" b="1" dirty="0"/>
              <a:t>Příčin edému je více</a:t>
            </a:r>
            <a:r>
              <a:rPr lang="cs-CZ" dirty="0"/>
              <a:t>, při oběhovém selhání se jedná o kardiální edém</a:t>
            </a:r>
          </a:p>
          <a:p>
            <a:pPr lvl="1"/>
            <a:r>
              <a:rPr lang="cs-CZ" dirty="0"/>
              <a:t>Hromaděním krve při venostáze </a:t>
            </a:r>
            <a:r>
              <a:rPr lang="cs-CZ" b="1" dirty="0"/>
              <a:t>stoupá v kapilárách hydrostatický tlak </a:t>
            </a:r>
            <a:r>
              <a:rPr lang="cs-CZ" dirty="0"/>
              <a:t>a zvyšuje se filtrace</a:t>
            </a:r>
          </a:p>
          <a:p>
            <a:pPr lvl="1"/>
            <a:r>
              <a:rPr lang="cs-CZ" dirty="0"/>
              <a:t>Vystupující tekutina do </a:t>
            </a:r>
            <a:r>
              <a:rPr lang="cs-CZ" dirty="0" err="1"/>
              <a:t>intersticia</a:t>
            </a:r>
            <a:r>
              <a:rPr lang="cs-CZ" dirty="0"/>
              <a:t> je chudá na bílkoviny a nazývá se </a:t>
            </a:r>
            <a:r>
              <a:rPr lang="cs-CZ" b="1" dirty="0"/>
              <a:t>transsudát</a:t>
            </a:r>
          </a:p>
          <a:p>
            <a:pPr lvl="1"/>
            <a:r>
              <a:rPr lang="cs-CZ" dirty="0"/>
              <a:t>Otoky vznikají hlavně v podkoží v místech s největším hydrostatickým tlakem – zejména kolem kotníků (</a:t>
            </a:r>
            <a:r>
              <a:rPr lang="cs-CZ" b="1" dirty="0" err="1"/>
              <a:t>perimaleolární</a:t>
            </a:r>
            <a:r>
              <a:rPr lang="cs-CZ" b="1" dirty="0"/>
              <a:t> otok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Při déletrvajícím selhání postihují otoky i vyšší partie dolních končetin a zevní  genitál</a:t>
            </a:r>
          </a:p>
          <a:p>
            <a:pPr lvl="1"/>
            <a:r>
              <a:rPr lang="cs-CZ" dirty="0"/>
              <a:t>Při nejtěžší formě je prosáklé podkoží celého těla – </a:t>
            </a:r>
            <a:r>
              <a:rPr lang="cs-CZ" b="1" dirty="0"/>
              <a:t>anasarka</a:t>
            </a:r>
          </a:p>
          <a:p>
            <a:pPr lvl="1"/>
            <a:r>
              <a:rPr lang="cs-CZ" dirty="0"/>
              <a:t>Transsudát může vystupovat i do tělních dutin:</a:t>
            </a:r>
          </a:p>
          <a:p>
            <a:pPr lvl="2"/>
            <a:r>
              <a:rPr lang="cs-CZ" dirty="0"/>
              <a:t>V dutině břišní se jedná o </a:t>
            </a:r>
            <a:r>
              <a:rPr lang="cs-CZ" b="1" dirty="0"/>
              <a:t>ascites</a:t>
            </a:r>
          </a:p>
          <a:p>
            <a:pPr lvl="2"/>
            <a:r>
              <a:rPr lang="cs-CZ" dirty="0"/>
              <a:t>V dutině hrudní o </a:t>
            </a:r>
            <a:r>
              <a:rPr lang="cs-CZ" b="1" dirty="0" err="1"/>
              <a:t>hydrothorax</a:t>
            </a:r>
            <a:endParaRPr lang="cs-CZ" b="1" dirty="0"/>
          </a:p>
          <a:p>
            <a:pPr lvl="2"/>
            <a:r>
              <a:rPr lang="cs-CZ" dirty="0"/>
              <a:t>V dutině osrdečníku o </a:t>
            </a:r>
            <a:r>
              <a:rPr lang="cs-CZ" b="1" dirty="0" err="1"/>
              <a:t>hydroperikard</a:t>
            </a:r>
            <a:endParaRPr lang="cs-CZ" b="1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620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3802</Words>
  <Application>Microsoft Office PowerPoint</Application>
  <PresentationFormat>Širokoúhlá obrazovka</PresentationFormat>
  <Paragraphs>467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Motiv Office</vt:lpstr>
      <vt:lpstr>Patologie krevního ústrojí a lymfatického systému (včetně hematoonkologických onemocnění). Transplantace.</vt:lpstr>
      <vt:lpstr>Poruchy krevního oběhu</vt:lpstr>
      <vt:lpstr>Celkové poruchy oběhu</vt:lpstr>
      <vt:lpstr>Projevy oběhového selhávání na srdci</vt:lpstr>
      <vt:lpstr>Prezentace aplikace PowerPoint</vt:lpstr>
      <vt:lpstr>Projevy oběhového selhávání na srdci</vt:lpstr>
      <vt:lpstr>Projevy oběhového selhávání mimo srdce</vt:lpstr>
      <vt:lpstr>Projevy oběhového selhávání mimo srdce</vt:lpstr>
      <vt:lpstr>Projevy oběhového selhávání mimo srdce</vt:lpstr>
      <vt:lpstr>Prezentace aplikace PowerPoint</vt:lpstr>
      <vt:lpstr>Projevy oběhového selhávání mimo srdce</vt:lpstr>
      <vt:lpstr>Prezentace aplikace PowerPoint</vt:lpstr>
      <vt:lpstr>Projevy oběhového selhávání mimo srdce</vt:lpstr>
      <vt:lpstr>Projevy oběhového selhávání mimo srdce</vt:lpstr>
      <vt:lpstr>Projevy oběhového selhávání mimo srdce</vt:lpstr>
      <vt:lpstr>Projevy oběhového selhávání mimo srdce</vt:lpstr>
      <vt:lpstr>Prezentace aplikace PowerPoint</vt:lpstr>
      <vt:lpstr>Projevy oběhového selhávání mimo srdce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Prezentace aplikace PowerPoint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Místní poruchy oběhu</vt:lpstr>
      <vt:lpstr>Hematoonkologická onemocnění</vt:lpstr>
      <vt:lpstr>Hematoonkologická onemocnění</vt:lpstr>
      <vt:lpstr>Hematoonkologická onemocnění</vt:lpstr>
      <vt:lpstr>Hematoonkologická onemocnění</vt:lpstr>
      <vt:lpstr>Hematoonkologická onemocnění</vt:lpstr>
      <vt:lpstr>Patologie transplantace</vt:lpstr>
      <vt:lpstr>Patologie transplantace</vt:lpstr>
      <vt:lpstr>Patologie transplantace</vt:lpstr>
      <vt:lpstr>Patologie transplantace</vt:lpstr>
      <vt:lpstr>Patologie transplantace</vt:lpstr>
      <vt:lpstr>Otázky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krevního ústrojí a lymfatického systému (včetně hematoonkologických onemocnění). Transplantace.</dc:title>
  <dc:creator>Křen Leoš</dc:creator>
  <cp:lastModifiedBy>Křen Leoš</cp:lastModifiedBy>
  <cp:revision>121</cp:revision>
  <dcterms:created xsi:type="dcterms:W3CDTF">2020-03-25T16:27:32Z</dcterms:created>
  <dcterms:modified xsi:type="dcterms:W3CDTF">2020-04-17T10:07:52Z</dcterms:modified>
</cp:coreProperties>
</file>