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75" r:id="rId5"/>
    <p:sldId id="260" r:id="rId6"/>
    <p:sldId id="261" r:id="rId7"/>
    <p:sldId id="262" r:id="rId8"/>
    <p:sldId id="263" r:id="rId9"/>
    <p:sldId id="257" r:id="rId10"/>
    <p:sldId id="259" r:id="rId11"/>
    <p:sldId id="265" r:id="rId12"/>
    <p:sldId id="264" r:id="rId13"/>
    <p:sldId id="27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50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6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97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80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43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30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87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35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74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0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60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F46E-7DE0-4117-BB50-BE179A4D4FAC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538B7-E5E8-4944-AB75-04B10E640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37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emf"/><Relationship Id="rId4" Type="http://schemas.openxmlformats.org/officeDocument/2006/relationships/image" Target="../media/image4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Výsledky BAT studenti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13.5.2024</a:t>
            </a:r>
          </a:p>
        </p:txBody>
      </p:sp>
    </p:spTree>
    <p:extLst>
      <p:ext uri="{BB962C8B-B14F-4D97-AF65-F5344CB8AC3E}">
        <p14:creationId xmlns:p14="http://schemas.microsoft.com/office/powerpoint/2010/main" val="334402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Skupina 3: </a:t>
            </a:r>
            <a:r>
              <a:rPr lang="cs-CZ" dirty="0"/>
              <a:t>Včela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>vyhodnotí navíc všichni ze skupiny 10:00-12:30, kteří mají své vyšetření negativní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51" y="2580444"/>
            <a:ext cx="5938684" cy="30578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236" y="2548477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1218595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69" y="1806320"/>
            <a:ext cx="4570927" cy="235357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26" y="4222865"/>
            <a:ext cx="4737147" cy="24391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3685" y="1768046"/>
            <a:ext cx="4629116" cy="23835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430" y="4151432"/>
            <a:ext cx="4691436" cy="241562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745673" y="1371602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58298" y="1424249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</p:spTree>
    <p:extLst>
      <p:ext uri="{BB962C8B-B14F-4D97-AF65-F5344CB8AC3E}">
        <p14:creationId xmlns:p14="http://schemas.microsoft.com/office/powerpoint/2010/main" val="2400766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4: </a:t>
            </a:r>
            <a:r>
              <a:rPr lang="cs-CZ" dirty="0"/>
              <a:t>Pes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7" y="2540164"/>
            <a:ext cx="5938684" cy="30578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4549" y="2523538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2265388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17E1786-AA73-F55B-24D1-49C46D84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Skupina 12:00-15:30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C0DF36-E190-B7DA-3C2C-A3ED348D01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48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1451" y="0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Skupina 5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77" y="1567575"/>
            <a:ext cx="5027745" cy="258878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52" y="4086872"/>
            <a:ext cx="5028127" cy="258898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3560" y="1555769"/>
            <a:ext cx="4928375" cy="253762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8623" y="4056611"/>
            <a:ext cx="5020886" cy="2585257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787237" y="1197035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99862" y="1249682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</p:spTree>
    <p:extLst>
      <p:ext uri="{BB962C8B-B14F-4D97-AF65-F5344CB8AC3E}">
        <p14:creationId xmlns:p14="http://schemas.microsoft.com/office/powerpoint/2010/main" val="86583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Skupina 5: Peří</a:t>
            </a:r>
            <a:br>
              <a:rPr lang="cs-CZ" b="1" dirty="0"/>
            </a:br>
            <a:r>
              <a:rPr lang="cs-CZ" sz="3600" dirty="0">
                <a:solidFill>
                  <a:srgbClr val="FF0000"/>
                </a:solidFill>
              </a:rPr>
              <a:t>!!vyhodnotí navíc všichni ze skupiny 12:00-15:30, kteří mají své vyšetření negativní</a:t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5" y="2348971"/>
            <a:ext cx="5938684" cy="30578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487" y="2324033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1414274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6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81" y="1742144"/>
            <a:ext cx="5092321" cy="262203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36619" y="1429791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49244" y="1482438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82" y="4324657"/>
            <a:ext cx="4920062" cy="253334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6935" y="1822946"/>
            <a:ext cx="4790092" cy="246642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6933" y="4310501"/>
            <a:ext cx="4753825" cy="244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54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6: Švábi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0658"/>
            <a:ext cx="5938684" cy="30578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5865" y="2299095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2205660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382" y="-22507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Skupina 7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80" y="1550950"/>
            <a:ext cx="4559558" cy="234771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03" y="4172990"/>
            <a:ext cx="4559555" cy="23477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486" y="1448694"/>
            <a:ext cx="4861873" cy="250338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4550" y="4038728"/>
            <a:ext cx="4895123" cy="252050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920240" y="980903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032865" y="1033550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</p:spTree>
    <p:extLst>
      <p:ext uri="{BB962C8B-B14F-4D97-AF65-F5344CB8AC3E}">
        <p14:creationId xmlns:p14="http://schemas.microsoft.com/office/powerpoint/2010/main" val="3469246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7: Břízovité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5753"/>
            <a:ext cx="5569796" cy="286789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8789" y="2307407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235165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Instrukce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25" y="1767436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Do protokolu vložit</a:t>
            </a:r>
            <a:r>
              <a:rPr lang="cs-CZ" sz="3200" dirty="0"/>
              <a:t>:</a:t>
            </a:r>
          </a:p>
          <a:p>
            <a:r>
              <a:rPr lang="cs-CZ" sz="2400" u="sng" dirty="0"/>
              <a:t>Histogram  a </a:t>
            </a:r>
            <a:r>
              <a:rPr lang="cs-CZ" sz="2400" u="sng" dirty="0" err="1"/>
              <a:t>dot</a:t>
            </a:r>
            <a:r>
              <a:rPr lang="cs-CZ" sz="2400" u="sng" dirty="0"/>
              <a:t> plot</a:t>
            </a:r>
            <a:r>
              <a:rPr lang="cs-CZ" sz="2400" dirty="0"/>
              <a:t> s měřeným znakem CD63 (CD203c je pro kontrolu, zda opravdu došlo k aktivaci buněk – do protokolu vkládat není nutné). </a:t>
            </a:r>
          </a:p>
          <a:p>
            <a:r>
              <a:rPr lang="cs-CZ" sz="2400" dirty="0"/>
              <a:t>Vypsat % CD63+ pozitivních buněk (- a + kontrola, ředění 10x).</a:t>
            </a:r>
          </a:p>
          <a:p>
            <a:r>
              <a:rPr lang="cs-CZ" sz="2400" dirty="0"/>
              <a:t>Ti, kterým vyšetřovaný alergen vyšel negativní, navíc do protokolu vloží pozitivní výsledek od jiné skupiny (viz. červená barva)</a:t>
            </a:r>
          </a:p>
          <a:p>
            <a:r>
              <a:rPr lang="cs-CZ" sz="2400" dirty="0"/>
              <a:t>Interpretace – jak vyšly kontroly? Je výsledek </a:t>
            </a:r>
            <a:r>
              <a:rPr lang="cs-CZ" sz="2400" dirty="0" err="1"/>
              <a:t>pozit</a:t>
            </a:r>
            <a:r>
              <a:rPr lang="cs-CZ" sz="2400" dirty="0"/>
              <a:t>./</a:t>
            </a:r>
            <a:r>
              <a:rPr lang="cs-CZ" sz="2400" dirty="0" err="1"/>
              <a:t>negat</a:t>
            </a:r>
            <a:r>
              <a:rPr lang="cs-CZ" sz="2400" dirty="0"/>
              <a:t>.? Pokud je pozitivní, co to pro pacienta znamená? 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21040" y="157942"/>
            <a:ext cx="3782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Hranice pozitivity CD63+ </a:t>
            </a:r>
            <a:r>
              <a:rPr lang="cs-CZ" dirty="0" err="1"/>
              <a:t>bazofilů</a:t>
            </a:r>
            <a:r>
              <a:rPr lang="cs-CZ" dirty="0"/>
              <a:t> pro alergenové extrakty: </a:t>
            </a:r>
            <a:r>
              <a:rPr lang="cs-CZ" b="1" dirty="0">
                <a:solidFill>
                  <a:srgbClr val="FF0000"/>
                </a:solidFill>
              </a:rPr>
              <a:t>≥ 15 % </a:t>
            </a:r>
          </a:p>
        </p:txBody>
      </p:sp>
    </p:spTree>
    <p:extLst>
      <p:ext uri="{BB962C8B-B14F-4D97-AF65-F5344CB8AC3E}">
        <p14:creationId xmlns:p14="http://schemas.microsoft.com/office/powerpoint/2010/main" val="1811597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25326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Skupina 8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53" y="1479666"/>
            <a:ext cx="4961625" cy="255474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4" y="4197927"/>
            <a:ext cx="4979313" cy="25638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6316" y="1463041"/>
            <a:ext cx="4914731" cy="253059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5367" y="4140968"/>
            <a:ext cx="5025355" cy="258755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920240" y="980903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032865" y="1033550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</p:spTree>
    <p:extLst>
      <p:ext uri="{BB962C8B-B14F-4D97-AF65-F5344CB8AC3E}">
        <p14:creationId xmlns:p14="http://schemas.microsoft.com/office/powerpoint/2010/main" val="2186515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8: Kočka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5" y="2360815"/>
            <a:ext cx="5844248" cy="300920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920" y="2299094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398522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Gatovací</a:t>
            </a:r>
            <a:r>
              <a:rPr lang="cs-CZ" dirty="0"/>
              <a:t> strategie BAT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468" y="1502294"/>
            <a:ext cx="10012897" cy="506476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3466407" y="2103120"/>
            <a:ext cx="906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4455622" y="2161309"/>
            <a:ext cx="1895302" cy="27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6766560" y="2103120"/>
            <a:ext cx="2169622" cy="91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3466407" y="2360815"/>
            <a:ext cx="3200400" cy="1720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53396" y="2485505"/>
            <a:ext cx="1338349" cy="155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700058" y="2768138"/>
            <a:ext cx="0" cy="1620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30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FE8466-3E1B-24F1-C98C-7D6A6BEC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Skupina 10:00-12:30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3283F3-737B-167E-A2F5-9751CF5412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2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1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18" y="1792019"/>
            <a:ext cx="4494980" cy="23144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82" y="4222864"/>
            <a:ext cx="4414260" cy="227290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95797" y="1354976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049491" y="1440874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566" y="1803862"/>
            <a:ext cx="4365825" cy="224796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881" y="4314305"/>
            <a:ext cx="4268958" cy="219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34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1: Kočka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57352" y="1762299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2" y="2693323"/>
            <a:ext cx="5989548" cy="30840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5865" y="2689792"/>
            <a:ext cx="5938684" cy="30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7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2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31" y="1892992"/>
            <a:ext cx="4654054" cy="23963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90" y="4322599"/>
            <a:ext cx="4737182" cy="243917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745673" y="1371602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619" y="1911908"/>
            <a:ext cx="4737181" cy="243917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8994" y="4328125"/>
            <a:ext cx="4687306" cy="241349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7858298" y="1424249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</p:spTree>
    <p:extLst>
      <p:ext uri="{BB962C8B-B14F-4D97-AF65-F5344CB8AC3E}">
        <p14:creationId xmlns:p14="http://schemas.microsoft.com/office/powerpoint/2010/main" val="836490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2: </a:t>
            </a:r>
            <a:r>
              <a:rPr lang="cs-CZ" dirty="0"/>
              <a:t>Arašídy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04" y="2324033"/>
            <a:ext cx="5938684" cy="30578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7676" y="2315721"/>
            <a:ext cx="5938684" cy="30578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857105" y="1704110"/>
            <a:ext cx="458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- alergen v ředění 10x</a:t>
            </a:r>
          </a:p>
        </p:txBody>
      </p:sp>
    </p:spTree>
    <p:extLst>
      <p:ext uri="{BB962C8B-B14F-4D97-AF65-F5344CB8AC3E}">
        <p14:creationId xmlns:p14="http://schemas.microsoft.com/office/powerpoint/2010/main" val="1887791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Skupina 3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99" y="1991525"/>
            <a:ext cx="4414260" cy="22729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14058"/>
            <a:ext cx="4398115" cy="226459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379913" y="1463041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 kontrola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505" y="1905261"/>
            <a:ext cx="4346484" cy="223800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879" y="4390272"/>
            <a:ext cx="4379735" cy="225512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8049491" y="1440874"/>
            <a:ext cx="266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 kontrola</a:t>
            </a:r>
          </a:p>
        </p:txBody>
      </p:sp>
    </p:spTree>
    <p:extLst>
      <p:ext uri="{BB962C8B-B14F-4D97-AF65-F5344CB8AC3E}">
        <p14:creationId xmlns:p14="http://schemas.microsoft.com/office/powerpoint/2010/main" val="18451697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270</Words>
  <Application>Microsoft Office PowerPoint</Application>
  <PresentationFormat>Širokoúhlá obrazovka</PresentationFormat>
  <Paragraphs>52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Výsledky BAT studenti</vt:lpstr>
      <vt:lpstr>Instrukce</vt:lpstr>
      <vt:lpstr>Gatovací strategie BAT</vt:lpstr>
      <vt:lpstr>Skupina 10:00-12:30</vt:lpstr>
      <vt:lpstr>Skupina 1</vt:lpstr>
      <vt:lpstr>Skupina 1: Kočka</vt:lpstr>
      <vt:lpstr>Skupina 2</vt:lpstr>
      <vt:lpstr>Skupina 2: Arašídy</vt:lpstr>
      <vt:lpstr>Skupina 3</vt:lpstr>
      <vt:lpstr>Skupina 3: Včela vyhodnotí navíc všichni ze skupiny 10:00-12:30, kteří mají své vyšetření negativní</vt:lpstr>
      <vt:lpstr>Skupina 4</vt:lpstr>
      <vt:lpstr>Skupina 4: Pes</vt:lpstr>
      <vt:lpstr>Skupina 12:00-15:30</vt:lpstr>
      <vt:lpstr>Skupina 5</vt:lpstr>
      <vt:lpstr>Skupina 5: Peří !!vyhodnotí navíc všichni ze skupiny 12:00-15:30, kteří mají své vyšetření negativní </vt:lpstr>
      <vt:lpstr>Skupina 6</vt:lpstr>
      <vt:lpstr>Skupina 6: Švábi</vt:lpstr>
      <vt:lpstr>Skupina 7</vt:lpstr>
      <vt:lpstr>Skupina 7: Břízovité</vt:lpstr>
      <vt:lpstr>Skupina 8</vt:lpstr>
      <vt:lpstr>Skupina 8: Kočka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BAT</dc:title>
  <dc:creator>Julie Štíchová</dc:creator>
  <cp:lastModifiedBy>Julie Štíchová</cp:lastModifiedBy>
  <cp:revision>10</cp:revision>
  <dcterms:created xsi:type="dcterms:W3CDTF">2024-05-10T07:46:44Z</dcterms:created>
  <dcterms:modified xsi:type="dcterms:W3CDTF">2024-05-13T17:43:50Z</dcterms:modified>
</cp:coreProperties>
</file>