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3" r:id="rId1"/>
  </p:sldMasterIdLst>
  <p:notesMasterIdLst>
    <p:notesMasterId r:id="rId85"/>
  </p:notesMasterIdLst>
  <p:sldIdLst>
    <p:sldId id="256" r:id="rId2"/>
    <p:sldId id="257" r:id="rId3"/>
    <p:sldId id="330" r:id="rId4"/>
    <p:sldId id="328" r:id="rId5"/>
    <p:sldId id="335" r:id="rId6"/>
    <p:sldId id="334" r:id="rId7"/>
    <p:sldId id="336" r:id="rId8"/>
    <p:sldId id="338" r:id="rId9"/>
    <p:sldId id="337" r:id="rId10"/>
    <p:sldId id="332" r:id="rId11"/>
    <p:sldId id="339" r:id="rId12"/>
    <p:sldId id="340" r:id="rId13"/>
    <p:sldId id="341" r:id="rId14"/>
    <p:sldId id="344" r:id="rId15"/>
    <p:sldId id="346" r:id="rId16"/>
    <p:sldId id="348" r:id="rId17"/>
    <p:sldId id="349" r:id="rId18"/>
    <p:sldId id="347" r:id="rId19"/>
    <p:sldId id="350" r:id="rId20"/>
    <p:sldId id="351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297" r:id="rId61"/>
    <p:sldId id="298" r:id="rId62"/>
    <p:sldId id="299" r:id="rId63"/>
    <p:sldId id="300" r:id="rId64"/>
    <p:sldId id="301" r:id="rId65"/>
    <p:sldId id="302" r:id="rId66"/>
    <p:sldId id="303" r:id="rId67"/>
    <p:sldId id="304" r:id="rId68"/>
    <p:sldId id="305" r:id="rId69"/>
    <p:sldId id="306" r:id="rId70"/>
    <p:sldId id="307" r:id="rId71"/>
    <p:sldId id="308" r:id="rId72"/>
    <p:sldId id="309" r:id="rId73"/>
    <p:sldId id="310" r:id="rId74"/>
    <p:sldId id="311" r:id="rId75"/>
    <p:sldId id="312" r:id="rId76"/>
    <p:sldId id="313" r:id="rId77"/>
    <p:sldId id="314" r:id="rId78"/>
    <p:sldId id="315" r:id="rId79"/>
    <p:sldId id="316" r:id="rId80"/>
    <p:sldId id="317" r:id="rId81"/>
    <p:sldId id="318" r:id="rId82"/>
    <p:sldId id="319" r:id="rId83"/>
    <p:sldId id="320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289" autoAdjust="0"/>
  </p:normalViewPr>
  <p:slideViewPr>
    <p:cSldViewPr>
      <p:cViewPr varScale="1">
        <p:scale>
          <a:sx n="88" d="100"/>
          <a:sy n="88" d="100"/>
        </p:scale>
        <p:origin x="227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2000">
                <a:latin typeface="Arial"/>
              </a:rPr>
              <a:t>Klikněte pro úpravu formátu komentářů</a:t>
            </a:r>
            <a:endParaRPr/>
          </a:p>
        </p:txBody>
      </p:sp>
      <p:sp>
        <p:nvSpPr>
          <p:cNvPr id="17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>
                <a:latin typeface="Times New Roman"/>
              </a:rPr>
              <a:t>&lt;záhlaví&gt;</a:t>
            </a:r>
            <a:endParaRPr/>
          </a:p>
        </p:txBody>
      </p:sp>
      <p:sp>
        <p:nvSpPr>
          <p:cNvPr id="173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cs-CZ" sz="1400">
                <a:latin typeface="Times New Roman"/>
              </a:rPr>
              <a:t>&lt;datum/čas&gt;</a:t>
            </a:r>
            <a:endParaRPr/>
          </a:p>
        </p:txBody>
      </p:sp>
      <p:sp>
        <p:nvSpPr>
          <p:cNvPr id="174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cs-CZ" sz="1400">
                <a:latin typeface="Times New Roman"/>
              </a:rPr>
              <a:t>&lt;zápatí&gt;</a:t>
            </a:r>
            <a:endParaRPr/>
          </a:p>
        </p:txBody>
      </p:sp>
      <p:sp>
        <p:nvSpPr>
          <p:cNvPr id="175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D48DAB74-F393-4829-83EA-1B6204413020}" type="slidenum">
              <a:rPr lang="cs-CZ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554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48DAB74-F393-4829-83EA-1B6204413020}" type="slidenum">
              <a:rPr lang="cs-CZ" sz="1400" smtClean="0">
                <a:latin typeface="Times New Roman"/>
              </a:r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279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48DAB74-F393-4829-83EA-1B6204413020}" type="slidenum">
              <a:rPr lang="cs-CZ" sz="1400" smtClean="0">
                <a:latin typeface="Times New Roman"/>
              </a:r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0455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48DAB74-F393-4829-83EA-1B6204413020}" type="slidenum">
              <a:rPr lang="cs-CZ" sz="1400" smtClean="0">
                <a:latin typeface="Times New Roman"/>
              </a:r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1608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48DAB74-F393-4829-83EA-1B6204413020}" type="slidenum">
              <a:rPr lang="cs-CZ" sz="1400" smtClean="0">
                <a:latin typeface="Times New Roman"/>
              </a:r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3918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48DAB74-F393-4829-83EA-1B6204413020}" type="slidenum">
              <a:rPr lang="cs-CZ" sz="1400" smtClean="0">
                <a:latin typeface="Times New Roman"/>
              </a:r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8054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48DAB74-F393-4829-83EA-1B6204413020}" type="slidenum">
              <a:rPr lang="cs-CZ" sz="1400" smtClean="0">
                <a:latin typeface="Times New Roman"/>
              </a:r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800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48DAB74-F393-4829-83EA-1B6204413020}" type="slidenum">
              <a:rPr lang="cs-CZ" sz="1400" smtClean="0">
                <a:latin typeface="Times New Roman"/>
              </a:r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712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72AEC1A3-1193-4D61-AD94-D93E83AF041B}" type="slidenum">
              <a:rPr lang="cs-CZ" sz="1200">
                <a:latin typeface="Arial"/>
              </a:rPr>
              <a:t>35</a:t>
            </a:fld>
            <a:endParaRPr/>
          </a:p>
        </p:txBody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16CD0523-57CC-4AB9-B507-AA3E77D9342C}" type="slidenum">
              <a:rPr lang="cs-CZ" sz="1200">
                <a:latin typeface="Arial"/>
              </a:rPr>
              <a:t>56</a:t>
            </a:fld>
            <a:endParaRPr/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r>
              <a:rPr lang="cs-CZ" sz="2000">
                <a:latin typeface="Arial"/>
              </a:rPr>
              <a:t>Automatický dilutor fy Hamilton používaný v kapalinové chromatografii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48DAB74-F393-4829-83EA-1B6204413020}" type="slidenum">
              <a:rPr lang="cs-CZ" sz="1400" smtClean="0">
                <a:latin typeface="Times New Roman"/>
              </a:r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434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48DAB74-F393-4829-83EA-1B6204413020}" type="slidenum">
              <a:rPr lang="cs-CZ" sz="1400" smtClean="0">
                <a:latin typeface="Times New Roman"/>
              </a:r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3311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48DAB74-F393-4829-83EA-1B6204413020}" type="slidenum">
              <a:rPr lang="cs-CZ" sz="1400" smtClean="0">
                <a:latin typeface="Times New Roman"/>
              </a:r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7795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48DAB74-F393-4829-83EA-1B6204413020}" type="slidenum">
              <a:rPr lang="cs-CZ" sz="1400" smtClean="0">
                <a:latin typeface="Times New Roman"/>
              </a:r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648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48DAB74-F393-4829-83EA-1B6204413020}" type="slidenum">
              <a:rPr lang="cs-CZ" sz="1400" smtClean="0">
                <a:latin typeface="Times New Roman"/>
              </a:r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229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48DAB74-F393-4829-83EA-1B6204413020}" type="slidenum">
              <a:rPr lang="cs-CZ" sz="1400" smtClean="0">
                <a:latin typeface="Times New Roman"/>
              </a:r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292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48DAB74-F393-4829-83EA-1B6204413020}" type="slidenum">
              <a:rPr lang="cs-CZ" sz="1400" smtClean="0">
                <a:latin typeface="Times New Roman"/>
              </a:r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755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48DAB74-F393-4829-83EA-1B6204413020}" type="slidenum">
              <a:rPr lang="cs-CZ" sz="1400" smtClean="0">
                <a:latin typeface="Times New Roman"/>
              </a:r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074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760FE444-E1E2-4EC3-A596-85E51A1AFE23}" type="slidenum">
              <a:rPr lang="cs-CZ" sz="1200" smtClean="0">
                <a:solidFill>
                  <a:srgbClr val="000000"/>
                </a:solidFill>
                <a:latin typeface="Verdana"/>
              </a:rPr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90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760FE444-E1E2-4EC3-A596-85E51A1AFE23}" type="slidenum">
              <a:rPr lang="cs-CZ" sz="1200" smtClean="0">
                <a:solidFill>
                  <a:srgbClr val="000000"/>
                </a:solidFill>
                <a:latin typeface="Verdana"/>
              </a:r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9788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760FE444-E1E2-4EC3-A596-85E51A1AFE23}" type="slidenum">
              <a:rPr lang="cs-CZ" sz="1200" smtClean="0">
                <a:solidFill>
                  <a:srgbClr val="000000"/>
                </a:solidFill>
                <a:latin typeface="Verdana"/>
              </a:r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5682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87330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760FE444-E1E2-4EC3-A596-85E51A1AFE23}" type="slidenum">
              <a:rPr lang="cs-CZ" sz="1200" smtClean="0">
                <a:solidFill>
                  <a:srgbClr val="000000"/>
                </a:solidFill>
                <a:latin typeface="Verdana"/>
              </a:r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05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760FE444-E1E2-4EC3-A596-85E51A1AFE23}" type="slidenum">
              <a:rPr lang="cs-CZ" sz="1200" smtClean="0">
                <a:solidFill>
                  <a:srgbClr val="000000"/>
                </a:solidFill>
                <a:latin typeface="Verdana"/>
              </a:rPr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941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760FE444-E1E2-4EC3-A596-85E51A1AFE23}" type="slidenum">
              <a:rPr lang="cs-CZ" sz="1200" smtClean="0">
                <a:solidFill>
                  <a:srgbClr val="000000"/>
                </a:solidFill>
                <a:latin typeface="Verdana"/>
              </a:r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542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760FE444-E1E2-4EC3-A596-85E51A1AFE23}" type="slidenum">
              <a:rPr lang="cs-CZ" sz="1200" smtClean="0">
                <a:solidFill>
                  <a:srgbClr val="000000"/>
                </a:solidFill>
                <a:latin typeface="Verdana"/>
              </a:r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855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760FE444-E1E2-4EC3-A596-85E51A1AFE23}" type="slidenum">
              <a:rPr lang="cs-CZ" sz="1200" smtClean="0">
                <a:solidFill>
                  <a:srgbClr val="000000"/>
                </a:solidFill>
                <a:latin typeface="Verdana"/>
              </a:r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64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760FE444-E1E2-4EC3-A596-85E51A1AFE23}" type="slidenum">
              <a:rPr lang="cs-CZ" sz="1200" smtClean="0">
                <a:solidFill>
                  <a:srgbClr val="000000"/>
                </a:solidFill>
                <a:latin typeface="Verdana"/>
              </a:r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7293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fld id="{760FE444-E1E2-4EC3-A596-85E51A1AFE23}" type="slidenum">
              <a:rPr lang="cs-CZ" sz="1200" smtClean="0">
                <a:solidFill>
                  <a:srgbClr val="000000"/>
                </a:solidFill>
                <a:latin typeface="Verdana"/>
              </a:r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745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760FE444-E1E2-4EC3-A596-85E51A1AFE23}" type="slidenum">
              <a:rPr lang="cs-CZ" sz="1200" smtClean="0">
                <a:solidFill>
                  <a:srgbClr val="000000"/>
                </a:solidFill>
                <a:latin typeface="Verdana"/>
              </a:r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256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lnSpc>
                <a:spcPct val="100000"/>
              </a:lnSpc>
            </a:pPr>
            <a:fld id="{C929A368-A0FF-482C-8BC8-111260C13756}" type="slidenum">
              <a:rPr lang="cs-CZ" sz="1200" smtClean="0">
                <a:solidFill>
                  <a:srgbClr val="000000"/>
                </a:solidFill>
                <a:latin typeface="Verdana"/>
              </a:rPr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91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0000"/>
                </a:solidFill>
                <a:latin typeface="Arial"/>
              </a:rPr>
              <a:t>Laboratorní pomůcky a zařízení</a:t>
            </a:r>
            <a:r>
              <a:rPr lang="cs-CZ" sz="3600" b="1">
                <a:solidFill>
                  <a:srgbClr val="FF9900"/>
                </a:solidFill>
                <a:latin typeface="Arial"/>
              </a:rPr>
              <a:t>
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dirty="0">
                <a:latin typeface="Arial"/>
              </a:rPr>
              <a:t>Materiály laboratorních pomůcek</a:t>
            </a:r>
            <a:endParaRPr dirty="0"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8D5040DC-C1D8-4676-ACDF-681340D8B5A5}"/>
              </a:ext>
            </a:extLst>
          </p:cNvPr>
          <p:cNvSpPr txBox="1"/>
          <p:nvPr/>
        </p:nvSpPr>
        <p:spPr>
          <a:xfrm>
            <a:off x="1043608" y="1556792"/>
            <a:ext cx="7332296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dirty="0">
                <a:solidFill>
                  <a:srgbClr val="000000"/>
                </a:solidFill>
                <a:latin typeface="Verdana"/>
              </a:rPr>
              <a:t>Sklo </a:t>
            </a:r>
            <a:endParaRPr lang="cs-CZ" dirty="0">
              <a:solidFill>
                <a:srgbClr val="000000"/>
              </a:solidFill>
              <a:latin typeface="Verdana"/>
            </a:endParaRPr>
          </a:p>
          <a:p>
            <a:pPr lvl="1">
              <a:lnSpc>
                <a:spcPct val="90000"/>
              </a:lnSpc>
              <a:buSzPct val="70000"/>
            </a:pPr>
            <a:r>
              <a:rPr lang="cs-CZ" dirty="0">
                <a:solidFill>
                  <a:srgbClr val="000000"/>
                </a:solidFill>
                <a:latin typeface="Verdana"/>
              </a:rPr>
              <a:t>- </a:t>
            </a:r>
            <a:r>
              <a:rPr lang="cs-CZ" b="1" dirty="0">
                <a:solidFill>
                  <a:srgbClr val="000000"/>
                </a:solidFill>
                <a:latin typeface="Verdana"/>
              </a:rPr>
              <a:t>Borosilikátové sklo </a:t>
            </a:r>
            <a:r>
              <a:rPr lang="cs-CZ" dirty="0">
                <a:solidFill>
                  <a:srgbClr val="000000"/>
                </a:solidFill>
                <a:latin typeface="Verdana"/>
              </a:rPr>
              <a:t>(</a:t>
            </a:r>
            <a:r>
              <a:rPr lang="cs-CZ" dirty="0"/>
              <a:t>ISO 3585) -</a:t>
            </a:r>
            <a:r>
              <a:rPr lang="cs-CZ" dirty="0">
                <a:solidFill>
                  <a:srgbClr val="000000"/>
                </a:solidFill>
                <a:latin typeface="Verdana"/>
              </a:rPr>
              <a:t> nízká tepelná roztažnost (tepelná odolnost), chemická odolnost; několik stupňů dle teplotní roztažnosti</a:t>
            </a:r>
          </a:p>
          <a:p>
            <a:pPr lvl="1">
              <a:lnSpc>
                <a:spcPct val="90000"/>
              </a:lnSpc>
              <a:buSzPct val="70000"/>
              <a:buFont typeface="Wingdings" charset="2"/>
              <a:buChar char=""/>
            </a:pPr>
            <a:endParaRPr lang="cs-CZ" dirty="0">
              <a:solidFill>
                <a:srgbClr val="000000"/>
              </a:solidFill>
              <a:latin typeface="Verdana"/>
            </a:endParaRPr>
          </a:p>
          <a:p>
            <a:pPr lvl="1">
              <a:lnSpc>
                <a:spcPct val="90000"/>
              </a:lnSpc>
              <a:buSzPct val="70000"/>
            </a:pPr>
            <a:r>
              <a:rPr lang="cs-CZ" dirty="0">
                <a:solidFill>
                  <a:srgbClr val="000000"/>
                </a:solidFill>
                <a:latin typeface="Verdana"/>
              </a:rPr>
              <a:t>- </a:t>
            </a:r>
            <a:r>
              <a:rPr lang="cs-CZ" b="1" dirty="0">
                <a:solidFill>
                  <a:srgbClr val="000000"/>
                </a:solidFill>
                <a:latin typeface="Verdana"/>
              </a:rPr>
              <a:t>Křemenné sklo</a:t>
            </a:r>
            <a:r>
              <a:rPr lang="cs-CZ" dirty="0">
                <a:solidFill>
                  <a:srgbClr val="000000"/>
                </a:solidFill>
                <a:latin typeface="Verdana"/>
              </a:rPr>
              <a:t> (100% SiO</a:t>
            </a:r>
            <a:r>
              <a:rPr lang="cs-CZ" baseline="-25000" dirty="0">
                <a:solidFill>
                  <a:srgbClr val="000000"/>
                </a:solidFill>
                <a:latin typeface="Verdana"/>
              </a:rPr>
              <a:t>2</a:t>
            </a:r>
            <a:r>
              <a:rPr lang="cs-CZ" dirty="0">
                <a:solidFill>
                  <a:srgbClr val="000000"/>
                </a:solidFill>
                <a:latin typeface="Verdana"/>
              </a:rPr>
              <a:t>) – teplota tání až 1610 °C, chemická a tepelná stálost, propouští UV záření (&gt;170 </a:t>
            </a:r>
            <a:r>
              <a:rPr lang="cs-CZ" dirty="0" err="1">
                <a:solidFill>
                  <a:srgbClr val="000000"/>
                </a:solidFill>
                <a:latin typeface="Verdana"/>
              </a:rPr>
              <a:t>nm</a:t>
            </a:r>
            <a:r>
              <a:rPr lang="cs-CZ" dirty="0">
                <a:solidFill>
                  <a:srgbClr val="000000"/>
                </a:solidFill>
                <a:latin typeface="Verdana"/>
              </a:rPr>
              <a:t>), nízký útlum infračerveného světla</a:t>
            </a:r>
          </a:p>
          <a:p>
            <a:pPr lvl="1">
              <a:lnSpc>
                <a:spcPct val="90000"/>
              </a:lnSpc>
              <a:buSzPct val="70000"/>
            </a:pPr>
            <a:endParaRPr lang="cs-CZ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0BECF93-C805-474D-A53C-1D8489C3D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652"/>
          <a:stretch/>
        </p:blipFill>
        <p:spPr>
          <a:xfrm>
            <a:off x="4067944" y="3789040"/>
            <a:ext cx="4859055" cy="2505075"/>
          </a:xfrm>
          <a:prstGeom prst="rect">
            <a:avLst/>
          </a:prstGeom>
        </p:spPr>
      </p:pic>
      <p:sp>
        <p:nvSpPr>
          <p:cNvPr id="9" name="TextShape 2">
            <a:extLst>
              <a:ext uri="{FF2B5EF4-FFF2-40B4-BE49-F238E27FC236}">
                <a16:creationId xmlns:a16="http://schemas.microsoft.com/office/drawing/2014/main" id="{1BC2D8FC-BE65-402C-827D-762F6B781D1E}"/>
              </a:ext>
            </a:extLst>
          </p:cNvPr>
          <p:cNvSpPr txBox="1"/>
          <p:nvPr/>
        </p:nvSpPr>
        <p:spPr>
          <a:xfrm>
            <a:off x="1043608" y="1549360"/>
            <a:ext cx="3024336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dirty="0">
                <a:solidFill>
                  <a:srgbClr val="000000"/>
                </a:solidFill>
                <a:latin typeface="Verdana"/>
              </a:rPr>
              <a:t>Sklo </a:t>
            </a:r>
            <a:endParaRPr lang="cs-CZ" dirty="0">
              <a:solidFill>
                <a:srgbClr val="000000"/>
              </a:solidFill>
              <a:latin typeface="Verdana"/>
            </a:endParaRPr>
          </a:p>
          <a:p>
            <a:pPr lvl="1">
              <a:lnSpc>
                <a:spcPct val="90000"/>
              </a:lnSpc>
              <a:buSzPct val="70000"/>
            </a:pPr>
            <a:endParaRPr lang="cs-CZ" dirty="0">
              <a:solidFill>
                <a:srgbClr val="000000"/>
              </a:solidFill>
              <a:latin typeface="Verdana"/>
            </a:endParaRPr>
          </a:p>
          <a:p>
            <a:pPr lvl="1">
              <a:lnSpc>
                <a:spcPct val="90000"/>
              </a:lnSpc>
              <a:buSzPct val="70000"/>
            </a:pPr>
            <a:endParaRPr lang="cs-CZ" dirty="0">
              <a:solidFill>
                <a:srgbClr val="000000"/>
              </a:solidFill>
              <a:latin typeface="Verdana"/>
            </a:endParaRPr>
          </a:p>
          <a:p>
            <a:pPr lvl="1">
              <a:lnSpc>
                <a:spcPct val="90000"/>
              </a:lnSpc>
              <a:buSzPct val="70000"/>
            </a:pPr>
            <a:endParaRPr lang="cs-CZ" dirty="0">
              <a:solidFill>
                <a:srgbClr val="000000"/>
              </a:solidFill>
              <a:latin typeface="Verdana"/>
            </a:endParaRPr>
          </a:p>
          <a:p>
            <a:pPr lvl="1">
              <a:lnSpc>
                <a:spcPct val="90000"/>
              </a:lnSpc>
              <a:buSzPct val="70000"/>
            </a:pPr>
            <a:endParaRPr lang="cs-CZ" dirty="0">
              <a:solidFill>
                <a:srgbClr val="000000"/>
              </a:solidFill>
              <a:latin typeface="Verdana"/>
            </a:endParaRPr>
          </a:p>
          <a:p>
            <a:pPr lvl="1">
              <a:lnSpc>
                <a:spcPct val="90000"/>
              </a:lnSpc>
              <a:buSzPct val="70000"/>
            </a:pPr>
            <a:endParaRPr lang="cs-CZ" dirty="0">
              <a:solidFill>
                <a:srgbClr val="000000"/>
              </a:solidFill>
              <a:latin typeface="Verdana"/>
            </a:endParaRPr>
          </a:p>
          <a:p>
            <a:pPr lvl="1">
              <a:lnSpc>
                <a:spcPct val="90000"/>
              </a:lnSpc>
              <a:buSzPct val="70000"/>
            </a:pPr>
            <a:endParaRPr lang="cs-CZ" dirty="0">
              <a:solidFill>
                <a:srgbClr val="000000"/>
              </a:solidFill>
              <a:latin typeface="Verdana"/>
            </a:endParaRPr>
          </a:p>
          <a:p>
            <a:pPr lvl="1">
              <a:lnSpc>
                <a:spcPct val="90000"/>
              </a:lnSpc>
              <a:buSzPct val="70000"/>
            </a:pPr>
            <a:endParaRPr lang="cs-CZ" dirty="0">
              <a:solidFill>
                <a:srgbClr val="000000"/>
              </a:solidFill>
              <a:latin typeface="Verdana"/>
            </a:endParaRPr>
          </a:p>
          <a:p>
            <a:pPr lvl="1">
              <a:lnSpc>
                <a:spcPct val="90000"/>
              </a:lnSpc>
              <a:buSzPct val="70000"/>
            </a:pPr>
            <a:endParaRPr lang="cs-CZ" dirty="0">
              <a:solidFill>
                <a:srgbClr val="000000"/>
              </a:solidFill>
              <a:latin typeface="Verdana"/>
            </a:endParaRPr>
          </a:p>
          <a:p>
            <a:pPr lvl="1">
              <a:lnSpc>
                <a:spcPct val="90000"/>
              </a:lnSpc>
              <a:buSzPct val="70000"/>
            </a:pPr>
            <a:r>
              <a:rPr lang="cs-CZ" dirty="0">
                <a:solidFill>
                  <a:srgbClr val="000000"/>
                </a:solidFill>
                <a:latin typeface="Verdana"/>
              </a:rPr>
              <a:t>- </a:t>
            </a:r>
            <a:r>
              <a:rPr lang="cs-CZ" b="1" dirty="0" err="1">
                <a:solidFill>
                  <a:srgbClr val="000000"/>
                </a:solidFill>
                <a:latin typeface="Verdana"/>
              </a:rPr>
              <a:t>Sodnodraselné</a:t>
            </a:r>
            <a:r>
              <a:rPr lang="cs-CZ" dirty="0">
                <a:solidFill>
                  <a:srgbClr val="000000"/>
                </a:solidFill>
                <a:latin typeface="Verdana"/>
              </a:rPr>
              <a:t> </a:t>
            </a:r>
            <a:r>
              <a:rPr lang="cs-CZ" b="1" dirty="0">
                <a:solidFill>
                  <a:srgbClr val="000000"/>
                </a:solidFill>
                <a:latin typeface="Verdana"/>
              </a:rPr>
              <a:t>sklo </a:t>
            </a:r>
          </a:p>
          <a:p>
            <a:pPr lvl="1">
              <a:lnSpc>
                <a:spcPct val="90000"/>
              </a:lnSpc>
              <a:buSzPct val="70000"/>
            </a:pPr>
            <a:r>
              <a:rPr lang="cs-CZ" dirty="0">
                <a:solidFill>
                  <a:srgbClr val="000000"/>
                </a:solidFill>
                <a:latin typeface="Verdana"/>
              </a:rPr>
              <a:t>– horší vlastnosti, široká dostupnost produktů pro nenáročné použití</a:t>
            </a:r>
          </a:p>
          <a:p>
            <a:pPr lvl="1">
              <a:lnSpc>
                <a:spcPct val="90000"/>
              </a:lnSpc>
              <a:buSzPct val="70000"/>
            </a:pPr>
            <a:endParaRPr lang="cs-CZ" dirty="0">
              <a:solidFill>
                <a:srgbClr val="000000"/>
              </a:solidFill>
              <a:latin typeface="Verdana"/>
            </a:endParaRPr>
          </a:p>
          <a:p>
            <a:pPr lvl="1">
              <a:lnSpc>
                <a:spcPct val="90000"/>
              </a:lnSpc>
              <a:buSzPct val="70000"/>
            </a:pPr>
            <a:r>
              <a:rPr lang="cs-CZ" dirty="0">
                <a:solidFill>
                  <a:srgbClr val="000000"/>
                </a:solidFill>
                <a:latin typeface="Verdana"/>
              </a:rPr>
              <a:t>- Obyčejné  Sodnovápenaté sklo</a:t>
            </a:r>
            <a:endParaRPr lang="cs-CZ" dirty="0"/>
          </a:p>
          <a:p>
            <a:pPr lvl="1">
              <a:lnSpc>
                <a:spcPct val="90000"/>
              </a:lnSpc>
              <a:buSzPct val="70000"/>
            </a:pPr>
            <a:endParaRPr lang="cs-CZ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499261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dirty="0">
                <a:latin typeface="Arial"/>
              </a:rPr>
              <a:t>Materiály laboratorních pomůcek</a:t>
            </a:r>
            <a:endParaRPr dirty="0"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8D5040DC-C1D8-4676-ACDF-681340D8B5A5}"/>
              </a:ext>
            </a:extLst>
          </p:cNvPr>
          <p:cNvSpPr txBox="1"/>
          <p:nvPr/>
        </p:nvSpPr>
        <p:spPr>
          <a:xfrm>
            <a:off x="1043608" y="1556792"/>
            <a:ext cx="3672408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dirty="0">
                <a:solidFill>
                  <a:srgbClr val="000000"/>
                </a:solidFill>
                <a:latin typeface="Verdana"/>
              </a:rPr>
              <a:t>Sklo </a:t>
            </a:r>
            <a:endParaRPr lang="cs-CZ" dirty="0">
              <a:solidFill>
                <a:srgbClr val="000000"/>
              </a:solidFill>
              <a:latin typeface="Verdana"/>
            </a:endParaRPr>
          </a:p>
          <a:p>
            <a:pPr marL="742950" lvl="1" indent="-285750">
              <a:lnSpc>
                <a:spcPct val="90000"/>
              </a:lnSpc>
              <a:buSzPct val="70000"/>
              <a:buFontTx/>
              <a:buChar char="-"/>
            </a:pPr>
            <a:endParaRPr lang="cs-CZ" dirty="0">
              <a:solidFill>
                <a:srgbClr val="000000"/>
              </a:solidFill>
              <a:latin typeface="Verdana"/>
            </a:endParaRPr>
          </a:p>
          <a:p>
            <a:pPr marL="742950" lvl="1" indent="-285750">
              <a:lnSpc>
                <a:spcPct val="90000"/>
              </a:lnSpc>
              <a:buSzPct val="70000"/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Verdana"/>
              </a:rPr>
              <a:t>Chemická stálost, nicméně </a:t>
            </a:r>
            <a:r>
              <a:rPr lang="cs-CZ" dirty="0" err="1">
                <a:solidFill>
                  <a:srgbClr val="000000"/>
                </a:solidFill>
                <a:latin typeface="Verdana"/>
              </a:rPr>
              <a:t>deionizovaná</a:t>
            </a:r>
            <a:r>
              <a:rPr lang="cs-CZ" dirty="0">
                <a:solidFill>
                  <a:srgbClr val="000000"/>
                </a:solidFill>
                <a:latin typeface="Verdana"/>
              </a:rPr>
              <a:t> voda, koncentrované kyseliny a především zásady povrch naleptávají a vytvoří silikagelovou vrstvu (analýza stopových prvků)</a:t>
            </a:r>
          </a:p>
          <a:p>
            <a:pPr marL="742950" lvl="1" indent="-285750">
              <a:lnSpc>
                <a:spcPct val="90000"/>
              </a:lnSpc>
              <a:buSzPct val="70000"/>
              <a:buFontTx/>
              <a:buChar char="-"/>
            </a:pPr>
            <a:endParaRPr lang="cs-CZ" dirty="0">
              <a:solidFill>
                <a:srgbClr val="000000"/>
              </a:solidFill>
              <a:latin typeface="Verdana"/>
            </a:endParaRPr>
          </a:p>
          <a:p>
            <a:pPr marL="742950" lvl="1" indent="-285750">
              <a:lnSpc>
                <a:spcPct val="90000"/>
              </a:lnSpc>
              <a:buSzPct val="70000"/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Verdana"/>
              </a:rPr>
              <a:t>Střídání kyselých a alkalických roztoků naleptávání umocňují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80841A5-DFE6-4A68-9D8F-E007788D7A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9" r="59238" b="50000"/>
          <a:stretch/>
        </p:blipFill>
        <p:spPr>
          <a:xfrm>
            <a:off x="5148064" y="1522532"/>
            <a:ext cx="3766011" cy="46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254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dirty="0">
                <a:latin typeface="Arial"/>
              </a:rPr>
              <a:t>Materiály laboratorních pomůcek</a:t>
            </a:r>
            <a:endParaRPr dirty="0"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8D5040DC-C1D8-4676-ACDF-681340D8B5A5}"/>
              </a:ext>
            </a:extLst>
          </p:cNvPr>
          <p:cNvSpPr txBox="1"/>
          <p:nvPr/>
        </p:nvSpPr>
        <p:spPr>
          <a:xfrm>
            <a:off x="1043608" y="1556792"/>
            <a:ext cx="4320480" cy="4680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dirty="0">
                <a:solidFill>
                  <a:srgbClr val="000000"/>
                </a:solidFill>
                <a:latin typeface="Verdana"/>
              </a:rPr>
              <a:t>Plasty </a:t>
            </a:r>
            <a:endParaRPr lang="cs-CZ" dirty="0">
              <a:solidFill>
                <a:srgbClr val="000000"/>
              </a:solidFill>
              <a:latin typeface="Verdana"/>
            </a:endParaRPr>
          </a:p>
          <a:p>
            <a:pPr marL="742950" lvl="1" indent="-285750">
              <a:lnSpc>
                <a:spcPct val="90000"/>
              </a:lnSpc>
              <a:buSzPct val="70000"/>
              <a:buFontTx/>
              <a:buChar char="-"/>
            </a:pPr>
            <a:endParaRPr lang="cs-CZ" dirty="0">
              <a:solidFill>
                <a:srgbClr val="000000"/>
              </a:solidFill>
              <a:latin typeface="Verdana"/>
            </a:endParaRPr>
          </a:p>
          <a:p>
            <a:r>
              <a:rPr lang="cs-CZ" sz="1800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Polypropylen (PP)</a:t>
            </a:r>
            <a:br>
              <a:rPr lang="cs-CZ" sz="18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sz="18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tuhý, průsvitný (−20 +135 °C) - kádinky, lahve, džbány, válce; </a:t>
            </a:r>
            <a:r>
              <a:rPr lang="cs-CZ" sz="180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autoklávovatelný</a:t>
            </a:r>
            <a:r>
              <a:rPr lang="cs-CZ" sz="18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(121 °C)</a:t>
            </a:r>
          </a:p>
          <a:p>
            <a:pPr marL="285750" indent="-285750">
              <a:buFontTx/>
              <a:buChar char="-"/>
            </a:pPr>
            <a:r>
              <a:rPr lang="cs-CZ" sz="18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vynikající chemická odolnost vůči řadě látek včetně několika kyselin (salicylová sírová slabších koncentrací chlorovodíkové).</a:t>
            </a:r>
          </a:p>
          <a:p>
            <a:pPr marL="285750" indent="-285750">
              <a:buFontTx/>
              <a:buChar char="-"/>
            </a:pPr>
            <a:endParaRPr lang="cs-CZ" sz="18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8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není vhodný pro organické sloučeniny (toluen, aceton, nitrobenzen, benzen)</a:t>
            </a:r>
            <a:br>
              <a:rPr lang="cs-CZ" sz="1800" kern="1200" dirty="0">
                <a:solidFill>
                  <a:schemeClr val="tx1"/>
                </a:solidFill>
              </a:rPr>
            </a:br>
            <a:endParaRPr 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241E884-D00E-4F41-819F-5D291230D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95287"/>
            <a:ext cx="3147857" cy="205397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F593D83-CC19-4C32-A33B-9634DDD58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88" y="4077072"/>
            <a:ext cx="2780928" cy="278092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2F1EAC6-27E7-4F56-84C9-96798968A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276" y="4669952"/>
            <a:ext cx="1312077" cy="218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084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dirty="0">
                <a:latin typeface="Arial"/>
              </a:rPr>
              <a:t>Materiály laboratorních pomůcek</a:t>
            </a:r>
            <a:endParaRPr dirty="0"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8D5040DC-C1D8-4676-ACDF-681340D8B5A5}"/>
              </a:ext>
            </a:extLst>
          </p:cNvPr>
          <p:cNvSpPr txBox="1"/>
          <p:nvPr/>
        </p:nvSpPr>
        <p:spPr>
          <a:xfrm>
            <a:off x="1043608" y="1556792"/>
            <a:ext cx="3456384" cy="4680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dirty="0">
                <a:solidFill>
                  <a:srgbClr val="000000"/>
                </a:solidFill>
                <a:latin typeface="Verdana"/>
              </a:rPr>
              <a:t>Plasty </a:t>
            </a:r>
            <a:endParaRPr lang="cs-CZ" dirty="0">
              <a:solidFill>
                <a:srgbClr val="000000"/>
              </a:solidFill>
              <a:latin typeface="Verdana"/>
            </a:endParaRPr>
          </a:p>
          <a:p>
            <a:pPr marL="742950" lvl="1" indent="-285750">
              <a:lnSpc>
                <a:spcPct val="90000"/>
              </a:lnSpc>
              <a:buSzPct val="70000"/>
              <a:buFontTx/>
              <a:buChar char="-"/>
            </a:pPr>
            <a:endParaRPr lang="cs-CZ" dirty="0">
              <a:solidFill>
                <a:srgbClr val="000000"/>
              </a:solidFill>
              <a:latin typeface="Verdana"/>
            </a:endParaRPr>
          </a:p>
          <a:p>
            <a:r>
              <a:rPr lang="cs-CZ" b="1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Polytetrafluorethylen</a:t>
            </a:r>
            <a:r>
              <a:rPr lang="cs-CZ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(PTFE)</a:t>
            </a:r>
            <a:b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tuhý, neprůhledný, (−200 +260 °C).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Odolnost vůči téměř všem chemikáliím, </a:t>
            </a:r>
          </a:p>
          <a:p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ideálním pro nejnáročnější aplikace. 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Lahve, kádinky, míchadla pro použití v náročnějších laboratorních aplikacích.</a:t>
            </a:r>
            <a:br>
              <a:rPr lang="cs-CZ" kern="1200" dirty="0">
                <a:solidFill>
                  <a:schemeClr val="tx1"/>
                </a:solidFill>
              </a:rPr>
            </a:b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B088047-3233-47F9-B8FA-DDD55FB44B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30" y="1700808"/>
            <a:ext cx="2539325" cy="252028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4F56812-7180-4AD9-88D7-069BDA176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12" y="4533900"/>
            <a:ext cx="2794000" cy="23241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F3B6F0B-BE90-433D-9EC8-CDFDAC9E5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689" y="4533900"/>
            <a:ext cx="2327311" cy="232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49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dirty="0">
                <a:latin typeface="Arial"/>
              </a:rPr>
              <a:t>Materiály laboratorních pomůcek</a:t>
            </a:r>
            <a:endParaRPr dirty="0"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8D5040DC-C1D8-4676-ACDF-681340D8B5A5}"/>
              </a:ext>
            </a:extLst>
          </p:cNvPr>
          <p:cNvSpPr txBox="1"/>
          <p:nvPr/>
        </p:nvSpPr>
        <p:spPr>
          <a:xfrm>
            <a:off x="1043608" y="1556792"/>
            <a:ext cx="4392488" cy="256490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Plasty </a:t>
            </a:r>
            <a:endParaRPr lang="cs-CZ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90000"/>
              </a:lnSpc>
              <a:buSzPct val="70000"/>
              <a:buFontTx/>
              <a:buChar char="-"/>
            </a:pPr>
            <a:endParaRPr lang="cs-CZ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b="1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Perfluoralkoxyalkan</a:t>
            </a:r>
            <a:r>
              <a:rPr lang="cs-CZ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(PFA)</a:t>
            </a:r>
            <a:b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Průsvitná, pružná forma PTFE. 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Stejné vlastnosti jako PTFE, 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- L</a:t>
            </a: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ahve, typicky pro analýzu stopových kovů</a:t>
            </a:r>
            <a:br>
              <a:rPr lang="cs-CZ" kern="1200" dirty="0">
                <a:solidFill>
                  <a:schemeClr val="tx1"/>
                </a:solidFill>
              </a:rPr>
            </a:br>
            <a:br>
              <a:rPr lang="cs-CZ" kern="1200" dirty="0">
                <a:solidFill>
                  <a:schemeClr val="tx1"/>
                </a:solidFill>
              </a:rPr>
            </a:br>
            <a:endParaRPr lang="cs-CZ" sz="1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A86A6ED-C232-4276-9598-B97F04866D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927456"/>
            <a:ext cx="3352816" cy="256490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7624D0F-C66A-433C-9DD7-77F159F4A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9120"/>
            <a:ext cx="3001764" cy="234888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C4AAEAE-5EEC-4BDE-B784-0F4EB4911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04" y="4509120"/>
            <a:ext cx="2899851" cy="234888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BAF7440-9AB5-4D63-9B55-8C595CC121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t="27950" r="7531" b="20600"/>
          <a:stretch/>
        </p:blipFill>
        <p:spPr>
          <a:xfrm>
            <a:off x="5609223" y="4509120"/>
            <a:ext cx="3534777" cy="23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888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dirty="0">
                <a:latin typeface="Arial"/>
              </a:rPr>
              <a:t>Materiály laboratorních pomůcek</a:t>
            </a:r>
            <a:endParaRPr dirty="0"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8D5040DC-C1D8-4676-ACDF-681340D8B5A5}"/>
              </a:ext>
            </a:extLst>
          </p:cNvPr>
          <p:cNvSpPr txBox="1"/>
          <p:nvPr/>
        </p:nvSpPr>
        <p:spPr>
          <a:xfrm>
            <a:off x="1043608" y="1556792"/>
            <a:ext cx="4433888" cy="4680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dirty="0">
                <a:solidFill>
                  <a:srgbClr val="000000"/>
                </a:solidFill>
                <a:latin typeface="Verdana"/>
              </a:rPr>
              <a:t>Plasty </a:t>
            </a:r>
            <a:endParaRPr lang="cs-CZ" dirty="0">
              <a:solidFill>
                <a:srgbClr val="000000"/>
              </a:solidFill>
              <a:latin typeface="Verdana"/>
            </a:endParaRPr>
          </a:p>
          <a:p>
            <a:pPr marL="742950" lvl="1" indent="-285750">
              <a:lnSpc>
                <a:spcPct val="90000"/>
              </a:lnSpc>
              <a:buSzPct val="70000"/>
              <a:buFontTx/>
              <a:buChar char="-"/>
            </a:pPr>
            <a:endParaRPr lang="cs-CZ" dirty="0">
              <a:solidFill>
                <a:srgbClr val="000000"/>
              </a:solidFill>
              <a:latin typeface="Verdana"/>
            </a:endParaRPr>
          </a:p>
          <a:p>
            <a:r>
              <a:rPr lang="cs-CZ" b="1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Nízkohustotní</a:t>
            </a:r>
            <a:r>
              <a:rPr lang="cs-CZ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polyetylen (LDPE)</a:t>
            </a:r>
            <a:b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průsvitný, pružný, poddajný (−50 +80 °C). </a:t>
            </a:r>
          </a:p>
          <a:p>
            <a:pPr marL="285750" indent="-285750">
              <a:buFontTx/>
              <a:buChar char="-"/>
            </a:pP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střičky a jiné dávkovací lahve.</a:t>
            </a:r>
          </a:p>
          <a:p>
            <a:pPr marL="285750" indent="-285750">
              <a:buFontTx/>
              <a:buChar char="-"/>
            </a:pP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Dobrá odolnost vůči většině chemikálií, </a:t>
            </a:r>
          </a:p>
          <a:p>
            <a:pPr marL="285750" indent="-285750">
              <a:buFontTx/>
              <a:buChar char="-"/>
            </a:pP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Nevhodný pro řadu organických látek např. hexan, benzen.</a:t>
            </a:r>
            <a:b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1EE6B2D-7BB3-478F-AEC1-223E4B0BB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641" y="4149080"/>
            <a:ext cx="2960735" cy="270892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1F0BC4D-FE21-4C5B-9AFB-AC863609DA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r="14091"/>
          <a:stretch/>
        </p:blipFill>
        <p:spPr>
          <a:xfrm>
            <a:off x="0" y="4872783"/>
            <a:ext cx="2993728" cy="198521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DB9A1EC-73BA-4D1A-9568-D0CB76D54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35" y="4746874"/>
            <a:ext cx="2441477" cy="176553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85BCB3F-7452-4325-9863-7DEF3B754A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641" y="1375978"/>
            <a:ext cx="2635668" cy="252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491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dirty="0">
                <a:latin typeface="Arial"/>
              </a:rPr>
              <a:t>Materiály laboratorních pomůcek</a:t>
            </a:r>
            <a:endParaRPr dirty="0"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8D5040DC-C1D8-4676-ACDF-681340D8B5A5}"/>
              </a:ext>
            </a:extLst>
          </p:cNvPr>
          <p:cNvSpPr txBox="1"/>
          <p:nvPr/>
        </p:nvSpPr>
        <p:spPr>
          <a:xfrm>
            <a:off x="1043608" y="1556792"/>
            <a:ext cx="4433888" cy="4680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dirty="0">
                <a:solidFill>
                  <a:srgbClr val="000000"/>
                </a:solidFill>
                <a:latin typeface="Verdana"/>
              </a:rPr>
              <a:t>Plasty </a:t>
            </a:r>
            <a:endParaRPr lang="cs-CZ" dirty="0">
              <a:solidFill>
                <a:srgbClr val="000000"/>
              </a:solidFill>
              <a:latin typeface="Verdana"/>
            </a:endParaRPr>
          </a:p>
          <a:p>
            <a:pPr marL="742950" lvl="1" indent="-285750">
              <a:lnSpc>
                <a:spcPct val="90000"/>
              </a:lnSpc>
              <a:buSzPct val="70000"/>
              <a:buFontTx/>
              <a:buChar char="-"/>
            </a:pPr>
            <a:endParaRPr lang="cs-CZ" dirty="0">
              <a:solidFill>
                <a:srgbClr val="000000"/>
              </a:solidFill>
              <a:latin typeface="Verdana"/>
            </a:endParaRPr>
          </a:p>
          <a:p>
            <a:r>
              <a:rPr lang="cs-CZ" b="1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Vysokohustotní</a:t>
            </a:r>
            <a:r>
              <a:rPr lang="cs-CZ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polyetylen (HDPE)</a:t>
            </a:r>
            <a:b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průsvitný, tužší, pevný (−100 +120 °C) nelze autoklávovat. Pevné lahve.</a:t>
            </a:r>
            <a:b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DB9A1EC-73BA-4D1A-9568-D0CB76D54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35" y="4746874"/>
            <a:ext cx="2441477" cy="176553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85BCB3F-7452-4325-9863-7DEF3B754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641" y="1375978"/>
            <a:ext cx="2635668" cy="252107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DA14532-453A-432C-B4B6-EE455C6C6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8" y="3758059"/>
            <a:ext cx="3034077" cy="303407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FFFAF3B-861E-4BED-A011-634ED2AAE3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22700" r="9050" b="20064"/>
          <a:stretch/>
        </p:blipFill>
        <p:spPr>
          <a:xfrm>
            <a:off x="5927786" y="4581128"/>
            <a:ext cx="3216214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745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dirty="0">
                <a:latin typeface="Arial"/>
              </a:rPr>
              <a:t>Materiály laboratorních pomůcek</a:t>
            </a:r>
            <a:endParaRPr dirty="0"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8D5040DC-C1D8-4676-ACDF-681340D8B5A5}"/>
              </a:ext>
            </a:extLst>
          </p:cNvPr>
          <p:cNvSpPr txBox="1"/>
          <p:nvPr/>
        </p:nvSpPr>
        <p:spPr>
          <a:xfrm>
            <a:off x="1043608" y="1556792"/>
            <a:ext cx="4433888" cy="4680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Plasty </a:t>
            </a:r>
            <a:endParaRPr lang="cs-CZ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90000"/>
              </a:lnSpc>
              <a:buSzPct val="70000"/>
              <a:buFontTx/>
              <a:buChar char="-"/>
            </a:pPr>
            <a:endParaRPr lang="cs-CZ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b="1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Polymethylmethakrylát</a:t>
            </a:r>
            <a:r>
              <a:rPr lang="cs-CZ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akryl (PMMA)</a:t>
            </a:r>
            <a:b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transparentní, tuhý (−60 až +50 °C) nelze autoklávovat. </a:t>
            </a:r>
          </a:p>
          <a:p>
            <a:pPr marL="285750" indent="-285750">
              <a:buFontTx/>
              <a:buChar char="-"/>
            </a:pP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Střední chemická odolnost (nelze např. </a:t>
            </a:r>
            <a:r>
              <a:rPr lang="cs-CZ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butylacetát</a:t>
            </a: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aceton), </a:t>
            </a:r>
          </a:p>
          <a:p>
            <a:pPr marL="285750" indent="-285750">
              <a:buFontTx/>
              <a:buChar char="-"/>
            </a:pP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velmi pevný, štíty pro ochranu před zářením (vynikající viditelnost a ochrana)</a:t>
            </a:r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C8F9DAD-D784-4103-998D-5C8A7BD3D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08" y="3906787"/>
            <a:ext cx="3810000" cy="29813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E1109FF-51E5-4D5F-881D-04B7D5F4A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58" y="5030737"/>
            <a:ext cx="2457450" cy="185737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DE47674-8AA2-48DC-8D8B-2D6D7CF123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621115"/>
            <a:ext cx="2590428" cy="228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669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dirty="0">
                <a:latin typeface="Arial"/>
              </a:rPr>
              <a:t>Materiály laboratorních pomůcek</a:t>
            </a:r>
            <a:endParaRPr dirty="0"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8D5040DC-C1D8-4676-ACDF-681340D8B5A5}"/>
              </a:ext>
            </a:extLst>
          </p:cNvPr>
          <p:cNvSpPr txBox="1"/>
          <p:nvPr/>
        </p:nvSpPr>
        <p:spPr>
          <a:xfrm>
            <a:off x="1043608" y="1556792"/>
            <a:ext cx="4433888" cy="4680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dirty="0">
                <a:solidFill>
                  <a:srgbClr val="000000"/>
                </a:solidFill>
                <a:latin typeface="Verdana"/>
              </a:rPr>
              <a:t>Plasty </a:t>
            </a:r>
            <a:endParaRPr lang="cs-CZ" dirty="0">
              <a:solidFill>
                <a:srgbClr val="000000"/>
              </a:solidFill>
              <a:latin typeface="Verdana"/>
            </a:endParaRPr>
          </a:p>
          <a:p>
            <a:pPr marL="742950" lvl="1" indent="-285750">
              <a:lnSpc>
                <a:spcPct val="90000"/>
              </a:lnSpc>
              <a:buSzPct val="70000"/>
              <a:buFontTx/>
              <a:buChar char="-"/>
            </a:pPr>
            <a:endParaRPr lang="cs-CZ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b="1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Polymethylpenten</a:t>
            </a:r>
            <a:r>
              <a:rPr lang="cs-CZ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(PMP, TPX)</a:t>
            </a:r>
            <a:b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transparentní, tuhý (−180 až +145 °C), </a:t>
            </a:r>
            <a:r>
              <a:rPr lang="cs-CZ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autoklávovatelný</a:t>
            </a: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při 121 °C, nízká hustota, čirý </a:t>
            </a:r>
          </a:p>
          <a:p>
            <a:pPr marL="285750" indent="-285750">
              <a:buFontTx/>
              <a:buChar char="-"/>
            </a:pP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Dobrá chemická odolnost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Nevhodný pro některé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ro</a:t>
            </a: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zpouštědla např. benzen</a:t>
            </a:r>
          </a:p>
          <a:p>
            <a:pPr marL="285750" indent="-285750">
              <a:buFontTx/>
              <a:buChar char="-"/>
            </a:pP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kádinky, válce</a:t>
            </a:r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17762D5D-A6AE-478E-8272-0760530F8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12160" y="1556792"/>
            <a:ext cx="2533650" cy="21907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8AD296A-CEC7-4603-AD1A-88809BFE81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r="29001"/>
          <a:stretch/>
        </p:blipFill>
        <p:spPr>
          <a:xfrm>
            <a:off x="7875126" y="3747542"/>
            <a:ext cx="1268873" cy="309863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776C922-8F20-4AEB-AAF4-267A66886A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972" y="4271955"/>
            <a:ext cx="2898154" cy="261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063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dirty="0">
                <a:latin typeface="Arial"/>
              </a:rPr>
              <a:t>Materiály laboratorních pomůcek</a:t>
            </a:r>
            <a:endParaRPr dirty="0"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8D5040DC-C1D8-4676-ACDF-681340D8B5A5}"/>
              </a:ext>
            </a:extLst>
          </p:cNvPr>
          <p:cNvSpPr txBox="1"/>
          <p:nvPr/>
        </p:nvSpPr>
        <p:spPr>
          <a:xfrm>
            <a:off x="1043608" y="1556792"/>
            <a:ext cx="4433888" cy="4680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dirty="0">
                <a:solidFill>
                  <a:srgbClr val="000000"/>
                </a:solidFill>
                <a:latin typeface="Verdana"/>
              </a:rPr>
              <a:t>Plasty </a:t>
            </a:r>
            <a:endParaRPr lang="cs-CZ" dirty="0">
              <a:solidFill>
                <a:srgbClr val="000000"/>
              </a:solidFill>
              <a:latin typeface="Verdana"/>
            </a:endParaRPr>
          </a:p>
          <a:p>
            <a:pPr marL="742950" lvl="1" indent="-285750">
              <a:lnSpc>
                <a:spcPct val="90000"/>
              </a:lnSpc>
              <a:buSzPct val="70000"/>
              <a:buFontTx/>
              <a:buChar char="-"/>
            </a:pPr>
            <a:endParaRPr lang="cs-CZ" dirty="0">
              <a:solidFill>
                <a:srgbClr val="000000"/>
              </a:solidFill>
              <a:latin typeface="Verdana"/>
            </a:endParaRPr>
          </a:p>
          <a:p>
            <a:r>
              <a:rPr lang="cs-CZ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Polystyren (PS)</a:t>
            </a:r>
            <a:b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křehký, transparentní, tuhý, (−40 +90 °C) vynikající čirost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- Střední chemická odolnost, zvládá nízké koncentrace H2SO4</a:t>
            </a:r>
            <a:endParaRPr lang="cs-CZ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lékařské nádoby a tuby, </a:t>
            </a:r>
            <a:r>
              <a:rPr lang="cs-CZ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platíčka</a:t>
            </a:r>
            <a:br>
              <a:rPr lang="cs-CZ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9851AF1-0F57-4CE7-A745-D2ED3859B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120784"/>
            <a:ext cx="3995936" cy="27372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85AC08B-842D-4855-808B-06B4A31FE2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15350" r="11151" b="11150"/>
          <a:stretch/>
        </p:blipFill>
        <p:spPr>
          <a:xfrm>
            <a:off x="1815463" y="4217029"/>
            <a:ext cx="2773337" cy="262342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04EE51C-94F8-4069-AE81-71B2FD5067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74" y="1504173"/>
            <a:ext cx="2214651" cy="264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056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ealth Management and Leadership Portal | Mechanical micropipette ...">
            <a:extLst>
              <a:ext uri="{FF2B5EF4-FFF2-40B4-BE49-F238E27FC236}">
                <a16:creationId xmlns:a16="http://schemas.microsoft.com/office/drawing/2014/main" id="{C187454E-6EB2-4E52-A01C-FF6B28B09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6" y="18010"/>
            <a:ext cx="3746765" cy="56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PCB 10000-1">
            <a:extLst>
              <a:ext uri="{FF2B5EF4-FFF2-40B4-BE49-F238E27FC236}">
                <a16:creationId xmlns:a16="http://schemas.microsoft.com/office/drawing/2014/main" id="{B56AA1F1-99C9-4D1E-AE03-DB6C97F3CC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68294E48-A308-426C-9FC9-A01F5AC8A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27" y="7937"/>
            <a:ext cx="4507198" cy="402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9" descr="Kádinka nízká s výlevkou | P-LAB">
            <a:extLst>
              <a:ext uri="{FF2B5EF4-FFF2-40B4-BE49-F238E27FC236}">
                <a16:creationId xmlns:a16="http://schemas.microsoft.com/office/drawing/2014/main" id="{0F6E48FF-7971-45B3-8997-E04C81A3DC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9BE10510-ABAF-460E-BA77-4D78022A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3933056"/>
            <a:ext cx="2904984" cy="217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dirty="0">
                <a:latin typeface="Arial"/>
              </a:rPr>
              <a:t>Materiály laboratorních pomůcek</a:t>
            </a:r>
            <a:endParaRPr dirty="0"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8D5040DC-C1D8-4676-ACDF-681340D8B5A5}"/>
              </a:ext>
            </a:extLst>
          </p:cNvPr>
          <p:cNvSpPr txBox="1"/>
          <p:nvPr/>
        </p:nvSpPr>
        <p:spPr>
          <a:xfrm>
            <a:off x="1043608" y="1556792"/>
            <a:ext cx="4433888" cy="4680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dirty="0">
                <a:solidFill>
                  <a:srgbClr val="000000"/>
                </a:solidFill>
                <a:latin typeface="Verdana"/>
              </a:rPr>
              <a:t>Plasty </a:t>
            </a:r>
            <a:endParaRPr lang="cs-CZ" dirty="0">
              <a:solidFill>
                <a:srgbClr val="000000"/>
              </a:solidFill>
              <a:latin typeface="Verdana"/>
            </a:endParaRPr>
          </a:p>
          <a:p>
            <a:pPr marL="742950" lvl="1" indent="-285750">
              <a:lnSpc>
                <a:spcPct val="90000"/>
              </a:lnSpc>
              <a:buSzPct val="70000"/>
              <a:buFontTx/>
              <a:buChar char="-"/>
            </a:pPr>
            <a:endParaRPr lang="cs-CZ" dirty="0">
              <a:solidFill>
                <a:srgbClr val="000000"/>
              </a:solidFill>
              <a:latin typeface="Verdana"/>
            </a:endParaRPr>
          </a:p>
          <a:p>
            <a:r>
              <a:rPr lang="cs-CZ" b="1" kern="1200" dirty="0">
                <a:solidFill>
                  <a:schemeClr val="tx1"/>
                </a:solidFill>
              </a:rPr>
              <a:t>Polykarbonát (PC)</a:t>
            </a:r>
            <a:br>
              <a:rPr lang="cs-CZ" kern="1200" dirty="0">
                <a:solidFill>
                  <a:schemeClr val="tx1"/>
                </a:solidFill>
              </a:rPr>
            </a:br>
            <a:br>
              <a:rPr lang="cs-CZ" kern="1200" dirty="0">
                <a:solidFill>
                  <a:schemeClr val="tx1"/>
                </a:solidFill>
              </a:rPr>
            </a:br>
            <a:r>
              <a:rPr lang="cs-CZ" kern="1200" dirty="0">
                <a:solidFill>
                  <a:schemeClr val="tx1"/>
                </a:solidFill>
              </a:rPr>
              <a:t>- transparentní, tuhý, (−135 až +135 °C), </a:t>
            </a:r>
            <a:r>
              <a:rPr lang="cs-CZ" kern="1200" dirty="0" err="1">
                <a:solidFill>
                  <a:schemeClr val="tx1"/>
                </a:solidFill>
              </a:rPr>
              <a:t>autoklávovatelný</a:t>
            </a:r>
            <a:r>
              <a:rPr lang="cs-CZ" kern="1200" dirty="0">
                <a:solidFill>
                  <a:schemeClr val="tx1"/>
                </a:solidFill>
              </a:rPr>
              <a:t>, vysoká rázová pevnost</a:t>
            </a:r>
          </a:p>
          <a:p>
            <a:pPr marL="285750" indent="-285750">
              <a:buFontTx/>
              <a:buChar char="-"/>
            </a:pPr>
            <a:r>
              <a:rPr lang="cs-CZ" kern="1200" dirty="0">
                <a:solidFill>
                  <a:schemeClr val="tx1"/>
                </a:solidFill>
              </a:rPr>
              <a:t>střední chemická odolnost </a:t>
            </a:r>
          </a:p>
          <a:p>
            <a:pPr marL="285750" indent="-285750">
              <a:buFontTx/>
              <a:buChar char="-"/>
            </a:pPr>
            <a:r>
              <a:rPr lang="cs-CZ" kern="1200" dirty="0">
                <a:solidFill>
                  <a:schemeClr val="tx1"/>
                </a:solidFill>
              </a:rPr>
              <a:t>ochranné štíty a podobné</a:t>
            </a:r>
          </a:p>
          <a:p>
            <a:pPr marL="285750" indent="-285750">
              <a:buFontTx/>
              <a:buChar char="-"/>
            </a:pPr>
            <a:r>
              <a:rPr lang="cs-CZ" kern="1200" dirty="0">
                <a:solidFill>
                  <a:schemeClr val="tx1"/>
                </a:solidFill>
              </a:rPr>
              <a:t>nelze použít s koncentrovanou H</a:t>
            </a:r>
            <a:r>
              <a:rPr lang="cs-CZ" kern="1200" baseline="-25000" dirty="0">
                <a:solidFill>
                  <a:schemeClr val="tx1"/>
                </a:solidFill>
              </a:rPr>
              <a:t>2</a:t>
            </a:r>
            <a:r>
              <a:rPr lang="cs-CZ" kern="1200" dirty="0">
                <a:solidFill>
                  <a:schemeClr val="tx1"/>
                </a:solidFill>
              </a:rPr>
              <a:t>SO</a:t>
            </a:r>
            <a:r>
              <a:rPr lang="cs-CZ" kern="1200" baseline="-25000" dirty="0">
                <a:solidFill>
                  <a:schemeClr val="tx1"/>
                </a:solidFill>
              </a:rPr>
              <a:t>4</a:t>
            </a:r>
            <a:r>
              <a:rPr lang="cs-CZ" kern="1200" dirty="0">
                <a:solidFill>
                  <a:schemeClr val="tx1"/>
                </a:solidFill>
              </a:rPr>
              <a:t> nebo acetonem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F64F11-8D72-4510-A7DA-0B649ADE6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864" y="1700808"/>
            <a:ext cx="4026024" cy="218915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7FB9FE4-D30F-4840-AA8A-2210E56900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t="4054" r="16884" b="6748"/>
          <a:stretch/>
        </p:blipFill>
        <p:spPr>
          <a:xfrm>
            <a:off x="2254482" y="4509120"/>
            <a:ext cx="2620175" cy="234888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BB2675F-7332-4A9B-BCB5-FE496EC7C1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2" b="18508"/>
          <a:stretch/>
        </p:blipFill>
        <p:spPr>
          <a:xfrm>
            <a:off x="4887602" y="4377576"/>
            <a:ext cx="4257439" cy="24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721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 dirty="0">
                <a:solidFill>
                  <a:srgbClr val="006666"/>
                </a:solidFill>
                <a:latin typeface="Arial"/>
              </a:rPr>
              <a:t>Odměrné nádoby</a:t>
            </a:r>
            <a:endParaRPr dirty="0"/>
          </a:p>
        </p:txBody>
      </p:sp>
      <p:sp>
        <p:nvSpPr>
          <p:cNvPr id="181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 marL="457200" indent="-457200">
              <a:lnSpc>
                <a:spcPct val="100000"/>
              </a:lnSpc>
              <a:buSzPct val="70000"/>
              <a:buFont typeface="Arial" panose="020B0604020202020204" pitchFamily="34" charset="0"/>
              <a:buChar char="•"/>
            </a:pPr>
            <a:r>
              <a:rPr lang="cs-CZ" sz="2900" dirty="0">
                <a:solidFill>
                  <a:srgbClr val="000000"/>
                </a:solidFill>
                <a:latin typeface="Verdana"/>
              </a:rPr>
              <a:t>slouží k odměřování objemů kapalin</a:t>
            </a:r>
            <a:endParaRPr dirty="0"/>
          </a:p>
          <a:p>
            <a:pPr>
              <a:lnSpc>
                <a:spcPct val="100000"/>
              </a:lnSpc>
              <a:buSzPct val="70000"/>
              <a:buFont typeface="Wingdings" charset="2"/>
              <a:buChar char=""/>
            </a:pPr>
            <a:endParaRPr lang="cs-CZ" sz="2900" dirty="0">
              <a:solidFill>
                <a:srgbClr val="000000"/>
              </a:solidFill>
              <a:latin typeface="Verdana"/>
            </a:endParaRPr>
          </a:p>
          <a:p>
            <a:pPr marL="457200" indent="-457200">
              <a:lnSpc>
                <a:spcPct val="100000"/>
              </a:lnSpc>
              <a:buSzPct val="70000"/>
              <a:buFont typeface="Arial" panose="020B0604020202020204" pitchFamily="34" charset="0"/>
              <a:buChar char="•"/>
            </a:pPr>
            <a:r>
              <a:rPr lang="cs-CZ" sz="2900" dirty="0">
                <a:solidFill>
                  <a:srgbClr val="000000"/>
                </a:solidFill>
                <a:latin typeface="Verdana"/>
              </a:rPr>
              <a:t>podle způsobu dělení (</a:t>
            </a:r>
            <a:r>
              <a:rPr lang="cs-CZ" sz="2900" i="1" dirty="0">
                <a:solidFill>
                  <a:srgbClr val="000000"/>
                </a:solidFill>
                <a:latin typeface="Verdana"/>
              </a:rPr>
              <a:t>graduace</a:t>
            </a:r>
            <a:r>
              <a:rPr lang="cs-CZ" sz="2900" dirty="0">
                <a:solidFill>
                  <a:srgbClr val="000000"/>
                </a:solidFill>
                <a:latin typeface="Verdana"/>
              </a:rPr>
              <a:t>) lze nádoby rozdělit na</a:t>
            </a:r>
          </a:p>
          <a:p>
            <a:pPr marL="914400" lvl="1" indent="-457200">
              <a:buSzPct val="70000"/>
              <a:buFont typeface="Arial" panose="020B0604020202020204" pitchFamily="34" charset="0"/>
              <a:buChar char="•"/>
            </a:pPr>
            <a:r>
              <a:rPr lang="cs-CZ" sz="2900" b="1" dirty="0">
                <a:solidFill>
                  <a:srgbClr val="000000"/>
                </a:solidFill>
                <a:latin typeface="Verdana"/>
              </a:rPr>
              <a:t>dělené odměrné nádoby</a:t>
            </a:r>
          </a:p>
          <a:p>
            <a:pPr marL="914400" lvl="1" indent="-457200">
              <a:buSzPct val="70000"/>
              <a:buFont typeface="Arial" panose="020B0604020202020204" pitchFamily="34" charset="0"/>
              <a:buChar char="•"/>
            </a:pPr>
            <a:r>
              <a:rPr lang="cs-CZ" sz="2900" b="1" dirty="0">
                <a:solidFill>
                  <a:srgbClr val="000000"/>
                </a:solidFill>
                <a:latin typeface="Verdana"/>
              </a:rPr>
              <a:t>nedělené odměrné nádoby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87337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915300" y="24282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 dirty="0">
                <a:solidFill>
                  <a:srgbClr val="006666"/>
                </a:solidFill>
                <a:latin typeface="Arial"/>
              </a:rPr>
              <a:t>Dělené odměrné nádoby 
Kádinky</a:t>
            </a:r>
            <a:endParaRPr dirty="0"/>
          </a:p>
        </p:txBody>
      </p:sp>
      <p:sp>
        <p:nvSpPr>
          <p:cNvPr id="183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dirty="0">
                <a:solidFill>
                  <a:srgbClr val="000000"/>
                </a:solidFill>
                <a:latin typeface="Verdana"/>
              </a:rPr>
              <a:t>slouží jako reakční nádoby, nádoby ke </a:t>
            </a:r>
            <a:r>
              <a:rPr lang="cs-CZ" sz="2500" b="1" dirty="0">
                <a:solidFill>
                  <a:srgbClr val="000000"/>
                </a:solidFill>
                <a:latin typeface="Verdana"/>
              </a:rPr>
              <a:t>krátkodobému</a:t>
            </a:r>
            <a:r>
              <a:rPr lang="cs-CZ" sz="25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cs-CZ" sz="2500" b="1" dirty="0">
                <a:solidFill>
                  <a:srgbClr val="000000"/>
                </a:solidFill>
                <a:latin typeface="Verdana"/>
              </a:rPr>
              <a:t>uchovávání chemických látek</a:t>
            </a:r>
            <a:r>
              <a:rPr lang="cs-CZ" sz="2500" dirty="0">
                <a:solidFill>
                  <a:srgbClr val="000000"/>
                </a:solidFill>
                <a:latin typeface="Verdana"/>
              </a:rPr>
              <a:t> apod. Údaj s objemovou stupnicí je velmi nepřesný a postačuje pouze pro nejhrubší orientaci. </a:t>
            </a:r>
            <a:r>
              <a:rPr lang="cs-CZ" sz="2500" b="1" dirty="0">
                <a:solidFill>
                  <a:srgbClr val="000000"/>
                </a:solidFill>
                <a:latin typeface="Verdana"/>
              </a:rPr>
              <a:t>Pro odměření objemu kapaliny kádinku téměř nikdy nepoužíváme.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84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084720" y="0"/>
            <a:ext cx="3058920" cy="1628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1755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 dirty="0">
                <a:solidFill>
                  <a:srgbClr val="006666"/>
                </a:solidFill>
                <a:latin typeface="Arial"/>
              </a:rPr>
              <a:t>Dělené odměrné nádoby – </a:t>
            </a:r>
            <a:r>
              <a:rPr lang="cs-CZ" sz="2500" dirty="0">
                <a:solidFill>
                  <a:srgbClr val="006666"/>
                </a:solidFill>
                <a:latin typeface="Arial"/>
              </a:rPr>
              <a:t>odměrné válce, dělené pipety
</a:t>
            </a:r>
            <a:endParaRPr dirty="0"/>
          </a:p>
        </p:txBody>
      </p:sp>
      <p:pic>
        <p:nvPicPr>
          <p:cNvPr id="18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268360" y="1844640"/>
            <a:ext cx="1495080" cy="3962160"/>
          </a:xfrm>
          <a:prstGeom prst="rect">
            <a:avLst/>
          </a:prstGeom>
          <a:ln>
            <a:noFill/>
          </a:ln>
        </p:spPr>
      </p:pic>
      <p:pic>
        <p:nvPicPr>
          <p:cNvPr id="187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43280" y="2060640"/>
            <a:ext cx="2885760" cy="33523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1363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467544" y="235080"/>
            <a:ext cx="8676456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 dirty="0">
                <a:solidFill>
                  <a:srgbClr val="006666"/>
                </a:solidFill>
                <a:latin typeface="Arial"/>
              </a:rPr>
              <a:t>Nedělené odměrné nádoby: odměrné </a:t>
            </a:r>
            <a:r>
              <a:rPr lang="cs-CZ" sz="3200" b="1" dirty="0" err="1">
                <a:solidFill>
                  <a:srgbClr val="006666"/>
                </a:solidFill>
                <a:latin typeface="Arial"/>
              </a:rPr>
              <a:t>baňky,nedělené</a:t>
            </a:r>
            <a:r>
              <a:rPr lang="cs-CZ" sz="3200" b="1" dirty="0">
                <a:solidFill>
                  <a:srgbClr val="006666"/>
                </a:solidFill>
                <a:latin typeface="Arial"/>
              </a:rPr>
              <a:t> pipety</a:t>
            </a:r>
            <a:endParaRPr dirty="0"/>
          </a:p>
        </p:txBody>
      </p:sp>
      <p:sp>
        <p:nvSpPr>
          <p:cNvPr id="189" name="TextShape 2"/>
          <p:cNvSpPr txBox="1"/>
          <p:nvPr/>
        </p:nvSpPr>
        <p:spPr>
          <a:xfrm>
            <a:off x="1370160" y="2311560"/>
            <a:ext cx="5194080" cy="36302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50920" y="1773360"/>
            <a:ext cx="5113080" cy="4544640"/>
          </a:xfrm>
          <a:prstGeom prst="rect">
            <a:avLst/>
          </a:prstGeom>
          <a:ln>
            <a:noFill/>
          </a:ln>
        </p:spPr>
      </p:pic>
      <p:pic>
        <p:nvPicPr>
          <p:cNvPr id="191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5292720" y="1413000"/>
            <a:ext cx="3619080" cy="5209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40720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5229000"/>
          </a:xfrm>
          <a:prstGeom prst="rect">
            <a:avLst/>
          </a:prstGeom>
          <a:ln>
            <a:noFill/>
          </a:ln>
        </p:spPr>
      </p:pic>
      <p:sp>
        <p:nvSpPr>
          <p:cNvPr id="193" name="CustomShape 1"/>
          <p:cNvSpPr/>
          <p:nvPr/>
        </p:nvSpPr>
        <p:spPr>
          <a:xfrm>
            <a:off x="0" y="5392800"/>
            <a:ext cx="9143640" cy="1461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Odměrné sklo nelze vystavovat vyšším teplotám než 80°C až 100 °C. Baňky se vlivem tepla roztahují a návrat do původního objemu je velmi pomalý, někdy zůstanou deformované navždy. Odměrné sklo se proto nesmí sušit ve vyhřívaných sušárnách. Ohřívat kapalinu v odměrné baňce na kahanu nebo na elektrickém ohřívači je také zcela nepřípustné.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422529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Správné určení objemu</a:t>
            </a:r>
            <a:endParaRPr/>
          </a:p>
        </p:txBody>
      </p:sp>
      <p:sp>
        <p:nvSpPr>
          <p:cNvPr id="195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 dirty="0">
                <a:solidFill>
                  <a:srgbClr val="000000"/>
                </a:solidFill>
                <a:latin typeface="Verdana"/>
              </a:rPr>
              <a:t>Odměrné nádoby jsou kalibrovány na odečítání tzv. spodního okraje menisku. </a:t>
            </a:r>
            <a:endParaRPr dirty="0"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 b="1" dirty="0">
                <a:solidFill>
                  <a:srgbClr val="000000"/>
                </a:solidFill>
                <a:latin typeface="Verdana"/>
              </a:rPr>
              <a:t>meniskem</a:t>
            </a:r>
            <a:r>
              <a:rPr lang="cs-CZ" sz="2100" dirty="0">
                <a:solidFill>
                  <a:srgbClr val="000000"/>
                </a:solidFill>
                <a:latin typeface="Verdana"/>
              </a:rPr>
              <a:t> je nazýváno obloukovité prohnutí kapaliny, které vzniká na rozhraní kapaliny, stěny nádoby a vzduchu vlivem </a:t>
            </a:r>
            <a:r>
              <a:rPr lang="cs-CZ" sz="2100" dirty="0" err="1">
                <a:solidFill>
                  <a:srgbClr val="000000"/>
                </a:solidFill>
                <a:latin typeface="Verdana"/>
              </a:rPr>
              <a:t>mezipovrchového</a:t>
            </a:r>
            <a:r>
              <a:rPr lang="cs-CZ" sz="2100" dirty="0">
                <a:solidFill>
                  <a:srgbClr val="000000"/>
                </a:solidFill>
                <a:latin typeface="Verdana"/>
              </a:rPr>
              <a:t> napětí.</a:t>
            </a:r>
            <a:endParaRPr dirty="0"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 dirty="0">
                <a:solidFill>
                  <a:srgbClr val="000000"/>
                </a:solidFill>
                <a:latin typeface="Verdana"/>
              </a:rPr>
              <a:t>Při odečítání se musí oko pozorovatele nacházet na úrovni spodního okraje menisku</a:t>
            </a:r>
            <a:endParaRPr dirty="0"/>
          </a:p>
        </p:txBody>
      </p:sp>
      <p:pic>
        <p:nvPicPr>
          <p:cNvPr id="196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032000" y="4320000"/>
            <a:ext cx="5034960" cy="2511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0141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Písmenné značky na laboratorním skle</a:t>
            </a:r>
            <a:endParaRPr/>
          </a:p>
        </p:txBody>
      </p:sp>
      <p:sp>
        <p:nvSpPr>
          <p:cNvPr id="198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udávají podmínky, za kterých lze s odměrnou nádobou pracovat s přesností, na kterou je vyrobena.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Teplotní údaj- 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vymezuje teplotu, kterou by měla mít odměřovaná kapalina Je to nejčastěji 20 °C. Pro běžné operace se připouštějí odchylky kolem 5 °C.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Objem odměrné nádoby - 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obvykle se udává v cm3 (= ml)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Nádoby na dolití a na vylití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99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444360" y="4896000"/>
            <a:ext cx="2699640" cy="1845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0087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Značky na laboratorním skle</a:t>
            </a:r>
            <a:endParaRPr/>
          </a:p>
        </p:txBody>
      </p:sp>
      <p:pic>
        <p:nvPicPr>
          <p:cNvPr id="20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140360" y="4221000"/>
            <a:ext cx="4535280" cy="1895040"/>
          </a:xfrm>
          <a:prstGeom prst="rect">
            <a:avLst/>
          </a:prstGeom>
          <a:ln>
            <a:noFill/>
          </a:ln>
        </p:spPr>
      </p:pic>
      <p:pic>
        <p:nvPicPr>
          <p:cNvPr id="202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8360" y="1773360"/>
            <a:ext cx="4750920" cy="2160360"/>
          </a:xfrm>
          <a:prstGeom prst="rect">
            <a:avLst/>
          </a:prstGeom>
          <a:ln>
            <a:noFill/>
          </a:ln>
        </p:spPr>
      </p:pic>
      <p:pic>
        <p:nvPicPr>
          <p:cNvPr id="203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324000" y="4005360"/>
            <a:ext cx="3504960" cy="2852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50342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Postup práce s odměrnou baňkou</a:t>
            </a:r>
            <a:endParaRPr/>
          </a:p>
        </p:txBody>
      </p:sp>
      <p:sp>
        <p:nvSpPr>
          <p:cNvPr id="205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Do baňky nejprve vpravíme ředěnou látku, v závislosti na</a:t>
            </a:r>
            <a:endParaRPr/>
          </a:p>
          <a:p>
            <a:pPr>
              <a:lnSpc>
                <a:spcPct val="8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její formě: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ve formě roztoku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 (pipetou). Pro přesnou práci se vyžaduje, aby roztok byl napipetován přímo pod rysku na hrdle odměrné baňky (kapičky ulpělé nad ryskou zkreslují celkový objem roztoku odměřeného baňkou). 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pevnou látku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 - </a:t>
            </a:r>
            <a:r>
              <a:rPr lang="cs-CZ" sz="2100" b="1">
                <a:solidFill>
                  <a:srgbClr val="000000"/>
                </a:solidFill>
                <a:latin typeface="Verdana"/>
              </a:rPr>
              <a:t>nejprve rozpustíme látku v menším objemu kapaliny, teprve pak baňku doplníme po rysku.</a:t>
            </a:r>
            <a:endParaRPr/>
          </a:p>
          <a:p>
            <a:pPr>
              <a:lnSpc>
                <a:spcPct val="80000"/>
              </a:lnSpc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     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Když je pevná látka zcela rozpuštěná, velmi opatrně doplníme rozpouštědlo tak, aby se dolní okraj menisku dotýkal rysky. Poslední kapky rozpouštědla přidáváme jednotlivě, buď pipetou, nebo ze střičky. Nesmíme přelít.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245919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01CDA04-0866-4DCB-8C95-633C06EC59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13250" r="27950" b="15351"/>
          <a:stretch/>
        </p:blipFill>
        <p:spPr>
          <a:xfrm>
            <a:off x="71198" y="1124743"/>
            <a:ext cx="2604995" cy="432048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9E103C6-CCE5-4259-8DF3-EEEBF0160A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4200"/>
          <a:stretch/>
        </p:blipFill>
        <p:spPr>
          <a:xfrm>
            <a:off x="2676193" y="3284984"/>
            <a:ext cx="3605113" cy="30243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BF11E47-1CCE-4F7E-811C-BD179025F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710" y="13928"/>
            <a:ext cx="2473211" cy="332399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306D0F6-3D96-4B21-90D5-1CC1978F9D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0" t="22944" r="33915" b="10211"/>
          <a:stretch/>
        </p:blipFill>
        <p:spPr>
          <a:xfrm>
            <a:off x="5220072" y="1503338"/>
            <a:ext cx="3605113" cy="356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07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429228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0" y="4221000"/>
            <a:ext cx="9143640" cy="2529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Pozor: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Odměrné válce slouží výhradně k odměřování objemů kapalin.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Ředění, rozpouštění a mísení látek se v nich zásadně neprovádí. Svojí konstrukcí k tomu nejsou určeny.
Válec by měl být zaplněn mezi 60 % a 90 % svého objemu. Při plnění je třeba dbát na to, aby odměřovaná chemikálie nestékala po vnějších stěnách válce. U velkých odměrných válců toto nebezpečí nehrozí, u menších je vhodné k plnění použit nálevku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223542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Nádob kalibrovaných na vylití</a:t>
            </a:r>
            <a:endParaRPr/>
          </a:p>
        </p:txBody>
      </p:sp>
      <p:sp>
        <p:nvSpPr>
          <p:cNvPr id="209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správný objem kapaliny lze  získat až po jejím vylití z nádoby.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Vzhledem k tomu, že na stěnách nádob vždy ulpí zbytky kapaliny, stanovuje se u nich takzvaná </a:t>
            </a:r>
            <a:r>
              <a:rPr lang="cs-CZ" sz="2500" b="1" i="1">
                <a:solidFill>
                  <a:srgbClr val="000000"/>
                </a:solidFill>
                <a:latin typeface="Verdana"/>
              </a:rPr>
              <a:t>výtoková doba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.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Ta udává, jak dlouho z nádoby vytéká kapalina započítaná do odměřovaného objemu. Kapalina, která po uplynutí výtokové doby zůstala na stěnách, je nadbytečná a při kalibraci se počítá s tím, že v nádobě zůstane.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213853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Výtoková doba – skleněné pipety</a:t>
            </a:r>
            <a:endParaRPr/>
          </a:p>
        </p:txBody>
      </p:sp>
      <p:pic>
        <p:nvPicPr>
          <p:cNvPr id="21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9280" y="2924280"/>
            <a:ext cx="3852720" cy="3600000"/>
          </a:xfrm>
          <a:prstGeom prst="rect">
            <a:avLst/>
          </a:prstGeom>
          <a:ln>
            <a:noFill/>
          </a:ln>
        </p:spPr>
      </p:pic>
      <p:pic>
        <p:nvPicPr>
          <p:cNvPr id="212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5867280" y="4941720"/>
            <a:ext cx="2518920" cy="1699920"/>
          </a:xfrm>
          <a:prstGeom prst="rect">
            <a:avLst/>
          </a:prstGeom>
          <a:ln>
            <a:noFill/>
          </a:ln>
        </p:spPr>
      </p:pic>
      <p:sp>
        <p:nvSpPr>
          <p:cNvPr id="213" name="CustomShape 2"/>
          <p:cNvSpPr/>
          <p:nvPr/>
        </p:nvSpPr>
        <p:spPr>
          <a:xfrm>
            <a:off x="250920" y="1413000"/>
            <a:ext cx="8892720" cy="1005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Aby vytekla i kapalina pomalu stékající po vnitřních stěnách, je třeba vyčkat ještě cca 7 sekund i když se pipeta jeví již prázdná.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U některých pipet bývá výtoková doba poznačena na stěně pipety. </a:t>
            </a:r>
            <a:endParaRPr/>
          </a:p>
        </p:txBody>
      </p:sp>
      <p:pic>
        <p:nvPicPr>
          <p:cNvPr id="214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5867280" y="2852640"/>
            <a:ext cx="2323800" cy="1944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3699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000" b="1">
                <a:solidFill>
                  <a:srgbClr val="006666"/>
                </a:solidFill>
                <a:latin typeface="Arial"/>
              </a:rPr>
              <a:t>Pipetování</a:t>
            </a:r>
            <a:endParaRPr/>
          </a:p>
        </p:txBody>
      </p:sp>
      <p:sp>
        <p:nvSpPr>
          <p:cNvPr id="216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Pozor: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při pipetování agresivních látek ústy, hrozí nejen nepezpečí požití jedů, ale nebezpečné výpary některých látek mohou natrvalo poznamenat chrup. Při pipetování škodlivých látek je proto nutné používat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speciální balónky, pipetovací nádstavce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</a:t>
            </a:r>
            <a:endParaRPr/>
          </a:p>
        </p:txBody>
      </p:sp>
      <p:pic>
        <p:nvPicPr>
          <p:cNvPr id="217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613400"/>
            <a:ext cx="2555640" cy="224424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218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635280" y="4437000"/>
            <a:ext cx="2104560" cy="2420640"/>
          </a:xfrm>
          <a:prstGeom prst="rect">
            <a:avLst/>
          </a:prstGeom>
          <a:ln>
            <a:noFill/>
          </a:ln>
        </p:spPr>
      </p:pic>
      <p:pic>
        <p:nvPicPr>
          <p:cNvPr id="219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6372360" y="4365720"/>
            <a:ext cx="2771280" cy="2491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19280" cy="685764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sp>
        <p:nvSpPr>
          <p:cNvPr id="221" name="CustomShape 1"/>
          <p:cNvSpPr/>
          <p:nvPr/>
        </p:nvSpPr>
        <p:spPr>
          <a:xfrm>
            <a:off x="4500720" y="0"/>
            <a:ext cx="2781000" cy="118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Zmáčknutím balónku vytvoříme nasávací podtlak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2" name="CustomShape 2"/>
          <p:cNvSpPr/>
          <p:nvPr/>
        </p:nvSpPr>
        <p:spPr>
          <a:xfrm>
            <a:off x="2556000" y="2133720"/>
            <a:ext cx="2971440" cy="913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Zmáčknutím ventilku       pipetu napouštíme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3" name="CustomShape 3"/>
          <p:cNvSpPr/>
          <p:nvPr/>
        </p:nvSpPr>
        <p:spPr>
          <a:xfrm>
            <a:off x="2627280" y="4797360"/>
            <a:ext cx="2731680" cy="913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Zmáčknutím ventilku        pipetu vypouštíme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4" name="Line 4"/>
          <p:cNvSpPr/>
          <p:nvPr/>
        </p:nvSpPr>
        <p:spPr>
          <a:xfrm flipV="1">
            <a:off x="5076720" y="2060280"/>
            <a:ext cx="0" cy="43200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225" name="CustomShape 5"/>
          <p:cNvSpPr/>
          <p:nvPr/>
        </p:nvSpPr>
        <p:spPr>
          <a:xfrm>
            <a:off x="1258920" y="2421000"/>
            <a:ext cx="1368000" cy="86328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226" name="CustomShape 6"/>
          <p:cNvSpPr/>
          <p:nvPr/>
        </p:nvSpPr>
        <p:spPr>
          <a:xfrm>
            <a:off x="2843280" y="3429000"/>
            <a:ext cx="936360" cy="129672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227" name="Line 7"/>
          <p:cNvSpPr/>
          <p:nvPr/>
        </p:nvSpPr>
        <p:spPr>
          <a:xfrm>
            <a:off x="5076720" y="4797360"/>
            <a:ext cx="0" cy="28872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228" name="Line 8"/>
          <p:cNvSpPr/>
          <p:nvPr/>
        </p:nvSpPr>
        <p:spPr>
          <a:xfrm flipH="1">
            <a:off x="3348000" y="260280"/>
            <a:ext cx="1079280" cy="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1370160" y="301680"/>
            <a:ext cx="7313400" cy="44568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000" b="1">
                <a:solidFill>
                  <a:srgbClr val="006666"/>
                </a:solidFill>
                <a:latin typeface="Arial"/>
              </a:rPr>
              <a:t>Bezpečnostní nádstavec</a:t>
            </a:r>
            <a:endParaRPr/>
          </a:p>
        </p:txBody>
      </p:sp>
      <p:pic>
        <p:nvPicPr>
          <p:cNvPr id="230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052640"/>
            <a:ext cx="9143640" cy="58050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31" name="CustomShape 2"/>
          <p:cNvSpPr/>
          <p:nvPr/>
        </p:nvSpPr>
        <p:spPr>
          <a:xfrm>
            <a:off x="2987640" y="3573360"/>
            <a:ext cx="1657080" cy="1307160"/>
          </a:xfrm>
          <a:prstGeom prst="rect">
            <a:avLst/>
          </a:prstGeom>
          <a:noFill/>
          <a:ln w="19080">
            <a:solidFill>
              <a:srgbClr val="FFFFFF"/>
            </a:solidFill>
            <a:miter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1600" b="1">
                <a:solidFill>
                  <a:srgbClr val="000000"/>
                </a:solidFill>
                <a:latin typeface="Arial"/>
              </a:rPr>
              <a:t>Tlačítkem</a:t>
            </a:r>
            <a:r>
              <a:rPr lang="cs-CZ" sz="1600" b="1" u="sng">
                <a:solidFill>
                  <a:srgbClr val="000000"/>
                </a:solidFill>
                <a:latin typeface="Arial"/>
              </a:rPr>
              <a:t> out</a:t>
            </a:r>
            <a:r>
              <a:rPr lang="cs-CZ" sz="1600" b="1">
                <a:solidFill>
                  <a:srgbClr val="000000"/>
                </a:solidFill>
                <a:latin typeface="Arial"/>
              </a:rPr>
              <a:t> tekutinu z pipety vypouštíme</a:t>
            </a:r>
            <a:endParaRPr/>
          </a:p>
        </p:txBody>
      </p:sp>
      <p:sp>
        <p:nvSpPr>
          <p:cNvPr id="232" name="CustomShape 3"/>
          <p:cNvSpPr/>
          <p:nvPr/>
        </p:nvSpPr>
        <p:spPr>
          <a:xfrm>
            <a:off x="6156360" y="2708280"/>
            <a:ext cx="1815840" cy="118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Tlačítkem </a:t>
            </a:r>
            <a:r>
              <a:rPr lang="cs-CZ" b="1" u="sng">
                <a:solidFill>
                  <a:srgbClr val="000000"/>
                </a:solidFill>
                <a:latin typeface="Arial"/>
              </a:rPr>
              <a:t>pump</a:t>
            </a:r>
            <a:r>
              <a:rPr lang="cs-CZ" b="1">
                <a:solidFill>
                  <a:srgbClr val="000000"/>
                </a:solidFill>
                <a:latin typeface="Arial"/>
              </a:rPr>
              <a:t> tekutinu nasáváme do pipety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000" b="1">
                <a:solidFill>
                  <a:srgbClr val="006666"/>
                </a:solidFill>
                <a:latin typeface="Arial"/>
              </a:rPr>
              <a:t>Pipety automatické</a:t>
            </a:r>
            <a:endParaRPr/>
          </a:p>
        </p:txBody>
      </p:sp>
      <p:sp>
        <p:nvSpPr>
          <p:cNvPr id="234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3300">
                <a:solidFill>
                  <a:srgbClr val="000000"/>
                </a:solidFill>
                <a:latin typeface="Verdana"/>
              </a:rPr>
              <a:t>Automatické pístové - 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nasátí a dávkování objemu zajišťuje pohyb teflonového pístu,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slouží pro přesné pipetování objemu v rozsahu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0,1 μl po 5 000 μl,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k pipetování se používají jednorázové vyměnitelné špičky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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 nastavitelným objemem (20-200 µl, 100 – 1000 µl….)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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 fixním objemem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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Osmikanálové pipety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</p:txBody>
      </p:sp>
      <p:pic>
        <p:nvPicPr>
          <p:cNvPr id="235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372360" y="4653000"/>
            <a:ext cx="2771280" cy="220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219720" y="1052640"/>
            <a:ext cx="2923920" cy="5805000"/>
          </a:xfrm>
          <a:prstGeom prst="rect">
            <a:avLst/>
          </a:prstGeom>
          <a:ln>
            <a:noFill/>
          </a:ln>
        </p:spPr>
      </p:pic>
      <p:pic>
        <p:nvPicPr>
          <p:cNvPr id="237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052640"/>
            <a:ext cx="2714400" cy="5805000"/>
          </a:xfrm>
          <a:prstGeom prst="rect">
            <a:avLst/>
          </a:prstGeom>
          <a:ln>
            <a:noFill/>
          </a:ln>
        </p:spPr>
      </p:pic>
      <p:sp>
        <p:nvSpPr>
          <p:cNvPr id="238" name="CustomShape 1"/>
          <p:cNvSpPr/>
          <p:nvPr/>
        </p:nvSpPr>
        <p:spPr>
          <a:xfrm>
            <a:off x="1116000" y="549360"/>
            <a:ext cx="403200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Nastavitelná pipeta</a:t>
            </a:r>
            <a:endParaRPr/>
          </a:p>
        </p:txBody>
      </p:sp>
      <p:sp>
        <p:nvSpPr>
          <p:cNvPr id="239" name="CustomShape 2"/>
          <p:cNvSpPr/>
          <p:nvPr/>
        </p:nvSpPr>
        <p:spPr>
          <a:xfrm>
            <a:off x="5796720" y="549360"/>
            <a:ext cx="315576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Pipety s fixním objemem</a:t>
            </a:r>
            <a:endParaRPr/>
          </a:p>
        </p:txBody>
      </p:sp>
      <p:pic>
        <p:nvPicPr>
          <p:cNvPr id="240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2548080" y="1125360"/>
            <a:ext cx="4047840" cy="5732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179280" y="0"/>
            <a:ext cx="8229240" cy="90756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Druhy pipet</a:t>
            </a:r>
            <a:endParaRPr/>
          </a:p>
        </p:txBody>
      </p:sp>
      <p:pic>
        <p:nvPicPr>
          <p:cNvPr id="242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39640" y="907920"/>
            <a:ext cx="3774600" cy="5805000"/>
          </a:xfrm>
          <a:prstGeom prst="rect">
            <a:avLst/>
          </a:prstGeom>
          <a:ln>
            <a:noFill/>
          </a:ln>
        </p:spPr>
      </p:pic>
      <p:sp>
        <p:nvSpPr>
          <p:cNvPr id="243" name="CustomShape 2"/>
          <p:cNvSpPr/>
          <p:nvPr/>
        </p:nvSpPr>
        <p:spPr>
          <a:xfrm>
            <a:off x="179280" y="1700280"/>
            <a:ext cx="272232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Osmikanálová pipeta</a:t>
            </a:r>
            <a:endParaRPr/>
          </a:p>
        </p:txBody>
      </p:sp>
      <p:pic>
        <p:nvPicPr>
          <p:cNvPr id="244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43280" y="3645000"/>
            <a:ext cx="4176360" cy="282852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692960" y="3063960"/>
            <a:ext cx="279648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Mikrotitrační destička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400" b="1">
                <a:solidFill>
                  <a:srgbClr val="006666"/>
                </a:solidFill>
                <a:latin typeface="Arial"/>
              </a:rPr>
              <a:t>Pipety automatické</a:t>
            </a:r>
            <a:endParaRPr/>
          </a:p>
        </p:txBody>
      </p:sp>
      <p:sp>
        <p:nvSpPr>
          <p:cNvPr id="247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jsou určené k pipetování malého objemu roztoků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kalibrace na vylití - ve špičce může zůstat minimální objem kapaliny. Nesnažte se jej za každou cenu z pipety dostat, hovoří se o tzv. mrtvém objemu.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Na spodním konci mají odnímatelnou špičku a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na horním konci dvoupolohový ovladač (určený k nasávání a vypouštění roztoků).</a:t>
            </a:r>
            <a:endParaRPr/>
          </a:p>
        </p:txBody>
      </p:sp>
      <p:pic>
        <p:nvPicPr>
          <p:cNvPr id="248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581360"/>
            <a:ext cx="2552400" cy="278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dirty="0">
                <a:latin typeface="Arial"/>
              </a:rPr>
              <a:t>Základní laboratorní technika</a:t>
            </a:r>
            <a:endParaRPr dirty="0"/>
          </a:p>
        </p:txBody>
      </p:sp>
      <p:sp>
        <p:nvSpPr>
          <p:cNvPr id="179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dirty="0">
                <a:solidFill>
                  <a:srgbClr val="000000"/>
                </a:solidFill>
                <a:latin typeface="Verdana"/>
              </a:rPr>
              <a:t>Patří k základnímu vybavení laboratoře</a:t>
            </a:r>
            <a:endParaRPr dirty="0"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dirty="0">
                <a:solidFill>
                  <a:srgbClr val="000000"/>
                </a:solidFill>
                <a:latin typeface="Verdana"/>
              </a:rPr>
              <a:t>Její použití je jednoduché, ale vyžaduje dodržování stanovených pracovních postupů</a:t>
            </a:r>
            <a:endParaRPr dirty="0"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dirty="0">
                <a:solidFill>
                  <a:srgbClr val="000000"/>
                </a:solidFill>
                <a:latin typeface="Verdana"/>
              </a:rPr>
              <a:t>Při provádění automatizovaných metod je její použití minimální</a:t>
            </a:r>
            <a:endParaRPr dirty="0"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dirty="0">
                <a:solidFill>
                  <a:srgbClr val="000000"/>
                </a:solidFill>
                <a:latin typeface="Verdana"/>
              </a:rPr>
              <a:t>Nezbytné je při provádění speciálních analýz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69835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Pipety automatické</a:t>
            </a:r>
            <a:endParaRPr/>
          </a:p>
        </p:txBody>
      </p:sp>
      <p:sp>
        <p:nvSpPr>
          <p:cNvPr id="250" name="CustomShape 2"/>
          <p:cNvSpPr/>
          <p:nvPr/>
        </p:nvSpPr>
        <p:spPr>
          <a:xfrm>
            <a:off x="395280" y="1628640"/>
            <a:ext cx="8280000" cy="4478760"/>
          </a:xfrm>
          <a:prstGeom prst="rect">
            <a:avLst/>
          </a:prstGeom>
          <a:solidFill>
            <a:srgbClr val="99CCCC"/>
          </a:soli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 i="1">
                <a:solidFill>
                  <a:srgbClr val="000000"/>
                </a:solidFill>
                <a:latin typeface="Arial"/>
              </a:rPr>
              <a:t>Samotná pipeta by se NIKDY neměla dostat do přímého kontaktu s pracovním roztokem</a:t>
            </a:r>
            <a:r>
              <a:rPr lang="cs-CZ" sz="2400">
                <a:solidFill>
                  <a:srgbClr val="000000"/>
                </a:solidFill>
                <a:latin typeface="Arial"/>
              </a:rPr>
              <a:t>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NIKDY nenasávejte tekutinu do pipety bez odpovídající špičky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Kapalina NESMÍ vtéci do pipety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NIKDY neotáčejte pipetu špičkou vzhůru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NIKDY nepokládejte na stůl pipetu se špičkou, ve které je kapalina nebo její zbytek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468360" y="1690920"/>
            <a:ext cx="8351640" cy="4066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4428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cs-CZ" sz="2400">
                <a:solidFill>
                  <a:srgbClr val="000000"/>
                </a:solidFill>
                <a:latin typeface="Arial"/>
              </a:rPr>
              <a:t>Ovladač  stlačíme do polohy „1“ (špička je ve vzduchu), ponoříme několik milimetrů pod hladinu roztoku a pomalu pustíme. Při nasávání špičku stále udržujeme pod hladinou. Po úplném uvolnění vytahujeme špičku po stěně nádoby (zbavíme se mikrokapek na vnější straně špičky).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cs-CZ" sz="2400">
                <a:solidFill>
                  <a:srgbClr val="000000"/>
                </a:solidFill>
                <a:latin typeface="Arial"/>
              </a:rPr>
              <a:t>Špičku umístíme na stěnu nádoby kam chceme pipetovanou látku přidat, několik milimetrů nad hladinou 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cs-CZ" sz="2400">
                <a:solidFill>
                  <a:srgbClr val="000000"/>
                </a:solidFill>
                <a:latin typeface="Arial"/>
              </a:rPr>
              <a:t>Vypustíme roztok stlačením ovladače do polohy „1“, počkáme asi 1 s a pak stlačíme až do polohy „2“. Za stálého držení ovladače vyjmeme špičku.</a:t>
            </a:r>
            <a:endParaRPr/>
          </a:p>
        </p:txBody>
      </p:sp>
      <p:sp>
        <p:nvSpPr>
          <p:cNvPr id="252" name="TextShape 2"/>
          <p:cNvSpPr txBox="1"/>
          <p:nvPr/>
        </p:nvSpPr>
        <p:spPr>
          <a:xfrm>
            <a:off x="0" y="301680"/>
            <a:ext cx="86832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2300" b="1">
                <a:solidFill>
                  <a:srgbClr val="000000"/>
                </a:solidFill>
                <a:latin typeface="Arial"/>
              </a:rPr>
              <a:t>Postup –přímé pipetování </a:t>
            </a:r>
            <a:endParaRPr/>
          </a:p>
        </p:txBody>
      </p:sp>
      <p:pic>
        <p:nvPicPr>
          <p:cNvPr id="253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4427640" y="0"/>
            <a:ext cx="4716000" cy="1699920"/>
          </a:xfrm>
          <a:prstGeom prst="rect">
            <a:avLst/>
          </a:prstGeom>
          <a:ln>
            <a:noFill/>
          </a:ln>
        </p:spPr>
      </p:pic>
      <p:pic>
        <p:nvPicPr>
          <p:cNvPr id="254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6480000" y="5400000"/>
            <a:ext cx="2663640" cy="14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250920" y="301680"/>
            <a:ext cx="843228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2300" b="1">
                <a:solidFill>
                  <a:srgbClr val="000000"/>
                </a:solidFill>
                <a:latin typeface="Arial"/>
              </a:rPr>
              <a:t>Postup –reverzní pipetování</a:t>
            </a:r>
            <a:endParaRPr/>
          </a:p>
        </p:txBody>
      </p:sp>
      <p:sp>
        <p:nvSpPr>
          <p:cNvPr id="256" name="TextShape 2"/>
          <p:cNvSpPr txBox="1"/>
          <p:nvPr/>
        </p:nvSpPr>
        <p:spPr>
          <a:xfrm>
            <a:off x="468360" y="1557360"/>
            <a:ext cx="8229240" cy="45302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AutoNum type="arabicPeriod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Stiskněte tlačítko až do 2. polohy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AutoNum type="arabicPeriod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Ponořte špičku dávkovače asi 2–3 mm pod hladinu roztoku. Pomalu povolujte píst za současného nasátí vzorku do špičky.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AutoNum type="arabicPeriod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Pomalu vytáhněte špičku z kapaliny a odstraňte kapky ulpělé na vnější stěně špičky dotekem špičky o okraj nádoby.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AutoNum type="arabicPeriod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Při vytlačování daného objemu kapaliny držte špičku v mírném úhlu proti stěně nádoby těsně nad roztokem, který v ní již je, a pomalu plynule stiskněte palcem tlačítko ovladače do 1. polohy.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AutoNum type="arabicPeriod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Držte tlačítko ovladače zmáčknuté v této poloze a vytáhněte špičku z nádoby ven. Špičku se zbývajícím objemem roztoku vyhodďte </a:t>
            </a:r>
            <a:endParaRPr/>
          </a:p>
        </p:txBody>
      </p:sp>
      <p:pic>
        <p:nvPicPr>
          <p:cNvPr id="257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788000" y="-171360"/>
            <a:ext cx="4355640" cy="1844280"/>
          </a:xfrm>
          <a:prstGeom prst="rect">
            <a:avLst/>
          </a:prstGeom>
          <a:ln>
            <a:noFill/>
          </a:ln>
        </p:spPr>
      </p:pic>
      <p:pic>
        <p:nvPicPr>
          <p:cNvPr id="258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8360" y="4869000"/>
            <a:ext cx="2087280" cy="1988640"/>
          </a:xfrm>
          <a:prstGeom prst="rect">
            <a:avLst/>
          </a:prstGeom>
          <a:ln>
            <a:noFill/>
          </a:ln>
        </p:spPr>
      </p:pic>
      <p:pic>
        <p:nvPicPr>
          <p:cNvPr id="259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7094520" y="4797360"/>
            <a:ext cx="2049120" cy="2060280"/>
          </a:xfrm>
          <a:prstGeom prst="rect">
            <a:avLst/>
          </a:prstGeom>
          <a:ln>
            <a:noFill/>
          </a:ln>
        </p:spPr>
      </p:pic>
      <p:pic>
        <p:nvPicPr>
          <p:cNvPr id="260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4067280" y="4797360"/>
            <a:ext cx="2122200" cy="206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324000" y="2602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0000"/>
                </a:solidFill>
                <a:latin typeface="Arial"/>
              </a:rPr>
              <a:t>Pipetování
heterogenních vzorků</a:t>
            </a:r>
            <a:endParaRPr/>
          </a:p>
        </p:txBody>
      </p:sp>
      <p:sp>
        <p:nvSpPr>
          <p:cNvPr id="262" name="TextShape 2"/>
          <p:cNvSpPr txBox="1"/>
          <p:nvPr/>
        </p:nvSpPr>
        <p:spPr>
          <a:xfrm>
            <a:off x="1116000" y="2349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Stiskněte tlačítko do první polohy a ponořte špičku dávkovače asi 2–3 mm pod hladinu roztoku.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Pomalu povolujte píst za současného nasávání vzorku do špičky.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Pomalu vytáhněte špičku z kapaliny a odstraňte kapky roztoku ulpělé na vnější stěně špičky vytažením špičky podél stěny nádoby.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Ponořte špičku dávkovače do cílového roztoku.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Stiskněte ovládací tlačítko do první polohy a pak ho pomalu povolte do původní polohy. Tím dojde k nasátí roztoku do špičky. Špičku nevyndávejte z roztoku a opakujte tento krok, dokud vnitřní stěna špičky není čistá.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Po stěně povytáhněte špičku nad hladinu roztoku a vyprázdněte ji stiskem tlačítka ovladače do druhé polohy.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Podržte tlačítko ovladače zmáčknuté a vytáhněte špičku z nádoby podél stěny ven a pak povolte tlačítko ovladače. </a:t>
            </a:r>
            <a:endParaRPr/>
          </a:p>
          <a:p>
            <a:pPr>
              <a:lnSpc>
                <a:spcPct val="8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263" name="CustomShape 3"/>
          <p:cNvSpPr/>
          <p:nvPr/>
        </p:nvSpPr>
        <p:spPr>
          <a:xfrm>
            <a:off x="-360" y="0"/>
            <a:ext cx="9204840" cy="293400"/>
          </a:xfrm>
          <a:prstGeom prst="rect">
            <a:avLst/>
          </a:prstGeom>
          <a:noFill/>
          <a:ln>
            <a:noFill/>
          </a:ln>
        </p:spPr>
        <p:txBody>
          <a:bodyPr wrap="none" lIns="4570560" tIns="9360" rIns="4570560" bIns="9360" anchor="ctr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pic>
        <p:nvPicPr>
          <p:cNvPr id="264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788000" y="0"/>
            <a:ext cx="4355640" cy="2376000"/>
          </a:xfrm>
          <a:prstGeom prst="rect">
            <a:avLst/>
          </a:prstGeom>
          <a:ln>
            <a:noFill/>
          </a:ln>
        </p:spPr>
      </p:pic>
      <p:sp>
        <p:nvSpPr>
          <p:cNvPr id="265" name="CustomShape 4"/>
          <p:cNvSpPr/>
          <p:nvPr/>
        </p:nvSpPr>
        <p:spPr>
          <a:xfrm>
            <a:off x="231840" y="1500120"/>
            <a:ext cx="183960" cy="3664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0000"/>
                </a:solidFill>
                <a:latin typeface="Arial"/>
              </a:rPr>
              <a:t>Opakované 
pipetování</a:t>
            </a:r>
            <a:endParaRPr/>
          </a:p>
        </p:txBody>
      </p:sp>
      <p:sp>
        <p:nvSpPr>
          <p:cNvPr id="267" name="TextShape 2"/>
          <p:cNvSpPr txBox="1"/>
          <p:nvPr/>
        </p:nvSpPr>
        <p:spPr>
          <a:xfrm>
            <a:off x="1258920" y="274320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Arial"/>
              </a:rPr>
              <a:t>Tento způsob pipetování je určen pro opakované pipetování stejného objemu, např. pro přidávání činidla do série zkumavek nebo do jamek v mikrotitrační destičce.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Arial"/>
              </a:rPr>
              <a:t>Jedná se vlastně o opakující se reverzní pipetování. Po nasátí kapaliny do špičky se opakují kroky 2 až 4. </a:t>
            </a:r>
            <a:endParaRPr/>
          </a:p>
        </p:txBody>
      </p:sp>
      <p:sp>
        <p:nvSpPr>
          <p:cNvPr id="268" name="CustomShape 3"/>
          <p:cNvSpPr/>
          <p:nvPr/>
        </p:nvSpPr>
        <p:spPr>
          <a:xfrm>
            <a:off x="-360" y="0"/>
            <a:ext cx="9204840" cy="293400"/>
          </a:xfrm>
          <a:prstGeom prst="rect">
            <a:avLst/>
          </a:prstGeom>
          <a:noFill/>
          <a:ln>
            <a:noFill/>
          </a:ln>
        </p:spPr>
        <p:txBody>
          <a:bodyPr wrap="none" lIns="4570560" tIns="9360" rIns="4570560" bIns="9360" anchor="ctr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269" name="CustomShape 4"/>
          <p:cNvSpPr/>
          <p:nvPr/>
        </p:nvSpPr>
        <p:spPr>
          <a:xfrm>
            <a:off x="-360" y="0"/>
            <a:ext cx="9204840" cy="293400"/>
          </a:xfrm>
          <a:prstGeom prst="rect">
            <a:avLst/>
          </a:prstGeom>
          <a:noFill/>
          <a:ln>
            <a:noFill/>
          </a:ln>
        </p:spPr>
        <p:txBody>
          <a:bodyPr wrap="none" lIns="4570560" tIns="9360" rIns="4570560" bIns="9360" anchor="ctr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270" name="CustomShape 5"/>
          <p:cNvSpPr/>
          <p:nvPr/>
        </p:nvSpPr>
        <p:spPr>
          <a:xfrm>
            <a:off x="-360" y="0"/>
            <a:ext cx="9204840" cy="293400"/>
          </a:xfrm>
          <a:prstGeom prst="rect">
            <a:avLst/>
          </a:prstGeom>
          <a:noFill/>
          <a:ln>
            <a:noFill/>
          </a:ln>
        </p:spPr>
        <p:txBody>
          <a:bodyPr wrap="none" lIns="4570560" tIns="9360" rIns="4570560" bIns="9360" anchor="ctr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pic>
        <p:nvPicPr>
          <p:cNvPr id="271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4427640" y="404640"/>
            <a:ext cx="4716000" cy="216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400" b="1">
                <a:solidFill>
                  <a:srgbClr val="006666"/>
                </a:solidFill>
                <a:latin typeface="Arial"/>
              </a:rPr>
              <a:t>Kalibrace pipet  vážkovým způsobem</a:t>
            </a:r>
            <a:endParaRPr/>
          </a:p>
        </p:txBody>
      </p:sp>
      <p:sp>
        <p:nvSpPr>
          <p:cNvPr id="273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Všechny pipety musí být testovány na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přesnost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(sledování náhodné chyby - CV) a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správnost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(sledování systematické chyby - BIAS) v deklarovaných časových intervalech.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Pro každou pipetu musí být uvedeno na záznamu datum testování a výsledky, to jest přesnost definovaná jako variační koeficient (% CV) a správnost (% BIAS).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400" b="1">
                <a:solidFill>
                  <a:srgbClr val="006666"/>
                </a:solidFill>
                <a:latin typeface="Arial"/>
              </a:rPr>
              <a:t>Kalibrace pipet  vážkovým způsobem</a:t>
            </a:r>
            <a:endParaRPr/>
          </a:p>
        </p:txBody>
      </p:sp>
      <p:sp>
        <p:nvSpPr>
          <p:cNvPr id="275" name="TextShape 2"/>
          <p:cNvSpPr txBox="1"/>
          <p:nvPr/>
        </p:nvSpPr>
        <p:spPr>
          <a:xfrm>
            <a:off x="0" y="1628640"/>
            <a:ext cx="9143640" cy="504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000" b="1">
                <a:solidFill>
                  <a:srgbClr val="000000"/>
                </a:solidFill>
                <a:latin typeface="Verdana"/>
              </a:rPr>
              <a:t>Pracovní postup: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Zjistit teplotu použité destilované vody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Předvážit čistou, suchou kádinku (50ml)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Do kádinky napipetovat vždy novou špičkou deklarovaný objem pipety, hodnotu hmotnosti odečíst, zaznamenat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Postup dle bodu c)zopakovat 11x (t.j. získáme 12 hodnot)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Vypočítat průměrnou hodnotu hmotnosti pipetovaného objemu, směrodatnou odchylku (SD) a variační koeficient (VK)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Vypočítat objem vody dávkované danou pipetou podle vzorce:</a:t>
            </a:r>
            <a:endParaRPr/>
          </a:p>
          <a:p>
            <a:pPr algn="ctr">
              <a:lnSpc>
                <a:spcPct val="90000"/>
              </a:lnSpc>
            </a:pPr>
            <a:r>
              <a:rPr lang="cs-CZ" sz="2000">
                <a:solidFill>
                  <a:srgbClr val="000000"/>
                </a:solidFill>
                <a:latin typeface="Verdana"/>
              </a:rPr>
              <a:t>     V=  průměrná hmotnost / hustota vody při dané teplotě (hustota vody se odečte  z tabulky)</a:t>
            </a:r>
            <a:endParaRPr/>
          </a:p>
          <a:p>
            <a:pPr algn="ctr">
              <a:lnSpc>
                <a:spcPct val="90000"/>
              </a:lnSpc>
            </a:pPr>
            <a:r>
              <a:rPr lang="cs-CZ" sz="2000">
                <a:solidFill>
                  <a:srgbClr val="000000"/>
                </a:solidFill>
                <a:latin typeface="Verdana"/>
              </a:rPr>
              <a:t>Vypočítat správnost pipetovaného objemu (výpočet BIAS) podle vzorce:</a:t>
            </a:r>
            <a:endParaRPr/>
          </a:p>
          <a:p>
            <a:pPr algn="ctr">
              <a:lnSpc>
                <a:spcPct val="90000"/>
              </a:lnSpc>
            </a:pPr>
            <a:r>
              <a:rPr lang="cs-CZ" sz="2000">
                <a:solidFill>
                  <a:srgbClr val="000000"/>
                </a:solidFill>
                <a:latin typeface="Verdana"/>
              </a:rPr>
              <a:t>Bias (%)= [(průměrná zjištěná hodnota objemu – deklarovaná hodnota)/deklar.hodnota x100]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400" b="1">
                <a:solidFill>
                  <a:srgbClr val="006666"/>
                </a:solidFill>
                <a:latin typeface="Arial"/>
              </a:rPr>
              <a:t>Kalibrace pipet  vážkovým způsobem</a:t>
            </a:r>
            <a:endParaRPr/>
          </a:p>
        </p:txBody>
      </p:sp>
      <p:sp>
        <p:nvSpPr>
          <p:cNvPr id="277" name="TextShape 2"/>
          <p:cNvSpPr txBox="1"/>
          <p:nvPr/>
        </p:nvSpPr>
        <p:spPr>
          <a:xfrm>
            <a:off x="539640" y="155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Vyhodnocení pro pipetu s objemem 100ul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Vyhovuje: VK &lt; 2%, Bias &lt;2%</a:t>
            </a:r>
            <a:endParaRPr/>
          </a:p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Pokud překročí kterákoliv hodnota </a:t>
            </a:r>
            <a:endParaRPr/>
          </a:p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uvedený limit není možné pipetu používat.</a:t>
            </a:r>
            <a:endParaRPr/>
          </a:p>
        </p:txBody>
      </p:sp>
      <p:pic>
        <p:nvPicPr>
          <p:cNvPr id="27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286680" y="2173320"/>
            <a:ext cx="2857320" cy="468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Dávkovače a  dispenzory</a:t>
            </a:r>
            <a:endParaRPr/>
          </a:p>
        </p:txBody>
      </p:sp>
      <p:sp>
        <p:nvSpPr>
          <p:cNvPr id="280" name="TextShape 2"/>
          <p:cNvSpPr txBox="1"/>
          <p:nvPr/>
        </p:nvSpPr>
        <p:spPr>
          <a:xfrm>
            <a:off x="468360" y="1700280"/>
            <a:ext cx="8229240" cy="45302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Slouží pro opakované dávkování větších objemů činidel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Princip: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 vyzvednutím pístu nasaje požadovaná kapalina a opakovaným stisknutím se postupně dávkuje nastavený objem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vhodné při dávkování velkých sérií objemů vzorků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univerzální na všechny typy šroubení láhví, dodávájí se pro objemy od 0,50 - 2,50 ml až po 20,0 - 100 ml </a:t>
            </a:r>
            <a:endParaRPr/>
          </a:p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        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81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7210440" y="0"/>
            <a:ext cx="1933200" cy="1773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Dávkovače a dispenzory</a:t>
            </a:r>
            <a:endParaRPr/>
          </a:p>
        </p:txBody>
      </p:sp>
      <p:pic>
        <p:nvPicPr>
          <p:cNvPr id="283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24000" y="1557360"/>
            <a:ext cx="1780920" cy="3952440"/>
          </a:xfrm>
          <a:prstGeom prst="rect">
            <a:avLst/>
          </a:prstGeom>
          <a:ln>
            <a:noFill/>
          </a:ln>
        </p:spPr>
      </p:pic>
      <p:pic>
        <p:nvPicPr>
          <p:cNvPr id="284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2627280" y="2133720"/>
            <a:ext cx="2133360" cy="3311280"/>
          </a:xfrm>
          <a:prstGeom prst="rect">
            <a:avLst/>
          </a:prstGeom>
          <a:ln>
            <a:noFill/>
          </a:ln>
        </p:spPr>
      </p:pic>
      <p:pic>
        <p:nvPicPr>
          <p:cNvPr id="285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6227640" y="4508640"/>
            <a:ext cx="2088720" cy="1942920"/>
          </a:xfrm>
          <a:prstGeom prst="rect">
            <a:avLst/>
          </a:prstGeom>
          <a:ln>
            <a:noFill/>
          </a:ln>
        </p:spPr>
      </p:pic>
      <p:pic>
        <p:nvPicPr>
          <p:cNvPr id="286" name="Picture 11"/>
          <p:cNvPicPr/>
          <p:nvPr/>
        </p:nvPicPr>
        <p:blipFill>
          <a:blip r:embed="rId5"/>
          <a:stretch>
            <a:fillRect/>
          </a:stretch>
        </p:blipFill>
        <p:spPr>
          <a:xfrm>
            <a:off x="5076720" y="1700280"/>
            <a:ext cx="1914120" cy="2304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4149DD9-68CA-442D-9CD5-94336AFC7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601"/>
          <a:stretch/>
        </p:blipFill>
        <p:spPr>
          <a:xfrm>
            <a:off x="0" y="38543"/>
            <a:ext cx="5588092" cy="685948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D870F4D-AF66-4CC9-BDA8-623C9B5E66FD}"/>
              </a:ext>
            </a:extLst>
          </p:cNvPr>
          <p:cNvSpPr txBox="1"/>
          <p:nvPr/>
        </p:nvSpPr>
        <p:spPr>
          <a:xfrm>
            <a:off x="5724128" y="328962"/>
            <a:ext cx="294434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 – kádinka s výlevkou</a:t>
            </a:r>
          </a:p>
          <a:p>
            <a:r>
              <a:rPr lang="cs-CZ" sz="2400" dirty="0"/>
              <a:t>2 – kádinka bez výlevky</a:t>
            </a:r>
          </a:p>
          <a:p>
            <a:r>
              <a:rPr lang="cs-CZ" sz="2400" dirty="0"/>
              <a:t>3 – destilační baňka se zábrusem a kulatým dnem</a:t>
            </a:r>
          </a:p>
          <a:p>
            <a:r>
              <a:rPr lang="cs-CZ" sz="2400" dirty="0"/>
              <a:t>4 – destilační banka se zábrusem a plochým dnem</a:t>
            </a:r>
          </a:p>
          <a:p>
            <a:r>
              <a:rPr lang="cs-CZ" sz="2400" dirty="0"/>
              <a:t>5 – hruškovitá baňka</a:t>
            </a:r>
          </a:p>
          <a:p>
            <a:r>
              <a:rPr lang="cs-CZ" sz="2400" dirty="0"/>
              <a:t>6 – </a:t>
            </a:r>
            <a:r>
              <a:rPr lang="cs-CZ" sz="2400" dirty="0" err="1"/>
              <a:t>Erlenmeyerova</a:t>
            </a:r>
            <a:r>
              <a:rPr lang="cs-CZ" sz="2400" dirty="0"/>
              <a:t> baňka se zábrusem</a:t>
            </a:r>
          </a:p>
          <a:p>
            <a:r>
              <a:rPr lang="cs-CZ" sz="2400" dirty="0"/>
              <a:t>7 – baňka </a:t>
            </a:r>
            <a:r>
              <a:rPr lang="cs-CZ" sz="2400" dirty="0" err="1"/>
              <a:t>trojhrdlá</a:t>
            </a:r>
            <a:endParaRPr lang="cs-CZ" sz="2400" dirty="0"/>
          </a:p>
          <a:p>
            <a:r>
              <a:rPr lang="cs-CZ" sz="2400" dirty="0"/>
              <a:t>8 – titrační baňka</a:t>
            </a:r>
          </a:p>
          <a:p>
            <a:r>
              <a:rPr lang="cs-CZ" sz="2400" dirty="0"/>
              <a:t>9 – frakční baňka</a:t>
            </a:r>
          </a:p>
          <a:p>
            <a:r>
              <a:rPr lang="cs-CZ" sz="2400" dirty="0"/>
              <a:t>10 – baňka odsávací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73193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Automatické dilutory</a:t>
            </a:r>
            <a:endParaRPr/>
          </a:p>
        </p:txBody>
      </p:sp>
      <p:sp>
        <p:nvSpPr>
          <p:cNvPr id="288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Fy Hamilton představuje světovou špičku, její dávkovače a pipetory se používají ve všech automatických analyzátorech,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Pro přesné dávkování velmi malých objemů, při provádění stopových analýz, v plynové a kapalinové chromatografii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Dávkování velmi malých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objemů od desetin mikrolitrů,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velmi nízká spotřeba vzorku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89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084720" y="4191120"/>
            <a:ext cx="2768400" cy="2666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Hamilton</a:t>
            </a:r>
            <a:endParaRPr/>
          </a:p>
        </p:txBody>
      </p:sp>
      <p:sp>
        <p:nvSpPr>
          <p:cNvPr id="291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2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227640" y="0"/>
            <a:ext cx="2916000" cy="6668640"/>
          </a:xfrm>
          <a:prstGeom prst="rect">
            <a:avLst/>
          </a:prstGeom>
          <a:ln>
            <a:noFill/>
          </a:ln>
        </p:spPr>
      </p:pic>
      <p:pic>
        <p:nvPicPr>
          <p:cNvPr id="293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79280" y="1484280"/>
            <a:ext cx="5905080" cy="4692240"/>
          </a:xfrm>
          <a:prstGeom prst="rect">
            <a:avLst/>
          </a:prstGeom>
          <a:ln>
            <a:noFill/>
          </a:ln>
        </p:spPr>
      </p:pic>
      <p:sp>
        <p:nvSpPr>
          <p:cNvPr id="294" name="CustomShape 3"/>
          <p:cNvSpPr/>
          <p:nvPr/>
        </p:nvSpPr>
        <p:spPr>
          <a:xfrm>
            <a:off x="3203640" y="2133720"/>
            <a:ext cx="1296720" cy="93456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295" name="Line 4"/>
          <p:cNvSpPr/>
          <p:nvPr/>
        </p:nvSpPr>
        <p:spPr>
          <a:xfrm>
            <a:off x="4859280" y="2636640"/>
            <a:ext cx="1728720" cy="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Automatické dilutory</a:t>
            </a:r>
            <a:endParaRPr/>
          </a:p>
        </p:txBody>
      </p:sp>
      <p:sp>
        <p:nvSpPr>
          <p:cNvPr id="297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8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042920" y="1557360"/>
            <a:ext cx="7705440" cy="498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Automatické dilutory</a:t>
            </a:r>
            <a:endParaRPr/>
          </a:p>
        </p:txBody>
      </p:sp>
      <p:sp>
        <p:nvSpPr>
          <p:cNvPr id="300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68360" y="1500120"/>
            <a:ext cx="8351640" cy="4952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Automatické dilutory</a:t>
            </a:r>
            <a:endParaRPr/>
          </a:p>
        </p:txBody>
      </p:sp>
      <p:sp>
        <p:nvSpPr>
          <p:cNvPr id="303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nabízí možnost ředění v poměru až 1:50 000 v jednom kroku. Tím se značně snižuje doba zpracování vzorků a spotřeba používaných roztoků.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Diluent promývá hadičky mezi jednotlivými vzorky, čímž se minimalizuje možnost jejich vzájemné kontaminace. </a:t>
            </a:r>
            <a:endParaRPr/>
          </a:p>
          <a:p>
            <a:pPr>
              <a:lnSpc>
                <a:spcPct val="9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Je ideálním zařízením pro tyto analytické techniky: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Atomová absorpční spektrometrie (AAS)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Plazmová spektroskopie (ICP)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Liquid Scintillation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Kapalinová chromatografie (HPLC)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Plynová chromatografie (GC) 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05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82760" y="333360"/>
            <a:ext cx="8178480" cy="5811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979640" y="0"/>
            <a:ext cx="51350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07920"/>
            <a:ext cx="9143640" cy="3511080"/>
          </a:xfrm>
          <a:prstGeom prst="rect">
            <a:avLst/>
          </a:prstGeom>
          <a:ln>
            <a:noFill/>
          </a:ln>
        </p:spPr>
      </p:pic>
      <p:sp>
        <p:nvSpPr>
          <p:cNvPr id="309" name="CustomShape 1"/>
          <p:cNvSpPr/>
          <p:nvPr/>
        </p:nvSpPr>
        <p:spPr>
          <a:xfrm>
            <a:off x="324000" y="5157720"/>
            <a:ext cx="8335440" cy="1461960"/>
          </a:xfrm>
          <a:prstGeom prst="rect">
            <a:avLst/>
          </a:prstGeom>
          <a:solidFill>
            <a:srgbClr val="9294F2"/>
          </a:soli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Krok 1:</a:t>
            </a:r>
            <a:r>
              <a:rPr lang="cs-CZ">
                <a:solidFill>
                  <a:srgbClr val="000000"/>
                </a:solidFill>
                <a:latin typeface="Arial"/>
              </a:rPr>
              <a:t> Levá stříkačka se naplní naprogramovaným množstvím rozpouštědla (ředidla) ze zásobníku. 
</a:t>
            </a:r>
            <a:r>
              <a:rPr lang="cs-CZ" b="1">
                <a:solidFill>
                  <a:srgbClr val="000000"/>
                </a:solidFill>
                <a:latin typeface="Arial"/>
              </a:rPr>
              <a:t>Krok 2:</a:t>
            </a:r>
            <a:r>
              <a:rPr lang="cs-CZ">
                <a:solidFill>
                  <a:srgbClr val="000000"/>
                </a:solidFill>
                <a:latin typeface="Arial"/>
              </a:rPr>
              <a:t> Pomocí pravé stříkačky se nasaje do koncové části ruční sondy naprogramované množství koncentrovaného vzorku. 
</a:t>
            </a:r>
            <a:r>
              <a:rPr lang="cs-CZ" b="1">
                <a:solidFill>
                  <a:srgbClr val="000000"/>
                </a:solidFill>
                <a:latin typeface="Arial"/>
              </a:rPr>
              <a:t>Krok 3:</a:t>
            </a:r>
            <a:r>
              <a:rPr lang="cs-CZ">
                <a:solidFill>
                  <a:srgbClr val="000000"/>
                </a:solidFill>
                <a:latin typeface="Arial"/>
              </a:rPr>
              <a:t> Do vialky se nadávkuje patřičné množství vzorku i rozpouštědla. </a:t>
            </a:r>
            <a:endParaRPr/>
          </a:p>
        </p:txBody>
      </p:sp>
      <p:sp>
        <p:nvSpPr>
          <p:cNvPr id="310" name="CustomShape 2"/>
          <p:cNvSpPr/>
          <p:nvPr/>
        </p:nvSpPr>
        <p:spPr>
          <a:xfrm>
            <a:off x="684360" y="0"/>
            <a:ext cx="7630920" cy="456120"/>
          </a:xfrm>
          <a:prstGeom prst="rect">
            <a:avLst/>
          </a:prstGeom>
          <a:solidFill>
            <a:srgbClr val="9294F2"/>
          </a:solidFill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Funkce automatického programovatelného dilutoru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Laboratorní váhy</a:t>
            </a:r>
            <a:endParaRPr/>
          </a:p>
        </p:txBody>
      </p:sp>
      <p:sp>
        <p:nvSpPr>
          <p:cNvPr id="312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Požadavky, kladené na váhy v chemické laboratoři, jsou poměrně vysoké. Vyžaduje se, aby váhy měly dostatečnou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váživost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, byly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co nejpřesnější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a aby vážení bylo rychlé a pohodlné.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zvýšená váživost vah je na úkor jejich</a:t>
            </a:r>
            <a:r>
              <a:rPr lang="cs-CZ" sz="3300">
                <a:solidFill>
                  <a:srgbClr val="000000"/>
                </a:solidFill>
                <a:latin typeface="Verdana"/>
              </a:rPr>
              <a:t> 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přesnosti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Vážení se uplatňuje při přípravě standardů pro speciální analýzy</a:t>
            </a:r>
            <a:endParaRPr/>
          </a:p>
          <a:p>
            <a:pPr>
              <a:lnSpc>
                <a:spcPct val="80000"/>
              </a:lnSpc>
            </a:pPr>
            <a:r>
              <a:rPr lang="cs-CZ" sz="2500">
                <a:solidFill>
                  <a:srgbClr val="000000"/>
                </a:solidFill>
                <a:latin typeface="Verdana"/>
              </a:rPr>
              <a:t>Typy vah (dle přesnosti vážení):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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Předvážky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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Analytické váhy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Laboratorní váhy</a:t>
            </a:r>
            <a:endParaRPr/>
          </a:p>
        </p:txBody>
      </p:sp>
      <p:sp>
        <p:nvSpPr>
          <p:cNvPr id="314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Vysvětlení základních termínů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Váživost vah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je dovolené zatížení vah.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Přesnost vah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je nejmenší rozdíl hmotnosti, který můžeme vahami zaručit.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Nulová poloha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je poloha vahadla u nezatížených vah.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Citlivost vah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je poměr mezi výchylkou ukazatele z nulové polohy v dílcích stupnice a malým závažím, kterým je způsobena.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4149DD9-68CA-442D-9CD5-94336AFC7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01"/>
          <a:stretch/>
        </p:blipFill>
        <p:spPr>
          <a:xfrm>
            <a:off x="0" y="38543"/>
            <a:ext cx="5588092" cy="685948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D870F4D-AF66-4CC9-BDA8-623C9B5E66FD}"/>
              </a:ext>
            </a:extLst>
          </p:cNvPr>
          <p:cNvSpPr txBox="1"/>
          <p:nvPr/>
        </p:nvSpPr>
        <p:spPr>
          <a:xfrm>
            <a:off x="5588092" y="38543"/>
            <a:ext cx="3555908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11 – odměrná baňka</a:t>
            </a:r>
          </a:p>
          <a:p>
            <a:r>
              <a:rPr lang="cs-CZ" sz="2400" dirty="0"/>
              <a:t>12 – dělicí nálevka kulovitá</a:t>
            </a:r>
          </a:p>
          <a:p>
            <a:r>
              <a:rPr lang="cs-CZ" sz="2400" dirty="0"/>
              <a:t>13 – dělící nálevka hruškovitá</a:t>
            </a:r>
          </a:p>
          <a:p>
            <a:r>
              <a:rPr lang="cs-CZ" sz="2400" dirty="0"/>
              <a:t>14 – nálevka s dlouhým stonkem</a:t>
            </a:r>
          </a:p>
          <a:p>
            <a:r>
              <a:rPr lang="cs-CZ" sz="2400" dirty="0"/>
              <a:t>15 – nálevka s krátkým stonkem</a:t>
            </a:r>
          </a:p>
          <a:p>
            <a:r>
              <a:rPr lang="cs-CZ" sz="2400" dirty="0"/>
              <a:t>16 – násypka</a:t>
            </a:r>
          </a:p>
          <a:p>
            <a:r>
              <a:rPr lang="cs-CZ" sz="2400" dirty="0"/>
              <a:t>17 – </a:t>
            </a:r>
            <a:r>
              <a:rPr lang="cs-CZ" sz="2400" dirty="0" err="1"/>
              <a:t>Buchnerova</a:t>
            </a:r>
            <a:r>
              <a:rPr lang="cs-CZ" sz="2400" dirty="0"/>
              <a:t> nálevka</a:t>
            </a:r>
          </a:p>
          <a:p>
            <a:r>
              <a:rPr lang="cs-CZ" sz="2400" dirty="0"/>
              <a:t>18 – skleněná frita pro vakuovou filtraci</a:t>
            </a:r>
          </a:p>
          <a:p>
            <a:r>
              <a:rPr lang="cs-CZ" sz="2400" dirty="0"/>
              <a:t>19 – promývačka</a:t>
            </a:r>
          </a:p>
          <a:p>
            <a:r>
              <a:rPr lang="cs-CZ" sz="2400" dirty="0"/>
              <a:t>20- láhev se šroubovacím uzávěrem</a:t>
            </a:r>
          </a:p>
          <a:p>
            <a:r>
              <a:rPr lang="cs-CZ" sz="2400" dirty="0"/>
              <a:t>21 – úzkohrdlá zábrusová láhev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60053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Laboratorní váhy</a:t>
            </a:r>
            <a:endParaRPr/>
          </a:p>
        </p:txBody>
      </p:sp>
      <p:sp>
        <p:nvSpPr>
          <p:cNvPr id="316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Předvážky 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jsou váhy s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přesností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zpravidla na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0,01 g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a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váživostí 200 g,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používáme je předvážení před vážením na analytických váhách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Analytické váhy 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jsou nejpřesnější používané váhy, vážící nejčastěji s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přesností na 0,0001 g a váživostí do 200 g.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Používáme je při zvláště přesné chemické práci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Pokyny k vážení
</a:t>
            </a:r>
            <a:endParaRPr/>
          </a:p>
        </p:txBody>
      </p:sp>
      <p:sp>
        <p:nvSpPr>
          <p:cNvPr id="318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Pro veškeré vážení platí pravidlo, že chemikálie nesmí přijít do přímého styku s miskami vah. K odvažování látek používáme vhodné nádobky. Hmotnost váženého předmětu nesmí přesahovat váživost vah, jinak by mohlo dojí k poškození až zničení vah.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Před vlastním zvážením předmětu na analytických vahách je výhodné zjistit si předběžně jeho hmotnost pomocí předvážek.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Dbáme, abychom váhy nepotřísnili váženou látkou. Na misku vah klademe jen předměty zcela čisté a suché. Jejich teplota musí souhlasit s teplotou vah. Veškeré manipulace s chemikáliemi (přidávání nebo ubírání) se musí provádět zásadně mimo váhy. Lehké, práškovité látky navažujeme tak, aby se nemohly rozprášit.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Laboratorní váhy 
</a:t>
            </a:r>
            <a:endParaRPr/>
          </a:p>
        </p:txBody>
      </p:sp>
      <p:sp>
        <p:nvSpPr>
          <p:cNvPr id="320" name="CustomShape 2"/>
          <p:cNvSpPr/>
          <p:nvPr/>
        </p:nvSpPr>
        <p:spPr>
          <a:xfrm>
            <a:off x="539640" y="1914120"/>
            <a:ext cx="8353080" cy="411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 Než přistoupíme k vlastnímu vážení, musíme se vždy přesvědčit, zda váhy správně fungují, a to přinejmenším kontrolou nulové polohy.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 Přesnost a spolehlivost výsledků vážení je zajištěna pomocí interní automatické kalibrace, která je spouštěna periodický ve stanoveném intervalu, a také při změně teploty.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 Externí kalibrace vah je prováděna akreditovanou laboratoří nejméně 1xročně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716360" y="1341360"/>
            <a:ext cx="4044600" cy="4824000"/>
          </a:xfrm>
          <a:prstGeom prst="rect">
            <a:avLst/>
          </a:prstGeom>
          <a:ln>
            <a:noFill/>
          </a:ln>
        </p:spPr>
      </p:pic>
      <p:pic>
        <p:nvPicPr>
          <p:cNvPr id="322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395280" y="2565360"/>
            <a:ext cx="4241520" cy="3901680"/>
          </a:xfrm>
          <a:prstGeom prst="rect">
            <a:avLst/>
          </a:prstGeom>
          <a:ln>
            <a:noFill/>
          </a:ln>
        </p:spPr>
      </p:pic>
      <p:sp>
        <p:nvSpPr>
          <p:cNvPr id="323" name="CustomShape 1"/>
          <p:cNvSpPr/>
          <p:nvPr/>
        </p:nvSpPr>
        <p:spPr>
          <a:xfrm>
            <a:off x="904320" y="1916280"/>
            <a:ext cx="1667160" cy="456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předvážky</a:t>
            </a:r>
            <a:endParaRPr/>
          </a:p>
        </p:txBody>
      </p:sp>
      <p:sp>
        <p:nvSpPr>
          <p:cNvPr id="324" name="CustomShape 2"/>
          <p:cNvSpPr/>
          <p:nvPr/>
        </p:nvSpPr>
        <p:spPr>
          <a:xfrm>
            <a:off x="5298120" y="619200"/>
            <a:ext cx="2477880" cy="456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Analytické váhy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Centrifugace</a:t>
            </a:r>
            <a:endParaRPr/>
          </a:p>
        </p:txBody>
      </p:sp>
      <p:sp>
        <p:nvSpPr>
          <p:cNvPr id="326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Základní dělící metoda, která slouží k rozdělení vzorku v závislosti na hustotě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V důsledku odstředění dochází k: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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Sedimentaci sraženin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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Sedimentaci buněk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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Zahuštění bílkovin (moč, likvor)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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Dělení směsi nemísitelných kapalin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Centrifugace</a:t>
            </a:r>
            <a:endParaRPr/>
          </a:p>
        </p:txBody>
      </p:sp>
      <p:sp>
        <p:nvSpPr>
          <p:cNvPr id="328" name="TextShape 2"/>
          <p:cNvSpPr txBox="1"/>
          <p:nvPr/>
        </p:nvSpPr>
        <p:spPr>
          <a:xfrm>
            <a:off x="1187280" y="155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Vliv gravitace (sedimentace) je nahrazen použitím centrifugy, ve které se zkumavky pohybují v rotoru po kruhové dráze.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Působí tak na ně odstředivá síla, která je tím větší, čím vyšší je rychlost a delší dráha po které se zkumavky pohybují.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Tato síla závisí na poloměru rotoru a na rychlosti se kterou se rotor otáčí.</a:t>
            </a:r>
            <a:endParaRPr/>
          </a:p>
          <a:p>
            <a:pPr algn="ctr">
              <a:lnSpc>
                <a:spcPct val="80000"/>
              </a:lnSpc>
            </a:pPr>
            <a:r>
              <a:rPr lang="cs-CZ" sz="2800" b="1">
                <a:solidFill>
                  <a:srgbClr val="000000"/>
                </a:solidFill>
                <a:latin typeface="Verdana"/>
              </a:rPr>
              <a:t>F= mrω</a:t>
            </a:r>
            <a:r>
              <a:rPr lang="cs-CZ" sz="2800" b="1" baseline="30000">
                <a:solidFill>
                  <a:srgbClr val="000000"/>
                </a:solidFill>
                <a:latin typeface="Verdana"/>
              </a:rPr>
              <a:t>2</a:t>
            </a:r>
            <a:endParaRPr/>
          </a:p>
          <a:p>
            <a:pPr algn="ctr"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F-centrifugační síla, r –poloměr rotoru, ω</a:t>
            </a:r>
            <a:r>
              <a:rPr lang="cs-CZ" sz="2100" baseline="30000">
                <a:solidFill>
                  <a:srgbClr val="000000"/>
                </a:solidFill>
                <a:latin typeface="Verdana"/>
              </a:rPr>
              <a:t>2 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– úhlová</a:t>
            </a:r>
            <a:endParaRPr/>
          </a:p>
          <a:p>
            <a:pPr>
              <a:lnSpc>
                <a:spcPct val="8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rychlost (2пf, f-frekvence otáček)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Centrifugace</a:t>
            </a:r>
            <a:endParaRPr/>
          </a:p>
        </p:txBody>
      </p:sp>
      <p:sp>
        <p:nvSpPr>
          <p:cNvPr id="330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Centrifugační síla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F= m</a:t>
            </a:r>
            <a:r>
              <a:rPr lang="cs-CZ" sz="1500" b="1">
                <a:solidFill>
                  <a:srgbClr val="000000"/>
                </a:solidFill>
                <a:latin typeface="Verdana"/>
              </a:rPr>
              <a:t>x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r</a:t>
            </a:r>
            <a:r>
              <a:rPr lang="cs-CZ" sz="1500" b="1">
                <a:solidFill>
                  <a:srgbClr val="000000"/>
                </a:solidFill>
                <a:latin typeface="Verdana"/>
              </a:rPr>
              <a:t>x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ω</a:t>
            </a:r>
            <a:r>
              <a:rPr lang="cs-CZ" sz="2500" b="1" baseline="30000">
                <a:solidFill>
                  <a:srgbClr val="000000"/>
                </a:solidFill>
                <a:latin typeface="Verdana"/>
              </a:rPr>
              <a:t>2</a:t>
            </a:r>
            <a:endParaRPr/>
          </a:p>
          <a:p>
            <a:pPr>
              <a:lnSpc>
                <a:spcPct val="100000"/>
              </a:lnSpc>
            </a:pPr>
            <a:r>
              <a:rPr lang="cs-CZ" sz="1900">
                <a:solidFill>
                  <a:srgbClr val="000000"/>
                </a:solidFill>
                <a:latin typeface="Verdana"/>
              </a:rPr>
              <a:t>F-centrifugační síla, m-hmotnost částice,r –poloměr rotoru, ω</a:t>
            </a:r>
            <a:r>
              <a:rPr lang="cs-CZ" sz="1900" baseline="30000">
                <a:solidFill>
                  <a:srgbClr val="000000"/>
                </a:solidFill>
                <a:latin typeface="Verdana"/>
              </a:rPr>
              <a:t>2 </a:t>
            </a:r>
            <a:r>
              <a:rPr lang="cs-CZ" sz="1900">
                <a:solidFill>
                  <a:srgbClr val="000000"/>
                </a:solidFill>
                <a:latin typeface="Verdana"/>
              </a:rPr>
              <a:t>– úhlová rychlost (2пf, f-frekvence otáček)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Relativní centrifugační síla-</a:t>
            </a:r>
            <a:r>
              <a:rPr lang="cs-CZ" sz="2100" b="1">
                <a:solidFill>
                  <a:srgbClr val="000000"/>
                </a:solidFill>
                <a:latin typeface="Verdana"/>
              </a:rPr>
              <a:t> 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vyjadřuje poměr mezi centrifugačním a tíhovým zrychlením (kolikrát se při centrifugaci znásobí tíha částic)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R=r</a:t>
            </a:r>
            <a:r>
              <a:rPr lang="cs-CZ" sz="1500" b="1">
                <a:solidFill>
                  <a:srgbClr val="000000"/>
                </a:solidFill>
                <a:latin typeface="Verdana"/>
              </a:rPr>
              <a:t>x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ω</a:t>
            </a:r>
            <a:r>
              <a:rPr lang="cs-CZ" sz="2500" b="1" baseline="30000">
                <a:solidFill>
                  <a:srgbClr val="000000"/>
                </a:solidFill>
                <a:latin typeface="Verdana"/>
              </a:rPr>
              <a:t>2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/g</a:t>
            </a:r>
            <a:endParaRPr/>
          </a:p>
          <a:p>
            <a:pPr>
              <a:lnSpc>
                <a:spcPct val="100000"/>
              </a:lnSpc>
            </a:pPr>
            <a:r>
              <a:rPr lang="cs-CZ" sz="2500">
                <a:solidFill>
                  <a:srgbClr val="000000"/>
                </a:solidFill>
                <a:latin typeface="Verdana"/>
              </a:rPr>
              <a:t>g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- tíhové zrychlení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9280" y="1700280"/>
            <a:ext cx="5651280" cy="4806720"/>
          </a:xfrm>
          <a:prstGeom prst="rect">
            <a:avLst/>
          </a:prstGeom>
          <a:ln>
            <a:noFill/>
          </a:ln>
        </p:spPr>
      </p:pic>
      <p:sp>
        <p:nvSpPr>
          <p:cNvPr id="33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0000"/>
                </a:solidFill>
                <a:latin typeface="Arial"/>
              </a:rPr>
              <a:t>Centrifugace </a:t>
            </a:r>
            <a:endParaRPr/>
          </a:p>
        </p:txBody>
      </p:sp>
      <p:sp>
        <p:nvSpPr>
          <p:cNvPr id="333" name="CustomShape 2"/>
          <p:cNvSpPr/>
          <p:nvPr/>
        </p:nvSpPr>
        <p:spPr>
          <a:xfrm>
            <a:off x="5940360" y="2219400"/>
            <a:ext cx="2879280" cy="1918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Oddělení krevních elementů od plazmy, resp. krevní sraženiny od séra</a:t>
            </a:r>
            <a:endParaRPr/>
          </a:p>
        </p:txBody>
      </p:sp>
      <p:sp>
        <p:nvSpPr>
          <p:cNvPr id="334" name="CustomShape 3"/>
          <p:cNvSpPr/>
          <p:nvPr/>
        </p:nvSpPr>
        <p:spPr>
          <a:xfrm>
            <a:off x="1403640" y="2637000"/>
            <a:ext cx="104364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plazma</a:t>
            </a:r>
            <a:endParaRPr/>
          </a:p>
        </p:txBody>
      </p:sp>
      <p:sp>
        <p:nvSpPr>
          <p:cNvPr id="335" name="CustomShape 4"/>
          <p:cNvSpPr/>
          <p:nvPr/>
        </p:nvSpPr>
        <p:spPr>
          <a:xfrm>
            <a:off x="3851640" y="1700280"/>
            <a:ext cx="94464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sérum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0000"/>
                </a:solidFill>
                <a:latin typeface="Arial"/>
              </a:rPr>
              <a:t>Centrifugace – zakoncentrování biol. materiálu</a:t>
            </a:r>
            <a:endParaRPr/>
          </a:p>
        </p:txBody>
      </p:sp>
      <p:pic>
        <p:nvPicPr>
          <p:cNvPr id="33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116000" y="1773360"/>
            <a:ext cx="4463640" cy="4819320"/>
          </a:xfrm>
          <a:prstGeom prst="rect">
            <a:avLst/>
          </a:prstGeom>
          <a:ln>
            <a:noFill/>
          </a:ln>
        </p:spPr>
      </p:pic>
      <p:sp>
        <p:nvSpPr>
          <p:cNvPr id="338" name="CustomShape 2"/>
          <p:cNvSpPr/>
          <p:nvPr/>
        </p:nvSpPr>
        <p:spPr>
          <a:xfrm>
            <a:off x="5849640" y="1982880"/>
            <a:ext cx="3159000" cy="7002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Koncentrační zkumavky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VIVASPIN (Santorius)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0000"/>
                </a:solidFill>
                <a:latin typeface="Arial"/>
              </a:rPr>
              <a:t>Centrifuga s výkyvným rotorem</a:t>
            </a:r>
            <a:endParaRPr/>
          </a:p>
        </p:txBody>
      </p:sp>
      <p:pic>
        <p:nvPicPr>
          <p:cNvPr id="34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916280"/>
            <a:ext cx="3960360" cy="4247640"/>
          </a:xfrm>
          <a:prstGeom prst="rect">
            <a:avLst/>
          </a:prstGeom>
          <a:ln>
            <a:noFill/>
          </a:ln>
        </p:spPr>
      </p:pic>
      <p:sp>
        <p:nvSpPr>
          <p:cNvPr id="341" name="CustomShape 2"/>
          <p:cNvSpPr/>
          <p:nvPr/>
        </p:nvSpPr>
        <p:spPr>
          <a:xfrm>
            <a:off x="4067280" y="1628640"/>
            <a:ext cx="4752720" cy="338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>
                <a:solidFill>
                  <a:srgbClr val="000000"/>
                </a:solidFill>
                <a:latin typeface="Verdana"/>
              </a:rPr>
              <a:t> Výkyvný rotor pojme až 32 zkumavek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>
                <a:solidFill>
                  <a:srgbClr val="000000"/>
                </a:solidFill>
                <a:latin typeface="Verdana"/>
              </a:rPr>
              <a:t>Dovoluje až 4400 ot./min, s odstředivou silou 2 800 × g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>
                <a:solidFill>
                  <a:srgbClr val="000000"/>
                </a:solidFill>
                <a:latin typeface="Verdana"/>
              </a:rPr>
              <a:t> Rozjezd na plné otáčky s plnou zátěží do 26 sekund,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>
                <a:solidFill>
                  <a:srgbClr val="000000"/>
                </a:solidFill>
                <a:latin typeface="Verdana"/>
              </a:rPr>
              <a:t> brždění do 19 sekund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Verdana"/>
              </a:rPr>
              <a:t>Verze RH: </a:t>
            </a:r>
            <a:r>
              <a:rPr lang="cs-CZ" b="1">
                <a:solidFill>
                  <a:srgbClr val="000000"/>
                </a:solidFill>
                <a:latin typeface="Verdana"/>
              </a:rPr>
              <a:t>vyhřívání</a:t>
            </a:r>
            <a:r>
              <a:rPr lang="cs-CZ">
                <a:solidFill>
                  <a:srgbClr val="000000"/>
                </a:solidFill>
                <a:latin typeface="Verdana"/>
              </a:rPr>
              <a:t> a </a:t>
            </a:r>
            <a:r>
              <a:rPr lang="cs-CZ" b="1">
                <a:solidFill>
                  <a:srgbClr val="000000"/>
                </a:solidFill>
                <a:latin typeface="Verdana"/>
              </a:rPr>
              <a:t>chlazení</a:t>
            </a:r>
            <a:r>
              <a:rPr lang="cs-CZ">
                <a:solidFill>
                  <a:srgbClr val="000000"/>
                </a:solidFill>
                <a:latin typeface="Verdana"/>
              </a:rPr>
              <a:t> umožňuje přesně stanovit teplotní podmínky v rozpětí −9 až +42 °C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4149DD9-68CA-442D-9CD5-94336AFC7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01"/>
          <a:stretch/>
        </p:blipFill>
        <p:spPr>
          <a:xfrm>
            <a:off x="0" y="38543"/>
            <a:ext cx="5588092" cy="685948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D870F4D-AF66-4CC9-BDA8-623C9B5E66FD}"/>
              </a:ext>
            </a:extLst>
          </p:cNvPr>
          <p:cNvSpPr txBox="1"/>
          <p:nvPr/>
        </p:nvSpPr>
        <p:spPr>
          <a:xfrm>
            <a:off x="5591460" y="38543"/>
            <a:ext cx="31603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22 - zkumavka</a:t>
            </a:r>
          </a:p>
          <a:p>
            <a:r>
              <a:rPr lang="cs-CZ" sz="2400" dirty="0"/>
              <a:t>23 – zkumavka se šroubovacím uzávěrem</a:t>
            </a:r>
          </a:p>
          <a:p>
            <a:r>
              <a:rPr lang="cs-CZ" sz="2400" dirty="0"/>
              <a:t>24 - </a:t>
            </a:r>
            <a:r>
              <a:rPr lang="cs-CZ" sz="2400" dirty="0" err="1"/>
              <a:t>centrifugační</a:t>
            </a:r>
            <a:r>
              <a:rPr lang="cs-CZ" sz="2400" dirty="0"/>
              <a:t> kyveta</a:t>
            </a:r>
          </a:p>
          <a:p>
            <a:r>
              <a:rPr lang="cs-CZ" sz="2400" dirty="0"/>
              <a:t>25 – </a:t>
            </a:r>
            <a:r>
              <a:rPr lang="cs-CZ" sz="2400" dirty="0" err="1"/>
              <a:t>Petriho</a:t>
            </a:r>
            <a:r>
              <a:rPr lang="cs-CZ" sz="2400" dirty="0"/>
              <a:t> miska</a:t>
            </a:r>
          </a:p>
          <a:p>
            <a:r>
              <a:rPr lang="cs-CZ" sz="2400" dirty="0"/>
              <a:t>26 – krystalizační miska</a:t>
            </a:r>
          </a:p>
          <a:p>
            <a:r>
              <a:rPr lang="cs-CZ" sz="2400" dirty="0"/>
              <a:t>27 – odpařovací miska</a:t>
            </a:r>
          </a:p>
          <a:p>
            <a:r>
              <a:rPr lang="cs-CZ" sz="2400" dirty="0"/>
              <a:t>28 – hodinové sklo</a:t>
            </a:r>
          </a:p>
          <a:p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14D4FFB-F56F-4063-B06F-18C03CA13C33}"/>
              </a:ext>
            </a:extLst>
          </p:cNvPr>
          <p:cNvSpPr txBox="1"/>
          <p:nvPr/>
        </p:nvSpPr>
        <p:spPr>
          <a:xfrm>
            <a:off x="5605188" y="5373216"/>
            <a:ext cx="3419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Laboratorní technika pro biochemiky; Katedra biochemie přírodovědecké fakulty UPOL 2018</a:t>
            </a:r>
          </a:p>
        </p:txBody>
      </p:sp>
    </p:spTree>
    <p:extLst>
      <p:ext uri="{BB962C8B-B14F-4D97-AF65-F5344CB8AC3E}">
        <p14:creationId xmlns:p14="http://schemas.microsoft.com/office/powerpoint/2010/main" val="29653613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0000"/>
                </a:solidFill>
                <a:latin typeface="Arial"/>
              </a:rPr>
              <a:t>Centrifuga s úhlovým rotorem</a:t>
            </a:r>
            <a:endParaRPr/>
          </a:p>
        </p:txBody>
      </p:sp>
      <p:pic>
        <p:nvPicPr>
          <p:cNvPr id="343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724280"/>
            <a:ext cx="2447640" cy="1933200"/>
          </a:xfrm>
          <a:prstGeom prst="rect">
            <a:avLst/>
          </a:prstGeom>
          <a:ln>
            <a:noFill/>
          </a:ln>
        </p:spPr>
      </p:pic>
      <p:pic>
        <p:nvPicPr>
          <p:cNvPr id="344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250920" y="1413000"/>
            <a:ext cx="3358800" cy="3444480"/>
          </a:xfrm>
          <a:prstGeom prst="rect">
            <a:avLst/>
          </a:prstGeom>
          <a:ln>
            <a:noFill/>
          </a:ln>
        </p:spPr>
      </p:pic>
      <p:sp>
        <p:nvSpPr>
          <p:cNvPr id="345" name="CustomShape 2"/>
          <p:cNvSpPr/>
          <p:nvPr/>
        </p:nvSpPr>
        <p:spPr>
          <a:xfrm>
            <a:off x="3635280" y="1557360"/>
            <a:ext cx="5257440" cy="5210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Specifikace: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maximální otáčky u úhlového rotoru - 17.500 rpm, 30.130 x g   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akcelerace do maximálních otáček a brzdění při plném osazení zkumavek do 25 sekund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možnost použití adaptérů pro zkumavky 0,5 ml, 0,4 ml a 0,2 ml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všechny rotory odolný vůči chemikáliím, autoklávovatelné  při 121°C, 20 minut 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automatický přepočet rpm/RCF stisknutím tlačítka </a:t>
            </a:r>
            <a:endParaRPr/>
          </a:p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k dispozici celkem 8 rotorů,</a:t>
            </a:r>
            <a:r>
              <a:rPr lang="cs-CZ" sz="2400">
                <a:solidFill>
                  <a:srgbClr val="000000"/>
                </a:solidFill>
                <a:latin typeface="Verdana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0" y="620640"/>
            <a:ext cx="9737280" cy="518760"/>
          </a:xfrm>
          <a:prstGeom prst="rect">
            <a:avLst/>
          </a:prstGeom>
          <a:noFill/>
          <a:ln>
            <a:noFill/>
          </a:ln>
        </p:spPr>
      </p:sp>
      <p:sp>
        <p:nvSpPr>
          <p:cNvPr id="347" name="TextShape 2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0000"/>
                </a:solidFill>
                <a:latin typeface="Arial"/>
              </a:rPr>
              <a:t>Ultracentrifuga</a:t>
            </a:r>
            <a:endParaRPr/>
          </a:p>
        </p:txBody>
      </p:sp>
      <p:pic>
        <p:nvPicPr>
          <p:cNvPr id="348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700280"/>
            <a:ext cx="4032000" cy="4133520"/>
          </a:xfrm>
          <a:prstGeom prst="rect">
            <a:avLst/>
          </a:prstGeom>
          <a:ln>
            <a:noFill/>
          </a:ln>
        </p:spPr>
      </p:pic>
      <p:sp>
        <p:nvSpPr>
          <p:cNvPr id="349" name="CustomShape 3"/>
          <p:cNvSpPr/>
          <p:nvPr/>
        </p:nvSpPr>
        <p:spPr>
          <a:xfrm>
            <a:off x="4246560" y="1628640"/>
            <a:ext cx="4897080" cy="4968360"/>
          </a:xfrm>
          <a:prstGeom prst="rect">
            <a:avLst/>
          </a:prstGeom>
          <a:solidFill>
            <a:srgbClr val="99CCCC"/>
          </a:soli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000">
                <a:solidFill>
                  <a:srgbClr val="000000"/>
                </a:solidFill>
                <a:latin typeface="Arial"/>
              </a:rPr>
              <a:t>Rozsáhlé příslušenství, umožňující centrifugovat objemy od 0,2 do 30 ml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000">
                <a:solidFill>
                  <a:srgbClr val="000000"/>
                </a:solidFill>
                <a:latin typeface="Arial"/>
              </a:rPr>
              <a:t>Rozsah nastavení teploty: 0 až +40°C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000">
                <a:solidFill>
                  <a:srgbClr val="000000"/>
                </a:solidFill>
                <a:latin typeface="Arial"/>
              </a:rPr>
              <a:t>Automatické rozpoznávání rotorů, imbalanční detektor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000">
                <a:solidFill>
                  <a:srgbClr val="000000"/>
                </a:solidFill>
                <a:latin typeface="Arial"/>
              </a:rPr>
              <a:t>Programování otáček/g, akcelerace, decelerace, času centrifugace, teploty, integrálu 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000">
                <a:solidFill>
                  <a:srgbClr val="000000"/>
                </a:solidFill>
                <a:latin typeface="Arial"/>
              </a:rPr>
              <a:t>9 akceleračních a 9 deceleračních stupňů,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 u="sng">
                <a:solidFill>
                  <a:srgbClr val="000000"/>
                </a:solidFill>
                <a:latin typeface="Arial"/>
              </a:rPr>
              <a:t>Výkyvné rotory (3 typy):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S55-S</a:t>
            </a: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000000"/>
                </a:solidFill>
                <a:latin typeface="Arial"/>
              </a:rPr>
              <a:t>4 x 2,2 ml, 55000 ot./min (258826 x g)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 u="sng">
                <a:solidFill>
                  <a:srgbClr val="000000"/>
                </a:solidFill>
                <a:latin typeface="Arial"/>
              </a:rPr>
              <a:t>Úhlové rotory (13 typů):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S150-AT</a:t>
            </a: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000000"/>
                </a:solidFill>
                <a:latin typeface="Arial"/>
              </a:rPr>
              <a:t>8 x 2 ml, 150000 ot./min (899744 x g)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0000"/>
                </a:solidFill>
                <a:latin typeface="Arial"/>
              </a:rPr>
              <a:t>Cytocentrifugy</a:t>
            </a:r>
            <a:endParaRPr/>
          </a:p>
        </p:txBody>
      </p:sp>
      <p:pic>
        <p:nvPicPr>
          <p:cNvPr id="351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79280" y="1628640"/>
            <a:ext cx="3333240" cy="1723680"/>
          </a:xfrm>
          <a:prstGeom prst="rect">
            <a:avLst/>
          </a:prstGeom>
          <a:ln>
            <a:noFill/>
          </a:ln>
        </p:spPr>
      </p:pic>
      <p:pic>
        <p:nvPicPr>
          <p:cNvPr id="352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300720" y="2637000"/>
            <a:ext cx="2842920" cy="3141360"/>
          </a:xfrm>
          <a:prstGeom prst="rect">
            <a:avLst/>
          </a:prstGeom>
          <a:ln>
            <a:noFill/>
          </a:ln>
        </p:spPr>
      </p:pic>
      <p:pic>
        <p:nvPicPr>
          <p:cNvPr id="353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3689280"/>
            <a:ext cx="3300120" cy="3168360"/>
          </a:xfrm>
          <a:prstGeom prst="rect">
            <a:avLst/>
          </a:prstGeom>
          <a:ln>
            <a:noFill/>
          </a:ln>
        </p:spPr>
      </p:pic>
      <p:pic>
        <p:nvPicPr>
          <p:cNvPr id="354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3708360" y="2060640"/>
            <a:ext cx="1228320" cy="1352160"/>
          </a:xfrm>
          <a:prstGeom prst="rect">
            <a:avLst/>
          </a:prstGeom>
          <a:ln>
            <a:noFill/>
          </a:ln>
        </p:spPr>
      </p:pic>
      <p:pic>
        <p:nvPicPr>
          <p:cNvPr id="355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3635280" y="3213000"/>
            <a:ext cx="2352240" cy="99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Míchačky a třepačky</a:t>
            </a:r>
            <a:endParaRPr/>
          </a:p>
        </p:txBody>
      </p:sp>
      <p:sp>
        <p:nvSpPr>
          <p:cNvPr id="357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Slouží k urychlení rozpouštění substancí při přípravě roztoků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Pro promíchání obsahu zkumavky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K důkladnému šetrnému promíchání biologického materiálu (krev, mozkomíšní mok, moč)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Druhy: třepačka s vibračním pohybem, vibrační třepačka s excentrickým pohybem gumového lůžka (vortex), rotační míchačka s kývavým pohybem…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684360" y="549360"/>
            <a:ext cx="266652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Míchačka s ohřevem</a:t>
            </a:r>
            <a:endParaRPr/>
          </a:p>
        </p:txBody>
      </p:sp>
      <p:sp>
        <p:nvSpPr>
          <p:cNvPr id="359" name="CustomShape 2"/>
          <p:cNvSpPr/>
          <p:nvPr/>
        </p:nvSpPr>
        <p:spPr>
          <a:xfrm>
            <a:off x="6444720" y="333360"/>
            <a:ext cx="94320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vortex</a:t>
            </a:r>
            <a:endParaRPr/>
          </a:p>
        </p:txBody>
      </p:sp>
      <p:sp>
        <p:nvSpPr>
          <p:cNvPr id="360" name="CustomShape 3"/>
          <p:cNvSpPr/>
          <p:nvPr/>
        </p:nvSpPr>
        <p:spPr>
          <a:xfrm>
            <a:off x="3780000" y="6165720"/>
            <a:ext cx="129960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Třepačka</a:t>
            </a:r>
            <a:endParaRPr/>
          </a:p>
        </p:txBody>
      </p:sp>
      <p:pic>
        <p:nvPicPr>
          <p:cNvPr id="36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250920" y="1125360"/>
            <a:ext cx="2725200" cy="3673080"/>
          </a:xfrm>
          <a:prstGeom prst="rect">
            <a:avLst/>
          </a:prstGeom>
          <a:ln>
            <a:noFill/>
          </a:ln>
        </p:spPr>
      </p:pic>
      <p:pic>
        <p:nvPicPr>
          <p:cNvPr id="36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2843280" y="3068640"/>
            <a:ext cx="3057120" cy="3152520"/>
          </a:xfrm>
          <a:prstGeom prst="rect">
            <a:avLst/>
          </a:prstGeom>
          <a:ln>
            <a:noFill/>
          </a:ln>
        </p:spPr>
      </p:pic>
      <p:pic>
        <p:nvPicPr>
          <p:cNvPr id="363" name="Pictur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4716360" y="765000"/>
            <a:ext cx="2076120" cy="2409480"/>
          </a:xfrm>
          <a:prstGeom prst="rect">
            <a:avLst/>
          </a:prstGeom>
          <a:ln>
            <a:noFill/>
          </a:ln>
        </p:spPr>
      </p:pic>
      <p:pic>
        <p:nvPicPr>
          <p:cNvPr id="36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6588000" y="836640"/>
            <a:ext cx="2295000" cy="218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1279080" y="163440"/>
            <a:ext cx="234360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Rotační míchačka</a:t>
            </a:r>
            <a:endParaRPr/>
          </a:p>
        </p:txBody>
      </p:sp>
      <p:pic>
        <p:nvPicPr>
          <p:cNvPr id="36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280" y="692280"/>
            <a:ext cx="4070160" cy="2728440"/>
          </a:xfrm>
          <a:prstGeom prst="rect">
            <a:avLst/>
          </a:prstGeom>
          <a:ln>
            <a:noFill/>
          </a:ln>
        </p:spPr>
      </p:pic>
      <p:pic>
        <p:nvPicPr>
          <p:cNvPr id="367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611280" y="4365720"/>
            <a:ext cx="2592000" cy="2155320"/>
          </a:xfrm>
          <a:prstGeom prst="rect">
            <a:avLst/>
          </a:prstGeom>
          <a:ln>
            <a:noFill/>
          </a:ln>
        </p:spPr>
      </p:pic>
      <p:sp>
        <p:nvSpPr>
          <p:cNvPr id="368" name="CustomShape 2"/>
          <p:cNvSpPr/>
          <p:nvPr/>
        </p:nvSpPr>
        <p:spPr>
          <a:xfrm>
            <a:off x="244440" y="3860640"/>
            <a:ext cx="388620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Orbitální třepačka na destičky</a:t>
            </a:r>
            <a:r>
              <a:rPr lang="cs-CZ" sz="2000">
                <a:solidFill>
                  <a:srgbClr val="000000"/>
                </a:solidFill>
                <a:latin typeface="Verdana"/>
              </a:rPr>
              <a:t> </a:t>
            </a:r>
            <a:endParaRPr/>
          </a:p>
        </p:txBody>
      </p:sp>
      <p:pic>
        <p:nvPicPr>
          <p:cNvPr id="36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6443640" y="4724280"/>
            <a:ext cx="1980720" cy="1742760"/>
          </a:xfrm>
          <a:prstGeom prst="rect">
            <a:avLst/>
          </a:prstGeom>
          <a:ln>
            <a:noFill/>
          </a:ln>
        </p:spPr>
      </p:pic>
      <p:sp>
        <p:nvSpPr>
          <p:cNvPr id="370" name="CustomShape 3"/>
          <p:cNvSpPr/>
          <p:nvPr/>
        </p:nvSpPr>
        <p:spPr>
          <a:xfrm>
            <a:off x="5796360" y="3860640"/>
            <a:ext cx="276588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Třepačka na stojánky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975600" y="549360"/>
            <a:ext cx="5752800" cy="516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800" b="1">
                <a:solidFill>
                  <a:srgbClr val="000000"/>
                </a:solidFill>
                <a:latin typeface="Arial"/>
              </a:rPr>
              <a:t>Zařízení  pro temperování vzorků</a:t>
            </a:r>
            <a:endParaRPr/>
          </a:p>
        </p:txBody>
      </p:sp>
      <p:sp>
        <p:nvSpPr>
          <p:cNvPr id="372" name="CustomShape 2"/>
          <p:cNvSpPr/>
          <p:nvPr/>
        </p:nvSpPr>
        <p:spPr>
          <a:xfrm>
            <a:off x="298080" y="4503600"/>
            <a:ext cx="4055040" cy="7002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Suchá lázeň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teplotní rozsah: +5 °C až 150 °C </a:t>
            </a:r>
            <a:endParaRPr/>
          </a:p>
        </p:txBody>
      </p:sp>
      <p:pic>
        <p:nvPicPr>
          <p:cNvPr id="373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755640" y="2349360"/>
            <a:ext cx="2781000" cy="2057040"/>
          </a:xfrm>
          <a:prstGeom prst="rect">
            <a:avLst/>
          </a:prstGeom>
          <a:ln>
            <a:noFill/>
          </a:ln>
        </p:spPr>
      </p:pic>
      <p:pic>
        <p:nvPicPr>
          <p:cNvPr id="374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5292720" y="2060640"/>
            <a:ext cx="2771280" cy="2495160"/>
          </a:xfrm>
          <a:prstGeom prst="rect">
            <a:avLst/>
          </a:prstGeom>
          <a:ln>
            <a:noFill/>
          </a:ln>
        </p:spPr>
      </p:pic>
      <p:sp>
        <p:nvSpPr>
          <p:cNvPr id="375" name="CustomShape 3"/>
          <p:cNvSpPr/>
          <p:nvPr/>
        </p:nvSpPr>
        <p:spPr>
          <a:xfrm>
            <a:off x="4640760" y="4508640"/>
            <a:ext cx="4224240" cy="1005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Kompaktní inkubátor s třepačkou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rozsah teplot: +5°C až 60°C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rychlost třepání: 30 - 300 rpm 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0000"/>
                </a:solidFill>
                <a:latin typeface="Arial"/>
              </a:rPr>
              <a:t>Zařízení  pro temperování vzorků</a:t>
            </a:r>
            <a:endParaRPr/>
          </a:p>
        </p:txBody>
      </p:sp>
      <p:pic>
        <p:nvPicPr>
          <p:cNvPr id="377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84360" y="1700280"/>
            <a:ext cx="4105080" cy="2885760"/>
          </a:xfrm>
          <a:prstGeom prst="rect">
            <a:avLst/>
          </a:prstGeom>
          <a:ln>
            <a:noFill/>
          </a:ln>
        </p:spPr>
      </p:pic>
      <p:sp>
        <p:nvSpPr>
          <p:cNvPr id="378" name="CustomShape 2"/>
          <p:cNvSpPr/>
          <p:nvPr/>
        </p:nvSpPr>
        <p:spPr>
          <a:xfrm>
            <a:off x="1459440" y="4791240"/>
            <a:ext cx="5784840" cy="1005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Vodní lázeň – objem  2, 4, 8, 12 L,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rozsah teplot: +5°C až 100°C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modely 8 a 12 L mají drén na vypouštění vody</a:t>
            </a:r>
            <a:r>
              <a:rPr lang="cs-CZ" sz="2000">
                <a:solidFill>
                  <a:srgbClr val="000000"/>
                </a:solidFill>
                <a:latin typeface="Verdana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000" b="1">
                <a:solidFill>
                  <a:srgbClr val="006666"/>
                </a:solidFill>
                <a:latin typeface="Arial"/>
              </a:rPr>
              <a:t>Teploměry</a:t>
            </a:r>
            <a:endParaRPr/>
          </a:p>
        </p:txBody>
      </p:sp>
      <p:sp>
        <p:nvSpPr>
          <p:cNvPr id="380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Laboratorní teploměry patří mezi základní pracovní měřidla, která stejně jako pipety podléhají zvláštnímu režimu kalibrace a pravidelných kontrol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"/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Rtuťové teploměry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Princip: objemová změna rtuti v závislosti na teplotě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"/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Elektrické snímače teploty</a:t>
            </a:r>
            <a:endParaRPr/>
          </a:p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Princip: využívají vlastnosti kovů a polovodičů, u kterých se elektrický odpor mění s teplotou. Používají se zejména měděné, niklové a platinové vodiče, které vykazují největší přesnost a stabilitu.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36C1B92-5BF9-4C17-848E-3D33C97C1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63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500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Teploměry</a:t>
            </a:r>
            <a:endParaRPr/>
          </a:p>
        </p:txBody>
      </p:sp>
      <p:sp>
        <p:nvSpPr>
          <p:cNvPr id="383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Elektrická teplotní čidla – 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jejich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 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výhodou je možnost převedení signálu do digitální podoby a další elektronické zpracování, což umožňuje soustavné monitorování teploty pomocí počítačového programu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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důležité je dodržování doporučeného teplotního režimu při skladování BM nebo reagenčních souprav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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Běžné je používání elektronických monitorovacích systémů, kde na centrálním monitoru jsou zobrazeny aktuální informace hodnot z teplotních čidel a systém signalizuje akusticky a graficky překročení povolených teplot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844560" y="633240"/>
            <a:ext cx="7454520" cy="559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3059280" y="260280"/>
            <a:ext cx="649080" cy="504360"/>
          </a:xfrm>
          <a:prstGeom prst="ellipse">
            <a:avLst/>
          </a:prstGeom>
          <a:solidFill>
            <a:srgbClr val="FFFFFF"/>
          </a:solidFill>
          <a:ln w="38160">
            <a:solidFill>
              <a:srgbClr val="3333CC"/>
            </a:solidFill>
            <a:round/>
          </a:ln>
        </p:spPr>
      </p:sp>
      <p:pic>
        <p:nvPicPr>
          <p:cNvPr id="38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63640" y="0"/>
            <a:ext cx="5063760" cy="6857640"/>
          </a:xfrm>
          <a:prstGeom prst="rect">
            <a:avLst/>
          </a:prstGeom>
          <a:ln>
            <a:noFill/>
          </a:ln>
        </p:spPr>
      </p:pic>
      <p:sp>
        <p:nvSpPr>
          <p:cNvPr id="387" name="CustomShape 2"/>
          <p:cNvSpPr/>
          <p:nvPr/>
        </p:nvSpPr>
        <p:spPr>
          <a:xfrm>
            <a:off x="118800" y="290520"/>
            <a:ext cx="167616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displej</a:t>
            </a:r>
            <a:endParaRPr/>
          </a:p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digit.teploměru</a:t>
            </a:r>
            <a:endParaRPr/>
          </a:p>
        </p:txBody>
      </p:sp>
      <p:sp>
        <p:nvSpPr>
          <p:cNvPr id="388" name="CustomShape 3"/>
          <p:cNvSpPr/>
          <p:nvPr/>
        </p:nvSpPr>
        <p:spPr>
          <a:xfrm>
            <a:off x="0" y="1989000"/>
            <a:ext cx="183960" cy="366480"/>
          </a:xfrm>
          <a:prstGeom prst="rect">
            <a:avLst/>
          </a:prstGeom>
          <a:noFill/>
          <a:ln>
            <a:noFill/>
          </a:ln>
        </p:spPr>
      </p:sp>
      <p:sp>
        <p:nvSpPr>
          <p:cNvPr id="389" name="CustomShape 4"/>
          <p:cNvSpPr/>
          <p:nvPr/>
        </p:nvSpPr>
        <p:spPr>
          <a:xfrm>
            <a:off x="-73080" y="2060640"/>
            <a:ext cx="191700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větrák pro</a:t>
            </a:r>
            <a:endParaRPr/>
          </a:p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nucenou</a:t>
            </a:r>
            <a:endParaRPr/>
          </a:p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cirkulaci vzduchu</a:t>
            </a:r>
            <a:endParaRPr/>
          </a:p>
        </p:txBody>
      </p:sp>
      <p:sp>
        <p:nvSpPr>
          <p:cNvPr id="390" name="CustomShape 5"/>
          <p:cNvSpPr/>
          <p:nvPr/>
        </p:nvSpPr>
        <p:spPr>
          <a:xfrm>
            <a:off x="2941560" y="150840"/>
            <a:ext cx="863280" cy="791640"/>
          </a:xfrm>
          <a:prstGeom prst="ellipse">
            <a:avLst/>
          </a:prstGeom>
          <a:noFill/>
          <a:ln w="57240">
            <a:solidFill>
              <a:srgbClr val="FFFF00"/>
            </a:solidFill>
            <a:round/>
          </a:ln>
        </p:spPr>
      </p:sp>
      <p:sp>
        <p:nvSpPr>
          <p:cNvPr id="391" name="CustomShape 6"/>
          <p:cNvSpPr/>
          <p:nvPr/>
        </p:nvSpPr>
        <p:spPr>
          <a:xfrm>
            <a:off x="3492360" y="1700280"/>
            <a:ext cx="1439640" cy="1294920"/>
          </a:xfrm>
          <a:prstGeom prst="ellipse">
            <a:avLst/>
          </a:prstGeom>
          <a:noFill/>
          <a:ln w="57240">
            <a:solidFill>
              <a:srgbClr val="FFFF00"/>
            </a:solidFill>
            <a:round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extShape 1"/>
          <p:cNvSpPr txBox="1"/>
          <p:nvPr/>
        </p:nvSpPr>
        <p:spPr>
          <a:xfrm>
            <a:off x="1442880" y="985680"/>
            <a:ext cx="7238520" cy="144432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4000">
                <a:solidFill>
                  <a:srgbClr val="006666"/>
                </a:solidFill>
                <a:latin typeface="Arial"/>
              </a:rPr>
              <a:t>Děkuji za pozornost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7058123-29B8-4BB7-9A3E-F270D024E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40" y="0"/>
            <a:ext cx="9144000" cy="49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7286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781</TotalTime>
  <Words>3460</Words>
  <Application>Microsoft Office PowerPoint</Application>
  <PresentationFormat>Předvádění na obrazovce (4:3)</PresentationFormat>
  <Paragraphs>407</Paragraphs>
  <Slides>83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83</vt:i4>
      </vt:variant>
    </vt:vector>
  </HeadingPairs>
  <TitlesOfParts>
    <vt:vector size="91" baseType="lpstr">
      <vt:lpstr>Arial</vt:lpstr>
      <vt:lpstr>Calibri</vt:lpstr>
      <vt:lpstr>Calibri Light</vt:lpstr>
      <vt:lpstr>StarSymbol</vt:lpstr>
      <vt:lpstr>Times New Roman</vt:lpstr>
      <vt:lpstr>Verdana</vt:lpstr>
      <vt:lpstr>Wingdings</vt:lpstr>
      <vt:lpstr>Retrospektiva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Ondřej Wiewiorka</dc:creator>
  <cp:lastModifiedBy>FNUSAUSER1</cp:lastModifiedBy>
  <cp:revision>25</cp:revision>
  <dcterms:modified xsi:type="dcterms:W3CDTF">2024-03-04T12:34:07Z</dcterms:modified>
</cp:coreProperties>
</file>