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2" r:id="rId1"/>
  </p:sldMasterIdLst>
  <p:notesMasterIdLst>
    <p:notesMasterId r:id="rId88"/>
  </p:notesMasterIdLst>
  <p:handoutMasterIdLst>
    <p:handoutMasterId r:id="rId89"/>
  </p:handoutMasterIdLst>
  <p:sldIdLst>
    <p:sldId id="256" r:id="rId2"/>
    <p:sldId id="465" r:id="rId3"/>
    <p:sldId id="469" r:id="rId4"/>
    <p:sldId id="471" r:id="rId5"/>
    <p:sldId id="257" r:id="rId6"/>
    <p:sldId id="472" r:id="rId7"/>
    <p:sldId id="298" r:id="rId8"/>
    <p:sldId id="476" r:id="rId9"/>
    <p:sldId id="457" r:id="rId10"/>
    <p:sldId id="483" r:id="rId11"/>
    <p:sldId id="485" r:id="rId12"/>
    <p:sldId id="486" r:id="rId13"/>
    <p:sldId id="488" r:id="rId14"/>
    <p:sldId id="487" r:id="rId15"/>
    <p:sldId id="502" r:id="rId16"/>
    <p:sldId id="503" r:id="rId17"/>
    <p:sldId id="507" r:id="rId18"/>
    <p:sldId id="508" r:id="rId19"/>
    <p:sldId id="501" r:id="rId20"/>
    <p:sldId id="510" r:id="rId21"/>
    <p:sldId id="511" r:id="rId22"/>
    <p:sldId id="512" r:id="rId23"/>
    <p:sldId id="513" r:id="rId24"/>
    <p:sldId id="514" r:id="rId25"/>
    <p:sldId id="515" r:id="rId26"/>
    <p:sldId id="517" r:id="rId27"/>
    <p:sldId id="518" r:id="rId28"/>
    <p:sldId id="519" r:id="rId29"/>
    <p:sldId id="520" r:id="rId30"/>
    <p:sldId id="527" r:id="rId31"/>
    <p:sldId id="499" r:id="rId32"/>
    <p:sldId id="446" r:id="rId33"/>
    <p:sldId id="558" r:id="rId34"/>
    <p:sldId id="524" r:id="rId35"/>
    <p:sldId id="445" r:id="rId36"/>
    <p:sldId id="525" r:id="rId37"/>
    <p:sldId id="526" r:id="rId38"/>
    <p:sldId id="444" r:id="rId39"/>
    <p:sldId id="556" r:id="rId40"/>
    <p:sldId id="478" r:id="rId41"/>
    <p:sldId id="479" r:id="rId42"/>
    <p:sldId id="500" r:id="rId43"/>
    <p:sldId id="477" r:id="rId44"/>
    <p:sldId id="467" r:id="rId45"/>
    <p:sldId id="468" r:id="rId46"/>
    <p:sldId id="260" r:id="rId47"/>
    <p:sldId id="447" r:id="rId48"/>
    <p:sldId id="448" r:id="rId49"/>
    <p:sldId id="450" r:id="rId50"/>
    <p:sldId id="528" r:id="rId51"/>
    <p:sldId id="529" r:id="rId52"/>
    <p:sldId id="451" r:id="rId53"/>
    <p:sldId id="452" r:id="rId54"/>
    <p:sldId id="456" r:id="rId55"/>
    <p:sldId id="530" r:id="rId56"/>
    <p:sldId id="531" r:id="rId57"/>
    <p:sldId id="532" r:id="rId58"/>
    <p:sldId id="533" r:id="rId59"/>
    <p:sldId id="534" r:id="rId60"/>
    <p:sldId id="535" r:id="rId61"/>
    <p:sldId id="536" r:id="rId62"/>
    <p:sldId id="537" r:id="rId63"/>
    <p:sldId id="538" r:id="rId64"/>
    <p:sldId id="539" r:id="rId65"/>
    <p:sldId id="540" r:id="rId66"/>
    <p:sldId id="541" r:id="rId67"/>
    <p:sldId id="542" r:id="rId68"/>
    <p:sldId id="543" r:id="rId69"/>
    <p:sldId id="544" r:id="rId70"/>
    <p:sldId id="545" r:id="rId71"/>
    <p:sldId id="546" r:id="rId72"/>
    <p:sldId id="547" r:id="rId73"/>
    <p:sldId id="548" r:id="rId74"/>
    <p:sldId id="549" r:id="rId75"/>
    <p:sldId id="550" r:id="rId76"/>
    <p:sldId id="551" r:id="rId77"/>
    <p:sldId id="480" r:id="rId78"/>
    <p:sldId id="464" r:id="rId79"/>
    <p:sldId id="562" r:id="rId80"/>
    <p:sldId id="552" r:id="rId81"/>
    <p:sldId id="553" r:id="rId82"/>
    <p:sldId id="555" r:id="rId83"/>
    <p:sldId id="554" r:id="rId84"/>
    <p:sldId id="559" r:id="rId85"/>
    <p:sldId id="560" r:id="rId86"/>
    <p:sldId id="466" r:id="rId8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95" autoAdjust="0"/>
    <p:restoredTop sz="94660"/>
  </p:normalViewPr>
  <p:slideViewPr>
    <p:cSldViewPr>
      <p:cViewPr varScale="1">
        <p:scale>
          <a:sx n="207" d="100"/>
          <a:sy n="207" d="100"/>
        </p:scale>
        <p:origin x="592" y="168"/>
      </p:cViewPr>
      <p:guideLst>
        <p:guide orient="horz" pos="1706"/>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rts/_rels/chart1.xml.rels><?xml version="1.0" encoding="UTF-8" standalone="yes"?>
<Relationships xmlns="http://schemas.openxmlformats.org/package/2006/relationships"><Relationship Id="rId2" Type="http://schemas.openxmlformats.org/officeDocument/2006/relationships/oleObject" Target="file:////K:\PUBLIKACE\HE4\egfr-HE4(1).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trendline>
            <c:trendlineType val="linear"/>
            <c:dispRSqr val="1"/>
            <c:dispEq val="1"/>
            <c:trendlineLbl>
              <c:layout>
                <c:manualLayout>
                  <c:x val="0.13002607900849456"/>
                  <c:y val="-0.22545338135329324"/>
                </c:manualLayout>
              </c:layout>
              <c:numFmt formatCode="General" sourceLinked="0"/>
            </c:trendlineLbl>
          </c:trendline>
          <c:xVal>
            <c:numRef>
              <c:f>List1!$G$2:$G$92</c:f>
              <c:numCache>
                <c:formatCode>@</c:formatCode>
                <c:ptCount val="91"/>
                <c:pt idx="0">
                  <c:v>1.6500000000000001</c:v>
                </c:pt>
                <c:pt idx="1">
                  <c:v>0.91</c:v>
                </c:pt>
                <c:pt idx="2">
                  <c:v>0.9400000000000005</c:v>
                </c:pt>
                <c:pt idx="3">
                  <c:v>1.6900000000000011</c:v>
                </c:pt>
                <c:pt idx="4">
                  <c:v>1.6400000000000001</c:v>
                </c:pt>
                <c:pt idx="5">
                  <c:v>1.180000000000001</c:v>
                </c:pt>
                <c:pt idx="6">
                  <c:v>0.91</c:v>
                </c:pt>
                <c:pt idx="7">
                  <c:v>1.6900000000000011</c:v>
                </c:pt>
                <c:pt idx="8">
                  <c:v>1.44</c:v>
                </c:pt>
                <c:pt idx="9">
                  <c:v>0.91</c:v>
                </c:pt>
                <c:pt idx="10">
                  <c:v>1.35</c:v>
                </c:pt>
                <c:pt idx="11">
                  <c:v>1.3800000000000001</c:v>
                </c:pt>
                <c:pt idx="12">
                  <c:v>0.75000000000000056</c:v>
                </c:pt>
                <c:pt idx="13">
                  <c:v>1.58</c:v>
                </c:pt>
                <c:pt idx="14">
                  <c:v>1.1499999999999988</c:v>
                </c:pt>
                <c:pt idx="15">
                  <c:v>1.54</c:v>
                </c:pt>
                <c:pt idx="16">
                  <c:v>1.6500000000000001</c:v>
                </c:pt>
                <c:pt idx="17">
                  <c:v>1.32</c:v>
                </c:pt>
                <c:pt idx="18">
                  <c:v>1.82</c:v>
                </c:pt>
                <c:pt idx="19">
                  <c:v>1.27</c:v>
                </c:pt>
                <c:pt idx="20">
                  <c:v>1.7700000000000005</c:v>
                </c:pt>
                <c:pt idx="21">
                  <c:v>1.33</c:v>
                </c:pt>
                <c:pt idx="22">
                  <c:v>1.3900000000000001</c:v>
                </c:pt>
                <c:pt idx="23">
                  <c:v>1.7500000000000004</c:v>
                </c:pt>
                <c:pt idx="24">
                  <c:v>1.34</c:v>
                </c:pt>
                <c:pt idx="25">
                  <c:v>1.32</c:v>
                </c:pt>
                <c:pt idx="26">
                  <c:v>1.8900000000000001</c:v>
                </c:pt>
                <c:pt idx="27">
                  <c:v>1.26</c:v>
                </c:pt>
                <c:pt idx="28">
                  <c:v>1.26</c:v>
                </c:pt>
                <c:pt idx="29">
                  <c:v>1.03</c:v>
                </c:pt>
                <c:pt idx="30">
                  <c:v>0.88000000000000023</c:v>
                </c:pt>
                <c:pt idx="31">
                  <c:v>1.1299999999999988</c:v>
                </c:pt>
                <c:pt idx="32">
                  <c:v>0.9400000000000005</c:v>
                </c:pt>
                <c:pt idx="33">
                  <c:v>1.37</c:v>
                </c:pt>
                <c:pt idx="34">
                  <c:v>1.62</c:v>
                </c:pt>
                <c:pt idx="35">
                  <c:v>1.32</c:v>
                </c:pt>
                <c:pt idx="36">
                  <c:v>1.3800000000000001</c:v>
                </c:pt>
                <c:pt idx="37">
                  <c:v>1.47</c:v>
                </c:pt>
                <c:pt idx="38">
                  <c:v>0.88000000000000023</c:v>
                </c:pt>
                <c:pt idx="39">
                  <c:v>0.9400000000000005</c:v>
                </c:pt>
                <c:pt idx="40">
                  <c:v>1.29</c:v>
                </c:pt>
                <c:pt idx="41">
                  <c:v>1.55</c:v>
                </c:pt>
                <c:pt idx="42">
                  <c:v>1.1499999999999988</c:v>
                </c:pt>
                <c:pt idx="43">
                  <c:v>0.89000000000000024</c:v>
                </c:pt>
                <c:pt idx="44">
                  <c:v>1.4</c:v>
                </c:pt>
                <c:pt idx="45">
                  <c:v>0.87000000000000055</c:v>
                </c:pt>
                <c:pt idx="46">
                  <c:v>1.9500000000000006</c:v>
                </c:pt>
                <c:pt idx="47">
                  <c:v>0.9</c:v>
                </c:pt>
                <c:pt idx="48">
                  <c:v>1.87</c:v>
                </c:pt>
                <c:pt idx="49">
                  <c:v>1.24</c:v>
                </c:pt>
                <c:pt idx="50">
                  <c:v>1.24</c:v>
                </c:pt>
                <c:pt idx="51">
                  <c:v>1.24</c:v>
                </c:pt>
                <c:pt idx="52">
                  <c:v>0.93</c:v>
                </c:pt>
                <c:pt idx="53">
                  <c:v>1.8</c:v>
                </c:pt>
                <c:pt idx="54">
                  <c:v>0.96000000000000052</c:v>
                </c:pt>
                <c:pt idx="55">
                  <c:v>0.81</c:v>
                </c:pt>
                <c:pt idx="56">
                  <c:v>0.82000000000000051</c:v>
                </c:pt>
                <c:pt idx="57">
                  <c:v>1.8</c:v>
                </c:pt>
                <c:pt idx="58">
                  <c:v>0.97000000000000031</c:v>
                </c:pt>
                <c:pt idx="59">
                  <c:v>1.170000000000001</c:v>
                </c:pt>
                <c:pt idx="60" formatCode="General">
                  <c:v>0.26</c:v>
                </c:pt>
                <c:pt idx="61">
                  <c:v>0.30000000000000027</c:v>
                </c:pt>
                <c:pt idx="62">
                  <c:v>0.4</c:v>
                </c:pt>
                <c:pt idx="63" formatCode="General">
                  <c:v>0.42000000000000026</c:v>
                </c:pt>
                <c:pt idx="64">
                  <c:v>0.58000000000000029</c:v>
                </c:pt>
                <c:pt idx="65">
                  <c:v>0.62000000000000055</c:v>
                </c:pt>
                <c:pt idx="66" formatCode="General">
                  <c:v>0.62000000000000055</c:v>
                </c:pt>
                <c:pt idx="67">
                  <c:v>0.63000000000000056</c:v>
                </c:pt>
                <c:pt idx="68">
                  <c:v>0.6800000000000006</c:v>
                </c:pt>
                <c:pt idx="69">
                  <c:v>0.69000000000000061</c:v>
                </c:pt>
                <c:pt idx="70">
                  <c:v>0.69000000000000061</c:v>
                </c:pt>
                <c:pt idx="71">
                  <c:v>0.70000000000000051</c:v>
                </c:pt>
                <c:pt idx="72">
                  <c:v>0.74000000000000055</c:v>
                </c:pt>
                <c:pt idx="73">
                  <c:v>0.78</c:v>
                </c:pt>
                <c:pt idx="74">
                  <c:v>0.78</c:v>
                </c:pt>
                <c:pt idx="75">
                  <c:v>0.79</c:v>
                </c:pt>
                <c:pt idx="76">
                  <c:v>0.8</c:v>
                </c:pt>
                <c:pt idx="77">
                  <c:v>0.87000000000000055</c:v>
                </c:pt>
                <c:pt idx="78">
                  <c:v>0.87000000000000055</c:v>
                </c:pt>
                <c:pt idx="79" formatCode="0.00">
                  <c:v>1.49</c:v>
                </c:pt>
                <c:pt idx="80" formatCode="0.00">
                  <c:v>1.46</c:v>
                </c:pt>
                <c:pt idx="81" formatCode="0.00">
                  <c:v>1.25</c:v>
                </c:pt>
                <c:pt idx="82" formatCode="0.00">
                  <c:v>1.46</c:v>
                </c:pt>
                <c:pt idx="83" formatCode="0.00">
                  <c:v>1.44</c:v>
                </c:pt>
                <c:pt idx="84" formatCode="0.00">
                  <c:v>1.22</c:v>
                </c:pt>
                <c:pt idx="85" formatCode="0.00">
                  <c:v>1.1599999999999988</c:v>
                </c:pt>
                <c:pt idx="86" formatCode="0.00">
                  <c:v>1.7800000000000005</c:v>
                </c:pt>
                <c:pt idx="87" formatCode="0.00">
                  <c:v>1.62</c:v>
                </c:pt>
                <c:pt idx="88" formatCode="0.00">
                  <c:v>1.6400000000000001</c:v>
                </c:pt>
                <c:pt idx="89" formatCode="0.00">
                  <c:v>1.8900000000000001</c:v>
                </c:pt>
                <c:pt idx="90" formatCode="0.00">
                  <c:v>1.62</c:v>
                </c:pt>
              </c:numCache>
            </c:numRef>
          </c:xVal>
          <c:yVal>
            <c:numRef>
              <c:f>List1!$H$2:$H$92</c:f>
              <c:numCache>
                <c:formatCode>General</c:formatCode>
                <c:ptCount val="91"/>
                <c:pt idx="1">
                  <c:v>50.8</c:v>
                </c:pt>
                <c:pt idx="2">
                  <c:v>76.7</c:v>
                </c:pt>
                <c:pt idx="3">
                  <c:v>41.1</c:v>
                </c:pt>
                <c:pt idx="4">
                  <c:v>29.1</c:v>
                </c:pt>
                <c:pt idx="5">
                  <c:v>26.6</c:v>
                </c:pt>
                <c:pt idx="6">
                  <c:v>33.200000000000003</c:v>
                </c:pt>
                <c:pt idx="7">
                  <c:v>25.5</c:v>
                </c:pt>
                <c:pt idx="8">
                  <c:v>29</c:v>
                </c:pt>
                <c:pt idx="9">
                  <c:v>52.6</c:v>
                </c:pt>
                <c:pt idx="10">
                  <c:v>27.1</c:v>
                </c:pt>
                <c:pt idx="11">
                  <c:v>31.4</c:v>
                </c:pt>
                <c:pt idx="12">
                  <c:v>93.9</c:v>
                </c:pt>
                <c:pt idx="13">
                  <c:v>15.8</c:v>
                </c:pt>
                <c:pt idx="14">
                  <c:v>18.100000000000001</c:v>
                </c:pt>
                <c:pt idx="15">
                  <c:v>12.2</c:v>
                </c:pt>
                <c:pt idx="16">
                  <c:v>10.4</c:v>
                </c:pt>
                <c:pt idx="17">
                  <c:v>48.9</c:v>
                </c:pt>
                <c:pt idx="18">
                  <c:v>30.3</c:v>
                </c:pt>
                <c:pt idx="19">
                  <c:v>18.899999999999999</c:v>
                </c:pt>
                <c:pt idx="20">
                  <c:v>20</c:v>
                </c:pt>
                <c:pt idx="21">
                  <c:v>13.7</c:v>
                </c:pt>
                <c:pt idx="22">
                  <c:v>37.1</c:v>
                </c:pt>
                <c:pt idx="23">
                  <c:v>13.4</c:v>
                </c:pt>
                <c:pt idx="24">
                  <c:v>15</c:v>
                </c:pt>
                <c:pt idx="25">
                  <c:v>24.6</c:v>
                </c:pt>
                <c:pt idx="27">
                  <c:v>11.3</c:v>
                </c:pt>
                <c:pt idx="28">
                  <c:v>11</c:v>
                </c:pt>
                <c:pt idx="29">
                  <c:v>17.600000000000001</c:v>
                </c:pt>
                <c:pt idx="30">
                  <c:v>21.6</c:v>
                </c:pt>
                <c:pt idx="31">
                  <c:v>39.300000000000004</c:v>
                </c:pt>
                <c:pt idx="32">
                  <c:v>29.1</c:v>
                </c:pt>
                <c:pt idx="33">
                  <c:v>20.6</c:v>
                </c:pt>
                <c:pt idx="34">
                  <c:v>15.7</c:v>
                </c:pt>
                <c:pt idx="35">
                  <c:v>21.6</c:v>
                </c:pt>
                <c:pt idx="36">
                  <c:v>28</c:v>
                </c:pt>
                <c:pt idx="37">
                  <c:v>20.6</c:v>
                </c:pt>
                <c:pt idx="38">
                  <c:v>105.2</c:v>
                </c:pt>
                <c:pt idx="39">
                  <c:v>27.7</c:v>
                </c:pt>
                <c:pt idx="40">
                  <c:v>30.2</c:v>
                </c:pt>
                <c:pt idx="41">
                  <c:v>30.6</c:v>
                </c:pt>
                <c:pt idx="42">
                  <c:v>44.6</c:v>
                </c:pt>
                <c:pt idx="43">
                  <c:v>40.4</c:v>
                </c:pt>
                <c:pt idx="44">
                  <c:v>41.8</c:v>
                </c:pt>
                <c:pt idx="45">
                  <c:v>69.900000000000006</c:v>
                </c:pt>
                <c:pt idx="46">
                  <c:v>30.1</c:v>
                </c:pt>
                <c:pt idx="47">
                  <c:v>66.3</c:v>
                </c:pt>
                <c:pt idx="48">
                  <c:v>24.2</c:v>
                </c:pt>
                <c:pt idx="49">
                  <c:v>35.700000000000003</c:v>
                </c:pt>
                <c:pt idx="50">
                  <c:v>60.4</c:v>
                </c:pt>
                <c:pt idx="51">
                  <c:v>37.5</c:v>
                </c:pt>
                <c:pt idx="52">
                  <c:v>46</c:v>
                </c:pt>
                <c:pt idx="53">
                  <c:v>46.1</c:v>
                </c:pt>
                <c:pt idx="54">
                  <c:v>71.8</c:v>
                </c:pt>
                <c:pt idx="55">
                  <c:v>67.2</c:v>
                </c:pt>
                <c:pt idx="56">
                  <c:v>49.6</c:v>
                </c:pt>
                <c:pt idx="57">
                  <c:v>26.7</c:v>
                </c:pt>
                <c:pt idx="58">
                  <c:v>47.8</c:v>
                </c:pt>
                <c:pt idx="59">
                  <c:v>75.7</c:v>
                </c:pt>
                <c:pt idx="60">
                  <c:v>116.6</c:v>
                </c:pt>
                <c:pt idx="61">
                  <c:v>172.1</c:v>
                </c:pt>
                <c:pt idx="62">
                  <c:v>56.6</c:v>
                </c:pt>
                <c:pt idx="63">
                  <c:v>242.7</c:v>
                </c:pt>
                <c:pt idx="64">
                  <c:v>89</c:v>
                </c:pt>
                <c:pt idx="65">
                  <c:v>74.099999999999994</c:v>
                </c:pt>
                <c:pt idx="66">
                  <c:v>97.1</c:v>
                </c:pt>
                <c:pt idx="67">
                  <c:v>71.2</c:v>
                </c:pt>
                <c:pt idx="69">
                  <c:v>73.7</c:v>
                </c:pt>
                <c:pt idx="70">
                  <c:v>155.19999999999999</c:v>
                </c:pt>
                <c:pt idx="71">
                  <c:v>115.9</c:v>
                </c:pt>
                <c:pt idx="72">
                  <c:v>85.9</c:v>
                </c:pt>
                <c:pt idx="73">
                  <c:v>45.1</c:v>
                </c:pt>
                <c:pt idx="74">
                  <c:v>55.5</c:v>
                </c:pt>
                <c:pt idx="75">
                  <c:v>31.3</c:v>
                </c:pt>
                <c:pt idx="76">
                  <c:v>67</c:v>
                </c:pt>
                <c:pt idx="77">
                  <c:v>58.8</c:v>
                </c:pt>
                <c:pt idx="78">
                  <c:v>45</c:v>
                </c:pt>
                <c:pt idx="79">
                  <c:v>50.1</c:v>
                </c:pt>
                <c:pt idx="80">
                  <c:v>25.1</c:v>
                </c:pt>
                <c:pt idx="81">
                  <c:v>45.9</c:v>
                </c:pt>
                <c:pt idx="82">
                  <c:v>21.4</c:v>
                </c:pt>
                <c:pt idx="83">
                  <c:v>34.300000000000004</c:v>
                </c:pt>
                <c:pt idx="84">
                  <c:v>70.3</c:v>
                </c:pt>
                <c:pt idx="85">
                  <c:v>40.700000000000003</c:v>
                </c:pt>
                <c:pt idx="86">
                  <c:v>49.7</c:v>
                </c:pt>
                <c:pt idx="87">
                  <c:v>22.2</c:v>
                </c:pt>
                <c:pt idx="88">
                  <c:v>28.6</c:v>
                </c:pt>
                <c:pt idx="89">
                  <c:v>24.2</c:v>
                </c:pt>
                <c:pt idx="90">
                  <c:v>25.5</c:v>
                </c:pt>
              </c:numCache>
            </c:numRef>
          </c:yVal>
          <c:smooth val="0"/>
          <c:extLst>
            <c:ext xmlns:c16="http://schemas.microsoft.com/office/drawing/2014/chart" uri="{C3380CC4-5D6E-409C-BE32-E72D297353CC}">
              <c16:uniqueId val="{00000001-D98F-A943-A63C-7075B361CF0A}"/>
            </c:ext>
          </c:extLst>
        </c:ser>
        <c:dLbls>
          <c:showLegendKey val="0"/>
          <c:showVal val="0"/>
          <c:showCatName val="0"/>
          <c:showSerName val="0"/>
          <c:showPercent val="0"/>
          <c:showBubbleSize val="0"/>
        </c:dLbls>
        <c:axId val="94976640"/>
        <c:axId val="95023872"/>
      </c:scatterChart>
      <c:valAx>
        <c:axId val="94976640"/>
        <c:scaling>
          <c:orientation val="minMax"/>
        </c:scaling>
        <c:delete val="0"/>
        <c:axPos val="b"/>
        <c:majorGridlines/>
        <c:minorGridlines/>
        <c:title>
          <c:tx>
            <c:rich>
              <a:bodyPr/>
              <a:lstStyle/>
              <a:p>
                <a:pPr>
                  <a:defRPr/>
                </a:pPr>
                <a:r>
                  <a:rPr lang="cs-CZ"/>
                  <a:t>eGFR</a:t>
                </a:r>
              </a:p>
            </c:rich>
          </c:tx>
          <c:overlay val="0"/>
        </c:title>
        <c:numFmt formatCode="@" sourceLinked="1"/>
        <c:majorTickMark val="out"/>
        <c:minorTickMark val="none"/>
        <c:tickLblPos val="nextTo"/>
        <c:crossAx val="95023872"/>
        <c:crosses val="autoZero"/>
        <c:crossBetween val="midCat"/>
      </c:valAx>
      <c:valAx>
        <c:axId val="95023872"/>
        <c:scaling>
          <c:orientation val="minMax"/>
        </c:scaling>
        <c:delete val="0"/>
        <c:axPos val="l"/>
        <c:majorGridlines/>
        <c:minorGridlines/>
        <c:title>
          <c:tx>
            <c:rich>
              <a:bodyPr/>
              <a:lstStyle/>
              <a:p>
                <a:pPr>
                  <a:defRPr/>
                </a:pPr>
                <a:r>
                  <a:rPr lang="cs-CZ"/>
                  <a:t>HE4</a:t>
                </a:r>
              </a:p>
            </c:rich>
          </c:tx>
          <c:overlay val="0"/>
        </c:title>
        <c:numFmt formatCode="General" sourceLinked="1"/>
        <c:majorTickMark val="out"/>
        <c:minorTickMark val="none"/>
        <c:tickLblPos val="nextTo"/>
        <c:crossAx val="94976640"/>
        <c:crosses val="autoZero"/>
        <c:crossBetween val="midCat"/>
      </c:valAx>
    </c:plotArea>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E8D41-9D94-431B-99A1-9389E9F4CB71}" type="doc">
      <dgm:prSet loTypeId="urn:microsoft.com/office/officeart/2005/8/layout/funnel1" loCatId="process" qsTypeId="urn:microsoft.com/office/officeart/2005/8/quickstyle/simple1" qsCatId="simple" csTypeId="urn:microsoft.com/office/officeart/2005/8/colors/colorful4" csCatId="colorful" phldr="1"/>
      <dgm:spPr/>
      <dgm:t>
        <a:bodyPr/>
        <a:lstStyle/>
        <a:p>
          <a:endParaRPr lang="cs-CZ"/>
        </a:p>
      </dgm:t>
    </dgm:pt>
    <dgm:pt modelId="{D1DD019F-47CD-4DDA-8A6E-E5F8ABB0A4EF}">
      <dgm:prSet phldrT="[Text]"/>
      <dgm:spPr/>
      <dgm:t>
        <a:bodyPr/>
        <a:lstStyle/>
        <a:p>
          <a:r>
            <a:rPr lang="cs-CZ" dirty="0"/>
            <a:t>2/ vyloučení hlavních zdrojů falešné pozitivity</a:t>
          </a:r>
        </a:p>
      </dgm:t>
    </dgm:pt>
    <dgm:pt modelId="{9BBC686A-072A-4BA8-BB57-6819EADE38F7}" type="parTrans" cxnId="{A1DE0ABE-96CD-46A7-A94F-C101815E4772}">
      <dgm:prSet/>
      <dgm:spPr/>
      <dgm:t>
        <a:bodyPr/>
        <a:lstStyle/>
        <a:p>
          <a:endParaRPr lang="cs-CZ"/>
        </a:p>
      </dgm:t>
    </dgm:pt>
    <dgm:pt modelId="{96EEDFBA-6AEC-4D98-8D32-EC20A63FE303}" type="sibTrans" cxnId="{A1DE0ABE-96CD-46A7-A94F-C101815E4772}">
      <dgm:prSet/>
      <dgm:spPr/>
      <dgm:t>
        <a:bodyPr/>
        <a:lstStyle/>
        <a:p>
          <a:endParaRPr lang="cs-CZ"/>
        </a:p>
      </dgm:t>
    </dgm:pt>
    <dgm:pt modelId="{8DCC7D19-9F58-4604-9CCE-8E3B04EB6DB0}">
      <dgm:prSet phldrT="[Text]"/>
      <dgm:spPr/>
      <dgm:t>
        <a:bodyPr/>
        <a:lstStyle/>
        <a:p>
          <a:r>
            <a:rPr lang="cs-CZ" dirty="0"/>
            <a:t>1/ množství – koncentrace</a:t>
          </a:r>
        </a:p>
      </dgm:t>
    </dgm:pt>
    <dgm:pt modelId="{8A93595B-B53C-4CAE-9E64-A100D3E19C17}" type="parTrans" cxnId="{1B40214F-B74B-4AED-9B9E-F4F3FD0F849B}">
      <dgm:prSet/>
      <dgm:spPr/>
      <dgm:t>
        <a:bodyPr/>
        <a:lstStyle/>
        <a:p>
          <a:endParaRPr lang="cs-CZ"/>
        </a:p>
      </dgm:t>
    </dgm:pt>
    <dgm:pt modelId="{2C8F509C-72BC-49F5-AA40-F1C18A21976F}" type="sibTrans" cxnId="{1B40214F-B74B-4AED-9B9E-F4F3FD0F849B}">
      <dgm:prSet/>
      <dgm:spPr/>
      <dgm:t>
        <a:bodyPr/>
        <a:lstStyle/>
        <a:p>
          <a:endParaRPr lang="cs-CZ"/>
        </a:p>
      </dgm:t>
    </dgm:pt>
    <dgm:pt modelId="{84FB16FE-880E-4B17-B3BF-41B10E3F9BDA}">
      <dgm:prSet phldrT="[Text]"/>
      <dgm:spPr/>
      <dgm:t>
        <a:bodyPr/>
        <a:lstStyle/>
        <a:p>
          <a:r>
            <a:rPr lang="cs-CZ" dirty="0"/>
            <a:t>3/ dynamika (f-u)</a:t>
          </a:r>
        </a:p>
      </dgm:t>
    </dgm:pt>
    <dgm:pt modelId="{50E17771-585E-45C5-BD14-A9D94E578D7F}" type="parTrans" cxnId="{4F1536F6-83EF-49F6-B9E6-80909024D202}">
      <dgm:prSet/>
      <dgm:spPr/>
      <dgm:t>
        <a:bodyPr/>
        <a:lstStyle/>
        <a:p>
          <a:endParaRPr lang="cs-CZ"/>
        </a:p>
      </dgm:t>
    </dgm:pt>
    <dgm:pt modelId="{09865AD3-7AF2-4573-AD97-ACE35A08DA4E}" type="sibTrans" cxnId="{4F1536F6-83EF-49F6-B9E6-80909024D202}">
      <dgm:prSet/>
      <dgm:spPr/>
      <dgm:t>
        <a:bodyPr/>
        <a:lstStyle/>
        <a:p>
          <a:endParaRPr lang="cs-CZ"/>
        </a:p>
      </dgm:t>
    </dgm:pt>
    <dgm:pt modelId="{78666F3C-E806-4245-8DEB-76173D1DC5E9}">
      <dgm:prSet phldrT="[Text]"/>
      <dgm:spPr/>
      <dgm:t>
        <a:bodyPr/>
        <a:lstStyle/>
        <a:p>
          <a:endParaRPr lang="cs-CZ" dirty="0"/>
        </a:p>
      </dgm:t>
    </dgm:pt>
    <dgm:pt modelId="{D16B6149-363C-4687-8AB7-044E9AAA6A51}" type="parTrans" cxnId="{2A1DC2F1-9923-404C-B4A0-1BCA13926C77}">
      <dgm:prSet/>
      <dgm:spPr/>
      <dgm:t>
        <a:bodyPr/>
        <a:lstStyle/>
        <a:p>
          <a:endParaRPr lang="cs-CZ"/>
        </a:p>
      </dgm:t>
    </dgm:pt>
    <dgm:pt modelId="{118F98C4-2963-4805-9AAC-E013F5E857B0}" type="sibTrans" cxnId="{2A1DC2F1-9923-404C-B4A0-1BCA13926C77}">
      <dgm:prSet/>
      <dgm:spPr/>
      <dgm:t>
        <a:bodyPr/>
        <a:lstStyle/>
        <a:p>
          <a:endParaRPr lang="cs-CZ"/>
        </a:p>
      </dgm:t>
    </dgm:pt>
    <dgm:pt modelId="{B6840586-029A-4504-9EE3-B84ECA514AA2}" type="pres">
      <dgm:prSet presAssocID="{104E8D41-9D94-431B-99A1-9389E9F4CB71}" presName="Name0" presStyleCnt="0">
        <dgm:presLayoutVars>
          <dgm:chMax val="4"/>
          <dgm:resizeHandles val="exact"/>
        </dgm:presLayoutVars>
      </dgm:prSet>
      <dgm:spPr/>
    </dgm:pt>
    <dgm:pt modelId="{096EA905-26EC-451C-9CB0-F1B936C9C653}" type="pres">
      <dgm:prSet presAssocID="{104E8D41-9D94-431B-99A1-9389E9F4CB71}" presName="ellipse" presStyleLbl="trBgShp" presStyleIdx="0" presStyleCnt="1"/>
      <dgm:spPr/>
    </dgm:pt>
    <dgm:pt modelId="{80E2EB93-08CD-48EA-979D-D9B0ADF49ED3}" type="pres">
      <dgm:prSet presAssocID="{104E8D41-9D94-431B-99A1-9389E9F4CB71}" presName="arrow1" presStyleLbl="fgShp" presStyleIdx="0" presStyleCnt="1"/>
      <dgm:spPr/>
    </dgm:pt>
    <dgm:pt modelId="{E1963C47-1DF6-4D1A-AAD6-78E1EBADAEBB}" type="pres">
      <dgm:prSet presAssocID="{104E8D41-9D94-431B-99A1-9389E9F4CB71}" presName="rectangle" presStyleLbl="revTx" presStyleIdx="0" presStyleCnt="1">
        <dgm:presLayoutVars>
          <dgm:bulletEnabled val="1"/>
        </dgm:presLayoutVars>
      </dgm:prSet>
      <dgm:spPr/>
    </dgm:pt>
    <dgm:pt modelId="{F9D2068C-BA9D-4D18-AD6A-A36EE8E7C74A}" type="pres">
      <dgm:prSet presAssocID="{8DCC7D19-9F58-4604-9CCE-8E3B04EB6DB0}" presName="item1" presStyleLbl="node1" presStyleIdx="0" presStyleCnt="3">
        <dgm:presLayoutVars>
          <dgm:bulletEnabled val="1"/>
        </dgm:presLayoutVars>
      </dgm:prSet>
      <dgm:spPr/>
    </dgm:pt>
    <dgm:pt modelId="{8659C93C-5DAE-4849-9336-E40F06C19E82}" type="pres">
      <dgm:prSet presAssocID="{84FB16FE-880E-4B17-B3BF-41B10E3F9BDA}" presName="item2" presStyleLbl="node1" presStyleIdx="1" presStyleCnt="3">
        <dgm:presLayoutVars>
          <dgm:bulletEnabled val="1"/>
        </dgm:presLayoutVars>
      </dgm:prSet>
      <dgm:spPr/>
    </dgm:pt>
    <dgm:pt modelId="{FE9D57A1-9D62-428A-98CD-EBEFE91AB28F}" type="pres">
      <dgm:prSet presAssocID="{78666F3C-E806-4245-8DEB-76173D1DC5E9}" presName="item3" presStyleLbl="node1" presStyleIdx="2" presStyleCnt="3">
        <dgm:presLayoutVars>
          <dgm:bulletEnabled val="1"/>
        </dgm:presLayoutVars>
      </dgm:prSet>
      <dgm:spPr/>
    </dgm:pt>
    <dgm:pt modelId="{139A7420-1885-4537-AB72-D25170EF2E82}" type="pres">
      <dgm:prSet presAssocID="{104E8D41-9D94-431B-99A1-9389E9F4CB71}" presName="funnel" presStyleLbl="trAlignAcc1" presStyleIdx="0" presStyleCnt="1"/>
      <dgm:spPr/>
    </dgm:pt>
  </dgm:ptLst>
  <dgm:cxnLst>
    <dgm:cxn modelId="{1B40214F-B74B-4AED-9B9E-F4F3FD0F849B}" srcId="{104E8D41-9D94-431B-99A1-9389E9F4CB71}" destId="{8DCC7D19-9F58-4604-9CCE-8E3B04EB6DB0}" srcOrd="1" destOrd="0" parTransId="{8A93595B-B53C-4CAE-9E64-A100D3E19C17}" sibTransId="{2C8F509C-72BC-49F5-AA40-F1C18A21976F}"/>
    <dgm:cxn modelId="{7D3B0495-242A-4DED-8938-3414E9E75A04}" type="presOf" srcId="{104E8D41-9D94-431B-99A1-9389E9F4CB71}" destId="{B6840586-029A-4504-9EE3-B84ECA514AA2}" srcOrd="0" destOrd="0" presId="urn:microsoft.com/office/officeart/2005/8/layout/funnel1"/>
    <dgm:cxn modelId="{2FFCFC9A-68A3-4DF9-B810-6227A9FDA369}" type="presOf" srcId="{D1DD019F-47CD-4DDA-8A6E-E5F8ABB0A4EF}" destId="{FE9D57A1-9D62-428A-98CD-EBEFE91AB28F}" srcOrd="0" destOrd="0" presId="urn:microsoft.com/office/officeart/2005/8/layout/funnel1"/>
    <dgm:cxn modelId="{293903A0-2684-4872-9545-F60AE486B914}" type="presOf" srcId="{78666F3C-E806-4245-8DEB-76173D1DC5E9}" destId="{E1963C47-1DF6-4D1A-AAD6-78E1EBADAEBB}" srcOrd="0" destOrd="0" presId="urn:microsoft.com/office/officeart/2005/8/layout/funnel1"/>
    <dgm:cxn modelId="{E5E4C8AA-AA8A-4E78-8E33-0842FEFA2A63}" type="presOf" srcId="{84FB16FE-880E-4B17-B3BF-41B10E3F9BDA}" destId="{F9D2068C-BA9D-4D18-AD6A-A36EE8E7C74A}" srcOrd="0" destOrd="0" presId="urn:microsoft.com/office/officeart/2005/8/layout/funnel1"/>
    <dgm:cxn modelId="{B4EC10B1-A9A2-4FC4-A702-50AE93BA44CC}" type="presOf" srcId="{8DCC7D19-9F58-4604-9CCE-8E3B04EB6DB0}" destId="{8659C93C-5DAE-4849-9336-E40F06C19E82}" srcOrd="0" destOrd="0" presId="urn:microsoft.com/office/officeart/2005/8/layout/funnel1"/>
    <dgm:cxn modelId="{A1DE0ABE-96CD-46A7-A94F-C101815E4772}" srcId="{104E8D41-9D94-431B-99A1-9389E9F4CB71}" destId="{D1DD019F-47CD-4DDA-8A6E-E5F8ABB0A4EF}" srcOrd="0" destOrd="0" parTransId="{9BBC686A-072A-4BA8-BB57-6819EADE38F7}" sibTransId="{96EEDFBA-6AEC-4D98-8D32-EC20A63FE303}"/>
    <dgm:cxn modelId="{2A1DC2F1-9923-404C-B4A0-1BCA13926C77}" srcId="{104E8D41-9D94-431B-99A1-9389E9F4CB71}" destId="{78666F3C-E806-4245-8DEB-76173D1DC5E9}" srcOrd="3" destOrd="0" parTransId="{D16B6149-363C-4687-8AB7-044E9AAA6A51}" sibTransId="{118F98C4-2963-4805-9AAC-E013F5E857B0}"/>
    <dgm:cxn modelId="{4F1536F6-83EF-49F6-B9E6-80909024D202}" srcId="{104E8D41-9D94-431B-99A1-9389E9F4CB71}" destId="{84FB16FE-880E-4B17-B3BF-41B10E3F9BDA}" srcOrd="2" destOrd="0" parTransId="{50E17771-585E-45C5-BD14-A9D94E578D7F}" sibTransId="{09865AD3-7AF2-4573-AD97-ACE35A08DA4E}"/>
    <dgm:cxn modelId="{D650D285-17EF-4B3F-B0E6-F239D6B3C07C}" type="presParOf" srcId="{B6840586-029A-4504-9EE3-B84ECA514AA2}" destId="{096EA905-26EC-451C-9CB0-F1B936C9C653}" srcOrd="0" destOrd="0" presId="urn:microsoft.com/office/officeart/2005/8/layout/funnel1"/>
    <dgm:cxn modelId="{9CE7A36F-86FA-4300-8BD3-715C732F922A}" type="presParOf" srcId="{B6840586-029A-4504-9EE3-B84ECA514AA2}" destId="{80E2EB93-08CD-48EA-979D-D9B0ADF49ED3}" srcOrd="1" destOrd="0" presId="urn:microsoft.com/office/officeart/2005/8/layout/funnel1"/>
    <dgm:cxn modelId="{2177BD40-5BAE-4423-ACEE-84E2CE5E6152}" type="presParOf" srcId="{B6840586-029A-4504-9EE3-B84ECA514AA2}" destId="{E1963C47-1DF6-4D1A-AAD6-78E1EBADAEBB}" srcOrd="2" destOrd="0" presId="urn:microsoft.com/office/officeart/2005/8/layout/funnel1"/>
    <dgm:cxn modelId="{D632FC46-A477-483D-A8A5-8747B63A7271}" type="presParOf" srcId="{B6840586-029A-4504-9EE3-B84ECA514AA2}" destId="{F9D2068C-BA9D-4D18-AD6A-A36EE8E7C74A}" srcOrd="3" destOrd="0" presId="urn:microsoft.com/office/officeart/2005/8/layout/funnel1"/>
    <dgm:cxn modelId="{7D5D1440-7F70-4BBB-BB6B-60CA124DD7E2}" type="presParOf" srcId="{B6840586-029A-4504-9EE3-B84ECA514AA2}" destId="{8659C93C-5DAE-4849-9336-E40F06C19E82}" srcOrd="4" destOrd="0" presId="urn:microsoft.com/office/officeart/2005/8/layout/funnel1"/>
    <dgm:cxn modelId="{6CB94B0B-B386-4F11-B8A0-65A4DBB588A9}" type="presParOf" srcId="{B6840586-029A-4504-9EE3-B84ECA514AA2}" destId="{FE9D57A1-9D62-428A-98CD-EBEFE91AB28F}" srcOrd="5" destOrd="0" presId="urn:microsoft.com/office/officeart/2005/8/layout/funnel1"/>
    <dgm:cxn modelId="{8374F088-0157-49ED-B166-2793131990CB}" type="presParOf" srcId="{B6840586-029A-4504-9EE3-B84ECA514AA2}" destId="{139A7420-1885-4537-AB72-D25170EF2E82}"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EA905-26EC-451C-9CB0-F1B936C9C653}">
      <dsp:nvSpPr>
        <dsp:cNvPr id="0" name=""/>
        <dsp:cNvSpPr/>
      </dsp:nvSpPr>
      <dsp:spPr>
        <a:xfrm>
          <a:off x="2282203" y="204772"/>
          <a:ext cx="4063951" cy="1411356"/>
        </a:xfrm>
        <a:prstGeom prst="ellipse">
          <a:avLst/>
        </a:prstGeom>
        <a:solidFill>
          <a:schemeClr val="accent4">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E2EB93-08CD-48EA-979D-D9B0ADF49ED3}">
      <dsp:nvSpPr>
        <dsp:cNvPr id="0" name=""/>
        <dsp:cNvSpPr/>
      </dsp:nvSpPr>
      <dsp:spPr>
        <a:xfrm>
          <a:off x="3926686" y="3660706"/>
          <a:ext cx="787587" cy="504056"/>
        </a:xfrm>
        <a:prstGeom prst="downArrow">
          <a:avLst/>
        </a:prstGeom>
        <a:solidFill>
          <a:schemeClr val="accent4">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963C47-1DF6-4D1A-AAD6-78E1EBADAEBB}">
      <dsp:nvSpPr>
        <dsp:cNvPr id="0" name=""/>
        <dsp:cNvSpPr/>
      </dsp:nvSpPr>
      <dsp:spPr>
        <a:xfrm>
          <a:off x="2430269" y="4063951"/>
          <a:ext cx="3780420" cy="945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endParaRPr lang="cs-CZ" sz="3500" kern="1200" dirty="0"/>
        </a:p>
      </dsp:txBody>
      <dsp:txXfrm>
        <a:off x="2430269" y="4063951"/>
        <a:ext cx="3780420" cy="945105"/>
      </dsp:txXfrm>
    </dsp:sp>
    <dsp:sp modelId="{F9D2068C-BA9D-4D18-AD6A-A36EE8E7C74A}">
      <dsp:nvSpPr>
        <dsp:cNvPr id="0" name=""/>
        <dsp:cNvSpPr/>
      </dsp:nvSpPr>
      <dsp:spPr>
        <a:xfrm>
          <a:off x="3759717" y="1725131"/>
          <a:ext cx="1417657" cy="1417657"/>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cs-CZ" sz="1500" kern="1200" dirty="0"/>
            <a:t>3/ dynamika (f-u)</a:t>
          </a:r>
        </a:p>
      </dsp:txBody>
      <dsp:txXfrm>
        <a:off x="3967328" y="1932742"/>
        <a:ext cx="1002435" cy="1002435"/>
      </dsp:txXfrm>
    </dsp:sp>
    <dsp:sp modelId="{8659C93C-5DAE-4849-9336-E40F06C19E82}">
      <dsp:nvSpPr>
        <dsp:cNvPr id="0" name=""/>
        <dsp:cNvSpPr/>
      </dsp:nvSpPr>
      <dsp:spPr>
        <a:xfrm>
          <a:off x="2745305" y="661573"/>
          <a:ext cx="1417657" cy="1417657"/>
        </a:xfrm>
        <a:prstGeom prst="ellipse">
          <a:avLst/>
        </a:prstGeom>
        <a:solidFill>
          <a:schemeClr val="accent4">
            <a:hueOff val="-2362766"/>
            <a:satOff val="-3784"/>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cs-CZ" sz="1500" kern="1200" dirty="0"/>
            <a:t>1/ množství – koncentrace</a:t>
          </a:r>
        </a:p>
      </dsp:txBody>
      <dsp:txXfrm>
        <a:off x="2952916" y="869184"/>
        <a:ext cx="1002435" cy="1002435"/>
      </dsp:txXfrm>
    </dsp:sp>
    <dsp:sp modelId="{FE9D57A1-9D62-428A-98CD-EBEFE91AB28F}">
      <dsp:nvSpPr>
        <dsp:cNvPr id="0" name=""/>
        <dsp:cNvSpPr/>
      </dsp:nvSpPr>
      <dsp:spPr>
        <a:xfrm>
          <a:off x="4194466" y="318815"/>
          <a:ext cx="1417657" cy="1417657"/>
        </a:xfrm>
        <a:prstGeom prst="ellipse">
          <a:avLst/>
        </a:prstGeom>
        <a:solidFill>
          <a:schemeClr val="accent4">
            <a:hueOff val="-4725531"/>
            <a:satOff val="-7569"/>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cs-CZ" sz="1500" kern="1200" dirty="0"/>
            <a:t>2/ vyloučení hlavních zdrojů falešné pozitivity</a:t>
          </a:r>
        </a:p>
      </dsp:txBody>
      <dsp:txXfrm>
        <a:off x="4402077" y="526426"/>
        <a:ext cx="1002435" cy="1002435"/>
      </dsp:txXfrm>
    </dsp:sp>
    <dsp:sp modelId="{139A7420-1885-4537-AB72-D25170EF2E82}">
      <dsp:nvSpPr>
        <dsp:cNvPr id="0" name=""/>
        <dsp:cNvSpPr/>
      </dsp:nvSpPr>
      <dsp:spPr>
        <a:xfrm>
          <a:off x="2115235" y="31503"/>
          <a:ext cx="4410490" cy="3528392"/>
        </a:xfrm>
        <a:prstGeom prst="funnel">
          <a:avLst/>
        </a:prstGeom>
        <a:solidFill>
          <a:schemeClr val="lt1">
            <a:alpha val="4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42" name="Rectangle 2">
            <a:extLst>
              <a:ext uri="{FF2B5EF4-FFF2-40B4-BE49-F238E27FC236}">
                <a16:creationId xmlns:a16="http://schemas.microsoft.com/office/drawing/2014/main" id="{A554ACF8-6426-4142-A5E6-DED65CAAF1A0}"/>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pPr>
              <a:defRPr/>
            </a:pPr>
            <a:endParaRPr lang="cs-CZ" altLang="cs-CZ"/>
          </a:p>
        </p:txBody>
      </p:sp>
      <p:sp>
        <p:nvSpPr>
          <p:cNvPr id="266243" name="Rectangle 3">
            <a:extLst>
              <a:ext uri="{FF2B5EF4-FFF2-40B4-BE49-F238E27FC236}">
                <a16:creationId xmlns:a16="http://schemas.microsoft.com/office/drawing/2014/main" id="{E773FEBD-89E5-2A44-92F7-817A4FCE5B0D}"/>
              </a:ext>
            </a:extLst>
          </p:cNvPr>
          <p:cNvSpPr>
            <a:spLocks noGrp="1" noChangeArrowheads="1"/>
          </p:cNvSpPr>
          <p:nvPr>
            <p:ph type="dt" sz="quarter"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pPr>
              <a:defRPr/>
            </a:pPr>
            <a:endParaRPr lang="cs-CZ" altLang="cs-CZ"/>
          </a:p>
        </p:txBody>
      </p:sp>
      <p:sp>
        <p:nvSpPr>
          <p:cNvPr id="266244" name="Rectangle 4">
            <a:extLst>
              <a:ext uri="{FF2B5EF4-FFF2-40B4-BE49-F238E27FC236}">
                <a16:creationId xmlns:a16="http://schemas.microsoft.com/office/drawing/2014/main" id="{AE7AA193-D43A-8649-8578-41E896A5D47E}"/>
              </a:ext>
            </a:extLst>
          </p:cNvPr>
          <p:cNvSpPr>
            <a:spLocks noGrp="1" noChangeArrowheads="1"/>
          </p:cNvSpPr>
          <p:nvPr>
            <p:ph type="ftr" sz="quarter" idx="2"/>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pPr>
              <a:defRPr/>
            </a:pPr>
            <a:endParaRPr lang="cs-CZ" altLang="cs-CZ"/>
          </a:p>
        </p:txBody>
      </p:sp>
      <p:sp>
        <p:nvSpPr>
          <p:cNvPr id="266245" name="Rectangle 5">
            <a:extLst>
              <a:ext uri="{FF2B5EF4-FFF2-40B4-BE49-F238E27FC236}">
                <a16:creationId xmlns:a16="http://schemas.microsoft.com/office/drawing/2014/main" id="{5EAF0F3D-C365-6841-A829-60ABAE39FAD3}"/>
              </a:ext>
            </a:extLst>
          </p:cNvPr>
          <p:cNvSpPr>
            <a:spLocks noGrp="1" noChangeArrowheads="1"/>
          </p:cNvSpPr>
          <p:nvPr>
            <p:ph type="sldNum" sz="quarter" idx="3"/>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anose="02020603050405020304" pitchFamily="18" charset="0"/>
              </a:defRPr>
            </a:lvl1pPr>
          </a:lstStyle>
          <a:p>
            <a:fld id="{7536C852-CEA6-6E45-8186-8CB15390A191}" type="slidenum">
              <a:rPr lang="cs-CZ" altLang="cs-CZ"/>
              <a:pPr/>
              <a:t>‹#›</a:t>
            </a:fld>
            <a:endParaRPr lang="cs-CZ" alt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6AE671ED-CF74-AB4A-BDAA-0731E2305AC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cs-CZ"/>
          </a:p>
        </p:txBody>
      </p:sp>
      <p:sp>
        <p:nvSpPr>
          <p:cNvPr id="3" name="Zástupný symbol pro datum 2">
            <a:extLst>
              <a:ext uri="{FF2B5EF4-FFF2-40B4-BE49-F238E27FC236}">
                <a16:creationId xmlns:a16="http://schemas.microsoft.com/office/drawing/2014/main" id="{22B1A0A3-A864-4942-90B9-2DB3A6C5B0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45F1EFBF-AA47-9341-9C7B-76328FDEAE8C}" type="datetimeFigureOut">
              <a:rPr lang="cs-CZ"/>
              <a:pPr>
                <a:defRPr/>
              </a:pPr>
              <a:t>22.05.2024</a:t>
            </a:fld>
            <a:endParaRPr lang="cs-CZ"/>
          </a:p>
        </p:txBody>
      </p:sp>
      <p:sp>
        <p:nvSpPr>
          <p:cNvPr id="4" name="Zástupný symbol pro obrázek snímku 3">
            <a:extLst>
              <a:ext uri="{FF2B5EF4-FFF2-40B4-BE49-F238E27FC236}">
                <a16:creationId xmlns:a16="http://schemas.microsoft.com/office/drawing/2014/main" id="{AF25BAF0-4040-0E4D-9624-2CF9C4FFC36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cs-CZ" noProof="0"/>
          </a:p>
        </p:txBody>
      </p:sp>
      <p:sp>
        <p:nvSpPr>
          <p:cNvPr id="5" name="Zástupný symbol pro poznámky 4">
            <a:extLst>
              <a:ext uri="{FF2B5EF4-FFF2-40B4-BE49-F238E27FC236}">
                <a16:creationId xmlns:a16="http://schemas.microsoft.com/office/drawing/2014/main" id="{347AE562-A05F-3F4C-A2C6-3DD7716879C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6" name="Zástupný symbol pro zápatí 5">
            <a:extLst>
              <a:ext uri="{FF2B5EF4-FFF2-40B4-BE49-F238E27FC236}">
                <a16:creationId xmlns:a16="http://schemas.microsoft.com/office/drawing/2014/main" id="{A69CA2A5-2816-4D48-8DA9-B492CA63C5A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cs-CZ"/>
          </a:p>
        </p:txBody>
      </p:sp>
      <p:sp>
        <p:nvSpPr>
          <p:cNvPr id="7" name="Zástupný symbol pro číslo snímku 6">
            <a:extLst>
              <a:ext uri="{FF2B5EF4-FFF2-40B4-BE49-F238E27FC236}">
                <a16:creationId xmlns:a16="http://schemas.microsoft.com/office/drawing/2014/main" id="{F36E8F28-AB76-5349-95C7-6252463705A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9C9B06F2-23B4-044A-B36D-8BC533B10895}"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1">
            <a:extLst>
              <a:ext uri="{FF2B5EF4-FFF2-40B4-BE49-F238E27FC236}">
                <a16:creationId xmlns:a16="http://schemas.microsoft.com/office/drawing/2014/main" id="{E3995E5A-19D2-8D46-93DB-57B49C1474BC}"/>
              </a:ext>
            </a:extLst>
          </p:cNvPr>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95235" name="Rectangle 2">
            <a:extLst>
              <a:ext uri="{FF2B5EF4-FFF2-40B4-BE49-F238E27FC236}">
                <a16:creationId xmlns:a16="http://schemas.microsoft.com/office/drawing/2014/main" id="{D83ABA51-6C7F-FA43-BBE2-70127A2E60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45952559-77D3-7C46-BE0A-EBDDE23C4A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A1970FE-6C1F-2C4D-8C4C-1C837651660D}" type="slidenum">
              <a:rPr lang="cs-CZ" altLang="cs-CZ" sz="1200"/>
              <a:pPr/>
              <a:t>23</a:t>
            </a:fld>
            <a:endParaRPr lang="cs-CZ" altLang="cs-CZ" sz="1200"/>
          </a:p>
        </p:txBody>
      </p:sp>
      <p:sp>
        <p:nvSpPr>
          <p:cNvPr id="104451" name="Rectangle 1026">
            <a:extLst>
              <a:ext uri="{FF2B5EF4-FFF2-40B4-BE49-F238E27FC236}">
                <a16:creationId xmlns:a16="http://schemas.microsoft.com/office/drawing/2014/main" id="{2E34BBBA-E9DE-2C4E-9909-4670EF155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2" name="Rectangle 1027">
            <a:extLst>
              <a:ext uri="{FF2B5EF4-FFF2-40B4-BE49-F238E27FC236}">
                <a16:creationId xmlns:a16="http://schemas.microsoft.com/office/drawing/2014/main" id="{AC55679F-7DDD-704F-80B3-6F08230560E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037E63F-FA97-254A-A68F-E97C1033A09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BD2C4DA8-CBBA-524A-BCE8-5219786F347B}" type="slidenum">
              <a:rPr lang="cs-CZ" altLang="cs-CZ" sz="1200"/>
              <a:pPr/>
              <a:t>24</a:t>
            </a:fld>
            <a:endParaRPr lang="cs-CZ" altLang="cs-CZ" sz="1200"/>
          </a:p>
        </p:txBody>
      </p:sp>
      <p:sp>
        <p:nvSpPr>
          <p:cNvPr id="105475" name="Rectangle 1026">
            <a:extLst>
              <a:ext uri="{FF2B5EF4-FFF2-40B4-BE49-F238E27FC236}">
                <a16:creationId xmlns:a16="http://schemas.microsoft.com/office/drawing/2014/main" id="{29C818EC-589A-4F43-A239-B19C9CD43B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6" name="Rectangle 1027">
            <a:extLst>
              <a:ext uri="{FF2B5EF4-FFF2-40B4-BE49-F238E27FC236}">
                <a16:creationId xmlns:a16="http://schemas.microsoft.com/office/drawing/2014/main" id="{7D8BBF8A-0DBB-C14D-A09C-8118964E82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86630613-5386-3349-B492-52C49CF0FB5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8C7198A-602F-EB4C-B4D1-4524774F5BF2}" type="slidenum">
              <a:rPr lang="cs-CZ" altLang="cs-CZ" sz="1200"/>
              <a:pPr/>
              <a:t>25</a:t>
            </a:fld>
            <a:endParaRPr lang="cs-CZ" altLang="cs-CZ" sz="1200"/>
          </a:p>
        </p:txBody>
      </p:sp>
      <p:sp>
        <p:nvSpPr>
          <p:cNvPr id="106499" name="Rectangle 1026">
            <a:extLst>
              <a:ext uri="{FF2B5EF4-FFF2-40B4-BE49-F238E27FC236}">
                <a16:creationId xmlns:a16="http://schemas.microsoft.com/office/drawing/2014/main" id="{77CE958F-257A-D541-8324-D923CBB234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500" name="Rectangle 1027">
            <a:extLst>
              <a:ext uri="{FF2B5EF4-FFF2-40B4-BE49-F238E27FC236}">
                <a16:creationId xmlns:a16="http://schemas.microsoft.com/office/drawing/2014/main" id="{741AE446-F9EE-2949-A341-7D7405E526A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5D274B6E-1EA4-6E40-80A3-76ABB5F1E7F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09370CB-2086-D84C-A149-FBF163A903BB}" type="slidenum">
              <a:rPr lang="cs-CZ" altLang="cs-CZ" sz="1200"/>
              <a:pPr/>
              <a:t>26</a:t>
            </a:fld>
            <a:endParaRPr lang="cs-CZ" altLang="cs-CZ" sz="1200"/>
          </a:p>
        </p:txBody>
      </p:sp>
      <p:sp>
        <p:nvSpPr>
          <p:cNvPr id="107523" name="Rectangle 2">
            <a:extLst>
              <a:ext uri="{FF2B5EF4-FFF2-40B4-BE49-F238E27FC236}">
                <a16:creationId xmlns:a16="http://schemas.microsoft.com/office/drawing/2014/main" id="{87F00E33-F580-9A41-8A0A-7B51DC85EA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4" name="Rectangle 3">
            <a:extLst>
              <a:ext uri="{FF2B5EF4-FFF2-40B4-BE49-F238E27FC236}">
                <a16:creationId xmlns:a16="http://schemas.microsoft.com/office/drawing/2014/main" id="{309C2F5D-61DE-A147-9B7C-121EDBDDF7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EE4275E3-957F-F148-A5D5-86306CB2E6A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7400052-BBE0-2548-8635-745DFEC09913}" type="slidenum">
              <a:rPr lang="cs-CZ" altLang="cs-CZ" sz="1200"/>
              <a:pPr/>
              <a:t>27</a:t>
            </a:fld>
            <a:endParaRPr lang="cs-CZ" altLang="cs-CZ" sz="1200"/>
          </a:p>
        </p:txBody>
      </p:sp>
      <p:sp>
        <p:nvSpPr>
          <p:cNvPr id="108547" name="Rectangle 2">
            <a:extLst>
              <a:ext uri="{FF2B5EF4-FFF2-40B4-BE49-F238E27FC236}">
                <a16:creationId xmlns:a16="http://schemas.microsoft.com/office/drawing/2014/main" id="{1FA0D2D4-9F9D-9147-BF85-5A9204A6D1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8" name="Rectangle 3">
            <a:extLst>
              <a:ext uri="{FF2B5EF4-FFF2-40B4-BE49-F238E27FC236}">
                <a16:creationId xmlns:a16="http://schemas.microsoft.com/office/drawing/2014/main" id="{55CD1D67-3682-0A45-A235-06E6DA4272F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0AB130B1-9E8C-4D44-961B-AA0E9921E4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9A1CF85-8392-A04D-ACB9-46B778FB39E1}" type="slidenum">
              <a:rPr lang="cs-CZ" altLang="cs-CZ" sz="1200"/>
              <a:pPr/>
              <a:t>28</a:t>
            </a:fld>
            <a:endParaRPr lang="cs-CZ" altLang="cs-CZ" sz="1200"/>
          </a:p>
        </p:txBody>
      </p:sp>
      <p:sp>
        <p:nvSpPr>
          <p:cNvPr id="109571" name="Rectangle 2">
            <a:extLst>
              <a:ext uri="{FF2B5EF4-FFF2-40B4-BE49-F238E27FC236}">
                <a16:creationId xmlns:a16="http://schemas.microsoft.com/office/drawing/2014/main" id="{97E82715-923A-5B48-9F40-151C6A54834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2" name="Rectangle 3">
            <a:extLst>
              <a:ext uri="{FF2B5EF4-FFF2-40B4-BE49-F238E27FC236}">
                <a16:creationId xmlns:a16="http://schemas.microsoft.com/office/drawing/2014/main" id="{5EEB9AC5-3253-204A-B3F8-B46ABCB09E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a:extLst>
              <a:ext uri="{FF2B5EF4-FFF2-40B4-BE49-F238E27FC236}">
                <a16:creationId xmlns:a16="http://schemas.microsoft.com/office/drawing/2014/main" id="{1093628D-C62E-644F-908D-34C656D80AB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AEBAB43-EAB7-7D42-96DD-4236FB78F40C}" type="slidenum">
              <a:rPr lang="cs-CZ" altLang="cs-CZ" sz="1200"/>
              <a:pPr/>
              <a:t>29</a:t>
            </a:fld>
            <a:endParaRPr lang="cs-CZ" altLang="cs-CZ" sz="1200"/>
          </a:p>
        </p:txBody>
      </p:sp>
      <p:sp>
        <p:nvSpPr>
          <p:cNvPr id="110595" name="Rectangle 2">
            <a:extLst>
              <a:ext uri="{FF2B5EF4-FFF2-40B4-BE49-F238E27FC236}">
                <a16:creationId xmlns:a16="http://schemas.microsoft.com/office/drawing/2014/main" id="{1DF27B94-79DE-014E-BEB3-38603E9531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6" name="Rectangle 3">
            <a:extLst>
              <a:ext uri="{FF2B5EF4-FFF2-40B4-BE49-F238E27FC236}">
                <a16:creationId xmlns:a16="http://schemas.microsoft.com/office/drawing/2014/main" id="{7AE0C405-5781-AA45-8887-7472782638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1">
            <a:extLst>
              <a:ext uri="{FF2B5EF4-FFF2-40B4-BE49-F238E27FC236}">
                <a16:creationId xmlns:a16="http://schemas.microsoft.com/office/drawing/2014/main" id="{EDA3F70F-AD80-3645-8A00-CCFB24A09AFA}"/>
              </a:ext>
            </a:extLst>
          </p:cNvPr>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11619" name="Rectangle 2">
            <a:extLst>
              <a:ext uri="{FF2B5EF4-FFF2-40B4-BE49-F238E27FC236}">
                <a16:creationId xmlns:a16="http://schemas.microsoft.com/office/drawing/2014/main" id="{3AF6BB7E-3CB5-7140-A2EA-2AA5BC333D0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ctr"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a:extLst>
              <a:ext uri="{FF2B5EF4-FFF2-40B4-BE49-F238E27FC236}">
                <a16:creationId xmlns:a16="http://schemas.microsoft.com/office/drawing/2014/main" id="{58A2C6D3-CAAD-2B4B-9539-CF7F12E6882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E23B76E-271F-2D4F-96A5-65B21FD56A87}" type="slidenum">
              <a:rPr lang="cs-CZ" altLang="cs-CZ" sz="1200"/>
              <a:pPr/>
              <a:t>31</a:t>
            </a:fld>
            <a:endParaRPr lang="cs-CZ" altLang="cs-CZ" sz="1200"/>
          </a:p>
        </p:txBody>
      </p:sp>
      <p:sp>
        <p:nvSpPr>
          <p:cNvPr id="112643" name="Rectangle 2">
            <a:extLst>
              <a:ext uri="{FF2B5EF4-FFF2-40B4-BE49-F238E27FC236}">
                <a16:creationId xmlns:a16="http://schemas.microsoft.com/office/drawing/2014/main" id="{FF11B000-4A63-6649-8EA3-5EF3D5B795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a:extLst>
              <a:ext uri="{FF2B5EF4-FFF2-40B4-BE49-F238E27FC236}">
                <a16:creationId xmlns:a16="http://schemas.microsoft.com/office/drawing/2014/main" id="{47F5292A-4E28-064F-9BB5-2975D7B82BA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z="18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9FECF315-D3AA-0449-9A26-2C0B96BA58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24E6265D-2BC3-8142-B0D8-B039CF8C4266}" type="slidenum">
              <a:rPr lang="cs-CZ" altLang="cs-CZ" sz="1200"/>
              <a:pPr/>
              <a:t>42</a:t>
            </a:fld>
            <a:endParaRPr lang="cs-CZ" altLang="cs-CZ" sz="1200"/>
          </a:p>
        </p:txBody>
      </p:sp>
      <p:sp>
        <p:nvSpPr>
          <p:cNvPr id="113667" name="Rectangle 2">
            <a:extLst>
              <a:ext uri="{FF2B5EF4-FFF2-40B4-BE49-F238E27FC236}">
                <a16:creationId xmlns:a16="http://schemas.microsoft.com/office/drawing/2014/main" id="{14FE8239-ECFC-1C46-BF34-CAD5B4A1D09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a:extLst>
              <a:ext uri="{FF2B5EF4-FFF2-40B4-BE49-F238E27FC236}">
                <a16:creationId xmlns:a16="http://schemas.microsoft.com/office/drawing/2014/main" id="{8C0C42A5-BEB6-9047-A9EC-3C8D5AF56E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z="18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66378D9E-E77E-C442-A538-69981BCE2EE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A987093-3033-734E-8DD6-B9782E448E92}" type="slidenum">
              <a:rPr lang="cs-CZ" altLang="cs-CZ" sz="1200"/>
              <a:pPr/>
              <a:t>15</a:t>
            </a:fld>
            <a:endParaRPr lang="cs-CZ" altLang="cs-CZ" sz="1200"/>
          </a:p>
        </p:txBody>
      </p:sp>
      <p:sp>
        <p:nvSpPr>
          <p:cNvPr id="96259" name="Rectangle 2">
            <a:extLst>
              <a:ext uri="{FF2B5EF4-FFF2-40B4-BE49-F238E27FC236}">
                <a16:creationId xmlns:a16="http://schemas.microsoft.com/office/drawing/2014/main" id="{97661654-FEE2-4B49-8233-E361D498E5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a:extLst>
              <a:ext uri="{FF2B5EF4-FFF2-40B4-BE49-F238E27FC236}">
                <a16:creationId xmlns:a16="http://schemas.microsoft.com/office/drawing/2014/main" id="{0CB8B79B-0D98-E74D-9C2F-BAE666850F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812B06BF-5036-294D-80B1-562C203DA4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7DF6DEA-7920-EF4B-9E4B-BBF7C63E7E87}" type="slidenum">
              <a:rPr lang="cs-CZ" altLang="cs-CZ" sz="1200"/>
              <a:pPr/>
              <a:t>50</a:t>
            </a:fld>
            <a:endParaRPr lang="cs-CZ" altLang="cs-CZ" sz="1200"/>
          </a:p>
        </p:txBody>
      </p:sp>
      <p:sp>
        <p:nvSpPr>
          <p:cNvPr id="114691" name="Rectangle 2">
            <a:extLst>
              <a:ext uri="{FF2B5EF4-FFF2-40B4-BE49-F238E27FC236}">
                <a16:creationId xmlns:a16="http://schemas.microsoft.com/office/drawing/2014/main" id="{919894EB-959C-F845-8197-92E211A372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a:extLst>
              <a:ext uri="{FF2B5EF4-FFF2-40B4-BE49-F238E27FC236}">
                <a16:creationId xmlns:a16="http://schemas.microsoft.com/office/drawing/2014/main" id="{321DFB11-A274-D743-BF90-5373CB258016}"/>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z="18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B7526554-0F22-7242-9BB5-513C72460C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DE571233-93AD-8C44-AD81-7FBCEF3054A6}" type="slidenum">
              <a:rPr lang="cs-CZ" altLang="cs-CZ" sz="1200"/>
              <a:pPr/>
              <a:t>51</a:t>
            </a:fld>
            <a:endParaRPr lang="cs-CZ" altLang="cs-CZ" sz="1200"/>
          </a:p>
        </p:txBody>
      </p:sp>
      <p:sp>
        <p:nvSpPr>
          <p:cNvPr id="115715" name="Rectangle 2">
            <a:extLst>
              <a:ext uri="{FF2B5EF4-FFF2-40B4-BE49-F238E27FC236}">
                <a16:creationId xmlns:a16="http://schemas.microsoft.com/office/drawing/2014/main" id="{2C9023AA-DA96-744D-8DC1-D6EC82E0077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6" name="Rectangle 3">
            <a:extLst>
              <a:ext uri="{FF2B5EF4-FFF2-40B4-BE49-F238E27FC236}">
                <a16:creationId xmlns:a16="http://schemas.microsoft.com/office/drawing/2014/main" id="{469971A7-C914-4246-8752-C34017A1474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072DC55B-657B-F943-B142-95F5747F7CB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71EA6A2B-CFE5-184C-A287-546A5E1CC8A3}" type="slidenum">
              <a:rPr lang="cs-CZ" altLang="cs-CZ" sz="1200"/>
              <a:pPr/>
              <a:t>16</a:t>
            </a:fld>
            <a:endParaRPr lang="cs-CZ" altLang="cs-CZ" sz="1200"/>
          </a:p>
        </p:txBody>
      </p:sp>
      <p:sp>
        <p:nvSpPr>
          <p:cNvPr id="97283" name="Rectangle 1026">
            <a:extLst>
              <a:ext uri="{FF2B5EF4-FFF2-40B4-BE49-F238E27FC236}">
                <a16:creationId xmlns:a16="http://schemas.microsoft.com/office/drawing/2014/main" id="{62B009F4-8475-724D-B293-626503A08B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1027">
            <a:extLst>
              <a:ext uri="{FF2B5EF4-FFF2-40B4-BE49-F238E27FC236}">
                <a16:creationId xmlns:a16="http://schemas.microsoft.com/office/drawing/2014/main" id="{A61A77BA-EF1A-B14B-A2E7-3A89B5A3C0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79C0D34E-62BE-E04D-9D10-F336ECFF6B2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ACA9BD9A-44F9-2E4C-A982-180EA6B4ADDF}" type="slidenum">
              <a:rPr lang="cs-CZ" altLang="cs-CZ" sz="1200"/>
              <a:pPr/>
              <a:t>17</a:t>
            </a:fld>
            <a:endParaRPr lang="cs-CZ" altLang="cs-CZ" sz="1200"/>
          </a:p>
        </p:txBody>
      </p:sp>
      <p:sp>
        <p:nvSpPr>
          <p:cNvPr id="98307" name="Rectangle 1026">
            <a:extLst>
              <a:ext uri="{FF2B5EF4-FFF2-40B4-BE49-F238E27FC236}">
                <a16:creationId xmlns:a16="http://schemas.microsoft.com/office/drawing/2014/main" id="{DADD480F-A363-844D-94B3-614154AB0F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8" name="Rectangle 1027">
            <a:extLst>
              <a:ext uri="{FF2B5EF4-FFF2-40B4-BE49-F238E27FC236}">
                <a16:creationId xmlns:a16="http://schemas.microsoft.com/office/drawing/2014/main" id="{955B0524-E504-0E44-9933-643B749C85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F0D3B8F-A5BC-5544-9748-596A0DCDFAA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10F49EC-9DD8-F44D-9846-F99DC33C4722}" type="slidenum">
              <a:rPr lang="cs-CZ" altLang="cs-CZ" sz="1200"/>
              <a:pPr/>
              <a:t>18</a:t>
            </a:fld>
            <a:endParaRPr lang="cs-CZ" altLang="cs-CZ" sz="1200"/>
          </a:p>
        </p:txBody>
      </p:sp>
      <p:sp>
        <p:nvSpPr>
          <p:cNvPr id="99331" name="Rectangle 1026">
            <a:extLst>
              <a:ext uri="{FF2B5EF4-FFF2-40B4-BE49-F238E27FC236}">
                <a16:creationId xmlns:a16="http://schemas.microsoft.com/office/drawing/2014/main" id="{C26923BA-2E86-E247-9B72-6D10BF5D39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1027">
            <a:extLst>
              <a:ext uri="{FF2B5EF4-FFF2-40B4-BE49-F238E27FC236}">
                <a16:creationId xmlns:a16="http://schemas.microsoft.com/office/drawing/2014/main" id="{5167739F-439A-9948-AF27-603B536A94E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31">
            <a:extLst>
              <a:ext uri="{FF2B5EF4-FFF2-40B4-BE49-F238E27FC236}">
                <a16:creationId xmlns:a16="http://schemas.microsoft.com/office/drawing/2014/main" id="{B906E167-933F-664D-9B32-2FB2B680B5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C4E45D3D-463C-C74E-BB2C-4F521199F866}" type="slidenum">
              <a:rPr lang="cs-CZ" altLang="cs-CZ" sz="1200"/>
              <a:pPr/>
              <a:t>19</a:t>
            </a:fld>
            <a:endParaRPr lang="cs-CZ" altLang="cs-CZ" sz="1200"/>
          </a:p>
        </p:txBody>
      </p:sp>
      <p:sp>
        <p:nvSpPr>
          <p:cNvPr id="100355" name="Rectangle 2">
            <a:extLst>
              <a:ext uri="{FF2B5EF4-FFF2-40B4-BE49-F238E27FC236}">
                <a16:creationId xmlns:a16="http://schemas.microsoft.com/office/drawing/2014/main" id="{2D5259E9-257C-A64A-9F57-2FFF6A6587F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a:extLst>
              <a:ext uri="{FF2B5EF4-FFF2-40B4-BE49-F238E27FC236}">
                <a16:creationId xmlns:a16="http://schemas.microsoft.com/office/drawing/2014/main" id="{D843FE75-3B6A-0B41-A026-57028D6D8139}"/>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91787868-C921-EC42-9A78-91F126E4498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36E7780E-89B0-4A48-AD6B-A9ECD50E3BF8}" type="slidenum">
              <a:rPr lang="cs-CZ" altLang="cs-CZ" sz="1200"/>
              <a:pPr/>
              <a:t>20</a:t>
            </a:fld>
            <a:endParaRPr lang="cs-CZ" altLang="cs-CZ" sz="1200"/>
          </a:p>
        </p:txBody>
      </p:sp>
      <p:sp>
        <p:nvSpPr>
          <p:cNvPr id="101379" name="Rectangle 1026">
            <a:extLst>
              <a:ext uri="{FF2B5EF4-FFF2-40B4-BE49-F238E27FC236}">
                <a16:creationId xmlns:a16="http://schemas.microsoft.com/office/drawing/2014/main" id="{A9C81F7B-1439-1F4B-958A-81FEB1356C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80" name="Rectangle 1027">
            <a:extLst>
              <a:ext uri="{FF2B5EF4-FFF2-40B4-BE49-F238E27FC236}">
                <a16:creationId xmlns:a16="http://schemas.microsoft.com/office/drawing/2014/main" id="{E4FF4F03-57EE-5C4E-9EE0-6324231410D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11554AF7-F7C6-1E49-963E-4E926FFC437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FCBD0877-091B-9D44-8DE7-C12A8F0D85B6}" type="slidenum">
              <a:rPr lang="cs-CZ" altLang="cs-CZ" sz="1200"/>
              <a:pPr/>
              <a:t>21</a:t>
            </a:fld>
            <a:endParaRPr lang="cs-CZ" altLang="cs-CZ" sz="1200"/>
          </a:p>
        </p:txBody>
      </p:sp>
      <p:sp>
        <p:nvSpPr>
          <p:cNvPr id="102403" name="Rectangle 1026">
            <a:extLst>
              <a:ext uri="{FF2B5EF4-FFF2-40B4-BE49-F238E27FC236}">
                <a16:creationId xmlns:a16="http://schemas.microsoft.com/office/drawing/2014/main" id="{C9459136-CF37-CC48-A67E-04E36D7C1EA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4" name="Rectangle 1027">
            <a:extLst>
              <a:ext uri="{FF2B5EF4-FFF2-40B4-BE49-F238E27FC236}">
                <a16:creationId xmlns:a16="http://schemas.microsoft.com/office/drawing/2014/main" id="{8226EC97-FCEE-EA42-AA57-1B19CA8898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F3ED4703-6B38-414E-9B29-6C395D675E6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4C7EE854-6451-7143-9C2E-0B3E79F8DC00}" type="slidenum">
              <a:rPr lang="cs-CZ" altLang="cs-CZ" sz="1200"/>
              <a:pPr/>
              <a:t>22</a:t>
            </a:fld>
            <a:endParaRPr lang="cs-CZ" altLang="cs-CZ" sz="1200"/>
          </a:p>
        </p:txBody>
      </p:sp>
      <p:sp>
        <p:nvSpPr>
          <p:cNvPr id="103427" name="Rectangle 1026">
            <a:extLst>
              <a:ext uri="{FF2B5EF4-FFF2-40B4-BE49-F238E27FC236}">
                <a16:creationId xmlns:a16="http://schemas.microsoft.com/office/drawing/2014/main" id="{89E8AF60-64FD-F146-8DF9-8BBBC0AB382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8" name="Rectangle 1027">
            <a:extLst>
              <a:ext uri="{FF2B5EF4-FFF2-40B4-BE49-F238E27FC236}">
                <a16:creationId xmlns:a16="http://schemas.microsoft.com/office/drawing/2014/main" id="{4124033B-EA79-E54B-8780-7C07B04784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GB"/>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pPr>
              <a:defRPr/>
            </a:pPr>
            <a:endParaRPr lang="cs-CZ" altLang="cs-CZ"/>
          </a:p>
        </p:txBody>
      </p:sp>
      <p:sp>
        <p:nvSpPr>
          <p:cNvPr id="5" name="Footer Placeholder 4"/>
          <p:cNvSpPr>
            <a:spLocks noGrp="1"/>
          </p:cNvSpPr>
          <p:nvPr>
            <p:ph type="ftr" sz="quarter" idx="11"/>
          </p:nvPr>
        </p:nvSpPr>
        <p:spPr>
          <a:xfrm>
            <a:off x="1876424" y="5410201"/>
            <a:ext cx="5124886" cy="365125"/>
          </a:xfrm>
        </p:spPr>
        <p:txBody>
          <a:bodyPr/>
          <a:lstStyle/>
          <a:p>
            <a:pPr>
              <a:defRPr/>
            </a:pPr>
            <a:endParaRPr lang="cs-CZ" altLang="cs-CZ"/>
          </a:p>
        </p:txBody>
      </p:sp>
      <p:sp>
        <p:nvSpPr>
          <p:cNvPr id="6" name="Slide Number Placeholder 5"/>
          <p:cNvSpPr>
            <a:spLocks noGrp="1"/>
          </p:cNvSpPr>
          <p:nvPr>
            <p:ph type="sldNum" sz="quarter" idx="12"/>
          </p:nvPr>
        </p:nvSpPr>
        <p:spPr>
          <a:xfrm>
            <a:off x="9896911" y="5410199"/>
            <a:ext cx="771089" cy="365125"/>
          </a:xfrm>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2464951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GB"/>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233183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1715586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GB"/>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fld id="{48A0D88E-ED27-4A4F-86F8-0A2BBA210662}" type="slidenum">
              <a:rPr lang="cs-CZ" altLang="cs-CZ" smtClean="0"/>
              <a:pPr/>
              <a:t>‹#›</a:t>
            </a:fld>
            <a:endParaRPr lang="cs-CZ" altLang="cs-CZ"/>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37124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GB"/>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341884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GB"/>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cs-CZ" altLang="cs-CZ"/>
          </a:p>
        </p:txBody>
      </p:sp>
      <p:sp>
        <p:nvSpPr>
          <p:cNvPr id="4" name="Footer Placeholder 3"/>
          <p:cNvSpPr>
            <a:spLocks noGrp="1"/>
          </p:cNvSpPr>
          <p:nvPr>
            <p:ph type="ftr" sz="quarter" idx="11"/>
          </p:nvPr>
        </p:nvSpPr>
        <p:spPr/>
        <p:txBody>
          <a:bodyPr/>
          <a:lstStyle/>
          <a:p>
            <a:pPr>
              <a:defRPr/>
            </a:pPr>
            <a:endParaRPr lang="cs-CZ" altLang="cs-CZ"/>
          </a:p>
        </p:txBody>
      </p:sp>
      <p:sp>
        <p:nvSpPr>
          <p:cNvPr id="5" name="Slide Number Placeholder 4"/>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1114923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GB"/>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GB"/>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3" name="Date Placeholder 2"/>
          <p:cNvSpPr>
            <a:spLocks noGrp="1"/>
          </p:cNvSpPr>
          <p:nvPr>
            <p:ph type="dt" sz="half" idx="10"/>
          </p:nvPr>
        </p:nvSpPr>
        <p:spPr/>
        <p:txBody>
          <a:bodyPr/>
          <a:lstStyle/>
          <a:p>
            <a:pPr>
              <a:defRPr/>
            </a:pPr>
            <a:endParaRPr lang="cs-CZ" altLang="cs-CZ"/>
          </a:p>
        </p:txBody>
      </p:sp>
      <p:sp>
        <p:nvSpPr>
          <p:cNvPr id="4" name="Footer Placeholder 3"/>
          <p:cNvSpPr>
            <a:spLocks noGrp="1"/>
          </p:cNvSpPr>
          <p:nvPr>
            <p:ph type="ftr" sz="quarter" idx="11"/>
          </p:nvPr>
        </p:nvSpPr>
        <p:spPr/>
        <p:txBody>
          <a:bodyPr/>
          <a:lstStyle/>
          <a:p>
            <a:pPr>
              <a:defRPr/>
            </a:pPr>
            <a:endParaRPr lang="cs-CZ" altLang="cs-CZ"/>
          </a:p>
        </p:txBody>
      </p:sp>
      <p:sp>
        <p:nvSpPr>
          <p:cNvPr id="5" name="Slide Number Placeholder 4"/>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356565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1409680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33945806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914400" y="609600"/>
            <a:ext cx="10363200" cy="54864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Date Placeholder 3">
            <a:extLst>
              <a:ext uri="{FF2B5EF4-FFF2-40B4-BE49-F238E27FC236}">
                <a16:creationId xmlns:a16="http://schemas.microsoft.com/office/drawing/2014/main" id="{567F0B71-1BAE-014B-9DFE-D1ECDED4408E}"/>
              </a:ext>
            </a:extLst>
          </p:cNvPr>
          <p:cNvSpPr>
            <a:spLocks noGrp="1"/>
          </p:cNvSpPr>
          <p:nvPr>
            <p:ph type="dt" sz="half" idx="10"/>
          </p:nvPr>
        </p:nvSpPr>
        <p:spPr/>
        <p:txBody>
          <a:bodyPr/>
          <a:lstStyle>
            <a:lvl1pPr>
              <a:defRPr/>
            </a:lvl1pPr>
          </a:lstStyle>
          <a:p>
            <a:pPr>
              <a:defRPr/>
            </a:pPr>
            <a:endParaRPr lang="cs-CZ" altLang="cs-CZ"/>
          </a:p>
        </p:txBody>
      </p:sp>
      <p:sp>
        <p:nvSpPr>
          <p:cNvPr id="4" name="Footer Placeholder 4">
            <a:extLst>
              <a:ext uri="{FF2B5EF4-FFF2-40B4-BE49-F238E27FC236}">
                <a16:creationId xmlns:a16="http://schemas.microsoft.com/office/drawing/2014/main" id="{12A70361-692C-1349-9970-7BC3AD727D5A}"/>
              </a:ext>
            </a:extLst>
          </p:cNvPr>
          <p:cNvSpPr>
            <a:spLocks noGrp="1"/>
          </p:cNvSpPr>
          <p:nvPr>
            <p:ph type="ftr" sz="quarter" idx="11"/>
          </p:nvPr>
        </p:nvSpPr>
        <p:spPr/>
        <p:txBody>
          <a:bodyPr/>
          <a:lstStyle>
            <a:lvl1pPr>
              <a:defRPr/>
            </a:lvl1pPr>
          </a:lstStyle>
          <a:p>
            <a:pPr>
              <a:defRPr/>
            </a:pPr>
            <a:endParaRPr lang="cs-CZ" altLang="cs-CZ"/>
          </a:p>
        </p:txBody>
      </p:sp>
      <p:sp>
        <p:nvSpPr>
          <p:cNvPr id="5" name="Slide Number Placeholder 5">
            <a:extLst>
              <a:ext uri="{FF2B5EF4-FFF2-40B4-BE49-F238E27FC236}">
                <a16:creationId xmlns:a16="http://schemas.microsoft.com/office/drawing/2014/main" id="{34E769AA-B001-0B4F-9E48-FFCA912F9437}"/>
              </a:ext>
            </a:extLst>
          </p:cNvPr>
          <p:cNvSpPr>
            <a:spLocks noGrp="1"/>
          </p:cNvSpPr>
          <p:nvPr>
            <p:ph type="sldNum" sz="quarter" idx="12"/>
          </p:nvPr>
        </p:nvSpPr>
        <p:spPr/>
        <p:txBody>
          <a:bodyPr/>
          <a:lstStyle>
            <a:lvl1pPr>
              <a:defRPr/>
            </a:lvl1pPr>
          </a:lstStyle>
          <a:p>
            <a:fld id="{6D962653-C10B-E94E-81BD-E2AC1BAC0C7F}" type="slidenum">
              <a:rPr lang="cs-CZ" altLang="cs-CZ"/>
              <a:pPr/>
              <a:t>‹#›</a:t>
            </a:fld>
            <a:endParaRPr lang="cs-CZ" altLang="cs-CZ"/>
          </a:p>
        </p:txBody>
      </p:sp>
    </p:spTree>
    <p:extLst>
      <p:ext uri="{BB962C8B-B14F-4D97-AF65-F5344CB8AC3E}">
        <p14:creationId xmlns:p14="http://schemas.microsoft.com/office/powerpoint/2010/main" val="15698272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bl">
  <p:cSld name="Nadpis a tabulka">
    <p:spTree>
      <p:nvGrpSpPr>
        <p:cNvPr id="1" name=""/>
        <p:cNvGrpSpPr/>
        <p:nvPr/>
      </p:nvGrpSpPr>
      <p:grpSpPr>
        <a:xfrm>
          <a:off x="0" y="0"/>
          <a:ext cx="0" cy="0"/>
          <a:chOff x="0" y="0"/>
          <a:chExt cx="0" cy="0"/>
        </a:xfrm>
      </p:grpSpPr>
      <p:sp>
        <p:nvSpPr>
          <p:cNvPr id="2" name="Nadpis 1"/>
          <p:cNvSpPr>
            <a:spLocks noGrp="1"/>
          </p:cNvSpPr>
          <p:nvPr>
            <p:ph type="title"/>
          </p:nvPr>
        </p:nvSpPr>
        <p:spPr>
          <a:xfrm>
            <a:off x="1826684" y="301625"/>
            <a:ext cx="9751483" cy="1143000"/>
          </a:xfrm>
        </p:spPr>
        <p:txBody>
          <a:bodyPr/>
          <a:lstStyle/>
          <a:p>
            <a:r>
              <a:rPr lang="cs-CZ"/>
              <a:t>Klepnutím lze upravit styl předlohy nadpisů.</a:t>
            </a:r>
          </a:p>
        </p:txBody>
      </p:sp>
      <p:sp>
        <p:nvSpPr>
          <p:cNvPr id="3" name="Zástupný symbol pro tabulku 2"/>
          <p:cNvSpPr>
            <a:spLocks noGrp="1"/>
          </p:cNvSpPr>
          <p:nvPr>
            <p:ph type="tbl" idx="1"/>
          </p:nvPr>
        </p:nvSpPr>
        <p:spPr>
          <a:xfrm>
            <a:off x="1826684" y="1827213"/>
            <a:ext cx="9751483" cy="4114800"/>
          </a:xfrm>
        </p:spPr>
        <p:txBody>
          <a:bodyPr/>
          <a:lstStyle/>
          <a:p>
            <a:pPr lvl="0"/>
            <a:endParaRPr lang="cs-CZ" noProof="0"/>
          </a:p>
        </p:txBody>
      </p:sp>
      <p:sp>
        <p:nvSpPr>
          <p:cNvPr id="4" name="Zástupný symbol pro datum 3">
            <a:extLst>
              <a:ext uri="{FF2B5EF4-FFF2-40B4-BE49-F238E27FC236}">
                <a16:creationId xmlns:a16="http://schemas.microsoft.com/office/drawing/2014/main" id="{ADDF5121-207E-CA4F-89A9-99F3C6AB4A76}"/>
              </a:ext>
            </a:extLst>
          </p:cNvPr>
          <p:cNvSpPr>
            <a:spLocks noGrp="1"/>
          </p:cNvSpPr>
          <p:nvPr>
            <p:ph type="dt" sz="half" idx="10"/>
          </p:nvPr>
        </p:nvSpPr>
        <p:spPr>
          <a:xfrm>
            <a:off x="609600" y="6248400"/>
            <a:ext cx="2844800" cy="457200"/>
          </a:xfrm>
        </p:spPr>
        <p:txBody>
          <a:bodyPr/>
          <a:lstStyle>
            <a:lvl1pPr>
              <a:defRPr/>
            </a:lvl1pPr>
          </a:lstStyle>
          <a:p>
            <a:pPr>
              <a:defRPr/>
            </a:pPr>
            <a:endParaRPr lang="cs-CZ"/>
          </a:p>
        </p:txBody>
      </p:sp>
      <p:sp>
        <p:nvSpPr>
          <p:cNvPr id="5" name="Zástupný symbol pro zápatí 4">
            <a:extLst>
              <a:ext uri="{FF2B5EF4-FFF2-40B4-BE49-F238E27FC236}">
                <a16:creationId xmlns:a16="http://schemas.microsoft.com/office/drawing/2014/main" id="{1A07E5A3-BB23-4B4E-AFE1-A0AA69A88BC0}"/>
              </a:ext>
            </a:extLst>
          </p:cNvPr>
          <p:cNvSpPr>
            <a:spLocks noGrp="1"/>
          </p:cNvSpPr>
          <p:nvPr>
            <p:ph type="ftr" sz="quarter" idx="11"/>
          </p:nvPr>
        </p:nvSpPr>
        <p:spPr>
          <a:xfrm>
            <a:off x="4165600" y="6248400"/>
            <a:ext cx="3860800" cy="457200"/>
          </a:xfrm>
        </p:spPr>
        <p:txBody>
          <a:bodyPr/>
          <a:lstStyle>
            <a:lvl1pPr>
              <a:defRPr/>
            </a:lvl1pPr>
          </a:lstStyle>
          <a:p>
            <a:pPr>
              <a:defRPr/>
            </a:pPr>
            <a:endParaRPr lang="cs-CZ"/>
          </a:p>
        </p:txBody>
      </p:sp>
      <p:sp>
        <p:nvSpPr>
          <p:cNvPr id="6" name="Zástupný symbol pro číslo snímku 5">
            <a:extLst>
              <a:ext uri="{FF2B5EF4-FFF2-40B4-BE49-F238E27FC236}">
                <a16:creationId xmlns:a16="http://schemas.microsoft.com/office/drawing/2014/main" id="{82403044-558D-224C-9995-E9A254CD03E3}"/>
              </a:ext>
            </a:extLst>
          </p:cNvPr>
          <p:cNvSpPr>
            <a:spLocks noGrp="1"/>
          </p:cNvSpPr>
          <p:nvPr>
            <p:ph type="sldNum" sz="quarter" idx="12"/>
          </p:nvPr>
        </p:nvSpPr>
        <p:spPr>
          <a:xfrm>
            <a:off x="8737600" y="6248400"/>
            <a:ext cx="2844800" cy="457200"/>
          </a:xfrm>
        </p:spPr>
        <p:txBody>
          <a:bodyPr/>
          <a:lstStyle>
            <a:lvl1pPr>
              <a:defRPr/>
            </a:lvl1pPr>
          </a:lstStyle>
          <a:p>
            <a:fld id="{4279FF53-434A-8B4E-8991-19C007D3F0DA}" type="slidenum">
              <a:rPr lang="cs-CZ" altLang="cs-CZ"/>
              <a:pPr/>
              <a:t>‹#›</a:t>
            </a:fld>
            <a:endParaRPr lang="cs-CZ" altLang="cs-CZ"/>
          </a:p>
        </p:txBody>
      </p:sp>
    </p:spTree>
    <p:extLst>
      <p:ext uri="{BB962C8B-B14F-4D97-AF65-F5344CB8AC3E}">
        <p14:creationId xmlns:p14="http://schemas.microsoft.com/office/powerpoint/2010/main" val="3610927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fld id="{1A553D76-CEEC-2A49-8013-5F2DB6935144}" type="slidenum">
              <a:rPr lang="cs-CZ" altLang="cs-CZ" smtClean="0"/>
              <a:pPr/>
              <a:t>‹#›</a:t>
            </a:fld>
            <a:endParaRPr lang="cs-CZ" altLang="cs-CZ"/>
          </a:p>
        </p:txBody>
      </p:sp>
    </p:spTree>
    <p:extLst>
      <p:ext uri="{BB962C8B-B14F-4D97-AF65-F5344CB8AC3E}">
        <p14:creationId xmlns:p14="http://schemas.microsoft.com/office/powerpoint/2010/main" val="579125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pPr>
              <a:defRPr/>
            </a:pPr>
            <a:endParaRPr lang="cs-CZ" altLang="cs-CZ"/>
          </a:p>
        </p:txBody>
      </p:sp>
      <p:sp>
        <p:nvSpPr>
          <p:cNvPr id="5" name="Footer Placeholder 4"/>
          <p:cNvSpPr>
            <a:spLocks noGrp="1"/>
          </p:cNvSpPr>
          <p:nvPr>
            <p:ph type="ftr" sz="quarter" idx="11"/>
          </p:nvPr>
        </p:nvSpPr>
        <p:spPr/>
        <p:txBody>
          <a:bodyPr/>
          <a:lstStyle/>
          <a:p>
            <a:pPr>
              <a:defRPr/>
            </a:pPr>
            <a:endParaRPr lang="cs-CZ" altLang="cs-CZ"/>
          </a:p>
        </p:txBody>
      </p:sp>
      <p:sp>
        <p:nvSpPr>
          <p:cNvPr id="6" name="Slide Number Placeholder 5"/>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2491711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1200582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GB"/>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pPr>
              <a:defRPr/>
            </a:pPr>
            <a:endParaRPr lang="cs-CZ" altLang="cs-CZ"/>
          </a:p>
        </p:txBody>
      </p:sp>
      <p:sp>
        <p:nvSpPr>
          <p:cNvPr id="8" name="Footer Placeholder 7"/>
          <p:cNvSpPr>
            <a:spLocks noGrp="1"/>
          </p:cNvSpPr>
          <p:nvPr>
            <p:ph type="ftr" sz="quarter" idx="11"/>
          </p:nvPr>
        </p:nvSpPr>
        <p:spPr/>
        <p:txBody>
          <a:bodyPr/>
          <a:lstStyle/>
          <a:p>
            <a:pPr>
              <a:defRPr/>
            </a:pPr>
            <a:endParaRPr lang="cs-CZ" altLang="cs-CZ"/>
          </a:p>
        </p:txBody>
      </p:sp>
      <p:sp>
        <p:nvSpPr>
          <p:cNvPr id="9" name="Slide Number Placeholder 8"/>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4153620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pPr>
              <a:defRPr/>
            </a:pPr>
            <a:endParaRPr lang="cs-CZ" altLang="cs-CZ"/>
          </a:p>
        </p:txBody>
      </p:sp>
      <p:sp>
        <p:nvSpPr>
          <p:cNvPr id="4" name="Footer Placeholder 3"/>
          <p:cNvSpPr>
            <a:spLocks noGrp="1"/>
          </p:cNvSpPr>
          <p:nvPr>
            <p:ph type="ftr" sz="quarter" idx="11"/>
          </p:nvPr>
        </p:nvSpPr>
        <p:spPr/>
        <p:txBody>
          <a:bodyPr/>
          <a:lstStyle/>
          <a:p>
            <a:pPr>
              <a:defRPr/>
            </a:pPr>
            <a:endParaRPr lang="cs-CZ" altLang="cs-CZ"/>
          </a:p>
        </p:txBody>
      </p:sp>
      <p:sp>
        <p:nvSpPr>
          <p:cNvPr id="5" name="Slide Number Placeholder 4"/>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410508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cs-CZ" altLang="cs-CZ"/>
          </a:p>
        </p:txBody>
      </p:sp>
      <p:sp>
        <p:nvSpPr>
          <p:cNvPr id="3" name="Footer Placeholder 2"/>
          <p:cNvSpPr>
            <a:spLocks noGrp="1"/>
          </p:cNvSpPr>
          <p:nvPr>
            <p:ph type="ftr" sz="quarter" idx="11"/>
          </p:nvPr>
        </p:nvSpPr>
        <p:spPr/>
        <p:txBody>
          <a:bodyPr/>
          <a:lstStyle/>
          <a:p>
            <a:pPr>
              <a:defRPr/>
            </a:pPr>
            <a:endParaRPr lang="cs-CZ" altLang="cs-CZ"/>
          </a:p>
        </p:txBody>
      </p:sp>
      <p:sp>
        <p:nvSpPr>
          <p:cNvPr id="4" name="Slide Number Placeholder 3"/>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3738169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367304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pPr>
              <a:defRPr/>
            </a:pPr>
            <a:endParaRPr lang="cs-CZ" altLang="cs-CZ"/>
          </a:p>
        </p:txBody>
      </p:sp>
      <p:sp>
        <p:nvSpPr>
          <p:cNvPr id="6" name="Footer Placeholder 5"/>
          <p:cNvSpPr>
            <a:spLocks noGrp="1"/>
          </p:cNvSpPr>
          <p:nvPr>
            <p:ph type="ftr" sz="quarter" idx="11"/>
          </p:nvPr>
        </p:nvSpPr>
        <p:spPr/>
        <p:txBody>
          <a:bodyPr/>
          <a:lstStyle/>
          <a:p>
            <a:pPr>
              <a:defRPr/>
            </a:pPr>
            <a:endParaRPr lang="cs-CZ" altLang="cs-CZ"/>
          </a:p>
        </p:txBody>
      </p:sp>
      <p:sp>
        <p:nvSpPr>
          <p:cNvPr id="7" name="Slide Number Placeholder 6"/>
          <p:cNvSpPr>
            <a:spLocks noGrp="1"/>
          </p:cNvSpPr>
          <p:nvPr>
            <p:ph type="sldNum" sz="quarter" idx="12"/>
          </p:nvPr>
        </p:nvSpPr>
        <p:spPr/>
        <p:txBody>
          <a:body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258608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cs-CZ" altLang="cs-CZ"/>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a:defRPr/>
            </a:pPr>
            <a:endParaRPr lang="cs-CZ" altLang="cs-CZ"/>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0D88E-ED27-4A4F-86F8-0A2BBA210662}" type="slidenum">
              <a:rPr lang="cs-CZ" altLang="cs-CZ" smtClean="0"/>
              <a:pPr/>
              <a:t>‹#›</a:t>
            </a:fld>
            <a:endParaRPr lang="cs-CZ" altLang="cs-CZ"/>
          </a:p>
        </p:txBody>
      </p:sp>
    </p:spTree>
    <p:extLst>
      <p:ext uri="{BB962C8B-B14F-4D97-AF65-F5344CB8AC3E}">
        <p14:creationId xmlns:p14="http://schemas.microsoft.com/office/powerpoint/2010/main" val="2939154805"/>
      </p:ext>
    </p:extLst>
  </p:cSld>
  <p:clrMap bg1="dk1" tx1="lt1" bg2="dk2"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 id="2147483946" r:id="rId14"/>
    <p:sldLayoutId id="2147483947" r:id="rId15"/>
    <p:sldLayoutId id="2147483948" r:id="rId16"/>
    <p:sldLayoutId id="2147483949" r:id="rId17"/>
    <p:sldLayoutId id="2147483950" r:id="rId18"/>
    <p:sldLayoutId id="2147483951"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hyperlink" Target="http://egtm.web.med.uni-muenchen.de/welcome.html" TargetMode="External"/><Relationship Id="rId7" Type="http://schemas.openxmlformats.org/officeDocument/2006/relationships/image" Target="../media/image23.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http://www.esmo.org/" TargetMode="External"/><Relationship Id="rId11" Type="http://schemas.openxmlformats.org/officeDocument/2006/relationships/image" Target="../media/image20.png"/><Relationship Id="rId5" Type="http://schemas.openxmlformats.org/officeDocument/2006/relationships/image" Target="../media/image22.png"/><Relationship Id="rId10" Type="http://schemas.openxmlformats.org/officeDocument/2006/relationships/oleObject" Target="../embeddings/oleObject1.bin"/><Relationship Id="rId4" Type="http://schemas.openxmlformats.org/officeDocument/2006/relationships/image" Target="../media/image21.jpeg"/><Relationship Id="rId9"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F45FC6A-CDB7-184D-8111-FA316B45A194}"/>
              </a:ext>
            </a:extLst>
          </p:cNvPr>
          <p:cNvSpPr>
            <a:spLocks noGrp="1" noChangeArrowheads="1"/>
          </p:cNvSpPr>
          <p:nvPr>
            <p:ph type="ctrTitle"/>
          </p:nvPr>
        </p:nvSpPr>
        <p:spPr>
          <a:xfrm>
            <a:off x="3424239" y="1122363"/>
            <a:ext cx="6594475" cy="2387600"/>
          </a:xfrm>
        </p:spPr>
        <p:txBody>
          <a:bodyPr/>
          <a:lstStyle/>
          <a:p>
            <a:pPr eaLnBrk="1" fontAlgn="auto" hangingPunct="1">
              <a:spcAft>
                <a:spcPts val="0"/>
              </a:spcAft>
              <a:defRPr/>
            </a:pPr>
            <a:r>
              <a:rPr lang="cs-CZ" altLang="cs-CZ" dirty="0">
                <a:solidFill>
                  <a:schemeClr val="bg1"/>
                </a:solidFill>
                <a:latin typeface="Arial" panose="020B0604020202020204" pitchFamily="34" charset="0"/>
              </a:rPr>
              <a:t>Nádorové </a:t>
            </a:r>
            <a:r>
              <a:rPr lang="cs-CZ" altLang="cs-CZ" dirty="0" err="1">
                <a:solidFill>
                  <a:schemeClr val="bg1"/>
                </a:solidFill>
                <a:latin typeface="Arial" panose="020B0604020202020204" pitchFamily="34" charset="0"/>
              </a:rPr>
              <a:t>markery</a:t>
            </a:r>
            <a:endParaRPr lang="cs-CZ" altLang="cs-CZ" dirty="0">
              <a:solidFill>
                <a:schemeClr val="bg1"/>
              </a:solidFill>
              <a:latin typeface="Arial" panose="020B0604020202020204" pitchFamily="34" charset="0"/>
            </a:endParaRPr>
          </a:p>
        </p:txBody>
      </p:sp>
      <p:sp>
        <p:nvSpPr>
          <p:cNvPr id="2051" name="Rectangle 3">
            <a:extLst>
              <a:ext uri="{FF2B5EF4-FFF2-40B4-BE49-F238E27FC236}">
                <a16:creationId xmlns:a16="http://schemas.microsoft.com/office/drawing/2014/main" id="{5414BB17-D457-214C-829B-E589C0BC22A0}"/>
              </a:ext>
            </a:extLst>
          </p:cNvPr>
          <p:cNvSpPr>
            <a:spLocks noGrp="1" noChangeArrowheads="1"/>
          </p:cNvSpPr>
          <p:nvPr>
            <p:ph type="subTitle" idx="1"/>
          </p:nvPr>
        </p:nvSpPr>
        <p:spPr>
          <a:xfrm>
            <a:off x="3424239" y="3602038"/>
            <a:ext cx="6594475" cy="1655762"/>
          </a:xfrm>
        </p:spPr>
        <p:txBody>
          <a:bodyPr rtlCol="0">
            <a:normAutofit fontScale="92500" lnSpcReduction="20000"/>
          </a:bodyPr>
          <a:lstStyle/>
          <a:p>
            <a:pPr eaLnBrk="1" fontAlgn="auto" hangingPunct="1">
              <a:spcAft>
                <a:spcPts val="0"/>
              </a:spcAft>
              <a:defRPr/>
            </a:pPr>
            <a:r>
              <a:rPr lang="cs-CZ" altLang="cs-CZ" dirty="0">
                <a:solidFill>
                  <a:schemeClr val="bg1"/>
                </a:solidFill>
                <a:latin typeface="Arial" panose="020B0604020202020204" pitchFamily="34" charset="0"/>
              </a:rPr>
              <a:t>Dalibor Valík</a:t>
            </a:r>
          </a:p>
          <a:p>
            <a:pPr eaLnBrk="1" fontAlgn="auto" hangingPunct="1">
              <a:spcAft>
                <a:spcPts val="0"/>
              </a:spcAft>
              <a:defRPr/>
            </a:pPr>
            <a:r>
              <a:rPr lang="cs-CZ" altLang="cs-CZ" dirty="0">
                <a:solidFill>
                  <a:schemeClr val="bg1"/>
                </a:solidFill>
                <a:latin typeface="Arial" panose="020B0604020202020204" pitchFamily="34" charset="0"/>
              </a:rPr>
              <a:t>Lenka Zdražilová Dubská</a:t>
            </a:r>
          </a:p>
          <a:p>
            <a:pPr eaLnBrk="1" fontAlgn="auto" hangingPunct="1">
              <a:spcAft>
                <a:spcPts val="0"/>
              </a:spcAft>
              <a:defRPr/>
            </a:pPr>
            <a:r>
              <a:rPr lang="cs-CZ" altLang="cs-CZ" i="1" dirty="0">
                <a:solidFill>
                  <a:schemeClr val="bg1"/>
                </a:solidFill>
                <a:latin typeface="Arial" panose="020B0604020202020204" pitchFamily="34" charset="0"/>
              </a:rPr>
              <a:t>Ústav laboratorní medicíny  FN Brno</a:t>
            </a:r>
          </a:p>
          <a:p>
            <a:pPr eaLnBrk="1" fontAlgn="auto" hangingPunct="1">
              <a:spcAft>
                <a:spcPts val="0"/>
              </a:spcAft>
              <a:defRPr/>
            </a:pPr>
            <a:r>
              <a:rPr lang="cs-CZ" altLang="cs-CZ" i="1" dirty="0">
                <a:solidFill>
                  <a:schemeClr val="bg1"/>
                </a:solidFill>
                <a:latin typeface="Arial" panose="020B0604020202020204" pitchFamily="34" charset="0"/>
              </a:rPr>
              <a:t>Katedra laboratorních metod LF MU</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8449156B-841A-0D47-86A2-6100AEF0DE4D}"/>
              </a:ext>
            </a:extLst>
          </p:cNvPr>
          <p:cNvSpPr>
            <a:spLocks noGrp="1" noChangeArrowheads="1"/>
          </p:cNvSpPr>
          <p:nvPr>
            <p:ph type="title"/>
          </p:nvPr>
        </p:nvSpPr>
        <p:spPr>
          <a:xfrm>
            <a:off x="1774825" y="0"/>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cs-CZ" sz="3200" b="1"/>
              <a:t>Imunochemické techniky</a:t>
            </a:r>
          </a:p>
        </p:txBody>
      </p:sp>
      <p:sp>
        <p:nvSpPr>
          <p:cNvPr id="17411" name="Rectangle 2">
            <a:extLst>
              <a:ext uri="{FF2B5EF4-FFF2-40B4-BE49-F238E27FC236}">
                <a16:creationId xmlns:a16="http://schemas.microsoft.com/office/drawing/2014/main" id="{B7F5D37A-53A2-8B44-99C1-0E1EADD451EB}"/>
              </a:ext>
            </a:extLst>
          </p:cNvPr>
          <p:cNvSpPr>
            <a:spLocks noGrp="1" noChangeArrowheads="1"/>
          </p:cNvSpPr>
          <p:nvPr>
            <p:ph idx="1"/>
          </p:nvPr>
        </p:nvSpPr>
        <p:spPr>
          <a:xfrm>
            <a:off x="1981200" y="1052514"/>
            <a:ext cx="8229600" cy="6192837"/>
          </a:xfrm>
        </p:spPr>
        <p:txBody>
          <a:bodyPr/>
          <a:lstStyle/>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používají se imunochemické metody</a:t>
            </a: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založeny na specifické reakci antigen – protilátka</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cs-CZ" sz="2000"/>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b="1"/>
              <a:t>Dělení:</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   - dle uspořádání reakce – </a:t>
            </a:r>
            <a:r>
              <a:rPr lang="cs-CZ" altLang="cs-CZ" sz="2000" b="1"/>
              <a:t>kompetitivní, nekompetivní</a:t>
            </a:r>
            <a:r>
              <a:rPr lang="cs-CZ" altLang="cs-CZ" sz="2000"/>
              <a:t> (sendvičové)</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cs-CZ" sz="2000"/>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   - dle prostředí </a:t>
            </a: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b="1"/>
              <a:t>homogenní </a:t>
            </a:r>
            <a:r>
              <a:rPr lang="cs-CZ" altLang="cs-CZ" sz="2000"/>
              <a:t>imunoanalýza (stanovení a detekce  přímo v reakční  </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        směsi – př. fluoroimunoanalýza, přístroj Kryptor, firma Brahms)</a:t>
            </a:r>
          </a:p>
          <a:p>
            <a:pPr marL="341313" indent="-341313">
              <a:lnSpc>
                <a:spcPct val="80000"/>
              </a:lnSpc>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b="1"/>
              <a:t>heterogenní</a:t>
            </a:r>
            <a:r>
              <a:rPr lang="cs-CZ" altLang="cs-CZ" sz="2000"/>
              <a:t> imunoanalýza (po separaci vytvořeného imunokompl.)</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cs-CZ" sz="2000"/>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   – dle techniky použité k měření signálu – </a:t>
            </a:r>
            <a:r>
              <a:rPr lang="cs-CZ" altLang="cs-CZ" sz="2000" b="1"/>
              <a:t>radioimunoanalýza,    enzymoimunoanalýza,   luminiscenční imunoanalýza,  fluoroimunoanalýza</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cs-CZ" altLang="cs-CZ" sz="2000" b="1"/>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   - dle použité značky (r</a:t>
            </a:r>
            <a:r>
              <a:rPr lang="cs-CZ" altLang="cs-CZ" sz="2000" b="1"/>
              <a:t>adioizotop, enzym, luminofory, fluorofory) </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b="1"/>
              <a:t>     </a:t>
            </a:r>
            <a:r>
              <a:rPr lang="cs-CZ" altLang="cs-CZ" sz="2000"/>
              <a:t>(neznačené metody – viz imunoturbidimetrie, imunonefelometrie)</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   - dle způsobu provedení: jednostupňové - dvoustupňové</a:t>
            </a:r>
          </a:p>
          <a:p>
            <a:pPr marL="341313" indent="-341313">
              <a:lnSpc>
                <a:spcPct val="80000"/>
              </a:lnSpc>
              <a:spcBef>
                <a:spcPts val="5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cs-CZ" altLang="cs-CZ" sz="2000"/>
              <a:t>                                            manuální analýzy - automatizované analýzy</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D046E95-7B50-F84A-A8A0-6567A52441F3}"/>
              </a:ext>
            </a:extLst>
          </p:cNvPr>
          <p:cNvSpPr>
            <a:spLocks noGrp="1"/>
          </p:cNvSpPr>
          <p:nvPr>
            <p:ph type="title"/>
          </p:nvPr>
        </p:nvSpPr>
        <p:spPr>
          <a:xfrm>
            <a:off x="1524001" y="609600"/>
            <a:ext cx="4067175" cy="1639888"/>
          </a:xfrm>
        </p:spPr>
        <p:txBody>
          <a:bodyPr/>
          <a:lstStyle/>
          <a:p>
            <a:pPr>
              <a:defRPr/>
            </a:pPr>
            <a:r>
              <a:rPr lang="cs-CZ" dirty="0">
                <a:solidFill>
                  <a:schemeClr val="bg1"/>
                </a:solidFill>
              </a:rPr>
              <a:t>Produkce monoklonálních protilátek</a:t>
            </a:r>
          </a:p>
        </p:txBody>
      </p:sp>
      <p:sp>
        <p:nvSpPr>
          <p:cNvPr id="6" name="Zástupný symbol pro text 5">
            <a:extLst>
              <a:ext uri="{FF2B5EF4-FFF2-40B4-BE49-F238E27FC236}">
                <a16:creationId xmlns:a16="http://schemas.microsoft.com/office/drawing/2014/main" id="{3AE54D90-556D-C649-9871-D84F7CB7176D}"/>
              </a:ext>
            </a:extLst>
          </p:cNvPr>
          <p:cNvSpPr>
            <a:spLocks noGrp="1"/>
          </p:cNvSpPr>
          <p:nvPr>
            <p:ph type="body" sz="half" idx="2"/>
          </p:nvPr>
        </p:nvSpPr>
        <p:spPr>
          <a:xfrm>
            <a:off x="1524000" y="2249488"/>
            <a:ext cx="3752850" cy="4348162"/>
          </a:xfrm>
        </p:spPr>
        <p:txBody>
          <a:bodyPr>
            <a:normAutofit fontScale="77500" lnSpcReduction="20000"/>
          </a:bodyPr>
          <a:lstStyle/>
          <a:p>
            <a:pPr>
              <a:defRPr/>
            </a:pPr>
            <a:r>
              <a:rPr lang="cs-CZ" dirty="0"/>
              <a:t>Prvním krokem procesu je imunizace myši příslušným antigenem a následně se z její sleziny získají lymfocyty produkující protilátky. Druhým krokem je jejich hybridizace s myelomovými (nádorovými) buňkami, kdy dojde k fúzi obou typů buněk (tj. ke splynutí jader myelomové buňky a lymfocytu) a vytvoření tzv. hybridomů. Syntéza protilátky pokračuje v hybridomu., což je dáno geny imunizovaného zvířete (“lymfoidního rodiče”). Po “myelomovém, rodiči” získá hybridom “nesmrtelnost”, může se množit bez omezení po mnoho generací. Vhodnou selekcí hybridomů (tzv. klonováním), lze pak vybrat ty klony, které produkují protilátky proti vybrané antigenní determinantě antigenu. Protilátka syntetizovaná hybridomem je homogenní, s jediným typem vazebného místa, je produktem jednoho klonu lymfocytů. Hybridomy lze uchovávat za určitých podmínek (zmrazením na nízkou teplotu) a použít pro další produkci protilátek. </a:t>
            </a:r>
          </a:p>
          <a:p>
            <a:pPr>
              <a:defRPr/>
            </a:pPr>
            <a:r>
              <a:rPr lang="cs-CZ" dirty="0"/>
              <a:t>Monoklonální protilátka tedy rozeznává jedinou antigenní determinantu, její příprava je, na rozdíl od </a:t>
            </a:r>
            <a:r>
              <a:rPr lang="cs-CZ" dirty="0" err="1"/>
              <a:t>polyklonálních</a:t>
            </a:r>
            <a:r>
              <a:rPr lang="cs-CZ" dirty="0"/>
              <a:t> protilátek reprodukovatelná. </a:t>
            </a:r>
          </a:p>
        </p:txBody>
      </p:sp>
      <p:pic>
        <p:nvPicPr>
          <p:cNvPr id="18436" name="Picture 2" descr="http://upload.wikimedia.org/wikipedia/commons/9/9a/Monoclonals.png">
            <a:extLst>
              <a:ext uri="{FF2B5EF4-FFF2-40B4-BE49-F238E27FC236}">
                <a16:creationId xmlns:a16="http://schemas.microsoft.com/office/drawing/2014/main" id="{65C5EFB8-6BE5-4D4D-9405-1BFB5984A7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3976" y="333375"/>
            <a:ext cx="5534025"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E998A4-09D3-3646-BC9B-F33AF6B2957E}"/>
              </a:ext>
            </a:extLst>
          </p:cNvPr>
          <p:cNvSpPr>
            <a:spLocks noGrp="1"/>
          </p:cNvSpPr>
          <p:nvPr>
            <p:ph type="title"/>
          </p:nvPr>
        </p:nvSpPr>
        <p:spPr>
          <a:xfrm>
            <a:off x="2379663" y="619126"/>
            <a:ext cx="7429500" cy="1477963"/>
          </a:xfrm>
        </p:spPr>
        <p:txBody>
          <a:bodyPr/>
          <a:lstStyle/>
          <a:p>
            <a:pPr>
              <a:defRPr/>
            </a:pPr>
            <a:r>
              <a:rPr lang="cs-CZ" dirty="0"/>
              <a:t>Imunoanalytické metody mají různou citlivost</a:t>
            </a:r>
          </a:p>
        </p:txBody>
      </p:sp>
      <p:sp>
        <p:nvSpPr>
          <p:cNvPr id="3" name="Zástupný symbol pro text 2">
            <a:extLst>
              <a:ext uri="{FF2B5EF4-FFF2-40B4-BE49-F238E27FC236}">
                <a16:creationId xmlns:a16="http://schemas.microsoft.com/office/drawing/2014/main" id="{C4EC6980-0E1E-AF43-A952-E64208C8C129}"/>
              </a:ext>
            </a:extLst>
          </p:cNvPr>
          <p:cNvSpPr>
            <a:spLocks noGrp="1"/>
          </p:cNvSpPr>
          <p:nvPr>
            <p:ph type="body" idx="1"/>
          </p:nvPr>
        </p:nvSpPr>
        <p:spPr>
          <a:xfrm>
            <a:off x="2603500" y="2249488"/>
            <a:ext cx="3435350" cy="823912"/>
          </a:xfrm>
        </p:spPr>
        <p:txBody>
          <a:bodyPr/>
          <a:lstStyle/>
          <a:p>
            <a:pPr>
              <a:defRPr/>
            </a:pPr>
            <a:endParaRPr lang="cs-CZ"/>
          </a:p>
        </p:txBody>
      </p:sp>
      <p:sp>
        <p:nvSpPr>
          <p:cNvPr id="19460" name="Zástupný symbol pro obsah 3">
            <a:extLst>
              <a:ext uri="{FF2B5EF4-FFF2-40B4-BE49-F238E27FC236}">
                <a16:creationId xmlns:a16="http://schemas.microsoft.com/office/drawing/2014/main" id="{E4B57061-6B68-1E46-9780-2228293C41AF}"/>
              </a:ext>
            </a:extLst>
          </p:cNvPr>
          <p:cNvSpPr>
            <a:spLocks noGrp="1"/>
          </p:cNvSpPr>
          <p:nvPr>
            <p:ph sz="half" idx="2"/>
          </p:nvPr>
        </p:nvSpPr>
        <p:spPr>
          <a:xfrm>
            <a:off x="2379664" y="3073400"/>
            <a:ext cx="3659187" cy="2717800"/>
          </a:xfrm>
        </p:spPr>
        <p:txBody>
          <a:bodyPr/>
          <a:lstStyle/>
          <a:p>
            <a:endParaRPr lang="cs-CZ" altLang="cs-CZ"/>
          </a:p>
        </p:txBody>
      </p:sp>
      <p:sp>
        <p:nvSpPr>
          <p:cNvPr id="5" name="Zástupný symbol pro text 4">
            <a:extLst>
              <a:ext uri="{FF2B5EF4-FFF2-40B4-BE49-F238E27FC236}">
                <a16:creationId xmlns:a16="http://schemas.microsoft.com/office/drawing/2014/main" id="{D4E11BF0-518E-9548-A8C2-A63ECCE1319A}"/>
              </a:ext>
            </a:extLst>
          </p:cNvPr>
          <p:cNvSpPr>
            <a:spLocks noGrp="1"/>
          </p:cNvSpPr>
          <p:nvPr>
            <p:ph type="body" sz="quarter" idx="3"/>
          </p:nvPr>
        </p:nvSpPr>
        <p:spPr>
          <a:xfrm>
            <a:off x="6375401" y="2249488"/>
            <a:ext cx="3433763" cy="823912"/>
          </a:xfrm>
        </p:spPr>
        <p:txBody>
          <a:bodyPr/>
          <a:lstStyle/>
          <a:p>
            <a:pPr>
              <a:defRPr/>
            </a:pPr>
            <a:endParaRPr lang="cs-CZ"/>
          </a:p>
        </p:txBody>
      </p:sp>
      <p:pic>
        <p:nvPicPr>
          <p:cNvPr id="19462" name="Picture 2">
            <a:extLst>
              <a:ext uri="{FF2B5EF4-FFF2-40B4-BE49-F238E27FC236}">
                <a16:creationId xmlns:a16="http://schemas.microsoft.com/office/drawing/2014/main" id="{F5DE0613-4DFD-1743-83C7-4D87A3322E7B}"/>
              </a:ext>
            </a:extLst>
          </p:cNvPr>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a:xfrm>
            <a:off x="1524000" y="2420939"/>
            <a:ext cx="9120188" cy="3241675"/>
          </a:xfr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F6755E-D21B-E641-A906-F0EAC2366341}"/>
              </a:ext>
            </a:extLst>
          </p:cNvPr>
          <p:cNvSpPr>
            <a:spLocks noGrp="1"/>
          </p:cNvSpPr>
          <p:nvPr>
            <p:ph type="title"/>
          </p:nvPr>
        </p:nvSpPr>
        <p:spPr>
          <a:xfrm>
            <a:off x="2381250" y="260351"/>
            <a:ext cx="7429500" cy="1477963"/>
          </a:xfrm>
        </p:spPr>
        <p:txBody>
          <a:bodyPr/>
          <a:lstStyle/>
          <a:p>
            <a:pPr>
              <a:defRPr/>
            </a:pPr>
            <a:r>
              <a:rPr lang="cs-CZ" dirty="0"/>
              <a:t>Kompetitivní </a:t>
            </a:r>
            <a:r>
              <a:rPr lang="cs-CZ" dirty="0" err="1"/>
              <a:t>imunoanalýza</a:t>
            </a:r>
            <a:endParaRPr lang="cs-CZ" dirty="0"/>
          </a:p>
        </p:txBody>
      </p:sp>
      <p:pic>
        <p:nvPicPr>
          <p:cNvPr id="20483" name="Picture 2" descr="http://4.bp.blogspot.com/-rgOwVfLUO6c/UCof1EwmxuI/AAAAAAAAAn0/tY6452g_5iQ/s400/immunoassay7.gif">
            <a:extLst>
              <a:ext uri="{FF2B5EF4-FFF2-40B4-BE49-F238E27FC236}">
                <a16:creationId xmlns:a16="http://schemas.microsoft.com/office/drawing/2014/main" id="{3872CFDF-6814-C04F-B042-DCC89AF9C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268414"/>
            <a:ext cx="68040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http://2.bp.blogspot.com/-tzkayb4CRe8/UCogA_qFObI/AAAAAAAAAoE/Ob4woSB_hVE/s400/immunoassay9.gif">
            <a:extLst>
              <a:ext uri="{FF2B5EF4-FFF2-40B4-BE49-F238E27FC236}">
                <a16:creationId xmlns:a16="http://schemas.microsoft.com/office/drawing/2014/main" id="{6FDA45B6-ABC4-1F4A-8F45-47E77D5B1A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849688"/>
            <a:ext cx="5545138" cy="300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ovéPole 7">
            <a:extLst>
              <a:ext uri="{FF2B5EF4-FFF2-40B4-BE49-F238E27FC236}">
                <a16:creationId xmlns:a16="http://schemas.microsoft.com/office/drawing/2014/main" id="{AE829B2A-ECA3-DC41-AE4B-5CB0D1147381}"/>
              </a:ext>
            </a:extLst>
          </p:cNvPr>
          <p:cNvSpPr txBox="1"/>
          <p:nvPr/>
        </p:nvSpPr>
        <p:spPr>
          <a:xfrm>
            <a:off x="7104064" y="3860800"/>
            <a:ext cx="3455987" cy="2914650"/>
          </a:xfrm>
          <a:prstGeom prst="rect">
            <a:avLst/>
          </a:prstGeom>
          <a:noFill/>
        </p:spPr>
        <p:txBody>
          <a:bodyPr>
            <a:spAutoFit/>
          </a:bodyPr>
          <a:lstStyle/>
          <a:p>
            <a:pPr marL="341313" indent="-341313">
              <a:lnSpc>
                <a:spcPct val="80000"/>
              </a:lnSpc>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dirty="0"/>
              <a:t>vhodná pro nízkomolekulární </a:t>
            </a:r>
            <a:r>
              <a:rPr lang="cs-CZ" dirty="0" err="1"/>
              <a:t>analyty</a:t>
            </a:r>
            <a:r>
              <a:rPr lang="cs-CZ" dirty="0"/>
              <a:t> s malou molekulou (př. B12, </a:t>
            </a:r>
            <a:r>
              <a:rPr lang="cs-CZ" dirty="0" err="1"/>
              <a:t>folát</a:t>
            </a:r>
            <a:r>
              <a:rPr lang="cs-CZ" dirty="0"/>
              <a:t>, teofylin, </a:t>
            </a:r>
            <a:r>
              <a:rPr lang="cs-CZ" dirty="0" err="1"/>
              <a:t>fenytoin</a:t>
            </a:r>
            <a:r>
              <a:rPr lang="cs-CZ" dirty="0"/>
              <a:t> T3, steroidní hormony)</a:t>
            </a:r>
          </a:p>
          <a:p>
            <a:pPr marL="341313" indent="-341313">
              <a:lnSpc>
                <a:spcPct val="80000"/>
              </a:lnSpc>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cs-CZ" dirty="0" err="1"/>
              <a:t>polyklonální</a:t>
            </a:r>
            <a:r>
              <a:rPr lang="cs-CZ" dirty="0"/>
              <a:t> protilátky</a:t>
            </a:r>
          </a:p>
          <a:p>
            <a:pPr>
              <a:defRPr/>
            </a:pPr>
            <a:endParaRPr lang="cs-CZ"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DD2A1FB-9651-0B43-8C90-B1A44F6729D9}"/>
              </a:ext>
            </a:extLst>
          </p:cNvPr>
          <p:cNvSpPr>
            <a:spLocks noGrp="1"/>
          </p:cNvSpPr>
          <p:nvPr>
            <p:ph type="title"/>
          </p:nvPr>
        </p:nvSpPr>
        <p:spPr>
          <a:xfrm>
            <a:off x="2063750" y="188913"/>
            <a:ext cx="8288338" cy="1477962"/>
          </a:xfrm>
        </p:spPr>
        <p:txBody>
          <a:bodyPr/>
          <a:lstStyle/>
          <a:p>
            <a:pPr>
              <a:defRPr/>
            </a:pPr>
            <a:r>
              <a:rPr lang="cs-CZ" dirty="0"/>
              <a:t>Nekompetitivní </a:t>
            </a:r>
            <a:r>
              <a:rPr lang="cs-CZ" dirty="0" err="1"/>
              <a:t>imunoanalýza</a:t>
            </a:r>
            <a:endParaRPr lang="cs-CZ" dirty="0"/>
          </a:p>
        </p:txBody>
      </p:sp>
      <p:pic>
        <p:nvPicPr>
          <p:cNvPr id="21507" name="Picture 2" descr="http://3.bp.blogspot.com/-bH8hWmsdJTU/UCofj70u4aI/AAAAAAAAAnU/g-h3FfQVZoY/s1600/immunoassay1.gif">
            <a:extLst>
              <a:ext uri="{FF2B5EF4-FFF2-40B4-BE49-F238E27FC236}">
                <a16:creationId xmlns:a16="http://schemas.microsoft.com/office/drawing/2014/main" id="{1DE9E64E-365E-BC4E-B364-4AA53414B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557338"/>
            <a:ext cx="7488238" cy="232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pubs.rsc.org/services/images/RSCpubs.ePlatform.Service.FreeContent.ImageService.svc/ImageService/Articleimage/2003/AN/b303132b/b303132b-f2.gif">
            <a:extLst>
              <a:ext uri="{FF2B5EF4-FFF2-40B4-BE49-F238E27FC236}">
                <a16:creationId xmlns:a16="http://schemas.microsoft.com/office/drawing/2014/main" id="{007F4CDA-B743-0444-B2F0-739F6B816D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4076700"/>
            <a:ext cx="3527425" cy="261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Obdélník 5">
            <a:extLst>
              <a:ext uri="{FF2B5EF4-FFF2-40B4-BE49-F238E27FC236}">
                <a16:creationId xmlns:a16="http://schemas.microsoft.com/office/drawing/2014/main" id="{7450BEEA-DDBE-2240-9E4F-AF1F4D2F80D2}"/>
              </a:ext>
            </a:extLst>
          </p:cNvPr>
          <p:cNvSpPr>
            <a:spLocks noChangeArrowheads="1"/>
          </p:cNvSpPr>
          <p:nvPr/>
        </p:nvSpPr>
        <p:spPr bwMode="auto">
          <a:xfrm>
            <a:off x="5808663" y="3905250"/>
            <a:ext cx="4572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1pPr>
            <a:lvl2pPr marL="742950" indent="-28575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2pPr>
            <a:lvl3pPr marL="11430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3pPr>
            <a:lvl4pPr marL="16002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4pPr>
            <a:lvl5pPr marL="2057400" indent="-2286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5pPr>
            <a:lvl6pPr marL="25146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6pPr>
            <a:lvl7pPr marL="29718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7pPr>
            <a:lvl8pPr marL="34290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8pPr>
            <a:lvl9pPr marL="3886200" indent="-228600"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Arial" panose="020B0604020202020204" pitchFamily="34" charset="0"/>
              </a:defRPr>
            </a:lvl9pPr>
          </a:lstStyle>
          <a:p>
            <a:pPr>
              <a:lnSpc>
                <a:spcPct val="90000"/>
              </a:lnSpc>
              <a:spcBef>
                <a:spcPts val="900"/>
              </a:spcBef>
              <a:buFont typeface="Arial" panose="020B0604020202020204" pitchFamily="34" charset="0"/>
              <a:buChar char="•"/>
            </a:pPr>
            <a:r>
              <a:rPr lang="cs-CZ" altLang="cs-CZ"/>
              <a:t>molekuly s vyšší molekulovou váhou, které umožňují vazbu protilátek na dvě determinanty – př. TSH, ferritin, nádorové antigeny, PSA, S100, srdeční troponiny, osteomarkery</a:t>
            </a:r>
            <a:r>
              <a:rPr lang="cs-CZ" altLang="cs-CZ" sz="3200"/>
              <a:t> </a:t>
            </a:r>
          </a:p>
          <a:p>
            <a:pPr>
              <a:lnSpc>
                <a:spcPct val="90000"/>
              </a:lnSpc>
              <a:spcBef>
                <a:spcPts val="700"/>
              </a:spcBef>
              <a:buFont typeface="Arial" panose="020B0604020202020204" pitchFamily="34" charset="0"/>
              <a:buChar char="•"/>
            </a:pPr>
            <a:r>
              <a:rPr lang="cs-CZ" altLang="cs-CZ"/>
              <a:t>monoklonální protilátky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6" name="Rectangle 4">
            <a:extLst>
              <a:ext uri="{FF2B5EF4-FFF2-40B4-BE49-F238E27FC236}">
                <a16:creationId xmlns:a16="http://schemas.microsoft.com/office/drawing/2014/main" id="{1266D96A-9DC4-FC40-B69F-531719F986A5}"/>
              </a:ext>
            </a:extLst>
          </p:cNvPr>
          <p:cNvSpPr>
            <a:spLocks noGrp="1" noChangeArrowheads="1"/>
          </p:cNvSpPr>
          <p:nvPr>
            <p:ph type="title"/>
          </p:nvPr>
        </p:nvSpPr>
        <p:spPr>
          <a:xfrm>
            <a:off x="2379663" y="619126"/>
            <a:ext cx="7429500" cy="1477963"/>
          </a:xfrm>
        </p:spPr>
        <p:txBody>
          <a:bodyPr/>
          <a:lstStyle/>
          <a:p>
            <a:pPr>
              <a:lnSpc>
                <a:spcPct val="120000"/>
              </a:lnSpc>
              <a:defRPr/>
            </a:pPr>
            <a:r>
              <a:rPr lang="cs-CZ" b="1"/>
              <a:t>Základní imunoanalytické metody se značkou</a:t>
            </a:r>
          </a:p>
        </p:txBody>
      </p:sp>
      <p:sp>
        <p:nvSpPr>
          <p:cNvPr id="22531" name="Rectangle 5">
            <a:extLst>
              <a:ext uri="{FF2B5EF4-FFF2-40B4-BE49-F238E27FC236}">
                <a16:creationId xmlns:a16="http://schemas.microsoft.com/office/drawing/2014/main" id="{41ADECEC-8E79-EB49-A39E-3E4305DF71AD}"/>
              </a:ext>
            </a:extLst>
          </p:cNvPr>
          <p:cNvSpPr>
            <a:spLocks noGrp="1" noChangeArrowheads="1"/>
          </p:cNvSpPr>
          <p:nvPr>
            <p:ph idx="1"/>
          </p:nvPr>
        </p:nvSpPr>
        <p:spPr>
          <a:xfrm>
            <a:off x="2379663" y="2249488"/>
            <a:ext cx="7429500" cy="3541712"/>
          </a:xfrm>
        </p:spPr>
        <p:txBody>
          <a:bodyPr/>
          <a:lstStyle/>
          <a:p>
            <a:r>
              <a:rPr lang="cs-CZ" altLang="cs-CZ"/>
              <a:t>Radioaktivní značka </a:t>
            </a:r>
          </a:p>
          <a:p>
            <a:r>
              <a:rPr lang="cs-CZ" altLang="cs-CZ"/>
              <a:t>Enzymová značka s fotometrickou detekcí</a:t>
            </a:r>
          </a:p>
          <a:p>
            <a:r>
              <a:rPr lang="cs-CZ" altLang="cs-CZ"/>
              <a:t>Enzymová značka s chemiluminiscenční detekcí</a:t>
            </a:r>
          </a:p>
          <a:p>
            <a:r>
              <a:rPr lang="cs-CZ" altLang="cs-CZ"/>
              <a:t>Fluorescenční značka</a:t>
            </a:r>
          </a:p>
          <a:p>
            <a:r>
              <a:rPr lang="cs-CZ" altLang="cs-CZ"/>
              <a:t>DELFIA</a:t>
            </a:r>
          </a:p>
          <a:p>
            <a:r>
              <a:rPr lang="cs-CZ" altLang="cs-CZ"/>
              <a:t>TRACE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3506" name="Rectangle 2">
            <a:extLst>
              <a:ext uri="{FF2B5EF4-FFF2-40B4-BE49-F238E27FC236}">
                <a16:creationId xmlns:a16="http://schemas.microsoft.com/office/drawing/2014/main" id="{46B35A96-0A2B-CB46-9DB1-2830D9BC3579}"/>
              </a:ext>
            </a:extLst>
          </p:cNvPr>
          <p:cNvSpPr>
            <a:spLocks noGrp="1" noChangeArrowheads="1"/>
          </p:cNvSpPr>
          <p:nvPr>
            <p:ph type="title"/>
          </p:nvPr>
        </p:nvSpPr>
        <p:spPr>
          <a:xfrm>
            <a:off x="2379663" y="619126"/>
            <a:ext cx="7429500" cy="1477963"/>
          </a:xfrm>
        </p:spPr>
        <p:txBody>
          <a:bodyPr/>
          <a:lstStyle/>
          <a:p>
            <a:pPr>
              <a:defRPr/>
            </a:pPr>
            <a:r>
              <a:rPr lang="cs-CZ"/>
              <a:t>Radioaktivní značka</a:t>
            </a:r>
          </a:p>
        </p:txBody>
      </p:sp>
      <p:sp>
        <p:nvSpPr>
          <p:cNvPr id="23555" name="Rectangle 3">
            <a:extLst>
              <a:ext uri="{FF2B5EF4-FFF2-40B4-BE49-F238E27FC236}">
                <a16:creationId xmlns:a16="http://schemas.microsoft.com/office/drawing/2014/main" id="{C34165EF-2981-874D-A797-F919A0C1C620}"/>
              </a:ext>
            </a:extLst>
          </p:cNvPr>
          <p:cNvSpPr>
            <a:spLocks noGrp="1" noChangeArrowheads="1"/>
          </p:cNvSpPr>
          <p:nvPr>
            <p:ph idx="1"/>
          </p:nvPr>
        </p:nvSpPr>
        <p:spPr>
          <a:xfrm>
            <a:off x="2379663" y="2249488"/>
            <a:ext cx="7429500" cy="3541712"/>
          </a:xfrm>
        </p:spPr>
        <p:txBody>
          <a:bodyPr/>
          <a:lstStyle/>
          <a:p>
            <a:pPr>
              <a:lnSpc>
                <a:spcPct val="90000"/>
              </a:lnSpc>
            </a:pPr>
            <a:r>
              <a:rPr lang="cs-CZ" altLang="cs-CZ"/>
              <a:t>RIA = radioimunoanalýza</a:t>
            </a:r>
          </a:p>
          <a:p>
            <a:pPr lvl="1">
              <a:lnSpc>
                <a:spcPct val="90000"/>
              </a:lnSpc>
            </a:pPr>
            <a:r>
              <a:rPr lang="cs-CZ" altLang="cs-CZ"/>
              <a:t>Obecná zkratka při použiti radioaktivní značky</a:t>
            </a:r>
          </a:p>
          <a:p>
            <a:pPr lvl="1">
              <a:lnSpc>
                <a:spcPct val="90000"/>
              </a:lnSpc>
            </a:pPr>
            <a:r>
              <a:rPr lang="cs-CZ" altLang="cs-CZ"/>
              <a:t>Kompetitivní metody s radioaktivní značkou</a:t>
            </a:r>
          </a:p>
          <a:p>
            <a:pPr>
              <a:lnSpc>
                <a:spcPct val="90000"/>
              </a:lnSpc>
            </a:pPr>
            <a:r>
              <a:rPr lang="cs-CZ" altLang="cs-CZ"/>
              <a:t>IRMA = imunoradiometrická analýza</a:t>
            </a:r>
          </a:p>
          <a:p>
            <a:pPr lvl="1">
              <a:lnSpc>
                <a:spcPct val="90000"/>
              </a:lnSpc>
            </a:pPr>
            <a:r>
              <a:rPr lang="cs-CZ" altLang="cs-CZ"/>
              <a:t>Sendvičové metody s radioaktivní značkou</a:t>
            </a:r>
          </a:p>
          <a:p>
            <a:pPr>
              <a:lnSpc>
                <a:spcPct val="90000"/>
              </a:lnSpc>
            </a:pPr>
            <a:r>
              <a:rPr lang="cs-CZ" altLang="cs-CZ"/>
              <a:t>REA = radioenzymatická analýza</a:t>
            </a:r>
          </a:p>
          <a:p>
            <a:pPr>
              <a:lnSpc>
                <a:spcPct val="90000"/>
              </a:lnSpc>
            </a:pPr>
            <a:r>
              <a:rPr lang="cs-CZ" altLang="cs-CZ"/>
              <a:t>RRA  = radioreceptorová analýza</a:t>
            </a:r>
          </a:p>
          <a:p>
            <a:pPr>
              <a:lnSpc>
                <a:spcPct val="90000"/>
              </a:lnSpc>
            </a:pPr>
            <a:r>
              <a:rPr lang="cs-CZ" altLang="cs-CZ"/>
              <a:t>(RBPA)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a:extLst>
              <a:ext uri="{FF2B5EF4-FFF2-40B4-BE49-F238E27FC236}">
                <a16:creationId xmlns:a16="http://schemas.microsoft.com/office/drawing/2014/main" id="{50A0DE51-B629-4549-BCF5-69B2A21D99A5}"/>
              </a:ext>
            </a:extLst>
          </p:cNvPr>
          <p:cNvSpPr>
            <a:spLocks noGrp="1" noChangeArrowheads="1"/>
          </p:cNvSpPr>
          <p:nvPr>
            <p:ph type="title"/>
          </p:nvPr>
        </p:nvSpPr>
        <p:spPr>
          <a:xfrm>
            <a:off x="2379663" y="619126"/>
            <a:ext cx="7429500" cy="1477963"/>
          </a:xfrm>
        </p:spPr>
        <p:txBody>
          <a:bodyPr/>
          <a:lstStyle/>
          <a:p>
            <a:pPr>
              <a:defRPr/>
            </a:pPr>
            <a:r>
              <a:rPr lang="cs-CZ"/>
              <a:t>Technologie RIA a IRMA</a:t>
            </a:r>
          </a:p>
        </p:txBody>
      </p:sp>
      <p:sp>
        <p:nvSpPr>
          <p:cNvPr id="24579" name="Rectangle 3">
            <a:extLst>
              <a:ext uri="{FF2B5EF4-FFF2-40B4-BE49-F238E27FC236}">
                <a16:creationId xmlns:a16="http://schemas.microsoft.com/office/drawing/2014/main" id="{FA3C6468-43DD-CC46-BE10-FCD97D1CD4C3}"/>
              </a:ext>
            </a:extLst>
          </p:cNvPr>
          <p:cNvSpPr>
            <a:spLocks noGrp="1" noChangeArrowheads="1"/>
          </p:cNvSpPr>
          <p:nvPr>
            <p:ph idx="1"/>
          </p:nvPr>
        </p:nvSpPr>
        <p:spPr>
          <a:xfrm>
            <a:off x="2894013" y="1827214"/>
            <a:ext cx="7313612" cy="4554537"/>
          </a:xfrm>
        </p:spPr>
        <p:txBody>
          <a:bodyPr/>
          <a:lstStyle/>
          <a:p>
            <a:pPr>
              <a:lnSpc>
                <a:spcPct val="110000"/>
              </a:lnSpc>
            </a:pPr>
            <a:r>
              <a:rPr lang="cs-CZ" altLang="cs-CZ"/>
              <a:t>Propracované metody jodace malých molekul (konjugát) i proteinů</a:t>
            </a:r>
          </a:p>
          <a:p>
            <a:pPr>
              <a:lnSpc>
                <a:spcPct val="110000"/>
              </a:lnSpc>
            </a:pPr>
            <a:r>
              <a:rPr lang="cs-CZ" altLang="cs-CZ"/>
              <a:t>Pevná fáze – zkumavka, kuličky i paramagnetické mikročástice</a:t>
            </a:r>
          </a:p>
          <a:p>
            <a:pPr>
              <a:lnSpc>
                <a:spcPct val="110000"/>
              </a:lnSpc>
            </a:pPr>
            <a:r>
              <a:rPr lang="cs-CZ" altLang="cs-CZ"/>
              <a:t>Automatizace – STRATEC SR 300</a:t>
            </a:r>
          </a:p>
          <a:p>
            <a:pPr>
              <a:lnSpc>
                <a:spcPct val="110000"/>
              </a:lnSpc>
            </a:pPr>
            <a:r>
              <a:rPr lang="cs-CZ" altLang="cs-CZ"/>
              <a:t>Měření aktivity – jednoduchý, technicky zvládnutý spolehlivý proces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9650" name="Rectangle 2">
            <a:extLst>
              <a:ext uri="{FF2B5EF4-FFF2-40B4-BE49-F238E27FC236}">
                <a16:creationId xmlns:a16="http://schemas.microsoft.com/office/drawing/2014/main" id="{2425BE2B-4AC7-D649-B04E-C3ABD4509536}"/>
              </a:ext>
            </a:extLst>
          </p:cNvPr>
          <p:cNvSpPr>
            <a:spLocks noGrp="1" noChangeArrowheads="1"/>
          </p:cNvSpPr>
          <p:nvPr>
            <p:ph type="title"/>
          </p:nvPr>
        </p:nvSpPr>
        <p:spPr/>
        <p:txBody>
          <a:bodyPr/>
          <a:lstStyle/>
          <a:p>
            <a:pPr>
              <a:defRPr/>
            </a:pPr>
            <a:r>
              <a:rPr lang="cs-CZ"/>
              <a:t>Výhody a nevýhody RIA</a:t>
            </a:r>
          </a:p>
        </p:txBody>
      </p:sp>
      <p:sp>
        <p:nvSpPr>
          <p:cNvPr id="25603" name="Rectangle 4">
            <a:extLst>
              <a:ext uri="{FF2B5EF4-FFF2-40B4-BE49-F238E27FC236}">
                <a16:creationId xmlns:a16="http://schemas.microsoft.com/office/drawing/2014/main" id="{5C23BB16-A977-BE4D-85D5-F621C137AB61}"/>
              </a:ext>
            </a:extLst>
          </p:cNvPr>
          <p:cNvSpPr>
            <a:spLocks noGrp="1" noChangeArrowheads="1"/>
          </p:cNvSpPr>
          <p:nvPr>
            <p:ph sz="half" idx="1"/>
          </p:nvPr>
        </p:nvSpPr>
        <p:spPr>
          <a:xfrm>
            <a:off x="2379664" y="2249488"/>
            <a:ext cx="3659187" cy="3541712"/>
          </a:xfrm>
        </p:spPr>
        <p:txBody>
          <a:bodyPr>
            <a:normAutofit fontScale="92500"/>
          </a:bodyPr>
          <a:lstStyle/>
          <a:p>
            <a:r>
              <a:rPr lang="cs-CZ" altLang="cs-CZ" sz="2500"/>
              <a:t>Výhody</a:t>
            </a:r>
          </a:p>
          <a:p>
            <a:pPr lvl="1"/>
            <a:r>
              <a:rPr lang="cs-CZ" altLang="cs-CZ" sz="2100" b="1">
                <a:solidFill>
                  <a:schemeClr val="tx2"/>
                </a:solidFill>
              </a:rPr>
              <a:t>Robustnost</a:t>
            </a:r>
            <a:r>
              <a:rPr lang="cs-CZ" altLang="cs-CZ" sz="2100"/>
              <a:t> </a:t>
            </a:r>
          </a:p>
          <a:p>
            <a:pPr lvl="1">
              <a:buFont typeface="Wingdings" pitchFamily="2" charset="2"/>
              <a:buNone/>
            </a:pPr>
            <a:r>
              <a:rPr lang="cs-CZ" altLang="cs-CZ" sz="2100"/>
              <a:t>	(malá značka, přímá detekce)</a:t>
            </a:r>
          </a:p>
          <a:p>
            <a:pPr lvl="1"/>
            <a:r>
              <a:rPr lang="cs-CZ" altLang="cs-CZ" sz="2100"/>
              <a:t>J</a:t>
            </a:r>
            <a:r>
              <a:rPr lang="cs-CZ" altLang="cs-CZ" sz="2100" b="1">
                <a:solidFill>
                  <a:schemeClr val="tx2"/>
                </a:solidFill>
              </a:rPr>
              <a:t>ednoduchost</a:t>
            </a:r>
            <a:r>
              <a:rPr lang="cs-CZ" altLang="cs-CZ" sz="2100"/>
              <a:t> (přípravy i zpracování)</a:t>
            </a:r>
          </a:p>
          <a:p>
            <a:pPr lvl="1"/>
            <a:r>
              <a:rPr lang="cs-CZ" altLang="cs-CZ" sz="2100"/>
              <a:t>Citlivost a rozsah koncentrace</a:t>
            </a:r>
          </a:p>
        </p:txBody>
      </p:sp>
      <p:sp>
        <p:nvSpPr>
          <p:cNvPr id="25604" name="Rectangle 5">
            <a:extLst>
              <a:ext uri="{FF2B5EF4-FFF2-40B4-BE49-F238E27FC236}">
                <a16:creationId xmlns:a16="http://schemas.microsoft.com/office/drawing/2014/main" id="{F288BC99-34E5-D445-AE70-706BAFA80E04}"/>
              </a:ext>
            </a:extLst>
          </p:cNvPr>
          <p:cNvSpPr>
            <a:spLocks noGrp="1" noChangeArrowheads="1"/>
          </p:cNvSpPr>
          <p:nvPr>
            <p:ph sz="half" idx="2"/>
          </p:nvPr>
        </p:nvSpPr>
        <p:spPr>
          <a:xfrm>
            <a:off x="6153151" y="2249488"/>
            <a:ext cx="3656013" cy="3541712"/>
          </a:xfrm>
        </p:spPr>
        <p:txBody>
          <a:bodyPr>
            <a:normAutofit fontScale="92500"/>
          </a:bodyPr>
          <a:lstStyle/>
          <a:p>
            <a:r>
              <a:rPr lang="cs-CZ" altLang="cs-CZ" sz="2500"/>
              <a:t>Nevýhody</a:t>
            </a:r>
          </a:p>
          <a:p>
            <a:pPr lvl="1"/>
            <a:r>
              <a:rPr lang="cs-CZ" altLang="cs-CZ" sz="2100"/>
              <a:t>Krátká exspirace (3-8 týdnů)</a:t>
            </a:r>
          </a:p>
          <a:p>
            <a:pPr lvl="1"/>
            <a:r>
              <a:rPr lang="cs-CZ" altLang="cs-CZ" sz="2100"/>
              <a:t>Bezpečnostní riziko práce s radioaktivitou</a:t>
            </a:r>
          </a:p>
          <a:p>
            <a:pPr lvl="1"/>
            <a:r>
              <a:rPr lang="cs-CZ" altLang="cs-CZ" sz="2100"/>
              <a:t>Radioaktivní odpad</a:t>
            </a:r>
          </a:p>
          <a:p>
            <a:pPr lvl="1"/>
            <a:r>
              <a:rPr lang="cs-CZ" altLang="cs-CZ" sz="2100"/>
              <a:t>(Práce v sériích s kalibrací)</a:t>
            </a:r>
          </a:p>
          <a:p>
            <a:pPr lvl="1"/>
            <a:r>
              <a:rPr lang="cs-CZ" altLang="cs-CZ" sz="2100"/>
              <a:t>(Duplikáty)</a:t>
            </a:r>
          </a:p>
          <a:p>
            <a:pPr lvl="1"/>
            <a:endParaRPr lang="cs-CZ" altLang="cs-CZ" sz="21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46D9EBF2-0E7A-044D-B646-9B9BAE05C97C}"/>
              </a:ext>
            </a:extLst>
          </p:cNvPr>
          <p:cNvSpPr>
            <a:spLocks noGrp="1" noChangeArrowheads="1"/>
          </p:cNvSpPr>
          <p:nvPr>
            <p:ph type="title"/>
          </p:nvPr>
        </p:nvSpPr>
        <p:spPr>
          <a:xfrm>
            <a:off x="2379663" y="619126"/>
            <a:ext cx="7429500" cy="1477963"/>
          </a:xfrm>
        </p:spPr>
        <p:txBody>
          <a:bodyPr/>
          <a:lstStyle/>
          <a:p>
            <a:pPr>
              <a:defRPr/>
            </a:pPr>
            <a:r>
              <a:rPr lang="cs-CZ"/>
              <a:t>Enzymové indikátory</a:t>
            </a:r>
          </a:p>
        </p:txBody>
      </p:sp>
      <p:sp>
        <p:nvSpPr>
          <p:cNvPr id="26627" name="Rectangle 4">
            <a:extLst>
              <a:ext uri="{FF2B5EF4-FFF2-40B4-BE49-F238E27FC236}">
                <a16:creationId xmlns:a16="http://schemas.microsoft.com/office/drawing/2014/main" id="{199C7EF3-9DB6-D843-867A-856F10CCA05F}"/>
              </a:ext>
            </a:extLst>
          </p:cNvPr>
          <p:cNvSpPr>
            <a:spLocks noGrp="1" noChangeArrowheads="1"/>
          </p:cNvSpPr>
          <p:nvPr>
            <p:ph idx="1"/>
          </p:nvPr>
        </p:nvSpPr>
        <p:spPr>
          <a:xfrm>
            <a:off x="2927351" y="1628776"/>
            <a:ext cx="7313613" cy="4841875"/>
          </a:xfrm>
        </p:spPr>
        <p:txBody>
          <a:bodyPr>
            <a:normAutofit fontScale="92500" lnSpcReduction="10000"/>
          </a:bodyPr>
          <a:lstStyle/>
          <a:p>
            <a:pPr>
              <a:lnSpc>
                <a:spcPct val="110000"/>
              </a:lnSpc>
            </a:pPr>
            <a:r>
              <a:rPr lang="cs-CZ" altLang="cs-CZ" b="1">
                <a:cs typeface="Times New Roman" panose="02020603050405020304" pitchFamily="18" charset="0"/>
              </a:rPr>
              <a:t>Po</a:t>
            </a:r>
            <a:r>
              <a:rPr lang="cs-CZ" altLang="cs-CZ" b="1"/>
              <a:t>ž</a:t>
            </a:r>
            <a:r>
              <a:rPr lang="cs-CZ" altLang="cs-CZ" b="1">
                <a:cs typeface="Times New Roman" panose="02020603050405020304" pitchFamily="18" charset="0"/>
              </a:rPr>
              <a:t>adavky</a:t>
            </a:r>
            <a:r>
              <a:rPr lang="cs-CZ" altLang="cs-CZ">
                <a:cs typeface="Times New Roman" panose="02020603050405020304" pitchFamily="18" charset="0"/>
              </a:rPr>
              <a:t>:</a:t>
            </a:r>
          </a:p>
          <a:p>
            <a:pPr lvl="1">
              <a:lnSpc>
                <a:spcPct val="110000"/>
              </a:lnSpc>
            </a:pPr>
            <a:r>
              <a:rPr lang="cs-CZ" altLang="cs-CZ" sz="1800">
                <a:cs typeface="Times New Roman" panose="02020603050405020304" pitchFamily="18" charset="0"/>
              </a:rPr>
              <a:t>mus</a:t>
            </a:r>
            <a:r>
              <a:rPr lang="cs-CZ" altLang="cs-CZ" sz="1800">
                <a:latin typeface="Arial" panose="020B0604020202020204" pitchFamily="34" charset="0"/>
                <a:cs typeface="Times New Roman" panose="02020603050405020304" pitchFamily="18" charset="0"/>
              </a:rPr>
              <a:t>í</a:t>
            </a:r>
            <a:r>
              <a:rPr lang="cs-CZ" altLang="cs-CZ" sz="1800">
                <a:cs typeface="Times New Roman" panose="02020603050405020304" pitchFamily="18" charset="0"/>
              </a:rPr>
              <a:t> m</a:t>
            </a:r>
            <a:r>
              <a:rPr lang="cs-CZ" altLang="cs-CZ" sz="1800">
                <a:latin typeface="Arial" panose="020B0604020202020204" pitchFamily="34" charset="0"/>
                <a:cs typeface="Times New Roman" panose="02020603050405020304" pitchFamily="18" charset="0"/>
              </a:rPr>
              <a:t>í</a:t>
            </a:r>
            <a:r>
              <a:rPr lang="cs-CZ" altLang="cs-CZ" sz="1800">
                <a:cs typeface="Times New Roman" panose="02020603050405020304" pitchFamily="18" charset="0"/>
              </a:rPr>
              <a:t>t vysokou specifickou aktivitu</a:t>
            </a:r>
          </a:p>
          <a:p>
            <a:pPr lvl="1">
              <a:lnSpc>
                <a:spcPct val="110000"/>
              </a:lnSpc>
            </a:pPr>
            <a:r>
              <a:rPr lang="cs-CZ" altLang="cs-CZ" sz="1800">
                <a:cs typeface="Times New Roman" panose="02020603050405020304" pitchFamily="18" charset="0"/>
              </a:rPr>
              <a:t>nesm</a:t>
            </a:r>
            <a:r>
              <a:rPr lang="cs-CZ" altLang="cs-CZ" sz="1800">
                <a:latin typeface="Arial" panose="020B0604020202020204" pitchFamily="34" charset="0"/>
                <a:cs typeface="Times New Roman" panose="02020603050405020304" pitchFamily="18" charset="0"/>
              </a:rPr>
              <a:t>í</a:t>
            </a:r>
            <a:r>
              <a:rPr lang="cs-CZ" altLang="cs-CZ" sz="1800">
                <a:cs typeface="Times New Roman" panose="02020603050405020304" pitchFamily="18" charset="0"/>
              </a:rPr>
              <a:t> se vyskytovat v analyzovan</a:t>
            </a:r>
            <a:r>
              <a:rPr lang="cs-CZ" altLang="cs-CZ" sz="1800">
                <a:latin typeface="Arial" panose="020B0604020202020204" pitchFamily="34" charset="0"/>
                <a:cs typeface="Times New Roman" panose="02020603050405020304" pitchFamily="18" charset="0"/>
              </a:rPr>
              <a:t>é</a:t>
            </a:r>
            <a:r>
              <a:rPr lang="cs-CZ" altLang="cs-CZ" sz="1800">
                <a:cs typeface="Times New Roman" panose="02020603050405020304" pitchFamily="18" charset="0"/>
              </a:rPr>
              <a:t> tekutině</a:t>
            </a:r>
          </a:p>
          <a:p>
            <a:pPr lvl="1">
              <a:lnSpc>
                <a:spcPct val="110000"/>
              </a:lnSpc>
            </a:pPr>
            <a:r>
              <a:rPr lang="cs-CZ" altLang="cs-CZ" sz="1800">
                <a:cs typeface="Times New Roman" panose="02020603050405020304" pitchFamily="18" charset="0"/>
              </a:rPr>
              <a:t>mus</a:t>
            </a:r>
            <a:r>
              <a:rPr lang="cs-CZ" altLang="cs-CZ" sz="1800">
                <a:latin typeface="Arial" panose="020B0604020202020204" pitchFamily="34" charset="0"/>
                <a:cs typeface="Times New Roman" panose="02020603050405020304" pitchFamily="18" charset="0"/>
              </a:rPr>
              <a:t>í</a:t>
            </a:r>
            <a:r>
              <a:rPr lang="cs-CZ" altLang="cs-CZ" sz="1800">
                <a:cs typeface="Times New Roman" panose="02020603050405020304" pitchFamily="18" charset="0"/>
              </a:rPr>
              <a:t> být rozpustný ve vodě</a:t>
            </a:r>
          </a:p>
          <a:p>
            <a:pPr lvl="1">
              <a:lnSpc>
                <a:spcPct val="110000"/>
              </a:lnSpc>
            </a:pPr>
            <a:r>
              <a:rPr lang="cs-CZ" altLang="cs-CZ" sz="1800">
                <a:cs typeface="Times New Roman" panose="02020603050405020304" pitchFamily="18" charset="0"/>
              </a:rPr>
              <a:t>zachov</a:t>
            </a:r>
            <a:r>
              <a:rPr lang="cs-CZ" altLang="cs-CZ" sz="1800">
                <a:latin typeface="Arial" panose="020B0604020202020204" pitchFamily="34" charset="0"/>
                <a:cs typeface="Times New Roman" panose="02020603050405020304" pitchFamily="18" charset="0"/>
              </a:rPr>
              <a:t>á</a:t>
            </a:r>
            <a:r>
              <a:rPr lang="cs-CZ" altLang="cs-CZ" sz="1800">
                <a:cs typeface="Times New Roman" panose="02020603050405020304" pitchFamily="18" charset="0"/>
              </a:rPr>
              <a:t>v</a:t>
            </a:r>
            <a:r>
              <a:rPr lang="cs-CZ" altLang="cs-CZ" sz="1800">
                <a:latin typeface="Arial" panose="020B0604020202020204" pitchFamily="34" charset="0"/>
                <a:cs typeface="Times New Roman" panose="02020603050405020304" pitchFamily="18" charset="0"/>
              </a:rPr>
              <a:t>á</a:t>
            </a:r>
            <a:r>
              <a:rPr lang="cs-CZ" altLang="cs-CZ" sz="1800">
                <a:cs typeface="Times New Roman" panose="02020603050405020304" pitchFamily="18" charset="0"/>
              </a:rPr>
              <a:t> si aktivitu i po připojen</a:t>
            </a:r>
            <a:r>
              <a:rPr lang="cs-CZ" altLang="cs-CZ" sz="1800">
                <a:latin typeface="Arial" panose="020B0604020202020204" pitchFamily="34" charset="0"/>
                <a:cs typeface="Times New Roman" panose="02020603050405020304" pitchFamily="18" charset="0"/>
              </a:rPr>
              <a:t>í</a:t>
            </a:r>
            <a:endParaRPr lang="cs-CZ" altLang="cs-CZ" sz="1800">
              <a:cs typeface="Times New Roman" panose="02020603050405020304" pitchFamily="18" charset="0"/>
            </a:endParaRPr>
          </a:p>
          <a:p>
            <a:pPr lvl="1">
              <a:lnSpc>
                <a:spcPct val="110000"/>
              </a:lnSpc>
            </a:pPr>
            <a:r>
              <a:rPr lang="cs-CZ" altLang="cs-CZ" sz="1800">
                <a:cs typeface="Times New Roman" panose="02020603050405020304" pitchFamily="18" charset="0"/>
              </a:rPr>
              <a:t>nesm</a:t>
            </a:r>
            <a:r>
              <a:rPr lang="cs-CZ" altLang="cs-CZ" sz="1800">
                <a:latin typeface="Arial" panose="020B0604020202020204" pitchFamily="34" charset="0"/>
                <a:cs typeface="Times New Roman" panose="02020603050405020304" pitchFamily="18" charset="0"/>
              </a:rPr>
              <a:t>í</a:t>
            </a:r>
            <a:r>
              <a:rPr lang="cs-CZ" altLang="cs-CZ" sz="1800">
                <a:cs typeface="Times New Roman" panose="02020603050405020304" pitchFamily="18" charset="0"/>
              </a:rPr>
              <a:t> ovlivnit imunochemickou reakci</a:t>
            </a:r>
          </a:p>
          <a:p>
            <a:pPr lvl="1">
              <a:lnSpc>
                <a:spcPct val="110000"/>
              </a:lnSpc>
            </a:pPr>
            <a:r>
              <a:rPr lang="cs-CZ" altLang="cs-CZ" sz="1800">
                <a:cs typeface="Times New Roman" panose="02020603050405020304" pitchFamily="18" charset="0"/>
              </a:rPr>
              <a:t>nesm</a:t>
            </a:r>
            <a:r>
              <a:rPr lang="cs-CZ" altLang="cs-CZ" sz="1800">
                <a:latin typeface="Arial" panose="020B0604020202020204" pitchFamily="34" charset="0"/>
                <a:cs typeface="Times New Roman" panose="02020603050405020304" pitchFamily="18" charset="0"/>
              </a:rPr>
              <a:t>í</a:t>
            </a:r>
            <a:r>
              <a:rPr lang="cs-CZ" altLang="cs-CZ" sz="1800">
                <a:cs typeface="Times New Roman" panose="02020603050405020304" pitchFamily="18" charset="0"/>
              </a:rPr>
              <a:t> se adsorbovat na pevnou</a:t>
            </a:r>
            <a:r>
              <a:rPr lang="cs-CZ" altLang="cs-CZ">
                <a:cs typeface="Times New Roman" panose="02020603050405020304" pitchFamily="18" charset="0"/>
              </a:rPr>
              <a:t> f</a:t>
            </a:r>
            <a:r>
              <a:rPr lang="cs-CZ" altLang="cs-CZ">
                <a:latin typeface="Arial" panose="020B0604020202020204" pitchFamily="34" charset="0"/>
                <a:cs typeface="Times New Roman" panose="02020603050405020304" pitchFamily="18" charset="0"/>
              </a:rPr>
              <a:t>á</a:t>
            </a:r>
            <a:r>
              <a:rPr lang="cs-CZ" altLang="cs-CZ">
                <a:cs typeface="Times New Roman" panose="02020603050405020304" pitchFamily="18" charset="0"/>
              </a:rPr>
              <a:t>zi</a:t>
            </a:r>
          </a:p>
          <a:p>
            <a:r>
              <a:rPr lang="cs-CZ" altLang="cs-CZ" b="1"/>
              <a:t>Použ</a:t>
            </a:r>
            <a:r>
              <a:rPr lang="cs-CZ" altLang="cs-CZ" b="1">
                <a:latin typeface="Arial" panose="020B0604020202020204" pitchFamily="34" charset="0"/>
              </a:rPr>
              <a:t>í</a:t>
            </a:r>
            <a:r>
              <a:rPr lang="cs-CZ" altLang="cs-CZ" b="1"/>
              <a:t>van</a:t>
            </a:r>
            <a:r>
              <a:rPr lang="cs-CZ" altLang="cs-CZ" b="1">
                <a:latin typeface="Arial" panose="020B0604020202020204" pitchFamily="34" charset="0"/>
              </a:rPr>
              <a:t>é</a:t>
            </a:r>
            <a:r>
              <a:rPr lang="cs-CZ" altLang="cs-CZ" b="1"/>
              <a:t> enzymy</a:t>
            </a:r>
          </a:p>
          <a:p>
            <a:pPr lvl="1"/>
            <a:r>
              <a:rPr lang="cs-CZ" altLang="cs-CZ" sz="1800">
                <a:cs typeface="Times New Roman" panose="02020603050405020304" pitchFamily="18" charset="0"/>
              </a:rPr>
              <a:t>Peroxid</a:t>
            </a:r>
            <a:r>
              <a:rPr lang="cs-CZ" altLang="cs-CZ" sz="1800">
                <a:latin typeface="Arial" panose="020B0604020202020204" pitchFamily="34" charset="0"/>
                <a:cs typeface="Times New Roman" panose="02020603050405020304" pitchFamily="18" charset="0"/>
              </a:rPr>
              <a:t>á</a:t>
            </a:r>
            <a:r>
              <a:rPr lang="cs-CZ" altLang="cs-CZ" sz="1800">
                <a:cs typeface="Times New Roman" panose="02020603050405020304" pitchFamily="18" charset="0"/>
              </a:rPr>
              <a:t>za</a:t>
            </a:r>
          </a:p>
          <a:p>
            <a:pPr lvl="1"/>
            <a:r>
              <a:rPr lang="cs-CZ" altLang="cs-CZ" sz="1800">
                <a:cs typeface="Times New Roman" panose="02020603050405020304" pitchFamily="18" charset="0"/>
              </a:rPr>
              <a:t>Alkalická fosfatáza  </a:t>
            </a:r>
          </a:p>
          <a:p>
            <a:pPr lvl="1"/>
            <a:r>
              <a:rPr lang="cs-CZ" altLang="cs-CZ" sz="1800">
                <a:cs typeface="Times New Roman" panose="02020603050405020304" pitchFamily="18" charset="0"/>
              </a:rPr>
              <a:t>Galaktosidáza</a:t>
            </a:r>
          </a:p>
          <a:p>
            <a:pPr lvl="1"/>
            <a:r>
              <a:rPr lang="cs-CZ" altLang="cs-CZ" sz="1800">
                <a:cs typeface="Times New Roman" panose="02020603050405020304" pitchFamily="18" charset="0"/>
              </a:rPr>
              <a:t>Glukóza-6-fosfátdehydrogenáza</a:t>
            </a:r>
          </a:p>
          <a:p>
            <a:pPr lvl="1"/>
            <a:r>
              <a:rPr lang="cs-CZ" altLang="cs-CZ" sz="1800">
                <a:cs typeface="Times New Roman" panose="02020603050405020304" pitchFamily="18" charset="0"/>
              </a:rPr>
              <a:t>Malátdehydrogenáza</a:t>
            </a:r>
          </a:p>
        </p:txBody>
      </p:sp>
      <p:sp>
        <p:nvSpPr>
          <p:cNvPr id="26628" name="Rectangle 3">
            <a:extLst>
              <a:ext uri="{FF2B5EF4-FFF2-40B4-BE49-F238E27FC236}">
                <a16:creationId xmlns:a16="http://schemas.microsoft.com/office/drawing/2014/main" id="{023B85EA-CE1E-E144-AC1B-3BE6EB888951}"/>
              </a:ext>
            </a:extLst>
          </p:cNvPr>
          <p:cNvSpPr>
            <a:spLocks noChangeArrowheads="1"/>
          </p:cNvSpPr>
          <p:nvPr/>
        </p:nvSpPr>
        <p:spPr bwMode="auto">
          <a:xfrm>
            <a:off x="2782888" y="2708275"/>
            <a:ext cx="76517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nSpc>
                <a:spcPct val="110000"/>
              </a:lnSpc>
              <a:spcBef>
                <a:spcPct val="20000"/>
              </a:spcBef>
              <a:buClr>
                <a:schemeClr val="tx2"/>
              </a:buClr>
              <a:buSzPct val="70000"/>
              <a:buFont typeface="Wingdings" pitchFamily="2" charset="2"/>
              <a:buNone/>
            </a:pPr>
            <a:endParaRPr lang="cs-CZ" altLang="cs-CZ" sz="2900">
              <a:cs typeface="Times New Roman" panose="02020603050405020304" pitchFamily="18" charset="0"/>
            </a:endParaRPr>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0A8EC73-E701-5B4F-9E29-57BD15E05DB1}"/>
              </a:ext>
            </a:extLst>
          </p:cNvPr>
          <p:cNvSpPr>
            <a:spLocks noGrp="1"/>
          </p:cNvSpPr>
          <p:nvPr>
            <p:ph type="title"/>
          </p:nvPr>
        </p:nvSpPr>
        <p:spPr>
          <a:xfrm>
            <a:off x="2379663" y="619126"/>
            <a:ext cx="7429500" cy="1477963"/>
          </a:xfrm>
        </p:spPr>
        <p:txBody>
          <a:bodyPr/>
          <a:lstStyle/>
          <a:p>
            <a:pPr eaLnBrk="1" fontAlgn="auto" hangingPunct="1">
              <a:spcAft>
                <a:spcPts val="0"/>
              </a:spcAft>
              <a:defRPr/>
            </a:pPr>
            <a:r>
              <a:rPr lang="cs-CZ" dirty="0"/>
              <a:t>Obsah přednášky</a:t>
            </a:r>
          </a:p>
        </p:txBody>
      </p:sp>
      <p:sp>
        <p:nvSpPr>
          <p:cNvPr id="9219" name="Zástupný symbol pro obsah 2">
            <a:extLst>
              <a:ext uri="{FF2B5EF4-FFF2-40B4-BE49-F238E27FC236}">
                <a16:creationId xmlns:a16="http://schemas.microsoft.com/office/drawing/2014/main" id="{FAA9DF3C-B917-DC40-86D7-0EE1AEB215DC}"/>
              </a:ext>
            </a:extLst>
          </p:cNvPr>
          <p:cNvSpPr>
            <a:spLocks noGrp="1"/>
          </p:cNvSpPr>
          <p:nvPr>
            <p:ph idx="1"/>
          </p:nvPr>
        </p:nvSpPr>
        <p:spPr>
          <a:xfrm>
            <a:off x="2379663" y="2205038"/>
            <a:ext cx="7429500" cy="3541712"/>
          </a:xfrm>
        </p:spPr>
        <p:txBody>
          <a:bodyPr/>
          <a:lstStyle/>
          <a:p>
            <a:pPr eaLnBrk="1" hangingPunct="1"/>
            <a:r>
              <a:rPr lang="cs-CZ" altLang="cs-CZ"/>
              <a:t>definice základních pojmů</a:t>
            </a:r>
          </a:p>
          <a:p>
            <a:pPr eaLnBrk="1" hangingPunct="1"/>
            <a:r>
              <a:rPr lang="cs-CZ" altLang="cs-CZ"/>
              <a:t>analytické aspekty: principy imunoanalytických metod pro stanovení TM, interference</a:t>
            </a:r>
          </a:p>
          <a:p>
            <a:pPr eaLnBrk="1" hangingPunct="1"/>
            <a:r>
              <a:rPr lang="cs-CZ" altLang="cs-CZ"/>
              <a:t>klinické a interpretační aspekty: využití nádorových markerů, vlastnosti ideálního markeru, senzitivita, specifičnost, ROC křivka, hodnota "cut-off„, typy nádorů a nádorové markery</a:t>
            </a:r>
          </a:p>
          <a:p>
            <a:pPr eaLnBrk="1" hangingPunct="1"/>
            <a:endParaRPr lang="cs-CZ" altLang="cs-CZ"/>
          </a:p>
          <a:p>
            <a:pPr eaLnBrk="1" hangingPunct="1"/>
            <a:endParaRPr lang="cs-CZ" altLang="cs-CZ"/>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a:extLst>
              <a:ext uri="{FF2B5EF4-FFF2-40B4-BE49-F238E27FC236}">
                <a16:creationId xmlns:a16="http://schemas.microsoft.com/office/drawing/2014/main" id="{DABF661B-37F4-5242-B2AC-922264A2865E}"/>
              </a:ext>
            </a:extLst>
          </p:cNvPr>
          <p:cNvSpPr>
            <a:spLocks noGrp="1" noChangeArrowheads="1"/>
          </p:cNvSpPr>
          <p:nvPr>
            <p:ph type="title"/>
          </p:nvPr>
        </p:nvSpPr>
        <p:spPr/>
        <p:txBody>
          <a:bodyPr/>
          <a:lstStyle/>
          <a:p>
            <a:pPr>
              <a:defRPr/>
            </a:pPr>
            <a:r>
              <a:rPr lang="cs-CZ"/>
              <a:t>EIA s fotometrickou detekcí</a:t>
            </a:r>
          </a:p>
        </p:txBody>
      </p:sp>
      <p:sp>
        <p:nvSpPr>
          <p:cNvPr id="27651" name="Rectangle 4">
            <a:extLst>
              <a:ext uri="{FF2B5EF4-FFF2-40B4-BE49-F238E27FC236}">
                <a16:creationId xmlns:a16="http://schemas.microsoft.com/office/drawing/2014/main" id="{A56D3331-F5A0-3C4C-B33E-42B36B68FD9A}"/>
              </a:ext>
            </a:extLst>
          </p:cNvPr>
          <p:cNvSpPr>
            <a:spLocks noGrp="1" noChangeArrowheads="1"/>
          </p:cNvSpPr>
          <p:nvPr>
            <p:ph sz="half" idx="1"/>
          </p:nvPr>
        </p:nvSpPr>
        <p:spPr>
          <a:xfrm>
            <a:off x="2566989" y="1827213"/>
            <a:ext cx="3457575" cy="4114800"/>
          </a:xfrm>
        </p:spPr>
        <p:txBody>
          <a:bodyPr/>
          <a:lstStyle/>
          <a:p>
            <a:r>
              <a:rPr lang="cs-CZ" altLang="cs-CZ" sz="2500"/>
              <a:t>Enzym</a:t>
            </a:r>
          </a:p>
          <a:p>
            <a:pPr lvl="1"/>
            <a:r>
              <a:rPr lang="cs-CZ" altLang="cs-CZ" sz="2100"/>
              <a:t>Křenová peroxidasa</a:t>
            </a:r>
          </a:p>
          <a:p>
            <a:pPr lvl="1"/>
            <a:endParaRPr lang="cs-CZ" altLang="cs-CZ" sz="2100"/>
          </a:p>
          <a:p>
            <a:pPr lvl="1"/>
            <a:endParaRPr lang="cs-CZ" altLang="cs-CZ" sz="2100"/>
          </a:p>
          <a:p>
            <a:pPr lvl="1"/>
            <a:endParaRPr lang="cs-CZ" altLang="cs-CZ" sz="2100"/>
          </a:p>
          <a:p>
            <a:pPr lvl="1"/>
            <a:endParaRPr lang="cs-CZ" altLang="cs-CZ" sz="2100"/>
          </a:p>
          <a:p>
            <a:pPr lvl="1"/>
            <a:r>
              <a:rPr lang="cs-CZ" altLang="cs-CZ" sz="2100"/>
              <a:t>Alkalická fosfatasa</a:t>
            </a:r>
          </a:p>
          <a:p>
            <a:pPr lvl="1"/>
            <a:r>
              <a:rPr lang="el-GR" altLang="cs-CZ" sz="2100"/>
              <a:t>β</a:t>
            </a:r>
            <a:r>
              <a:rPr lang="cs-CZ" altLang="cs-CZ" sz="2100"/>
              <a:t>-galaktosidasa</a:t>
            </a:r>
            <a:endParaRPr lang="el-GR" altLang="cs-CZ" sz="2100"/>
          </a:p>
          <a:p>
            <a:pPr lvl="1"/>
            <a:endParaRPr lang="cs-CZ" altLang="cs-CZ" sz="2100"/>
          </a:p>
          <a:p>
            <a:pPr lvl="1"/>
            <a:endParaRPr lang="cs-CZ" altLang="cs-CZ" sz="2100"/>
          </a:p>
        </p:txBody>
      </p:sp>
      <p:sp>
        <p:nvSpPr>
          <p:cNvPr id="27652" name="Rectangle 5">
            <a:extLst>
              <a:ext uri="{FF2B5EF4-FFF2-40B4-BE49-F238E27FC236}">
                <a16:creationId xmlns:a16="http://schemas.microsoft.com/office/drawing/2014/main" id="{B6B8E387-97C0-594A-BEE5-133A8ACCC2C0}"/>
              </a:ext>
            </a:extLst>
          </p:cNvPr>
          <p:cNvSpPr>
            <a:spLocks noGrp="1" noChangeArrowheads="1"/>
          </p:cNvSpPr>
          <p:nvPr>
            <p:ph sz="half" idx="2"/>
          </p:nvPr>
        </p:nvSpPr>
        <p:spPr>
          <a:xfrm>
            <a:off x="5951539" y="1827213"/>
            <a:ext cx="4256087" cy="4114800"/>
          </a:xfrm>
        </p:spPr>
        <p:txBody>
          <a:bodyPr/>
          <a:lstStyle/>
          <a:p>
            <a:r>
              <a:rPr lang="cs-CZ" altLang="cs-CZ" sz="2500"/>
              <a:t>Substrát</a:t>
            </a:r>
          </a:p>
          <a:p>
            <a:pPr lvl="1"/>
            <a:r>
              <a:rPr lang="cs-CZ" altLang="cs-CZ" sz="2100"/>
              <a:t>OPD (o-fenylendiamin)</a:t>
            </a:r>
          </a:p>
          <a:p>
            <a:pPr lvl="1"/>
            <a:r>
              <a:rPr lang="cs-CZ" altLang="cs-CZ" sz="2100"/>
              <a:t>ABTS (2,2'-Azinobis 3-ethylbenzothiazoline-6-sulfonát)</a:t>
            </a:r>
          </a:p>
          <a:p>
            <a:pPr lvl="1"/>
            <a:r>
              <a:rPr lang="cs-CZ" altLang="cs-CZ" sz="2100" b="1"/>
              <a:t>TMB</a:t>
            </a:r>
            <a:r>
              <a:rPr lang="cs-CZ" altLang="cs-CZ" sz="2100"/>
              <a:t> (tetra-metyl benzidin)</a:t>
            </a:r>
          </a:p>
          <a:p>
            <a:pPr lvl="1"/>
            <a:r>
              <a:rPr lang="cs-CZ" altLang="cs-CZ" sz="2100"/>
              <a:t>PNPP (p-nitrofenylfosfát)</a:t>
            </a:r>
          </a:p>
          <a:p>
            <a:pPr lvl="1"/>
            <a:r>
              <a:rPr lang="cs-CZ" altLang="cs-CZ" sz="2100"/>
              <a:t>ONPG (o-Nitrofenyl-ß-D-galaktopyranosidasa)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a:extLst>
              <a:ext uri="{FF2B5EF4-FFF2-40B4-BE49-F238E27FC236}">
                <a16:creationId xmlns:a16="http://schemas.microsoft.com/office/drawing/2014/main" id="{B2A916B1-79DA-FF43-AF51-97617134EF3C}"/>
              </a:ext>
            </a:extLst>
          </p:cNvPr>
          <p:cNvSpPr>
            <a:spLocks noGrp="1" noChangeArrowheads="1"/>
          </p:cNvSpPr>
          <p:nvPr>
            <p:ph type="title"/>
          </p:nvPr>
        </p:nvSpPr>
        <p:spPr>
          <a:xfrm>
            <a:off x="2379663" y="619126"/>
            <a:ext cx="7429500" cy="1477963"/>
          </a:xfrm>
        </p:spPr>
        <p:txBody>
          <a:bodyPr/>
          <a:lstStyle/>
          <a:p>
            <a:pPr>
              <a:defRPr/>
            </a:pPr>
            <a:r>
              <a:rPr lang="cs-CZ"/>
              <a:t>EIA s fotometrickou detekcí</a:t>
            </a:r>
          </a:p>
        </p:txBody>
      </p:sp>
      <p:sp>
        <p:nvSpPr>
          <p:cNvPr id="28675" name="Rectangle 3">
            <a:extLst>
              <a:ext uri="{FF2B5EF4-FFF2-40B4-BE49-F238E27FC236}">
                <a16:creationId xmlns:a16="http://schemas.microsoft.com/office/drawing/2014/main" id="{A4A21BC9-5E85-4E4F-A0AA-A743986B3346}"/>
              </a:ext>
            </a:extLst>
          </p:cNvPr>
          <p:cNvSpPr>
            <a:spLocks noGrp="1" noChangeArrowheads="1"/>
          </p:cNvSpPr>
          <p:nvPr>
            <p:ph idx="1"/>
          </p:nvPr>
        </p:nvSpPr>
        <p:spPr>
          <a:xfrm>
            <a:off x="2894013" y="1827214"/>
            <a:ext cx="7313612" cy="4554537"/>
          </a:xfrm>
        </p:spPr>
        <p:txBody>
          <a:bodyPr/>
          <a:lstStyle/>
          <a:p>
            <a:pPr>
              <a:lnSpc>
                <a:spcPct val="90000"/>
              </a:lnSpc>
            </a:pPr>
            <a:r>
              <a:rPr lang="cs-CZ" altLang="cs-CZ" dirty="0"/>
              <a:t>EIA = </a:t>
            </a:r>
            <a:r>
              <a:rPr lang="cs-CZ" altLang="cs-CZ" dirty="0" err="1"/>
              <a:t>enzymoimunoanalýza</a:t>
            </a:r>
            <a:r>
              <a:rPr lang="cs-CZ" altLang="cs-CZ" dirty="0"/>
              <a:t> (</a:t>
            </a:r>
            <a:r>
              <a:rPr lang="cs-CZ" altLang="cs-CZ" dirty="0" err="1"/>
              <a:t>ekv.RIA</a:t>
            </a:r>
            <a:r>
              <a:rPr lang="cs-CZ" altLang="cs-CZ" dirty="0"/>
              <a:t>)</a:t>
            </a:r>
          </a:p>
          <a:p>
            <a:pPr lvl="1">
              <a:lnSpc>
                <a:spcPct val="90000"/>
              </a:lnSpc>
            </a:pPr>
            <a:r>
              <a:rPr lang="cs-CZ" altLang="cs-CZ" dirty="0"/>
              <a:t>Někdy obecný název technik</a:t>
            </a:r>
          </a:p>
          <a:p>
            <a:pPr lvl="1">
              <a:lnSpc>
                <a:spcPct val="90000"/>
              </a:lnSpc>
            </a:pPr>
            <a:r>
              <a:rPr lang="cs-CZ" altLang="cs-CZ" dirty="0"/>
              <a:t>Kompetitivní metoda</a:t>
            </a:r>
          </a:p>
          <a:p>
            <a:pPr>
              <a:lnSpc>
                <a:spcPct val="90000"/>
              </a:lnSpc>
            </a:pPr>
            <a:r>
              <a:rPr lang="cs-CZ" altLang="cs-CZ" dirty="0"/>
              <a:t>EIMA = </a:t>
            </a:r>
            <a:r>
              <a:rPr lang="cs-CZ" altLang="cs-CZ" dirty="0" err="1"/>
              <a:t>enzymoimunometrická</a:t>
            </a:r>
            <a:r>
              <a:rPr lang="cs-CZ" altLang="cs-CZ" dirty="0"/>
              <a:t> analýza</a:t>
            </a:r>
          </a:p>
          <a:p>
            <a:pPr lvl="1">
              <a:lnSpc>
                <a:spcPct val="90000"/>
              </a:lnSpc>
            </a:pPr>
            <a:r>
              <a:rPr lang="cs-CZ" altLang="cs-CZ" dirty="0"/>
              <a:t>Sendvičová metoda</a:t>
            </a:r>
          </a:p>
          <a:p>
            <a:pPr>
              <a:lnSpc>
                <a:spcPct val="90000"/>
              </a:lnSpc>
            </a:pPr>
            <a:r>
              <a:rPr lang="cs-CZ" altLang="cs-CZ" dirty="0"/>
              <a:t>ELISA = enzyme–</a:t>
            </a:r>
            <a:r>
              <a:rPr lang="cs-CZ" altLang="cs-CZ" dirty="0" err="1"/>
              <a:t>linked</a:t>
            </a:r>
            <a:r>
              <a:rPr lang="cs-CZ" altLang="cs-CZ" dirty="0"/>
              <a:t> </a:t>
            </a:r>
            <a:r>
              <a:rPr lang="cs-CZ" altLang="cs-CZ" dirty="0" err="1"/>
              <a:t>immunosorbent</a:t>
            </a:r>
            <a:r>
              <a:rPr lang="cs-CZ" altLang="cs-CZ" dirty="0"/>
              <a:t> </a:t>
            </a:r>
            <a:r>
              <a:rPr lang="cs-CZ" altLang="cs-CZ" dirty="0" err="1"/>
              <a:t>assay</a:t>
            </a:r>
            <a:endParaRPr lang="cs-CZ" altLang="cs-CZ" dirty="0"/>
          </a:p>
          <a:p>
            <a:pPr lvl="1">
              <a:lnSpc>
                <a:spcPct val="90000"/>
              </a:lnSpc>
            </a:pPr>
            <a:r>
              <a:rPr lang="cs-CZ" altLang="cs-CZ" dirty="0"/>
              <a:t>Pouze jiný název pro totéž</a:t>
            </a:r>
          </a:p>
          <a:p>
            <a:pPr>
              <a:lnSpc>
                <a:spcPct val="90000"/>
              </a:lnSpc>
            </a:pPr>
            <a:r>
              <a:rPr lang="cs-CZ" altLang="cs-CZ" dirty="0"/>
              <a:t>CEDIA, EMIT – homogenní analýza, firemní názvy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a:extLst>
              <a:ext uri="{FF2B5EF4-FFF2-40B4-BE49-F238E27FC236}">
                <a16:creationId xmlns:a16="http://schemas.microsoft.com/office/drawing/2014/main" id="{9CCFE6C6-054C-6742-AF18-BAA0499B1D79}"/>
              </a:ext>
            </a:extLst>
          </p:cNvPr>
          <p:cNvSpPr>
            <a:spLocks noGrp="1" noChangeArrowheads="1"/>
          </p:cNvSpPr>
          <p:nvPr>
            <p:ph type="title"/>
          </p:nvPr>
        </p:nvSpPr>
        <p:spPr>
          <a:xfrm>
            <a:off x="2379663" y="619126"/>
            <a:ext cx="7429500" cy="1477963"/>
          </a:xfrm>
        </p:spPr>
        <p:txBody>
          <a:bodyPr/>
          <a:lstStyle/>
          <a:p>
            <a:pPr>
              <a:defRPr/>
            </a:pPr>
            <a:r>
              <a:rPr lang="cs-CZ"/>
              <a:t>Kompetitivní EIA (ELISA)</a:t>
            </a:r>
          </a:p>
        </p:txBody>
      </p:sp>
      <p:pic>
        <p:nvPicPr>
          <p:cNvPr id="29699" name="Picture 4" descr="Diagram of Competitive ELISA Steps">
            <a:extLst>
              <a:ext uri="{FF2B5EF4-FFF2-40B4-BE49-F238E27FC236}">
                <a16:creationId xmlns:a16="http://schemas.microsoft.com/office/drawing/2014/main" id="{468BB5DE-8D34-7A4F-AB81-3338ECC20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4" y="1868489"/>
            <a:ext cx="8174037" cy="444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a:extLst>
              <a:ext uri="{FF2B5EF4-FFF2-40B4-BE49-F238E27FC236}">
                <a16:creationId xmlns:a16="http://schemas.microsoft.com/office/drawing/2014/main" id="{C84FB2A5-D554-104A-AF8A-E141ABDBFEC5}"/>
              </a:ext>
            </a:extLst>
          </p:cNvPr>
          <p:cNvSpPr>
            <a:spLocks noGrp="1" noChangeArrowheads="1"/>
          </p:cNvSpPr>
          <p:nvPr>
            <p:ph type="title"/>
          </p:nvPr>
        </p:nvSpPr>
        <p:spPr>
          <a:xfrm>
            <a:off x="2379663" y="619126"/>
            <a:ext cx="7429500" cy="1477963"/>
          </a:xfrm>
        </p:spPr>
        <p:txBody>
          <a:bodyPr/>
          <a:lstStyle/>
          <a:p>
            <a:pPr>
              <a:defRPr/>
            </a:pPr>
            <a:r>
              <a:rPr lang="cs-CZ"/>
              <a:t>Sendvičová EIMA, ELISA</a:t>
            </a:r>
          </a:p>
        </p:txBody>
      </p:sp>
      <p:sp>
        <p:nvSpPr>
          <p:cNvPr id="30723" name="Zástupný symbol pro obsah 4">
            <a:extLst>
              <a:ext uri="{FF2B5EF4-FFF2-40B4-BE49-F238E27FC236}">
                <a16:creationId xmlns:a16="http://schemas.microsoft.com/office/drawing/2014/main" id="{DF746C6A-D526-4149-91F7-67BF2C2B288A}"/>
              </a:ext>
            </a:extLst>
          </p:cNvPr>
          <p:cNvSpPr>
            <a:spLocks noGrp="1"/>
          </p:cNvSpPr>
          <p:nvPr>
            <p:ph idx="1"/>
          </p:nvPr>
        </p:nvSpPr>
        <p:spPr>
          <a:xfrm>
            <a:off x="2379663" y="2249488"/>
            <a:ext cx="7429500" cy="3541712"/>
          </a:xfrm>
        </p:spPr>
        <p:txBody>
          <a:bodyPr/>
          <a:lstStyle/>
          <a:p>
            <a:endParaRPr lang="cs-CZ" altLang="cs-CZ"/>
          </a:p>
        </p:txBody>
      </p:sp>
      <p:pic>
        <p:nvPicPr>
          <p:cNvPr id="30724" name="Picture 2" descr="http://www.epitomics.com/images/products/sandwich.jpg">
            <a:extLst>
              <a:ext uri="{FF2B5EF4-FFF2-40B4-BE49-F238E27FC236}">
                <a16:creationId xmlns:a16="http://schemas.microsoft.com/office/drawing/2014/main" id="{05103E83-62B2-4043-9BFD-0AD7343D03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1762126"/>
            <a:ext cx="875030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a:extLst>
              <a:ext uri="{FF2B5EF4-FFF2-40B4-BE49-F238E27FC236}">
                <a16:creationId xmlns:a16="http://schemas.microsoft.com/office/drawing/2014/main" id="{4C4E7B6B-72B1-A34F-9C2D-D8CC19CB106D}"/>
              </a:ext>
            </a:extLst>
          </p:cNvPr>
          <p:cNvSpPr>
            <a:spLocks noGrp="1" noChangeArrowheads="1"/>
          </p:cNvSpPr>
          <p:nvPr>
            <p:ph type="title"/>
          </p:nvPr>
        </p:nvSpPr>
        <p:spPr>
          <a:xfrm>
            <a:off x="2379663" y="619126"/>
            <a:ext cx="7429500" cy="1477963"/>
          </a:xfrm>
        </p:spPr>
        <p:txBody>
          <a:bodyPr/>
          <a:lstStyle/>
          <a:p>
            <a:pPr>
              <a:defRPr/>
            </a:pPr>
            <a:r>
              <a:rPr lang="cs-CZ"/>
              <a:t>Technologie EIA</a:t>
            </a:r>
          </a:p>
        </p:txBody>
      </p:sp>
      <p:sp>
        <p:nvSpPr>
          <p:cNvPr id="31747" name="Rectangle 3">
            <a:extLst>
              <a:ext uri="{FF2B5EF4-FFF2-40B4-BE49-F238E27FC236}">
                <a16:creationId xmlns:a16="http://schemas.microsoft.com/office/drawing/2014/main" id="{B20584AD-EE91-AE4A-9C98-5F356D60FF79}"/>
              </a:ext>
            </a:extLst>
          </p:cNvPr>
          <p:cNvSpPr>
            <a:spLocks noGrp="1" noChangeArrowheads="1"/>
          </p:cNvSpPr>
          <p:nvPr>
            <p:ph idx="1"/>
          </p:nvPr>
        </p:nvSpPr>
        <p:spPr>
          <a:xfrm>
            <a:off x="2379663" y="2249488"/>
            <a:ext cx="7429500" cy="3541712"/>
          </a:xfrm>
        </p:spPr>
        <p:txBody>
          <a:bodyPr/>
          <a:lstStyle/>
          <a:p>
            <a:pPr>
              <a:lnSpc>
                <a:spcPct val="90000"/>
              </a:lnSpc>
            </a:pPr>
            <a:r>
              <a:rPr lang="cs-CZ" altLang="cs-CZ"/>
              <a:t>Pevná fáze:</a:t>
            </a:r>
          </a:p>
          <a:p>
            <a:pPr lvl="1">
              <a:lnSpc>
                <a:spcPct val="90000"/>
              </a:lnSpc>
            </a:pPr>
            <a:r>
              <a:rPr lang="cs-CZ" altLang="cs-CZ"/>
              <a:t>Mikrotitrační destičky</a:t>
            </a:r>
          </a:p>
          <a:p>
            <a:pPr lvl="1">
              <a:lnSpc>
                <a:spcPct val="90000"/>
              </a:lnSpc>
            </a:pPr>
            <a:r>
              <a:rPr lang="cs-CZ" altLang="cs-CZ">
                <a:sym typeface="Wingdings" pitchFamily="2" charset="2"/>
              </a:rPr>
              <a:t>Lámací stripy  (12, 16, 8 jamek)</a:t>
            </a:r>
          </a:p>
          <a:p>
            <a:pPr lvl="1">
              <a:lnSpc>
                <a:spcPct val="90000"/>
              </a:lnSpc>
            </a:pPr>
            <a:r>
              <a:rPr lang="cs-CZ" altLang="cs-CZ">
                <a:sym typeface="Wingdings" pitchFamily="2" charset="2"/>
              </a:rPr>
              <a:t>Kuličky, zkumavky</a:t>
            </a:r>
          </a:p>
          <a:p>
            <a:pPr>
              <a:lnSpc>
                <a:spcPct val="90000"/>
              </a:lnSpc>
            </a:pPr>
            <a:r>
              <a:rPr lang="cs-CZ" altLang="cs-CZ">
                <a:sym typeface="Wingdings" pitchFamily="2" charset="2"/>
              </a:rPr>
              <a:t>Přístrojové vybavení </a:t>
            </a:r>
          </a:p>
          <a:p>
            <a:pPr lvl="1">
              <a:lnSpc>
                <a:spcPct val="90000"/>
              </a:lnSpc>
            </a:pPr>
            <a:r>
              <a:rPr lang="cs-CZ" altLang="cs-CZ">
                <a:sym typeface="Wingdings" pitchFamily="2" charset="2"/>
              </a:rPr>
              <a:t>ELISA reader</a:t>
            </a:r>
          </a:p>
          <a:p>
            <a:pPr lvl="1">
              <a:lnSpc>
                <a:spcPct val="90000"/>
              </a:lnSpc>
            </a:pPr>
            <a:r>
              <a:rPr lang="cs-CZ" altLang="cs-CZ">
                <a:sym typeface="Wingdings" pitchFamily="2" charset="2"/>
              </a:rPr>
              <a:t>Promývačka</a:t>
            </a:r>
          </a:p>
          <a:p>
            <a:pPr lvl="1">
              <a:lnSpc>
                <a:spcPct val="90000"/>
              </a:lnSpc>
            </a:pPr>
            <a:r>
              <a:rPr lang="cs-CZ" altLang="cs-CZ">
                <a:sym typeface="Wingdings" pitchFamily="2" charset="2"/>
              </a:rPr>
              <a:t>Třepačka</a:t>
            </a:r>
          </a:p>
          <a:p>
            <a:pPr lvl="1">
              <a:lnSpc>
                <a:spcPct val="90000"/>
              </a:lnSpc>
            </a:pPr>
            <a:r>
              <a:rPr lang="cs-CZ" altLang="cs-CZ">
                <a:sym typeface="Wingdings" pitchFamily="2" charset="2"/>
              </a:rPr>
              <a:t>Plná automatizace</a:t>
            </a:r>
            <a:endParaRPr lang="cs-CZ" altLang="cs-CZ"/>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a:extLst>
              <a:ext uri="{FF2B5EF4-FFF2-40B4-BE49-F238E27FC236}">
                <a16:creationId xmlns:a16="http://schemas.microsoft.com/office/drawing/2014/main" id="{E979F744-9F4A-CB4D-BD8D-DD6145473B2C}"/>
              </a:ext>
            </a:extLst>
          </p:cNvPr>
          <p:cNvSpPr>
            <a:spLocks noGrp="1" noChangeArrowheads="1"/>
          </p:cNvSpPr>
          <p:nvPr>
            <p:ph type="title"/>
          </p:nvPr>
        </p:nvSpPr>
        <p:spPr/>
        <p:txBody>
          <a:bodyPr/>
          <a:lstStyle/>
          <a:p>
            <a:pPr>
              <a:defRPr/>
            </a:pPr>
            <a:r>
              <a:rPr lang="cs-CZ"/>
              <a:t>EIA s fotometrickou detekcí</a:t>
            </a:r>
          </a:p>
        </p:txBody>
      </p:sp>
      <p:sp>
        <p:nvSpPr>
          <p:cNvPr id="32771" name="Rectangle 4">
            <a:extLst>
              <a:ext uri="{FF2B5EF4-FFF2-40B4-BE49-F238E27FC236}">
                <a16:creationId xmlns:a16="http://schemas.microsoft.com/office/drawing/2014/main" id="{D74A02CE-9F75-074F-9AF2-2467C504DCA2}"/>
              </a:ext>
            </a:extLst>
          </p:cNvPr>
          <p:cNvSpPr>
            <a:spLocks noGrp="1" noChangeArrowheads="1"/>
          </p:cNvSpPr>
          <p:nvPr>
            <p:ph sz="half" idx="1"/>
          </p:nvPr>
        </p:nvSpPr>
        <p:spPr>
          <a:xfrm>
            <a:off x="2711451" y="1844675"/>
            <a:ext cx="3579813" cy="4114800"/>
          </a:xfrm>
        </p:spPr>
        <p:txBody>
          <a:bodyPr/>
          <a:lstStyle/>
          <a:p>
            <a:r>
              <a:rPr lang="cs-CZ" altLang="cs-CZ" sz="2500"/>
              <a:t>Výhody</a:t>
            </a:r>
          </a:p>
          <a:p>
            <a:pPr lvl="1"/>
            <a:r>
              <a:rPr lang="cs-CZ" altLang="cs-CZ" sz="2100"/>
              <a:t>Mikrotitrační destičky</a:t>
            </a:r>
          </a:p>
          <a:p>
            <a:pPr lvl="1"/>
            <a:r>
              <a:rPr lang="cs-CZ" altLang="cs-CZ" sz="2100"/>
              <a:t>Stripy</a:t>
            </a:r>
          </a:p>
          <a:p>
            <a:pPr lvl="1"/>
            <a:r>
              <a:rPr lang="cs-CZ" altLang="cs-CZ" sz="2100"/>
              <a:t>Dlouhá exspirace</a:t>
            </a:r>
          </a:p>
          <a:p>
            <a:pPr lvl="1"/>
            <a:r>
              <a:rPr lang="cs-CZ" altLang="cs-CZ" sz="2100"/>
              <a:t>Cut-off metody</a:t>
            </a:r>
          </a:p>
          <a:p>
            <a:pPr lvl="1"/>
            <a:endParaRPr lang="cs-CZ" altLang="cs-CZ" sz="2100"/>
          </a:p>
        </p:txBody>
      </p:sp>
      <p:sp>
        <p:nvSpPr>
          <p:cNvPr id="32772" name="Rectangle 5">
            <a:extLst>
              <a:ext uri="{FF2B5EF4-FFF2-40B4-BE49-F238E27FC236}">
                <a16:creationId xmlns:a16="http://schemas.microsoft.com/office/drawing/2014/main" id="{8B0622B6-509F-3C4C-934C-AC35EF95B6E1}"/>
              </a:ext>
            </a:extLst>
          </p:cNvPr>
          <p:cNvSpPr>
            <a:spLocks noGrp="1" noChangeArrowheads="1"/>
          </p:cNvSpPr>
          <p:nvPr>
            <p:ph sz="half" idx="2"/>
          </p:nvPr>
        </p:nvSpPr>
        <p:spPr>
          <a:xfrm>
            <a:off x="6311901" y="1827213"/>
            <a:ext cx="3895725" cy="4114800"/>
          </a:xfrm>
        </p:spPr>
        <p:txBody>
          <a:bodyPr/>
          <a:lstStyle/>
          <a:p>
            <a:r>
              <a:rPr lang="cs-CZ" altLang="cs-CZ" sz="2500"/>
              <a:t>Nevýhody</a:t>
            </a:r>
          </a:p>
          <a:p>
            <a:pPr lvl="1"/>
            <a:r>
              <a:rPr lang="cs-CZ" altLang="cs-CZ" sz="2100"/>
              <a:t>Citlivost nebo koncentrační rozsah</a:t>
            </a:r>
          </a:p>
          <a:p>
            <a:pPr lvl="1"/>
            <a:r>
              <a:rPr lang="cs-CZ" altLang="cs-CZ" sz="2100"/>
              <a:t>Cena enzymu</a:t>
            </a:r>
          </a:p>
          <a:p>
            <a:pPr lvl="1"/>
            <a:r>
              <a:rPr lang="cs-CZ" altLang="cs-CZ" sz="2100"/>
              <a:t>(Práce v sériích s kalibrací)</a:t>
            </a:r>
          </a:p>
          <a:p>
            <a:pPr lvl="1"/>
            <a:r>
              <a:rPr lang="cs-CZ" altLang="cs-CZ" sz="2100"/>
              <a:t>(Duplikáty)</a:t>
            </a:r>
          </a:p>
          <a:p>
            <a:pPr lvl="1"/>
            <a:r>
              <a:rPr lang="cs-CZ" altLang="cs-CZ" sz="2100"/>
              <a:t>(Chemický odpad)</a:t>
            </a:r>
          </a:p>
          <a:p>
            <a:pPr lvl="1"/>
            <a:endParaRPr lang="cs-CZ" altLang="cs-CZ" sz="2100"/>
          </a:p>
          <a:p>
            <a:pPr lvl="1"/>
            <a:endParaRPr lang="cs-CZ" altLang="cs-CZ" sz="21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a:extLst>
              <a:ext uri="{FF2B5EF4-FFF2-40B4-BE49-F238E27FC236}">
                <a16:creationId xmlns:a16="http://schemas.microsoft.com/office/drawing/2014/main" id="{314AAF35-582B-8D41-BC58-02536FE203DD}"/>
              </a:ext>
            </a:extLst>
          </p:cNvPr>
          <p:cNvSpPr>
            <a:spLocks noGrp="1" noChangeArrowheads="1"/>
          </p:cNvSpPr>
          <p:nvPr>
            <p:ph type="title"/>
          </p:nvPr>
        </p:nvSpPr>
        <p:spPr/>
        <p:txBody>
          <a:bodyPr/>
          <a:lstStyle/>
          <a:p>
            <a:pPr>
              <a:defRPr/>
            </a:pPr>
            <a:r>
              <a:rPr lang="cs-CZ"/>
              <a:t>EIA s luminiscenční detekcí</a:t>
            </a:r>
          </a:p>
        </p:txBody>
      </p:sp>
      <p:sp>
        <p:nvSpPr>
          <p:cNvPr id="33795" name="Rectangle 3">
            <a:extLst>
              <a:ext uri="{FF2B5EF4-FFF2-40B4-BE49-F238E27FC236}">
                <a16:creationId xmlns:a16="http://schemas.microsoft.com/office/drawing/2014/main" id="{7A82AD80-0042-E949-9B7A-BF34CCBB7E43}"/>
              </a:ext>
            </a:extLst>
          </p:cNvPr>
          <p:cNvSpPr>
            <a:spLocks noGrp="1" noChangeArrowheads="1"/>
          </p:cNvSpPr>
          <p:nvPr>
            <p:ph sz="half" idx="1"/>
          </p:nvPr>
        </p:nvSpPr>
        <p:spPr>
          <a:xfrm>
            <a:off x="2640013" y="1844675"/>
            <a:ext cx="3579812" cy="4114800"/>
          </a:xfrm>
        </p:spPr>
        <p:txBody>
          <a:bodyPr/>
          <a:lstStyle/>
          <a:p>
            <a:r>
              <a:rPr lang="cs-CZ" altLang="cs-CZ" sz="2500"/>
              <a:t>Křenová peroxidasa </a:t>
            </a:r>
          </a:p>
          <a:p>
            <a:endParaRPr lang="cs-CZ" altLang="cs-CZ" sz="2500"/>
          </a:p>
          <a:p>
            <a:endParaRPr lang="cs-CZ" altLang="cs-CZ" sz="2500"/>
          </a:p>
          <a:p>
            <a:r>
              <a:rPr lang="cs-CZ" altLang="cs-CZ" sz="2500"/>
              <a:t>Alkalická peroxidasa</a:t>
            </a:r>
          </a:p>
        </p:txBody>
      </p:sp>
      <p:sp>
        <p:nvSpPr>
          <p:cNvPr id="33796" name="Rectangle 4">
            <a:extLst>
              <a:ext uri="{FF2B5EF4-FFF2-40B4-BE49-F238E27FC236}">
                <a16:creationId xmlns:a16="http://schemas.microsoft.com/office/drawing/2014/main" id="{FB778897-3927-8B45-90B1-B329D28E4DED}"/>
              </a:ext>
            </a:extLst>
          </p:cNvPr>
          <p:cNvSpPr>
            <a:spLocks noGrp="1" noChangeArrowheads="1"/>
          </p:cNvSpPr>
          <p:nvPr>
            <p:ph sz="half" idx="2"/>
          </p:nvPr>
        </p:nvSpPr>
        <p:spPr>
          <a:xfrm>
            <a:off x="6240464" y="1773238"/>
            <a:ext cx="3959225" cy="4114800"/>
          </a:xfrm>
        </p:spPr>
        <p:txBody>
          <a:bodyPr/>
          <a:lstStyle/>
          <a:p>
            <a:r>
              <a:rPr lang="cs-CZ" altLang="cs-CZ" sz="2500"/>
              <a:t>Isoluminol, luminol</a:t>
            </a:r>
          </a:p>
          <a:p>
            <a:r>
              <a:rPr lang="cs-CZ" altLang="cs-CZ" sz="2500"/>
              <a:t>Luminol + „zesilovač!“</a:t>
            </a:r>
          </a:p>
          <a:p>
            <a:endParaRPr lang="cs-CZ" altLang="cs-CZ" sz="2500"/>
          </a:p>
          <a:p>
            <a:r>
              <a:rPr lang="cs-CZ" altLang="cs-CZ" sz="2500"/>
              <a:t>Adamantyl-dioxetan-sulfát</a:t>
            </a:r>
          </a:p>
          <a:p>
            <a:r>
              <a:rPr lang="cs-CZ" altLang="cs-CZ" sz="2500"/>
              <a:t>LumiPhos 530 (Dioxetan-fosfátový substrát) </a:t>
            </a:r>
          </a:p>
          <a:p>
            <a:endParaRPr lang="cs-CZ" altLang="cs-CZ" sz="25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a:extLst>
              <a:ext uri="{FF2B5EF4-FFF2-40B4-BE49-F238E27FC236}">
                <a16:creationId xmlns:a16="http://schemas.microsoft.com/office/drawing/2014/main" id="{FF08E226-0B75-AA4A-9345-990586007747}"/>
              </a:ext>
            </a:extLst>
          </p:cNvPr>
          <p:cNvSpPr>
            <a:spLocks noGrp="1" noChangeArrowheads="1"/>
          </p:cNvSpPr>
          <p:nvPr>
            <p:ph type="title"/>
          </p:nvPr>
        </p:nvSpPr>
        <p:spPr>
          <a:xfrm>
            <a:off x="2379663" y="619126"/>
            <a:ext cx="7429500" cy="1477963"/>
          </a:xfrm>
        </p:spPr>
        <p:txBody>
          <a:bodyPr/>
          <a:lstStyle/>
          <a:p>
            <a:pPr>
              <a:defRPr/>
            </a:pPr>
            <a:r>
              <a:rPr lang="cs-CZ"/>
              <a:t>Kompetitivní CLIA</a:t>
            </a:r>
          </a:p>
        </p:txBody>
      </p:sp>
      <p:sp>
        <p:nvSpPr>
          <p:cNvPr id="34819" name="Rectangle 3">
            <a:extLst>
              <a:ext uri="{FF2B5EF4-FFF2-40B4-BE49-F238E27FC236}">
                <a16:creationId xmlns:a16="http://schemas.microsoft.com/office/drawing/2014/main" id="{1987711C-3D38-7941-953A-FE7C027DFF8E}"/>
              </a:ext>
            </a:extLst>
          </p:cNvPr>
          <p:cNvSpPr>
            <a:spLocks noGrp="1" noChangeArrowheads="1"/>
          </p:cNvSpPr>
          <p:nvPr>
            <p:ph idx="1"/>
          </p:nvPr>
        </p:nvSpPr>
        <p:spPr>
          <a:xfrm>
            <a:off x="2379663" y="2249488"/>
            <a:ext cx="7429500" cy="3541712"/>
          </a:xfrm>
        </p:spPr>
        <p:txBody>
          <a:bodyPr/>
          <a:lstStyle/>
          <a:p>
            <a:endParaRPr lang="cs-CZ" altLang="cs-CZ"/>
          </a:p>
        </p:txBody>
      </p:sp>
      <p:pic>
        <p:nvPicPr>
          <p:cNvPr id="34820" name="Picture 4">
            <a:extLst>
              <a:ext uri="{FF2B5EF4-FFF2-40B4-BE49-F238E27FC236}">
                <a16:creationId xmlns:a16="http://schemas.microsoft.com/office/drawing/2014/main" id="{F069F607-0BBD-614C-B1E0-6373E0A45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1" y="1703388"/>
            <a:ext cx="5400675"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a:extLst>
              <a:ext uri="{FF2B5EF4-FFF2-40B4-BE49-F238E27FC236}">
                <a16:creationId xmlns:a16="http://schemas.microsoft.com/office/drawing/2014/main" id="{196896CF-019C-C244-B061-79076A8A43C7}"/>
              </a:ext>
            </a:extLst>
          </p:cNvPr>
          <p:cNvSpPr>
            <a:spLocks noGrp="1" noChangeArrowheads="1"/>
          </p:cNvSpPr>
          <p:nvPr>
            <p:ph type="title"/>
          </p:nvPr>
        </p:nvSpPr>
        <p:spPr>
          <a:xfrm>
            <a:off x="2379663" y="619126"/>
            <a:ext cx="7429500" cy="1477963"/>
          </a:xfrm>
        </p:spPr>
        <p:txBody>
          <a:bodyPr/>
          <a:lstStyle/>
          <a:p>
            <a:pPr>
              <a:defRPr/>
            </a:pPr>
            <a:r>
              <a:rPr lang="cs-CZ"/>
              <a:t>Sendvičová CLIA</a:t>
            </a:r>
          </a:p>
        </p:txBody>
      </p:sp>
      <p:sp>
        <p:nvSpPr>
          <p:cNvPr id="35843" name="Rectangle 3">
            <a:extLst>
              <a:ext uri="{FF2B5EF4-FFF2-40B4-BE49-F238E27FC236}">
                <a16:creationId xmlns:a16="http://schemas.microsoft.com/office/drawing/2014/main" id="{6E09C6ED-1AF1-5148-9E7F-1E347CE6AD37}"/>
              </a:ext>
            </a:extLst>
          </p:cNvPr>
          <p:cNvSpPr>
            <a:spLocks noGrp="1" noChangeArrowheads="1"/>
          </p:cNvSpPr>
          <p:nvPr>
            <p:ph idx="1"/>
          </p:nvPr>
        </p:nvSpPr>
        <p:spPr>
          <a:xfrm>
            <a:off x="2379663" y="2249488"/>
            <a:ext cx="7429500" cy="3541712"/>
          </a:xfrm>
        </p:spPr>
        <p:txBody>
          <a:bodyPr/>
          <a:lstStyle/>
          <a:p>
            <a:endParaRPr lang="cs-CZ" altLang="cs-CZ"/>
          </a:p>
        </p:txBody>
      </p:sp>
      <p:pic>
        <p:nvPicPr>
          <p:cNvPr id="35844" name="Picture 4">
            <a:extLst>
              <a:ext uri="{FF2B5EF4-FFF2-40B4-BE49-F238E27FC236}">
                <a16:creationId xmlns:a16="http://schemas.microsoft.com/office/drawing/2014/main" id="{292420CC-4C69-AD41-949B-124ADBE4B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1557338"/>
            <a:ext cx="5314950" cy="508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394" name="Rectangle 2">
            <a:extLst>
              <a:ext uri="{FF2B5EF4-FFF2-40B4-BE49-F238E27FC236}">
                <a16:creationId xmlns:a16="http://schemas.microsoft.com/office/drawing/2014/main" id="{7DFFD32B-6028-F04D-B93F-BCE71D8E7114}"/>
              </a:ext>
            </a:extLst>
          </p:cNvPr>
          <p:cNvSpPr>
            <a:spLocks noGrp="1" noChangeArrowheads="1"/>
          </p:cNvSpPr>
          <p:nvPr>
            <p:ph type="title"/>
          </p:nvPr>
        </p:nvSpPr>
        <p:spPr/>
        <p:txBody>
          <a:bodyPr/>
          <a:lstStyle/>
          <a:p>
            <a:pPr>
              <a:defRPr/>
            </a:pPr>
            <a:r>
              <a:rPr lang="cs-CZ"/>
              <a:t>EIA s luminiscenční detekcí</a:t>
            </a:r>
          </a:p>
        </p:txBody>
      </p:sp>
      <p:sp>
        <p:nvSpPr>
          <p:cNvPr id="36867" name="Rectangle 4">
            <a:extLst>
              <a:ext uri="{FF2B5EF4-FFF2-40B4-BE49-F238E27FC236}">
                <a16:creationId xmlns:a16="http://schemas.microsoft.com/office/drawing/2014/main" id="{49907807-2131-D948-995B-FB8CD156261D}"/>
              </a:ext>
            </a:extLst>
          </p:cNvPr>
          <p:cNvSpPr>
            <a:spLocks noGrp="1" noChangeArrowheads="1"/>
          </p:cNvSpPr>
          <p:nvPr>
            <p:ph sz="half" idx="1"/>
          </p:nvPr>
        </p:nvSpPr>
        <p:spPr>
          <a:xfrm>
            <a:off x="2379664" y="2249488"/>
            <a:ext cx="3659187" cy="3541712"/>
          </a:xfrm>
        </p:spPr>
        <p:txBody>
          <a:bodyPr/>
          <a:lstStyle/>
          <a:p>
            <a:r>
              <a:rPr lang="cs-CZ" altLang="cs-CZ" sz="2500"/>
              <a:t>Výhody</a:t>
            </a:r>
          </a:p>
          <a:p>
            <a:pPr lvl="1"/>
            <a:r>
              <a:rPr lang="cs-CZ" altLang="cs-CZ" sz="2100" b="1">
                <a:solidFill>
                  <a:schemeClr val="tx2"/>
                </a:solidFill>
              </a:rPr>
              <a:t>Citlivost</a:t>
            </a:r>
          </a:p>
          <a:p>
            <a:pPr lvl="1"/>
            <a:r>
              <a:rPr lang="cs-CZ" altLang="cs-CZ" sz="2100" b="1">
                <a:solidFill>
                  <a:schemeClr val="tx2"/>
                </a:solidFill>
              </a:rPr>
              <a:t>Široký koncentrační rozsah</a:t>
            </a:r>
          </a:p>
          <a:p>
            <a:pPr lvl="1"/>
            <a:r>
              <a:rPr lang="cs-CZ" altLang="cs-CZ" sz="2100" b="1">
                <a:solidFill>
                  <a:schemeClr val="tx2"/>
                </a:solidFill>
              </a:rPr>
              <a:t>Automatizace</a:t>
            </a:r>
          </a:p>
          <a:p>
            <a:pPr lvl="1"/>
            <a:endParaRPr lang="cs-CZ" altLang="cs-CZ" sz="2100"/>
          </a:p>
        </p:txBody>
      </p:sp>
      <p:sp>
        <p:nvSpPr>
          <p:cNvPr id="36868" name="Rectangle 5">
            <a:extLst>
              <a:ext uri="{FF2B5EF4-FFF2-40B4-BE49-F238E27FC236}">
                <a16:creationId xmlns:a16="http://schemas.microsoft.com/office/drawing/2014/main" id="{EFA9DE9F-7696-3E48-AD74-01B55A9C0FAD}"/>
              </a:ext>
            </a:extLst>
          </p:cNvPr>
          <p:cNvSpPr>
            <a:spLocks noGrp="1" noChangeArrowheads="1"/>
          </p:cNvSpPr>
          <p:nvPr>
            <p:ph sz="half" idx="2"/>
          </p:nvPr>
        </p:nvSpPr>
        <p:spPr>
          <a:xfrm>
            <a:off x="6153151" y="2249488"/>
            <a:ext cx="5127425" cy="3541712"/>
          </a:xfrm>
        </p:spPr>
        <p:txBody>
          <a:bodyPr/>
          <a:lstStyle/>
          <a:p>
            <a:r>
              <a:rPr lang="cs-CZ" altLang="cs-CZ" sz="2500" dirty="0"/>
              <a:t>Nevýhody</a:t>
            </a:r>
          </a:p>
          <a:p>
            <a:pPr lvl="1"/>
            <a:r>
              <a:rPr lang="cs-CZ" altLang="cs-CZ" sz="2100" dirty="0"/>
              <a:t>??? („specifické“ interference)</a:t>
            </a:r>
          </a:p>
          <a:p>
            <a:pPr lvl="1"/>
            <a:r>
              <a:rPr lang="cs-CZ" altLang="cs-CZ" sz="2100" dirty="0"/>
              <a:t>(detekční reakce)</a:t>
            </a:r>
          </a:p>
        </p:txBody>
      </p:sp>
      <p:sp>
        <p:nvSpPr>
          <p:cNvPr id="36869" name="Text Box 6">
            <a:extLst>
              <a:ext uri="{FF2B5EF4-FFF2-40B4-BE49-F238E27FC236}">
                <a16:creationId xmlns:a16="http://schemas.microsoft.com/office/drawing/2014/main" id="{534CEDBB-35E7-0044-8E50-84B1C11FE6A0}"/>
              </a:ext>
            </a:extLst>
          </p:cNvPr>
          <p:cNvSpPr txBox="1">
            <a:spLocks noChangeArrowheads="1"/>
          </p:cNvSpPr>
          <p:nvPr/>
        </p:nvSpPr>
        <p:spPr bwMode="auto">
          <a:xfrm>
            <a:off x="3000376" y="4941888"/>
            <a:ext cx="676751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spcBef>
                <a:spcPct val="50000"/>
              </a:spcBef>
            </a:pPr>
            <a:r>
              <a:rPr lang="cs-CZ" altLang="cs-CZ" sz="2800" b="1">
                <a:solidFill>
                  <a:schemeClr val="bg1"/>
                </a:solidFill>
              </a:rPr>
              <a:t>Aktuálně standardní technologie pro automatické analyzátory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9490FDEE-91EF-B944-BF68-8692FDBB0A75}"/>
              </a:ext>
            </a:extLst>
          </p:cNvPr>
          <p:cNvSpPr>
            <a:spLocks noGrp="1"/>
          </p:cNvSpPr>
          <p:nvPr>
            <p:ph type="ctrTitle"/>
          </p:nvPr>
        </p:nvSpPr>
        <p:spPr>
          <a:xfrm>
            <a:off x="3424239" y="1122363"/>
            <a:ext cx="6594475" cy="2387600"/>
          </a:xfrm>
        </p:spPr>
        <p:txBody>
          <a:bodyPr/>
          <a:lstStyle/>
          <a:p>
            <a:pPr eaLnBrk="1" fontAlgn="auto" hangingPunct="1">
              <a:spcAft>
                <a:spcPts val="0"/>
              </a:spcAft>
              <a:defRPr/>
            </a:pPr>
            <a:r>
              <a:rPr lang="cs-CZ" dirty="0"/>
              <a:t>Základní pojmy</a:t>
            </a:r>
          </a:p>
        </p:txBody>
      </p:sp>
      <p:sp>
        <p:nvSpPr>
          <p:cNvPr id="5" name="Podnadpis 4">
            <a:extLst>
              <a:ext uri="{FF2B5EF4-FFF2-40B4-BE49-F238E27FC236}">
                <a16:creationId xmlns:a16="http://schemas.microsoft.com/office/drawing/2014/main" id="{9EFB6614-DFFE-254D-A3AE-A728E2966A39}"/>
              </a:ext>
            </a:extLst>
          </p:cNvPr>
          <p:cNvSpPr>
            <a:spLocks noGrp="1"/>
          </p:cNvSpPr>
          <p:nvPr>
            <p:ph type="subTitle" idx="1"/>
          </p:nvPr>
        </p:nvSpPr>
        <p:spPr>
          <a:xfrm>
            <a:off x="3424239" y="3602038"/>
            <a:ext cx="6594475" cy="1655762"/>
          </a:xfrm>
        </p:spPr>
        <p:txBody>
          <a:bodyPr rtlCol="0"/>
          <a:lstStyle/>
          <a:p>
            <a:pPr eaLnBrk="1" fontAlgn="auto" hangingPunct="1">
              <a:spcAft>
                <a:spcPts val="0"/>
              </a:spcAft>
              <a:defRPr/>
            </a:pPr>
            <a:r>
              <a:rPr lang="cs-CZ" dirty="0"/>
              <a:t>Maligní onemocnění </a:t>
            </a:r>
          </a:p>
          <a:p>
            <a:pPr eaLnBrk="1" fontAlgn="auto" hangingPunct="1">
              <a:spcAft>
                <a:spcPts val="0"/>
              </a:spcAft>
              <a:defRPr/>
            </a:pPr>
            <a:r>
              <a:rPr lang="cs-CZ" dirty="0"/>
              <a:t>Nádorové </a:t>
            </a:r>
            <a:r>
              <a:rPr lang="cs-CZ" dirty="0" err="1"/>
              <a:t>markery</a:t>
            </a:r>
            <a:endParaRPr lang="cs-CZ"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a:extLst>
              <a:ext uri="{FF2B5EF4-FFF2-40B4-BE49-F238E27FC236}">
                <a16:creationId xmlns:a16="http://schemas.microsoft.com/office/drawing/2014/main" id="{F9EE7F08-C488-4F45-BBCC-48615A8F2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0" y="180976"/>
            <a:ext cx="5816600" cy="667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7891" name="TextovéPole 2">
            <a:extLst>
              <a:ext uri="{FF2B5EF4-FFF2-40B4-BE49-F238E27FC236}">
                <a16:creationId xmlns:a16="http://schemas.microsoft.com/office/drawing/2014/main" id="{59D4CC1F-A351-E044-B795-0EF6B9E25C41}"/>
              </a:ext>
            </a:extLst>
          </p:cNvPr>
          <p:cNvSpPr txBox="1">
            <a:spLocks noChangeArrowheads="1"/>
          </p:cNvSpPr>
          <p:nvPr/>
        </p:nvSpPr>
        <p:spPr bwMode="auto">
          <a:xfrm>
            <a:off x="1847851" y="620713"/>
            <a:ext cx="11080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cs-CZ" altLang="cs-CZ" b="1"/>
              <a:t>ECLIA</a:t>
            </a:r>
          </a:p>
        </p:txBody>
      </p:sp>
      <p:pic>
        <p:nvPicPr>
          <p:cNvPr id="37892" name="Picture 2">
            <a:extLst>
              <a:ext uri="{FF2B5EF4-FFF2-40B4-BE49-F238E27FC236}">
                <a16:creationId xmlns:a16="http://schemas.microsoft.com/office/drawing/2014/main" id="{B52F0909-341D-B847-B161-E5AAA6042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3933825"/>
            <a:ext cx="3124200"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6" name="Rectangle 4">
            <a:extLst>
              <a:ext uri="{FF2B5EF4-FFF2-40B4-BE49-F238E27FC236}">
                <a16:creationId xmlns:a16="http://schemas.microsoft.com/office/drawing/2014/main" id="{7FD1F2E2-1E24-A84C-9422-2B071BCAB67F}"/>
              </a:ext>
            </a:extLst>
          </p:cNvPr>
          <p:cNvSpPr>
            <a:spLocks noGrp="1" noChangeArrowheads="1"/>
          </p:cNvSpPr>
          <p:nvPr>
            <p:ph type="title"/>
          </p:nvPr>
        </p:nvSpPr>
        <p:spPr>
          <a:xfrm>
            <a:off x="2379663" y="619126"/>
            <a:ext cx="7429500" cy="1477963"/>
          </a:xfrm>
        </p:spPr>
        <p:txBody>
          <a:bodyPr/>
          <a:lstStyle/>
          <a:p>
            <a:pPr>
              <a:defRPr/>
            </a:pPr>
            <a:r>
              <a:rPr lang="cs-CZ"/>
              <a:t>Problematika ředění</a:t>
            </a:r>
          </a:p>
        </p:txBody>
      </p:sp>
      <p:sp>
        <p:nvSpPr>
          <p:cNvPr id="38914" name="Rectangle 2">
            <a:extLst>
              <a:ext uri="{FF2B5EF4-FFF2-40B4-BE49-F238E27FC236}">
                <a16:creationId xmlns:a16="http://schemas.microsoft.com/office/drawing/2014/main" id="{5B26CAE2-C93C-0C4C-A31E-9F07D58991A0}"/>
              </a:ext>
            </a:extLst>
          </p:cNvPr>
          <p:cNvSpPr>
            <a:spLocks noGrp="1" noChangeArrowheads="1"/>
          </p:cNvSpPr>
          <p:nvPr>
            <p:ph idx="1"/>
          </p:nvPr>
        </p:nvSpPr>
        <p:spPr>
          <a:xfrm>
            <a:off x="2640014" y="1827214"/>
            <a:ext cx="7704137" cy="4554537"/>
          </a:xfrm>
        </p:spPr>
        <p:txBody>
          <a:bodyPr/>
          <a:lstStyle/>
          <a:p>
            <a:r>
              <a:rPr lang="cs-CZ" altLang="cs-CZ" b="1">
                <a:solidFill>
                  <a:schemeClr val="bg1"/>
                </a:solidFill>
              </a:rPr>
              <a:t>Obecně</a:t>
            </a:r>
            <a:endParaRPr lang="cs-CZ" altLang="cs-CZ">
              <a:solidFill>
                <a:schemeClr val="bg1"/>
              </a:solidFill>
            </a:endParaRPr>
          </a:p>
          <a:p>
            <a:pPr lvl="1"/>
            <a:r>
              <a:rPr lang="cs-CZ" altLang="cs-CZ">
                <a:solidFill>
                  <a:srgbClr val="000000"/>
                </a:solidFill>
              </a:rPr>
              <a:t>V</a:t>
            </a:r>
            <a:r>
              <a:rPr lang="en-US" altLang="cs-CZ">
                <a:solidFill>
                  <a:srgbClr val="000000"/>
                </a:solidFill>
              </a:rPr>
              <a:t>zorky překračují</a:t>
            </a:r>
            <a:r>
              <a:rPr lang="cs-CZ" altLang="cs-CZ">
                <a:solidFill>
                  <a:srgbClr val="000000"/>
                </a:solidFill>
              </a:rPr>
              <a:t>cí</a:t>
            </a:r>
            <a:r>
              <a:rPr lang="en-US" altLang="cs-CZ">
                <a:solidFill>
                  <a:srgbClr val="000000"/>
                </a:solidFill>
              </a:rPr>
              <a:t> rozsah kalibrace metody</a:t>
            </a:r>
            <a:endParaRPr lang="cs-CZ" altLang="cs-CZ">
              <a:solidFill>
                <a:srgbClr val="000000"/>
              </a:solidFill>
            </a:endParaRPr>
          </a:p>
          <a:p>
            <a:pPr lvl="1"/>
            <a:r>
              <a:rPr lang="cs-CZ" altLang="cs-CZ">
                <a:solidFill>
                  <a:srgbClr val="000000"/>
                </a:solidFill>
              </a:rPr>
              <a:t>Ředění </a:t>
            </a:r>
            <a:r>
              <a:rPr lang="en-US" altLang="cs-CZ">
                <a:solidFill>
                  <a:srgbClr val="000000"/>
                </a:solidFill>
              </a:rPr>
              <a:t>striktně podle pokynů výrobce (nulový standard nebo spe</a:t>
            </a:r>
            <a:r>
              <a:rPr lang="cs-CZ" altLang="cs-CZ">
                <a:solidFill>
                  <a:srgbClr val="000000"/>
                </a:solidFill>
              </a:rPr>
              <a:t>cifický diluent</a:t>
            </a:r>
            <a:r>
              <a:rPr lang="en-US" altLang="cs-CZ">
                <a:solidFill>
                  <a:srgbClr val="000000"/>
                </a:solidFill>
              </a:rPr>
              <a:t>)</a:t>
            </a:r>
            <a:endParaRPr lang="cs-CZ" altLang="cs-CZ">
              <a:solidFill>
                <a:srgbClr val="000000"/>
              </a:solidFill>
            </a:endParaRPr>
          </a:p>
          <a:p>
            <a:pPr lvl="1"/>
            <a:r>
              <a:rPr lang="en-US" altLang="cs-CZ">
                <a:solidFill>
                  <a:srgbClr val="000000"/>
                </a:solidFill>
              </a:rPr>
              <a:t>Immunoanalýzy </a:t>
            </a:r>
            <a:r>
              <a:rPr lang="cs-CZ" altLang="cs-CZ">
                <a:solidFill>
                  <a:srgbClr val="000000"/>
                </a:solidFill>
              </a:rPr>
              <a:t>obecně </a:t>
            </a:r>
            <a:r>
              <a:rPr lang="en-US" altLang="cs-CZ">
                <a:solidFill>
                  <a:srgbClr val="000000"/>
                </a:solidFill>
              </a:rPr>
              <a:t>neakceptují ředění destilovanou vodou </a:t>
            </a:r>
            <a:r>
              <a:rPr lang="cs-CZ" altLang="cs-CZ">
                <a:solidFill>
                  <a:srgbClr val="000000"/>
                </a:solidFill>
              </a:rPr>
              <a:t>nebo fyziologickým roztokem </a:t>
            </a:r>
            <a:r>
              <a:rPr lang="en-US" altLang="cs-CZ">
                <a:solidFill>
                  <a:srgbClr val="000000"/>
                </a:solidFill>
              </a:rPr>
              <a:t>(nedostatek proteinů - matricový efekt)</a:t>
            </a:r>
            <a:endParaRPr lang="cs-CZ" altLang="cs-CZ">
              <a:solidFill>
                <a:srgbClr val="000000"/>
              </a:solidFill>
            </a:endParaRPr>
          </a:p>
          <a:p>
            <a:pPr lvl="1"/>
            <a:r>
              <a:rPr lang="cs-CZ" altLang="cs-CZ"/>
              <a:t>Některé parametry nelze ředit vůbec !! (FT4, FT3)</a:t>
            </a:r>
            <a:endParaRPr lang="en-GB" altLang="cs-CZ"/>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he hook effect">
            <a:extLst>
              <a:ext uri="{FF2B5EF4-FFF2-40B4-BE49-F238E27FC236}">
                <a16:creationId xmlns:a16="http://schemas.microsoft.com/office/drawing/2014/main" id="{7FDB4A5B-1E2F-874B-B2BD-35847482F3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92075"/>
            <a:ext cx="8424862" cy="675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3612B2E-A19E-C243-AFBD-0E722494FA3F}"/>
              </a:ext>
            </a:extLst>
          </p:cNvPr>
          <p:cNvSpPr>
            <a:spLocks noChangeArrowheads="1"/>
          </p:cNvSpPr>
          <p:nvPr/>
        </p:nvSpPr>
        <p:spPr bwMode="auto">
          <a:xfrm>
            <a:off x="2514600" y="1143000"/>
            <a:ext cx="7162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cs-CZ" sz="3600" i="1">
              <a:solidFill>
                <a:schemeClr val="bg1"/>
              </a:solidFill>
            </a:endParaRPr>
          </a:p>
        </p:txBody>
      </p:sp>
      <p:sp>
        <p:nvSpPr>
          <p:cNvPr id="25603" name="Rectangle 3">
            <a:extLst>
              <a:ext uri="{FF2B5EF4-FFF2-40B4-BE49-F238E27FC236}">
                <a16:creationId xmlns:a16="http://schemas.microsoft.com/office/drawing/2014/main" id="{8AC55214-0960-4943-BDF3-5A8C56FC8A3D}"/>
              </a:ext>
            </a:extLst>
          </p:cNvPr>
          <p:cNvSpPr>
            <a:spLocks noGrp="1" noChangeArrowheads="1"/>
          </p:cNvSpPr>
          <p:nvPr>
            <p:ph type="title"/>
          </p:nvPr>
        </p:nvSpPr>
        <p:spPr>
          <a:xfrm>
            <a:off x="1524000" y="304800"/>
            <a:ext cx="9144000" cy="1143000"/>
          </a:xfrm>
        </p:spPr>
        <p:txBody>
          <a:bodyPr/>
          <a:lstStyle/>
          <a:p>
            <a:pPr eaLnBrk="1" fontAlgn="auto" hangingPunct="1">
              <a:spcAft>
                <a:spcPts val="0"/>
              </a:spcAft>
              <a:defRPr/>
            </a:pPr>
            <a:r>
              <a:rPr lang="cs-CZ" altLang="cs-CZ">
                <a:solidFill>
                  <a:schemeClr val="bg1"/>
                </a:solidFill>
                <a:latin typeface="Arial" panose="020B0604020202020204" pitchFamily="34" charset="0"/>
              </a:rPr>
              <a:t>Zdroje interference u imunoanalytických metod…</a:t>
            </a:r>
          </a:p>
        </p:txBody>
      </p:sp>
      <p:sp>
        <p:nvSpPr>
          <p:cNvPr id="40964" name="Rectangle 4">
            <a:extLst>
              <a:ext uri="{FF2B5EF4-FFF2-40B4-BE49-F238E27FC236}">
                <a16:creationId xmlns:a16="http://schemas.microsoft.com/office/drawing/2014/main" id="{03DC7EAA-BC8E-0540-9063-B0E09A427408}"/>
              </a:ext>
            </a:extLst>
          </p:cNvPr>
          <p:cNvSpPr>
            <a:spLocks noGrp="1" noChangeArrowheads="1"/>
          </p:cNvSpPr>
          <p:nvPr>
            <p:ph idx="1"/>
          </p:nvPr>
        </p:nvSpPr>
        <p:spPr>
          <a:xfrm>
            <a:off x="1828800" y="1905000"/>
            <a:ext cx="8534400" cy="4114800"/>
          </a:xfrm>
        </p:spPr>
        <p:txBody>
          <a:bodyPr/>
          <a:lstStyle/>
          <a:p>
            <a:pPr eaLnBrk="1" hangingPunct="1">
              <a:lnSpc>
                <a:spcPct val="90000"/>
              </a:lnSpc>
            </a:pPr>
            <a:r>
              <a:rPr lang="cs-CZ" altLang="cs-CZ">
                <a:solidFill>
                  <a:schemeClr val="bg1"/>
                </a:solidFill>
                <a:latin typeface="Arial" panose="020B0604020202020204" pitchFamily="34" charset="0"/>
              </a:rPr>
              <a:t>Heterofilní protilátky:</a:t>
            </a:r>
          </a:p>
          <a:p>
            <a:pPr lvl="2" eaLnBrk="1" hangingPunct="1">
              <a:lnSpc>
                <a:spcPct val="90000"/>
              </a:lnSpc>
            </a:pPr>
            <a:r>
              <a:rPr lang="cs-CZ" altLang="cs-CZ">
                <a:solidFill>
                  <a:schemeClr val="bg1"/>
                </a:solidFill>
                <a:latin typeface="Arial" panose="020B0604020202020204" pitchFamily="34" charset="0"/>
              </a:rPr>
              <a:t>Endogenní, reagující s nehumánními protilátkami (i.e Paul Bunnell – Forsmannův antigen z králičích ledvin)</a:t>
            </a:r>
          </a:p>
          <a:p>
            <a:pPr eaLnBrk="1" hangingPunct="1">
              <a:lnSpc>
                <a:spcPct val="90000"/>
              </a:lnSpc>
            </a:pPr>
            <a:r>
              <a:rPr lang="cs-CZ" altLang="cs-CZ">
                <a:solidFill>
                  <a:schemeClr val="bg1"/>
                </a:solidFill>
                <a:latin typeface="Arial" panose="020B0604020202020204" pitchFamily="34" charset="0"/>
              </a:rPr>
              <a:t>HAMA </a:t>
            </a:r>
          </a:p>
          <a:p>
            <a:pPr lvl="2" eaLnBrk="1" hangingPunct="1">
              <a:lnSpc>
                <a:spcPct val="90000"/>
              </a:lnSpc>
            </a:pPr>
            <a:r>
              <a:rPr lang="cs-CZ" altLang="cs-CZ">
                <a:solidFill>
                  <a:schemeClr val="bg1"/>
                </a:solidFill>
                <a:latin typeface="Arial" panose="020B0604020202020204" pitchFamily="34" charset="0"/>
              </a:rPr>
              <a:t>Human anti-mouse antibody</a:t>
            </a:r>
          </a:p>
          <a:p>
            <a:pPr eaLnBrk="1" hangingPunct="1">
              <a:lnSpc>
                <a:spcPct val="90000"/>
              </a:lnSpc>
            </a:pPr>
            <a:r>
              <a:rPr lang="cs-CZ" altLang="cs-CZ">
                <a:solidFill>
                  <a:schemeClr val="bg1"/>
                </a:solidFill>
                <a:latin typeface="Arial" panose="020B0604020202020204" pitchFamily="34" charset="0"/>
              </a:rPr>
              <a:t>Hook effect</a:t>
            </a:r>
          </a:p>
          <a:p>
            <a:pPr eaLnBrk="1" hangingPunct="1">
              <a:lnSpc>
                <a:spcPct val="90000"/>
              </a:lnSpc>
            </a:pPr>
            <a:endParaRPr lang="cs-CZ" altLang="cs-CZ">
              <a:solidFill>
                <a:schemeClr val="bg1"/>
              </a:solidFill>
              <a:latin typeface="Arial" panose="020B0604020202020204" pitchFamily="34" charset="0"/>
            </a:endParaRPr>
          </a:p>
          <a:p>
            <a:pPr lvl="1" eaLnBrk="1" hangingPunct="1">
              <a:lnSpc>
                <a:spcPct val="90000"/>
              </a:lnSpc>
            </a:pPr>
            <a:r>
              <a:rPr lang="cs-CZ" altLang="cs-CZ">
                <a:solidFill>
                  <a:schemeClr val="bg1"/>
                </a:solidFill>
                <a:latin typeface="Arial" panose="020B0604020202020204" pitchFamily="34" charset="0"/>
              </a:rPr>
              <a:t>způsobují falešně positivní nebo negativní výsledky</a:t>
            </a:r>
          </a:p>
          <a:p>
            <a:pPr eaLnBrk="1" hangingPunct="1">
              <a:lnSpc>
                <a:spcPct val="90000"/>
              </a:lnSpc>
              <a:buFontTx/>
              <a:buNone/>
            </a:pPr>
            <a:endParaRPr lang="cs-CZ" altLang="cs-CZ">
              <a:solidFill>
                <a:schemeClr val="bg1"/>
              </a:solidFill>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3FE029-D05D-2149-ADC4-CD3619C0050E}"/>
              </a:ext>
            </a:extLst>
          </p:cNvPr>
          <p:cNvSpPr>
            <a:spLocks noGrp="1"/>
          </p:cNvSpPr>
          <p:nvPr>
            <p:ph type="title"/>
          </p:nvPr>
        </p:nvSpPr>
        <p:spPr>
          <a:xfrm>
            <a:off x="2381250" y="1"/>
            <a:ext cx="7429500" cy="1477963"/>
          </a:xfrm>
        </p:spPr>
        <p:txBody>
          <a:bodyPr/>
          <a:lstStyle/>
          <a:p>
            <a:pPr>
              <a:defRPr/>
            </a:pPr>
            <a:r>
              <a:rPr lang="cs-CZ" dirty="0"/>
              <a:t>Zdroje interference I</a:t>
            </a:r>
          </a:p>
        </p:txBody>
      </p:sp>
      <p:sp>
        <p:nvSpPr>
          <p:cNvPr id="41987" name="Zástupný symbol pro obsah 2">
            <a:extLst>
              <a:ext uri="{FF2B5EF4-FFF2-40B4-BE49-F238E27FC236}">
                <a16:creationId xmlns:a16="http://schemas.microsoft.com/office/drawing/2014/main" id="{1E2230DF-4683-3D44-81B4-078ACE424A74}"/>
              </a:ext>
            </a:extLst>
          </p:cNvPr>
          <p:cNvSpPr>
            <a:spLocks noGrp="1"/>
          </p:cNvSpPr>
          <p:nvPr>
            <p:ph idx="1"/>
          </p:nvPr>
        </p:nvSpPr>
        <p:spPr>
          <a:xfrm>
            <a:off x="1524000" y="936625"/>
            <a:ext cx="9144000" cy="3543300"/>
          </a:xfrm>
        </p:spPr>
        <p:txBody>
          <a:bodyPr>
            <a:normAutofit fontScale="85000" lnSpcReduction="10000"/>
          </a:bodyPr>
          <a:lstStyle/>
          <a:p>
            <a:r>
              <a:rPr lang="cs-CZ" altLang="cs-CZ" b="1" dirty="0"/>
              <a:t>a) zkřížená reaktivita strukturálně podobných molekul </a:t>
            </a:r>
            <a:r>
              <a:rPr lang="cs-CZ" altLang="cs-CZ" dirty="0"/>
              <a:t>(např. steroidní hormony)</a:t>
            </a:r>
          </a:p>
          <a:p>
            <a:r>
              <a:rPr lang="cs-CZ" altLang="cs-CZ" b="1" dirty="0"/>
              <a:t>b) </a:t>
            </a:r>
            <a:r>
              <a:rPr lang="cs-CZ" altLang="cs-CZ" b="1" dirty="0" err="1"/>
              <a:t>hook</a:t>
            </a:r>
            <a:r>
              <a:rPr lang="cs-CZ" altLang="cs-CZ" b="1" dirty="0"/>
              <a:t>-efekt způsobený vysokou koncentrací </a:t>
            </a:r>
            <a:r>
              <a:rPr lang="cs-CZ" altLang="cs-CZ" b="1" dirty="0" err="1"/>
              <a:t>markeru</a:t>
            </a:r>
            <a:endParaRPr lang="cs-CZ" altLang="cs-CZ" b="1" dirty="0"/>
          </a:p>
          <a:p>
            <a:r>
              <a:rPr lang="cs-CZ" altLang="cs-CZ" dirty="0"/>
              <a:t>Stav, kdy velmi vysoká koncentrace analytu překročí vazebnou schopnost pevné fáze. Výrobce soupravy by měl s tímto typem interference počítat a jasně definovat lineární dynamický rozsah měření dané soupravy, resp. technologie. Laboratoře by měly mít k dispozici protokol, jenž řeší možnost výskytu tohoto jevu, periodicky provádět sledování linearity měření, a tak ověřit na vlastních vzorcích horní mez stanovitelnosti analytu. Typickým příkladem možnosti výskytu tohoto jevu je vysoká hladina </a:t>
            </a:r>
            <a:r>
              <a:rPr lang="cs-CZ" altLang="cs-CZ" dirty="0" err="1"/>
              <a:t>hCG</a:t>
            </a:r>
            <a:r>
              <a:rPr lang="cs-CZ" altLang="cs-CZ" dirty="0"/>
              <a:t> u </a:t>
            </a:r>
            <a:r>
              <a:rPr lang="cs-CZ" altLang="cs-CZ" dirty="0" err="1"/>
              <a:t>choriokarcinomu</a:t>
            </a:r>
            <a:r>
              <a:rPr lang="cs-CZ" altLang="cs-CZ" dirty="0"/>
              <a: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rolactin Hook Effect">
            <a:extLst>
              <a:ext uri="{FF2B5EF4-FFF2-40B4-BE49-F238E27FC236}">
                <a16:creationId xmlns:a16="http://schemas.microsoft.com/office/drawing/2014/main" id="{055B4E4D-0EEC-A240-B4B7-D7EABBA7CF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825501"/>
            <a:ext cx="9026525"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45E75DC-ACC4-AF44-B99D-4BCDB721AECA}"/>
              </a:ext>
            </a:extLst>
          </p:cNvPr>
          <p:cNvSpPr>
            <a:spLocks noGrp="1"/>
          </p:cNvSpPr>
          <p:nvPr>
            <p:ph type="title"/>
          </p:nvPr>
        </p:nvSpPr>
        <p:spPr>
          <a:xfrm>
            <a:off x="2381250" y="1"/>
            <a:ext cx="7429500" cy="1477963"/>
          </a:xfrm>
        </p:spPr>
        <p:txBody>
          <a:bodyPr/>
          <a:lstStyle/>
          <a:p>
            <a:pPr>
              <a:defRPr/>
            </a:pPr>
            <a:r>
              <a:rPr lang="cs-CZ" dirty="0"/>
              <a:t>Zdroje </a:t>
            </a:r>
            <a:r>
              <a:rPr lang="cs-CZ" dirty="0" err="1"/>
              <a:t>interferEnce</a:t>
            </a:r>
            <a:r>
              <a:rPr lang="cs-CZ" dirty="0"/>
              <a:t> II</a:t>
            </a:r>
          </a:p>
        </p:txBody>
      </p:sp>
      <p:sp>
        <p:nvSpPr>
          <p:cNvPr id="44035" name="Zástupný symbol pro obsah 2">
            <a:extLst>
              <a:ext uri="{FF2B5EF4-FFF2-40B4-BE49-F238E27FC236}">
                <a16:creationId xmlns:a16="http://schemas.microsoft.com/office/drawing/2014/main" id="{8DCCA2BE-C68A-DD47-B5C5-59A3C3E2BB20}"/>
              </a:ext>
            </a:extLst>
          </p:cNvPr>
          <p:cNvSpPr>
            <a:spLocks noGrp="1"/>
          </p:cNvSpPr>
          <p:nvPr>
            <p:ph idx="1"/>
          </p:nvPr>
        </p:nvSpPr>
        <p:spPr>
          <a:xfrm>
            <a:off x="1524000" y="1253852"/>
            <a:ext cx="9144000" cy="3543300"/>
          </a:xfrm>
        </p:spPr>
        <p:txBody>
          <a:bodyPr>
            <a:normAutofit lnSpcReduction="10000"/>
          </a:bodyPr>
          <a:lstStyle/>
          <a:p>
            <a:r>
              <a:rPr lang="cs-CZ" altLang="cs-CZ" b="1" dirty="0"/>
              <a:t>c) přenos analyzovaného </a:t>
            </a:r>
            <a:r>
              <a:rPr lang="cs-CZ" altLang="cs-CZ" b="1" dirty="0" err="1"/>
              <a:t>markeru</a:t>
            </a:r>
            <a:r>
              <a:rPr lang="cs-CZ" altLang="cs-CZ" b="1" dirty="0"/>
              <a:t> mezi vzorky, </a:t>
            </a:r>
            <a:r>
              <a:rPr lang="cs-CZ" altLang="cs-CZ" dirty="0"/>
              <a:t>tzv. </a:t>
            </a:r>
            <a:r>
              <a:rPr lang="cs-CZ" altLang="cs-CZ" dirty="0" err="1"/>
              <a:t>carry-over</a:t>
            </a:r>
            <a:endParaRPr lang="cs-CZ" altLang="cs-CZ" dirty="0"/>
          </a:p>
          <a:p>
            <a:r>
              <a:rPr lang="cs-CZ" altLang="cs-CZ" dirty="0"/>
              <a:t>jde o „technologický“ jev daný nedokonalým očistěním </a:t>
            </a:r>
            <a:r>
              <a:rPr lang="cs-CZ" altLang="cs-CZ" dirty="0" err="1"/>
              <a:t>pipetovacích</a:t>
            </a:r>
            <a:r>
              <a:rPr lang="cs-CZ" altLang="cs-CZ" dirty="0"/>
              <a:t> systémů analytické technologie aktuálně analyzovaného vzorku od stop vzorku předchozího o vysoké koncentraci analytu. Současné moderní imunoanalytické systémy tento problém mají většinou již účinně vyřešen. U manuálních metod, např. destičkových ELISA je třeba věnovat dostatečnou pozornost pečlivosti pipetování (kontaminace špiček, apod.)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0115C4-68A2-D847-BEF7-AC2C0D7EA035}"/>
              </a:ext>
            </a:extLst>
          </p:cNvPr>
          <p:cNvSpPr>
            <a:spLocks noGrp="1"/>
          </p:cNvSpPr>
          <p:nvPr>
            <p:ph type="title"/>
          </p:nvPr>
        </p:nvSpPr>
        <p:spPr>
          <a:xfrm>
            <a:off x="2381250" y="1"/>
            <a:ext cx="7429500" cy="1477963"/>
          </a:xfrm>
        </p:spPr>
        <p:txBody>
          <a:bodyPr/>
          <a:lstStyle/>
          <a:p>
            <a:pPr>
              <a:defRPr/>
            </a:pPr>
            <a:r>
              <a:rPr lang="cs-CZ" dirty="0"/>
              <a:t>Zdroje </a:t>
            </a:r>
            <a:r>
              <a:rPr lang="cs-CZ" dirty="0" err="1"/>
              <a:t>interferEnce</a:t>
            </a:r>
            <a:r>
              <a:rPr lang="cs-CZ" dirty="0"/>
              <a:t> III</a:t>
            </a:r>
          </a:p>
        </p:txBody>
      </p:sp>
      <p:sp>
        <p:nvSpPr>
          <p:cNvPr id="3" name="Zástupný symbol pro obsah 2">
            <a:extLst>
              <a:ext uri="{FF2B5EF4-FFF2-40B4-BE49-F238E27FC236}">
                <a16:creationId xmlns:a16="http://schemas.microsoft.com/office/drawing/2014/main" id="{EA25B43C-33D5-7A41-AFF4-FA44410AF5B5}"/>
              </a:ext>
            </a:extLst>
          </p:cNvPr>
          <p:cNvSpPr>
            <a:spLocks noGrp="1"/>
          </p:cNvSpPr>
          <p:nvPr>
            <p:ph idx="1"/>
          </p:nvPr>
        </p:nvSpPr>
        <p:spPr>
          <a:xfrm>
            <a:off x="1524000" y="936626"/>
            <a:ext cx="9144000" cy="5921375"/>
          </a:xfrm>
        </p:spPr>
        <p:txBody>
          <a:bodyPr>
            <a:normAutofit fontScale="70000" lnSpcReduction="20000"/>
          </a:bodyPr>
          <a:lstStyle/>
          <a:p>
            <a:pPr>
              <a:defRPr/>
            </a:pPr>
            <a:r>
              <a:rPr lang="cs-CZ" b="1" dirty="0"/>
              <a:t>d) interference </a:t>
            </a:r>
            <a:r>
              <a:rPr lang="cs-CZ" b="1" dirty="0" err="1"/>
              <a:t>heterofilních</a:t>
            </a:r>
            <a:r>
              <a:rPr lang="cs-CZ" b="1" dirty="0"/>
              <a:t> a lidských </a:t>
            </a:r>
            <a:r>
              <a:rPr lang="cs-CZ" b="1" dirty="0" err="1"/>
              <a:t>anti</a:t>
            </a:r>
            <a:r>
              <a:rPr lang="cs-CZ" b="1" dirty="0"/>
              <a:t>-myších protilátek (HAMA)</a:t>
            </a:r>
          </a:p>
          <a:p>
            <a:pPr>
              <a:defRPr/>
            </a:pPr>
            <a:r>
              <a:rPr lang="cs-CZ" dirty="0"/>
              <a:t>Lidské </a:t>
            </a:r>
            <a:r>
              <a:rPr lang="cs-CZ" dirty="0" err="1"/>
              <a:t>heterofilní</a:t>
            </a:r>
            <a:r>
              <a:rPr lang="cs-CZ" dirty="0"/>
              <a:t> protilátky jsou endogenní imunoglobuliny, jež reagují s druhově odlišnými imunoglobuliny (myšími nebo králičími) jak in </a:t>
            </a:r>
            <a:r>
              <a:rPr lang="cs-CZ" dirty="0" err="1"/>
              <a:t>vivo</a:t>
            </a:r>
            <a:r>
              <a:rPr lang="cs-CZ" dirty="0"/>
              <a:t> tak in </a:t>
            </a:r>
            <a:r>
              <a:rPr lang="cs-CZ" dirty="0" err="1"/>
              <a:t>vitro</a:t>
            </a:r>
            <a:r>
              <a:rPr lang="cs-CZ" dirty="0"/>
              <a:t>. Většinou se objevují u </a:t>
            </a:r>
            <a:r>
              <a:rPr lang="cs-CZ" dirty="0" err="1"/>
              <a:t>patologickch</a:t>
            </a:r>
            <a:r>
              <a:rPr lang="cs-CZ" dirty="0"/>
              <a:t> stavů spojených s </a:t>
            </a:r>
            <a:r>
              <a:rPr lang="cs-CZ" dirty="0" err="1"/>
              <a:t>polyklonální</a:t>
            </a:r>
            <a:r>
              <a:rPr lang="cs-CZ" dirty="0"/>
              <a:t> aktivací imunitního systému, typicky </a:t>
            </a:r>
            <a:r>
              <a:rPr lang="cs-CZ" dirty="0" err="1"/>
              <a:t>primoinfekce</a:t>
            </a:r>
            <a:r>
              <a:rPr lang="cs-CZ" dirty="0"/>
              <a:t> EB virem, nebo u procesů spojených s autoimunitou, kde typickým příkladem je revmatoidní faktor. Lidské </a:t>
            </a:r>
            <a:r>
              <a:rPr lang="cs-CZ" dirty="0" err="1"/>
              <a:t>anti</a:t>
            </a:r>
            <a:r>
              <a:rPr lang="cs-CZ" dirty="0"/>
              <a:t>-myší protilátky jsou imunoglobuliny, které specificky reagují s </a:t>
            </a:r>
            <a:r>
              <a:rPr lang="cs-CZ" dirty="0" err="1"/>
              <a:t>epitopy</a:t>
            </a:r>
            <a:r>
              <a:rPr lang="cs-CZ" dirty="0"/>
              <a:t> myších imunoglobulinů. Mechanismus interference </a:t>
            </a:r>
            <a:r>
              <a:rPr lang="cs-CZ" dirty="0" err="1"/>
              <a:t>heterofilů</a:t>
            </a:r>
            <a:r>
              <a:rPr lang="cs-CZ" dirty="0"/>
              <a:t> nebo HAMA protilátek spočívá buď v přemostění vazebného místa pro ligand, kdy se protilátka chová jako pozitivní </a:t>
            </a:r>
            <a:r>
              <a:rPr lang="cs-CZ" dirty="0" err="1"/>
              <a:t>interferent</a:t>
            </a:r>
            <a:r>
              <a:rPr lang="cs-CZ" dirty="0"/>
              <a:t>, v blokaci primární nebo sekundární protilátky (obvykle negativní interference), nebo v přednostním vychytání antigenu před jeho vazbou na primární protilátku navázanou na pevnou fázi. Je primárně odpovědností výrobce analytického systému řešit tento typ interference, nicméně v praxi k němu může poměrně často docházet. Nejjednodušším postupem ověření klinickému stavu neodpovídající naměřené hodnoty je stanovení téhož </a:t>
            </a:r>
            <a:r>
              <a:rPr lang="cs-CZ" dirty="0" err="1"/>
              <a:t>analytu</a:t>
            </a:r>
            <a:r>
              <a:rPr lang="cs-CZ" dirty="0"/>
              <a:t>, nejlépe z téhož vzorku (zkumavky, </a:t>
            </a:r>
            <a:r>
              <a:rPr lang="cs-CZ" dirty="0" err="1"/>
              <a:t>alikvotu</a:t>
            </a:r>
            <a:r>
              <a:rPr lang="cs-CZ" dirty="0"/>
              <a:t>) jinou imunoanalytickou technologií, jelikož pravděpodobnost výskytu téhož interferujícího jevu s rozdílnými protilátkami použitými jiným výrobcem je velmi malá. Pokud laboratoř nemá takovou možnost k dispozici, lze provést ředění vzorku v sérii alespoň 4 měření – není-li výsledek měření lineární, jde pravděpodobně o interferenci. Další postupy, jak ověřit přítomnost </a:t>
            </a:r>
            <a:r>
              <a:rPr lang="cs-CZ" dirty="0" err="1"/>
              <a:t>heterofilů</a:t>
            </a:r>
            <a:r>
              <a:rPr lang="cs-CZ" dirty="0"/>
              <a:t> nebo HAMA protilátek existují (precipitace imunoglobulinů nebo jejich extrakce pomocí </a:t>
            </a:r>
            <a:r>
              <a:rPr lang="cs-CZ" dirty="0" err="1"/>
              <a:t>imunoafinitních</a:t>
            </a:r>
            <a:r>
              <a:rPr lang="cs-CZ" dirty="0"/>
              <a:t> kolon, sorpce pomocí proteinů A, G, apod.), jejich provedení je ale většinou nad rámec činnosti klinických laboratoří a je vhodné se obrátit na specializovaná pracoviště.</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http://circ.ahajournals.org/content/116/18/e501/F2.medium.gif">
            <a:extLst>
              <a:ext uri="{FF2B5EF4-FFF2-40B4-BE49-F238E27FC236}">
                <a16:creationId xmlns:a16="http://schemas.microsoft.com/office/drawing/2014/main" id="{3F3536A1-8DB8-F143-A09E-2B6CF7C0C4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1201" y="-14288"/>
            <a:ext cx="5724525"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458C74C3-F51E-2145-BDBD-7E0A8C164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5043" t="36060" r="23456" b="20122"/>
          <a:stretch>
            <a:fillRect/>
          </a:stretch>
        </p:blipFill>
        <p:spPr bwMode="auto">
          <a:xfrm>
            <a:off x="1524000" y="474663"/>
            <a:ext cx="9146411" cy="58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5CEF9712-E899-2C42-AF33-0289063389B1}"/>
              </a:ext>
            </a:extLst>
          </p:cNvPr>
          <p:cNvSpPr>
            <a:spLocks noGrp="1"/>
          </p:cNvSpPr>
          <p:nvPr>
            <p:ph type="title"/>
          </p:nvPr>
        </p:nvSpPr>
        <p:spPr>
          <a:xfrm>
            <a:off x="2379663" y="619126"/>
            <a:ext cx="7429500" cy="1477963"/>
          </a:xfrm>
        </p:spPr>
        <p:txBody>
          <a:bodyPr/>
          <a:lstStyle/>
          <a:p>
            <a:pPr eaLnBrk="1" fontAlgn="auto" hangingPunct="1">
              <a:spcAft>
                <a:spcPts val="0"/>
              </a:spcAft>
              <a:defRPr/>
            </a:pPr>
            <a:r>
              <a:rPr lang="cs-CZ" dirty="0"/>
              <a:t>Maligní </a:t>
            </a:r>
            <a:r>
              <a:rPr lang="cs-CZ" dirty="0" err="1"/>
              <a:t>vs</a:t>
            </a:r>
            <a:r>
              <a:rPr lang="cs-CZ" dirty="0"/>
              <a:t> benigní onemocnění</a:t>
            </a:r>
          </a:p>
        </p:txBody>
      </p:sp>
      <p:sp>
        <p:nvSpPr>
          <p:cNvPr id="5" name="Zástupný symbol pro obsah 4">
            <a:extLst>
              <a:ext uri="{FF2B5EF4-FFF2-40B4-BE49-F238E27FC236}">
                <a16:creationId xmlns:a16="http://schemas.microsoft.com/office/drawing/2014/main" id="{4B8BEFDE-18D0-4349-ABF2-02EBE3261780}"/>
              </a:ext>
            </a:extLst>
          </p:cNvPr>
          <p:cNvSpPr>
            <a:spLocks noGrp="1"/>
          </p:cNvSpPr>
          <p:nvPr>
            <p:ph idx="1"/>
          </p:nvPr>
        </p:nvSpPr>
        <p:spPr>
          <a:xfrm>
            <a:off x="2379663" y="2249488"/>
            <a:ext cx="7429500" cy="4608512"/>
          </a:xfrm>
        </p:spPr>
        <p:txBody>
          <a:bodyPr rtlCol="0">
            <a:normAutofit fontScale="85000" lnSpcReduction="20000"/>
          </a:bodyPr>
          <a:lstStyle/>
          <a:p>
            <a:pPr eaLnBrk="1" fontAlgn="auto" hangingPunct="1">
              <a:spcAft>
                <a:spcPts val="0"/>
              </a:spcAft>
              <a:defRPr/>
            </a:pPr>
            <a:r>
              <a:rPr lang="cs-CZ" b="1" dirty="0">
                <a:solidFill>
                  <a:schemeClr val="bg1"/>
                </a:solidFill>
              </a:rPr>
              <a:t>benigní nádory: </a:t>
            </a:r>
            <a:r>
              <a:rPr lang="cs-CZ" dirty="0">
                <a:solidFill>
                  <a:schemeClr val="bg1"/>
                </a:solidFill>
              </a:rPr>
              <a:t>rostou pomalu, kompaktně a nešíří se</a:t>
            </a:r>
          </a:p>
          <a:p>
            <a:pPr eaLnBrk="1" fontAlgn="auto" hangingPunct="1">
              <a:spcAft>
                <a:spcPts val="0"/>
              </a:spcAft>
              <a:defRPr/>
            </a:pPr>
            <a:r>
              <a:rPr lang="cs-CZ" b="1" dirty="0">
                <a:solidFill>
                  <a:schemeClr val="bg1"/>
                </a:solidFill>
              </a:rPr>
              <a:t>maligní nádory: </a:t>
            </a:r>
            <a:r>
              <a:rPr lang="cs-CZ" dirty="0">
                <a:solidFill>
                  <a:schemeClr val="bg1"/>
                </a:solidFill>
              </a:rPr>
              <a:t>neostře ohraničené, v parenchymu se častěji objevují nekrózy, překotný růst, histologicky se s rozvojem nádorového onemocnění může postupně ztrácet podobnost s výchozí tkání, recidivují, šíří se do okolí, zakládají metastázy, kachektizují nositele</a:t>
            </a:r>
          </a:p>
          <a:p>
            <a:pPr eaLnBrk="1" fontAlgn="auto" hangingPunct="1">
              <a:spcAft>
                <a:spcPts val="0"/>
              </a:spcAft>
              <a:defRPr/>
            </a:pPr>
            <a:r>
              <a:rPr lang="cs-CZ" b="1" dirty="0" err="1"/>
              <a:t>semimaligní</a:t>
            </a:r>
            <a:r>
              <a:rPr lang="cs-CZ" b="1" dirty="0"/>
              <a:t> nádory</a:t>
            </a:r>
            <a:r>
              <a:rPr lang="cs-CZ" dirty="0"/>
              <a:t>, </a:t>
            </a:r>
            <a:r>
              <a:rPr lang="cs-CZ" b="1" dirty="0" err="1"/>
              <a:t>border</a:t>
            </a:r>
            <a:r>
              <a:rPr lang="cs-CZ" b="1" dirty="0"/>
              <a:t>-line nádory</a:t>
            </a:r>
            <a:r>
              <a:rPr lang="cs-CZ" dirty="0"/>
              <a:t> – nádory nejistého biologického chování</a:t>
            </a:r>
          </a:p>
          <a:p>
            <a:pPr eaLnBrk="1" fontAlgn="auto" hangingPunct="1">
              <a:spcAft>
                <a:spcPts val="0"/>
              </a:spcAft>
              <a:defRPr/>
            </a:pPr>
            <a:r>
              <a:rPr lang="cs-CZ" b="1" dirty="0" err="1"/>
              <a:t>premalignita</a:t>
            </a:r>
            <a:r>
              <a:rPr lang="cs-CZ" dirty="0"/>
              <a:t>, </a:t>
            </a:r>
            <a:r>
              <a:rPr lang="cs-CZ" b="1" dirty="0"/>
              <a:t>prekanceróza</a:t>
            </a:r>
            <a:r>
              <a:rPr lang="cs-CZ" dirty="0"/>
              <a:t> – stav, který není nádorem, ale je vyšší riziko zvratu v maligní nádor</a:t>
            </a:r>
          </a:p>
          <a:p>
            <a:pPr eaLnBrk="1" fontAlgn="auto" hangingPunct="1">
              <a:spcAft>
                <a:spcPts val="0"/>
              </a:spcAft>
              <a:defRPr/>
            </a:pPr>
            <a:r>
              <a:rPr lang="cs-CZ" b="1" dirty="0"/>
              <a:t>topicky maligní nádory</a:t>
            </a:r>
            <a:r>
              <a:rPr lang="cs-CZ" dirty="0"/>
              <a:t> – nádory svým chováním benigní, ovšem vyrůstající v místech, kde již sama jejich expanze ohrožuje život nemocného; typicky se jedná o nitrolební tumory</a:t>
            </a:r>
          </a:p>
          <a:p>
            <a:pPr eaLnBrk="1" fontAlgn="auto" hangingPunct="1">
              <a:spcAft>
                <a:spcPts val="0"/>
              </a:spcAft>
              <a:defRPr/>
            </a:pPr>
            <a:endParaRPr lang="cs-CZ" dirty="0"/>
          </a:p>
          <a:p>
            <a:pPr eaLnBrk="1" fontAlgn="auto" hangingPunct="1">
              <a:spcAft>
                <a:spcPts val="0"/>
              </a:spcAft>
              <a:defRPr/>
            </a:pPr>
            <a:endParaRPr lang="cs-CZ"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C17A3ADA-13DF-E74C-A35A-E841F21D7D7D}"/>
              </a:ext>
            </a:extLst>
          </p:cNvPr>
          <p:cNvSpPr>
            <a:spLocks noGrp="1" noChangeArrowheads="1"/>
          </p:cNvSpPr>
          <p:nvPr>
            <p:ph type="title"/>
          </p:nvPr>
        </p:nvSpPr>
        <p:spPr>
          <a:xfrm>
            <a:off x="2209800" y="304800"/>
            <a:ext cx="7772400" cy="1143000"/>
          </a:xfrm>
        </p:spPr>
        <p:txBody>
          <a:bodyPr>
            <a:normAutofit fontScale="90000"/>
          </a:bodyPr>
          <a:lstStyle/>
          <a:p>
            <a:pPr eaLnBrk="1" fontAlgn="auto" hangingPunct="1">
              <a:spcAft>
                <a:spcPts val="0"/>
              </a:spcAft>
              <a:defRPr/>
            </a:pPr>
            <a:r>
              <a:rPr lang="cs-CZ" altLang="cs-CZ">
                <a:solidFill>
                  <a:schemeClr val="bg1"/>
                </a:solidFill>
                <a:latin typeface="Arial" panose="020B0604020202020204" pitchFamily="34" charset="0"/>
              </a:rPr>
              <a:t>Klíčové faktory ve stanovoání tumorových markerů</a:t>
            </a:r>
          </a:p>
        </p:txBody>
      </p:sp>
      <p:sp>
        <p:nvSpPr>
          <p:cNvPr id="22531" name="Rectangle 3">
            <a:extLst>
              <a:ext uri="{FF2B5EF4-FFF2-40B4-BE49-F238E27FC236}">
                <a16:creationId xmlns:a16="http://schemas.microsoft.com/office/drawing/2014/main" id="{8F93192E-CFC7-CD48-8591-DD42008839D6}"/>
              </a:ext>
            </a:extLst>
          </p:cNvPr>
          <p:cNvSpPr>
            <a:spLocks noGrp="1" noChangeArrowheads="1"/>
          </p:cNvSpPr>
          <p:nvPr>
            <p:ph idx="1"/>
          </p:nvPr>
        </p:nvSpPr>
        <p:spPr>
          <a:xfrm>
            <a:off x="1524000" y="1600200"/>
            <a:ext cx="9144000" cy="4114800"/>
          </a:xfrm>
        </p:spPr>
        <p:txBody>
          <a:bodyPr rtlCol="0">
            <a:normAutofit/>
          </a:bodyPr>
          <a:lstStyle/>
          <a:p>
            <a:pPr eaLnBrk="1" fontAlgn="auto" hangingPunct="1">
              <a:spcAft>
                <a:spcPts val="0"/>
              </a:spcAft>
              <a:defRPr/>
            </a:pPr>
            <a:endParaRPr lang="cs-CZ" altLang="cs-CZ" dirty="0">
              <a:solidFill>
                <a:schemeClr val="bg1"/>
              </a:solidFill>
              <a:latin typeface="Arial" charset="0"/>
            </a:endParaRPr>
          </a:p>
          <a:p>
            <a:pPr eaLnBrk="1" fontAlgn="auto" hangingPunct="1">
              <a:spcAft>
                <a:spcPts val="0"/>
              </a:spcAft>
              <a:defRPr/>
            </a:pPr>
            <a:r>
              <a:rPr lang="cs-CZ" altLang="cs-CZ" dirty="0">
                <a:solidFill>
                  <a:schemeClr val="bg1"/>
                </a:solidFill>
                <a:latin typeface="Arial" charset="0"/>
              </a:rPr>
              <a:t>Biologické (</a:t>
            </a:r>
            <a:r>
              <a:rPr lang="cs-CZ" altLang="cs-CZ" dirty="0" err="1">
                <a:solidFill>
                  <a:schemeClr val="bg1"/>
                </a:solidFill>
                <a:latin typeface="Arial" charset="0"/>
              </a:rPr>
              <a:t>half-life</a:t>
            </a:r>
            <a:r>
              <a:rPr lang="cs-CZ" altLang="cs-CZ" dirty="0">
                <a:solidFill>
                  <a:schemeClr val="bg1"/>
                </a:solidFill>
                <a:latin typeface="Arial" charset="0"/>
              </a:rPr>
              <a:t>, </a:t>
            </a:r>
            <a:r>
              <a:rPr lang="cs-CZ" altLang="cs-CZ" dirty="0" err="1">
                <a:solidFill>
                  <a:schemeClr val="bg1"/>
                </a:solidFill>
                <a:latin typeface="Arial" charset="0"/>
              </a:rPr>
              <a:t>nespecificita</a:t>
            </a:r>
            <a:r>
              <a:rPr lang="cs-CZ" altLang="cs-CZ" dirty="0">
                <a:solidFill>
                  <a:schemeClr val="bg1"/>
                </a:solidFill>
                <a:latin typeface="Arial" charset="0"/>
              </a:rPr>
              <a:t> – ROC analýza)</a:t>
            </a:r>
          </a:p>
          <a:p>
            <a:pPr eaLnBrk="1" fontAlgn="auto" hangingPunct="1">
              <a:spcAft>
                <a:spcPts val="0"/>
              </a:spcAft>
              <a:defRPr/>
            </a:pPr>
            <a:r>
              <a:rPr lang="cs-CZ" altLang="cs-CZ" dirty="0">
                <a:solidFill>
                  <a:schemeClr val="bg1"/>
                </a:solidFill>
                <a:latin typeface="Arial" charset="0"/>
              </a:rPr>
              <a:t>Analytické (</a:t>
            </a:r>
            <a:r>
              <a:rPr lang="cs-CZ" altLang="cs-CZ" dirty="0" err="1">
                <a:solidFill>
                  <a:schemeClr val="bg1"/>
                </a:solidFill>
                <a:latin typeface="Arial" charset="0"/>
              </a:rPr>
              <a:t>preanalytika</a:t>
            </a:r>
            <a:r>
              <a:rPr lang="cs-CZ" altLang="cs-CZ" dirty="0">
                <a:solidFill>
                  <a:schemeClr val="bg1"/>
                </a:solidFill>
                <a:latin typeface="Arial" charset="0"/>
              </a:rPr>
              <a:t>, interference)</a:t>
            </a:r>
          </a:p>
          <a:p>
            <a:pPr eaLnBrk="1" fontAlgn="auto" hangingPunct="1">
              <a:spcAft>
                <a:spcPts val="0"/>
              </a:spcAft>
              <a:defRPr/>
            </a:pPr>
            <a:endParaRPr lang="cs-CZ" altLang="cs-CZ" dirty="0">
              <a:solidFill>
                <a:schemeClr val="bg1"/>
              </a:solidFill>
              <a:latin typeface="Arial" charset="0"/>
            </a:endParaRPr>
          </a:p>
          <a:p>
            <a:pPr marL="0" indent="0" eaLnBrk="1" fontAlgn="auto" hangingPunct="1">
              <a:spcAft>
                <a:spcPts val="0"/>
              </a:spcAft>
              <a:buNone/>
              <a:defRPr/>
            </a:pPr>
            <a:endParaRPr lang="cs-CZ" altLang="cs-CZ" dirty="0">
              <a:solidFill>
                <a:schemeClr val="bg1"/>
              </a:solidFill>
              <a:latin typeface="Arial" charset="0"/>
            </a:endParaRPr>
          </a:p>
        </p:txBody>
      </p:sp>
      <p:pic>
        <p:nvPicPr>
          <p:cNvPr id="48132" name="Picture 4">
            <a:extLst>
              <a:ext uri="{FF2B5EF4-FFF2-40B4-BE49-F238E27FC236}">
                <a16:creationId xmlns:a16="http://schemas.microsoft.com/office/drawing/2014/main" id="{E31061C4-F03D-4544-8378-D4927EA567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933826"/>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Rectangle 5">
            <a:extLst>
              <a:ext uri="{FF2B5EF4-FFF2-40B4-BE49-F238E27FC236}">
                <a16:creationId xmlns:a16="http://schemas.microsoft.com/office/drawing/2014/main" id="{6BDCA523-930E-2F42-9DD1-13A29D295BE3}"/>
              </a:ext>
            </a:extLst>
          </p:cNvPr>
          <p:cNvSpPr>
            <a:spLocks noChangeArrowheads="1"/>
          </p:cNvSpPr>
          <p:nvPr/>
        </p:nvSpPr>
        <p:spPr bwMode="auto">
          <a:xfrm>
            <a:off x="1676401" y="6110288"/>
            <a:ext cx="4818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cs-CZ" altLang="cs-CZ" sz="2800">
                <a:solidFill>
                  <a:schemeClr val="bg1"/>
                </a:solidFill>
              </a:rPr>
              <a:t>… rebaselining specimens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3">
            <a:extLst>
              <a:ext uri="{FF2B5EF4-FFF2-40B4-BE49-F238E27FC236}">
                <a16:creationId xmlns:a16="http://schemas.microsoft.com/office/drawing/2014/main" id="{EF2F4924-72B9-4A40-942B-04FC29EDEDBA}"/>
              </a:ext>
            </a:extLst>
          </p:cNvPr>
          <p:cNvSpPr>
            <a:spLocks noGrp="1"/>
          </p:cNvSpPr>
          <p:nvPr>
            <p:ph/>
          </p:nvPr>
        </p:nvSpPr>
        <p:spPr/>
        <p:txBody>
          <a:bodyPr>
            <a:normAutofit fontScale="85000" lnSpcReduction="10000"/>
          </a:bodyPr>
          <a:lstStyle/>
          <a:p>
            <a:pPr>
              <a:defRPr/>
            </a:pPr>
            <a:r>
              <a:rPr lang="cs-CZ" dirty="0"/>
              <a:t>Měření hladiny nádorového </a:t>
            </a:r>
            <a:r>
              <a:rPr lang="cs-CZ" dirty="0" err="1"/>
              <a:t>markeru</a:t>
            </a:r>
            <a:r>
              <a:rPr lang="cs-CZ" dirty="0"/>
              <a:t> je třeba provádět pomocí technologie určené k in </a:t>
            </a:r>
            <a:r>
              <a:rPr lang="cs-CZ" dirty="0" err="1"/>
              <a:t>vitro</a:t>
            </a:r>
            <a:r>
              <a:rPr lang="cs-CZ" dirty="0"/>
              <a:t> diagnostice, kalibrované dle pokynů dodavatele technologie. Metodika musí být v souladu s Nařízením vlády č. 453/2004 Sb. ze dne 7. července 2004 v platném znění, kterým se stanoví technické požadavky na diagnostické zdravotnické prostředky in vitro a pravidelně sledována vnitřní kontrolou kvality, dnes i IVDR. </a:t>
            </a:r>
          </a:p>
          <a:p>
            <a:pPr>
              <a:defRPr/>
            </a:pPr>
            <a:r>
              <a:rPr lang="cs-CZ" dirty="0"/>
              <a:t>Pracoviště by mělo disponovat příslušně kvalifikovaným personálem znalým problematiky a pravidelně se účastnit procesu externího hodnocení kvality. K vyšetření koncentrace nádorových </a:t>
            </a:r>
            <a:r>
              <a:rPr lang="cs-CZ" dirty="0" err="1"/>
              <a:t>markerů</a:t>
            </a:r>
            <a:r>
              <a:rPr lang="cs-CZ" dirty="0"/>
              <a:t> jsou obvykle používány metody </a:t>
            </a:r>
            <a:r>
              <a:rPr lang="cs-CZ" dirty="0" err="1"/>
              <a:t>imunoanalýzy</a:t>
            </a:r>
            <a:r>
              <a:rPr lang="cs-CZ" dirty="0"/>
              <a:t>, případně se měří enzymové aktivity (LD). Potřeba dlouhodobého sledování pacienta vyžaduje neměnící se technologii stanovení pro daný </a:t>
            </a:r>
            <a:r>
              <a:rPr lang="cs-CZ" dirty="0" err="1"/>
              <a:t>marker</a:t>
            </a:r>
            <a:r>
              <a:rPr lang="cs-CZ" dirty="0"/>
              <a:t>. Z tohoto důvodu by měla být laboratoř schopna zajistit dlouhodobě výsledek o pokud možno stejné analytické nejistotě a vysoké reprodukovatelnosti. Pokud je změnu technologie nutné v praxi realizovat, je třeba nejprve provést srovnávací sérii měření na dostatečném množství konkrétních pacientských vzorků pomocí obou souprav, aby laboratoř získala data o chování nové soupravy v konkrétních podmínkách (tzv. </a:t>
            </a:r>
            <a:r>
              <a:rPr lang="cs-CZ" dirty="0" err="1"/>
              <a:t>rebaselining</a:t>
            </a:r>
            <a:r>
              <a:rPr lang="cs-CZ" dirty="0"/>
              <a:t>). Analýza tkáňových nádorových </a:t>
            </a:r>
            <a:r>
              <a:rPr lang="cs-CZ" dirty="0" err="1"/>
              <a:t>markerů</a:t>
            </a:r>
            <a:r>
              <a:rPr lang="cs-CZ" dirty="0"/>
              <a:t> a DNA se řídí standardními operačními postupy příslušné histologické a genetické laboratoře.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6338" name="Rectangle 2">
            <a:extLst>
              <a:ext uri="{FF2B5EF4-FFF2-40B4-BE49-F238E27FC236}">
                <a16:creationId xmlns:a16="http://schemas.microsoft.com/office/drawing/2014/main" id="{C22B06D5-F99A-9448-A9A2-FD718438BB9D}"/>
              </a:ext>
            </a:extLst>
          </p:cNvPr>
          <p:cNvSpPr>
            <a:spLocks noGrp="1" noChangeArrowheads="1"/>
          </p:cNvSpPr>
          <p:nvPr>
            <p:ph type="title"/>
          </p:nvPr>
        </p:nvSpPr>
        <p:spPr>
          <a:xfrm>
            <a:off x="2379663" y="619126"/>
            <a:ext cx="7429500" cy="1477963"/>
          </a:xfrm>
        </p:spPr>
        <p:txBody>
          <a:bodyPr/>
          <a:lstStyle/>
          <a:p>
            <a:pPr>
              <a:defRPr/>
            </a:pPr>
            <a:r>
              <a:rPr lang="cs-CZ"/>
              <a:t>Sensitivita a specificita</a:t>
            </a:r>
          </a:p>
        </p:txBody>
      </p:sp>
      <p:sp>
        <p:nvSpPr>
          <p:cNvPr id="50179" name="Rectangle 3">
            <a:extLst>
              <a:ext uri="{FF2B5EF4-FFF2-40B4-BE49-F238E27FC236}">
                <a16:creationId xmlns:a16="http://schemas.microsoft.com/office/drawing/2014/main" id="{DD63E2F8-B3E5-B44C-90DE-245D0791A669}"/>
              </a:ext>
            </a:extLst>
          </p:cNvPr>
          <p:cNvSpPr>
            <a:spLocks noGrp="1" noChangeArrowheads="1"/>
          </p:cNvSpPr>
          <p:nvPr>
            <p:ph idx="1"/>
          </p:nvPr>
        </p:nvSpPr>
        <p:spPr>
          <a:xfrm>
            <a:off x="2894013" y="1827214"/>
            <a:ext cx="7313612" cy="4338637"/>
          </a:xfrm>
        </p:spPr>
        <p:txBody>
          <a:bodyPr/>
          <a:lstStyle/>
          <a:p>
            <a:pPr>
              <a:lnSpc>
                <a:spcPct val="90000"/>
              </a:lnSpc>
            </a:pPr>
            <a:r>
              <a:rPr lang="cs-CZ" altLang="cs-CZ" b="1" dirty="0"/>
              <a:t>Analytická</a:t>
            </a:r>
          </a:p>
          <a:p>
            <a:pPr lvl="1">
              <a:lnSpc>
                <a:spcPct val="90000"/>
              </a:lnSpc>
            </a:pPr>
            <a:r>
              <a:rPr lang="cs-CZ" altLang="cs-CZ" dirty="0"/>
              <a:t>Senzitivita – schopnost stanovit nízké </a:t>
            </a:r>
            <a:r>
              <a:rPr lang="cs-CZ" altLang="cs-CZ" dirty="0" err="1"/>
              <a:t>konc</a:t>
            </a:r>
            <a:r>
              <a:rPr lang="cs-CZ" altLang="cs-CZ" dirty="0"/>
              <a:t>. (PSA, testosteron)</a:t>
            </a:r>
          </a:p>
          <a:p>
            <a:pPr lvl="1">
              <a:lnSpc>
                <a:spcPct val="90000"/>
              </a:lnSpc>
            </a:pPr>
            <a:r>
              <a:rPr lang="cs-CZ" altLang="cs-CZ" dirty="0"/>
              <a:t>Specificita – schopnost stanovit právě a jen 		        konkrétní analyt (steroidní hormony)</a:t>
            </a:r>
          </a:p>
          <a:p>
            <a:pPr lvl="1">
              <a:lnSpc>
                <a:spcPct val="90000"/>
              </a:lnSpc>
            </a:pPr>
            <a:endParaRPr lang="cs-CZ" altLang="cs-CZ" dirty="0"/>
          </a:p>
          <a:p>
            <a:pPr>
              <a:lnSpc>
                <a:spcPct val="90000"/>
              </a:lnSpc>
            </a:pPr>
            <a:r>
              <a:rPr lang="cs-CZ" altLang="cs-CZ" b="1" dirty="0"/>
              <a:t>Klinická</a:t>
            </a:r>
          </a:p>
          <a:p>
            <a:pPr lvl="1">
              <a:lnSpc>
                <a:spcPct val="90000"/>
              </a:lnSpc>
            </a:pPr>
            <a:r>
              <a:rPr lang="cs-CZ" altLang="cs-CZ" dirty="0"/>
              <a:t>Senzitivita – schopnost zachycení pacientů s 		        danou diagnózou</a:t>
            </a:r>
          </a:p>
          <a:p>
            <a:pPr lvl="1">
              <a:lnSpc>
                <a:spcPct val="90000"/>
              </a:lnSpc>
            </a:pPr>
            <a:r>
              <a:rPr lang="cs-CZ" altLang="cs-CZ" dirty="0"/>
              <a:t>Specificita – schopnost zachytit zdravé 		        jedince, tj. zachytit jen pacienty s danou diagnózou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85289DE7-A571-E944-97BF-E939186F10DB}"/>
              </a:ext>
            </a:extLst>
          </p:cNvPr>
          <p:cNvSpPr>
            <a:spLocks noGrp="1"/>
          </p:cNvSpPr>
          <p:nvPr>
            <p:ph type="ctrTitle"/>
          </p:nvPr>
        </p:nvSpPr>
        <p:spPr>
          <a:xfrm>
            <a:off x="3424239" y="1122363"/>
            <a:ext cx="6594475" cy="2387600"/>
          </a:xfrm>
        </p:spPr>
        <p:txBody>
          <a:bodyPr/>
          <a:lstStyle/>
          <a:p>
            <a:pPr>
              <a:defRPr/>
            </a:pPr>
            <a:r>
              <a:rPr lang="cs-CZ" dirty="0"/>
              <a:t>klinické a  interpretační aspekty:</a:t>
            </a:r>
          </a:p>
        </p:txBody>
      </p:sp>
      <p:sp>
        <p:nvSpPr>
          <p:cNvPr id="5" name="Podnadpis 4">
            <a:extLst>
              <a:ext uri="{FF2B5EF4-FFF2-40B4-BE49-F238E27FC236}">
                <a16:creationId xmlns:a16="http://schemas.microsoft.com/office/drawing/2014/main" id="{378F2EBF-09DE-094F-A6A8-FF69A8A6337C}"/>
              </a:ext>
            </a:extLst>
          </p:cNvPr>
          <p:cNvSpPr>
            <a:spLocks noGrp="1"/>
          </p:cNvSpPr>
          <p:nvPr>
            <p:ph type="subTitle" idx="1"/>
          </p:nvPr>
        </p:nvSpPr>
        <p:spPr>
          <a:xfrm>
            <a:off x="3424239" y="3602038"/>
            <a:ext cx="6594475" cy="2851150"/>
          </a:xfrm>
        </p:spPr>
        <p:txBody>
          <a:bodyPr/>
          <a:lstStyle/>
          <a:p>
            <a:pPr eaLnBrk="1" fontAlgn="auto" hangingPunct="1">
              <a:spcAft>
                <a:spcPts val="0"/>
              </a:spcAft>
              <a:defRPr/>
            </a:pPr>
            <a:r>
              <a:rPr lang="cs-CZ" dirty="0"/>
              <a:t>využití nádorových </a:t>
            </a:r>
            <a:r>
              <a:rPr lang="cs-CZ" dirty="0" err="1"/>
              <a:t>markerů</a:t>
            </a:r>
            <a:r>
              <a:rPr lang="cs-CZ" dirty="0"/>
              <a:t>, </a:t>
            </a:r>
          </a:p>
          <a:p>
            <a:pPr eaLnBrk="1" fontAlgn="auto" hangingPunct="1">
              <a:spcAft>
                <a:spcPts val="0"/>
              </a:spcAft>
              <a:defRPr/>
            </a:pPr>
            <a:r>
              <a:rPr lang="cs-CZ" dirty="0"/>
              <a:t>vlastnosti ideálního </a:t>
            </a:r>
            <a:r>
              <a:rPr lang="cs-CZ" dirty="0" err="1"/>
              <a:t>markeru</a:t>
            </a:r>
            <a:r>
              <a:rPr lang="cs-CZ" dirty="0"/>
              <a:t>, senzitivita, specifičnost, ROC křivka, hodnota "</a:t>
            </a:r>
            <a:r>
              <a:rPr lang="cs-CZ" dirty="0" err="1"/>
              <a:t>cut</a:t>
            </a:r>
            <a:r>
              <a:rPr lang="cs-CZ" dirty="0"/>
              <a:t>-</a:t>
            </a:r>
            <a:r>
              <a:rPr lang="cs-CZ" dirty="0" err="1"/>
              <a:t>off</a:t>
            </a:r>
            <a:r>
              <a:rPr lang="cs-CZ" dirty="0"/>
              <a:t>„, </a:t>
            </a:r>
          </a:p>
          <a:p>
            <a:pPr eaLnBrk="1" fontAlgn="auto" hangingPunct="1">
              <a:spcAft>
                <a:spcPts val="0"/>
              </a:spcAft>
              <a:defRPr/>
            </a:pPr>
            <a:r>
              <a:rPr lang="cs-CZ" dirty="0"/>
              <a:t>typy nádorů a nádorové </a:t>
            </a:r>
            <a:r>
              <a:rPr lang="cs-CZ" dirty="0" err="1"/>
              <a:t>markery</a:t>
            </a:r>
            <a:endParaRPr lang="cs-CZ" dirty="0"/>
          </a:p>
          <a:p>
            <a:pPr>
              <a:defRPr/>
            </a:pPr>
            <a:br>
              <a:rPr lang="cs-CZ" dirty="0"/>
            </a:br>
            <a:endParaRPr lang="cs-CZ"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2A9BA57-B6A2-E744-95E8-C5BEA9FC2D07}"/>
              </a:ext>
            </a:extLst>
          </p:cNvPr>
          <p:cNvSpPr>
            <a:spLocks noGrp="1" noChangeArrowheads="1"/>
          </p:cNvSpPr>
          <p:nvPr>
            <p:ph type="title"/>
          </p:nvPr>
        </p:nvSpPr>
        <p:spPr>
          <a:xfrm>
            <a:off x="2379663" y="619126"/>
            <a:ext cx="7429500" cy="1477963"/>
          </a:xfrm>
        </p:spPr>
        <p:txBody>
          <a:bodyPr/>
          <a:lstStyle/>
          <a:p>
            <a:pPr eaLnBrk="1" fontAlgn="auto" hangingPunct="1">
              <a:spcAft>
                <a:spcPts val="0"/>
              </a:spcAft>
              <a:defRPr/>
            </a:pPr>
            <a:r>
              <a:rPr lang="cs-CZ" altLang="cs-CZ">
                <a:solidFill>
                  <a:schemeClr val="bg1"/>
                </a:solidFill>
                <a:latin typeface="Arial" panose="020B0604020202020204" pitchFamily="34" charset="0"/>
              </a:rPr>
              <a:t>Tumor markery: užití v klinice</a:t>
            </a:r>
          </a:p>
        </p:txBody>
      </p:sp>
      <p:sp>
        <p:nvSpPr>
          <p:cNvPr id="17411" name="Rectangle 3">
            <a:extLst>
              <a:ext uri="{FF2B5EF4-FFF2-40B4-BE49-F238E27FC236}">
                <a16:creationId xmlns:a16="http://schemas.microsoft.com/office/drawing/2014/main" id="{A8B82E8E-3DBD-FE42-B003-951379473E50}"/>
              </a:ext>
            </a:extLst>
          </p:cNvPr>
          <p:cNvSpPr>
            <a:spLocks noGrp="1" noChangeArrowheads="1"/>
          </p:cNvSpPr>
          <p:nvPr>
            <p:ph idx="1"/>
          </p:nvPr>
        </p:nvSpPr>
        <p:spPr>
          <a:xfrm>
            <a:off x="2379663" y="2249488"/>
            <a:ext cx="7429500" cy="3541712"/>
          </a:xfrm>
        </p:spPr>
        <p:txBody>
          <a:bodyPr>
            <a:normAutofit fontScale="92500" lnSpcReduction="10000"/>
          </a:bodyPr>
          <a:lstStyle/>
          <a:p>
            <a:pPr eaLnBrk="1" hangingPunct="1"/>
            <a:r>
              <a:rPr lang="cs-CZ" altLang="cs-CZ" b="1">
                <a:solidFill>
                  <a:schemeClr val="bg1"/>
                </a:solidFill>
                <a:latin typeface="Arial" panose="020B0604020202020204" pitchFamily="34" charset="0"/>
              </a:rPr>
              <a:t>Populační screening </a:t>
            </a:r>
            <a:r>
              <a:rPr lang="cs-CZ" altLang="cs-CZ">
                <a:solidFill>
                  <a:schemeClr val="bg1"/>
                </a:solidFill>
                <a:latin typeface="Arial" panose="020B0604020202020204" pitchFamily="34" charset="0"/>
              </a:rPr>
              <a:t>– vyšetřování asymptomatických jedinců</a:t>
            </a:r>
          </a:p>
          <a:p>
            <a:pPr eaLnBrk="1" hangingPunct="1"/>
            <a:r>
              <a:rPr lang="cs-CZ" altLang="cs-CZ" b="1">
                <a:solidFill>
                  <a:schemeClr val="bg1"/>
                </a:solidFill>
                <a:latin typeface="Arial" panose="020B0604020202020204" pitchFamily="34" charset="0"/>
              </a:rPr>
              <a:t>Diferenciální diagnóza</a:t>
            </a:r>
            <a:r>
              <a:rPr lang="cs-CZ" altLang="cs-CZ">
                <a:solidFill>
                  <a:schemeClr val="bg1"/>
                </a:solidFill>
                <a:latin typeface="Arial" panose="020B0604020202020204" pitchFamily="34" charset="0"/>
              </a:rPr>
              <a:t> – nádor neznámeho origa (metastatické i primární onemocnění) </a:t>
            </a:r>
          </a:p>
          <a:p>
            <a:pPr eaLnBrk="1" hangingPunct="1"/>
            <a:r>
              <a:rPr lang="cs-CZ" altLang="cs-CZ" b="1">
                <a:solidFill>
                  <a:schemeClr val="bg1"/>
                </a:solidFill>
                <a:latin typeface="Arial" panose="020B0604020202020204" pitchFamily="34" charset="0"/>
              </a:rPr>
              <a:t>Prognostické indikátory</a:t>
            </a:r>
          </a:p>
          <a:p>
            <a:pPr eaLnBrk="1" hangingPunct="1"/>
            <a:r>
              <a:rPr lang="cs-CZ" altLang="cs-CZ" b="1">
                <a:solidFill>
                  <a:schemeClr val="bg1"/>
                </a:solidFill>
                <a:latin typeface="Arial" panose="020B0604020202020204" pitchFamily="34" charset="0"/>
              </a:rPr>
              <a:t>Monitoring odpovědi na terapii </a:t>
            </a:r>
            <a:r>
              <a:rPr lang="cs-CZ" altLang="cs-CZ">
                <a:solidFill>
                  <a:schemeClr val="bg1"/>
                </a:solidFill>
                <a:latin typeface="Arial" panose="020B0604020202020204" pitchFamily="34" charset="0"/>
              </a:rPr>
              <a:t>(i rozsah chirurgického výkonu)</a:t>
            </a:r>
          </a:p>
          <a:p>
            <a:pPr eaLnBrk="1" hangingPunct="1"/>
            <a:r>
              <a:rPr lang="cs-CZ" altLang="cs-CZ" b="1" u="sng">
                <a:solidFill>
                  <a:schemeClr val="bg1"/>
                </a:solidFill>
                <a:latin typeface="Arial" panose="020B0604020202020204" pitchFamily="34" charset="0"/>
              </a:rPr>
              <a:t>Detekce návratu choroby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 descr="http://egtm.web.med.uni-muenchen.de/img/logo_klein.jpg">
            <a:hlinkClick r:id="rId3"/>
            <a:extLst>
              <a:ext uri="{FF2B5EF4-FFF2-40B4-BE49-F238E27FC236}">
                <a16:creationId xmlns:a16="http://schemas.microsoft.com/office/drawing/2014/main" id="{61ACCB47-FD70-D841-92E0-65D184D859A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5114" y="1473201"/>
            <a:ext cx="1055687"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3" descr="ACBI logo">
            <a:extLst>
              <a:ext uri="{FF2B5EF4-FFF2-40B4-BE49-F238E27FC236}">
                <a16:creationId xmlns:a16="http://schemas.microsoft.com/office/drawing/2014/main" id="{DF4DEED1-E55B-BE4C-8934-C9F88E146E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426" y="1430338"/>
            <a:ext cx="714375"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4" descr="ESMO European Society for Medical Oncology">
            <a:hlinkClick r:id="rId6"/>
            <a:extLst>
              <a:ext uri="{FF2B5EF4-FFF2-40B4-BE49-F238E27FC236}">
                <a16:creationId xmlns:a16="http://schemas.microsoft.com/office/drawing/2014/main" id="{577A3424-DF9A-EC44-AFE3-50CBD86D3F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1479550"/>
            <a:ext cx="8382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5" descr="http://www.nacb.org/images/logo.jpg">
            <a:extLst>
              <a:ext uri="{FF2B5EF4-FFF2-40B4-BE49-F238E27FC236}">
                <a16:creationId xmlns:a16="http://schemas.microsoft.com/office/drawing/2014/main" id="{F7F53077-7883-E64F-84DD-9F8A6F68B1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78751" y="1485900"/>
            <a:ext cx="7159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6">
            <a:extLst>
              <a:ext uri="{FF2B5EF4-FFF2-40B4-BE49-F238E27FC236}">
                <a16:creationId xmlns:a16="http://schemas.microsoft.com/office/drawing/2014/main" id="{35FE574F-2AA8-0147-9121-A49DB9EADF0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10600" y="1371601"/>
            <a:ext cx="15240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7">
            <a:extLst>
              <a:ext uri="{FF2B5EF4-FFF2-40B4-BE49-F238E27FC236}">
                <a16:creationId xmlns:a16="http://schemas.microsoft.com/office/drawing/2014/main" id="{C694B751-94D5-2344-92ED-B8E8802659F6}"/>
              </a:ext>
            </a:extLst>
          </p:cNvPr>
          <p:cNvGraphicFramePr>
            <a:graphicFrameLocks noChangeAspect="1"/>
          </p:cNvGraphicFramePr>
          <p:nvPr/>
        </p:nvGraphicFramePr>
        <p:xfrm>
          <a:off x="4135438" y="1466850"/>
          <a:ext cx="1046162" cy="781050"/>
        </p:xfrm>
        <a:graphic>
          <a:graphicData uri="http://schemas.openxmlformats.org/presentationml/2006/ole">
            <mc:AlternateContent xmlns:mc="http://schemas.openxmlformats.org/markup-compatibility/2006">
              <mc:Choice xmlns:v="urn:schemas-microsoft-com:vml" Requires="v">
                <p:oleObj spid="_x0000_s1096" name="Bitmap Image" r:id="rId10" imgW="450850" imgH="336550" progId="Paint.Picture">
                  <p:embed/>
                </p:oleObj>
              </mc:Choice>
              <mc:Fallback>
                <p:oleObj name="Bitmap Image" r:id="rId10" imgW="450850" imgH="336550" progId="Paint.Picture">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35438" y="1466850"/>
                        <a:ext cx="1046162"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2" name="Text Box 8">
            <a:extLst>
              <a:ext uri="{FF2B5EF4-FFF2-40B4-BE49-F238E27FC236}">
                <a16:creationId xmlns:a16="http://schemas.microsoft.com/office/drawing/2014/main" id="{B9D46FF5-E91B-C44C-ABA5-B317582E9197}"/>
              </a:ext>
            </a:extLst>
          </p:cNvPr>
          <p:cNvSpPr txBox="1">
            <a:spLocks noChangeArrowheads="1"/>
          </p:cNvSpPr>
          <p:nvPr/>
        </p:nvSpPr>
        <p:spPr bwMode="auto">
          <a:xfrm>
            <a:off x="3429000" y="2171701"/>
            <a:ext cx="5334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cs-CZ" sz="800">
                <a:solidFill>
                  <a:schemeClr val="bg1"/>
                </a:solidFill>
                <a:cs typeface="Times New Roman" panose="02020603050405020304" pitchFamily="18" charset="0"/>
              </a:rPr>
              <a:t>ACBI</a:t>
            </a:r>
          </a:p>
        </p:txBody>
      </p:sp>
      <p:graphicFrame>
        <p:nvGraphicFramePr>
          <p:cNvPr id="234559" name="Group 63">
            <a:extLst>
              <a:ext uri="{FF2B5EF4-FFF2-40B4-BE49-F238E27FC236}">
                <a16:creationId xmlns:a16="http://schemas.microsoft.com/office/drawing/2014/main" id="{D2115288-DD9A-5C46-A6AE-E48CD204B035}"/>
              </a:ext>
            </a:extLst>
          </p:cNvPr>
          <p:cNvGraphicFramePr>
            <a:graphicFrameLocks noGrp="1"/>
          </p:cNvGraphicFramePr>
          <p:nvPr/>
        </p:nvGraphicFramePr>
        <p:xfrm>
          <a:off x="2209800" y="2382838"/>
          <a:ext cx="8001000" cy="2851150"/>
        </p:xfrm>
        <a:graphic>
          <a:graphicData uri="http://schemas.openxmlformats.org/drawingml/2006/table">
            <a:tbl>
              <a:tblPr/>
              <a:tblGrid>
                <a:gridCol w="1143000">
                  <a:extLst>
                    <a:ext uri="{9D8B030D-6E8A-4147-A177-3AD203B41FA5}">
                      <a16:colId xmlns:a16="http://schemas.microsoft.com/office/drawing/2014/main" val="20000"/>
                    </a:ext>
                  </a:extLst>
                </a:gridCol>
                <a:gridCol w="838200">
                  <a:extLst>
                    <a:ext uri="{9D8B030D-6E8A-4147-A177-3AD203B41FA5}">
                      <a16:colId xmlns:a16="http://schemas.microsoft.com/office/drawing/2014/main" val="20001"/>
                    </a:ext>
                  </a:extLst>
                </a:gridCol>
                <a:gridCol w="982663">
                  <a:extLst>
                    <a:ext uri="{9D8B030D-6E8A-4147-A177-3AD203B41FA5}">
                      <a16:colId xmlns:a16="http://schemas.microsoft.com/office/drawing/2014/main" val="20002"/>
                    </a:ext>
                  </a:extLst>
                </a:gridCol>
                <a:gridCol w="1333500">
                  <a:extLst>
                    <a:ext uri="{9D8B030D-6E8A-4147-A177-3AD203B41FA5}">
                      <a16:colId xmlns:a16="http://schemas.microsoft.com/office/drawing/2014/main" val="20003"/>
                    </a:ext>
                  </a:extLst>
                </a:gridCol>
                <a:gridCol w="1184275">
                  <a:extLst>
                    <a:ext uri="{9D8B030D-6E8A-4147-A177-3AD203B41FA5}">
                      <a16:colId xmlns:a16="http://schemas.microsoft.com/office/drawing/2014/main" val="20004"/>
                    </a:ext>
                  </a:extLst>
                </a:gridCol>
                <a:gridCol w="963612">
                  <a:extLst>
                    <a:ext uri="{9D8B030D-6E8A-4147-A177-3AD203B41FA5}">
                      <a16:colId xmlns:a16="http://schemas.microsoft.com/office/drawing/2014/main" val="20005"/>
                    </a:ext>
                  </a:extLst>
                </a:gridCol>
                <a:gridCol w="1555750">
                  <a:extLst>
                    <a:ext uri="{9D8B030D-6E8A-4147-A177-3AD203B41FA5}">
                      <a16:colId xmlns:a16="http://schemas.microsoft.com/office/drawing/2014/main" val="20006"/>
                    </a:ext>
                  </a:extLst>
                </a:gridCol>
              </a:tblGrid>
              <a:tr h="41282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Screening</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r>
                        <a:rPr kumimoji="0" lang="en-US" altLang="cs-CZ" sz="1400" b="1" i="1" u="none" strike="noStrike" cap="none" normalizeH="0" baseline="30000">
                          <a:ln>
                            <a:noFill/>
                          </a:ln>
                          <a:solidFill>
                            <a:schemeClr val="bg1"/>
                          </a:solidFill>
                          <a:effectLst/>
                          <a:latin typeface="Times New Roman" pitchFamily="18" charset="0"/>
                        </a:rPr>
                        <a:t>i</a:t>
                      </a: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r>
                        <a:rPr kumimoji="0" lang="en-US" altLang="cs-CZ" sz="1400" b="1" i="1" u="none" strike="noStrike" cap="none" normalizeH="0" baseline="30000">
                          <a:ln>
                            <a:noFill/>
                          </a:ln>
                          <a:solidFill>
                            <a:schemeClr val="bg1"/>
                          </a:solidFill>
                          <a:effectLst/>
                          <a:latin typeface="Times New Roman" pitchFamily="18" charset="0"/>
                        </a:rPr>
                        <a:t>m</a:t>
                      </a: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74330">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Diagnosis/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Case-finding</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r>
                        <a:rPr kumimoji="0" lang="en-US" altLang="cs-CZ" sz="1400" b="1" i="1" u="none" strike="noStrike" cap="none" normalizeH="0" baseline="30000">
                          <a:ln>
                            <a:noFill/>
                          </a:ln>
                          <a:solidFill>
                            <a:schemeClr val="bg1"/>
                          </a:solidFill>
                          <a:effectLst/>
                          <a:latin typeface="Times New Roman" pitchFamily="18" charset="0"/>
                        </a:rPr>
                        <a:t>i</a:t>
                      </a:r>
                      <a:endParaRPr kumimoji="0" lang="en-US" altLang="cs-CZ" sz="1400" b="1" i="0" u="none" strike="noStrike" cap="none" normalizeH="0" baseline="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r>
                        <a:rPr kumimoji="0" lang="en-US" altLang="cs-CZ" sz="1400" b="1" i="1" u="none" strike="noStrike" cap="none" normalizeH="0" baseline="30000">
                          <a:ln>
                            <a:noFill/>
                          </a:ln>
                          <a:solidFill>
                            <a:schemeClr val="bg1"/>
                          </a:solidFill>
                          <a:effectLst/>
                          <a:latin typeface="Times New Roman" pitchFamily="18" charset="0"/>
                        </a:rPr>
                        <a:t>i</a:t>
                      </a:r>
                      <a:endParaRPr kumimoji="0" lang="en-US" altLang="cs-CZ" sz="1400" b="1" i="0" u="none" strike="noStrike" cap="none" normalizeH="0" baseline="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r>
                        <a:rPr kumimoji="0" lang="en-US" altLang="cs-CZ" sz="1400" b="1" i="1" u="none" strike="noStrike" cap="none" normalizeH="0" baseline="30000">
                          <a:ln>
                            <a:noFill/>
                          </a:ln>
                          <a:solidFill>
                            <a:schemeClr val="bg1"/>
                          </a:solidFill>
                          <a:effectLst/>
                          <a:latin typeface="Times New Roman" pitchFamily="18" charset="0"/>
                        </a:rPr>
                        <a:t>i</a:t>
                      </a:r>
                      <a:endParaRPr kumimoji="0" lang="en-US" altLang="cs-CZ" sz="1400" b="1" i="0" u="none" strike="noStrike" cap="none" normalizeH="0" baseline="0">
                        <a:ln>
                          <a:noFill/>
                        </a:ln>
                        <a:solidFill>
                          <a:schemeClr val="bg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6366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Staging/ Prognosis</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N</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2"/>
                  </a:ext>
                </a:extLst>
              </a:tr>
              <a:tr h="549373">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Detecting recurrence</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3"/>
                  </a:ext>
                </a:extLst>
              </a:tr>
              <a:tr h="550961">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Monitoring therapy</a:t>
                      </a:r>
                    </a:p>
                  </a:txBody>
                  <a:tcPr marT="45728" marB="4572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cs-CZ" sz="1400" b="1" i="0" u="none" strike="noStrike" cap="none" normalizeH="0" baseline="0">
                        <a:ln>
                          <a:noFill/>
                        </a:ln>
                        <a:solidFill>
                          <a:schemeClr val="bg1"/>
                        </a:solidFill>
                        <a:effectLst/>
                        <a:latin typeface="Times New Roman" pitchFamily="18" charset="0"/>
                      </a:endParaRP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defRPr sz="2800">
                          <a:solidFill>
                            <a:schemeClr val="tx1"/>
                          </a:solidFill>
                          <a:latin typeface="Times New Roman" pitchFamily="18" charset="0"/>
                        </a:defRPr>
                      </a:lvl1pPr>
                      <a:lvl2pPr>
                        <a:spcBef>
                          <a:spcPct val="20000"/>
                        </a:spcBef>
                        <a:defRPr sz="2400">
                          <a:solidFill>
                            <a:schemeClr val="tx1"/>
                          </a:solidFill>
                          <a:latin typeface="Times New Roman" pitchFamily="18" charset="0"/>
                        </a:defRPr>
                      </a:lvl2pPr>
                      <a:lvl3pPr>
                        <a:spcBef>
                          <a:spcPct val="20000"/>
                        </a:spcBef>
                        <a:defRPr sz="2000">
                          <a:solidFill>
                            <a:schemeClr val="tx1"/>
                          </a:solidFill>
                          <a:latin typeface="Times New Roman" pitchFamily="18" charset="0"/>
                        </a:defRPr>
                      </a:lvl3pPr>
                      <a:lvl4pPr>
                        <a:spcBef>
                          <a:spcPct val="20000"/>
                        </a:spcBef>
                        <a:defRPr>
                          <a:solidFill>
                            <a:schemeClr val="tx1"/>
                          </a:solidFill>
                          <a:latin typeface="Times New Roman" pitchFamily="18" charset="0"/>
                        </a:defRPr>
                      </a:lvl4pPr>
                      <a:lvl5pPr>
                        <a:spcBef>
                          <a:spcPct val="20000"/>
                        </a:spcBef>
                        <a:defRPr>
                          <a:solidFill>
                            <a:schemeClr val="tx1"/>
                          </a:solidFill>
                          <a:latin typeface="Times New Roman" pitchFamily="18" charset="0"/>
                        </a:defRPr>
                      </a:lvl5pPr>
                      <a:lvl6pPr fontAlgn="base">
                        <a:spcBef>
                          <a:spcPct val="20000"/>
                        </a:spcBef>
                        <a:spcAft>
                          <a:spcPct val="0"/>
                        </a:spcAft>
                        <a:defRPr>
                          <a:solidFill>
                            <a:schemeClr val="tx1"/>
                          </a:solidFill>
                          <a:latin typeface="Times New Roman" pitchFamily="18" charset="0"/>
                        </a:defRPr>
                      </a:lvl6pPr>
                      <a:lvl7pPr fontAlgn="base">
                        <a:spcBef>
                          <a:spcPct val="20000"/>
                        </a:spcBef>
                        <a:spcAft>
                          <a:spcPct val="0"/>
                        </a:spcAft>
                        <a:defRPr>
                          <a:solidFill>
                            <a:schemeClr val="tx1"/>
                          </a:solidFill>
                          <a:latin typeface="Times New Roman" pitchFamily="18" charset="0"/>
                        </a:defRPr>
                      </a:lvl7pPr>
                      <a:lvl8pPr fontAlgn="base">
                        <a:spcBef>
                          <a:spcPct val="20000"/>
                        </a:spcBef>
                        <a:spcAft>
                          <a:spcPct val="0"/>
                        </a:spcAft>
                        <a:defRPr>
                          <a:solidFill>
                            <a:schemeClr val="tx1"/>
                          </a:solidFill>
                          <a:latin typeface="Times New Roman" pitchFamily="18" charset="0"/>
                        </a:defRPr>
                      </a:lvl8pPr>
                      <a:lvl9pPr fontAlgn="base">
                        <a:spcBef>
                          <a:spcPct val="20000"/>
                        </a:spcBef>
                        <a:spcAft>
                          <a:spcPct val="0"/>
                        </a:spcAft>
                        <a:defRPr>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cs-CZ" sz="1400" b="1" i="0" u="none" strike="noStrike" cap="none" normalizeH="0" baseline="0">
                          <a:ln>
                            <a:noFill/>
                          </a:ln>
                          <a:solidFill>
                            <a:schemeClr val="bg1"/>
                          </a:solidFill>
                          <a:effectLst/>
                          <a:latin typeface="Times New Roman" pitchFamily="18" charset="0"/>
                        </a:rPr>
                        <a:t>Y</a:t>
                      </a:r>
                    </a:p>
                  </a:txBody>
                  <a:tcPr marT="45728" marB="4572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bl>
          </a:graphicData>
        </a:graphic>
      </p:graphicFrame>
      <p:sp>
        <p:nvSpPr>
          <p:cNvPr id="1083" name="Rectangle 59">
            <a:extLst>
              <a:ext uri="{FF2B5EF4-FFF2-40B4-BE49-F238E27FC236}">
                <a16:creationId xmlns:a16="http://schemas.microsoft.com/office/drawing/2014/main" id="{19D59909-727F-3C4E-B8AB-37A4A713C6A6}"/>
              </a:ext>
            </a:extLst>
          </p:cNvPr>
          <p:cNvSpPr>
            <a:spLocks noChangeArrowheads="1"/>
          </p:cNvSpPr>
          <p:nvPr/>
        </p:nvSpPr>
        <p:spPr bwMode="auto">
          <a:xfrm>
            <a:off x="1905000" y="22860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cs-CZ" sz="3200" b="1">
                <a:solidFill>
                  <a:schemeClr val="bg1"/>
                </a:solidFill>
              </a:rPr>
              <a:t>Summary of Key Guideline </a:t>
            </a:r>
            <a:br>
              <a:rPr lang="en-US" altLang="cs-CZ" sz="3200" b="1">
                <a:solidFill>
                  <a:schemeClr val="bg1"/>
                </a:solidFill>
              </a:rPr>
            </a:br>
            <a:r>
              <a:rPr lang="en-US" altLang="cs-CZ" sz="3200" b="1">
                <a:solidFill>
                  <a:schemeClr val="bg1"/>
                </a:solidFill>
              </a:rPr>
              <a:t>Recommendations for the use of CA 125</a:t>
            </a:r>
          </a:p>
        </p:txBody>
      </p:sp>
      <p:sp>
        <p:nvSpPr>
          <p:cNvPr id="1084" name="Text Box 60">
            <a:extLst>
              <a:ext uri="{FF2B5EF4-FFF2-40B4-BE49-F238E27FC236}">
                <a16:creationId xmlns:a16="http://schemas.microsoft.com/office/drawing/2014/main" id="{A1301A89-C478-8547-B5D4-C5BAE6B0B01E}"/>
              </a:ext>
            </a:extLst>
          </p:cNvPr>
          <p:cNvSpPr txBox="1">
            <a:spLocks noChangeArrowheads="1"/>
          </p:cNvSpPr>
          <p:nvPr/>
        </p:nvSpPr>
        <p:spPr bwMode="auto">
          <a:xfrm>
            <a:off x="1905000" y="6324601"/>
            <a:ext cx="3581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endParaRPr lang="en-US" altLang="cs-CZ" sz="1000" i="1">
              <a:solidFill>
                <a:schemeClr val="bg1"/>
              </a:solidFill>
              <a:latin typeface="Arial Narrow" panose="020B0604020202020204" pitchFamily="34" charset="0"/>
              <a:cs typeface="Times New Roman" panose="02020603050405020304" pitchFamily="18" charset="0"/>
            </a:endParaRPr>
          </a:p>
        </p:txBody>
      </p:sp>
      <p:sp>
        <p:nvSpPr>
          <p:cNvPr id="1085" name="Text Box 61">
            <a:extLst>
              <a:ext uri="{FF2B5EF4-FFF2-40B4-BE49-F238E27FC236}">
                <a16:creationId xmlns:a16="http://schemas.microsoft.com/office/drawing/2014/main" id="{816A15FE-316F-3B4C-868E-473199A6A864}"/>
              </a:ext>
            </a:extLst>
          </p:cNvPr>
          <p:cNvSpPr txBox="1">
            <a:spLocks noChangeArrowheads="1"/>
          </p:cNvSpPr>
          <p:nvPr/>
        </p:nvSpPr>
        <p:spPr bwMode="auto">
          <a:xfrm>
            <a:off x="4648200" y="5181601"/>
            <a:ext cx="5791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cs-CZ" sz="1000" i="1">
                <a:solidFill>
                  <a:schemeClr val="bg1"/>
                </a:solidFill>
                <a:latin typeface="Arial Narrow" panose="020B0604020202020204" pitchFamily="34" charset="0"/>
                <a:cs typeface="Times New Roman" panose="02020603050405020304" pitchFamily="18" charset="0"/>
              </a:rPr>
              <a:t>Source:  Sturgeon, C. Practice Guidelines for Tumor Marker Use in the Clinic. Clinical Chemistry 48:8, 1151-1159. 2002.</a:t>
            </a:r>
          </a:p>
        </p:txBody>
      </p:sp>
      <p:sp>
        <p:nvSpPr>
          <p:cNvPr id="1086" name="Text Box 62">
            <a:extLst>
              <a:ext uri="{FF2B5EF4-FFF2-40B4-BE49-F238E27FC236}">
                <a16:creationId xmlns:a16="http://schemas.microsoft.com/office/drawing/2014/main" id="{EB731E10-8AD6-174B-949F-E80D9DF8E5E1}"/>
              </a:ext>
            </a:extLst>
          </p:cNvPr>
          <p:cNvSpPr txBox="1">
            <a:spLocks noChangeArrowheads="1"/>
          </p:cNvSpPr>
          <p:nvPr/>
        </p:nvSpPr>
        <p:spPr bwMode="auto">
          <a:xfrm>
            <a:off x="2209800" y="5241926"/>
            <a:ext cx="8229600"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r>
              <a:rPr lang="en-US" altLang="cs-CZ" sz="1000">
                <a:solidFill>
                  <a:schemeClr val="bg1"/>
                </a:solidFill>
                <a:latin typeface="Arial Narrow" panose="020B0604020202020204" pitchFamily="34" charset="0"/>
                <a:cs typeface="Times New Roman" panose="02020603050405020304" pitchFamily="18" charset="0"/>
              </a:rPr>
              <a:t>Y  = Recommended by the organization</a:t>
            </a:r>
          </a:p>
          <a:p>
            <a:pPr eaLnBrk="1" hangingPunct="1">
              <a:spcBef>
                <a:spcPct val="50000"/>
              </a:spcBef>
            </a:pPr>
            <a:r>
              <a:rPr lang="en-US" altLang="cs-CZ" sz="1000">
                <a:solidFill>
                  <a:schemeClr val="bg1"/>
                </a:solidFill>
                <a:latin typeface="Arial Narrow" panose="020B0604020202020204" pitchFamily="34" charset="0"/>
                <a:cs typeface="Times New Roman" panose="02020603050405020304" pitchFamily="18" charset="0"/>
              </a:rPr>
              <a:t>N  = Not recommended by the organization</a:t>
            </a:r>
          </a:p>
          <a:p>
            <a:pPr eaLnBrk="1" hangingPunct="1">
              <a:spcBef>
                <a:spcPct val="50000"/>
              </a:spcBef>
            </a:pPr>
            <a:r>
              <a:rPr lang="en-US" altLang="cs-CZ" sz="1000">
                <a:solidFill>
                  <a:schemeClr val="bg1"/>
                </a:solidFill>
                <a:latin typeface="Arial Narrow" panose="020B0604020202020204" pitchFamily="34" charset="0"/>
              </a:rPr>
              <a:t>N</a:t>
            </a:r>
            <a:r>
              <a:rPr lang="en-US" altLang="cs-CZ" sz="1000" i="1" baseline="30000">
                <a:solidFill>
                  <a:schemeClr val="bg1"/>
                </a:solidFill>
                <a:latin typeface="Arial Narrow" panose="020B0604020202020204" pitchFamily="34" charset="0"/>
              </a:rPr>
              <a:t>i</a:t>
            </a:r>
            <a:r>
              <a:rPr lang="en-US" altLang="cs-CZ" sz="1000">
                <a:solidFill>
                  <a:schemeClr val="bg1"/>
                </a:solidFill>
                <a:latin typeface="Arial Narrow" panose="020B0604020202020204" pitchFamily="34" charset="0"/>
                <a:cs typeface="Times New Roman" panose="02020603050405020304" pitchFamily="18" charset="0"/>
              </a:rPr>
              <a:t> </a:t>
            </a:r>
            <a:r>
              <a:rPr lang="en-US" altLang="cs-CZ" sz="1000" i="1" baseline="50000">
                <a:solidFill>
                  <a:schemeClr val="bg1"/>
                </a:solidFill>
                <a:latin typeface="Arial Narrow" panose="020B0604020202020204" pitchFamily="34" charset="0"/>
                <a:cs typeface="Times New Roman" panose="02020603050405020304" pitchFamily="18" charset="0"/>
              </a:rPr>
              <a:t> </a:t>
            </a:r>
            <a:r>
              <a:rPr lang="en-US" altLang="cs-CZ" sz="1000" i="1">
                <a:solidFill>
                  <a:schemeClr val="bg1"/>
                </a:solidFill>
                <a:latin typeface="Arial Narrow" panose="020B0604020202020204" pitchFamily="34" charset="0"/>
                <a:cs typeface="Times New Roman" panose="02020603050405020304" pitchFamily="18" charset="0"/>
              </a:rPr>
              <a:t> </a:t>
            </a:r>
            <a:r>
              <a:rPr lang="en-US" altLang="cs-CZ" sz="1000">
                <a:solidFill>
                  <a:schemeClr val="bg1"/>
                </a:solidFill>
                <a:latin typeface="Arial Narrow" panose="020B0604020202020204" pitchFamily="34" charset="0"/>
                <a:cs typeface="Times New Roman" panose="02020603050405020304" pitchFamily="18" charset="0"/>
              </a:rPr>
              <a:t>= Only if CEA is increased at presentation and CA 125 is not</a:t>
            </a:r>
          </a:p>
          <a:p>
            <a:pPr eaLnBrk="1" hangingPunct="1">
              <a:spcBef>
                <a:spcPct val="50000"/>
              </a:spcBef>
            </a:pPr>
            <a:r>
              <a:rPr lang="en-US" altLang="cs-CZ" sz="1000">
                <a:solidFill>
                  <a:schemeClr val="bg1"/>
                </a:solidFill>
                <a:latin typeface="Arial Narrow" panose="020B0604020202020204" pitchFamily="34" charset="0"/>
              </a:rPr>
              <a:t>N</a:t>
            </a:r>
            <a:r>
              <a:rPr lang="en-US" altLang="cs-CZ" sz="1000" i="1" baseline="30000">
                <a:solidFill>
                  <a:schemeClr val="bg1"/>
                </a:solidFill>
                <a:latin typeface="Arial Narrow" panose="020B0604020202020204" pitchFamily="34" charset="0"/>
              </a:rPr>
              <a:t>m</a:t>
            </a:r>
            <a:r>
              <a:rPr lang="en-US" altLang="cs-CZ" sz="1000">
                <a:solidFill>
                  <a:schemeClr val="bg1"/>
                </a:solidFill>
                <a:latin typeface="Arial Narrow" panose="020B0604020202020204" pitchFamily="34" charset="0"/>
                <a:cs typeface="Times New Roman" panose="02020603050405020304" pitchFamily="18" charset="0"/>
              </a:rPr>
              <a:t>  = In combination with transvaginal sonography, CA 125 may have a role in the early detection of ovarian cancer in women with a hereditary ovarian cancer syndrome.</a:t>
            </a:r>
          </a:p>
          <a:p>
            <a:pPr eaLnBrk="1" hangingPunct="1">
              <a:spcBef>
                <a:spcPct val="50000"/>
              </a:spcBef>
            </a:pPr>
            <a:r>
              <a:rPr lang="en-US" altLang="cs-CZ" sz="1000">
                <a:solidFill>
                  <a:schemeClr val="bg1"/>
                </a:solidFill>
                <a:latin typeface="Arial Narrow" panose="020B0604020202020204" pitchFamily="34" charset="0"/>
                <a:cs typeface="Times New Roman" panose="02020603050405020304" pitchFamily="18" charset="0"/>
              </a:rPr>
              <a:t>ACBI = Association of Clinical Biochemists in Ireland; AJCC = American Joint Committee on Cancer; EGTM = European Group on Tumor Markers; ESMO = European Society</a:t>
            </a:r>
            <a:br>
              <a:rPr lang="en-US" altLang="cs-CZ" sz="1000">
                <a:solidFill>
                  <a:schemeClr val="bg1"/>
                </a:solidFill>
                <a:latin typeface="Arial Narrow" panose="020B0604020202020204" pitchFamily="34" charset="0"/>
                <a:cs typeface="Times New Roman" panose="02020603050405020304" pitchFamily="18" charset="0"/>
              </a:rPr>
            </a:br>
            <a:r>
              <a:rPr lang="en-US" altLang="cs-CZ" sz="1000">
                <a:solidFill>
                  <a:schemeClr val="bg1"/>
                </a:solidFill>
                <a:latin typeface="Arial Narrow" panose="020B0604020202020204" pitchFamily="34" charset="0"/>
                <a:cs typeface="Times New Roman" panose="02020603050405020304" pitchFamily="18" charset="0"/>
              </a:rPr>
              <a:t> for Medical Oncology</a:t>
            </a:r>
          </a:p>
          <a:p>
            <a:pPr eaLnBrk="1" hangingPunct="1">
              <a:spcBef>
                <a:spcPct val="50000"/>
              </a:spcBef>
            </a:pPr>
            <a:r>
              <a:rPr lang="en-US" altLang="cs-CZ" sz="1000">
                <a:solidFill>
                  <a:schemeClr val="bg1"/>
                </a:solidFill>
                <a:latin typeface="Arial Narrow" panose="020B0604020202020204" pitchFamily="34" charset="0"/>
                <a:cs typeface="Times New Roman" panose="02020603050405020304" pitchFamily="18" charset="0"/>
              </a:rPr>
              <a:t>NACB =National Academy of Clinical Biochemistry; SOR = Standards, Options, and Recommendations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209BDA7-34B5-F146-903B-5E4EF7EF358D}"/>
              </a:ext>
            </a:extLst>
          </p:cNvPr>
          <p:cNvSpPr>
            <a:spLocks noGrp="1" noChangeArrowheads="1"/>
          </p:cNvSpPr>
          <p:nvPr>
            <p:ph type="title"/>
          </p:nvPr>
        </p:nvSpPr>
        <p:spPr>
          <a:xfrm>
            <a:off x="1676400" y="609600"/>
            <a:ext cx="8763000" cy="1143000"/>
          </a:xfrm>
        </p:spPr>
        <p:txBody>
          <a:bodyPr/>
          <a:lstStyle/>
          <a:p>
            <a:pPr eaLnBrk="1" fontAlgn="auto" hangingPunct="1">
              <a:spcAft>
                <a:spcPts val="0"/>
              </a:spcAft>
              <a:defRPr/>
            </a:pPr>
            <a:r>
              <a:rPr lang="cs-CZ" altLang="cs-CZ" sz="3200">
                <a:solidFill>
                  <a:schemeClr val="bg1"/>
                </a:solidFill>
                <a:latin typeface="Arial" panose="020B0604020202020204" pitchFamily="34" charset="0"/>
              </a:rPr>
              <a:t> </a:t>
            </a:r>
            <a:r>
              <a:rPr lang="cs-CZ" altLang="cs-CZ">
                <a:solidFill>
                  <a:schemeClr val="bg1"/>
                </a:solidFill>
                <a:latin typeface="Arial" panose="020B0604020202020204" pitchFamily="34" charset="0"/>
              </a:rPr>
              <a:t>- ideální nádorový marker -</a:t>
            </a:r>
          </a:p>
        </p:txBody>
      </p:sp>
      <p:sp>
        <p:nvSpPr>
          <p:cNvPr id="53251" name="Rectangle 3">
            <a:extLst>
              <a:ext uri="{FF2B5EF4-FFF2-40B4-BE49-F238E27FC236}">
                <a16:creationId xmlns:a16="http://schemas.microsoft.com/office/drawing/2014/main" id="{91AC8F73-ADAD-2641-B390-B7B2B1400D57}"/>
              </a:ext>
            </a:extLst>
          </p:cNvPr>
          <p:cNvSpPr>
            <a:spLocks noGrp="1" noChangeArrowheads="1"/>
          </p:cNvSpPr>
          <p:nvPr>
            <p:ph idx="1"/>
          </p:nvPr>
        </p:nvSpPr>
        <p:spPr>
          <a:xfrm>
            <a:off x="2209800" y="1752600"/>
            <a:ext cx="7772400" cy="4724400"/>
          </a:xfrm>
        </p:spPr>
        <p:txBody>
          <a:bodyPr/>
          <a:lstStyle/>
          <a:p>
            <a:pPr lvl="1" eaLnBrk="1" hangingPunct="1"/>
            <a:r>
              <a:rPr lang="cs-CZ" altLang="cs-CZ">
                <a:solidFill>
                  <a:schemeClr val="bg1"/>
                </a:solidFill>
                <a:latin typeface="Arial" panose="020B0604020202020204" pitchFamily="34" charset="0"/>
              </a:rPr>
              <a:t>specifický pro daný typ nádoru nebo pro malignitu obecně</a:t>
            </a:r>
          </a:p>
          <a:p>
            <a:pPr lvl="1" eaLnBrk="1" hangingPunct="1"/>
            <a:endParaRPr lang="cs-CZ" altLang="cs-CZ">
              <a:solidFill>
                <a:schemeClr val="bg1"/>
              </a:solidFill>
              <a:latin typeface="Arial" panose="020B0604020202020204" pitchFamily="34" charset="0"/>
            </a:endParaRPr>
          </a:p>
          <a:p>
            <a:pPr lvl="1" eaLnBrk="1" hangingPunct="1"/>
            <a:r>
              <a:rPr lang="cs-CZ" altLang="cs-CZ">
                <a:solidFill>
                  <a:schemeClr val="bg1"/>
                </a:solidFill>
                <a:latin typeface="Arial" panose="020B0604020202020204" pitchFamily="34" charset="0"/>
              </a:rPr>
              <a:t>dostatečně citlivý pro časnou diagnosu pro účely screeningu</a:t>
            </a:r>
          </a:p>
          <a:p>
            <a:pPr lvl="1" eaLnBrk="1" hangingPunct="1"/>
            <a:endParaRPr lang="cs-CZ" altLang="cs-CZ">
              <a:solidFill>
                <a:schemeClr val="bg1"/>
              </a:solidFill>
              <a:latin typeface="Arial" panose="020B0604020202020204" pitchFamily="34" charset="0"/>
            </a:endParaRPr>
          </a:p>
          <a:p>
            <a:pPr lvl="1" eaLnBrk="1" hangingPunct="1"/>
            <a:r>
              <a:rPr lang="cs-CZ" altLang="cs-CZ">
                <a:solidFill>
                  <a:schemeClr val="bg1"/>
                </a:solidFill>
                <a:latin typeface="Arial" panose="020B0604020202020204" pitchFamily="34" charset="0"/>
              </a:rPr>
              <a:t>dostupný</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a:extLst>
              <a:ext uri="{FF2B5EF4-FFF2-40B4-BE49-F238E27FC236}">
                <a16:creationId xmlns:a16="http://schemas.microsoft.com/office/drawing/2014/main" id="{5E685E1A-41CF-5A41-88D0-723BF90729F0}"/>
              </a:ext>
            </a:extLst>
          </p:cNvPr>
          <p:cNvSpPr>
            <a:spLocks noGrp="1"/>
          </p:cNvSpPr>
          <p:nvPr>
            <p:ph type="title"/>
          </p:nvPr>
        </p:nvSpPr>
        <p:spPr>
          <a:xfrm>
            <a:off x="2379663" y="619126"/>
            <a:ext cx="7429500" cy="1477963"/>
          </a:xfrm>
        </p:spPr>
        <p:txBody>
          <a:bodyPr/>
          <a:lstStyle/>
          <a:p>
            <a:pPr eaLnBrk="1" fontAlgn="auto" hangingPunct="1">
              <a:spcAft>
                <a:spcPts val="0"/>
              </a:spcAft>
              <a:defRPr/>
            </a:pPr>
            <a:r>
              <a:rPr lang="cs-CZ" altLang="cs-CZ" dirty="0">
                <a:solidFill>
                  <a:schemeClr val="bg1"/>
                </a:solidFill>
              </a:rPr>
              <a:t>Ideální </a:t>
            </a:r>
            <a:r>
              <a:rPr lang="cs-CZ" altLang="cs-CZ" dirty="0" err="1">
                <a:solidFill>
                  <a:schemeClr val="bg1"/>
                </a:solidFill>
              </a:rPr>
              <a:t>marker</a:t>
            </a:r>
            <a:endParaRPr lang="cs-CZ" altLang="cs-CZ" dirty="0">
              <a:solidFill>
                <a:schemeClr val="bg1"/>
              </a:solidFill>
            </a:endParaRPr>
          </a:p>
        </p:txBody>
      </p:sp>
      <p:pic>
        <p:nvPicPr>
          <p:cNvPr id="54275" name="Picture 2">
            <a:extLst>
              <a:ext uri="{FF2B5EF4-FFF2-40B4-BE49-F238E27FC236}">
                <a16:creationId xmlns:a16="http://schemas.microsoft.com/office/drawing/2014/main" id="{C2B485EE-9DE2-EB44-861F-2343070BBA1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3118318" y="2249488"/>
            <a:ext cx="5952190" cy="3541712"/>
          </a:xfr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a:extLst>
              <a:ext uri="{FF2B5EF4-FFF2-40B4-BE49-F238E27FC236}">
                <a16:creationId xmlns:a16="http://schemas.microsoft.com/office/drawing/2014/main" id="{5ABE6C27-8F9E-974C-B10B-2C2C95332531}"/>
              </a:ext>
            </a:extLst>
          </p:cNvPr>
          <p:cNvSpPr>
            <a:spLocks noGrp="1"/>
          </p:cNvSpPr>
          <p:nvPr>
            <p:ph type="title"/>
          </p:nvPr>
        </p:nvSpPr>
        <p:spPr>
          <a:xfrm>
            <a:off x="2379663" y="619126"/>
            <a:ext cx="7429500" cy="1477963"/>
          </a:xfrm>
        </p:spPr>
        <p:txBody>
          <a:bodyPr/>
          <a:lstStyle/>
          <a:p>
            <a:pPr eaLnBrk="1" fontAlgn="auto" hangingPunct="1">
              <a:spcAft>
                <a:spcPts val="0"/>
              </a:spcAft>
              <a:defRPr/>
            </a:pPr>
            <a:endParaRPr lang="cs-CZ" altLang="cs-CZ"/>
          </a:p>
        </p:txBody>
      </p:sp>
      <p:pic>
        <p:nvPicPr>
          <p:cNvPr id="55299" name="Picture 2">
            <a:extLst>
              <a:ext uri="{FF2B5EF4-FFF2-40B4-BE49-F238E27FC236}">
                <a16:creationId xmlns:a16="http://schemas.microsoft.com/office/drawing/2014/main" id="{41205FF1-4C0A-904D-B6AA-83349ECF12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4009" r="11440"/>
          <a:stretch>
            <a:fillRect/>
          </a:stretch>
        </p:blipFill>
        <p:spPr>
          <a:xfrm>
            <a:off x="1524001" y="1628775"/>
            <a:ext cx="4176713" cy="4114800"/>
          </a:xfrm>
          <a:noFill/>
        </p:spPr>
      </p:pic>
      <p:pic>
        <p:nvPicPr>
          <p:cNvPr id="10244" name="Picture 4">
            <a:extLst>
              <a:ext uri="{FF2B5EF4-FFF2-40B4-BE49-F238E27FC236}">
                <a16:creationId xmlns:a16="http://schemas.microsoft.com/office/drawing/2014/main" id="{4B8E187F-8B39-834F-BA41-A77D0B5213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1238" y="0"/>
            <a:ext cx="2525712"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a:extLst>
              <a:ext uri="{FF2B5EF4-FFF2-40B4-BE49-F238E27FC236}">
                <a16:creationId xmlns:a16="http://schemas.microsoft.com/office/drawing/2014/main" id="{432B5A56-6074-014B-AA76-3243EB77FE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3429000"/>
            <a:ext cx="2535238" cy="340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additive="base">
                                        <p:cTn id="7" dur="500" fill="hold"/>
                                        <p:tgtEl>
                                          <p:spTgt spid="10244"/>
                                        </p:tgtEl>
                                        <p:attrNameLst>
                                          <p:attrName>ppt_x</p:attrName>
                                        </p:attrNameLst>
                                      </p:cBhvr>
                                      <p:tavLst>
                                        <p:tav tm="0">
                                          <p:val>
                                            <p:strVal val="#ppt_x"/>
                                          </p:val>
                                        </p:tav>
                                        <p:tav tm="100000">
                                          <p:val>
                                            <p:strVal val="#ppt_x"/>
                                          </p:val>
                                        </p:tav>
                                      </p:tavLst>
                                    </p:anim>
                                    <p:anim calcmode="lin" valueType="num">
                                      <p:cBhvr additive="base">
                                        <p:cTn id="8"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245"/>
                                        </p:tgtEl>
                                        <p:attrNameLst>
                                          <p:attrName>style.visibility</p:attrName>
                                        </p:attrNameLst>
                                      </p:cBhvr>
                                      <p:to>
                                        <p:strVal val="visible"/>
                                      </p:to>
                                    </p:set>
                                    <p:anim calcmode="lin" valueType="num">
                                      <p:cBhvr additive="base">
                                        <p:cTn id="13" dur="500" fill="hold"/>
                                        <p:tgtEl>
                                          <p:spTgt spid="10245"/>
                                        </p:tgtEl>
                                        <p:attrNameLst>
                                          <p:attrName>ppt_x</p:attrName>
                                        </p:attrNameLst>
                                      </p:cBhvr>
                                      <p:tavLst>
                                        <p:tav tm="0">
                                          <p:val>
                                            <p:strVal val="#ppt_x"/>
                                          </p:val>
                                        </p:tav>
                                        <p:tav tm="100000">
                                          <p:val>
                                            <p:strVal val="#ppt_x"/>
                                          </p:val>
                                        </p:tav>
                                      </p:tavLst>
                                    </p:anim>
                                    <p:anim calcmode="lin" valueType="num">
                                      <p:cBhvr additive="base">
                                        <p:cTn id="14"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Nadpis 1">
            <a:extLst>
              <a:ext uri="{FF2B5EF4-FFF2-40B4-BE49-F238E27FC236}">
                <a16:creationId xmlns:a16="http://schemas.microsoft.com/office/drawing/2014/main" id="{FB42DDA3-4471-A34E-A924-C42B9AC04B43}"/>
              </a:ext>
            </a:extLst>
          </p:cNvPr>
          <p:cNvSpPr>
            <a:spLocks noGrp="1"/>
          </p:cNvSpPr>
          <p:nvPr>
            <p:ph type="title"/>
          </p:nvPr>
        </p:nvSpPr>
        <p:spPr>
          <a:xfrm>
            <a:off x="2379663" y="619126"/>
            <a:ext cx="7429500" cy="1477963"/>
          </a:xfrm>
        </p:spPr>
        <p:txBody>
          <a:bodyPr/>
          <a:lstStyle/>
          <a:p>
            <a:pPr eaLnBrk="1" fontAlgn="auto" hangingPunct="1">
              <a:spcAft>
                <a:spcPts val="0"/>
              </a:spcAft>
              <a:defRPr/>
            </a:pPr>
            <a:r>
              <a:rPr lang="cs-CZ" altLang="cs-CZ">
                <a:solidFill>
                  <a:schemeClr val="bg1"/>
                </a:solidFill>
              </a:rPr>
              <a:t>Senzitivita a specificita</a:t>
            </a:r>
            <a:endParaRPr lang="cs-CZ" altLang="cs-CZ"/>
          </a:p>
        </p:txBody>
      </p:sp>
      <p:sp>
        <p:nvSpPr>
          <p:cNvPr id="56323" name="TextovéPole 1">
            <a:extLst>
              <a:ext uri="{FF2B5EF4-FFF2-40B4-BE49-F238E27FC236}">
                <a16:creationId xmlns:a16="http://schemas.microsoft.com/office/drawing/2014/main" id="{DDAA18D1-1694-9546-A122-CA0F608A111B}"/>
              </a:ext>
            </a:extLst>
          </p:cNvPr>
          <p:cNvSpPr txBox="1">
            <a:spLocks noChangeArrowheads="1"/>
          </p:cNvSpPr>
          <p:nvPr/>
        </p:nvSpPr>
        <p:spPr bwMode="auto">
          <a:xfrm>
            <a:off x="2532064" y="1628776"/>
            <a:ext cx="8676504"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cs-CZ" altLang="cs-CZ" sz="3600" dirty="0">
                <a:solidFill>
                  <a:schemeClr val="bg1"/>
                </a:solidFill>
              </a:rPr>
              <a:t>Senzitivita – chceme zachytit </a:t>
            </a:r>
            <a:r>
              <a:rPr lang="cs-CZ" altLang="cs-CZ" sz="3600" b="1" u="sng" dirty="0">
                <a:solidFill>
                  <a:schemeClr val="bg1"/>
                </a:solidFill>
              </a:rPr>
              <a:t>všechny</a:t>
            </a:r>
            <a:r>
              <a:rPr lang="cs-CZ" altLang="cs-CZ" sz="3600" dirty="0">
                <a:solidFill>
                  <a:schemeClr val="bg1"/>
                </a:solidFill>
              </a:rPr>
              <a:t> nemocné</a:t>
            </a:r>
          </a:p>
          <a:p>
            <a:pPr eaLnBrk="1" hangingPunct="1"/>
            <a:r>
              <a:rPr lang="cs-CZ" altLang="cs-CZ" sz="3600" dirty="0">
                <a:solidFill>
                  <a:schemeClr val="bg1"/>
                </a:solidFill>
              </a:rPr>
              <a:t>(test je pozitivní  - vyšetřovaný má nemoc)</a:t>
            </a:r>
          </a:p>
          <a:p>
            <a:pPr eaLnBrk="1" hangingPunct="1"/>
            <a:endParaRPr lang="cs-CZ" altLang="cs-CZ" sz="3600" dirty="0">
              <a:solidFill>
                <a:schemeClr val="bg1"/>
              </a:solidFill>
            </a:endParaRPr>
          </a:p>
          <a:p>
            <a:pPr eaLnBrk="1" hangingPunct="1"/>
            <a:r>
              <a:rPr lang="cs-CZ" altLang="cs-CZ" sz="3600" dirty="0">
                <a:solidFill>
                  <a:schemeClr val="bg1"/>
                </a:solidFill>
              </a:rPr>
              <a:t>Specificita  - chceme zachytit </a:t>
            </a:r>
            <a:r>
              <a:rPr lang="cs-CZ" altLang="cs-CZ" sz="3600" b="1" u="sng" dirty="0">
                <a:solidFill>
                  <a:schemeClr val="bg1"/>
                </a:solidFill>
              </a:rPr>
              <a:t>jen</a:t>
            </a:r>
            <a:r>
              <a:rPr lang="cs-CZ" altLang="cs-CZ" sz="3600" dirty="0">
                <a:solidFill>
                  <a:schemeClr val="bg1"/>
                </a:solidFill>
              </a:rPr>
              <a:t> zdravé, (test je negativní – vyšetřovaný nemá nemoc)</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052B989-9E01-4248-BFCB-69A8103C0BA8}"/>
              </a:ext>
            </a:extLst>
          </p:cNvPr>
          <p:cNvSpPr>
            <a:spLocks noGrp="1" noChangeArrowheads="1"/>
          </p:cNvSpPr>
          <p:nvPr>
            <p:ph type="title"/>
          </p:nvPr>
        </p:nvSpPr>
        <p:spPr>
          <a:xfrm>
            <a:off x="2379663" y="619126"/>
            <a:ext cx="7429500" cy="1477963"/>
          </a:xfrm>
        </p:spPr>
        <p:txBody>
          <a:bodyPr/>
          <a:lstStyle/>
          <a:p>
            <a:pPr eaLnBrk="1" fontAlgn="auto" hangingPunct="1">
              <a:spcAft>
                <a:spcPts val="0"/>
              </a:spcAft>
              <a:defRPr/>
            </a:pPr>
            <a:r>
              <a:rPr lang="cs-CZ" altLang="cs-CZ">
                <a:solidFill>
                  <a:schemeClr val="bg1"/>
                </a:solidFill>
                <a:latin typeface="Arial" panose="020B0604020202020204" pitchFamily="34" charset="0"/>
              </a:rPr>
              <a:t>Maligní onemocnění</a:t>
            </a:r>
          </a:p>
        </p:txBody>
      </p:sp>
      <p:sp>
        <p:nvSpPr>
          <p:cNvPr id="12291" name="Rectangle 3">
            <a:extLst>
              <a:ext uri="{FF2B5EF4-FFF2-40B4-BE49-F238E27FC236}">
                <a16:creationId xmlns:a16="http://schemas.microsoft.com/office/drawing/2014/main" id="{5C68ED6F-CDB5-7043-B395-EA62BBFD7CE4}"/>
              </a:ext>
            </a:extLst>
          </p:cNvPr>
          <p:cNvSpPr>
            <a:spLocks noGrp="1" noChangeArrowheads="1"/>
          </p:cNvSpPr>
          <p:nvPr>
            <p:ph idx="1"/>
          </p:nvPr>
        </p:nvSpPr>
        <p:spPr>
          <a:xfrm>
            <a:off x="2379663" y="2249488"/>
            <a:ext cx="7429500" cy="3541712"/>
          </a:xfrm>
        </p:spPr>
        <p:txBody>
          <a:bodyPr/>
          <a:lstStyle/>
          <a:p>
            <a:pPr eaLnBrk="1" hangingPunct="1">
              <a:lnSpc>
                <a:spcPct val="90000"/>
              </a:lnSpc>
            </a:pPr>
            <a:r>
              <a:rPr lang="cs-CZ" altLang="cs-CZ">
                <a:solidFill>
                  <a:schemeClr val="bg1"/>
                </a:solidFill>
                <a:latin typeface="Arial" panose="020B0604020202020204" pitchFamily="34" charset="0"/>
              </a:rPr>
              <a:t>Vykazuje obvykle řadu laboratorně zjistitelných abnormalit, jež jsou svým charakterem nespecifické</a:t>
            </a:r>
          </a:p>
          <a:p>
            <a:pPr eaLnBrk="1" hangingPunct="1">
              <a:lnSpc>
                <a:spcPct val="90000"/>
              </a:lnSpc>
            </a:pPr>
            <a:endParaRPr lang="cs-CZ" altLang="cs-CZ">
              <a:solidFill>
                <a:schemeClr val="bg1"/>
              </a:solidFill>
              <a:latin typeface="Arial" panose="020B0604020202020204" pitchFamily="34" charset="0"/>
            </a:endParaRPr>
          </a:p>
          <a:p>
            <a:pPr eaLnBrk="1" hangingPunct="1">
              <a:lnSpc>
                <a:spcPct val="90000"/>
              </a:lnSpc>
            </a:pPr>
            <a:r>
              <a:rPr lang="cs-CZ" altLang="cs-CZ">
                <a:solidFill>
                  <a:schemeClr val="bg1"/>
                </a:solidFill>
                <a:latin typeface="Arial" panose="020B0604020202020204" pitchFamily="34" charset="0"/>
              </a:rPr>
              <a:t>Často dochází k situaci, že tyto abnormality mohou předcházet vývoji manifestního onemocnění – někdy po dlouhou dobu</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80" name="Rectangle 4">
            <a:extLst>
              <a:ext uri="{FF2B5EF4-FFF2-40B4-BE49-F238E27FC236}">
                <a16:creationId xmlns:a16="http://schemas.microsoft.com/office/drawing/2014/main" id="{268034B5-E005-394F-A708-F7F0D92E8677}"/>
              </a:ext>
            </a:extLst>
          </p:cNvPr>
          <p:cNvSpPr>
            <a:spLocks noGrp="1" noChangeArrowheads="1"/>
          </p:cNvSpPr>
          <p:nvPr>
            <p:ph type="title"/>
          </p:nvPr>
        </p:nvSpPr>
        <p:spPr/>
        <p:txBody>
          <a:bodyPr/>
          <a:lstStyle/>
          <a:p>
            <a:pPr>
              <a:defRPr/>
            </a:pPr>
            <a:r>
              <a:rPr lang="cs-CZ" sz="3200" dirty="0"/>
              <a:t>Hodnocení klinického významu analýzy</a:t>
            </a:r>
          </a:p>
        </p:txBody>
      </p:sp>
      <p:graphicFrame>
        <p:nvGraphicFramePr>
          <p:cNvPr id="2050" name="Object 2">
            <a:extLst>
              <a:ext uri="{FF2B5EF4-FFF2-40B4-BE49-F238E27FC236}">
                <a16:creationId xmlns:a16="http://schemas.microsoft.com/office/drawing/2014/main" id="{FCA187D3-4CCC-7841-8916-88510088D4C7}"/>
              </a:ext>
            </a:extLst>
          </p:cNvPr>
          <p:cNvGraphicFramePr>
            <a:graphicFrameLocks noGrp="1" noChangeAspect="1"/>
          </p:cNvGraphicFramePr>
          <p:nvPr>
            <p:ph type="tbl" idx="1"/>
          </p:nvPr>
        </p:nvGraphicFramePr>
        <p:xfrm>
          <a:off x="1778000" y="1628775"/>
          <a:ext cx="8297863" cy="5037138"/>
        </p:xfrm>
        <a:graphic>
          <a:graphicData uri="http://schemas.openxmlformats.org/presentationml/2006/ole">
            <mc:AlternateContent xmlns:mc="http://schemas.openxmlformats.org/markup-compatibility/2006">
              <mc:Choice xmlns:v="urn:schemas-microsoft-com:vml" Requires="v">
                <p:oleObj spid="_x0000_s2061" name="Document" r:id="rId4" imgW="7175500" imgH="4356100" progId="Word.Document.8">
                  <p:embed/>
                </p:oleObj>
              </mc:Choice>
              <mc:Fallback>
                <p:oleObj name="Document" r:id="rId4" imgW="7175500" imgH="435610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8000" y="1628775"/>
                        <a:ext cx="8297863" cy="5037138"/>
                      </a:xfrm>
                      <a:prstGeom prst="rect">
                        <a:avLst/>
                      </a:prstGeom>
                    </p:spPr>
                  </p:pic>
                </p:oleObj>
              </mc:Fallback>
            </mc:AlternateContent>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32" name="Rectangle 8">
            <a:extLst>
              <a:ext uri="{FF2B5EF4-FFF2-40B4-BE49-F238E27FC236}">
                <a16:creationId xmlns:a16="http://schemas.microsoft.com/office/drawing/2014/main" id="{EA752FF0-598C-8644-841C-40C28383454F}"/>
              </a:ext>
            </a:extLst>
          </p:cNvPr>
          <p:cNvSpPr>
            <a:spLocks noGrp="1" noChangeArrowheads="1"/>
          </p:cNvSpPr>
          <p:nvPr>
            <p:ph type="title"/>
          </p:nvPr>
        </p:nvSpPr>
        <p:spPr>
          <a:xfrm>
            <a:off x="2379663" y="619126"/>
            <a:ext cx="7429500" cy="1477963"/>
          </a:xfrm>
        </p:spPr>
        <p:txBody>
          <a:bodyPr/>
          <a:lstStyle/>
          <a:p>
            <a:pPr>
              <a:defRPr/>
            </a:pPr>
            <a:r>
              <a:rPr lang="cs-CZ" dirty="0">
                <a:latin typeface="Arial" pitchFamily="34" charset="0"/>
                <a:cs typeface="Arial" pitchFamily="34" charset="0"/>
              </a:rPr>
              <a:t>Sensitivita a specificita</a:t>
            </a:r>
          </a:p>
        </p:txBody>
      </p:sp>
      <p:sp>
        <p:nvSpPr>
          <p:cNvPr id="57346" name="Rectangle 3">
            <a:extLst>
              <a:ext uri="{FF2B5EF4-FFF2-40B4-BE49-F238E27FC236}">
                <a16:creationId xmlns:a16="http://schemas.microsoft.com/office/drawing/2014/main" id="{641742EF-E895-8041-B1A8-839AD36DB1E0}"/>
              </a:ext>
            </a:extLst>
          </p:cNvPr>
          <p:cNvSpPr>
            <a:spLocks noGrp="1" noChangeArrowheads="1"/>
          </p:cNvSpPr>
          <p:nvPr>
            <p:ph idx="1"/>
          </p:nvPr>
        </p:nvSpPr>
        <p:spPr>
          <a:xfrm>
            <a:off x="2381250" y="1773238"/>
            <a:ext cx="7429500" cy="3541712"/>
          </a:xfrm>
        </p:spPr>
        <p:txBody>
          <a:bodyPr>
            <a:normAutofit fontScale="77500" lnSpcReduction="20000"/>
          </a:bodyPr>
          <a:lstStyle/>
          <a:p>
            <a:r>
              <a:rPr lang="en-US" altLang="cs-CZ" sz="2100" b="1">
                <a:latin typeface="Arial" panose="020B0604020202020204" pitchFamily="34" charset="0"/>
                <a:cs typeface="Arial" panose="020B0604020202020204" pitchFamily="34" charset="0"/>
              </a:rPr>
              <a:t>Sen</a:t>
            </a:r>
            <a:r>
              <a:rPr lang="cs-CZ" altLang="cs-CZ" sz="2100" b="1">
                <a:latin typeface="Arial" panose="020B0604020202020204" pitchFamily="34" charset="0"/>
                <a:cs typeface="Arial" panose="020B0604020202020204" pitchFamily="34" charset="0"/>
              </a:rPr>
              <a:t>s</a:t>
            </a:r>
            <a:r>
              <a:rPr lang="en-US" altLang="cs-CZ" sz="2100" b="1">
                <a:latin typeface="Arial" panose="020B0604020202020204" pitchFamily="34" charset="0"/>
                <a:cs typeface="Arial" panose="020B0604020202020204" pitchFamily="34" charset="0"/>
              </a:rPr>
              <a:t>itivita</a:t>
            </a:r>
            <a:r>
              <a:rPr lang="en-US" altLang="cs-CZ" sz="2100">
                <a:latin typeface="Arial" panose="020B0604020202020204" pitchFamily="34" charset="0"/>
                <a:cs typeface="Arial" panose="020B0604020202020204" pitchFamily="34" charset="0"/>
              </a:rPr>
              <a:t>        </a:t>
            </a:r>
            <a:r>
              <a:rPr lang="en-US" altLang="cs-CZ" sz="1900">
                <a:latin typeface="Arial" panose="020B0604020202020204" pitchFamily="34" charset="0"/>
                <a:cs typeface="Arial" panose="020B0604020202020204" pitchFamily="34" charset="0"/>
              </a:rPr>
              <a:t>Správně pozitivní (TP)                      x100		        Správně pozitivní + Falešně negativní  (FN)</a:t>
            </a:r>
            <a:r>
              <a:rPr lang="en-US" altLang="cs-CZ" sz="2100">
                <a:latin typeface="Arial" panose="020B0604020202020204" pitchFamily="34" charset="0"/>
                <a:cs typeface="Arial" panose="020B0604020202020204" pitchFamily="34" charset="0"/>
              </a:rPr>
              <a:t>				</a:t>
            </a:r>
          </a:p>
          <a:p>
            <a:endParaRPr lang="en-US" altLang="cs-CZ" sz="2100" b="1">
              <a:latin typeface="Arial" panose="020B0604020202020204" pitchFamily="34" charset="0"/>
              <a:cs typeface="Arial" panose="020B0604020202020204" pitchFamily="34" charset="0"/>
            </a:endParaRPr>
          </a:p>
          <a:p>
            <a:r>
              <a:rPr lang="en-US" altLang="cs-CZ" sz="2100" b="1">
                <a:latin typeface="Arial" panose="020B0604020202020204" pitchFamily="34" charset="0"/>
                <a:cs typeface="Arial" panose="020B0604020202020204" pitchFamily="34" charset="0"/>
              </a:rPr>
              <a:t>Specificita</a:t>
            </a:r>
            <a:r>
              <a:rPr lang="en-US" altLang="cs-CZ" sz="2100">
                <a:latin typeface="Arial" panose="020B0604020202020204" pitchFamily="34" charset="0"/>
                <a:cs typeface="Arial" panose="020B0604020202020204" pitchFamily="34" charset="0"/>
              </a:rPr>
              <a:t>         </a:t>
            </a:r>
            <a:r>
              <a:rPr lang="en-US" altLang="cs-CZ" sz="1900">
                <a:latin typeface="Arial" panose="020B0604020202020204" pitchFamily="34" charset="0"/>
                <a:cs typeface="Arial" panose="020B0604020202020204" pitchFamily="34" charset="0"/>
              </a:rPr>
              <a:t>Správně negativní (TN)              x100                                                		         Správně negativní + Falešně pozitivní (FP)</a:t>
            </a:r>
          </a:p>
          <a:p>
            <a:endParaRPr lang="en-US" altLang="cs-CZ" sz="1900">
              <a:latin typeface="Arial" panose="020B0604020202020204" pitchFamily="34" charset="0"/>
              <a:cs typeface="Arial" panose="020B0604020202020204" pitchFamily="34" charset="0"/>
            </a:endParaRPr>
          </a:p>
          <a:p>
            <a:r>
              <a:rPr lang="en-US" altLang="cs-CZ" sz="2100" b="1">
                <a:latin typeface="Arial" panose="020B0604020202020204" pitchFamily="34" charset="0"/>
                <a:cs typeface="Arial" panose="020B0604020202020204" pitchFamily="34" charset="0"/>
              </a:rPr>
              <a:t>Efektivita testu:</a:t>
            </a:r>
            <a:r>
              <a:rPr lang="en-US" altLang="cs-CZ" sz="1900" b="1">
                <a:latin typeface="Arial" panose="020B0604020202020204" pitchFamily="34" charset="0"/>
                <a:cs typeface="Arial" panose="020B0604020202020204" pitchFamily="34" charset="0"/>
              </a:rPr>
              <a:t> </a:t>
            </a:r>
            <a:r>
              <a:rPr lang="en-US" altLang="cs-CZ" sz="1900">
                <a:latin typeface="Arial" panose="020B0604020202020204" pitchFamily="34" charset="0"/>
                <a:cs typeface="Arial" panose="020B0604020202020204" pitchFamily="34" charset="0"/>
              </a:rPr>
              <a:t>procento správně klasifikovaných</a:t>
            </a:r>
            <a:r>
              <a:rPr lang="cs-CZ" altLang="cs-CZ" sz="1900">
                <a:latin typeface="Arial" panose="020B0604020202020204" pitchFamily="34" charset="0"/>
                <a:cs typeface="Arial" panose="020B0604020202020204" pitchFamily="34" charset="0"/>
              </a:rPr>
              <a:t> </a:t>
            </a:r>
            <a:r>
              <a:rPr lang="en-US" altLang="cs-CZ" sz="1900">
                <a:latin typeface="Arial" panose="020B0604020202020204" pitchFamily="34" charset="0"/>
                <a:cs typeface="Arial" panose="020B0604020202020204" pitchFamily="34" charset="0"/>
              </a:rPr>
              <a:t>pacientů jako zdravých nebo nemocných</a:t>
            </a:r>
          </a:p>
          <a:p>
            <a:pPr>
              <a:buFont typeface="Wingdings" pitchFamily="2" charset="2"/>
              <a:buNone/>
            </a:pPr>
            <a:r>
              <a:rPr lang="en-GB" altLang="cs-CZ" sz="2100">
                <a:latin typeface="Arial" panose="020B0604020202020204" pitchFamily="34" charset="0"/>
                <a:cs typeface="Arial" panose="020B0604020202020204" pitchFamily="34" charset="0"/>
              </a:rPr>
              <a:t>		</a:t>
            </a:r>
            <a:r>
              <a:rPr lang="en-GB" altLang="cs-CZ" sz="1900">
                <a:latin typeface="Arial" panose="020B0604020202020204" pitchFamily="34" charset="0"/>
                <a:cs typeface="Arial" panose="020B0604020202020204" pitchFamily="34" charset="0"/>
              </a:rPr>
              <a:t>TP +TN                   </a:t>
            </a:r>
            <a:r>
              <a:rPr lang="cs-CZ" altLang="cs-CZ" sz="1900">
                <a:latin typeface="Arial" panose="020B0604020202020204" pitchFamily="34" charset="0"/>
                <a:cs typeface="Arial" panose="020B0604020202020204" pitchFamily="34" charset="0"/>
              </a:rPr>
              <a:t>x</a:t>
            </a:r>
            <a:r>
              <a:rPr lang="en-GB" altLang="cs-CZ" sz="1900">
                <a:latin typeface="Arial" panose="020B0604020202020204" pitchFamily="34" charset="0"/>
                <a:cs typeface="Arial" panose="020B0604020202020204" pitchFamily="34" charset="0"/>
              </a:rPr>
              <a:t>100</a:t>
            </a:r>
          </a:p>
          <a:p>
            <a:pPr>
              <a:buFont typeface="Wingdings" pitchFamily="2" charset="2"/>
              <a:buNone/>
            </a:pPr>
            <a:r>
              <a:rPr lang="en-GB" altLang="cs-CZ" sz="1900">
                <a:latin typeface="Arial" panose="020B0604020202020204" pitchFamily="34" charset="0"/>
                <a:cs typeface="Arial" panose="020B0604020202020204" pitchFamily="34" charset="0"/>
              </a:rPr>
              <a:t>  	TP + FP + FN + TN</a:t>
            </a:r>
            <a:endParaRPr lang="en-GB" altLang="cs-CZ" sz="2100">
              <a:latin typeface="Arial" panose="020B0604020202020204" pitchFamily="34" charset="0"/>
              <a:cs typeface="Arial" panose="020B0604020202020204" pitchFamily="34" charset="0"/>
            </a:endParaRPr>
          </a:p>
        </p:txBody>
      </p:sp>
      <p:sp>
        <p:nvSpPr>
          <p:cNvPr id="57347" name="Line 4">
            <a:extLst>
              <a:ext uri="{FF2B5EF4-FFF2-40B4-BE49-F238E27FC236}">
                <a16:creationId xmlns:a16="http://schemas.microsoft.com/office/drawing/2014/main" id="{6775E3D8-3F30-4D48-81FF-4206F1B19FFE}"/>
              </a:ext>
            </a:extLst>
          </p:cNvPr>
          <p:cNvSpPr>
            <a:spLocks noChangeShapeType="1"/>
          </p:cNvSpPr>
          <p:nvPr/>
        </p:nvSpPr>
        <p:spPr bwMode="auto">
          <a:xfrm>
            <a:off x="5303838" y="2205038"/>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7348" name="Line 5">
            <a:extLst>
              <a:ext uri="{FF2B5EF4-FFF2-40B4-BE49-F238E27FC236}">
                <a16:creationId xmlns:a16="http://schemas.microsoft.com/office/drawing/2014/main" id="{C87A5686-D49C-BD40-8BB6-348AD9B550EA}"/>
              </a:ext>
            </a:extLst>
          </p:cNvPr>
          <p:cNvSpPr>
            <a:spLocks noChangeShapeType="1"/>
          </p:cNvSpPr>
          <p:nvPr/>
        </p:nvSpPr>
        <p:spPr bwMode="auto">
          <a:xfrm flipV="1">
            <a:off x="4872038" y="3933825"/>
            <a:ext cx="434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7349" name="Line 6">
            <a:extLst>
              <a:ext uri="{FF2B5EF4-FFF2-40B4-BE49-F238E27FC236}">
                <a16:creationId xmlns:a16="http://schemas.microsoft.com/office/drawing/2014/main" id="{9164E200-0201-CF43-AA46-9ABD38977364}"/>
              </a:ext>
            </a:extLst>
          </p:cNvPr>
          <p:cNvSpPr>
            <a:spLocks noChangeShapeType="1"/>
          </p:cNvSpPr>
          <p:nvPr/>
        </p:nvSpPr>
        <p:spPr bwMode="auto">
          <a:xfrm flipH="1">
            <a:off x="9601200" y="4114800"/>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57350" name="Line 7">
            <a:extLst>
              <a:ext uri="{FF2B5EF4-FFF2-40B4-BE49-F238E27FC236}">
                <a16:creationId xmlns:a16="http://schemas.microsoft.com/office/drawing/2014/main" id="{767EC042-C3B9-6244-B6E0-E4072646054D}"/>
              </a:ext>
            </a:extLst>
          </p:cNvPr>
          <p:cNvSpPr>
            <a:spLocks noChangeShapeType="1"/>
          </p:cNvSpPr>
          <p:nvPr/>
        </p:nvSpPr>
        <p:spPr bwMode="auto">
          <a:xfrm>
            <a:off x="3287713" y="5229225"/>
            <a:ext cx="2133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dpis 6">
            <a:extLst>
              <a:ext uri="{FF2B5EF4-FFF2-40B4-BE49-F238E27FC236}">
                <a16:creationId xmlns:a16="http://schemas.microsoft.com/office/drawing/2014/main" id="{669A40CE-0255-6842-90AA-8AE5B80DA2F8}"/>
              </a:ext>
            </a:extLst>
          </p:cNvPr>
          <p:cNvSpPr>
            <a:spLocks noGrp="1"/>
          </p:cNvSpPr>
          <p:nvPr>
            <p:ph type="title"/>
          </p:nvPr>
        </p:nvSpPr>
        <p:spPr>
          <a:xfrm>
            <a:off x="2379663" y="619126"/>
            <a:ext cx="7429500" cy="1477963"/>
          </a:xfrm>
        </p:spPr>
        <p:txBody>
          <a:bodyPr/>
          <a:lstStyle/>
          <a:p>
            <a:pPr eaLnBrk="1" fontAlgn="auto" hangingPunct="1">
              <a:spcAft>
                <a:spcPts val="0"/>
              </a:spcAft>
              <a:defRPr/>
            </a:pPr>
            <a:r>
              <a:rPr lang="cs-CZ" altLang="cs-CZ">
                <a:solidFill>
                  <a:schemeClr val="bg1"/>
                </a:solidFill>
              </a:rPr>
              <a:t>Senzitivita vs specificita</a:t>
            </a:r>
          </a:p>
        </p:txBody>
      </p:sp>
      <p:sp>
        <p:nvSpPr>
          <p:cNvPr id="19459" name="Zástupný symbol pro text 7">
            <a:extLst>
              <a:ext uri="{FF2B5EF4-FFF2-40B4-BE49-F238E27FC236}">
                <a16:creationId xmlns:a16="http://schemas.microsoft.com/office/drawing/2014/main" id="{8164F078-AFC5-6442-B8E3-4BFAE3AC1923}"/>
              </a:ext>
            </a:extLst>
          </p:cNvPr>
          <p:cNvSpPr>
            <a:spLocks noGrp="1"/>
          </p:cNvSpPr>
          <p:nvPr>
            <p:ph type="body" idx="1"/>
          </p:nvPr>
        </p:nvSpPr>
        <p:spPr>
          <a:xfrm>
            <a:off x="2351088" y="1700213"/>
            <a:ext cx="3435350" cy="823912"/>
          </a:xfrm>
        </p:spPr>
        <p:txBody>
          <a:bodyPr rtlCol="0">
            <a:normAutofit/>
          </a:bodyPr>
          <a:lstStyle/>
          <a:p>
            <a:pPr eaLnBrk="1" fontAlgn="auto" hangingPunct="1">
              <a:spcAft>
                <a:spcPts val="0"/>
              </a:spcAft>
              <a:defRPr/>
            </a:pPr>
            <a:r>
              <a:rPr lang="cs-CZ" altLang="cs-CZ" dirty="0">
                <a:solidFill>
                  <a:schemeClr val="bg1"/>
                </a:solidFill>
              </a:rPr>
              <a:t>Dobrá specificita, nízká senzitivita</a:t>
            </a:r>
          </a:p>
        </p:txBody>
      </p:sp>
      <p:sp>
        <p:nvSpPr>
          <p:cNvPr id="58372" name="Zástupný symbol pro obsah 8">
            <a:extLst>
              <a:ext uri="{FF2B5EF4-FFF2-40B4-BE49-F238E27FC236}">
                <a16:creationId xmlns:a16="http://schemas.microsoft.com/office/drawing/2014/main" id="{4237E38D-8C72-DF4D-8F4C-D99A9C9CAB58}"/>
              </a:ext>
            </a:extLst>
          </p:cNvPr>
          <p:cNvSpPr>
            <a:spLocks noGrp="1"/>
          </p:cNvSpPr>
          <p:nvPr>
            <p:ph sz="half" idx="2"/>
          </p:nvPr>
        </p:nvSpPr>
        <p:spPr>
          <a:xfrm>
            <a:off x="2379664" y="3073400"/>
            <a:ext cx="3659187" cy="2717800"/>
          </a:xfrm>
        </p:spPr>
        <p:txBody>
          <a:bodyPr/>
          <a:lstStyle/>
          <a:p>
            <a:pPr eaLnBrk="1" hangingPunct="1"/>
            <a:endParaRPr lang="cs-CZ" altLang="cs-CZ"/>
          </a:p>
        </p:txBody>
      </p:sp>
      <p:sp>
        <p:nvSpPr>
          <p:cNvPr id="19461" name="Zástupný symbol pro text 9">
            <a:extLst>
              <a:ext uri="{FF2B5EF4-FFF2-40B4-BE49-F238E27FC236}">
                <a16:creationId xmlns:a16="http://schemas.microsoft.com/office/drawing/2014/main" id="{A0A33DA0-01C6-6C49-BE88-6D12B4918DF4}"/>
              </a:ext>
            </a:extLst>
          </p:cNvPr>
          <p:cNvSpPr>
            <a:spLocks noGrp="1"/>
          </p:cNvSpPr>
          <p:nvPr>
            <p:ph type="body" sz="quarter" idx="3"/>
          </p:nvPr>
        </p:nvSpPr>
        <p:spPr>
          <a:xfrm>
            <a:off x="6240463" y="1700213"/>
            <a:ext cx="3433762" cy="823912"/>
          </a:xfrm>
        </p:spPr>
        <p:txBody>
          <a:bodyPr rtlCol="0">
            <a:normAutofit/>
          </a:bodyPr>
          <a:lstStyle/>
          <a:p>
            <a:pPr eaLnBrk="1" fontAlgn="auto" hangingPunct="1">
              <a:spcAft>
                <a:spcPts val="0"/>
              </a:spcAft>
              <a:defRPr/>
            </a:pPr>
            <a:r>
              <a:rPr lang="cs-CZ" altLang="cs-CZ" dirty="0">
                <a:solidFill>
                  <a:schemeClr val="bg1"/>
                </a:solidFill>
              </a:rPr>
              <a:t>Dobrá senzitivita, špatná specificita</a:t>
            </a:r>
          </a:p>
        </p:txBody>
      </p:sp>
      <p:sp>
        <p:nvSpPr>
          <p:cNvPr id="58374" name="Zástupný symbol pro obsah 10">
            <a:extLst>
              <a:ext uri="{FF2B5EF4-FFF2-40B4-BE49-F238E27FC236}">
                <a16:creationId xmlns:a16="http://schemas.microsoft.com/office/drawing/2014/main" id="{F271D0CC-8A91-4546-8E6E-8BC8780B665E}"/>
              </a:ext>
            </a:extLst>
          </p:cNvPr>
          <p:cNvSpPr>
            <a:spLocks noGrp="1"/>
          </p:cNvSpPr>
          <p:nvPr>
            <p:ph sz="quarter" idx="4"/>
          </p:nvPr>
        </p:nvSpPr>
        <p:spPr>
          <a:xfrm>
            <a:off x="6153151" y="3073400"/>
            <a:ext cx="3656013" cy="2717800"/>
          </a:xfrm>
        </p:spPr>
        <p:txBody>
          <a:bodyPr/>
          <a:lstStyle/>
          <a:p>
            <a:pPr eaLnBrk="1" hangingPunct="1"/>
            <a:endParaRPr lang="cs-CZ" altLang="cs-CZ"/>
          </a:p>
        </p:txBody>
      </p:sp>
      <p:pic>
        <p:nvPicPr>
          <p:cNvPr id="58375" name="Picture 4">
            <a:extLst>
              <a:ext uri="{FF2B5EF4-FFF2-40B4-BE49-F238E27FC236}">
                <a16:creationId xmlns:a16="http://schemas.microsoft.com/office/drawing/2014/main" id="{9D41A242-0622-D94A-A26F-8EBE399C07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2708275"/>
            <a:ext cx="295275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Picture 5">
            <a:extLst>
              <a:ext uri="{FF2B5EF4-FFF2-40B4-BE49-F238E27FC236}">
                <a16:creationId xmlns:a16="http://schemas.microsoft.com/office/drawing/2014/main" id="{AF2097FF-B92E-144E-B442-BBF87554A9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2708276"/>
            <a:ext cx="3024188" cy="406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Nadpis 1">
            <a:extLst>
              <a:ext uri="{FF2B5EF4-FFF2-40B4-BE49-F238E27FC236}">
                <a16:creationId xmlns:a16="http://schemas.microsoft.com/office/drawing/2014/main" id="{67075199-F459-7F4F-826A-5C1E59EEF08D}"/>
              </a:ext>
            </a:extLst>
          </p:cNvPr>
          <p:cNvSpPr>
            <a:spLocks noGrp="1"/>
          </p:cNvSpPr>
          <p:nvPr>
            <p:ph type="title"/>
          </p:nvPr>
        </p:nvSpPr>
        <p:spPr>
          <a:xfrm>
            <a:off x="2209800" y="260350"/>
            <a:ext cx="7772400" cy="1143000"/>
          </a:xfrm>
        </p:spPr>
        <p:txBody>
          <a:bodyPr/>
          <a:lstStyle/>
          <a:p>
            <a:pPr eaLnBrk="1" fontAlgn="auto" hangingPunct="1">
              <a:spcAft>
                <a:spcPts val="0"/>
              </a:spcAft>
              <a:defRPr/>
            </a:pPr>
            <a:r>
              <a:rPr lang="cs-CZ" altLang="cs-CZ">
                <a:solidFill>
                  <a:schemeClr val="bg1"/>
                </a:solidFill>
              </a:rPr>
              <a:t>ROC analýza (AUC)</a:t>
            </a:r>
          </a:p>
        </p:txBody>
      </p:sp>
      <p:pic>
        <p:nvPicPr>
          <p:cNvPr id="59395" name="Picture 2">
            <a:extLst>
              <a:ext uri="{FF2B5EF4-FFF2-40B4-BE49-F238E27FC236}">
                <a16:creationId xmlns:a16="http://schemas.microsoft.com/office/drawing/2014/main" id="{DF615042-7BE5-2C4B-A351-955B8C9E06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55492" t="22316" b="20259"/>
          <a:stretch>
            <a:fillRect/>
          </a:stretch>
        </p:blipFill>
        <p:spPr>
          <a:xfrm>
            <a:off x="2193925" y="1849438"/>
            <a:ext cx="3868738" cy="3740150"/>
          </a:xfrm>
          <a:noFill/>
        </p:spPr>
      </p:pic>
      <p:pic>
        <p:nvPicPr>
          <p:cNvPr id="59396" name="Picture 2">
            <a:extLst>
              <a:ext uri="{FF2B5EF4-FFF2-40B4-BE49-F238E27FC236}">
                <a16:creationId xmlns:a16="http://schemas.microsoft.com/office/drawing/2014/main" id="{72CBB363-FA35-A140-BDE4-8E080D58E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2733" t="22166" b="16141"/>
          <a:stretch>
            <a:fillRect/>
          </a:stretch>
        </p:blipFill>
        <p:spPr bwMode="auto">
          <a:xfrm>
            <a:off x="6246813" y="1844676"/>
            <a:ext cx="382905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a:extLst>
              <a:ext uri="{FF2B5EF4-FFF2-40B4-BE49-F238E27FC236}">
                <a16:creationId xmlns:a16="http://schemas.microsoft.com/office/drawing/2014/main" id="{21D4ECBD-5ABA-D746-86AD-02090CDE2C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945" t="42439" r="46136" b="4642"/>
          <a:stretch>
            <a:fillRect/>
          </a:stretch>
        </p:blipFill>
        <p:spPr bwMode="auto">
          <a:xfrm>
            <a:off x="1595439" y="-26988"/>
            <a:ext cx="9037637" cy="677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1F602A-CE24-A04C-964C-BD905D126269}"/>
              </a:ext>
            </a:extLst>
          </p:cNvPr>
          <p:cNvSpPr>
            <a:spLocks noGrp="1"/>
          </p:cNvSpPr>
          <p:nvPr>
            <p:ph type="title"/>
          </p:nvPr>
        </p:nvSpPr>
        <p:spPr>
          <a:xfrm>
            <a:off x="2379663" y="619126"/>
            <a:ext cx="7429500" cy="1477963"/>
          </a:xfrm>
        </p:spPr>
        <p:txBody>
          <a:bodyPr/>
          <a:lstStyle/>
          <a:p>
            <a:pPr>
              <a:defRPr/>
            </a:pPr>
            <a:r>
              <a:rPr lang="cs-CZ" dirty="0"/>
              <a:t>Typy nádorů I</a:t>
            </a:r>
          </a:p>
        </p:txBody>
      </p:sp>
      <p:sp>
        <p:nvSpPr>
          <p:cNvPr id="16" name="Zástupný symbol pro obsah 15">
            <a:extLst>
              <a:ext uri="{FF2B5EF4-FFF2-40B4-BE49-F238E27FC236}">
                <a16:creationId xmlns:a16="http://schemas.microsoft.com/office/drawing/2014/main" id="{201E1112-A305-104E-ADAC-46088538311D}"/>
              </a:ext>
            </a:extLst>
          </p:cNvPr>
          <p:cNvSpPr>
            <a:spLocks noGrp="1"/>
          </p:cNvSpPr>
          <p:nvPr>
            <p:ph idx="1"/>
          </p:nvPr>
        </p:nvSpPr>
        <p:spPr>
          <a:xfrm>
            <a:off x="1524000" y="1844676"/>
            <a:ext cx="9144000" cy="3541713"/>
          </a:xfrm>
        </p:spPr>
        <p:txBody>
          <a:bodyPr>
            <a:normAutofit fontScale="85000" lnSpcReduction="20000"/>
          </a:bodyPr>
          <a:lstStyle/>
          <a:p>
            <a:pPr>
              <a:defRPr/>
            </a:pPr>
            <a:r>
              <a:rPr lang="cs-CZ" b="1" dirty="0"/>
              <a:t>mezenchymální nádory (maligní = sarkomy)</a:t>
            </a:r>
          </a:p>
          <a:p>
            <a:pPr>
              <a:defRPr/>
            </a:pPr>
            <a:r>
              <a:rPr lang="cs-CZ" b="1" dirty="0"/>
              <a:t>    </a:t>
            </a:r>
            <a:r>
              <a:rPr lang="cs-CZ" dirty="0"/>
              <a:t>nádory vaziva (</a:t>
            </a:r>
            <a:r>
              <a:rPr lang="cs-CZ" dirty="0" err="1"/>
              <a:t>fibrosarkom</a:t>
            </a:r>
            <a:r>
              <a:rPr lang="cs-CZ" dirty="0"/>
              <a:t>)</a:t>
            </a:r>
          </a:p>
          <a:p>
            <a:pPr>
              <a:defRPr/>
            </a:pPr>
            <a:r>
              <a:rPr lang="cs-CZ" dirty="0"/>
              <a:t>    </a:t>
            </a:r>
            <a:r>
              <a:rPr lang="cs-CZ" dirty="0" err="1"/>
              <a:t>fibrohistiocytární</a:t>
            </a:r>
            <a:r>
              <a:rPr lang="cs-CZ" dirty="0"/>
              <a:t> nádory</a:t>
            </a:r>
          </a:p>
          <a:p>
            <a:pPr>
              <a:defRPr/>
            </a:pPr>
            <a:r>
              <a:rPr lang="cs-CZ" dirty="0"/>
              <a:t>    nádory tukových buněk (</a:t>
            </a:r>
            <a:r>
              <a:rPr lang="cs-CZ" dirty="0" err="1"/>
              <a:t>liposarkom</a:t>
            </a:r>
            <a:r>
              <a:rPr lang="cs-CZ" dirty="0"/>
              <a:t>)</a:t>
            </a:r>
          </a:p>
          <a:p>
            <a:pPr>
              <a:defRPr/>
            </a:pPr>
            <a:r>
              <a:rPr lang="cs-CZ" dirty="0"/>
              <a:t>    nádory chrupavky, synovie a kostí (</a:t>
            </a:r>
            <a:r>
              <a:rPr lang="cs-CZ" dirty="0" err="1"/>
              <a:t>chondrosarkom</a:t>
            </a:r>
            <a:r>
              <a:rPr lang="cs-CZ" dirty="0"/>
              <a:t>, osteosarkom)</a:t>
            </a:r>
          </a:p>
          <a:p>
            <a:pPr>
              <a:defRPr/>
            </a:pPr>
            <a:r>
              <a:rPr lang="cs-CZ" dirty="0"/>
              <a:t>    nádory cév (</a:t>
            </a:r>
            <a:r>
              <a:rPr lang="cs-CZ" dirty="0" err="1"/>
              <a:t>Kaposiho</a:t>
            </a:r>
            <a:r>
              <a:rPr lang="cs-CZ" dirty="0"/>
              <a:t> sarkom, </a:t>
            </a:r>
            <a:r>
              <a:rPr lang="cs-CZ" dirty="0" err="1"/>
              <a:t>angiosarkom</a:t>
            </a:r>
            <a:r>
              <a:rPr lang="cs-CZ" dirty="0"/>
              <a:t>)</a:t>
            </a:r>
          </a:p>
          <a:p>
            <a:pPr>
              <a:defRPr/>
            </a:pPr>
            <a:r>
              <a:rPr lang="cs-CZ" dirty="0"/>
              <a:t>    nádory svalových buněk (</a:t>
            </a:r>
            <a:r>
              <a:rPr lang="cs-CZ" dirty="0" err="1"/>
              <a:t>leiomyosarkom</a:t>
            </a:r>
            <a:r>
              <a:rPr lang="cs-CZ" dirty="0"/>
              <a:t>, </a:t>
            </a:r>
            <a:r>
              <a:rPr lang="cs-CZ" dirty="0" err="1"/>
              <a:t>rhabdomyosarkom</a:t>
            </a:r>
            <a:r>
              <a:rPr lang="cs-CZ" dirty="0"/>
              <a:t>)</a:t>
            </a:r>
          </a:p>
          <a:p>
            <a:pPr>
              <a:defRPr/>
            </a:pPr>
            <a:r>
              <a:rPr lang="cs-CZ" dirty="0"/>
              <a:t>    nádory krevních buněk (leukémie, lymfom, myelom)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078862-106D-F04A-92F6-CB5E2282C698}"/>
              </a:ext>
            </a:extLst>
          </p:cNvPr>
          <p:cNvSpPr>
            <a:spLocks noGrp="1"/>
          </p:cNvSpPr>
          <p:nvPr>
            <p:ph type="title"/>
          </p:nvPr>
        </p:nvSpPr>
        <p:spPr>
          <a:xfrm>
            <a:off x="2379663" y="619126"/>
            <a:ext cx="7429500" cy="1477963"/>
          </a:xfrm>
        </p:spPr>
        <p:txBody>
          <a:bodyPr/>
          <a:lstStyle/>
          <a:p>
            <a:pPr>
              <a:defRPr/>
            </a:pPr>
            <a:r>
              <a:rPr lang="cs-CZ" dirty="0"/>
              <a:t>Typy nádorů II</a:t>
            </a:r>
          </a:p>
        </p:txBody>
      </p:sp>
      <p:sp>
        <p:nvSpPr>
          <p:cNvPr id="62467" name="Zástupný symbol pro obsah 15">
            <a:extLst>
              <a:ext uri="{FF2B5EF4-FFF2-40B4-BE49-F238E27FC236}">
                <a16:creationId xmlns:a16="http://schemas.microsoft.com/office/drawing/2014/main" id="{8F5279BF-D17B-A749-8201-B6C484021777}"/>
              </a:ext>
            </a:extLst>
          </p:cNvPr>
          <p:cNvSpPr>
            <a:spLocks noGrp="1"/>
          </p:cNvSpPr>
          <p:nvPr>
            <p:ph idx="1"/>
          </p:nvPr>
        </p:nvSpPr>
        <p:spPr>
          <a:xfrm>
            <a:off x="1524000" y="1844676"/>
            <a:ext cx="9144000" cy="5013325"/>
          </a:xfrm>
        </p:spPr>
        <p:txBody>
          <a:bodyPr/>
          <a:lstStyle/>
          <a:p>
            <a:r>
              <a:rPr lang="cs-CZ" altLang="cs-CZ" b="1"/>
              <a:t>Epitelové nádory (maligní =  karcinom, adenokarcinom)</a:t>
            </a:r>
          </a:p>
          <a:p>
            <a:pPr lvl="1"/>
            <a:r>
              <a:rPr lang="cs-CZ" altLang="cs-CZ"/>
              <a:t>benigní nádory krycího epitelu (papilom)</a:t>
            </a:r>
          </a:p>
          <a:p>
            <a:pPr lvl="1"/>
            <a:r>
              <a:rPr lang="cs-CZ" altLang="cs-CZ"/>
              <a:t>benigní nádory žlázového epitelu (adenom)</a:t>
            </a:r>
          </a:p>
          <a:p>
            <a:pPr lvl="1"/>
            <a:r>
              <a:rPr lang="cs-CZ" altLang="cs-CZ"/>
              <a:t>maligní nádory povrchového epitelu (karcinom)</a:t>
            </a:r>
          </a:p>
          <a:p>
            <a:pPr lvl="1"/>
            <a:r>
              <a:rPr lang="cs-CZ" altLang="cs-CZ"/>
              <a:t>maligní nádory žlázového epitelu (adenokarcinom)</a:t>
            </a:r>
          </a:p>
          <a:p>
            <a:pPr lvl="1"/>
            <a:r>
              <a:rPr lang="cs-CZ" altLang="cs-CZ"/>
              <a:t>nádory neurokrinních epiteliálních buněk (karcinoid)   </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5AF57F-DD36-594E-8A3F-3F3A3035C3D7}"/>
              </a:ext>
            </a:extLst>
          </p:cNvPr>
          <p:cNvSpPr>
            <a:spLocks noGrp="1"/>
          </p:cNvSpPr>
          <p:nvPr>
            <p:ph type="title"/>
          </p:nvPr>
        </p:nvSpPr>
        <p:spPr>
          <a:xfrm>
            <a:off x="2379663" y="619126"/>
            <a:ext cx="7429500" cy="1477963"/>
          </a:xfrm>
        </p:spPr>
        <p:txBody>
          <a:bodyPr/>
          <a:lstStyle/>
          <a:p>
            <a:pPr>
              <a:defRPr/>
            </a:pPr>
            <a:r>
              <a:rPr lang="cs-CZ" dirty="0"/>
              <a:t>Typy nádorů III</a:t>
            </a:r>
          </a:p>
        </p:txBody>
      </p:sp>
      <p:sp>
        <p:nvSpPr>
          <p:cNvPr id="63491" name="Zástupný symbol pro obsah 15">
            <a:extLst>
              <a:ext uri="{FF2B5EF4-FFF2-40B4-BE49-F238E27FC236}">
                <a16:creationId xmlns:a16="http://schemas.microsoft.com/office/drawing/2014/main" id="{98F045C0-2053-EF48-9999-0DB019FC38F9}"/>
              </a:ext>
            </a:extLst>
          </p:cNvPr>
          <p:cNvSpPr>
            <a:spLocks noGrp="1"/>
          </p:cNvSpPr>
          <p:nvPr>
            <p:ph idx="1"/>
          </p:nvPr>
        </p:nvSpPr>
        <p:spPr>
          <a:xfrm>
            <a:off x="1524000" y="1844676"/>
            <a:ext cx="9144000" cy="4752975"/>
          </a:xfrm>
        </p:spPr>
        <p:txBody>
          <a:bodyPr/>
          <a:lstStyle/>
          <a:p>
            <a:r>
              <a:rPr lang="cs-CZ" altLang="cs-CZ" b="1"/>
              <a:t>Neuroektodermové nádory </a:t>
            </a:r>
          </a:p>
          <a:p>
            <a:pPr lvl="1"/>
            <a:r>
              <a:rPr lang="cs-CZ" altLang="cs-CZ"/>
              <a:t>nádory CNS (neuroblastom, ganglioneurom, feochromocytom, retinoblastom, oligodendrogliom = nádorově změněné oligodendroglie, druh gliových buněk, astrocytom = nádorově změněné astrocyty, druh gliových buněk, meduloblastom)</a:t>
            </a:r>
          </a:p>
          <a:p>
            <a:pPr lvl="1"/>
            <a:r>
              <a:rPr lang="cs-CZ" altLang="cs-CZ"/>
              <a:t>nádory periferního nervstva</a:t>
            </a:r>
          </a:p>
          <a:p>
            <a:pPr lvl="1"/>
            <a:r>
              <a:rPr lang="cs-CZ" altLang="cs-CZ"/>
              <a:t>nádory melanocytů (pigmentový névus, maligní melanom, alveolární sarkom měkkých částí)</a:t>
            </a:r>
          </a:p>
          <a:p>
            <a:r>
              <a:rPr lang="cs-CZ" altLang="cs-CZ"/>
              <a:t>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1321D4-1244-D94E-B5F4-A7160A730757}"/>
              </a:ext>
            </a:extLst>
          </p:cNvPr>
          <p:cNvSpPr>
            <a:spLocks noGrp="1"/>
          </p:cNvSpPr>
          <p:nvPr>
            <p:ph type="title"/>
          </p:nvPr>
        </p:nvSpPr>
        <p:spPr>
          <a:xfrm>
            <a:off x="2379663" y="619126"/>
            <a:ext cx="7429500" cy="1477963"/>
          </a:xfrm>
        </p:spPr>
        <p:txBody>
          <a:bodyPr/>
          <a:lstStyle/>
          <a:p>
            <a:pPr>
              <a:defRPr/>
            </a:pPr>
            <a:r>
              <a:rPr lang="cs-CZ" dirty="0"/>
              <a:t>Typy nádorů IV</a:t>
            </a:r>
          </a:p>
        </p:txBody>
      </p:sp>
      <p:sp>
        <p:nvSpPr>
          <p:cNvPr id="16" name="Zástupný symbol pro obsah 15">
            <a:extLst>
              <a:ext uri="{FF2B5EF4-FFF2-40B4-BE49-F238E27FC236}">
                <a16:creationId xmlns:a16="http://schemas.microsoft.com/office/drawing/2014/main" id="{0090E94E-2FC5-3A45-90A2-D0EE0225F889}"/>
              </a:ext>
            </a:extLst>
          </p:cNvPr>
          <p:cNvSpPr>
            <a:spLocks noGrp="1"/>
          </p:cNvSpPr>
          <p:nvPr>
            <p:ph idx="1"/>
          </p:nvPr>
        </p:nvSpPr>
        <p:spPr>
          <a:xfrm>
            <a:off x="1524000" y="1844676"/>
            <a:ext cx="9144000" cy="4752975"/>
          </a:xfrm>
        </p:spPr>
        <p:txBody>
          <a:bodyPr>
            <a:normAutofit fontScale="92500" lnSpcReduction="20000"/>
          </a:bodyPr>
          <a:lstStyle/>
          <a:p>
            <a:pPr>
              <a:defRPr/>
            </a:pPr>
            <a:r>
              <a:rPr lang="cs-CZ" b="1" dirty="0"/>
              <a:t>Smíšené nádory    </a:t>
            </a:r>
          </a:p>
          <a:p>
            <a:pPr>
              <a:defRPr/>
            </a:pPr>
            <a:r>
              <a:rPr lang="cs-CZ" dirty="0"/>
              <a:t>kombinace: </a:t>
            </a:r>
            <a:r>
              <a:rPr lang="cs-CZ" dirty="0" err="1"/>
              <a:t>myofibrom</a:t>
            </a:r>
            <a:r>
              <a:rPr lang="cs-CZ" dirty="0"/>
              <a:t>, </a:t>
            </a:r>
            <a:r>
              <a:rPr lang="cs-CZ" dirty="0" err="1"/>
              <a:t>myxolipom</a:t>
            </a:r>
            <a:r>
              <a:rPr lang="cs-CZ" dirty="0"/>
              <a:t>, </a:t>
            </a:r>
            <a:r>
              <a:rPr lang="cs-CZ" dirty="0" err="1"/>
              <a:t>angiofibrom</a:t>
            </a:r>
            <a:r>
              <a:rPr lang="cs-CZ" dirty="0"/>
              <a:t>, </a:t>
            </a:r>
            <a:r>
              <a:rPr lang="cs-CZ" dirty="0" err="1"/>
              <a:t>angiolipom</a:t>
            </a:r>
            <a:r>
              <a:rPr lang="cs-CZ" dirty="0"/>
              <a:t> (hodně cévnatý lipom), </a:t>
            </a:r>
            <a:r>
              <a:rPr lang="cs-CZ" dirty="0" err="1"/>
              <a:t>osteofibrom</a:t>
            </a:r>
            <a:r>
              <a:rPr lang="cs-CZ" dirty="0"/>
              <a:t>, </a:t>
            </a:r>
            <a:r>
              <a:rPr lang="cs-CZ" dirty="0" err="1"/>
              <a:t>fibroleiomyom</a:t>
            </a:r>
            <a:r>
              <a:rPr lang="cs-CZ" dirty="0"/>
              <a:t> (z hladké svaloviny s příměsí vaziva), </a:t>
            </a:r>
            <a:r>
              <a:rPr lang="cs-CZ" dirty="0" err="1"/>
              <a:t>fibroxantom</a:t>
            </a:r>
            <a:r>
              <a:rPr lang="cs-CZ" dirty="0"/>
              <a:t>, </a:t>
            </a:r>
            <a:r>
              <a:rPr lang="cs-CZ" dirty="0" err="1"/>
              <a:t>fibroadenom</a:t>
            </a:r>
            <a:r>
              <a:rPr lang="cs-CZ" dirty="0"/>
              <a:t> (nádor ženského prsu).</a:t>
            </a:r>
          </a:p>
          <a:p>
            <a:pPr>
              <a:defRPr/>
            </a:pPr>
            <a:r>
              <a:rPr lang="cs-CZ" dirty="0"/>
              <a:t>    </a:t>
            </a:r>
            <a:r>
              <a:rPr lang="cs-CZ" dirty="0" err="1"/>
              <a:t>germinální</a:t>
            </a:r>
            <a:r>
              <a:rPr lang="cs-CZ" dirty="0"/>
              <a:t> nádor = </a:t>
            </a:r>
            <a:r>
              <a:rPr lang="cs-CZ" dirty="0" err="1"/>
              <a:t>germinom</a:t>
            </a:r>
            <a:r>
              <a:rPr lang="cs-CZ" dirty="0"/>
              <a:t> = ze zárodečných buněk</a:t>
            </a:r>
          </a:p>
          <a:p>
            <a:pPr>
              <a:defRPr/>
            </a:pPr>
            <a:r>
              <a:rPr lang="cs-CZ" dirty="0"/>
              <a:t>        </a:t>
            </a:r>
            <a:r>
              <a:rPr lang="cs-CZ" dirty="0" err="1"/>
              <a:t>seminom</a:t>
            </a:r>
            <a:endParaRPr lang="cs-CZ" dirty="0"/>
          </a:p>
          <a:p>
            <a:pPr>
              <a:defRPr/>
            </a:pPr>
            <a:r>
              <a:rPr lang="cs-CZ" dirty="0"/>
              <a:t>        teratom = nádor ze zárodečných buněk (vaječníku, varlete)</a:t>
            </a:r>
          </a:p>
          <a:p>
            <a:pPr>
              <a:defRPr/>
            </a:pPr>
            <a:r>
              <a:rPr lang="cs-CZ" dirty="0" err="1"/>
              <a:t>choriokarcinom</a:t>
            </a:r>
            <a:r>
              <a:rPr lang="cs-CZ" dirty="0"/>
              <a:t> = nádor většinou z placentárního trofoblastu, někdy teratogenního původu</a:t>
            </a:r>
          </a:p>
          <a:p>
            <a:pPr>
              <a:defRPr/>
            </a:pPr>
            <a:r>
              <a:rPr lang="cs-CZ" dirty="0"/>
              <a:t>            embryonální karcinom (</a:t>
            </a:r>
            <a:r>
              <a:rPr lang="cs-CZ" dirty="0" err="1"/>
              <a:t>neseminom</a:t>
            </a:r>
            <a:r>
              <a:rPr lang="cs-CZ" dirty="0"/>
              <a:t>)</a:t>
            </a:r>
          </a:p>
          <a:p>
            <a:pPr>
              <a:defRPr/>
            </a:pPr>
            <a:r>
              <a:rPr lang="cs-CZ" dirty="0"/>
              <a:t>smíšený </a:t>
            </a:r>
            <a:r>
              <a:rPr lang="cs-CZ" dirty="0" err="1"/>
              <a:t>germinální</a:t>
            </a:r>
            <a:r>
              <a:rPr lang="cs-CZ" dirty="0"/>
              <a:t> nádor</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F461F29-F144-AC43-96F7-DFB3D2A40E5E}"/>
              </a:ext>
            </a:extLst>
          </p:cNvPr>
          <p:cNvSpPr>
            <a:spLocks noGrp="1"/>
          </p:cNvSpPr>
          <p:nvPr>
            <p:ph type="title"/>
          </p:nvPr>
        </p:nvSpPr>
        <p:spPr>
          <a:xfrm>
            <a:off x="2379663" y="619125"/>
            <a:ext cx="7429500" cy="1009650"/>
          </a:xfrm>
        </p:spPr>
        <p:txBody>
          <a:bodyPr>
            <a:normAutofit fontScale="90000"/>
          </a:bodyPr>
          <a:lstStyle/>
          <a:p>
            <a:pPr>
              <a:defRPr/>
            </a:pPr>
            <a:r>
              <a:rPr lang="cs-CZ" b="1" dirty="0"/>
              <a:t>CEA (</a:t>
            </a:r>
            <a:r>
              <a:rPr lang="cs-CZ" b="1" dirty="0" err="1"/>
              <a:t>karcinoembryonální</a:t>
            </a:r>
            <a:r>
              <a:rPr lang="cs-CZ" b="1" dirty="0"/>
              <a:t> antigen):</a:t>
            </a:r>
            <a:br>
              <a:rPr lang="cs-CZ" b="1" dirty="0"/>
            </a:br>
            <a:endParaRPr lang="cs-CZ" dirty="0"/>
          </a:p>
        </p:txBody>
      </p:sp>
      <p:sp>
        <p:nvSpPr>
          <p:cNvPr id="3" name="Zástupný symbol pro obsah 2">
            <a:extLst>
              <a:ext uri="{FF2B5EF4-FFF2-40B4-BE49-F238E27FC236}">
                <a16:creationId xmlns:a16="http://schemas.microsoft.com/office/drawing/2014/main" id="{FAF0080C-82AE-DC43-A82D-45081A941F99}"/>
              </a:ext>
            </a:extLst>
          </p:cNvPr>
          <p:cNvSpPr>
            <a:spLocks noGrp="1"/>
          </p:cNvSpPr>
          <p:nvPr>
            <p:ph idx="1"/>
          </p:nvPr>
        </p:nvSpPr>
        <p:spPr>
          <a:xfrm>
            <a:off x="1847850" y="1341439"/>
            <a:ext cx="8496300" cy="5400675"/>
          </a:xfrm>
        </p:spPr>
        <p:txBody>
          <a:bodyPr>
            <a:normAutofit fontScale="62500" lnSpcReduction="20000"/>
          </a:bodyPr>
          <a:lstStyle/>
          <a:p>
            <a:pPr>
              <a:defRPr/>
            </a:pPr>
            <a:r>
              <a:rPr lang="cs-CZ" dirty="0">
                <a:solidFill>
                  <a:schemeClr val="bg1"/>
                </a:solidFill>
              </a:rPr>
              <a:t>Jde o </a:t>
            </a:r>
            <a:r>
              <a:rPr lang="cs-CZ" b="1" dirty="0" err="1">
                <a:solidFill>
                  <a:schemeClr val="bg1"/>
                </a:solidFill>
              </a:rPr>
              <a:t>onkofetální</a:t>
            </a:r>
            <a:r>
              <a:rPr lang="cs-CZ" b="1" dirty="0">
                <a:solidFill>
                  <a:schemeClr val="bg1"/>
                </a:solidFill>
              </a:rPr>
              <a:t> glykoprotein </a:t>
            </a:r>
            <a:r>
              <a:rPr lang="cs-CZ" dirty="0">
                <a:solidFill>
                  <a:schemeClr val="bg1"/>
                </a:solidFill>
              </a:rPr>
              <a:t>s vysokým obsahem sacharidů o molekulové hmotnosti 180–200 </a:t>
            </a:r>
            <a:r>
              <a:rPr lang="cs-CZ" dirty="0" err="1">
                <a:solidFill>
                  <a:schemeClr val="bg1"/>
                </a:solidFill>
              </a:rPr>
              <a:t>kDa</a:t>
            </a:r>
            <a:r>
              <a:rPr lang="cs-CZ" dirty="0">
                <a:solidFill>
                  <a:schemeClr val="bg1"/>
                </a:solidFill>
              </a:rPr>
              <a:t>. Za fyziologických podmínek je CEA produkován ve vyvíjejícím se embryu. V dospělosti je omezeně syntetizován epiteliálními buňkami střevní sliznice, žaludku a bronchů. CEA patří do imunoglobulinové genové rodiny; podílí se pravděpodobně na procesu adheze a metastazování buněk.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5,0 µg/l.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Pro </a:t>
            </a:r>
            <a:r>
              <a:rPr lang="cs-CZ" dirty="0" err="1">
                <a:solidFill>
                  <a:schemeClr val="bg1"/>
                </a:solidFill>
              </a:rPr>
              <a:t>screening</a:t>
            </a:r>
            <a:r>
              <a:rPr lang="cs-CZ" dirty="0">
                <a:solidFill>
                  <a:schemeClr val="bg1"/>
                </a:solidFill>
              </a:rPr>
              <a:t> i diagnostiku maligního onemocnění nelze CEA použít. CEA produkují </a:t>
            </a:r>
            <a:r>
              <a:rPr lang="cs-CZ" b="1" dirty="0">
                <a:solidFill>
                  <a:schemeClr val="bg1"/>
                </a:solidFill>
              </a:rPr>
              <a:t>karcinomy zažívacího traktu, plic (adenokarcinomy), mléčné žlázy, nádory ženských pohlavních orgánů (</a:t>
            </a:r>
            <a:r>
              <a:rPr lang="cs-CZ" b="1" dirty="0" err="1">
                <a:solidFill>
                  <a:schemeClr val="bg1"/>
                </a:solidFill>
              </a:rPr>
              <a:t>mucinózní</a:t>
            </a:r>
            <a:r>
              <a:rPr lang="cs-CZ" b="1" dirty="0">
                <a:solidFill>
                  <a:schemeClr val="bg1"/>
                </a:solidFill>
              </a:rPr>
              <a:t> adenokarcinomy), </a:t>
            </a:r>
            <a:r>
              <a:rPr lang="cs-CZ" b="1" dirty="0" err="1">
                <a:solidFill>
                  <a:schemeClr val="bg1"/>
                </a:solidFill>
              </a:rPr>
              <a:t>endometriální</a:t>
            </a:r>
            <a:r>
              <a:rPr lang="cs-CZ" b="1" dirty="0">
                <a:solidFill>
                  <a:schemeClr val="bg1"/>
                </a:solidFill>
              </a:rPr>
              <a:t> nádory i nádory děložního těla, karcinomy močového měchýře, ledvin, diferencované karcinomy prostaty a testikulární teratomy</a:t>
            </a:r>
            <a:r>
              <a:rPr lang="cs-CZ" dirty="0">
                <a:solidFill>
                  <a:schemeClr val="bg1"/>
                </a:solidFill>
              </a:rPr>
              <a:t>. Předoperační hodnoty CEA &gt; 40 µg/l jsou charakteristické pro kratší interval bezpříznakového přežití nemocných s karcinomem mléčné žlázy. Na základě předoperačních hodnot lze posoudit možnost radikálního zásahu u kolorektálního karcinomu. Monitorování průběhu onemocnění a odpovědi na léčbu patří k základním využitím CEA. Hodnoty vyšší než 10 µg/l znamenají obvykle progresi maligního procesu. Koncentrace vyšší než 50 µg/l svědčí s vysokou pravděpodobností o jaterních nebo kostních metastázách. Pro nádory zažívacího traktu se obvykle pohybuje senzitivita při návratu onemocnění pro kolorektální karcinom kolem 60 %, pro nádory žaludku asi 50 %. Pokles hodnot CEA po chirurgickém zákroku může poskytnout údaj o úspěšnosti terapie, podobně lze hodnotit efekt </a:t>
            </a:r>
            <a:r>
              <a:rPr lang="cs-CZ" dirty="0" err="1">
                <a:solidFill>
                  <a:schemeClr val="bg1"/>
                </a:solidFill>
              </a:rPr>
              <a:t>chemo</a:t>
            </a:r>
            <a:r>
              <a:rPr lang="cs-CZ" dirty="0">
                <a:solidFill>
                  <a:schemeClr val="bg1"/>
                </a:solidFill>
              </a:rPr>
              <a:t>- či radioterapie, pokud byly hodnoty před terapií zvýšené.</a:t>
            </a:r>
            <a:br>
              <a:rPr lang="cs-CZ" dirty="0">
                <a:solidFill>
                  <a:schemeClr val="bg1"/>
                </a:solidFill>
              </a:rPr>
            </a:br>
            <a:r>
              <a:rPr lang="cs-CZ" dirty="0">
                <a:solidFill>
                  <a:schemeClr val="bg1"/>
                </a:solidFill>
              </a:rPr>
              <a:t>Zvýšení CEA v séru lze také pozorovat u benigních nebo </a:t>
            </a:r>
            <a:r>
              <a:rPr lang="cs-CZ" dirty="0" err="1">
                <a:solidFill>
                  <a:schemeClr val="bg1"/>
                </a:solidFill>
              </a:rPr>
              <a:t>premaligních</a:t>
            </a:r>
            <a:r>
              <a:rPr lang="cs-CZ" dirty="0">
                <a:solidFill>
                  <a:schemeClr val="bg1"/>
                </a:solidFill>
              </a:rPr>
              <a:t> lézí jako jsou jaterní cirhóza, Crohnova choroba, střevní polypy, onemocnění plic, ledvin, žlučníku, pankreatitida, benigní onemocnění prsu, dále u kuřáků a alkoholiků.</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2">
            <a:extLst>
              <a:ext uri="{FF2B5EF4-FFF2-40B4-BE49-F238E27FC236}">
                <a16:creationId xmlns:a16="http://schemas.microsoft.com/office/drawing/2014/main" id="{420EF266-A567-B540-BE80-3A6977FFEE0E}"/>
              </a:ext>
            </a:extLst>
          </p:cNvPr>
          <p:cNvSpPr>
            <a:spLocks noGrp="1" noChangeArrowheads="1"/>
          </p:cNvSpPr>
          <p:nvPr>
            <p:ph type="title"/>
          </p:nvPr>
        </p:nvSpPr>
        <p:spPr>
          <a:xfrm>
            <a:off x="1828800" y="609600"/>
            <a:ext cx="8458200" cy="1143000"/>
          </a:xfrm>
        </p:spPr>
        <p:txBody>
          <a:bodyPr>
            <a:normAutofit fontScale="90000"/>
          </a:bodyPr>
          <a:lstStyle/>
          <a:p>
            <a:pPr eaLnBrk="1" hangingPunct="1">
              <a:defRPr/>
            </a:pPr>
            <a:r>
              <a:rPr lang="cs-CZ" dirty="0">
                <a:solidFill>
                  <a:schemeClr val="bg1"/>
                </a:solidFill>
                <a:latin typeface="Arial" pitchFamily="34" charset="0"/>
              </a:rPr>
              <a:t>Diferenciální diagnóza z laboratorního pohledu – nejvýznamnější nálezy</a:t>
            </a:r>
          </a:p>
        </p:txBody>
      </p:sp>
      <p:sp>
        <p:nvSpPr>
          <p:cNvPr id="13315" name="Rectangle 3">
            <a:extLst>
              <a:ext uri="{FF2B5EF4-FFF2-40B4-BE49-F238E27FC236}">
                <a16:creationId xmlns:a16="http://schemas.microsoft.com/office/drawing/2014/main" id="{E6B7F3AA-4BC8-D746-B7A4-7A83DC14B410}"/>
              </a:ext>
            </a:extLst>
          </p:cNvPr>
          <p:cNvSpPr>
            <a:spLocks noGrp="1" noChangeArrowheads="1"/>
          </p:cNvSpPr>
          <p:nvPr>
            <p:ph idx="1"/>
          </p:nvPr>
        </p:nvSpPr>
        <p:spPr>
          <a:xfrm>
            <a:off x="2209800" y="2286000"/>
            <a:ext cx="7772400" cy="4114800"/>
          </a:xfrm>
        </p:spPr>
        <p:txBody>
          <a:bodyPr/>
          <a:lstStyle/>
          <a:p>
            <a:pPr eaLnBrk="1" hangingPunct="1"/>
            <a:r>
              <a:rPr lang="cs-CZ" altLang="cs-CZ">
                <a:solidFill>
                  <a:schemeClr val="bg1"/>
                </a:solidFill>
                <a:latin typeface="Arial" panose="020B0604020202020204" pitchFamily="34" charset="0"/>
              </a:rPr>
              <a:t>anémie, trombocytopenie</a:t>
            </a:r>
          </a:p>
          <a:p>
            <a:pPr eaLnBrk="1" hangingPunct="1"/>
            <a:r>
              <a:rPr lang="cs-CZ" altLang="cs-CZ">
                <a:solidFill>
                  <a:schemeClr val="bg1"/>
                </a:solidFill>
                <a:latin typeface="Arial" panose="020B0604020202020204" pitchFamily="34" charset="0"/>
              </a:rPr>
              <a:t>neutrofilie, monocytóza</a:t>
            </a:r>
          </a:p>
          <a:p>
            <a:pPr eaLnBrk="1" hangingPunct="1"/>
            <a:r>
              <a:rPr lang="cs-CZ" altLang="cs-CZ">
                <a:solidFill>
                  <a:schemeClr val="bg1"/>
                </a:solidFill>
                <a:latin typeface="Arial" panose="020B0604020202020204" pitchFamily="34" charset="0"/>
              </a:rPr>
              <a:t>změněné jaterní testy, např. LDH</a:t>
            </a:r>
          </a:p>
          <a:p>
            <a:pPr eaLnBrk="1" hangingPunct="1"/>
            <a:r>
              <a:rPr lang="cs-CZ" altLang="cs-CZ">
                <a:solidFill>
                  <a:schemeClr val="bg1"/>
                </a:solidFill>
                <a:latin typeface="Arial" panose="020B0604020202020204" pitchFamily="34" charset="0"/>
              </a:rPr>
              <a:t>elektroforéza sérových bílkovin (M-spike)</a:t>
            </a:r>
          </a:p>
          <a:p>
            <a:pPr eaLnBrk="1" hangingPunct="1"/>
            <a:r>
              <a:rPr lang="cs-CZ" altLang="cs-CZ">
                <a:solidFill>
                  <a:schemeClr val="bg1"/>
                </a:solidFill>
                <a:latin typeface="Arial" panose="020B0604020202020204" pitchFamily="34" charset="0"/>
              </a:rPr>
              <a:t>tendence k hyperkoagulaci</a:t>
            </a:r>
          </a:p>
          <a:p>
            <a:pPr eaLnBrk="1" hangingPunct="1"/>
            <a:r>
              <a:rPr lang="cs-CZ" altLang="cs-CZ">
                <a:solidFill>
                  <a:schemeClr val="bg1"/>
                </a:solidFill>
                <a:latin typeface="Arial" panose="020B0604020202020204" pitchFamily="34" charset="0"/>
              </a:rPr>
              <a:t>zvýšená sedimentace</a:t>
            </a:r>
          </a:p>
          <a:p>
            <a:pPr eaLnBrk="1" hangingPunct="1"/>
            <a:endParaRPr lang="cs-CZ" altLang="cs-CZ">
              <a:solidFill>
                <a:schemeClr val="bg1"/>
              </a:solidFill>
              <a:latin typeface="Arial" panose="020B060402020202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41A222-CFF9-AA46-AF2B-A23D2DAF1AEC}"/>
              </a:ext>
            </a:extLst>
          </p:cNvPr>
          <p:cNvSpPr>
            <a:spLocks noGrp="1"/>
          </p:cNvSpPr>
          <p:nvPr>
            <p:ph type="title"/>
          </p:nvPr>
        </p:nvSpPr>
        <p:spPr>
          <a:xfrm>
            <a:off x="2379663" y="549275"/>
            <a:ext cx="7429500" cy="503238"/>
          </a:xfrm>
        </p:spPr>
        <p:txBody>
          <a:bodyPr>
            <a:normAutofit fontScale="90000"/>
          </a:bodyPr>
          <a:lstStyle/>
          <a:p>
            <a:pPr>
              <a:defRPr/>
            </a:pPr>
            <a:r>
              <a:rPr lang="cs-CZ" b="1" dirty="0"/>
              <a:t>CA 19-9:</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7945C94F-47EE-574B-918C-8E917D32A10A}"/>
              </a:ext>
            </a:extLst>
          </p:cNvPr>
          <p:cNvSpPr>
            <a:spLocks noGrp="1"/>
          </p:cNvSpPr>
          <p:nvPr>
            <p:ph idx="1"/>
          </p:nvPr>
        </p:nvSpPr>
        <p:spPr>
          <a:xfrm>
            <a:off x="1847850" y="620713"/>
            <a:ext cx="8496300" cy="6121400"/>
          </a:xfrm>
        </p:spPr>
        <p:txBody>
          <a:bodyPr>
            <a:normAutofit fontScale="85000" lnSpcReduction="10000"/>
          </a:bodyPr>
          <a:lstStyle/>
          <a:p>
            <a:pPr>
              <a:defRPr/>
            </a:pPr>
            <a:r>
              <a:rPr lang="cs-CZ" dirty="0">
                <a:solidFill>
                  <a:schemeClr val="bg1"/>
                </a:solidFill>
              </a:rPr>
              <a:t>Vyskytuje se jako glykolipid ve tkáni nebo mucin v séru. Obsahuje determinanty lidské krevní skupiny </a:t>
            </a:r>
            <a:r>
              <a:rPr lang="cs-CZ" dirty="0" err="1">
                <a:solidFill>
                  <a:schemeClr val="bg1"/>
                </a:solidFill>
              </a:rPr>
              <a:t>sialyl</a:t>
            </a:r>
            <a:r>
              <a:rPr lang="cs-CZ" dirty="0">
                <a:solidFill>
                  <a:schemeClr val="bg1"/>
                </a:solidFill>
              </a:rPr>
              <a:t>-</a:t>
            </a:r>
            <a:r>
              <a:rPr lang="cs-CZ" dirty="0" err="1">
                <a:solidFill>
                  <a:schemeClr val="bg1"/>
                </a:solidFill>
              </a:rPr>
              <a:t>Lewis</a:t>
            </a:r>
            <a:r>
              <a:rPr lang="cs-CZ" dirty="0">
                <a:solidFill>
                  <a:schemeClr val="bg1"/>
                </a:solidFill>
              </a:rPr>
              <a:t> (a). Kolem 5-10 % populace tento antigen netvoří.</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40 </a:t>
            </a:r>
            <a:r>
              <a:rPr lang="cs-CZ" dirty="0" err="1">
                <a:solidFill>
                  <a:schemeClr val="bg1"/>
                </a:solidFill>
              </a:rPr>
              <a:t>kU</a:t>
            </a:r>
            <a:r>
              <a:rPr lang="cs-CZ" dirty="0">
                <a:solidFill>
                  <a:schemeClr val="bg1"/>
                </a:solidFill>
              </a:rPr>
              <a:t>/l.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Pro </a:t>
            </a:r>
            <a:r>
              <a:rPr lang="cs-CZ" dirty="0" err="1">
                <a:solidFill>
                  <a:schemeClr val="bg1"/>
                </a:solidFill>
              </a:rPr>
              <a:t>screening</a:t>
            </a:r>
            <a:r>
              <a:rPr lang="cs-CZ" dirty="0">
                <a:solidFill>
                  <a:schemeClr val="bg1"/>
                </a:solidFill>
              </a:rPr>
              <a:t> a stanovení diagnózy maligního onemocnění není vhodný a to ani pro nádory pankreatu, kde dosahuje tento </a:t>
            </a:r>
            <a:r>
              <a:rPr lang="cs-CZ" dirty="0" err="1">
                <a:solidFill>
                  <a:schemeClr val="bg1"/>
                </a:solidFill>
              </a:rPr>
              <a:t>marker</a:t>
            </a:r>
            <a:r>
              <a:rPr lang="cs-CZ" dirty="0">
                <a:solidFill>
                  <a:schemeClr val="bg1"/>
                </a:solidFill>
              </a:rPr>
              <a:t> vysoké senzitivity (až 70-90 %) i výrazně vysokých hodnot v séru (až 106 </a:t>
            </a:r>
            <a:r>
              <a:rPr lang="cs-CZ" dirty="0" err="1">
                <a:solidFill>
                  <a:schemeClr val="bg1"/>
                </a:solidFill>
              </a:rPr>
              <a:t>kU</a:t>
            </a:r>
            <a:r>
              <a:rPr lang="cs-CZ" dirty="0">
                <a:solidFill>
                  <a:schemeClr val="bg1"/>
                </a:solidFill>
              </a:rPr>
              <a:t>/l). Exponenciální nárůst koncentrací v séru (nad 104 </a:t>
            </a:r>
            <a:r>
              <a:rPr lang="cs-CZ" dirty="0" err="1">
                <a:solidFill>
                  <a:schemeClr val="bg1"/>
                </a:solidFill>
              </a:rPr>
              <a:t>kU</a:t>
            </a:r>
            <a:r>
              <a:rPr lang="cs-CZ" dirty="0">
                <a:solidFill>
                  <a:schemeClr val="bg1"/>
                </a:solidFill>
              </a:rPr>
              <a:t>/l) je obvykle známkou vzdálených metastáz. Vysokou senzitivitu dosahuje tento </a:t>
            </a:r>
            <a:r>
              <a:rPr lang="cs-CZ" dirty="0" err="1">
                <a:solidFill>
                  <a:schemeClr val="bg1"/>
                </a:solidFill>
              </a:rPr>
              <a:t>marker</a:t>
            </a:r>
            <a:r>
              <a:rPr lang="cs-CZ" dirty="0">
                <a:solidFill>
                  <a:schemeClr val="bg1"/>
                </a:solidFill>
              </a:rPr>
              <a:t> i podle závažnosti onemocnění u </a:t>
            </a:r>
            <a:r>
              <a:rPr lang="cs-CZ" b="1" dirty="0">
                <a:solidFill>
                  <a:schemeClr val="bg1"/>
                </a:solidFill>
              </a:rPr>
              <a:t>karcinomů </a:t>
            </a:r>
            <a:r>
              <a:rPr lang="cs-CZ" b="1" dirty="0" err="1">
                <a:solidFill>
                  <a:schemeClr val="bg1"/>
                </a:solidFill>
              </a:rPr>
              <a:t>kolorekta</a:t>
            </a:r>
            <a:r>
              <a:rPr lang="cs-CZ" b="1" dirty="0">
                <a:solidFill>
                  <a:schemeClr val="bg1"/>
                </a:solidFill>
              </a:rPr>
              <a:t> (18-58 %), u </a:t>
            </a:r>
            <a:r>
              <a:rPr lang="cs-CZ" b="1" dirty="0" err="1">
                <a:solidFill>
                  <a:schemeClr val="bg1"/>
                </a:solidFill>
              </a:rPr>
              <a:t>cholangiocelulárních</a:t>
            </a:r>
            <a:r>
              <a:rPr lang="cs-CZ" b="1" dirty="0">
                <a:solidFill>
                  <a:schemeClr val="bg1"/>
                </a:solidFill>
              </a:rPr>
              <a:t> karcinomů (22-49 %), u nádorů žlučových cest (55-79 %) a žaludku (25-60 %).</a:t>
            </a:r>
            <a:r>
              <a:rPr lang="cs-CZ" dirty="0">
                <a:solidFill>
                  <a:schemeClr val="bg1"/>
                </a:solidFill>
              </a:rPr>
              <a:t> Koncentrace CA 19-9 korelují dobře s efektem terapie. </a:t>
            </a:r>
            <a:r>
              <a:rPr lang="cs-CZ" b="1" dirty="0" err="1">
                <a:solidFill>
                  <a:schemeClr val="bg1"/>
                </a:solidFill>
              </a:rPr>
              <a:t>Mucinózní</a:t>
            </a:r>
            <a:r>
              <a:rPr lang="cs-CZ" b="1" dirty="0">
                <a:solidFill>
                  <a:schemeClr val="bg1"/>
                </a:solidFill>
              </a:rPr>
              <a:t> karcinomy ovaria </a:t>
            </a:r>
            <a:r>
              <a:rPr lang="cs-CZ" dirty="0">
                <a:solidFill>
                  <a:schemeClr val="bg1"/>
                </a:solidFill>
              </a:rPr>
              <a:t>mohou taktéž produkovat CA 19-9.</a:t>
            </a:r>
            <a:br>
              <a:rPr lang="cs-CZ" dirty="0">
                <a:solidFill>
                  <a:schemeClr val="bg1"/>
                </a:solidFill>
              </a:rPr>
            </a:br>
            <a:r>
              <a:rPr lang="cs-CZ" dirty="0">
                <a:solidFill>
                  <a:schemeClr val="bg1"/>
                </a:solidFill>
              </a:rPr>
              <a:t>Značně zvýšené hladiny CA19-9 v séru působí </a:t>
            </a:r>
            <a:r>
              <a:rPr lang="cs-CZ" dirty="0" err="1">
                <a:solidFill>
                  <a:schemeClr val="bg1"/>
                </a:solidFill>
              </a:rPr>
              <a:t>cholestáza</a:t>
            </a:r>
            <a:r>
              <a:rPr lang="cs-CZ" dirty="0">
                <a:solidFill>
                  <a:schemeClr val="bg1"/>
                </a:solidFill>
              </a:rPr>
              <a:t>, ale i benigní a zánětlivá onemocnění žaludku, střeva, pankreatu a jater.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AFE0D43-2196-B84A-8390-6594A5864448}"/>
              </a:ext>
            </a:extLst>
          </p:cNvPr>
          <p:cNvSpPr>
            <a:spLocks noGrp="1"/>
          </p:cNvSpPr>
          <p:nvPr>
            <p:ph type="title"/>
          </p:nvPr>
        </p:nvSpPr>
        <p:spPr>
          <a:xfrm>
            <a:off x="2379663" y="549275"/>
            <a:ext cx="7429500" cy="503238"/>
          </a:xfrm>
        </p:spPr>
        <p:txBody>
          <a:bodyPr>
            <a:normAutofit fontScale="90000"/>
          </a:bodyPr>
          <a:lstStyle/>
          <a:p>
            <a:pPr>
              <a:defRPr/>
            </a:pPr>
            <a:r>
              <a:rPr lang="cs-CZ" b="1" dirty="0"/>
              <a:t>AFP (alfa1-</a:t>
            </a:r>
            <a:r>
              <a:rPr lang="cs-CZ" b="1" dirty="0" err="1"/>
              <a:t>fetoprotein</a:t>
            </a:r>
            <a:r>
              <a:rPr lang="cs-CZ" b="1" dirty="0"/>
              <a:t>):</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B90464CD-0E04-BE44-8194-D2F5A9A99206}"/>
              </a:ext>
            </a:extLst>
          </p:cNvPr>
          <p:cNvSpPr>
            <a:spLocks noGrp="1"/>
          </p:cNvSpPr>
          <p:nvPr>
            <p:ph idx="1"/>
          </p:nvPr>
        </p:nvSpPr>
        <p:spPr>
          <a:xfrm>
            <a:off x="1847850" y="620713"/>
            <a:ext cx="8496300" cy="6121400"/>
          </a:xfrm>
        </p:spPr>
        <p:txBody>
          <a:bodyPr>
            <a:normAutofit fontScale="70000" lnSpcReduction="20000"/>
          </a:bodyPr>
          <a:lstStyle/>
          <a:p>
            <a:pPr>
              <a:defRPr/>
            </a:pPr>
            <a:r>
              <a:rPr lang="cs-CZ" dirty="0">
                <a:solidFill>
                  <a:schemeClr val="bg1"/>
                </a:solidFill>
              </a:rPr>
              <a:t>AFP je </a:t>
            </a:r>
            <a:r>
              <a:rPr lang="cs-CZ" b="1" dirty="0" err="1">
                <a:solidFill>
                  <a:schemeClr val="bg1"/>
                </a:solidFill>
              </a:rPr>
              <a:t>onkofetální</a:t>
            </a:r>
            <a:r>
              <a:rPr lang="cs-CZ" b="1" dirty="0">
                <a:solidFill>
                  <a:schemeClr val="bg1"/>
                </a:solidFill>
              </a:rPr>
              <a:t> glykoprotein</a:t>
            </a:r>
            <a:r>
              <a:rPr lang="cs-CZ" dirty="0">
                <a:solidFill>
                  <a:schemeClr val="bg1"/>
                </a:solidFill>
              </a:rPr>
              <a:t>, produkovaný v embryonálním žloutkovém vaku a ve fetálních játrech. V dospělém zdravém organismu je syntéza AFP omezena na minimum. V séru matky, kam přechází přes placentu, je důležitým ukazatelem fyziologického vývoje těhotenství. Významná je především jeho role transportní (vazba steroidů, některých těžkých kovů, bilirubinu, mastných kyselin, </a:t>
            </a:r>
            <a:r>
              <a:rPr lang="cs-CZ" dirty="0" err="1">
                <a:solidFill>
                  <a:schemeClr val="bg1"/>
                </a:solidFill>
              </a:rPr>
              <a:t>retinoidů</a:t>
            </a:r>
            <a:r>
              <a:rPr lang="cs-CZ" dirty="0">
                <a:solidFill>
                  <a:schemeClr val="bg1"/>
                </a:solidFill>
              </a:rPr>
              <a:t>, drog, antibiotik apod.).</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10 µg/l.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a:t>
            </a:r>
            <a:r>
              <a:rPr lang="cs-CZ" dirty="0" err="1">
                <a:solidFill>
                  <a:schemeClr val="bg1"/>
                </a:solidFill>
              </a:rPr>
              <a:t>Screening</a:t>
            </a:r>
            <a:r>
              <a:rPr lang="cs-CZ" dirty="0">
                <a:solidFill>
                  <a:schemeClr val="bg1"/>
                </a:solidFill>
              </a:rPr>
              <a:t> maligního procesu pomocí AFP v séru je vhodný pouze u symptomatických nemocných s jaterní cirhózou nebo podezřením na </a:t>
            </a:r>
            <a:r>
              <a:rPr lang="cs-CZ" b="1" dirty="0" err="1">
                <a:solidFill>
                  <a:schemeClr val="bg1"/>
                </a:solidFill>
              </a:rPr>
              <a:t>germinativní</a:t>
            </a:r>
            <a:r>
              <a:rPr lang="cs-CZ" b="1" dirty="0">
                <a:solidFill>
                  <a:schemeClr val="bg1"/>
                </a:solidFill>
              </a:rPr>
              <a:t> nádory varlat </a:t>
            </a:r>
            <a:r>
              <a:rPr lang="cs-CZ" dirty="0">
                <a:solidFill>
                  <a:schemeClr val="bg1"/>
                </a:solidFill>
              </a:rPr>
              <a:t>(</a:t>
            </a:r>
            <a:r>
              <a:rPr lang="cs-CZ" dirty="0" err="1">
                <a:solidFill>
                  <a:schemeClr val="bg1"/>
                </a:solidFill>
              </a:rPr>
              <a:t>nesestouplé</a:t>
            </a:r>
            <a:r>
              <a:rPr lang="cs-CZ" dirty="0">
                <a:solidFill>
                  <a:schemeClr val="bg1"/>
                </a:solidFill>
              </a:rPr>
              <a:t> varle, nádory </a:t>
            </a:r>
            <a:r>
              <a:rPr lang="cs-CZ" dirty="0" err="1">
                <a:solidFill>
                  <a:schemeClr val="bg1"/>
                </a:solidFill>
              </a:rPr>
              <a:t>testes</a:t>
            </a:r>
            <a:r>
              <a:rPr lang="cs-CZ" dirty="0">
                <a:solidFill>
                  <a:schemeClr val="bg1"/>
                </a:solidFill>
              </a:rPr>
              <a:t> u sourozence – dvojčete). Monitorování průběhu onemocnění patří k základním využitím AFP. Pro </a:t>
            </a:r>
            <a:r>
              <a:rPr lang="cs-CZ" b="1" dirty="0" err="1">
                <a:solidFill>
                  <a:schemeClr val="bg1"/>
                </a:solidFill>
              </a:rPr>
              <a:t>hepatocelulární</a:t>
            </a:r>
            <a:r>
              <a:rPr lang="cs-CZ" b="1" dirty="0">
                <a:solidFill>
                  <a:schemeClr val="bg1"/>
                </a:solidFill>
              </a:rPr>
              <a:t> karcinom </a:t>
            </a:r>
            <a:r>
              <a:rPr lang="cs-CZ" dirty="0">
                <a:solidFill>
                  <a:schemeClr val="bg1"/>
                </a:solidFill>
              </a:rPr>
              <a:t>je AFP </a:t>
            </a:r>
            <a:r>
              <a:rPr lang="cs-CZ" dirty="0" err="1">
                <a:solidFill>
                  <a:schemeClr val="bg1"/>
                </a:solidFill>
              </a:rPr>
              <a:t>markerem</a:t>
            </a:r>
            <a:r>
              <a:rPr lang="cs-CZ" dirty="0">
                <a:solidFill>
                  <a:schemeClr val="bg1"/>
                </a:solidFill>
              </a:rPr>
              <a:t> první volby (senzitivita u neléčeného onemocnění je až 80 </a:t>
            </a:r>
            <a:r>
              <a:rPr lang="cs-CZ" b="1" dirty="0">
                <a:solidFill>
                  <a:schemeClr val="bg1"/>
                </a:solidFill>
              </a:rPr>
              <a:t>%). U </a:t>
            </a:r>
            <a:r>
              <a:rPr lang="cs-CZ" b="1" dirty="0" err="1">
                <a:solidFill>
                  <a:schemeClr val="bg1"/>
                </a:solidFill>
              </a:rPr>
              <a:t>germinativních</a:t>
            </a:r>
            <a:r>
              <a:rPr lang="cs-CZ" b="1" dirty="0">
                <a:solidFill>
                  <a:schemeClr val="bg1"/>
                </a:solidFill>
              </a:rPr>
              <a:t> nádorů ovariálních i testikulárních </a:t>
            </a:r>
            <a:r>
              <a:rPr lang="cs-CZ" dirty="0">
                <a:solidFill>
                  <a:schemeClr val="bg1"/>
                </a:solidFill>
              </a:rPr>
              <a:t>je senzitivita rovněž vysoká: pro čisté embryonální nádory dosahuje hodnot až 80 %, u teratomů 20 %, a až 80 % u nádorů žloutkového vaku. Obvykle chybí v </a:t>
            </a:r>
            <a:r>
              <a:rPr lang="cs-CZ" dirty="0" err="1">
                <a:solidFill>
                  <a:schemeClr val="bg1"/>
                </a:solidFill>
              </a:rPr>
              <a:t>seminomech</a:t>
            </a:r>
            <a:r>
              <a:rPr lang="cs-CZ" dirty="0">
                <a:solidFill>
                  <a:schemeClr val="bg1"/>
                </a:solidFill>
              </a:rPr>
              <a:t> a </a:t>
            </a:r>
            <a:r>
              <a:rPr lang="cs-CZ" dirty="0" err="1">
                <a:solidFill>
                  <a:schemeClr val="bg1"/>
                </a:solidFill>
              </a:rPr>
              <a:t>choriokarcinomech</a:t>
            </a:r>
            <a:r>
              <a:rPr lang="cs-CZ" dirty="0">
                <a:solidFill>
                  <a:schemeClr val="bg1"/>
                </a:solidFill>
              </a:rPr>
              <a:t>. Exprese AFP u nádorů zažívacího traktu je pozorována asi u jedné pětiny nemocných. </a:t>
            </a:r>
            <a:br>
              <a:rPr lang="cs-CZ" dirty="0">
                <a:solidFill>
                  <a:schemeClr val="bg1"/>
                </a:solidFill>
              </a:rPr>
            </a:br>
            <a:r>
              <a:rPr lang="cs-CZ" dirty="0">
                <a:solidFill>
                  <a:schemeClr val="bg1"/>
                </a:solidFill>
              </a:rPr>
              <a:t>Nemaligními příčinami zvýšené hladiny AFP v séru většinou bývají akutní virová i chronická hepatitida, cirhóza jater a těhotenství.</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C446F-DCE4-9C4C-BA6C-92D0738F148F}"/>
              </a:ext>
            </a:extLst>
          </p:cNvPr>
          <p:cNvSpPr>
            <a:spLocks noGrp="1"/>
          </p:cNvSpPr>
          <p:nvPr>
            <p:ph type="title"/>
          </p:nvPr>
        </p:nvSpPr>
        <p:spPr>
          <a:xfrm>
            <a:off x="1524000" y="549275"/>
            <a:ext cx="9144000" cy="503238"/>
          </a:xfrm>
        </p:spPr>
        <p:txBody>
          <a:bodyPr>
            <a:normAutofit fontScale="90000"/>
          </a:bodyPr>
          <a:lstStyle/>
          <a:p>
            <a:pPr>
              <a:defRPr/>
            </a:pPr>
            <a:r>
              <a:rPr lang="cs-CZ" b="1" dirty="0" err="1"/>
              <a:t>hCG</a:t>
            </a:r>
            <a:r>
              <a:rPr lang="cs-CZ" b="1" dirty="0"/>
              <a:t> (lidský choriový gonadotropin):</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6853B0B5-5E6F-564E-AD67-D49AFB6C8445}"/>
              </a:ext>
            </a:extLst>
          </p:cNvPr>
          <p:cNvSpPr>
            <a:spLocks noGrp="1"/>
          </p:cNvSpPr>
          <p:nvPr>
            <p:ph idx="1"/>
          </p:nvPr>
        </p:nvSpPr>
        <p:spPr>
          <a:xfrm>
            <a:off x="1847850" y="620713"/>
            <a:ext cx="8496300" cy="6121400"/>
          </a:xfrm>
        </p:spPr>
        <p:txBody>
          <a:bodyPr>
            <a:normAutofit fontScale="77500" lnSpcReduction="20000"/>
          </a:bodyPr>
          <a:lstStyle/>
          <a:p>
            <a:pPr>
              <a:defRPr/>
            </a:pPr>
            <a:r>
              <a:rPr lang="cs-CZ" dirty="0">
                <a:solidFill>
                  <a:schemeClr val="bg1"/>
                </a:solidFill>
              </a:rPr>
              <a:t>Jde o glykoprotein tvořený dvěma rozdílnými </a:t>
            </a:r>
            <a:r>
              <a:rPr lang="cs-CZ" dirty="0" err="1">
                <a:solidFill>
                  <a:schemeClr val="bg1"/>
                </a:solidFill>
              </a:rPr>
              <a:t>podjednotkami</a:t>
            </a:r>
            <a:r>
              <a:rPr lang="cs-CZ" dirty="0">
                <a:solidFill>
                  <a:schemeClr val="bg1"/>
                </a:solidFill>
              </a:rPr>
              <a:t>: alfa (14,5 </a:t>
            </a:r>
            <a:r>
              <a:rPr lang="cs-CZ" dirty="0" err="1">
                <a:solidFill>
                  <a:schemeClr val="bg1"/>
                </a:solidFill>
              </a:rPr>
              <a:t>kDa</a:t>
            </a:r>
            <a:r>
              <a:rPr lang="cs-CZ" dirty="0">
                <a:solidFill>
                  <a:schemeClr val="bg1"/>
                </a:solidFill>
              </a:rPr>
              <a:t>) a beta (22,2 </a:t>
            </a:r>
            <a:r>
              <a:rPr lang="cs-CZ" dirty="0" err="1">
                <a:solidFill>
                  <a:schemeClr val="bg1"/>
                </a:solidFill>
              </a:rPr>
              <a:t>kDa</a:t>
            </a:r>
            <a:r>
              <a:rPr lang="cs-CZ" dirty="0">
                <a:solidFill>
                  <a:schemeClr val="bg1"/>
                </a:solidFill>
              </a:rPr>
              <a:t>). In </a:t>
            </a:r>
            <a:r>
              <a:rPr lang="cs-CZ" dirty="0" err="1">
                <a:solidFill>
                  <a:schemeClr val="bg1"/>
                </a:solidFill>
              </a:rPr>
              <a:t>vivo</a:t>
            </a:r>
            <a:r>
              <a:rPr lang="cs-CZ" dirty="0">
                <a:solidFill>
                  <a:schemeClr val="bg1"/>
                </a:solidFill>
              </a:rPr>
              <a:t> může docházet k disociaci jednotek alfa a beta, </a:t>
            </a:r>
            <a:r>
              <a:rPr lang="cs-CZ" dirty="0" err="1">
                <a:solidFill>
                  <a:schemeClr val="bg1"/>
                </a:solidFill>
              </a:rPr>
              <a:t>beta</a:t>
            </a:r>
            <a:r>
              <a:rPr lang="cs-CZ" dirty="0">
                <a:solidFill>
                  <a:schemeClr val="bg1"/>
                </a:solidFill>
              </a:rPr>
              <a:t>-složka může být dále štěpena na močový gonadotropinový peptid (beta-</a:t>
            </a:r>
            <a:r>
              <a:rPr lang="cs-CZ" dirty="0" err="1">
                <a:solidFill>
                  <a:schemeClr val="bg1"/>
                </a:solidFill>
              </a:rPr>
              <a:t>core</a:t>
            </a:r>
            <a:r>
              <a:rPr lang="cs-CZ" dirty="0">
                <a:solidFill>
                  <a:schemeClr val="bg1"/>
                </a:solidFill>
              </a:rPr>
              <a:t> fragment).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10 IU/l.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V závislosti na použitém detekčním systému je stanovení specifické pro celkový beta-</a:t>
            </a:r>
            <a:r>
              <a:rPr lang="cs-CZ" dirty="0" err="1">
                <a:solidFill>
                  <a:schemeClr val="bg1"/>
                </a:solidFill>
              </a:rPr>
              <a:t>hCG</a:t>
            </a:r>
            <a:r>
              <a:rPr lang="cs-CZ" dirty="0">
                <a:solidFill>
                  <a:schemeClr val="bg1"/>
                </a:solidFill>
              </a:rPr>
              <a:t> (tj. intaktní hormon-dimer + volná </a:t>
            </a:r>
            <a:r>
              <a:rPr lang="cs-CZ" dirty="0" err="1">
                <a:solidFill>
                  <a:schemeClr val="bg1"/>
                </a:solidFill>
              </a:rPr>
              <a:t>podjednotka</a:t>
            </a:r>
            <a:r>
              <a:rPr lang="cs-CZ" dirty="0">
                <a:solidFill>
                  <a:schemeClr val="bg1"/>
                </a:solidFill>
              </a:rPr>
              <a:t> beta), pro intaktní </a:t>
            </a:r>
            <a:r>
              <a:rPr lang="cs-CZ" dirty="0" err="1">
                <a:solidFill>
                  <a:schemeClr val="bg1"/>
                </a:solidFill>
              </a:rPr>
              <a:t>hCG</a:t>
            </a:r>
            <a:r>
              <a:rPr lang="cs-CZ" dirty="0">
                <a:solidFill>
                  <a:schemeClr val="bg1"/>
                </a:solidFill>
              </a:rPr>
              <a:t> (dimer bez volné </a:t>
            </a:r>
            <a:r>
              <a:rPr lang="cs-CZ" dirty="0" err="1">
                <a:solidFill>
                  <a:schemeClr val="bg1"/>
                </a:solidFill>
              </a:rPr>
              <a:t>podjednotky</a:t>
            </a:r>
            <a:r>
              <a:rPr lang="cs-CZ" dirty="0">
                <a:solidFill>
                  <a:schemeClr val="bg1"/>
                </a:solidFill>
              </a:rPr>
              <a:t> beta), pro volnou </a:t>
            </a:r>
            <a:r>
              <a:rPr lang="cs-CZ" dirty="0" err="1">
                <a:solidFill>
                  <a:schemeClr val="bg1"/>
                </a:solidFill>
              </a:rPr>
              <a:t>podjednotku</a:t>
            </a:r>
            <a:r>
              <a:rPr lang="cs-CZ" dirty="0">
                <a:solidFill>
                  <a:schemeClr val="bg1"/>
                </a:solidFill>
              </a:rPr>
              <a:t> beta nebo pro beta-</a:t>
            </a:r>
            <a:r>
              <a:rPr lang="cs-CZ" dirty="0" err="1">
                <a:solidFill>
                  <a:schemeClr val="bg1"/>
                </a:solidFill>
              </a:rPr>
              <a:t>core</a:t>
            </a:r>
            <a:r>
              <a:rPr lang="cs-CZ" dirty="0">
                <a:solidFill>
                  <a:schemeClr val="bg1"/>
                </a:solidFill>
              </a:rPr>
              <a:t> fragment (stanovení v moči). </a:t>
            </a:r>
            <a:r>
              <a:rPr lang="cs-CZ" dirty="0" err="1">
                <a:solidFill>
                  <a:schemeClr val="bg1"/>
                </a:solidFill>
              </a:rPr>
              <a:t>Screening</a:t>
            </a:r>
            <a:r>
              <a:rPr lang="cs-CZ" dirty="0">
                <a:solidFill>
                  <a:schemeClr val="bg1"/>
                </a:solidFill>
              </a:rPr>
              <a:t> maligního procesu pomocí </a:t>
            </a:r>
            <a:r>
              <a:rPr lang="cs-CZ" dirty="0" err="1">
                <a:solidFill>
                  <a:schemeClr val="bg1"/>
                </a:solidFill>
              </a:rPr>
              <a:t>hCG</a:t>
            </a:r>
            <a:r>
              <a:rPr lang="cs-CZ" dirty="0">
                <a:solidFill>
                  <a:schemeClr val="bg1"/>
                </a:solidFill>
              </a:rPr>
              <a:t> v séru lze provádět u symptomatických osob, např. při podezření na </a:t>
            </a:r>
            <a:r>
              <a:rPr lang="cs-CZ" b="1" dirty="0" err="1">
                <a:solidFill>
                  <a:schemeClr val="bg1"/>
                </a:solidFill>
              </a:rPr>
              <a:t>germinativní</a:t>
            </a:r>
            <a:r>
              <a:rPr lang="cs-CZ" b="1" dirty="0">
                <a:solidFill>
                  <a:schemeClr val="bg1"/>
                </a:solidFill>
              </a:rPr>
              <a:t> nádory </a:t>
            </a:r>
            <a:r>
              <a:rPr lang="cs-CZ" dirty="0">
                <a:solidFill>
                  <a:schemeClr val="bg1"/>
                </a:solidFill>
              </a:rPr>
              <a:t>varlat s retencí varlat v anamnéze. Stanovení má význam pro zhodnocení stadia onemocnění, pro potvrzení histologické charakterizace nádorů </a:t>
            </a:r>
            <a:r>
              <a:rPr lang="cs-CZ" dirty="0" err="1">
                <a:solidFill>
                  <a:schemeClr val="bg1"/>
                </a:solidFill>
              </a:rPr>
              <a:t>testes</a:t>
            </a:r>
            <a:r>
              <a:rPr lang="cs-CZ" dirty="0">
                <a:solidFill>
                  <a:schemeClr val="bg1"/>
                </a:solidFill>
              </a:rPr>
              <a:t> a </a:t>
            </a:r>
            <a:r>
              <a:rPr lang="cs-CZ" dirty="0" err="1">
                <a:solidFill>
                  <a:schemeClr val="bg1"/>
                </a:solidFill>
              </a:rPr>
              <a:t>choriokarcinomů</a:t>
            </a:r>
            <a:r>
              <a:rPr lang="cs-CZ" dirty="0">
                <a:solidFill>
                  <a:schemeClr val="bg1"/>
                </a:solidFill>
              </a:rPr>
              <a:t> a pro jejich monitorování. Senzitivita pro </a:t>
            </a:r>
            <a:r>
              <a:rPr lang="cs-CZ" dirty="0" err="1">
                <a:solidFill>
                  <a:schemeClr val="bg1"/>
                </a:solidFill>
              </a:rPr>
              <a:t>neseminomy</a:t>
            </a:r>
            <a:r>
              <a:rPr lang="cs-CZ" dirty="0">
                <a:solidFill>
                  <a:schemeClr val="bg1"/>
                </a:solidFill>
              </a:rPr>
              <a:t> je asi 50 %, pro </a:t>
            </a:r>
            <a:r>
              <a:rPr lang="cs-CZ" dirty="0" err="1">
                <a:solidFill>
                  <a:schemeClr val="bg1"/>
                </a:solidFill>
              </a:rPr>
              <a:t>seminomy</a:t>
            </a:r>
            <a:r>
              <a:rPr lang="cs-CZ" dirty="0">
                <a:solidFill>
                  <a:schemeClr val="bg1"/>
                </a:solidFill>
              </a:rPr>
              <a:t> 10–20 %, pro </a:t>
            </a:r>
            <a:r>
              <a:rPr lang="cs-CZ" dirty="0" err="1">
                <a:solidFill>
                  <a:schemeClr val="bg1"/>
                </a:solidFill>
              </a:rPr>
              <a:t>choriokarcinomy</a:t>
            </a:r>
            <a:r>
              <a:rPr lang="cs-CZ" dirty="0">
                <a:solidFill>
                  <a:schemeClr val="bg1"/>
                </a:solidFill>
              </a:rPr>
              <a:t> téměř 100 %, pro další lokalizace nádorů (pankreas, GIT, plíce, mléčná žláza, ledviny, močový měchýř) je do 20 %.</a:t>
            </a:r>
            <a:br>
              <a:rPr lang="cs-CZ" dirty="0">
                <a:solidFill>
                  <a:schemeClr val="bg1"/>
                </a:solidFill>
              </a:rPr>
            </a:br>
            <a:r>
              <a:rPr lang="cs-CZ" dirty="0">
                <a:solidFill>
                  <a:schemeClr val="bg1"/>
                </a:solidFill>
              </a:rPr>
              <a:t>Zvýšené hladiny </a:t>
            </a:r>
            <a:r>
              <a:rPr lang="cs-CZ" dirty="0" err="1">
                <a:solidFill>
                  <a:schemeClr val="bg1"/>
                </a:solidFill>
              </a:rPr>
              <a:t>hCG</a:t>
            </a:r>
            <a:r>
              <a:rPr lang="cs-CZ" dirty="0">
                <a:solidFill>
                  <a:schemeClr val="bg1"/>
                </a:solidFill>
              </a:rPr>
              <a:t> v séru mohou způsobovat fyziologické i patologické stavy v těhotenství, myomy a ovariální cysty.</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CE4583-3B43-204D-8285-1DE532273B30}"/>
              </a:ext>
            </a:extLst>
          </p:cNvPr>
          <p:cNvSpPr>
            <a:spLocks noGrp="1"/>
          </p:cNvSpPr>
          <p:nvPr>
            <p:ph type="title"/>
          </p:nvPr>
        </p:nvSpPr>
        <p:spPr>
          <a:xfrm>
            <a:off x="1524000" y="549275"/>
            <a:ext cx="9144000" cy="503238"/>
          </a:xfrm>
        </p:spPr>
        <p:txBody>
          <a:bodyPr>
            <a:normAutofit fontScale="90000"/>
          </a:bodyPr>
          <a:lstStyle/>
          <a:p>
            <a:pPr>
              <a:defRPr/>
            </a:pPr>
            <a:r>
              <a:rPr lang="cs-CZ" b="1" dirty="0"/>
              <a:t>CA 15-3:</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D100D03B-3074-4546-8B92-A76ED055D1E0}"/>
              </a:ext>
            </a:extLst>
          </p:cNvPr>
          <p:cNvSpPr>
            <a:spLocks noGrp="1"/>
          </p:cNvSpPr>
          <p:nvPr>
            <p:ph idx="1"/>
          </p:nvPr>
        </p:nvSpPr>
        <p:spPr>
          <a:xfrm>
            <a:off x="1847850" y="620713"/>
            <a:ext cx="8496300" cy="6121400"/>
          </a:xfrm>
        </p:spPr>
        <p:txBody>
          <a:bodyPr>
            <a:normAutofit fontScale="77500" lnSpcReduction="20000"/>
          </a:bodyPr>
          <a:lstStyle/>
          <a:p>
            <a:pPr>
              <a:defRPr/>
            </a:pPr>
            <a:r>
              <a:rPr lang="cs-CZ" dirty="0">
                <a:solidFill>
                  <a:schemeClr val="bg1"/>
                </a:solidFill>
              </a:rPr>
              <a:t>Jde o antigen polymorfního epiteliálního mucinu (PEM), nazývaný rovněž MUC1. V dospělosti je syntetizován v epiteliálních buňkách vývodů mléčné žlázy, slinných žláz a bronchů. Alternativou stanovení CA 15-3 je stanovení antigenu CA 27-29; jde o detekci odlišného </a:t>
            </a:r>
            <a:r>
              <a:rPr lang="cs-CZ" dirty="0" err="1">
                <a:solidFill>
                  <a:schemeClr val="bg1"/>
                </a:solidFill>
              </a:rPr>
              <a:t>epitopu</a:t>
            </a:r>
            <a:r>
              <a:rPr lang="cs-CZ" dirty="0">
                <a:solidFill>
                  <a:schemeClr val="bg1"/>
                </a:solidFill>
              </a:rPr>
              <a:t> téhož epiteliálního mucinu (MUC1).</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35 </a:t>
            </a:r>
            <a:r>
              <a:rPr lang="cs-CZ" dirty="0" err="1">
                <a:solidFill>
                  <a:schemeClr val="bg1"/>
                </a:solidFill>
              </a:rPr>
              <a:t>kU</a:t>
            </a:r>
            <a:r>
              <a:rPr lang="cs-CZ" dirty="0">
                <a:solidFill>
                  <a:schemeClr val="bg1"/>
                </a:solidFill>
              </a:rPr>
              <a:t>/l.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Stanovení nelze použít pro </a:t>
            </a:r>
            <a:r>
              <a:rPr lang="cs-CZ" dirty="0" err="1">
                <a:solidFill>
                  <a:schemeClr val="bg1"/>
                </a:solidFill>
              </a:rPr>
              <a:t>screening</a:t>
            </a:r>
            <a:r>
              <a:rPr lang="cs-CZ" dirty="0">
                <a:solidFill>
                  <a:schemeClr val="bg1"/>
                </a:solidFill>
              </a:rPr>
              <a:t> nemocných s </a:t>
            </a:r>
            <a:r>
              <a:rPr lang="cs-CZ" b="1" dirty="0">
                <a:solidFill>
                  <a:schemeClr val="bg1"/>
                </a:solidFill>
              </a:rPr>
              <a:t>karcinomem prsu </a:t>
            </a:r>
            <a:r>
              <a:rPr lang="cs-CZ" dirty="0">
                <a:solidFill>
                  <a:schemeClr val="bg1"/>
                </a:solidFill>
              </a:rPr>
              <a:t>a stanovení této diagnózy vyjma vybrané skupiny pacientů a jejich rodin z indikace genetika. Koncentrace CA 15-3 korelují se stadiem onemocnění. Hlavní využití CA15-3 je v monitorování nemocných s karcinomem prsu. Při 90 % specificitě dosahuje senzitivita u neléčených nemocných pouze 20 - 40 %, u metastazujících nádorů až 80 %. </a:t>
            </a:r>
            <a:r>
              <a:rPr lang="cs-CZ" dirty="0" err="1">
                <a:solidFill>
                  <a:schemeClr val="bg1"/>
                </a:solidFill>
              </a:rPr>
              <a:t>Relaps</a:t>
            </a:r>
            <a:r>
              <a:rPr lang="cs-CZ" dirty="0">
                <a:solidFill>
                  <a:schemeClr val="bg1"/>
                </a:solidFill>
              </a:rPr>
              <a:t> onemocnění bývá charakterizován senzitivitou CA 15-3 dosahující 60 - 90 %. Jeho „</a:t>
            </a:r>
            <a:r>
              <a:rPr lang="cs-CZ" dirty="0" err="1">
                <a:solidFill>
                  <a:schemeClr val="bg1"/>
                </a:solidFill>
              </a:rPr>
              <a:t>lead</a:t>
            </a:r>
            <a:r>
              <a:rPr lang="cs-CZ" dirty="0">
                <a:solidFill>
                  <a:schemeClr val="bg1"/>
                </a:solidFill>
              </a:rPr>
              <a:t> </a:t>
            </a:r>
            <a:r>
              <a:rPr lang="cs-CZ" dirty="0" err="1">
                <a:solidFill>
                  <a:schemeClr val="bg1"/>
                </a:solidFill>
              </a:rPr>
              <a:t>time</a:t>
            </a:r>
            <a:r>
              <a:rPr lang="cs-CZ" dirty="0">
                <a:solidFill>
                  <a:schemeClr val="bg1"/>
                </a:solidFill>
              </a:rPr>
              <a:t>“ umožňuje předpovědět návrat onemocnění s předstihem několika měsíců před některými zobrazovacími metodami. Dynamika změn po terapii obvykle koreluje s terapeutickým efektem.</a:t>
            </a:r>
            <a:br>
              <a:rPr lang="cs-CZ" dirty="0">
                <a:solidFill>
                  <a:schemeClr val="bg1"/>
                </a:solidFill>
              </a:rPr>
            </a:br>
            <a:r>
              <a:rPr lang="cs-CZ" dirty="0">
                <a:solidFill>
                  <a:schemeClr val="bg1"/>
                </a:solidFill>
              </a:rPr>
              <a:t>Nemaligní onemocnění, zvyšující hladinu CA 15-3 v séru zahrnují benigní onemocnění prsu, benigní onemocnění trávicího ústrojí, jaterní cirhózu, akutní a chronickou hepatitidu, chronickou renální insuficienci, chronickou bronchitidu či pneumonie.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496B6D-97CE-F340-8324-6A1BC93FEB50}"/>
              </a:ext>
            </a:extLst>
          </p:cNvPr>
          <p:cNvSpPr>
            <a:spLocks noGrp="1"/>
          </p:cNvSpPr>
          <p:nvPr>
            <p:ph type="title"/>
          </p:nvPr>
        </p:nvSpPr>
        <p:spPr>
          <a:xfrm>
            <a:off x="1524000" y="692151"/>
            <a:ext cx="9144000" cy="504825"/>
          </a:xfrm>
        </p:spPr>
        <p:txBody>
          <a:bodyPr>
            <a:normAutofit fontScale="90000"/>
          </a:bodyPr>
          <a:lstStyle/>
          <a:p>
            <a:pPr>
              <a:defRPr/>
            </a:pPr>
            <a:r>
              <a:rPr lang="cs-CZ" b="1" dirty="0"/>
              <a:t>CA 125:</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1A9836A1-6A1F-804E-8EDE-169630759537}"/>
              </a:ext>
            </a:extLst>
          </p:cNvPr>
          <p:cNvSpPr>
            <a:spLocks noGrp="1"/>
          </p:cNvSpPr>
          <p:nvPr>
            <p:ph idx="1"/>
          </p:nvPr>
        </p:nvSpPr>
        <p:spPr>
          <a:xfrm>
            <a:off x="1847850" y="620713"/>
            <a:ext cx="8496300" cy="6121400"/>
          </a:xfrm>
        </p:spPr>
        <p:txBody>
          <a:bodyPr>
            <a:normAutofit fontScale="70000" lnSpcReduction="20000"/>
          </a:bodyPr>
          <a:lstStyle/>
          <a:p>
            <a:pPr>
              <a:defRPr/>
            </a:pPr>
            <a:r>
              <a:rPr lang="cs-CZ" dirty="0">
                <a:solidFill>
                  <a:schemeClr val="bg1"/>
                </a:solidFill>
              </a:rPr>
              <a:t>Jde o heterogenní glykoprotein s vysokým obsahem sacharidů. Je produkován fetálními epiteliálními tkáněmi </a:t>
            </a:r>
            <a:r>
              <a:rPr lang="cs-CZ" dirty="0" err="1">
                <a:solidFill>
                  <a:schemeClr val="bg1"/>
                </a:solidFill>
              </a:rPr>
              <a:t>coelomového</a:t>
            </a:r>
            <a:r>
              <a:rPr lang="cs-CZ" dirty="0">
                <a:solidFill>
                  <a:schemeClr val="bg1"/>
                </a:solidFill>
              </a:rPr>
              <a:t> původu. V dospělém věku může být omezeně syntetizován v normálním epitelu tkáně vejcovodů, bronchů, endometria, cervixu, ale i v </a:t>
            </a:r>
            <a:r>
              <a:rPr lang="cs-CZ" dirty="0" err="1">
                <a:solidFill>
                  <a:schemeClr val="bg1"/>
                </a:solidFill>
              </a:rPr>
              <a:t>mezotelu</a:t>
            </a:r>
            <a:r>
              <a:rPr lang="cs-CZ" dirty="0">
                <a:solidFill>
                  <a:schemeClr val="bg1"/>
                </a:solidFill>
              </a:rPr>
              <a:t> pleury, perikardu a peritonea.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35 </a:t>
            </a:r>
            <a:r>
              <a:rPr lang="cs-CZ" dirty="0" err="1">
                <a:solidFill>
                  <a:schemeClr val="bg1"/>
                </a:solidFill>
              </a:rPr>
              <a:t>kU</a:t>
            </a:r>
            <a:r>
              <a:rPr lang="cs-CZ" dirty="0">
                <a:solidFill>
                  <a:schemeClr val="bg1"/>
                </a:solidFill>
              </a:rPr>
              <a:t>/l.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CA 125 je </a:t>
            </a:r>
            <a:r>
              <a:rPr lang="cs-CZ" dirty="0" err="1">
                <a:solidFill>
                  <a:schemeClr val="bg1"/>
                </a:solidFill>
              </a:rPr>
              <a:t>exprimován</a:t>
            </a:r>
            <a:r>
              <a:rPr lang="cs-CZ" dirty="0">
                <a:solidFill>
                  <a:schemeClr val="bg1"/>
                </a:solidFill>
              </a:rPr>
              <a:t> u 80 % karcinomů </a:t>
            </a:r>
            <a:r>
              <a:rPr lang="cs-CZ" b="1" dirty="0">
                <a:solidFill>
                  <a:schemeClr val="bg1"/>
                </a:solidFill>
              </a:rPr>
              <a:t>ovarií serózního </a:t>
            </a:r>
            <a:r>
              <a:rPr lang="cs-CZ" dirty="0">
                <a:solidFill>
                  <a:schemeClr val="bg1"/>
                </a:solidFill>
              </a:rPr>
              <a:t>(</a:t>
            </a:r>
            <a:r>
              <a:rPr lang="cs-CZ" dirty="0" err="1">
                <a:solidFill>
                  <a:schemeClr val="bg1"/>
                </a:solidFill>
              </a:rPr>
              <a:t>nemucinózního</a:t>
            </a:r>
            <a:r>
              <a:rPr lang="cs-CZ" dirty="0">
                <a:solidFill>
                  <a:schemeClr val="bg1"/>
                </a:solidFill>
              </a:rPr>
              <a:t>) typu. Senzitivita v dalších gynekologických nádorech je nižší. Produkce CA125 u karcinomů mléčné žlázy, pankreatu, plic, žlučových cest reflektuje obvykle postižení pleury a peritonea. Zvýšená hladina CA 125 byla prokázána u </a:t>
            </a:r>
            <a:r>
              <a:rPr lang="cs-CZ" dirty="0" err="1">
                <a:solidFill>
                  <a:schemeClr val="bg1"/>
                </a:solidFill>
              </a:rPr>
              <a:t>hepatocelulárního</a:t>
            </a:r>
            <a:r>
              <a:rPr lang="cs-CZ" dirty="0">
                <a:solidFill>
                  <a:schemeClr val="bg1"/>
                </a:solidFill>
              </a:rPr>
              <a:t> karcinomu. </a:t>
            </a:r>
            <a:r>
              <a:rPr lang="cs-CZ" dirty="0" err="1">
                <a:solidFill>
                  <a:schemeClr val="bg1"/>
                </a:solidFill>
              </a:rPr>
              <a:t>Screening</a:t>
            </a:r>
            <a:r>
              <a:rPr lang="cs-CZ" dirty="0">
                <a:solidFill>
                  <a:schemeClr val="bg1"/>
                </a:solidFill>
              </a:rPr>
              <a:t> CA 125 v séru nemocných s karcinomem ovarií je prováděn pouze v případě rodinné predispozice. Stanovení CA 125 je vhodné pro potvrzení stadia choroby. Nárůst koncentrace CA 125 může předcházet klinickou diagnózu o 1–8 měsíců. Po odstranění primárního tumoru klesá koncentrace CA 125 o 75–90 % během prvního týdne, do 2–3 týdnů se hodnoty normalizují. Přetrvávající vysoké hodnoty mohou být indikací k „</a:t>
            </a:r>
            <a:r>
              <a:rPr lang="cs-CZ" dirty="0" err="1">
                <a:solidFill>
                  <a:schemeClr val="bg1"/>
                </a:solidFill>
              </a:rPr>
              <a:t>second</a:t>
            </a:r>
            <a:r>
              <a:rPr lang="cs-CZ" dirty="0">
                <a:solidFill>
                  <a:schemeClr val="bg1"/>
                </a:solidFill>
              </a:rPr>
              <a:t> look“ operaci.</a:t>
            </a:r>
            <a:br>
              <a:rPr lang="cs-CZ" dirty="0">
                <a:solidFill>
                  <a:schemeClr val="bg1"/>
                </a:solidFill>
              </a:rPr>
            </a:br>
            <a:r>
              <a:rPr lang="cs-CZ" dirty="0">
                <a:solidFill>
                  <a:schemeClr val="bg1"/>
                </a:solidFill>
              </a:rPr>
              <a:t>Zvýšené hladiny CA 125 v séru způsobené nemaligním onemocněním obvykle zahrnují chronická onemocnění jater, peritonitidu, benigní onemocnění ovarií a endometria, </a:t>
            </a:r>
            <a:r>
              <a:rPr lang="cs-CZ" dirty="0" err="1">
                <a:solidFill>
                  <a:schemeClr val="bg1"/>
                </a:solidFill>
              </a:rPr>
              <a:t>leiomyom</a:t>
            </a:r>
            <a:r>
              <a:rPr lang="cs-CZ" dirty="0">
                <a:solidFill>
                  <a:schemeClr val="bg1"/>
                </a:solidFill>
              </a:rPr>
              <a:t> nebo selhání ledvin.</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AFD60E-99B9-5C4D-BEDC-4322ED364F10}"/>
              </a:ext>
            </a:extLst>
          </p:cNvPr>
          <p:cNvSpPr>
            <a:spLocks noGrp="1"/>
          </p:cNvSpPr>
          <p:nvPr>
            <p:ph type="title"/>
          </p:nvPr>
        </p:nvSpPr>
        <p:spPr>
          <a:xfrm>
            <a:off x="1524000" y="908051"/>
            <a:ext cx="9144000" cy="504825"/>
          </a:xfrm>
        </p:spPr>
        <p:txBody>
          <a:bodyPr>
            <a:normAutofit fontScale="90000"/>
          </a:bodyPr>
          <a:lstStyle/>
          <a:p>
            <a:pPr>
              <a:defRPr/>
            </a:pPr>
            <a:r>
              <a:rPr lang="cs-CZ" b="1" dirty="0"/>
              <a:t>PSA (prostatický specifický antigen), </a:t>
            </a:r>
            <a:r>
              <a:rPr lang="cs-CZ" b="1" dirty="0" err="1"/>
              <a:t>fPSA</a:t>
            </a:r>
            <a:r>
              <a:rPr lang="cs-CZ" b="1" dirty="0"/>
              <a:t> (volná frakce PSA):</a:t>
            </a:r>
            <a:br>
              <a:rPr lang="cs-CZ" b="1" dirty="0"/>
            </a:br>
            <a:r>
              <a:rPr lang="cs-CZ" b="1" dirty="0"/>
              <a:t>:</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93965FD9-38E9-4742-8231-A77D49D1A0EF}"/>
              </a:ext>
            </a:extLst>
          </p:cNvPr>
          <p:cNvSpPr>
            <a:spLocks noGrp="1"/>
          </p:cNvSpPr>
          <p:nvPr>
            <p:ph idx="1"/>
          </p:nvPr>
        </p:nvSpPr>
        <p:spPr>
          <a:xfrm>
            <a:off x="1847850" y="908050"/>
            <a:ext cx="8496300" cy="6121400"/>
          </a:xfrm>
        </p:spPr>
        <p:txBody>
          <a:bodyPr>
            <a:normAutofit fontScale="70000" lnSpcReduction="20000"/>
          </a:bodyPr>
          <a:lstStyle/>
          <a:p>
            <a:pPr>
              <a:defRPr/>
            </a:pPr>
            <a:r>
              <a:rPr lang="cs-CZ" dirty="0">
                <a:solidFill>
                  <a:schemeClr val="bg1"/>
                </a:solidFill>
              </a:rPr>
              <a:t>PSA je serinová proteináza umožňující zkapalnění </a:t>
            </a:r>
            <a:r>
              <a:rPr lang="cs-CZ" dirty="0" err="1">
                <a:solidFill>
                  <a:schemeClr val="bg1"/>
                </a:solidFill>
              </a:rPr>
              <a:t>seminální</a:t>
            </a:r>
            <a:r>
              <a:rPr lang="cs-CZ" dirty="0">
                <a:solidFill>
                  <a:schemeClr val="bg1"/>
                </a:solidFill>
              </a:rPr>
              <a:t> tekutiny, čímž usnadňuje pohyb spermií. PSA má enzymovou aktivitu chymotrypsinu. V séru je PSA inaktivován vazbou na alfa1-</a:t>
            </a:r>
            <a:r>
              <a:rPr lang="cs-CZ" dirty="0" err="1">
                <a:solidFill>
                  <a:schemeClr val="bg1"/>
                </a:solidFill>
              </a:rPr>
              <a:t>antichymotrypsin</a:t>
            </a:r>
            <a:r>
              <a:rPr lang="cs-CZ" dirty="0">
                <a:solidFill>
                  <a:schemeClr val="bg1"/>
                </a:solidFill>
              </a:rPr>
              <a:t>, méně na alfa2-</a:t>
            </a:r>
            <a:r>
              <a:rPr lang="cs-CZ" dirty="0" err="1">
                <a:solidFill>
                  <a:schemeClr val="bg1"/>
                </a:solidFill>
              </a:rPr>
              <a:t>makroglobulin</a:t>
            </a:r>
            <a:r>
              <a:rPr lang="cs-CZ" dirty="0">
                <a:solidFill>
                  <a:schemeClr val="bg1"/>
                </a:solidFill>
              </a:rPr>
              <a:t>. Určitý podíl PSA v séru se vyskytuje ve volné podobě.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se mění v závislosti na věku – do 50 let = 2,5 µg/l, do 60 let = 3,5 µg/l, do 70 let = 4,5 µg/l, starší = 6,5 µg/l. Frakce </a:t>
            </a:r>
            <a:r>
              <a:rPr lang="cs-CZ" dirty="0" err="1">
                <a:solidFill>
                  <a:schemeClr val="bg1"/>
                </a:solidFill>
              </a:rPr>
              <a:t>fPSA</a:t>
            </a:r>
            <a:r>
              <a:rPr lang="cs-CZ" dirty="0">
                <a:solidFill>
                  <a:schemeClr val="bg1"/>
                </a:solidFill>
              </a:rPr>
              <a:t>/PSA bývá u maligního nádoru 0 – 15 %, hraniční hodnoty jsou 15 – 20%, u benigního onemocnění nad 20 %. </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Význam </a:t>
            </a:r>
            <a:r>
              <a:rPr lang="cs-CZ" dirty="0" err="1">
                <a:solidFill>
                  <a:schemeClr val="bg1"/>
                </a:solidFill>
              </a:rPr>
              <a:t>screeningu</a:t>
            </a:r>
            <a:r>
              <a:rPr lang="cs-CZ" dirty="0">
                <a:solidFill>
                  <a:schemeClr val="bg1"/>
                </a:solidFill>
              </a:rPr>
              <a:t> karcinomu prostaty pomocí sérového PSA u asymptomatických mužů je diskutabilní, lze jej provádět u starších mužů se symptomy poruch močových cest, </a:t>
            </a:r>
            <a:r>
              <a:rPr lang="cs-CZ" dirty="0" err="1">
                <a:solidFill>
                  <a:schemeClr val="bg1"/>
                </a:solidFill>
              </a:rPr>
              <a:t>ev</a:t>
            </a:r>
            <a:r>
              <a:rPr lang="cs-CZ" dirty="0">
                <a:solidFill>
                  <a:schemeClr val="bg1"/>
                </a:solidFill>
              </a:rPr>
              <a:t>. s rodinnou zátěží. Pro odlišení benigní hyperplasie od karcinomu se stanovuje poměr volného a celkového PSA (u benigních hyperplasií je vyšší - nad 20 %). Zvýšení PSA o více než 0,75 µg/l ročně ve třech po sobě jdoucích vyšetřeních znamená 90 % pravděpodobnost karcinomu prostaty. Hladiny PSA nad 30 µg/l mohou signalizovat i vzdálenější metastázy. Přetrvávající zvýšené koncentrace v séru po radikální prostatektomii znamenají buď přítomnost zbytkové choroby či lokální návrat. Monitorování má význam rovněž při terapii - pokles PSA obvykle koreluje s délkou přežití.</a:t>
            </a:r>
            <a:br>
              <a:rPr lang="cs-CZ" dirty="0">
                <a:solidFill>
                  <a:schemeClr val="bg1"/>
                </a:solidFill>
              </a:rPr>
            </a:br>
            <a:r>
              <a:rPr lang="cs-CZ" dirty="0">
                <a:solidFill>
                  <a:schemeClr val="bg1"/>
                </a:solidFill>
              </a:rPr>
              <a:t>Příčinou zvýšené hladiny PSA v séru bývá též předchozí digitální rektální vyšetření prostaty, předchozí biopsie prostaty, </a:t>
            </a:r>
            <a:r>
              <a:rPr lang="cs-CZ" dirty="0" err="1">
                <a:solidFill>
                  <a:schemeClr val="bg1"/>
                </a:solidFill>
              </a:rPr>
              <a:t>transuretrální</a:t>
            </a:r>
            <a:r>
              <a:rPr lang="cs-CZ" dirty="0">
                <a:solidFill>
                  <a:schemeClr val="bg1"/>
                </a:solidFill>
              </a:rPr>
              <a:t> resekce nebo jiné mechanické dráždění prostaty. Z nemaligních onemocnění je zvýšení pozorováno u hyperplasie prostaty nebo prostatitidy.</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F990E8-9B9E-9648-A348-0BC3FA7F90FB}"/>
              </a:ext>
            </a:extLst>
          </p:cNvPr>
          <p:cNvSpPr>
            <a:spLocks noGrp="1"/>
          </p:cNvSpPr>
          <p:nvPr>
            <p:ph type="title"/>
          </p:nvPr>
        </p:nvSpPr>
        <p:spPr>
          <a:xfrm>
            <a:off x="1524000" y="692151"/>
            <a:ext cx="9144000" cy="504825"/>
          </a:xfrm>
        </p:spPr>
        <p:txBody>
          <a:bodyPr>
            <a:normAutofit fontScale="90000"/>
          </a:bodyPr>
          <a:lstStyle/>
          <a:p>
            <a:pPr>
              <a:defRPr/>
            </a:pPr>
            <a:r>
              <a:rPr lang="cs-CZ" b="1" dirty="0"/>
              <a:t>CA 72-4:</a:t>
            </a:r>
            <a:br>
              <a:rPr lang="cs-CZ" b="1" dirty="0"/>
            </a:br>
            <a:r>
              <a:rPr lang="cs-CZ" b="1" dirty="0"/>
              <a:t>:</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C1F25E89-00EA-BD40-A753-049DADF8784B}"/>
              </a:ext>
            </a:extLst>
          </p:cNvPr>
          <p:cNvSpPr>
            <a:spLocks noGrp="1"/>
          </p:cNvSpPr>
          <p:nvPr>
            <p:ph idx="1"/>
          </p:nvPr>
        </p:nvSpPr>
        <p:spPr>
          <a:xfrm>
            <a:off x="1847850" y="620713"/>
            <a:ext cx="8496300" cy="6121400"/>
          </a:xfrm>
        </p:spPr>
        <p:txBody>
          <a:bodyPr>
            <a:normAutofit fontScale="92500"/>
          </a:bodyPr>
          <a:lstStyle/>
          <a:p>
            <a:pPr>
              <a:defRPr/>
            </a:pPr>
            <a:r>
              <a:rPr lang="cs-CZ" dirty="0">
                <a:solidFill>
                  <a:schemeClr val="bg1"/>
                </a:solidFill>
              </a:rPr>
              <a:t>Antigen CA 72-4 (Tumor-asociovaný antigen, TAG 72) je definovaný jako </a:t>
            </a:r>
            <a:r>
              <a:rPr lang="cs-CZ" dirty="0" err="1">
                <a:solidFill>
                  <a:schemeClr val="bg1"/>
                </a:solidFill>
              </a:rPr>
              <a:t>epitop</a:t>
            </a:r>
            <a:r>
              <a:rPr lang="cs-CZ" dirty="0">
                <a:solidFill>
                  <a:schemeClr val="bg1"/>
                </a:solidFill>
              </a:rPr>
              <a:t> mucinu reagující se dvěma monoklonálními protilátkami. Za fyziologického stavu jej produkuje vyvíjející se plod v žaludku, jícnu a pankreatu. </a:t>
            </a: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7,0 </a:t>
            </a:r>
            <a:r>
              <a:rPr lang="cs-CZ" dirty="0" err="1">
                <a:solidFill>
                  <a:schemeClr val="bg1"/>
                </a:solidFill>
              </a:rPr>
              <a:t>kU</a:t>
            </a:r>
            <a:r>
              <a:rPr lang="cs-CZ" dirty="0">
                <a:solidFill>
                  <a:schemeClr val="bg1"/>
                </a:solidFill>
              </a:rPr>
              <a:t>/l.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CA 72-4 se používá pro monitorování maligních nádorů </a:t>
            </a:r>
            <a:r>
              <a:rPr lang="cs-CZ" b="1" dirty="0">
                <a:solidFill>
                  <a:schemeClr val="bg1"/>
                </a:solidFill>
              </a:rPr>
              <a:t>horního GIT </a:t>
            </a:r>
            <a:r>
              <a:rPr lang="cs-CZ" dirty="0">
                <a:solidFill>
                  <a:schemeClr val="bg1"/>
                </a:solidFill>
              </a:rPr>
              <a:t>a mucinového typu ovariálního karcinomu. CA 72-4 je nevhodný pro </a:t>
            </a:r>
            <a:r>
              <a:rPr lang="cs-CZ" dirty="0" err="1">
                <a:solidFill>
                  <a:schemeClr val="bg1"/>
                </a:solidFill>
              </a:rPr>
              <a:t>screening</a:t>
            </a:r>
            <a:r>
              <a:rPr lang="cs-CZ" dirty="0">
                <a:solidFill>
                  <a:schemeClr val="bg1"/>
                </a:solidFill>
              </a:rPr>
              <a:t> a stanovení diagnózy maligního procesu horního GIT. Jeho hladina koreluje s přítomností vzdálených metastáz. Užívá se k monitorování průběhu onemocnění především u karcinomu žaludku. Příčiny zvýšení CA72-4 v séru u nemaligních chorob obvykle zahrnují jaterní cirhózu, akutní pankreatitidu, chronickou bronchitidu, vředovou chorobu žaludku a zánětlivá onemocnění GIT.</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E122F68-2083-4A42-8E8E-5DCEF337E3BD}"/>
              </a:ext>
            </a:extLst>
          </p:cNvPr>
          <p:cNvSpPr>
            <a:spLocks noGrp="1"/>
          </p:cNvSpPr>
          <p:nvPr>
            <p:ph type="title"/>
          </p:nvPr>
        </p:nvSpPr>
        <p:spPr>
          <a:xfrm>
            <a:off x="1524000" y="692151"/>
            <a:ext cx="9144000" cy="504825"/>
          </a:xfrm>
        </p:spPr>
        <p:txBody>
          <a:bodyPr>
            <a:normAutofit fontScale="90000"/>
          </a:bodyPr>
          <a:lstStyle/>
          <a:p>
            <a:pPr>
              <a:defRPr/>
            </a:pPr>
            <a:r>
              <a:rPr lang="cs-CZ" b="1" dirty="0"/>
              <a:t>S-100 beta:</a:t>
            </a:r>
            <a:br>
              <a:rPr lang="cs-CZ" b="1" dirty="0"/>
            </a:b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15FE0FC4-B777-EF49-A841-4434BD86E556}"/>
              </a:ext>
            </a:extLst>
          </p:cNvPr>
          <p:cNvSpPr>
            <a:spLocks noGrp="1"/>
          </p:cNvSpPr>
          <p:nvPr>
            <p:ph idx="1"/>
          </p:nvPr>
        </p:nvSpPr>
        <p:spPr>
          <a:xfrm>
            <a:off x="1847850" y="620713"/>
            <a:ext cx="8496300" cy="6121400"/>
          </a:xfrm>
        </p:spPr>
        <p:txBody>
          <a:bodyPr>
            <a:normAutofit fontScale="85000" lnSpcReduction="10000"/>
          </a:bodyPr>
          <a:lstStyle/>
          <a:p>
            <a:pPr>
              <a:defRPr/>
            </a:pPr>
            <a:r>
              <a:rPr lang="cs-CZ" dirty="0">
                <a:solidFill>
                  <a:schemeClr val="bg1"/>
                </a:solidFill>
              </a:rPr>
              <a:t>Vyskytuje se jako homo- nebo </a:t>
            </a:r>
            <a:r>
              <a:rPr lang="cs-CZ" dirty="0" err="1">
                <a:solidFill>
                  <a:schemeClr val="bg1"/>
                </a:solidFill>
              </a:rPr>
              <a:t>heterodimer</a:t>
            </a:r>
            <a:r>
              <a:rPr lang="cs-CZ" dirty="0">
                <a:solidFill>
                  <a:schemeClr val="bg1"/>
                </a:solidFill>
              </a:rPr>
              <a:t> tvořený z </a:t>
            </a:r>
            <a:r>
              <a:rPr lang="cs-CZ" dirty="0" err="1">
                <a:solidFill>
                  <a:schemeClr val="bg1"/>
                </a:solidFill>
              </a:rPr>
              <a:t>podjednotek</a:t>
            </a:r>
            <a:r>
              <a:rPr lang="cs-CZ" dirty="0">
                <a:solidFill>
                  <a:schemeClr val="bg1"/>
                </a:solidFill>
              </a:rPr>
              <a:t> alfa a beta. S-100 beta protein byl poprvé popsán v centrálním nervovém systému. V nervové tkáni (v </a:t>
            </a:r>
            <a:r>
              <a:rPr lang="cs-CZ" dirty="0" err="1">
                <a:solidFill>
                  <a:schemeClr val="bg1"/>
                </a:solidFill>
              </a:rPr>
              <a:t>gliálních</a:t>
            </a:r>
            <a:r>
              <a:rPr lang="cs-CZ" dirty="0">
                <a:solidFill>
                  <a:schemeClr val="bg1"/>
                </a:solidFill>
              </a:rPr>
              <a:t> a </a:t>
            </a:r>
            <a:r>
              <a:rPr lang="cs-CZ" dirty="0" err="1">
                <a:solidFill>
                  <a:schemeClr val="bg1"/>
                </a:solidFill>
              </a:rPr>
              <a:t>Schwanových</a:t>
            </a:r>
            <a:r>
              <a:rPr lang="cs-CZ" dirty="0">
                <a:solidFill>
                  <a:schemeClr val="bg1"/>
                </a:solidFill>
              </a:rPr>
              <a:t> buňkách) se nachází především S-100 beta-beta dimer. Složení (alfa–alfa) mají např. příčně pruhované svaly.</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0,1 µg/l.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Melanomy jsou charakteristické obsahem beta–</a:t>
            </a:r>
            <a:r>
              <a:rPr lang="cs-CZ" dirty="0" err="1">
                <a:solidFill>
                  <a:schemeClr val="bg1"/>
                </a:solidFill>
              </a:rPr>
              <a:t>podjednotky</a:t>
            </a:r>
            <a:r>
              <a:rPr lang="cs-CZ" dirty="0">
                <a:solidFill>
                  <a:schemeClr val="bg1"/>
                </a:solidFill>
              </a:rPr>
              <a:t> tohoto proteinu. Přítomnost této formy S-100 beta v séru svědčí pro jeho </a:t>
            </a:r>
            <a:r>
              <a:rPr lang="cs-CZ" dirty="0" err="1">
                <a:solidFill>
                  <a:schemeClr val="bg1"/>
                </a:solidFill>
              </a:rPr>
              <a:t>invazivitu</a:t>
            </a:r>
            <a:r>
              <a:rPr lang="cs-CZ" dirty="0">
                <a:solidFill>
                  <a:schemeClr val="bg1"/>
                </a:solidFill>
              </a:rPr>
              <a:t>. V dysplastických névech je naopak prokazována především alfa–</a:t>
            </a:r>
            <a:r>
              <a:rPr lang="cs-CZ" dirty="0" err="1">
                <a:solidFill>
                  <a:schemeClr val="bg1"/>
                </a:solidFill>
              </a:rPr>
              <a:t>podjednotka</a:t>
            </a:r>
            <a:r>
              <a:rPr lang="cs-CZ" dirty="0">
                <a:solidFill>
                  <a:schemeClr val="bg1"/>
                </a:solidFill>
              </a:rPr>
              <a:t>. Pro </a:t>
            </a:r>
            <a:r>
              <a:rPr lang="cs-CZ" dirty="0" err="1">
                <a:solidFill>
                  <a:schemeClr val="bg1"/>
                </a:solidFill>
              </a:rPr>
              <a:t>screening</a:t>
            </a:r>
            <a:r>
              <a:rPr lang="cs-CZ" dirty="0">
                <a:solidFill>
                  <a:schemeClr val="bg1"/>
                </a:solidFill>
              </a:rPr>
              <a:t> a diagnostiku se neužívá, je vhodný pro monitorování nemocných s </a:t>
            </a:r>
            <a:r>
              <a:rPr lang="cs-CZ" b="1" dirty="0">
                <a:solidFill>
                  <a:schemeClr val="bg1"/>
                </a:solidFill>
              </a:rPr>
              <a:t>maligním melanomem</a:t>
            </a:r>
            <a:r>
              <a:rPr lang="cs-CZ" dirty="0">
                <a:solidFill>
                  <a:schemeClr val="bg1"/>
                </a:solidFill>
              </a:rPr>
              <a:t>. U metastatického onemocnění bývají přítomny vysoké koncentrace tohoto </a:t>
            </a:r>
            <a:r>
              <a:rPr lang="cs-CZ" dirty="0" err="1">
                <a:solidFill>
                  <a:schemeClr val="bg1"/>
                </a:solidFill>
              </a:rPr>
              <a:t>markeru</a:t>
            </a:r>
            <a:r>
              <a:rPr lang="cs-CZ" dirty="0">
                <a:solidFill>
                  <a:schemeClr val="bg1"/>
                </a:solidFill>
              </a:rPr>
              <a:t>, rovněž senzitivita při metastatickém procesu je až 80 %. Koncentrace měřené před primární terapií mají vysokou prognostickou hodnotu. Pozitivní hodnoty lze nalézt i u mozkových maligních nádorů ektodermálního původu. Zvýšené hladiny S-100 beta v séru mohou být způsobeny i akutním poškozením mozku, kostními zlomeninami, zánětlivým a infekčním onemocněním.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8206541-4DD5-874B-91C8-83E378F3BEE1}"/>
              </a:ext>
            </a:extLst>
          </p:cNvPr>
          <p:cNvSpPr>
            <a:spLocks noGrp="1"/>
          </p:cNvSpPr>
          <p:nvPr>
            <p:ph type="title"/>
          </p:nvPr>
        </p:nvSpPr>
        <p:spPr>
          <a:xfrm>
            <a:off x="1524000" y="692151"/>
            <a:ext cx="9144000" cy="504825"/>
          </a:xfrm>
        </p:spPr>
        <p:txBody>
          <a:bodyPr>
            <a:normAutofit fontScale="90000"/>
          </a:bodyPr>
          <a:lstStyle/>
          <a:p>
            <a:pPr>
              <a:defRPr/>
            </a:pPr>
            <a:r>
              <a:rPr lang="cs-CZ" b="1" dirty="0"/>
              <a:t>NSE (neuron-specifická enoláza):</a:t>
            </a:r>
            <a:br>
              <a:rPr lang="cs-CZ" b="1" dirty="0"/>
            </a:b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8F2C3E3B-FF81-7642-897D-D7BE080357F2}"/>
              </a:ext>
            </a:extLst>
          </p:cNvPr>
          <p:cNvSpPr>
            <a:spLocks noGrp="1"/>
          </p:cNvSpPr>
          <p:nvPr>
            <p:ph idx="1"/>
          </p:nvPr>
        </p:nvSpPr>
        <p:spPr>
          <a:xfrm>
            <a:off x="1847850" y="620713"/>
            <a:ext cx="8496300" cy="6121400"/>
          </a:xfrm>
        </p:spPr>
        <p:txBody>
          <a:bodyPr>
            <a:normAutofit fontScale="77500" lnSpcReduction="20000"/>
          </a:bodyPr>
          <a:lstStyle/>
          <a:p>
            <a:pPr>
              <a:defRPr/>
            </a:pPr>
            <a:r>
              <a:rPr lang="cs-CZ" dirty="0">
                <a:solidFill>
                  <a:schemeClr val="bg1"/>
                </a:solidFill>
              </a:rPr>
              <a:t>Jde o izoenzym enolázy (2-</a:t>
            </a:r>
            <a:r>
              <a:rPr lang="cs-CZ" dirty="0" err="1">
                <a:solidFill>
                  <a:schemeClr val="bg1"/>
                </a:solidFill>
              </a:rPr>
              <a:t>fosfo</a:t>
            </a:r>
            <a:r>
              <a:rPr lang="cs-CZ" dirty="0">
                <a:solidFill>
                  <a:schemeClr val="bg1"/>
                </a:solidFill>
              </a:rPr>
              <a:t>-D-</a:t>
            </a:r>
            <a:r>
              <a:rPr lang="cs-CZ" dirty="0" err="1">
                <a:solidFill>
                  <a:schemeClr val="bg1"/>
                </a:solidFill>
              </a:rPr>
              <a:t>glycerát</a:t>
            </a:r>
            <a:r>
              <a:rPr lang="cs-CZ" dirty="0">
                <a:solidFill>
                  <a:schemeClr val="bg1"/>
                </a:solidFill>
              </a:rPr>
              <a:t> </a:t>
            </a:r>
            <a:r>
              <a:rPr lang="cs-CZ" dirty="0" err="1">
                <a:solidFill>
                  <a:schemeClr val="bg1"/>
                </a:solidFill>
              </a:rPr>
              <a:t>hydrolyáza</a:t>
            </a:r>
            <a:r>
              <a:rPr lang="cs-CZ" dirty="0">
                <a:solidFill>
                  <a:schemeClr val="bg1"/>
                </a:solidFill>
              </a:rPr>
              <a:t>, EC 4.2.1.11), který katalyzuje přeměnu 2-</a:t>
            </a:r>
            <a:r>
              <a:rPr lang="cs-CZ" dirty="0" err="1">
                <a:solidFill>
                  <a:schemeClr val="bg1"/>
                </a:solidFill>
              </a:rPr>
              <a:t>fosfoglycerátu</a:t>
            </a:r>
            <a:r>
              <a:rPr lang="cs-CZ" dirty="0">
                <a:solidFill>
                  <a:schemeClr val="bg1"/>
                </a:solidFill>
              </a:rPr>
              <a:t> na </a:t>
            </a:r>
            <a:r>
              <a:rPr lang="cs-CZ" dirty="0" err="1">
                <a:solidFill>
                  <a:schemeClr val="bg1"/>
                </a:solidFill>
              </a:rPr>
              <a:t>fosfoenolpyruvát</a:t>
            </a:r>
            <a:r>
              <a:rPr lang="cs-CZ" dirty="0">
                <a:solidFill>
                  <a:schemeClr val="bg1"/>
                </a:solidFill>
              </a:rPr>
              <a:t>. Za fyziologického stavu jej produkuje nervová a plicní tkáň plodu, v dospělosti je jeho výskyt v normálním stavu vázán především na neurony.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15 µg/l. </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Vzhledem k obsahu NSE v červených krvinkách a destičkách je třeba provést oddělení krevních elementů do jedné hodiny od odběru. NSE není vhodná pro </a:t>
            </a:r>
            <a:r>
              <a:rPr lang="cs-CZ" dirty="0" err="1">
                <a:solidFill>
                  <a:schemeClr val="bg1"/>
                </a:solidFill>
              </a:rPr>
              <a:t>screening</a:t>
            </a:r>
            <a:r>
              <a:rPr lang="cs-CZ" dirty="0">
                <a:solidFill>
                  <a:schemeClr val="bg1"/>
                </a:solidFill>
              </a:rPr>
              <a:t> a stanovení diagnózy maligního procesu. Pro pacienty s </a:t>
            </a:r>
            <a:r>
              <a:rPr lang="cs-CZ" b="1" dirty="0">
                <a:solidFill>
                  <a:schemeClr val="bg1"/>
                </a:solidFill>
              </a:rPr>
              <a:t>neuroblastomy a </a:t>
            </a:r>
            <a:r>
              <a:rPr lang="cs-CZ" b="1" dirty="0" err="1">
                <a:solidFill>
                  <a:schemeClr val="bg1"/>
                </a:solidFill>
              </a:rPr>
              <a:t>malobuněčným</a:t>
            </a:r>
            <a:r>
              <a:rPr lang="cs-CZ" b="1" dirty="0">
                <a:solidFill>
                  <a:schemeClr val="bg1"/>
                </a:solidFill>
              </a:rPr>
              <a:t> karcinomem plic </a:t>
            </a:r>
            <a:r>
              <a:rPr lang="cs-CZ" dirty="0">
                <a:solidFill>
                  <a:schemeClr val="bg1"/>
                </a:solidFill>
              </a:rPr>
              <a:t>(SCLC) má stanovení NSE prognostický význam. Zvýšené hodnoty NSE u neléčených nemocných se SCLC se mohou vyskytovat až u 80 % případů. Monitorování průběhu onemocnění je vhodné především u SCLC, neuroblastomů, meduloblastomů, retinoblastomů, dále </a:t>
            </a:r>
            <a:r>
              <a:rPr lang="cs-CZ" dirty="0" err="1">
                <a:solidFill>
                  <a:schemeClr val="bg1"/>
                </a:solidFill>
              </a:rPr>
              <a:t>apudomů</a:t>
            </a:r>
            <a:r>
              <a:rPr lang="cs-CZ" dirty="0">
                <a:solidFill>
                  <a:schemeClr val="bg1"/>
                </a:solidFill>
              </a:rPr>
              <a:t> (</a:t>
            </a:r>
            <a:r>
              <a:rPr lang="cs-CZ" dirty="0" err="1">
                <a:solidFill>
                  <a:schemeClr val="bg1"/>
                </a:solidFill>
              </a:rPr>
              <a:t>karcinoidů</a:t>
            </a:r>
            <a:r>
              <a:rPr lang="cs-CZ" dirty="0">
                <a:solidFill>
                  <a:schemeClr val="bg1"/>
                </a:solidFill>
              </a:rPr>
              <a:t>, </a:t>
            </a:r>
            <a:r>
              <a:rPr lang="cs-CZ" dirty="0" err="1">
                <a:solidFill>
                  <a:schemeClr val="bg1"/>
                </a:solidFill>
              </a:rPr>
              <a:t>feochromocytomů</a:t>
            </a:r>
            <a:r>
              <a:rPr lang="cs-CZ" dirty="0">
                <a:solidFill>
                  <a:schemeClr val="bg1"/>
                </a:solidFill>
              </a:rPr>
              <a:t>), u nádorů ledvin, </a:t>
            </a:r>
            <a:r>
              <a:rPr lang="cs-CZ" dirty="0" err="1">
                <a:solidFill>
                  <a:schemeClr val="bg1"/>
                </a:solidFill>
              </a:rPr>
              <a:t>ev</a:t>
            </a:r>
            <a:r>
              <a:rPr lang="cs-CZ" dirty="0">
                <a:solidFill>
                  <a:schemeClr val="bg1"/>
                </a:solidFill>
              </a:rPr>
              <a:t>. i u </a:t>
            </a:r>
            <a:r>
              <a:rPr lang="cs-CZ" dirty="0" err="1">
                <a:solidFill>
                  <a:schemeClr val="bg1"/>
                </a:solidFill>
              </a:rPr>
              <a:t>seminomů</a:t>
            </a:r>
            <a:r>
              <a:rPr lang="cs-CZ" dirty="0">
                <a:solidFill>
                  <a:schemeClr val="bg1"/>
                </a:solidFill>
              </a:rPr>
              <a:t>, melanomu a prostaty. Nejvyšší hodnoty bývají popisovány u dobře diferencovaných </a:t>
            </a:r>
            <a:r>
              <a:rPr lang="cs-CZ" dirty="0" err="1">
                <a:solidFill>
                  <a:schemeClr val="bg1"/>
                </a:solidFill>
              </a:rPr>
              <a:t>ganglioneuroblastomů</a:t>
            </a:r>
            <a:r>
              <a:rPr lang="cs-CZ" dirty="0">
                <a:solidFill>
                  <a:schemeClr val="bg1"/>
                </a:solidFill>
              </a:rPr>
              <a:t> a </a:t>
            </a:r>
            <a:r>
              <a:rPr lang="cs-CZ" dirty="0" err="1">
                <a:solidFill>
                  <a:schemeClr val="bg1"/>
                </a:solidFill>
              </a:rPr>
              <a:t>ganglioneuromů</a:t>
            </a:r>
            <a:r>
              <a:rPr lang="cs-CZ" dirty="0">
                <a:solidFill>
                  <a:schemeClr val="bg1"/>
                </a:solidFill>
              </a:rPr>
              <a:t>. Senzitivita při rozsevu onemocnění u SCLC bývá až 80 %.</a:t>
            </a:r>
            <a:br>
              <a:rPr lang="cs-CZ" dirty="0">
                <a:solidFill>
                  <a:schemeClr val="bg1"/>
                </a:solidFill>
              </a:rPr>
            </a:br>
            <a:r>
              <a:rPr lang="cs-CZ" dirty="0">
                <a:solidFill>
                  <a:schemeClr val="bg1"/>
                </a:solidFill>
              </a:rPr>
              <a:t>Příčiny zvýšení NSE v séru nemaligních lézí zahrnují plicní onemocnění nebo jaterní choroby.</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6D3A72A-B38A-6046-A6B0-46AB31401A5A}"/>
              </a:ext>
            </a:extLst>
          </p:cNvPr>
          <p:cNvSpPr>
            <a:spLocks noGrp="1"/>
          </p:cNvSpPr>
          <p:nvPr>
            <p:ph type="title"/>
          </p:nvPr>
        </p:nvSpPr>
        <p:spPr>
          <a:xfrm>
            <a:off x="1524000" y="692151"/>
            <a:ext cx="9144000" cy="504825"/>
          </a:xfrm>
        </p:spPr>
        <p:txBody>
          <a:bodyPr>
            <a:normAutofit fontScale="90000"/>
          </a:bodyPr>
          <a:lstStyle/>
          <a:p>
            <a:pPr>
              <a:defRPr/>
            </a:pPr>
            <a:r>
              <a:rPr lang="cs-CZ" b="1" dirty="0"/>
              <a:t>SCCA (antigen </a:t>
            </a:r>
            <a:r>
              <a:rPr lang="cs-CZ" b="1" dirty="0" err="1"/>
              <a:t>skvamózních</a:t>
            </a:r>
            <a:r>
              <a:rPr lang="cs-CZ" b="1" dirty="0"/>
              <a:t> buněk):</a:t>
            </a:r>
            <a:br>
              <a:rPr lang="cs-CZ" b="1" dirty="0"/>
            </a:b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FF02A6F8-C3EC-F94A-82C3-85BAEDB92EA2}"/>
              </a:ext>
            </a:extLst>
          </p:cNvPr>
          <p:cNvSpPr>
            <a:spLocks noGrp="1"/>
          </p:cNvSpPr>
          <p:nvPr>
            <p:ph idx="1"/>
          </p:nvPr>
        </p:nvSpPr>
        <p:spPr>
          <a:xfrm>
            <a:off x="1847850" y="620713"/>
            <a:ext cx="8496300" cy="6121400"/>
          </a:xfrm>
        </p:spPr>
        <p:txBody>
          <a:bodyPr>
            <a:normAutofit fontScale="92500" lnSpcReduction="10000"/>
          </a:bodyPr>
          <a:lstStyle/>
          <a:p>
            <a:pPr>
              <a:defRPr/>
            </a:pPr>
            <a:r>
              <a:rPr lang="cs-CZ" dirty="0">
                <a:solidFill>
                  <a:schemeClr val="bg1"/>
                </a:solidFill>
              </a:rPr>
              <a:t>Byly identifikovány dva </a:t>
            </a:r>
            <a:r>
              <a:rPr lang="cs-CZ" dirty="0" err="1">
                <a:solidFill>
                  <a:schemeClr val="bg1"/>
                </a:solidFill>
              </a:rPr>
              <a:t>homologní</a:t>
            </a:r>
            <a:r>
              <a:rPr lang="cs-CZ" dirty="0">
                <a:solidFill>
                  <a:schemeClr val="bg1"/>
                </a:solidFill>
              </a:rPr>
              <a:t> proteiny SCC1 a SCC2. Tyto antigeny byly charakterizovány jako serin </a:t>
            </a:r>
            <a:r>
              <a:rPr lang="cs-CZ" dirty="0" err="1">
                <a:solidFill>
                  <a:schemeClr val="bg1"/>
                </a:solidFill>
              </a:rPr>
              <a:t>proteinázové</a:t>
            </a:r>
            <a:r>
              <a:rPr lang="cs-CZ" dirty="0">
                <a:solidFill>
                  <a:schemeClr val="bg1"/>
                </a:solidFill>
              </a:rPr>
              <a:t> inhibitory, tzv. </a:t>
            </a:r>
            <a:r>
              <a:rPr lang="cs-CZ" dirty="0" err="1">
                <a:solidFill>
                  <a:schemeClr val="bg1"/>
                </a:solidFill>
              </a:rPr>
              <a:t>serpiny</a:t>
            </a:r>
            <a:r>
              <a:rPr lang="cs-CZ" dirty="0">
                <a:solidFill>
                  <a:schemeClr val="bg1"/>
                </a:solidFill>
              </a:rPr>
              <a:t>. </a:t>
            </a:r>
            <a:r>
              <a:rPr lang="cs-CZ" dirty="0" err="1">
                <a:solidFill>
                  <a:schemeClr val="bg1"/>
                </a:solidFill>
              </a:rPr>
              <a:t>Marker</a:t>
            </a:r>
            <a:r>
              <a:rPr lang="cs-CZ" dirty="0">
                <a:solidFill>
                  <a:schemeClr val="bg1"/>
                </a:solidFill>
              </a:rPr>
              <a:t> je výrazně citlivý na kontaminaci slinami nebo potem v </a:t>
            </a:r>
            <a:r>
              <a:rPr lang="cs-CZ" dirty="0" err="1">
                <a:solidFill>
                  <a:schemeClr val="bg1"/>
                </a:solidFill>
              </a:rPr>
              <a:t>preanalytické</a:t>
            </a:r>
            <a:r>
              <a:rPr lang="cs-CZ" dirty="0">
                <a:solidFill>
                  <a:schemeClr val="bg1"/>
                </a:solidFill>
              </a:rPr>
              <a:t> fázi.</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1,5 µg/l.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Pro </a:t>
            </a:r>
            <a:r>
              <a:rPr lang="cs-CZ" dirty="0" err="1">
                <a:solidFill>
                  <a:schemeClr val="bg1"/>
                </a:solidFill>
              </a:rPr>
              <a:t>screening</a:t>
            </a:r>
            <a:r>
              <a:rPr lang="cs-CZ" dirty="0">
                <a:solidFill>
                  <a:schemeClr val="bg1"/>
                </a:solidFill>
              </a:rPr>
              <a:t> a stanovení diagnózy se neužívá. Vysoké hodnoty u neléčených nemocných s karcinomem </a:t>
            </a:r>
            <a:r>
              <a:rPr lang="cs-CZ" b="1" dirty="0">
                <a:solidFill>
                  <a:schemeClr val="bg1"/>
                </a:solidFill>
              </a:rPr>
              <a:t>cervixu</a:t>
            </a:r>
            <a:r>
              <a:rPr lang="cs-CZ" dirty="0">
                <a:solidFill>
                  <a:schemeClr val="bg1"/>
                </a:solidFill>
              </a:rPr>
              <a:t> jsou prognosticky významné pro odhad dalšího vývoje onemocnění. Monitorování průběhu onemocnění pomocí SCCA se provádí především u pacientů s nádory </a:t>
            </a:r>
            <a:r>
              <a:rPr lang="cs-CZ" dirty="0" err="1">
                <a:solidFill>
                  <a:schemeClr val="bg1"/>
                </a:solidFill>
              </a:rPr>
              <a:t>orofaciální</a:t>
            </a:r>
            <a:r>
              <a:rPr lang="cs-CZ" dirty="0">
                <a:solidFill>
                  <a:schemeClr val="bg1"/>
                </a:solidFill>
              </a:rPr>
              <a:t> oblasti, </a:t>
            </a:r>
            <a:r>
              <a:rPr lang="cs-CZ" dirty="0" err="1">
                <a:solidFill>
                  <a:schemeClr val="bg1"/>
                </a:solidFill>
              </a:rPr>
              <a:t>epidermoidních</a:t>
            </a:r>
            <a:r>
              <a:rPr lang="cs-CZ" dirty="0">
                <a:solidFill>
                  <a:schemeClr val="bg1"/>
                </a:solidFill>
              </a:rPr>
              <a:t> nádorů plic, děložního čípku, těla dělohy, endometria, vulvy a vaginy. </a:t>
            </a:r>
            <a:br>
              <a:rPr lang="cs-CZ" dirty="0">
                <a:solidFill>
                  <a:schemeClr val="bg1"/>
                </a:solidFill>
              </a:rPr>
            </a:br>
            <a:r>
              <a:rPr lang="cs-CZ" dirty="0">
                <a:solidFill>
                  <a:schemeClr val="bg1"/>
                </a:solidFill>
              </a:rPr>
              <a:t>Příčiny zvýšení SCCA v séru u nemaligních lézí zahrnují nemaligní gynekologická a plicní onemocnění nebo jaterní choroby.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4244BC42-FAD7-E04F-96EA-24450E5E80D9}"/>
              </a:ext>
            </a:extLst>
          </p:cNvPr>
          <p:cNvSpPr>
            <a:spLocks noGrp="1" noChangeArrowheads="1"/>
          </p:cNvSpPr>
          <p:nvPr>
            <p:ph type="title"/>
          </p:nvPr>
        </p:nvSpPr>
        <p:spPr>
          <a:xfrm>
            <a:off x="2209800" y="0"/>
            <a:ext cx="7772400" cy="1143000"/>
          </a:xfrm>
        </p:spPr>
        <p:txBody>
          <a:bodyPr/>
          <a:lstStyle/>
          <a:p>
            <a:pPr eaLnBrk="1" fontAlgn="auto" hangingPunct="1">
              <a:spcAft>
                <a:spcPts val="0"/>
              </a:spcAft>
              <a:defRPr/>
            </a:pPr>
            <a:r>
              <a:rPr lang="cs-CZ" altLang="cs-CZ">
                <a:solidFill>
                  <a:schemeClr val="bg1"/>
                </a:solidFill>
                <a:latin typeface="Arial" panose="020B0604020202020204" pitchFamily="34" charset="0"/>
              </a:rPr>
              <a:t>- nádorové markery -</a:t>
            </a:r>
          </a:p>
        </p:txBody>
      </p:sp>
      <p:sp>
        <p:nvSpPr>
          <p:cNvPr id="5123" name="Rectangle 3">
            <a:extLst>
              <a:ext uri="{FF2B5EF4-FFF2-40B4-BE49-F238E27FC236}">
                <a16:creationId xmlns:a16="http://schemas.microsoft.com/office/drawing/2014/main" id="{5686904A-C81E-CB49-9810-849F87610D12}"/>
              </a:ext>
            </a:extLst>
          </p:cNvPr>
          <p:cNvSpPr>
            <a:spLocks noGrp="1" noChangeArrowheads="1"/>
          </p:cNvSpPr>
          <p:nvPr>
            <p:ph idx="1"/>
          </p:nvPr>
        </p:nvSpPr>
        <p:spPr>
          <a:xfrm>
            <a:off x="1676400" y="990600"/>
            <a:ext cx="8839200" cy="5867400"/>
          </a:xfrm>
        </p:spPr>
        <p:txBody>
          <a:bodyPr rtlCol="0">
            <a:normAutofit fontScale="92500" lnSpcReduction="10000"/>
          </a:bodyPr>
          <a:lstStyle/>
          <a:p>
            <a:pPr lvl="1" eaLnBrk="1" fontAlgn="auto" hangingPunct="1">
              <a:spcAft>
                <a:spcPts val="0"/>
              </a:spcAft>
              <a:buNone/>
              <a:defRPr/>
            </a:pPr>
            <a:r>
              <a:rPr lang="cs-CZ" altLang="cs-CZ" sz="2400">
                <a:solidFill>
                  <a:schemeClr val="bg1"/>
                </a:solidFill>
                <a:latin typeface="Arial" panose="020B0604020202020204" pitchFamily="34" charset="0"/>
              </a:rPr>
              <a:t>solubilní (tělní tekutiny):</a:t>
            </a:r>
          </a:p>
          <a:p>
            <a:pPr lvl="1" eaLnBrk="1" fontAlgn="auto" hangingPunct="1">
              <a:spcAft>
                <a:spcPts val="0"/>
              </a:spcAft>
              <a:defRPr/>
            </a:pPr>
            <a:r>
              <a:rPr lang="cs-CZ" altLang="cs-CZ" sz="2400">
                <a:solidFill>
                  <a:schemeClr val="bg1"/>
                </a:solidFill>
                <a:latin typeface="Arial" panose="020B0604020202020204" pitchFamily="34" charset="0"/>
              </a:rPr>
              <a:t>enzymy (LDH, NSE, PSA etc)</a:t>
            </a:r>
          </a:p>
          <a:p>
            <a:pPr lvl="1" eaLnBrk="1" fontAlgn="auto" hangingPunct="1">
              <a:spcAft>
                <a:spcPts val="0"/>
              </a:spcAft>
              <a:defRPr/>
            </a:pPr>
            <a:r>
              <a:rPr lang="cs-CZ" altLang="cs-CZ" sz="2400">
                <a:solidFill>
                  <a:schemeClr val="bg1"/>
                </a:solidFill>
                <a:latin typeface="Arial" panose="020B0604020202020204" pitchFamily="34" charset="0"/>
              </a:rPr>
              <a:t>hormony (katecholaminy, hCG, ACTH)</a:t>
            </a:r>
          </a:p>
          <a:p>
            <a:pPr lvl="1" eaLnBrk="1" fontAlgn="auto" hangingPunct="1">
              <a:spcAft>
                <a:spcPts val="0"/>
              </a:spcAft>
              <a:defRPr/>
            </a:pPr>
            <a:r>
              <a:rPr lang="cs-CZ" altLang="cs-CZ" sz="2400">
                <a:solidFill>
                  <a:schemeClr val="bg1"/>
                </a:solidFill>
                <a:latin typeface="Arial" panose="020B0604020202020204" pitchFamily="34" charset="0"/>
              </a:rPr>
              <a:t>metabolity</a:t>
            </a:r>
          </a:p>
          <a:p>
            <a:pPr lvl="1" eaLnBrk="1" fontAlgn="auto" hangingPunct="1">
              <a:spcAft>
                <a:spcPts val="0"/>
              </a:spcAft>
              <a:defRPr/>
            </a:pPr>
            <a:r>
              <a:rPr lang="cs-CZ" altLang="cs-CZ" sz="2400">
                <a:solidFill>
                  <a:schemeClr val="bg1"/>
                </a:solidFill>
                <a:latin typeface="Arial" panose="020B0604020202020204" pitchFamily="34" charset="0"/>
              </a:rPr>
              <a:t>onkofetální antigeny: AFP, CEA, </a:t>
            </a:r>
          </a:p>
          <a:p>
            <a:pPr lvl="1" eaLnBrk="1" fontAlgn="auto" hangingPunct="1">
              <a:spcAft>
                <a:spcPts val="0"/>
              </a:spcAft>
              <a:defRPr/>
            </a:pPr>
            <a:r>
              <a:rPr lang="cs-CZ" altLang="cs-CZ" sz="2400">
                <a:solidFill>
                  <a:schemeClr val="bg1"/>
                </a:solidFill>
                <a:latin typeface="Arial" panose="020B0604020202020204" pitchFamily="34" charset="0"/>
              </a:rPr>
              <a:t>„specifické“ antigeny: CA15-3, CA19-9, CA125</a:t>
            </a:r>
          </a:p>
          <a:p>
            <a:pPr lvl="1" eaLnBrk="1" fontAlgn="auto" hangingPunct="1">
              <a:spcAft>
                <a:spcPts val="0"/>
              </a:spcAft>
              <a:buNone/>
              <a:defRPr/>
            </a:pPr>
            <a:r>
              <a:rPr lang="cs-CZ" altLang="cs-CZ" sz="2400">
                <a:solidFill>
                  <a:schemeClr val="bg1"/>
                </a:solidFill>
                <a:latin typeface="Arial" panose="020B0604020202020204" pitchFamily="34" charset="0"/>
              </a:rPr>
              <a:t>buněčné (BM, tkáň tělní, tekutiny):</a:t>
            </a:r>
          </a:p>
          <a:p>
            <a:pPr lvl="1" eaLnBrk="1" fontAlgn="auto" hangingPunct="1">
              <a:spcAft>
                <a:spcPts val="0"/>
              </a:spcAft>
              <a:defRPr/>
            </a:pPr>
            <a:r>
              <a:rPr lang="cs-CZ" altLang="cs-CZ" sz="2400">
                <a:solidFill>
                  <a:schemeClr val="bg1"/>
                </a:solidFill>
                <a:latin typeface="Arial" panose="020B0604020202020204" pitchFamily="34" charset="0"/>
              </a:rPr>
              <a:t>přítomnost abnormálních buněk</a:t>
            </a:r>
          </a:p>
          <a:p>
            <a:pPr lvl="1" eaLnBrk="1" fontAlgn="auto" hangingPunct="1">
              <a:spcAft>
                <a:spcPts val="0"/>
              </a:spcAft>
              <a:defRPr/>
            </a:pPr>
            <a:r>
              <a:rPr lang="cs-CZ" altLang="cs-CZ" sz="2400">
                <a:solidFill>
                  <a:schemeClr val="bg1"/>
                </a:solidFill>
                <a:latin typeface="Arial" panose="020B0604020202020204" pitchFamily="34" charset="0"/>
              </a:rPr>
              <a:t>přítomnost abnormálních vlastností </a:t>
            </a:r>
          </a:p>
          <a:p>
            <a:pPr lvl="1" eaLnBrk="1" fontAlgn="auto" hangingPunct="1">
              <a:spcAft>
                <a:spcPts val="0"/>
              </a:spcAft>
              <a:buNone/>
              <a:defRPr/>
            </a:pPr>
            <a:r>
              <a:rPr lang="cs-CZ" altLang="cs-CZ" sz="2400">
                <a:solidFill>
                  <a:schemeClr val="bg1"/>
                </a:solidFill>
                <a:latin typeface="Arial" panose="020B0604020202020204" pitchFamily="34" charset="0"/>
              </a:rPr>
              <a:t>NA-based (nádorové buňky):</a:t>
            </a:r>
          </a:p>
          <a:p>
            <a:pPr lvl="1" eaLnBrk="1" fontAlgn="auto" hangingPunct="1">
              <a:spcAft>
                <a:spcPts val="0"/>
              </a:spcAft>
              <a:defRPr/>
            </a:pPr>
            <a:r>
              <a:rPr lang="cs-CZ" altLang="cs-CZ" sz="2400">
                <a:solidFill>
                  <a:schemeClr val="bg1"/>
                </a:solidFill>
                <a:latin typeface="Arial" panose="020B0604020202020204" pitchFamily="34" charset="0"/>
              </a:rPr>
              <a:t>Chromozomy </a:t>
            </a:r>
          </a:p>
          <a:p>
            <a:pPr lvl="1" eaLnBrk="1" fontAlgn="auto" hangingPunct="1">
              <a:spcAft>
                <a:spcPts val="0"/>
              </a:spcAft>
              <a:defRPr/>
            </a:pPr>
            <a:r>
              <a:rPr lang="cs-CZ" altLang="cs-CZ" sz="2400">
                <a:solidFill>
                  <a:schemeClr val="bg1"/>
                </a:solidFill>
                <a:latin typeface="Arial" panose="020B0604020202020204" pitchFamily="34" charset="0"/>
              </a:rPr>
              <a:t>Genom (dědičné, de novo)</a:t>
            </a:r>
            <a:endParaRPr lang="cs-CZ" altLang="cs-CZ">
              <a:solidFill>
                <a:schemeClr val="bg1"/>
              </a:solidFill>
              <a:latin typeface="Arial" panose="020B0604020202020204" pitchFamily="34" charset="0"/>
            </a:endParaRPr>
          </a:p>
          <a:p>
            <a:pPr lvl="1" eaLnBrk="1" fontAlgn="auto" hangingPunct="1">
              <a:spcAft>
                <a:spcPts val="0"/>
              </a:spcAft>
              <a:defRPr/>
            </a:pPr>
            <a:r>
              <a:rPr lang="cs-CZ" altLang="cs-CZ">
                <a:solidFill>
                  <a:schemeClr val="bg1"/>
                </a:solidFill>
                <a:latin typeface="Arial" panose="020B0604020202020204" pitchFamily="34" charset="0"/>
              </a:rPr>
              <a:t>mRNA </a:t>
            </a:r>
            <a:endParaRPr lang="cs-CZ" altLang="cs-CZ" sz="2400">
              <a:solidFill>
                <a:schemeClr val="bg1"/>
              </a:solidFill>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B97A9E2-34E2-FD42-A691-D5437A5ED905}"/>
              </a:ext>
            </a:extLst>
          </p:cNvPr>
          <p:cNvSpPr>
            <a:spLocks noGrp="1"/>
          </p:cNvSpPr>
          <p:nvPr>
            <p:ph type="title"/>
          </p:nvPr>
        </p:nvSpPr>
        <p:spPr>
          <a:xfrm>
            <a:off x="1524000" y="692151"/>
            <a:ext cx="9144000" cy="504825"/>
          </a:xfrm>
        </p:spPr>
        <p:txBody>
          <a:bodyPr>
            <a:normAutofit fontScale="90000"/>
          </a:bodyPr>
          <a:lstStyle/>
          <a:p>
            <a:pPr>
              <a:defRPr/>
            </a:pPr>
            <a:r>
              <a:rPr lang="cs-CZ" b="1" dirty="0"/>
              <a:t>CYFRA 21-1 </a:t>
            </a:r>
            <a:r>
              <a:rPr lang="cs-CZ" dirty="0"/>
              <a:t>(fragment </a:t>
            </a:r>
            <a:r>
              <a:rPr lang="cs-CZ" dirty="0" err="1"/>
              <a:t>cytokeratinu</a:t>
            </a:r>
            <a:r>
              <a:rPr lang="cs-CZ" dirty="0"/>
              <a:t> 19):</a:t>
            </a:r>
            <a:br>
              <a:rPr lang="cs-CZ" b="1" dirty="0"/>
            </a:b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D32C5572-BA85-1645-B249-4D35A402CD38}"/>
              </a:ext>
            </a:extLst>
          </p:cNvPr>
          <p:cNvSpPr>
            <a:spLocks noGrp="1"/>
          </p:cNvSpPr>
          <p:nvPr>
            <p:ph idx="1"/>
          </p:nvPr>
        </p:nvSpPr>
        <p:spPr>
          <a:xfrm>
            <a:off x="1847850" y="620713"/>
            <a:ext cx="8496300" cy="6121400"/>
          </a:xfrm>
        </p:spPr>
        <p:txBody>
          <a:bodyPr>
            <a:normAutofit fontScale="77500" lnSpcReduction="20000"/>
          </a:bodyPr>
          <a:lstStyle/>
          <a:p>
            <a:pPr>
              <a:defRPr/>
            </a:pPr>
            <a:r>
              <a:rPr lang="cs-CZ" dirty="0">
                <a:solidFill>
                  <a:schemeClr val="bg1"/>
                </a:solidFill>
              </a:rPr>
              <a:t>Jde o </a:t>
            </a:r>
            <a:r>
              <a:rPr lang="cs-CZ" dirty="0" err="1">
                <a:solidFill>
                  <a:schemeClr val="bg1"/>
                </a:solidFill>
              </a:rPr>
              <a:t>solubilní</a:t>
            </a:r>
            <a:r>
              <a:rPr lang="cs-CZ" dirty="0">
                <a:solidFill>
                  <a:schemeClr val="bg1"/>
                </a:solidFill>
              </a:rPr>
              <a:t> fragment </a:t>
            </a:r>
            <a:r>
              <a:rPr lang="cs-CZ" dirty="0" err="1">
                <a:solidFill>
                  <a:schemeClr val="bg1"/>
                </a:solidFill>
              </a:rPr>
              <a:t>cytokeratinu</a:t>
            </a:r>
            <a:r>
              <a:rPr lang="cs-CZ" dirty="0">
                <a:solidFill>
                  <a:schemeClr val="bg1"/>
                </a:solidFill>
              </a:rPr>
              <a:t> 19. Předpokládá se, že jeho výskyt v séru nemocných s maligními nádory může souviset se smrtí buňky </a:t>
            </a:r>
            <a:r>
              <a:rPr lang="cs-CZ" dirty="0" err="1">
                <a:solidFill>
                  <a:schemeClr val="bg1"/>
                </a:solidFill>
              </a:rPr>
              <a:t>apoptózou</a:t>
            </a:r>
            <a:r>
              <a:rPr lang="cs-CZ" dirty="0">
                <a:solidFill>
                  <a:schemeClr val="bg1"/>
                </a:solidFill>
              </a:rPr>
              <a:t> či nekrózou. Vzhledem ke specifickému výskytu tohoto </a:t>
            </a:r>
            <a:r>
              <a:rPr lang="cs-CZ" dirty="0" err="1">
                <a:solidFill>
                  <a:schemeClr val="bg1"/>
                </a:solidFill>
              </a:rPr>
              <a:t>cytokeratinu</a:t>
            </a:r>
            <a:r>
              <a:rPr lang="cs-CZ" dirty="0">
                <a:solidFill>
                  <a:schemeClr val="bg1"/>
                </a:solidFill>
              </a:rPr>
              <a:t> v epiteliálních buňkách </a:t>
            </a:r>
            <a:r>
              <a:rPr lang="cs-CZ" dirty="0" err="1">
                <a:solidFill>
                  <a:schemeClr val="bg1"/>
                </a:solidFill>
              </a:rPr>
              <a:t>skvamózního</a:t>
            </a:r>
            <a:r>
              <a:rPr lang="cs-CZ" dirty="0">
                <a:solidFill>
                  <a:schemeClr val="bg1"/>
                </a:solidFill>
              </a:rPr>
              <a:t> (</a:t>
            </a:r>
            <a:r>
              <a:rPr lang="cs-CZ" dirty="0" err="1">
                <a:solidFill>
                  <a:schemeClr val="bg1"/>
                </a:solidFill>
              </a:rPr>
              <a:t>epidermoidního</a:t>
            </a:r>
            <a:r>
              <a:rPr lang="cs-CZ" dirty="0">
                <a:solidFill>
                  <a:schemeClr val="bg1"/>
                </a:solidFill>
              </a:rPr>
              <a:t>) typu má CYFRA 21-1 vyšší orgánovou specificitu než ostatní </a:t>
            </a:r>
            <a:r>
              <a:rPr lang="cs-CZ" dirty="0" err="1">
                <a:solidFill>
                  <a:schemeClr val="bg1"/>
                </a:solidFill>
              </a:rPr>
              <a:t>cytokeratinové</a:t>
            </a:r>
            <a:r>
              <a:rPr lang="cs-CZ" dirty="0">
                <a:solidFill>
                  <a:schemeClr val="bg1"/>
                </a:solidFill>
              </a:rPr>
              <a:t> </a:t>
            </a:r>
            <a:r>
              <a:rPr lang="cs-CZ" dirty="0" err="1">
                <a:solidFill>
                  <a:schemeClr val="bg1"/>
                </a:solidFill>
              </a:rPr>
              <a:t>markery</a:t>
            </a:r>
            <a:r>
              <a:rPr lang="cs-CZ" dirty="0">
                <a:solidFill>
                  <a:schemeClr val="bg1"/>
                </a:solidFill>
              </a:rPr>
              <a:t> TPA nebo TPS.</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3,3 µg/l.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Pro </a:t>
            </a:r>
            <a:r>
              <a:rPr lang="cs-CZ" dirty="0" err="1">
                <a:solidFill>
                  <a:schemeClr val="bg1"/>
                </a:solidFill>
              </a:rPr>
              <a:t>screening</a:t>
            </a:r>
            <a:r>
              <a:rPr lang="cs-CZ" dirty="0">
                <a:solidFill>
                  <a:schemeClr val="bg1"/>
                </a:solidFill>
              </a:rPr>
              <a:t> a stanovení diagnózy maligního procesu nelze toto vyšetření použít. Jeho hladina obvykle koreluje se stadiem onemocnění. Monitorování průběhu onemocnění a především monitorování úspěšnosti terapie je hlavní oblastí využití tohoto </a:t>
            </a:r>
            <a:r>
              <a:rPr lang="cs-CZ" dirty="0" err="1">
                <a:solidFill>
                  <a:schemeClr val="bg1"/>
                </a:solidFill>
              </a:rPr>
              <a:t>markeru</a:t>
            </a:r>
            <a:r>
              <a:rPr lang="cs-CZ" dirty="0">
                <a:solidFill>
                  <a:schemeClr val="bg1"/>
                </a:solidFill>
              </a:rPr>
              <a:t>. Senzitivita u </a:t>
            </a:r>
            <a:r>
              <a:rPr lang="cs-CZ" b="1" dirty="0" err="1">
                <a:solidFill>
                  <a:schemeClr val="bg1"/>
                </a:solidFill>
              </a:rPr>
              <a:t>epidermoidních</a:t>
            </a:r>
            <a:r>
              <a:rPr lang="cs-CZ" b="1" dirty="0">
                <a:solidFill>
                  <a:schemeClr val="bg1"/>
                </a:solidFill>
              </a:rPr>
              <a:t> karcinomů plic</a:t>
            </a:r>
            <a:r>
              <a:rPr lang="cs-CZ" dirty="0">
                <a:solidFill>
                  <a:schemeClr val="bg1"/>
                </a:solidFill>
              </a:rPr>
              <a:t> se pohybuje kolem 55 %, u </a:t>
            </a:r>
            <a:r>
              <a:rPr lang="cs-CZ" dirty="0" err="1">
                <a:solidFill>
                  <a:schemeClr val="bg1"/>
                </a:solidFill>
              </a:rPr>
              <a:t>velkobuněčných</a:t>
            </a:r>
            <a:r>
              <a:rPr lang="cs-CZ" dirty="0">
                <a:solidFill>
                  <a:schemeClr val="bg1"/>
                </a:solidFill>
              </a:rPr>
              <a:t> karcinomů a adenokarcinomů plic je nižší (35 a 28 %). Význam má rovněž pro sledování nemocných s karcinomem močového měchýře (senzitivita asi 30 %) a </a:t>
            </a:r>
            <a:r>
              <a:rPr lang="cs-CZ" b="1" dirty="0" err="1">
                <a:solidFill>
                  <a:schemeClr val="bg1"/>
                </a:solidFill>
              </a:rPr>
              <a:t>epidermoidních</a:t>
            </a:r>
            <a:r>
              <a:rPr lang="cs-CZ" b="1" dirty="0">
                <a:solidFill>
                  <a:schemeClr val="bg1"/>
                </a:solidFill>
              </a:rPr>
              <a:t> nádorů cervixu (spolu s SCCA) a nádorů oblasti hlavy a krku</a:t>
            </a:r>
            <a:r>
              <a:rPr lang="cs-CZ" dirty="0">
                <a:solidFill>
                  <a:schemeClr val="bg1"/>
                </a:solidFill>
              </a:rPr>
              <a:t>.</a:t>
            </a:r>
            <a:br>
              <a:rPr lang="cs-CZ" dirty="0">
                <a:solidFill>
                  <a:schemeClr val="bg1"/>
                </a:solidFill>
              </a:rPr>
            </a:br>
            <a:r>
              <a:rPr lang="cs-CZ" dirty="0">
                <a:solidFill>
                  <a:schemeClr val="bg1"/>
                </a:solidFill>
              </a:rPr>
              <a:t>Příčin zvýšení hladiny CYFRA 21-1 z nemaligních příčin je celá řada a zahrnují jaterní cirhózu, chronické onemocnění ledvin, astma, infekce respiračního traktu a další.</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F4862-4A86-8B4E-A53B-46B04BC21C26}"/>
              </a:ext>
            </a:extLst>
          </p:cNvPr>
          <p:cNvSpPr>
            <a:spLocks noGrp="1"/>
          </p:cNvSpPr>
          <p:nvPr>
            <p:ph type="title"/>
          </p:nvPr>
        </p:nvSpPr>
        <p:spPr>
          <a:xfrm>
            <a:off x="1524000" y="981075"/>
            <a:ext cx="9144000" cy="503238"/>
          </a:xfrm>
        </p:spPr>
        <p:txBody>
          <a:bodyPr>
            <a:normAutofit fontScale="90000"/>
          </a:bodyPr>
          <a:lstStyle/>
          <a:p>
            <a:pPr>
              <a:defRPr/>
            </a:pPr>
            <a:r>
              <a:rPr lang="cs-CZ" b="1" dirty="0"/>
              <a:t>TPA, TPS </a:t>
            </a:r>
            <a:r>
              <a:rPr lang="cs-CZ" sz="2200" dirty="0"/>
              <a:t>(tkáňový </a:t>
            </a:r>
            <a:r>
              <a:rPr lang="cs-CZ" sz="2200" dirty="0" err="1"/>
              <a:t>polypeptidový</a:t>
            </a:r>
            <a:r>
              <a:rPr lang="cs-CZ" sz="2200" dirty="0"/>
              <a:t> antigen, tkáňový </a:t>
            </a:r>
            <a:r>
              <a:rPr lang="cs-CZ" sz="2200" dirty="0" err="1"/>
              <a:t>polypeptidový</a:t>
            </a:r>
            <a:r>
              <a:rPr lang="cs-CZ" sz="2200" dirty="0"/>
              <a:t> specifický antigen):</a:t>
            </a:r>
            <a:br>
              <a:rPr lang="cs-CZ" b="1" dirty="0"/>
            </a:br>
            <a:br>
              <a:rPr lang="cs-CZ" b="1" dirty="0"/>
            </a:b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A08BB780-58F7-B041-AF65-F059FD9E69D4}"/>
              </a:ext>
            </a:extLst>
          </p:cNvPr>
          <p:cNvSpPr>
            <a:spLocks noGrp="1"/>
          </p:cNvSpPr>
          <p:nvPr>
            <p:ph idx="1"/>
          </p:nvPr>
        </p:nvSpPr>
        <p:spPr>
          <a:xfrm>
            <a:off x="1847850" y="981075"/>
            <a:ext cx="8496300" cy="5761038"/>
          </a:xfrm>
        </p:spPr>
        <p:txBody>
          <a:bodyPr>
            <a:normAutofit fontScale="85000" lnSpcReduction="20000"/>
          </a:bodyPr>
          <a:lstStyle/>
          <a:p>
            <a:pPr>
              <a:defRPr/>
            </a:pPr>
            <a:r>
              <a:rPr lang="cs-CZ" dirty="0">
                <a:solidFill>
                  <a:schemeClr val="bg1"/>
                </a:solidFill>
              </a:rPr>
              <a:t>TPA je </a:t>
            </a:r>
            <a:r>
              <a:rPr lang="cs-CZ" dirty="0" err="1">
                <a:solidFill>
                  <a:schemeClr val="bg1"/>
                </a:solidFill>
              </a:rPr>
              <a:t>polypetid</a:t>
            </a:r>
            <a:r>
              <a:rPr lang="cs-CZ" dirty="0">
                <a:solidFill>
                  <a:schemeClr val="bg1"/>
                </a:solidFill>
              </a:rPr>
              <a:t> ze </a:t>
            </a:r>
            <a:r>
              <a:rPr lang="cs-CZ" dirty="0" err="1">
                <a:solidFill>
                  <a:schemeClr val="bg1"/>
                </a:solidFill>
              </a:rPr>
              <a:t>solubilních</a:t>
            </a:r>
            <a:r>
              <a:rPr lang="cs-CZ" dirty="0">
                <a:solidFill>
                  <a:schemeClr val="bg1"/>
                </a:solidFill>
              </a:rPr>
              <a:t> fragmentů </a:t>
            </a:r>
            <a:r>
              <a:rPr lang="cs-CZ" dirty="0" err="1">
                <a:solidFill>
                  <a:schemeClr val="bg1"/>
                </a:solidFill>
              </a:rPr>
              <a:t>cytokeratinů</a:t>
            </a:r>
            <a:r>
              <a:rPr lang="cs-CZ" dirty="0">
                <a:solidFill>
                  <a:schemeClr val="bg1"/>
                </a:solidFill>
              </a:rPr>
              <a:t> typu středních </a:t>
            </a:r>
            <a:r>
              <a:rPr lang="cs-CZ" dirty="0" err="1">
                <a:solidFill>
                  <a:schemeClr val="bg1"/>
                </a:solidFill>
              </a:rPr>
              <a:t>filament</a:t>
            </a:r>
            <a:r>
              <a:rPr lang="cs-CZ" dirty="0">
                <a:solidFill>
                  <a:schemeClr val="bg1"/>
                </a:solidFill>
              </a:rPr>
              <a:t> (</a:t>
            </a:r>
            <a:r>
              <a:rPr lang="cs-CZ" dirty="0" err="1">
                <a:solidFill>
                  <a:schemeClr val="bg1"/>
                </a:solidFill>
              </a:rPr>
              <a:t>cytokeratin</a:t>
            </a:r>
            <a:r>
              <a:rPr lang="cs-CZ" dirty="0">
                <a:solidFill>
                  <a:schemeClr val="bg1"/>
                </a:solidFill>
              </a:rPr>
              <a:t> 8, 18, a 19). Antigen s velice podobnou charakteristikou, definovaný na podkladě reaktivity s jinou monoklonální protilátkou byl nazván TPS (tkáňový </a:t>
            </a:r>
            <a:r>
              <a:rPr lang="cs-CZ" dirty="0" err="1">
                <a:solidFill>
                  <a:schemeClr val="bg1"/>
                </a:solidFill>
              </a:rPr>
              <a:t>polypeptidový</a:t>
            </a:r>
            <a:r>
              <a:rPr lang="cs-CZ" dirty="0">
                <a:solidFill>
                  <a:schemeClr val="bg1"/>
                </a:solidFill>
              </a:rPr>
              <a:t> specifický antigen odpovídající </a:t>
            </a:r>
            <a:r>
              <a:rPr lang="cs-CZ" dirty="0" err="1">
                <a:solidFill>
                  <a:schemeClr val="bg1"/>
                </a:solidFill>
              </a:rPr>
              <a:t>cytokeratinu</a:t>
            </a:r>
            <a:r>
              <a:rPr lang="cs-CZ" dirty="0">
                <a:solidFill>
                  <a:schemeClr val="bg1"/>
                </a:solidFill>
              </a:rPr>
              <a:t> 18).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TPS je kolem 140 U/l </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Jde o velmi nespecifické nádorové </a:t>
            </a:r>
            <a:r>
              <a:rPr lang="cs-CZ" dirty="0" err="1">
                <a:solidFill>
                  <a:schemeClr val="bg1"/>
                </a:solidFill>
              </a:rPr>
              <a:t>markery</a:t>
            </a:r>
            <a:r>
              <a:rPr lang="cs-CZ" dirty="0">
                <a:solidFill>
                  <a:schemeClr val="bg1"/>
                </a:solidFill>
              </a:rPr>
              <a:t>, jejichž užití v klinické praxi poslední dobou klesá. TPA/S měl být „univerzálním“ nádorovým </a:t>
            </a:r>
            <a:r>
              <a:rPr lang="cs-CZ" dirty="0" err="1">
                <a:solidFill>
                  <a:schemeClr val="bg1"/>
                </a:solidFill>
              </a:rPr>
              <a:t>markerem</a:t>
            </a:r>
            <a:r>
              <a:rPr lang="cs-CZ" dirty="0">
                <a:solidFill>
                  <a:schemeClr val="bg1"/>
                </a:solidFill>
              </a:rPr>
              <a:t> vhodným především pro monitorování a hodnocení účinnosti terapie. Je </a:t>
            </a:r>
            <a:r>
              <a:rPr lang="cs-CZ" dirty="0" err="1">
                <a:solidFill>
                  <a:schemeClr val="bg1"/>
                </a:solidFill>
              </a:rPr>
              <a:t>markerem</a:t>
            </a:r>
            <a:r>
              <a:rPr lang="cs-CZ" dirty="0">
                <a:solidFill>
                  <a:schemeClr val="bg1"/>
                </a:solidFill>
              </a:rPr>
              <a:t> s nejvyšší senzitivitou pro sledování nemocných s </a:t>
            </a:r>
            <a:r>
              <a:rPr lang="cs-CZ" b="1" dirty="0">
                <a:solidFill>
                  <a:schemeClr val="bg1"/>
                </a:solidFill>
              </a:rPr>
              <a:t>karcinomem močového měchýře</a:t>
            </a:r>
            <a:r>
              <a:rPr lang="cs-CZ" dirty="0">
                <a:solidFill>
                  <a:schemeClr val="bg1"/>
                </a:solidFill>
              </a:rPr>
              <a:t>. Vyšetření tohoto </a:t>
            </a:r>
            <a:r>
              <a:rPr lang="cs-CZ" dirty="0" err="1">
                <a:solidFill>
                  <a:schemeClr val="bg1"/>
                </a:solidFill>
              </a:rPr>
              <a:t>markeru</a:t>
            </a:r>
            <a:r>
              <a:rPr lang="cs-CZ" dirty="0">
                <a:solidFill>
                  <a:schemeClr val="bg1"/>
                </a:solidFill>
              </a:rPr>
              <a:t> nelze použít pro </a:t>
            </a:r>
            <a:r>
              <a:rPr lang="cs-CZ" dirty="0" err="1">
                <a:solidFill>
                  <a:schemeClr val="bg1"/>
                </a:solidFill>
              </a:rPr>
              <a:t>screening</a:t>
            </a:r>
            <a:r>
              <a:rPr lang="cs-CZ" dirty="0">
                <a:solidFill>
                  <a:schemeClr val="bg1"/>
                </a:solidFill>
              </a:rPr>
              <a:t>, diagnózu a </a:t>
            </a:r>
            <a:r>
              <a:rPr lang="cs-CZ" dirty="0" err="1">
                <a:solidFill>
                  <a:schemeClr val="bg1"/>
                </a:solidFill>
              </a:rPr>
              <a:t>staging</a:t>
            </a:r>
            <a:r>
              <a:rPr lang="cs-CZ" dirty="0">
                <a:solidFill>
                  <a:schemeClr val="bg1"/>
                </a:solidFill>
              </a:rPr>
              <a:t> onemocnění. Dále se užívá pro monitorování nemocných s nádory prsu, plic, GIT a ledvin. Dynamika jeho změn při terapii je obvykle rychlejší než u </a:t>
            </a:r>
            <a:r>
              <a:rPr lang="cs-CZ" dirty="0" err="1">
                <a:solidFill>
                  <a:schemeClr val="bg1"/>
                </a:solidFill>
              </a:rPr>
              <a:t>markerů</a:t>
            </a:r>
            <a:r>
              <a:rPr lang="cs-CZ" dirty="0">
                <a:solidFill>
                  <a:schemeClr val="bg1"/>
                </a:solidFill>
              </a:rPr>
              <a:t> diferenciačního typu.</a:t>
            </a:r>
            <a:br>
              <a:rPr lang="cs-CZ" dirty="0">
                <a:solidFill>
                  <a:schemeClr val="bg1"/>
                </a:solidFill>
              </a:rPr>
            </a:br>
            <a:r>
              <a:rPr lang="cs-CZ" dirty="0">
                <a:solidFill>
                  <a:schemeClr val="bg1"/>
                </a:solidFill>
              </a:rPr>
              <a:t>Nespecificky je TPA/S v séru zvýšen při některých onemocněních jater (cirhóza, hepatitida), rovněž tak u infekčních onemocnění.</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4227D-05BC-9E4A-BB74-E24F74666BC0}"/>
              </a:ext>
            </a:extLst>
          </p:cNvPr>
          <p:cNvSpPr>
            <a:spLocks noGrp="1"/>
          </p:cNvSpPr>
          <p:nvPr>
            <p:ph type="title"/>
          </p:nvPr>
        </p:nvSpPr>
        <p:spPr>
          <a:xfrm>
            <a:off x="1524000" y="981075"/>
            <a:ext cx="9144000" cy="503238"/>
          </a:xfrm>
        </p:spPr>
        <p:txBody>
          <a:bodyPr>
            <a:normAutofit fontScale="90000"/>
          </a:bodyPr>
          <a:lstStyle/>
          <a:p>
            <a:pPr>
              <a:defRPr/>
            </a:pPr>
            <a:r>
              <a:rPr lang="cs-CZ" b="1" dirty="0"/>
              <a:t>LD (</a:t>
            </a:r>
            <a:r>
              <a:rPr lang="cs-CZ" b="1" dirty="0" err="1"/>
              <a:t>laktátdehydrogenáza</a:t>
            </a:r>
            <a:r>
              <a:rPr lang="cs-CZ" b="1" dirty="0"/>
              <a:t>):</a:t>
            </a:r>
            <a:br>
              <a:rPr lang="cs-CZ" b="1" dirty="0"/>
            </a:br>
            <a:br>
              <a:rPr lang="cs-CZ" b="1" dirty="0"/>
            </a:b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3858C81A-2E95-E74B-8F8C-CF9EEDB9BF78}"/>
              </a:ext>
            </a:extLst>
          </p:cNvPr>
          <p:cNvSpPr>
            <a:spLocks noGrp="1"/>
          </p:cNvSpPr>
          <p:nvPr>
            <p:ph idx="1"/>
          </p:nvPr>
        </p:nvSpPr>
        <p:spPr>
          <a:xfrm>
            <a:off x="1847850" y="981075"/>
            <a:ext cx="8496300" cy="5761038"/>
          </a:xfrm>
        </p:spPr>
        <p:txBody>
          <a:bodyPr>
            <a:normAutofit fontScale="92500"/>
          </a:bodyPr>
          <a:lstStyle/>
          <a:p>
            <a:pPr>
              <a:defRPr/>
            </a:pPr>
            <a:r>
              <a:rPr lang="cs-CZ" dirty="0">
                <a:solidFill>
                  <a:schemeClr val="bg1"/>
                </a:solidFill>
              </a:rPr>
              <a:t>Jde o enzym tvořený dvěma rozličnými </a:t>
            </a:r>
            <a:r>
              <a:rPr lang="cs-CZ" dirty="0" err="1">
                <a:solidFill>
                  <a:schemeClr val="bg1"/>
                </a:solidFill>
              </a:rPr>
              <a:t>polypeptidovými</a:t>
            </a:r>
            <a:r>
              <a:rPr lang="cs-CZ" dirty="0">
                <a:solidFill>
                  <a:schemeClr val="bg1"/>
                </a:solidFill>
              </a:rPr>
              <a:t> řetězci, které formují 5 izoenzymů. Na zvýšení LD u maligních onemocnění se podílí zejména izoenzym 1 a 2 , u solidních nádorů i ostatní izoenzymy.</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není jednotná hladina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 nález je informativní při posouzení změny katalytické koncentrace LD mezi dvěma časově odlišenými odběry. U dětí je hodnota LD vyšší. Laboratořím se doporučuje používat jako hodnotu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hodnotu horní meze jejich vlastního referenčního intervalu. </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je vhodným doplňkovým </a:t>
            </a:r>
            <a:r>
              <a:rPr lang="cs-CZ" dirty="0" err="1">
                <a:solidFill>
                  <a:schemeClr val="bg1"/>
                </a:solidFill>
              </a:rPr>
              <a:t>markerem</a:t>
            </a:r>
            <a:r>
              <a:rPr lang="cs-CZ" dirty="0">
                <a:solidFill>
                  <a:schemeClr val="bg1"/>
                </a:solidFill>
              </a:rPr>
              <a:t> zejména pro monitorování nemocných s diferencovanými </a:t>
            </a:r>
            <a:r>
              <a:rPr lang="cs-CZ" dirty="0" err="1">
                <a:solidFill>
                  <a:schemeClr val="bg1"/>
                </a:solidFill>
              </a:rPr>
              <a:t>lymfocytárními</a:t>
            </a:r>
            <a:r>
              <a:rPr lang="cs-CZ" dirty="0">
                <a:solidFill>
                  <a:schemeClr val="bg1"/>
                </a:solidFill>
              </a:rPr>
              <a:t> i histiocytárními typy </a:t>
            </a:r>
            <a:r>
              <a:rPr lang="cs-CZ" dirty="0" err="1">
                <a:solidFill>
                  <a:schemeClr val="bg1"/>
                </a:solidFill>
              </a:rPr>
              <a:t>nehodgkinských</a:t>
            </a:r>
            <a:r>
              <a:rPr lang="cs-CZ" dirty="0">
                <a:solidFill>
                  <a:schemeClr val="bg1"/>
                </a:solidFill>
              </a:rPr>
              <a:t> lymfomů, leukémií, ale i solidních nádorů (testikulárních a jiných).</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896814B-20FA-4C44-9981-7A3D077EC72C}"/>
              </a:ext>
            </a:extLst>
          </p:cNvPr>
          <p:cNvSpPr>
            <a:spLocks noGrp="1"/>
          </p:cNvSpPr>
          <p:nvPr>
            <p:ph type="title"/>
          </p:nvPr>
        </p:nvSpPr>
        <p:spPr>
          <a:xfrm>
            <a:off x="1524000" y="981075"/>
            <a:ext cx="9144000" cy="503238"/>
          </a:xfrm>
        </p:spPr>
        <p:txBody>
          <a:bodyPr>
            <a:normAutofit fontScale="90000"/>
          </a:bodyPr>
          <a:lstStyle/>
          <a:p>
            <a:pPr>
              <a:defRPr/>
            </a:pPr>
            <a:r>
              <a:rPr lang="cs-CZ" b="1" dirty="0"/>
              <a:t>beta2-</a:t>
            </a:r>
            <a:r>
              <a:rPr lang="cs-CZ" b="1" dirty="0" err="1"/>
              <a:t>mikroglobulin</a:t>
            </a:r>
            <a:r>
              <a:rPr lang="cs-CZ" b="1" dirty="0"/>
              <a:t> (B2M):</a:t>
            </a:r>
            <a:br>
              <a:rPr lang="cs-CZ" b="1" dirty="0"/>
            </a:br>
            <a:br>
              <a:rPr lang="cs-CZ" b="1" dirty="0"/>
            </a:b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0B4487D8-D278-A948-A5E0-6164C73FAA26}"/>
              </a:ext>
            </a:extLst>
          </p:cNvPr>
          <p:cNvSpPr>
            <a:spLocks noGrp="1"/>
          </p:cNvSpPr>
          <p:nvPr>
            <p:ph idx="1"/>
          </p:nvPr>
        </p:nvSpPr>
        <p:spPr>
          <a:xfrm>
            <a:off x="1847850" y="981075"/>
            <a:ext cx="8496300" cy="5761038"/>
          </a:xfrm>
        </p:spPr>
        <p:txBody>
          <a:bodyPr>
            <a:normAutofit fontScale="92500"/>
          </a:bodyPr>
          <a:lstStyle/>
          <a:p>
            <a:pPr>
              <a:defRPr/>
            </a:pPr>
            <a:r>
              <a:rPr lang="cs-CZ" dirty="0">
                <a:solidFill>
                  <a:schemeClr val="bg1"/>
                </a:solidFill>
              </a:rPr>
              <a:t>B2M tvoří extracelulární doménu lidského </a:t>
            </a:r>
            <a:r>
              <a:rPr lang="cs-CZ" dirty="0" err="1">
                <a:solidFill>
                  <a:schemeClr val="bg1"/>
                </a:solidFill>
              </a:rPr>
              <a:t>leukocytárního</a:t>
            </a:r>
            <a:r>
              <a:rPr lang="cs-CZ" dirty="0">
                <a:solidFill>
                  <a:schemeClr val="bg1"/>
                </a:solidFill>
              </a:rPr>
              <a:t> antigenu HLA I.třídy. Je přítomen téměř ve všech buňkách kromě erytrocytů a trofoblastických buněk.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2,4 mg/l.</a:t>
            </a:r>
            <a:br>
              <a:rPr lang="cs-CZ" dirty="0">
                <a:solidFill>
                  <a:schemeClr val="bg1"/>
                </a:solidFill>
              </a:rPr>
            </a:br>
            <a:br>
              <a:rPr lang="cs-CZ" dirty="0">
                <a:solidFill>
                  <a:schemeClr val="bg1"/>
                </a:solidFill>
              </a:rPr>
            </a:br>
            <a:r>
              <a:rPr lang="cs-CZ" b="1" dirty="0">
                <a:solidFill>
                  <a:schemeClr val="bg1"/>
                </a:solidFill>
              </a:rPr>
              <a:t>Doporučené použití pro klinické účely: </a:t>
            </a:r>
            <a:r>
              <a:rPr lang="cs-CZ" dirty="0">
                <a:solidFill>
                  <a:schemeClr val="bg1"/>
                </a:solidFill>
              </a:rPr>
              <a:t>Stanovení nelze použít pro </a:t>
            </a:r>
            <a:r>
              <a:rPr lang="cs-CZ" dirty="0" err="1">
                <a:solidFill>
                  <a:schemeClr val="bg1"/>
                </a:solidFill>
              </a:rPr>
              <a:t>screening</a:t>
            </a:r>
            <a:r>
              <a:rPr lang="cs-CZ" dirty="0">
                <a:solidFill>
                  <a:schemeClr val="bg1"/>
                </a:solidFill>
              </a:rPr>
              <a:t> a diagnostiku maligního onemocnění. B2M je zvýšen u systémového onemocnění B-</a:t>
            </a:r>
            <a:r>
              <a:rPr lang="cs-CZ" dirty="0" err="1">
                <a:solidFill>
                  <a:schemeClr val="bg1"/>
                </a:solidFill>
              </a:rPr>
              <a:t>lymfocytárního</a:t>
            </a:r>
            <a:r>
              <a:rPr lang="cs-CZ" dirty="0">
                <a:solidFill>
                  <a:schemeClr val="bg1"/>
                </a:solidFill>
              </a:rPr>
              <a:t> systému, u mnohočetného myelomu, chronické </a:t>
            </a:r>
            <a:r>
              <a:rPr lang="cs-CZ" dirty="0" err="1">
                <a:solidFill>
                  <a:schemeClr val="bg1"/>
                </a:solidFill>
              </a:rPr>
              <a:t>lymfocytární</a:t>
            </a:r>
            <a:r>
              <a:rPr lang="cs-CZ" dirty="0">
                <a:solidFill>
                  <a:schemeClr val="bg1"/>
                </a:solidFill>
              </a:rPr>
              <a:t> leukemie a </a:t>
            </a:r>
            <a:r>
              <a:rPr lang="cs-CZ" dirty="0" err="1">
                <a:solidFill>
                  <a:schemeClr val="bg1"/>
                </a:solidFill>
              </a:rPr>
              <a:t>nehodgkinských</a:t>
            </a:r>
            <a:r>
              <a:rPr lang="cs-CZ" dirty="0">
                <a:solidFill>
                  <a:schemeClr val="bg1"/>
                </a:solidFill>
              </a:rPr>
              <a:t> lymfomů B-</a:t>
            </a:r>
            <a:r>
              <a:rPr lang="cs-CZ" dirty="0" err="1">
                <a:solidFill>
                  <a:schemeClr val="bg1"/>
                </a:solidFill>
              </a:rPr>
              <a:t>lymfocytárního</a:t>
            </a:r>
            <a:r>
              <a:rPr lang="cs-CZ" dirty="0">
                <a:solidFill>
                  <a:schemeClr val="bg1"/>
                </a:solidFill>
              </a:rPr>
              <a:t> původu. K určitému zvýšení B2M v případě rozsevu onemocnění dochází i u solidních karcinomů. </a:t>
            </a:r>
            <a:br>
              <a:rPr lang="cs-CZ" dirty="0">
                <a:solidFill>
                  <a:schemeClr val="bg1"/>
                </a:solidFill>
              </a:rPr>
            </a:br>
            <a:r>
              <a:rPr lang="cs-CZ" dirty="0">
                <a:solidFill>
                  <a:schemeClr val="bg1"/>
                </a:solidFill>
              </a:rPr>
              <a:t>Zvýšené hladiny B2M v séru se vyskytují zejména u poruch funkce ledvin a chronických zánětlivých autoimunitních onemocnění.</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AF5B14-EAF3-F04C-BBF8-5B1A88FEE041}"/>
              </a:ext>
            </a:extLst>
          </p:cNvPr>
          <p:cNvSpPr>
            <a:spLocks noGrp="1"/>
          </p:cNvSpPr>
          <p:nvPr>
            <p:ph type="title"/>
          </p:nvPr>
        </p:nvSpPr>
        <p:spPr>
          <a:xfrm>
            <a:off x="1524000" y="981075"/>
            <a:ext cx="9144000" cy="503238"/>
          </a:xfrm>
        </p:spPr>
        <p:txBody>
          <a:bodyPr>
            <a:normAutofit fontScale="90000"/>
          </a:bodyPr>
          <a:lstStyle/>
          <a:p>
            <a:pPr>
              <a:defRPr/>
            </a:pPr>
            <a:r>
              <a:rPr lang="cs-CZ" b="1" dirty="0" err="1"/>
              <a:t>Chromogranin</a:t>
            </a:r>
            <a:r>
              <a:rPr lang="cs-CZ" b="1" dirty="0"/>
              <a:t> A (</a:t>
            </a:r>
            <a:r>
              <a:rPr lang="cs-CZ" b="1" dirty="0" err="1"/>
              <a:t>CgA</a:t>
            </a:r>
            <a:r>
              <a:rPr lang="cs-CZ" b="1" dirty="0"/>
              <a:t>):</a:t>
            </a:r>
            <a:br>
              <a:rPr lang="cs-CZ" b="1" dirty="0"/>
            </a:br>
            <a:br>
              <a:rPr lang="cs-CZ" b="1" dirty="0"/>
            </a:br>
            <a:r>
              <a:rPr lang="cs-CZ" b="1" dirty="0"/>
              <a:t>:</a:t>
            </a:r>
            <a:br>
              <a:rPr lang="cs-CZ" b="1" dirty="0"/>
            </a:br>
            <a:br>
              <a:rPr lang="cs-CZ" b="1" dirty="0"/>
            </a:br>
            <a:endParaRPr lang="cs-CZ" dirty="0"/>
          </a:p>
        </p:txBody>
      </p:sp>
      <p:sp>
        <p:nvSpPr>
          <p:cNvPr id="3" name="Zástupný symbol pro obsah 2">
            <a:extLst>
              <a:ext uri="{FF2B5EF4-FFF2-40B4-BE49-F238E27FC236}">
                <a16:creationId xmlns:a16="http://schemas.microsoft.com/office/drawing/2014/main" id="{6CFDF18D-BBB2-BA46-8C09-70BF727325B2}"/>
              </a:ext>
            </a:extLst>
          </p:cNvPr>
          <p:cNvSpPr>
            <a:spLocks noGrp="1"/>
          </p:cNvSpPr>
          <p:nvPr>
            <p:ph idx="1"/>
          </p:nvPr>
        </p:nvSpPr>
        <p:spPr>
          <a:xfrm>
            <a:off x="1847850" y="981075"/>
            <a:ext cx="8496300" cy="5761038"/>
          </a:xfrm>
        </p:spPr>
        <p:txBody>
          <a:bodyPr>
            <a:normAutofit fontScale="85000" lnSpcReduction="20000"/>
          </a:bodyPr>
          <a:lstStyle/>
          <a:p>
            <a:pPr>
              <a:defRPr/>
            </a:pPr>
            <a:r>
              <a:rPr lang="cs-CZ" dirty="0" err="1">
                <a:solidFill>
                  <a:schemeClr val="bg1"/>
                </a:solidFill>
              </a:rPr>
              <a:t>Chromogranin</a:t>
            </a:r>
            <a:r>
              <a:rPr lang="cs-CZ" dirty="0">
                <a:solidFill>
                  <a:schemeClr val="bg1"/>
                </a:solidFill>
              </a:rPr>
              <a:t> A (</a:t>
            </a:r>
            <a:r>
              <a:rPr lang="cs-CZ" dirty="0" err="1">
                <a:solidFill>
                  <a:schemeClr val="bg1"/>
                </a:solidFill>
              </a:rPr>
              <a:t>CgA</a:t>
            </a:r>
            <a:r>
              <a:rPr lang="cs-CZ" dirty="0">
                <a:solidFill>
                  <a:schemeClr val="bg1"/>
                </a:solidFill>
              </a:rPr>
              <a:t>) je kyselý glykoprotein vyskytující se v sekrečních granulích normálních i </a:t>
            </a:r>
            <a:r>
              <a:rPr lang="cs-CZ" dirty="0" err="1">
                <a:solidFill>
                  <a:schemeClr val="bg1"/>
                </a:solidFill>
              </a:rPr>
              <a:t>neoplastických</a:t>
            </a:r>
            <a:r>
              <a:rPr lang="cs-CZ" dirty="0">
                <a:solidFill>
                  <a:schemeClr val="bg1"/>
                </a:solidFill>
              </a:rPr>
              <a:t> neuroendokrinních tkáních. </a:t>
            </a:r>
            <a:br>
              <a:rPr lang="cs-CZ" dirty="0">
                <a:solidFill>
                  <a:schemeClr val="bg1"/>
                </a:solidFill>
              </a:rPr>
            </a:br>
            <a:br>
              <a:rPr lang="cs-CZ" dirty="0">
                <a:solidFill>
                  <a:schemeClr val="bg1"/>
                </a:solidFill>
              </a:rPr>
            </a:br>
            <a:r>
              <a:rPr lang="cs-CZ" b="1" dirty="0">
                <a:solidFill>
                  <a:schemeClr val="bg1"/>
                </a:solidFill>
              </a:rPr>
              <a:t>Hodnocení:</a:t>
            </a:r>
            <a:r>
              <a:rPr lang="cs-CZ" dirty="0">
                <a:solidFill>
                  <a:schemeClr val="bg1"/>
                </a:solidFill>
              </a:rPr>
              <a:t> obvyklá hodnota </a:t>
            </a:r>
            <a:r>
              <a:rPr lang="cs-CZ" dirty="0" err="1">
                <a:solidFill>
                  <a:schemeClr val="bg1"/>
                </a:solidFill>
              </a:rPr>
              <a:t>cut</a:t>
            </a:r>
            <a:r>
              <a:rPr lang="cs-CZ" dirty="0">
                <a:solidFill>
                  <a:schemeClr val="bg1"/>
                </a:solidFill>
              </a:rPr>
              <a:t>-</a:t>
            </a:r>
            <a:r>
              <a:rPr lang="cs-CZ" dirty="0" err="1">
                <a:solidFill>
                  <a:schemeClr val="bg1"/>
                </a:solidFill>
              </a:rPr>
              <a:t>off</a:t>
            </a:r>
            <a:r>
              <a:rPr lang="cs-CZ" dirty="0">
                <a:solidFill>
                  <a:schemeClr val="bg1"/>
                </a:solidFill>
              </a:rPr>
              <a:t> je kolem 35 µg/l</a:t>
            </a:r>
            <a:br>
              <a:rPr lang="cs-CZ" dirty="0">
                <a:solidFill>
                  <a:schemeClr val="bg1"/>
                </a:solidFill>
              </a:rPr>
            </a:br>
            <a:br>
              <a:rPr lang="cs-CZ" dirty="0">
                <a:solidFill>
                  <a:schemeClr val="bg1"/>
                </a:solidFill>
              </a:rPr>
            </a:br>
            <a:r>
              <a:rPr lang="cs-CZ" b="1" dirty="0">
                <a:solidFill>
                  <a:schemeClr val="bg1"/>
                </a:solidFill>
              </a:rPr>
              <a:t>Doporučené použití pro klinické účely:</a:t>
            </a:r>
            <a:r>
              <a:rPr lang="cs-CZ" dirty="0">
                <a:solidFill>
                  <a:schemeClr val="bg1"/>
                </a:solidFill>
              </a:rPr>
              <a:t> </a:t>
            </a:r>
            <a:r>
              <a:rPr lang="cs-CZ" dirty="0" err="1">
                <a:solidFill>
                  <a:schemeClr val="bg1"/>
                </a:solidFill>
              </a:rPr>
              <a:t>CgA</a:t>
            </a:r>
            <a:r>
              <a:rPr lang="cs-CZ" dirty="0">
                <a:solidFill>
                  <a:schemeClr val="bg1"/>
                </a:solidFill>
              </a:rPr>
              <a:t> vykazuje nejvyšší senzitivitu u nemocných s neuroendokrinními malignitami při srovnání s dosud užívanými metodami stanovení NSE nebo 5-</a:t>
            </a:r>
            <a:r>
              <a:rPr lang="cs-CZ" dirty="0" err="1">
                <a:solidFill>
                  <a:schemeClr val="bg1"/>
                </a:solidFill>
              </a:rPr>
              <a:t>hydroxyindoloctové</a:t>
            </a:r>
            <a:r>
              <a:rPr lang="cs-CZ" dirty="0">
                <a:solidFill>
                  <a:schemeClr val="bg1"/>
                </a:solidFill>
              </a:rPr>
              <a:t> kyseliny v moči. Senzitivita průkazu návratu choroby pro </a:t>
            </a:r>
            <a:r>
              <a:rPr lang="cs-CZ" dirty="0" err="1">
                <a:solidFill>
                  <a:schemeClr val="bg1"/>
                </a:solidFill>
              </a:rPr>
              <a:t>karcinoidy</a:t>
            </a:r>
            <a:r>
              <a:rPr lang="cs-CZ" dirty="0">
                <a:solidFill>
                  <a:schemeClr val="bg1"/>
                </a:solidFill>
              </a:rPr>
              <a:t> se pohybuje kolem 70 – 90 %. </a:t>
            </a:r>
            <a:r>
              <a:rPr lang="cs-CZ" dirty="0" err="1">
                <a:solidFill>
                  <a:schemeClr val="bg1"/>
                </a:solidFill>
              </a:rPr>
              <a:t>CgA</a:t>
            </a:r>
            <a:r>
              <a:rPr lang="cs-CZ" dirty="0">
                <a:solidFill>
                  <a:schemeClr val="bg1"/>
                </a:solidFill>
              </a:rPr>
              <a:t> vykazuje korelaci se změnami odpovídajícími vývoji onemocnění (progrese, stabilizace, kompletní remise). Cirkulující </a:t>
            </a:r>
            <a:r>
              <a:rPr lang="cs-CZ" dirty="0" err="1">
                <a:solidFill>
                  <a:schemeClr val="bg1"/>
                </a:solidFill>
              </a:rPr>
              <a:t>CgA</a:t>
            </a:r>
            <a:r>
              <a:rPr lang="cs-CZ" dirty="0">
                <a:solidFill>
                  <a:schemeClr val="bg1"/>
                </a:solidFill>
              </a:rPr>
              <a:t> byl prokázán i u sporadických </a:t>
            </a:r>
            <a:r>
              <a:rPr lang="cs-CZ" dirty="0" err="1">
                <a:solidFill>
                  <a:schemeClr val="bg1"/>
                </a:solidFill>
              </a:rPr>
              <a:t>gastro</a:t>
            </a:r>
            <a:r>
              <a:rPr lang="cs-CZ" dirty="0">
                <a:solidFill>
                  <a:schemeClr val="bg1"/>
                </a:solidFill>
              </a:rPr>
              <a:t>-</a:t>
            </a:r>
            <a:r>
              <a:rPr lang="cs-CZ" dirty="0" err="1">
                <a:solidFill>
                  <a:schemeClr val="bg1"/>
                </a:solidFill>
              </a:rPr>
              <a:t>entero</a:t>
            </a:r>
            <a:r>
              <a:rPr lang="cs-CZ" dirty="0">
                <a:solidFill>
                  <a:schemeClr val="bg1"/>
                </a:solidFill>
              </a:rPr>
              <a:t>-pankreatických neuroendokrinních tumorů i u dědičných mnohočetných endokrinních </a:t>
            </a:r>
            <a:r>
              <a:rPr lang="cs-CZ" dirty="0" err="1">
                <a:solidFill>
                  <a:schemeClr val="bg1"/>
                </a:solidFill>
              </a:rPr>
              <a:t>neoplasií</a:t>
            </a:r>
            <a:r>
              <a:rPr lang="cs-CZ" dirty="0">
                <a:solidFill>
                  <a:schemeClr val="bg1"/>
                </a:solidFill>
              </a:rPr>
              <a:t> typu 1 (MEN), u dětských neuroblastomů i u neuroendokrinní diferenciace karcinomu prostaty nereagujících na hormonální léčbu.</a:t>
            </a:r>
            <a:br>
              <a:rPr lang="cs-CZ" dirty="0">
                <a:solidFill>
                  <a:schemeClr val="bg1"/>
                </a:solidFill>
              </a:rPr>
            </a:br>
            <a:r>
              <a:rPr lang="cs-CZ" dirty="0">
                <a:solidFill>
                  <a:schemeClr val="bg1"/>
                </a:solidFill>
              </a:rPr>
              <a:t>Zvýšené hladiny </a:t>
            </a:r>
            <a:r>
              <a:rPr lang="cs-CZ" dirty="0" err="1">
                <a:solidFill>
                  <a:schemeClr val="bg1"/>
                </a:solidFill>
              </a:rPr>
              <a:t>chromograninu</a:t>
            </a:r>
            <a:r>
              <a:rPr lang="cs-CZ" dirty="0">
                <a:solidFill>
                  <a:schemeClr val="bg1"/>
                </a:solidFill>
              </a:rPr>
              <a:t> A v séru či plasmě najdeme při terapii kortikoidy, poruchách ledvin a jater.</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B667966-9C6F-504A-A50A-C4FE3100D405}"/>
              </a:ext>
            </a:extLst>
          </p:cNvPr>
          <p:cNvSpPr>
            <a:spLocks noGrp="1"/>
          </p:cNvSpPr>
          <p:nvPr>
            <p:ph type="title"/>
          </p:nvPr>
        </p:nvSpPr>
        <p:spPr>
          <a:xfrm>
            <a:off x="3000376" y="692151"/>
            <a:ext cx="7667625" cy="504825"/>
          </a:xfrm>
        </p:spPr>
        <p:txBody>
          <a:bodyPr>
            <a:normAutofit fontScale="90000"/>
          </a:bodyPr>
          <a:lstStyle/>
          <a:p>
            <a:pPr>
              <a:defRPr/>
            </a:pPr>
            <a:r>
              <a:rPr lang="cs-CZ" b="1" dirty="0"/>
              <a:t>…….</a:t>
            </a:r>
            <a:br>
              <a:rPr lang="cs-CZ" b="1" dirty="0"/>
            </a:br>
            <a:br>
              <a:rPr lang="cs-CZ" b="1" dirty="0"/>
            </a:br>
            <a:endParaRPr lang="cs-CZ" dirty="0"/>
          </a:p>
        </p:txBody>
      </p:sp>
      <p:sp>
        <p:nvSpPr>
          <p:cNvPr id="81923" name="Zástupný symbol pro obsah 2">
            <a:extLst>
              <a:ext uri="{FF2B5EF4-FFF2-40B4-BE49-F238E27FC236}">
                <a16:creationId xmlns:a16="http://schemas.microsoft.com/office/drawing/2014/main" id="{E86DE1AF-81EB-9E47-AC12-74EA6A5D42CA}"/>
              </a:ext>
            </a:extLst>
          </p:cNvPr>
          <p:cNvSpPr>
            <a:spLocks noGrp="1"/>
          </p:cNvSpPr>
          <p:nvPr>
            <p:ph idx="1"/>
          </p:nvPr>
        </p:nvSpPr>
        <p:spPr>
          <a:xfrm>
            <a:off x="3000376" y="981075"/>
            <a:ext cx="7343775" cy="5761038"/>
          </a:xfrm>
        </p:spPr>
        <p:txBody>
          <a:bodyPr/>
          <a:lstStyle/>
          <a:p>
            <a:r>
              <a:rPr lang="cs-CZ" altLang="cs-CZ"/>
              <a:t>kalcitonin</a:t>
            </a:r>
          </a:p>
          <a:p>
            <a:r>
              <a:rPr lang="cs-CZ" altLang="cs-CZ">
                <a:solidFill>
                  <a:schemeClr val="bg1"/>
                </a:solidFill>
              </a:rPr>
              <a:t>tyreoglobulin</a:t>
            </a:r>
          </a:p>
          <a:p>
            <a:r>
              <a:rPr lang="cs-CZ" altLang="cs-CZ"/>
              <a:t>katecholaminy a metanefriny</a:t>
            </a:r>
          </a:p>
          <a:p>
            <a:r>
              <a:rPr lang="cs-CZ" altLang="cs-CZ">
                <a:solidFill>
                  <a:schemeClr val="bg1"/>
                </a:solidFill>
              </a:rPr>
              <a:t>ACTH a ACTH-like substance</a:t>
            </a:r>
          </a:p>
          <a:p>
            <a:r>
              <a:rPr lang="cs-CZ" altLang="cs-CZ"/>
              <a:t>monoklonální imunoglobuliny</a:t>
            </a:r>
          </a:p>
          <a:p>
            <a:r>
              <a:rPr lang="pl-PL" altLang="cs-CZ">
                <a:solidFill>
                  <a:schemeClr val="bg1"/>
                </a:solidFill>
              </a:rPr>
              <a:t>P1NP (N-terminální propeptid prokolagenu typu 1)</a:t>
            </a:r>
          </a:p>
          <a:p>
            <a:r>
              <a:rPr lang="cs-CZ" altLang="cs-CZ"/>
              <a:t>Beta-CTX</a:t>
            </a:r>
          </a:p>
          <a:p>
            <a:r>
              <a:rPr lang="cs-CZ" altLang="cs-CZ">
                <a:solidFill>
                  <a:schemeClr val="bg1"/>
                </a:solidFill>
              </a:rPr>
              <a:t>HE4 (karcinom vaječníků)</a:t>
            </a:r>
          </a:p>
          <a:p>
            <a:r>
              <a:rPr lang="cs-CZ" altLang="cs-CZ"/>
              <a:t>proGRP (prekurzor gastrin releasing peptid, SCLC)</a:t>
            </a:r>
          </a:p>
          <a:p>
            <a:r>
              <a:rPr lang="cs-CZ" altLang="cs-CZ">
                <a:solidFill>
                  <a:schemeClr val="bg1"/>
                </a:solidFill>
              </a:rPr>
              <a:t>Her-2 </a:t>
            </a:r>
          </a:p>
          <a:p>
            <a:endParaRPr lang="cs-CZ" altLang="cs-CZ">
              <a:solidFill>
                <a:schemeClr val="bg1"/>
              </a:solidFill>
            </a:endParaRPr>
          </a:p>
          <a:p>
            <a:endParaRPr lang="cs-CZ" altLang="cs-CZ"/>
          </a:p>
          <a:p>
            <a:endParaRPr lang="cs-CZ" altLang="cs-CZ">
              <a:solidFill>
                <a:schemeClr val="bg1"/>
              </a:solidFill>
            </a:endParaRPr>
          </a:p>
          <a:p>
            <a:endParaRPr lang="cs-CZ" altLang="cs-CZ">
              <a:solidFill>
                <a:schemeClr val="bg1"/>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a:extLst>
              <a:ext uri="{FF2B5EF4-FFF2-40B4-BE49-F238E27FC236}">
                <a16:creationId xmlns:a16="http://schemas.microsoft.com/office/drawing/2014/main" id="{464C77FC-7550-3241-8B30-5679BB1B75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064" t="11453" r="41411" b="19360"/>
          <a:stretch>
            <a:fillRect/>
          </a:stretch>
        </p:blipFill>
        <p:spPr bwMode="auto">
          <a:xfrm>
            <a:off x="3287714" y="-1588"/>
            <a:ext cx="5616575"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a:extLst>
              <a:ext uri="{FF2B5EF4-FFF2-40B4-BE49-F238E27FC236}">
                <a16:creationId xmlns:a16="http://schemas.microsoft.com/office/drawing/2014/main" id="{B335CA99-F1AF-724F-AC5E-772CC89DC3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71" t="4410" r="60310" b="23141"/>
          <a:stretch>
            <a:fillRect/>
          </a:stretch>
        </p:blipFill>
        <p:spPr bwMode="auto">
          <a:xfrm>
            <a:off x="1524001" y="0"/>
            <a:ext cx="4932363" cy="683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1" name="TextovéPole 4">
            <a:extLst>
              <a:ext uri="{FF2B5EF4-FFF2-40B4-BE49-F238E27FC236}">
                <a16:creationId xmlns:a16="http://schemas.microsoft.com/office/drawing/2014/main" id="{EE21A228-961B-7A49-B744-E1C7258DA94B}"/>
              </a:ext>
            </a:extLst>
          </p:cNvPr>
          <p:cNvSpPr txBox="1">
            <a:spLocks noChangeArrowheads="1"/>
          </p:cNvSpPr>
          <p:nvPr/>
        </p:nvSpPr>
        <p:spPr bwMode="auto">
          <a:xfrm>
            <a:off x="6456364" y="4365625"/>
            <a:ext cx="41036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cs-CZ" altLang="cs-CZ" sz="1600" dirty="0"/>
              <a:t>ZÁVĚRY PŘI PŘIJETÍ</a:t>
            </a:r>
          </a:p>
          <a:p>
            <a:r>
              <a:rPr lang="cs-CZ" altLang="cs-CZ" sz="1600" dirty="0"/>
              <a:t>Akutní příjem</a:t>
            </a:r>
          </a:p>
          <a:p>
            <a:r>
              <a:rPr lang="cs-CZ" altLang="cs-CZ" sz="1600" dirty="0" err="1"/>
              <a:t>Susp</a:t>
            </a:r>
            <a:r>
              <a:rPr lang="cs-CZ" altLang="cs-CZ" sz="1600" dirty="0"/>
              <a:t> relaps onemocnění, dle </a:t>
            </a:r>
            <a:r>
              <a:rPr lang="cs-CZ" altLang="cs-CZ" sz="1600" dirty="0" err="1"/>
              <a:t>scinti</a:t>
            </a:r>
            <a:r>
              <a:rPr lang="cs-CZ" altLang="cs-CZ" sz="1600" dirty="0"/>
              <a:t> popis patologie- levý humerus, oba femury, </a:t>
            </a:r>
            <a:r>
              <a:rPr lang="cs-CZ" altLang="cs-CZ" sz="1600" dirty="0" err="1"/>
              <a:t>Th</a:t>
            </a:r>
            <a:r>
              <a:rPr lang="cs-CZ" altLang="cs-CZ" sz="1600" dirty="0"/>
              <a:t> 7 dne 5.3.2015</a:t>
            </a:r>
          </a:p>
          <a:p>
            <a:r>
              <a:rPr lang="cs-CZ" altLang="cs-CZ" sz="1600" dirty="0"/>
              <a:t>klinicky váhový úbytek, nechutenství</a:t>
            </a:r>
          </a:p>
          <a:p>
            <a:r>
              <a:rPr lang="cs-CZ" altLang="cs-CZ" sz="1600" dirty="0" err="1"/>
              <a:t>hyperkalcemie</a:t>
            </a:r>
            <a:r>
              <a:rPr lang="cs-CZ" altLang="cs-CZ" sz="1600" dirty="0"/>
              <a:t>, </a:t>
            </a:r>
            <a:r>
              <a:rPr lang="cs-CZ" altLang="cs-CZ" sz="1600" dirty="0" err="1"/>
              <a:t>hyperurikemie</a:t>
            </a:r>
            <a:endParaRPr lang="cs-CZ" altLang="cs-CZ" sz="1600" dirty="0"/>
          </a:p>
        </p:txBody>
      </p:sp>
      <p:sp>
        <p:nvSpPr>
          <p:cNvPr id="83972" name="Obdélník 5">
            <a:extLst>
              <a:ext uri="{FF2B5EF4-FFF2-40B4-BE49-F238E27FC236}">
                <a16:creationId xmlns:a16="http://schemas.microsoft.com/office/drawing/2014/main" id="{2526E382-990C-0E45-8F8E-789B4981F9A7}"/>
              </a:ext>
            </a:extLst>
          </p:cNvPr>
          <p:cNvSpPr>
            <a:spLocks noChangeArrowheads="1"/>
          </p:cNvSpPr>
          <p:nvPr/>
        </p:nvSpPr>
        <p:spPr bwMode="auto">
          <a:xfrm>
            <a:off x="6600826" y="750889"/>
            <a:ext cx="4067175"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cs-CZ" altLang="cs-CZ" sz="1400"/>
              <a:t>Ca mammae l.dx.,  T4bN1M0, premenopauza, dg. 11/2002</a:t>
            </a:r>
          </a:p>
          <a:p>
            <a:r>
              <a:rPr lang="cs-CZ" altLang="cs-CZ" sz="1400"/>
              <a:t>-  stp.4 seriích neoadjuv CHT, s ef regrese do 1/2003</a:t>
            </a:r>
          </a:p>
          <a:p>
            <a:r>
              <a:rPr lang="cs-CZ" altLang="cs-CZ" sz="1400"/>
              <a:t>-  st.p.radik.ME s disekcí axily s nálezem ypT0N1b1M0 ve 2/2003, SR pozit, HER 2 3+</a:t>
            </a:r>
          </a:p>
          <a:p>
            <a:r>
              <a:rPr lang="cs-CZ" altLang="cs-CZ" sz="1400"/>
              <a:t>-  st.p.2 seriích adjuv AC do 5/03</a:t>
            </a:r>
          </a:p>
          <a:p>
            <a:r>
              <a:rPr lang="cs-CZ" altLang="cs-CZ" sz="1400"/>
              <a:t>-  st.p.adjuv. radioterapii na obl. hrudní stěny + lymf. drenáže do 5/03</a:t>
            </a:r>
          </a:p>
          <a:p>
            <a:r>
              <a:rPr lang="cs-CZ" altLang="cs-CZ" sz="1400"/>
              <a:t>- adjuv. hormonoterapie- TX od 6/2003 do 1/2009</a:t>
            </a:r>
          </a:p>
          <a:p>
            <a:r>
              <a:rPr lang="cs-CZ" altLang="cs-CZ" sz="1400"/>
              <a:t>od 2/2009 v prodloužené adjuvanci Femara  do  6/2014</a:t>
            </a:r>
          </a:p>
          <a:p>
            <a:r>
              <a:rPr lang="cs-CZ" altLang="cs-CZ" sz="1400"/>
              <a:t>od 3/2007 stud. medikace lapatinib do 4/2008</a:t>
            </a:r>
          </a:p>
          <a:p>
            <a:r>
              <a:rPr lang="cs-CZ" altLang="cs-CZ" sz="1400"/>
              <a:t>- st.p.rekonstrukční operaci DIEA  4/2009</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4F6E51A8-4BE9-7A4C-9AC1-F2095EF1122B}"/>
              </a:ext>
            </a:extLst>
          </p:cNvPr>
          <p:cNvSpPr>
            <a:spLocks noGrp="1" noChangeArrowheads="1"/>
          </p:cNvSpPr>
          <p:nvPr>
            <p:ph type="title"/>
          </p:nvPr>
        </p:nvSpPr>
        <p:spPr>
          <a:xfrm>
            <a:off x="2209800" y="304800"/>
            <a:ext cx="7772400" cy="1143000"/>
          </a:xfrm>
        </p:spPr>
        <p:txBody>
          <a:bodyPr>
            <a:normAutofit fontScale="90000"/>
          </a:bodyPr>
          <a:lstStyle/>
          <a:p>
            <a:pPr eaLnBrk="1" fontAlgn="auto" hangingPunct="1">
              <a:spcAft>
                <a:spcPts val="0"/>
              </a:spcAft>
              <a:defRPr/>
            </a:pPr>
            <a:r>
              <a:rPr lang="cs-CZ" altLang="cs-CZ" dirty="0">
                <a:solidFill>
                  <a:schemeClr val="bg1"/>
                </a:solidFill>
                <a:latin typeface="Arial" panose="020B0604020202020204" pitchFamily="34" charset="0"/>
              </a:rPr>
              <a:t>Klíčové faktory ve stanovování nádorových </a:t>
            </a:r>
            <a:r>
              <a:rPr lang="cs-CZ" altLang="cs-CZ" dirty="0" err="1">
                <a:solidFill>
                  <a:schemeClr val="bg1"/>
                </a:solidFill>
                <a:latin typeface="Arial" panose="020B0604020202020204" pitchFamily="34" charset="0"/>
              </a:rPr>
              <a:t>markerů</a:t>
            </a:r>
            <a:endParaRPr lang="cs-CZ" altLang="cs-CZ" dirty="0">
              <a:solidFill>
                <a:schemeClr val="bg1"/>
              </a:solidFill>
              <a:latin typeface="Arial" panose="020B0604020202020204" pitchFamily="34" charset="0"/>
            </a:endParaRPr>
          </a:p>
        </p:txBody>
      </p:sp>
      <p:sp>
        <p:nvSpPr>
          <p:cNvPr id="22531" name="Rectangle 3">
            <a:extLst>
              <a:ext uri="{FF2B5EF4-FFF2-40B4-BE49-F238E27FC236}">
                <a16:creationId xmlns:a16="http://schemas.microsoft.com/office/drawing/2014/main" id="{7E8C9877-744A-4348-8FF0-2274059C88B1}"/>
              </a:ext>
            </a:extLst>
          </p:cNvPr>
          <p:cNvSpPr>
            <a:spLocks noGrp="1" noChangeArrowheads="1"/>
          </p:cNvSpPr>
          <p:nvPr>
            <p:ph idx="1"/>
          </p:nvPr>
        </p:nvSpPr>
        <p:spPr>
          <a:xfrm>
            <a:off x="1524000" y="1600200"/>
            <a:ext cx="9144000" cy="4114800"/>
          </a:xfrm>
        </p:spPr>
        <p:txBody>
          <a:bodyPr rtlCol="0">
            <a:normAutofit/>
          </a:bodyPr>
          <a:lstStyle/>
          <a:p>
            <a:pPr eaLnBrk="1" fontAlgn="auto" hangingPunct="1">
              <a:spcAft>
                <a:spcPts val="0"/>
              </a:spcAft>
              <a:defRPr/>
            </a:pPr>
            <a:endParaRPr lang="cs-CZ" altLang="cs-CZ" dirty="0">
              <a:solidFill>
                <a:schemeClr val="bg1"/>
              </a:solidFill>
              <a:latin typeface="Arial" charset="0"/>
            </a:endParaRPr>
          </a:p>
          <a:p>
            <a:pPr eaLnBrk="1" fontAlgn="auto" hangingPunct="1">
              <a:spcAft>
                <a:spcPts val="0"/>
              </a:spcAft>
              <a:defRPr/>
            </a:pPr>
            <a:r>
              <a:rPr lang="cs-CZ" altLang="cs-CZ" dirty="0">
                <a:solidFill>
                  <a:schemeClr val="bg1"/>
                </a:solidFill>
                <a:latin typeface="Arial" charset="0"/>
              </a:rPr>
              <a:t>Biologické (half-</a:t>
            </a:r>
            <a:r>
              <a:rPr lang="cs-CZ" altLang="cs-CZ" dirty="0" err="1">
                <a:solidFill>
                  <a:schemeClr val="bg1"/>
                </a:solidFill>
                <a:latin typeface="Arial" charset="0"/>
              </a:rPr>
              <a:t>life</a:t>
            </a:r>
            <a:r>
              <a:rPr lang="cs-CZ" altLang="cs-CZ" dirty="0">
                <a:solidFill>
                  <a:schemeClr val="bg1"/>
                </a:solidFill>
                <a:latin typeface="Arial" charset="0"/>
              </a:rPr>
              <a:t>, </a:t>
            </a:r>
            <a:r>
              <a:rPr lang="cs-CZ" altLang="cs-CZ" dirty="0" err="1">
                <a:solidFill>
                  <a:schemeClr val="bg1"/>
                </a:solidFill>
                <a:latin typeface="Arial" charset="0"/>
              </a:rPr>
              <a:t>nespecificita</a:t>
            </a:r>
            <a:r>
              <a:rPr lang="cs-CZ" altLang="cs-CZ" dirty="0">
                <a:solidFill>
                  <a:schemeClr val="bg1"/>
                </a:solidFill>
                <a:latin typeface="Arial" charset="0"/>
              </a:rPr>
              <a:t>)</a:t>
            </a:r>
          </a:p>
          <a:p>
            <a:pPr eaLnBrk="1" fontAlgn="auto" hangingPunct="1">
              <a:spcAft>
                <a:spcPts val="0"/>
              </a:spcAft>
              <a:defRPr/>
            </a:pPr>
            <a:r>
              <a:rPr lang="cs-CZ" altLang="cs-CZ" dirty="0">
                <a:solidFill>
                  <a:schemeClr val="bg1"/>
                </a:solidFill>
                <a:latin typeface="Arial" charset="0"/>
              </a:rPr>
              <a:t>Analytické (</a:t>
            </a:r>
            <a:r>
              <a:rPr lang="cs-CZ" altLang="cs-CZ" dirty="0" err="1">
                <a:solidFill>
                  <a:schemeClr val="bg1"/>
                </a:solidFill>
                <a:latin typeface="Arial" charset="0"/>
              </a:rPr>
              <a:t>preanalytika</a:t>
            </a:r>
            <a:r>
              <a:rPr lang="cs-CZ" altLang="cs-CZ" dirty="0">
                <a:solidFill>
                  <a:schemeClr val="bg1"/>
                </a:solidFill>
                <a:latin typeface="Arial" charset="0"/>
              </a:rPr>
              <a:t>, interference)</a:t>
            </a:r>
          </a:p>
          <a:p>
            <a:pPr eaLnBrk="1" fontAlgn="auto" hangingPunct="1">
              <a:spcAft>
                <a:spcPts val="0"/>
              </a:spcAft>
              <a:defRPr/>
            </a:pPr>
            <a:endParaRPr lang="cs-CZ" altLang="cs-CZ" dirty="0">
              <a:solidFill>
                <a:schemeClr val="bg1"/>
              </a:solidFill>
              <a:latin typeface="Arial" charset="0"/>
            </a:endParaRPr>
          </a:p>
          <a:p>
            <a:pPr marL="0" indent="0" eaLnBrk="1" fontAlgn="auto" hangingPunct="1">
              <a:spcAft>
                <a:spcPts val="0"/>
              </a:spcAft>
              <a:buNone/>
              <a:defRPr/>
            </a:pPr>
            <a:endParaRPr lang="cs-CZ" altLang="cs-CZ" dirty="0">
              <a:solidFill>
                <a:schemeClr val="bg1"/>
              </a:solidFill>
              <a:latin typeface="Arial" charset="0"/>
            </a:endParaRPr>
          </a:p>
        </p:txBody>
      </p:sp>
      <p:pic>
        <p:nvPicPr>
          <p:cNvPr id="84996" name="Picture 4">
            <a:extLst>
              <a:ext uri="{FF2B5EF4-FFF2-40B4-BE49-F238E27FC236}">
                <a16:creationId xmlns:a16="http://schemas.microsoft.com/office/drawing/2014/main" id="{D7E6D914-B4F7-914C-AC34-0DAA121DF0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933826"/>
            <a:ext cx="4038600"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5">
            <a:extLst>
              <a:ext uri="{FF2B5EF4-FFF2-40B4-BE49-F238E27FC236}">
                <a16:creationId xmlns:a16="http://schemas.microsoft.com/office/drawing/2014/main" id="{B4C6F81A-0643-0B45-A4E6-FC940D4437E4}"/>
              </a:ext>
            </a:extLst>
          </p:cNvPr>
          <p:cNvSpPr>
            <a:spLocks noChangeArrowheads="1"/>
          </p:cNvSpPr>
          <p:nvPr/>
        </p:nvSpPr>
        <p:spPr bwMode="auto">
          <a:xfrm>
            <a:off x="1676401" y="6110288"/>
            <a:ext cx="481806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cs-CZ" altLang="cs-CZ" sz="2800">
                <a:solidFill>
                  <a:schemeClr val="bg1"/>
                </a:solidFill>
              </a:rPr>
              <a:t>… </a:t>
            </a:r>
            <a:r>
              <a:rPr lang="cs-CZ" altLang="cs-CZ" sz="2800"/>
              <a:t>rebaselining specimens </a:t>
            </a:r>
            <a:r>
              <a:rPr lang="cs-CZ" altLang="cs-CZ" sz="2800">
                <a:solidFill>
                  <a:schemeClr val="bg1"/>
                </a:solidFill>
              </a:rPr>
              <a:t>…</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036E3A4-ED4B-3242-8492-01BAC763985E}"/>
              </a:ext>
            </a:extLst>
          </p:cNvPr>
          <p:cNvSpPr>
            <a:spLocks noGrp="1"/>
          </p:cNvSpPr>
          <p:nvPr>
            <p:ph type="title"/>
          </p:nvPr>
        </p:nvSpPr>
        <p:spPr>
          <a:xfrm>
            <a:off x="2379663" y="619126"/>
            <a:ext cx="7429500" cy="1477963"/>
          </a:xfrm>
        </p:spPr>
        <p:txBody>
          <a:bodyPr>
            <a:normAutofit fontScale="90000"/>
          </a:bodyPr>
          <a:lstStyle/>
          <a:p>
            <a:pPr>
              <a:defRPr/>
            </a:pPr>
            <a:r>
              <a:rPr lang="cs-CZ" dirty="0"/>
              <a:t>Je původ zvýšené hladiny nádorového </a:t>
            </a:r>
            <a:r>
              <a:rPr lang="cs-CZ" dirty="0" err="1"/>
              <a:t>markeru</a:t>
            </a:r>
            <a:r>
              <a:rPr lang="cs-CZ" dirty="0"/>
              <a:t> v malignitě? </a:t>
            </a:r>
          </a:p>
        </p:txBody>
      </p:sp>
      <p:sp>
        <p:nvSpPr>
          <p:cNvPr id="86019" name="Zástupný symbol pro obsah 2">
            <a:extLst>
              <a:ext uri="{FF2B5EF4-FFF2-40B4-BE49-F238E27FC236}">
                <a16:creationId xmlns:a16="http://schemas.microsoft.com/office/drawing/2014/main" id="{0058CC42-5D9B-B84A-9840-7ACE907F3916}"/>
              </a:ext>
            </a:extLst>
          </p:cNvPr>
          <p:cNvSpPr>
            <a:spLocks noGrp="1"/>
          </p:cNvSpPr>
          <p:nvPr>
            <p:ph idx="1"/>
          </p:nvPr>
        </p:nvSpPr>
        <p:spPr>
          <a:xfrm>
            <a:off x="2379663" y="2249488"/>
            <a:ext cx="7429500" cy="3541712"/>
          </a:xfrm>
        </p:spPr>
        <p:txBody>
          <a:bodyPr/>
          <a:lstStyle/>
          <a:p>
            <a:endParaRPr lang="cs-CZ" altLang="cs-CZ"/>
          </a:p>
        </p:txBody>
      </p:sp>
      <p:graphicFrame>
        <p:nvGraphicFramePr>
          <p:cNvPr id="4" name="Diagram 3">
            <a:extLst>
              <a:ext uri="{FF2B5EF4-FFF2-40B4-BE49-F238E27FC236}">
                <a16:creationId xmlns:a16="http://schemas.microsoft.com/office/drawing/2014/main" id="{7470B433-D4FD-254F-8605-D99EC5114D68}"/>
              </a:ext>
            </a:extLst>
          </p:cNvPr>
          <p:cNvGraphicFramePr/>
          <p:nvPr/>
        </p:nvGraphicFramePr>
        <p:xfrm>
          <a:off x="1775520" y="1700808"/>
          <a:ext cx="864096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667EA362-3A9E-DA45-853B-D8F532A98948}"/>
              </a:ext>
            </a:extLst>
          </p:cNvPr>
          <p:cNvSpPr>
            <a:spLocks noGrp="1"/>
          </p:cNvSpPr>
          <p:nvPr>
            <p:ph type="ctrTitle"/>
          </p:nvPr>
        </p:nvSpPr>
        <p:spPr>
          <a:xfrm>
            <a:off x="3424239" y="1122363"/>
            <a:ext cx="6594475" cy="2387600"/>
          </a:xfrm>
        </p:spPr>
        <p:txBody>
          <a:bodyPr/>
          <a:lstStyle/>
          <a:p>
            <a:pPr eaLnBrk="1" fontAlgn="auto" hangingPunct="1">
              <a:spcAft>
                <a:spcPts val="0"/>
              </a:spcAft>
              <a:defRPr/>
            </a:pPr>
            <a:r>
              <a:rPr lang="cs-CZ" dirty="0"/>
              <a:t>analytické aspekty:</a:t>
            </a:r>
          </a:p>
        </p:txBody>
      </p:sp>
      <p:sp>
        <p:nvSpPr>
          <p:cNvPr id="5" name="Podnadpis 4">
            <a:extLst>
              <a:ext uri="{FF2B5EF4-FFF2-40B4-BE49-F238E27FC236}">
                <a16:creationId xmlns:a16="http://schemas.microsoft.com/office/drawing/2014/main" id="{D0AC3D8A-FE30-6749-A1A7-32BBAE7E7D64}"/>
              </a:ext>
            </a:extLst>
          </p:cNvPr>
          <p:cNvSpPr>
            <a:spLocks noGrp="1"/>
          </p:cNvSpPr>
          <p:nvPr>
            <p:ph type="subTitle" idx="1"/>
          </p:nvPr>
        </p:nvSpPr>
        <p:spPr>
          <a:xfrm>
            <a:off x="3424239" y="3602038"/>
            <a:ext cx="6594475" cy="1655762"/>
          </a:xfrm>
        </p:spPr>
        <p:txBody>
          <a:bodyPr rtlCol="0"/>
          <a:lstStyle/>
          <a:p>
            <a:pPr eaLnBrk="1" fontAlgn="auto" hangingPunct="1">
              <a:spcAft>
                <a:spcPts val="0"/>
              </a:spcAft>
              <a:defRPr/>
            </a:pPr>
            <a:r>
              <a:rPr lang="cs-CZ" dirty="0"/>
              <a:t>principy imunoanalytických metod pro stanovení TM</a:t>
            </a:r>
          </a:p>
          <a:p>
            <a:pPr eaLnBrk="1" fontAlgn="auto" hangingPunct="1">
              <a:spcAft>
                <a:spcPts val="0"/>
              </a:spcAft>
              <a:defRPr/>
            </a:pPr>
            <a:r>
              <a:rPr lang="cs-CZ" dirty="0"/>
              <a:t>interference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a:extLst>
              <a:ext uri="{FF2B5EF4-FFF2-40B4-BE49-F238E27FC236}">
                <a16:creationId xmlns:a16="http://schemas.microsoft.com/office/drawing/2014/main" id="{5F10DB4A-A1C8-1940-97A3-67C21F5A5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010" t="15120" r="39520" b="10541"/>
          <a:stretch>
            <a:fillRect/>
          </a:stretch>
        </p:blipFill>
        <p:spPr bwMode="auto">
          <a:xfrm>
            <a:off x="2189163" y="0"/>
            <a:ext cx="534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Graf 2">
            <a:extLst>
              <a:ext uri="{FF2B5EF4-FFF2-40B4-BE49-F238E27FC236}">
                <a16:creationId xmlns:a16="http://schemas.microsoft.com/office/drawing/2014/main" id="{3777DB4C-7DAE-7845-B612-2B18A036FB9F}"/>
              </a:ext>
            </a:extLst>
          </p:cNvPr>
          <p:cNvGraphicFramePr/>
          <p:nvPr/>
        </p:nvGraphicFramePr>
        <p:xfrm>
          <a:off x="7536160" y="1772816"/>
          <a:ext cx="3024336" cy="3276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3F46EE6F-BAC3-F543-B9A0-E207266E47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7955" t="27090" r="41882" b="27789"/>
          <a:stretch>
            <a:fillRect/>
          </a:stretch>
        </p:blipFill>
        <p:spPr bwMode="auto">
          <a:xfrm>
            <a:off x="3000376" y="620714"/>
            <a:ext cx="6119813" cy="515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C60D8-C786-2D44-A855-1D230C1DD062}"/>
              </a:ext>
            </a:extLst>
          </p:cNvPr>
          <p:cNvSpPr>
            <a:spLocks noGrp="1"/>
          </p:cNvSpPr>
          <p:nvPr>
            <p:ph type="title"/>
          </p:nvPr>
        </p:nvSpPr>
        <p:spPr>
          <a:xfrm>
            <a:off x="1524000" y="188913"/>
            <a:ext cx="9144000" cy="1477962"/>
          </a:xfrm>
        </p:spPr>
        <p:txBody>
          <a:bodyPr/>
          <a:lstStyle/>
          <a:p>
            <a:pPr>
              <a:defRPr/>
            </a:pPr>
            <a:r>
              <a:rPr lang="cs-CZ" dirty="0">
                <a:solidFill>
                  <a:schemeClr val="bg1"/>
                </a:solidFill>
              </a:rPr>
              <a:t>Nádorové </a:t>
            </a:r>
            <a:r>
              <a:rPr lang="cs-CZ" dirty="0" err="1">
                <a:solidFill>
                  <a:schemeClr val="bg1"/>
                </a:solidFill>
              </a:rPr>
              <a:t>markery</a:t>
            </a:r>
            <a:r>
              <a:rPr lang="cs-CZ" dirty="0">
                <a:solidFill>
                  <a:schemeClr val="bg1"/>
                </a:solidFill>
              </a:rPr>
              <a:t> - </a:t>
            </a:r>
            <a:r>
              <a:rPr lang="cs-CZ" dirty="0" err="1">
                <a:solidFill>
                  <a:schemeClr val="bg1"/>
                </a:solidFill>
              </a:rPr>
              <a:t>preanalytika</a:t>
            </a:r>
            <a:endParaRPr lang="cs-CZ" dirty="0">
              <a:solidFill>
                <a:schemeClr val="bg1"/>
              </a:solidFill>
            </a:endParaRPr>
          </a:p>
        </p:txBody>
      </p:sp>
      <p:sp>
        <p:nvSpPr>
          <p:cNvPr id="3" name="Zástupný symbol pro obsah 2">
            <a:extLst>
              <a:ext uri="{FF2B5EF4-FFF2-40B4-BE49-F238E27FC236}">
                <a16:creationId xmlns:a16="http://schemas.microsoft.com/office/drawing/2014/main" id="{1839E3A9-AB8B-5240-BAFC-4EC3B97496C4}"/>
              </a:ext>
            </a:extLst>
          </p:cNvPr>
          <p:cNvSpPr>
            <a:spLocks noGrp="1"/>
          </p:cNvSpPr>
          <p:nvPr>
            <p:ph idx="1"/>
          </p:nvPr>
        </p:nvSpPr>
        <p:spPr>
          <a:xfrm>
            <a:off x="1524000" y="1268414"/>
            <a:ext cx="9144000" cy="5589587"/>
          </a:xfrm>
        </p:spPr>
        <p:txBody>
          <a:bodyPr>
            <a:normAutofit fontScale="85000" lnSpcReduction="20000"/>
          </a:bodyPr>
          <a:lstStyle/>
          <a:p>
            <a:pPr>
              <a:defRPr/>
            </a:pPr>
            <a:r>
              <a:rPr lang="cs-CZ" dirty="0">
                <a:solidFill>
                  <a:schemeClr val="bg1"/>
                </a:solidFill>
              </a:rPr>
              <a:t>V současnosti se většina používaných </a:t>
            </a:r>
            <a:r>
              <a:rPr lang="cs-CZ" dirty="0" err="1">
                <a:solidFill>
                  <a:schemeClr val="bg1"/>
                </a:solidFill>
              </a:rPr>
              <a:t>solubilních</a:t>
            </a:r>
            <a:r>
              <a:rPr lang="cs-CZ" dirty="0">
                <a:solidFill>
                  <a:schemeClr val="bg1"/>
                </a:solidFill>
              </a:rPr>
              <a:t> nádorových </a:t>
            </a:r>
            <a:r>
              <a:rPr lang="cs-CZ" dirty="0" err="1">
                <a:solidFill>
                  <a:schemeClr val="bg1"/>
                </a:solidFill>
              </a:rPr>
              <a:t>markerů</a:t>
            </a:r>
            <a:r>
              <a:rPr lang="cs-CZ" dirty="0">
                <a:solidFill>
                  <a:schemeClr val="bg1"/>
                </a:solidFill>
              </a:rPr>
              <a:t> stanovuje v séru. </a:t>
            </a:r>
          </a:p>
          <a:p>
            <a:pPr>
              <a:defRPr/>
            </a:pPr>
            <a:r>
              <a:rPr lang="cs-CZ" dirty="0">
                <a:solidFill>
                  <a:schemeClr val="bg1"/>
                </a:solidFill>
              </a:rPr>
              <a:t>Jde obvykle o štěpy velkých molekulárních komplexů, a proto nevykazují nádorové </a:t>
            </a:r>
            <a:r>
              <a:rPr lang="cs-CZ" dirty="0" err="1">
                <a:solidFill>
                  <a:schemeClr val="bg1"/>
                </a:solidFill>
              </a:rPr>
              <a:t>markery</a:t>
            </a:r>
            <a:r>
              <a:rPr lang="cs-CZ" dirty="0">
                <a:solidFill>
                  <a:schemeClr val="bg1"/>
                </a:solidFill>
              </a:rPr>
              <a:t> příliš velkou </a:t>
            </a:r>
            <a:r>
              <a:rPr lang="cs-CZ" dirty="0" err="1">
                <a:solidFill>
                  <a:schemeClr val="bg1"/>
                </a:solidFill>
              </a:rPr>
              <a:t>preanalytickou</a:t>
            </a:r>
            <a:r>
              <a:rPr lang="cs-CZ" dirty="0">
                <a:solidFill>
                  <a:schemeClr val="bg1"/>
                </a:solidFill>
              </a:rPr>
              <a:t> variabilitu. </a:t>
            </a:r>
          </a:p>
          <a:p>
            <a:pPr>
              <a:defRPr/>
            </a:pPr>
            <a:r>
              <a:rPr lang="cs-CZ" dirty="0"/>
              <a:t>Pro správnou interpretaci změn v hladinách </a:t>
            </a:r>
            <a:r>
              <a:rPr lang="cs-CZ" dirty="0" err="1"/>
              <a:t>markerů</a:t>
            </a:r>
            <a:r>
              <a:rPr lang="cs-CZ" dirty="0"/>
              <a:t>, zejména při dlouhodobém sledování nemocných s nádorovými chorobami, je třeba vyloučit možné rušivé faktory, které by mohly stanovení ovlivnit už ve fázi </a:t>
            </a:r>
            <a:r>
              <a:rPr lang="cs-CZ" dirty="0" err="1"/>
              <a:t>preanalytické</a:t>
            </a:r>
            <a:r>
              <a:rPr lang="cs-CZ" dirty="0"/>
              <a:t>. V určitých případech mohou být výsledky analýzy ovlivněny některými postupy klinického vyšetřování; např. pro stanovení prostatického specifického antigenu (PSA) má být odebrána krev nejdříve 48 hod po rektálním vyšetření prostaty, ovlivnit jeho hladinu může i jakákoliv manipulace s prostatou včetně jízdy na kole nebo sexuální aktivity. Kontaminace vzorku slinami nebo potem může znehodnotit stanovení antigenu </a:t>
            </a:r>
            <a:r>
              <a:rPr lang="cs-CZ" dirty="0" err="1"/>
              <a:t>skvamózních</a:t>
            </a:r>
            <a:r>
              <a:rPr lang="cs-CZ" dirty="0"/>
              <a:t> buněk (SCCA) nebo CA 19-9. Neuron-specifická enoláza (NSE) je při hemolýze významně uvolňována z erytrocytů, oddělení séra od krevních elementů je třeba provést nejpozději do 1 hod po odběru. Hemolýza nad 300 mg/l falešně zvyšuje výsledek stanovení NSE a LD. Plasma příp. sérum na </a:t>
            </a:r>
            <a:r>
              <a:rPr lang="cs-CZ" dirty="0" err="1"/>
              <a:t>CgA</a:t>
            </a:r>
            <a:r>
              <a:rPr lang="cs-CZ" dirty="0"/>
              <a:t> se nemá uchovávat ani transportovat v chladu.</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525D381-088B-824B-85EF-0E30155FBE3F}"/>
              </a:ext>
            </a:extLst>
          </p:cNvPr>
          <p:cNvSpPr>
            <a:spLocks noGrp="1" noChangeArrowheads="1"/>
          </p:cNvSpPr>
          <p:nvPr>
            <p:ph type="title"/>
          </p:nvPr>
        </p:nvSpPr>
        <p:spPr>
          <a:xfrm>
            <a:off x="2379663" y="619126"/>
            <a:ext cx="7429500" cy="1477963"/>
          </a:xfrm>
        </p:spPr>
        <p:txBody>
          <a:bodyPr/>
          <a:lstStyle/>
          <a:p>
            <a:pPr eaLnBrk="1" fontAlgn="auto" hangingPunct="1">
              <a:spcAft>
                <a:spcPts val="0"/>
              </a:spcAft>
              <a:defRPr/>
            </a:pPr>
            <a:r>
              <a:rPr lang="cs-CZ" altLang="cs-CZ">
                <a:solidFill>
                  <a:schemeClr val="bg1"/>
                </a:solidFill>
                <a:latin typeface="Arial" panose="020B0604020202020204" pitchFamily="34" charset="0"/>
              </a:rPr>
              <a:t>Tumor markery: užití v klinice</a:t>
            </a:r>
          </a:p>
        </p:txBody>
      </p:sp>
      <p:sp>
        <p:nvSpPr>
          <p:cNvPr id="17411" name="Rectangle 3">
            <a:extLst>
              <a:ext uri="{FF2B5EF4-FFF2-40B4-BE49-F238E27FC236}">
                <a16:creationId xmlns:a16="http://schemas.microsoft.com/office/drawing/2014/main" id="{401AAF92-EA06-5543-A5AE-E57BD8904DB2}"/>
              </a:ext>
            </a:extLst>
          </p:cNvPr>
          <p:cNvSpPr>
            <a:spLocks noGrp="1" noChangeArrowheads="1"/>
          </p:cNvSpPr>
          <p:nvPr>
            <p:ph idx="1"/>
          </p:nvPr>
        </p:nvSpPr>
        <p:spPr>
          <a:xfrm>
            <a:off x="1774826" y="1989138"/>
            <a:ext cx="4321175" cy="3541712"/>
          </a:xfrm>
        </p:spPr>
        <p:txBody>
          <a:bodyPr>
            <a:normAutofit fontScale="85000" lnSpcReduction="20000"/>
          </a:bodyPr>
          <a:lstStyle/>
          <a:p>
            <a:pPr eaLnBrk="1" hangingPunct="1">
              <a:defRPr/>
            </a:pPr>
            <a:r>
              <a:rPr lang="cs-CZ" altLang="cs-CZ" b="1" dirty="0">
                <a:solidFill>
                  <a:schemeClr val="bg1"/>
                </a:solidFill>
                <a:latin typeface="Arial" pitchFamily="34" charset="0"/>
              </a:rPr>
              <a:t>Populační </a:t>
            </a:r>
            <a:r>
              <a:rPr lang="cs-CZ" altLang="cs-CZ" b="1" dirty="0" err="1">
                <a:solidFill>
                  <a:schemeClr val="bg1"/>
                </a:solidFill>
                <a:latin typeface="Arial" pitchFamily="34" charset="0"/>
              </a:rPr>
              <a:t>screening</a:t>
            </a:r>
            <a:r>
              <a:rPr lang="cs-CZ" altLang="cs-CZ" b="1" dirty="0">
                <a:solidFill>
                  <a:schemeClr val="bg1"/>
                </a:solidFill>
                <a:latin typeface="Arial" pitchFamily="34" charset="0"/>
              </a:rPr>
              <a:t> </a:t>
            </a:r>
            <a:r>
              <a:rPr lang="cs-CZ" altLang="cs-CZ" dirty="0">
                <a:solidFill>
                  <a:schemeClr val="bg1"/>
                </a:solidFill>
                <a:latin typeface="Arial" pitchFamily="34" charset="0"/>
              </a:rPr>
              <a:t>(PSA, </a:t>
            </a:r>
            <a:r>
              <a:rPr lang="cs-CZ" altLang="cs-CZ" dirty="0" err="1">
                <a:solidFill>
                  <a:schemeClr val="bg1"/>
                </a:solidFill>
                <a:latin typeface="Arial" pitchFamily="34" charset="0"/>
              </a:rPr>
              <a:t>fPSA</a:t>
            </a:r>
            <a:r>
              <a:rPr lang="cs-CZ" altLang="cs-CZ" dirty="0">
                <a:solidFill>
                  <a:schemeClr val="bg1"/>
                </a:solidFill>
                <a:latin typeface="Arial" pitchFamily="34" charset="0"/>
              </a:rPr>
              <a:t>)</a:t>
            </a:r>
          </a:p>
          <a:p>
            <a:pPr eaLnBrk="1" hangingPunct="1">
              <a:defRPr/>
            </a:pPr>
            <a:r>
              <a:rPr lang="cs-CZ" altLang="cs-CZ" b="1" dirty="0">
                <a:solidFill>
                  <a:schemeClr val="bg1"/>
                </a:solidFill>
                <a:latin typeface="Arial" pitchFamily="34" charset="0"/>
              </a:rPr>
              <a:t>Diferenciální diagnóza </a:t>
            </a:r>
            <a:r>
              <a:rPr lang="cs-CZ" altLang="cs-CZ" dirty="0">
                <a:solidFill>
                  <a:schemeClr val="bg1"/>
                </a:solidFill>
                <a:latin typeface="Arial" pitchFamily="34" charset="0"/>
              </a:rPr>
              <a:t>(AFP)</a:t>
            </a:r>
          </a:p>
          <a:p>
            <a:pPr eaLnBrk="1" hangingPunct="1">
              <a:defRPr/>
            </a:pPr>
            <a:r>
              <a:rPr lang="cs-CZ" altLang="cs-CZ" b="1" dirty="0">
                <a:solidFill>
                  <a:schemeClr val="bg1"/>
                </a:solidFill>
                <a:latin typeface="Arial" pitchFamily="34" charset="0"/>
              </a:rPr>
              <a:t>Prognostické indikátory </a:t>
            </a:r>
            <a:r>
              <a:rPr lang="cs-CZ" altLang="cs-CZ" dirty="0">
                <a:solidFill>
                  <a:schemeClr val="bg1"/>
                </a:solidFill>
                <a:latin typeface="Arial" pitchFamily="34" charset="0"/>
              </a:rPr>
              <a:t>(CEA)</a:t>
            </a:r>
          </a:p>
          <a:p>
            <a:pPr eaLnBrk="1" hangingPunct="1">
              <a:defRPr/>
            </a:pPr>
            <a:r>
              <a:rPr lang="cs-CZ" altLang="cs-CZ" b="1" dirty="0">
                <a:solidFill>
                  <a:schemeClr val="bg1"/>
                </a:solidFill>
                <a:latin typeface="Arial" pitchFamily="34" charset="0"/>
              </a:rPr>
              <a:t>Monitoring odpovědi na terapii </a:t>
            </a:r>
            <a:r>
              <a:rPr lang="cs-CZ" altLang="cs-CZ" dirty="0">
                <a:solidFill>
                  <a:schemeClr val="bg1"/>
                </a:solidFill>
                <a:latin typeface="Arial" pitchFamily="34" charset="0"/>
              </a:rPr>
              <a:t>(CA15-3, CEA, CA125, SCCA …)</a:t>
            </a:r>
          </a:p>
          <a:p>
            <a:pPr eaLnBrk="1" hangingPunct="1">
              <a:defRPr/>
            </a:pPr>
            <a:r>
              <a:rPr lang="cs-CZ" altLang="cs-CZ" b="1" u="sng" dirty="0">
                <a:solidFill>
                  <a:schemeClr val="bg1"/>
                </a:solidFill>
                <a:latin typeface="Arial" pitchFamily="34" charset="0"/>
              </a:rPr>
              <a:t>Detekce návratu choroby </a:t>
            </a:r>
            <a:r>
              <a:rPr lang="cs-CZ" altLang="cs-CZ" u="sng" dirty="0">
                <a:solidFill>
                  <a:schemeClr val="bg1"/>
                </a:solidFill>
                <a:latin typeface="Arial" pitchFamily="34" charset="0"/>
              </a:rPr>
              <a:t>(</a:t>
            </a:r>
            <a:r>
              <a:rPr lang="cs-CZ" altLang="cs-CZ" dirty="0">
                <a:solidFill>
                  <a:schemeClr val="bg1"/>
                </a:solidFill>
                <a:latin typeface="Arial" pitchFamily="34" charset="0"/>
              </a:rPr>
              <a:t>CA15-3, CEA, CA19-9, AFP, </a:t>
            </a:r>
            <a:r>
              <a:rPr lang="cs-CZ" altLang="cs-CZ" dirty="0" err="1">
                <a:solidFill>
                  <a:schemeClr val="bg1"/>
                </a:solidFill>
                <a:latin typeface="Arial" pitchFamily="34" charset="0"/>
              </a:rPr>
              <a:t>hCG</a:t>
            </a:r>
            <a:r>
              <a:rPr lang="cs-CZ" altLang="cs-CZ" dirty="0">
                <a:solidFill>
                  <a:schemeClr val="bg1"/>
                </a:solidFill>
                <a:latin typeface="Arial" pitchFamily="34" charset="0"/>
              </a:rPr>
              <a:t> ..)</a:t>
            </a:r>
            <a:endParaRPr lang="cs-CZ" altLang="cs-CZ" u="sng" dirty="0">
              <a:solidFill>
                <a:schemeClr val="bg1"/>
              </a:solidFill>
              <a:latin typeface="Arial" pitchFamily="34" charset="0"/>
            </a:endParaRPr>
          </a:p>
        </p:txBody>
      </p:sp>
      <p:sp>
        <p:nvSpPr>
          <p:cNvPr id="4" name="Rectangle 3">
            <a:extLst>
              <a:ext uri="{FF2B5EF4-FFF2-40B4-BE49-F238E27FC236}">
                <a16:creationId xmlns:a16="http://schemas.microsoft.com/office/drawing/2014/main" id="{ED6B3EAA-D444-3045-AEAD-D5FDBE24E3FC}"/>
              </a:ext>
            </a:extLst>
          </p:cNvPr>
          <p:cNvSpPr txBox="1">
            <a:spLocks noChangeArrowheads="1"/>
          </p:cNvSpPr>
          <p:nvPr/>
        </p:nvSpPr>
        <p:spPr bwMode="auto">
          <a:xfrm>
            <a:off x="6096000" y="1916114"/>
            <a:ext cx="4572000" cy="4941887"/>
          </a:xfrm>
          <a:prstGeom prst="rect">
            <a:avLst/>
          </a:prstGeom>
          <a:noFill/>
          <a:ln w="9525">
            <a:noFill/>
            <a:miter lim="800000"/>
            <a:headEnd/>
            <a:tailEnd/>
          </a:ln>
        </p:spPr>
        <p:txBody>
          <a:bodyPr>
            <a:normAutofit/>
          </a:bodyPr>
          <a:lstStyle/>
          <a:p>
            <a:pPr>
              <a:defRPr/>
            </a:pPr>
            <a:r>
              <a:rPr lang="cs-CZ" dirty="0"/>
              <a:t>V průběhu primární terapie mohou být nádorové </a:t>
            </a:r>
            <a:r>
              <a:rPr lang="cs-CZ" dirty="0" err="1"/>
              <a:t>markery</a:t>
            </a:r>
            <a:r>
              <a:rPr lang="cs-CZ" dirty="0"/>
              <a:t> vyšetřovány v intervalu kratším než jeden měsíc. Po ukončení první linie chemoterapie se obvykle doporučují tyto intervaly podle klinických kontrol: 1–2 měsíce v prvních 6 měsících</a:t>
            </a:r>
          </a:p>
          <a:p>
            <a:pPr>
              <a:defRPr/>
            </a:pPr>
            <a:r>
              <a:rPr lang="cs-CZ" dirty="0"/>
              <a:t>po primární terapii, 2 měsíce ve druhé polovině roku, v první polovině následujícího </a:t>
            </a:r>
            <a:r>
              <a:rPr lang="pl-PL" dirty="0"/>
              <a:t>roku každé 3 měsíce, po 1,5 roce a v dalších letech od primární terapie 1× za </a:t>
            </a:r>
            <a:r>
              <a:rPr lang="cs-CZ" dirty="0"/>
              <a:t>6 měsíců. Koncentrace nádorového </a:t>
            </a:r>
            <a:r>
              <a:rPr lang="cs-CZ" dirty="0" err="1"/>
              <a:t>markeru</a:t>
            </a:r>
            <a:r>
              <a:rPr lang="cs-CZ" dirty="0"/>
              <a:t> má být dále vyšetřena: před nasazením terapie, po ukončení terapie (podle poločasu </a:t>
            </a:r>
            <a:r>
              <a:rPr lang="cs-CZ" dirty="0" err="1"/>
              <a:t>markeru</a:t>
            </a:r>
            <a:r>
              <a:rPr lang="cs-CZ" dirty="0"/>
              <a:t>, obvykle 3. až 4. týden), při změně terapie, dále i při nejasném průběhu nemoci.</a:t>
            </a:r>
            <a:endParaRPr lang="cs-CZ" altLang="cs-CZ" b="1" u="sng"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 calcmode="lin" valueType="num">
                                      <p:cBhvr additive="base">
                                        <p:cTn id="3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 calcmode="lin" valueType="num">
                                      <p:cBhvr additive="base">
                                        <p:cTn id="4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4" grpId="0" build="p"/>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1138" name="Obrázek 3" descr="scan_SCLC_NSCLC.jpg">
            <a:extLst>
              <a:ext uri="{FF2B5EF4-FFF2-40B4-BE49-F238E27FC236}">
                <a16:creationId xmlns:a16="http://schemas.microsoft.com/office/drawing/2014/main" id="{9856D460-4F74-C84E-9CCB-A77B67FAEF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71626" y="0"/>
            <a:ext cx="8772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62" name="Obdélník 3">
            <a:extLst>
              <a:ext uri="{FF2B5EF4-FFF2-40B4-BE49-F238E27FC236}">
                <a16:creationId xmlns:a16="http://schemas.microsoft.com/office/drawing/2014/main" id="{EDF78E28-71AB-D94E-9F16-E5AEE29C314F}"/>
              </a:ext>
            </a:extLst>
          </p:cNvPr>
          <p:cNvSpPr>
            <a:spLocks noChangeArrowheads="1"/>
          </p:cNvSpPr>
          <p:nvPr/>
        </p:nvSpPr>
        <p:spPr bwMode="auto">
          <a:xfrm>
            <a:off x="1757364" y="1196975"/>
            <a:ext cx="86772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cs-CZ" altLang="cs-CZ"/>
              <a:t>S_CEA               	 #      1.2 ug/l         	do 4.6            |   |*|   | </a:t>
            </a:r>
          </a:p>
          <a:p>
            <a:r>
              <a:rPr lang="cs-CZ" altLang="cs-CZ"/>
              <a:t>S_CA 19-9              	#    153.0 kU/l         do 40.0           |   | |*  | </a:t>
            </a:r>
          </a:p>
          <a:p>
            <a:r>
              <a:rPr lang="cs-CZ" altLang="cs-CZ"/>
              <a:t>S_CA 72-4                    3.9 kU/l         	do 6.9            |   |*|   | </a:t>
            </a:r>
          </a:p>
          <a:p>
            <a:r>
              <a:rPr lang="cs-CZ" altLang="cs-CZ"/>
              <a:t>S_Alfa-1-fetoprotein   #      2.2 ug/l         do 10.0           |   |*|   | </a:t>
            </a:r>
          </a:p>
          <a:p>
            <a:r>
              <a:rPr lang="cs-CZ" altLang="cs-CZ"/>
              <a:t>S_CYFRA 21-1                139.2 µg/l         do 6.0            |   | |*  | </a:t>
            </a:r>
          </a:p>
          <a:p>
            <a:r>
              <a:rPr lang="cs-CZ" altLang="cs-CZ"/>
              <a:t>S_NSE                        31.7 ug/l         	do 15.2           |   | |*  | </a:t>
            </a:r>
          </a:p>
          <a:p>
            <a:r>
              <a:rPr lang="cs-CZ" altLang="cs-CZ"/>
              <a:t>S_HCG+beta             #     55.9 IU/l        	 do 5.0            |   | |*  | </a:t>
            </a:r>
          </a:p>
          <a:p>
            <a:r>
              <a:rPr lang="cs-CZ" altLang="cs-CZ"/>
              <a:t>S_PSA                  #    0.567 µg/l         	do 6.500          |   |*|   | </a:t>
            </a:r>
          </a:p>
          <a:p>
            <a:r>
              <a:rPr lang="cs-CZ" altLang="cs-CZ"/>
              <a:t>S_Hemoglobin volný             40 mg/l         0-100             |   |*|   |</a:t>
            </a:r>
          </a:p>
          <a:p>
            <a:r>
              <a:rPr lang="pl-PL" altLang="cs-CZ"/>
              <a:t>S_CA 15-3              #     52.0 kU/l         	do 34.0           |   | |*  | </a:t>
            </a:r>
          </a:p>
          <a:p>
            <a:r>
              <a:rPr lang="pl-PL" altLang="cs-CZ"/>
              <a:t>S_SCC                        10.1 µg/l        	 do 4.4            |   | |*  | </a:t>
            </a:r>
            <a:r>
              <a:rPr lang="cs-CZ" altLang="cs-CZ"/>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a:extLst>
              <a:ext uri="{FF2B5EF4-FFF2-40B4-BE49-F238E27FC236}">
                <a16:creationId xmlns:a16="http://schemas.microsoft.com/office/drawing/2014/main" id="{9165CE8A-2937-E546-B80C-05780C8D093D}"/>
              </a:ext>
            </a:extLst>
          </p:cNvPr>
          <p:cNvSpPr>
            <a:spLocks noGrp="1"/>
          </p:cNvSpPr>
          <p:nvPr>
            <p:ph type="title"/>
          </p:nvPr>
        </p:nvSpPr>
        <p:spPr>
          <a:xfrm>
            <a:off x="2379663" y="619126"/>
            <a:ext cx="7429500" cy="1477963"/>
          </a:xfrm>
        </p:spPr>
        <p:txBody>
          <a:bodyPr/>
          <a:lstStyle/>
          <a:p>
            <a:pPr eaLnBrk="1" fontAlgn="auto" hangingPunct="1">
              <a:spcAft>
                <a:spcPts val="0"/>
              </a:spcAft>
              <a:defRPr/>
            </a:pPr>
            <a:endParaRPr lang="cs-CZ" altLang="cs-CZ"/>
          </a:p>
        </p:txBody>
      </p:sp>
      <p:sp>
        <p:nvSpPr>
          <p:cNvPr id="93187" name="Zástupný symbol pro obsah 2">
            <a:extLst>
              <a:ext uri="{FF2B5EF4-FFF2-40B4-BE49-F238E27FC236}">
                <a16:creationId xmlns:a16="http://schemas.microsoft.com/office/drawing/2014/main" id="{8C439057-9FF6-0741-AD54-B0F1694C98B6}"/>
              </a:ext>
            </a:extLst>
          </p:cNvPr>
          <p:cNvSpPr>
            <a:spLocks noGrp="1"/>
          </p:cNvSpPr>
          <p:nvPr>
            <p:ph idx="1"/>
          </p:nvPr>
        </p:nvSpPr>
        <p:spPr>
          <a:xfrm>
            <a:off x="2379663" y="2249488"/>
            <a:ext cx="7429500" cy="3541712"/>
          </a:xfrm>
        </p:spPr>
        <p:txBody>
          <a:bodyPr/>
          <a:lstStyle/>
          <a:p>
            <a:pPr eaLnBrk="1" hangingPunct="1"/>
            <a:endParaRPr lang="cs-CZ" altLang="cs-CZ"/>
          </a:p>
        </p:txBody>
      </p:sp>
      <p:pic>
        <p:nvPicPr>
          <p:cNvPr id="93188" name="Picture 3">
            <a:extLst>
              <a:ext uri="{FF2B5EF4-FFF2-40B4-BE49-F238E27FC236}">
                <a16:creationId xmlns:a16="http://schemas.microsoft.com/office/drawing/2014/main" id="{6FEF6FDD-DB5A-2B40-B5D0-673AA2404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2981" t="20317" r="22722" b="8337"/>
          <a:stretch>
            <a:fillRect/>
          </a:stretch>
        </p:blipFill>
        <p:spPr bwMode="auto">
          <a:xfrm>
            <a:off x="1487487" y="71438"/>
            <a:ext cx="9185276" cy="678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5FB41F0-60E0-3B44-83A4-72BB7932D360}"/>
              </a:ext>
            </a:extLst>
          </p:cNvPr>
          <p:cNvSpPr>
            <a:spLocks noGrp="1" noChangeArrowheads="1"/>
          </p:cNvSpPr>
          <p:nvPr>
            <p:ph type="title"/>
          </p:nvPr>
        </p:nvSpPr>
        <p:spPr>
          <a:xfrm>
            <a:off x="1752600" y="609600"/>
            <a:ext cx="8763000" cy="1143000"/>
          </a:xfrm>
        </p:spPr>
        <p:txBody>
          <a:bodyPr/>
          <a:lstStyle/>
          <a:p>
            <a:pPr eaLnBrk="1" fontAlgn="auto" hangingPunct="1">
              <a:spcAft>
                <a:spcPts val="0"/>
              </a:spcAft>
              <a:defRPr/>
            </a:pPr>
            <a:r>
              <a:rPr lang="cs-CZ" altLang="cs-CZ">
                <a:solidFill>
                  <a:schemeClr val="bg1"/>
                </a:solidFill>
                <a:latin typeface="Arial" panose="020B0604020202020204" pitchFamily="34" charset="0"/>
              </a:rPr>
              <a:t>analytické metody</a:t>
            </a:r>
            <a:r>
              <a:rPr lang="cs-CZ" altLang="cs-CZ" b="1">
                <a:solidFill>
                  <a:schemeClr val="bg1"/>
                </a:solidFill>
                <a:latin typeface="Arial" panose="020B0604020202020204" pitchFamily="34" charset="0"/>
              </a:rPr>
              <a:t> - solubilní </a:t>
            </a:r>
            <a:r>
              <a:rPr lang="cs-CZ" altLang="cs-CZ">
                <a:solidFill>
                  <a:schemeClr val="bg1"/>
                </a:solidFill>
                <a:latin typeface="Arial" panose="020B0604020202020204" pitchFamily="34" charset="0"/>
              </a:rPr>
              <a:t>nádorové markery</a:t>
            </a:r>
            <a:r>
              <a:rPr lang="cs-CZ" altLang="cs-CZ" b="1">
                <a:solidFill>
                  <a:schemeClr val="bg1"/>
                </a:solidFill>
                <a:latin typeface="Arial" panose="020B0604020202020204" pitchFamily="34" charset="0"/>
              </a:rPr>
              <a:t>:</a:t>
            </a:r>
          </a:p>
        </p:txBody>
      </p:sp>
      <p:sp>
        <p:nvSpPr>
          <p:cNvPr id="16387" name="Rectangle 3">
            <a:extLst>
              <a:ext uri="{FF2B5EF4-FFF2-40B4-BE49-F238E27FC236}">
                <a16:creationId xmlns:a16="http://schemas.microsoft.com/office/drawing/2014/main" id="{30F0B00C-3829-6D49-8039-5D45664C3A10}"/>
              </a:ext>
            </a:extLst>
          </p:cNvPr>
          <p:cNvSpPr>
            <a:spLocks noGrp="1" noChangeArrowheads="1"/>
          </p:cNvSpPr>
          <p:nvPr>
            <p:ph idx="1"/>
          </p:nvPr>
        </p:nvSpPr>
        <p:spPr>
          <a:xfrm>
            <a:off x="2209800" y="2057400"/>
            <a:ext cx="7772400" cy="4114800"/>
          </a:xfrm>
        </p:spPr>
        <p:txBody>
          <a:bodyPr/>
          <a:lstStyle/>
          <a:p>
            <a:pPr eaLnBrk="1" hangingPunct="1"/>
            <a:r>
              <a:rPr lang="cs-CZ" altLang="cs-CZ" u="sng">
                <a:solidFill>
                  <a:schemeClr val="bg1"/>
                </a:solidFill>
                <a:latin typeface="Arial" panose="020B0604020202020204" pitchFamily="34" charset="0"/>
              </a:rPr>
              <a:t>Kvantitativní imunoanalýza - </a:t>
            </a:r>
            <a:r>
              <a:rPr lang="cs-CZ" altLang="cs-CZ" sz="2800" u="sng">
                <a:solidFill>
                  <a:schemeClr val="bg1"/>
                </a:solidFill>
                <a:latin typeface="Arial" panose="020B0604020202020204" pitchFamily="34" charset="0"/>
              </a:rPr>
              <a:t>dominantně</a:t>
            </a:r>
          </a:p>
          <a:p>
            <a:pPr lvl="1" eaLnBrk="1" hangingPunct="1"/>
            <a:r>
              <a:rPr lang="cs-CZ" altLang="cs-CZ">
                <a:solidFill>
                  <a:schemeClr val="bg1"/>
                </a:solidFill>
                <a:latin typeface="Arial" panose="020B0604020202020204" pitchFamily="34" charset="0"/>
              </a:rPr>
              <a:t>Manuální ELISA, CLIA, ….</a:t>
            </a:r>
          </a:p>
          <a:p>
            <a:pPr eaLnBrk="1" hangingPunct="1"/>
            <a:r>
              <a:rPr lang="cs-CZ" altLang="cs-CZ">
                <a:solidFill>
                  <a:schemeClr val="bg1"/>
                </a:solidFill>
                <a:latin typeface="Arial" panose="020B0604020202020204" pitchFamily="34" charset="0"/>
              </a:rPr>
              <a:t>určení aktivity enzymů</a:t>
            </a:r>
          </a:p>
          <a:p>
            <a:pPr eaLnBrk="1" hangingPunct="1"/>
            <a:r>
              <a:rPr lang="cs-CZ" altLang="cs-CZ">
                <a:solidFill>
                  <a:schemeClr val="bg1"/>
                </a:solidFill>
                <a:latin typeface="Arial" panose="020B0604020202020204" pitchFamily="34" charset="0"/>
              </a:rPr>
              <a:t>určení vazebné kapacity</a:t>
            </a:r>
          </a:p>
          <a:p>
            <a:pPr eaLnBrk="1" hangingPunct="1"/>
            <a:r>
              <a:rPr lang="cs-CZ" altLang="cs-CZ">
                <a:solidFill>
                  <a:schemeClr val="bg1"/>
                </a:solidFill>
                <a:latin typeface="Arial" panose="020B0604020202020204" pitchFamily="34" charset="0"/>
              </a:rPr>
              <a:t>chromatografické techniky</a:t>
            </a:r>
          </a:p>
          <a:p>
            <a:pPr eaLnBrk="1" hangingPunct="1"/>
            <a:r>
              <a:rPr lang="cs-CZ" altLang="cs-CZ">
                <a:solidFill>
                  <a:schemeClr val="bg1"/>
                </a:solidFill>
                <a:latin typeface="Arial" panose="020B0604020202020204" pitchFamily="34" charset="0"/>
              </a:rPr>
              <a:t>hmotnostní spektrometrie</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bvod">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Obvod">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vo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Circuit</Template>
  <TotalTime>5468</TotalTime>
  <Words>6536</Words>
  <Application>Microsoft Macintosh PowerPoint</Application>
  <PresentationFormat>Widescreen</PresentationFormat>
  <Paragraphs>456</Paragraphs>
  <Slides>86</Slides>
  <Notes>21</Notes>
  <HiddenSlides>2</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86</vt:i4>
      </vt:variant>
    </vt:vector>
  </HeadingPairs>
  <TitlesOfParts>
    <vt:vector size="95" baseType="lpstr">
      <vt:lpstr>Arial</vt:lpstr>
      <vt:lpstr>Arial Narrow</vt:lpstr>
      <vt:lpstr>Calibri</vt:lpstr>
      <vt:lpstr>Times New Roman</vt:lpstr>
      <vt:lpstr>Tw Cen MT</vt:lpstr>
      <vt:lpstr>Wingdings</vt:lpstr>
      <vt:lpstr>Circuit</vt:lpstr>
      <vt:lpstr>Bitmap Image</vt:lpstr>
      <vt:lpstr>Document</vt:lpstr>
      <vt:lpstr>Nádorové markery</vt:lpstr>
      <vt:lpstr>Obsah přednášky</vt:lpstr>
      <vt:lpstr>Základní pojmy</vt:lpstr>
      <vt:lpstr>Maligní vs benigní onemocnění</vt:lpstr>
      <vt:lpstr>Maligní onemocnění</vt:lpstr>
      <vt:lpstr>Diferenciální diagnóza z laboratorního pohledu – nejvýznamnější nálezy</vt:lpstr>
      <vt:lpstr>- nádorové markery -</vt:lpstr>
      <vt:lpstr>analytické aspekty:</vt:lpstr>
      <vt:lpstr>analytické metody - solubilní nádorové markery:</vt:lpstr>
      <vt:lpstr>Imunochemické techniky</vt:lpstr>
      <vt:lpstr>Produkce monoklonálních protilátek</vt:lpstr>
      <vt:lpstr>Imunoanalytické metody mají různou citlivost</vt:lpstr>
      <vt:lpstr>Kompetitivní imunoanalýza</vt:lpstr>
      <vt:lpstr>Nekompetitivní imunoanalýza</vt:lpstr>
      <vt:lpstr>Základní imunoanalytické metody se značkou</vt:lpstr>
      <vt:lpstr>Radioaktivní značka</vt:lpstr>
      <vt:lpstr>Technologie RIA a IRMA</vt:lpstr>
      <vt:lpstr>Výhody a nevýhody RIA</vt:lpstr>
      <vt:lpstr>Enzymové indikátory</vt:lpstr>
      <vt:lpstr>EIA s fotometrickou detekcí</vt:lpstr>
      <vt:lpstr>EIA s fotometrickou detekcí</vt:lpstr>
      <vt:lpstr>Kompetitivní EIA (ELISA)</vt:lpstr>
      <vt:lpstr>Sendvičová EIMA, ELISA</vt:lpstr>
      <vt:lpstr>Technologie EIA</vt:lpstr>
      <vt:lpstr>EIA s fotometrickou detekcí</vt:lpstr>
      <vt:lpstr>EIA s luminiscenční detekcí</vt:lpstr>
      <vt:lpstr>Kompetitivní CLIA</vt:lpstr>
      <vt:lpstr>Sendvičová CLIA</vt:lpstr>
      <vt:lpstr>EIA s luminiscenční detekcí</vt:lpstr>
      <vt:lpstr>PowerPoint Presentation</vt:lpstr>
      <vt:lpstr>Problematika ředění</vt:lpstr>
      <vt:lpstr>PowerPoint Presentation</vt:lpstr>
      <vt:lpstr>Zdroje interference u imunoanalytických metod…</vt:lpstr>
      <vt:lpstr>Zdroje interference I</vt:lpstr>
      <vt:lpstr>PowerPoint Presentation</vt:lpstr>
      <vt:lpstr>Zdroje interferEnce II</vt:lpstr>
      <vt:lpstr>Zdroje interferEnce III</vt:lpstr>
      <vt:lpstr>PowerPoint Presentation</vt:lpstr>
      <vt:lpstr>PowerPoint Presentation</vt:lpstr>
      <vt:lpstr>Klíčové faktory ve stanovoání tumorových markerů</vt:lpstr>
      <vt:lpstr>PowerPoint Presentation</vt:lpstr>
      <vt:lpstr>Sensitivita a specificita</vt:lpstr>
      <vt:lpstr>klinické a  interpretační aspekty:</vt:lpstr>
      <vt:lpstr>Tumor markery: užití v klinice</vt:lpstr>
      <vt:lpstr>PowerPoint Presentation</vt:lpstr>
      <vt:lpstr> - ideální nádorový marker -</vt:lpstr>
      <vt:lpstr>Ideální marker</vt:lpstr>
      <vt:lpstr>PowerPoint Presentation</vt:lpstr>
      <vt:lpstr>Senzitivita a specificita</vt:lpstr>
      <vt:lpstr>Hodnocení klinického významu analýzy</vt:lpstr>
      <vt:lpstr>Sensitivita a specificita</vt:lpstr>
      <vt:lpstr>Senzitivita vs specificita</vt:lpstr>
      <vt:lpstr>ROC analýza (AUC)</vt:lpstr>
      <vt:lpstr>PowerPoint Presentation</vt:lpstr>
      <vt:lpstr>Typy nádorů I</vt:lpstr>
      <vt:lpstr>Typy nádorů II</vt:lpstr>
      <vt:lpstr>Typy nádorů III</vt:lpstr>
      <vt:lpstr>Typy nádorů IV</vt:lpstr>
      <vt:lpstr>CEA (karcinoembryonální antigen): </vt:lpstr>
      <vt:lpstr>CA 19-9:  </vt:lpstr>
      <vt:lpstr>AFP (alfa1-fetoprotein):  </vt:lpstr>
      <vt:lpstr>hCG (lidský choriový gonadotropin):  </vt:lpstr>
      <vt:lpstr>CA 15-3:  </vt:lpstr>
      <vt:lpstr>CA 125:  </vt:lpstr>
      <vt:lpstr>PSA (prostatický specifický antigen), fPSA (volná frakce PSA): :  </vt:lpstr>
      <vt:lpstr>CA 72-4: :  </vt:lpstr>
      <vt:lpstr>S-100 beta:   </vt:lpstr>
      <vt:lpstr>NSE (neuron-specifická enoláza):   </vt:lpstr>
      <vt:lpstr>SCCA (antigen skvamózních buněk):   </vt:lpstr>
      <vt:lpstr>CYFRA 21-1 (fragment cytokeratinu 19):   </vt:lpstr>
      <vt:lpstr>TPA, TPS (tkáňový polypeptidový antigen, tkáňový polypeptidový specifický antigen):    </vt:lpstr>
      <vt:lpstr>LD (laktátdehydrogenáza):    </vt:lpstr>
      <vt:lpstr>beta2-mikroglobulin (B2M):    </vt:lpstr>
      <vt:lpstr>Chromogranin A (CgA):  :  </vt:lpstr>
      <vt:lpstr>…….  </vt:lpstr>
      <vt:lpstr>PowerPoint Presentation</vt:lpstr>
      <vt:lpstr>PowerPoint Presentation</vt:lpstr>
      <vt:lpstr>Klíčové faktory ve stanovování nádorových markerů</vt:lpstr>
      <vt:lpstr>Je původ zvýšené hladiny nádorového markeru v malignitě? </vt:lpstr>
      <vt:lpstr>PowerPoint Presentation</vt:lpstr>
      <vt:lpstr>PowerPoint Presentation</vt:lpstr>
      <vt:lpstr>Nádorové markery - preanalytika</vt:lpstr>
      <vt:lpstr>Tumor markery: užití v klinice</vt:lpstr>
      <vt:lpstr>PowerPoint Presentation</vt:lpstr>
      <vt:lpstr>PowerPoint Presentation</vt:lpstr>
      <vt:lpstr>PowerPoint Presentation</vt:lpstr>
    </vt:vector>
  </TitlesOfParts>
  <Company>MOU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Biochemické vyšetřování v onkologii: nádorové markery</dc:title>
  <dc:creator>Valik</dc:creator>
  <cp:lastModifiedBy>Valík Dalibor</cp:lastModifiedBy>
  <cp:revision>227</cp:revision>
  <dcterms:created xsi:type="dcterms:W3CDTF">2006-02-28T08:15:21Z</dcterms:created>
  <dcterms:modified xsi:type="dcterms:W3CDTF">2024-05-22T06:02:30Z</dcterms:modified>
</cp:coreProperties>
</file>