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04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56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72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83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16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11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89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440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07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85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95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3901-746A-4926-9A8F-3491C7924247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94E12-6450-4804-85BD-020EABB97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42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Průkaz </a:t>
            </a:r>
            <a:r>
              <a:rPr lang="cs-CZ" dirty="0" err="1" smtClean="0"/>
              <a:t>likvorey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01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Průkaz </a:t>
            </a:r>
            <a:r>
              <a:rPr lang="cs-CZ" dirty="0" err="1" smtClean="0"/>
              <a:t>likvorey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Pacientka 26 let</a:t>
            </a:r>
          </a:p>
          <a:p>
            <a:r>
              <a:rPr lang="cs-CZ" dirty="0" smtClean="0"/>
              <a:t>Během několika měsíců zduření v oblasti horní hrudní páteře ,následné zduření v oblasti krku</a:t>
            </a:r>
          </a:p>
          <a:p>
            <a:r>
              <a:rPr lang="cs-CZ" dirty="0" err="1" smtClean="0"/>
              <a:t>Subj:poruchy</a:t>
            </a:r>
            <a:r>
              <a:rPr lang="cs-CZ" dirty="0" smtClean="0"/>
              <a:t> cítivosti v oblasti LHK, slabost LHK</a:t>
            </a:r>
          </a:p>
          <a:p>
            <a:endParaRPr lang="cs-CZ" dirty="0" smtClean="0"/>
          </a:p>
          <a:p>
            <a:r>
              <a:rPr lang="cs-CZ" dirty="0" smtClean="0"/>
              <a:t>MR,CT, PET-MRI: tumor v oblasti C4-Th3,prorůstání do </a:t>
            </a:r>
            <a:r>
              <a:rPr lang="cs-CZ" dirty="0" err="1" smtClean="0"/>
              <a:t>mediastina,infiltrace</a:t>
            </a:r>
            <a:r>
              <a:rPr lang="cs-CZ" dirty="0" smtClean="0"/>
              <a:t> horního pólu levé plíce, pleury, 1.žebra vlevo</a:t>
            </a:r>
          </a:p>
          <a:p>
            <a:r>
              <a:rPr lang="cs-CZ" dirty="0" err="1" smtClean="0"/>
              <a:t>Bipsie</a:t>
            </a:r>
            <a:r>
              <a:rPr lang="cs-CZ" dirty="0" smtClean="0"/>
              <a:t> –maligní tumor z pochev periferních nervů (maligní </a:t>
            </a:r>
            <a:r>
              <a:rPr lang="cs-CZ" dirty="0" err="1" smtClean="0"/>
              <a:t>schwannom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Plánovaný operační výkon – resekce tumoru v oblasti krku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718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Operace  - resekce tumoru – oblast krční, hrudní, resekce části plic, části žeber</a:t>
            </a:r>
          </a:p>
          <a:p>
            <a:endParaRPr lang="cs-CZ" dirty="0" smtClean="0"/>
          </a:p>
          <a:p>
            <a:r>
              <a:rPr lang="cs-CZ" dirty="0" smtClean="0"/>
              <a:t>2.den po operaci – zvýšení sekrece z operační rány – podezření na přítomnost </a:t>
            </a:r>
            <a:r>
              <a:rPr lang="cs-CZ" dirty="0" err="1" smtClean="0"/>
              <a:t>likvoru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Odeslán vzorek na vyšetření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1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Průkaz ß2-transferinu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950" y="1686824"/>
            <a:ext cx="4467314" cy="3772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427439" y="5799352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Sérum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3285892" y="5799352"/>
            <a:ext cx="57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CSF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2132" y="5710698"/>
            <a:ext cx="10555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Sérum</a:t>
            </a:r>
          </a:p>
          <a:p>
            <a:r>
              <a:rPr lang="cs-CZ" b="1" dirty="0" smtClean="0"/>
              <a:t>pacienta </a:t>
            </a:r>
            <a:endParaRPr lang="cs-CZ" b="1" dirty="0"/>
          </a:p>
        </p:txBody>
      </p:sp>
      <p:sp>
        <p:nvSpPr>
          <p:cNvPr id="7" name="Obdélník 6"/>
          <p:cNvSpPr/>
          <p:nvPr/>
        </p:nvSpPr>
        <p:spPr>
          <a:xfrm>
            <a:off x="5292080" y="5849198"/>
            <a:ext cx="998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Tekutina</a:t>
            </a:r>
            <a:endParaRPr lang="cs-CZ" b="1" dirty="0"/>
          </a:p>
        </p:txBody>
      </p:sp>
      <p:sp>
        <p:nvSpPr>
          <p:cNvPr id="8" name="Šipka doprava 7"/>
          <p:cNvSpPr/>
          <p:nvPr/>
        </p:nvSpPr>
        <p:spPr>
          <a:xfrm>
            <a:off x="323528" y="349143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301936" y="3613977"/>
            <a:ext cx="1338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asialoforma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577620" y="3244645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disialo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396317" y="2420888"/>
            <a:ext cx="10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tetrasialo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517119" y="2623077"/>
            <a:ext cx="822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trisialo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1306228" y="2236222"/>
            <a:ext cx="1154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pentasialo</a:t>
            </a:r>
            <a:endParaRPr lang="cs-CZ" dirty="0"/>
          </a:p>
        </p:txBody>
      </p:sp>
      <p:sp>
        <p:nvSpPr>
          <p:cNvPr id="14" name="Šipka doleva 13"/>
          <p:cNvSpPr/>
          <p:nvPr/>
        </p:nvSpPr>
        <p:spPr>
          <a:xfrm>
            <a:off x="7395164" y="35563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49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Průkaz ß2-transferinu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3.den po operaci provedena revize rány , v oblasti C8 a T1 nalezeny drobné trhliny tvrdé pleny, sešity a překryty tzv. tkáňovým lepidlem</a:t>
            </a:r>
          </a:p>
          <a:p>
            <a:endParaRPr lang="cs-CZ" dirty="0" smtClean="0"/>
          </a:p>
          <a:p>
            <a:r>
              <a:rPr lang="cs-CZ" dirty="0" smtClean="0"/>
              <a:t>3.den po revizi znovu vyšetření sekretu z rány  pozitivní nález  </a:t>
            </a:r>
          </a:p>
          <a:p>
            <a:pPr marL="0" indent="0">
              <a:buNone/>
            </a:pPr>
            <a:r>
              <a:rPr lang="cs-CZ" dirty="0" smtClean="0"/>
              <a:t>    ß2-transferinu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55" y="1723788"/>
            <a:ext cx="2878137" cy="347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Šipka doleva 4"/>
          <p:cNvSpPr/>
          <p:nvPr/>
        </p:nvSpPr>
        <p:spPr>
          <a:xfrm>
            <a:off x="8165592" y="319601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8173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155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Průkaz likvorey</vt:lpstr>
      <vt:lpstr>Průkaz likvorey</vt:lpstr>
      <vt:lpstr>Prezentace aplikace PowerPoint</vt:lpstr>
      <vt:lpstr>Průkaz ß2-transferinu</vt:lpstr>
      <vt:lpstr>Průkaz ß2-transferinu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Průkaz likvorey</dc:title>
  <dc:creator>Čermáková Zdenka</dc:creator>
  <cp:lastModifiedBy>Čermáková Zdenka</cp:lastModifiedBy>
  <cp:revision>7</cp:revision>
  <dcterms:created xsi:type="dcterms:W3CDTF">2017-10-06T13:07:48Z</dcterms:created>
  <dcterms:modified xsi:type="dcterms:W3CDTF">2020-02-25T09:52:24Z</dcterms:modified>
</cp:coreProperties>
</file>