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39"/>
  </p:notesMasterIdLst>
  <p:handoutMasterIdLst>
    <p:handoutMasterId r:id="rId40"/>
  </p:handoutMasterIdLst>
  <p:sldIdLst>
    <p:sldId id="257" r:id="rId2"/>
    <p:sldId id="315" r:id="rId3"/>
    <p:sldId id="460" r:id="rId4"/>
    <p:sldId id="417" r:id="rId5"/>
    <p:sldId id="310" r:id="rId6"/>
    <p:sldId id="418" r:id="rId7"/>
    <p:sldId id="448" r:id="rId8"/>
    <p:sldId id="419" r:id="rId9"/>
    <p:sldId id="420" r:id="rId10"/>
    <p:sldId id="422" r:id="rId11"/>
    <p:sldId id="449" r:id="rId12"/>
    <p:sldId id="450" r:id="rId13"/>
    <p:sldId id="451" r:id="rId14"/>
    <p:sldId id="454" r:id="rId15"/>
    <p:sldId id="423" r:id="rId16"/>
    <p:sldId id="424" r:id="rId17"/>
    <p:sldId id="425" r:id="rId18"/>
    <p:sldId id="426" r:id="rId19"/>
    <p:sldId id="427" r:id="rId20"/>
    <p:sldId id="453" r:id="rId21"/>
    <p:sldId id="452" r:id="rId22"/>
    <p:sldId id="456" r:id="rId23"/>
    <p:sldId id="311" r:id="rId24"/>
    <p:sldId id="463" r:id="rId25"/>
    <p:sldId id="431" r:id="rId26"/>
    <p:sldId id="432" r:id="rId27"/>
    <p:sldId id="433" r:id="rId28"/>
    <p:sldId id="434" r:id="rId29"/>
    <p:sldId id="462" r:id="rId30"/>
    <p:sldId id="312" r:id="rId31"/>
    <p:sldId id="461" r:id="rId32"/>
    <p:sldId id="435" r:id="rId33"/>
    <p:sldId id="457" r:id="rId34"/>
    <p:sldId id="464" r:id="rId35"/>
    <p:sldId id="455" r:id="rId36"/>
    <p:sldId id="459" r:id="rId37"/>
    <p:sldId id="405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8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1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26"/>
    </p:cViewPr>
  </p:sorterViewPr>
  <p:notesViewPr>
    <p:cSldViewPr>
      <p:cViewPr varScale="1">
        <p:scale>
          <a:sx n="86" d="100"/>
          <a:sy n="86" d="100"/>
        </p:scale>
        <p:origin x="-34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10.xml"/><Relationship Id="rId7" Type="http://schemas.openxmlformats.org/officeDocument/2006/relationships/slide" Target="slides/slide18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51CEDC-8A82-4823-BA4E-56D3E926A4DE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D60466-9330-415A-B41F-4E00D17136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15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29975-EDE4-4307-B55C-34BBC992EFC1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3227D-D948-43BA-BC09-3DB8ABD58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31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DA15EF-7D8F-4AD6-A038-F50B1E90B36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89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E9C32-09F9-4C93-93C7-1656C7B1F68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04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D7743A-9D2F-459C-9D83-C91339FAA462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013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E9C32-09F9-4C93-93C7-1656C7B1F68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346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E9C32-09F9-4C93-93C7-1656C7B1F68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324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E9C32-09F9-4C93-93C7-1656C7B1F68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329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E9C32-09F9-4C93-93C7-1656C7B1F68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033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E9C32-09F9-4C93-93C7-1656C7B1F68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065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523AE7-53C9-4B8D-AB94-5C6333236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296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B0A82-67D4-46B4-B6D7-AAA01511B35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53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1D8677-BFA7-488A-9F63-D2A9D59F9831}" type="slidenum">
              <a:rPr lang="en-GB" altLang="cs-CZ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88844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B3F8E5-96A3-49A8-B9E6-83B729CD91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455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2D34ED-E9A9-4CBC-AFF2-FB669273BD8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750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2D34ED-E9A9-4CBC-AFF2-FB669273BD8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0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2D34ED-E9A9-4CBC-AFF2-FB669273BD8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13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227D-D948-43BA-BC09-3DB8ABD587B9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837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227D-D948-43BA-BC09-3DB8ABD587B9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57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227D-D948-43BA-BC09-3DB8ABD587B9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024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2D34ED-E9A9-4CBC-AFF2-FB669273BD8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656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53A68C-9A1E-43C0-AAE0-7808DE252F3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303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53A68C-9A1E-43C0-AAE0-7808DE252F3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073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752B0-2850-4DFD-A898-C0F1A103A02E}" type="slidenum">
              <a:rPr lang="cs-CZ"/>
              <a:pPr/>
              <a:t>32</a:t>
            </a:fld>
            <a:endParaRPr lang="cs-CZ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6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B3F8E5-96A3-49A8-B9E6-83B729CD91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737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150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FB94FC-3DE4-4E95-9CE6-2F9D390DE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63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B3F8E5-96A3-49A8-B9E6-83B729CD91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23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EDC657-78EC-4CAA-A2BA-5A2B0EA21E2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6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227D-D948-43BA-BC09-3DB8ABD587B9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6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227D-D948-43BA-BC09-3DB8ABD587B9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1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E9C32-09F9-4C93-93C7-1656C7B1F68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27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E9C32-09F9-4C93-93C7-1656C7B1F68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60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BB32-368D-4216-BCFE-9D7342D7E1A0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166D-9747-4AD2-95CD-6DED35A4BB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0ACA-E05D-4EBE-B233-7D229173D508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0AAB-96B3-4B5D-B421-84C522A328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0E0B-F4BD-4F9D-A003-0528CF489E85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900C-23AB-4578-8013-DF8C68FF26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8F7D-3761-438C-9BB1-47DC149C9861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E3CE-6E67-4DCA-B9F1-0B0170A3E9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7BB3-94C0-46BC-8F51-3CBC1FF3C298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7CF79-6524-4236-867A-E28199A5C0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A5D5-E320-4BB0-9518-97C32FFB69C6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5BC2-F406-4BF4-AC0A-3B62B0F422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C6C6-3FFA-4A3C-A5AF-308CAA77EA09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0CAB-E0E4-4451-8B5B-FE2E6B3AD6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9948-177B-4A84-903E-CD901C995B0C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E3BB-C9AA-4F98-9347-83512C3B1D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D514-EEA4-4A63-84F5-B7154FBB92BF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D222-5778-4A0E-8C06-4AA88FEE3B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4DDD-1C85-4C20-B2E4-C5A13B2AA507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63AE2-CED8-4FDA-8ECD-A46C7D7CE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0663-4D3C-4A3A-BEC6-91C354C19926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98C3-7262-4576-BC12-546C830D90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047CFC-0C67-4FF5-8F38-E713CE6D1147}" type="datetimeFigureOut">
              <a:rPr lang="cs-CZ"/>
              <a:pPr>
                <a:defRPr/>
              </a:pPr>
              <a:t>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2A22F1-13A8-4B15-A044-C4498F9BE8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wurity/retinal-lesions-pathophysiolog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utiraoitabuna/5176530381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illinoisretinainstitute.com/index.php?p=2_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os.com/es/Blog/Dates/2009/12/A-View-from-the-Periphery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shop.onjoph.com/catalog/product_info.php?products_id=3990&amp;language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intechopen.com/books/glaucoma-basic-and-clinical-aspects/neovascular-glaucoma-2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n.excimerclinic.ru/retina/structur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Diabetická retinopatie </a:t>
            </a:r>
            <a:endParaRPr lang="cs-CZ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857628"/>
            <a:ext cx="7467600" cy="1752594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Veronika Matušková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Oční klinika FN Brno a LF MU </a:t>
            </a:r>
            <a:endParaRPr lang="cs-CZ" sz="2400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17411" name="Picture 5" descr="E:\oko\loga\Nemocnice Bohunic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581128"/>
            <a:ext cx="4158630" cy="198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NPDR 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55576" y="714356"/>
            <a:ext cx="7704856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NPDR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 – </a:t>
            </a:r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plaménkovité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hemoragie, korálkovité žíly, omega kličky 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F:\NPDR III\Safranek OD 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4200" y="-6743700"/>
            <a:ext cx="3035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F:\NPDR III\Safranek OD C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0492"/>
            <a:ext cx="825817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F:\NPDR III\Detail ome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495261" cy="23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2317" y="987038"/>
            <a:ext cx="6234633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alt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NPDR </a:t>
            </a:r>
            <a:r>
              <a:rPr lang="cs-CZ" alt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 – ischemie vede ke zvýšení průtoku v žilách – to vede k rozvoji žilních abnormalit „ nevydrží tlak zvýšeného průtoku krve“</a:t>
            </a:r>
            <a:endParaRPr lang="cs-CZ" alt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3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NPDR III\Detail ome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7" y="1475656"/>
            <a:ext cx="7160747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2411760" y="3717032"/>
            <a:ext cx="720080" cy="4680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Omega klička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8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NPDR III\detail IR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4508"/>
            <a:ext cx="7590041" cy="504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2771800" y="2536966"/>
            <a:ext cx="792088" cy="50405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8391" y="19776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cs-CZ" dirty="0"/>
          </a:p>
        </p:txBody>
      </p:sp>
      <p:pic>
        <p:nvPicPr>
          <p:cNvPr id="11266" name="Picture 2" descr="http://image.slidesharecdn.com/pathophysiology-retina-111007204507-phpapp01/95/retinal-lesions-pathophysiology-57-728.jpg?cb=13530535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9" y="4587535"/>
            <a:ext cx="2842270" cy="21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IRMA – </a:t>
            </a:r>
            <a:r>
              <a:rPr lang="cs-CZ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intraretinální</a:t>
            </a:r>
            <a:r>
              <a:rPr lang="cs-CZ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mikrovaskulopatie</a:t>
            </a:r>
            <a:endParaRPr lang="cs-CZ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9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Neovaskularizace</a:t>
            </a:r>
            <a:r>
              <a:rPr lang="cs-CZ" dirty="0" smtClean="0"/>
              <a:t> disku – z </a:t>
            </a:r>
            <a:r>
              <a:rPr lang="cs-CZ" dirty="0" smtClean="0"/>
              <a:t>choroidálního </a:t>
            </a:r>
            <a:r>
              <a:rPr lang="cs-CZ" dirty="0" smtClean="0"/>
              <a:t>řečiště, obvykle již ¼ sítnice ischemická</a:t>
            </a:r>
          </a:p>
          <a:p>
            <a:endParaRPr lang="cs-CZ" dirty="0" smtClean="0"/>
          </a:p>
          <a:p>
            <a:r>
              <a:rPr lang="cs-CZ" dirty="0" err="1" smtClean="0"/>
              <a:t>Neovaskularizace</a:t>
            </a:r>
            <a:r>
              <a:rPr lang="cs-CZ" dirty="0" smtClean="0"/>
              <a:t> sítnice – vyrůstají ze žil retinálního </a:t>
            </a:r>
            <a:r>
              <a:rPr lang="cs-CZ" dirty="0" smtClean="0"/>
              <a:t>řečiště</a:t>
            </a:r>
          </a:p>
          <a:p>
            <a:endParaRPr lang="cs-CZ" dirty="0"/>
          </a:p>
        </p:txBody>
      </p:sp>
      <p:pic>
        <p:nvPicPr>
          <p:cNvPr id="3074" name="Picture 2" descr="G:\flesh\DR proliferace\Ancinc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47" y="4149080"/>
            <a:ext cx="3665519" cy="24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476564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Proliferativní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05911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Pozn. </a:t>
            </a:r>
            <a:r>
              <a:rPr lang="cs-CZ" dirty="0" err="1"/>
              <a:t>n</a:t>
            </a:r>
            <a:r>
              <a:rPr lang="cs-CZ" dirty="0" err="1" smtClean="0"/>
              <a:t>eovaskularizace</a:t>
            </a:r>
            <a:r>
              <a:rPr lang="cs-CZ" dirty="0" smtClean="0"/>
              <a:t> = novotvořené </a:t>
            </a:r>
            <a:r>
              <a:rPr lang="cs-CZ" dirty="0"/>
              <a:t>cévy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3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velka vi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8764"/>
            <a:ext cx="7994297" cy="530783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 rot="10800000" flipV="1">
            <a:off x="971600" y="508765"/>
            <a:ext cx="6912768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Počínající  PDR – novotvořené cévy na papile zrakového nervu 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NVD 1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357174" y="54868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643174" y="714356"/>
            <a:ext cx="35814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Pokročilá 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PDR</a:t>
            </a:r>
          </a:p>
        </p:txBody>
      </p:sp>
      <p:sp>
        <p:nvSpPr>
          <p:cNvPr id="4" name="Ovál 3"/>
          <p:cNvSpPr/>
          <p:nvPr/>
        </p:nvSpPr>
        <p:spPr>
          <a:xfrm>
            <a:off x="5364088" y="1556792"/>
            <a:ext cx="3240360" cy="3744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298368" y="55799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Obliterované cévy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 rot="15929458">
            <a:off x="1963076" y="5056995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rolifer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143240" y="785794"/>
            <a:ext cx="35814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Plně rozvinutá PDR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15616" y="44371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Patologická adheze sklivce k sítnici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 rot="14008015">
            <a:off x="1907704" y="3284984"/>
            <a:ext cx="3600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Trakční amo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214678" y="785794"/>
            <a:ext cx="3581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Plně rozvinutá PDR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V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143240" y="785794"/>
            <a:ext cx="3581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Plně rozvinutá PDR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Diabetická retinopatie  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epidemiologie</a:t>
            </a:r>
            <a:endParaRPr lang="cs-CZ" dirty="0" smtClean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384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AutoNum type="arabicPeriod"/>
            </a:pP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Diabetická retinopatie (DR) 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je nejčastější příčinou slepoty ve vyspělých zemích v populaci do 65 let věku</a:t>
            </a:r>
          </a:p>
          <a:p>
            <a:pPr>
              <a:buFont typeface="Wingdings" pitchFamily="2" charset="2"/>
              <a:buAutoNum type="arabicPeriod"/>
            </a:pP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roce 2012 počet pacientů s DM dosáhl v ČR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8,5 %</a:t>
            </a:r>
          </a:p>
          <a:p>
            <a:pPr>
              <a:buFont typeface="Wingdings" pitchFamily="2" charset="2"/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 posledních dvacet let stoupl počet diabetiků 1. typu o více než dvojnásobek,  počet diabetiků 2. typu vzrostl o 65 %.</a:t>
            </a: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je přítomna u 40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pacientů s diabetem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typu a u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35 %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pacientů s diabetem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typu</a:t>
            </a: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AutoNum type="arabicPeriod"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4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6123590"/>
            <a:ext cx="4868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https://zdravi.euro.cz/clanek/postgradualni-medicina/epidemiologie-diabetu-474955</a:t>
            </a:r>
            <a:endParaRPr lang="cs-CZ" sz="1000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457200" y="6007187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Laserová terapie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Times New Roman" pitchFamily="18" charset="0"/>
              </a:rPr>
              <a:t>Snížení rizika těžké ztráty zraku o 80-90 %</a:t>
            </a:r>
          </a:p>
          <a:p>
            <a:r>
              <a:rPr lang="cs-CZ" sz="2400" dirty="0" smtClean="0">
                <a:latin typeface="Times New Roman" pitchFamily="18" charset="0"/>
              </a:rPr>
              <a:t>Negativa: porucha adaptace ve tmě a poruchy barevného </a:t>
            </a:r>
            <a:r>
              <a:rPr lang="cs-CZ" sz="2400" dirty="0" smtClean="0">
                <a:latin typeface="Times New Roman" pitchFamily="18" charset="0"/>
              </a:rPr>
              <a:t>vidění</a:t>
            </a:r>
          </a:p>
          <a:p>
            <a:r>
              <a:rPr lang="cs-CZ" sz="2400" dirty="0" smtClean="0">
                <a:latin typeface="Times New Roman" pitchFamily="18" charset="0"/>
              </a:rPr>
              <a:t>Laserová stopa způsobuje koagulaci (destrukci) sítnice v místě zásahu </a:t>
            </a:r>
            <a:endParaRPr lang="cs-CZ" sz="2400" dirty="0" smtClean="0">
              <a:latin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</a:endParaRPr>
          </a:p>
        </p:txBody>
      </p:sp>
      <p:pic>
        <p:nvPicPr>
          <p:cNvPr id="4" name="Picture 2" descr="http://farm5.staticflickr.com/4131/5176530381_340911380d_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22" y="3542251"/>
            <a:ext cx="2657439" cy="199226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1472" y="578645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>
                <a:latin typeface="Arial" pitchFamily="34" charset="0"/>
                <a:cs typeface="Arial" pitchFamily="34" charset="0"/>
              </a:rPr>
              <a:t>DOPORUČENÉ POSTUPY PRO DIAGNOSTIKU A LÉČBU DIABETICKÉ RETINOPATIE Česká oftalmologická společnost ČLS JEP, Česká diabetologická společnost ČLS JEP, Česká </a:t>
            </a:r>
            <a:r>
              <a:rPr lang="cs-CZ" sz="800" i="1" dirty="0" err="1" smtClean="0">
                <a:latin typeface="Arial" pitchFamily="34" charset="0"/>
                <a:cs typeface="Arial" pitchFamily="34" charset="0"/>
              </a:rPr>
              <a:t>vitreoretinální</a:t>
            </a:r>
            <a:r>
              <a:rPr lang="cs-CZ" sz="800" i="1" dirty="0" smtClean="0">
                <a:latin typeface="Arial" pitchFamily="34" charset="0"/>
                <a:cs typeface="Arial" pitchFamily="34" charset="0"/>
              </a:rPr>
              <a:t> společnost.</a:t>
            </a:r>
          </a:p>
          <a:p>
            <a:endParaRPr lang="cs-CZ" sz="800" dirty="0" smtClean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571472" y="5643578"/>
            <a:ext cx="46434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1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Laserová terapie NPDR III-PDR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Panretinální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fotokoagulace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PAN LFK ) – pokrytí celé sítnice kromě </a:t>
            </a:r>
            <a:r>
              <a:rPr lang="cs-CZ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makuly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laserovými ložisky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Cílem je zabránit progresi pokročilé NPDR do PDR nebo stabilizovat PDR</a:t>
            </a:r>
          </a:p>
          <a:p>
            <a:pPr>
              <a:buNone/>
            </a:pPr>
            <a:endParaRPr lang="cs-CZ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cs-CZ" dirty="0"/>
          </a:p>
        </p:txBody>
      </p:sp>
      <p:pic>
        <p:nvPicPr>
          <p:cNvPr id="6" name="Picture 4" descr="Schéma PAN lase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670310"/>
            <a:ext cx="2551960" cy="245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6" name="Picture 4" descr="http://www.illinoisretinainstitute.com/web_images/freshprp_color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3338698"/>
            <a:ext cx="3682752" cy="3147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6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 LFK !!!</a:t>
            </a:r>
            <a:endParaRPr lang="cs-CZ" alt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Ischemické oblasti u pacientů (tmavé místo na angiografii níže) jsou zdrojem zvýšeného vyplavování vaskulárního endotelového faktoru (VEGF), ten stimuluje růst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neovaskularizací</a:t>
            </a:r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Panretinální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fotokoagulace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vede k destrukci těcht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o ischemických oblastí, tím se zmenšuje tvorba VEGF a dochází k regresi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neovaskularizací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Cílem LFK není přímo koagulace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novotvřených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cév !!!!!!!</a:t>
            </a:r>
          </a:p>
          <a:p>
            <a:pPr eaLnBrk="1" hangingPunct="1"/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http://www.optos.com/Global/images/blog/blog_issue01_fig1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4" y="3985494"/>
            <a:ext cx="319071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107504" y="4797152"/>
            <a:ext cx="1296144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57043"/>
            <a:ext cx="2806625" cy="27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Diabetická</a:t>
            </a:r>
            <a:r>
              <a:rPr lang="cs-CZ" dirty="0" smtClean="0">
                <a:latin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makulopatie</a:t>
            </a:r>
            <a:endPara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Nejčastější příčina poklesu zrakové ostrosti u </a:t>
            </a:r>
            <a:r>
              <a:rPr lang="cs-CZ" sz="2800" dirty="0" smtClean="0"/>
              <a:t>diabetiků (především typu 2)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Závisí </a:t>
            </a:r>
            <a:r>
              <a:rPr lang="cs-CZ" sz="2800" dirty="0" smtClean="0"/>
              <a:t>na typu DM, léčbě, době trvání </a:t>
            </a:r>
            <a:r>
              <a:rPr lang="cs-CZ" sz="2800" dirty="0" smtClean="0"/>
              <a:t>(riziko roste při trvání nad 10 let)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U </a:t>
            </a:r>
            <a:r>
              <a:rPr lang="cs-CZ" sz="2800" dirty="0" smtClean="0"/>
              <a:t>diabetiků II. typu ji po 7 letech nacházíme u 20 % nemocných a po 20 u 40 % </a:t>
            </a:r>
            <a:r>
              <a:rPr lang="cs-CZ" sz="2800" dirty="0" smtClean="0"/>
              <a:t>diabetiků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Times New Roman" pitchFamily="18" charset="0"/>
              </a:rPr>
              <a:t>Jedná se o typickou komplikaci špatně kompenzovaného diabetika typu 2 po 10 letech trvání DM</a:t>
            </a:r>
            <a:endParaRPr lang="cs-CZ" sz="2000" dirty="0" smtClean="0">
              <a:latin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6016337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Doc. MUDr. Tomáš Sosna, CSc., MUDr. Radka </a:t>
            </a:r>
            <a:r>
              <a:rPr lang="cs-CZ" sz="800" i="1" dirty="0" err="1" smtClean="0"/>
              <a:t>Švancarová</a:t>
            </a:r>
            <a:r>
              <a:rPr lang="cs-CZ" sz="800" i="1" dirty="0" smtClean="0"/>
              <a:t>, MUDr. Magdalena Netuková, </a:t>
            </a:r>
            <a:r>
              <a:rPr lang="cs-CZ" sz="800" i="1" dirty="0" err="1" smtClean="0"/>
              <a:t>Ph</a:t>
            </a:r>
            <a:r>
              <a:rPr lang="cs-CZ" sz="800" i="1" dirty="0" smtClean="0"/>
              <a:t>. D.:Diabetická retinopatie a ostatní oční komplikace diabetu, Postgraduální medicína 04/2011</a:t>
            </a:r>
          </a:p>
          <a:p>
            <a:endParaRPr lang="cs-CZ" sz="800" dirty="0" smtClean="0"/>
          </a:p>
          <a:p>
            <a:endParaRPr lang="cs-CZ" sz="800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683568" y="5852908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DME - diagnostika</a:t>
            </a:r>
            <a:endParaRPr lang="cs-CZ" dirty="0" smtClean="0"/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Diagnostika: dnes je suverénní metodou optická koherenční tomografie (OCT)</a:t>
            </a:r>
            <a:endParaRPr lang="cs-CZ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Arial" charset="0"/>
              <a:buNone/>
            </a:pPr>
            <a:endParaRPr lang="cs-CZ" sz="2800" dirty="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800" dirty="0" smtClean="0">
              <a:latin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5215930" cy="34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Diabetická</a:t>
            </a:r>
            <a:r>
              <a:rPr lang="cs-CZ" dirty="0" smtClean="0">
                <a:latin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makulopatie</a:t>
            </a:r>
            <a:endParaRPr lang="cs-CZ" dirty="0" smtClean="0"/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Fokální 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ložiskový edém </a:t>
            </a:r>
          </a:p>
          <a:p>
            <a:pPr>
              <a:lnSpc>
                <a:spcPct val="130000"/>
              </a:lnSpc>
            </a:pP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Difuzní - edém plošně zasahující celou </a:t>
            </a:r>
            <a:r>
              <a:rPr lang="cs-CZ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makulu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Ischemická (vzácná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- 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</a:t>
            </a:r>
            <a:r>
              <a:rPr lang="cs-CZ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makule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rozšířená retinální 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avaskulární </a:t>
            </a:r>
            <a:r>
              <a:rPr lang="cs-CZ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zóna</a:t>
            </a:r>
          </a:p>
          <a:p>
            <a:pPr>
              <a:lnSpc>
                <a:spcPct val="130000"/>
              </a:lnSpc>
            </a:pPr>
            <a:endParaRPr lang="cs-CZ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Arial" charset="0"/>
              <a:buNone/>
            </a:pPr>
            <a:endParaRPr lang="cs-CZ" sz="2800" dirty="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Fokální makulopat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74638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835696" y="84613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Fokální edém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Difuzní makulopat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691680" y="86098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Difuzní edém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419872" y="3718098"/>
            <a:ext cx="576064" cy="290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123728" y="4190825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Tvrdé exsudáty – sraženiny sérových lipidů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Ischemicka makulopatie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187624" y="84613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Ischemický  edém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DME – terapie 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Times New Roman" pitchFamily="18" charset="0"/>
              </a:rPr>
              <a:t>Nejdůležitější je kompenzace diabetu (HbA1c)</a:t>
            </a:r>
          </a:p>
          <a:p>
            <a:r>
              <a:rPr lang="cs-CZ" sz="2400" dirty="0" smtClean="0">
                <a:latin typeface="Times New Roman" pitchFamily="18" charset="0"/>
              </a:rPr>
              <a:t>Na prvním místě - laserová </a:t>
            </a:r>
            <a:r>
              <a:rPr lang="cs-CZ" sz="2400" dirty="0" err="1" smtClean="0">
                <a:latin typeface="Times New Roman" pitchFamily="18" charset="0"/>
              </a:rPr>
              <a:t>fotokoagulace</a:t>
            </a:r>
            <a:r>
              <a:rPr lang="cs-CZ" sz="2400" dirty="0" smtClean="0">
                <a:latin typeface="Times New Roman" pitchFamily="18" charset="0"/>
              </a:rPr>
              <a:t> (fokální LFK nebo tzv. mřížka) -  obvykle jen stabilizace zrakové ostrosti, bez zlepšení</a:t>
            </a:r>
          </a:p>
          <a:p>
            <a:endParaRPr lang="cs-CZ" sz="2400" dirty="0" smtClean="0">
              <a:latin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</a:rPr>
              <a:t>Na druhém místě - </a:t>
            </a:r>
            <a:r>
              <a:rPr lang="cs-CZ" sz="2400" b="1" dirty="0" smtClean="0">
                <a:latin typeface="Times New Roman" pitchFamily="18" charset="0"/>
              </a:rPr>
              <a:t>anti VEGF léčba </a:t>
            </a:r>
            <a:r>
              <a:rPr lang="cs-CZ" sz="2400" dirty="0">
                <a:latin typeface="Times New Roman" pitchFamily="18" charset="0"/>
              </a:rPr>
              <a:t>-</a:t>
            </a:r>
            <a:r>
              <a:rPr lang="cs-CZ" sz="2400" dirty="0" smtClean="0">
                <a:latin typeface="Times New Roman" pitchFamily="18" charset="0"/>
              </a:rPr>
              <a:t> v případě neúspěchu LFK u „příznivých“ pacientů - nutná je dobrá kompenzace DM (HbA1c, </a:t>
            </a:r>
            <a:r>
              <a:rPr lang="cs-CZ" sz="2400" dirty="0" err="1" smtClean="0">
                <a:latin typeface="Times New Roman" pitchFamily="18" charset="0"/>
              </a:rPr>
              <a:t>chol</a:t>
            </a:r>
            <a:r>
              <a:rPr lang="cs-CZ" sz="2400" dirty="0" smtClean="0">
                <a:latin typeface="Times New Roman" pitchFamily="18" charset="0"/>
              </a:rPr>
              <a:t>, kreatinin - jdou dána indikační kritéria), délka trvání DME do 2 let</a:t>
            </a:r>
            <a:endParaRPr lang="cs-CZ" sz="2400" dirty="0" smtClean="0">
              <a:latin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Diabetická retinopatie </a:t>
            </a:r>
            <a:endParaRPr lang="cs-CZ" dirty="0" smtClean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384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AutoNum type="arabicPeriod"/>
            </a:pP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Diabetická retinopatie (DR) 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je </a:t>
            </a:r>
            <a:r>
              <a:rPr 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mikrovaskulární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komplikace </a:t>
            </a:r>
          </a:p>
          <a:p>
            <a:pPr>
              <a:buFont typeface="Wingdings" pitchFamily="2" charset="2"/>
              <a:buAutoNum type="arabicPeriod"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AutoNum type="arabicPeriod"/>
            </a:pP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Její rozvoj úzce souvisí s hladinou glykovaného hemoglobinu (na rozdíl od </a:t>
            </a:r>
            <a:r>
              <a:rPr 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makrovaskulárních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komplikací)</a:t>
            </a:r>
          </a:p>
          <a:p>
            <a:pPr>
              <a:buFont typeface="Wingdings" pitchFamily="2" charset="2"/>
              <a:buAutoNum type="arabicPeriod"/>
            </a:pP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Jedná se typicky o 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pozdní komplikaci</a:t>
            </a:r>
          </a:p>
          <a:p>
            <a:pPr>
              <a:buFont typeface="Wingdings" pitchFamily="2" charset="2"/>
              <a:buAutoNum type="arabicPeriod"/>
            </a:pP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Mezi další </a:t>
            </a:r>
            <a:r>
              <a:rPr 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mikrovaskulární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komplikace patří: 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nefropatie, diabetická </a:t>
            </a:r>
            <a:r>
              <a:rPr 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polyneuropatie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(tj. typický rizikový pacient pro rozvoj DR je pacient na hemodialýze a po amputaci DK)</a:t>
            </a:r>
          </a:p>
          <a:p>
            <a:pPr>
              <a:buFont typeface="Wingdings" pitchFamily="2" charset="2"/>
              <a:buAutoNum type="arabicPeriod"/>
            </a:pP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Ke  kompenzaci DR je nutná i korekce kardiovaskulárních rizikových faktorů (TK, hladina </a:t>
            </a:r>
            <a:r>
              <a:rPr 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serového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cholesterolu)</a:t>
            </a:r>
          </a:p>
          <a:p>
            <a:pPr>
              <a:buFont typeface="Wingdings" pitchFamily="2" charset="2"/>
              <a:buAutoNum type="arabicPeriod"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4400" dirty="0" smtClean="0"/>
          </a:p>
        </p:txBody>
      </p:sp>
    </p:spTree>
    <p:extLst>
      <p:ext uri="{BB962C8B-B14F-4D97-AF65-F5344CB8AC3E}">
        <p14:creationId xmlns:p14="http://schemas.microsoft.com/office/powerpoint/2010/main" val="32818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erapie DME – laserová </a:t>
            </a:r>
            <a:endParaRPr lang="cs-CZ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AutoNum type="arabicPeriod"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Fokální (LFK pouze v oblasti zdroje prosakování)</a:t>
            </a:r>
            <a:endParaRPr lang="cs-CZ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cs-CZ" dirty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5" name="Picture 6" descr="Postup při foká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3409832" cy="35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Fokální laser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643182"/>
            <a:ext cx="4470402" cy="335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642910" y="4071942"/>
            <a:ext cx="35719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Laserová terapie DME</a:t>
            </a:r>
            <a:endParaRPr lang="cs-CZ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 Mřížka (</a:t>
            </a:r>
            <a:r>
              <a:rPr lang="cs-CZ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grid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– difuzně ložiska okolo </a:t>
            </a:r>
            <a:r>
              <a:rPr lang="cs-CZ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makuly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stimuluje zevn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í </a:t>
            </a:r>
            <a:r>
              <a:rPr lang="cs-CZ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hematoretinální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bariéru</a:t>
            </a:r>
            <a:endParaRPr lang="cs-CZ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cs-CZ" dirty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7" name="Picture 4" descr="Schéma mříž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71744"/>
            <a:ext cx="3718777" cy="35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Mříž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5813" y="2928934"/>
            <a:ext cx="418465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14348" y="4143380"/>
            <a:ext cx="78581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 DME – </a:t>
            </a:r>
            <a:r>
              <a:rPr lang="cs-CZ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</a:t>
            </a:r>
            <a: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VEGF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428736"/>
            <a:ext cx="8229600" cy="4286280"/>
          </a:xfrm>
        </p:spPr>
        <p:txBody>
          <a:bodyPr/>
          <a:lstStyle/>
          <a:p>
            <a:r>
              <a:rPr lang="cs-CZ" sz="2400" dirty="0" smtClean="0">
                <a:latin typeface="Times New Roman" pitchFamily="18" charset="0"/>
              </a:rPr>
              <a:t>Jedná se o nejmodernější léčbu DME</a:t>
            </a:r>
          </a:p>
          <a:p>
            <a:r>
              <a:rPr lang="cs-CZ" sz="2400" dirty="0" smtClean="0">
                <a:latin typeface="Times New Roman" pitchFamily="18" charset="0"/>
              </a:rPr>
              <a:t>U </a:t>
            </a:r>
            <a:r>
              <a:rPr lang="cs-CZ" sz="2400" dirty="0">
                <a:latin typeface="Times New Roman" pitchFamily="18" charset="0"/>
              </a:rPr>
              <a:t>pacientů s </a:t>
            </a:r>
            <a:r>
              <a:rPr lang="cs-CZ" sz="2400" dirty="0" smtClean="0">
                <a:latin typeface="Times New Roman" pitchFamily="18" charset="0"/>
              </a:rPr>
              <a:t>DME </a:t>
            </a:r>
            <a:r>
              <a:rPr lang="cs-CZ" sz="2400" dirty="0">
                <a:latin typeface="Times New Roman" pitchFamily="18" charset="0"/>
              </a:rPr>
              <a:t>byly ve sklivci prokázány vyšší hladiny </a:t>
            </a:r>
            <a:r>
              <a:rPr lang="cs-CZ" sz="2400" dirty="0" smtClean="0">
                <a:latin typeface="Times New Roman" pitchFamily="18" charset="0"/>
              </a:rPr>
              <a:t>VEGF*</a:t>
            </a:r>
            <a:endParaRPr lang="cs-CZ" sz="2400" dirty="0">
              <a:latin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</a:rPr>
              <a:t>U </a:t>
            </a:r>
            <a:r>
              <a:rPr lang="cs-CZ" sz="2400" b="1" dirty="0">
                <a:latin typeface="Times New Roman" pitchFamily="18" charset="0"/>
              </a:rPr>
              <a:t>dobře kompenzovaných pacientů</a:t>
            </a:r>
            <a:r>
              <a:rPr lang="cs-CZ" sz="2400" dirty="0">
                <a:latin typeface="Times New Roman" pitchFamily="18" charset="0"/>
              </a:rPr>
              <a:t> s </a:t>
            </a:r>
            <a:r>
              <a:rPr lang="cs-CZ" sz="2400" dirty="0" smtClean="0">
                <a:latin typeface="Times New Roman" pitchFamily="18" charset="0"/>
              </a:rPr>
              <a:t>DME </a:t>
            </a:r>
            <a:r>
              <a:rPr lang="cs-CZ" sz="2400" dirty="0">
                <a:latin typeface="Times New Roman" pitchFamily="18" charset="0"/>
              </a:rPr>
              <a:t>je možná aplikace anti </a:t>
            </a:r>
            <a:r>
              <a:rPr lang="cs-CZ" sz="2400" dirty="0" smtClean="0">
                <a:latin typeface="Times New Roman" pitchFamily="18" charset="0"/>
              </a:rPr>
              <a:t>VEGF </a:t>
            </a:r>
            <a:r>
              <a:rPr lang="cs-CZ" sz="2400" dirty="0" smtClean="0">
                <a:latin typeface="Times New Roman" pitchFamily="18" charset="0"/>
              </a:rPr>
              <a:t>látek</a:t>
            </a:r>
            <a:endParaRPr lang="cs-CZ" sz="2400" dirty="0">
              <a:latin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</a:rPr>
              <a:t>U pacientů s přetrvávajícím DME </a:t>
            </a:r>
            <a:r>
              <a:rPr lang="cs-CZ" sz="2400" dirty="0" smtClean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</a:rPr>
              <a:t>i přes provedenou </a:t>
            </a:r>
            <a:r>
              <a:rPr lang="cs-CZ" sz="2400" dirty="0" err="1">
                <a:latin typeface="Times New Roman" pitchFamily="18" charset="0"/>
              </a:rPr>
              <a:t>grid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</a:rPr>
              <a:t>LFK</a:t>
            </a:r>
          </a:p>
          <a:p>
            <a:r>
              <a:rPr lang="cs-CZ" sz="2400" dirty="0" smtClean="0">
                <a:latin typeface="Times New Roman" pitchFamily="18" charset="0"/>
              </a:rPr>
              <a:t>Nutné jsou opakované aplikace po                                                dobu obvykle několika let </a:t>
            </a:r>
            <a:endParaRPr lang="cs-CZ" sz="2400" dirty="0">
              <a:latin typeface="Times New Roman" pitchFamily="18" charset="0"/>
            </a:endParaRPr>
          </a:p>
          <a:p>
            <a:endParaRPr lang="cs-CZ" sz="2500" dirty="0">
              <a:latin typeface="Times New Roman" pitchFamily="18" charset="0"/>
            </a:endParaRPr>
          </a:p>
          <a:p>
            <a:endParaRPr lang="cs-CZ" sz="2500" dirty="0">
              <a:latin typeface="Times New Roman" pitchFamily="18" charset="0"/>
            </a:endParaRPr>
          </a:p>
        </p:txBody>
      </p:sp>
      <p:pic>
        <p:nvPicPr>
          <p:cNvPr id="148484" name="Picture 4" descr="Louda LIb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33" y="4087833"/>
            <a:ext cx="3311525" cy="219868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0034" y="6286520"/>
            <a:ext cx="47863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*</a:t>
            </a:r>
            <a:r>
              <a:rPr lang="cs-CZ" sz="800" i="1" dirty="0" err="1" smtClean="0"/>
              <a:t>Bandello</a:t>
            </a:r>
            <a:r>
              <a:rPr lang="cs-CZ" sz="800" i="1" dirty="0" smtClean="0"/>
              <a:t> F. </a:t>
            </a:r>
            <a:r>
              <a:rPr lang="cs-CZ" sz="800" i="1" dirty="0" err="1" smtClean="0"/>
              <a:t>et</a:t>
            </a:r>
            <a:r>
              <a:rPr lang="cs-CZ" sz="800" i="1" dirty="0" smtClean="0"/>
              <a:t> </a:t>
            </a:r>
            <a:r>
              <a:rPr lang="cs-CZ" sz="800" i="1" dirty="0" err="1" smtClean="0"/>
              <a:t>al</a:t>
            </a:r>
            <a:r>
              <a:rPr lang="cs-CZ" sz="800" i="1" dirty="0" smtClean="0"/>
              <a:t>.:</a:t>
            </a:r>
            <a:r>
              <a:rPr lang="en-US" sz="800" i="1" dirty="0" smtClean="0"/>
              <a:t>Evidence for anti-VEGF treatment of diabetic macular edema</a:t>
            </a:r>
            <a:r>
              <a:rPr lang="cs-CZ" sz="800" b="1" i="1" dirty="0" smtClean="0"/>
              <a:t>, </a:t>
            </a:r>
            <a:r>
              <a:rPr lang="cs-CZ" sz="800" i="1" dirty="0" err="1" smtClean="0"/>
              <a:t>Ophthalmic</a:t>
            </a:r>
            <a:r>
              <a:rPr lang="cs-CZ" sz="800" i="1" dirty="0" smtClean="0"/>
              <a:t> Res</a:t>
            </a:r>
            <a:r>
              <a:rPr lang="en-US" sz="800" i="1" dirty="0" smtClean="0"/>
              <a:t> 2012;48 </a:t>
            </a:r>
            <a:r>
              <a:rPr lang="en-US" sz="800" i="1" dirty="0" err="1" smtClean="0"/>
              <a:t>Suppl</a:t>
            </a:r>
            <a:r>
              <a:rPr lang="en-US" sz="800" i="1" dirty="0" smtClean="0"/>
              <a:t> 1:16-2</a:t>
            </a:r>
            <a:r>
              <a:rPr lang="cs-CZ" sz="800" i="1" dirty="0" smtClean="0"/>
              <a:t>0</a:t>
            </a:r>
            <a:endParaRPr lang="en-US" sz="800" b="1" i="1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plana </a:t>
            </a:r>
            <a:r>
              <a:rPr lang="cs-CZ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vitrektomie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indikována v případě těchto zrak ohrožujících komplikací :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Neresorbující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krvácení do sklivce 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hemophtamus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Trakční odchlípení sítnice ohrožující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makulu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Pokročila progresivní fibrovaskulární proliferace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Floridní (rychle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progredující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PDR nereagující na LFK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V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005" y="2175576"/>
            <a:ext cx="2213795" cy="166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02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Trakční odchlípení sítnice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16" y="3869451"/>
            <a:ext cx="2743200" cy="275234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7158" y="1428736"/>
            <a:ext cx="85353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500" dirty="0" smtClean="0">
                <a:latin typeface="Times New Roman" pitchFamily="18" charset="0"/>
              </a:rPr>
              <a:t>Následkem produktů </a:t>
            </a:r>
            <a:r>
              <a:rPr lang="cs-CZ" sz="2500" dirty="0" err="1" smtClean="0">
                <a:latin typeface="Times New Roman" pitchFamily="18" charset="0"/>
              </a:rPr>
              <a:t>glykosylace</a:t>
            </a:r>
            <a:r>
              <a:rPr lang="cs-CZ" sz="2500" dirty="0" smtClean="0">
                <a:latin typeface="Times New Roman" pitchFamily="18" charset="0"/>
              </a:rPr>
              <a:t> dochází ke změně struktury sklivce</a:t>
            </a:r>
          </a:p>
          <a:p>
            <a:r>
              <a:rPr lang="cs-CZ" sz="2500" dirty="0" smtClean="0">
                <a:latin typeface="Times New Roman" pitchFamily="18" charset="0"/>
              </a:rPr>
              <a:t>Ten je patologicky přichycen k sítnici v místě cévních kmenů a v místě novotvořených cév</a:t>
            </a:r>
          </a:p>
          <a:p>
            <a:r>
              <a:rPr lang="cs-CZ" sz="2500" dirty="0" smtClean="0">
                <a:latin typeface="Times New Roman" pitchFamily="18" charset="0"/>
              </a:rPr>
              <a:t>Následkem růstu novotvořených cév dochází k jeho kontrakci</a:t>
            </a:r>
          </a:p>
          <a:p>
            <a:r>
              <a:rPr lang="cs-CZ" sz="2500" dirty="0" smtClean="0">
                <a:latin typeface="Times New Roman" pitchFamily="18" charset="0"/>
              </a:rPr>
              <a:t>Tímto svrašťováním sklivce dochází                                        k tahu za sítnici (do centra oka)</a:t>
            </a:r>
          </a:p>
          <a:p>
            <a:r>
              <a:rPr lang="cs-CZ" sz="2500" dirty="0" smtClean="0">
                <a:latin typeface="Times New Roman" pitchFamily="18" charset="0"/>
              </a:rPr>
              <a:t>Je odchlipována od cévnatky bez trhliny                                                                             </a:t>
            </a:r>
            <a:endParaRPr lang="cs-CZ" sz="2500" dirty="0">
              <a:latin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3" y="4941168"/>
            <a:ext cx="2408103" cy="17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Neovaskulární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glaukom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Následek ischemie v předn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 části oka</a:t>
            </a:r>
          </a:p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Neovaskularizace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komorovém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úhlu nebo na duhovce 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Terapie: lokální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antiglaukomatika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cyklodestrukční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metody 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cyklofotokoagulace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cyklokryokoagulace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hop.onjoph.com/catalog/images/atlas/RM702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9" y="5023158"/>
            <a:ext cx="3333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techopen.com/source/html/44167/media/image2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5623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Těhotenství</a:t>
            </a: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Riziko akcelerace DR</a:t>
            </a:r>
          </a:p>
          <a:p>
            <a:r>
              <a:rPr lang="cs-CZ" dirty="0" smtClean="0"/>
              <a:t>Kontrola před plánovaným početím, během každého trimestru</a:t>
            </a:r>
          </a:p>
          <a:p>
            <a:r>
              <a:rPr lang="cs-CZ" dirty="0" smtClean="0"/>
              <a:t>Těhotenství není KI LFK</a:t>
            </a:r>
          </a:p>
          <a:p>
            <a:r>
              <a:rPr lang="cs-CZ" dirty="0" smtClean="0"/>
              <a:t>NPDR není kontraindikací spontánního porodu</a:t>
            </a:r>
          </a:p>
          <a:p>
            <a:r>
              <a:rPr lang="cs-CZ" dirty="0" smtClean="0"/>
              <a:t>PDR není indikace k císařskému řezu</a:t>
            </a:r>
          </a:p>
          <a:p>
            <a:endParaRPr lang="cs-CZ" dirty="0"/>
          </a:p>
          <a:p>
            <a:r>
              <a:rPr lang="cs-CZ" dirty="0" smtClean="0"/>
              <a:t>ME vzniklý na konci těhotenství </a:t>
            </a:r>
            <a:r>
              <a:rPr lang="cs-CZ" dirty="0" err="1" smtClean="0"/>
              <a:t>nelaserovat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6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!</a:t>
            </a:r>
          </a:p>
        </p:txBody>
      </p:sp>
      <p:pic>
        <p:nvPicPr>
          <p:cNvPr id="1026" name="Picture 2" descr="I:\Dokumenty\Obrázky\Zima 2010\DSCF4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928801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 </a:t>
            </a:r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výskyt </a:t>
            </a:r>
            <a:endParaRPr lang="cs-CZ" dirty="0" smtClean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DM  I. typu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U dětí do 10 let věku 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raritní (není </a:t>
            </a:r>
            <a:r>
              <a:rPr 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screening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v dětském věku, až do 15 let věku) </a:t>
            </a: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Nárůst v postpubertálním věku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Po 5 letech trvání má DR 17 %, po 15 letech 98 % diabetiků</a:t>
            </a:r>
          </a:p>
          <a:p>
            <a:pPr>
              <a:buFont typeface="Wingdings" pitchFamily="2" charset="2"/>
              <a:buNone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DM II. typu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DR může být přítomna již v době diagnózy 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DM (první oční vyšetření nutn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 při stanovení diagnózy DM)</a:t>
            </a:r>
          </a:p>
          <a:p>
            <a:r>
              <a:rPr 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Screening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je nutný každý 1 rok u svého očního lékaře </a:t>
            </a: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Po 5 letech trvání DM je DR u 25-40 % diabetiků, po 15 letech u 58-85 % diabetiků</a:t>
            </a:r>
          </a:p>
          <a:p>
            <a:pPr>
              <a:buFont typeface="Wingdings" pitchFamily="2" charset="2"/>
              <a:buNone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sz="1000" i="1" dirty="0" smtClean="0">
                <a:latin typeface="Arial" pitchFamily="34" charset="0"/>
                <a:cs typeface="Arial" pitchFamily="34" charset="0"/>
              </a:rPr>
              <a:t>Valešová, 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Hycl</a:t>
            </a:r>
            <a:r>
              <a:rPr lang="cs-CZ" sz="1000" i="1" dirty="0" smtClean="0">
                <a:latin typeface="Arial" pitchFamily="34" charset="0"/>
                <a:cs typeface="Arial" pitchFamily="34" charset="0"/>
              </a:rPr>
              <a:t>: Diabetická retinopatie, Triton,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Patofyziologie DR</a:t>
            </a:r>
            <a:endParaRPr lang="cs-CZ" dirty="0" smtClean="0"/>
          </a:p>
        </p:txBody>
      </p:sp>
      <p:sp>
        <p:nvSpPr>
          <p:cNvPr id="4" name="Rectangle 28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Mikroangiopatie</a:t>
            </a: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Úbytek </a:t>
            </a:r>
            <a:r>
              <a:rPr 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endotelií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pericitů</a:t>
            </a: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Ztluštění bazální membrány retinálních kapilár (glykoproteiny)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Porucha zevní a vnitřní </a:t>
            </a:r>
            <a:r>
              <a:rPr lang="cs-CZ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hematoretinální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bariéry- zvýšení cévní permeability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GB" dirty="0"/>
          </a:p>
        </p:txBody>
      </p:sp>
      <p:pic>
        <p:nvPicPr>
          <p:cNvPr id="297986" name="Picture 2" descr="http://www.ht.org.ar/histologia/NUEVAS%20UNIDADES/unidades/unidad3/imagenes/per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01194"/>
            <a:ext cx="4133841" cy="252098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85786" y="6429396"/>
            <a:ext cx="2714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ht.org.ar</a:t>
            </a:r>
            <a:r>
              <a:rPr lang="cs-CZ" sz="800" dirty="0" smtClean="0"/>
              <a:t>/</a:t>
            </a:r>
            <a:r>
              <a:rPr lang="cs-CZ" sz="800" dirty="0" err="1" smtClean="0"/>
              <a:t>histologia</a:t>
            </a:r>
            <a:r>
              <a:rPr lang="cs-CZ" sz="800" dirty="0" smtClean="0"/>
              <a:t>/NUEVAS UNIDADES</a:t>
            </a:r>
            <a:endParaRPr lang="cs-CZ" sz="800" dirty="0"/>
          </a:p>
        </p:txBody>
      </p:sp>
      <p:pic>
        <p:nvPicPr>
          <p:cNvPr id="297988" name="Picture 4" descr="http://en.excimerclinic.ru/upload/image/retina_leye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57628"/>
            <a:ext cx="3419470" cy="187519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214942" y="571501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http://en.excimerclinic.ru/retina/structure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Klasifikace diabetické retinopatie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AutoNum type="arabicPeriod"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Neproliferativní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DR (NPDR I - III)</a:t>
            </a:r>
          </a:p>
          <a:p>
            <a:pPr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Proliferativní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DR (PDR I - III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90000"/>
              </a:lnSpc>
              <a:buFont typeface="Wingdings" pitchFamily="2" charset="2"/>
              <a:buAutoNum type="arabicPeriod"/>
            </a:pPr>
            <a:endParaRPr lang="cs-CZ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                +/-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AutoNum type="arabicPeriod"/>
            </a:pPr>
            <a:endParaRPr lang="cs-CZ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Diabetická </a:t>
            </a:r>
            <a:r>
              <a:rPr 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makulopatie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(DME)</a:t>
            </a:r>
          </a:p>
          <a:p>
            <a:pPr>
              <a:lnSpc>
                <a:spcPct val="90000"/>
              </a:lnSpc>
              <a:buFont typeface="Wingdings" pitchFamily="2" charset="2"/>
              <a:buAutoNum type="arabicPeriod"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4714884"/>
            <a:ext cx="811532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Každý stupeň DR může, nebo nemusí být doprovázen diabetickou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makulopatií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Vždy popisujeme typ DR a zda je nebo není DME !!!!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Klasifikace diabetické retinopatie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Neproliferativní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DR 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postupně se rozvíjí ischemie – hemoragie – vatovitá ložiska – žilní změny</a:t>
            </a:r>
          </a:p>
          <a:p>
            <a:pPr>
              <a:lnSpc>
                <a:spcPct val="90000"/>
              </a:lnSpc>
              <a:buFont typeface="Wingdings" pitchFamily="2" charset="2"/>
              <a:buAutoNum type="arabicPeriod"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Proliferativní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cs-C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ischemie progreduje až dojde k „patologickému kompenzačnímu mechanismu“ – tvorbě nových cév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Tzn</a:t>
            </a:r>
            <a:r>
              <a:rPr lang="cs-CZ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Může být mírná forma NPDR doprovázená DME (typicky pacienti s diabetem 2 se špatnou kompenzací)</a:t>
            </a:r>
          </a:p>
          <a:p>
            <a:pPr>
              <a:lnSpc>
                <a:spcPct val="90000"/>
              </a:lnSpc>
            </a:pPr>
            <a:r>
              <a:rPr lang="cs-CZ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Může být </a:t>
            </a:r>
            <a:r>
              <a:rPr lang="cs-CZ" sz="1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prolferativní</a:t>
            </a:r>
            <a:r>
              <a:rPr lang="cs-CZ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forma DR bez DME (typicky mladí pacienti s DM typu 1)</a:t>
            </a:r>
            <a:endParaRPr lang="cs-CZ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AutoNum type="arabicPeriod"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NPDR I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83568" y="332656"/>
            <a:ext cx="8153400" cy="573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13038" y="692696"/>
            <a:ext cx="629120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NPDR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 – jen ojediněle hemoragie 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PDR II 1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755576" y="404664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71472" y="692696"/>
            <a:ext cx="59766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NPDR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 -  hemoragie a vatovitá ložiska  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4067944" y="1154361"/>
            <a:ext cx="836340" cy="43204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1326</TotalTime>
  <Words>1195</Words>
  <Application>Microsoft Office PowerPoint</Application>
  <PresentationFormat>Předvádění na obrazovce (4:3)</PresentationFormat>
  <Paragraphs>182</Paragraphs>
  <Slides>37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Motiv sady Office</vt:lpstr>
      <vt:lpstr>Diabetická retinopatie </vt:lpstr>
      <vt:lpstr>Diabetická retinopatie  - epidemiologie</vt:lpstr>
      <vt:lpstr>Diabetická retinopatie </vt:lpstr>
      <vt:lpstr>DR – výskyt </vt:lpstr>
      <vt:lpstr>Patofyziologie DR</vt:lpstr>
      <vt:lpstr>Klasifikace diabetické retinopatie</vt:lpstr>
      <vt:lpstr>Klasifikace diabetické retinopatie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Laserová terapie</vt:lpstr>
      <vt:lpstr>Laserová terapie NPDR III-PDR</vt:lpstr>
      <vt:lpstr>Princip LFK !!!</vt:lpstr>
      <vt:lpstr>Diabetická makulopatie</vt:lpstr>
      <vt:lpstr>DME - diagnostika</vt:lpstr>
      <vt:lpstr>Diabetická makulopatie</vt:lpstr>
      <vt:lpstr>Prezentace aplikace PowerPoint</vt:lpstr>
      <vt:lpstr>Prezentace aplikace PowerPoint</vt:lpstr>
      <vt:lpstr>Prezentace aplikace PowerPoint</vt:lpstr>
      <vt:lpstr>DME – terapie </vt:lpstr>
      <vt:lpstr>Terapie DME – laserová </vt:lpstr>
      <vt:lpstr>Laserová terapie DME</vt:lpstr>
      <vt:lpstr>Terapie DME – anti VEGF</vt:lpstr>
      <vt:lpstr>Pars plana vitrektomie </vt:lpstr>
      <vt:lpstr>Trakční odchlípení sítnice </vt:lpstr>
      <vt:lpstr>Neovaskulární glaukom</vt:lpstr>
      <vt:lpstr>Těhotenství</vt:lpstr>
      <vt:lpstr>Děkuji za pozornost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Operativa zadního segmentu oka</dc:title>
  <dc:creator>Radek</dc:creator>
  <cp:lastModifiedBy>Veronika Matušková</cp:lastModifiedBy>
  <cp:revision>111</cp:revision>
  <dcterms:created xsi:type="dcterms:W3CDTF">2012-11-25T19:36:25Z</dcterms:created>
  <dcterms:modified xsi:type="dcterms:W3CDTF">2020-04-01T21:40:21Z</dcterms:modified>
</cp:coreProperties>
</file>