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2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3.xml" ContentType="application/vnd.openxmlformats-officedocument.presentationml.notesSlide+xml"/>
  <Override PartName="/ppt/tags/tag25.xml" ContentType="application/vnd.openxmlformats-officedocument.presentationml.tags+xml"/>
  <Override PartName="/ppt/notesSlides/notesSlide14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7.xml" ContentType="application/vnd.openxmlformats-officedocument.presentationml.notesSlide+xml"/>
  <Override PartName="/ppt/tags/tag32.xml" ContentType="application/vnd.openxmlformats-officedocument.presentationml.tags+xml"/>
  <Override PartName="/ppt/notesSlides/notesSlide18.xml" ContentType="application/vnd.openxmlformats-officedocument.presentationml.notesSlide+xml"/>
  <Override PartName="/ppt/tags/tag33.xml" ContentType="application/vnd.openxmlformats-officedocument.presentationml.tags+xml"/>
  <Override PartName="/ppt/notesSlides/notesSlide19.xml" ContentType="application/vnd.openxmlformats-officedocument.presentationml.notesSlide+xml"/>
  <Override PartName="/ppt/tags/tag34.xml" ContentType="application/vnd.openxmlformats-officedocument.presentationml.tags+xml"/>
  <Override PartName="/ppt/notesSlides/notesSlide20.xml" ContentType="application/vnd.openxmlformats-officedocument.presentationml.notesSlide+xml"/>
  <Override PartName="/ppt/tags/tag35.xml" ContentType="application/vnd.openxmlformats-officedocument.presentationml.tags+xml"/>
  <Override PartName="/ppt/notesSlides/notesSlide21.xml" ContentType="application/vnd.openxmlformats-officedocument.presentationml.notesSlide+xml"/>
  <Override PartName="/ppt/tags/tag36.xml" ContentType="application/vnd.openxmlformats-officedocument.presentationml.tags+xml"/>
  <Override PartName="/ppt/notesSlides/notesSlide22.xml" ContentType="application/vnd.openxmlformats-officedocument.presentationml.notesSlide+xml"/>
  <Override PartName="/ppt/tags/tag37.xml" ContentType="application/vnd.openxmlformats-officedocument.presentationml.tags+xml"/>
  <Override PartName="/ppt/notesSlides/notesSlide23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8" r:id="rId3"/>
    <p:sldId id="260" r:id="rId4"/>
    <p:sldId id="280" r:id="rId5"/>
    <p:sldId id="262" r:id="rId6"/>
    <p:sldId id="263" r:id="rId7"/>
    <p:sldId id="264" r:id="rId8"/>
    <p:sldId id="257" r:id="rId9"/>
    <p:sldId id="265" r:id="rId10"/>
    <p:sldId id="266" r:id="rId11"/>
    <p:sldId id="267" r:id="rId12"/>
    <p:sldId id="268" r:id="rId13"/>
    <p:sldId id="269" r:id="rId14"/>
    <p:sldId id="28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2" r:id="rId25"/>
    <p:sldId id="283" r:id="rId26"/>
    <p:sldId id="284" r:id="rId27"/>
    <p:sldId id="285" r:id="rId28"/>
    <p:sldId id="278" r:id="rId29"/>
    <p:sldId id="279" r:id="rId30"/>
    <p:sldId id="286" r:id="rId31"/>
  </p:sldIdLst>
  <p:sldSz cx="12192000" cy="6858000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73168" autoAdjust="0"/>
  </p:normalViewPr>
  <p:slideViewPr>
    <p:cSldViewPr snapToGrid="0">
      <p:cViewPr varScale="1">
        <p:scale>
          <a:sx n="115" d="100"/>
          <a:sy n="115" d="100"/>
        </p:scale>
        <p:origin x="198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4541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F8B77ECA-81C5-4AFC-8CEA-F4EB4E5E84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2DB52FB9-C51D-477A-BFEB-4C3ED3DD3E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0F232EB6-B9C5-4A44-B8C5-B9E314C550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3A2FC0-B411-4700-93D1-42F7B8DC3CE2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434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1A75CFD4-6277-4A23-A6A7-9E4EB46D82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CC9224E3-1B19-41B1-B74E-1CC8B44510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Protože po 2. světové válce vstupují do výzkumu sociální determinanty edukačních procesů </a:t>
            </a:r>
            <a:r>
              <a:rPr lang="cs-CZ" altLang="cs-CZ" dirty="0">
                <a:latin typeface="Century Gothic" panose="020B0502020202020204" pitchFamily="34" charset="0"/>
              </a:rPr>
              <a:t>→ </a:t>
            </a:r>
            <a:r>
              <a:rPr lang="cs-CZ" altLang="cs-CZ" b="1" u="sng" dirty="0">
                <a:latin typeface="Century Gothic" panose="020B0502020202020204" pitchFamily="34" charset="0"/>
              </a:rPr>
              <a:t>rozvoj sociální </a:t>
            </a:r>
            <a:r>
              <a:rPr lang="cs-CZ" altLang="cs-CZ" b="1" u="sng" dirty="0" err="1">
                <a:latin typeface="Century Gothic" panose="020B0502020202020204" pitchFamily="34" charset="0"/>
              </a:rPr>
              <a:t>Pg</a:t>
            </a:r>
            <a:r>
              <a:rPr lang="cs-CZ" altLang="cs-CZ" b="1" u="sng" dirty="0">
                <a:latin typeface="Century Gothic" panose="020B0502020202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 err="1"/>
              <a:t>Multik</a:t>
            </a:r>
            <a:r>
              <a:rPr lang="cs-CZ" altLang="cs-CZ" b="1" dirty="0"/>
              <a:t>. edukace </a:t>
            </a:r>
            <a:r>
              <a:rPr lang="cs-CZ" altLang="cs-CZ" dirty="0"/>
              <a:t>(inkluzivní vzdělávání, </a:t>
            </a:r>
            <a:r>
              <a:rPr lang="cs-CZ" altLang="cs-CZ" dirty="0" err="1"/>
              <a:t>multik</a:t>
            </a:r>
            <a:r>
              <a:rPr lang="cs-CZ" altLang="cs-CZ" dirty="0"/>
              <a:t>. výchova) potřeba na základě migrace </a:t>
            </a:r>
            <a:r>
              <a:rPr lang="cs-CZ" altLang="cs-CZ" dirty="0">
                <a:latin typeface="Century Gothic" panose="020B0502020202020204" pitchFamily="34" charset="0"/>
              </a:rPr>
              <a:t>▲turecké rodiny/</a:t>
            </a:r>
            <a:r>
              <a:rPr lang="cs-CZ" altLang="cs-CZ" dirty="0" err="1">
                <a:latin typeface="Century Gothic" panose="020B0502020202020204" pitchFamily="34" charset="0"/>
              </a:rPr>
              <a:t>kurdi</a:t>
            </a:r>
            <a:r>
              <a:rPr lang="cs-CZ" altLang="cs-CZ" dirty="0">
                <a:latin typeface="Century Gothic" panose="020B0502020202020204" pitchFamily="34" charset="0"/>
              </a:rPr>
              <a:t> v Německu, africké rodiny ve Francii </a:t>
            </a: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Zkoumá etnické předsudky, jež mohou být v dětech vytvářeny např. i v učebnicích</a:t>
            </a:r>
          </a:p>
          <a:p>
            <a:pPr eaLnBrk="1" hangingPunct="1">
              <a:spcBef>
                <a:spcPct val="0"/>
              </a:spcBef>
            </a:pPr>
            <a:endParaRPr lang="cs-CZ" altLang="cs-CZ" b="1" dirty="0"/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Inkluzivní vzdělávání - Inkluze</a:t>
            </a:r>
            <a:r>
              <a:rPr lang="cs-CZ" altLang="cs-CZ" dirty="0"/>
              <a:t> (z lat. </a:t>
            </a:r>
            <a:r>
              <a:rPr lang="cs-CZ" altLang="cs-CZ" dirty="0" err="1"/>
              <a:t>inclusio</a:t>
            </a:r>
            <a:r>
              <a:rPr lang="cs-CZ" altLang="cs-CZ" dirty="0"/>
              <a:t>, zahrnutí) znamená zahrnutí nebo přijetí do nějakého celku. Opak je exkluze – vyloučení.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Moderní pedagogika má v sobě vlastnosti - složka plnící funkci základního výzkumu, převážně teoretický výzkum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                                                                     - složka aplikační – instrumentálně zaměřená, k praktickému využití, opírá se zejména o empirickou analýzy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                                                                                                   „každodennosti“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Začlenění </a:t>
            </a:r>
            <a:r>
              <a:rPr lang="cs-CZ" altLang="cs-CZ" dirty="0" err="1"/>
              <a:t>Pg</a:t>
            </a:r>
            <a:r>
              <a:rPr lang="cs-CZ" altLang="cs-CZ" dirty="0"/>
              <a:t>. mezi vědami – názory – humanitní (jako filozofie, filologie, historie, vědy o kultuře a umění) jiní „vědy o člověku (antropologie), tč. lze chápat </a:t>
            </a:r>
            <a:r>
              <a:rPr lang="cs-CZ" altLang="cs-CZ" dirty="0" err="1"/>
              <a:t>Pg</a:t>
            </a:r>
            <a:r>
              <a:rPr lang="cs-CZ" altLang="cs-CZ" dirty="0"/>
              <a:t>. jako jednu ze sociálních věd (sociologie, sociální psychologie, kulturní a sociální antropologie, demografie, ekonomie, politologie, edukační vědy, vědy o komunikaci</a:t>
            </a: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99FAFAA6-D6A8-4CB2-8D29-B832941DCD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809DE6-73FD-472F-87FA-6822851C5E22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6502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762024C2-622D-448F-AF98-CD80A8F728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77A40D8F-AFCE-4CD7-AE7C-DE337A9D42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7959D2D4-D42F-480C-BEBD-A1D017ABCC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A482BE8F-C716-4C0B-AC30-E84519CEFD7A}" type="slidenum">
              <a:rPr lang="cs-CZ" altLang="cs-CZ" smtClean="0">
                <a:latin typeface="Calibri" panose="020F0502020204030204" pitchFamily="34" charset="0"/>
              </a:rPr>
              <a:pPr/>
              <a:t>15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337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U = učitel</a:t>
            </a:r>
          </a:p>
          <a:p>
            <a:r>
              <a:rPr lang="cs-CZ" altLang="cs-CZ"/>
              <a:t>Ž = žák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C5BCC8BC-E498-4077-B11C-438C91112DA7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615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35C05B5C-E582-4AF8-AB38-4D47DF73CA50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3032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bezesporu je Ed. důležitá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legislativně daná v kompetencích vyhláška 55/2011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práva pacientů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práva hospitalizovaných dětí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P/K má právo na Ed., má právo získat adekvátní </a:t>
            </a:r>
            <a:r>
              <a:rPr lang="cs-CZ" altLang="cs-CZ" dirty="0" err="1"/>
              <a:t>info</a:t>
            </a:r>
            <a:r>
              <a:rPr lang="cs-CZ" altLang="cs-CZ" dirty="0"/>
              <a:t> o svém </a:t>
            </a:r>
            <a:r>
              <a:rPr lang="cs-CZ" altLang="cs-CZ" dirty="0" err="1"/>
              <a:t>zdr</a:t>
            </a:r>
            <a:r>
              <a:rPr lang="cs-CZ" altLang="cs-CZ" dirty="0"/>
              <a:t>. stavu, </a:t>
            </a:r>
            <a:r>
              <a:rPr lang="cs-CZ" altLang="cs-CZ" dirty="0" err="1"/>
              <a:t>th</a:t>
            </a:r>
            <a:r>
              <a:rPr lang="cs-CZ" altLang="cs-CZ" dirty="0"/>
              <a:t>. režimu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aby se rozhodl pro změnu život. stylu musí mít dostatek </a:t>
            </a:r>
            <a:r>
              <a:rPr lang="cs-CZ" altLang="cs-CZ" dirty="0" err="1"/>
              <a:t>info</a:t>
            </a:r>
            <a:r>
              <a:rPr lang="cs-CZ" altLang="cs-CZ" dirty="0"/>
              <a:t> (o svém </a:t>
            </a:r>
            <a:r>
              <a:rPr lang="cs-CZ" altLang="cs-CZ" dirty="0" err="1"/>
              <a:t>zdr</a:t>
            </a:r>
            <a:r>
              <a:rPr lang="cs-CZ" altLang="cs-CZ" dirty="0"/>
              <a:t>. stavu…, proč je nutná změna) + motivace P/K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vhodné/nutné je pochopení jedinec odpovídá za své zdraví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efektivní Ed. snižuje nejistotu/obavu P/K o svůj život, strach z budoucnosti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„infikovat“ P/K reálním optimizmem poskytnutím návodu na vhodný životní styl, odpovídající </a:t>
            </a:r>
            <a:r>
              <a:rPr lang="cs-CZ" altLang="cs-CZ" dirty="0" err="1"/>
              <a:t>zdr</a:t>
            </a:r>
            <a:r>
              <a:rPr lang="cs-CZ" altLang="cs-CZ" dirty="0"/>
              <a:t>. stavu P/K (zejména v primární, sekundární prevenci u terciární je to obtížnější)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výhody Ed. - </a:t>
            </a:r>
            <a:r>
              <a:rPr lang="cs-CZ" altLang="cs-CZ" dirty="0" err="1"/>
              <a:t>edukovan</a:t>
            </a:r>
            <a:r>
              <a:rPr lang="cs-CZ" altLang="cs-CZ" dirty="0"/>
              <a:t> a dobře motivovaný P/K má zpravidla aktivnější přístup ke svému zdraví, léčbě – snížení nákladů na péči, méně komplikací, kratší rekonvalescence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F9B1AC-3BA2-45D0-A8B1-F95DE84A9045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03768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0CB5AB55-F496-4863-ABAA-449151E4B948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8801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6EEE71-AC69-437A-9BAC-38F34607A7C0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23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43945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FC8487AF-AD4B-49E7-BF6A-FD4F35D703D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925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Ze schématu vyplývá, že Pg. se zabývá (alespoň teoreticky) všemi druhy edukačního procesu, nejvíce však intencionální řízené.</a:t>
            </a: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4C12FA-BE30-42F4-9FD3-5E9540901DD7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25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526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3456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Bezděčné – osvojování poznatků V zkušeností si ani neuvědomuje</a:t>
            </a:r>
          </a:p>
          <a:p>
            <a:r>
              <a:rPr lang="cs-CZ" altLang="cs-CZ"/>
              <a:t>Intencionální – pro záměrné učení využívá jedinec dispozic viz hore</a:t>
            </a:r>
          </a:p>
          <a:p>
            <a:r>
              <a:rPr lang="cs-CZ" altLang="cs-CZ"/>
              <a:t>Řízené</a:t>
            </a:r>
            <a:r>
              <a:rPr lang="cs-CZ" altLang="cs-CZ" b="1"/>
              <a:t> – </a:t>
            </a:r>
            <a:r>
              <a:rPr lang="cs-CZ" altLang="cs-CZ"/>
              <a:t>do průběhu učení zasahuje řídcími impulzy a podmínky učení a poznávání organizuje tak, aby bylo učení účinné (Kulič, 1992, In Průchy Moderní pg., str. 78</a:t>
            </a:r>
          </a:p>
          <a:p>
            <a:r>
              <a:rPr lang="cs-CZ" altLang="cs-CZ"/>
              <a:t>Z výše uvedeného vyplývá, že Pg. je věda (teorie a výzkum), jejímž předmětem jsou edukační procesy obsahující intencionální učení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100D03-3043-4B84-8B29-DA6138164543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26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40817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C79FB92F-F8BC-4DB1-8240-7626D57E0274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59429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27FAC9D2-C74F-4AC2-B197-6D8C64029127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40535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0D2CE249-A7D6-4335-A31E-FC4F575EB226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50375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338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94165F4-379C-44F2-8E89-DB43904FE854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55277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FD306C01-790B-49ED-8C83-221B9E5138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17650AEC-49B0-41C6-9A57-A9A06D4C6A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7200EA0D-763F-484B-92D1-EE43359DB4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580107-FB61-45B9-A684-D43824331045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161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59904652-E2CD-469E-A34C-C109086BEC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571A1F-521B-4F9A-AC6E-7FFCFFDB67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 err="1"/>
              <a:t>Paidagógos</a:t>
            </a:r>
            <a:r>
              <a:rPr lang="cs-CZ" sz="1000" dirty="0"/>
              <a:t> (termín z antického Řecka) – otrok, </a:t>
            </a:r>
            <a:r>
              <a:rPr lang="cs-CZ" sz="1000" dirty="0" err="1"/>
              <a:t>kt</a:t>
            </a:r>
            <a:r>
              <a:rPr lang="cs-CZ" sz="1000" dirty="0"/>
              <a:t>. pečoval o syna svého pána (doprovázel na cvičení a do školy)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 err="1"/>
              <a:t>Paedagogus</a:t>
            </a:r>
            <a:r>
              <a:rPr lang="cs-CZ" sz="1000" dirty="0"/>
              <a:t> (antická latina) – nejen otrok-průvodce, ale i učitel, vychovatel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/>
              <a:t>Předpokládáme, že již v antickém světě byly speciální profese pedagoga-učitele se „zvláštní“ kvalifikací i když byl otrok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b="1" dirty="0"/>
              <a:t>Pojetí </a:t>
            </a:r>
            <a:r>
              <a:rPr lang="cs-CZ" sz="1000" b="1" dirty="0" err="1"/>
              <a:t>Pg</a:t>
            </a:r>
            <a:r>
              <a:rPr lang="cs-CZ" sz="1000" b="1" dirty="0"/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00" u="sng" dirty="0"/>
              <a:t>Laici: </a:t>
            </a:r>
            <a:r>
              <a:rPr lang="cs-CZ" sz="1000" dirty="0"/>
              <a:t>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000" dirty="0"/>
              <a:t>„receptář na výchovu dětí ve škole“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000" dirty="0"/>
              <a:t>Průcha (2009) výzkum – zúžené a nepřesné pojetí </a:t>
            </a:r>
            <a:r>
              <a:rPr lang="cs-CZ" sz="1000" dirty="0" err="1"/>
              <a:t>Pg</a:t>
            </a:r>
            <a:r>
              <a:rPr lang="cs-CZ" sz="1000" dirty="0"/>
              <a:t>.; ne jako věda; rutinní obor, potřeba vlastních zkušeností učitele a teoretické poznatky nejsou potřebné (formulace respondentů – rodičů žáků: když jsem já chodil do školy, tak učitelé byly…)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000" dirty="0"/>
              <a:t>působnost </a:t>
            </a:r>
            <a:r>
              <a:rPr lang="cs-CZ" sz="1000" dirty="0" err="1"/>
              <a:t>Pg</a:t>
            </a:r>
            <a:r>
              <a:rPr lang="cs-CZ" sz="1000" dirty="0"/>
              <a:t>.  školská (event. </a:t>
            </a:r>
            <a:r>
              <a:rPr lang="cs-CZ" sz="1000" dirty="0" err="1"/>
              <a:t>předškolská</a:t>
            </a:r>
            <a:r>
              <a:rPr lang="cs-CZ" sz="1000" dirty="0"/>
              <a:t>), jinou populaci/působení </a:t>
            </a:r>
            <a:r>
              <a:rPr lang="cs-CZ" sz="1000" dirty="0" err="1"/>
              <a:t>Pg</a:t>
            </a:r>
            <a:r>
              <a:rPr lang="cs-CZ" sz="1000" dirty="0"/>
              <a:t> jinde nevnímají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000" u="sng" dirty="0"/>
              <a:t>Odborníci:</a:t>
            </a:r>
            <a:r>
              <a:rPr lang="cs-CZ" sz="1000" dirty="0"/>
              <a:t> vzhledem k nedokonalé úrovni terminologii - nejednoznačná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/>
              <a:t>Nelze vymezovat postavení normativní </a:t>
            </a:r>
            <a:r>
              <a:rPr lang="cs-CZ" sz="1000" dirty="0" err="1"/>
              <a:t>Pg</a:t>
            </a:r>
            <a:r>
              <a:rPr lang="cs-CZ" sz="1000" dirty="0"/>
              <a:t> a moderní </a:t>
            </a:r>
            <a:r>
              <a:rPr lang="cs-CZ" sz="1000" dirty="0" err="1"/>
              <a:t>Pg</a:t>
            </a:r>
            <a:r>
              <a:rPr lang="cs-CZ" sz="1000" dirty="0"/>
              <a:t>. do protikladu, protože moderní pojetí </a:t>
            </a:r>
            <a:r>
              <a:rPr lang="cs-CZ" sz="1000" dirty="0" err="1"/>
              <a:t>Pg</a:t>
            </a:r>
            <a:r>
              <a:rPr lang="cs-CZ" sz="1000" dirty="0"/>
              <a:t>. představuje dokonalejší stupeň (staví na předchozím vývoji)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/>
              <a:t>Omezenost normativní </a:t>
            </a:r>
            <a:r>
              <a:rPr lang="cs-CZ" sz="1000" dirty="0" err="1"/>
              <a:t>Pg</a:t>
            </a:r>
            <a:r>
              <a:rPr lang="cs-CZ" sz="1000" dirty="0"/>
              <a:t> – soustředěnost hlavně na školu, výchovu a </a:t>
            </a:r>
            <a:r>
              <a:rPr lang="cs-CZ" sz="1000" dirty="0" err="1"/>
              <a:t>vzděl</a:t>
            </a:r>
            <a:r>
              <a:rPr lang="cs-CZ" sz="1000" dirty="0"/>
              <a:t>. dětí a mládeže – nebere v potaz komplex edukačních jevů a procesů fungujících              ve společnosti tzn. i mimo školu- nízká propojenost mezi obory (sociologie, teorie komunikaci apod.)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208CE997-AB95-4AE0-98F7-B4CA983535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00D93E-FD8B-4504-9FD3-B7D8397AAE16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8396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60595D5A-50DA-47D3-B0AC-6EC90B38A5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F01C6BA8-C795-42C5-82AC-4D32FC4288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7E5C1A27-DF72-4F0F-8D4B-2D3C827FC1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B307FA-B614-425B-B614-D7C94F9A0EA5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051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F9216E12-F67E-4AB6-B2D2-667290FCF2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E5C08724-084E-42F8-9D90-EA5D533C46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Pg. dle nového zaměřena na edukační reality, avšak jádro zůstává teorie a výzkum školního Ed. procesu (protože ten je nejrozšířenějším typem edukace)</a:t>
            </a:r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68B5CA3B-835C-4E8A-889B-49BE174E6A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5C7D85-F5FF-415D-8C8C-512E52CE846F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2139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97971842-3EC3-4B69-9905-754C73B2F4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F09EFFC2-26AC-45A0-8CBA-9F4B414B31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Obecná didaktika – využívá poznatky a přístupy </a:t>
            </a:r>
            <a:r>
              <a:rPr lang="cs-CZ" altLang="cs-CZ" dirty="0" err="1"/>
              <a:t>Pg</a:t>
            </a:r>
            <a:r>
              <a:rPr lang="cs-CZ" altLang="cs-CZ" dirty="0"/>
              <a:t>., psychologie teorie učení, teorie kognitivního vývoje…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Andragogika – má již vlastní subdisciplíny – </a:t>
            </a:r>
            <a:r>
              <a:rPr lang="cs-CZ" altLang="cs-CZ" dirty="0" err="1"/>
              <a:t>androdidaktika</a:t>
            </a:r>
            <a:r>
              <a:rPr lang="cs-CZ" altLang="cs-CZ" dirty="0"/>
              <a:t>, srovnávací andragogika, historie vzdělávání dospělých, teorie vzdělávání manažerů.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1D38D0B3-8349-42A2-92CB-597DF62A7E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152FAF-A88B-4EA3-BE70-0974064E6198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3088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A1CBB249-CFFF-4598-A198-BBF328EDC3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108F0DBF-9F64-46AA-A8D9-08E876B68E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FDE59A7C-B798-4DA7-8D1C-D6A93EB983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3FD99A23-D87D-46F4-86FA-FE9532BD99A4}" type="slidenum">
              <a:rPr lang="cs-CZ" altLang="cs-CZ" smtClean="0">
                <a:latin typeface="Calibri" panose="020F0502020204030204" pitchFamily="34" charset="0"/>
              </a:rPr>
              <a:pPr/>
              <a:t>11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7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/>
          </a:p>
        </p:txBody>
      </p:sp>
      <p:sp>
        <p:nvSpPr>
          <p:cNvPr id="8" name="Volný tvar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/>
          </a:p>
        </p:txBody>
      </p:sp>
      <p:sp>
        <p:nvSpPr>
          <p:cNvPr id="9" name="Volný tvar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572000" cy="4500563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3014" y="1676400"/>
            <a:ext cx="4572000" cy="4500563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/>
              <a:t>Upravte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9C03C58-465B-42F2-8BA3-01664A6B69B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8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9C03C58-465B-42F2-8BA3-01664A6B69B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ED3C6-211B-455D-9E9C-E9556B57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9DEC8-E373-4DCB-9320-11B6D788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0D700-DEEE-4CE4-8365-AA67759B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CE6DED-E9B9-470C-8596-0286157372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2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  <p:sldLayoutId id="2147483701" r:id="rId19"/>
    <p:sldLayoutId id="2147483702" r:id="rId20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kontakty/mistnost?id=1168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kontakty/mistnost?fakulta=1411;obdobi=9184;pvysl=26151855;id=9631" TargetMode="External"/><Relationship Id="rId4" Type="http://schemas.openxmlformats.org/officeDocument/2006/relationships/hyperlink" Target="https://is.muni.cz/auth/kontakty/mistnost?fakulta=1411;obdobi=9184;pvysl=26151855;id=9336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Edukace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PhDr. Natália Beharková, Ph.D.</a:t>
            </a:r>
          </a:p>
          <a:p>
            <a:endParaRPr lang="cs-CZ" sz="3200" dirty="0"/>
          </a:p>
          <a:p>
            <a:r>
              <a:rPr lang="cs-CZ" sz="3200" dirty="0"/>
              <a:t>Ústav zdravotnických věd LF MU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488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895E9E1-7D97-44F5-B8E3-660C3AE7D351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Struktura </a:t>
            </a:r>
            <a:r>
              <a:rPr lang="cs-CZ" dirty="0" err="1"/>
              <a:t>Pg</a:t>
            </a:r>
            <a:r>
              <a:rPr lang="cs-CZ" dirty="0"/>
              <a:t>. dle determinujících hlediska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1B9FA35-242F-4AC6-AF5F-1D4ABCC44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452628" indent="-342900" algn="just">
              <a:buClr>
                <a:srgbClr val="0000DC"/>
              </a:buClr>
              <a:defRPr/>
            </a:pPr>
            <a:r>
              <a:rPr lang="cs-CZ" sz="2000" dirty="0"/>
              <a:t>Věkové kategorie – předškolní, primární, středoškolská, vysokoškolská, andragogika, </a:t>
            </a:r>
            <a:r>
              <a:rPr lang="cs-CZ" sz="2000" dirty="0" err="1"/>
              <a:t>gerontopedagogika</a:t>
            </a:r>
            <a:endParaRPr lang="cs-CZ" sz="2000" dirty="0"/>
          </a:p>
          <a:p>
            <a:pPr marL="452628" indent="-342900" algn="just">
              <a:buClr>
                <a:srgbClr val="0000DC"/>
              </a:buClr>
              <a:defRPr/>
            </a:pPr>
            <a:endParaRPr lang="cs-CZ" sz="2000" dirty="0"/>
          </a:p>
          <a:p>
            <a:pPr marL="452628" indent="-342900" algn="just">
              <a:buClr>
                <a:srgbClr val="0000DC"/>
              </a:buClr>
              <a:defRPr/>
            </a:pPr>
            <a:r>
              <a:rPr lang="cs-CZ" sz="2000" dirty="0"/>
              <a:t>Oblastí edukační reality – rodinná, školní, sportovní, vojenská, mediální, medicínská </a:t>
            </a:r>
            <a:r>
              <a:rPr lang="cs-CZ" sz="2000" dirty="0" err="1"/>
              <a:t>Pg</a:t>
            </a:r>
            <a:r>
              <a:rPr lang="cs-CZ" sz="2000" dirty="0"/>
              <a:t>., léčebná, náboženská…</a:t>
            </a:r>
          </a:p>
          <a:p>
            <a:pPr marL="452628" indent="-342900" algn="just">
              <a:buClr>
                <a:srgbClr val="0000DC"/>
              </a:buClr>
              <a:defRPr/>
            </a:pPr>
            <a:endParaRPr lang="cs-CZ" sz="2000" dirty="0"/>
          </a:p>
          <a:p>
            <a:pPr marL="452628" indent="-342900" algn="just">
              <a:buClr>
                <a:srgbClr val="0000DC"/>
              </a:buClr>
              <a:defRPr/>
            </a:pPr>
            <a:r>
              <a:rPr lang="cs-CZ" sz="2000" dirty="0"/>
              <a:t>Hraniční disciplíny – propojení s jinými vědami (multikulturní výchova…), tč. již nepoužívané vymezení ▲obecná didaktika </a:t>
            </a:r>
            <a:r>
              <a:rPr lang="cs-CZ" altLang="cs-CZ" sz="2000" dirty="0"/>
              <a:t>využívá poznatky a přístupy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., psychologie teorie učení, teorie kognitivního vývoje…</a:t>
            </a:r>
            <a:endParaRPr lang="cs-CZ" sz="2000" dirty="0"/>
          </a:p>
          <a:p>
            <a:pPr marL="109728" indent="0">
              <a:buClr>
                <a:schemeClr val="accent3"/>
              </a:buClr>
              <a:buNone/>
              <a:defRPr/>
            </a:pPr>
            <a:endParaRPr lang="cs-CZ" sz="2000" dirty="0"/>
          </a:p>
          <a:p>
            <a:pPr marL="109728" indent="0">
              <a:buClr>
                <a:schemeClr val="accent3"/>
              </a:buClr>
              <a:buNone/>
              <a:defRPr/>
            </a:pPr>
            <a:endParaRPr lang="cs-CZ" sz="2000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55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77F227D7-65E3-4F59-BD36-BD60E7DDAC9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Pg</a:t>
            </a:r>
            <a:r>
              <a:rPr lang="cs-CZ" altLang="cs-CZ" dirty="0"/>
              <a:t> jako věda o edukaci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7A69B7-0E58-42A6-AA9C-2D863668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Clr>
                <a:srgbClr val="0000DC"/>
              </a:buClr>
              <a:buNone/>
              <a:defRPr/>
            </a:pPr>
            <a:r>
              <a:rPr lang="cs-CZ" sz="2000" b="1" dirty="0"/>
              <a:t>Předmět </a:t>
            </a:r>
            <a:r>
              <a:rPr lang="cs-CZ" sz="2000" b="1" dirty="0" err="1"/>
              <a:t>Pg</a:t>
            </a:r>
            <a:r>
              <a:rPr lang="cs-CZ" sz="2000" b="1" dirty="0"/>
              <a:t>.:</a:t>
            </a:r>
          </a:p>
          <a:p>
            <a:pPr marL="452628" indent="-342900">
              <a:buClr>
                <a:srgbClr val="0000DC"/>
              </a:buClr>
              <a:defRPr/>
            </a:pPr>
            <a:r>
              <a:rPr lang="cs-CZ" sz="2000" dirty="0" err="1"/>
              <a:t>Pg</a:t>
            </a:r>
            <a:r>
              <a:rPr lang="cs-CZ" sz="2000" dirty="0"/>
              <a:t>. se zabývá vším tím, 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co vytváří a determinuje edukační prostředí, 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procesy, jež se v těchto prostředích realizují, 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výsledky a efekty těchto procesů</a:t>
            </a:r>
          </a:p>
          <a:p>
            <a:pPr marL="109728" indent="0">
              <a:buClr>
                <a:srgbClr val="0000DC"/>
              </a:buClr>
              <a:buNone/>
              <a:defRPr/>
            </a:pPr>
            <a:r>
              <a:rPr lang="cs-CZ" sz="2000" b="1" dirty="0"/>
              <a:t>Struktura </a:t>
            </a:r>
            <a:r>
              <a:rPr lang="cs-CZ" sz="2000" b="1" dirty="0" err="1"/>
              <a:t>Pg</a:t>
            </a:r>
            <a:r>
              <a:rPr lang="cs-CZ" sz="2000" b="1" dirty="0"/>
              <a:t>.: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teorie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výzkum</a:t>
            </a:r>
          </a:p>
          <a:p>
            <a:pPr marL="109728" indent="0">
              <a:buClr>
                <a:srgbClr val="0000DC"/>
              </a:buClr>
              <a:buNone/>
              <a:defRPr/>
            </a:pPr>
            <a:r>
              <a:rPr lang="cs-CZ" sz="2000" b="1" dirty="0"/>
              <a:t>Obsahová náplň </a:t>
            </a:r>
            <a:r>
              <a:rPr lang="cs-CZ" sz="2000" b="1" dirty="0" err="1"/>
              <a:t>Pg</a:t>
            </a:r>
            <a:r>
              <a:rPr lang="cs-CZ" sz="2000" b="1" dirty="0"/>
              <a:t>.:</a:t>
            </a:r>
          </a:p>
          <a:p>
            <a:pPr marL="452437" indent="-342900">
              <a:buClr>
                <a:srgbClr val="0000DC"/>
              </a:buClr>
              <a:defRPr/>
            </a:pPr>
            <a:r>
              <a:rPr lang="cs-CZ" sz="2000" dirty="0"/>
              <a:t>soubor disciplín (někdy považovaných i za samostatné vědy) </a:t>
            </a:r>
          </a:p>
          <a:p>
            <a:pPr marL="365760" indent="-256032">
              <a:buClr>
                <a:schemeClr val="accent3"/>
              </a:buClr>
              <a:defRPr/>
            </a:pP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006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9331A09-0E93-40D8-83CD-C09E3447704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Pedagogika jako věda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A31C47-9030-4562-99D9-3A3447B3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000" b="1" dirty="0"/>
              <a:t>Tematická šíře </a:t>
            </a:r>
            <a:r>
              <a:rPr lang="cs-CZ" sz="2000" b="1" dirty="0" err="1"/>
              <a:t>Pg</a:t>
            </a:r>
            <a:r>
              <a:rPr lang="cs-CZ" sz="2000" b="1" dirty="0"/>
              <a:t>.:</a:t>
            </a:r>
          </a:p>
          <a:p>
            <a:pPr marL="273050" indent="-188913">
              <a:buClr>
                <a:srgbClr val="0000DC"/>
              </a:buClr>
              <a:defRPr/>
            </a:pPr>
            <a:r>
              <a:rPr lang="cs-CZ" sz="2000" dirty="0"/>
              <a:t> minulost + laické vnímání – </a:t>
            </a:r>
            <a:r>
              <a:rPr lang="cs-CZ" sz="2000" dirty="0" err="1"/>
              <a:t>Pg</a:t>
            </a:r>
            <a:r>
              <a:rPr lang="cs-CZ" sz="2000" dirty="0"/>
              <a:t>. doména výchovy a vzdělávání</a:t>
            </a:r>
          </a:p>
          <a:p>
            <a:pPr marL="273050" indent="-188913">
              <a:buClr>
                <a:srgbClr val="0000DC"/>
              </a:buClr>
              <a:defRPr/>
            </a:pPr>
            <a:endParaRPr lang="cs-CZ" sz="2000" dirty="0"/>
          </a:p>
          <a:p>
            <a:pPr marL="273050" indent="-188913">
              <a:buClr>
                <a:srgbClr val="0000DC"/>
              </a:buClr>
              <a:defRPr/>
            </a:pPr>
            <a:r>
              <a:rPr lang="cs-CZ" sz="2000" dirty="0"/>
              <a:t>Tč. nové témata a problémy 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000" dirty="0"/>
              <a:t>▲minulost profesní vzdělávání – pouze příprava mladých, tč. rekvalifikace dospělých; 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000" dirty="0"/>
              <a:t>▲celoživotní vzdělávání (v zahraničí - termín celoživotní učení)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endParaRPr lang="cs-CZ" sz="2000" dirty="0"/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2000" b="1" dirty="0"/>
              <a:t>→  současná </a:t>
            </a:r>
            <a:r>
              <a:rPr lang="cs-CZ" sz="2000" b="1" dirty="0" err="1"/>
              <a:t>Pg</a:t>
            </a:r>
            <a:r>
              <a:rPr lang="cs-CZ" sz="2000" b="1" dirty="0"/>
              <a:t>. je obohacena o širokou problematiku mimoškolní edukace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03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FD2CACC4-AD1C-4834-B437-64620C2053F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Pedagogika jako věda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4D344ECA-150B-4149-8B63-532581535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000" b="1" dirty="0"/>
              <a:t>Sociální a sociokulturní orientace </a:t>
            </a:r>
            <a:r>
              <a:rPr lang="cs-CZ" altLang="cs-CZ" sz="2000" b="1" dirty="0" err="1"/>
              <a:t>Pg</a:t>
            </a:r>
            <a:r>
              <a:rPr lang="cs-CZ" altLang="cs-CZ" sz="2000" b="1" dirty="0"/>
              <a:t>.</a:t>
            </a:r>
          </a:p>
          <a:p>
            <a:pPr algn="just"/>
            <a:r>
              <a:rPr lang="cs-CZ" altLang="cs-CZ" sz="2000" dirty="0"/>
              <a:t> sociální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 = zabývá se edukačním působením na rizikové a sociálně znevýhodněné skupiny mládeže a dospělých (2. sv. válce vstupují do výzkumu sociální determinanty edukačních procesů)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 multikulturní edukace (inkluzivní vzdělávání, </a:t>
            </a:r>
            <a:r>
              <a:rPr lang="cs-CZ" altLang="cs-CZ" sz="2000" dirty="0" err="1"/>
              <a:t>multik</a:t>
            </a:r>
            <a:r>
              <a:rPr lang="cs-CZ" altLang="cs-CZ" sz="2000" dirty="0"/>
              <a:t>. výchova) – etnické předsudky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 metodologie kvantitativní i kvalitativní výzkum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050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80B8CCD-FE6B-48CD-8A59-7B25CEF51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altLang="cs-CZ" sz="3200" b="0"/>
              <a:t>Pedagogika ve zdravotnických disciplínách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A838BEA-E64A-448F-9DE8-4D614C58D9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dirty="0"/>
              <a:t>specifický druh lidské činnosti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r>
              <a:rPr lang="cs-CZ" altLang="cs-CZ" sz="2400" dirty="0"/>
              <a:t>cílem je vyvolat žádoucí odezvy (změna chování, postojů…)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r>
              <a:rPr lang="cs-CZ" altLang="cs-CZ" sz="2400" dirty="0"/>
              <a:t>záměrné a soustavné formování osobnosti směrem k aktivitě jedince (zdraví, pohoda)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r>
              <a:rPr lang="cs-CZ" altLang="cs-CZ" sz="2400" dirty="0"/>
              <a:t>proces vytváření a ovlivňování podmínek (stimulující) optimální rozvoj jedince</a:t>
            </a:r>
          </a:p>
          <a:p>
            <a:endParaRPr lang="cs-CZ" altLang="cs-CZ" sz="2400" dirty="0"/>
          </a:p>
          <a:p>
            <a:r>
              <a:rPr lang="cs-CZ" altLang="cs-CZ" sz="2400" dirty="0">
                <a:solidFill>
                  <a:schemeClr val="tx2"/>
                </a:solidFill>
              </a:rPr>
              <a:t>zdravotní gramotnost – prevence – zdravotní chování/zdraví prospěšné chování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A3D25BB1-5F35-4312-A0B0-74731E3DB580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5227A-EB81-4E1D-8D59-AD0813BE5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x-none" sz="2000" dirty="0"/>
              <a:t>Juřeníková, P., </a:t>
            </a:r>
            <a:r>
              <a:rPr lang="x-none" sz="2000" i="1" dirty="0"/>
              <a:t>Zásady edukace v ošetřovatelské praxi</a:t>
            </a:r>
            <a:r>
              <a:rPr lang="cs-CZ" sz="2000" dirty="0"/>
              <a:t> Praha: </a:t>
            </a:r>
            <a:r>
              <a:rPr lang="cs-CZ" sz="2000" dirty="0" err="1"/>
              <a:t>Grada</a:t>
            </a:r>
            <a:r>
              <a:rPr lang="cs-CZ" sz="2000" dirty="0"/>
              <a:t>, 2010, s. 80. ISBN 978-80-247-2171-2</a:t>
            </a:r>
          </a:p>
          <a:p>
            <a:pPr algn="just">
              <a:defRPr/>
            </a:pPr>
            <a:endParaRPr lang="cs-CZ" altLang="cs-CZ" sz="2000" dirty="0"/>
          </a:p>
          <a:p>
            <a:pPr algn="just">
              <a:defRPr/>
            </a:pPr>
            <a:r>
              <a:rPr lang="cs-CZ" altLang="cs-CZ" sz="2000" dirty="0"/>
              <a:t>Průcha J. </a:t>
            </a:r>
            <a:r>
              <a:rPr lang="cs-CZ" altLang="cs-CZ" sz="2000" i="1" dirty="0"/>
              <a:t>Pedagogická encyklopedie</a:t>
            </a:r>
            <a:r>
              <a:rPr lang="cs-CZ" altLang="cs-CZ" sz="2000" dirty="0"/>
              <a:t>, Praha: Portál, 2009, s. 936. ISBN 978-80-7367-546-2.</a:t>
            </a:r>
          </a:p>
          <a:p>
            <a:pPr marL="109537" indent="0" algn="just">
              <a:buNone/>
              <a:defRPr/>
            </a:pPr>
            <a:endParaRPr lang="cs-CZ" altLang="cs-CZ" sz="2000" dirty="0"/>
          </a:p>
          <a:p>
            <a:pPr algn="just">
              <a:defRPr/>
            </a:pPr>
            <a:r>
              <a:rPr lang="cs-CZ" sz="2000" dirty="0"/>
              <a:t>Průcha, J. </a:t>
            </a:r>
            <a:r>
              <a:rPr lang="cs-CZ" sz="2000" i="1" dirty="0"/>
              <a:t>Moderní pedagogika</a:t>
            </a:r>
            <a:r>
              <a:rPr lang="cs-CZ" sz="2000" dirty="0"/>
              <a:t>, 5. </a:t>
            </a:r>
            <a:r>
              <a:rPr lang="cs-CZ" sz="2000" dirty="0" err="1"/>
              <a:t>aktualiz</a:t>
            </a:r>
            <a:r>
              <a:rPr lang="cs-CZ" sz="2000" dirty="0"/>
              <a:t>. a doplněné vydání, Praha: Portál, 2013, ISBN 978-80-262-0456-5.</a:t>
            </a:r>
            <a:endParaRPr lang="cs-CZ" altLang="cs-CZ" sz="2000" dirty="0"/>
          </a:p>
          <a:p>
            <a:pPr marL="109537" indent="0">
              <a:buNone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3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Terminologie </a:t>
            </a:r>
          </a:p>
        </p:txBody>
      </p:sp>
      <p:sp>
        <p:nvSpPr>
          <p:cNvPr id="12291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altLang="cs-CZ" sz="2800" dirty="0"/>
              <a:t>Výchova </a:t>
            </a:r>
          </a:p>
          <a:p>
            <a:pPr marL="0" indent="0" algn="just">
              <a:buNone/>
              <a:defRPr/>
            </a:pPr>
            <a:r>
              <a:rPr lang="cs-CZ" altLang="cs-CZ" sz="2800" i="1" dirty="0"/>
              <a:t>„… proces </a:t>
            </a:r>
            <a:r>
              <a:rPr lang="cs-CZ" altLang="cs-CZ" sz="2800" b="1" i="1" dirty="0"/>
              <a:t>záměrného a cílevědomého působení </a:t>
            </a:r>
          </a:p>
          <a:p>
            <a:pPr marL="0" indent="0" algn="just">
              <a:buNone/>
              <a:defRPr/>
            </a:pPr>
            <a:r>
              <a:rPr lang="cs-CZ" altLang="cs-CZ" sz="2800" b="1" i="1" dirty="0"/>
              <a:t>na vychovávaného</a:t>
            </a:r>
            <a:r>
              <a:rPr lang="cs-CZ" altLang="cs-CZ" sz="2800" i="1" dirty="0"/>
              <a:t>, a to zejména cestou vytváření a ovlivňování podmínek pro rozvoj dětí a mladých lidí, pro jejich vlastní bytí se sebou samými, s druhými lidmi, se společenstvím, s přírodou.“ </a:t>
            </a:r>
          </a:p>
        </p:txBody>
      </p:sp>
      <p:sp>
        <p:nvSpPr>
          <p:cNvPr id="12292" name="Obdélník 3"/>
          <p:cNvSpPr>
            <a:spLocks noChangeArrowheads="1"/>
          </p:cNvSpPr>
          <p:nvPr/>
        </p:nvSpPr>
        <p:spPr bwMode="auto">
          <a:xfrm>
            <a:off x="10199689" y="188913"/>
            <a:ext cx="352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I.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720000" y="6482584"/>
            <a:ext cx="8856662" cy="217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1400" dirty="0"/>
              <a:t>Průcha, J. Moderní pedagogika, 2013, s. 66-67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90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Terminologie</a:t>
            </a:r>
          </a:p>
        </p:txBody>
      </p:sp>
      <p:sp>
        <p:nvSpPr>
          <p:cNvPr id="1331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altLang="cs-CZ" sz="2000" b="1" dirty="0"/>
              <a:t>Výuka </a:t>
            </a:r>
            <a:r>
              <a:rPr lang="cs-CZ" altLang="cs-CZ" sz="2000" dirty="0"/>
              <a:t>– prostor pro vyučování a učení (U – Ž/S sledují určité cíle a naplňují tím očekávání společnosti)</a:t>
            </a:r>
          </a:p>
          <a:p>
            <a:pPr marL="0" indent="0" algn="just">
              <a:buNone/>
              <a:defRPr/>
            </a:pPr>
            <a:endParaRPr lang="cs-CZ" altLang="cs-CZ" sz="2000" dirty="0"/>
          </a:p>
          <a:p>
            <a:pPr algn="just" eaLnBrk="1" hangingPunct="1">
              <a:defRPr/>
            </a:pPr>
            <a:r>
              <a:rPr lang="cs-CZ" altLang="cs-CZ" sz="2000" b="1" dirty="0"/>
              <a:t>Vzdělávání </a:t>
            </a:r>
            <a:r>
              <a:rPr lang="cs-CZ" altLang="cs-CZ" sz="2000" dirty="0"/>
              <a:t>– proces, který u jedince rozvíjí jeho vědomosti, dovednosti, návyky                           a schopnosti. </a:t>
            </a:r>
          </a:p>
          <a:p>
            <a:pPr marL="0" indent="0" algn="just">
              <a:buNone/>
              <a:defRPr/>
            </a:pPr>
            <a:r>
              <a:rPr lang="cs-CZ" altLang="cs-CZ" sz="2000" dirty="0"/>
              <a:t>   Výsledným efektem je vzdělanost, vzdělání, kvalifikace</a:t>
            </a:r>
          </a:p>
          <a:p>
            <a:pPr marL="0" indent="0" algn="just">
              <a:buNone/>
              <a:defRPr/>
            </a:pPr>
            <a:endParaRPr lang="cs-CZ" altLang="cs-CZ" sz="2000" dirty="0"/>
          </a:p>
          <a:p>
            <a:pPr algn="just" eaLnBrk="1" hangingPunct="1">
              <a:defRPr/>
            </a:pPr>
            <a:r>
              <a:rPr lang="cs-CZ" altLang="cs-CZ" sz="2000" b="1" dirty="0"/>
              <a:t>Vzdělanost</a:t>
            </a:r>
            <a:r>
              <a:rPr lang="cs-CZ" altLang="cs-CZ" sz="2000" dirty="0"/>
              <a:t> – odráží celkovou úroveň vzdělání v sociální skupině, státě, národě</a:t>
            </a:r>
          </a:p>
        </p:txBody>
      </p:sp>
      <p:sp>
        <p:nvSpPr>
          <p:cNvPr id="13316" name="Obdélník 3"/>
          <p:cNvSpPr>
            <a:spLocks noChangeArrowheads="1"/>
          </p:cNvSpPr>
          <p:nvPr/>
        </p:nvSpPr>
        <p:spPr bwMode="auto">
          <a:xfrm>
            <a:off x="10199689" y="188913"/>
            <a:ext cx="403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II.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38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Terminologie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14896" y="1334363"/>
            <a:ext cx="11440469" cy="41399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600" b="1" dirty="0" err="1"/>
              <a:t>Edukátor</a:t>
            </a:r>
            <a:r>
              <a:rPr lang="cs-CZ" altLang="cs-CZ" sz="1600" b="1" dirty="0"/>
              <a:t>/</a:t>
            </a:r>
            <a:r>
              <a:rPr lang="cs-CZ" altLang="cs-CZ" sz="1600" b="1" dirty="0" err="1"/>
              <a:t>ka</a:t>
            </a:r>
            <a:r>
              <a:rPr lang="cs-CZ" altLang="cs-CZ" sz="1600" dirty="0"/>
              <a:t> – ten, kdo někoho </a:t>
            </a:r>
            <a:r>
              <a:rPr lang="cs-CZ" altLang="cs-CZ" sz="1600" dirty="0" err="1"/>
              <a:t>edukuje</a:t>
            </a:r>
            <a:r>
              <a:rPr lang="cs-CZ" altLang="cs-CZ" sz="1600" dirty="0"/>
              <a:t> = </a:t>
            </a:r>
            <a:r>
              <a:rPr lang="cs-CZ" sz="1600" i="1" dirty="0"/>
              <a:t>ten, kdo někoho učí</a:t>
            </a:r>
            <a:endParaRPr lang="cs-CZ" altLang="cs-CZ" sz="1600" dirty="0"/>
          </a:p>
          <a:p>
            <a:pPr>
              <a:defRPr/>
            </a:pPr>
            <a:r>
              <a:rPr lang="cs-CZ" altLang="cs-CZ" sz="1600" b="1" dirty="0" err="1"/>
              <a:t>Edukant</a:t>
            </a:r>
            <a:r>
              <a:rPr lang="cs-CZ" altLang="cs-CZ" sz="1600" b="1" dirty="0"/>
              <a:t>/</a:t>
            </a:r>
            <a:r>
              <a:rPr lang="cs-CZ" altLang="cs-CZ" sz="1600" b="1" dirty="0" err="1"/>
              <a:t>ka</a:t>
            </a:r>
            <a:r>
              <a:rPr lang="cs-CZ" altLang="cs-CZ" sz="1600" dirty="0"/>
              <a:t> – ten, kdo se od někoho učí = </a:t>
            </a:r>
            <a:r>
              <a:rPr lang="cs-CZ" sz="1600" i="1" dirty="0"/>
              <a:t>subjekt učení</a:t>
            </a:r>
            <a:endParaRPr lang="cs-CZ" altLang="cs-CZ" sz="1600" dirty="0"/>
          </a:p>
          <a:p>
            <a:pPr>
              <a:defRPr/>
            </a:pPr>
            <a:r>
              <a:rPr lang="cs-CZ" sz="1600" b="1" dirty="0"/>
              <a:t>Edukační potřeby</a:t>
            </a:r>
            <a:r>
              <a:rPr lang="cs-CZ" sz="1600" dirty="0"/>
              <a:t> – „</a:t>
            </a:r>
            <a:r>
              <a:rPr lang="cs-CZ" sz="1600" i="1" dirty="0"/>
              <a:t>deficit v oblasti vědomostí, dovedností, návyků a pozitivních postojů </a:t>
            </a:r>
            <a:r>
              <a:rPr lang="cs-CZ" sz="1600" i="1" dirty="0" err="1"/>
              <a:t>edukanta</a:t>
            </a:r>
            <a:r>
              <a:rPr lang="cs-CZ" sz="1600" i="1" dirty="0"/>
              <a:t> ke zdraví, kdy tyto nedostatky mohou negativně ovlivnit zdraví </a:t>
            </a:r>
            <a:r>
              <a:rPr lang="cs-CZ" sz="1600" i="1" dirty="0" err="1"/>
              <a:t>edukanta</a:t>
            </a:r>
            <a:r>
              <a:rPr lang="cs-CZ" sz="1600" i="1" dirty="0"/>
              <a:t> v současnosti nebo budoucnosti</a:t>
            </a:r>
            <a:r>
              <a:rPr lang="cs-CZ" sz="1600" dirty="0"/>
              <a:t>“ (Juřeníková, 2011)</a:t>
            </a:r>
          </a:p>
          <a:p>
            <a:pPr>
              <a:defRPr/>
            </a:pPr>
            <a:r>
              <a:rPr lang="cs-CZ" altLang="cs-CZ" sz="1600" b="1" dirty="0"/>
              <a:t>Edukační prostředí – </a:t>
            </a:r>
            <a:r>
              <a:rPr lang="cs-CZ" sz="1600" dirty="0"/>
              <a:t>prostředí, v kterém probíhají edukační procesy</a:t>
            </a:r>
            <a:endParaRPr lang="cs-CZ" altLang="cs-CZ" sz="1600" b="1" dirty="0"/>
          </a:p>
          <a:p>
            <a:pPr marL="0" indent="0">
              <a:buNone/>
              <a:defRPr/>
            </a:pPr>
            <a:r>
              <a:rPr lang="cs-CZ" altLang="cs-CZ" sz="1600" b="1" dirty="0"/>
              <a:t>         </a:t>
            </a:r>
            <a:r>
              <a:rPr lang="cs-CZ" altLang="cs-CZ" sz="1600" dirty="0"/>
              <a:t>- vnější a vnitřní (fyzikální, psychosociální – statické /klima/            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                                                                       proměnlivé /atmosféra/</a:t>
            </a:r>
          </a:p>
          <a:p>
            <a:pPr marL="0" indent="0">
              <a:buNone/>
              <a:defRPr/>
            </a:pPr>
            <a:r>
              <a:rPr lang="cs-CZ" altLang="cs-CZ" sz="1600" dirty="0"/>
              <a:t>         - typologie je variabilní</a:t>
            </a:r>
          </a:p>
          <a:p>
            <a:pPr>
              <a:defRPr/>
            </a:pPr>
            <a:r>
              <a:rPr lang="cs-CZ" altLang="cs-CZ" sz="1600" b="1" dirty="0"/>
              <a:t>Edukační konstrukty </a:t>
            </a:r>
            <a:r>
              <a:rPr lang="cs-CZ" altLang="cs-CZ" sz="1600" b="1" i="1" u="sng" dirty="0"/>
              <a:t>(</a:t>
            </a:r>
            <a:r>
              <a:rPr lang="pl-PL" sz="1600" i="1" u="sng" dirty="0"/>
              <a:t>vše co usnadňuje, podporuje učení )</a:t>
            </a:r>
            <a:r>
              <a:rPr lang="cs-CZ" sz="1600" dirty="0"/>
              <a:t> –</a:t>
            </a:r>
            <a:r>
              <a:rPr lang="cs-CZ" altLang="cs-CZ" sz="1600" dirty="0"/>
              <a:t> </a:t>
            </a:r>
            <a:r>
              <a:rPr lang="cs-CZ" sz="1600" dirty="0"/>
              <a:t>všechny teorie, modely, plány, scénáře, prognózy, zákony, předpisy i jiné teoretické výtvory, které nějakým způsobem </a:t>
            </a:r>
            <a:r>
              <a:rPr lang="cs-CZ" sz="1600" b="1" dirty="0"/>
              <a:t>určují či ovlivňují reálné edukační procesy</a:t>
            </a:r>
            <a:r>
              <a:rPr lang="cs-CZ" sz="1600" dirty="0"/>
              <a:t> (osnovy předmětů, učebnice, výukové filmy, publikace, kuchařky, rady P/K od zdravotníků …); </a:t>
            </a:r>
          </a:p>
          <a:p>
            <a:pPr marL="0" indent="0">
              <a:buNone/>
              <a:defRPr/>
            </a:pPr>
            <a:r>
              <a:rPr lang="cs-CZ" sz="1600" dirty="0"/>
              <a:t>     - ovlivňují kvalitu učení</a:t>
            </a:r>
          </a:p>
          <a:p>
            <a:pPr marL="0" indent="0">
              <a:buNone/>
              <a:defRPr/>
            </a:pPr>
            <a:endParaRPr lang="cs-CZ" altLang="cs-CZ" sz="1600" dirty="0"/>
          </a:p>
        </p:txBody>
      </p:sp>
      <p:sp>
        <p:nvSpPr>
          <p:cNvPr id="15364" name="Obdélník 3"/>
          <p:cNvSpPr>
            <a:spLocks noChangeArrowheads="1"/>
          </p:cNvSpPr>
          <p:nvPr/>
        </p:nvSpPr>
        <p:spPr bwMode="auto">
          <a:xfrm>
            <a:off x="10199689" y="188913"/>
            <a:ext cx="454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III.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948854" y="6484883"/>
            <a:ext cx="4611195" cy="257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1400" dirty="0"/>
              <a:t>Průcha, J. Moderní pedagogika, 2013, s. 70 schéma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02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852863" y="266482"/>
            <a:ext cx="4392612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/>
              <a:t>Edukační konstrukty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48908" y="1290097"/>
            <a:ext cx="4373401" cy="739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Edukační- didaktické materiály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20630" y="1309535"/>
            <a:ext cx="2430462" cy="903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Edukační programy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8833" y="1370122"/>
            <a:ext cx="3244710" cy="903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Edukační standardy</a:t>
            </a:r>
          </a:p>
        </p:txBody>
      </p:sp>
      <p:sp>
        <p:nvSpPr>
          <p:cNvPr id="8" name="Obdélník 7"/>
          <p:cNvSpPr/>
          <p:nvPr/>
        </p:nvSpPr>
        <p:spPr>
          <a:xfrm>
            <a:off x="4319042" y="2774380"/>
            <a:ext cx="2432050" cy="102646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Ed. plány pro </a:t>
            </a:r>
            <a:r>
              <a:rPr lang="cs-CZ" sz="1600" dirty="0" err="1">
                <a:solidFill>
                  <a:schemeClr val="tx1"/>
                </a:solidFill>
              </a:rPr>
              <a:t>edukanty</a:t>
            </a:r>
            <a:r>
              <a:rPr lang="cs-CZ" sz="1600" dirty="0">
                <a:solidFill>
                  <a:schemeClr val="tx1"/>
                </a:solidFill>
              </a:rPr>
              <a:t> (rady a doporučení)</a:t>
            </a:r>
          </a:p>
        </p:txBody>
      </p:sp>
      <p:sp>
        <p:nvSpPr>
          <p:cNvPr id="9" name="Obdélník 8"/>
          <p:cNvSpPr/>
          <p:nvPr/>
        </p:nvSpPr>
        <p:spPr>
          <a:xfrm>
            <a:off x="7304880" y="2464264"/>
            <a:ext cx="3061271" cy="7092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Ed. listy pro </a:t>
            </a:r>
            <a:r>
              <a:rPr lang="cs-CZ" sz="1600" dirty="0" err="1">
                <a:solidFill>
                  <a:schemeClr val="tx1"/>
                </a:solidFill>
              </a:rPr>
              <a:t>edukanty</a:t>
            </a:r>
            <a:r>
              <a:rPr lang="cs-CZ" sz="1600" dirty="0">
                <a:solidFill>
                  <a:schemeClr val="tx1"/>
                </a:solidFill>
              </a:rPr>
              <a:t> (souhrny rad a doporučení)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304880" y="3349448"/>
            <a:ext cx="3888637" cy="82577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Metodické příručky (metodické listy pro </a:t>
            </a:r>
            <a:r>
              <a:rPr lang="cs-CZ" sz="1600" dirty="0" err="1">
                <a:solidFill>
                  <a:schemeClr val="tx1"/>
                </a:solidFill>
              </a:rPr>
              <a:t>edukátory</a:t>
            </a:r>
            <a:r>
              <a:rPr lang="cs-CZ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304880" y="4381586"/>
            <a:ext cx="4519257" cy="877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Společné materiály pro </a:t>
            </a:r>
            <a:r>
              <a:rPr lang="cs-CZ" sz="1600" dirty="0" err="1">
                <a:solidFill>
                  <a:schemeClr val="tx1"/>
                </a:solidFill>
              </a:rPr>
              <a:t>edukátory</a:t>
            </a:r>
            <a:r>
              <a:rPr lang="cs-CZ" sz="16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i </a:t>
            </a:r>
            <a:r>
              <a:rPr lang="cs-CZ" sz="1600" dirty="0" err="1">
                <a:solidFill>
                  <a:schemeClr val="tx1"/>
                </a:solidFill>
              </a:rPr>
              <a:t>edukanty</a:t>
            </a:r>
            <a:r>
              <a:rPr lang="cs-CZ" sz="1600" dirty="0">
                <a:solidFill>
                  <a:schemeClr val="tx1"/>
                </a:solidFill>
              </a:rPr>
              <a:t> (knihy, časopisy, web. stránky)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67862" y="6432330"/>
            <a:ext cx="4047727" cy="28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dirty="0"/>
              <a:t>Edukační konstrukty dle Holmanové, 2003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3344169" y="995362"/>
            <a:ext cx="376493" cy="282575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535861" y="995362"/>
            <a:ext cx="14287" cy="282575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8392603" y="910654"/>
            <a:ext cx="442913" cy="268288"/>
          </a:xfrm>
          <a:prstGeom prst="straightConnector1">
            <a:avLst/>
          </a:prstGeom>
          <a:ln w="571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5518944" y="2339976"/>
            <a:ext cx="794" cy="339637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8688628" y="2095742"/>
            <a:ext cx="14288" cy="282575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10795152" y="2095742"/>
            <a:ext cx="6412" cy="1118491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11386381" y="2141027"/>
            <a:ext cx="12884" cy="2147194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1274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61D94-7A58-483C-A798-B6764541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2B3453-B6EB-47C3-A1CD-7FC491F8C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1" i="0" dirty="0">
                <a:solidFill>
                  <a:srgbClr val="029123"/>
                </a:solidFill>
                <a:effectLst/>
              </a:rPr>
              <a:t>BSZE041p Základy pedagogiky a edukace v ošetřovatelství – přednáška </a:t>
            </a:r>
            <a:r>
              <a:rPr lang="cs-CZ" sz="1600" b="1" i="0" dirty="0">
                <a:solidFill>
                  <a:srgbClr val="FF0000"/>
                </a:solidFill>
                <a:effectLst/>
              </a:rPr>
              <a:t>(kolokvium)</a:t>
            </a:r>
            <a:endParaRPr lang="cs-CZ" sz="1600" b="1" i="0" dirty="0">
              <a:solidFill>
                <a:srgbClr val="029123"/>
              </a:solidFill>
              <a:effectLst/>
            </a:endParaRPr>
          </a:p>
          <a:p>
            <a:pPr marL="285750" indent="-285750" algn="just">
              <a:lnSpc>
                <a:spcPct val="100000"/>
              </a:lnSpc>
            </a:pP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3"/>
              </a:rPr>
              <a:t>B11/234 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Út 19. 3. 7:30–9:10 , Út 26. 3. 7:30–9:10, Út 2. 4. 7:30–9:10, Út 9. 4. 7:30–9:10, Út 16. 4. 7:30–9:10 </a:t>
            </a:r>
          </a:p>
          <a:p>
            <a:pPr marL="285750" indent="-285750" algn="just">
              <a:lnSpc>
                <a:spcPct val="100000"/>
              </a:lnSpc>
            </a:pPr>
            <a:r>
              <a:rPr lang="pl-PL" altLang="cs-CZ" sz="1600" dirty="0"/>
              <a:t>podmínky ukončení: </a:t>
            </a:r>
            <a:r>
              <a:rPr lang="cs-CZ" sz="1600" b="0" i="1" dirty="0">
                <a:effectLst/>
              </a:rPr>
              <a:t>aktivní účast studentů ve výuce (omluvená absence - 1x/semestr), </a:t>
            </a:r>
            <a:r>
              <a:rPr lang="pl-PL" altLang="cs-CZ" sz="1600" i="1" dirty="0"/>
              <a:t>závěrečný test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b="0" i="0" dirty="0">
              <a:solidFill>
                <a:srgbClr val="029123"/>
              </a:solidFill>
              <a:effectLst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1" i="0" dirty="0">
                <a:solidFill>
                  <a:srgbClr val="029123"/>
                </a:solidFill>
                <a:effectLst/>
              </a:rPr>
              <a:t>BSZE041c Základy pedagogiky a edukace v ošetřovatelství – cvičení </a:t>
            </a:r>
            <a:r>
              <a:rPr lang="cs-CZ" sz="1600" b="1" i="0" dirty="0">
                <a:solidFill>
                  <a:srgbClr val="FF0000"/>
                </a:solidFill>
                <a:effectLst/>
              </a:rPr>
              <a:t>(zápočet)</a:t>
            </a:r>
            <a:endParaRPr lang="cs-CZ" sz="1600" b="1" i="0" dirty="0">
              <a:solidFill>
                <a:srgbClr val="029123"/>
              </a:solidFill>
              <a:effectLst/>
            </a:endParaRPr>
          </a:p>
          <a:p>
            <a:pPr marL="285750" indent="-285750" algn="just">
              <a:lnSpc>
                <a:spcPct val="100000"/>
              </a:lnSpc>
            </a:pPr>
            <a:r>
              <a:rPr lang="cs-CZ" sz="1600" b="0" i="0" dirty="0">
                <a:solidFill>
                  <a:srgbClr val="0A0A0A"/>
                </a:solidFill>
                <a:effectLst/>
              </a:rPr>
              <a:t>Út 23. 4. 10:00–11:40 </a:t>
            </a: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4"/>
              </a:rPr>
              <a:t>F01B2/1S06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, Út 30. 4. 10:00–11:40 </a:t>
            </a: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4"/>
              </a:rPr>
              <a:t>F01B2/1S06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, Út 7. 5. 10:00–11:40 </a:t>
            </a: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4"/>
              </a:rPr>
              <a:t>F01B2/1S06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,                       Út 14. 5. 10:00–11:40 </a:t>
            </a: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4"/>
              </a:rPr>
              <a:t>F01B2/1S06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, Út 21. 5. 10:00–11:40 </a:t>
            </a: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5"/>
              </a:rPr>
              <a:t>A16/213</a:t>
            </a:r>
            <a:endParaRPr lang="pl-PL" sz="1600" b="0" i="0" u="none" strike="noStrike" dirty="0">
              <a:solidFill>
                <a:srgbClr val="0A0A0A"/>
              </a:solidFill>
              <a:effectLst/>
            </a:endParaRPr>
          </a:p>
          <a:p>
            <a:pPr marL="285750" indent="-285750" algn="just">
              <a:lnSpc>
                <a:spcPct val="100000"/>
              </a:lnSpc>
            </a:pPr>
            <a:r>
              <a:rPr lang="pl-PL" altLang="cs-CZ" sz="1600" dirty="0">
                <a:solidFill>
                  <a:srgbClr val="0A0A0A"/>
                </a:solidFill>
              </a:rPr>
              <a:t>podmínky ukončení: </a:t>
            </a:r>
            <a:r>
              <a:rPr lang="cs-CZ" sz="1600" b="0" i="1" dirty="0">
                <a:solidFill>
                  <a:srgbClr val="0A0A0A"/>
                </a:solidFill>
                <a:effectLst/>
              </a:rPr>
              <a:t>100% účast v cvičení, vypracování edukačního plánu pro vybranou skupinu </a:t>
            </a:r>
            <a:r>
              <a:rPr lang="cs-CZ" sz="1600" b="0" i="1" dirty="0" err="1">
                <a:solidFill>
                  <a:srgbClr val="0A0A0A"/>
                </a:solidFill>
                <a:effectLst/>
              </a:rPr>
              <a:t>edukantů</a:t>
            </a:r>
            <a:r>
              <a:rPr lang="cs-CZ" sz="1600" b="0" i="1" dirty="0">
                <a:solidFill>
                  <a:srgbClr val="0A0A0A"/>
                </a:solidFill>
                <a:effectLst/>
              </a:rPr>
              <a:t>, vyhotovení edukačních materiálů, prezentace edukačního plánu ve výuce, odevzdání edukačního plánu formou seminární práce v písemné podobě a její zveřejnění v Informačním systému MU.</a:t>
            </a:r>
            <a:endParaRPr lang="pl-PL" altLang="cs-CZ" sz="1600" i="1" dirty="0">
              <a:solidFill>
                <a:srgbClr val="0A0A0A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altLang="cs-CZ" sz="16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b="1" i="0" dirty="0">
                <a:solidFill>
                  <a:srgbClr val="029123"/>
                </a:solidFill>
                <a:effectLst/>
              </a:rPr>
              <a:t>BPPG041p Edukace v porodní asistenci – přednáška </a:t>
            </a:r>
            <a:r>
              <a:rPr lang="cs-CZ" sz="1600" b="1" i="0" dirty="0">
                <a:solidFill>
                  <a:srgbClr val="FF0000"/>
                </a:solidFill>
                <a:effectLst/>
              </a:rPr>
              <a:t>(kolokvium)</a:t>
            </a:r>
          </a:p>
          <a:p>
            <a:pPr marL="285750" indent="-285750" algn="just">
              <a:lnSpc>
                <a:spcPct val="100000"/>
              </a:lnSpc>
            </a:pPr>
            <a:r>
              <a:rPr lang="cs-CZ" sz="1600" b="0" i="0" u="none" strike="noStrike" dirty="0">
                <a:solidFill>
                  <a:srgbClr val="002776"/>
                </a:solidFill>
                <a:effectLst/>
                <a:hlinkClick r:id="rId3"/>
              </a:rPr>
              <a:t>B11/234 </a:t>
            </a:r>
            <a:r>
              <a:rPr lang="cs-CZ" sz="1600" b="0" i="0" dirty="0">
                <a:solidFill>
                  <a:srgbClr val="0A0A0A"/>
                </a:solidFill>
                <a:effectLst/>
              </a:rPr>
              <a:t>Út 19. 3. 7:30–9:10 , Út 26. 3. 7:30–9:10, Út 2. 4. 7:30–9:10, Út 9. 4. 7:30–9:10, Út 16. 4. 7:30–9:10 </a:t>
            </a:r>
          </a:p>
          <a:p>
            <a:pPr marL="285750" indent="-285750" algn="just">
              <a:lnSpc>
                <a:spcPct val="100000"/>
              </a:lnSpc>
            </a:pPr>
            <a:r>
              <a:rPr lang="pl-PL" altLang="cs-CZ" sz="1600" dirty="0"/>
              <a:t>podmínky ukončení: </a:t>
            </a:r>
            <a:r>
              <a:rPr lang="cs-CZ" sz="1600" b="0" i="1" dirty="0">
                <a:effectLst/>
              </a:rPr>
              <a:t>aktivní účast studentů ve výuce (omluvená absence - 1x/semestr), </a:t>
            </a:r>
            <a:r>
              <a:rPr lang="pl-PL" altLang="cs-CZ" sz="1600" i="1" dirty="0"/>
              <a:t>závěrečný test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600" b="0" i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706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2"/>
          <p:cNvSpPr>
            <a:spLocks noGrp="1"/>
          </p:cNvSpPr>
          <p:nvPr>
            <p:ph type="title"/>
          </p:nvPr>
        </p:nvSpPr>
        <p:spPr>
          <a:xfrm>
            <a:off x="720000" y="469989"/>
            <a:ext cx="11282814" cy="4515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Edukace (Ed.) – </a:t>
            </a:r>
            <a:r>
              <a:rPr lang="cs-CZ" altLang="cs-CZ" sz="2800" dirty="0"/>
              <a:t>souhrn tradičních pojmů „výchova a vzdělávání“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000" y="1250258"/>
            <a:ext cx="10753200" cy="4139998"/>
          </a:xfrm>
        </p:spPr>
        <p:txBody>
          <a:bodyPr>
            <a:noAutofit/>
          </a:bodyPr>
          <a:lstStyle/>
          <a:p>
            <a:pPr marL="342900" indent="-342900">
              <a:defRPr/>
            </a:pPr>
            <a:r>
              <a:rPr lang="cs-CZ" sz="1900" dirty="0" err="1"/>
              <a:t>Educare</a:t>
            </a:r>
            <a:r>
              <a:rPr lang="cs-CZ" sz="1900" dirty="0"/>
              <a:t> (lat.) – vzdělávání</a:t>
            </a:r>
          </a:p>
          <a:p>
            <a:pPr marL="342900" indent="-342900">
              <a:defRPr/>
            </a:pPr>
            <a:r>
              <a:rPr lang="cs-CZ" sz="1900" dirty="0" err="1"/>
              <a:t>Education</a:t>
            </a:r>
            <a:r>
              <a:rPr lang="cs-CZ" sz="1900" dirty="0"/>
              <a:t> (angl.) – vzdělávání, výchova</a:t>
            </a:r>
          </a:p>
          <a:p>
            <a:pPr marL="452628" indent="-342900">
              <a:defRPr/>
            </a:pPr>
            <a:endParaRPr lang="cs-CZ" sz="1900" dirty="0"/>
          </a:p>
          <a:p>
            <a:pPr marL="342900" indent="-342900">
              <a:defRPr/>
            </a:pPr>
            <a:r>
              <a:rPr lang="cs-CZ" sz="1900" dirty="0"/>
              <a:t>Proces </a:t>
            </a:r>
          </a:p>
          <a:p>
            <a:pPr marL="342900" indent="-342900">
              <a:defRPr/>
            </a:pPr>
            <a:endParaRPr lang="cs-CZ" sz="1900" dirty="0"/>
          </a:p>
          <a:p>
            <a:pPr marL="0" indent="0">
              <a:buNone/>
              <a:defRPr/>
            </a:pPr>
            <a:endParaRPr lang="cs-CZ" sz="1900" dirty="0"/>
          </a:p>
          <a:p>
            <a:pPr marL="342900" indent="-342900">
              <a:defRPr/>
            </a:pPr>
            <a:r>
              <a:rPr lang="cs-CZ" sz="1900" dirty="0"/>
              <a:t>soustavného ovlivňování chování a jednání jedince </a:t>
            </a:r>
          </a:p>
          <a:p>
            <a:pPr marL="342900" indent="-342900">
              <a:defRPr/>
            </a:pPr>
            <a:endParaRPr lang="cs-CZ" sz="1900" dirty="0"/>
          </a:p>
          <a:p>
            <a:pPr marL="0" indent="0">
              <a:buNone/>
              <a:defRPr/>
            </a:pPr>
            <a:r>
              <a:rPr lang="cs-CZ" sz="1900" dirty="0"/>
              <a:t>Cíl – navodit pozitivní změny v dovednostech, postojích a návycích.</a:t>
            </a:r>
          </a:p>
          <a:p>
            <a:pPr marL="0" indent="0">
              <a:buNone/>
              <a:defRPr/>
            </a:pPr>
            <a:r>
              <a:rPr lang="cs-CZ" sz="1900" dirty="0"/>
              <a:t>(Cíl – nejen získat určité vědomosti a poznatky, ale dosáhnout změny v chování jedince, přeměna hodnotových a vztahových postojů, citových a volných struktur osobnosti)</a:t>
            </a:r>
          </a:p>
        </p:txBody>
      </p:sp>
      <p:sp>
        <p:nvSpPr>
          <p:cNvPr id="4" name="Ovál 3"/>
          <p:cNvSpPr/>
          <p:nvPr/>
        </p:nvSpPr>
        <p:spPr>
          <a:xfrm>
            <a:off x="2351416" y="2402928"/>
            <a:ext cx="5930736" cy="1077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výchovy a vzdělávání jedince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136240" y="6375222"/>
            <a:ext cx="4074813" cy="372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1400" dirty="0"/>
              <a:t>Průcha, J. Moderní pedagogika, 2013, s. 66-67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83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 algn="just" eaLnBrk="1" hangingPunct="1"/>
            <a:r>
              <a:rPr lang="cs-CZ" altLang="cs-CZ" sz="3600" b="1" dirty="0"/>
              <a:t>Vyhláška č. </a:t>
            </a:r>
            <a:r>
              <a:rPr lang="cs-CZ" altLang="cs-CZ" sz="3600"/>
              <a:t>158</a:t>
            </a:r>
            <a:r>
              <a:rPr lang="cs-CZ" altLang="cs-CZ" sz="3600" b="1"/>
              <a:t>/2022 </a:t>
            </a:r>
            <a:r>
              <a:rPr lang="cs-CZ" altLang="cs-CZ" sz="3600" b="1" dirty="0"/>
              <a:t>Sb. Vyhláška, kterou se mění vyhláška č. 55/2011 Sb., o činnostech zdravotnických pracovníků a jiných odborných pracovníků, ve znění vyhlášky č. 2/2016 Sb.</a:t>
            </a:r>
            <a:endParaRPr lang="cs-CZ" altLang="cs-CZ" sz="3600" dirty="0"/>
          </a:p>
        </p:txBody>
      </p:sp>
      <p:sp>
        <p:nvSpPr>
          <p:cNvPr id="20483" name="Zástupný symbol pro obsah 5"/>
          <p:cNvSpPr>
            <a:spLocks noGrp="1"/>
          </p:cNvSpPr>
          <p:nvPr>
            <p:ph idx="1"/>
          </p:nvPr>
        </p:nvSpPr>
        <p:spPr>
          <a:xfrm>
            <a:off x="719999" y="3331779"/>
            <a:ext cx="11051587" cy="269065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ČINNOSTI ZDRAVOTNICKÝCH PRACOVNÍKŮ PO ZÍSKÁNÍ ODBORNÉ ZPŮSOBILOSTI § 3 Činnosti zdravotnického pracovníka s odbornou způsobilostí</a:t>
            </a:r>
            <a:endParaRPr lang="cs-CZ" altLang="cs-CZ" sz="2400" i="1" dirty="0"/>
          </a:p>
          <a:p>
            <a:pPr marL="357188" indent="-357188" algn="just" eaLnBrk="1" hangingPunct="1">
              <a:buNone/>
            </a:pPr>
            <a:r>
              <a:rPr lang="cs-CZ" altLang="cs-CZ" sz="2400" i="1" dirty="0"/>
              <a:t>g)</a:t>
            </a:r>
            <a:r>
              <a:rPr lang="cs-CZ" altLang="cs-CZ" sz="2400" dirty="0"/>
              <a:t> motivuje a </a:t>
            </a:r>
            <a:r>
              <a:rPr lang="cs-CZ" altLang="cs-CZ" sz="2400" dirty="0" err="1"/>
              <a:t>edukuje</a:t>
            </a:r>
            <a:r>
              <a:rPr lang="cs-CZ" altLang="cs-CZ" sz="2400" dirty="0"/>
              <a:t> jednotlivce, rodiny a skupiny osob k přijetí zdravého životního stylu a k péči               o sebe</a:t>
            </a:r>
            <a:endParaRPr lang="cs-CZ" altLang="cs-CZ" sz="2400" baseline="30000" dirty="0"/>
          </a:p>
          <a:p>
            <a:pPr marL="0" indent="0" algn="just" eaLnBrk="1" hangingPunct="1">
              <a:buNone/>
            </a:pPr>
            <a:r>
              <a:rPr lang="cs-CZ" altLang="cs-CZ" sz="2400" i="1" dirty="0"/>
              <a:t>h)</a:t>
            </a:r>
            <a:r>
              <a:rPr lang="cs-CZ" altLang="cs-CZ" sz="2400" dirty="0"/>
              <a:t> podílí se na zajištění zapracování nově nastupujících zdravotnických pracovníků,</a:t>
            </a:r>
          </a:p>
        </p:txBody>
      </p:sp>
      <p:sp>
        <p:nvSpPr>
          <p:cNvPr id="20484" name="Obdélník 6"/>
          <p:cNvSpPr>
            <a:spLocks noChangeArrowheads="1"/>
          </p:cNvSpPr>
          <p:nvPr/>
        </p:nvSpPr>
        <p:spPr bwMode="auto">
          <a:xfrm>
            <a:off x="10128250" y="115889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I.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274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Pedagogická diagnostika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400" dirty="0"/>
              <a:t>odpovídá fázi zjišťování informací o znalostech, dovednostech, zvyklostech někoho o něčem (v podstatě Ošetřovatelský proces 1. fáze posouzení)</a:t>
            </a:r>
          </a:p>
          <a:p>
            <a:pPr marL="0" indent="0" algn="just">
              <a:buNone/>
              <a:defRPr/>
            </a:pPr>
            <a:r>
              <a:rPr lang="cs-CZ" sz="2400" dirty="0"/>
              <a:t> </a:t>
            </a:r>
          </a:p>
          <a:p>
            <a:pPr marL="0" indent="0" algn="just">
              <a:buNone/>
              <a:defRPr/>
            </a:pPr>
            <a:r>
              <a:rPr lang="cs-CZ" sz="2400" dirty="0"/>
              <a:t>▲ zjistit/posoudit (pacientovi nebo jeho blízkých členů rodiny) dosavadní znalosti o nemoci, potřebu osvojit si nové dovednosti nebo preventivní postupy atd.</a:t>
            </a:r>
          </a:p>
          <a:p>
            <a:pPr marL="0" indent="0" algn="just">
              <a:buNone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18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>
          <a:xfrm>
            <a:off x="556227" y="324282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Edukační proces</a:t>
            </a:r>
          </a:p>
        </p:txBody>
      </p:sp>
      <p:sp>
        <p:nvSpPr>
          <p:cNvPr id="57347" name="AutoShape 2" descr="Výsledek obrázku pro parent learn your child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7348" name="AutoShape 6" descr="Výsledek obrázku pro reading in the public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7349" name="Picture 8" descr="http://ak7.picdn.net/shutterstock/videos/4852703/preview/stock-footage-over-the-shoulder-shot-of-a-man-reading-a-book-on-the-bu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327" y="160338"/>
            <a:ext cx="41275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10" descr="http://js.pencdn.cz/acimage/w680-h374/27625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9" y="4070351"/>
            <a:ext cx="4740275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1" name="Picture 12" descr="http://www.tajemnyrok.cz/wp-content/uploads/2014/07/obecnaskol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70" y="939802"/>
            <a:ext cx="36036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2" name="Picture 14" descr="http://www.studentpoint.cz/files/michal-prax/grevin/img-20140823-132750-kopi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4152901"/>
            <a:ext cx="3783013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3" name="Picture 4" descr="http://www.slate.com/content/dam/slate/archive/2008/12/1_123125_2135002_2180608_2206104_081230_fam_stamaty_reading.jpg.CROP.original-original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4" y="1751014"/>
            <a:ext cx="1762125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láček 4">
            <a:extLst>
              <a:ext uri="{FF2B5EF4-FFF2-40B4-BE49-F238E27FC236}">
                <a16:creationId xmlns:a16="http://schemas.microsoft.com/office/drawing/2014/main" id="{E7DD67E4-89C4-4BBC-A59A-9DE20DF8325A}"/>
              </a:ext>
            </a:extLst>
          </p:cNvPr>
          <p:cNvSpPr/>
          <p:nvPr/>
        </p:nvSpPr>
        <p:spPr>
          <a:xfrm>
            <a:off x="242330" y="3537381"/>
            <a:ext cx="4739103" cy="1147954"/>
          </a:xfrm>
          <a:prstGeom prst="cloudCallout">
            <a:avLst>
              <a:gd name="adj1" fmla="val 9775"/>
              <a:gd name="adj2" fmla="val 792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Tu bakalářskou práci zpracujete takhle….</a:t>
            </a:r>
          </a:p>
        </p:txBody>
      </p:sp>
      <p:sp>
        <p:nvSpPr>
          <p:cNvPr id="6" name="Vývojový diagram: alternativní postup 5">
            <a:extLst>
              <a:ext uri="{FF2B5EF4-FFF2-40B4-BE49-F238E27FC236}">
                <a16:creationId xmlns:a16="http://schemas.microsoft.com/office/drawing/2014/main" id="{5B3331A9-0334-4E72-84F2-D9A2CC101A8F}"/>
              </a:ext>
            </a:extLst>
          </p:cNvPr>
          <p:cNvSpPr/>
          <p:nvPr/>
        </p:nvSpPr>
        <p:spPr>
          <a:xfrm>
            <a:off x="7570788" y="2540000"/>
            <a:ext cx="2978150" cy="15303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1500" dirty="0">
                <a:solidFill>
                  <a:schemeClr val="bg1"/>
                </a:solidFill>
              </a:rPr>
              <a:t>Vyučující</a:t>
            </a:r>
          </a:p>
          <a:p>
            <a:pPr algn="ctr" eaLnBrk="1" hangingPunct="1">
              <a:defRPr/>
            </a:pPr>
            <a:r>
              <a:rPr lang="cs-CZ" sz="1500" dirty="0">
                <a:solidFill>
                  <a:schemeClr val="bg1"/>
                </a:solidFill>
              </a:rPr>
              <a:t>Učící se</a:t>
            </a:r>
          </a:p>
          <a:p>
            <a:pPr algn="ctr" eaLnBrk="1" hangingPunct="1">
              <a:defRPr/>
            </a:pPr>
            <a:r>
              <a:rPr lang="cs-CZ" sz="1500" b="1" dirty="0">
                <a:solidFill>
                  <a:schemeClr val="bg1"/>
                </a:solidFill>
              </a:rPr>
              <a:t>Učení </a:t>
            </a:r>
          </a:p>
          <a:p>
            <a:pPr algn="ctr" eaLnBrk="1" hangingPunct="1">
              <a:defRPr/>
            </a:pPr>
            <a:r>
              <a:rPr lang="cs-CZ" sz="1500" dirty="0">
                <a:solidFill>
                  <a:schemeClr val="bg1"/>
                </a:solidFill>
              </a:rPr>
              <a:t>pokud absence nelze hovořit o EP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934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2"/>
          <p:cNvSpPr>
            <a:spLocks noGrp="1"/>
          </p:cNvSpPr>
          <p:nvPr>
            <p:ph type="title"/>
          </p:nvPr>
        </p:nvSpPr>
        <p:spPr>
          <a:xfrm>
            <a:off x="1091821" y="115889"/>
            <a:ext cx="10181229" cy="1538287"/>
          </a:xfrm>
        </p:spPr>
        <p:txBody>
          <a:bodyPr/>
          <a:lstStyle/>
          <a:p>
            <a:pPr eaLnBrk="1" hangingPunct="1"/>
            <a:r>
              <a:rPr lang="cs-CZ" altLang="cs-CZ" dirty="0"/>
              <a:t>Edukační proces </a:t>
            </a:r>
            <a:r>
              <a:rPr lang="cs-CZ" altLang="cs-CZ" sz="1800" dirty="0"/>
              <a:t>= jakákoli činnost, jejímž prostřednictvím </a:t>
            </a:r>
            <a:br>
              <a:rPr lang="cs-CZ" altLang="cs-CZ" sz="1800" dirty="0"/>
            </a:br>
            <a:r>
              <a:rPr lang="cs-CZ" altLang="cs-CZ" sz="1800" dirty="0"/>
              <a:t>                                                                                   nějaký subjekt (T) instruuje (vyučuje) a     </a:t>
            </a:r>
            <a:br>
              <a:rPr lang="cs-CZ" altLang="cs-CZ" sz="1800" dirty="0"/>
            </a:br>
            <a:r>
              <a:rPr lang="cs-CZ" altLang="cs-CZ" sz="1800" dirty="0"/>
              <a:t>                                                                                   nějaký subjekt (P) se učí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16401566-8DD1-49A7-B37A-0BB3B0D18CAE}"/>
              </a:ext>
            </a:extLst>
          </p:cNvPr>
          <p:cNvSpPr/>
          <p:nvPr/>
        </p:nvSpPr>
        <p:spPr>
          <a:xfrm>
            <a:off x="1665027" y="1282891"/>
            <a:ext cx="2813311" cy="17492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informace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ED615AF-7391-42F5-A9FB-580067E4F318}"/>
              </a:ext>
            </a:extLst>
          </p:cNvPr>
          <p:cNvSpPr/>
          <p:nvPr/>
        </p:nvSpPr>
        <p:spPr>
          <a:xfrm>
            <a:off x="4765674" y="2411413"/>
            <a:ext cx="2913325" cy="134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pochopení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1ABA186-776C-4DB9-92F4-C48BAF3AE5A5}"/>
              </a:ext>
            </a:extLst>
          </p:cNvPr>
          <p:cNvSpPr/>
          <p:nvPr/>
        </p:nvSpPr>
        <p:spPr>
          <a:xfrm>
            <a:off x="7616825" y="3716338"/>
            <a:ext cx="2755474" cy="1225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použití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6B13D73D-2AD5-4C97-8681-4AC8BC0D7648}"/>
              </a:ext>
            </a:extLst>
          </p:cNvPr>
          <p:cNvCxnSpPr/>
          <p:nvPr/>
        </p:nvCxnSpPr>
        <p:spPr>
          <a:xfrm>
            <a:off x="4365626" y="2608264"/>
            <a:ext cx="612775" cy="358775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5B1C3B39-3C93-47EA-BCF5-C7E821BD3769}"/>
              </a:ext>
            </a:extLst>
          </p:cNvPr>
          <p:cNvCxnSpPr/>
          <p:nvPr/>
        </p:nvCxnSpPr>
        <p:spPr>
          <a:xfrm>
            <a:off x="6859588" y="3571876"/>
            <a:ext cx="1008062" cy="612775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>
            <a:extLst>
              <a:ext uri="{FF2B5EF4-FFF2-40B4-BE49-F238E27FC236}">
                <a16:creationId xmlns:a16="http://schemas.microsoft.com/office/drawing/2014/main" id="{F74E8C11-F371-4B90-9ABF-5B601A410E5B}"/>
              </a:ext>
            </a:extLst>
          </p:cNvPr>
          <p:cNvSpPr/>
          <p:nvPr/>
        </p:nvSpPr>
        <p:spPr>
          <a:xfrm>
            <a:off x="516731" y="3324225"/>
            <a:ext cx="2736850" cy="147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Dovednosti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solidFill>
                  <a:schemeClr val="tx1"/>
                </a:solidFill>
              </a:rPr>
              <a:t>teoretické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solidFill>
                  <a:schemeClr val="tx1"/>
                </a:solidFill>
              </a:rPr>
              <a:t>praktické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solidFill>
                  <a:schemeClr val="tx1"/>
                </a:solidFill>
              </a:rPr>
              <a:t>nové návyky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273FE98-28CC-45B0-A951-99345426F187}"/>
              </a:ext>
            </a:extLst>
          </p:cNvPr>
          <p:cNvSpPr/>
          <p:nvPr/>
        </p:nvSpPr>
        <p:spPr>
          <a:xfrm>
            <a:off x="516731" y="5094289"/>
            <a:ext cx="9719090" cy="1574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chemeClr val="tx1"/>
                </a:solidFill>
              </a:rPr>
              <a:t>vede lidi k pochopení zdraví a nemoci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chemeClr val="tx1"/>
                </a:solidFill>
              </a:rPr>
              <a:t>učí zdravému/žádoucímu chování, </a:t>
            </a:r>
            <a:r>
              <a:rPr lang="cs-CZ" sz="1600" dirty="0" err="1">
                <a:solidFill>
                  <a:schemeClr val="tx1"/>
                </a:solidFill>
              </a:rPr>
              <a:t>hyg</a:t>
            </a:r>
            <a:r>
              <a:rPr lang="cs-CZ" sz="1600" dirty="0">
                <a:solidFill>
                  <a:schemeClr val="tx1"/>
                </a:solidFill>
              </a:rPr>
              <a:t>. návykům, stravovacím zvyklostem, vyhýbání se rizikům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chemeClr val="tx1"/>
                </a:solidFill>
              </a:rPr>
              <a:t>poznání svého zdravotního stavu, event. odchylek (TK, glykémie, cholesterol v krvi…)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chemeClr val="tx1"/>
                </a:solidFill>
              </a:rPr>
              <a:t>první pomoc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chemeClr val="tx1"/>
                </a:solidFill>
              </a:rPr>
              <a:t>poradit si s prvními příznaky nemoci u členů rodiny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798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>
          <a:xfrm>
            <a:off x="1745719" y="1170244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Century Gothic" panose="020B0502020202020204" pitchFamily="34" charset="0"/>
              </a:rPr>
              <a:t>▲ </a:t>
            </a:r>
            <a:r>
              <a:rPr lang="cs-CZ" altLang="cs-CZ" sz="2400" dirty="0">
                <a:latin typeface="Century Gothic" panose="020B0502020202020204" pitchFamily="34" charset="0"/>
              </a:rPr>
              <a:t>Edukační procesy podle míry </a:t>
            </a:r>
            <a:r>
              <a:rPr lang="cs-CZ" altLang="cs-CZ" sz="2400" dirty="0" err="1">
                <a:solidFill>
                  <a:srgbClr val="7030A0"/>
                </a:solidFill>
                <a:latin typeface="Century Gothic" panose="020B0502020202020204" pitchFamily="34" charset="0"/>
              </a:rPr>
              <a:t>intentionality</a:t>
            </a:r>
            <a:endParaRPr lang="cs-CZ" altLang="cs-CZ" sz="2400" dirty="0">
              <a:solidFill>
                <a:srgbClr val="7030A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9CF88F7-1A23-44BF-80E8-34CE1B6D4F83}"/>
              </a:ext>
            </a:extLst>
          </p:cNvPr>
          <p:cNvSpPr/>
          <p:nvPr/>
        </p:nvSpPr>
        <p:spPr>
          <a:xfrm>
            <a:off x="1501254" y="2265529"/>
            <a:ext cx="3802584" cy="15238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chemeClr val="bg1"/>
                </a:solidFill>
              </a:rPr>
              <a:t>EP </a:t>
            </a:r>
            <a:r>
              <a:rPr lang="cs-CZ" sz="2800" b="1" dirty="0" err="1">
                <a:solidFill>
                  <a:schemeClr val="bg1"/>
                </a:solidFill>
              </a:rPr>
              <a:t>nonintentionální</a:t>
            </a:r>
            <a:endParaRPr lang="cs-CZ" sz="28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cs-CZ" sz="1200" dirty="0">
                <a:solidFill>
                  <a:schemeClr val="bg1"/>
                </a:solidFill>
                <a:latin typeface="Century Gothic"/>
              </a:rPr>
              <a:t>▲ učím se spontánně cizí jazyk tím, že žiju dlouhodobě v zahraničí</a:t>
            </a:r>
            <a:endParaRPr lang="cs-CZ" sz="1200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239C75-BADD-420E-9BE2-B051C1A5CCC3}"/>
              </a:ext>
            </a:extLst>
          </p:cNvPr>
          <p:cNvSpPr/>
          <p:nvPr/>
        </p:nvSpPr>
        <p:spPr>
          <a:xfrm>
            <a:off x="6240464" y="2538121"/>
            <a:ext cx="3241675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800" b="1" dirty="0"/>
              <a:t>EP </a:t>
            </a:r>
            <a:r>
              <a:rPr lang="cs-CZ" sz="2800" b="1" dirty="0" err="1"/>
              <a:t>intentionální</a:t>
            </a:r>
            <a:endParaRPr lang="cs-CZ" sz="2800" b="1" dirty="0"/>
          </a:p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06BE56F-C687-478C-8145-C4AA4BA61A70}"/>
              </a:ext>
            </a:extLst>
          </p:cNvPr>
          <p:cNvSpPr/>
          <p:nvPr/>
        </p:nvSpPr>
        <p:spPr>
          <a:xfrm>
            <a:off x="5232400" y="4724401"/>
            <a:ext cx="2268538" cy="1368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EP neřízené</a:t>
            </a:r>
          </a:p>
          <a:p>
            <a:pPr algn="ctr" eaLnBrk="1" hangingPunct="1">
              <a:defRPr/>
            </a:pPr>
            <a:r>
              <a:rPr lang="cs-CZ" sz="12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▲kupuji si pravidelně anglickou beletrii, abych se procvičila v cizím jazyce</a:t>
            </a:r>
            <a:endParaRPr lang="cs-CZ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64FC7F-24FE-4AE4-B62B-620E7ABAC6CC}"/>
              </a:ext>
            </a:extLst>
          </p:cNvPr>
          <p:cNvSpPr/>
          <p:nvPr/>
        </p:nvSpPr>
        <p:spPr>
          <a:xfrm>
            <a:off x="8543925" y="4686374"/>
            <a:ext cx="2232025" cy="1354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EP řízené</a:t>
            </a:r>
          </a:p>
          <a:p>
            <a:pPr algn="ctr" eaLnBrk="1" hangingPunct="1">
              <a:defRPr/>
            </a:pPr>
            <a:r>
              <a:rPr lang="cs-CZ" sz="1200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▲školní výuka cizího jazyka v rámci povinného kurikula</a:t>
            </a:r>
            <a:endParaRPr lang="cs-CZ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49825128-7FA7-477F-8E7C-331EF5331293}"/>
              </a:ext>
            </a:extLst>
          </p:cNvPr>
          <p:cNvCxnSpPr/>
          <p:nvPr/>
        </p:nvCxnSpPr>
        <p:spPr>
          <a:xfrm flipH="1">
            <a:off x="3791745" y="1621820"/>
            <a:ext cx="936625" cy="576263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14A02170-4B6B-43A9-B80D-76542A22C090}"/>
              </a:ext>
            </a:extLst>
          </p:cNvPr>
          <p:cNvCxnSpPr/>
          <p:nvPr/>
        </p:nvCxnSpPr>
        <p:spPr>
          <a:xfrm>
            <a:off x="6431663" y="1615912"/>
            <a:ext cx="757238" cy="71913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D161FE0C-F774-4650-929C-76633B58281C}"/>
              </a:ext>
            </a:extLst>
          </p:cNvPr>
          <p:cNvCxnSpPr/>
          <p:nvPr/>
        </p:nvCxnSpPr>
        <p:spPr>
          <a:xfrm>
            <a:off x="8543925" y="3789364"/>
            <a:ext cx="755650" cy="71913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1F7386C0-9390-47C3-90D3-E895360E262B}"/>
              </a:ext>
            </a:extLst>
          </p:cNvPr>
          <p:cNvCxnSpPr/>
          <p:nvPr/>
        </p:nvCxnSpPr>
        <p:spPr>
          <a:xfrm flipH="1">
            <a:off x="6240464" y="3789364"/>
            <a:ext cx="866775" cy="71913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>
            <a:extLst>
              <a:ext uri="{FF2B5EF4-FFF2-40B4-BE49-F238E27FC236}">
                <a16:creationId xmlns:a16="http://schemas.microsoft.com/office/drawing/2014/main" id="{CFA7498C-830F-44EC-A13B-9ACB67FBEBDC}"/>
              </a:ext>
            </a:extLst>
          </p:cNvPr>
          <p:cNvSpPr/>
          <p:nvPr/>
        </p:nvSpPr>
        <p:spPr>
          <a:xfrm>
            <a:off x="300039" y="6470033"/>
            <a:ext cx="8856662" cy="217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1400" dirty="0"/>
              <a:t>Průcha, J. Moderní pedagogika, 2013, s. 80</a:t>
            </a:r>
          </a:p>
        </p:txBody>
      </p:sp>
      <p:sp>
        <p:nvSpPr>
          <p:cNvPr id="61452" name="Obdélník 1"/>
          <p:cNvSpPr>
            <a:spLocks noChangeArrowheads="1"/>
          </p:cNvSpPr>
          <p:nvPr/>
        </p:nvSpPr>
        <p:spPr bwMode="auto">
          <a:xfrm>
            <a:off x="426412" y="289143"/>
            <a:ext cx="11628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 b="1" dirty="0">
                <a:solidFill>
                  <a:srgbClr val="7030A0"/>
                </a:solidFill>
                <a:latin typeface="Arial" panose="020B0604020202020204" pitchFamily="34" charset="0"/>
              </a:rPr>
              <a:t>záměrný, směřující úmyslně k nějakému cíli, snažící se a usilující o nějaký cíl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8496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Edukační procesy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EB7D21-C29B-4A61-B072-7E72D700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30973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Typy:</a:t>
            </a:r>
          </a:p>
          <a:p>
            <a:pPr eaLnBrk="1" hangingPunct="1">
              <a:defRPr/>
            </a:pPr>
            <a:r>
              <a:rPr lang="cs-CZ" b="1" dirty="0"/>
              <a:t>Bezděčné</a:t>
            </a:r>
            <a:r>
              <a:rPr lang="cs-CZ" dirty="0"/>
              <a:t> (náhodné, spontánní učení) – čtení novin, sledování pravidelného programu o módě…</a:t>
            </a:r>
          </a:p>
          <a:p>
            <a:pPr eaLnBrk="1" hangingPunct="1">
              <a:defRPr/>
            </a:pPr>
            <a:r>
              <a:rPr lang="cs-CZ" b="1" dirty="0"/>
              <a:t>Intencionální</a:t>
            </a:r>
            <a:r>
              <a:rPr lang="cs-CZ" dirty="0"/>
              <a:t> (záměrné) učení – uvědomujeme si dobu i délku učení</a:t>
            </a:r>
          </a:p>
          <a:p>
            <a:pPr marL="0" indent="0">
              <a:buNone/>
              <a:defRPr/>
            </a:pPr>
            <a:r>
              <a:rPr lang="cs-CZ" sz="2000" dirty="0"/>
              <a:t>Dispozice - vnitřní dispozice (gramotnost, IQ, motivace…) </a:t>
            </a:r>
          </a:p>
          <a:p>
            <a:pPr marL="0" indent="0">
              <a:buNone/>
              <a:defRPr/>
            </a:pPr>
            <a:r>
              <a:rPr lang="cs-CZ" sz="2000" dirty="0"/>
              <a:t>                 - vnější (učební text, PC…)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b="1" dirty="0"/>
              <a:t>Řízené</a:t>
            </a:r>
            <a:r>
              <a:rPr lang="cs-CZ" dirty="0"/>
              <a:t> učení – učení regulováno, organizováno z vnějšku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18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Interakční model edukačního procesu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13543AC-30FE-4BA5-A4F6-B568A2895D3B}"/>
              </a:ext>
            </a:extLst>
          </p:cNvPr>
          <p:cNvSpPr/>
          <p:nvPr/>
        </p:nvSpPr>
        <p:spPr>
          <a:xfrm>
            <a:off x="1153047" y="2649713"/>
            <a:ext cx="2458517" cy="2640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Determinanty vstupů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4332A7-7828-4578-8529-4DC750254359}"/>
              </a:ext>
            </a:extLst>
          </p:cNvPr>
          <p:cNvSpPr/>
          <p:nvPr/>
        </p:nvSpPr>
        <p:spPr>
          <a:xfrm>
            <a:off x="4541837" y="2724348"/>
            <a:ext cx="2072826" cy="2649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Edukační proces</a:t>
            </a:r>
          </a:p>
          <a:p>
            <a:pPr algn="ctr" eaLnBrk="1" hangingPunct="1">
              <a:defRPr/>
            </a:pPr>
            <a:r>
              <a:rPr lang="cs-CZ" dirty="0"/>
              <a:t>(průběh, obsah, vlastnosti)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DF9D19F-D6AD-427E-8420-8E6A7D57DB9C}"/>
              </a:ext>
            </a:extLst>
          </p:cNvPr>
          <p:cNvSpPr/>
          <p:nvPr/>
        </p:nvSpPr>
        <p:spPr>
          <a:xfrm>
            <a:off x="7576026" y="2695127"/>
            <a:ext cx="3166968" cy="264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dirty="0"/>
              <a:t>Výstupy</a:t>
            </a:r>
          </a:p>
          <a:p>
            <a:pPr algn="ctr" eaLnBrk="1" hangingPunct="1">
              <a:defRPr/>
            </a:pPr>
            <a:endParaRPr lang="cs-CZ" sz="2000" dirty="0"/>
          </a:p>
          <a:p>
            <a:pPr algn="ctr" eaLnBrk="1" hangingPunct="1">
              <a:defRPr/>
            </a:pPr>
            <a:endParaRPr lang="cs-CZ" sz="2000" dirty="0"/>
          </a:p>
          <a:p>
            <a:pPr algn="ctr" eaLnBrk="1" hangingPunct="1">
              <a:defRPr/>
            </a:pPr>
            <a:r>
              <a:rPr lang="cs-CZ" sz="2000" dirty="0"/>
              <a:t>Výsledky               Efekty</a:t>
            </a:r>
          </a:p>
          <a:p>
            <a:pPr algn="ctr" eaLnBrk="1" hangingPunct="1">
              <a:defRPr/>
            </a:pPr>
            <a:r>
              <a:rPr lang="cs-CZ" sz="2000" dirty="0"/>
              <a:t>(bezprostřední)      (dlouhodobé)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6187063-4DC3-405E-8E10-6C48242D675A}"/>
              </a:ext>
            </a:extLst>
          </p:cNvPr>
          <p:cNvCxnSpPr/>
          <p:nvPr/>
        </p:nvCxnSpPr>
        <p:spPr>
          <a:xfrm flipH="1">
            <a:off x="8473649" y="3520713"/>
            <a:ext cx="215900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DD92B89-2291-48B6-872A-9DA0CDC830C0}"/>
              </a:ext>
            </a:extLst>
          </p:cNvPr>
          <p:cNvCxnSpPr/>
          <p:nvPr/>
        </p:nvCxnSpPr>
        <p:spPr>
          <a:xfrm>
            <a:off x="9650912" y="3495556"/>
            <a:ext cx="224785" cy="3381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59215625-B8BF-403D-9A69-B1D0CD42BB71}"/>
              </a:ext>
            </a:extLst>
          </p:cNvPr>
          <p:cNvCxnSpPr/>
          <p:nvPr/>
        </p:nvCxnSpPr>
        <p:spPr>
          <a:xfrm>
            <a:off x="3743325" y="3893835"/>
            <a:ext cx="647700" cy="0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CE52C4D6-6A92-4209-AB15-8E09D0CF318E}"/>
              </a:ext>
            </a:extLst>
          </p:cNvPr>
          <p:cNvCxnSpPr/>
          <p:nvPr/>
        </p:nvCxnSpPr>
        <p:spPr>
          <a:xfrm>
            <a:off x="6734982" y="3987740"/>
            <a:ext cx="720725" cy="0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91B8CB6-B238-4E8B-BE90-8D8DFC125B90}"/>
              </a:ext>
            </a:extLst>
          </p:cNvPr>
          <p:cNvCxnSpPr/>
          <p:nvPr/>
        </p:nvCxnSpPr>
        <p:spPr>
          <a:xfrm flipV="1">
            <a:off x="993704" y="2065348"/>
            <a:ext cx="10006392" cy="10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89971A72-B0A2-4EF5-85DA-FFBCAB27AEDB}"/>
              </a:ext>
            </a:extLst>
          </p:cNvPr>
          <p:cNvCxnSpPr/>
          <p:nvPr/>
        </p:nvCxnSpPr>
        <p:spPr>
          <a:xfrm flipV="1">
            <a:off x="993704" y="5650173"/>
            <a:ext cx="10006392" cy="1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FC5B491-381D-47CD-8622-297B97036CB9}"/>
              </a:ext>
            </a:extLst>
          </p:cNvPr>
          <p:cNvCxnSpPr/>
          <p:nvPr/>
        </p:nvCxnSpPr>
        <p:spPr>
          <a:xfrm>
            <a:off x="993704" y="2075661"/>
            <a:ext cx="0" cy="3576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ECA76DEC-BFAF-4331-AACB-46DC14FCD337}"/>
              </a:ext>
            </a:extLst>
          </p:cNvPr>
          <p:cNvCxnSpPr/>
          <p:nvPr/>
        </p:nvCxnSpPr>
        <p:spPr>
          <a:xfrm>
            <a:off x="11000096" y="2065348"/>
            <a:ext cx="0" cy="3584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>
            <a:extLst>
              <a:ext uri="{FF2B5EF4-FFF2-40B4-BE49-F238E27FC236}">
                <a16:creationId xmlns:a16="http://schemas.microsoft.com/office/drawing/2014/main" id="{540FA32E-F274-4C20-A7F1-47C4E25A1644}"/>
              </a:ext>
            </a:extLst>
          </p:cNvPr>
          <p:cNvSpPr/>
          <p:nvPr/>
        </p:nvSpPr>
        <p:spPr>
          <a:xfrm>
            <a:off x="4067175" y="2255047"/>
            <a:ext cx="3671887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Edukační prostředí</a:t>
            </a: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BB9BB00E-2F4E-4C29-A7DA-A8CC3F7D6090}"/>
              </a:ext>
            </a:extLst>
          </p:cNvPr>
          <p:cNvCxnSpPr/>
          <p:nvPr/>
        </p:nvCxnSpPr>
        <p:spPr>
          <a:xfrm>
            <a:off x="1463580" y="1366043"/>
            <a:ext cx="8867775" cy="14288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0EA3893-9CC9-4409-A39D-9006E00AAD7E}"/>
              </a:ext>
            </a:extLst>
          </p:cNvPr>
          <p:cNvCxnSpPr/>
          <p:nvPr/>
        </p:nvCxnSpPr>
        <p:spPr>
          <a:xfrm>
            <a:off x="1631951" y="6237288"/>
            <a:ext cx="8867775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>
            <a:extLst>
              <a:ext uri="{FF2B5EF4-FFF2-40B4-BE49-F238E27FC236}">
                <a16:creationId xmlns:a16="http://schemas.microsoft.com/office/drawing/2014/main" id="{813DE2C4-6543-43E1-8E8F-7CAA136AE71C}"/>
              </a:ext>
            </a:extLst>
          </p:cNvPr>
          <p:cNvSpPr/>
          <p:nvPr/>
        </p:nvSpPr>
        <p:spPr>
          <a:xfrm>
            <a:off x="2383888" y="1537790"/>
            <a:ext cx="7352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Geografické, sociální, ekonomické, politické prostředí</a:t>
            </a: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2699C830-9F49-4786-8F37-EACCD2EA28DA}"/>
              </a:ext>
            </a:extLst>
          </p:cNvPr>
          <p:cNvSpPr/>
          <p:nvPr/>
        </p:nvSpPr>
        <p:spPr>
          <a:xfrm>
            <a:off x="175377" y="6443652"/>
            <a:ext cx="3686759" cy="245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1400" dirty="0"/>
              <a:t>Průcha, J. Moderní pedagogika, 2013, s. 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6484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071667" cy="4831628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cs-CZ" altLang="cs-CZ" sz="6200" dirty="0" err="1"/>
              <a:t>Bastable</a:t>
            </a:r>
            <a:r>
              <a:rPr lang="cs-CZ" altLang="cs-CZ" sz="6200" dirty="0"/>
              <a:t> S., </a:t>
            </a:r>
            <a:r>
              <a:rPr lang="cs-CZ" altLang="cs-CZ" sz="6200" i="1" dirty="0" err="1"/>
              <a:t>Essential</a:t>
            </a:r>
            <a:r>
              <a:rPr lang="cs-CZ" altLang="cs-CZ" sz="6200" i="1" dirty="0"/>
              <a:t> </a:t>
            </a:r>
            <a:r>
              <a:rPr lang="cs-CZ" altLang="cs-CZ" sz="6200" i="1" dirty="0" err="1"/>
              <a:t>of</a:t>
            </a:r>
            <a:r>
              <a:rPr lang="cs-CZ" altLang="cs-CZ" sz="6200" i="1" dirty="0"/>
              <a:t> </a:t>
            </a:r>
            <a:r>
              <a:rPr lang="cs-CZ" altLang="cs-CZ" sz="6200" i="1" dirty="0" err="1"/>
              <a:t>patient</a:t>
            </a:r>
            <a:r>
              <a:rPr lang="cs-CZ" altLang="cs-CZ" sz="6200" i="1" dirty="0"/>
              <a:t> </a:t>
            </a:r>
            <a:r>
              <a:rPr lang="cs-CZ" altLang="cs-CZ" sz="6200" i="1" dirty="0" err="1"/>
              <a:t>Education</a:t>
            </a:r>
            <a:r>
              <a:rPr lang="cs-CZ" altLang="cs-CZ" sz="6200" dirty="0"/>
              <a:t>, Jones &amp; </a:t>
            </a:r>
            <a:r>
              <a:rPr lang="cs-CZ" altLang="cs-CZ" sz="6200" dirty="0" err="1"/>
              <a:t>Bartlett</a:t>
            </a:r>
            <a:r>
              <a:rPr lang="cs-CZ" altLang="cs-CZ" sz="6200" dirty="0"/>
              <a:t> </a:t>
            </a:r>
            <a:r>
              <a:rPr lang="cs-CZ" altLang="cs-CZ" sz="6200" dirty="0" err="1"/>
              <a:t>Learning</a:t>
            </a:r>
            <a:r>
              <a:rPr lang="cs-CZ" altLang="cs-CZ" sz="6200" dirty="0"/>
              <a:t>, 2005, s. 502 ISBN-13: 978-0763748425</a:t>
            </a:r>
          </a:p>
          <a:p>
            <a:pPr algn="just"/>
            <a:r>
              <a:rPr lang="cs-CZ" altLang="cs-CZ" sz="6200" dirty="0" err="1"/>
              <a:t>Bradbury</a:t>
            </a:r>
            <a:r>
              <a:rPr lang="cs-CZ" altLang="cs-CZ" sz="6200" dirty="0"/>
              <a:t> A, Jak úspěšně prezentovat a přesvědčit, 2001, s. 40-41</a:t>
            </a:r>
          </a:p>
          <a:p>
            <a:pPr algn="just"/>
            <a:r>
              <a:rPr lang="cs-CZ" altLang="cs-CZ" sz="6200" dirty="0" err="1"/>
              <a:t>Juřeníková</a:t>
            </a:r>
            <a:r>
              <a:rPr lang="cs-CZ" altLang="cs-CZ" sz="6200" dirty="0"/>
              <a:t>, P., </a:t>
            </a:r>
            <a:r>
              <a:rPr lang="cs-CZ" altLang="cs-CZ" sz="6200" i="1" dirty="0"/>
              <a:t>Zásady edukace v ošetřovatelské praxi</a:t>
            </a:r>
            <a:r>
              <a:rPr lang="cs-CZ" altLang="cs-CZ" sz="6200" dirty="0"/>
              <a:t> Praha: </a:t>
            </a:r>
            <a:r>
              <a:rPr lang="cs-CZ" altLang="cs-CZ" sz="6200" dirty="0" err="1"/>
              <a:t>Grada</a:t>
            </a:r>
            <a:r>
              <a:rPr lang="cs-CZ" altLang="cs-CZ" sz="6200" dirty="0"/>
              <a:t>, 2010, s. 80. ISBN 978-80-247-2171-2</a:t>
            </a:r>
          </a:p>
          <a:p>
            <a:pPr algn="just"/>
            <a:r>
              <a:rPr lang="cs-CZ" altLang="cs-CZ" sz="6200" dirty="0" err="1"/>
              <a:t>Magurová</a:t>
            </a:r>
            <a:r>
              <a:rPr lang="cs-CZ" altLang="cs-CZ" sz="6200" dirty="0"/>
              <a:t> D., </a:t>
            </a:r>
            <a:r>
              <a:rPr lang="cs-CZ" altLang="cs-CZ" sz="6200" dirty="0" err="1"/>
              <a:t>Majerníková</a:t>
            </a:r>
            <a:r>
              <a:rPr lang="cs-CZ" altLang="cs-CZ" sz="6200" dirty="0"/>
              <a:t> Ľ. </a:t>
            </a:r>
            <a:r>
              <a:rPr lang="cs-CZ" altLang="cs-CZ" sz="6200" i="1" dirty="0" err="1"/>
              <a:t>Edukácia</a:t>
            </a:r>
            <a:r>
              <a:rPr lang="cs-CZ" altLang="cs-CZ" sz="6200" i="1" dirty="0"/>
              <a:t> a </a:t>
            </a:r>
            <a:r>
              <a:rPr lang="cs-CZ" altLang="cs-CZ" sz="6200" i="1" dirty="0" err="1"/>
              <a:t>edukačný</a:t>
            </a:r>
            <a:r>
              <a:rPr lang="cs-CZ" altLang="cs-CZ" sz="6200" i="1" dirty="0"/>
              <a:t> proces v </a:t>
            </a:r>
            <a:r>
              <a:rPr lang="cs-CZ" altLang="cs-CZ" sz="6200" i="1" dirty="0" err="1"/>
              <a:t>ošetrovateľstve</a:t>
            </a:r>
            <a:r>
              <a:rPr lang="cs-CZ" altLang="cs-CZ" sz="6200" dirty="0"/>
              <a:t>, Martin: </a:t>
            </a:r>
            <a:r>
              <a:rPr lang="cs-CZ" altLang="cs-CZ" sz="6200" dirty="0" err="1"/>
              <a:t>Osveta</a:t>
            </a:r>
            <a:r>
              <a:rPr lang="cs-CZ" altLang="cs-CZ" sz="6200" dirty="0"/>
              <a:t>, 2009, s. 155, ISBN 978-80-8063-326-4</a:t>
            </a:r>
          </a:p>
          <a:p>
            <a:pPr algn="just"/>
            <a:r>
              <a:rPr lang="cs-CZ" altLang="cs-CZ" sz="6200" dirty="0" err="1"/>
              <a:t>Nemcová</a:t>
            </a:r>
            <a:r>
              <a:rPr lang="cs-CZ" altLang="cs-CZ" sz="6200" dirty="0"/>
              <a:t> J., Hlinková E. </a:t>
            </a:r>
            <a:r>
              <a:rPr lang="cs-CZ" altLang="cs-CZ" sz="6200" i="1" dirty="0" err="1"/>
              <a:t>Moderná</a:t>
            </a:r>
            <a:r>
              <a:rPr lang="cs-CZ" altLang="cs-CZ" sz="6200" i="1" dirty="0"/>
              <a:t> </a:t>
            </a:r>
            <a:r>
              <a:rPr lang="cs-CZ" altLang="cs-CZ" sz="6200" i="1" dirty="0" err="1"/>
              <a:t>edukácia</a:t>
            </a:r>
            <a:r>
              <a:rPr lang="cs-CZ" altLang="cs-CZ" sz="6200" i="1" dirty="0"/>
              <a:t> v </a:t>
            </a:r>
            <a:r>
              <a:rPr lang="cs-CZ" altLang="cs-CZ" sz="6200" i="1" dirty="0" err="1"/>
              <a:t>ošetrovateľstve</a:t>
            </a:r>
            <a:r>
              <a:rPr lang="cs-CZ" altLang="cs-CZ" sz="6200" dirty="0"/>
              <a:t>, Martin. </a:t>
            </a:r>
            <a:r>
              <a:rPr lang="cs-CZ" altLang="cs-CZ" sz="6200" dirty="0" err="1"/>
              <a:t>Osveta</a:t>
            </a:r>
            <a:r>
              <a:rPr lang="cs-CZ" altLang="cs-CZ" sz="6200" dirty="0"/>
              <a:t>, 2010, s. 259, ISBN 978-80-8063-321-9</a:t>
            </a:r>
          </a:p>
          <a:p>
            <a:pPr algn="just"/>
            <a:r>
              <a:rPr lang="cs-CZ" altLang="cs-CZ" sz="6200" dirty="0" err="1"/>
              <a:t>Petlák</a:t>
            </a:r>
            <a:r>
              <a:rPr lang="cs-CZ" altLang="cs-CZ" sz="6200" dirty="0"/>
              <a:t>, E., </a:t>
            </a:r>
            <a:r>
              <a:rPr lang="cs-CZ" altLang="cs-CZ" sz="6200" i="1" dirty="0"/>
              <a:t>Všeobecná didaktika, </a:t>
            </a:r>
            <a:r>
              <a:rPr lang="cs-CZ" altLang="cs-CZ" sz="6200" dirty="0"/>
              <a:t>Bratislava: Iris, 2004, s. 270 ISBN 8089018645</a:t>
            </a:r>
          </a:p>
          <a:p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99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041076" cy="4139998"/>
          </a:xfrm>
        </p:spPr>
        <p:txBody>
          <a:bodyPr/>
          <a:lstStyle/>
          <a:p>
            <a:pPr algn="just">
              <a:defRPr/>
            </a:pPr>
            <a:r>
              <a:rPr lang="cs-CZ" altLang="cs-CZ" sz="2000" dirty="0"/>
              <a:t>Průcha Jan </a:t>
            </a:r>
            <a:r>
              <a:rPr lang="cs-CZ" altLang="cs-CZ" sz="2000" i="1" dirty="0"/>
              <a:t>Pedagogická encyklopedie</a:t>
            </a:r>
            <a:r>
              <a:rPr lang="cs-CZ" altLang="cs-CZ" sz="2000" dirty="0"/>
              <a:t>, Praha: Portál, 2009, s. 936, ISBN 978-80-7367-546-2.</a:t>
            </a:r>
          </a:p>
          <a:p>
            <a:pPr algn="just">
              <a:defRPr/>
            </a:pPr>
            <a:r>
              <a:rPr lang="cs-CZ" altLang="cs-CZ" sz="2000" dirty="0"/>
              <a:t>Průcha, J. </a:t>
            </a:r>
            <a:r>
              <a:rPr lang="cs-CZ" altLang="cs-CZ" sz="2000" i="1" dirty="0"/>
              <a:t>Moderní pedagogika</a:t>
            </a:r>
            <a:r>
              <a:rPr lang="cs-CZ" altLang="cs-CZ" sz="2000" dirty="0"/>
              <a:t>, 5. </a:t>
            </a:r>
            <a:r>
              <a:rPr lang="cs-CZ" altLang="cs-CZ" sz="2000" dirty="0" err="1"/>
              <a:t>aktualiz</a:t>
            </a:r>
            <a:r>
              <a:rPr lang="cs-CZ" altLang="cs-CZ" sz="2000" dirty="0"/>
              <a:t>. a doplněné vydání, Praha: Portál, 2013, ISBN 978-80-262-0456-5.</a:t>
            </a:r>
          </a:p>
          <a:p>
            <a:pPr algn="just">
              <a:defRPr/>
            </a:pPr>
            <a:r>
              <a:rPr lang="cs-CZ" altLang="cs-CZ" sz="2000" dirty="0" err="1"/>
              <a:t>Raudenská</a:t>
            </a:r>
            <a:r>
              <a:rPr lang="cs-CZ" altLang="cs-CZ" sz="2000" dirty="0"/>
              <a:t> J, Javůrková A. </a:t>
            </a:r>
            <a:r>
              <a:rPr lang="cs-CZ" altLang="cs-CZ" sz="2000" i="1" dirty="0"/>
              <a:t>Lékařská psychologie ve zdravotnictví</a:t>
            </a:r>
            <a:r>
              <a:rPr lang="cs-CZ" altLang="cs-CZ" sz="2000" dirty="0"/>
              <a:t>, Praha: </a:t>
            </a:r>
            <a:r>
              <a:rPr lang="cs-CZ" altLang="cs-CZ" sz="2000" dirty="0" err="1"/>
              <a:t>Grada</a:t>
            </a:r>
            <a:r>
              <a:rPr lang="cs-CZ" altLang="cs-CZ" sz="2000" dirty="0"/>
              <a:t>, 2011, s. 304 ISBN 978-80-247-2223-8.</a:t>
            </a:r>
          </a:p>
          <a:p>
            <a:pPr algn="just">
              <a:defRPr/>
            </a:pPr>
            <a:r>
              <a:rPr lang="cs-CZ" altLang="cs-CZ" sz="2000" dirty="0"/>
              <a:t>Závodná V. </a:t>
            </a:r>
            <a:r>
              <a:rPr lang="cs-CZ" sz="2000" i="1" dirty="0"/>
              <a:t>Pedagogika v </a:t>
            </a:r>
            <a:r>
              <a:rPr lang="cs-CZ" sz="2000" i="1" dirty="0" err="1"/>
              <a:t>ošetrovateľstve</a:t>
            </a:r>
            <a:r>
              <a:rPr lang="cs-CZ" sz="2000" dirty="0"/>
              <a:t>, Martin: </a:t>
            </a:r>
            <a:r>
              <a:rPr lang="cs-CZ" sz="2000" dirty="0" err="1"/>
              <a:t>Osveta</a:t>
            </a:r>
            <a:r>
              <a:rPr lang="cs-CZ" sz="2000" dirty="0"/>
              <a:t>, 2005, s. 117, 808063193X</a:t>
            </a:r>
          </a:p>
          <a:p>
            <a:pPr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426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/>
          <a:lstStyle/>
          <a:p>
            <a:pPr rtl="0"/>
            <a:r>
              <a:rPr lang="cs-CZ" dirty="0"/>
              <a:t>Sylabus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79495"/>
            <a:ext cx="10753200" cy="4139998"/>
          </a:xfrm>
        </p:spPr>
        <p:txBody>
          <a:bodyPr rtlCol="0">
            <a:noAutofit/>
          </a:bodyPr>
          <a:lstStyle/>
          <a:p>
            <a:r>
              <a:rPr lang="cs-CZ" sz="2000" dirty="0"/>
              <a:t>Terminologie. </a:t>
            </a:r>
          </a:p>
          <a:p>
            <a:r>
              <a:rPr lang="cs-CZ" sz="2000" dirty="0"/>
              <a:t>Edukace ve zdravotnictví.</a:t>
            </a:r>
          </a:p>
          <a:p>
            <a:r>
              <a:rPr lang="cs-CZ" sz="2000" dirty="0"/>
              <a:t>Faktory ovlivňující edukaci.</a:t>
            </a:r>
          </a:p>
          <a:p>
            <a:r>
              <a:rPr lang="cs-CZ" sz="2000" dirty="0"/>
              <a:t>Osobnost </a:t>
            </a:r>
            <a:r>
              <a:rPr lang="cs-CZ" sz="2000" dirty="0" err="1"/>
              <a:t>edukátora</a:t>
            </a:r>
            <a:r>
              <a:rPr lang="cs-CZ" sz="2000" dirty="0"/>
              <a:t>. </a:t>
            </a:r>
          </a:p>
          <a:p>
            <a:r>
              <a:rPr lang="cs-CZ" sz="2000" dirty="0"/>
              <a:t>Specifika edukace dětí, seniorů, cizinců a zvláštních skupin nemocných. </a:t>
            </a:r>
          </a:p>
          <a:p>
            <a:r>
              <a:rPr lang="cs-CZ" sz="2000" dirty="0"/>
              <a:t>Proces edukace – zhodnocení a posouzení </a:t>
            </a:r>
            <a:r>
              <a:rPr lang="cs-CZ" sz="2000" dirty="0" err="1"/>
              <a:t>edukanta</a:t>
            </a:r>
            <a:r>
              <a:rPr lang="cs-CZ" sz="2000" dirty="0"/>
              <a:t>, vyhodnocení edukačních potřeb. </a:t>
            </a:r>
          </a:p>
          <a:p>
            <a:r>
              <a:rPr lang="cs-CZ" sz="2000" dirty="0"/>
              <a:t>Projektování edukace, edukační cíle, didaktické zásady, didaktické formy, edukační metody, učební pomůcky a didaktická technika.</a:t>
            </a:r>
          </a:p>
          <a:p>
            <a:r>
              <a:rPr lang="cs-CZ" sz="2000" dirty="0"/>
              <a:t>Sestavování edukačních plánů. </a:t>
            </a:r>
          </a:p>
          <a:p>
            <a:r>
              <a:rPr lang="cs-CZ" sz="2000" dirty="0"/>
              <a:t>Realizace a hodnocení edukačního procesu. </a:t>
            </a:r>
          </a:p>
          <a:p>
            <a:r>
              <a:rPr lang="cs-CZ" sz="2000" dirty="0"/>
              <a:t>Dokumentace edukačního procesu. </a:t>
            </a:r>
          </a:p>
          <a:p>
            <a:r>
              <a:rPr lang="cs-CZ" sz="2000" dirty="0"/>
              <a:t>Edukační materiály.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7572319" y="502503"/>
            <a:ext cx="4226585" cy="133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Prezentace dostupné </a:t>
            </a:r>
          </a:p>
          <a:p>
            <a:pPr algn="ctr"/>
            <a:r>
              <a:rPr lang="cs-CZ" sz="2800" dirty="0"/>
              <a:t>v IS MU včetně interaktivní osnovy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524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7554CC0-BE32-4934-81EC-BC7636D789D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b="0" dirty="0"/>
              <a:t>Informace o duševním vlastnictví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D3F508-9D3B-4A03-AB23-726ED8663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dirty="0"/>
              <a:t>Tato prezentace je autorským dílem vytvořeným zaměstnanci Masarykovy univerzity. </a:t>
            </a:r>
          </a:p>
          <a:p>
            <a:pPr algn="just"/>
            <a:r>
              <a:rPr lang="cs-CZ" dirty="0"/>
              <a:t>Studenti kurzu/předmětu mají právo pořídit si kopii prezentace pro potřeby vlastního studia. </a:t>
            </a:r>
          </a:p>
          <a:p>
            <a:pPr algn="just"/>
            <a:r>
              <a:rPr lang="cs-CZ"/>
              <a:t>Jakékoliv </a:t>
            </a:r>
            <a:r>
              <a:rPr lang="cs-CZ" dirty="0"/>
              <a:t>další šíření prezentace nebo její části bez svolení Masarykovy univerzity je v rozporu se zákonem.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85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</a:t>
            </a:r>
          </a:p>
        </p:txBody>
      </p:sp>
      <p:sp>
        <p:nvSpPr>
          <p:cNvPr id="11" name="Podnadpis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944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AE099709-E721-4526-AA5A-62E762307648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Osnova přednášky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909CC447-F05D-4FCB-BC1A-7554BFC8D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vymezení pojmů, </a:t>
            </a:r>
          </a:p>
          <a:p>
            <a:pPr eaLnBrk="1" hangingPunct="1">
              <a:defRPr/>
            </a:pPr>
            <a:r>
              <a:rPr lang="cs-CZ" altLang="cs-CZ" dirty="0"/>
              <a:t>struktura oboru, </a:t>
            </a:r>
          </a:p>
          <a:p>
            <a:pPr eaLnBrk="1" hangingPunct="1">
              <a:defRPr/>
            </a:pPr>
            <a:r>
              <a:rPr lang="cs-CZ" altLang="cs-CZ" dirty="0"/>
              <a:t>vztah pedagogiky k ostatním vědám,</a:t>
            </a:r>
          </a:p>
          <a:p>
            <a:pPr eaLnBrk="1" hangingPunct="1">
              <a:defRPr/>
            </a:pPr>
            <a:r>
              <a:rPr lang="cs-CZ" altLang="cs-CZ" dirty="0"/>
              <a:t>vztah ošetřovatelství a pedagogiky.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marL="109537" indent="0">
              <a:buNone/>
              <a:defRPr/>
            </a:pPr>
            <a:r>
              <a:rPr lang="cs-CZ" altLang="cs-CZ"/>
              <a:t>Použité zkratky v PPP: </a:t>
            </a:r>
            <a:endParaRPr lang="cs-CZ" altLang="cs-CZ" dirty="0"/>
          </a:p>
          <a:p>
            <a:pPr marL="109537" indent="0">
              <a:buNone/>
              <a:defRPr/>
            </a:pPr>
            <a:r>
              <a:rPr lang="cs-CZ" altLang="cs-CZ" sz="2400" dirty="0" err="1"/>
              <a:t>Pg</a:t>
            </a:r>
            <a:r>
              <a:rPr lang="cs-CZ" altLang="cs-CZ" sz="2400" dirty="0"/>
              <a:t>. = pedagogika; Ed. = edukace; P/K = pacient/klient; </a:t>
            </a:r>
            <a:r>
              <a:rPr lang="cs-CZ" altLang="cs-CZ" sz="2400" dirty="0">
                <a:latin typeface="Century Gothic" panose="020B0502020202020204" pitchFamily="34" charset="0"/>
              </a:rPr>
              <a:t>▲ = příklad  </a:t>
            </a:r>
            <a:endParaRPr lang="cs-CZ" altLang="cs-CZ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540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5BC4A739-A672-4369-9540-780A1F43B7C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Pedagogika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D1898B-609A-4887-A8AD-D7AF5129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978014" cy="4750839"/>
          </a:xfrm>
        </p:spPr>
        <p:txBody>
          <a:bodyPr>
            <a:normAutofit fontScale="32500" lnSpcReduction="20000"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dirty="0" err="1"/>
              <a:t>Paidagógos</a:t>
            </a:r>
            <a:r>
              <a:rPr lang="cs-CZ" sz="6200" dirty="0"/>
              <a:t> – termín z antického Řecka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dirty="0" err="1"/>
              <a:t>Paedagogus</a:t>
            </a:r>
            <a:r>
              <a:rPr lang="cs-CZ" sz="6200" dirty="0"/>
              <a:t> – antická latina  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b="1" dirty="0"/>
              <a:t>Pojetí </a:t>
            </a:r>
            <a:r>
              <a:rPr lang="cs-CZ" sz="6200" b="1" dirty="0" err="1"/>
              <a:t>Pg</a:t>
            </a:r>
            <a:r>
              <a:rPr lang="cs-CZ" sz="6200" dirty="0"/>
              <a:t>. → laici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dirty="0"/>
              <a:t>                 → odborníci v dané oblasti</a:t>
            </a:r>
          </a:p>
          <a:p>
            <a:pPr marL="536575" indent="-427038">
              <a:buClr>
                <a:srgbClr val="0000DC"/>
              </a:buClr>
              <a:buFont typeface="Wingdings" panose="05000000000000000000" pitchFamily="2" charset="2"/>
              <a:buChar char="Ø"/>
              <a:defRPr/>
            </a:pPr>
            <a:r>
              <a:rPr lang="cs-CZ" sz="6200" dirty="0"/>
              <a:t>přístupy k pojetí </a:t>
            </a:r>
            <a:r>
              <a:rPr lang="cs-CZ" sz="6200" dirty="0" err="1"/>
              <a:t>Pg</a:t>
            </a:r>
            <a:r>
              <a:rPr lang="cs-CZ" sz="6200" dirty="0"/>
              <a:t>.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dirty="0"/>
              <a:t>       → </a:t>
            </a:r>
            <a:r>
              <a:rPr lang="cs-CZ" sz="6200" u="sng" dirty="0"/>
              <a:t>věda o výchově </a:t>
            </a:r>
            <a:r>
              <a:rPr lang="cs-CZ" sz="6200" dirty="0"/>
              <a:t>(výchova= záměrné působení na jedince za účelem dosažení </a:t>
            </a:r>
            <a:r>
              <a:rPr lang="cs-CZ" sz="6200"/>
              <a:t>změn           v </a:t>
            </a:r>
            <a:r>
              <a:rPr lang="cs-CZ" sz="6200" dirty="0"/>
              <a:t>jeho osobnosti (znalosti, dovednosti, hodnot. systém, postoje…), pojem zahrnuje </a:t>
            </a:r>
            <a:r>
              <a:rPr lang="cs-CZ" sz="6200" u="sng" dirty="0"/>
              <a:t>i vzdělávání </a:t>
            </a:r>
            <a:r>
              <a:rPr lang="cs-CZ" sz="6200" dirty="0"/>
              <a:t>– </a:t>
            </a:r>
            <a:r>
              <a:rPr lang="cs-CZ" sz="6200" b="1" dirty="0">
                <a:solidFill>
                  <a:schemeClr val="accent2">
                    <a:lumMod val="50000"/>
                  </a:schemeClr>
                </a:solidFill>
              </a:rPr>
              <a:t>normativní charakter</a:t>
            </a:r>
            <a:r>
              <a:rPr lang="cs-CZ" sz="6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6200" dirty="0"/>
              <a:t>vědy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cs-CZ" sz="6200" dirty="0"/>
              <a:t>       → </a:t>
            </a:r>
            <a:r>
              <a:rPr lang="cs-CZ" sz="6200" u="sng" dirty="0"/>
              <a:t>věda o </a:t>
            </a:r>
            <a:r>
              <a:rPr lang="cs-CZ" sz="6200" b="1" u="sng" dirty="0">
                <a:solidFill>
                  <a:schemeClr val="accent2">
                    <a:lumMod val="50000"/>
                  </a:schemeClr>
                </a:solidFill>
              </a:rPr>
              <a:t>edukační realitě </a:t>
            </a:r>
            <a:r>
              <a:rPr lang="cs-CZ" sz="6200" dirty="0"/>
              <a:t>tč. nový přístup, předmětem jsou – typy edukace, Ed. prostředí, Ed. procesy a subjekty</a:t>
            </a:r>
            <a:r>
              <a:rPr lang="cs-CZ" sz="6200" b="1" dirty="0"/>
              <a:t>; cíl – </a:t>
            </a:r>
            <a:r>
              <a:rPr lang="cs-CZ" sz="6200" dirty="0"/>
              <a:t>prozkoumat a objasňovat NE normovat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6">
            <a:extLst>
              <a:ext uri="{FF2B5EF4-FFF2-40B4-BE49-F238E27FC236}">
                <a16:creationId xmlns:a16="http://schemas.microsoft.com/office/drawing/2014/main" id="{EA494351-600F-41AA-BFC1-91F5E098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Pedagogika jako věda</a:t>
            </a:r>
          </a:p>
        </p:txBody>
      </p:sp>
      <p:sp>
        <p:nvSpPr>
          <p:cNvPr id="14339" name="Zástupný symbol pro obsah 7">
            <a:extLst>
              <a:ext uri="{FF2B5EF4-FFF2-40B4-BE49-F238E27FC236}">
                <a16:creationId xmlns:a16="http://schemas.microsoft.com/office/drawing/2014/main" id="{CE784101-D66F-484D-BAFA-6B26156DF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altLang="cs-CZ" dirty="0"/>
              <a:t>interdisciplinární charakter vědy (zejména v důsledku nového pojetí </a:t>
            </a:r>
            <a:r>
              <a:rPr lang="cs-CZ" altLang="cs-CZ" dirty="0" err="1"/>
              <a:t>Pg</a:t>
            </a:r>
            <a:r>
              <a:rPr lang="cs-CZ" altLang="cs-CZ" dirty="0"/>
              <a:t>.)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marL="109537" indent="0" algn="just">
              <a:buNone/>
              <a:defRPr/>
            </a:pPr>
            <a:r>
              <a:rPr lang="cs-CZ" altLang="cs-CZ" dirty="0">
                <a:latin typeface="Century Gothic" panose="020B0502020202020204" pitchFamily="34" charset="0"/>
              </a:rPr>
              <a:t>▲</a:t>
            </a:r>
            <a:r>
              <a:rPr lang="cs-CZ" altLang="cs-CZ" sz="2400" i="1" dirty="0"/>
              <a:t>objasňování vzdělávacích výsledků žáků ve školách – nestačí pouze </a:t>
            </a:r>
            <a:r>
              <a:rPr lang="cs-CZ" altLang="cs-CZ" sz="2400" i="1" dirty="0" err="1"/>
              <a:t>Pg</a:t>
            </a:r>
            <a:r>
              <a:rPr lang="cs-CZ" altLang="cs-CZ" sz="2400" i="1" dirty="0"/>
              <a:t>. aparát – měření pomocí testů, nutnost využívat poznatky ze sociologie (vliv rodinného prostředí), interkulturní psychologie (vlivy etnické, národní apod.)</a:t>
            </a:r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4340" name="AutoShape 4" descr="Výsledek obrázku pro jirka oliva všichni školou povinni">
            <a:extLst>
              <a:ext uri="{FF2B5EF4-FFF2-40B4-BE49-F238E27FC236}">
                <a16:creationId xmlns:a16="http://schemas.microsoft.com/office/drawing/2014/main" id="{A9658EF6-13EC-45CC-9BAE-D2C6887539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4341" name="AutoShape 6" descr="Výsledek obrázku pro cabadaj">
            <a:extLst>
              <a:ext uri="{FF2B5EF4-FFF2-40B4-BE49-F238E27FC236}">
                <a16:creationId xmlns:a16="http://schemas.microsoft.com/office/drawing/2014/main" id="{9F7021E4-A972-4EC6-927A-18DCAA85BE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4342" name="AutoShape 8" descr="Výsledek obrázku pro cabadaj">
            <a:extLst>
              <a:ext uri="{FF2B5EF4-FFF2-40B4-BE49-F238E27FC236}">
                <a16:creationId xmlns:a16="http://schemas.microsoft.com/office/drawing/2014/main" id="{EC5845F7-D24A-41DB-A3A3-073F04CA03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4343" name="AutoShape 10" descr="Výsledek obrázku pro cabadaj">
            <a:extLst>
              <a:ext uri="{FF2B5EF4-FFF2-40B4-BE49-F238E27FC236}">
                <a16:creationId xmlns:a16="http://schemas.microsoft.com/office/drawing/2014/main" id="{8BFAC276-82FA-477D-B76E-250C7CA15D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4344" name="AutoShape 12" descr="Výsledek obrázku pro cabadaj">
            <a:extLst>
              <a:ext uri="{FF2B5EF4-FFF2-40B4-BE49-F238E27FC236}">
                <a16:creationId xmlns:a16="http://schemas.microsoft.com/office/drawing/2014/main" id="{C9615346-4FA6-4523-9A58-3E4F109F2B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7F8FA9"/>
              </a:buClr>
              <a:buFont typeface="Georgia" panose="02040502050405020303" pitchFamily="18" charset="0"/>
              <a:buChar char="▫"/>
              <a:defRPr sz="2000">
                <a:solidFill>
                  <a:srgbClr val="7F8FA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605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2C886B6-2C6B-40DA-854D-18D26C383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0"/>
              <a:t>Význam historického pohledu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112B186-AFC0-49B4-8FBE-2ACBB21DA8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72000" indent="0">
              <a:buNone/>
              <a:defRPr/>
            </a:pPr>
            <a:r>
              <a:rPr lang="cs-CZ" altLang="cs-CZ" sz="2799" dirty="0"/>
              <a:t>Funkce pedagogiky: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2799" dirty="0">
                <a:solidFill>
                  <a:schemeClr val="tx2"/>
                </a:solidFill>
              </a:rPr>
              <a:t>teoretická</a:t>
            </a:r>
            <a:r>
              <a:rPr lang="cs-CZ" altLang="cs-CZ" sz="2799" dirty="0"/>
              <a:t> – </a:t>
            </a:r>
            <a:r>
              <a:rPr lang="cs-CZ" altLang="cs-CZ" sz="2300" dirty="0"/>
              <a:t>podstata výchovy a její proměny</a:t>
            </a:r>
          </a:p>
          <a:p>
            <a:pPr>
              <a:defRPr/>
            </a:pPr>
            <a:endParaRPr lang="cs-CZ" altLang="cs-CZ" sz="2300" dirty="0"/>
          </a:p>
          <a:p>
            <a:pPr>
              <a:defRPr/>
            </a:pPr>
            <a:r>
              <a:rPr lang="cs-CZ" altLang="cs-CZ" sz="2799" dirty="0">
                <a:solidFill>
                  <a:schemeClr val="tx2"/>
                </a:solidFill>
              </a:rPr>
              <a:t>prognostická</a:t>
            </a:r>
            <a:r>
              <a:rPr lang="cs-CZ" altLang="cs-CZ" sz="2799" dirty="0"/>
              <a:t> – </a:t>
            </a:r>
            <a:r>
              <a:rPr lang="cs-CZ" altLang="cs-CZ" sz="2300" dirty="0"/>
              <a:t>zdroj podnětů, zkušeností</a:t>
            </a:r>
          </a:p>
          <a:p>
            <a:pPr>
              <a:defRPr/>
            </a:pPr>
            <a:endParaRPr lang="cs-CZ" altLang="cs-CZ" sz="2799" dirty="0"/>
          </a:p>
          <a:p>
            <a:pPr>
              <a:defRPr/>
            </a:pPr>
            <a:r>
              <a:rPr lang="cs-CZ" altLang="cs-CZ" sz="2799" dirty="0">
                <a:solidFill>
                  <a:schemeClr val="tx2"/>
                </a:solidFill>
              </a:rPr>
              <a:t>propedeutická</a:t>
            </a:r>
            <a:r>
              <a:rPr lang="cs-CZ" altLang="cs-CZ" sz="2799" dirty="0"/>
              <a:t> – </a:t>
            </a:r>
            <a:r>
              <a:rPr lang="cs-CZ" altLang="cs-CZ" sz="2300" dirty="0"/>
              <a:t>rozvoj pedagogiky, tvorba koncepcí</a:t>
            </a:r>
            <a:endParaRPr lang="cs-CZ" altLang="cs-CZ" sz="2799" dirty="0"/>
          </a:p>
          <a:p>
            <a:pPr>
              <a:defRPr/>
            </a:pPr>
            <a:endParaRPr lang="cs-CZ" altLang="cs-CZ" sz="2799" dirty="0"/>
          </a:p>
          <a:p>
            <a:pPr>
              <a:defRPr/>
            </a:pPr>
            <a:endParaRPr lang="cs-CZ" altLang="cs-CZ" sz="2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BC1615-6E22-4BBE-ACD6-0EC288591B0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Struktura </a:t>
            </a:r>
            <a:r>
              <a:rPr lang="cs-CZ" dirty="0" err="1"/>
              <a:t>pg</a:t>
            </a:r>
            <a:r>
              <a:rPr lang="cs-CZ" dirty="0"/>
              <a:t>. vědy – </a:t>
            </a:r>
            <a:r>
              <a:rPr lang="cs-CZ" dirty="0" err="1"/>
              <a:t>tč</a:t>
            </a:r>
            <a:r>
              <a:rPr lang="cs-CZ" dirty="0"/>
              <a:t>: &gt; 20 disciplín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29"/>
          </p:nvPr>
        </p:nvSpPr>
        <p:spPr>
          <a:xfrm>
            <a:off x="720000" y="1312622"/>
            <a:ext cx="5219998" cy="4139998"/>
          </a:xfrm>
        </p:spPr>
        <p:txBody>
          <a:bodyPr/>
          <a:lstStyle/>
          <a:p>
            <a:r>
              <a:rPr lang="cs-CZ" altLang="cs-CZ" sz="2000" dirty="0"/>
              <a:t>Obecná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., </a:t>
            </a:r>
          </a:p>
          <a:p>
            <a:r>
              <a:rPr lang="cs-CZ" altLang="cs-CZ" sz="2000" dirty="0"/>
              <a:t>Teorie výchovy, </a:t>
            </a:r>
          </a:p>
          <a:p>
            <a:r>
              <a:rPr lang="cs-CZ" altLang="cs-CZ" sz="2000" dirty="0"/>
              <a:t>Filozofie výchovy </a:t>
            </a:r>
          </a:p>
          <a:p>
            <a:r>
              <a:rPr lang="cs-CZ" altLang="cs-CZ" sz="2000" dirty="0"/>
              <a:t>Historická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., </a:t>
            </a:r>
          </a:p>
          <a:p>
            <a:r>
              <a:rPr lang="cs-CZ" altLang="cs-CZ" sz="2000" dirty="0"/>
              <a:t>Srovnávací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., </a:t>
            </a:r>
          </a:p>
          <a:p>
            <a:r>
              <a:rPr lang="cs-CZ" altLang="cs-CZ" sz="2000" dirty="0"/>
              <a:t>Obecná didaktika, </a:t>
            </a:r>
          </a:p>
          <a:p>
            <a:r>
              <a:rPr lang="cs-CZ" altLang="cs-CZ" sz="2000" dirty="0"/>
              <a:t>Speciální didaktika (oborů a předmětů),</a:t>
            </a:r>
          </a:p>
          <a:p>
            <a:r>
              <a:rPr lang="cs-CZ" altLang="cs-CZ" sz="2000" dirty="0" err="1"/>
              <a:t>Pg</a:t>
            </a:r>
            <a:r>
              <a:rPr lang="cs-CZ" altLang="cs-CZ" sz="2000" dirty="0"/>
              <a:t>. psychologie, </a:t>
            </a:r>
          </a:p>
          <a:p>
            <a:r>
              <a:rPr lang="cs-CZ" altLang="cs-CZ" sz="2000" dirty="0"/>
              <a:t>Sociologie výchovy, </a:t>
            </a:r>
          </a:p>
          <a:p>
            <a:r>
              <a:rPr lang="cs-CZ" altLang="cs-CZ" sz="2000" dirty="0"/>
              <a:t>Sociální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.</a:t>
            </a:r>
          </a:p>
          <a:p>
            <a:r>
              <a:rPr lang="cs-CZ" altLang="cs-CZ" sz="2000" dirty="0" err="1"/>
              <a:t>Pg</a:t>
            </a:r>
            <a:r>
              <a:rPr lang="cs-CZ" altLang="cs-CZ" sz="2000" dirty="0"/>
              <a:t>. diagnostika a poradenství</a:t>
            </a:r>
          </a:p>
          <a:p>
            <a:r>
              <a:rPr lang="cs-CZ" altLang="cs-CZ" sz="2000" dirty="0" err="1"/>
              <a:t>Pg</a:t>
            </a:r>
            <a:r>
              <a:rPr lang="cs-CZ" altLang="cs-CZ" sz="2000" dirty="0"/>
              <a:t>. volného času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30"/>
          </p:nvPr>
        </p:nvSpPr>
        <p:spPr>
          <a:xfrm>
            <a:off x="6703225" y="1312622"/>
            <a:ext cx="5219998" cy="4139998"/>
          </a:xfrm>
        </p:spPr>
        <p:txBody>
          <a:bodyPr/>
          <a:lstStyle/>
          <a:p>
            <a:r>
              <a:rPr lang="cs-CZ" altLang="cs-CZ" sz="2000" dirty="0"/>
              <a:t>Speciální pedagogika</a:t>
            </a:r>
          </a:p>
          <a:p>
            <a:r>
              <a:rPr lang="cs-CZ" altLang="cs-CZ" sz="2000" dirty="0"/>
              <a:t>Ekonomie vzdělávání a školství</a:t>
            </a:r>
          </a:p>
          <a:p>
            <a:r>
              <a:rPr lang="cs-CZ" altLang="cs-CZ" sz="2000" dirty="0" err="1"/>
              <a:t>Pg</a:t>
            </a:r>
            <a:r>
              <a:rPr lang="cs-CZ" altLang="cs-CZ" sz="2000" dirty="0"/>
              <a:t>. evaluace</a:t>
            </a:r>
          </a:p>
          <a:p>
            <a:r>
              <a:rPr lang="cs-CZ" altLang="cs-CZ" sz="2000" dirty="0" err="1"/>
              <a:t>Pg</a:t>
            </a:r>
            <a:r>
              <a:rPr lang="cs-CZ" altLang="cs-CZ" sz="2000" dirty="0"/>
              <a:t>. prognostika</a:t>
            </a:r>
          </a:p>
          <a:p>
            <a:r>
              <a:rPr lang="cs-CZ" altLang="cs-CZ" sz="2000" dirty="0"/>
              <a:t>Teorie vzdělávací politiky</a:t>
            </a:r>
          </a:p>
          <a:p>
            <a:r>
              <a:rPr lang="cs-CZ" altLang="cs-CZ" sz="2000" dirty="0"/>
              <a:t>Teorie učitelské </a:t>
            </a:r>
            <a:r>
              <a:rPr lang="cs-CZ" altLang="cs-CZ" sz="2000" dirty="0" err="1"/>
              <a:t>profesie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pedeutologie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 err="1"/>
              <a:t>Etnopedagogika</a:t>
            </a:r>
            <a:endParaRPr lang="cs-CZ" altLang="cs-CZ" sz="2000" dirty="0"/>
          </a:p>
          <a:p>
            <a:r>
              <a:rPr lang="cs-CZ" altLang="cs-CZ" sz="2000" dirty="0"/>
              <a:t>Andragogika</a:t>
            </a:r>
          </a:p>
          <a:p>
            <a:r>
              <a:rPr lang="cs-CZ" altLang="cs-CZ" sz="2000" dirty="0"/>
              <a:t>Komeniologie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9471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 Edukace úvod, terminologie[20210909150707783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366</TotalTime>
  <Words>2885</Words>
  <Application>Microsoft Office PowerPoint</Application>
  <PresentationFormat>Širokoúhlá obrazovka</PresentationFormat>
  <Paragraphs>325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Georgia</vt:lpstr>
      <vt:lpstr>Tahoma</vt:lpstr>
      <vt:lpstr>Tw Cen MT</vt:lpstr>
      <vt:lpstr>Wingdings</vt:lpstr>
      <vt:lpstr>Prezentace_MU_CZ</vt:lpstr>
      <vt:lpstr>Edukace </vt:lpstr>
      <vt:lpstr>Organizace předmětu</vt:lpstr>
      <vt:lpstr>Sylabus</vt:lpstr>
      <vt:lpstr>Pedagogika</vt:lpstr>
      <vt:lpstr>Osnova přednášky</vt:lpstr>
      <vt:lpstr>Pedagogika </vt:lpstr>
      <vt:lpstr>Pedagogika jako věda</vt:lpstr>
      <vt:lpstr>Význam historického pohledu</vt:lpstr>
      <vt:lpstr>Struktura pg. vědy – tč: &gt; 20 disciplín</vt:lpstr>
      <vt:lpstr>Struktura Pg. dle determinujících hlediska</vt:lpstr>
      <vt:lpstr>Pg jako věda o edukaci</vt:lpstr>
      <vt:lpstr>Pedagogika jako věda</vt:lpstr>
      <vt:lpstr>Pedagogika jako věda</vt:lpstr>
      <vt:lpstr>Pedagogika ve zdravotnických disciplínách </vt:lpstr>
      <vt:lpstr>Literatura</vt:lpstr>
      <vt:lpstr>Terminologie </vt:lpstr>
      <vt:lpstr>Terminologie</vt:lpstr>
      <vt:lpstr>Terminologie</vt:lpstr>
      <vt:lpstr>Prezentace aplikace PowerPoint</vt:lpstr>
      <vt:lpstr>Edukace (Ed.) – souhrn tradičních pojmů „výchova a vzdělávání“ </vt:lpstr>
      <vt:lpstr>Vyhláška č. 158/2022 Sb. Vyhláška, kterou se mění vyhláška č. 55/2011 Sb., o činnostech zdravotnických pracovníků a jiných odborných pracovníků, ve znění vyhlášky č. 2/2016 Sb.</vt:lpstr>
      <vt:lpstr>Pedagogická diagnostika ve zdravotnictví</vt:lpstr>
      <vt:lpstr>Edukační proces</vt:lpstr>
      <vt:lpstr>Edukační proces = jakákoli činnost, jejímž prostřednictvím                                                                                     nějaký subjekt (T) instruuje (vyučuje) a                                                                                         nějaký subjekt (P) se učí</vt:lpstr>
      <vt:lpstr>▲ Edukační procesy podle míry intentionality</vt:lpstr>
      <vt:lpstr>Edukační procesy</vt:lpstr>
      <vt:lpstr>Interakční model edukačního procesu</vt:lpstr>
      <vt:lpstr>Literatura </vt:lpstr>
      <vt:lpstr>Literatura </vt:lpstr>
      <vt:lpstr>Informace o duševním vlastnictví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82</cp:revision>
  <cp:lastPrinted>1601-01-01T00:00:00Z</cp:lastPrinted>
  <dcterms:created xsi:type="dcterms:W3CDTF">2020-10-04T13:35:14Z</dcterms:created>
  <dcterms:modified xsi:type="dcterms:W3CDTF">2024-03-04T11:15:17Z</dcterms:modified>
</cp:coreProperties>
</file>