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  <p:custDataLst>
    <p:tags r:id="rId2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113" d="100"/>
          <a:sy n="113" d="100"/>
        </p:scale>
        <p:origin x="396" y="69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925853BA-FD32-460F-B9C1-A7A84E232E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10F3D4-AE0B-4D10-8870-38017F5FD5DE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FC1D1BD-6626-4AF5-AFAF-8D72B97CDA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74BB710-B135-47D3-BE84-FAD7EAA5F8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1F024F81-5ACB-4490-817A-26C73D2422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1AE7A6-983C-4E91-A32B-C5849F4F1F28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968C6A5A-A3C7-42C2-8DF8-DF40A91A51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2E60CC5D-5D17-4481-8AFE-525713CCA0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D21793CB-3DF3-4424-85A1-FDE4CA4572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EEF336-7A58-402F-BBFD-74BBD1780B0F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BD2A21C1-91BC-4016-AD85-42972EDB8E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5A94A2BD-A004-4FB9-9566-BE6B616FBA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426D5B0A-FA7D-4F99-B889-9B3ED9E94D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0D23CB-9100-475E-988C-1A6AA50AA506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BB06C2A5-46AE-4654-BFEB-B682A80D8C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882D1B8-83C4-4534-993E-439897CF44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5C6CAD71-E7B7-4B38-9899-A2D0E2CCC1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81D3E3-BBE9-43E9-B7FB-4E426C14E95E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065F3A37-E92B-4F9B-9159-924E7986C4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14CE16CD-FD18-4552-A577-448CF8EA36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DFD68DE7-202A-4D47-B09F-0F093A0E7E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81EFCE-3892-4B24-BE94-4567146C795D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D69B6C-3AD5-4456-B02C-EAF7512898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BEBF3BF0-1194-4703-9591-DD099004F9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5C066439-1BEC-411D-83C9-47AF2FE2C1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CB30A49-5EEC-47B9-A1A7-03CF3DAF27BD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7AEB8B21-BE03-4DD2-803C-08FD0B7777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B47567FE-B887-4D73-A57B-51708D50A3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A6599B7D-2420-4E18-8CC7-44937B4750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D6B6DC-7200-4095-97F5-EFEFEA439E8D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5E76DDB1-9210-4D21-9843-68A85034C1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F981B91F-C887-4A3B-9B98-61FF24C77E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939658A9-9BBE-471D-B1B6-3E3542B70A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8ACA4F-70DF-4AD8-9EF4-196C9FAE32BD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CA37ED37-4526-409D-BAC7-2E05412BAD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2D28184-7D0E-46F7-9697-552542D97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93D51EE1-5317-4501-9D3A-89996C35EE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15A8F9-F69D-414C-8F0B-B56EB1872BB9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9ED6AA8-43AC-49CA-9BEF-FBDAFFED8D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CC4012E5-E7DB-4ADF-926D-2FCC68A0A4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3E2C774F-3A50-4E04-91B5-F512E0E973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29BDAE-DD82-4E04-886F-99AEC690EA52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893FE1E-153E-4BA2-BE94-F2E0170D18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EF8DA50B-0188-4B36-B4E2-CD24C090AA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89BE3936-B629-4DF4-B487-5BBE19574F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A50D42-5F63-4134-82D1-6EFA9B227970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7DA899B-42E1-41C5-A6FE-361F4CD728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0EF2BA2-2988-4A30-9A8E-4EA31FF6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C57AA9F4-386F-4981-B46B-82BB57E3F2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DF8D9B7-2185-4380-A393-E60636905870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B1A6D162-BEC9-4927-A4EE-5546DC813A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EFFA8F1-50BA-4B45-854D-B1B3F14936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BCE35C8-D882-4526-B45A-69AB7B5730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CF8F7F3-0170-4A04-AA07-B7EE8B7C5C0C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473894EE-E5A2-49C1-8BCA-BCE5F0E7C4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B8BEEAD-8C09-48DF-8061-982D1945A2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1A60562E-315D-4933-BDC5-019894AEC5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D49D6F-4680-4F20-86B5-3AC9ACA19662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594FB649-A17E-466A-977A-DB386CB68D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BD624F4-8668-4D3F-B9C9-CCD023906A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E98E30A5-1B3B-408F-9E50-0A1EF119E5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9D5FF0-0C06-47BE-B393-7793A7D1EC27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2BF7790-7040-4993-A839-39E925BC7D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EC13F73-8E6E-4DE4-932B-3F69707B1F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498E53-6C2C-4D08-84CB-F0158DE001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A2E3D6-36BC-452F-8506-28CC8B59CE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971E0D-9D42-433F-86B6-A4DD40F53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3DAC3F-9666-4349-8E4E-6EA058597A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19926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0F1276-1F87-4F9C-92EC-ED7CB2C9F4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70A22E-FAB2-4CEC-ABC2-1CF5F46DF1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5E3015-455F-494B-8E20-43B77FE6E5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8DB598-26DC-469A-BA44-7A404275176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973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6E025D3-B6E9-489E-AD3A-3C9CD5BDC5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6EC0A94-8B71-4255-98F1-3447A8B157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7785AE3-C0E2-46D9-8AD6-83A7F5CFA3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A14809-E5AE-4793-A28C-B693241718F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8605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FFAC2E5-A377-4D1A-BF76-DFFFFFB9FC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3A7469A-BF36-49BA-859A-C53E6915D7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30A865D-630B-4B0F-B7F1-BC54973DD4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5D1872-D96C-452A-8DD6-3B837E93CD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283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  <p:sldLayoutId id="2147483702" r:id="rId21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9.png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z="1200" dirty="0"/>
              <a:t>Biofyzikální ústav Lékařské fakulty</a:t>
            </a:r>
            <a:r>
              <a:rPr lang="en-GB" altLang="cs-CZ" sz="1200" dirty="0"/>
              <a:t> Masaryk</a:t>
            </a:r>
            <a:r>
              <a:rPr lang="cs-CZ" altLang="cs-CZ" sz="1200" dirty="0"/>
              <a:t>ovy univerzity, </a:t>
            </a:r>
            <a:r>
              <a:rPr lang="en-GB" altLang="cs-CZ" sz="1200" dirty="0"/>
              <a:t>Brno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b="1" dirty="0"/>
              <a:t>Přednášky z lékařské biofyziky</a:t>
            </a:r>
            <a:endParaRPr lang="en-GB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chemeClr val="tx2"/>
                </a:solidFill>
              </a:rPr>
              <a:t>Termodynamika – principy, které vládnou přírodě</a:t>
            </a:r>
          </a:p>
          <a:p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5813A5-7079-4A1B-95BE-E08606FEE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5050" y="3635473"/>
            <a:ext cx="2003425" cy="407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25392" bIns="12696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b="1" dirty="0">
                <a:solidFill>
                  <a:schemeClr val="tx2"/>
                </a:solidFill>
              </a:rPr>
              <a:t>JAMES WATT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b="1" dirty="0">
                <a:solidFill>
                  <a:schemeClr val="tx2"/>
                </a:solidFill>
              </a:rPr>
              <a:t>19.1.1736 - 19.8.1819</a:t>
            </a:r>
            <a:endParaRPr lang="cs-CZ" altLang="cs-CZ" sz="1200" dirty="0">
              <a:solidFill>
                <a:schemeClr val="tx2"/>
              </a:solidFill>
            </a:endParaRPr>
          </a:p>
        </p:txBody>
      </p:sp>
      <p:pic>
        <p:nvPicPr>
          <p:cNvPr id="8" name="Picture 5" descr="o_watt">
            <a:extLst>
              <a:ext uri="{FF2B5EF4-FFF2-40B4-BE49-F238E27FC236}">
                <a16:creationId xmlns:a16="http://schemas.microsoft.com/office/drawing/2014/main" id="{34D3C8BA-8A27-40DE-8778-ED4B2CB79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3271" y="1373996"/>
            <a:ext cx="1484313" cy="1944687"/>
          </a:xfrm>
          <a:prstGeom prst="rect">
            <a:avLst/>
          </a:prstGeom>
          <a:noFill/>
          <a:ln w="76200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pstroj444">
            <a:extLst>
              <a:ext uri="{FF2B5EF4-FFF2-40B4-BE49-F238E27FC236}">
                <a16:creationId xmlns:a16="http://schemas.microsoft.com/office/drawing/2014/main" id="{70DC4E32-8E7E-48C7-A37B-934E45BBCDC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2637" y="4465650"/>
            <a:ext cx="303847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 descr="Brownian">
            <a:extLst>
              <a:ext uri="{FF2B5EF4-FFF2-40B4-BE49-F238E27FC236}">
                <a16:creationId xmlns:a16="http://schemas.microsoft.com/office/drawing/2014/main" id="{A59B9D49-B703-44EA-9AAB-2D32A0E77BC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476" y="532611"/>
            <a:ext cx="1944688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967C1C8-CC59-4A9C-A210-8303A5365D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633029"/>
          </a:xfrm>
        </p:spPr>
        <p:txBody>
          <a:bodyPr/>
          <a:lstStyle/>
          <a:p>
            <a:pPr eaLnBrk="1" hangingPunct="1"/>
            <a:r>
              <a:rPr lang="cs-CZ" altLang="cs-CZ" dirty="0"/>
              <a:t>2. TERMODYNAMICKÝ ZÁKON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00EB86FE-1758-4CAE-AB78-DD98412001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1338" y="1196974"/>
            <a:ext cx="10205543" cy="5203825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cs-CZ" sz="2400" dirty="0"/>
              <a:t>2</a:t>
            </a:r>
            <a:r>
              <a:rPr lang="cs-CZ" altLang="cs-CZ" sz="2400" dirty="0"/>
              <a:t>. Termodynamický zákon (definice </a:t>
            </a:r>
            <a:r>
              <a:rPr lang="cs-CZ" altLang="cs-CZ" sz="2400" b="1" dirty="0"/>
              <a:t>entropie</a:t>
            </a:r>
            <a:r>
              <a:rPr lang="en-GB" altLang="cs-CZ" sz="2400" dirty="0"/>
              <a:t> </a:t>
            </a:r>
            <a:r>
              <a:rPr lang="en-GB" altLang="cs-CZ" sz="2400" i="1" dirty="0"/>
              <a:t>S</a:t>
            </a:r>
            <a:r>
              <a:rPr lang="en-GB" altLang="cs-CZ" sz="2400" dirty="0"/>
              <a:t>):</a:t>
            </a:r>
            <a:r>
              <a:rPr lang="en-GB" altLang="cs-CZ" sz="2400" i="1" dirty="0"/>
              <a:t>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Lze ukázat, že pro systémy, které mohou vyměňovat teplo se svým okolím, platí</a:t>
            </a:r>
            <a:r>
              <a:rPr lang="en-GB" altLang="cs-CZ" sz="2400" dirty="0"/>
              <a:t>: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cs-CZ" sz="2400" dirty="0"/>
              <a:t> </a:t>
            </a:r>
            <a:r>
              <a:rPr lang="en-GB" altLang="cs-CZ" sz="2400" i="1" dirty="0" err="1"/>
              <a:t>dS</a:t>
            </a:r>
            <a:r>
              <a:rPr lang="en-GB" altLang="cs-CZ" sz="2400" i="1" dirty="0"/>
              <a:t> ≥ </a:t>
            </a:r>
            <a:r>
              <a:rPr lang="en-GB" altLang="cs-CZ" sz="2400" i="1" dirty="0" err="1"/>
              <a:t>dQ</a:t>
            </a:r>
            <a:r>
              <a:rPr lang="en-GB" altLang="cs-CZ" sz="2400" i="1" dirty="0"/>
              <a:t>/T                    (T </a:t>
            </a:r>
            <a:r>
              <a:rPr lang="cs-CZ" altLang="cs-CZ" sz="2400" i="1" dirty="0"/>
              <a:t>je teplota</a:t>
            </a:r>
            <a:r>
              <a:rPr lang="en-GB" altLang="cs-CZ" sz="2400" i="1" dirty="0"/>
              <a:t>)</a:t>
            </a:r>
            <a:endParaRPr lang="en-GB" altLang="cs-CZ" sz="2400" dirty="0"/>
          </a:p>
          <a:p>
            <a:pPr eaLnBrk="1" hangingPunct="1">
              <a:lnSpc>
                <a:spcPct val="100000"/>
              </a:lnSpc>
            </a:pPr>
            <a:endParaRPr lang="en-GB" altLang="cs-CZ" sz="2400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/>
              <a:t>Celková entropie jakéhokoliv </a:t>
            </a:r>
            <a:r>
              <a:rPr lang="en-GB" altLang="cs-CZ" sz="2400" b="1" i="1" dirty="0" err="1"/>
              <a:t>i</a:t>
            </a:r>
            <a:r>
              <a:rPr lang="cs-CZ" altLang="cs-CZ" sz="2400" b="1" i="1" dirty="0" err="1"/>
              <a:t>zolovaného</a:t>
            </a:r>
            <a:r>
              <a:rPr lang="en-GB" altLang="cs-CZ" sz="2400" i="1" dirty="0"/>
              <a:t> </a:t>
            </a:r>
            <a:r>
              <a:rPr lang="en-GB" altLang="cs-CZ" sz="2400" i="1" dirty="0" err="1"/>
              <a:t>termodynamic</a:t>
            </a:r>
            <a:r>
              <a:rPr lang="cs-CZ" altLang="cs-CZ" sz="2400" i="1" dirty="0" err="1"/>
              <a:t>kého</a:t>
            </a:r>
            <a:r>
              <a:rPr lang="cs-CZ" altLang="cs-CZ" sz="2400" i="1" dirty="0"/>
              <a:t> systému</a:t>
            </a:r>
            <a:r>
              <a:rPr lang="en-GB" altLang="cs-CZ" sz="2400" i="1" dirty="0"/>
              <a:t> (</a:t>
            </a:r>
            <a:r>
              <a:rPr lang="en-GB" altLang="cs-CZ" sz="2400" i="1" dirty="0" err="1"/>
              <a:t>dQ</a:t>
            </a:r>
            <a:r>
              <a:rPr lang="en-GB" altLang="cs-CZ" sz="2400" i="1" dirty="0"/>
              <a:t> = 0) </a:t>
            </a:r>
            <a:r>
              <a:rPr lang="cs-CZ" altLang="cs-CZ" sz="2400" i="1" dirty="0"/>
              <a:t>má tendenci růst v čase, dokud nedosáhne maximální hodnoty, tj.</a:t>
            </a:r>
            <a:r>
              <a:rPr lang="en-GB" altLang="cs-CZ" sz="2400" i="1" dirty="0"/>
              <a:t> 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cs-CZ" sz="2400" dirty="0" err="1"/>
              <a:t>d</a:t>
            </a:r>
            <a:r>
              <a:rPr lang="en-GB" altLang="cs-CZ" sz="2400" i="1" dirty="0" err="1"/>
              <a:t>S</a:t>
            </a:r>
            <a:r>
              <a:rPr lang="en-GB" altLang="cs-CZ" sz="2400" i="1" dirty="0"/>
              <a:t> ≥ 0.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en-GB" altLang="cs-CZ" sz="24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cs-CZ" sz="2400" dirty="0"/>
              <a:t>T</a:t>
            </a:r>
            <a:r>
              <a:rPr lang="cs-CZ" altLang="cs-CZ" sz="2400" dirty="0" err="1"/>
              <a:t>ento</a:t>
            </a:r>
            <a:r>
              <a:rPr lang="cs-CZ" altLang="cs-CZ" sz="2400" dirty="0"/>
              <a:t> zákon určuje </a:t>
            </a:r>
            <a:r>
              <a:rPr lang="en-GB" altLang="cs-CZ" sz="2400" dirty="0"/>
              <a:t>“</a:t>
            </a:r>
            <a:r>
              <a:rPr lang="cs-CZ" altLang="cs-CZ" sz="2400" dirty="0"/>
              <a:t>směr</a:t>
            </a:r>
            <a:r>
              <a:rPr lang="en-GB" altLang="cs-CZ" sz="2400" dirty="0"/>
              <a:t>” </a:t>
            </a:r>
            <a:r>
              <a:rPr lang="cs-CZ" altLang="cs-CZ" sz="2400" dirty="0"/>
              <a:t>procesů probíhajících v přírodě a je jedním z nejdůležitějších přírodních zákonů</a:t>
            </a:r>
            <a:r>
              <a:rPr lang="en-GB" altLang="cs-CZ" sz="2400" dirty="0"/>
              <a:t>.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/>
              <a:t>Pouze pro vratné procesy (rovnovážné stavy) platí:</a:t>
            </a:r>
            <a:endParaRPr lang="en-GB" altLang="cs-CZ" sz="2400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endParaRPr lang="cs-CZ" altLang="cs-CZ" sz="2400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cs-CZ" sz="2400" i="1" dirty="0" err="1"/>
              <a:t>dS</a:t>
            </a:r>
            <a:r>
              <a:rPr lang="en-GB" altLang="cs-CZ" sz="2400" i="1" dirty="0"/>
              <a:t> = 0 </a:t>
            </a:r>
          </a:p>
        </p:txBody>
      </p:sp>
    </p:spTree>
    <p:extLst>
      <p:ext uri="{BB962C8B-B14F-4D97-AF65-F5344CB8AC3E}">
        <p14:creationId xmlns:p14="http://schemas.microsoft.com/office/powerpoint/2010/main" val="1387278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0001A305-5493-4C27-A556-60E6657C9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Entropie a neuspořádanost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CF75789-F906-49AE-B3F3-778D5ABC4E8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114097" y="1268414"/>
            <a:ext cx="10068910" cy="5400675"/>
          </a:xfrm>
          <a:noFill/>
        </p:spPr>
        <p:txBody>
          <a:bodyPr/>
          <a:lstStyle/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Entropie S termodynamického </a:t>
            </a: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systému závisí na počtu různých možných </a:t>
            </a:r>
            <a:r>
              <a:rPr lang="cs-CZ" altLang="cs-CZ" sz="2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mikroskopických</a:t>
            </a: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uspořádání částic (</a:t>
            </a:r>
            <a:r>
              <a:rPr lang="cs-CZ" alt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mikrostavů</a:t>
            </a: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 které vedou k </a:t>
            </a:r>
            <a:r>
              <a:rPr lang="cs-CZ" altLang="cs-CZ" sz="20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témuž pozorovanému </a:t>
            </a:r>
            <a:r>
              <a:rPr lang="cs-CZ" altLang="cs-CZ" sz="2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makroskopickému</a:t>
            </a: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stavu termodynamického systému. Entropie systému je vyšší, je-li mikroskopické uspořádání systému více neuspořádané a nepravidelné.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Ludwig </a:t>
            </a:r>
            <a:r>
              <a:rPr lang="cs-CZ" altLang="cs-CZ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Boltzmann</a:t>
            </a: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odvodil tuto skutečnost vyjadřující vzorec </a:t>
            </a:r>
            <a:r>
              <a:rPr lang="cs-CZ" altLang="cs-CZ" sz="2000" dirty="0"/>
              <a:t>(</a:t>
            </a:r>
            <a:r>
              <a:rPr lang="cs-CZ" altLang="cs-CZ" sz="2000" dirty="0" err="1"/>
              <a:t>Boltzmannův</a:t>
            </a:r>
            <a:r>
              <a:rPr lang="cs-CZ" altLang="cs-CZ" sz="2000" dirty="0"/>
              <a:t> princip):</a:t>
            </a:r>
            <a:endParaRPr lang="cs-CZ" altLang="cs-CZ" sz="2000" b="1" i="1" dirty="0"/>
          </a:p>
          <a:p>
            <a:pPr marL="0" indent="6350"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000" b="1" i="1" dirty="0"/>
              <a:t>S = k </a:t>
            </a:r>
            <a:r>
              <a:rPr lang="cs-CZ" altLang="cs-CZ" sz="2000" b="1" dirty="0" err="1"/>
              <a:t>ln</a:t>
            </a:r>
            <a:r>
              <a:rPr lang="cs-CZ" altLang="cs-CZ" sz="2000" b="1" i="1" dirty="0" err="1"/>
              <a:t>W</a:t>
            </a:r>
            <a:endParaRPr lang="cs-CZ" altLang="cs-CZ" sz="2000" b="1" i="1" dirty="0"/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Kde W je počet </a:t>
            </a:r>
            <a:r>
              <a:rPr lang="cs-CZ" altLang="cs-CZ" sz="2000" dirty="0" err="1"/>
              <a:t>mikrostavů</a:t>
            </a:r>
            <a:r>
              <a:rPr lang="cs-CZ" altLang="cs-CZ" sz="2000" dirty="0"/>
              <a:t>, které mohou vytvořit daný makrostav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i="1" dirty="0"/>
              <a:t>k</a:t>
            </a:r>
            <a:r>
              <a:rPr lang="cs-CZ" altLang="cs-CZ" sz="2000" dirty="0"/>
              <a:t> je Boltzmannova konstanta (k = R/N</a:t>
            </a:r>
            <a:r>
              <a:rPr lang="cs-CZ" altLang="cs-CZ" sz="2000" baseline="-25000" dirty="0"/>
              <a:t>A</a:t>
            </a:r>
            <a:r>
              <a:rPr lang="cs-CZ" altLang="cs-CZ" sz="2000" dirty="0"/>
              <a:t> = 1,38·10</a:t>
            </a:r>
            <a:r>
              <a:rPr lang="cs-CZ" altLang="cs-CZ" sz="2000" baseline="30000" dirty="0"/>
              <a:t>-23</a:t>
            </a:r>
            <a:r>
              <a:rPr lang="cs-CZ" altLang="cs-CZ" sz="2000" dirty="0"/>
              <a:t> J·K</a:t>
            </a:r>
            <a:r>
              <a:rPr lang="cs-CZ" altLang="cs-CZ" sz="2000" baseline="30000" dirty="0"/>
              <a:t>-1</a:t>
            </a:r>
            <a:r>
              <a:rPr lang="cs-CZ" altLang="cs-CZ" sz="2000" dirty="0"/>
              <a:t>, N</a:t>
            </a:r>
            <a:r>
              <a:rPr lang="cs-CZ" altLang="cs-CZ" sz="2000" baseline="-25000" dirty="0"/>
              <a:t>A</a:t>
            </a:r>
            <a:r>
              <a:rPr lang="cs-CZ" altLang="cs-CZ" sz="2000" dirty="0"/>
              <a:t> je Avogadrova konstanta)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endParaRPr lang="cs-CZ" altLang="cs-CZ" sz="2000" dirty="0"/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i="1" dirty="0"/>
              <a:t>S</a:t>
            </a:r>
            <a:r>
              <a:rPr lang="cs-CZ" altLang="cs-CZ" sz="2000" dirty="0"/>
              <a:t> je stavovou funkcí.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endParaRPr lang="cs-CZ" altLang="cs-CZ" sz="2000" i="1" dirty="0"/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i="1" dirty="0"/>
              <a:t>Odvození výše uvedeného vzorce je relativně zdlouhavé a obtížné. Dále bude podáno poněkud zjednodušené kvalitativní vysvětlení. 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endParaRPr lang="cs-CZ" altLang="cs-CZ" sz="2000" dirty="0"/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Předpoklad dalších úvah: </a:t>
            </a:r>
            <a:r>
              <a:rPr lang="cs-CZ" altLang="cs-CZ" sz="2000" b="1" dirty="0"/>
              <a:t>celková energie částic a jejich počet v systému se nemění.</a:t>
            </a:r>
            <a:endParaRPr lang="cs-CZ" altLang="cs-CZ" sz="2000" b="1" i="1" dirty="0"/>
          </a:p>
        </p:txBody>
      </p:sp>
    </p:spTree>
    <p:extLst>
      <p:ext uri="{BB962C8B-B14F-4D97-AF65-F5344CB8AC3E}">
        <p14:creationId xmlns:p14="http://schemas.microsoft.com/office/powerpoint/2010/main" val="3464463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>
            <a:extLst>
              <a:ext uri="{FF2B5EF4-FFF2-40B4-BE49-F238E27FC236}">
                <a16:creationId xmlns:a16="http://schemas.microsoft.com/office/drawing/2014/main" id="{9F5531B1-9E57-4557-A67D-D979185FA418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>
          <a:xfrm>
            <a:off x="609600" y="274638"/>
            <a:ext cx="5286703" cy="692314"/>
          </a:xfrm>
        </p:spPr>
        <p:txBody>
          <a:bodyPr/>
          <a:lstStyle/>
          <a:p>
            <a:pPr eaLnBrk="1" hangingPunct="1"/>
            <a:r>
              <a:rPr lang="cs-CZ" altLang="cs-CZ" dirty="0"/>
              <a:t>„Pokus s kuličkami“</a:t>
            </a:r>
          </a:p>
        </p:txBody>
      </p:sp>
      <p:pic>
        <p:nvPicPr>
          <p:cNvPr id="25603" name="Picture 9" descr="shoebox">
            <a:extLst>
              <a:ext uri="{FF2B5EF4-FFF2-40B4-BE49-F238E27FC236}">
                <a16:creationId xmlns:a16="http://schemas.microsoft.com/office/drawing/2014/main" id="{C66AC19C-6093-45CC-BC73-6C1A2CE00466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40614" y="1060452"/>
            <a:ext cx="3255689" cy="2682875"/>
          </a:xfrm>
          <a:noFill/>
        </p:spPr>
      </p:pic>
      <p:pic>
        <p:nvPicPr>
          <p:cNvPr id="34836" name="Picture 20" descr="smajlik">
            <a:extLst>
              <a:ext uri="{FF2B5EF4-FFF2-40B4-BE49-F238E27FC236}">
                <a16:creationId xmlns:a16="http://schemas.microsoft.com/office/drawing/2014/main" id="{54A72246-A021-4349-9E79-7A00732CF8A6}"/>
              </a:ext>
            </a:extLst>
          </p:cNvPr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72488" y="1328739"/>
            <a:ext cx="457200" cy="457200"/>
          </a:xfrm>
          <a:noFill/>
        </p:spPr>
      </p:pic>
      <p:pic>
        <p:nvPicPr>
          <p:cNvPr id="34839" name="Picture 23" descr="smajlik">
            <a:extLst>
              <a:ext uri="{FF2B5EF4-FFF2-40B4-BE49-F238E27FC236}">
                <a16:creationId xmlns:a16="http://schemas.microsoft.com/office/drawing/2014/main" id="{44EF3A66-8F58-4DD4-9F10-C0484095B9F9}"/>
              </a:ext>
            </a:extLst>
          </p:cNvPr>
          <p:cNvPicPr>
            <a:picLocks noGrp="1" noChangeAspect="1" noChangeArrowheads="1" noCrop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72488" y="1989138"/>
            <a:ext cx="457200" cy="457200"/>
          </a:xfrm>
          <a:noFill/>
        </p:spPr>
      </p:pic>
      <p:pic>
        <p:nvPicPr>
          <p:cNvPr id="34842" name="Picture 26" descr="smajlik">
            <a:extLst>
              <a:ext uri="{FF2B5EF4-FFF2-40B4-BE49-F238E27FC236}">
                <a16:creationId xmlns:a16="http://schemas.microsoft.com/office/drawing/2014/main" id="{2EE64E4A-3BE1-480F-BE7D-A0AC0D2D2BC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7753" y="196442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4" name="Picture 28" descr="smajlik">
            <a:extLst>
              <a:ext uri="{FF2B5EF4-FFF2-40B4-BE49-F238E27FC236}">
                <a16:creationId xmlns:a16="http://schemas.microsoft.com/office/drawing/2014/main" id="{66AD57CC-CC39-4101-A837-CED9273E0AD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388" y="27082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6" name="Picture 30" descr="smajlik">
            <a:extLst>
              <a:ext uri="{FF2B5EF4-FFF2-40B4-BE49-F238E27FC236}">
                <a16:creationId xmlns:a16="http://schemas.microsoft.com/office/drawing/2014/main" id="{1E1ECB83-F9A6-4B93-A500-6D1E970044D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25" y="24923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8" name="Picture 32" descr="smajlik">
            <a:extLst>
              <a:ext uri="{FF2B5EF4-FFF2-40B4-BE49-F238E27FC236}">
                <a16:creationId xmlns:a16="http://schemas.microsoft.com/office/drawing/2014/main" id="{BDA31FC9-D30D-49B2-9276-2DA0E7F547F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8" y="18446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0" name="Text Box 34">
            <a:extLst>
              <a:ext uri="{FF2B5EF4-FFF2-40B4-BE49-F238E27FC236}">
                <a16:creationId xmlns:a16="http://schemas.microsoft.com/office/drawing/2014/main" id="{9D0700C7-3A57-4EED-AF98-1F19D49E3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8083" y="4076701"/>
            <a:ext cx="9259613" cy="209288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Kuličky mohou být rozlišeny pomocí písmen nebo zůstat nerozlišeny.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V krabici od bot narýsujeme čáru, rozdělující její dno na dvě stejné poloviny.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Krabicí zatřepeme, a pak zaznamenáme rozmístění kuliček.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i="1" dirty="0"/>
              <a:t>Zjednodušení</a:t>
            </a:r>
            <a:r>
              <a:rPr lang="en-GB" altLang="cs-CZ" sz="2000" i="1" dirty="0"/>
              <a:t>: </a:t>
            </a:r>
            <a:r>
              <a:rPr lang="cs-CZ" altLang="cs-CZ" sz="2000" i="1" dirty="0"/>
              <a:t>zabýváme se pouze polohami kuliček, jejich hybnost nebo energii nebereme v úvahu.</a:t>
            </a:r>
          </a:p>
        </p:txBody>
      </p:sp>
    </p:spTree>
    <p:extLst>
      <p:ext uri="{BB962C8B-B14F-4D97-AF65-F5344CB8AC3E}">
        <p14:creationId xmlns:p14="http://schemas.microsoft.com/office/powerpoint/2010/main" val="83267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4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bunky">
            <a:extLst>
              <a:ext uri="{FF2B5EF4-FFF2-40B4-BE49-F238E27FC236}">
                <a16:creationId xmlns:a16="http://schemas.microsoft.com/office/drawing/2014/main" id="{5EBFE575-FFA0-45C4-9856-C0E559C8A7B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59150" y="0"/>
            <a:ext cx="6046788" cy="6858000"/>
          </a:xfrm>
          <a:noFill/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E8C5B793-2FAB-48E1-8775-A21A147A5CB0}"/>
              </a:ext>
            </a:extLst>
          </p:cNvPr>
          <p:cNvSpPr txBox="1"/>
          <p:nvPr/>
        </p:nvSpPr>
        <p:spPr>
          <a:xfrm>
            <a:off x="515006" y="1124607"/>
            <a:ext cx="22710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Makrostavy a </a:t>
            </a:r>
            <a:r>
              <a:rPr lang="cs-CZ" sz="2800" dirty="0" err="1">
                <a:latin typeface="+mn-lt"/>
              </a:rPr>
              <a:t>mikrostavy</a:t>
            </a:r>
            <a:endParaRPr lang="en-GB" sz="28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6914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BDFBCE8-4227-4082-A1AF-FAD0977F07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Několik termínů ze statistické fyziky: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2020CBD-F0F7-4E15-A2A7-2BD95EE094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9400" y="1449000"/>
            <a:ext cx="10753200" cy="4899248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fázový prostor („dno krabice“</a:t>
            </a:r>
            <a:r>
              <a:rPr lang="en-GB" altLang="cs-CZ" sz="2400" dirty="0">
                <a:sym typeface="Wingdings" panose="05000000000000000000" pitchFamily="2" charset="2"/>
              </a:rPr>
              <a:t></a:t>
            </a:r>
            <a:r>
              <a:rPr lang="cs-CZ" altLang="cs-CZ" sz="2400" dirty="0"/>
              <a:t>)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buňka fázového prostoru („polovina dna krabice“</a:t>
            </a:r>
            <a:r>
              <a:rPr lang="en-GB" altLang="cs-CZ" sz="2400" dirty="0">
                <a:sym typeface="Wingdings" panose="05000000000000000000" pitchFamily="2" charset="2"/>
              </a:rPr>
              <a:t></a:t>
            </a:r>
            <a:r>
              <a:rPr lang="cs-CZ" altLang="cs-CZ" sz="2400" dirty="0"/>
              <a:t>)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obsazovací čísla („počty kuliček v jedné nebo druhé polovině“</a:t>
            </a:r>
            <a:r>
              <a:rPr lang="en-GB" altLang="cs-CZ" sz="2400" dirty="0">
                <a:sym typeface="Wingdings" panose="05000000000000000000" pitchFamily="2" charset="2"/>
              </a:rPr>
              <a:t></a:t>
            </a:r>
            <a:r>
              <a:rPr lang="cs-CZ" altLang="cs-CZ" sz="2400" dirty="0"/>
              <a:t>)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rozdělovací funkce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mikrostav a makrostav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Věty, jejichž pravdivost je předpokládaná a ověřená praxí: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Pravděpodobnost vzniku kteréhokoliv ze všech možných </a:t>
            </a:r>
            <a:r>
              <a:rPr lang="cs-CZ" altLang="cs-CZ" sz="2400" dirty="0" err="1"/>
              <a:t>mikrostavů</a:t>
            </a:r>
            <a:r>
              <a:rPr lang="cs-CZ" altLang="cs-CZ" sz="2400" dirty="0"/>
              <a:t> je stejná.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V izolovaných systémech se s největší pravděpodobností realizuje makrostav, který je tvořen největším počtem </a:t>
            </a:r>
            <a:r>
              <a:rPr lang="cs-CZ" altLang="cs-CZ" sz="2400" dirty="0" err="1"/>
              <a:t>mikrostavů</a:t>
            </a:r>
            <a:r>
              <a:rPr lang="cs-CZ" altLang="cs-CZ" sz="24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Počet </a:t>
            </a:r>
            <a:r>
              <a:rPr lang="cs-CZ" altLang="cs-CZ" sz="2400" dirty="0" err="1"/>
              <a:t>mikrostavů</a:t>
            </a:r>
            <a:r>
              <a:rPr lang="cs-CZ" altLang="cs-CZ" sz="2400" dirty="0"/>
              <a:t>, které realizují tentýž makrostav, se nazývá </a:t>
            </a:r>
            <a:r>
              <a:rPr lang="cs-CZ" altLang="cs-CZ" sz="2400" b="1" dirty="0"/>
              <a:t>statistická pravděpodobnost (</a:t>
            </a:r>
            <a:r>
              <a:rPr lang="cs-CZ" altLang="cs-CZ" sz="2400" b="1" i="1" dirty="0"/>
              <a:t>P</a:t>
            </a:r>
            <a:r>
              <a:rPr lang="cs-CZ" altLang="cs-CZ" sz="2400" b="1" dirty="0"/>
              <a:t> či </a:t>
            </a:r>
            <a:r>
              <a:rPr lang="cs-CZ" altLang="cs-CZ" sz="2400" b="1" i="1" dirty="0"/>
              <a:t>W</a:t>
            </a:r>
            <a:r>
              <a:rPr lang="cs-CZ" altLang="cs-CZ" sz="2400" b="1" dirty="0"/>
              <a:t>).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Makrostavy se od sebe liší svými obsazovacími čísly.</a:t>
            </a:r>
          </a:p>
        </p:txBody>
      </p:sp>
    </p:spTree>
    <p:extLst>
      <p:ext uri="{BB962C8B-B14F-4D97-AF65-F5344CB8AC3E}">
        <p14:creationId xmlns:p14="http://schemas.microsoft.com/office/powerpoint/2010/main" val="3811081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B359390B-296A-4694-8EFF-D276BA7BE0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5486400" cy="1143000"/>
          </a:xfrm>
        </p:spPr>
        <p:txBody>
          <a:bodyPr/>
          <a:lstStyle/>
          <a:p>
            <a:pPr eaLnBrk="1" hangingPunct="1"/>
            <a:r>
              <a:rPr lang="cs-CZ" altLang="cs-CZ" dirty="0"/>
              <a:t>Gay-</a:t>
            </a:r>
            <a:r>
              <a:rPr lang="cs-CZ" altLang="cs-CZ" dirty="0" err="1"/>
              <a:t>Lussacův</a:t>
            </a:r>
            <a:r>
              <a:rPr lang="cs-CZ" altLang="cs-CZ" dirty="0"/>
              <a:t> pokus: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253CB06-5BB9-4126-8A5F-69CFFD1F8AC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711450" y="1484314"/>
            <a:ext cx="7570788" cy="649287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dirty="0"/>
              <a:t>(průběh nevratného děje v ideálním plynu)</a:t>
            </a:r>
          </a:p>
        </p:txBody>
      </p:sp>
      <p:pic>
        <p:nvPicPr>
          <p:cNvPr id="31748" name="Picture 4">
            <a:extLst>
              <a:ext uri="{FF2B5EF4-FFF2-40B4-BE49-F238E27FC236}">
                <a16:creationId xmlns:a16="http://schemas.microsoft.com/office/drawing/2014/main" id="{D669B12B-1127-4E7B-A4DA-75934470FB2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11451" y="2228853"/>
            <a:ext cx="6621757" cy="1920874"/>
          </a:xfrm>
          <a:noFill/>
        </p:spPr>
      </p:pic>
      <p:sp>
        <p:nvSpPr>
          <p:cNvPr id="31749" name="Text Box 6">
            <a:extLst>
              <a:ext uri="{FF2B5EF4-FFF2-40B4-BE49-F238E27FC236}">
                <a16:creationId xmlns:a16="http://schemas.microsoft.com/office/drawing/2014/main" id="{05E3DD36-8CA0-4740-A9E9-93FC6094E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9407" y="4149726"/>
            <a:ext cx="9827172" cy="163121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A) Nádoba je rozdělena na dvě části. V jedné z nich se nachází stlačený ideální plyn v rovnovážném stavu.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B) Do přepážky uděláme otvor, plyn expanduje do druhé části nádoby - probíhá nevratný děj.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C) Po uplynutí (relaxačního) času se v obou částech nádoby ustaluje </a:t>
            </a:r>
            <a:r>
              <a:rPr lang="cs-CZ" altLang="cs-CZ" sz="2000" dirty="0" err="1"/>
              <a:t>tmd</a:t>
            </a:r>
            <a:r>
              <a:rPr lang="cs-CZ" altLang="cs-CZ" sz="2000" dirty="0"/>
              <a:t>. rovnováha.</a:t>
            </a:r>
          </a:p>
        </p:txBody>
      </p:sp>
    </p:spTree>
    <p:extLst>
      <p:ext uri="{BB962C8B-B14F-4D97-AF65-F5344CB8AC3E}">
        <p14:creationId xmlns:p14="http://schemas.microsoft.com/office/powerpoint/2010/main" val="855879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9037DA0D-81A9-4534-A039-E823846C36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5917" y="427037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Mezi oběma myšlenými pokusy existuje analogie: </a:t>
            </a:r>
          </a:p>
        </p:txBody>
      </p:sp>
      <p:pic>
        <p:nvPicPr>
          <p:cNvPr id="33795" name="Picture 4">
            <a:extLst>
              <a:ext uri="{FF2B5EF4-FFF2-40B4-BE49-F238E27FC236}">
                <a16:creationId xmlns:a16="http://schemas.microsoft.com/office/drawing/2014/main" id="{D6899793-72B5-414A-88B7-7CE78110959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86241" y="1534510"/>
            <a:ext cx="7826109" cy="4896453"/>
          </a:xfrm>
          <a:noFill/>
        </p:spPr>
      </p:pic>
      <p:sp>
        <p:nvSpPr>
          <p:cNvPr id="33796" name="Oval 6">
            <a:extLst>
              <a:ext uri="{FF2B5EF4-FFF2-40B4-BE49-F238E27FC236}">
                <a16:creationId xmlns:a16="http://schemas.microsoft.com/office/drawing/2014/main" id="{9AE561B9-4A93-4425-9EED-3C1B294B5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3422" y="5062538"/>
            <a:ext cx="7272337" cy="1368425"/>
          </a:xfrm>
          <a:prstGeom prst="ellipse">
            <a:avLst/>
          </a:prstGeom>
          <a:solidFill>
            <a:srgbClr val="FF0000">
              <a:alpha val="50195"/>
            </a:srgb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sp>
        <p:nvSpPr>
          <p:cNvPr id="33797" name="TextovéPole 6">
            <a:extLst>
              <a:ext uri="{FF2B5EF4-FFF2-40B4-BE49-F238E27FC236}">
                <a16:creationId xmlns:a16="http://schemas.microsoft.com/office/drawing/2014/main" id="{625A200E-89B3-4960-AD94-D143B44AF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3380" y="3098499"/>
            <a:ext cx="28892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75335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15394177-003F-4D5D-8DD8-E2F68542811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27115" y="2055815"/>
            <a:ext cx="8135938" cy="3125786"/>
          </a:xfrm>
          <a:noFill/>
        </p:spPr>
        <p:txBody>
          <a:bodyPr/>
          <a:lstStyle/>
          <a:p>
            <a:pPr eaLnBrk="1" hangingPunct="1"/>
            <a:r>
              <a:rPr lang="cs-CZ" altLang="cs-CZ" sz="3200" dirty="0"/>
              <a:t>Autor: </a:t>
            </a:r>
            <a:br>
              <a:rPr lang="cs-CZ" altLang="cs-CZ" sz="3200" dirty="0">
                <a:solidFill>
                  <a:srgbClr val="FFFFCC"/>
                </a:solidFill>
              </a:rPr>
            </a:br>
            <a:r>
              <a:rPr lang="cs-CZ" altLang="cs-CZ" sz="3200" b="1" dirty="0">
                <a:solidFill>
                  <a:schemeClr val="tx1"/>
                </a:solidFill>
              </a:rPr>
              <a:t>Vojtěch Mornstein</a:t>
            </a:r>
            <a:br>
              <a:rPr lang="cs-CZ" altLang="cs-CZ" sz="3200" dirty="0">
                <a:solidFill>
                  <a:srgbClr val="FFFFCC"/>
                </a:solidFill>
              </a:rPr>
            </a:br>
            <a:br>
              <a:rPr lang="cs-CZ" altLang="cs-CZ" sz="3200" dirty="0">
                <a:solidFill>
                  <a:srgbClr val="FFFFCC"/>
                </a:solidFill>
              </a:rPr>
            </a:br>
            <a:br>
              <a:rPr lang="cs-CZ" altLang="cs-CZ" sz="3200" dirty="0">
                <a:solidFill>
                  <a:srgbClr val="FFFFCC"/>
                </a:solidFill>
              </a:rPr>
            </a:br>
            <a:r>
              <a:rPr lang="cs-CZ" altLang="cs-CZ" sz="3200" dirty="0"/>
              <a:t>Poslední revize: </a:t>
            </a:r>
            <a:r>
              <a:rPr lang="cs-CZ" altLang="cs-CZ" sz="3200" dirty="0">
                <a:solidFill>
                  <a:schemeClr val="tx1"/>
                </a:solidFill>
              </a:rPr>
              <a:t>říjen 2023</a:t>
            </a:r>
          </a:p>
        </p:txBody>
      </p:sp>
    </p:spTree>
    <p:extLst>
      <p:ext uri="{BB962C8B-B14F-4D97-AF65-F5344CB8AC3E}">
        <p14:creationId xmlns:p14="http://schemas.microsoft.com/office/powerpoint/2010/main" val="345225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0.39375 L -0.00382 -0.060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ABA52C5-C5A4-4628-8ECB-CE3D535F41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26566" y="754807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Obsah přednášky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CEF0E0C-DB15-4E31-91D9-DDDFBD56ED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81656" y="1916113"/>
            <a:ext cx="9587744" cy="3268662"/>
          </a:xfrm>
          <a:noFill/>
        </p:spPr>
        <p:txBody>
          <a:bodyPr/>
          <a:lstStyle/>
          <a:p>
            <a:pPr eaLnBrk="1" hangingPunct="1"/>
            <a:r>
              <a:rPr lang="cs-CZ" altLang="cs-CZ" dirty="0"/>
              <a:t>Vysvětlení základních pojmů termodynamiky, práce a teplo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1. a 2. termodynamický zákon</a:t>
            </a:r>
          </a:p>
          <a:p>
            <a:pPr eaLnBrk="1" hangingPunct="1"/>
            <a:r>
              <a:rPr lang="en-GB" altLang="cs-CZ" dirty="0"/>
              <a:t> </a:t>
            </a:r>
          </a:p>
          <a:p>
            <a:pPr eaLnBrk="1" hangingPunct="1"/>
            <a:r>
              <a:rPr lang="cs-CZ" altLang="cs-CZ" dirty="0"/>
              <a:t>Vysvětlení vztahu mezi entropií a neuspořádaností termodynamického systému, </a:t>
            </a:r>
            <a:r>
              <a:rPr lang="cs-CZ" altLang="cs-CZ" dirty="0" err="1"/>
              <a:t>Boltzmannův</a:t>
            </a:r>
            <a:r>
              <a:rPr lang="cs-CZ" altLang="cs-CZ" dirty="0"/>
              <a:t> princip</a:t>
            </a: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192933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1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113062D-C1BC-43D9-BC61-D255F58242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4193" y="274639"/>
            <a:ext cx="9639957" cy="1785937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Termodynamika - fyzikální obor, zabývající se přeměnami energie v makroskopických systémech.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93A7E1A-86AF-4097-830B-F9869922EB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750" y="2565401"/>
            <a:ext cx="8229600" cy="3311525"/>
          </a:xfrm>
          <a:noFill/>
        </p:spPr>
        <p:txBody>
          <a:bodyPr/>
          <a:lstStyle/>
          <a:p>
            <a:pPr eaLnBrk="1" hangingPunct="1"/>
            <a:r>
              <a:rPr lang="cs-CZ" altLang="cs-CZ" dirty="0"/>
              <a:t>Rozvoj: 19. století - parní stroje, výbušné motory, turbíny. </a:t>
            </a:r>
          </a:p>
          <a:p>
            <a:pPr eaLnBrk="1" hangingPunct="1"/>
            <a:r>
              <a:rPr lang="cs-CZ" altLang="cs-CZ" dirty="0"/>
              <a:t>Začátkem 20. století - základ fyzikální chemie</a:t>
            </a:r>
          </a:p>
          <a:p>
            <a:pPr eaLnBrk="1" hangingPunct="1"/>
            <a:r>
              <a:rPr lang="cs-CZ" altLang="cs-CZ" dirty="0"/>
              <a:t>Klíč k pochopení zvláštností života - nerovnovážná termodynamika</a:t>
            </a:r>
          </a:p>
        </p:txBody>
      </p:sp>
    </p:spTree>
    <p:extLst>
      <p:ext uri="{BB962C8B-B14F-4D97-AF65-F5344CB8AC3E}">
        <p14:creationId xmlns:p14="http://schemas.microsoft.com/office/powerpoint/2010/main" val="1837729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A4DFEF7-E5EF-41EB-8698-2535C358C6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18897" y="404814"/>
            <a:ext cx="9396248" cy="772345"/>
          </a:xfrm>
        </p:spPr>
        <p:txBody>
          <a:bodyPr/>
          <a:lstStyle/>
          <a:p>
            <a:pPr eaLnBrk="1" hangingPunct="1"/>
            <a:r>
              <a:rPr lang="cs-CZ" altLang="cs-CZ" sz="3600" dirty="0">
                <a:solidFill>
                  <a:srgbClr val="0000DC"/>
                </a:solidFill>
              </a:rPr>
              <a:t>TERMODYNAMICKÝ SYSTÉM </a:t>
            </a:r>
            <a:endParaRPr lang="cs-CZ" altLang="cs-CZ" sz="2400" dirty="0">
              <a:solidFill>
                <a:srgbClr val="0000DC"/>
              </a:solidFill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8D85C23-301B-4EFE-A6B0-977481A1F6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2054" y="1537519"/>
            <a:ext cx="10372881" cy="4590011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TERMODYNAMICKÝ SYSTÉM je jakékoliv makroskopické těleso (statistický soubor částic, ještě v 19. stol. však spojité prostředí - kontinuum)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Izolovaný systém nemůže se svým okolím vyměňovat energii a částice.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Uzavřený systém nemůže vyměňovat částice, energii ano.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Otevřený systém vyměňuje částice i energii.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Izolovaný termodynamický systém musí dospět do </a:t>
            </a:r>
            <a:r>
              <a:rPr lang="cs-CZ" altLang="cs-CZ" sz="2400" b="1" dirty="0"/>
              <a:t>rovnovážného stavu</a:t>
            </a:r>
            <a:r>
              <a:rPr lang="cs-CZ" altLang="cs-CZ" sz="2400" dirty="0"/>
              <a:t>, v němž se makroskopicky nemění.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Existence živých systémů je neslučitelná se stavem termodynamické rovnováhy.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b="1" dirty="0"/>
              <a:t>ŽIVÉ SYSTÉMY JSOU SYSTÉMY OTEVŘENÉ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179351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B08BE66-9CDB-4FAE-9383-DA1B65B4A7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chemeClr val="accent1"/>
                </a:solidFill>
              </a:rPr>
              <a:t>Základní pojmy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661FD04-437E-4D39-B121-EE782D7013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534510"/>
            <a:ext cx="10893930" cy="4680552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Veličiny, které popisují termodynamický systém v rovnovážném stavu, se nazývají stavové.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K úplnému popisu stavu termodynamického systému je nutný určitý soubor stavových veličin.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Tyto veličiny jsou uváděny do vzájemného vztahu ve stavových rovnicích.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Nejjednodušší </a:t>
            </a:r>
            <a:r>
              <a:rPr lang="cs-CZ" altLang="cs-CZ" sz="2800" dirty="0" err="1"/>
              <a:t>tmd</a:t>
            </a:r>
            <a:r>
              <a:rPr lang="cs-CZ" altLang="cs-CZ" sz="2800" dirty="0"/>
              <a:t>. systém: ideální plyn</a:t>
            </a:r>
            <a:r>
              <a:rPr lang="cs-CZ" altLang="cs-CZ" sz="2800" b="1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Stavová rovnice ideálního plynu: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4000" i="1" dirty="0" err="1"/>
              <a:t>p·V</a:t>
            </a:r>
            <a:r>
              <a:rPr lang="cs-CZ" altLang="cs-CZ" sz="4000" i="1" dirty="0"/>
              <a:t> = </a:t>
            </a:r>
            <a:r>
              <a:rPr lang="cs-CZ" altLang="cs-CZ" sz="4000" i="1" dirty="0" err="1"/>
              <a:t>n·R·T</a:t>
            </a:r>
            <a:r>
              <a:rPr lang="cs-CZ" altLang="cs-CZ" sz="2800" dirty="0"/>
              <a:t> 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/>
              <a:t>[Pa, m</a:t>
            </a:r>
            <a:r>
              <a:rPr lang="cs-CZ" altLang="cs-CZ" sz="2800" baseline="30000" dirty="0"/>
              <a:t>3</a:t>
            </a:r>
            <a:r>
              <a:rPr lang="cs-CZ" altLang="cs-CZ" sz="2800" dirty="0"/>
              <a:t>, mol, J·K</a:t>
            </a:r>
            <a:r>
              <a:rPr lang="cs-CZ" altLang="cs-CZ" sz="2800" baseline="30000" dirty="0"/>
              <a:t>-1</a:t>
            </a:r>
            <a:r>
              <a:rPr lang="cs-CZ" altLang="cs-CZ" sz="2800" dirty="0"/>
              <a:t>·mol</a:t>
            </a:r>
            <a:r>
              <a:rPr lang="cs-CZ" altLang="cs-CZ" sz="2800" baseline="30000" dirty="0"/>
              <a:t>-1</a:t>
            </a:r>
            <a:r>
              <a:rPr lang="cs-CZ" altLang="cs-CZ" sz="2800" dirty="0"/>
              <a:t>, K]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184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F94C419-F4B5-4931-A29D-E7B6582B5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Reverzibilní (vratný) děj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036EF89-4133-40F8-BFB3-1157F5905C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92469" y="1600201"/>
            <a:ext cx="9564414" cy="4708525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Prochází-li systém posloupností rovnovážných stavů, které se od sebe liší pouze nekonečně malými rozdíly hodnot stavových veličin, hovoříme o reverzibilním (vratném) ději, protože při “změně znaménka” těchto rozdílů se může posloupnost těchto rovnovážných stavů realizovat v opačném sledu.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Ireverzibilní (nevratný) děj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Kruhový děj: počáteční a konečný stav systému jsou totožné.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b="1" dirty="0"/>
              <a:t>Znaménková konvence: </a:t>
            </a:r>
            <a:r>
              <a:rPr lang="cs-CZ" altLang="cs-CZ" sz="2400" dirty="0"/>
              <a:t>Teplo i práci přijímanou systémem považujeme za veličiny kladné, teplo systémem odevzdávané a práci systémem konanou považujeme za veličiny záporné.</a:t>
            </a:r>
          </a:p>
        </p:txBody>
      </p:sp>
    </p:spTree>
    <p:extLst>
      <p:ext uri="{BB962C8B-B14F-4D97-AF65-F5344CB8AC3E}">
        <p14:creationId xmlns:p14="http://schemas.microsoft.com/office/powerpoint/2010/main" val="3798932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8DD8355-0621-42F8-BF3C-52E4777F21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Práce termodynamického systému 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A7B74D3-DA0E-49FB-94CA-B023D309160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481959" y="1557338"/>
            <a:ext cx="9154510" cy="5111750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Objemová, též mechanická práce </a:t>
            </a:r>
            <a:r>
              <a:rPr lang="cs-CZ" altLang="cs-CZ" sz="2400" dirty="0" err="1"/>
              <a:t>tmd</a:t>
            </a:r>
            <a:r>
              <a:rPr lang="cs-CZ" altLang="cs-CZ" sz="2400" dirty="0"/>
              <a:t>. systému (“práce pístu”):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cs-CZ" sz="2800" i="1" dirty="0"/>
              <a:t>W =  </a:t>
            </a:r>
            <a:r>
              <a:rPr lang="en-GB" altLang="cs-CZ" sz="2800" i="1" dirty="0" err="1"/>
              <a:t>p·</a:t>
            </a:r>
            <a:r>
              <a:rPr lang="en-GB" altLang="cs-CZ" sz="2800" dirty="0" err="1">
                <a:latin typeface="Symbol" panose="05050102010706020507" pitchFamily="18" charset="2"/>
              </a:rPr>
              <a:t>D</a:t>
            </a:r>
            <a:r>
              <a:rPr lang="en-GB" altLang="cs-CZ" sz="2800" i="1" dirty="0" err="1"/>
              <a:t>V</a:t>
            </a:r>
            <a:endParaRPr lang="en-GB" altLang="cs-CZ" i="1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cs-CZ" sz="2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800" dirty="0"/>
              <a:t>Elektrická práce:</a:t>
            </a:r>
            <a:endParaRPr lang="en-GB" altLang="cs-CZ" sz="280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cs-CZ" sz="2800" i="1" dirty="0"/>
              <a:t>W = Q·U</a:t>
            </a:r>
            <a:r>
              <a:rPr lang="en-GB" altLang="cs-CZ" sz="2800" dirty="0"/>
              <a:t>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cs-CZ" sz="2400" dirty="0"/>
              <a:t>- </a:t>
            </a:r>
            <a:r>
              <a:rPr lang="cs-CZ" altLang="cs-CZ" sz="2400" i="1" dirty="0"/>
              <a:t>Práce nutná pro přenos elektrického náboje</a:t>
            </a:r>
            <a:r>
              <a:rPr lang="en-GB" altLang="cs-CZ" sz="2400" i="1" dirty="0"/>
              <a:t> Q </a:t>
            </a:r>
            <a:r>
              <a:rPr lang="cs-CZ" altLang="cs-CZ" sz="2400" i="1" dirty="0"/>
              <a:t>mezi místy o potenciálovém rozdílu</a:t>
            </a:r>
            <a:r>
              <a:rPr lang="en-GB" altLang="cs-CZ" sz="2400" i="1" dirty="0"/>
              <a:t> U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cs-CZ" sz="2800" i="1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800" dirty="0"/>
              <a:t>Chemická práce:</a:t>
            </a:r>
            <a:endParaRPr lang="en-GB" altLang="cs-CZ" sz="280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cs-CZ" sz="2800" dirty="0"/>
              <a:t> </a:t>
            </a:r>
            <a:r>
              <a:rPr lang="en-GB" altLang="cs-CZ" sz="2800" i="1" dirty="0"/>
              <a:t>W = </a:t>
            </a:r>
            <a:r>
              <a:rPr lang="en-GB" altLang="cs-CZ" sz="2800" dirty="0" err="1">
                <a:latin typeface="Symbol" panose="05050102010706020507" pitchFamily="18" charset="2"/>
              </a:rPr>
              <a:t>m</a:t>
            </a:r>
            <a:r>
              <a:rPr lang="en-GB" alt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lang="en-GB" altLang="cs-CZ" sz="2800" dirty="0" err="1">
                <a:latin typeface="Symbol" panose="05050102010706020507" pitchFamily="18" charset="2"/>
              </a:rPr>
              <a:t>D</a:t>
            </a:r>
            <a:r>
              <a:rPr lang="en-GB" altLang="cs-CZ" sz="2800" i="1" dirty="0" err="1"/>
              <a:t>n</a:t>
            </a:r>
            <a:endParaRPr lang="en-GB" altLang="cs-CZ" sz="2800" i="1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cs-CZ" sz="2400" dirty="0"/>
              <a:t>- </a:t>
            </a:r>
            <a:r>
              <a:rPr lang="cs-CZ" altLang="cs-CZ" sz="2400" i="1" dirty="0"/>
              <a:t>Práce potřebná k tomu, aby se zvětšilo nebo zmenšilo množství chemické látky o </a:t>
            </a:r>
            <a:r>
              <a:rPr lang="en-GB" altLang="cs-CZ" sz="2400" i="1" dirty="0" err="1">
                <a:latin typeface="Symbol" panose="05050102010706020507" pitchFamily="18" charset="2"/>
              </a:rPr>
              <a:t>D</a:t>
            </a:r>
            <a:r>
              <a:rPr lang="en-GB" altLang="cs-CZ" sz="2400" i="1" dirty="0" err="1"/>
              <a:t>n</a:t>
            </a:r>
            <a:r>
              <a:rPr lang="en-GB" altLang="cs-CZ" sz="2400" i="1" dirty="0"/>
              <a:t> </a:t>
            </a:r>
            <a:r>
              <a:rPr lang="cs-CZ" altLang="cs-CZ" sz="2400" i="1" dirty="0"/>
              <a:t>při chemické reakci</a:t>
            </a:r>
            <a:r>
              <a:rPr lang="en-GB" altLang="cs-CZ" sz="2400" i="1" dirty="0"/>
              <a:t>. </a:t>
            </a:r>
            <a:r>
              <a:rPr lang="en-GB" altLang="cs-CZ" sz="2400" i="1" dirty="0">
                <a:latin typeface="Symbol" panose="05050102010706020507" pitchFamily="18" charset="2"/>
              </a:rPr>
              <a:t>m</a:t>
            </a:r>
            <a:r>
              <a:rPr lang="en-GB" altLang="cs-CZ" sz="2400" i="1" dirty="0"/>
              <a:t> </a:t>
            </a:r>
            <a:r>
              <a:rPr lang="cs-CZ" altLang="cs-CZ" sz="2400" i="1" dirty="0"/>
              <a:t>je chemický potenciál.</a:t>
            </a:r>
          </a:p>
        </p:txBody>
      </p:sp>
    </p:spTree>
    <p:extLst>
      <p:ext uri="{BB962C8B-B14F-4D97-AF65-F5344CB8AC3E}">
        <p14:creationId xmlns:p14="http://schemas.microsoft.com/office/powerpoint/2010/main" val="4021424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1D49CF8-E038-42DB-9909-61A897BAB4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Další důležité veličiny: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B9AAE9E-7A21-43AA-80F6-EB24231F211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492469" y="1412876"/>
            <a:ext cx="9175530" cy="1223963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dirty="0"/>
              <a:t>Termodynamická (Kelvinova, absolutní) teplota je</a:t>
            </a:r>
            <a:r>
              <a:rPr lang="cs-CZ" altLang="cs-CZ" sz="2400" b="1" dirty="0"/>
              <a:t> </a:t>
            </a:r>
            <a:r>
              <a:rPr lang="cs-CZ" altLang="cs-CZ" sz="2400" dirty="0"/>
              <a:t>veličina úměrná střední kinetické energii jedné částice ideálního </a:t>
            </a:r>
            <a:r>
              <a:rPr lang="cs-CZ" altLang="cs-CZ" sz="2400" i="1" dirty="0"/>
              <a:t>jednoatomového</a:t>
            </a:r>
            <a:r>
              <a:rPr lang="cs-CZ" altLang="cs-CZ" sz="2400" dirty="0"/>
              <a:t> plynu, definovaná vztahem:</a:t>
            </a:r>
          </a:p>
        </p:txBody>
      </p:sp>
      <p:graphicFrame>
        <p:nvGraphicFramePr>
          <p:cNvPr id="17412" name="Object 4">
            <a:extLst>
              <a:ext uri="{FF2B5EF4-FFF2-40B4-BE49-F238E27FC236}">
                <a16:creationId xmlns:a16="http://schemas.microsoft.com/office/drawing/2014/main" id="{120C89F5-5CCB-4D4F-A153-228A2FF60271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2711451" y="2924175"/>
          <a:ext cx="168592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Rastrový obraz" r:id="rId4" imgW="1685714" imgH="876190" progId="Obraz programu Malování">
                  <p:embed/>
                </p:oleObj>
              </mc:Choice>
              <mc:Fallback>
                <p:oleObj name="Rastrový obraz" r:id="rId4" imgW="1685714" imgH="876190" progId="Obraz programu Malování">
                  <p:embed/>
                  <p:pic>
                    <p:nvPicPr>
                      <p:cNvPr id="17412" name="Object 4">
                        <a:extLst>
                          <a:ext uri="{FF2B5EF4-FFF2-40B4-BE49-F238E27FC236}">
                            <a16:creationId xmlns:a16="http://schemas.microsoft.com/office/drawing/2014/main" id="{120C89F5-5CCB-4D4F-A153-228A2FF602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1" y="2924175"/>
                        <a:ext cx="168592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6">
            <a:extLst>
              <a:ext uri="{FF2B5EF4-FFF2-40B4-BE49-F238E27FC236}">
                <a16:creationId xmlns:a16="http://schemas.microsoft.com/office/drawing/2014/main" id="{7643E847-D06A-4B7D-8608-330202B272E4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7369176" y="2841626"/>
          <a:ext cx="1812925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Rastrový obrázek" r:id="rId6" imgW="1790476" imgH="914286" progId="Paint.Picture">
                  <p:embed/>
                </p:oleObj>
              </mc:Choice>
              <mc:Fallback>
                <p:oleObj name="Rastrový obrázek" r:id="rId6" imgW="1790476" imgH="914286" progId="Paint.Picture">
                  <p:embed/>
                  <p:pic>
                    <p:nvPicPr>
                      <p:cNvPr id="17413" name="Object 6">
                        <a:extLst>
                          <a:ext uri="{FF2B5EF4-FFF2-40B4-BE49-F238E27FC236}">
                            <a16:creationId xmlns:a16="http://schemas.microsoft.com/office/drawing/2014/main" id="{7643E847-D06A-4B7D-8608-330202B272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9176" y="2841626"/>
                        <a:ext cx="1812925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Text Box 8">
            <a:extLst>
              <a:ext uri="{FF2B5EF4-FFF2-40B4-BE49-F238E27FC236}">
                <a16:creationId xmlns:a16="http://schemas.microsoft.com/office/drawing/2014/main" id="{FA35F314-E53D-4F57-A092-E36FD101D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5" y="2997200"/>
            <a:ext cx="2376488" cy="457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/>
              <a:t>pak ale platí:</a:t>
            </a:r>
          </a:p>
        </p:txBody>
      </p:sp>
      <p:sp>
        <p:nvSpPr>
          <p:cNvPr id="17415" name="Text Box 9">
            <a:extLst>
              <a:ext uri="{FF2B5EF4-FFF2-40B4-BE49-F238E27FC236}">
                <a16:creationId xmlns:a16="http://schemas.microsoft.com/office/drawing/2014/main" id="{191D6B18-C067-4073-A685-7FC5160A6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469" y="4054475"/>
            <a:ext cx="9175530" cy="24479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/>
              <a:t>Vnitřní energie systému je</a:t>
            </a:r>
            <a:r>
              <a:rPr lang="cs-CZ" altLang="cs-CZ" sz="2400" b="1" dirty="0"/>
              <a:t> </a:t>
            </a:r>
            <a:r>
              <a:rPr lang="cs-CZ" altLang="cs-CZ" sz="2400" dirty="0"/>
              <a:t>součet kinetických energií všech částic, které tvoří systém, a potenciálních energií vzájemných interakcí těchto částic.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/>
              <a:t>Teplo (tepelná energie)</a:t>
            </a:r>
            <a:r>
              <a:rPr lang="cs-CZ" altLang="cs-CZ" sz="2400" b="1" dirty="0"/>
              <a:t> </a:t>
            </a:r>
            <a:r>
              <a:rPr lang="cs-CZ" altLang="cs-CZ" sz="2400" dirty="0"/>
              <a:t>je ta část vnitřní energie systému, kterou si mohou vyměnit </a:t>
            </a:r>
            <a:r>
              <a:rPr lang="cs-CZ" altLang="cs-CZ" sz="2400" dirty="0" err="1"/>
              <a:t>tmd</a:t>
            </a:r>
            <a:r>
              <a:rPr lang="cs-CZ" altLang="cs-CZ" sz="2400" dirty="0"/>
              <a:t>. systémy s různými teplotami a která se přitom nemění v práci.</a:t>
            </a:r>
          </a:p>
        </p:txBody>
      </p:sp>
    </p:spTree>
    <p:extLst>
      <p:ext uri="{BB962C8B-B14F-4D97-AF65-F5344CB8AC3E}">
        <p14:creationId xmlns:p14="http://schemas.microsoft.com/office/powerpoint/2010/main" val="4040513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209DF4A-40E5-45DD-B66E-3918DCD89A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1. TERMODYNAMICKÝ ZÁKON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AE2A818-401B-4E46-BB4F-CD862C625D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97876" y="1916114"/>
            <a:ext cx="9143999" cy="3844925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dirty="0"/>
              <a:t>Je to formulace zákona zachování energie užívaná v termodynamice:</a:t>
            </a:r>
          </a:p>
          <a:p>
            <a:pPr eaLnBrk="1" hangingPunct="1">
              <a:buFontTx/>
              <a:buNone/>
            </a:pPr>
            <a:endParaRPr lang="cs-CZ" altLang="cs-CZ" dirty="0"/>
          </a:p>
          <a:p>
            <a:pPr algn="ctr" eaLnBrk="1" hangingPunct="1">
              <a:buFontTx/>
              <a:buNone/>
            </a:pPr>
            <a:r>
              <a:rPr lang="cs-CZ" altLang="cs-CZ" dirty="0">
                <a:latin typeface="Symbol" panose="05050102010706020507" pitchFamily="18" charset="2"/>
              </a:rPr>
              <a:t>D</a:t>
            </a:r>
            <a:r>
              <a:rPr lang="cs-CZ" altLang="cs-CZ" i="1" dirty="0"/>
              <a:t>U = W + Q         </a:t>
            </a:r>
            <a:r>
              <a:rPr lang="cs-CZ" altLang="cs-CZ" i="1" dirty="0" err="1"/>
              <a:t>dU</a:t>
            </a:r>
            <a:r>
              <a:rPr lang="cs-CZ" altLang="cs-CZ" i="1" dirty="0"/>
              <a:t> = </a:t>
            </a:r>
            <a:r>
              <a:rPr lang="cs-CZ" altLang="cs-CZ" i="1" dirty="0" err="1"/>
              <a:t>dW</a:t>
            </a:r>
            <a:r>
              <a:rPr lang="cs-CZ" altLang="cs-CZ" i="1" dirty="0"/>
              <a:t> + </a:t>
            </a:r>
            <a:r>
              <a:rPr lang="cs-CZ" altLang="cs-CZ" i="1" dirty="0" err="1"/>
              <a:t>dQ</a:t>
            </a:r>
            <a:endParaRPr lang="cs-CZ" altLang="cs-CZ" i="1" dirty="0"/>
          </a:p>
          <a:p>
            <a:pPr algn="ctr" eaLnBrk="1" hangingPunct="1">
              <a:buFontTx/>
              <a:buNone/>
            </a:pPr>
            <a:endParaRPr lang="cs-CZ" altLang="cs-CZ" i="1" dirty="0"/>
          </a:p>
          <a:p>
            <a:pPr eaLnBrk="1" hangingPunct="1">
              <a:buFontTx/>
              <a:buNone/>
            </a:pPr>
            <a:r>
              <a:rPr lang="cs-CZ" altLang="cs-CZ" sz="2000" i="1" dirty="0"/>
              <a:t>Čteme např.:  Vnitřní energie systému se zvýší o práci, kterou vykonalo okolí na systému, a o teplo, které systém z okolí přijal.</a:t>
            </a:r>
          </a:p>
          <a:p>
            <a:pPr eaLnBrk="1" hangingPunct="1">
              <a:buFontTx/>
              <a:buNone/>
            </a:pPr>
            <a:endParaRPr lang="cs-CZ" altLang="cs-CZ" sz="2000" i="1" dirty="0"/>
          </a:p>
          <a:p>
            <a:pPr eaLnBrk="1" hangingPunct="1">
              <a:buFontTx/>
              <a:buNone/>
            </a:pPr>
            <a:r>
              <a:rPr lang="cs-CZ" altLang="cs-CZ" sz="2400" dirty="0"/>
              <a:t>Vnitřní energie je stavovou veličinou, teplo a práce nejsou</a:t>
            </a:r>
          </a:p>
        </p:txBody>
      </p:sp>
    </p:spTree>
    <p:extLst>
      <p:ext uri="{BB962C8B-B14F-4D97-AF65-F5344CB8AC3E}">
        <p14:creationId xmlns:p14="http://schemas.microsoft.com/office/powerpoint/2010/main" val="36590313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MUNI-termodynamika-principy-21[20221003095051522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en-v10.potx" id="{4809AA62-8658-4889-927F-CCFBD8AEEE2D}" vid="{4A362696-E9B4-4D14-B349-4BDD75ADC31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BC64D6-CE6A-4B8F-9E06-9D36E473AA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AB2800-9959-43A3-AFA0-8D9683547C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39E6250-3CF2-4C03-8BDB-FC890C3EB9E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muni-med-prezentace-16-9-en-v10</Template>
  <TotalTime>60</TotalTime>
  <Words>1067</Words>
  <Application>Microsoft Office PowerPoint</Application>
  <PresentationFormat>Širokoúhlá obrazovka</PresentationFormat>
  <Paragraphs>130</Paragraphs>
  <Slides>17</Slides>
  <Notes>16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Symbol</vt:lpstr>
      <vt:lpstr>Tahoma</vt:lpstr>
      <vt:lpstr>Wingdings</vt:lpstr>
      <vt:lpstr>Presentation_MU_EN</vt:lpstr>
      <vt:lpstr>Rastrový obraz</vt:lpstr>
      <vt:lpstr>Rastrový obrázek</vt:lpstr>
      <vt:lpstr>Přednášky z lékařské biofyziky</vt:lpstr>
      <vt:lpstr>Obsah přednášky</vt:lpstr>
      <vt:lpstr>Termodynamika - fyzikální obor, zabývající se přeměnami energie v makroskopických systémech.</vt:lpstr>
      <vt:lpstr>TERMODYNAMICKÝ SYSTÉM </vt:lpstr>
      <vt:lpstr>Základní pojmy</vt:lpstr>
      <vt:lpstr>Reverzibilní (vratný) děj</vt:lpstr>
      <vt:lpstr>Práce termodynamického systému </vt:lpstr>
      <vt:lpstr>Další důležité veličiny:</vt:lpstr>
      <vt:lpstr>1. TERMODYNAMICKÝ ZÁKON</vt:lpstr>
      <vt:lpstr>2. TERMODYNAMICKÝ ZÁKON</vt:lpstr>
      <vt:lpstr>Entropie a neuspořádanost</vt:lpstr>
      <vt:lpstr>„Pokus s kuličkami“</vt:lpstr>
      <vt:lpstr>Prezentace aplikace PowerPoint</vt:lpstr>
      <vt:lpstr>Několik termínů ze statistické fyziky:</vt:lpstr>
      <vt:lpstr>Gay-Lussacův pokus:</vt:lpstr>
      <vt:lpstr>Mezi oběma myšlenými pokusy existuje analogie: </vt:lpstr>
      <vt:lpstr>Autor:  Vojtěch Mornstein   Poslední revize: říjen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Přednášky z lékařské biofyziky</dc:title>
  <dc:creator>Vojtěch Mornstein</dc:creator>
  <cp:lastModifiedBy>Vojtěch Mornstein</cp:lastModifiedBy>
  <cp:revision>11</cp:revision>
  <cp:lastPrinted>1601-01-01T00:00:00Z</cp:lastPrinted>
  <dcterms:created xsi:type="dcterms:W3CDTF">2021-04-03T13:28:48Z</dcterms:created>
  <dcterms:modified xsi:type="dcterms:W3CDTF">2023-10-11T07:44:20Z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