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2.jpg" ContentType="image/jpeg"/>
  <Override PartName="/ppt/media/image54.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66.jpg" ContentType="image/jpeg"/>
  <Override PartName="/ppt/media/image67.jpg" ContentType="image/jpeg"/>
  <Override PartName="/ppt/media/image69.jpg" ContentType="image/jpeg"/>
  <Override PartName="/ppt/media/image70.jpg" ContentType="image/jpeg"/>
  <Override PartName="/ppt/media/image71.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7.jpg" ContentType="image/jpeg"/>
  <Override PartName="/ppt/media/image8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7"/>
  </p:notesMasterIdLst>
  <p:handoutMasterIdLst>
    <p:handoutMasterId r:id="rId98"/>
  </p:handoutMasterIdLst>
  <p:sldIdLst>
    <p:sldId id="258" r:id="rId2"/>
    <p:sldId id="409" r:id="rId3"/>
    <p:sldId id="416" r:id="rId4"/>
    <p:sldId id="417" r:id="rId5"/>
    <p:sldId id="357" r:id="rId6"/>
    <p:sldId id="358" r:id="rId7"/>
    <p:sldId id="359" r:id="rId8"/>
    <p:sldId id="360" r:id="rId9"/>
    <p:sldId id="361" r:id="rId10"/>
    <p:sldId id="362" r:id="rId11"/>
    <p:sldId id="363" r:id="rId12"/>
    <p:sldId id="364" r:id="rId13"/>
    <p:sldId id="365" r:id="rId14"/>
    <p:sldId id="366" r:id="rId15"/>
    <p:sldId id="367" r:id="rId16"/>
    <p:sldId id="380" r:id="rId17"/>
    <p:sldId id="382" r:id="rId18"/>
    <p:sldId id="383" r:id="rId19"/>
    <p:sldId id="371" r:id="rId20"/>
    <p:sldId id="411" r:id="rId21"/>
    <p:sldId id="372" r:id="rId22"/>
    <p:sldId id="410" r:id="rId23"/>
    <p:sldId id="305" r:id="rId24"/>
    <p:sldId id="412" r:id="rId25"/>
    <p:sldId id="306" r:id="rId26"/>
    <p:sldId id="307" r:id="rId27"/>
    <p:sldId id="308" r:id="rId28"/>
    <p:sldId id="413" r:id="rId29"/>
    <p:sldId id="374" r:id="rId30"/>
    <p:sldId id="321" r:id="rId31"/>
    <p:sldId id="378" r:id="rId32"/>
    <p:sldId id="418" r:id="rId33"/>
    <p:sldId id="414" r:id="rId34"/>
    <p:sldId id="415" r:id="rId35"/>
    <p:sldId id="394" r:id="rId36"/>
    <p:sldId id="395" r:id="rId37"/>
    <p:sldId id="396" r:id="rId38"/>
    <p:sldId id="397" r:id="rId39"/>
    <p:sldId id="398" r:id="rId40"/>
    <p:sldId id="294" r:id="rId41"/>
    <p:sldId id="399" r:id="rId42"/>
    <p:sldId id="400" r:id="rId43"/>
    <p:sldId id="401" r:id="rId44"/>
    <p:sldId id="402" r:id="rId45"/>
    <p:sldId id="403" r:id="rId46"/>
    <p:sldId id="404" r:id="rId47"/>
    <p:sldId id="405" r:id="rId48"/>
    <p:sldId id="406" r:id="rId49"/>
    <p:sldId id="407" r:id="rId50"/>
    <p:sldId id="320" r:id="rId51"/>
    <p:sldId id="408" r:id="rId52"/>
    <p:sldId id="351" r:id="rId53"/>
    <p:sldId id="352" r:id="rId54"/>
    <p:sldId id="311" r:id="rId55"/>
    <p:sldId id="295" r:id="rId56"/>
    <p:sldId id="296" r:id="rId57"/>
    <p:sldId id="297" r:id="rId58"/>
    <p:sldId id="303" r:id="rId59"/>
    <p:sldId id="327" r:id="rId60"/>
    <p:sldId id="328" r:id="rId61"/>
    <p:sldId id="298" r:id="rId62"/>
    <p:sldId id="299" r:id="rId63"/>
    <p:sldId id="300" r:id="rId64"/>
    <p:sldId id="301" r:id="rId65"/>
    <p:sldId id="302" r:id="rId66"/>
    <p:sldId id="260" r:id="rId67"/>
    <p:sldId id="261" r:id="rId68"/>
    <p:sldId id="262" r:id="rId69"/>
    <p:sldId id="263" r:id="rId70"/>
    <p:sldId id="264" r:id="rId71"/>
    <p:sldId id="329" r:id="rId72"/>
    <p:sldId id="326" r:id="rId73"/>
    <p:sldId id="304" r:id="rId74"/>
    <p:sldId id="265" r:id="rId75"/>
    <p:sldId id="266" r:id="rId76"/>
    <p:sldId id="267" r:id="rId77"/>
    <p:sldId id="331" r:id="rId78"/>
    <p:sldId id="268" r:id="rId79"/>
    <p:sldId id="270" r:id="rId80"/>
    <p:sldId id="271" r:id="rId81"/>
    <p:sldId id="272" r:id="rId82"/>
    <p:sldId id="273" r:id="rId83"/>
    <p:sldId id="274" r:id="rId84"/>
    <p:sldId id="278" r:id="rId85"/>
    <p:sldId id="275" r:id="rId86"/>
    <p:sldId id="269" r:id="rId87"/>
    <p:sldId id="279" r:id="rId88"/>
    <p:sldId id="283" r:id="rId89"/>
    <p:sldId id="287" r:id="rId90"/>
    <p:sldId id="288" r:id="rId91"/>
    <p:sldId id="290" r:id="rId92"/>
    <p:sldId id="292" r:id="rId93"/>
    <p:sldId id="293" r:id="rId94"/>
    <p:sldId id="332" r:id="rId95"/>
    <p:sldId id="257" r:id="rId9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768" autoAdjust="0"/>
  </p:normalViewPr>
  <p:slideViewPr>
    <p:cSldViewPr snapToGrid="0">
      <p:cViewPr varScale="1">
        <p:scale>
          <a:sx n="98" d="100"/>
          <a:sy n="98" d="100"/>
        </p:scale>
        <p:origin x="110" y="91"/>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9509C-2515-448A-A299-4DCEB79315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D29FC7A-5BBD-4C09-8BF4-89AA3EA9855C}">
      <dgm:prSet/>
      <dgm:spPr/>
      <dgm:t>
        <a:bodyPr/>
        <a:lstStyle/>
        <a:p>
          <a:pPr rtl="0"/>
          <a:r>
            <a:rPr lang="cs-CZ" b="1" dirty="0"/>
            <a:t>FENOTYP</a:t>
          </a:r>
          <a:endParaRPr lang="cs-CZ" dirty="0"/>
        </a:p>
      </dgm:t>
    </dgm:pt>
    <dgm:pt modelId="{E7F0135D-734C-4D6C-BD73-1AD2EA34DF0D}" type="parTrans" cxnId="{9D009054-FE0E-4DD6-8628-F1A230C19C25}">
      <dgm:prSet/>
      <dgm:spPr/>
      <dgm:t>
        <a:bodyPr/>
        <a:lstStyle/>
        <a:p>
          <a:endParaRPr lang="cs-CZ"/>
        </a:p>
      </dgm:t>
    </dgm:pt>
    <dgm:pt modelId="{6996CC49-EDDB-4AB5-A2F0-C4E89DE79605}" type="sibTrans" cxnId="{9D009054-FE0E-4DD6-8628-F1A230C19C25}">
      <dgm:prSet/>
      <dgm:spPr/>
      <dgm:t>
        <a:bodyPr/>
        <a:lstStyle/>
        <a:p>
          <a:endParaRPr lang="cs-CZ"/>
        </a:p>
      </dgm:t>
    </dgm:pt>
    <dgm:pt modelId="{F3C3FCF2-F296-4660-A063-BBDF59CFFC5C}" type="pres">
      <dgm:prSet presAssocID="{A8A9509C-2515-448A-A299-4DCEB7931539}" presName="linear" presStyleCnt="0">
        <dgm:presLayoutVars>
          <dgm:animLvl val="lvl"/>
          <dgm:resizeHandles val="exact"/>
        </dgm:presLayoutVars>
      </dgm:prSet>
      <dgm:spPr/>
    </dgm:pt>
    <dgm:pt modelId="{7D3EF001-63D4-4DDB-BDD1-E9B55C2C3BE2}" type="pres">
      <dgm:prSet presAssocID="{7D29FC7A-5BBD-4C09-8BF4-89AA3EA9855C}" presName="parentText" presStyleLbl="node1" presStyleIdx="0" presStyleCnt="1" custLinFactNeighborX="11298" custLinFactNeighborY="-1328">
        <dgm:presLayoutVars>
          <dgm:chMax val="0"/>
          <dgm:bulletEnabled val="1"/>
        </dgm:presLayoutVars>
      </dgm:prSet>
      <dgm:spPr/>
    </dgm:pt>
  </dgm:ptLst>
  <dgm:cxnLst>
    <dgm:cxn modelId="{9D009054-FE0E-4DD6-8628-F1A230C19C25}" srcId="{A8A9509C-2515-448A-A299-4DCEB7931539}" destId="{7D29FC7A-5BBD-4C09-8BF4-89AA3EA9855C}" srcOrd="0" destOrd="0" parTransId="{E7F0135D-734C-4D6C-BD73-1AD2EA34DF0D}" sibTransId="{6996CC49-EDDB-4AB5-A2F0-C4E89DE79605}"/>
    <dgm:cxn modelId="{21AF04D3-2A8F-4548-83E6-40F00C8482E6}" type="presOf" srcId="{A8A9509C-2515-448A-A299-4DCEB7931539}" destId="{F3C3FCF2-F296-4660-A063-BBDF59CFFC5C}" srcOrd="0" destOrd="0" presId="urn:microsoft.com/office/officeart/2005/8/layout/vList2"/>
    <dgm:cxn modelId="{84B948F9-BE3E-45F1-8A08-DB82CE2724F9}" type="presOf" srcId="{7D29FC7A-5BBD-4C09-8BF4-89AA3EA9855C}" destId="{7D3EF001-63D4-4DDB-BDD1-E9B55C2C3BE2}" srcOrd="0" destOrd="0" presId="urn:microsoft.com/office/officeart/2005/8/layout/vList2"/>
    <dgm:cxn modelId="{425C49F3-6158-4D17-BD29-A7D59419AE60}" type="presParOf" srcId="{F3C3FCF2-F296-4660-A063-BBDF59CFFC5C}" destId="{7D3EF001-63D4-4DDB-BDD1-E9B55C2C3BE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AAAF6-E771-47B2-B00E-CD5BF516F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1E5817-CBFE-4F40-8DE0-51DFEB1A39C5}">
      <dgm:prSet/>
      <dgm:spPr>
        <a:solidFill>
          <a:schemeClr val="accent4">
            <a:lumMod val="60000"/>
            <a:lumOff val="40000"/>
          </a:schemeClr>
        </a:solidFill>
      </dgm:spPr>
      <dgm:t>
        <a:bodyPr/>
        <a:lstStyle/>
        <a:p>
          <a:r>
            <a:rPr lang="cs-CZ" b="1" dirty="0"/>
            <a:t>Typy: Molekulární, histologické, radiografické a fyziologické charakteristiky jsou typy biomarkerů.</a:t>
          </a:r>
          <a:endParaRPr lang="en-US" dirty="0"/>
        </a:p>
      </dgm:t>
    </dgm:pt>
    <dgm:pt modelId="{4035830C-3558-4B04-82B7-42A0E54B8B46}" type="parTrans" cxnId="{21B32A1F-6F9C-46B7-854B-904849644764}">
      <dgm:prSet/>
      <dgm:spPr/>
      <dgm:t>
        <a:bodyPr/>
        <a:lstStyle/>
        <a:p>
          <a:endParaRPr lang="en-US"/>
        </a:p>
      </dgm:t>
    </dgm:pt>
    <dgm:pt modelId="{31E61F42-860B-4342-AD96-D5903AAC97B2}" type="sibTrans" cxnId="{21B32A1F-6F9C-46B7-854B-904849644764}">
      <dgm:prSet/>
      <dgm:spPr/>
      <dgm:t>
        <a:bodyPr/>
        <a:lstStyle/>
        <a:p>
          <a:endParaRPr lang="en-US"/>
        </a:p>
      </dgm:t>
    </dgm:pt>
    <dgm:pt modelId="{46190578-592A-43B4-8328-0F8F7C0B1A67}">
      <dgm:prSet/>
      <dgm:spPr>
        <a:solidFill>
          <a:schemeClr val="accent4">
            <a:lumMod val="60000"/>
            <a:lumOff val="40000"/>
          </a:schemeClr>
        </a:solidFill>
      </dgm:spPr>
      <dgm:t>
        <a:bodyPr/>
        <a:lstStyle/>
        <a:p>
          <a:r>
            <a:rPr lang="cs-CZ" b="1"/>
            <a:t>Příklady:</a:t>
          </a:r>
          <a:endParaRPr lang="en-US"/>
        </a:p>
      </dgm:t>
    </dgm:pt>
    <dgm:pt modelId="{BC404E38-FE1C-491D-8837-6C17F740CBC9}" type="parTrans" cxnId="{D9AFB99B-04E6-4682-9EA7-98D3180748EE}">
      <dgm:prSet/>
      <dgm:spPr/>
      <dgm:t>
        <a:bodyPr/>
        <a:lstStyle/>
        <a:p>
          <a:endParaRPr lang="en-US"/>
        </a:p>
      </dgm:t>
    </dgm:pt>
    <dgm:pt modelId="{9A81F14B-967A-443A-AD6F-9FA5486CE036}" type="sibTrans" cxnId="{D9AFB99B-04E6-4682-9EA7-98D3180748EE}">
      <dgm:prSet/>
      <dgm:spPr/>
      <dgm:t>
        <a:bodyPr/>
        <a:lstStyle/>
        <a:p>
          <a:endParaRPr lang="en-US"/>
        </a:p>
      </dgm:t>
    </dgm:pt>
    <dgm:pt modelId="{44E50D01-3646-41CB-934D-44FC8F10E4F5}">
      <dgm:prSet/>
      <dgm:spPr>
        <a:solidFill>
          <a:schemeClr val="accent4">
            <a:lumMod val="60000"/>
            <a:lumOff val="40000"/>
          </a:schemeClr>
        </a:solidFill>
      </dgm:spPr>
      <dgm:t>
        <a:bodyPr/>
        <a:lstStyle/>
        <a:p>
          <a:r>
            <a:rPr lang="cs-CZ" b="1" dirty="0"/>
            <a:t>Glukóza v krvi (molekulární)</a:t>
          </a:r>
          <a:endParaRPr lang="en-US" dirty="0"/>
        </a:p>
      </dgm:t>
    </dgm:pt>
    <dgm:pt modelId="{F612C9A3-09B8-427B-B975-CF6DF6038289}" type="parTrans" cxnId="{8B8DFA0F-0BC9-4467-8973-B0C819590CC7}">
      <dgm:prSet/>
      <dgm:spPr/>
      <dgm:t>
        <a:bodyPr/>
        <a:lstStyle/>
        <a:p>
          <a:endParaRPr lang="en-US"/>
        </a:p>
      </dgm:t>
    </dgm:pt>
    <dgm:pt modelId="{C4FBE6E9-2E87-440B-A1E7-300DFFCD98C6}" type="sibTrans" cxnId="{8B8DFA0F-0BC9-4467-8973-B0C819590CC7}">
      <dgm:prSet/>
      <dgm:spPr/>
      <dgm:t>
        <a:bodyPr/>
        <a:lstStyle/>
        <a:p>
          <a:endParaRPr lang="en-US"/>
        </a:p>
      </dgm:t>
    </dgm:pt>
    <dgm:pt modelId="{5C31FCB2-1CBF-4EEB-9CB5-5214B331F966}">
      <dgm:prSet/>
      <dgm:spPr>
        <a:solidFill>
          <a:schemeClr val="accent4">
            <a:lumMod val="60000"/>
            <a:lumOff val="40000"/>
          </a:schemeClr>
        </a:solidFill>
      </dgm:spPr>
      <dgm:t>
        <a:bodyPr/>
        <a:lstStyle/>
        <a:p>
          <a:r>
            <a:rPr lang="cs-CZ" b="1" dirty="0"/>
            <a:t>Velikost nádoru (radiografické)</a:t>
          </a:r>
          <a:endParaRPr lang="en-US" dirty="0"/>
        </a:p>
      </dgm:t>
    </dgm:pt>
    <dgm:pt modelId="{DDBF9B99-D4A5-4DE4-A940-071C40297BE5}" type="parTrans" cxnId="{DE3E8063-1D31-43B9-B412-85BCD1C728FD}">
      <dgm:prSet/>
      <dgm:spPr/>
      <dgm:t>
        <a:bodyPr/>
        <a:lstStyle/>
        <a:p>
          <a:endParaRPr lang="en-US"/>
        </a:p>
      </dgm:t>
    </dgm:pt>
    <dgm:pt modelId="{2859D2BB-20F5-4658-8240-4D5A188DE194}" type="sibTrans" cxnId="{DE3E8063-1D31-43B9-B412-85BCD1C728FD}">
      <dgm:prSet/>
      <dgm:spPr/>
      <dgm:t>
        <a:bodyPr/>
        <a:lstStyle/>
        <a:p>
          <a:endParaRPr lang="en-US"/>
        </a:p>
      </dgm:t>
    </dgm:pt>
    <dgm:pt modelId="{41BFB6AF-B0E4-46AE-AB05-DC40AAAF9037}">
      <dgm:prSet/>
      <dgm:spPr>
        <a:solidFill>
          <a:schemeClr val="accent4">
            <a:lumMod val="60000"/>
            <a:lumOff val="40000"/>
          </a:schemeClr>
        </a:solidFill>
      </dgm:spPr>
      <dgm:t>
        <a:bodyPr/>
        <a:lstStyle/>
        <a:p>
          <a:r>
            <a:rPr lang="cs-CZ" b="1" dirty="0"/>
            <a:t>Krevní tlak (fyziologický)</a:t>
          </a:r>
          <a:endParaRPr lang="en-US" dirty="0"/>
        </a:p>
      </dgm:t>
    </dgm:pt>
    <dgm:pt modelId="{E973B1EB-912F-469C-9EAF-CDF6D7FC8605}" type="parTrans" cxnId="{0AFA7AF3-682A-42EE-8389-CB5F392B2A32}">
      <dgm:prSet/>
      <dgm:spPr/>
      <dgm:t>
        <a:bodyPr/>
        <a:lstStyle/>
        <a:p>
          <a:endParaRPr lang="en-US"/>
        </a:p>
      </dgm:t>
    </dgm:pt>
    <dgm:pt modelId="{9A8B7BD4-D728-410C-91E2-745F6C97F6DE}" type="sibTrans" cxnId="{0AFA7AF3-682A-42EE-8389-CB5F392B2A32}">
      <dgm:prSet/>
      <dgm:spPr/>
      <dgm:t>
        <a:bodyPr/>
        <a:lstStyle/>
        <a:p>
          <a:endParaRPr lang="en-US"/>
        </a:p>
      </dgm:t>
    </dgm:pt>
    <dgm:pt modelId="{F400DFDF-1D77-4C3A-9712-49A6484F74D3}" type="pres">
      <dgm:prSet presAssocID="{E8BAAAF6-E771-47B2-B00E-CD5BF516FA9C}" presName="linear" presStyleCnt="0">
        <dgm:presLayoutVars>
          <dgm:animLvl val="lvl"/>
          <dgm:resizeHandles val="exact"/>
        </dgm:presLayoutVars>
      </dgm:prSet>
      <dgm:spPr/>
    </dgm:pt>
    <dgm:pt modelId="{03B59450-445E-4718-90DF-D9020F0BBB83}" type="pres">
      <dgm:prSet presAssocID="{B61E5817-CBFE-4F40-8DE0-51DFEB1A39C5}" presName="parentText" presStyleLbl="node1" presStyleIdx="0" presStyleCnt="5">
        <dgm:presLayoutVars>
          <dgm:chMax val="0"/>
          <dgm:bulletEnabled val="1"/>
        </dgm:presLayoutVars>
      </dgm:prSet>
      <dgm:spPr/>
    </dgm:pt>
    <dgm:pt modelId="{09203EFF-E9EC-425B-BF84-FD70E4947521}" type="pres">
      <dgm:prSet presAssocID="{31E61F42-860B-4342-AD96-D5903AAC97B2}" presName="spacer" presStyleCnt="0"/>
      <dgm:spPr/>
    </dgm:pt>
    <dgm:pt modelId="{DC3007F7-FCCE-4AAB-9790-1AB1A7BC5DFE}" type="pres">
      <dgm:prSet presAssocID="{46190578-592A-43B4-8328-0F8F7C0B1A67}" presName="parentText" presStyleLbl="node1" presStyleIdx="1" presStyleCnt="5">
        <dgm:presLayoutVars>
          <dgm:chMax val="0"/>
          <dgm:bulletEnabled val="1"/>
        </dgm:presLayoutVars>
      </dgm:prSet>
      <dgm:spPr/>
    </dgm:pt>
    <dgm:pt modelId="{5F78E90A-18BC-4E51-9221-34B19EB5B3C9}" type="pres">
      <dgm:prSet presAssocID="{9A81F14B-967A-443A-AD6F-9FA5486CE036}" presName="spacer" presStyleCnt="0"/>
      <dgm:spPr/>
    </dgm:pt>
    <dgm:pt modelId="{63AD6DA4-F1CC-40DA-9265-6D0A849E7B71}" type="pres">
      <dgm:prSet presAssocID="{44E50D01-3646-41CB-934D-44FC8F10E4F5}" presName="parentText" presStyleLbl="node1" presStyleIdx="2" presStyleCnt="5">
        <dgm:presLayoutVars>
          <dgm:chMax val="0"/>
          <dgm:bulletEnabled val="1"/>
        </dgm:presLayoutVars>
      </dgm:prSet>
      <dgm:spPr/>
    </dgm:pt>
    <dgm:pt modelId="{6FEC9542-E2B4-42C6-B246-557B9916037C}" type="pres">
      <dgm:prSet presAssocID="{C4FBE6E9-2E87-440B-A1E7-300DFFCD98C6}" presName="spacer" presStyleCnt="0"/>
      <dgm:spPr/>
    </dgm:pt>
    <dgm:pt modelId="{60399729-3D9E-49FF-A13E-692E10163182}" type="pres">
      <dgm:prSet presAssocID="{5C31FCB2-1CBF-4EEB-9CB5-5214B331F966}" presName="parentText" presStyleLbl="node1" presStyleIdx="3" presStyleCnt="5">
        <dgm:presLayoutVars>
          <dgm:chMax val="0"/>
          <dgm:bulletEnabled val="1"/>
        </dgm:presLayoutVars>
      </dgm:prSet>
      <dgm:spPr/>
    </dgm:pt>
    <dgm:pt modelId="{D152E056-D2AB-4D91-A608-EC6078A9D197}" type="pres">
      <dgm:prSet presAssocID="{2859D2BB-20F5-4658-8240-4D5A188DE194}" presName="spacer" presStyleCnt="0"/>
      <dgm:spPr/>
    </dgm:pt>
    <dgm:pt modelId="{1569B018-51E9-41ED-BF88-AE125B2DE835}" type="pres">
      <dgm:prSet presAssocID="{41BFB6AF-B0E4-46AE-AB05-DC40AAAF9037}" presName="parentText" presStyleLbl="node1" presStyleIdx="4" presStyleCnt="5">
        <dgm:presLayoutVars>
          <dgm:chMax val="0"/>
          <dgm:bulletEnabled val="1"/>
        </dgm:presLayoutVars>
      </dgm:prSet>
      <dgm:spPr/>
    </dgm:pt>
  </dgm:ptLst>
  <dgm:cxnLst>
    <dgm:cxn modelId="{917C0106-B55E-4F6B-B927-89E69F3287D5}" type="presOf" srcId="{E8BAAAF6-E771-47B2-B00E-CD5BF516FA9C}" destId="{F400DFDF-1D77-4C3A-9712-49A6484F74D3}" srcOrd="0" destOrd="0" presId="urn:microsoft.com/office/officeart/2005/8/layout/vList2"/>
    <dgm:cxn modelId="{8B8DFA0F-0BC9-4467-8973-B0C819590CC7}" srcId="{E8BAAAF6-E771-47B2-B00E-CD5BF516FA9C}" destId="{44E50D01-3646-41CB-934D-44FC8F10E4F5}" srcOrd="2" destOrd="0" parTransId="{F612C9A3-09B8-427B-B975-CF6DF6038289}" sibTransId="{C4FBE6E9-2E87-440B-A1E7-300DFFCD98C6}"/>
    <dgm:cxn modelId="{21B32A1F-6F9C-46B7-854B-904849644764}" srcId="{E8BAAAF6-E771-47B2-B00E-CD5BF516FA9C}" destId="{B61E5817-CBFE-4F40-8DE0-51DFEB1A39C5}" srcOrd="0" destOrd="0" parTransId="{4035830C-3558-4B04-82B7-42A0E54B8B46}" sibTransId="{31E61F42-860B-4342-AD96-D5903AAC97B2}"/>
    <dgm:cxn modelId="{75DFDD2A-7CC4-4FF3-8D5C-BC2A027910E0}" type="presOf" srcId="{B61E5817-CBFE-4F40-8DE0-51DFEB1A39C5}" destId="{03B59450-445E-4718-90DF-D9020F0BBB83}" srcOrd="0" destOrd="0" presId="urn:microsoft.com/office/officeart/2005/8/layout/vList2"/>
    <dgm:cxn modelId="{DE3E8063-1D31-43B9-B412-85BCD1C728FD}" srcId="{E8BAAAF6-E771-47B2-B00E-CD5BF516FA9C}" destId="{5C31FCB2-1CBF-4EEB-9CB5-5214B331F966}" srcOrd="3" destOrd="0" parTransId="{DDBF9B99-D4A5-4DE4-A940-071C40297BE5}" sibTransId="{2859D2BB-20F5-4658-8240-4D5A188DE194}"/>
    <dgm:cxn modelId="{B3A70270-4036-42E6-8EFA-9F82A4D36B34}" type="presOf" srcId="{41BFB6AF-B0E4-46AE-AB05-DC40AAAF9037}" destId="{1569B018-51E9-41ED-BF88-AE125B2DE835}" srcOrd="0" destOrd="0" presId="urn:microsoft.com/office/officeart/2005/8/layout/vList2"/>
    <dgm:cxn modelId="{8533D558-05DA-4169-9038-FFDEF155A3D4}" type="presOf" srcId="{46190578-592A-43B4-8328-0F8F7C0B1A67}" destId="{DC3007F7-FCCE-4AAB-9790-1AB1A7BC5DFE}" srcOrd="0" destOrd="0" presId="urn:microsoft.com/office/officeart/2005/8/layout/vList2"/>
    <dgm:cxn modelId="{E8689E95-EA13-44F5-92B6-D1B8271269C2}" type="presOf" srcId="{44E50D01-3646-41CB-934D-44FC8F10E4F5}" destId="{63AD6DA4-F1CC-40DA-9265-6D0A849E7B71}" srcOrd="0" destOrd="0" presId="urn:microsoft.com/office/officeart/2005/8/layout/vList2"/>
    <dgm:cxn modelId="{4A54DC98-C4E2-4014-8B7A-1FDC8DCEA16D}" type="presOf" srcId="{5C31FCB2-1CBF-4EEB-9CB5-5214B331F966}" destId="{60399729-3D9E-49FF-A13E-692E10163182}" srcOrd="0" destOrd="0" presId="urn:microsoft.com/office/officeart/2005/8/layout/vList2"/>
    <dgm:cxn modelId="{D9AFB99B-04E6-4682-9EA7-98D3180748EE}" srcId="{E8BAAAF6-E771-47B2-B00E-CD5BF516FA9C}" destId="{46190578-592A-43B4-8328-0F8F7C0B1A67}" srcOrd="1" destOrd="0" parTransId="{BC404E38-FE1C-491D-8837-6C17F740CBC9}" sibTransId="{9A81F14B-967A-443A-AD6F-9FA5486CE036}"/>
    <dgm:cxn modelId="{0AFA7AF3-682A-42EE-8389-CB5F392B2A32}" srcId="{E8BAAAF6-E771-47B2-B00E-CD5BF516FA9C}" destId="{41BFB6AF-B0E4-46AE-AB05-DC40AAAF9037}" srcOrd="4" destOrd="0" parTransId="{E973B1EB-912F-469C-9EAF-CDF6D7FC8605}" sibTransId="{9A8B7BD4-D728-410C-91E2-745F6C97F6DE}"/>
    <dgm:cxn modelId="{06DAA42E-CA6C-4BF5-BCE7-DA9570BA4202}" type="presParOf" srcId="{F400DFDF-1D77-4C3A-9712-49A6484F74D3}" destId="{03B59450-445E-4718-90DF-D9020F0BBB83}" srcOrd="0" destOrd="0" presId="urn:microsoft.com/office/officeart/2005/8/layout/vList2"/>
    <dgm:cxn modelId="{D3B08FA3-94E4-4DE1-BD6D-6DCA11A3D96B}" type="presParOf" srcId="{F400DFDF-1D77-4C3A-9712-49A6484F74D3}" destId="{09203EFF-E9EC-425B-BF84-FD70E4947521}" srcOrd="1" destOrd="0" presId="urn:microsoft.com/office/officeart/2005/8/layout/vList2"/>
    <dgm:cxn modelId="{38B3B1A2-3F38-4192-9349-DEA7C2CEBFA0}" type="presParOf" srcId="{F400DFDF-1D77-4C3A-9712-49A6484F74D3}" destId="{DC3007F7-FCCE-4AAB-9790-1AB1A7BC5DFE}" srcOrd="2" destOrd="0" presId="urn:microsoft.com/office/officeart/2005/8/layout/vList2"/>
    <dgm:cxn modelId="{4C214B84-C38F-4D8E-896E-34E234E28F29}" type="presParOf" srcId="{F400DFDF-1D77-4C3A-9712-49A6484F74D3}" destId="{5F78E90A-18BC-4E51-9221-34B19EB5B3C9}" srcOrd="3" destOrd="0" presId="urn:microsoft.com/office/officeart/2005/8/layout/vList2"/>
    <dgm:cxn modelId="{DB01BD2E-B33E-4C27-B53F-0CA4138F94E7}" type="presParOf" srcId="{F400DFDF-1D77-4C3A-9712-49A6484F74D3}" destId="{63AD6DA4-F1CC-40DA-9265-6D0A849E7B71}" srcOrd="4" destOrd="0" presId="urn:microsoft.com/office/officeart/2005/8/layout/vList2"/>
    <dgm:cxn modelId="{163CE858-ECF4-4FBE-BA21-62A60715BBD1}" type="presParOf" srcId="{F400DFDF-1D77-4C3A-9712-49A6484F74D3}" destId="{6FEC9542-E2B4-42C6-B246-557B9916037C}" srcOrd="5" destOrd="0" presId="urn:microsoft.com/office/officeart/2005/8/layout/vList2"/>
    <dgm:cxn modelId="{B6C69179-0DEA-40DD-B1D8-1F4388394C1B}" type="presParOf" srcId="{F400DFDF-1D77-4C3A-9712-49A6484F74D3}" destId="{60399729-3D9E-49FF-A13E-692E10163182}" srcOrd="6" destOrd="0" presId="urn:microsoft.com/office/officeart/2005/8/layout/vList2"/>
    <dgm:cxn modelId="{826F82BB-5FB0-4AC3-9F74-BC7614F33BE0}" type="presParOf" srcId="{F400DFDF-1D77-4C3A-9712-49A6484F74D3}" destId="{D152E056-D2AB-4D91-A608-EC6078A9D197}" srcOrd="7" destOrd="0" presId="urn:microsoft.com/office/officeart/2005/8/layout/vList2"/>
    <dgm:cxn modelId="{5C3365B8-425A-47CA-8ACD-FE5E5708A1D2}" type="presParOf" srcId="{F400DFDF-1D77-4C3A-9712-49A6484F74D3}" destId="{1569B018-51E9-41ED-BF88-AE125B2DE8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B8C60-A552-4E33-AFAD-87A821F7DA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FCCD126-71A8-45D3-94BF-629FBB15AB5B}">
      <dgm:prSet/>
      <dgm:spPr/>
      <dgm:t>
        <a:bodyPr/>
        <a:lstStyle/>
        <a:p>
          <a:r>
            <a:rPr lang="cs-CZ" b="1"/>
            <a:t>Klasifikace tkáně původu </a:t>
          </a:r>
          <a:r>
            <a:rPr lang="cs-CZ"/>
            <a:t>je prvním krokem k predikci přežití a výběru terapie, např.: vysoce výkonné technologie RNA, proteinů a tkáňových mikročipů</a:t>
          </a:r>
          <a:endParaRPr lang="en-US"/>
        </a:p>
      </dgm:t>
    </dgm:pt>
    <dgm:pt modelId="{A453E1D4-3EC6-4D39-929C-1CAF838BE6BC}" type="parTrans" cxnId="{1FDF896E-3D81-41D7-8FF4-58F5F00F27C0}">
      <dgm:prSet/>
      <dgm:spPr/>
      <dgm:t>
        <a:bodyPr/>
        <a:lstStyle/>
        <a:p>
          <a:endParaRPr lang="en-US"/>
        </a:p>
      </dgm:t>
    </dgm:pt>
    <dgm:pt modelId="{7A64B56F-13D1-413F-8AAE-C57F48ED2EB0}" type="sibTrans" cxnId="{1FDF896E-3D81-41D7-8FF4-58F5F00F27C0}">
      <dgm:prSet/>
      <dgm:spPr/>
      <dgm:t>
        <a:bodyPr/>
        <a:lstStyle/>
        <a:p>
          <a:endParaRPr lang="en-US"/>
        </a:p>
      </dgm:t>
    </dgm:pt>
    <dgm:pt modelId="{E54707FA-B400-411A-BD31-15D65DDBEE8C}">
      <dgm:prSet/>
      <dgm:spPr/>
      <dgm:t>
        <a:bodyPr/>
        <a:lstStyle/>
        <a:p>
          <a:r>
            <a:rPr lang="cs-CZ"/>
            <a:t>Každé anatomické místo má svůj vlastní histologický systém hodnocení, např. screeningové mamografie, počítačové tomografie (CT) a standardní rentgenové filmy</a:t>
          </a:r>
          <a:endParaRPr lang="en-US"/>
        </a:p>
      </dgm:t>
    </dgm:pt>
    <dgm:pt modelId="{D562F57E-0585-4A04-8DB3-A6338C561B85}" type="parTrans" cxnId="{86EF3872-0E14-429E-B3E0-423D3C6F0CAD}">
      <dgm:prSet/>
      <dgm:spPr/>
      <dgm:t>
        <a:bodyPr/>
        <a:lstStyle/>
        <a:p>
          <a:endParaRPr lang="en-US"/>
        </a:p>
      </dgm:t>
    </dgm:pt>
    <dgm:pt modelId="{BF326CE3-8FD1-477C-BE7E-7E7DC72351F1}" type="sibTrans" cxnId="{86EF3872-0E14-429E-B3E0-423D3C6F0CAD}">
      <dgm:prSet/>
      <dgm:spPr/>
      <dgm:t>
        <a:bodyPr/>
        <a:lstStyle/>
        <a:p>
          <a:endParaRPr lang="en-US"/>
        </a:p>
      </dgm:t>
    </dgm:pt>
    <dgm:pt modelId="{5AE0AF7C-5221-46AF-A21D-22EBAB83AEC4}">
      <dgm:prSet/>
      <dgm:spPr/>
      <dgm:t>
        <a:bodyPr/>
        <a:lstStyle/>
        <a:p>
          <a:r>
            <a:rPr lang="cs-CZ" b="1"/>
            <a:t>Staging</a:t>
          </a:r>
          <a:r>
            <a:rPr lang="cs-CZ"/>
            <a:t> – klinický+ patologický např.: RTG, CT, MRI, PET, endoskopické vyšetření, biopsie a chirurgické vyšetření, F-FDG, C-acetát a duální indikátor PET/CT pro stanovení stadia HCC (metastázy)</a:t>
          </a:r>
          <a:endParaRPr lang="en-US"/>
        </a:p>
      </dgm:t>
    </dgm:pt>
    <dgm:pt modelId="{396A96D8-5D54-47E1-BA69-0CDA819764EF}" type="parTrans" cxnId="{6F080AB8-92E2-4891-95BA-AD9E790AFC69}">
      <dgm:prSet/>
      <dgm:spPr/>
      <dgm:t>
        <a:bodyPr/>
        <a:lstStyle/>
        <a:p>
          <a:endParaRPr lang="en-US"/>
        </a:p>
      </dgm:t>
    </dgm:pt>
    <dgm:pt modelId="{D130E548-AF8E-4C33-A9E8-7C298A3A054B}" type="sibTrans" cxnId="{6F080AB8-92E2-4891-95BA-AD9E790AFC69}">
      <dgm:prSet/>
      <dgm:spPr/>
      <dgm:t>
        <a:bodyPr/>
        <a:lstStyle/>
        <a:p>
          <a:endParaRPr lang="en-US"/>
        </a:p>
      </dgm:t>
    </dgm:pt>
    <dgm:pt modelId="{D61C2FDB-6CD3-4F52-8A14-40AAEADE4374}" type="pres">
      <dgm:prSet presAssocID="{386B8C60-A552-4E33-AFAD-87A821F7DA75}" presName="root" presStyleCnt="0">
        <dgm:presLayoutVars>
          <dgm:dir/>
          <dgm:resizeHandles val="exact"/>
        </dgm:presLayoutVars>
      </dgm:prSet>
      <dgm:spPr/>
    </dgm:pt>
    <dgm:pt modelId="{85864B99-FA64-4D24-B5BD-33FB801E5BCA}" type="pres">
      <dgm:prSet presAssocID="{CFCCD126-71A8-45D3-94BF-629FBB15AB5B}" presName="compNode" presStyleCnt="0"/>
      <dgm:spPr/>
    </dgm:pt>
    <dgm:pt modelId="{5AA5BD82-6D96-4FA4-965E-0AB5068238C9}" type="pres">
      <dgm:prSet presAssocID="{CFCCD126-71A8-45D3-94BF-629FBB15AB5B}" presName="bgRect" presStyleLbl="bgShp" presStyleIdx="0" presStyleCnt="3"/>
      <dgm:spPr/>
    </dgm:pt>
    <dgm:pt modelId="{54864ABB-DAF9-446A-8D94-9EA5D916BD7E}" type="pres">
      <dgm:prSet presAssocID="{CFCCD126-71A8-45D3-94BF-629FBB15AB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356A8ED4-529F-40F3-803B-E3006B292B9F}" type="pres">
      <dgm:prSet presAssocID="{CFCCD126-71A8-45D3-94BF-629FBB15AB5B}" presName="spaceRect" presStyleCnt="0"/>
      <dgm:spPr/>
    </dgm:pt>
    <dgm:pt modelId="{3F47BCC3-20D4-4276-99A6-CA09717A4858}" type="pres">
      <dgm:prSet presAssocID="{CFCCD126-71A8-45D3-94BF-629FBB15AB5B}" presName="parTx" presStyleLbl="revTx" presStyleIdx="0" presStyleCnt="3">
        <dgm:presLayoutVars>
          <dgm:chMax val="0"/>
          <dgm:chPref val="0"/>
        </dgm:presLayoutVars>
      </dgm:prSet>
      <dgm:spPr/>
    </dgm:pt>
    <dgm:pt modelId="{5377E615-2420-4508-AAA9-F6A5170C9C72}" type="pres">
      <dgm:prSet presAssocID="{7A64B56F-13D1-413F-8AAE-C57F48ED2EB0}" presName="sibTrans" presStyleCnt="0"/>
      <dgm:spPr/>
    </dgm:pt>
    <dgm:pt modelId="{FDAB12EE-D48D-4C63-B94D-E1F55389B874}" type="pres">
      <dgm:prSet presAssocID="{E54707FA-B400-411A-BD31-15D65DDBEE8C}" presName="compNode" presStyleCnt="0"/>
      <dgm:spPr/>
    </dgm:pt>
    <dgm:pt modelId="{BA7B6D79-A431-4994-A33D-C9D272991503}" type="pres">
      <dgm:prSet presAssocID="{E54707FA-B400-411A-BD31-15D65DDBEE8C}" presName="bgRect" presStyleLbl="bgShp" presStyleIdx="1" presStyleCnt="3"/>
      <dgm:spPr/>
    </dgm:pt>
    <dgm:pt modelId="{5B2EEFCC-663F-4D8F-9AE2-68A213D35622}" type="pres">
      <dgm:prSet presAssocID="{E54707FA-B400-411A-BD31-15D65DDBEE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mov"/>
        </a:ext>
      </dgm:extLst>
    </dgm:pt>
    <dgm:pt modelId="{B3E709C7-E399-47E6-92A6-5E608CB1DB65}" type="pres">
      <dgm:prSet presAssocID="{E54707FA-B400-411A-BD31-15D65DDBEE8C}" presName="spaceRect" presStyleCnt="0"/>
      <dgm:spPr/>
    </dgm:pt>
    <dgm:pt modelId="{7B6F833D-0FA2-481B-A260-E7DB7828BC0C}" type="pres">
      <dgm:prSet presAssocID="{E54707FA-B400-411A-BD31-15D65DDBEE8C}" presName="parTx" presStyleLbl="revTx" presStyleIdx="1" presStyleCnt="3">
        <dgm:presLayoutVars>
          <dgm:chMax val="0"/>
          <dgm:chPref val="0"/>
        </dgm:presLayoutVars>
      </dgm:prSet>
      <dgm:spPr/>
    </dgm:pt>
    <dgm:pt modelId="{EC104004-EBA7-48A0-A11F-F2B2446D86D8}" type="pres">
      <dgm:prSet presAssocID="{BF326CE3-8FD1-477C-BE7E-7E7DC72351F1}" presName="sibTrans" presStyleCnt="0"/>
      <dgm:spPr/>
    </dgm:pt>
    <dgm:pt modelId="{2E7CE24F-2B6A-405E-8E98-2C1856A58D7D}" type="pres">
      <dgm:prSet presAssocID="{5AE0AF7C-5221-46AF-A21D-22EBAB83AEC4}" presName="compNode" presStyleCnt="0"/>
      <dgm:spPr/>
    </dgm:pt>
    <dgm:pt modelId="{1D961B55-0FDE-4BE8-B40D-8A1AED354C5C}" type="pres">
      <dgm:prSet presAssocID="{5AE0AF7C-5221-46AF-A21D-22EBAB83AEC4}" presName="bgRect" presStyleLbl="bgShp" presStyleIdx="2" presStyleCnt="3"/>
      <dgm:spPr/>
    </dgm:pt>
    <dgm:pt modelId="{9F93073F-0343-4E8B-85EE-A2197B7AD6CD}" type="pres">
      <dgm:prSet presAssocID="{5AE0AF7C-5221-46AF-A21D-22EBAB83AE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kroskop"/>
        </a:ext>
      </dgm:extLst>
    </dgm:pt>
    <dgm:pt modelId="{47003D28-B775-41CC-AC16-E96471C5BE8F}" type="pres">
      <dgm:prSet presAssocID="{5AE0AF7C-5221-46AF-A21D-22EBAB83AEC4}" presName="spaceRect" presStyleCnt="0"/>
      <dgm:spPr/>
    </dgm:pt>
    <dgm:pt modelId="{EE541557-47B5-4322-A28B-AFDC2865EEBF}" type="pres">
      <dgm:prSet presAssocID="{5AE0AF7C-5221-46AF-A21D-22EBAB83AEC4}" presName="parTx" presStyleLbl="revTx" presStyleIdx="2" presStyleCnt="3">
        <dgm:presLayoutVars>
          <dgm:chMax val="0"/>
          <dgm:chPref val="0"/>
        </dgm:presLayoutVars>
      </dgm:prSet>
      <dgm:spPr/>
    </dgm:pt>
  </dgm:ptLst>
  <dgm:cxnLst>
    <dgm:cxn modelId="{6F14D40B-3B41-4A8C-9B24-5476A3626ED4}" type="presOf" srcId="{E54707FA-B400-411A-BD31-15D65DDBEE8C}" destId="{7B6F833D-0FA2-481B-A260-E7DB7828BC0C}" srcOrd="0" destOrd="0" presId="urn:microsoft.com/office/officeart/2018/2/layout/IconVerticalSolidList"/>
    <dgm:cxn modelId="{1FDF896E-3D81-41D7-8FF4-58F5F00F27C0}" srcId="{386B8C60-A552-4E33-AFAD-87A821F7DA75}" destId="{CFCCD126-71A8-45D3-94BF-629FBB15AB5B}" srcOrd="0" destOrd="0" parTransId="{A453E1D4-3EC6-4D39-929C-1CAF838BE6BC}" sibTransId="{7A64B56F-13D1-413F-8AAE-C57F48ED2EB0}"/>
    <dgm:cxn modelId="{86EF3872-0E14-429E-B3E0-423D3C6F0CAD}" srcId="{386B8C60-A552-4E33-AFAD-87A821F7DA75}" destId="{E54707FA-B400-411A-BD31-15D65DDBEE8C}" srcOrd="1" destOrd="0" parTransId="{D562F57E-0585-4A04-8DB3-A6338C561B85}" sibTransId="{BF326CE3-8FD1-477C-BE7E-7E7DC72351F1}"/>
    <dgm:cxn modelId="{7E552C78-AC0E-4695-BBBF-39B8E68854F7}" type="presOf" srcId="{CFCCD126-71A8-45D3-94BF-629FBB15AB5B}" destId="{3F47BCC3-20D4-4276-99A6-CA09717A4858}" srcOrd="0" destOrd="0" presId="urn:microsoft.com/office/officeart/2018/2/layout/IconVerticalSolidList"/>
    <dgm:cxn modelId="{20EF4D7B-B443-4B3F-AE53-4ACA35AC2DEF}" type="presOf" srcId="{386B8C60-A552-4E33-AFAD-87A821F7DA75}" destId="{D61C2FDB-6CD3-4F52-8A14-40AAEADE4374}" srcOrd="0" destOrd="0" presId="urn:microsoft.com/office/officeart/2018/2/layout/IconVerticalSolidList"/>
    <dgm:cxn modelId="{BBA84580-AEDD-477A-93D2-2A0EDC43E0DE}" type="presOf" srcId="{5AE0AF7C-5221-46AF-A21D-22EBAB83AEC4}" destId="{EE541557-47B5-4322-A28B-AFDC2865EEBF}" srcOrd="0" destOrd="0" presId="urn:microsoft.com/office/officeart/2018/2/layout/IconVerticalSolidList"/>
    <dgm:cxn modelId="{6F080AB8-92E2-4891-95BA-AD9E790AFC69}" srcId="{386B8C60-A552-4E33-AFAD-87A821F7DA75}" destId="{5AE0AF7C-5221-46AF-A21D-22EBAB83AEC4}" srcOrd="2" destOrd="0" parTransId="{396A96D8-5D54-47E1-BA69-0CDA819764EF}" sibTransId="{D130E548-AF8E-4C33-A9E8-7C298A3A054B}"/>
    <dgm:cxn modelId="{41514081-EA8D-43B9-987C-C4E1AD235778}" type="presParOf" srcId="{D61C2FDB-6CD3-4F52-8A14-40AAEADE4374}" destId="{85864B99-FA64-4D24-B5BD-33FB801E5BCA}" srcOrd="0" destOrd="0" presId="urn:microsoft.com/office/officeart/2018/2/layout/IconVerticalSolidList"/>
    <dgm:cxn modelId="{87555D3B-A1B8-4D50-B120-964F42908058}" type="presParOf" srcId="{85864B99-FA64-4D24-B5BD-33FB801E5BCA}" destId="{5AA5BD82-6D96-4FA4-965E-0AB5068238C9}" srcOrd="0" destOrd="0" presId="urn:microsoft.com/office/officeart/2018/2/layout/IconVerticalSolidList"/>
    <dgm:cxn modelId="{83E11857-819E-40CE-9351-8C34E41E0D07}" type="presParOf" srcId="{85864B99-FA64-4D24-B5BD-33FB801E5BCA}" destId="{54864ABB-DAF9-446A-8D94-9EA5D916BD7E}" srcOrd="1" destOrd="0" presId="urn:microsoft.com/office/officeart/2018/2/layout/IconVerticalSolidList"/>
    <dgm:cxn modelId="{68CB1EFD-4950-4F30-A332-B35C7AACE19A}" type="presParOf" srcId="{85864B99-FA64-4D24-B5BD-33FB801E5BCA}" destId="{356A8ED4-529F-40F3-803B-E3006B292B9F}" srcOrd="2" destOrd="0" presId="urn:microsoft.com/office/officeart/2018/2/layout/IconVerticalSolidList"/>
    <dgm:cxn modelId="{C486ADEB-17E8-4846-9A23-26E3CBB35707}" type="presParOf" srcId="{85864B99-FA64-4D24-B5BD-33FB801E5BCA}" destId="{3F47BCC3-20D4-4276-99A6-CA09717A4858}" srcOrd="3" destOrd="0" presId="urn:microsoft.com/office/officeart/2018/2/layout/IconVerticalSolidList"/>
    <dgm:cxn modelId="{6A64933D-D1B0-4AA2-8281-0B36A32B7E70}" type="presParOf" srcId="{D61C2FDB-6CD3-4F52-8A14-40AAEADE4374}" destId="{5377E615-2420-4508-AAA9-F6A5170C9C72}" srcOrd="1" destOrd="0" presId="urn:microsoft.com/office/officeart/2018/2/layout/IconVerticalSolidList"/>
    <dgm:cxn modelId="{246D00A0-3CC4-465B-9291-E7EC7EC30DE1}" type="presParOf" srcId="{D61C2FDB-6CD3-4F52-8A14-40AAEADE4374}" destId="{FDAB12EE-D48D-4C63-B94D-E1F55389B874}" srcOrd="2" destOrd="0" presId="urn:microsoft.com/office/officeart/2018/2/layout/IconVerticalSolidList"/>
    <dgm:cxn modelId="{DD65AAB3-F33A-4E7A-9A6F-84E0C0612956}" type="presParOf" srcId="{FDAB12EE-D48D-4C63-B94D-E1F55389B874}" destId="{BA7B6D79-A431-4994-A33D-C9D272991503}" srcOrd="0" destOrd="0" presId="urn:microsoft.com/office/officeart/2018/2/layout/IconVerticalSolidList"/>
    <dgm:cxn modelId="{66D89A3E-3B45-4A3F-BCD5-EEC9BC2A2C3C}" type="presParOf" srcId="{FDAB12EE-D48D-4C63-B94D-E1F55389B874}" destId="{5B2EEFCC-663F-4D8F-9AE2-68A213D35622}" srcOrd="1" destOrd="0" presId="urn:microsoft.com/office/officeart/2018/2/layout/IconVerticalSolidList"/>
    <dgm:cxn modelId="{1DEF9ED8-FD16-430E-A851-F9AFE61D1A6C}" type="presParOf" srcId="{FDAB12EE-D48D-4C63-B94D-E1F55389B874}" destId="{B3E709C7-E399-47E6-92A6-5E608CB1DB65}" srcOrd="2" destOrd="0" presId="urn:microsoft.com/office/officeart/2018/2/layout/IconVerticalSolidList"/>
    <dgm:cxn modelId="{BD84E268-5929-4625-B66E-29C818FA339C}" type="presParOf" srcId="{FDAB12EE-D48D-4C63-B94D-E1F55389B874}" destId="{7B6F833D-0FA2-481B-A260-E7DB7828BC0C}" srcOrd="3" destOrd="0" presId="urn:microsoft.com/office/officeart/2018/2/layout/IconVerticalSolidList"/>
    <dgm:cxn modelId="{F799CB06-A21E-45AD-BCB6-E7BD4F6EDB47}" type="presParOf" srcId="{D61C2FDB-6CD3-4F52-8A14-40AAEADE4374}" destId="{EC104004-EBA7-48A0-A11F-F2B2446D86D8}" srcOrd="3" destOrd="0" presId="urn:microsoft.com/office/officeart/2018/2/layout/IconVerticalSolidList"/>
    <dgm:cxn modelId="{C4CA03A5-087E-4C4D-962A-301033AB98E6}" type="presParOf" srcId="{D61C2FDB-6CD3-4F52-8A14-40AAEADE4374}" destId="{2E7CE24F-2B6A-405E-8E98-2C1856A58D7D}" srcOrd="4" destOrd="0" presId="urn:microsoft.com/office/officeart/2018/2/layout/IconVerticalSolidList"/>
    <dgm:cxn modelId="{954CB18F-E735-4C8D-A4BD-7A8A601A8F13}" type="presParOf" srcId="{2E7CE24F-2B6A-405E-8E98-2C1856A58D7D}" destId="{1D961B55-0FDE-4BE8-B40D-8A1AED354C5C}" srcOrd="0" destOrd="0" presId="urn:microsoft.com/office/officeart/2018/2/layout/IconVerticalSolidList"/>
    <dgm:cxn modelId="{914FE476-7582-4BC7-B619-292C608D4607}" type="presParOf" srcId="{2E7CE24F-2B6A-405E-8E98-2C1856A58D7D}" destId="{9F93073F-0343-4E8B-85EE-A2197B7AD6CD}" srcOrd="1" destOrd="0" presId="urn:microsoft.com/office/officeart/2018/2/layout/IconVerticalSolidList"/>
    <dgm:cxn modelId="{B47B77E2-C35A-4D51-91B5-EE973AF5B029}" type="presParOf" srcId="{2E7CE24F-2B6A-405E-8E98-2C1856A58D7D}" destId="{47003D28-B775-41CC-AC16-E96471C5BE8F}" srcOrd="2" destOrd="0" presId="urn:microsoft.com/office/officeart/2018/2/layout/IconVerticalSolidList"/>
    <dgm:cxn modelId="{7E3CFE8B-2797-4534-BE1B-D1F4A08C302D}" type="presParOf" srcId="{2E7CE24F-2B6A-405E-8E98-2C1856A58D7D}" destId="{EE541557-47B5-4322-A28B-AFDC2865EE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D1EE3-E12C-427B-B5EF-ABA00B58A6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6DCA9D-5587-4465-8C7F-14E8609A7DD5}">
      <dgm:prSet/>
      <dgm:spPr/>
      <dgm:t>
        <a:bodyPr/>
        <a:lstStyle/>
        <a:p>
          <a:r>
            <a:rPr lang="cs-CZ"/>
            <a:t>Vysoce výkonné technologie</a:t>
          </a:r>
          <a:endParaRPr lang="en-US"/>
        </a:p>
      </dgm:t>
    </dgm:pt>
    <dgm:pt modelId="{F91CBADA-85DD-4A65-8A46-CE4167796678}" type="parTrans" cxnId="{2F8BDD03-7D33-4059-97C2-363C3F8B3923}">
      <dgm:prSet/>
      <dgm:spPr/>
      <dgm:t>
        <a:bodyPr/>
        <a:lstStyle/>
        <a:p>
          <a:endParaRPr lang="en-US"/>
        </a:p>
      </dgm:t>
    </dgm:pt>
    <dgm:pt modelId="{5CD98604-AFDA-4142-A382-3E831C3D529A}" type="sibTrans" cxnId="{2F8BDD03-7D33-4059-97C2-363C3F8B3923}">
      <dgm:prSet/>
      <dgm:spPr/>
      <dgm:t>
        <a:bodyPr/>
        <a:lstStyle/>
        <a:p>
          <a:endParaRPr lang="en-US"/>
        </a:p>
      </dgm:t>
    </dgm:pt>
    <dgm:pt modelId="{ACEFA003-B791-4051-8F58-0C5CD918767B}">
      <dgm:prSet/>
      <dgm:spPr/>
      <dgm:t>
        <a:bodyPr/>
        <a:lstStyle/>
        <a:p>
          <a:r>
            <a:rPr lang="cs-CZ"/>
            <a:t>Genomika</a:t>
          </a:r>
          <a:endParaRPr lang="en-US"/>
        </a:p>
      </dgm:t>
    </dgm:pt>
    <dgm:pt modelId="{B45262F5-B790-4074-943D-22635C5BC1D6}" type="parTrans" cxnId="{6DC23173-C6CB-416D-88A7-AA857163D31E}">
      <dgm:prSet/>
      <dgm:spPr/>
      <dgm:t>
        <a:bodyPr/>
        <a:lstStyle/>
        <a:p>
          <a:endParaRPr lang="en-US"/>
        </a:p>
      </dgm:t>
    </dgm:pt>
    <dgm:pt modelId="{84E0611A-185F-46D0-A609-4E0AE2E811C1}" type="sibTrans" cxnId="{6DC23173-C6CB-416D-88A7-AA857163D31E}">
      <dgm:prSet/>
      <dgm:spPr/>
      <dgm:t>
        <a:bodyPr/>
        <a:lstStyle/>
        <a:p>
          <a:endParaRPr lang="en-US"/>
        </a:p>
      </dgm:t>
    </dgm:pt>
    <dgm:pt modelId="{E4346CC8-51A9-4035-ADFA-A81755633C49}">
      <dgm:prSet/>
      <dgm:spPr/>
      <dgm:t>
        <a:bodyPr/>
        <a:lstStyle/>
        <a:p>
          <a:r>
            <a:rPr lang="cs-CZ"/>
            <a:t>Sekvenování genomu</a:t>
          </a:r>
          <a:endParaRPr lang="en-US"/>
        </a:p>
      </dgm:t>
    </dgm:pt>
    <dgm:pt modelId="{5DD05EEB-AEF9-4234-A385-35DA4517F67D}" type="parTrans" cxnId="{C9F10129-6C39-4467-B3F4-73EB912F470B}">
      <dgm:prSet/>
      <dgm:spPr/>
      <dgm:t>
        <a:bodyPr/>
        <a:lstStyle/>
        <a:p>
          <a:endParaRPr lang="en-US"/>
        </a:p>
      </dgm:t>
    </dgm:pt>
    <dgm:pt modelId="{C8992D8B-54E5-4065-9DE0-03BC6F319863}" type="sibTrans" cxnId="{C9F10129-6C39-4467-B3F4-73EB912F470B}">
      <dgm:prSet/>
      <dgm:spPr/>
      <dgm:t>
        <a:bodyPr/>
        <a:lstStyle/>
        <a:p>
          <a:endParaRPr lang="en-US"/>
        </a:p>
      </dgm:t>
    </dgm:pt>
    <dgm:pt modelId="{68FAE254-BA42-481C-90F4-E704AF5FAD42}">
      <dgm:prSet/>
      <dgm:spPr/>
      <dgm:t>
        <a:bodyPr/>
        <a:lstStyle/>
        <a:p>
          <a:r>
            <a:rPr lang="cs-CZ"/>
            <a:t>Variace genomu</a:t>
          </a:r>
          <a:endParaRPr lang="en-US"/>
        </a:p>
      </dgm:t>
    </dgm:pt>
    <dgm:pt modelId="{A8742B00-B1C4-42B1-8971-703BE6CEFA1E}" type="parTrans" cxnId="{C2CF081A-F876-4706-AD64-EE2566E7449D}">
      <dgm:prSet/>
      <dgm:spPr/>
      <dgm:t>
        <a:bodyPr/>
        <a:lstStyle/>
        <a:p>
          <a:endParaRPr lang="en-US"/>
        </a:p>
      </dgm:t>
    </dgm:pt>
    <dgm:pt modelId="{EB8198FF-6DE6-4A00-BBF6-F0C3412A7861}" type="sibTrans" cxnId="{C2CF081A-F876-4706-AD64-EE2566E7449D}">
      <dgm:prSet/>
      <dgm:spPr/>
      <dgm:t>
        <a:bodyPr/>
        <a:lstStyle/>
        <a:p>
          <a:endParaRPr lang="en-US"/>
        </a:p>
      </dgm:t>
    </dgm:pt>
    <dgm:pt modelId="{B657CCEE-241A-4673-BD7E-70426D92964E}">
      <dgm:prSet/>
      <dgm:spPr/>
      <dgm:t>
        <a:bodyPr/>
        <a:lstStyle/>
        <a:p>
          <a:r>
            <a:rPr lang="cs-CZ" dirty="0" err="1"/>
            <a:t>Epigenomika</a:t>
          </a:r>
          <a:endParaRPr lang="en-US" dirty="0"/>
        </a:p>
      </dgm:t>
    </dgm:pt>
    <dgm:pt modelId="{E2F24853-26AE-44B0-A77D-FF138DBC8659}" type="parTrans" cxnId="{8652E0CA-B6D8-45EE-8BDB-3DF297FB54E5}">
      <dgm:prSet/>
      <dgm:spPr/>
      <dgm:t>
        <a:bodyPr/>
        <a:lstStyle/>
        <a:p>
          <a:endParaRPr lang="en-US"/>
        </a:p>
      </dgm:t>
    </dgm:pt>
    <dgm:pt modelId="{7DC50603-445B-4D3A-A5DF-18EBB43A8CAB}" type="sibTrans" cxnId="{8652E0CA-B6D8-45EE-8BDB-3DF297FB54E5}">
      <dgm:prSet/>
      <dgm:spPr/>
      <dgm:t>
        <a:bodyPr/>
        <a:lstStyle/>
        <a:p>
          <a:endParaRPr lang="en-US"/>
        </a:p>
      </dgm:t>
    </dgm:pt>
    <dgm:pt modelId="{BF0ADAA9-E4A9-4A33-8994-ABC4B4F11317}">
      <dgm:prSet/>
      <dgm:spPr/>
      <dgm:t>
        <a:bodyPr/>
        <a:lstStyle/>
        <a:p>
          <a:r>
            <a:rPr lang="cs-CZ"/>
            <a:t>Transkriptomika</a:t>
          </a:r>
          <a:endParaRPr lang="en-US"/>
        </a:p>
      </dgm:t>
    </dgm:pt>
    <dgm:pt modelId="{96C60320-216A-40E6-AE4F-E916278BD71E}" type="parTrans" cxnId="{9DCA1262-1AAD-49F1-AE04-D2D796155772}">
      <dgm:prSet/>
      <dgm:spPr/>
      <dgm:t>
        <a:bodyPr/>
        <a:lstStyle/>
        <a:p>
          <a:endParaRPr lang="en-US"/>
        </a:p>
      </dgm:t>
    </dgm:pt>
    <dgm:pt modelId="{FBD65086-AAA9-4597-ACA6-FDCAF5C32F72}" type="sibTrans" cxnId="{9DCA1262-1AAD-49F1-AE04-D2D796155772}">
      <dgm:prSet/>
      <dgm:spPr/>
      <dgm:t>
        <a:bodyPr/>
        <a:lstStyle/>
        <a:p>
          <a:endParaRPr lang="en-US"/>
        </a:p>
      </dgm:t>
    </dgm:pt>
    <dgm:pt modelId="{643CD29F-E6BF-4B5B-A969-EB215CDF675D}">
      <dgm:prSet/>
      <dgm:spPr/>
      <dgm:t>
        <a:bodyPr/>
        <a:lstStyle/>
        <a:p>
          <a:r>
            <a:rPr lang="cs-CZ"/>
            <a:t>Microarrays</a:t>
          </a:r>
          <a:endParaRPr lang="en-US"/>
        </a:p>
      </dgm:t>
    </dgm:pt>
    <dgm:pt modelId="{FB0CF9CD-602C-442B-965D-CC9F41F8ECBB}" type="parTrans" cxnId="{2DC52C69-8700-460D-9B27-6D44F48E179D}">
      <dgm:prSet/>
      <dgm:spPr/>
      <dgm:t>
        <a:bodyPr/>
        <a:lstStyle/>
        <a:p>
          <a:endParaRPr lang="en-US"/>
        </a:p>
      </dgm:t>
    </dgm:pt>
    <dgm:pt modelId="{992359D2-238B-4931-B947-DBB2BF9B2FFD}" type="sibTrans" cxnId="{2DC52C69-8700-460D-9B27-6D44F48E179D}">
      <dgm:prSet/>
      <dgm:spPr/>
      <dgm:t>
        <a:bodyPr/>
        <a:lstStyle/>
        <a:p>
          <a:endParaRPr lang="en-US"/>
        </a:p>
      </dgm:t>
    </dgm:pt>
    <dgm:pt modelId="{25D30EC7-1057-42A6-9C54-2E1FC2AB5B1B}">
      <dgm:prSet/>
      <dgm:spPr/>
      <dgm:t>
        <a:bodyPr/>
        <a:lstStyle/>
        <a:p>
          <a:r>
            <a:rPr lang="cs-CZ"/>
            <a:t>Údaje o genové expresi</a:t>
          </a:r>
          <a:endParaRPr lang="en-US"/>
        </a:p>
      </dgm:t>
    </dgm:pt>
    <dgm:pt modelId="{0553AA1F-D326-4987-85A0-78C410D3CFA9}" type="parTrans" cxnId="{CDC87884-8A94-4EFD-BAD2-0E38275984FB}">
      <dgm:prSet/>
      <dgm:spPr/>
      <dgm:t>
        <a:bodyPr/>
        <a:lstStyle/>
        <a:p>
          <a:endParaRPr lang="en-US"/>
        </a:p>
      </dgm:t>
    </dgm:pt>
    <dgm:pt modelId="{731ED115-ED5D-4ED9-92E8-B18C046CAD2E}" type="sibTrans" cxnId="{CDC87884-8A94-4EFD-BAD2-0E38275984FB}">
      <dgm:prSet/>
      <dgm:spPr/>
      <dgm:t>
        <a:bodyPr/>
        <a:lstStyle/>
        <a:p>
          <a:endParaRPr lang="en-US"/>
        </a:p>
      </dgm:t>
    </dgm:pt>
    <dgm:pt modelId="{3A74FEC7-F6CB-44AB-A9F0-7E90C7791A86}">
      <dgm:prSet/>
      <dgm:spPr/>
      <dgm:t>
        <a:bodyPr/>
        <a:lstStyle/>
        <a:p>
          <a:r>
            <a:rPr lang="cs-CZ"/>
            <a:t>Proteomika</a:t>
          </a:r>
          <a:endParaRPr lang="en-US"/>
        </a:p>
      </dgm:t>
    </dgm:pt>
    <dgm:pt modelId="{D9CB1950-EC69-4519-91F3-4372ECFA9B11}" type="parTrans" cxnId="{33DC2F2C-FB12-4982-906A-0ED273AB805D}">
      <dgm:prSet/>
      <dgm:spPr/>
      <dgm:t>
        <a:bodyPr/>
        <a:lstStyle/>
        <a:p>
          <a:endParaRPr lang="en-US"/>
        </a:p>
      </dgm:t>
    </dgm:pt>
    <dgm:pt modelId="{A83BF45D-23AE-4EB0-A85C-2643944221A8}" type="sibTrans" cxnId="{33DC2F2C-FB12-4982-906A-0ED273AB805D}">
      <dgm:prSet/>
      <dgm:spPr/>
      <dgm:t>
        <a:bodyPr/>
        <a:lstStyle/>
        <a:p>
          <a:endParaRPr lang="en-US"/>
        </a:p>
      </dgm:t>
    </dgm:pt>
    <dgm:pt modelId="{A1D2F2FD-B9F8-4995-B93F-DAC508B566F3}">
      <dgm:prSet/>
      <dgm:spPr/>
      <dgm:t>
        <a:bodyPr/>
        <a:lstStyle/>
        <a:p>
          <a:r>
            <a:rPr lang="cs-CZ"/>
            <a:t>Y2H metoda</a:t>
          </a:r>
          <a:endParaRPr lang="en-US"/>
        </a:p>
      </dgm:t>
    </dgm:pt>
    <dgm:pt modelId="{FF6FD5E4-289B-4715-8FFE-25BACB783787}" type="parTrans" cxnId="{F0DA27CA-1E8E-4BD1-94D0-6FDD2105BFE0}">
      <dgm:prSet/>
      <dgm:spPr/>
      <dgm:t>
        <a:bodyPr/>
        <a:lstStyle/>
        <a:p>
          <a:endParaRPr lang="en-US"/>
        </a:p>
      </dgm:t>
    </dgm:pt>
    <dgm:pt modelId="{179672CB-55CF-400B-B55A-21CE30A040E7}" type="sibTrans" cxnId="{F0DA27CA-1E8E-4BD1-94D0-6FDD2105BFE0}">
      <dgm:prSet/>
      <dgm:spPr/>
      <dgm:t>
        <a:bodyPr/>
        <a:lstStyle/>
        <a:p>
          <a:endParaRPr lang="en-US"/>
        </a:p>
      </dgm:t>
    </dgm:pt>
    <dgm:pt modelId="{DCC7638F-4283-414E-89E1-AF7BC1861653}">
      <dgm:prSet/>
      <dgm:spPr/>
      <dgm:t>
        <a:bodyPr/>
        <a:lstStyle/>
        <a:p>
          <a:r>
            <a:rPr lang="cs-CZ"/>
            <a:t>Hmotnostní spektrometrie</a:t>
          </a:r>
          <a:endParaRPr lang="en-US"/>
        </a:p>
      </dgm:t>
    </dgm:pt>
    <dgm:pt modelId="{7E61E296-B2EC-4646-9D67-DFD774B9D4F6}" type="parTrans" cxnId="{650772E2-2AAB-4300-BB76-5FC2BFEA7AF3}">
      <dgm:prSet/>
      <dgm:spPr/>
      <dgm:t>
        <a:bodyPr/>
        <a:lstStyle/>
        <a:p>
          <a:endParaRPr lang="en-US"/>
        </a:p>
      </dgm:t>
    </dgm:pt>
    <dgm:pt modelId="{12A32926-FCD5-47DB-8362-B2BB1C6D9725}" type="sibTrans" cxnId="{650772E2-2AAB-4300-BB76-5FC2BFEA7AF3}">
      <dgm:prSet/>
      <dgm:spPr/>
      <dgm:t>
        <a:bodyPr/>
        <a:lstStyle/>
        <a:p>
          <a:endParaRPr lang="en-US"/>
        </a:p>
      </dgm:t>
    </dgm:pt>
    <dgm:pt modelId="{E1DCBB4F-B79A-4E71-834C-2B6678595DE3}">
      <dgm:prSet/>
      <dgm:spPr/>
      <dgm:t>
        <a:bodyPr/>
        <a:lstStyle/>
        <a:p>
          <a:r>
            <a:rPr lang="cs-CZ" dirty="0"/>
            <a:t>Proteinové chipy</a:t>
          </a:r>
          <a:endParaRPr lang="en-US" dirty="0"/>
        </a:p>
      </dgm:t>
    </dgm:pt>
    <dgm:pt modelId="{29DF1729-9FE0-47FF-A5B4-BEDD7B23352D}" type="parTrans" cxnId="{852462C8-2B55-4211-9C05-09EB5DC966F0}">
      <dgm:prSet/>
      <dgm:spPr/>
      <dgm:t>
        <a:bodyPr/>
        <a:lstStyle/>
        <a:p>
          <a:endParaRPr lang="en-US"/>
        </a:p>
      </dgm:t>
    </dgm:pt>
    <dgm:pt modelId="{3B7EEFA0-A7DB-454F-9B36-C13267774D07}" type="sibTrans" cxnId="{852462C8-2B55-4211-9C05-09EB5DC966F0}">
      <dgm:prSet/>
      <dgm:spPr/>
      <dgm:t>
        <a:bodyPr/>
        <a:lstStyle/>
        <a:p>
          <a:endParaRPr lang="en-US"/>
        </a:p>
      </dgm:t>
    </dgm:pt>
    <dgm:pt modelId="{5CF3AC16-826D-41B4-BC77-7F2893E5C2F6}">
      <dgm:prSet/>
      <dgm:spPr/>
      <dgm:t>
        <a:bodyPr/>
        <a:lstStyle/>
        <a:p>
          <a:r>
            <a:rPr lang="cs-CZ"/>
            <a:t>Metabolomika</a:t>
          </a:r>
          <a:endParaRPr lang="en-US"/>
        </a:p>
      </dgm:t>
    </dgm:pt>
    <dgm:pt modelId="{90992655-A30C-4AAC-9524-5514B739F236}" type="parTrans" cxnId="{253FF7CC-9523-4893-BE93-FE4D7DB6BCE2}">
      <dgm:prSet/>
      <dgm:spPr/>
      <dgm:t>
        <a:bodyPr/>
        <a:lstStyle/>
        <a:p>
          <a:endParaRPr lang="en-US"/>
        </a:p>
      </dgm:t>
    </dgm:pt>
    <dgm:pt modelId="{CAF924B0-965B-4931-990C-8F6DE5AF2B30}" type="sibTrans" cxnId="{253FF7CC-9523-4893-BE93-FE4D7DB6BCE2}">
      <dgm:prSet/>
      <dgm:spPr/>
      <dgm:t>
        <a:bodyPr/>
        <a:lstStyle/>
        <a:p>
          <a:endParaRPr lang="en-US"/>
        </a:p>
      </dgm:t>
    </dgm:pt>
    <dgm:pt modelId="{E5D9603F-B74A-4217-8F7A-94619E4FD08D}">
      <dgm:prSet/>
      <dgm:spPr/>
      <dgm:t>
        <a:bodyPr/>
        <a:lstStyle/>
        <a:p>
          <a:r>
            <a:rPr lang="cs-CZ"/>
            <a:t>NMR</a:t>
          </a:r>
          <a:endParaRPr lang="en-US"/>
        </a:p>
      </dgm:t>
    </dgm:pt>
    <dgm:pt modelId="{09ECFE6B-BDE3-40B0-BE1B-2A398AB4A251}" type="parTrans" cxnId="{7C519265-9116-4A1E-A58A-A8674999A6C0}">
      <dgm:prSet/>
      <dgm:spPr/>
      <dgm:t>
        <a:bodyPr/>
        <a:lstStyle/>
        <a:p>
          <a:endParaRPr lang="en-US"/>
        </a:p>
      </dgm:t>
    </dgm:pt>
    <dgm:pt modelId="{ABF2D3BA-B266-4470-BE17-58A4035C5515}" type="sibTrans" cxnId="{7C519265-9116-4A1E-A58A-A8674999A6C0}">
      <dgm:prSet/>
      <dgm:spPr/>
      <dgm:t>
        <a:bodyPr/>
        <a:lstStyle/>
        <a:p>
          <a:endParaRPr lang="en-US"/>
        </a:p>
      </dgm:t>
    </dgm:pt>
    <dgm:pt modelId="{FD48D36B-5C5C-49BF-927E-D303A8D19662}">
      <dgm:prSet/>
      <dgm:spPr/>
      <dgm:t>
        <a:bodyPr/>
        <a:lstStyle/>
        <a:p>
          <a:r>
            <a:rPr lang="cs-CZ"/>
            <a:t>Hmotnostní spektrometrie</a:t>
          </a:r>
          <a:endParaRPr lang="en-US"/>
        </a:p>
      </dgm:t>
    </dgm:pt>
    <dgm:pt modelId="{FE150AB2-57D9-4AF3-8889-3AC3CAD99358}" type="parTrans" cxnId="{50DFEC26-09EC-4205-B8A2-1A302F4F4E18}">
      <dgm:prSet/>
      <dgm:spPr/>
      <dgm:t>
        <a:bodyPr/>
        <a:lstStyle/>
        <a:p>
          <a:endParaRPr lang="en-US"/>
        </a:p>
      </dgm:t>
    </dgm:pt>
    <dgm:pt modelId="{031D4BD5-A02F-4E52-8D31-8BF618D55F95}" type="sibTrans" cxnId="{50DFEC26-09EC-4205-B8A2-1A302F4F4E18}">
      <dgm:prSet/>
      <dgm:spPr/>
      <dgm:t>
        <a:bodyPr/>
        <a:lstStyle/>
        <a:p>
          <a:endParaRPr lang="en-US"/>
        </a:p>
      </dgm:t>
    </dgm:pt>
    <dgm:pt modelId="{E82C7D0F-D245-4862-B4C0-2A8C58E2A2AA}" type="pres">
      <dgm:prSet presAssocID="{9CAD1EE3-E12C-427B-B5EF-ABA00B58A6EA}" presName="diagram" presStyleCnt="0">
        <dgm:presLayoutVars>
          <dgm:dir/>
          <dgm:resizeHandles val="exact"/>
        </dgm:presLayoutVars>
      </dgm:prSet>
      <dgm:spPr/>
    </dgm:pt>
    <dgm:pt modelId="{5EB8066C-0AB5-41B4-B6FB-A4B4B72C7440}" type="pres">
      <dgm:prSet presAssocID="{586DCA9D-5587-4465-8C7F-14E8609A7DD5}" presName="node" presStyleLbl="node1" presStyleIdx="0" presStyleCnt="15">
        <dgm:presLayoutVars>
          <dgm:bulletEnabled val="1"/>
        </dgm:presLayoutVars>
      </dgm:prSet>
      <dgm:spPr/>
    </dgm:pt>
    <dgm:pt modelId="{37E5334A-C7B5-440A-A789-61F300A9BEF3}" type="pres">
      <dgm:prSet presAssocID="{5CD98604-AFDA-4142-A382-3E831C3D529A}" presName="sibTrans" presStyleCnt="0"/>
      <dgm:spPr/>
    </dgm:pt>
    <dgm:pt modelId="{31988557-9708-41E7-BD45-47C09FAA651D}" type="pres">
      <dgm:prSet presAssocID="{ACEFA003-B791-4051-8F58-0C5CD918767B}" presName="node" presStyleLbl="node1" presStyleIdx="1" presStyleCnt="15">
        <dgm:presLayoutVars>
          <dgm:bulletEnabled val="1"/>
        </dgm:presLayoutVars>
      </dgm:prSet>
      <dgm:spPr/>
    </dgm:pt>
    <dgm:pt modelId="{4B6793D2-DCBA-40D1-9C9E-43306C39B63E}" type="pres">
      <dgm:prSet presAssocID="{84E0611A-185F-46D0-A609-4E0AE2E811C1}" presName="sibTrans" presStyleCnt="0"/>
      <dgm:spPr/>
    </dgm:pt>
    <dgm:pt modelId="{CE3C4C18-1166-471B-9700-D168E1E3737F}" type="pres">
      <dgm:prSet presAssocID="{E4346CC8-51A9-4035-ADFA-A81755633C49}" presName="node" presStyleLbl="node1" presStyleIdx="2" presStyleCnt="15">
        <dgm:presLayoutVars>
          <dgm:bulletEnabled val="1"/>
        </dgm:presLayoutVars>
      </dgm:prSet>
      <dgm:spPr/>
    </dgm:pt>
    <dgm:pt modelId="{58E7AE84-8A38-460C-A900-82B964C50625}" type="pres">
      <dgm:prSet presAssocID="{C8992D8B-54E5-4065-9DE0-03BC6F319863}" presName="sibTrans" presStyleCnt="0"/>
      <dgm:spPr/>
    </dgm:pt>
    <dgm:pt modelId="{E9D38FA0-4FF5-458C-A1BD-89C65644332F}" type="pres">
      <dgm:prSet presAssocID="{68FAE254-BA42-481C-90F4-E704AF5FAD42}" presName="node" presStyleLbl="node1" presStyleIdx="3" presStyleCnt="15">
        <dgm:presLayoutVars>
          <dgm:bulletEnabled val="1"/>
        </dgm:presLayoutVars>
      </dgm:prSet>
      <dgm:spPr/>
    </dgm:pt>
    <dgm:pt modelId="{242F76C8-708D-4F18-B201-8A83391D4783}" type="pres">
      <dgm:prSet presAssocID="{EB8198FF-6DE6-4A00-BBF6-F0C3412A7861}" presName="sibTrans" presStyleCnt="0"/>
      <dgm:spPr/>
    </dgm:pt>
    <dgm:pt modelId="{92427EB8-D583-4110-BD47-D5D543689771}" type="pres">
      <dgm:prSet presAssocID="{B657CCEE-241A-4673-BD7E-70426D92964E}" presName="node" presStyleLbl="node1" presStyleIdx="4" presStyleCnt="15">
        <dgm:presLayoutVars>
          <dgm:bulletEnabled val="1"/>
        </dgm:presLayoutVars>
      </dgm:prSet>
      <dgm:spPr/>
    </dgm:pt>
    <dgm:pt modelId="{9A60E3A0-5BA7-4FD2-B641-CE89728FB708}" type="pres">
      <dgm:prSet presAssocID="{7DC50603-445B-4D3A-A5DF-18EBB43A8CAB}" presName="sibTrans" presStyleCnt="0"/>
      <dgm:spPr/>
    </dgm:pt>
    <dgm:pt modelId="{146340C9-5490-4DA1-8103-8D4B92A3BD1E}" type="pres">
      <dgm:prSet presAssocID="{BF0ADAA9-E4A9-4A33-8994-ABC4B4F11317}" presName="node" presStyleLbl="node1" presStyleIdx="5" presStyleCnt="15">
        <dgm:presLayoutVars>
          <dgm:bulletEnabled val="1"/>
        </dgm:presLayoutVars>
      </dgm:prSet>
      <dgm:spPr/>
    </dgm:pt>
    <dgm:pt modelId="{D94B1CB8-C888-4A94-951C-C5C743FE697B}" type="pres">
      <dgm:prSet presAssocID="{FBD65086-AAA9-4597-ACA6-FDCAF5C32F72}" presName="sibTrans" presStyleCnt="0"/>
      <dgm:spPr/>
    </dgm:pt>
    <dgm:pt modelId="{27EF0932-6A51-49BB-84E0-074E5A978FBE}" type="pres">
      <dgm:prSet presAssocID="{643CD29F-E6BF-4B5B-A969-EB215CDF675D}" presName="node" presStyleLbl="node1" presStyleIdx="6" presStyleCnt="15">
        <dgm:presLayoutVars>
          <dgm:bulletEnabled val="1"/>
        </dgm:presLayoutVars>
      </dgm:prSet>
      <dgm:spPr/>
    </dgm:pt>
    <dgm:pt modelId="{16562AB9-6C57-4E74-BC19-0206E0D36060}" type="pres">
      <dgm:prSet presAssocID="{992359D2-238B-4931-B947-DBB2BF9B2FFD}" presName="sibTrans" presStyleCnt="0"/>
      <dgm:spPr/>
    </dgm:pt>
    <dgm:pt modelId="{F025053D-4DB3-4EBA-AEEA-6D4267A23751}" type="pres">
      <dgm:prSet presAssocID="{25D30EC7-1057-42A6-9C54-2E1FC2AB5B1B}" presName="node" presStyleLbl="node1" presStyleIdx="7" presStyleCnt="15">
        <dgm:presLayoutVars>
          <dgm:bulletEnabled val="1"/>
        </dgm:presLayoutVars>
      </dgm:prSet>
      <dgm:spPr/>
    </dgm:pt>
    <dgm:pt modelId="{5DDB21E2-1F42-4F12-AF2A-E3A481457035}" type="pres">
      <dgm:prSet presAssocID="{731ED115-ED5D-4ED9-92E8-B18C046CAD2E}" presName="sibTrans" presStyleCnt="0"/>
      <dgm:spPr/>
    </dgm:pt>
    <dgm:pt modelId="{28AA83BC-AC50-4973-80E4-5C88508667D3}" type="pres">
      <dgm:prSet presAssocID="{3A74FEC7-F6CB-44AB-A9F0-7E90C7791A86}" presName="node" presStyleLbl="node1" presStyleIdx="8" presStyleCnt="15">
        <dgm:presLayoutVars>
          <dgm:bulletEnabled val="1"/>
        </dgm:presLayoutVars>
      </dgm:prSet>
      <dgm:spPr/>
    </dgm:pt>
    <dgm:pt modelId="{B6D1543E-7CB6-4401-B8B6-901AB3C0C300}" type="pres">
      <dgm:prSet presAssocID="{A83BF45D-23AE-4EB0-A85C-2643944221A8}" presName="sibTrans" presStyleCnt="0"/>
      <dgm:spPr/>
    </dgm:pt>
    <dgm:pt modelId="{705F48E3-55B3-407F-9ABE-EE1A5356F145}" type="pres">
      <dgm:prSet presAssocID="{A1D2F2FD-B9F8-4995-B93F-DAC508B566F3}" presName="node" presStyleLbl="node1" presStyleIdx="9" presStyleCnt="15">
        <dgm:presLayoutVars>
          <dgm:bulletEnabled val="1"/>
        </dgm:presLayoutVars>
      </dgm:prSet>
      <dgm:spPr/>
    </dgm:pt>
    <dgm:pt modelId="{C49A781B-8E3D-434B-8875-8A09EC53BE95}" type="pres">
      <dgm:prSet presAssocID="{179672CB-55CF-400B-B55A-21CE30A040E7}" presName="sibTrans" presStyleCnt="0"/>
      <dgm:spPr/>
    </dgm:pt>
    <dgm:pt modelId="{8A08D62C-0781-434B-9FA2-E326F079C0DA}" type="pres">
      <dgm:prSet presAssocID="{DCC7638F-4283-414E-89E1-AF7BC1861653}" presName="node" presStyleLbl="node1" presStyleIdx="10" presStyleCnt="15">
        <dgm:presLayoutVars>
          <dgm:bulletEnabled val="1"/>
        </dgm:presLayoutVars>
      </dgm:prSet>
      <dgm:spPr/>
    </dgm:pt>
    <dgm:pt modelId="{33620D07-7FCC-4E6A-B20F-FD2E652BAE12}" type="pres">
      <dgm:prSet presAssocID="{12A32926-FCD5-47DB-8362-B2BB1C6D9725}" presName="sibTrans" presStyleCnt="0"/>
      <dgm:spPr/>
    </dgm:pt>
    <dgm:pt modelId="{370861C0-016A-49C6-8E22-7809C83FDC81}" type="pres">
      <dgm:prSet presAssocID="{E1DCBB4F-B79A-4E71-834C-2B6678595DE3}" presName="node" presStyleLbl="node1" presStyleIdx="11" presStyleCnt="15">
        <dgm:presLayoutVars>
          <dgm:bulletEnabled val="1"/>
        </dgm:presLayoutVars>
      </dgm:prSet>
      <dgm:spPr/>
    </dgm:pt>
    <dgm:pt modelId="{E3C6F23E-8143-4646-98A5-2DA6F533703B}" type="pres">
      <dgm:prSet presAssocID="{3B7EEFA0-A7DB-454F-9B36-C13267774D07}" presName="sibTrans" presStyleCnt="0"/>
      <dgm:spPr/>
    </dgm:pt>
    <dgm:pt modelId="{1A3DCC05-5616-4550-8468-76BF6A707782}" type="pres">
      <dgm:prSet presAssocID="{5CF3AC16-826D-41B4-BC77-7F2893E5C2F6}" presName="node" presStyleLbl="node1" presStyleIdx="12" presStyleCnt="15">
        <dgm:presLayoutVars>
          <dgm:bulletEnabled val="1"/>
        </dgm:presLayoutVars>
      </dgm:prSet>
      <dgm:spPr/>
    </dgm:pt>
    <dgm:pt modelId="{276A7C82-8D2C-4861-8A17-FA18F01CC737}" type="pres">
      <dgm:prSet presAssocID="{CAF924B0-965B-4931-990C-8F6DE5AF2B30}" presName="sibTrans" presStyleCnt="0"/>
      <dgm:spPr/>
    </dgm:pt>
    <dgm:pt modelId="{0EC55E19-BF6B-4BBC-8620-FB8FCE5DB1F5}" type="pres">
      <dgm:prSet presAssocID="{E5D9603F-B74A-4217-8F7A-94619E4FD08D}" presName="node" presStyleLbl="node1" presStyleIdx="13" presStyleCnt="15">
        <dgm:presLayoutVars>
          <dgm:bulletEnabled val="1"/>
        </dgm:presLayoutVars>
      </dgm:prSet>
      <dgm:spPr/>
    </dgm:pt>
    <dgm:pt modelId="{DF919984-A683-4D6A-BFE8-9615171215DE}" type="pres">
      <dgm:prSet presAssocID="{ABF2D3BA-B266-4470-BE17-58A4035C5515}" presName="sibTrans" presStyleCnt="0"/>
      <dgm:spPr/>
    </dgm:pt>
    <dgm:pt modelId="{51A90DA8-F876-45DE-B0E2-4A4E65E03A0F}" type="pres">
      <dgm:prSet presAssocID="{FD48D36B-5C5C-49BF-927E-D303A8D19662}" presName="node" presStyleLbl="node1" presStyleIdx="14" presStyleCnt="15">
        <dgm:presLayoutVars>
          <dgm:bulletEnabled val="1"/>
        </dgm:presLayoutVars>
      </dgm:prSet>
      <dgm:spPr/>
    </dgm:pt>
  </dgm:ptLst>
  <dgm:cxnLst>
    <dgm:cxn modelId="{2F8BDD03-7D33-4059-97C2-363C3F8B3923}" srcId="{9CAD1EE3-E12C-427B-B5EF-ABA00B58A6EA}" destId="{586DCA9D-5587-4465-8C7F-14E8609A7DD5}" srcOrd="0" destOrd="0" parTransId="{F91CBADA-85DD-4A65-8A46-CE4167796678}" sibTransId="{5CD98604-AFDA-4142-A382-3E831C3D529A}"/>
    <dgm:cxn modelId="{25AB7506-ACF8-4A0E-A403-A2E416BC4B54}" type="presOf" srcId="{DCC7638F-4283-414E-89E1-AF7BC1861653}" destId="{8A08D62C-0781-434B-9FA2-E326F079C0DA}" srcOrd="0" destOrd="0" presId="urn:microsoft.com/office/officeart/2005/8/layout/default"/>
    <dgm:cxn modelId="{D0C71411-BEE1-4E02-8282-7A8FD01CC77B}" type="presOf" srcId="{68FAE254-BA42-481C-90F4-E704AF5FAD42}" destId="{E9D38FA0-4FF5-458C-A1BD-89C65644332F}" srcOrd="0" destOrd="0" presId="urn:microsoft.com/office/officeart/2005/8/layout/default"/>
    <dgm:cxn modelId="{C2CF081A-F876-4706-AD64-EE2566E7449D}" srcId="{9CAD1EE3-E12C-427B-B5EF-ABA00B58A6EA}" destId="{68FAE254-BA42-481C-90F4-E704AF5FAD42}" srcOrd="3" destOrd="0" parTransId="{A8742B00-B1C4-42B1-8971-703BE6CEFA1E}" sibTransId="{EB8198FF-6DE6-4A00-BBF6-F0C3412A7861}"/>
    <dgm:cxn modelId="{B9B4231D-1AC6-4E4A-9A13-9ABEBAB8BBF7}" type="presOf" srcId="{5CF3AC16-826D-41B4-BC77-7F2893E5C2F6}" destId="{1A3DCC05-5616-4550-8468-76BF6A707782}" srcOrd="0" destOrd="0" presId="urn:microsoft.com/office/officeart/2005/8/layout/default"/>
    <dgm:cxn modelId="{50DFEC26-09EC-4205-B8A2-1A302F4F4E18}" srcId="{9CAD1EE3-E12C-427B-B5EF-ABA00B58A6EA}" destId="{FD48D36B-5C5C-49BF-927E-D303A8D19662}" srcOrd="14" destOrd="0" parTransId="{FE150AB2-57D9-4AF3-8889-3AC3CAD99358}" sibTransId="{031D4BD5-A02F-4E52-8D31-8BF618D55F95}"/>
    <dgm:cxn modelId="{327C1C28-F324-45CB-8817-366DEC824706}" type="presOf" srcId="{9CAD1EE3-E12C-427B-B5EF-ABA00B58A6EA}" destId="{E82C7D0F-D245-4862-B4C0-2A8C58E2A2AA}" srcOrd="0" destOrd="0" presId="urn:microsoft.com/office/officeart/2005/8/layout/default"/>
    <dgm:cxn modelId="{C9F10129-6C39-4467-B3F4-73EB912F470B}" srcId="{9CAD1EE3-E12C-427B-B5EF-ABA00B58A6EA}" destId="{E4346CC8-51A9-4035-ADFA-A81755633C49}" srcOrd="2" destOrd="0" parTransId="{5DD05EEB-AEF9-4234-A385-35DA4517F67D}" sibTransId="{C8992D8B-54E5-4065-9DE0-03BC6F319863}"/>
    <dgm:cxn modelId="{33DC2F2C-FB12-4982-906A-0ED273AB805D}" srcId="{9CAD1EE3-E12C-427B-B5EF-ABA00B58A6EA}" destId="{3A74FEC7-F6CB-44AB-A9F0-7E90C7791A86}" srcOrd="8" destOrd="0" parTransId="{D9CB1950-EC69-4519-91F3-4372ECFA9B11}" sibTransId="{A83BF45D-23AE-4EB0-A85C-2643944221A8}"/>
    <dgm:cxn modelId="{12ED572D-BAF9-4C7A-80CC-521FB4FCD6DD}" type="presOf" srcId="{3A74FEC7-F6CB-44AB-A9F0-7E90C7791A86}" destId="{28AA83BC-AC50-4973-80E4-5C88508667D3}" srcOrd="0" destOrd="0" presId="urn:microsoft.com/office/officeart/2005/8/layout/default"/>
    <dgm:cxn modelId="{D1989031-F018-42AE-9D4C-8802AF7711F0}" type="presOf" srcId="{E5D9603F-B74A-4217-8F7A-94619E4FD08D}" destId="{0EC55E19-BF6B-4BBC-8620-FB8FCE5DB1F5}" srcOrd="0" destOrd="0" presId="urn:microsoft.com/office/officeart/2005/8/layout/default"/>
    <dgm:cxn modelId="{21EAE15C-30EF-4C29-BA7F-91C259FB1ABA}" type="presOf" srcId="{FD48D36B-5C5C-49BF-927E-D303A8D19662}" destId="{51A90DA8-F876-45DE-B0E2-4A4E65E03A0F}" srcOrd="0" destOrd="0" presId="urn:microsoft.com/office/officeart/2005/8/layout/default"/>
    <dgm:cxn modelId="{D0563641-ADA1-46A9-9704-36EC5903D7AD}" type="presOf" srcId="{E4346CC8-51A9-4035-ADFA-A81755633C49}" destId="{CE3C4C18-1166-471B-9700-D168E1E3737F}" srcOrd="0" destOrd="0" presId="urn:microsoft.com/office/officeart/2005/8/layout/default"/>
    <dgm:cxn modelId="{9DCA1262-1AAD-49F1-AE04-D2D796155772}" srcId="{9CAD1EE3-E12C-427B-B5EF-ABA00B58A6EA}" destId="{BF0ADAA9-E4A9-4A33-8994-ABC4B4F11317}" srcOrd="5" destOrd="0" parTransId="{96C60320-216A-40E6-AE4F-E916278BD71E}" sibTransId="{FBD65086-AAA9-4597-ACA6-FDCAF5C32F72}"/>
    <dgm:cxn modelId="{7C519265-9116-4A1E-A58A-A8674999A6C0}" srcId="{9CAD1EE3-E12C-427B-B5EF-ABA00B58A6EA}" destId="{E5D9603F-B74A-4217-8F7A-94619E4FD08D}" srcOrd="13" destOrd="0" parTransId="{09ECFE6B-BDE3-40B0-BE1B-2A398AB4A251}" sibTransId="{ABF2D3BA-B266-4470-BE17-58A4035C5515}"/>
    <dgm:cxn modelId="{A7309146-33CC-4E60-8296-0541D589087F}" type="presOf" srcId="{25D30EC7-1057-42A6-9C54-2E1FC2AB5B1B}" destId="{F025053D-4DB3-4EBA-AEEA-6D4267A23751}" srcOrd="0" destOrd="0" presId="urn:microsoft.com/office/officeart/2005/8/layout/default"/>
    <dgm:cxn modelId="{A23FF948-FD3C-48BA-9175-A36DA4B52872}" type="presOf" srcId="{ACEFA003-B791-4051-8F58-0C5CD918767B}" destId="{31988557-9708-41E7-BD45-47C09FAA651D}" srcOrd="0" destOrd="0" presId="urn:microsoft.com/office/officeart/2005/8/layout/default"/>
    <dgm:cxn modelId="{2DC52C69-8700-460D-9B27-6D44F48E179D}" srcId="{9CAD1EE3-E12C-427B-B5EF-ABA00B58A6EA}" destId="{643CD29F-E6BF-4B5B-A969-EB215CDF675D}" srcOrd="6" destOrd="0" parTransId="{FB0CF9CD-602C-442B-965D-CC9F41F8ECBB}" sibTransId="{992359D2-238B-4931-B947-DBB2BF9B2FFD}"/>
    <dgm:cxn modelId="{6DC23173-C6CB-416D-88A7-AA857163D31E}" srcId="{9CAD1EE3-E12C-427B-B5EF-ABA00B58A6EA}" destId="{ACEFA003-B791-4051-8F58-0C5CD918767B}" srcOrd="1" destOrd="0" parTransId="{B45262F5-B790-4074-943D-22635C5BC1D6}" sibTransId="{84E0611A-185F-46D0-A609-4E0AE2E811C1}"/>
    <dgm:cxn modelId="{98C1DE5A-CB76-4094-AE49-6BF15921EA40}" type="presOf" srcId="{E1DCBB4F-B79A-4E71-834C-2B6678595DE3}" destId="{370861C0-016A-49C6-8E22-7809C83FDC81}" srcOrd="0" destOrd="0" presId="urn:microsoft.com/office/officeart/2005/8/layout/default"/>
    <dgm:cxn modelId="{CDC87884-8A94-4EFD-BAD2-0E38275984FB}" srcId="{9CAD1EE3-E12C-427B-B5EF-ABA00B58A6EA}" destId="{25D30EC7-1057-42A6-9C54-2E1FC2AB5B1B}" srcOrd="7" destOrd="0" parTransId="{0553AA1F-D326-4987-85A0-78C410D3CFA9}" sibTransId="{731ED115-ED5D-4ED9-92E8-B18C046CAD2E}"/>
    <dgm:cxn modelId="{8D563399-B75B-4274-BBB4-EF662CE41CF4}" type="presOf" srcId="{A1D2F2FD-B9F8-4995-B93F-DAC508B566F3}" destId="{705F48E3-55B3-407F-9ABE-EE1A5356F145}" srcOrd="0" destOrd="0" presId="urn:microsoft.com/office/officeart/2005/8/layout/default"/>
    <dgm:cxn modelId="{852462C8-2B55-4211-9C05-09EB5DC966F0}" srcId="{9CAD1EE3-E12C-427B-B5EF-ABA00B58A6EA}" destId="{E1DCBB4F-B79A-4E71-834C-2B6678595DE3}" srcOrd="11" destOrd="0" parTransId="{29DF1729-9FE0-47FF-A5B4-BEDD7B23352D}" sibTransId="{3B7EEFA0-A7DB-454F-9B36-C13267774D07}"/>
    <dgm:cxn modelId="{F0DA27CA-1E8E-4BD1-94D0-6FDD2105BFE0}" srcId="{9CAD1EE3-E12C-427B-B5EF-ABA00B58A6EA}" destId="{A1D2F2FD-B9F8-4995-B93F-DAC508B566F3}" srcOrd="9" destOrd="0" parTransId="{FF6FD5E4-289B-4715-8FFE-25BACB783787}" sibTransId="{179672CB-55CF-400B-B55A-21CE30A040E7}"/>
    <dgm:cxn modelId="{8652E0CA-B6D8-45EE-8BDB-3DF297FB54E5}" srcId="{9CAD1EE3-E12C-427B-B5EF-ABA00B58A6EA}" destId="{B657CCEE-241A-4673-BD7E-70426D92964E}" srcOrd="4" destOrd="0" parTransId="{E2F24853-26AE-44B0-A77D-FF138DBC8659}" sibTransId="{7DC50603-445B-4D3A-A5DF-18EBB43A8CAB}"/>
    <dgm:cxn modelId="{253FF7CC-9523-4893-BE93-FE4D7DB6BCE2}" srcId="{9CAD1EE3-E12C-427B-B5EF-ABA00B58A6EA}" destId="{5CF3AC16-826D-41B4-BC77-7F2893E5C2F6}" srcOrd="12" destOrd="0" parTransId="{90992655-A30C-4AAC-9524-5514B739F236}" sibTransId="{CAF924B0-965B-4931-990C-8F6DE5AF2B30}"/>
    <dgm:cxn modelId="{EF5239D1-51B9-4A02-8E32-C0EF46EBDAB7}" type="presOf" srcId="{586DCA9D-5587-4465-8C7F-14E8609A7DD5}" destId="{5EB8066C-0AB5-41B4-B6FB-A4B4B72C7440}" srcOrd="0" destOrd="0" presId="urn:microsoft.com/office/officeart/2005/8/layout/default"/>
    <dgm:cxn modelId="{650772E2-2AAB-4300-BB76-5FC2BFEA7AF3}" srcId="{9CAD1EE3-E12C-427B-B5EF-ABA00B58A6EA}" destId="{DCC7638F-4283-414E-89E1-AF7BC1861653}" srcOrd="10" destOrd="0" parTransId="{7E61E296-B2EC-4646-9D67-DFD774B9D4F6}" sibTransId="{12A32926-FCD5-47DB-8362-B2BB1C6D9725}"/>
    <dgm:cxn modelId="{EC9805EA-F009-40FC-8F61-2AC99BE17D41}" type="presOf" srcId="{643CD29F-E6BF-4B5B-A969-EB215CDF675D}" destId="{27EF0932-6A51-49BB-84E0-074E5A978FBE}" srcOrd="0" destOrd="0" presId="urn:microsoft.com/office/officeart/2005/8/layout/default"/>
    <dgm:cxn modelId="{AC64F9ED-F817-4E1E-8ED8-3039F5C3AE16}" type="presOf" srcId="{BF0ADAA9-E4A9-4A33-8994-ABC4B4F11317}" destId="{146340C9-5490-4DA1-8103-8D4B92A3BD1E}" srcOrd="0" destOrd="0" presId="urn:microsoft.com/office/officeart/2005/8/layout/default"/>
    <dgm:cxn modelId="{EC5587F6-E93C-495F-8D85-A084390220A0}" type="presOf" srcId="{B657CCEE-241A-4673-BD7E-70426D92964E}" destId="{92427EB8-D583-4110-BD47-D5D543689771}" srcOrd="0" destOrd="0" presId="urn:microsoft.com/office/officeart/2005/8/layout/default"/>
    <dgm:cxn modelId="{E816B05F-91E9-443B-A379-C8E4AA35F9F4}" type="presParOf" srcId="{E82C7D0F-D245-4862-B4C0-2A8C58E2A2AA}" destId="{5EB8066C-0AB5-41B4-B6FB-A4B4B72C7440}" srcOrd="0" destOrd="0" presId="urn:microsoft.com/office/officeart/2005/8/layout/default"/>
    <dgm:cxn modelId="{1D591A2F-3D08-4677-86AF-5DF50458E84E}" type="presParOf" srcId="{E82C7D0F-D245-4862-B4C0-2A8C58E2A2AA}" destId="{37E5334A-C7B5-440A-A789-61F300A9BEF3}" srcOrd="1" destOrd="0" presId="urn:microsoft.com/office/officeart/2005/8/layout/default"/>
    <dgm:cxn modelId="{11F19377-9E59-49A7-9B4D-1B51F7D98FB4}" type="presParOf" srcId="{E82C7D0F-D245-4862-B4C0-2A8C58E2A2AA}" destId="{31988557-9708-41E7-BD45-47C09FAA651D}" srcOrd="2" destOrd="0" presId="urn:microsoft.com/office/officeart/2005/8/layout/default"/>
    <dgm:cxn modelId="{1B2491A9-5A5E-4431-9975-007353867D34}" type="presParOf" srcId="{E82C7D0F-D245-4862-B4C0-2A8C58E2A2AA}" destId="{4B6793D2-DCBA-40D1-9C9E-43306C39B63E}" srcOrd="3" destOrd="0" presId="urn:microsoft.com/office/officeart/2005/8/layout/default"/>
    <dgm:cxn modelId="{E81710EE-9FBC-4426-9AC0-094CB945D31B}" type="presParOf" srcId="{E82C7D0F-D245-4862-B4C0-2A8C58E2A2AA}" destId="{CE3C4C18-1166-471B-9700-D168E1E3737F}" srcOrd="4" destOrd="0" presId="urn:microsoft.com/office/officeart/2005/8/layout/default"/>
    <dgm:cxn modelId="{075784BC-BC8D-4BBF-8746-F2F7D6EB90EE}" type="presParOf" srcId="{E82C7D0F-D245-4862-B4C0-2A8C58E2A2AA}" destId="{58E7AE84-8A38-460C-A900-82B964C50625}" srcOrd="5" destOrd="0" presId="urn:microsoft.com/office/officeart/2005/8/layout/default"/>
    <dgm:cxn modelId="{F1741B9D-BE9A-4DE1-8DBD-FB586ABF279C}" type="presParOf" srcId="{E82C7D0F-D245-4862-B4C0-2A8C58E2A2AA}" destId="{E9D38FA0-4FF5-458C-A1BD-89C65644332F}" srcOrd="6" destOrd="0" presId="urn:microsoft.com/office/officeart/2005/8/layout/default"/>
    <dgm:cxn modelId="{EB6D6EBB-D18D-45F3-B2C8-7FC83DADA1F2}" type="presParOf" srcId="{E82C7D0F-D245-4862-B4C0-2A8C58E2A2AA}" destId="{242F76C8-708D-4F18-B201-8A83391D4783}" srcOrd="7" destOrd="0" presId="urn:microsoft.com/office/officeart/2005/8/layout/default"/>
    <dgm:cxn modelId="{08AF81C4-20E5-4DC4-BCD0-C272DBB60ADD}" type="presParOf" srcId="{E82C7D0F-D245-4862-B4C0-2A8C58E2A2AA}" destId="{92427EB8-D583-4110-BD47-D5D543689771}" srcOrd="8" destOrd="0" presId="urn:microsoft.com/office/officeart/2005/8/layout/default"/>
    <dgm:cxn modelId="{5BAD79E5-B4EA-4505-9FCE-FB4B865637A3}" type="presParOf" srcId="{E82C7D0F-D245-4862-B4C0-2A8C58E2A2AA}" destId="{9A60E3A0-5BA7-4FD2-B641-CE89728FB708}" srcOrd="9" destOrd="0" presId="urn:microsoft.com/office/officeart/2005/8/layout/default"/>
    <dgm:cxn modelId="{4E73E802-E328-4CBC-9733-3562695B160E}" type="presParOf" srcId="{E82C7D0F-D245-4862-B4C0-2A8C58E2A2AA}" destId="{146340C9-5490-4DA1-8103-8D4B92A3BD1E}" srcOrd="10" destOrd="0" presId="urn:microsoft.com/office/officeart/2005/8/layout/default"/>
    <dgm:cxn modelId="{E1C4EB97-2C67-4DAE-A4E9-4D27DCFE1883}" type="presParOf" srcId="{E82C7D0F-D245-4862-B4C0-2A8C58E2A2AA}" destId="{D94B1CB8-C888-4A94-951C-C5C743FE697B}" srcOrd="11" destOrd="0" presId="urn:microsoft.com/office/officeart/2005/8/layout/default"/>
    <dgm:cxn modelId="{CAAB945C-B0A1-472A-A945-081ADA2E0498}" type="presParOf" srcId="{E82C7D0F-D245-4862-B4C0-2A8C58E2A2AA}" destId="{27EF0932-6A51-49BB-84E0-074E5A978FBE}" srcOrd="12" destOrd="0" presId="urn:microsoft.com/office/officeart/2005/8/layout/default"/>
    <dgm:cxn modelId="{13639E19-EA88-44D0-86C0-BC46CE540E32}" type="presParOf" srcId="{E82C7D0F-D245-4862-B4C0-2A8C58E2A2AA}" destId="{16562AB9-6C57-4E74-BC19-0206E0D36060}" srcOrd="13" destOrd="0" presId="urn:microsoft.com/office/officeart/2005/8/layout/default"/>
    <dgm:cxn modelId="{9A22F615-68CE-42DA-AB02-EF6D0C056AE5}" type="presParOf" srcId="{E82C7D0F-D245-4862-B4C0-2A8C58E2A2AA}" destId="{F025053D-4DB3-4EBA-AEEA-6D4267A23751}" srcOrd="14" destOrd="0" presId="urn:microsoft.com/office/officeart/2005/8/layout/default"/>
    <dgm:cxn modelId="{C170144E-E5CF-4B4E-A4BD-95A29DE62347}" type="presParOf" srcId="{E82C7D0F-D245-4862-B4C0-2A8C58E2A2AA}" destId="{5DDB21E2-1F42-4F12-AF2A-E3A481457035}" srcOrd="15" destOrd="0" presId="urn:microsoft.com/office/officeart/2005/8/layout/default"/>
    <dgm:cxn modelId="{75A18754-E4DA-495D-83C3-99A0D412DEC5}" type="presParOf" srcId="{E82C7D0F-D245-4862-B4C0-2A8C58E2A2AA}" destId="{28AA83BC-AC50-4973-80E4-5C88508667D3}" srcOrd="16" destOrd="0" presId="urn:microsoft.com/office/officeart/2005/8/layout/default"/>
    <dgm:cxn modelId="{E90801F7-219D-47FD-8E62-39F1783B3100}" type="presParOf" srcId="{E82C7D0F-D245-4862-B4C0-2A8C58E2A2AA}" destId="{B6D1543E-7CB6-4401-B8B6-901AB3C0C300}" srcOrd="17" destOrd="0" presId="urn:microsoft.com/office/officeart/2005/8/layout/default"/>
    <dgm:cxn modelId="{1F420203-87FF-4219-82A3-AF55E93BBC15}" type="presParOf" srcId="{E82C7D0F-D245-4862-B4C0-2A8C58E2A2AA}" destId="{705F48E3-55B3-407F-9ABE-EE1A5356F145}" srcOrd="18" destOrd="0" presId="urn:microsoft.com/office/officeart/2005/8/layout/default"/>
    <dgm:cxn modelId="{E2E47456-A6CC-42FB-A2CF-85C4A8ACB5C7}" type="presParOf" srcId="{E82C7D0F-D245-4862-B4C0-2A8C58E2A2AA}" destId="{C49A781B-8E3D-434B-8875-8A09EC53BE95}" srcOrd="19" destOrd="0" presId="urn:microsoft.com/office/officeart/2005/8/layout/default"/>
    <dgm:cxn modelId="{94A20A39-C76E-4E68-A54B-3481E05DDE20}" type="presParOf" srcId="{E82C7D0F-D245-4862-B4C0-2A8C58E2A2AA}" destId="{8A08D62C-0781-434B-9FA2-E326F079C0DA}" srcOrd="20" destOrd="0" presId="urn:microsoft.com/office/officeart/2005/8/layout/default"/>
    <dgm:cxn modelId="{C6FFBDBB-A8D7-4A17-8963-3D30AF5C83D4}" type="presParOf" srcId="{E82C7D0F-D245-4862-B4C0-2A8C58E2A2AA}" destId="{33620D07-7FCC-4E6A-B20F-FD2E652BAE12}" srcOrd="21" destOrd="0" presId="urn:microsoft.com/office/officeart/2005/8/layout/default"/>
    <dgm:cxn modelId="{38CA8819-8382-4FBC-A881-9C8927AD7C8E}" type="presParOf" srcId="{E82C7D0F-D245-4862-B4C0-2A8C58E2A2AA}" destId="{370861C0-016A-49C6-8E22-7809C83FDC81}" srcOrd="22" destOrd="0" presId="urn:microsoft.com/office/officeart/2005/8/layout/default"/>
    <dgm:cxn modelId="{1E68A42E-2823-4181-89B7-B268C955BEE4}" type="presParOf" srcId="{E82C7D0F-D245-4862-B4C0-2A8C58E2A2AA}" destId="{E3C6F23E-8143-4646-98A5-2DA6F533703B}" srcOrd="23" destOrd="0" presId="urn:microsoft.com/office/officeart/2005/8/layout/default"/>
    <dgm:cxn modelId="{A2279B3E-7A1C-4818-9355-D335578A9578}" type="presParOf" srcId="{E82C7D0F-D245-4862-B4C0-2A8C58E2A2AA}" destId="{1A3DCC05-5616-4550-8468-76BF6A707782}" srcOrd="24" destOrd="0" presId="urn:microsoft.com/office/officeart/2005/8/layout/default"/>
    <dgm:cxn modelId="{47E7CB3F-010E-4A79-9BAC-219CCA51457F}" type="presParOf" srcId="{E82C7D0F-D245-4862-B4C0-2A8C58E2A2AA}" destId="{276A7C82-8D2C-4861-8A17-FA18F01CC737}" srcOrd="25" destOrd="0" presId="urn:microsoft.com/office/officeart/2005/8/layout/default"/>
    <dgm:cxn modelId="{9AF3C86F-3457-4DE7-A138-FDBC44AB0514}" type="presParOf" srcId="{E82C7D0F-D245-4862-B4C0-2A8C58E2A2AA}" destId="{0EC55E19-BF6B-4BBC-8620-FB8FCE5DB1F5}" srcOrd="26" destOrd="0" presId="urn:microsoft.com/office/officeart/2005/8/layout/default"/>
    <dgm:cxn modelId="{DDB9EF57-50CB-4CAA-A5A1-74F8C0C30DE0}" type="presParOf" srcId="{E82C7D0F-D245-4862-B4C0-2A8C58E2A2AA}" destId="{DF919984-A683-4D6A-BFE8-9615171215DE}" srcOrd="27" destOrd="0" presId="urn:microsoft.com/office/officeart/2005/8/layout/default"/>
    <dgm:cxn modelId="{E64F9E7D-84DD-4336-BD31-6108329173DE}" type="presParOf" srcId="{E82C7D0F-D245-4862-B4C0-2A8C58E2A2AA}" destId="{51A90DA8-F876-45DE-B0E2-4A4E65E03A0F}"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F001-63D4-4DDB-BDD1-E9B55C2C3BE2}">
      <dsp:nvSpPr>
        <dsp:cNvPr id="0" name=""/>
        <dsp:cNvSpPr/>
      </dsp:nvSpPr>
      <dsp:spPr>
        <a:xfrm>
          <a:off x="0" y="4504"/>
          <a:ext cx="1274708"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cs-CZ" sz="1500" b="1" kern="1200" dirty="0"/>
            <a:t>FENOTYP</a:t>
          </a:r>
          <a:endParaRPr lang="cs-CZ" sz="1500" kern="1200" dirty="0"/>
        </a:p>
      </dsp:txBody>
      <dsp:txXfrm>
        <a:off x="17134" y="21638"/>
        <a:ext cx="1240440" cy="316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59450-445E-4718-90DF-D9020F0BBB83}">
      <dsp:nvSpPr>
        <dsp:cNvPr id="0" name=""/>
        <dsp:cNvSpPr/>
      </dsp:nvSpPr>
      <dsp:spPr>
        <a:xfrm>
          <a:off x="0" y="43344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Typy: Molekulární, histologické, radiografické a fyziologické charakteristiky jsou typy biomarkerů.</a:t>
          </a:r>
          <a:endParaRPr lang="en-US" sz="1600" kern="1200" dirty="0"/>
        </a:p>
      </dsp:txBody>
      <dsp:txXfrm>
        <a:off x="30157" y="463597"/>
        <a:ext cx="5159684" cy="557446"/>
      </dsp:txXfrm>
    </dsp:sp>
    <dsp:sp modelId="{DC3007F7-FCCE-4AAB-9790-1AB1A7BC5DFE}">
      <dsp:nvSpPr>
        <dsp:cNvPr id="0" name=""/>
        <dsp:cNvSpPr/>
      </dsp:nvSpPr>
      <dsp:spPr>
        <a:xfrm>
          <a:off x="0" y="109728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a:t>Příklady:</a:t>
          </a:r>
          <a:endParaRPr lang="en-US" sz="1600" kern="1200"/>
        </a:p>
      </dsp:txBody>
      <dsp:txXfrm>
        <a:off x="30157" y="1127437"/>
        <a:ext cx="5159684" cy="557446"/>
      </dsp:txXfrm>
    </dsp:sp>
    <dsp:sp modelId="{63AD6DA4-F1CC-40DA-9265-6D0A849E7B71}">
      <dsp:nvSpPr>
        <dsp:cNvPr id="0" name=""/>
        <dsp:cNvSpPr/>
      </dsp:nvSpPr>
      <dsp:spPr>
        <a:xfrm>
          <a:off x="0" y="176112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Glukóza v krvi (molekulární)</a:t>
          </a:r>
          <a:endParaRPr lang="en-US" sz="1600" kern="1200" dirty="0"/>
        </a:p>
      </dsp:txBody>
      <dsp:txXfrm>
        <a:off x="30157" y="1791277"/>
        <a:ext cx="5159684" cy="557446"/>
      </dsp:txXfrm>
    </dsp:sp>
    <dsp:sp modelId="{60399729-3D9E-49FF-A13E-692E10163182}">
      <dsp:nvSpPr>
        <dsp:cNvPr id="0" name=""/>
        <dsp:cNvSpPr/>
      </dsp:nvSpPr>
      <dsp:spPr>
        <a:xfrm>
          <a:off x="0" y="242496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Velikost nádoru (radiografické)</a:t>
          </a:r>
          <a:endParaRPr lang="en-US" sz="1600" kern="1200" dirty="0"/>
        </a:p>
      </dsp:txBody>
      <dsp:txXfrm>
        <a:off x="30157" y="2455117"/>
        <a:ext cx="5159684" cy="557446"/>
      </dsp:txXfrm>
    </dsp:sp>
    <dsp:sp modelId="{1569B018-51E9-41ED-BF88-AE125B2DE835}">
      <dsp:nvSpPr>
        <dsp:cNvPr id="0" name=""/>
        <dsp:cNvSpPr/>
      </dsp:nvSpPr>
      <dsp:spPr>
        <a:xfrm>
          <a:off x="0" y="308880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Krevní tlak (fyziologický)</a:t>
          </a:r>
          <a:endParaRPr lang="en-US" sz="1600" kern="1200" dirty="0"/>
        </a:p>
      </dsp:txBody>
      <dsp:txXfrm>
        <a:off x="30157" y="3118957"/>
        <a:ext cx="5159684"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5BD82-6D96-4FA4-965E-0AB5068238C9}">
      <dsp:nvSpPr>
        <dsp:cNvPr id="0" name=""/>
        <dsp:cNvSpPr/>
      </dsp:nvSpPr>
      <dsp:spPr>
        <a:xfrm>
          <a:off x="0" y="505"/>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64ABB-DAF9-446A-8D94-9EA5D916BD7E}">
      <dsp:nvSpPr>
        <dsp:cNvPr id="0" name=""/>
        <dsp:cNvSpPr/>
      </dsp:nvSpPr>
      <dsp:spPr>
        <a:xfrm>
          <a:off x="357726" y="266583"/>
          <a:ext cx="650412" cy="6504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7BCC3-20D4-4276-99A6-CA09717A4858}">
      <dsp:nvSpPr>
        <dsp:cNvPr id="0" name=""/>
        <dsp:cNvSpPr/>
      </dsp:nvSpPr>
      <dsp:spPr>
        <a:xfrm>
          <a:off x="1365866" y="505"/>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b="1" kern="1200"/>
            <a:t>Klasifikace tkáně původu </a:t>
          </a:r>
          <a:r>
            <a:rPr lang="cs-CZ" sz="1400" kern="1200"/>
            <a:t>je prvním krokem k predikci přežití a výběru terapie, např.: vysoce výkonné technologie RNA, proteinů a tkáňových mikročipů</a:t>
          </a:r>
          <a:endParaRPr lang="en-US" sz="1400" kern="1200"/>
        </a:p>
      </dsp:txBody>
      <dsp:txXfrm>
        <a:off x="1365866" y="505"/>
        <a:ext cx="3854131" cy="1182568"/>
      </dsp:txXfrm>
    </dsp:sp>
    <dsp:sp modelId="{BA7B6D79-A431-4994-A33D-C9D272991503}">
      <dsp:nvSpPr>
        <dsp:cNvPr id="0" name=""/>
        <dsp:cNvSpPr/>
      </dsp:nvSpPr>
      <dsp:spPr>
        <a:xfrm>
          <a:off x="0" y="1478715"/>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EEFCC-663F-4D8F-9AE2-68A213D35622}">
      <dsp:nvSpPr>
        <dsp:cNvPr id="0" name=""/>
        <dsp:cNvSpPr/>
      </dsp:nvSpPr>
      <dsp:spPr>
        <a:xfrm>
          <a:off x="357726" y="1744793"/>
          <a:ext cx="650412" cy="6504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6F833D-0FA2-481B-A260-E7DB7828BC0C}">
      <dsp:nvSpPr>
        <dsp:cNvPr id="0" name=""/>
        <dsp:cNvSpPr/>
      </dsp:nvSpPr>
      <dsp:spPr>
        <a:xfrm>
          <a:off x="1365866" y="1478715"/>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kern="1200"/>
            <a:t>Každé anatomické místo má svůj vlastní histologický systém hodnocení, např. screeningové mamografie, počítačové tomografie (CT) a standardní rentgenové filmy</a:t>
          </a:r>
          <a:endParaRPr lang="en-US" sz="1400" kern="1200"/>
        </a:p>
      </dsp:txBody>
      <dsp:txXfrm>
        <a:off x="1365866" y="1478715"/>
        <a:ext cx="3854131" cy="1182568"/>
      </dsp:txXfrm>
    </dsp:sp>
    <dsp:sp modelId="{1D961B55-0FDE-4BE8-B40D-8A1AED354C5C}">
      <dsp:nvSpPr>
        <dsp:cNvPr id="0" name=""/>
        <dsp:cNvSpPr/>
      </dsp:nvSpPr>
      <dsp:spPr>
        <a:xfrm>
          <a:off x="0" y="2956926"/>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3073F-0343-4E8B-85EE-A2197B7AD6CD}">
      <dsp:nvSpPr>
        <dsp:cNvPr id="0" name=""/>
        <dsp:cNvSpPr/>
      </dsp:nvSpPr>
      <dsp:spPr>
        <a:xfrm>
          <a:off x="357726" y="3223004"/>
          <a:ext cx="650412" cy="6504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41557-47B5-4322-A28B-AFDC2865EEBF}">
      <dsp:nvSpPr>
        <dsp:cNvPr id="0" name=""/>
        <dsp:cNvSpPr/>
      </dsp:nvSpPr>
      <dsp:spPr>
        <a:xfrm>
          <a:off x="1365866" y="2956926"/>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b="1" kern="1200"/>
            <a:t>Staging</a:t>
          </a:r>
          <a:r>
            <a:rPr lang="cs-CZ" sz="1400" kern="1200"/>
            <a:t> – klinický+ patologický např.: RTG, CT, MRI, PET, endoskopické vyšetření, biopsie a chirurgické vyšetření, F-FDG, C-acetát a duální indikátor PET/CT pro stanovení stadia HCC (metastázy)</a:t>
          </a:r>
          <a:endParaRPr lang="en-US" sz="1400" kern="1200"/>
        </a:p>
      </dsp:txBody>
      <dsp:txXfrm>
        <a:off x="1365866" y="2956926"/>
        <a:ext cx="3854131" cy="118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066C-0AB5-41B4-B6FB-A4B4B72C7440}">
      <dsp:nvSpPr>
        <dsp:cNvPr id="0" name=""/>
        <dsp:cNvSpPr/>
      </dsp:nvSpPr>
      <dsp:spPr>
        <a:xfrm>
          <a:off x="662695"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Vysoce výkonné technologie</a:t>
          </a:r>
          <a:endParaRPr lang="en-US" sz="1200" kern="1200"/>
        </a:p>
      </dsp:txBody>
      <dsp:txXfrm>
        <a:off x="662695" y="989"/>
        <a:ext cx="1217064" cy="730238"/>
      </dsp:txXfrm>
    </dsp:sp>
    <dsp:sp modelId="{31988557-9708-41E7-BD45-47C09FAA651D}">
      <dsp:nvSpPr>
        <dsp:cNvPr id="0" name=""/>
        <dsp:cNvSpPr/>
      </dsp:nvSpPr>
      <dsp:spPr>
        <a:xfrm>
          <a:off x="2001466"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Genomika</a:t>
          </a:r>
          <a:endParaRPr lang="en-US" sz="1200" kern="1200"/>
        </a:p>
      </dsp:txBody>
      <dsp:txXfrm>
        <a:off x="2001466" y="989"/>
        <a:ext cx="1217064" cy="730238"/>
      </dsp:txXfrm>
    </dsp:sp>
    <dsp:sp modelId="{CE3C4C18-1166-471B-9700-D168E1E3737F}">
      <dsp:nvSpPr>
        <dsp:cNvPr id="0" name=""/>
        <dsp:cNvSpPr/>
      </dsp:nvSpPr>
      <dsp:spPr>
        <a:xfrm>
          <a:off x="3340237"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Sekvenování genomu</a:t>
          </a:r>
          <a:endParaRPr lang="en-US" sz="1200" kern="1200"/>
        </a:p>
      </dsp:txBody>
      <dsp:txXfrm>
        <a:off x="3340237" y="989"/>
        <a:ext cx="1217064" cy="730238"/>
      </dsp:txXfrm>
    </dsp:sp>
    <dsp:sp modelId="{E9D38FA0-4FF5-458C-A1BD-89C65644332F}">
      <dsp:nvSpPr>
        <dsp:cNvPr id="0" name=""/>
        <dsp:cNvSpPr/>
      </dsp:nvSpPr>
      <dsp:spPr>
        <a:xfrm>
          <a:off x="662695"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Variace genomu</a:t>
          </a:r>
          <a:endParaRPr lang="en-US" sz="1200" kern="1200"/>
        </a:p>
      </dsp:txBody>
      <dsp:txXfrm>
        <a:off x="662695" y="852935"/>
        <a:ext cx="1217064" cy="730238"/>
      </dsp:txXfrm>
    </dsp:sp>
    <dsp:sp modelId="{92427EB8-D583-4110-BD47-D5D543689771}">
      <dsp:nvSpPr>
        <dsp:cNvPr id="0" name=""/>
        <dsp:cNvSpPr/>
      </dsp:nvSpPr>
      <dsp:spPr>
        <a:xfrm>
          <a:off x="2001466"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Epigenomika</a:t>
          </a:r>
          <a:endParaRPr lang="en-US" sz="1200" kern="1200" dirty="0"/>
        </a:p>
      </dsp:txBody>
      <dsp:txXfrm>
        <a:off x="2001466" y="852935"/>
        <a:ext cx="1217064" cy="730238"/>
      </dsp:txXfrm>
    </dsp:sp>
    <dsp:sp modelId="{146340C9-5490-4DA1-8103-8D4B92A3BD1E}">
      <dsp:nvSpPr>
        <dsp:cNvPr id="0" name=""/>
        <dsp:cNvSpPr/>
      </dsp:nvSpPr>
      <dsp:spPr>
        <a:xfrm>
          <a:off x="3340237"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Transkriptomika</a:t>
          </a:r>
          <a:endParaRPr lang="en-US" sz="1200" kern="1200"/>
        </a:p>
      </dsp:txBody>
      <dsp:txXfrm>
        <a:off x="3340237" y="852935"/>
        <a:ext cx="1217064" cy="730238"/>
      </dsp:txXfrm>
    </dsp:sp>
    <dsp:sp modelId="{27EF0932-6A51-49BB-84E0-074E5A978FBE}">
      <dsp:nvSpPr>
        <dsp:cNvPr id="0" name=""/>
        <dsp:cNvSpPr/>
      </dsp:nvSpPr>
      <dsp:spPr>
        <a:xfrm>
          <a:off x="662695"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Microarrays</a:t>
          </a:r>
          <a:endParaRPr lang="en-US" sz="1200" kern="1200"/>
        </a:p>
      </dsp:txBody>
      <dsp:txXfrm>
        <a:off x="662695" y="1704880"/>
        <a:ext cx="1217064" cy="730238"/>
      </dsp:txXfrm>
    </dsp:sp>
    <dsp:sp modelId="{F025053D-4DB3-4EBA-AEEA-6D4267A23751}">
      <dsp:nvSpPr>
        <dsp:cNvPr id="0" name=""/>
        <dsp:cNvSpPr/>
      </dsp:nvSpPr>
      <dsp:spPr>
        <a:xfrm>
          <a:off x="2001466"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Údaje o genové expresi</a:t>
          </a:r>
          <a:endParaRPr lang="en-US" sz="1200" kern="1200"/>
        </a:p>
      </dsp:txBody>
      <dsp:txXfrm>
        <a:off x="2001466" y="1704880"/>
        <a:ext cx="1217064" cy="730238"/>
      </dsp:txXfrm>
    </dsp:sp>
    <dsp:sp modelId="{28AA83BC-AC50-4973-80E4-5C88508667D3}">
      <dsp:nvSpPr>
        <dsp:cNvPr id="0" name=""/>
        <dsp:cNvSpPr/>
      </dsp:nvSpPr>
      <dsp:spPr>
        <a:xfrm>
          <a:off x="3340237"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Proteomika</a:t>
          </a:r>
          <a:endParaRPr lang="en-US" sz="1200" kern="1200"/>
        </a:p>
      </dsp:txBody>
      <dsp:txXfrm>
        <a:off x="3340237" y="1704880"/>
        <a:ext cx="1217064" cy="730238"/>
      </dsp:txXfrm>
    </dsp:sp>
    <dsp:sp modelId="{705F48E3-55B3-407F-9ABE-EE1A5356F145}">
      <dsp:nvSpPr>
        <dsp:cNvPr id="0" name=""/>
        <dsp:cNvSpPr/>
      </dsp:nvSpPr>
      <dsp:spPr>
        <a:xfrm>
          <a:off x="662695"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Y2H metoda</a:t>
          </a:r>
          <a:endParaRPr lang="en-US" sz="1200" kern="1200"/>
        </a:p>
      </dsp:txBody>
      <dsp:txXfrm>
        <a:off x="662695" y="2556825"/>
        <a:ext cx="1217064" cy="730238"/>
      </dsp:txXfrm>
    </dsp:sp>
    <dsp:sp modelId="{8A08D62C-0781-434B-9FA2-E326F079C0DA}">
      <dsp:nvSpPr>
        <dsp:cNvPr id="0" name=""/>
        <dsp:cNvSpPr/>
      </dsp:nvSpPr>
      <dsp:spPr>
        <a:xfrm>
          <a:off x="2001466"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Hmotnostní spektrometrie</a:t>
          </a:r>
          <a:endParaRPr lang="en-US" sz="1200" kern="1200"/>
        </a:p>
      </dsp:txBody>
      <dsp:txXfrm>
        <a:off x="2001466" y="2556825"/>
        <a:ext cx="1217064" cy="730238"/>
      </dsp:txXfrm>
    </dsp:sp>
    <dsp:sp modelId="{370861C0-016A-49C6-8E22-7809C83FDC81}">
      <dsp:nvSpPr>
        <dsp:cNvPr id="0" name=""/>
        <dsp:cNvSpPr/>
      </dsp:nvSpPr>
      <dsp:spPr>
        <a:xfrm>
          <a:off x="3340237"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a:t>Proteinové chipy</a:t>
          </a:r>
          <a:endParaRPr lang="en-US" sz="1200" kern="1200" dirty="0"/>
        </a:p>
      </dsp:txBody>
      <dsp:txXfrm>
        <a:off x="3340237" y="2556825"/>
        <a:ext cx="1217064" cy="730238"/>
      </dsp:txXfrm>
    </dsp:sp>
    <dsp:sp modelId="{1A3DCC05-5616-4550-8468-76BF6A707782}">
      <dsp:nvSpPr>
        <dsp:cNvPr id="0" name=""/>
        <dsp:cNvSpPr/>
      </dsp:nvSpPr>
      <dsp:spPr>
        <a:xfrm>
          <a:off x="662695"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Metabolomika</a:t>
          </a:r>
          <a:endParaRPr lang="en-US" sz="1200" kern="1200"/>
        </a:p>
      </dsp:txBody>
      <dsp:txXfrm>
        <a:off x="662695" y="3408771"/>
        <a:ext cx="1217064" cy="730238"/>
      </dsp:txXfrm>
    </dsp:sp>
    <dsp:sp modelId="{0EC55E19-BF6B-4BBC-8620-FB8FCE5DB1F5}">
      <dsp:nvSpPr>
        <dsp:cNvPr id="0" name=""/>
        <dsp:cNvSpPr/>
      </dsp:nvSpPr>
      <dsp:spPr>
        <a:xfrm>
          <a:off x="2001466"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NMR</a:t>
          </a:r>
          <a:endParaRPr lang="en-US" sz="1200" kern="1200"/>
        </a:p>
      </dsp:txBody>
      <dsp:txXfrm>
        <a:off x="2001466" y="3408771"/>
        <a:ext cx="1217064" cy="730238"/>
      </dsp:txXfrm>
    </dsp:sp>
    <dsp:sp modelId="{51A90DA8-F876-45DE-B0E2-4A4E65E03A0F}">
      <dsp:nvSpPr>
        <dsp:cNvPr id="0" name=""/>
        <dsp:cNvSpPr/>
      </dsp:nvSpPr>
      <dsp:spPr>
        <a:xfrm>
          <a:off x="3340237"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Hmotnostní spektrometrie</a:t>
          </a:r>
          <a:endParaRPr lang="en-US" sz="1200" kern="1200"/>
        </a:p>
      </dsp:txBody>
      <dsp:txXfrm>
        <a:off x="3340237" y="3408771"/>
        <a:ext cx="1217064" cy="7302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7C3B7AA-6ABE-4ABB-8B00-081B051B8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339F-24AB-4686-9E5E-9876C74B80AB}" type="slidenum">
              <a:rPr lang="cs-CZ" altLang="cs-CZ"/>
              <a:pPr>
                <a:spcBef>
                  <a:spcPct val="0"/>
                </a:spcBef>
              </a:pPr>
              <a:t>14</a:t>
            </a:fld>
            <a:endParaRPr lang="cs-CZ" altLang="cs-CZ"/>
          </a:p>
        </p:txBody>
      </p:sp>
      <p:sp>
        <p:nvSpPr>
          <p:cNvPr id="17411" name="Rectangle 2">
            <a:extLst>
              <a:ext uri="{FF2B5EF4-FFF2-40B4-BE49-F238E27FC236}">
                <a16:creationId xmlns:a16="http://schemas.microsoft.com/office/drawing/2014/main" id="{029AE92A-DA61-4B3D-B9BE-0233A200B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2CD98536-84D9-4120-AA67-54F46AC748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Galactosemia –accumulation of galactose in the blood results in mental retardation – diets low in lactose</a:t>
            </a:r>
          </a:p>
          <a:p>
            <a:pPr eaLnBrk="1" hangingPunct="1">
              <a:spcBef>
                <a:spcPct val="0"/>
              </a:spcBef>
            </a:pPr>
            <a:r>
              <a:rPr lang="en-US" altLang="cs-CZ"/>
              <a:t>PKU – accumulation of phenylalanine in the blood results in neurological damage – diets low in phenylalanine</a:t>
            </a:r>
          </a:p>
          <a:p>
            <a:pPr eaLnBrk="1" hangingPunct="1">
              <a:spcBef>
                <a:spcPct val="0"/>
              </a:spcBef>
            </a:pPr>
            <a:r>
              <a:rPr lang="en-US" altLang="cs-CZ"/>
              <a:t>Both are single gene traits and are easy to identify and treat by changes in diet</a:t>
            </a:r>
          </a:p>
          <a:p>
            <a:pPr eaLnBrk="1" hangingPunct="1">
              <a:spcBef>
                <a:spcPct val="0"/>
              </a:spcBef>
            </a:pPr>
            <a:endParaRPr lang="en-US"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79433C8-143C-47E0-92D8-9B8508FFAE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01D558-25C1-4C72-906D-EA085A889CAD}" type="slidenum">
              <a:rPr lang="cs-CZ" altLang="cs-CZ"/>
              <a:pPr>
                <a:spcBef>
                  <a:spcPct val="0"/>
                </a:spcBef>
              </a:pPr>
              <a:t>16</a:t>
            </a:fld>
            <a:endParaRPr lang="cs-CZ" altLang="cs-CZ"/>
          </a:p>
        </p:txBody>
      </p:sp>
      <p:sp>
        <p:nvSpPr>
          <p:cNvPr id="41987" name="Rectangle 2">
            <a:extLst>
              <a:ext uri="{FF2B5EF4-FFF2-40B4-BE49-F238E27FC236}">
                <a16:creationId xmlns:a16="http://schemas.microsoft.com/office/drawing/2014/main" id="{449D7A6B-23C3-4BDB-95AA-BFD0AE22F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9C4EA165-43BD-49C6-9E66-F6D925C8D4F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B4E2369-17A7-4958-8A70-6892B30C2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50D994-182D-46E3-A170-FE3A8BC27BE8}" type="slidenum">
              <a:rPr lang="cs-CZ" altLang="cs-CZ"/>
              <a:pPr>
                <a:spcBef>
                  <a:spcPct val="0"/>
                </a:spcBef>
              </a:pPr>
              <a:t>17</a:t>
            </a:fld>
            <a:endParaRPr lang="cs-CZ" altLang="cs-CZ"/>
          </a:p>
        </p:txBody>
      </p:sp>
      <p:sp>
        <p:nvSpPr>
          <p:cNvPr id="46083" name="Rectangle 2">
            <a:extLst>
              <a:ext uri="{FF2B5EF4-FFF2-40B4-BE49-F238E27FC236}">
                <a16:creationId xmlns:a16="http://schemas.microsoft.com/office/drawing/2014/main" id="{A91DF10D-9E63-4980-A143-8772AF6A26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487C0878-8224-4E37-947D-FAED89EC1A8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4B39153-16AC-4FE0-9A2C-8EC4B7F97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3E09B-9836-425B-B465-8D5AF7ED7BC9}" type="slidenum">
              <a:rPr lang="cs-CZ" altLang="cs-CZ"/>
              <a:pPr>
                <a:spcBef>
                  <a:spcPct val="0"/>
                </a:spcBef>
              </a:pPr>
              <a:t>31</a:t>
            </a:fld>
            <a:endParaRPr lang="cs-CZ" altLang="cs-CZ"/>
          </a:p>
        </p:txBody>
      </p:sp>
      <p:sp>
        <p:nvSpPr>
          <p:cNvPr id="37891" name="Rectangle 2">
            <a:extLst>
              <a:ext uri="{FF2B5EF4-FFF2-40B4-BE49-F238E27FC236}">
                <a16:creationId xmlns:a16="http://schemas.microsoft.com/office/drawing/2014/main" id="{97129502-CEB4-4556-B021-7053ABE8F1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7126FDD5-8A7A-4AA9-ADAB-5B2ADD8711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02CE51C2-0E13-48DC-BD16-8C4D0F953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a:extLst>
              <a:ext uri="{FF2B5EF4-FFF2-40B4-BE49-F238E27FC236}">
                <a16:creationId xmlns:a16="http://schemas.microsoft.com/office/drawing/2014/main" id="{5511FACB-A9AC-4EBF-9891-875EE26E9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Celogenomové asociační studie jsou užitečné nástroje při identifikaci běžných variant přispívajících k dědičné součásti komplexních onemocnění. Naprostá většina takových variant má v nejlepším případě malý účinek, i když působí v rámci určité kombinace, a jejich celkový vliv na variabilitu populace i predikční robustnost pro odhad rizika onemocnění jsou malé. Existuje značný nesoulad mezi rozsahem celkové familiární agregace pozorované u mnoha běžných onemocnění  a rozsahem metabolických odchylek, které lze přičíst dosud identifikovaným variantám. Např. u diabetu typu 2, zodpovídají známé varianty u evropanů společně za relativní riziko u sourozenců 1,07, což je významně pod úrovní empiricky stanovené relativního rizika sourozenců pozorovaného v epidemiologických studiích, které se blíží třem. Ačkoli identifikace dalších rizikových variant (jak ve známých lokusech, tak v zatím neidentifikovaných oblastech) může do určité míry tento deficit snížit, zdá se, že podle nejnovější hypotézy “chybějící dědičnosti” může být významná část “heritability” znaků přičtena genetickým efektům s intermediární penetrancí, které odolávají z velké části konvenčním přístupům populační genetiky komplexních chorob. </a:t>
            </a:r>
            <a:endParaRPr lang="cs-CZ" altLang="cs-CZ"/>
          </a:p>
          <a:p>
            <a:endParaRPr lang="cs-CZ" altLang="cs-CZ"/>
          </a:p>
        </p:txBody>
      </p:sp>
      <p:sp>
        <p:nvSpPr>
          <p:cNvPr id="13316" name="Zástupný symbol pro číslo snímku 3">
            <a:extLst>
              <a:ext uri="{FF2B5EF4-FFF2-40B4-BE49-F238E27FC236}">
                <a16:creationId xmlns:a16="http://schemas.microsoft.com/office/drawing/2014/main" id="{6B674381-2060-4B6C-A81C-CC93D5526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8DF062-F2D8-43C8-B298-EDF981F174E2}" type="slidenum">
              <a:rPr lang="cs-CZ" altLang="cs-CZ">
                <a:latin typeface="Calibri" panose="020F0502020204030204" pitchFamily="34" charset="0"/>
              </a:rPr>
              <a:pPr/>
              <a:t>52</a:t>
            </a:fld>
            <a:endParaRPr lang="cs-CZ" altLang="cs-CZ">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90F9A986-1D02-4B1B-9517-21C67020C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a:extLst>
              <a:ext uri="{FF2B5EF4-FFF2-40B4-BE49-F238E27FC236}">
                <a16:creationId xmlns:a16="http://schemas.microsoft.com/office/drawing/2014/main" id="{1410575C-1D2F-4042-95BD-FBB07CEE0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Pokud si představíme hypotetickou variantu s frekvencí minoritní alely 1% a odds ratiem allely 3 a prevalencí onemocnění 5%, bude penetrance rizikového homozygota (45%) příliš nízká, aby podporovala představu mendelovské segregace a umožňovala detekci tradičními postupy. Nízká detekovatelnost minoritní alely se projeví i na úrovni celogenomových studií. Přesto bude mít tato varianta významný účinek na rodinné riziko, než většina ostatních alel determinujících vnímavost – relativní riziko pro sourozence vázané na daný lokus rovné 1,038 bude výrazně překračovat riziko spojené např. s TCF7L2 lokusem, který je silně asociován s diabetem a kde je toto riziko přibližně 1,025. Dá se očekávat, že nové technologie sekvenace, zejména sekvenování nové generace, výrazně přispějí k identifikaci a charakterizaci variant, které přispívají k vnímavosti k daným komplexním onemocněním.</a:t>
            </a:r>
            <a:endParaRPr lang="cs-CZ" altLang="cs-CZ"/>
          </a:p>
          <a:p>
            <a:endParaRPr lang="cs-CZ" altLang="cs-CZ"/>
          </a:p>
        </p:txBody>
      </p:sp>
      <p:sp>
        <p:nvSpPr>
          <p:cNvPr id="15364" name="Zástupný symbol pro číslo snímku 3">
            <a:extLst>
              <a:ext uri="{FF2B5EF4-FFF2-40B4-BE49-F238E27FC236}">
                <a16:creationId xmlns:a16="http://schemas.microsoft.com/office/drawing/2014/main" id="{06080EE7-3B73-4769-BF2E-7E1843817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8CAFE4-9B42-4E14-9A3B-4B9E6159AD30}" type="slidenum">
              <a:rPr lang="cs-CZ" altLang="cs-CZ">
                <a:latin typeface="Calibri" panose="020F0502020204030204" pitchFamily="34" charset="0"/>
              </a:rPr>
              <a:pPr/>
              <a:t>53</a:t>
            </a:fld>
            <a:endParaRPr lang="cs-CZ" altLang="cs-CZ">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9541F724-8262-0E42-867E-67DE0EDB2E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30808220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adpis bez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1C03D05C-7A3C-496E-9F9C-5A48AFCB1C9F}"/>
              </a:ext>
            </a:extLst>
          </p:cNvPr>
          <p:cNvSpPr>
            <a:spLocks noGrp="1"/>
          </p:cNvSpPr>
          <p:nvPr>
            <p:ph type="dt" sz="half" idx="10"/>
          </p:nvPr>
        </p:nvSpPr>
        <p:spPr/>
        <p:txBody>
          <a:bodyPr/>
          <a:lstStyle>
            <a:lvl1pPr>
              <a:defRPr/>
            </a:lvl1pPr>
          </a:lstStyle>
          <a:p>
            <a:pPr>
              <a:defRPr/>
            </a:pPr>
            <a:fld id="{B88D13A4-40A7-46CA-93E7-58A518034B97}" type="datetimeFigureOut">
              <a:rPr lang="cs-CZ"/>
              <a:pPr>
                <a:defRPr/>
              </a:pPr>
              <a:t>18.02.2024</a:t>
            </a:fld>
            <a:endParaRPr lang="cs-CZ"/>
          </a:p>
        </p:txBody>
      </p:sp>
      <p:sp>
        <p:nvSpPr>
          <p:cNvPr id="4" name="Zástupný symbol pro zápatí 4">
            <a:extLst>
              <a:ext uri="{FF2B5EF4-FFF2-40B4-BE49-F238E27FC236}">
                <a16:creationId xmlns:a16="http://schemas.microsoft.com/office/drawing/2014/main" id="{8E5EEE39-3ADF-4E4A-A40B-A61B28C73FE8}"/>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77EA946B-FC91-4130-B0ED-C300E03F65CD}"/>
              </a:ext>
            </a:extLst>
          </p:cNvPr>
          <p:cNvSpPr>
            <a:spLocks noGrp="1"/>
          </p:cNvSpPr>
          <p:nvPr>
            <p:ph type="sldNum" sz="quarter" idx="12"/>
          </p:nvPr>
        </p:nvSpPr>
        <p:spPr/>
        <p:txBody>
          <a:bodyPr/>
          <a:lstStyle>
            <a:lvl1pPr>
              <a:defRPr/>
            </a:lvl1pPr>
          </a:lstStyle>
          <a:p>
            <a:fld id="{F52EEB83-02FE-49C0-9C56-3D0C2B07B9D7}" type="slidenum">
              <a:rPr lang="cs-CZ" altLang="cs-CZ"/>
              <a:pPr/>
              <a:t>‹#›</a:t>
            </a:fld>
            <a:endParaRPr lang="cs-CZ" altLang="cs-CZ"/>
          </a:p>
        </p:txBody>
      </p:sp>
    </p:spTree>
    <p:extLst>
      <p:ext uri="{BB962C8B-B14F-4D97-AF65-F5344CB8AC3E}">
        <p14:creationId xmlns:p14="http://schemas.microsoft.com/office/powerpoint/2010/main" val="150119493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dvouřádkový bez obsahu">
    <p:spTree>
      <p:nvGrpSpPr>
        <p:cNvPr id="1" name=""/>
        <p:cNvGrpSpPr/>
        <p:nvPr/>
      </p:nvGrpSpPr>
      <p:grpSpPr>
        <a:xfrm>
          <a:off x="0" y="0"/>
          <a:ext cx="0" cy="0"/>
          <a:chOff x="0" y="0"/>
          <a:chExt cx="0" cy="0"/>
        </a:xfrm>
      </p:grpSpPr>
      <p:sp>
        <p:nvSpPr>
          <p:cNvPr id="2" name="Nadpis 1"/>
          <p:cNvSpPr>
            <a:spLocks noGrp="1"/>
          </p:cNvSpPr>
          <p:nvPr>
            <p:ph type="title"/>
          </p:nvPr>
        </p:nvSpPr>
        <p:spPr>
          <a:xfrm>
            <a:off x="2255573" y="1092245"/>
            <a:ext cx="9283259" cy="864096"/>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33EE0473-BD89-4C02-8727-8F3B4889268A}"/>
              </a:ext>
            </a:extLst>
          </p:cNvPr>
          <p:cNvSpPr>
            <a:spLocks noGrp="1"/>
          </p:cNvSpPr>
          <p:nvPr>
            <p:ph type="dt" sz="half" idx="10"/>
          </p:nvPr>
        </p:nvSpPr>
        <p:spPr/>
        <p:txBody>
          <a:bodyPr/>
          <a:lstStyle>
            <a:lvl1pPr>
              <a:defRPr/>
            </a:lvl1pPr>
          </a:lstStyle>
          <a:p>
            <a:pPr>
              <a:defRPr/>
            </a:pPr>
            <a:fld id="{E0CAA311-AB55-4B6C-A9BF-D834F0F64715}" type="datetimeFigureOut">
              <a:rPr lang="cs-CZ"/>
              <a:pPr>
                <a:defRPr/>
              </a:pPr>
              <a:t>18.02.2024</a:t>
            </a:fld>
            <a:endParaRPr lang="cs-CZ"/>
          </a:p>
        </p:txBody>
      </p:sp>
      <p:sp>
        <p:nvSpPr>
          <p:cNvPr id="4" name="Zástupný symbol pro zápatí 4">
            <a:extLst>
              <a:ext uri="{FF2B5EF4-FFF2-40B4-BE49-F238E27FC236}">
                <a16:creationId xmlns:a16="http://schemas.microsoft.com/office/drawing/2014/main" id="{05DBD9FE-361F-43E9-93EB-59ACB2A029E9}"/>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AB7A0778-73F9-4E8A-A3DB-B1493295D70F}"/>
              </a:ext>
            </a:extLst>
          </p:cNvPr>
          <p:cNvSpPr>
            <a:spLocks noGrp="1"/>
          </p:cNvSpPr>
          <p:nvPr>
            <p:ph type="sldNum" sz="quarter" idx="12"/>
          </p:nvPr>
        </p:nvSpPr>
        <p:spPr/>
        <p:txBody>
          <a:bodyPr/>
          <a:lstStyle>
            <a:lvl1pPr>
              <a:defRPr/>
            </a:lvl1pPr>
          </a:lstStyle>
          <a:p>
            <a:fld id="{FFE0EBA3-08C6-467F-BDF5-9C9CEC06C997}" type="slidenum">
              <a:rPr lang="cs-CZ" altLang="cs-CZ"/>
              <a:pPr/>
              <a:t>‹#›</a:t>
            </a:fld>
            <a:endParaRPr lang="cs-CZ" altLang="cs-CZ"/>
          </a:p>
        </p:txBody>
      </p:sp>
    </p:spTree>
    <p:extLst>
      <p:ext uri="{BB962C8B-B14F-4D97-AF65-F5344CB8AC3E}">
        <p14:creationId xmlns:p14="http://schemas.microsoft.com/office/powerpoint/2010/main" val="393313736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jednořádkový + 2sloupc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obsah 2"/>
          <p:cNvSpPr>
            <a:spLocks noGrp="1"/>
          </p:cNvSpPr>
          <p:nvPr>
            <p:ph idx="1"/>
          </p:nvPr>
        </p:nvSpPr>
        <p:spPr>
          <a:xfrm>
            <a:off x="2255574" y="1844825"/>
            <a:ext cx="4512501"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2925" indent="-276225">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715963" indent="-266700">
              <a:lnSpc>
                <a:spcPct val="100000"/>
              </a:lnSpc>
              <a:buFont typeface="Wingdings" pitchFamily="2" charset="2"/>
              <a:buChar char="§"/>
              <a:defRPr sz="1800">
                <a:solidFill>
                  <a:schemeClr val="tx1"/>
                </a:solidFill>
                <a:latin typeface="Arial" pitchFamily="34" charset="0"/>
                <a:cs typeface="Arial" pitchFamily="34" charset="0"/>
              </a:defRPr>
            </a:lvl3pPr>
            <a:lvl4pPr marL="896938" indent="-180975">
              <a:tabLst/>
              <a:defRPr sz="1400">
                <a:latin typeface="Arial" pitchFamily="34" charset="0"/>
                <a:cs typeface="Arial" pitchFamily="34" charset="0"/>
              </a:defRPr>
            </a:lvl4pPr>
            <a:lvl5pPr marL="1077913" indent="-180975">
              <a:defRPr sz="1200">
                <a:latin typeface="Arial" pitchFamily="34" charset="0"/>
                <a:cs typeface="Arial"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obsah 2"/>
          <p:cNvSpPr>
            <a:spLocks noGrp="1"/>
          </p:cNvSpPr>
          <p:nvPr>
            <p:ph idx="13"/>
          </p:nvPr>
        </p:nvSpPr>
        <p:spPr>
          <a:xfrm>
            <a:off x="7056107" y="1844825"/>
            <a:ext cx="4512501"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2925" indent="-276225">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715963" indent="-266700">
              <a:lnSpc>
                <a:spcPct val="100000"/>
              </a:lnSpc>
              <a:buFont typeface="Wingdings" pitchFamily="2" charset="2"/>
              <a:buChar char="§"/>
              <a:defRPr sz="1800">
                <a:solidFill>
                  <a:schemeClr val="tx1"/>
                </a:solidFill>
                <a:latin typeface="Arial" pitchFamily="34" charset="0"/>
                <a:cs typeface="Arial" pitchFamily="34" charset="0"/>
              </a:defRPr>
            </a:lvl3pPr>
            <a:lvl4pPr marL="896938" indent="-180975">
              <a:tabLst/>
              <a:defRPr sz="1400">
                <a:latin typeface="Arial" pitchFamily="34" charset="0"/>
                <a:cs typeface="Arial" pitchFamily="34" charset="0"/>
              </a:defRPr>
            </a:lvl4pPr>
            <a:lvl5pPr marL="1077913" indent="-180975">
              <a:defRPr sz="1200">
                <a:latin typeface="Arial" pitchFamily="34" charset="0"/>
                <a:cs typeface="Arial"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3">
            <a:extLst>
              <a:ext uri="{FF2B5EF4-FFF2-40B4-BE49-F238E27FC236}">
                <a16:creationId xmlns:a16="http://schemas.microsoft.com/office/drawing/2014/main" id="{ACC3A3E6-A60B-44BB-9B3F-14F6093E9DCA}"/>
              </a:ext>
            </a:extLst>
          </p:cNvPr>
          <p:cNvSpPr>
            <a:spLocks noGrp="1"/>
          </p:cNvSpPr>
          <p:nvPr>
            <p:ph type="dt" sz="half" idx="14"/>
          </p:nvPr>
        </p:nvSpPr>
        <p:spPr/>
        <p:txBody>
          <a:bodyPr/>
          <a:lstStyle>
            <a:lvl1pPr>
              <a:defRPr/>
            </a:lvl1pPr>
          </a:lstStyle>
          <a:p>
            <a:pPr>
              <a:defRPr/>
            </a:pPr>
            <a:fld id="{87157979-3990-450A-B58B-6D2525329EC2}" type="datetimeFigureOut">
              <a:rPr lang="cs-CZ"/>
              <a:pPr>
                <a:defRPr/>
              </a:pPr>
              <a:t>18.02.2024</a:t>
            </a:fld>
            <a:endParaRPr lang="cs-CZ"/>
          </a:p>
        </p:txBody>
      </p:sp>
      <p:sp>
        <p:nvSpPr>
          <p:cNvPr id="6" name="Zástupný symbol pro zápatí 4">
            <a:extLst>
              <a:ext uri="{FF2B5EF4-FFF2-40B4-BE49-F238E27FC236}">
                <a16:creationId xmlns:a16="http://schemas.microsoft.com/office/drawing/2014/main" id="{CFF71E86-2786-450A-8723-56A4115A66BF}"/>
              </a:ext>
            </a:extLst>
          </p:cNvPr>
          <p:cNvSpPr>
            <a:spLocks noGrp="1"/>
          </p:cNvSpPr>
          <p:nvPr>
            <p:ph type="ftr" sz="quarter" idx="15"/>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1DB25135-727A-416E-A10F-2F3277E45731}"/>
              </a:ext>
            </a:extLst>
          </p:cNvPr>
          <p:cNvSpPr>
            <a:spLocks noGrp="1"/>
          </p:cNvSpPr>
          <p:nvPr>
            <p:ph type="sldNum" sz="quarter" idx="16"/>
          </p:nvPr>
        </p:nvSpPr>
        <p:spPr/>
        <p:txBody>
          <a:bodyPr/>
          <a:lstStyle>
            <a:lvl1pPr>
              <a:defRPr/>
            </a:lvl1pPr>
          </a:lstStyle>
          <a:p>
            <a:fld id="{A5CB082A-2BE5-4D02-A16A-606F3269F598}" type="slidenum">
              <a:rPr lang="cs-CZ" altLang="cs-CZ"/>
              <a:pPr/>
              <a:t>‹#›</a:t>
            </a:fld>
            <a:endParaRPr lang="cs-CZ" altLang="cs-CZ"/>
          </a:p>
        </p:txBody>
      </p:sp>
    </p:spTree>
    <p:extLst>
      <p:ext uri="{BB962C8B-B14F-4D97-AF65-F5344CB8AC3E}">
        <p14:creationId xmlns:p14="http://schemas.microsoft.com/office/powerpoint/2010/main" val="265953481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197088-047F-472E-A84E-98A2500B1B64}"/>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0D5DE152-19AD-4443-A562-6101D5CF9FA8}"/>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1AE76B6-C22B-4DCC-8D3C-2E0E6C1F1F73}"/>
              </a:ext>
            </a:extLst>
          </p:cNvPr>
          <p:cNvSpPr>
            <a:spLocks noGrp="1"/>
          </p:cNvSpPr>
          <p:nvPr>
            <p:ph sz="quarter" idx="2"/>
          </p:nvPr>
        </p:nvSpPr>
        <p:spPr>
          <a:xfrm>
            <a:off x="6197600" y="1600200"/>
            <a:ext cx="5384800" cy="21859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sah 4">
            <a:extLst>
              <a:ext uri="{FF2B5EF4-FFF2-40B4-BE49-F238E27FC236}">
                <a16:creationId xmlns:a16="http://schemas.microsoft.com/office/drawing/2014/main" id="{746C10EC-7C8A-4CDD-98AF-3596AA3D4EB1}"/>
              </a:ext>
            </a:extLst>
          </p:cNvPr>
          <p:cNvSpPr>
            <a:spLocks noGrp="1"/>
          </p:cNvSpPr>
          <p:nvPr>
            <p:ph sz="quarter" idx="3"/>
          </p:nvPr>
        </p:nvSpPr>
        <p:spPr>
          <a:xfrm>
            <a:off x="6197600" y="3938589"/>
            <a:ext cx="5384800" cy="218757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65CECDBD-B771-494C-A0A2-6E2319BA5E7B}"/>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7" name="Zástupný symbol pro zápatí 6">
            <a:extLst>
              <a:ext uri="{FF2B5EF4-FFF2-40B4-BE49-F238E27FC236}">
                <a16:creationId xmlns:a16="http://schemas.microsoft.com/office/drawing/2014/main" id="{73BA4D93-F42D-4FD7-9F66-70F504E57610}"/>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8" name="Zástupný symbol pro číslo snímku 7">
            <a:extLst>
              <a:ext uri="{FF2B5EF4-FFF2-40B4-BE49-F238E27FC236}">
                <a16:creationId xmlns:a16="http://schemas.microsoft.com/office/drawing/2014/main" id="{84FEEE50-F2F2-48B7-891A-BF3495875866}"/>
              </a:ext>
            </a:extLst>
          </p:cNvPr>
          <p:cNvSpPr>
            <a:spLocks noGrp="1"/>
          </p:cNvSpPr>
          <p:nvPr>
            <p:ph type="sldNum" sz="quarter" idx="12"/>
          </p:nvPr>
        </p:nvSpPr>
        <p:spPr>
          <a:xfrm>
            <a:off x="8737600" y="6245225"/>
            <a:ext cx="2844800" cy="476250"/>
          </a:xfrm>
        </p:spPr>
        <p:txBody>
          <a:bodyPr/>
          <a:lstStyle>
            <a:lvl1pPr>
              <a:defRPr/>
            </a:lvl1pPr>
          </a:lstStyle>
          <a:p>
            <a:fld id="{1A290E79-CC11-4E69-A169-43763361AB5C}" type="slidenum">
              <a:rPr lang="en-US" altLang="cs-CZ"/>
              <a:pPr/>
              <a:t>‹#›</a:t>
            </a:fld>
            <a:endParaRPr lang="en-US" altLang="cs-CZ"/>
          </a:p>
        </p:txBody>
      </p:sp>
    </p:spTree>
    <p:extLst>
      <p:ext uri="{BB962C8B-B14F-4D97-AF65-F5344CB8AC3E}">
        <p14:creationId xmlns:p14="http://schemas.microsoft.com/office/powerpoint/2010/main" val="245903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DE00A-D7D4-4756-B1CA-AFF53DA85A22}"/>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37A3E47C-2ABD-4702-A8D2-11DE9BB9C700}"/>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A651BA3-184F-4B26-94CA-C50072E9FA02}"/>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B3C7C16-9FB7-41D9-B462-4C8246BA0CAB}"/>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6" name="Zástupný symbol pro zápatí 5">
            <a:extLst>
              <a:ext uri="{FF2B5EF4-FFF2-40B4-BE49-F238E27FC236}">
                <a16:creationId xmlns:a16="http://schemas.microsoft.com/office/drawing/2014/main" id="{4DC30D21-CA23-4456-8EE3-FC976755D57C}"/>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7" name="Zástupný symbol pro číslo snímku 6">
            <a:extLst>
              <a:ext uri="{FF2B5EF4-FFF2-40B4-BE49-F238E27FC236}">
                <a16:creationId xmlns:a16="http://schemas.microsoft.com/office/drawing/2014/main" id="{1A8398D1-B9DF-4808-A752-E6DD11C49CE2}"/>
              </a:ext>
            </a:extLst>
          </p:cNvPr>
          <p:cNvSpPr>
            <a:spLocks noGrp="1"/>
          </p:cNvSpPr>
          <p:nvPr>
            <p:ph type="sldNum" sz="quarter" idx="12"/>
          </p:nvPr>
        </p:nvSpPr>
        <p:spPr>
          <a:xfrm>
            <a:off x="8737600" y="6245225"/>
            <a:ext cx="2844800" cy="476250"/>
          </a:xfrm>
        </p:spPr>
        <p:txBody>
          <a:bodyPr/>
          <a:lstStyle>
            <a:lvl1pPr>
              <a:defRPr/>
            </a:lvl1pPr>
          </a:lstStyle>
          <a:p>
            <a:fld id="{E116A999-2A09-49B5-A75C-FE2CB45C924A}" type="slidenum">
              <a:rPr lang="en-US" altLang="cs-CZ"/>
              <a:pPr/>
              <a:t>‹#›</a:t>
            </a:fld>
            <a:endParaRPr lang="en-US" altLang="cs-CZ"/>
          </a:p>
        </p:txBody>
      </p:sp>
    </p:spTree>
    <p:extLst>
      <p:ext uri="{BB962C8B-B14F-4D97-AF65-F5344CB8AC3E}">
        <p14:creationId xmlns:p14="http://schemas.microsoft.com/office/powerpoint/2010/main" val="113692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2764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434DD8-367A-4398-B7F4-6D4185504ACD}"/>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obsah 2">
            <a:extLst>
              <a:ext uri="{FF2B5EF4-FFF2-40B4-BE49-F238E27FC236}">
                <a16:creationId xmlns:a16="http://schemas.microsoft.com/office/drawing/2014/main" id="{EC81042D-5012-4307-877D-9E191A37F943}"/>
              </a:ext>
            </a:extLst>
          </p:cNvPr>
          <p:cNvSpPr>
            <a:spLocks noGrp="1"/>
          </p:cNvSpPr>
          <p:nvPr>
            <p:ph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41B711-D548-4E2C-84DB-27CEBF7CA1A5}"/>
              </a:ext>
            </a:extLst>
          </p:cNvPr>
          <p:cNvSpPr>
            <a:spLocks noGrp="1"/>
          </p:cNvSpPr>
          <p:nvPr>
            <p:ph sz="quarter" idx="2"/>
          </p:nvPr>
        </p:nvSpPr>
        <p:spPr>
          <a:xfrm>
            <a:off x="6197600" y="1600200"/>
            <a:ext cx="5384800" cy="21859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sah 4">
            <a:extLst>
              <a:ext uri="{FF2B5EF4-FFF2-40B4-BE49-F238E27FC236}">
                <a16:creationId xmlns:a16="http://schemas.microsoft.com/office/drawing/2014/main" id="{4FAE7A83-5A1F-4F81-A4D3-75B4DDB7075C}"/>
              </a:ext>
            </a:extLst>
          </p:cNvPr>
          <p:cNvSpPr>
            <a:spLocks noGrp="1"/>
          </p:cNvSpPr>
          <p:nvPr>
            <p:ph sz="quarter" idx="3"/>
          </p:nvPr>
        </p:nvSpPr>
        <p:spPr>
          <a:xfrm>
            <a:off x="6197600" y="3938589"/>
            <a:ext cx="5384800" cy="218757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DB77F9DC-463C-4D98-9C25-07F05FA6CDBE}"/>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7" name="Zástupný symbol pro zápatí 6">
            <a:extLst>
              <a:ext uri="{FF2B5EF4-FFF2-40B4-BE49-F238E27FC236}">
                <a16:creationId xmlns:a16="http://schemas.microsoft.com/office/drawing/2014/main" id="{337508BC-DB93-4E1E-86E2-CDAC60B980D1}"/>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8" name="Zástupný symbol pro číslo snímku 7">
            <a:extLst>
              <a:ext uri="{FF2B5EF4-FFF2-40B4-BE49-F238E27FC236}">
                <a16:creationId xmlns:a16="http://schemas.microsoft.com/office/drawing/2014/main" id="{40539DAF-D9F9-483C-A494-67442C1BED6D}"/>
              </a:ext>
            </a:extLst>
          </p:cNvPr>
          <p:cNvSpPr>
            <a:spLocks noGrp="1"/>
          </p:cNvSpPr>
          <p:nvPr>
            <p:ph type="sldNum" sz="quarter" idx="12"/>
          </p:nvPr>
        </p:nvSpPr>
        <p:spPr>
          <a:xfrm>
            <a:off x="8737600" y="6245225"/>
            <a:ext cx="2844800" cy="476250"/>
          </a:xfrm>
        </p:spPr>
        <p:txBody>
          <a:bodyPr/>
          <a:lstStyle>
            <a:lvl1pPr>
              <a:defRPr/>
            </a:lvl1pPr>
          </a:lstStyle>
          <a:p>
            <a:fld id="{4E4189E8-0925-4983-BFC0-9A678F6C8DD3}" type="slidenum">
              <a:rPr lang="en-US" altLang="cs-CZ"/>
              <a:pPr/>
              <a:t>‹#›</a:t>
            </a:fld>
            <a:endParaRPr lang="en-US" altLang="cs-CZ"/>
          </a:p>
        </p:txBody>
      </p:sp>
    </p:spTree>
    <p:extLst>
      <p:ext uri="{BB962C8B-B14F-4D97-AF65-F5344CB8AC3E}">
        <p14:creationId xmlns:p14="http://schemas.microsoft.com/office/powerpoint/2010/main" val="854415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934" y="115888"/>
            <a:ext cx="11904133" cy="6481762"/>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214621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4A901386-A4F2-3344-9320-8356C4F1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427625730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7157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E41A256C-CA81-4F41-9332-10CBF3AD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4221060146"/>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0907" y="798652"/>
            <a:ext cx="9770184"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5298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5.wmf"/><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gi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rds.yahoo.com/S=96062883/K=fat+mouse/v=2/l=IVI/*-http:/www.harvard-magazine.com/on-line/02mj/images/groupimage.jpg" TargetMode="Externa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4.xml"/><Relationship Id="rId4" Type="http://schemas.openxmlformats.org/officeDocument/2006/relationships/hyperlink" Target="http://www.freelivedoctor.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jpg"/><Relationship Id="rId1" Type="http://schemas.openxmlformats.org/officeDocument/2006/relationships/slideLayout" Target="../slideLayouts/slideLayout24.xml"/><Relationship Id="rId4" Type="http://schemas.openxmlformats.org/officeDocument/2006/relationships/hyperlink" Target="http://www.freelivedoctor.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hyperlink" Target="https://www.wikiskripta.eu/w/Heterochromozomy" TargetMode="External"/><Relationship Id="rId4" Type="http://schemas.openxmlformats.org/officeDocument/2006/relationships/hyperlink" Target="http://www.freelivedoctor.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ikiskripta.eu/w/Syndrom_47,XXX" TargetMode="External"/><Relationship Id="rId3" Type="http://schemas.openxmlformats.org/officeDocument/2006/relationships/image" Target="../media/image45.png"/><Relationship Id="rId7" Type="http://schemas.openxmlformats.org/officeDocument/2006/relationships/hyperlink" Target="https://www.wikiskripta.eu/w/Klinefelter%C5%AFv_syndrom" TargetMode="External"/><Relationship Id="rId2" Type="http://schemas.openxmlformats.org/officeDocument/2006/relationships/image" Target="../media/image50.jpg"/><Relationship Id="rId1" Type="http://schemas.openxmlformats.org/officeDocument/2006/relationships/slideLayout" Target="../slideLayouts/slideLayout24.xml"/><Relationship Id="rId6" Type="http://schemas.openxmlformats.org/officeDocument/2006/relationships/hyperlink" Target="https://www.wikiskripta.eu/w/Patau%C5%AFv_syndrom" TargetMode="External"/><Relationship Id="rId5" Type="http://schemas.openxmlformats.org/officeDocument/2006/relationships/hyperlink" Target="https://www.wikiskripta.eu/w/Edwards%C5%AFv_syndrom" TargetMode="External"/><Relationship Id="rId4" Type="http://schemas.openxmlformats.org/officeDocument/2006/relationships/hyperlink" Target="http://www.freelivedoctor.com/" TargetMode="External"/><Relationship Id="rId9" Type="http://schemas.openxmlformats.org/officeDocument/2006/relationships/hyperlink" Target="https://www.wikiskripta.eu/w/Syndrom_47,XY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fda.gov/" TargetMode="Externa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4.jp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7.xml"/><Relationship Id="rId4" Type="http://schemas.openxmlformats.org/officeDocument/2006/relationships/image" Target="../media/image7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8.xml"/><Relationship Id="rId4" Type="http://schemas.openxmlformats.org/officeDocument/2006/relationships/image" Target="../media/image79.png"/></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4D9A1C-BF86-479A-B161-366A2A915AD0}"/>
              </a:ext>
            </a:extLst>
          </p:cNvPr>
          <p:cNvSpPr>
            <a:spLocks noGrp="1"/>
          </p:cNvSpPr>
          <p:nvPr>
            <p:ph type="ctrTitle"/>
          </p:nvPr>
        </p:nvSpPr>
        <p:spPr/>
        <p:txBody>
          <a:bodyPr>
            <a:normAutofit/>
          </a:bodyPr>
          <a:lstStyle/>
          <a:p>
            <a:r>
              <a:rPr lang="pl-PL" dirty="0"/>
              <a:t>1. Úvod do kurzu. Nutrigenetika, nutrigenomika</a:t>
            </a:r>
            <a:endParaRPr lang="cs-CZ" dirty="0"/>
          </a:p>
        </p:txBody>
      </p:sp>
      <p:sp>
        <p:nvSpPr>
          <p:cNvPr id="3" name="Podnadpis 2">
            <a:extLst>
              <a:ext uri="{FF2B5EF4-FFF2-40B4-BE49-F238E27FC236}">
                <a16:creationId xmlns:a16="http://schemas.microsoft.com/office/drawing/2014/main" id="{D62B2488-B2E1-4DF4-B5ED-159AD04367D2}"/>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26205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EA553A7-DC98-479A-9E9C-8B8BCC5ACB9D}"/>
              </a:ext>
            </a:extLst>
          </p:cNvPr>
          <p:cNvSpPr>
            <a:spLocks noGrp="1"/>
          </p:cNvSpPr>
          <p:nvPr>
            <p:ph type="title"/>
          </p:nvPr>
        </p:nvSpPr>
        <p:spPr/>
        <p:txBody>
          <a:bodyPr/>
          <a:lstStyle/>
          <a:p>
            <a:pPr eaLnBrk="1" hangingPunct="1"/>
            <a:r>
              <a:rPr lang="cs-CZ" altLang="cs-CZ" dirty="0"/>
              <a:t>Strava – pro všechny?</a:t>
            </a:r>
            <a:endParaRPr lang="en-US" altLang="cs-CZ" dirty="0"/>
          </a:p>
        </p:txBody>
      </p:sp>
      <p:pic>
        <p:nvPicPr>
          <p:cNvPr id="12291" name="Picture 2" descr="pyramid_usda">
            <a:extLst>
              <a:ext uri="{FF2B5EF4-FFF2-40B4-BE49-F238E27FC236}">
                <a16:creationId xmlns:a16="http://schemas.microsoft.com/office/drawing/2014/main" id="{97FA387C-C5E2-47A8-B0AC-97554A488FA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5684" y="1554884"/>
            <a:ext cx="6292850" cy="4967288"/>
          </a:xfrm>
        </p:spPr>
      </p:pic>
      <p:sp>
        <p:nvSpPr>
          <p:cNvPr id="2" name="TextovéPole 1">
            <a:extLst>
              <a:ext uri="{FF2B5EF4-FFF2-40B4-BE49-F238E27FC236}">
                <a16:creationId xmlns:a16="http://schemas.microsoft.com/office/drawing/2014/main" id="{BD083B3E-B659-E2FD-845E-46343B94D10E}"/>
              </a:ext>
            </a:extLst>
          </p:cNvPr>
          <p:cNvSpPr txBox="1"/>
          <p:nvPr/>
        </p:nvSpPr>
        <p:spPr>
          <a:xfrm>
            <a:off x="6886794" y="1437816"/>
            <a:ext cx="5424920" cy="5201424"/>
          </a:xfrm>
          <a:prstGeom prst="rect">
            <a:avLst/>
          </a:prstGeom>
          <a:noFill/>
        </p:spPr>
        <p:txBody>
          <a:bodyPr wrap="square" rtlCol="0">
            <a:spAutoFit/>
          </a:bodyPr>
          <a:lstStyle/>
          <a:p>
            <a:r>
              <a:rPr lang="cs-CZ" sz="1600" dirty="0"/>
              <a:t>Lidé nejsou identičtí, neboť mezi jednotlivci existuje genetická variabilita. I když všichni lidé mají podobnou genetickou informaci (DNA), vyskytují se v nich různé genetické varianty a mutace, které mohou mít vliv na vzhled, chování, predispozice k nemocem a další biologické funkce.</a:t>
            </a:r>
          </a:p>
          <a:p>
            <a:r>
              <a:rPr lang="cs-CZ" sz="1600" dirty="0"/>
              <a:t>Tato genetická variabilita může být způsobena mnoha faktory, jako jsou mutace, rekombinace genů, migrace jedinců a náhodný genetický drift. Tyto faktory mohou vést k vytvoření nových kombinací genů a variant, které jsou unikátní pro každého jedince.</a:t>
            </a:r>
          </a:p>
          <a:p>
            <a:endParaRPr lang="cs-CZ" sz="1600" dirty="0"/>
          </a:p>
          <a:p>
            <a:r>
              <a:rPr lang="cs-CZ" sz="1200" dirty="0"/>
              <a:t>Příkladem genetické variability je například variabilita v barvě očí. I když všichni lidé mají gen pro barvu očí, existuje mnoho různých variant tohoto genu, což vede k různým barvám očí u různých jedinců. Podobně, genetická variabilita může hrát roli v náchylnosti k určitým nemocem nebo v metabolických procesech, které ovlivňují výživu a zdraví.</a:t>
            </a:r>
          </a:p>
          <a:p>
            <a:r>
              <a:rPr lang="cs-CZ" sz="1200" dirty="0"/>
              <a:t>Genetická variabilita je důležitá pro evoluci a přežití druhů, protože umožňuje přizpůsobení se různým prostředním podmínkám. Tento koncept je také klíčový pro personalizovanou medicínu, která bere v úvahu jedinečné genetické rysy pacientů a jejich reakce na léčbu.</a:t>
            </a:r>
          </a:p>
          <a:p>
            <a:endParaRPr lang="cs-CZ" sz="1600" dirty="0"/>
          </a:p>
          <a:p>
            <a:pPr algn="l"/>
            <a:endParaRPr lang="cs-CZ" sz="1600" dirty="0" err="1">
              <a:latin typeface="+mn-lt"/>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Nadpis 22">
            <a:extLst>
              <a:ext uri="{FF2B5EF4-FFF2-40B4-BE49-F238E27FC236}">
                <a16:creationId xmlns:a16="http://schemas.microsoft.com/office/drawing/2014/main" id="{E26E9633-EAD4-4AC8-8B1B-FF3A8EF7FAEC}"/>
              </a:ext>
            </a:extLst>
          </p:cNvPr>
          <p:cNvSpPr>
            <a:spLocks noGrp="1"/>
          </p:cNvSpPr>
          <p:nvPr>
            <p:ph type="title"/>
          </p:nvPr>
        </p:nvSpPr>
        <p:spPr>
          <a:xfrm>
            <a:off x="560202" y="286049"/>
            <a:ext cx="10753200" cy="451576"/>
          </a:xfrm>
        </p:spPr>
        <p:txBody>
          <a:bodyPr/>
          <a:lstStyle/>
          <a:p>
            <a:pPr eaLnBrk="1" hangingPunct="1"/>
            <a:r>
              <a:rPr lang="cs-CZ" altLang="cs-CZ" dirty="0"/>
              <a:t>Základní paradigmata molekulární biologie</a:t>
            </a:r>
          </a:p>
        </p:txBody>
      </p:sp>
      <p:sp>
        <p:nvSpPr>
          <p:cNvPr id="13315" name="Zástupný symbol pro obsah 23">
            <a:extLst>
              <a:ext uri="{FF2B5EF4-FFF2-40B4-BE49-F238E27FC236}">
                <a16:creationId xmlns:a16="http://schemas.microsoft.com/office/drawing/2014/main" id="{8561FF64-37D2-42C3-AFA7-CFE5C752E7FE}"/>
              </a:ext>
            </a:extLst>
          </p:cNvPr>
          <p:cNvSpPr>
            <a:spLocks noGrp="1"/>
          </p:cNvSpPr>
          <p:nvPr>
            <p:ph idx="1"/>
          </p:nvPr>
        </p:nvSpPr>
        <p:spPr>
          <a:xfrm>
            <a:off x="3216275" y="1844675"/>
            <a:ext cx="3384550" cy="4464050"/>
          </a:xfrm>
        </p:spPr>
        <p:txBody>
          <a:bodyPr/>
          <a:lstStyle/>
          <a:p>
            <a:pPr eaLnBrk="1" hangingPunct="1"/>
            <a:r>
              <a:rPr lang="cs-CZ" altLang="cs-CZ"/>
              <a:t>DNA</a:t>
            </a:r>
          </a:p>
          <a:p>
            <a:pPr eaLnBrk="1" hangingPunct="1"/>
            <a:endParaRPr lang="cs-CZ" altLang="cs-CZ"/>
          </a:p>
          <a:p>
            <a:pPr eaLnBrk="1" hangingPunct="1"/>
            <a:r>
              <a:rPr lang="cs-CZ" altLang="cs-CZ"/>
              <a:t>RNA</a:t>
            </a:r>
          </a:p>
          <a:p>
            <a:pPr eaLnBrk="1" hangingPunct="1"/>
            <a:endParaRPr lang="cs-CZ" altLang="cs-CZ"/>
          </a:p>
          <a:p>
            <a:pPr eaLnBrk="1" hangingPunct="1"/>
            <a:r>
              <a:rPr lang="cs-CZ" altLang="cs-CZ"/>
              <a:t>PROTEIN</a:t>
            </a:r>
          </a:p>
          <a:p>
            <a:pPr eaLnBrk="1" hangingPunct="1"/>
            <a:endParaRPr lang="cs-CZ" altLang="cs-CZ"/>
          </a:p>
          <a:p>
            <a:pPr eaLnBrk="1" hangingPunct="1"/>
            <a:r>
              <a:rPr lang="cs-CZ" altLang="cs-CZ"/>
              <a:t>METABOLIT</a:t>
            </a:r>
          </a:p>
          <a:p>
            <a:pPr eaLnBrk="1" hangingPunct="1"/>
            <a:endParaRPr lang="cs-CZ" altLang="cs-CZ"/>
          </a:p>
        </p:txBody>
      </p:sp>
      <p:pic>
        <p:nvPicPr>
          <p:cNvPr id="13316" name="Picture 23">
            <a:extLst>
              <a:ext uri="{FF2B5EF4-FFF2-40B4-BE49-F238E27FC236}">
                <a16:creationId xmlns:a16="http://schemas.microsoft.com/office/drawing/2014/main" id="{E0A59465-67DF-40A6-9929-3C6150CF4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2205038"/>
            <a:ext cx="27432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a:extLst>
              <a:ext uri="{FF2B5EF4-FFF2-40B4-BE49-F238E27FC236}">
                <a16:creationId xmlns:a16="http://schemas.microsoft.com/office/drawing/2014/main" id="{88A03420-A291-4B61-A76C-E2E26B94551B}"/>
              </a:ext>
            </a:extLst>
          </p:cNvPr>
          <p:cNvSpPr txBox="1">
            <a:spLocks noChangeArrowheads="1"/>
          </p:cNvSpPr>
          <p:nvPr/>
        </p:nvSpPr>
        <p:spPr bwMode="auto">
          <a:xfrm>
            <a:off x="5159375" y="1676401"/>
            <a:ext cx="2089150" cy="4632325"/>
          </a:xfrm>
          <a:prstGeom prst="rect">
            <a:avLst/>
          </a:prstGeom>
          <a:noFill/>
          <a:ln w="9525">
            <a:noFill/>
            <a:miter lim="800000"/>
            <a:headEnd/>
            <a:tailEnd/>
          </a:ln>
        </p:spPr>
        <p:txBody>
          <a:bodyPr/>
          <a:lstStyle/>
          <a:p>
            <a:pPr fontAlgn="auto">
              <a:spcBef>
                <a:spcPts val="0"/>
              </a:spcBef>
              <a:spcAft>
                <a:spcPts val="0"/>
              </a:spcAft>
              <a:defRPr/>
            </a:pPr>
            <a:r>
              <a:rPr lang="cs-CZ" sz="1500" b="1" dirty="0"/>
              <a:t>GENOMIKA</a:t>
            </a:r>
            <a:br>
              <a:rPr lang="cs-CZ" sz="1500" b="1" dirty="0"/>
            </a:br>
            <a:r>
              <a:rPr lang="cs-CZ" sz="1500" b="1" dirty="0"/>
              <a:t>GENETIKA</a:t>
            </a:r>
          </a:p>
          <a:p>
            <a:pPr fontAlgn="auto">
              <a:spcBef>
                <a:spcPts val="0"/>
              </a:spcBef>
              <a:spcAft>
                <a:spcPts val="4500"/>
              </a:spcAft>
              <a:defRPr/>
            </a:pPr>
            <a:r>
              <a:rPr lang="cs-CZ" sz="1500" b="1" dirty="0"/>
              <a:t>EPIGENETIKA</a:t>
            </a:r>
          </a:p>
          <a:p>
            <a:pPr fontAlgn="auto">
              <a:spcBef>
                <a:spcPts val="0"/>
              </a:spcBef>
              <a:spcAft>
                <a:spcPts val="6200"/>
              </a:spcAft>
              <a:defRPr/>
            </a:pPr>
            <a:r>
              <a:rPr lang="cs-CZ" sz="1500" b="1" dirty="0"/>
              <a:t>TRANSKRIPTOMIKA</a:t>
            </a:r>
          </a:p>
          <a:p>
            <a:pPr fontAlgn="auto">
              <a:spcBef>
                <a:spcPts val="0"/>
              </a:spcBef>
              <a:spcAft>
                <a:spcPts val="6300"/>
              </a:spcAft>
              <a:defRPr/>
            </a:pPr>
            <a:r>
              <a:rPr lang="cs-CZ" sz="1500" b="1" dirty="0"/>
              <a:t>PROTEOMIKA</a:t>
            </a:r>
          </a:p>
          <a:p>
            <a:pPr fontAlgn="auto">
              <a:spcBef>
                <a:spcPts val="0"/>
              </a:spcBef>
              <a:spcAft>
                <a:spcPts val="0"/>
              </a:spcAft>
              <a:defRPr/>
            </a:pPr>
            <a:r>
              <a:rPr lang="cs-CZ" sz="1500" b="1" dirty="0"/>
              <a:t>METABOLOMIKA</a:t>
            </a: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p:txBody>
      </p:sp>
      <p:sp>
        <p:nvSpPr>
          <p:cNvPr id="13318" name="AutoShape 4">
            <a:extLst>
              <a:ext uri="{FF2B5EF4-FFF2-40B4-BE49-F238E27FC236}">
                <a16:creationId xmlns:a16="http://schemas.microsoft.com/office/drawing/2014/main" id="{0ABA995D-D555-4248-9159-530C5A4F9AB5}"/>
              </a:ext>
            </a:extLst>
          </p:cNvPr>
          <p:cNvSpPr>
            <a:spLocks noChangeArrowheads="1"/>
          </p:cNvSpPr>
          <p:nvPr/>
        </p:nvSpPr>
        <p:spPr bwMode="auto">
          <a:xfrm>
            <a:off x="3575051" y="227647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19" name="AutoShape 6">
            <a:extLst>
              <a:ext uri="{FF2B5EF4-FFF2-40B4-BE49-F238E27FC236}">
                <a16:creationId xmlns:a16="http://schemas.microsoft.com/office/drawing/2014/main" id="{A7A01838-FD98-45D1-9E1D-E56043A2E7AC}"/>
              </a:ext>
            </a:extLst>
          </p:cNvPr>
          <p:cNvSpPr>
            <a:spLocks noChangeArrowheads="1"/>
          </p:cNvSpPr>
          <p:nvPr/>
        </p:nvSpPr>
        <p:spPr bwMode="auto">
          <a:xfrm>
            <a:off x="3575051" y="3284539"/>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0" name="AutoShape 7">
            <a:extLst>
              <a:ext uri="{FF2B5EF4-FFF2-40B4-BE49-F238E27FC236}">
                <a16:creationId xmlns:a16="http://schemas.microsoft.com/office/drawing/2014/main" id="{41BB464C-127C-4164-A300-C3C6EDA94AF5}"/>
              </a:ext>
            </a:extLst>
          </p:cNvPr>
          <p:cNvSpPr>
            <a:spLocks noChangeArrowheads="1"/>
          </p:cNvSpPr>
          <p:nvPr/>
        </p:nvSpPr>
        <p:spPr bwMode="auto">
          <a:xfrm>
            <a:off x="3575051" y="436562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1" name="AutoShape 15">
            <a:extLst>
              <a:ext uri="{FF2B5EF4-FFF2-40B4-BE49-F238E27FC236}">
                <a16:creationId xmlns:a16="http://schemas.microsoft.com/office/drawing/2014/main" id="{DCCD7FFD-3062-48B1-BE0D-E3DA48612DE5}"/>
              </a:ext>
            </a:extLst>
          </p:cNvPr>
          <p:cNvSpPr>
            <a:spLocks/>
          </p:cNvSpPr>
          <p:nvPr/>
        </p:nvSpPr>
        <p:spPr bwMode="auto">
          <a:xfrm>
            <a:off x="7104063" y="1628775"/>
            <a:ext cx="360362" cy="3816350"/>
          </a:xfrm>
          <a:prstGeom prst="rightBrace">
            <a:avLst>
              <a:gd name="adj1" fmla="val 8825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2" name="Text Box 20">
            <a:extLst>
              <a:ext uri="{FF2B5EF4-FFF2-40B4-BE49-F238E27FC236}">
                <a16:creationId xmlns:a16="http://schemas.microsoft.com/office/drawing/2014/main" id="{99928CDB-E73F-4925-BFFB-F8BFE138B77B}"/>
              </a:ext>
            </a:extLst>
          </p:cNvPr>
          <p:cNvSpPr txBox="1">
            <a:spLocks noChangeArrowheads="1"/>
          </p:cNvSpPr>
          <p:nvPr/>
        </p:nvSpPr>
        <p:spPr bwMode="auto">
          <a:xfrm>
            <a:off x="4008438" y="36449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 name="AutoShape 28">
            <a:extLst>
              <a:ext uri="{FF2B5EF4-FFF2-40B4-BE49-F238E27FC236}">
                <a16:creationId xmlns:a16="http://schemas.microsoft.com/office/drawing/2014/main" id="{2E4D1C1A-9A5F-40FF-8DB9-F8B0EA25E93D}"/>
              </a:ext>
            </a:extLst>
          </p:cNvPr>
          <p:cNvSpPr>
            <a:spLocks noChangeArrowheads="1"/>
          </p:cNvSpPr>
          <p:nvPr/>
        </p:nvSpPr>
        <p:spPr bwMode="auto">
          <a:xfrm>
            <a:off x="3359151" y="5508625"/>
            <a:ext cx="7058025" cy="1017588"/>
          </a:xfrm>
          <a:prstGeom prst="upArrowCallout">
            <a:avLst>
              <a:gd name="adj1" fmla="val 173348"/>
              <a:gd name="adj2" fmla="val 173348"/>
              <a:gd name="adj3" fmla="val 16667"/>
              <a:gd name="adj4" fmla="val 66667"/>
            </a:avLst>
          </a:prstGeom>
          <a:solidFill>
            <a:schemeClr val="tx2">
              <a:lumMod val="60000"/>
              <a:lumOff val="40000"/>
            </a:schemeClr>
          </a:solidFill>
          <a:ln w="9525">
            <a:solidFill>
              <a:schemeClr val="tx1"/>
            </a:solidFill>
            <a:miter lim="800000"/>
            <a:headEnd/>
            <a:tailEnd/>
          </a:ln>
          <a:effectLst/>
        </p:spPr>
        <p:txBody>
          <a:bodyPr wrap="none" tIns="900000" bIns="0" anchor="b"/>
          <a:lstStyle/>
          <a:p>
            <a:pPr algn="ctr" fontAlgn="auto">
              <a:spcBef>
                <a:spcPts val="2000"/>
              </a:spcBef>
              <a:spcAft>
                <a:spcPts val="0"/>
              </a:spcAft>
              <a:defRPr/>
            </a:pPr>
            <a:r>
              <a:rPr lang="cs-CZ" sz="2500" b="1" dirty="0">
                <a:solidFill>
                  <a:schemeClr val="bg1"/>
                </a:solidFill>
                <a:cs typeface="Arial" pitchFamily="34" charset="0"/>
              </a:rPr>
              <a:t>METABOLICKÝ ÚČINEK VÝŽIVY</a:t>
            </a:r>
          </a:p>
          <a:p>
            <a:pPr algn="ctr" fontAlgn="auto">
              <a:spcBef>
                <a:spcPts val="0"/>
              </a:spcBef>
              <a:spcAft>
                <a:spcPts val="0"/>
              </a:spcAft>
              <a:defRPr/>
            </a:pPr>
            <a:endParaRPr lang="cs-CZ" dirty="0">
              <a:latin typeface="+mn-lt"/>
            </a:endParaRPr>
          </a:p>
        </p:txBody>
      </p:sp>
      <p:sp>
        <p:nvSpPr>
          <p:cNvPr id="13324" name="AutoShape 18">
            <a:extLst>
              <a:ext uri="{FF2B5EF4-FFF2-40B4-BE49-F238E27FC236}">
                <a16:creationId xmlns:a16="http://schemas.microsoft.com/office/drawing/2014/main" id="{A48CB5C2-5D50-4EB2-B48D-CB6CADF0B751}"/>
              </a:ext>
            </a:extLst>
          </p:cNvPr>
          <p:cNvSpPr>
            <a:spLocks/>
          </p:cNvSpPr>
          <p:nvPr/>
        </p:nvSpPr>
        <p:spPr bwMode="auto">
          <a:xfrm>
            <a:off x="5016501" y="1628775"/>
            <a:ext cx="142875" cy="863600"/>
          </a:xfrm>
          <a:prstGeom prst="leftBrace">
            <a:avLst>
              <a:gd name="adj1" fmla="val 503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graphicFrame>
        <p:nvGraphicFramePr>
          <p:cNvPr id="42" name="Diagram 41">
            <a:extLst>
              <a:ext uri="{FF2B5EF4-FFF2-40B4-BE49-F238E27FC236}">
                <a16:creationId xmlns:a16="http://schemas.microsoft.com/office/drawing/2014/main" id="{0E4B7CA4-3DA1-450D-B488-CF44E4AFE2CD}"/>
              </a:ext>
            </a:extLst>
          </p:cNvPr>
          <p:cNvGraphicFramePr/>
          <p:nvPr/>
        </p:nvGraphicFramePr>
        <p:xfrm>
          <a:off x="7536160" y="3356992"/>
          <a:ext cx="1274708"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2000"/>
                                        <p:tgtEl>
                                          <p:spTgt spid="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2000"/>
                                        <p:tgtEl>
                                          <p:spTgt spid="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2000"/>
                                        <p:tgtEl>
                                          <p:spTgt spid="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20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004">
            <a:extLst>
              <a:ext uri="{FF2B5EF4-FFF2-40B4-BE49-F238E27FC236}">
                <a16:creationId xmlns:a16="http://schemas.microsoft.com/office/drawing/2014/main" id="{C7D008C0-2E61-44BD-98B4-87A864C3EBA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575051" y="1860551"/>
            <a:ext cx="35290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Worm Research To Fight Obesity">
            <a:extLst>
              <a:ext uri="{FF2B5EF4-FFF2-40B4-BE49-F238E27FC236}">
                <a16:creationId xmlns:a16="http://schemas.microsoft.com/office/drawing/2014/main" id="{08E7DC8A-A1F9-4CD4-9185-E7FC7C3A4526}"/>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535864" y="1916113"/>
            <a:ext cx="26050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a:extLst>
              <a:ext uri="{FF2B5EF4-FFF2-40B4-BE49-F238E27FC236}">
                <a16:creationId xmlns:a16="http://schemas.microsoft.com/office/drawing/2014/main" id="{FF6B1384-91A4-4126-B020-C218DE024FBD}"/>
              </a:ext>
            </a:extLst>
          </p:cNvPr>
          <p:cNvSpPr>
            <a:spLocks noGrp="1"/>
          </p:cNvSpPr>
          <p:nvPr>
            <p:ph type="title"/>
          </p:nvPr>
        </p:nvSpPr>
        <p:spPr/>
        <p:txBody>
          <a:bodyPr/>
          <a:lstStyle/>
          <a:p>
            <a:pPr eaLnBrk="1" hangingPunct="1"/>
            <a:r>
              <a:rPr lang="cs-CZ" altLang="cs-CZ" dirty="0"/>
              <a:t>Geny nebo životní styl?</a:t>
            </a:r>
            <a:endParaRPr lang="en-US" altLang="cs-CZ" dirty="0"/>
          </a:p>
        </p:txBody>
      </p:sp>
      <p:pic>
        <p:nvPicPr>
          <p:cNvPr id="14341" name="Picture 5" descr="About 40 percent overweight!">
            <a:extLst>
              <a:ext uri="{FF2B5EF4-FFF2-40B4-BE49-F238E27FC236}">
                <a16:creationId xmlns:a16="http://schemas.microsoft.com/office/drawing/2014/main" id="{F53D6AA5-D972-48DD-A242-6ECA07535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4724400"/>
            <a:ext cx="24717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A typical obese cat... 28 pounds!">
            <a:extLst>
              <a:ext uri="{FF2B5EF4-FFF2-40B4-BE49-F238E27FC236}">
                <a16:creationId xmlns:a16="http://schemas.microsoft.com/office/drawing/2014/main" id="{29A92661-E8DC-4A55-A776-864E44EFE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950" y="4292601"/>
            <a:ext cx="158273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People get too fat when they eat too much and don't get enough exercise.">
            <a:extLst>
              <a:ext uri="{FF2B5EF4-FFF2-40B4-BE49-F238E27FC236}">
                <a16:creationId xmlns:a16="http://schemas.microsoft.com/office/drawing/2014/main" id="{E220DC6A-1A3E-47C7-97FE-912757113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4581525"/>
            <a:ext cx="230346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3">
            <a:extLst>
              <a:ext uri="{FF2B5EF4-FFF2-40B4-BE49-F238E27FC236}">
                <a16:creationId xmlns:a16="http://schemas.microsoft.com/office/drawing/2014/main" id="{72B2E53D-BE68-496C-948F-BD7212474AD0}"/>
              </a:ext>
            </a:extLst>
          </p:cNvPr>
          <p:cNvSpPr>
            <a:spLocks noGrp="1"/>
          </p:cNvSpPr>
          <p:nvPr>
            <p:ph type="title"/>
          </p:nvPr>
        </p:nvSpPr>
        <p:spPr>
          <a:xfrm>
            <a:off x="337907" y="188959"/>
            <a:ext cx="7056438" cy="855663"/>
          </a:xfrm>
        </p:spPr>
        <p:txBody>
          <a:bodyPr/>
          <a:lstStyle/>
          <a:p>
            <a:pPr eaLnBrk="1" hangingPunct="1"/>
            <a:r>
              <a:rPr lang="cs-CZ" altLang="cs-CZ" dirty="0"/>
              <a:t>Výživa a zdraví - historie</a:t>
            </a:r>
          </a:p>
        </p:txBody>
      </p:sp>
      <p:sp>
        <p:nvSpPr>
          <p:cNvPr id="5" name="Zástupný symbol pro obsah 4">
            <a:extLst>
              <a:ext uri="{FF2B5EF4-FFF2-40B4-BE49-F238E27FC236}">
                <a16:creationId xmlns:a16="http://schemas.microsoft.com/office/drawing/2014/main" id="{653D2377-8637-445F-A3BB-CCE1D164A84B}"/>
              </a:ext>
            </a:extLst>
          </p:cNvPr>
          <p:cNvSpPr>
            <a:spLocks noGrp="1"/>
          </p:cNvSpPr>
          <p:nvPr>
            <p:ph idx="1"/>
          </p:nvPr>
        </p:nvSpPr>
        <p:spPr>
          <a:xfrm>
            <a:off x="2914435" y="912520"/>
            <a:ext cx="7127875" cy="4464050"/>
          </a:xfrm>
        </p:spPr>
        <p:txBody>
          <a:bodyPr/>
          <a:lstStyle/>
          <a:p>
            <a:pPr eaLnBrk="1" hangingPunct="1">
              <a:defRPr/>
            </a:pPr>
            <a:r>
              <a:rPr lang="en-US" dirty="0"/>
              <a:t>1900 – </a:t>
            </a:r>
            <a:r>
              <a:rPr lang="cs-CZ" dirty="0"/>
              <a:t>Detekce-prevence selektivních nutričních deficitů, např. vit. A, železo</a:t>
            </a:r>
            <a:r>
              <a:rPr lang="en-US" dirty="0"/>
              <a:t>     </a:t>
            </a:r>
          </a:p>
          <a:p>
            <a:pPr eaLnBrk="1" hangingPunct="1">
              <a:defRPr/>
            </a:pPr>
            <a:r>
              <a:rPr lang="en-US" dirty="0"/>
              <a:t>1970 – </a:t>
            </a:r>
            <a:r>
              <a:rPr lang="cs-CZ" dirty="0"/>
              <a:t>vyvážené</a:t>
            </a:r>
            <a:r>
              <a:rPr lang="en-US" dirty="0"/>
              <a:t> </a:t>
            </a:r>
            <a:r>
              <a:rPr lang="en-US" b="1" dirty="0">
                <a:solidFill>
                  <a:schemeClr val="accent6">
                    <a:lumMod val="75000"/>
                  </a:schemeClr>
                </a:solidFill>
              </a:rPr>
              <a:t>diet</a:t>
            </a:r>
            <a:r>
              <a:rPr lang="cs-CZ" b="1" dirty="0">
                <a:solidFill>
                  <a:schemeClr val="accent6">
                    <a:lumMod val="75000"/>
                  </a:schemeClr>
                </a:solidFill>
              </a:rPr>
              <a:t>y</a:t>
            </a:r>
            <a:r>
              <a:rPr lang="en-US" b="1" dirty="0">
                <a:solidFill>
                  <a:schemeClr val="accent6">
                    <a:lumMod val="75000"/>
                  </a:schemeClr>
                </a:solidFill>
              </a:rPr>
              <a:t> </a:t>
            </a:r>
            <a:r>
              <a:rPr lang="cs-CZ" dirty="0"/>
              <a:t>dodávka dostatečného množství živin</a:t>
            </a:r>
            <a:r>
              <a:rPr lang="en-US" dirty="0"/>
              <a:t> (</a:t>
            </a:r>
            <a:r>
              <a:rPr lang="cs-CZ" dirty="0"/>
              <a:t>polysacharidy, tuky, proteiny</a:t>
            </a:r>
            <a:r>
              <a:rPr lang="en-US" dirty="0"/>
              <a:t>, mineral</a:t>
            </a:r>
            <a:r>
              <a:rPr lang="cs-CZ" dirty="0"/>
              <a:t>y</a:t>
            </a:r>
            <a:r>
              <a:rPr lang="en-US" dirty="0"/>
              <a:t>, vitamin</a:t>
            </a:r>
            <a:r>
              <a:rPr lang="cs-CZ" dirty="0" err="1"/>
              <a:t>y</a:t>
            </a:r>
            <a:r>
              <a:rPr lang="cs-CZ" dirty="0"/>
              <a:t>. </a:t>
            </a:r>
            <a:r>
              <a:rPr lang="en-US" dirty="0" err="1"/>
              <a:t>Nutriti</a:t>
            </a:r>
            <a:r>
              <a:rPr lang="cs-CZ" dirty="0"/>
              <a:t>ční doporučení</a:t>
            </a:r>
            <a:r>
              <a:rPr lang="en-US" dirty="0"/>
              <a:t> “</a:t>
            </a:r>
            <a:r>
              <a:rPr lang="en-US" dirty="0" err="1"/>
              <a:t>Schijf</a:t>
            </a:r>
            <a:r>
              <a:rPr lang="en-US" dirty="0"/>
              <a:t> van 5” </a:t>
            </a:r>
          </a:p>
          <a:p>
            <a:pPr eaLnBrk="1" hangingPunct="1">
              <a:defRPr/>
            </a:pPr>
            <a:r>
              <a:rPr lang="en-US" dirty="0"/>
              <a:t>1990 </a:t>
            </a:r>
            <a:r>
              <a:rPr lang="cs-CZ" dirty="0"/>
              <a:t>– výhody</a:t>
            </a:r>
            <a:r>
              <a:rPr lang="en-US" dirty="0"/>
              <a:t> </a:t>
            </a:r>
            <a:r>
              <a:rPr lang="cs-CZ" dirty="0"/>
              <a:t>specifických stavěných</a:t>
            </a:r>
            <a:r>
              <a:rPr lang="en-US" dirty="0"/>
              <a:t> </a:t>
            </a:r>
            <a:r>
              <a:rPr lang="cs-CZ" dirty="0"/>
              <a:t>diet</a:t>
            </a:r>
            <a:r>
              <a:rPr lang="en-US" dirty="0"/>
              <a:t>“</a:t>
            </a:r>
            <a:r>
              <a:rPr lang="cs-CZ" dirty="0"/>
              <a:t> jde za vyváženou </a:t>
            </a:r>
            <a:r>
              <a:rPr lang="cs-CZ" b="1" dirty="0">
                <a:solidFill>
                  <a:schemeClr val="accent6">
                    <a:lumMod val="75000"/>
                  </a:schemeClr>
                </a:solidFill>
              </a:rPr>
              <a:t>dietu</a:t>
            </a:r>
            <a:r>
              <a:rPr lang="en-US" dirty="0"/>
              <a:t>”– </a:t>
            </a:r>
            <a:r>
              <a:rPr lang="cs-CZ" dirty="0"/>
              <a:t>bere v úvahu roli ne-</a:t>
            </a:r>
            <a:r>
              <a:rPr lang="cs-CZ" dirty="0" err="1"/>
              <a:t>nutrientů</a:t>
            </a:r>
            <a:r>
              <a:rPr lang="en-US" dirty="0"/>
              <a:t> </a:t>
            </a:r>
          </a:p>
          <a:p>
            <a:pPr eaLnBrk="1" hangingPunct="1">
              <a:buFontTx/>
              <a:buNone/>
              <a:defRPr/>
            </a:pPr>
            <a:r>
              <a:rPr lang="cs-CZ" b="1" dirty="0">
                <a:solidFill>
                  <a:schemeClr val="accent6">
                    <a:lumMod val="75000"/>
                  </a:schemeClr>
                </a:solidFill>
              </a:rPr>
              <a:t>Nárůst specificky fungujících diet na trhu</a:t>
            </a:r>
            <a:endParaRPr lang="en-US" b="1" dirty="0">
              <a:solidFill>
                <a:schemeClr val="accent6">
                  <a:lumMod val="75000"/>
                </a:schemeClr>
              </a:solidFill>
            </a:endParaRPr>
          </a:p>
          <a:p>
            <a:pPr eaLnBrk="1" hangingPunct="1">
              <a:buFontTx/>
              <a:buNone/>
              <a:defRPr/>
            </a:pPr>
            <a:r>
              <a:rPr lang="cs-CZ" b="1" dirty="0">
                <a:solidFill>
                  <a:schemeClr val="accent6">
                    <a:lumMod val="75000"/>
                  </a:schemeClr>
                </a:solidFill>
              </a:rPr>
              <a:t>Nárůst zájmu o terapii výživou</a:t>
            </a:r>
            <a:endParaRPr lang="en-US" b="1" dirty="0">
              <a:solidFill>
                <a:schemeClr val="accent6">
                  <a:lumMod val="75000"/>
                </a:schemeClr>
              </a:solidFill>
            </a:endParaRPr>
          </a:p>
          <a:p>
            <a:pPr eaLnBrk="1" hangingPunct="1">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4AC70E-5824-428A-9876-42BCA84BC0CE}"/>
              </a:ext>
            </a:extLst>
          </p:cNvPr>
          <p:cNvSpPr>
            <a:spLocks noGrp="1"/>
          </p:cNvSpPr>
          <p:nvPr>
            <p:ph type="title"/>
          </p:nvPr>
        </p:nvSpPr>
        <p:spPr>
          <a:xfrm>
            <a:off x="213619" y="304370"/>
            <a:ext cx="7056438" cy="855663"/>
          </a:xfrm>
        </p:spPr>
        <p:txBody>
          <a:bodyPr/>
          <a:lstStyle/>
          <a:p>
            <a:pPr eaLnBrk="1" hangingPunct="1"/>
            <a:r>
              <a:rPr lang="cs-CZ" altLang="cs-CZ" dirty="0"/>
              <a:t>Historie – pokračování </a:t>
            </a:r>
            <a:endParaRPr lang="en-US" altLang="cs-CZ" dirty="0"/>
          </a:p>
        </p:txBody>
      </p:sp>
      <p:sp>
        <p:nvSpPr>
          <p:cNvPr id="48131" name="Rectangle 3">
            <a:extLst>
              <a:ext uri="{FF2B5EF4-FFF2-40B4-BE49-F238E27FC236}">
                <a16:creationId xmlns:a16="http://schemas.microsoft.com/office/drawing/2014/main" id="{743798FF-A35A-4097-B102-8DC078F8CA9A}"/>
              </a:ext>
            </a:extLst>
          </p:cNvPr>
          <p:cNvSpPr>
            <a:spLocks noGrp="1" noChangeArrowheads="1"/>
          </p:cNvSpPr>
          <p:nvPr>
            <p:ph idx="1"/>
          </p:nvPr>
        </p:nvSpPr>
        <p:spPr>
          <a:xfrm>
            <a:off x="1154098" y="1589103"/>
            <a:ext cx="9056704" cy="5149048"/>
          </a:xfrm>
        </p:spPr>
        <p:txBody>
          <a:bodyPr/>
          <a:lstStyle/>
          <a:p>
            <a:pPr eaLnBrk="1" hangingPunct="1">
              <a:defRPr/>
            </a:pPr>
            <a:r>
              <a:rPr lang="cs-CZ" sz="3200" dirty="0"/>
              <a:t>Asociace mezi výživou a chronickým onemocněním </a:t>
            </a:r>
            <a:r>
              <a:rPr lang="en-US" sz="3200" dirty="0"/>
              <a:t>(</a:t>
            </a:r>
            <a:r>
              <a:rPr lang="en-US" sz="3200" dirty="0" err="1"/>
              <a:t>Ignatovski</a:t>
            </a:r>
            <a:r>
              <a:rPr lang="en-US" sz="3200" dirty="0"/>
              <a:t> </a:t>
            </a:r>
            <a:r>
              <a:rPr lang="cs-CZ" sz="3200" dirty="0"/>
              <a:t>–</a:t>
            </a:r>
            <a:r>
              <a:rPr lang="en-US" sz="3200" dirty="0"/>
              <a:t>1908)</a:t>
            </a:r>
          </a:p>
          <a:p>
            <a:pPr eaLnBrk="1" hangingPunct="1">
              <a:defRPr/>
            </a:pPr>
            <a:r>
              <a:rPr lang="cs-CZ" sz="3200" dirty="0"/>
              <a:t>První příklady prokazatelného vztahu výživy k rozvoji </a:t>
            </a:r>
            <a:r>
              <a:rPr lang="cs-CZ" sz="3200" dirty="0" err="1"/>
              <a:t>onemonění</a:t>
            </a:r>
            <a:r>
              <a:rPr lang="cs-CZ" sz="3200" dirty="0"/>
              <a:t> </a:t>
            </a:r>
            <a:r>
              <a:rPr lang="en-US" sz="3200" dirty="0"/>
              <a:t>(disease-causing):</a:t>
            </a:r>
          </a:p>
          <a:p>
            <a:pPr lvl="1" eaLnBrk="1" hangingPunct="1">
              <a:defRPr/>
            </a:pPr>
            <a:r>
              <a:rPr lang="en-US" sz="1800" dirty="0"/>
              <a:t>Gala</a:t>
            </a:r>
            <a:r>
              <a:rPr lang="cs-CZ" sz="1800" dirty="0" err="1"/>
              <a:t>ktosémie</a:t>
            </a:r>
            <a:r>
              <a:rPr lang="cs-CZ" sz="1800" dirty="0"/>
              <a:t> </a:t>
            </a:r>
            <a:r>
              <a:rPr lang="en-US" sz="1800" dirty="0"/>
              <a:t>(1917)</a:t>
            </a:r>
          </a:p>
          <a:p>
            <a:pPr lvl="1" eaLnBrk="1" hangingPunct="1">
              <a:defRPr/>
            </a:pPr>
            <a:r>
              <a:rPr lang="cs-CZ" sz="1800" dirty="0"/>
              <a:t>Fenylketonurie </a:t>
            </a:r>
            <a:r>
              <a:rPr lang="en-US" sz="1800" dirty="0"/>
              <a:t>(1934)</a:t>
            </a:r>
          </a:p>
          <a:p>
            <a:pPr eaLnBrk="1" hangingPunct="1">
              <a:defRPr/>
            </a:pPr>
            <a:r>
              <a:rPr lang="en-US" sz="3200" dirty="0"/>
              <a:t>Human Genome Project and SNPs (1998)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te_graphic">
            <a:extLst>
              <a:ext uri="{FF2B5EF4-FFF2-40B4-BE49-F238E27FC236}">
                <a16:creationId xmlns:a16="http://schemas.microsoft.com/office/drawing/2014/main" id="{CB7CF59B-62DA-4546-A0DD-A9B7EE20C8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205038"/>
            <a:ext cx="4286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60C8FCC3-BAC3-4E02-AE83-7CAFF3BAF1C5}"/>
              </a:ext>
            </a:extLst>
          </p:cNvPr>
          <p:cNvSpPr>
            <a:spLocks noGrp="1"/>
          </p:cNvSpPr>
          <p:nvPr>
            <p:ph type="title"/>
          </p:nvPr>
        </p:nvSpPr>
        <p:spPr>
          <a:xfrm>
            <a:off x="468312" y="282575"/>
            <a:ext cx="7056438" cy="855663"/>
          </a:xfrm>
        </p:spPr>
        <p:txBody>
          <a:bodyPr/>
          <a:lstStyle/>
          <a:p>
            <a:pPr eaLnBrk="1" hangingPunct="1"/>
            <a:r>
              <a:rPr lang="cs-CZ" altLang="cs-CZ" dirty="0"/>
              <a:t>Co je </a:t>
            </a:r>
            <a:r>
              <a:rPr lang="cs-CZ" altLang="cs-CZ" dirty="0" err="1"/>
              <a:t>nutrigenomika</a:t>
            </a:r>
            <a:r>
              <a:rPr lang="cs-CZ" altLang="cs-CZ" dirty="0"/>
              <a:t>?</a:t>
            </a:r>
            <a:endParaRPr lang="en-US" altLang="cs-CZ" dirty="0"/>
          </a:p>
        </p:txBody>
      </p:sp>
      <p:sp>
        <p:nvSpPr>
          <p:cNvPr id="7" name="Zástupný symbol pro obsah 6">
            <a:extLst>
              <a:ext uri="{FF2B5EF4-FFF2-40B4-BE49-F238E27FC236}">
                <a16:creationId xmlns:a16="http://schemas.microsoft.com/office/drawing/2014/main" id="{FEDFEB61-771E-4ED6-9342-59F97FA7E626}"/>
              </a:ext>
            </a:extLst>
          </p:cNvPr>
          <p:cNvSpPr>
            <a:spLocks noGrp="1"/>
          </p:cNvSpPr>
          <p:nvPr>
            <p:ph idx="1"/>
          </p:nvPr>
        </p:nvSpPr>
        <p:spPr>
          <a:xfrm>
            <a:off x="3216276" y="4724401"/>
            <a:ext cx="6994525" cy="1584325"/>
          </a:xfrm>
        </p:spPr>
        <p:txBody>
          <a:bodyPr/>
          <a:lstStyle/>
          <a:p>
            <a:pPr eaLnBrk="1" hangingPunct="1">
              <a:defRPr/>
            </a:pPr>
            <a:r>
              <a:rPr lang="cs-CZ" dirty="0"/>
              <a:t>Jezte správně pro váš genotyp, vaše genetické pozadí</a:t>
            </a:r>
          </a:p>
          <a:p>
            <a:pPr eaLnBrk="1" hangingPunct="1">
              <a:defRPr/>
            </a:pPr>
            <a:r>
              <a:rPr lang="en-US" sz="2600" b="1" dirty="0">
                <a:solidFill>
                  <a:schemeClr val="accent6">
                    <a:lumMod val="75000"/>
                  </a:schemeClr>
                </a:solidFill>
              </a:rPr>
              <a:t>“</a:t>
            </a:r>
            <a:r>
              <a:rPr lang="cs-CZ" sz="2600" b="1" dirty="0">
                <a:solidFill>
                  <a:schemeClr val="accent6">
                    <a:lumMod val="75000"/>
                  </a:schemeClr>
                </a:solidFill>
              </a:rPr>
              <a:t>Dříve byly chytré léky</a:t>
            </a:r>
            <a:r>
              <a:rPr lang="en-US" sz="2600" b="1" dirty="0">
                <a:solidFill>
                  <a:schemeClr val="accent6">
                    <a:lumMod val="75000"/>
                  </a:schemeClr>
                </a:solidFill>
              </a:rPr>
              <a:t>.</a:t>
            </a:r>
            <a:r>
              <a:rPr lang="cs-CZ" sz="2600" b="1" dirty="0">
                <a:solidFill>
                  <a:schemeClr val="accent6">
                    <a:lumMod val="75000"/>
                  </a:schemeClr>
                </a:solidFill>
              </a:rPr>
              <a:t>.</a:t>
            </a:r>
            <a:r>
              <a:rPr lang="en-US" sz="2600" b="1" dirty="0">
                <a:solidFill>
                  <a:schemeClr val="accent6">
                    <a:lumMod val="75000"/>
                  </a:schemeClr>
                </a:solidFill>
              </a:rPr>
              <a:t>.”</a:t>
            </a:r>
            <a:br>
              <a:rPr lang="en-US" dirty="0"/>
            </a:br>
            <a:endParaRPr lang="en-US" dirty="0"/>
          </a:p>
          <a:p>
            <a:pPr eaLnBrk="1" hangingPunct="1">
              <a:defRPr/>
            </a:pPr>
            <a:endParaRPr lang="en-US" dirty="0"/>
          </a:p>
          <a:p>
            <a:pPr eaLnBrk="1" hangingPunct="1">
              <a:defRPr/>
            </a:pPr>
            <a:endParaRPr lang="cs-CZ" dirty="0"/>
          </a:p>
        </p:txBody>
      </p:sp>
      <p:pic>
        <p:nvPicPr>
          <p:cNvPr id="18437" name="Picture 4" descr="AnneHart_Cover">
            <a:extLst>
              <a:ext uri="{FF2B5EF4-FFF2-40B4-BE49-F238E27FC236}">
                <a16:creationId xmlns:a16="http://schemas.microsoft.com/office/drawing/2014/main" id="{78CA8388-36EF-4BC9-A154-478481517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695451"/>
            <a:ext cx="23241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8E802E16-A0E1-494F-B055-F289A18BF4B8}"/>
              </a:ext>
            </a:extLst>
          </p:cNvPr>
          <p:cNvSpPr>
            <a:spLocks noGrp="1"/>
          </p:cNvSpPr>
          <p:nvPr>
            <p:ph type="title"/>
          </p:nvPr>
        </p:nvSpPr>
        <p:spPr>
          <a:xfrm>
            <a:off x="376575" y="304331"/>
            <a:ext cx="6961188" cy="863600"/>
          </a:xfrm>
        </p:spPr>
        <p:txBody>
          <a:bodyPr/>
          <a:lstStyle/>
          <a:p>
            <a:pPr eaLnBrk="1" hangingPunct="1"/>
            <a:r>
              <a:rPr lang="cs-CZ" altLang="cs-CZ" sz="3200" dirty="0" err="1"/>
              <a:t>Nutrigenomika</a:t>
            </a:r>
            <a:endParaRPr lang="en-US" altLang="cs-CZ" sz="3200" dirty="0"/>
          </a:p>
        </p:txBody>
      </p:sp>
      <p:pic>
        <p:nvPicPr>
          <p:cNvPr id="40963" name="Picture 12" descr="targeted_ani">
            <a:extLst>
              <a:ext uri="{FF2B5EF4-FFF2-40B4-BE49-F238E27FC236}">
                <a16:creationId xmlns:a16="http://schemas.microsoft.com/office/drawing/2014/main" id="{19740738-3254-48F0-867E-78965FBF22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941388"/>
            <a:ext cx="66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Skupina 16">
            <a:extLst>
              <a:ext uri="{FF2B5EF4-FFF2-40B4-BE49-F238E27FC236}">
                <a16:creationId xmlns:a16="http://schemas.microsoft.com/office/drawing/2014/main" id="{047933E8-7543-423E-BD24-51FA5CE1847D}"/>
              </a:ext>
            </a:extLst>
          </p:cNvPr>
          <p:cNvGrpSpPr>
            <a:grpSpLocks/>
          </p:cNvGrpSpPr>
          <p:nvPr/>
        </p:nvGrpSpPr>
        <p:grpSpPr bwMode="auto">
          <a:xfrm>
            <a:off x="541538" y="941388"/>
            <a:ext cx="10126463" cy="5916613"/>
            <a:chOff x="0" y="746125"/>
            <a:chExt cx="9144000" cy="6246813"/>
          </a:xfrm>
        </p:grpSpPr>
        <p:pic>
          <p:nvPicPr>
            <p:cNvPr id="40965" name="Picture 2" descr="pathway-1b">
              <a:extLst>
                <a:ext uri="{FF2B5EF4-FFF2-40B4-BE49-F238E27FC236}">
                  <a16:creationId xmlns:a16="http://schemas.microsoft.com/office/drawing/2014/main" id="{E7BFFF4F-0C2F-453A-8D4E-4580BECAC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11" t="5217" r="-262" b="2721"/>
            <a:stretch>
              <a:fillRect/>
            </a:stretch>
          </p:blipFill>
          <p:spPr bwMode="auto">
            <a:xfrm>
              <a:off x="0" y="801688"/>
              <a:ext cx="9144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4">
              <a:extLst>
                <a:ext uri="{FF2B5EF4-FFF2-40B4-BE49-F238E27FC236}">
                  <a16:creationId xmlns:a16="http://schemas.microsoft.com/office/drawing/2014/main" id="{CDE7A8E9-C627-4AD4-983C-450FC81BCB69}"/>
                </a:ext>
              </a:extLst>
            </p:cNvPr>
            <p:cNvSpPr>
              <a:spLocks noChangeArrowheads="1"/>
            </p:cNvSpPr>
            <p:nvPr/>
          </p:nvSpPr>
          <p:spPr bwMode="auto">
            <a:xfrm rot="2265648">
              <a:off x="2957513" y="3062288"/>
              <a:ext cx="381000" cy="933450"/>
            </a:xfrm>
            <a:prstGeom prst="downArrow">
              <a:avLst>
                <a:gd name="adj1" fmla="val 50000"/>
                <a:gd name="adj2" fmla="val 6125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67" name="AutoShape 5">
              <a:extLst>
                <a:ext uri="{FF2B5EF4-FFF2-40B4-BE49-F238E27FC236}">
                  <a16:creationId xmlns:a16="http://schemas.microsoft.com/office/drawing/2014/main" id="{7B3C008C-6849-47D0-AB1F-28250E483EB1}"/>
                </a:ext>
              </a:extLst>
            </p:cNvPr>
            <p:cNvSpPr>
              <a:spLocks noChangeAspect="1" noChangeArrowheads="1" noTextEdit="1"/>
            </p:cNvSpPr>
            <p:nvPr/>
          </p:nvSpPr>
          <p:spPr bwMode="auto">
            <a:xfrm>
              <a:off x="684213" y="1433513"/>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40968" name="Rectangle 6">
              <a:extLst>
                <a:ext uri="{FF2B5EF4-FFF2-40B4-BE49-F238E27FC236}">
                  <a16:creationId xmlns:a16="http://schemas.microsoft.com/office/drawing/2014/main" id="{0F7091B7-1761-4E77-A022-0697D8E23713}"/>
                </a:ext>
              </a:extLst>
            </p:cNvPr>
            <p:cNvSpPr>
              <a:spLocks noChangeArrowheads="1"/>
            </p:cNvSpPr>
            <p:nvPr/>
          </p:nvSpPr>
          <p:spPr bwMode="auto">
            <a:xfrm>
              <a:off x="1497012" y="3049588"/>
              <a:ext cx="82" cy="3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en-US" altLang="cs-CZ" sz="1800">
                <a:latin typeface="Calibri" panose="020F0502020204030204" pitchFamily="34" charset="0"/>
              </a:endParaRPr>
            </a:p>
          </p:txBody>
        </p:sp>
        <p:pic>
          <p:nvPicPr>
            <p:cNvPr id="40969" name="Picture 7">
              <a:extLst>
                <a:ext uri="{FF2B5EF4-FFF2-40B4-BE49-F238E27FC236}">
                  <a16:creationId xmlns:a16="http://schemas.microsoft.com/office/drawing/2014/main" id="{5EA16B44-99E0-4725-ADAF-9E1D3B5C2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2011363"/>
              <a:ext cx="117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8" descr="insulin">
              <a:extLst>
                <a:ext uri="{FF2B5EF4-FFF2-40B4-BE49-F238E27FC236}">
                  <a16:creationId xmlns:a16="http://schemas.microsoft.com/office/drawing/2014/main" id="{B545FDAC-E171-4772-B6F7-5C5B5BE3A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538" y="3798888"/>
              <a:ext cx="4208462"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9">
              <a:extLst>
                <a:ext uri="{FF2B5EF4-FFF2-40B4-BE49-F238E27FC236}">
                  <a16:creationId xmlns:a16="http://schemas.microsoft.com/office/drawing/2014/main" id="{BC459E0E-2BD8-4F83-A7ED-4B22E99888F8}"/>
                </a:ext>
              </a:extLst>
            </p:cNvPr>
            <p:cNvSpPr txBox="1">
              <a:spLocks noChangeArrowheads="1"/>
            </p:cNvSpPr>
            <p:nvPr/>
          </p:nvSpPr>
          <p:spPr bwMode="auto">
            <a:xfrm>
              <a:off x="0" y="2493099"/>
              <a:ext cx="5589406" cy="65133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2800" b="1">
                  <a:latin typeface="Comic Sans MS" panose="030F0702030302020204" pitchFamily="66" charset="0"/>
                </a:rPr>
                <a:t>KOMPLEXNI PROBL</a:t>
              </a:r>
              <a:r>
                <a:rPr lang="cs-CZ" altLang="cs-CZ" sz="2800" b="1">
                  <a:latin typeface="Comic Sans MS" panose="030F0702030302020204" pitchFamily="66" charset="0"/>
                </a:rPr>
                <a:t>É</a:t>
              </a:r>
              <a:r>
                <a:rPr lang="en-US" altLang="cs-CZ" sz="2800" b="1">
                  <a:latin typeface="Comic Sans MS" panose="030F0702030302020204" pitchFamily="66" charset="0"/>
                </a:rPr>
                <a:t>MY</a:t>
              </a:r>
            </a:p>
          </p:txBody>
        </p:sp>
        <p:sp>
          <p:nvSpPr>
            <p:cNvPr id="40972" name="Text Box 10">
              <a:extLst>
                <a:ext uri="{FF2B5EF4-FFF2-40B4-BE49-F238E27FC236}">
                  <a16:creationId xmlns:a16="http://schemas.microsoft.com/office/drawing/2014/main" id="{745A1123-B8D8-4B4B-9D0B-605406B5141B}"/>
                </a:ext>
              </a:extLst>
            </p:cNvPr>
            <p:cNvSpPr txBox="1">
              <a:spLocks noChangeArrowheads="1"/>
            </p:cNvSpPr>
            <p:nvPr/>
          </p:nvSpPr>
          <p:spPr bwMode="auto">
            <a:xfrm>
              <a:off x="647985" y="4911985"/>
              <a:ext cx="5457734" cy="65133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2800">
                  <a:latin typeface="Comic Sans MS" panose="030F0702030302020204" pitchFamily="66" charset="0"/>
                </a:rPr>
                <a:t>JEDNODUCHÉ OTÁZKY</a:t>
              </a:r>
              <a:endParaRPr lang="en-US" altLang="cs-CZ" sz="2800">
                <a:latin typeface="Comic Sans MS" panose="030F0702030302020204" pitchFamily="66" charset="0"/>
              </a:endParaRPr>
            </a:p>
          </p:txBody>
        </p:sp>
        <p:sp>
          <p:nvSpPr>
            <p:cNvPr id="40973" name="AutoShape 11">
              <a:extLst>
                <a:ext uri="{FF2B5EF4-FFF2-40B4-BE49-F238E27FC236}">
                  <a16:creationId xmlns:a16="http://schemas.microsoft.com/office/drawing/2014/main" id="{4D067BE7-7E06-4B16-9077-C8FCF41ED0C1}"/>
                </a:ext>
              </a:extLst>
            </p:cNvPr>
            <p:cNvSpPr>
              <a:spLocks noChangeArrowheads="1"/>
            </p:cNvSpPr>
            <p:nvPr/>
          </p:nvSpPr>
          <p:spPr bwMode="auto">
            <a:xfrm>
              <a:off x="2011363" y="3119438"/>
              <a:ext cx="365125" cy="1658937"/>
            </a:xfrm>
            <a:prstGeom prst="downArrow">
              <a:avLst>
                <a:gd name="adj1" fmla="val 50000"/>
                <a:gd name="adj2" fmla="val 113587"/>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74" name="AutoShape 13">
              <a:extLst>
                <a:ext uri="{FF2B5EF4-FFF2-40B4-BE49-F238E27FC236}">
                  <a16:creationId xmlns:a16="http://schemas.microsoft.com/office/drawing/2014/main" id="{4F4976A4-70C3-4552-B54D-CD4759CDA2A5}"/>
                </a:ext>
              </a:extLst>
            </p:cNvPr>
            <p:cNvSpPr>
              <a:spLocks noChangeArrowheads="1"/>
            </p:cNvSpPr>
            <p:nvPr/>
          </p:nvSpPr>
          <p:spPr bwMode="auto">
            <a:xfrm rot="19334352" flipH="1">
              <a:off x="5853113" y="3062288"/>
              <a:ext cx="381000" cy="933450"/>
            </a:xfrm>
            <a:prstGeom prst="downArrow">
              <a:avLst>
                <a:gd name="adj1" fmla="val 50000"/>
                <a:gd name="adj2" fmla="val 6125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75" name="Rectangle 14">
              <a:extLst>
                <a:ext uri="{FF2B5EF4-FFF2-40B4-BE49-F238E27FC236}">
                  <a16:creationId xmlns:a16="http://schemas.microsoft.com/office/drawing/2014/main" id="{EDDC6FF0-45D0-40F4-B5D9-27C241E2F645}"/>
                </a:ext>
              </a:extLst>
            </p:cNvPr>
            <p:cNvSpPr>
              <a:spLocks noChangeArrowheads="1"/>
            </p:cNvSpPr>
            <p:nvPr/>
          </p:nvSpPr>
          <p:spPr bwMode="auto">
            <a:xfrm>
              <a:off x="0" y="746125"/>
              <a:ext cx="9144000" cy="804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1800">
                  <a:latin typeface="Calibri" panose="020F0502020204030204" pitchFamily="34" charset="0"/>
                </a:rPr>
                <a:t> </a:t>
              </a:r>
            </a:p>
          </p:txBody>
        </p:sp>
        <p:pic>
          <p:nvPicPr>
            <p:cNvPr id="40976" name="Picture 15" descr="DSC03773">
              <a:extLst>
                <a:ext uri="{FF2B5EF4-FFF2-40B4-BE49-F238E27FC236}">
                  <a16:creationId xmlns:a16="http://schemas.microsoft.com/office/drawing/2014/main" id="{10D53C6A-3FD5-43A8-B13F-0B35597649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250" y="766763"/>
              <a:ext cx="23098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6" descr="PH02823J">
              <a:extLst>
                <a:ext uri="{FF2B5EF4-FFF2-40B4-BE49-F238E27FC236}">
                  <a16:creationId xmlns:a16="http://schemas.microsoft.com/office/drawing/2014/main" id="{8613A1B9-5F3D-4C64-942E-82B95C3F5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063" y="760413"/>
              <a:ext cx="21256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799838-0636-43DF-85D8-81D413F6E0EF}"/>
              </a:ext>
            </a:extLst>
          </p:cNvPr>
          <p:cNvSpPr>
            <a:spLocks noGrp="1"/>
          </p:cNvSpPr>
          <p:nvPr>
            <p:ph type="title"/>
          </p:nvPr>
        </p:nvSpPr>
        <p:spPr>
          <a:xfrm>
            <a:off x="360362" y="177800"/>
            <a:ext cx="6961188" cy="863600"/>
          </a:xfrm>
        </p:spPr>
        <p:txBody>
          <a:bodyPr/>
          <a:lstStyle/>
          <a:p>
            <a:pPr eaLnBrk="1" hangingPunct="1"/>
            <a:r>
              <a:rPr lang="cs-CZ" altLang="cs-CZ" sz="3200" dirty="0" err="1"/>
              <a:t>Nutrigenomika</a:t>
            </a:r>
            <a:endParaRPr lang="en-US" altLang="cs-CZ" sz="3200" dirty="0"/>
          </a:p>
        </p:txBody>
      </p:sp>
      <p:sp>
        <p:nvSpPr>
          <p:cNvPr id="70659" name="Text Box 3">
            <a:extLst>
              <a:ext uri="{FF2B5EF4-FFF2-40B4-BE49-F238E27FC236}">
                <a16:creationId xmlns:a16="http://schemas.microsoft.com/office/drawing/2014/main" id="{99DB2F17-7597-4DE6-8DCF-4CF907F378F4}"/>
              </a:ext>
            </a:extLst>
          </p:cNvPr>
          <p:cNvSpPr txBox="1">
            <a:spLocks noChangeArrowheads="1"/>
          </p:cNvSpPr>
          <p:nvPr/>
        </p:nvSpPr>
        <p:spPr bwMode="auto">
          <a:xfrm>
            <a:off x="2927351" y="1844675"/>
            <a:ext cx="2232025" cy="10160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sz="2000" dirty="0"/>
              <a:t>Cílové geny</a:t>
            </a:r>
            <a:br>
              <a:rPr lang="en-US" sz="2000" dirty="0"/>
            </a:br>
            <a:r>
              <a:rPr lang="en-US" sz="2000" dirty="0"/>
              <a:t>Mechanism</a:t>
            </a:r>
            <a:r>
              <a:rPr lang="cs-CZ" sz="2000" dirty="0"/>
              <a:t>y</a:t>
            </a:r>
            <a:br>
              <a:rPr lang="en-US" sz="2000" dirty="0"/>
            </a:br>
            <a:r>
              <a:rPr lang="cs-CZ" sz="2000" dirty="0"/>
              <a:t>Cesty</a:t>
            </a:r>
            <a:endParaRPr lang="en-US" sz="2000" dirty="0"/>
          </a:p>
        </p:txBody>
      </p:sp>
      <p:sp>
        <p:nvSpPr>
          <p:cNvPr id="70660" name="Text Box 4">
            <a:extLst>
              <a:ext uri="{FF2B5EF4-FFF2-40B4-BE49-F238E27FC236}">
                <a16:creationId xmlns:a16="http://schemas.microsoft.com/office/drawing/2014/main" id="{12AB9ADF-431A-4594-BBE3-41D116708F78}"/>
              </a:ext>
            </a:extLst>
          </p:cNvPr>
          <p:cNvSpPr txBox="1">
            <a:spLocks noChangeArrowheads="1"/>
          </p:cNvSpPr>
          <p:nvPr/>
        </p:nvSpPr>
        <p:spPr bwMode="auto">
          <a:xfrm>
            <a:off x="7896225" y="1844676"/>
            <a:ext cx="2376488" cy="4619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dirty="0" err="1"/>
              <a:t>Biomarkery</a:t>
            </a:r>
            <a:endParaRPr lang="en-US" dirty="0"/>
          </a:p>
        </p:txBody>
      </p:sp>
      <p:sp>
        <p:nvSpPr>
          <p:cNvPr id="70661" name="Text Box 5">
            <a:extLst>
              <a:ext uri="{FF2B5EF4-FFF2-40B4-BE49-F238E27FC236}">
                <a16:creationId xmlns:a16="http://schemas.microsoft.com/office/drawing/2014/main" id="{FA459C62-BE17-48B9-AD03-33F140D9E054}"/>
              </a:ext>
            </a:extLst>
          </p:cNvPr>
          <p:cNvSpPr txBox="1">
            <a:spLocks noChangeArrowheads="1"/>
          </p:cNvSpPr>
          <p:nvPr/>
        </p:nvSpPr>
        <p:spPr bwMode="auto">
          <a:xfrm>
            <a:off x="6096000" y="1844675"/>
            <a:ext cx="1225550" cy="1938992"/>
          </a:xfrm>
          <a:prstGeom prst="rect">
            <a:avLst/>
          </a:prstGeom>
          <a:solidFill>
            <a:schemeClr val="bg1"/>
          </a:solidFill>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sz="3000" b="1" dirty="0">
                <a:solidFill>
                  <a:schemeClr val="tx1"/>
                </a:solidFill>
              </a:rPr>
              <a:t>Strava</a:t>
            </a:r>
          </a:p>
          <a:p>
            <a:pPr algn="ctr" eaLnBrk="1" hangingPunct="1">
              <a:defRPr/>
            </a:pPr>
            <a:r>
              <a:rPr lang="cs-CZ" sz="3000" b="1" dirty="0">
                <a:solidFill>
                  <a:schemeClr val="tx1"/>
                </a:solidFill>
              </a:rPr>
              <a:t>Výživa</a:t>
            </a:r>
            <a:endParaRPr lang="en-US" sz="3000" b="1" dirty="0">
              <a:solidFill>
                <a:schemeClr val="tx1"/>
              </a:solidFill>
            </a:endParaRPr>
          </a:p>
        </p:txBody>
      </p:sp>
      <p:sp>
        <p:nvSpPr>
          <p:cNvPr id="70662" name="AutoShape 6">
            <a:extLst>
              <a:ext uri="{FF2B5EF4-FFF2-40B4-BE49-F238E27FC236}">
                <a16:creationId xmlns:a16="http://schemas.microsoft.com/office/drawing/2014/main" id="{79290115-6AEB-4F87-BAD8-9CC43898B48D}"/>
              </a:ext>
            </a:extLst>
          </p:cNvPr>
          <p:cNvSpPr>
            <a:spLocks noChangeArrowheads="1"/>
          </p:cNvSpPr>
          <p:nvPr/>
        </p:nvSpPr>
        <p:spPr bwMode="auto">
          <a:xfrm rot="4322284">
            <a:off x="5532439" y="2595564"/>
            <a:ext cx="325437" cy="566737"/>
          </a:xfrm>
          <a:prstGeom prst="downArrow">
            <a:avLst>
              <a:gd name="adj1" fmla="val 50000"/>
              <a:gd name="adj2" fmla="val 61875"/>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eaLnBrk="1" hangingPunct="1">
              <a:defRPr/>
            </a:pPr>
            <a:endParaRPr lang="cs-CZ"/>
          </a:p>
        </p:txBody>
      </p:sp>
      <p:sp>
        <p:nvSpPr>
          <p:cNvPr id="70663" name="AutoShape 7">
            <a:extLst>
              <a:ext uri="{FF2B5EF4-FFF2-40B4-BE49-F238E27FC236}">
                <a16:creationId xmlns:a16="http://schemas.microsoft.com/office/drawing/2014/main" id="{BF199D24-3A15-4B96-843D-B05E501BFB5C}"/>
              </a:ext>
            </a:extLst>
          </p:cNvPr>
          <p:cNvSpPr>
            <a:spLocks noChangeArrowheads="1"/>
          </p:cNvSpPr>
          <p:nvPr/>
        </p:nvSpPr>
        <p:spPr bwMode="auto">
          <a:xfrm rot="17500510" flipH="1">
            <a:off x="7660482" y="2393157"/>
            <a:ext cx="325438" cy="796925"/>
          </a:xfrm>
          <a:prstGeom prst="downArrow">
            <a:avLst>
              <a:gd name="adj1" fmla="val 50000"/>
              <a:gd name="adj2" fmla="val 61250"/>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eaLnBrk="1" hangingPunct="1">
              <a:defRPr/>
            </a:pPr>
            <a:endParaRPr lang="cs-CZ"/>
          </a:p>
        </p:txBody>
      </p:sp>
      <p:sp>
        <p:nvSpPr>
          <p:cNvPr id="70664" name="Text Box 8">
            <a:extLst>
              <a:ext uri="{FF2B5EF4-FFF2-40B4-BE49-F238E27FC236}">
                <a16:creationId xmlns:a16="http://schemas.microsoft.com/office/drawing/2014/main" id="{195F8602-ED5E-4902-96CE-DC95CFA8AD09}"/>
              </a:ext>
            </a:extLst>
          </p:cNvPr>
          <p:cNvSpPr txBox="1">
            <a:spLocks noChangeArrowheads="1"/>
          </p:cNvSpPr>
          <p:nvPr/>
        </p:nvSpPr>
        <p:spPr bwMode="auto">
          <a:xfrm>
            <a:off x="2927350" y="3141664"/>
            <a:ext cx="2230438" cy="101566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cs-CZ" sz="2000" dirty="0">
                <a:solidFill>
                  <a:schemeClr val="bg1"/>
                </a:solidFill>
              </a:rPr>
              <a:t>Molekulární výživa</a:t>
            </a:r>
          </a:p>
          <a:p>
            <a:pPr algn="ctr" eaLnBrk="1" hangingPunct="1">
              <a:defRPr/>
            </a:pPr>
            <a:r>
              <a:rPr lang="cs-CZ" sz="2000" dirty="0">
                <a:solidFill>
                  <a:schemeClr val="bg1"/>
                </a:solidFill>
              </a:rPr>
              <a:t>a </a:t>
            </a:r>
            <a:r>
              <a:rPr lang="cs-CZ" sz="2000" dirty="0" err="1">
                <a:solidFill>
                  <a:schemeClr val="bg1"/>
                </a:solidFill>
              </a:rPr>
              <a:t>genomika</a:t>
            </a:r>
            <a:endParaRPr lang="en-US" sz="2000" dirty="0">
              <a:solidFill>
                <a:schemeClr val="bg1"/>
              </a:solidFill>
            </a:endParaRPr>
          </a:p>
        </p:txBody>
      </p:sp>
      <p:sp>
        <p:nvSpPr>
          <p:cNvPr id="70665" name="Text Box 9">
            <a:extLst>
              <a:ext uri="{FF2B5EF4-FFF2-40B4-BE49-F238E27FC236}">
                <a16:creationId xmlns:a16="http://schemas.microsoft.com/office/drawing/2014/main" id="{82FF3946-7D55-4C8D-B3AE-3C2AC8379C46}"/>
              </a:ext>
            </a:extLst>
          </p:cNvPr>
          <p:cNvSpPr txBox="1">
            <a:spLocks noChangeArrowheads="1"/>
          </p:cNvSpPr>
          <p:nvPr/>
        </p:nvSpPr>
        <p:spPr bwMode="auto">
          <a:xfrm>
            <a:off x="7896226" y="3141664"/>
            <a:ext cx="2462213" cy="7064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cs-CZ" sz="2000" dirty="0">
                <a:solidFill>
                  <a:schemeClr val="bg1"/>
                </a:solidFill>
              </a:rPr>
              <a:t>Biologie systémové výživy</a:t>
            </a:r>
            <a:endParaRPr lang="en-US" sz="2000" dirty="0">
              <a:solidFill>
                <a:schemeClr val="bg1"/>
              </a:solidFill>
            </a:endParaRPr>
          </a:p>
        </p:txBody>
      </p:sp>
      <p:sp>
        <p:nvSpPr>
          <p:cNvPr id="45066" name="Rectangle 10">
            <a:extLst>
              <a:ext uri="{FF2B5EF4-FFF2-40B4-BE49-F238E27FC236}">
                <a16:creationId xmlns:a16="http://schemas.microsoft.com/office/drawing/2014/main" id="{8C280582-11C8-4491-8B35-F95651DC3C7E}"/>
              </a:ext>
            </a:extLst>
          </p:cNvPr>
          <p:cNvSpPr>
            <a:spLocks noChangeArrowheads="1"/>
          </p:cNvSpPr>
          <p:nvPr/>
        </p:nvSpPr>
        <p:spPr bwMode="auto">
          <a:xfrm>
            <a:off x="4151314" y="35147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en-US" altLang="cs-CZ" sz="1800">
              <a:latin typeface="Calibri" panose="020F0502020204030204" pitchFamily="34" charset="0"/>
            </a:endParaRPr>
          </a:p>
        </p:txBody>
      </p:sp>
      <p:pic>
        <p:nvPicPr>
          <p:cNvPr id="45067" name="Picture 11">
            <a:extLst>
              <a:ext uri="{FF2B5EF4-FFF2-40B4-BE49-F238E27FC236}">
                <a16:creationId xmlns:a16="http://schemas.microsoft.com/office/drawing/2014/main" id="{638D8834-5D17-4BF0-94A5-851BECD0F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177800"/>
            <a:ext cx="9175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Text Box 12">
            <a:extLst>
              <a:ext uri="{FF2B5EF4-FFF2-40B4-BE49-F238E27FC236}">
                <a16:creationId xmlns:a16="http://schemas.microsoft.com/office/drawing/2014/main" id="{8AA01FD2-FAC2-4710-B750-595F4C3A74C0}"/>
              </a:ext>
            </a:extLst>
          </p:cNvPr>
          <p:cNvSpPr txBox="1">
            <a:spLocks noChangeArrowheads="1"/>
          </p:cNvSpPr>
          <p:nvPr/>
        </p:nvSpPr>
        <p:spPr bwMode="auto">
          <a:xfrm>
            <a:off x="3071814" y="4292600"/>
            <a:ext cx="3240087" cy="2205732"/>
          </a:xfrm>
          <a:prstGeom prst="rect">
            <a:avLst/>
          </a:prstGeom>
          <a:noFill/>
          <a:ln w="9525">
            <a:noFill/>
            <a:miter lim="800000"/>
            <a:headEnd/>
            <a:tailEnd/>
          </a:ln>
          <a:effectLst>
            <a:prstShdw prst="shdw17" dist="17961" dir="2700000">
              <a:srgbClr val="991F00"/>
            </a:prstShdw>
          </a:effectLst>
        </p:spPr>
        <p:txBody>
          <a:bodyPr>
            <a:spAutoFit/>
          </a:bodyPr>
          <a:lstStyle/>
          <a:p>
            <a:pPr marL="174625" indent="-174625">
              <a:buFontTx/>
              <a:buChar char="•"/>
              <a:defRPr/>
            </a:pPr>
            <a:r>
              <a:rPr lang="cs-CZ" sz="1500" b="1" dirty="0">
                <a:solidFill>
                  <a:srgbClr val="0070C0"/>
                </a:solidFill>
                <a:cs typeface="Arial" pitchFamily="34" charset="0"/>
              </a:rPr>
              <a:t>identifikace výživových složek</a:t>
            </a:r>
          </a:p>
          <a:p>
            <a:pPr marL="174625" indent="-174625">
              <a:buFontTx/>
              <a:buChar char="•"/>
              <a:defRPr/>
            </a:pPr>
            <a:r>
              <a:rPr lang="en-US" sz="1500" b="1" dirty="0" err="1">
                <a:solidFill>
                  <a:srgbClr val="0070C0"/>
                </a:solidFill>
                <a:cs typeface="Arial" pitchFamily="34" charset="0"/>
              </a:rPr>
              <a:t>Identi</a:t>
            </a:r>
            <a:r>
              <a:rPr lang="cs-CZ" sz="1500" b="1" dirty="0" err="1">
                <a:solidFill>
                  <a:srgbClr val="0070C0"/>
                </a:solidFill>
                <a:cs typeface="Arial" pitchFamily="34" charset="0"/>
              </a:rPr>
              <a:t>fikace</a:t>
            </a:r>
            <a:r>
              <a:rPr lang="cs-CZ" sz="1500" b="1" dirty="0">
                <a:solidFill>
                  <a:srgbClr val="0070C0"/>
                </a:solidFill>
                <a:cs typeface="Arial" pitchFamily="34" charset="0"/>
              </a:rPr>
              <a:t> senzorů pro tyto složky</a:t>
            </a:r>
            <a:endParaRPr lang="en-US" sz="1500" b="1" dirty="0">
              <a:solidFill>
                <a:srgbClr val="0070C0"/>
              </a:solidFill>
              <a:cs typeface="Arial" pitchFamily="34" charset="0"/>
            </a:endParaRPr>
          </a:p>
          <a:p>
            <a:pPr marL="174625" indent="-174625">
              <a:buFontTx/>
              <a:buChar char="•"/>
              <a:defRPr/>
            </a:pPr>
            <a:r>
              <a:rPr lang="en-US" sz="1500" b="1" dirty="0" err="1">
                <a:solidFill>
                  <a:srgbClr val="0070C0"/>
                </a:solidFill>
                <a:cs typeface="Arial" pitchFamily="34" charset="0"/>
              </a:rPr>
              <a:t>Identif</a:t>
            </a:r>
            <a:r>
              <a:rPr lang="cs-CZ" sz="1500" b="1" dirty="0" err="1">
                <a:solidFill>
                  <a:srgbClr val="0070C0"/>
                </a:solidFill>
                <a:cs typeface="Arial" pitchFamily="34" charset="0"/>
              </a:rPr>
              <a:t>ikace</a:t>
            </a:r>
            <a:r>
              <a:rPr lang="cs-CZ" sz="1500" b="1" dirty="0">
                <a:solidFill>
                  <a:srgbClr val="0070C0"/>
                </a:solidFill>
                <a:cs typeface="Arial" pitchFamily="34" charset="0"/>
              </a:rPr>
              <a:t> cílových genů</a:t>
            </a:r>
            <a:endParaRPr lang="en-US" sz="1500" b="1" dirty="0">
              <a:solidFill>
                <a:srgbClr val="0070C0"/>
              </a:solidFill>
              <a:cs typeface="Arial" pitchFamily="34" charset="0"/>
            </a:endParaRPr>
          </a:p>
          <a:p>
            <a:pPr marL="174625" indent="-174625">
              <a:buFontTx/>
              <a:buChar char="•"/>
              <a:defRPr/>
            </a:pPr>
            <a:r>
              <a:rPr lang="en-US" sz="1500" b="1" dirty="0">
                <a:solidFill>
                  <a:srgbClr val="0070C0"/>
                </a:solidFill>
                <a:cs typeface="Arial" pitchFamily="34" charset="0"/>
              </a:rPr>
              <a:t>Re</a:t>
            </a:r>
            <a:r>
              <a:rPr lang="cs-CZ" sz="1500" b="1" dirty="0">
                <a:solidFill>
                  <a:srgbClr val="0070C0"/>
                </a:solidFill>
                <a:cs typeface="Arial" pitchFamily="34" charset="0"/>
              </a:rPr>
              <a:t>konstrukce signálních cest</a:t>
            </a:r>
          </a:p>
          <a:p>
            <a:pPr marL="533400">
              <a:spcBef>
                <a:spcPts val="1000"/>
              </a:spcBef>
              <a:defRPr/>
            </a:pPr>
            <a:r>
              <a:rPr lang="cs-CZ" sz="1500" b="1" dirty="0">
                <a:cs typeface="Arial" pitchFamily="34" charset="0"/>
              </a:rPr>
              <a:t>Malé výzkumné subjekty,</a:t>
            </a:r>
          </a:p>
          <a:p>
            <a:pPr marL="533400">
              <a:defRPr/>
            </a:pPr>
            <a:r>
              <a:rPr lang="cs-CZ" sz="1500" b="1" dirty="0">
                <a:cs typeface="Arial" pitchFamily="34" charset="0"/>
              </a:rPr>
              <a:t>malé rozpočty</a:t>
            </a:r>
            <a:endParaRPr lang="en-US" sz="1500" b="1" dirty="0">
              <a:cs typeface="Arial" pitchFamily="34" charset="0"/>
            </a:endParaRPr>
          </a:p>
          <a:p>
            <a:pPr eaLnBrk="1" hangingPunct="1">
              <a:buFontTx/>
              <a:buChar char="•"/>
              <a:defRPr/>
            </a:pPr>
            <a:endParaRPr lang="en-US" b="1" dirty="0">
              <a:solidFill>
                <a:srgbClr val="0070C0"/>
              </a:solidFill>
              <a:latin typeface="Calibri" pitchFamily="34" charset="0"/>
            </a:endParaRPr>
          </a:p>
        </p:txBody>
      </p:sp>
      <p:sp>
        <p:nvSpPr>
          <p:cNvPr id="70669" name="Text Box 13">
            <a:extLst>
              <a:ext uri="{FF2B5EF4-FFF2-40B4-BE49-F238E27FC236}">
                <a16:creationId xmlns:a16="http://schemas.microsoft.com/office/drawing/2014/main" id="{72103BE0-ACD5-4675-B14C-6D36B8DB2B7A}"/>
              </a:ext>
            </a:extLst>
          </p:cNvPr>
          <p:cNvSpPr txBox="1">
            <a:spLocks noChangeArrowheads="1"/>
          </p:cNvSpPr>
          <p:nvPr/>
        </p:nvSpPr>
        <p:spPr bwMode="auto">
          <a:xfrm>
            <a:off x="7518401" y="4292600"/>
            <a:ext cx="2970213" cy="1570038"/>
          </a:xfrm>
          <a:prstGeom prst="rect">
            <a:avLst/>
          </a:prstGeom>
          <a:noFill/>
          <a:ln w="9525">
            <a:noFill/>
            <a:miter lim="800000"/>
            <a:headEnd/>
            <a:tailEnd/>
          </a:ln>
          <a:effectLst>
            <a:prstShdw prst="shdw17" dist="17961" dir="2700000">
              <a:srgbClr val="991F00"/>
            </a:prstShdw>
          </a:effectLst>
        </p:spPr>
        <p:txBody>
          <a:bodyPr>
            <a:spAutoFit/>
          </a:bodyPr>
          <a:lstStyle/>
          <a:p>
            <a:pPr marL="174625" indent="-174625">
              <a:buFontTx/>
              <a:buChar char="•"/>
              <a:defRPr/>
            </a:pPr>
            <a:r>
              <a:rPr lang="cs-CZ" sz="1500" b="1" dirty="0">
                <a:solidFill>
                  <a:srgbClr val="0070C0"/>
                </a:solidFill>
                <a:cs typeface="Arial" pitchFamily="34" charset="0"/>
              </a:rPr>
              <a:t>měření stresových signálů, reakcí</a:t>
            </a:r>
            <a:endParaRPr lang="en-US" sz="1500" b="1" dirty="0">
              <a:solidFill>
                <a:srgbClr val="0070C0"/>
              </a:solidFill>
              <a:cs typeface="Arial" pitchFamily="34" charset="0"/>
            </a:endParaRPr>
          </a:p>
          <a:p>
            <a:pPr marL="174625" indent="-174625">
              <a:buFontTx/>
              <a:buChar char="•"/>
              <a:defRPr/>
            </a:pPr>
            <a:r>
              <a:rPr lang="en-US" sz="1500" b="1" dirty="0">
                <a:solidFill>
                  <a:srgbClr val="0070C0"/>
                </a:solidFill>
                <a:cs typeface="Arial" pitchFamily="34" charset="0"/>
              </a:rPr>
              <a:t>Identification of early biomarkers</a:t>
            </a:r>
            <a:endParaRPr lang="cs-CZ" sz="1500" b="1" dirty="0">
              <a:solidFill>
                <a:srgbClr val="0070C0"/>
              </a:solidFill>
              <a:cs typeface="Arial" pitchFamily="34" charset="0"/>
            </a:endParaRPr>
          </a:p>
          <a:p>
            <a:pPr marL="174625" indent="-174625">
              <a:spcBef>
                <a:spcPts val="600"/>
              </a:spcBef>
              <a:buFontTx/>
              <a:buChar char="•"/>
              <a:defRPr/>
            </a:pPr>
            <a:r>
              <a:rPr lang="cs-CZ" sz="1500" b="1" dirty="0">
                <a:cs typeface="Arial" pitchFamily="34" charset="0"/>
              </a:rPr>
              <a:t>Velká výzkumná </a:t>
            </a:r>
            <a:r>
              <a:rPr lang="cs-CZ" sz="1500" b="1" dirty="0" err="1">
                <a:cs typeface="Arial" pitchFamily="34" charset="0"/>
              </a:rPr>
              <a:t>konzorcia</a:t>
            </a:r>
            <a:endParaRPr lang="en-US" sz="1500" b="1" dirty="0">
              <a:cs typeface="Arial" pitchFamily="34" charset="0"/>
            </a:endParaRPr>
          </a:p>
          <a:p>
            <a:pPr eaLnBrk="1" hangingPunct="1">
              <a:defRPr/>
            </a:pPr>
            <a:endParaRPr lang="en-US" sz="1600" b="1" dirty="0">
              <a:solidFill>
                <a:srgbClr val="0070C0"/>
              </a:solidFill>
              <a:cs typeface="Arial" pitchFamily="34" charset="0"/>
            </a:endParaRPr>
          </a:p>
        </p:txBody>
      </p:sp>
      <p:sp>
        <p:nvSpPr>
          <p:cNvPr id="26638" name="AutoShape 14">
            <a:extLst>
              <a:ext uri="{FF2B5EF4-FFF2-40B4-BE49-F238E27FC236}">
                <a16:creationId xmlns:a16="http://schemas.microsoft.com/office/drawing/2014/main" id="{91A635E7-F34F-4CB5-B742-8B6D43C9459B}"/>
              </a:ext>
            </a:extLst>
          </p:cNvPr>
          <p:cNvSpPr>
            <a:spLocks noChangeArrowheads="1"/>
          </p:cNvSpPr>
          <p:nvPr/>
        </p:nvSpPr>
        <p:spPr bwMode="auto">
          <a:xfrm flipH="1">
            <a:off x="3432175" y="5876925"/>
            <a:ext cx="6878638" cy="592138"/>
          </a:xfrm>
          <a:prstGeom prst="rtTriangl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eaLnBrk="1" hangingPunct="1">
              <a:defRPr/>
            </a:pPr>
            <a:endParaRPr lang="cs-CZ"/>
          </a:p>
        </p:txBody>
      </p:sp>
      <p:sp>
        <p:nvSpPr>
          <p:cNvPr id="70671" name="AutoShape 15">
            <a:extLst>
              <a:ext uri="{FF2B5EF4-FFF2-40B4-BE49-F238E27FC236}">
                <a16:creationId xmlns:a16="http://schemas.microsoft.com/office/drawing/2014/main" id="{A8FE2693-8671-4CB8-A397-3910F6A3D904}"/>
              </a:ext>
            </a:extLst>
          </p:cNvPr>
          <p:cNvSpPr>
            <a:spLocks noChangeArrowheads="1"/>
          </p:cNvSpPr>
          <p:nvPr/>
        </p:nvSpPr>
        <p:spPr bwMode="auto">
          <a:xfrm>
            <a:off x="6240463" y="4797425"/>
            <a:ext cx="939800" cy="336550"/>
          </a:xfrm>
          <a:prstGeom prst="leftRightArrow">
            <a:avLst>
              <a:gd name="adj1" fmla="val 50000"/>
              <a:gd name="adj2" fmla="val 51613"/>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eaLnBrk="1" hangingPunct="1">
              <a:defRPr/>
            </a:pPr>
            <a:endParaRPr lang="cs-CZ"/>
          </a:p>
        </p:txBody>
      </p:sp>
      <p:sp>
        <p:nvSpPr>
          <p:cNvPr id="45072" name="Text Box 18">
            <a:extLst>
              <a:ext uri="{FF2B5EF4-FFF2-40B4-BE49-F238E27FC236}">
                <a16:creationId xmlns:a16="http://schemas.microsoft.com/office/drawing/2014/main" id="{6F15B574-FC60-4509-B200-737082768960}"/>
              </a:ext>
            </a:extLst>
          </p:cNvPr>
          <p:cNvSpPr txBox="1">
            <a:spLocks noChangeArrowheads="1"/>
          </p:cNvSpPr>
          <p:nvPr/>
        </p:nvSpPr>
        <p:spPr bwMode="auto">
          <a:xfrm>
            <a:off x="7567613" y="6073775"/>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2000">
                <a:solidFill>
                  <a:schemeClr val="bg1"/>
                </a:solidFill>
                <a:latin typeface="Calibri" panose="020F0502020204030204" pitchFamily="34" charset="0"/>
              </a:rPr>
              <a:t>komplexnost</a:t>
            </a:r>
            <a:endParaRPr lang="en-US" altLang="cs-CZ" sz="2000">
              <a:solidFill>
                <a:schemeClr val="bg1"/>
              </a:solidFill>
              <a:latin typeface="Calibri" panose="020F050202020403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a:extLst>
              <a:ext uri="{FF2B5EF4-FFF2-40B4-BE49-F238E27FC236}">
                <a16:creationId xmlns:a16="http://schemas.microsoft.com/office/drawing/2014/main" id="{379661FA-143E-4AF1-8DA0-49837464661D}"/>
              </a:ext>
            </a:extLst>
          </p:cNvPr>
          <p:cNvSpPr>
            <a:spLocks noGrp="1"/>
          </p:cNvSpPr>
          <p:nvPr>
            <p:ph type="title"/>
          </p:nvPr>
        </p:nvSpPr>
        <p:spPr>
          <a:xfrm>
            <a:off x="339910" y="112458"/>
            <a:ext cx="6961188" cy="863600"/>
          </a:xfrm>
        </p:spPr>
        <p:txBody>
          <a:bodyPr/>
          <a:lstStyle/>
          <a:p>
            <a:pPr eaLnBrk="1" hangingPunct="1"/>
            <a:r>
              <a:rPr lang="cs-CZ" altLang="cs-CZ" sz="3200" dirty="0"/>
              <a:t>Strategie </a:t>
            </a:r>
            <a:r>
              <a:rPr lang="cs-CZ" altLang="cs-CZ" sz="3200" dirty="0" err="1"/>
              <a:t>nutrigenomiky</a:t>
            </a:r>
            <a:endParaRPr lang="en-US" altLang="cs-CZ" sz="3200" dirty="0"/>
          </a:p>
        </p:txBody>
      </p:sp>
      <p:grpSp>
        <p:nvGrpSpPr>
          <p:cNvPr id="47107" name="Skupina 17">
            <a:extLst>
              <a:ext uri="{FF2B5EF4-FFF2-40B4-BE49-F238E27FC236}">
                <a16:creationId xmlns:a16="http://schemas.microsoft.com/office/drawing/2014/main" id="{ADC95938-69CE-4C54-9204-050F57C220B0}"/>
              </a:ext>
            </a:extLst>
          </p:cNvPr>
          <p:cNvGrpSpPr>
            <a:grpSpLocks/>
          </p:cNvGrpSpPr>
          <p:nvPr/>
        </p:nvGrpSpPr>
        <p:grpSpPr bwMode="auto">
          <a:xfrm>
            <a:off x="790113" y="896646"/>
            <a:ext cx="9650411" cy="5462668"/>
            <a:chOff x="63448" y="1474788"/>
            <a:chExt cx="8436027" cy="5143059"/>
          </a:xfrm>
        </p:grpSpPr>
        <p:sp>
          <p:nvSpPr>
            <p:cNvPr id="47108" name="Line 3">
              <a:extLst>
                <a:ext uri="{FF2B5EF4-FFF2-40B4-BE49-F238E27FC236}">
                  <a16:creationId xmlns:a16="http://schemas.microsoft.com/office/drawing/2014/main" id="{77D68604-AFAF-4482-939A-40E9A9812752}"/>
                </a:ext>
              </a:extLst>
            </p:cNvPr>
            <p:cNvSpPr>
              <a:spLocks noChangeShapeType="1"/>
            </p:cNvSpPr>
            <p:nvPr/>
          </p:nvSpPr>
          <p:spPr bwMode="auto">
            <a:xfrm flipV="1">
              <a:off x="1016000" y="3683000"/>
              <a:ext cx="0" cy="24765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cs-CZ"/>
            </a:p>
          </p:txBody>
        </p:sp>
        <p:pic>
          <p:nvPicPr>
            <p:cNvPr id="47109" name="Picture 4">
              <a:extLst>
                <a:ext uri="{FF2B5EF4-FFF2-40B4-BE49-F238E27FC236}">
                  <a16:creationId xmlns:a16="http://schemas.microsoft.com/office/drawing/2014/main" id="{089394DA-74D0-4953-9E43-9B9D1B94D434}"/>
                </a:ext>
              </a:extLst>
            </p:cNvPr>
            <p:cNvPicPr>
              <a:picLocks noChangeAspect="1" noChangeArrowheads="1"/>
            </p:cNvPicPr>
            <p:nvPr/>
          </p:nvPicPr>
          <p:blipFill>
            <a:blip r:embed="rId2">
              <a:clrChange>
                <a:clrFrom>
                  <a:srgbClr val="FEFBF2"/>
                </a:clrFrom>
                <a:clrTo>
                  <a:srgbClr val="FEFBF2">
                    <a:alpha val="0"/>
                  </a:srgbClr>
                </a:clrTo>
              </a:clrChange>
              <a:lum contrast="6000"/>
              <a:extLst>
                <a:ext uri="{28A0092B-C50C-407E-A947-70E740481C1C}">
                  <a14:useLocalDpi xmlns:a14="http://schemas.microsoft.com/office/drawing/2010/main" val="0"/>
                </a:ext>
              </a:extLst>
            </a:blip>
            <a:srcRect/>
            <a:stretch>
              <a:fillRect/>
            </a:stretch>
          </p:blipFill>
          <p:spPr bwMode="auto">
            <a:xfrm>
              <a:off x="1809750" y="1474788"/>
              <a:ext cx="64071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NRG403">
              <a:extLst>
                <a:ext uri="{FF2B5EF4-FFF2-40B4-BE49-F238E27FC236}">
                  <a16:creationId xmlns:a16="http://schemas.microsoft.com/office/drawing/2014/main" id="{DAD18E3F-C858-4592-A8B5-88ED9ADC2DFB}"/>
                </a:ext>
              </a:extLst>
            </p:cNvP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601663" y="1501775"/>
              <a:ext cx="844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a:extLst>
                <a:ext uri="{FF2B5EF4-FFF2-40B4-BE49-F238E27FC236}">
                  <a16:creationId xmlns:a16="http://schemas.microsoft.com/office/drawing/2014/main" id="{307A0BB5-AF8F-4876-AE0E-95770795F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87513"/>
              <a:ext cx="1108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hepg2">
              <a:extLst>
                <a:ext uri="{FF2B5EF4-FFF2-40B4-BE49-F238E27FC236}">
                  <a16:creationId xmlns:a16="http://schemas.microsoft.com/office/drawing/2014/main" id="{389A92B0-0776-4FA6-A011-792B2219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950" y="4130675"/>
              <a:ext cx="9159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a:extLst>
                <a:ext uri="{FF2B5EF4-FFF2-40B4-BE49-F238E27FC236}">
                  <a16:creationId xmlns:a16="http://schemas.microsoft.com/office/drawing/2014/main" id="{E649EAF6-724B-4801-A66A-5E1E0C4F5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613" y="5721350"/>
              <a:ext cx="7921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a:extLst>
                <a:ext uri="{FF2B5EF4-FFF2-40B4-BE49-F238E27FC236}">
                  <a16:creationId xmlns:a16="http://schemas.microsoft.com/office/drawing/2014/main" id="{3CC1E0CA-AEAF-4332-8C7D-1F23A1E990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1175" y="29527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5" name="Picture 11">
              <a:extLst>
                <a:ext uri="{FF2B5EF4-FFF2-40B4-BE49-F238E27FC236}">
                  <a16:creationId xmlns:a16="http://schemas.microsoft.com/office/drawing/2014/main" id="{C983FE9C-3981-4CFC-979B-692A04EA4D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1663" y="3041650"/>
              <a:ext cx="576262"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6" name="Picture 12">
              <a:extLst>
                <a:ext uri="{FF2B5EF4-FFF2-40B4-BE49-F238E27FC236}">
                  <a16:creationId xmlns:a16="http://schemas.microsoft.com/office/drawing/2014/main" id="{3D0538EA-F971-4B72-99E7-6FFCC92BCA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450" y="31178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7" name="Picture 13">
              <a:extLst>
                <a:ext uri="{FF2B5EF4-FFF2-40B4-BE49-F238E27FC236}">
                  <a16:creationId xmlns:a16="http://schemas.microsoft.com/office/drawing/2014/main" id="{60497D0F-3DAC-4AFA-A2E8-A8D7D234D7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7875" y="31940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8" name="Text Box 14">
              <a:extLst>
                <a:ext uri="{FF2B5EF4-FFF2-40B4-BE49-F238E27FC236}">
                  <a16:creationId xmlns:a16="http://schemas.microsoft.com/office/drawing/2014/main" id="{2AACD83F-3473-45F3-8A14-BC47731F233D}"/>
                </a:ext>
              </a:extLst>
            </p:cNvPr>
            <p:cNvSpPr txBox="1">
              <a:spLocks noChangeArrowheads="1"/>
            </p:cNvSpPr>
            <p:nvPr/>
          </p:nvSpPr>
          <p:spPr bwMode="auto">
            <a:xfrm>
              <a:off x="321995" y="4129088"/>
              <a:ext cx="1391188" cy="754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80-100000</a:t>
              </a:r>
              <a:br>
                <a:rPr lang="en-US" altLang="cs-CZ" sz="1800">
                  <a:latin typeface="Calibri" panose="020F0502020204030204" pitchFamily="34" charset="0"/>
                </a:rPr>
              </a:br>
              <a:r>
                <a:rPr lang="en-US" altLang="cs-CZ" sz="1800">
                  <a:latin typeface="Calibri" panose="020F0502020204030204" pitchFamily="34" charset="0"/>
                </a:rPr>
                <a:t>protein</a:t>
              </a:r>
              <a:r>
                <a:rPr lang="cs-CZ" altLang="cs-CZ" sz="1800">
                  <a:latin typeface="Calibri" panose="020F0502020204030204" pitchFamily="34" charset="0"/>
                </a:rPr>
                <a:t>ů</a:t>
              </a:r>
              <a:endParaRPr lang="en-US" altLang="cs-CZ" sz="1800">
                <a:latin typeface="Calibri" panose="020F0502020204030204" pitchFamily="34" charset="0"/>
              </a:endParaRPr>
            </a:p>
          </p:txBody>
        </p:sp>
        <p:sp>
          <p:nvSpPr>
            <p:cNvPr id="47119" name="Text Box 15">
              <a:extLst>
                <a:ext uri="{FF2B5EF4-FFF2-40B4-BE49-F238E27FC236}">
                  <a16:creationId xmlns:a16="http://schemas.microsoft.com/office/drawing/2014/main" id="{121752E2-DD01-495C-8DBF-2A50C72CC3A6}"/>
                </a:ext>
              </a:extLst>
            </p:cNvPr>
            <p:cNvSpPr txBox="1">
              <a:spLocks noChangeArrowheads="1"/>
            </p:cNvSpPr>
            <p:nvPr/>
          </p:nvSpPr>
          <p:spPr bwMode="auto">
            <a:xfrm>
              <a:off x="63448" y="6186488"/>
              <a:ext cx="1860656" cy="43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20-25000 gen</a:t>
              </a:r>
              <a:r>
                <a:rPr lang="cs-CZ" altLang="cs-CZ" sz="1800">
                  <a:latin typeface="Calibri" panose="020F0502020204030204" pitchFamily="34" charset="0"/>
                </a:rPr>
                <a:t>ů</a:t>
              </a:r>
              <a:endParaRPr lang="en-US" altLang="cs-CZ" sz="1800">
                <a:latin typeface="Calibri" panose="020F0502020204030204" pitchFamily="34" charset="0"/>
              </a:endParaRPr>
            </a:p>
          </p:txBody>
        </p:sp>
        <p:sp>
          <p:nvSpPr>
            <p:cNvPr id="47120" name="Text Box 16">
              <a:extLst>
                <a:ext uri="{FF2B5EF4-FFF2-40B4-BE49-F238E27FC236}">
                  <a16:creationId xmlns:a16="http://schemas.microsoft.com/office/drawing/2014/main" id="{F142782C-0CE0-45E6-95FA-0C16001BF09A}"/>
                </a:ext>
              </a:extLst>
            </p:cNvPr>
            <p:cNvSpPr txBox="1">
              <a:spLocks noChangeArrowheads="1"/>
            </p:cNvSpPr>
            <p:nvPr/>
          </p:nvSpPr>
          <p:spPr bwMode="auto">
            <a:xfrm>
              <a:off x="307582" y="5305425"/>
              <a:ext cx="1420014" cy="754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100000 </a:t>
              </a:r>
              <a:br>
                <a:rPr lang="en-US" altLang="cs-CZ" sz="1800">
                  <a:latin typeface="Calibri" panose="020F0502020204030204" pitchFamily="34" charset="0"/>
                </a:rPr>
              </a:br>
              <a:r>
                <a:rPr lang="en-US" altLang="cs-CZ" sz="1800">
                  <a:latin typeface="Calibri" panose="020F0502020204030204" pitchFamily="34" charset="0"/>
                </a:rPr>
                <a:t>trans</a:t>
              </a:r>
              <a:r>
                <a:rPr lang="cs-CZ" altLang="cs-CZ" sz="1800">
                  <a:latin typeface="Calibri" panose="020F0502020204030204" pitchFamily="34" charset="0"/>
                </a:rPr>
                <a:t>kriptů</a:t>
              </a:r>
              <a:endParaRPr lang="en-US" altLang="cs-CZ" sz="1800">
                <a:latin typeface="Calibri" panose="020F0502020204030204" pitchFamily="34" charset="0"/>
              </a:endParaRPr>
            </a:p>
          </p:txBody>
        </p:sp>
        <p:sp>
          <p:nvSpPr>
            <p:cNvPr id="47121" name="Text Box 17">
              <a:extLst>
                <a:ext uri="{FF2B5EF4-FFF2-40B4-BE49-F238E27FC236}">
                  <a16:creationId xmlns:a16="http://schemas.microsoft.com/office/drawing/2014/main" id="{AE87A06D-153C-4EF2-845E-6D1E0DCFE98D}"/>
                </a:ext>
              </a:extLst>
            </p:cNvPr>
            <p:cNvSpPr txBox="1">
              <a:spLocks noChangeArrowheads="1"/>
            </p:cNvSpPr>
            <p:nvPr/>
          </p:nvSpPr>
          <p:spPr bwMode="auto">
            <a:xfrm>
              <a:off x="307506" y="3062287"/>
              <a:ext cx="1420164" cy="75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dirty="0">
                  <a:latin typeface="Calibri" panose="020F0502020204030204" pitchFamily="34" charset="0"/>
                </a:rPr>
                <a:t>50000 (?)</a:t>
              </a:r>
              <a:br>
                <a:rPr lang="en-US" altLang="cs-CZ" sz="1800" dirty="0">
                  <a:latin typeface="Calibri" panose="020F0502020204030204" pitchFamily="34" charset="0"/>
                </a:rPr>
              </a:br>
              <a:r>
                <a:rPr lang="en-US" altLang="cs-CZ" sz="1800" dirty="0" err="1">
                  <a:latin typeface="Calibri" panose="020F0502020204030204" pitchFamily="34" charset="0"/>
                </a:rPr>
                <a:t>metabolit</a:t>
              </a:r>
              <a:r>
                <a:rPr lang="cs-CZ" altLang="cs-CZ" sz="1800" dirty="0">
                  <a:latin typeface="Calibri" panose="020F0502020204030204" pitchFamily="34" charset="0"/>
                </a:rPr>
                <a:t>ů</a:t>
              </a:r>
              <a:endParaRPr lang="en-US" altLang="cs-CZ" sz="1800" dirty="0">
                <a:latin typeface="Calibri" panose="020F0502020204030204" pitchFamily="34" charset="0"/>
              </a:endParaRPr>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771BEBC-DC16-4F6B-9F59-45928FFD452C}"/>
              </a:ext>
            </a:extLst>
          </p:cNvPr>
          <p:cNvSpPr>
            <a:spLocks noGrp="1"/>
          </p:cNvSpPr>
          <p:nvPr>
            <p:ph type="title"/>
          </p:nvPr>
        </p:nvSpPr>
        <p:spPr>
          <a:xfrm>
            <a:off x="835056" y="419779"/>
            <a:ext cx="9107934" cy="855663"/>
          </a:xfrm>
        </p:spPr>
        <p:txBody>
          <a:bodyPr/>
          <a:lstStyle/>
          <a:p>
            <a:pPr eaLnBrk="1" hangingPunct="1"/>
            <a:r>
              <a:rPr lang="cs-CZ" altLang="cs-CZ" dirty="0" err="1"/>
              <a:t>Nutrigenomika</a:t>
            </a:r>
            <a:r>
              <a:rPr lang="cs-CZ" altLang="cs-CZ" dirty="0"/>
              <a:t> vs. </a:t>
            </a:r>
            <a:r>
              <a:rPr lang="cs-CZ" altLang="cs-CZ" dirty="0" err="1"/>
              <a:t>nutrigenetika</a:t>
            </a:r>
            <a:r>
              <a:rPr lang="cs-CZ" altLang="cs-CZ" dirty="0"/>
              <a:t> I</a:t>
            </a:r>
          </a:p>
        </p:txBody>
      </p:sp>
      <p:sp>
        <p:nvSpPr>
          <p:cNvPr id="3" name="Zástupný obsah 2">
            <a:extLst>
              <a:ext uri="{FF2B5EF4-FFF2-40B4-BE49-F238E27FC236}">
                <a16:creationId xmlns:a16="http://schemas.microsoft.com/office/drawing/2014/main" id="{E9283E8B-C2E5-D10D-57D1-A45668FBB7B3}"/>
              </a:ext>
            </a:extLst>
          </p:cNvPr>
          <p:cNvSpPr>
            <a:spLocks noGrp="1"/>
          </p:cNvSpPr>
          <p:nvPr>
            <p:ph idx="1"/>
          </p:nvPr>
        </p:nvSpPr>
        <p:spPr/>
        <p:txBody>
          <a:bodyPr/>
          <a:lstStyle/>
          <a:p>
            <a:r>
              <a:rPr lang="cs-CZ" dirty="0" err="1"/>
              <a:t>Nutrigenetika</a:t>
            </a:r>
            <a:r>
              <a:rPr lang="cs-CZ" dirty="0"/>
              <a:t> a </a:t>
            </a:r>
            <a:r>
              <a:rPr lang="cs-CZ" dirty="0" err="1"/>
              <a:t>nutrigenomika</a:t>
            </a:r>
            <a:r>
              <a:rPr lang="cs-CZ" dirty="0"/>
              <a:t> jsou obě oblasti výzkumu, které se zabývají vztahem mezi výživou a genetikou. Nicméně, mezi těmito dvěma oblastmi existují určité rozdíly:</a:t>
            </a:r>
          </a:p>
          <a:p>
            <a:endParaRPr lang="cs-CZ" dirty="0"/>
          </a:p>
          <a:p>
            <a:r>
              <a:rPr lang="cs-CZ" b="1" dirty="0" err="1"/>
              <a:t>Nutrigenetika</a:t>
            </a:r>
            <a:r>
              <a:rPr lang="cs-CZ" dirty="0"/>
              <a:t> se zaměřuje na vztah mezi genetickou informací a reakcí na stravu. Tento přístup zkoumá, jak jednotlivé genetické varianty ovlivňují schopnost jedince zpracovávat různé živiny v potravě. Například, jak genetické varianty ovlivňují schopnost trávit laktózu v mléce, nebo jak genetické faktory ovlivňují schopnost metabolizovat kofein.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92D4CFF-3F70-484C-ADAC-178908E34F7C}"/>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17A247F9-80C8-4897-B14E-528BB179C77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61DE563D-9D85-4105-87AF-38EB6761E2EB}"/>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13661341-2CA3-4599-AE49-0D50650B3662}"/>
              </a:ext>
            </a:extLst>
          </p:cNvPr>
          <p:cNvSpPr>
            <a:spLocks noGrp="1"/>
          </p:cNvSpPr>
          <p:nvPr>
            <p:ph idx="1"/>
          </p:nvPr>
        </p:nvSpPr>
        <p:spPr/>
        <p:txBody>
          <a:bodyPr/>
          <a:lstStyle/>
          <a:p>
            <a:r>
              <a:rPr lang="cs-CZ" dirty="0" err="1"/>
              <a:t>Nutrigenetika</a:t>
            </a:r>
            <a:endParaRPr lang="cs-CZ" dirty="0"/>
          </a:p>
          <a:p>
            <a:r>
              <a:rPr lang="cs-CZ" dirty="0" err="1"/>
              <a:t>Nutrigenomika</a:t>
            </a:r>
            <a:endParaRPr lang="cs-CZ" dirty="0"/>
          </a:p>
          <a:p>
            <a:r>
              <a:rPr lang="cs-CZ" dirty="0"/>
              <a:t>Základy </a:t>
            </a:r>
            <a:r>
              <a:rPr lang="cs-CZ" dirty="0" err="1"/>
              <a:t>syndromologie</a:t>
            </a:r>
            <a:endParaRPr lang="cs-CZ" dirty="0"/>
          </a:p>
          <a:p>
            <a:r>
              <a:rPr lang="cs-CZ" dirty="0"/>
              <a:t>Základní nosologické jednotky související s obezitou</a:t>
            </a:r>
          </a:p>
          <a:p>
            <a:r>
              <a:rPr lang="cs-CZ" dirty="0"/>
              <a:t>Biomarkery </a:t>
            </a:r>
          </a:p>
        </p:txBody>
      </p:sp>
    </p:spTree>
    <p:extLst>
      <p:ext uri="{BB962C8B-B14F-4D97-AF65-F5344CB8AC3E}">
        <p14:creationId xmlns:p14="http://schemas.microsoft.com/office/powerpoint/2010/main" val="281921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867B9F-A4EF-7005-053D-B56D9B652E8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F0040F3-5D63-5270-EC1A-E8FC99E11D1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B2E2B71-4185-989C-E72C-1F9CE65E693A}"/>
              </a:ext>
            </a:extLst>
          </p:cNvPr>
          <p:cNvSpPr>
            <a:spLocks noGrp="1"/>
          </p:cNvSpPr>
          <p:nvPr>
            <p:ph type="title"/>
          </p:nvPr>
        </p:nvSpPr>
        <p:spPr/>
        <p:txBody>
          <a:bodyPr/>
          <a:lstStyle/>
          <a:p>
            <a:r>
              <a:rPr lang="cs-CZ" dirty="0" err="1"/>
              <a:t>Nutrigenetika</a:t>
            </a:r>
            <a:r>
              <a:rPr lang="cs-CZ" dirty="0"/>
              <a:t> vs. </a:t>
            </a:r>
            <a:r>
              <a:rPr lang="cs-CZ" dirty="0" err="1"/>
              <a:t>nutrigenomika</a:t>
            </a:r>
            <a:r>
              <a:rPr lang="cs-CZ" dirty="0"/>
              <a:t> II</a:t>
            </a:r>
          </a:p>
        </p:txBody>
      </p:sp>
      <p:sp>
        <p:nvSpPr>
          <p:cNvPr id="5" name="Zástupný obsah 4">
            <a:extLst>
              <a:ext uri="{FF2B5EF4-FFF2-40B4-BE49-F238E27FC236}">
                <a16:creationId xmlns:a16="http://schemas.microsoft.com/office/drawing/2014/main" id="{635C5868-2A93-2F12-98BA-1C41E8110124}"/>
              </a:ext>
            </a:extLst>
          </p:cNvPr>
          <p:cNvSpPr>
            <a:spLocks noGrp="1"/>
          </p:cNvSpPr>
          <p:nvPr>
            <p:ph idx="1"/>
          </p:nvPr>
        </p:nvSpPr>
        <p:spPr/>
        <p:txBody>
          <a:bodyPr/>
          <a:lstStyle/>
          <a:p>
            <a:pPr marL="72000" indent="0">
              <a:buNone/>
            </a:pPr>
            <a:r>
              <a:rPr lang="cs-CZ" sz="1800" b="1" dirty="0" err="1"/>
              <a:t>Nutrigenomika</a:t>
            </a:r>
            <a:r>
              <a:rPr lang="cs-CZ" sz="1800" dirty="0"/>
              <a:t> se zaměřuje na vztah mezi stravou a genovou expresí, což je proces, kdy jsou geny aktivovány nebo potlačeny. Tento přístup zkoumá, jak různé složky stravy ovlivňují genovou expresi, což může ovlivnit různé procesy v těle, jako je metabolismus, imunitní systém nebo zánět. Například, jak konzumace potravin obsahujících antioxidanty může ovlivnit genovou expresi, která se podílí na ochraně buněk před poškozením.</a:t>
            </a:r>
          </a:p>
          <a:p>
            <a:pPr marL="72000" indent="0">
              <a:buNone/>
            </a:pPr>
            <a:r>
              <a:rPr lang="cs-CZ" sz="1800" b="1" dirty="0"/>
              <a:t>Základní rozdíl mezi těmito dvěma oblastmi </a:t>
            </a:r>
            <a:r>
              <a:rPr lang="cs-CZ" sz="1800" dirty="0"/>
              <a:t>je tedy v tom, jaký aspekt genetiky a výživy zkoumají. Zatímco </a:t>
            </a:r>
            <a:r>
              <a:rPr lang="cs-CZ" sz="1800" dirty="0" err="1"/>
              <a:t>nutrigenetika</a:t>
            </a:r>
            <a:r>
              <a:rPr lang="cs-CZ" sz="1800" dirty="0"/>
              <a:t> se zaměřuje na genetickou informaci a její vztah k reakci na stravu, </a:t>
            </a:r>
            <a:r>
              <a:rPr lang="cs-CZ" sz="1800" dirty="0" err="1"/>
              <a:t>nutrigenomika</a:t>
            </a:r>
            <a:r>
              <a:rPr lang="cs-CZ" sz="1800" dirty="0"/>
              <a:t> se zaměřuje na to, jak strava ovlivňuje genovou expresi a následně procesy v těle. Nicméně, tyto dvě oblasti se často prolínají a spolupracují, aby lépe porozuměly vztahu mezi výživou a genetikou.</a:t>
            </a:r>
          </a:p>
          <a:p>
            <a:endParaRPr lang="cs-CZ" sz="1800" dirty="0"/>
          </a:p>
        </p:txBody>
      </p:sp>
    </p:spTree>
    <p:extLst>
      <p:ext uri="{BB962C8B-B14F-4D97-AF65-F5344CB8AC3E}">
        <p14:creationId xmlns:p14="http://schemas.microsoft.com/office/powerpoint/2010/main" val="15692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0FD9722-C720-4877-8019-A57298393E59}"/>
              </a:ext>
            </a:extLst>
          </p:cNvPr>
          <p:cNvSpPr>
            <a:spLocks noGrp="1"/>
          </p:cNvSpPr>
          <p:nvPr>
            <p:ph type="title"/>
          </p:nvPr>
        </p:nvSpPr>
        <p:spPr>
          <a:xfrm>
            <a:off x="994854" y="313247"/>
            <a:ext cx="7056438" cy="855663"/>
          </a:xfrm>
        </p:spPr>
        <p:txBody>
          <a:bodyPr/>
          <a:lstStyle/>
          <a:p>
            <a:pPr eaLnBrk="1" hangingPunct="1"/>
            <a:r>
              <a:rPr lang="cs-CZ" altLang="cs-CZ" dirty="0" err="1"/>
              <a:t>Nutrigenomika</a:t>
            </a:r>
            <a:r>
              <a:rPr lang="cs-CZ" altLang="cs-CZ" dirty="0"/>
              <a:t> principy</a:t>
            </a:r>
          </a:p>
        </p:txBody>
      </p:sp>
      <p:sp>
        <p:nvSpPr>
          <p:cNvPr id="3" name="Zástupný obsah 2">
            <a:extLst>
              <a:ext uri="{FF2B5EF4-FFF2-40B4-BE49-F238E27FC236}">
                <a16:creationId xmlns:a16="http://schemas.microsoft.com/office/drawing/2014/main" id="{9E73AEA6-3E0A-7FC0-3E90-FCB0F15CB337}"/>
              </a:ext>
            </a:extLst>
          </p:cNvPr>
          <p:cNvSpPr>
            <a:spLocks noGrp="1"/>
          </p:cNvSpPr>
          <p:nvPr>
            <p:ph idx="1"/>
          </p:nvPr>
        </p:nvSpPr>
        <p:spPr>
          <a:xfrm>
            <a:off x="586235" y="1638736"/>
            <a:ext cx="10753200" cy="4139998"/>
          </a:xfrm>
        </p:spPr>
        <p:txBody>
          <a:bodyPr/>
          <a:lstStyle/>
          <a:p>
            <a:r>
              <a:rPr lang="cs-CZ" sz="1800" dirty="0" err="1"/>
              <a:t>Nutrigenomika</a:t>
            </a:r>
            <a:r>
              <a:rPr lang="cs-CZ" sz="1800" dirty="0"/>
              <a:t> je oblast výzkumu, která zkoumá interakci mezi geny a výživou a jaký vliv má strava na genovou expresi. Existuje několik základních přístupů </a:t>
            </a:r>
            <a:r>
              <a:rPr lang="cs-CZ" sz="1800" dirty="0" err="1"/>
              <a:t>nutrigenomiky</a:t>
            </a:r>
            <a:r>
              <a:rPr lang="cs-CZ" sz="1800" dirty="0"/>
              <a:t>:</a:t>
            </a:r>
          </a:p>
          <a:p>
            <a:endParaRPr lang="cs-CZ" sz="1800" dirty="0"/>
          </a:p>
          <a:p>
            <a:pPr>
              <a:buFont typeface="+mj-lt"/>
              <a:buAutoNum type="arabicPeriod"/>
            </a:pPr>
            <a:r>
              <a:rPr lang="cs-CZ" sz="1800" b="1" dirty="0"/>
              <a:t>Zkoumání genetické variability: </a:t>
            </a:r>
            <a:r>
              <a:rPr lang="cs-CZ" sz="1800" dirty="0"/>
              <a:t>Tento přístup zkoumá, jak genetické rozdíly mezi jednotlivci ovlivňují odpověď na různé složky stravy. Například, jak různé genetické varianty mohou ovlivňovat metabolismus určitých látek v potravinách.</a:t>
            </a:r>
          </a:p>
          <a:p>
            <a:pPr>
              <a:buFont typeface="+mj-lt"/>
              <a:buAutoNum type="arabicPeriod"/>
            </a:pPr>
            <a:r>
              <a:rPr lang="cs-CZ" sz="1800" b="1" dirty="0"/>
              <a:t>Výzkum genové exprese: </a:t>
            </a:r>
            <a:r>
              <a:rPr lang="cs-CZ" sz="1800" dirty="0"/>
              <a:t>Tento přístup zkoumá, jak strava ovlivňuje genovou expresi, což je proces, kdy jsou geny aktivovány nebo potlačeny. Například, jak různé složky stravy mohou ovlivnit exprese genů, které ovlivňují různé procesy v těle, jako je metabolismus, imunitní systém nebo zánět.</a:t>
            </a:r>
          </a:p>
          <a:p>
            <a:pPr marL="72000" indent="0">
              <a:buNone/>
            </a:pPr>
            <a:endParaRPr lang="cs-CZ"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843238-5663-4758-36FF-6258C5C77C0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8182C34-2997-26AA-5B51-D54C2A851AE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27F85E47-03A0-D9F4-6A67-D26005CBEA6F}"/>
              </a:ext>
            </a:extLst>
          </p:cNvPr>
          <p:cNvSpPr>
            <a:spLocks noGrp="1"/>
          </p:cNvSpPr>
          <p:nvPr>
            <p:ph type="title"/>
          </p:nvPr>
        </p:nvSpPr>
        <p:spPr/>
        <p:txBody>
          <a:bodyPr/>
          <a:lstStyle/>
          <a:p>
            <a:r>
              <a:rPr lang="cs-CZ" dirty="0" err="1"/>
              <a:t>Nutrigenomika</a:t>
            </a:r>
            <a:r>
              <a:rPr lang="cs-CZ" dirty="0"/>
              <a:t> principy</a:t>
            </a:r>
          </a:p>
        </p:txBody>
      </p:sp>
      <p:sp>
        <p:nvSpPr>
          <p:cNvPr id="5" name="Zástupný obsah 4">
            <a:extLst>
              <a:ext uri="{FF2B5EF4-FFF2-40B4-BE49-F238E27FC236}">
                <a16:creationId xmlns:a16="http://schemas.microsoft.com/office/drawing/2014/main" id="{31DC4C7B-74EF-D2E8-F5ED-783E5DE6B788}"/>
              </a:ext>
            </a:extLst>
          </p:cNvPr>
          <p:cNvSpPr>
            <a:spLocks noGrp="1"/>
          </p:cNvSpPr>
          <p:nvPr>
            <p:ph idx="1"/>
          </p:nvPr>
        </p:nvSpPr>
        <p:spPr>
          <a:xfrm>
            <a:off x="666000" y="1359001"/>
            <a:ext cx="10753200" cy="4139998"/>
          </a:xfrm>
        </p:spPr>
        <p:txBody>
          <a:bodyPr/>
          <a:lstStyle/>
          <a:p>
            <a:pPr marL="72000" indent="0">
              <a:buNone/>
            </a:pPr>
            <a:r>
              <a:rPr lang="cs-CZ" sz="1600" b="1" dirty="0"/>
              <a:t>3. </a:t>
            </a:r>
            <a:r>
              <a:rPr lang="cs-CZ" sz="1600" b="1" dirty="0" err="1"/>
              <a:t>Epigenetika</a:t>
            </a:r>
            <a:r>
              <a:rPr lang="cs-CZ" sz="1600" b="1" dirty="0"/>
              <a:t>: </a:t>
            </a:r>
            <a:r>
              <a:rPr lang="cs-CZ" sz="1600" dirty="0"/>
              <a:t>Tento přístup zkoumá, jak strava a další faktory prostředí ovlivňují epigenetické změny v genomu, což jsou změny v genomu, které nezmění samotnou DNA sekvenci, ale ovlivňují, jak jsou geny čteny. Například, jak strava a životní styl mohou ovlivňovat </a:t>
            </a:r>
            <a:r>
              <a:rPr lang="cs-CZ" sz="1600" dirty="0" err="1"/>
              <a:t>methylaci</a:t>
            </a:r>
            <a:r>
              <a:rPr lang="cs-CZ" sz="1600" dirty="0"/>
              <a:t> DNA, což je epigenetická změna, která může ovlivnit exprese genů.</a:t>
            </a:r>
          </a:p>
          <a:p>
            <a:pPr marL="72000" indent="0">
              <a:buNone/>
            </a:pPr>
            <a:r>
              <a:rPr lang="cs-CZ" sz="1600" b="1" dirty="0"/>
              <a:t>4. </a:t>
            </a:r>
            <a:r>
              <a:rPr lang="cs-CZ" sz="1600" b="1" dirty="0" err="1"/>
              <a:t>Metabolomika</a:t>
            </a:r>
            <a:r>
              <a:rPr lang="cs-CZ" sz="1600" b="1" dirty="0"/>
              <a:t>: </a:t>
            </a:r>
            <a:r>
              <a:rPr lang="cs-CZ" sz="1600" dirty="0"/>
              <a:t>Tento přístup zkoumá, jak strava ovlivňuje metabolické procesy v těle, jako je výroba energie, syntéza proteinů a metabolismus tuků. Například, jak různé složky stravy mohou ovlivnit hladiny různých metabolitů v krvi nebo tkáních.</a:t>
            </a:r>
          </a:p>
          <a:p>
            <a:pPr marL="72000" indent="0">
              <a:buNone/>
            </a:pPr>
            <a:r>
              <a:rPr lang="cs-CZ" sz="1600" b="1" dirty="0"/>
              <a:t>5. Interakce mezi </a:t>
            </a:r>
            <a:r>
              <a:rPr lang="cs-CZ" sz="1600" b="1" dirty="0" err="1"/>
              <a:t>mikrobiomem</a:t>
            </a:r>
            <a:r>
              <a:rPr lang="cs-CZ" sz="1600" b="1" dirty="0"/>
              <a:t> a hostitelem: </a:t>
            </a:r>
            <a:r>
              <a:rPr lang="cs-CZ" sz="1600" dirty="0"/>
              <a:t>Tento přístup zkoumá, jak strava ovlivňuje symbiotický vztah mezi mikroby, kteří žijí v trávicím traktu, a jejich hostitelem. Například, jak složení potravy může ovlivnit složení a funkce </a:t>
            </a:r>
            <a:r>
              <a:rPr lang="cs-CZ" sz="1600" dirty="0" err="1"/>
              <a:t>mikrobiomu</a:t>
            </a:r>
            <a:r>
              <a:rPr lang="cs-CZ" sz="1600" dirty="0"/>
              <a:t>, což může ovlivnit zdraví hostitele.</a:t>
            </a:r>
          </a:p>
          <a:p>
            <a:endParaRPr lang="cs-CZ" sz="1600" dirty="0"/>
          </a:p>
        </p:txBody>
      </p:sp>
    </p:spTree>
    <p:extLst>
      <p:ext uri="{BB962C8B-B14F-4D97-AF65-F5344CB8AC3E}">
        <p14:creationId xmlns:p14="http://schemas.microsoft.com/office/powerpoint/2010/main" val="352699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19C6723-BDD5-4DF7-8E72-22AE086DDF67}"/>
              </a:ext>
            </a:extLst>
          </p:cNvPr>
          <p:cNvSpPr>
            <a:spLocks noGrp="1"/>
          </p:cNvSpPr>
          <p:nvPr>
            <p:ph type="title"/>
          </p:nvPr>
        </p:nvSpPr>
        <p:spPr>
          <a:xfrm>
            <a:off x="497704" y="446412"/>
            <a:ext cx="7056438" cy="855663"/>
          </a:xfrm>
        </p:spPr>
        <p:txBody>
          <a:bodyPr/>
          <a:lstStyle/>
          <a:p>
            <a:pPr eaLnBrk="1" hangingPunct="1"/>
            <a:r>
              <a:rPr lang="cs-CZ" altLang="cs-CZ" dirty="0" err="1"/>
              <a:t>Nutrigenomika</a:t>
            </a:r>
            <a:r>
              <a:rPr lang="cs-CZ" altLang="cs-CZ" dirty="0"/>
              <a:t> nástroje</a:t>
            </a:r>
          </a:p>
        </p:txBody>
      </p:sp>
      <p:sp>
        <p:nvSpPr>
          <p:cNvPr id="3" name="Zástupný obsah 2">
            <a:extLst>
              <a:ext uri="{FF2B5EF4-FFF2-40B4-BE49-F238E27FC236}">
                <a16:creationId xmlns:a16="http://schemas.microsoft.com/office/drawing/2014/main" id="{FBA7B1A8-A291-0F3E-53ED-F4034198B73B}"/>
              </a:ext>
            </a:extLst>
          </p:cNvPr>
          <p:cNvSpPr>
            <a:spLocks noGrp="1"/>
          </p:cNvSpPr>
          <p:nvPr>
            <p:ph idx="1"/>
          </p:nvPr>
        </p:nvSpPr>
        <p:spPr/>
        <p:txBody>
          <a:bodyPr/>
          <a:lstStyle/>
          <a:p>
            <a:r>
              <a:rPr lang="cs-CZ" sz="1400" dirty="0" err="1"/>
              <a:t>Nutrigenomika</a:t>
            </a:r>
            <a:r>
              <a:rPr lang="cs-CZ" sz="1400" dirty="0"/>
              <a:t> využívá několik základních nástrojů pro studium vztahu mezi výživou a genovou expresí. Mezi tyto nástroje patří:</a:t>
            </a:r>
          </a:p>
          <a:p>
            <a:endParaRPr lang="cs-CZ" sz="1400" dirty="0"/>
          </a:p>
          <a:p>
            <a:r>
              <a:rPr lang="cs-CZ" sz="1400" b="1" dirty="0"/>
              <a:t>Genetické testování: </a:t>
            </a:r>
            <a:r>
              <a:rPr lang="cs-CZ" sz="1400" dirty="0"/>
              <a:t>Tento nástroj umožňuje identifikovat genetické varianty, které jsou spojeny s určitými chorobami nebo rysy, jako například vysoký cholesterol, metabolický syndrom nebo obezita. Genetické testování může být použito k identifikaci genetických variant, které ovlivňují reakci na stravu, například schopnost zpracovávat laktózu v mléce.</a:t>
            </a:r>
          </a:p>
          <a:p>
            <a:endParaRPr lang="cs-CZ" sz="1400" dirty="0"/>
          </a:p>
          <a:p>
            <a:r>
              <a:rPr lang="cs-CZ" sz="1400" b="1" dirty="0"/>
              <a:t>Genová analýza: </a:t>
            </a:r>
            <a:r>
              <a:rPr lang="cs-CZ" sz="1400" dirty="0"/>
              <a:t>Tento nástroj umožňuje zkoumat genovou expresi v buňkách nebo tkáních. To znamená, že se sledují změny v aktivitě genů v závislosti na různých faktorech, jako je strava. Genová analýza umožňuje identifikovat geny, které jsou ovlivněny stravou a mohou hrát klíčovou roli v různých biologických procesech, jako je metabolismus, imunitní systém nebo zánět.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DED86F-A4A0-A3E6-587D-85EEAE5524D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9E5CCCB-2FD5-DC99-8347-A112EB7FACE2}"/>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F1390651-64F7-F44D-B74F-5519906ABBA7}"/>
              </a:ext>
            </a:extLst>
          </p:cNvPr>
          <p:cNvSpPr>
            <a:spLocks noGrp="1"/>
          </p:cNvSpPr>
          <p:nvPr>
            <p:ph type="title"/>
          </p:nvPr>
        </p:nvSpPr>
        <p:spPr/>
        <p:txBody>
          <a:bodyPr/>
          <a:lstStyle/>
          <a:p>
            <a:r>
              <a:rPr lang="cs-CZ" dirty="0" err="1"/>
              <a:t>Nutrigenomika</a:t>
            </a:r>
            <a:r>
              <a:rPr lang="cs-CZ" dirty="0"/>
              <a:t> nástroje</a:t>
            </a:r>
          </a:p>
        </p:txBody>
      </p:sp>
      <p:sp>
        <p:nvSpPr>
          <p:cNvPr id="5" name="Zástupný obsah 4">
            <a:extLst>
              <a:ext uri="{FF2B5EF4-FFF2-40B4-BE49-F238E27FC236}">
                <a16:creationId xmlns:a16="http://schemas.microsoft.com/office/drawing/2014/main" id="{6649CE0B-CA3C-D607-D6AB-271F7EC8DAC9}"/>
              </a:ext>
            </a:extLst>
          </p:cNvPr>
          <p:cNvSpPr>
            <a:spLocks noGrp="1"/>
          </p:cNvSpPr>
          <p:nvPr>
            <p:ph idx="1"/>
          </p:nvPr>
        </p:nvSpPr>
        <p:spPr>
          <a:xfrm>
            <a:off x="720000" y="1359001"/>
            <a:ext cx="10753200" cy="4139998"/>
          </a:xfrm>
        </p:spPr>
        <p:txBody>
          <a:bodyPr/>
          <a:lstStyle/>
          <a:p>
            <a:pPr>
              <a:buFont typeface="+mj-lt"/>
              <a:buAutoNum type="arabicPeriod" startAt="3"/>
            </a:pPr>
            <a:r>
              <a:rPr lang="cs-CZ" sz="2000" dirty="0" err="1"/>
              <a:t>Metabolomika</a:t>
            </a:r>
            <a:r>
              <a:rPr lang="cs-CZ" sz="2000" dirty="0"/>
              <a:t>: Tento nástroj umožňuje sledovat změny v metabolických procesech v těle, včetně různých biochemických procesů, které se podílejí na procesu trávení a metabolismu živin. </a:t>
            </a:r>
            <a:r>
              <a:rPr lang="cs-CZ" sz="2000" dirty="0" err="1"/>
              <a:t>Metabolomika</a:t>
            </a:r>
            <a:r>
              <a:rPr lang="cs-CZ" sz="2000" dirty="0"/>
              <a:t> umožňuje identifikovat metabolity v těle, které jsou spojeny s určitými chorobami nebo reakcemi na stravu.</a:t>
            </a:r>
          </a:p>
          <a:p>
            <a:pPr>
              <a:buFont typeface="+mj-lt"/>
              <a:buAutoNum type="arabicPeriod" startAt="3"/>
            </a:pPr>
            <a:r>
              <a:rPr lang="cs-CZ" sz="2000" dirty="0"/>
              <a:t> Bioinformatika: Tento nástroj se zabývá analýzou velkého množství genetických a metabolických dat, která jsou generována při studiu vztahu mezi stravou a genetickou expresí. Bioinformatika umožňuje identifikovat vzorce a souvislosti v datech, které by jinak mohly být přehlédnuty.</a:t>
            </a:r>
          </a:p>
          <a:p>
            <a:r>
              <a:rPr lang="cs-CZ" sz="2000" dirty="0"/>
              <a:t>Tyto nástroje jsou pro </a:t>
            </a:r>
            <a:r>
              <a:rPr lang="cs-CZ" sz="2000" dirty="0" err="1"/>
              <a:t>nutrigenomiku</a:t>
            </a:r>
            <a:r>
              <a:rPr lang="cs-CZ" sz="2000" dirty="0"/>
              <a:t> klíčové, protože umožňují vědcům a odborníkům na výživu lépe porozumět vztahu mezi stravou a genetikou a poskytují cenné informace pro personalizované doporučení stravy.</a:t>
            </a:r>
          </a:p>
          <a:p>
            <a:endParaRPr lang="cs-CZ" sz="2000" dirty="0"/>
          </a:p>
        </p:txBody>
      </p:sp>
    </p:spTree>
    <p:extLst>
      <p:ext uri="{BB962C8B-B14F-4D97-AF65-F5344CB8AC3E}">
        <p14:creationId xmlns:p14="http://schemas.microsoft.com/office/powerpoint/2010/main" val="343849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BE1EC1-212F-4EE5-9351-D935D0F10AB7}"/>
              </a:ext>
            </a:extLst>
          </p:cNvPr>
          <p:cNvSpPr>
            <a:spLocks noGrp="1"/>
          </p:cNvSpPr>
          <p:nvPr>
            <p:ph type="title"/>
          </p:nvPr>
        </p:nvSpPr>
        <p:spPr>
          <a:xfrm>
            <a:off x="613114" y="259981"/>
            <a:ext cx="7056438" cy="855663"/>
          </a:xfrm>
        </p:spPr>
        <p:txBody>
          <a:bodyPr/>
          <a:lstStyle/>
          <a:p>
            <a:pPr eaLnBrk="1" hangingPunct="1"/>
            <a:r>
              <a:rPr lang="cs-CZ" altLang="cs-CZ" dirty="0" err="1"/>
              <a:t>Nutrigenomika</a:t>
            </a:r>
            <a:r>
              <a:rPr lang="cs-CZ" altLang="cs-CZ" dirty="0"/>
              <a:t> – další definice</a:t>
            </a:r>
            <a:endParaRPr lang="nl-NL" altLang="cs-CZ" dirty="0"/>
          </a:p>
        </p:txBody>
      </p:sp>
      <p:sp>
        <p:nvSpPr>
          <p:cNvPr id="25604" name="Text Box 4">
            <a:extLst>
              <a:ext uri="{FF2B5EF4-FFF2-40B4-BE49-F238E27FC236}">
                <a16:creationId xmlns:a16="http://schemas.microsoft.com/office/drawing/2014/main" id="{B4177847-5FAE-49D7-9851-B4C672FA9B94}"/>
              </a:ext>
            </a:extLst>
          </p:cNvPr>
          <p:cNvSpPr txBox="1">
            <a:spLocks noChangeArrowheads="1"/>
          </p:cNvSpPr>
          <p:nvPr/>
        </p:nvSpPr>
        <p:spPr bwMode="auto">
          <a:xfrm>
            <a:off x="3503613" y="6237289"/>
            <a:ext cx="674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nl-NL" altLang="cs-CZ" sz="1000" dirty="0"/>
              <a:t>Müller M,  Kersten S. Nutrigenomics: Goals and Perspectives. Nature Reviews Genetics </a:t>
            </a:r>
            <a:r>
              <a:rPr lang="nl-NL" altLang="cs-CZ" sz="1000" b="1" dirty="0"/>
              <a:t>4</a:t>
            </a:r>
            <a:r>
              <a:rPr lang="nl-NL" altLang="cs-CZ" sz="1000" dirty="0"/>
              <a:t>, 315 -322 (2003) </a:t>
            </a:r>
          </a:p>
        </p:txBody>
      </p:sp>
      <p:sp>
        <p:nvSpPr>
          <p:cNvPr id="3" name="Zástupný obsah 2">
            <a:extLst>
              <a:ext uri="{FF2B5EF4-FFF2-40B4-BE49-F238E27FC236}">
                <a16:creationId xmlns:a16="http://schemas.microsoft.com/office/drawing/2014/main" id="{6ADDDA7F-E157-6BA1-F0E4-8C9C2E30BBB3}"/>
              </a:ext>
            </a:extLst>
          </p:cNvPr>
          <p:cNvSpPr>
            <a:spLocks noGrp="1"/>
          </p:cNvSpPr>
          <p:nvPr>
            <p:ph idx="1"/>
          </p:nvPr>
        </p:nvSpPr>
        <p:spPr/>
        <p:txBody>
          <a:bodyPr/>
          <a:lstStyle/>
          <a:p>
            <a:r>
              <a:rPr lang="cs-CZ" b="1" dirty="0" err="1"/>
              <a:t>Nutrigenomika</a:t>
            </a:r>
            <a:r>
              <a:rPr lang="cs-CZ" dirty="0"/>
              <a:t> je obor vědy, který se zabývá studiem interakce mezi výživou a genovou expresí. Jinými slovy, </a:t>
            </a:r>
            <a:r>
              <a:rPr lang="cs-CZ" dirty="0" err="1"/>
              <a:t>nutrigenomika</a:t>
            </a:r>
            <a:r>
              <a:rPr lang="cs-CZ" dirty="0"/>
              <a:t> zkoumá, jak strava ovlivňuje aktivitu genů a jak geny ovlivňují naše reakce na potraviny a živiny. </a:t>
            </a:r>
            <a:r>
              <a:rPr lang="cs-CZ" dirty="0" err="1"/>
              <a:t>Nutrigenomika</a:t>
            </a:r>
            <a:r>
              <a:rPr lang="cs-CZ" dirty="0"/>
              <a:t> se soustředí na to, jak genetické faktory ovlivňují naši schopnost zpracovat, absorbovat a využít živiny z potravy a jak strava ovlivňuje naše geny a metabolické procesy. Cílem </a:t>
            </a:r>
            <a:r>
              <a:rPr lang="cs-CZ" dirty="0" err="1"/>
              <a:t>nutrigenomiky</a:t>
            </a:r>
            <a:r>
              <a:rPr lang="cs-CZ" dirty="0"/>
              <a:t> je zlepšit individuální výživové doporučení a pomoci přizpůsobit stravovací zvyklosti a doplňky stravy jednotlivcům na základě jejich genetického profilu a reakce na stravu.</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71B3DC52-24AF-4726-8174-1FBBD4F0476A}"/>
              </a:ext>
            </a:extLst>
          </p:cNvPr>
          <p:cNvSpPr>
            <a:spLocks noGrp="1"/>
          </p:cNvSpPr>
          <p:nvPr>
            <p:ph type="title"/>
          </p:nvPr>
        </p:nvSpPr>
        <p:spPr>
          <a:xfrm>
            <a:off x="302395" y="197838"/>
            <a:ext cx="10146621" cy="855663"/>
          </a:xfrm>
        </p:spPr>
        <p:txBody>
          <a:bodyPr/>
          <a:lstStyle/>
          <a:p>
            <a:pPr eaLnBrk="1" hangingPunct="1"/>
            <a:r>
              <a:rPr lang="cs-CZ" altLang="cs-CZ" dirty="0" err="1"/>
              <a:t>Nutrigenomika</a:t>
            </a:r>
            <a:r>
              <a:rPr lang="cs-CZ" altLang="cs-CZ" dirty="0"/>
              <a:t> – alternativní definice</a:t>
            </a:r>
            <a:endParaRPr lang="en-US" altLang="cs-CZ" dirty="0"/>
          </a:p>
        </p:txBody>
      </p:sp>
      <p:sp>
        <p:nvSpPr>
          <p:cNvPr id="3" name="Zástupný obsah 2">
            <a:extLst>
              <a:ext uri="{FF2B5EF4-FFF2-40B4-BE49-F238E27FC236}">
                <a16:creationId xmlns:a16="http://schemas.microsoft.com/office/drawing/2014/main" id="{399C3618-FF96-C3E4-580F-E2FB500D0551}"/>
              </a:ext>
            </a:extLst>
          </p:cNvPr>
          <p:cNvSpPr>
            <a:spLocks noGrp="1"/>
          </p:cNvSpPr>
          <p:nvPr>
            <p:ph idx="1"/>
          </p:nvPr>
        </p:nvSpPr>
        <p:spPr>
          <a:xfrm>
            <a:off x="817654" y="1053501"/>
            <a:ext cx="10753200" cy="4139998"/>
          </a:xfrm>
        </p:spPr>
        <p:txBody>
          <a:bodyPr/>
          <a:lstStyle/>
          <a:p>
            <a:r>
              <a:rPr lang="cs-CZ" dirty="0"/>
              <a:t>Alternativní definice </a:t>
            </a:r>
            <a:r>
              <a:rPr lang="cs-CZ" dirty="0" err="1"/>
              <a:t>nutrigenomiky</a:t>
            </a:r>
            <a:r>
              <a:rPr lang="cs-CZ" dirty="0"/>
              <a:t> by mohla být, že se jedná o obor, který se zaměřuje na studium interakce mezi stravou a genetickými faktory, jako jsou geny, </a:t>
            </a:r>
            <a:r>
              <a:rPr lang="cs-CZ" dirty="0" err="1"/>
              <a:t>epigenetika</a:t>
            </a:r>
            <a:r>
              <a:rPr lang="cs-CZ" dirty="0"/>
              <a:t> a </a:t>
            </a:r>
            <a:r>
              <a:rPr lang="cs-CZ" dirty="0" err="1"/>
              <a:t>mikrobiom</a:t>
            </a:r>
            <a:r>
              <a:rPr lang="cs-CZ" dirty="0"/>
              <a:t>. </a:t>
            </a:r>
            <a:r>
              <a:rPr lang="cs-CZ" dirty="0" err="1"/>
              <a:t>Nutrigenomika</a:t>
            </a:r>
            <a:r>
              <a:rPr lang="cs-CZ" dirty="0"/>
              <a:t> se také soustředí na využití moderních technologií a metod, jako je genomika, </a:t>
            </a:r>
            <a:r>
              <a:rPr lang="cs-CZ" dirty="0" err="1"/>
              <a:t>transcriptomika</a:t>
            </a:r>
            <a:r>
              <a:rPr lang="cs-CZ" dirty="0"/>
              <a:t>, </a:t>
            </a:r>
            <a:r>
              <a:rPr lang="cs-CZ" dirty="0" err="1"/>
              <a:t>proteomika</a:t>
            </a:r>
            <a:r>
              <a:rPr lang="cs-CZ" dirty="0"/>
              <a:t> a </a:t>
            </a:r>
            <a:r>
              <a:rPr lang="cs-CZ" dirty="0" err="1"/>
              <a:t>metabolomika</a:t>
            </a:r>
            <a:r>
              <a:rPr lang="cs-CZ" dirty="0"/>
              <a:t>, pro získání podrobnějších informací o tom, jak strava ovlivňuje genovou expresi a metabolické procesy. Cílem </a:t>
            </a:r>
            <a:r>
              <a:rPr lang="cs-CZ" dirty="0" err="1"/>
              <a:t>nutrigenomiky</a:t>
            </a:r>
            <a:r>
              <a:rPr lang="cs-CZ" dirty="0"/>
              <a:t> je poskytnout personalizovaná výživová doporučení pro jednotlivce na základě jejich genetického profilu a reakce na stravu, což by mělo vést k lepšímu zdraví a prevenci chorob.</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E60193D-8785-4B86-90F3-85EEDDEF1715}"/>
              </a:ext>
            </a:extLst>
          </p:cNvPr>
          <p:cNvSpPr>
            <a:spLocks noGrp="1"/>
          </p:cNvSpPr>
          <p:nvPr>
            <p:ph type="title"/>
          </p:nvPr>
        </p:nvSpPr>
        <p:spPr>
          <a:xfrm>
            <a:off x="204741" y="366513"/>
            <a:ext cx="8761706" cy="855663"/>
          </a:xfrm>
        </p:spPr>
        <p:txBody>
          <a:bodyPr/>
          <a:lstStyle/>
          <a:p>
            <a:pPr eaLnBrk="1" hangingPunct="1"/>
            <a:r>
              <a:rPr lang="cs-CZ" altLang="cs-CZ" dirty="0"/>
              <a:t>Výživa a regulace genové exprese</a:t>
            </a:r>
            <a:endParaRPr lang="en-GB" altLang="cs-CZ" dirty="0"/>
          </a:p>
        </p:txBody>
      </p:sp>
      <p:sp>
        <p:nvSpPr>
          <p:cNvPr id="3" name="Zástupný obsah 2">
            <a:extLst>
              <a:ext uri="{FF2B5EF4-FFF2-40B4-BE49-F238E27FC236}">
                <a16:creationId xmlns:a16="http://schemas.microsoft.com/office/drawing/2014/main" id="{24D92ED2-6233-5AEA-AC6B-E05F4DDD0056}"/>
              </a:ext>
            </a:extLst>
          </p:cNvPr>
          <p:cNvSpPr>
            <a:spLocks noGrp="1"/>
          </p:cNvSpPr>
          <p:nvPr>
            <p:ph idx="1"/>
          </p:nvPr>
        </p:nvSpPr>
        <p:spPr>
          <a:xfrm>
            <a:off x="719400" y="1222176"/>
            <a:ext cx="10753200" cy="4139998"/>
          </a:xfrm>
        </p:spPr>
        <p:txBody>
          <a:bodyPr/>
          <a:lstStyle/>
          <a:p>
            <a:r>
              <a:rPr lang="cs-CZ" dirty="0"/>
              <a:t>Výživa může ovlivnit genovou expresi prostřednictvím různých mechanismů, jako jsou například epigenetické změny a regulace signálních </a:t>
            </a:r>
            <a:r>
              <a:rPr lang="cs-CZ" dirty="0" err="1"/>
              <a:t>dráh</a:t>
            </a:r>
            <a:r>
              <a:rPr lang="cs-CZ" dirty="0"/>
              <a:t>. Epigenetické změny jsou modifikace DNA a histonů, které mohou ovlivnit, jak jsou geny čteny a transkribovány. Tyto změny mohou být ovlivněny faktory jako jsou strava a životní styl.</a:t>
            </a:r>
          </a:p>
          <a:p>
            <a:r>
              <a:rPr lang="cs-CZ" dirty="0"/>
              <a:t>Například, konzumace potravin obsahujících methyl-donorové sloučeniny, jako je kyselina listová, může ovlivnit metylaci DNA a ovlivnit tak genovou expresi. Jiné potraviny mohou ovlivnit signální dráhy v těle, což může mít dopad na genovou expresi a metabolické procesy.</a:t>
            </a: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85B99C-9AB5-843B-8A5B-B21E66240E4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9D5D525-1B31-2536-CF2C-4FF3A32F73DD}"/>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DAEFFC8D-791E-B999-77C1-06B60702644A}"/>
              </a:ext>
            </a:extLst>
          </p:cNvPr>
          <p:cNvSpPr>
            <a:spLocks noGrp="1"/>
          </p:cNvSpPr>
          <p:nvPr>
            <p:ph type="title"/>
          </p:nvPr>
        </p:nvSpPr>
        <p:spPr/>
        <p:txBody>
          <a:bodyPr/>
          <a:lstStyle/>
          <a:p>
            <a:r>
              <a:rPr lang="cs-CZ" dirty="0"/>
              <a:t>Výživa a regulace genové exprese</a:t>
            </a:r>
          </a:p>
        </p:txBody>
      </p:sp>
      <p:sp>
        <p:nvSpPr>
          <p:cNvPr id="5" name="Zástupný obsah 4">
            <a:extLst>
              <a:ext uri="{FF2B5EF4-FFF2-40B4-BE49-F238E27FC236}">
                <a16:creationId xmlns:a16="http://schemas.microsoft.com/office/drawing/2014/main" id="{48880FE5-9D41-EF3C-67F3-014AAA821D0A}"/>
              </a:ext>
            </a:extLst>
          </p:cNvPr>
          <p:cNvSpPr>
            <a:spLocks noGrp="1"/>
          </p:cNvSpPr>
          <p:nvPr>
            <p:ph idx="1"/>
          </p:nvPr>
        </p:nvSpPr>
        <p:spPr/>
        <p:txBody>
          <a:bodyPr/>
          <a:lstStyle/>
          <a:p>
            <a:r>
              <a:rPr lang="cs-CZ" dirty="0"/>
              <a:t>Genetické faktory také mohou ovlivnit, jak tělo zpracovává a využívá živiny z potravy. Například některé genetické varianty mohou ovlivnit enzymy, které metabolizují sacharidy, tuky nebo bílkoviny v potravě, což může vést k rozdílným reakcím na stravu mezi jednotlivci.</a:t>
            </a:r>
          </a:p>
          <a:p>
            <a:r>
              <a:rPr lang="cs-CZ" dirty="0"/>
              <a:t>Celkově lze říci, že výživa a genová expresi jsou úzce propojeny a navzájem se ovlivňují. Studium této interakce je cílem </a:t>
            </a:r>
            <a:r>
              <a:rPr lang="cs-CZ" dirty="0" err="1"/>
              <a:t>nutrigenomiky</a:t>
            </a:r>
            <a:r>
              <a:rPr lang="cs-CZ" dirty="0"/>
              <a:t> a může vést k vývoji personalizovaných výživových doporučení a zlepšení zdraví a prevence chorob.</a:t>
            </a:r>
          </a:p>
          <a:p>
            <a:endParaRPr lang="cs-CZ" dirty="0"/>
          </a:p>
        </p:txBody>
      </p:sp>
    </p:spTree>
    <p:extLst>
      <p:ext uri="{BB962C8B-B14F-4D97-AF65-F5344CB8AC3E}">
        <p14:creationId xmlns:p14="http://schemas.microsoft.com/office/powerpoint/2010/main" val="415313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Nutrigenomics - 1">
            <a:extLst>
              <a:ext uri="{FF2B5EF4-FFF2-40B4-BE49-F238E27FC236}">
                <a16:creationId xmlns:a16="http://schemas.microsoft.com/office/drawing/2014/main" id="{420E4422-C50B-489C-B4AA-20207A214D37}"/>
              </a:ext>
            </a:extLst>
          </p:cNvPr>
          <p:cNvPicPr>
            <a:picLocks noChangeAspect="1" noChangeArrowheads="1"/>
          </p:cNvPicPr>
          <p:nvPr/>
        </p:nvPicPr>
        <p:blipFill>
          <a:blip r:embed="rId2"/>
          <a:srcRect/>
          <a:stretch>
            <a:fillRect/>
          </a:stretch>
        </p:blipFill>
        <p:spPr bwMode="auto">
          <a:xfrm>
            <a:off x="741131" y="1492404"/>
            <a:ext cx="4267200" cy="3092450"/>
          </a:xfrm>
          <a:prstGeom prst="rect">
            <a:avLst/>
          </a:prstGeom>
          <a:noFill/>
          <a:ln w="9525">
            <a:solidFill>
              <a:schemeClr val="tx1">
                <a:lumMod val="65000"/>
                <a:lumOff val="35000"/>
              </a:schemeClr>
            </a:solidFill>
            <a:miter lim="800000"/>
            <a:headEnd/>
            <a:tailEnd/>
          </a:ln>
        </p:spPr>
      </p:pic>
      <p:sp>
        <p:nvSpPr>
          <p:cNvPr id="29699" name="Nadpis 5">
            <a:extLst>
              <a:ext uri="{FF2B5EF4-FFF2-40B4-BE49-F238E27FC236}">
                <a16:creationId xmlns:a16="http://schemas.microsoft.com/office/drawing/2014/main" id="{3B897795-3129-4DD5-8174-6D815025473D}"/>
              </a:ext>
            </a:extLst>
          </p:cNvPr>
          <p:cNvSpPr>
            <a:spLocks noGrp="1"/>
          </p:cNvSpPr>
          <p:nvPr>
            <p:ph type="title"/>
          </p:nvPr>
        </p:nvSpPr>
        <p:spPr>
          <a:xfrm>
            <a:off x="357665" y="186677"/>
            <a:ext cx="9931554" cy="863600"/>
          </a:xfrm>
        </p:spPr>
        <p:txBody>
          <a:bodyPr/>
          <a:lstStyle/>
          <a:p>
            <a:pPr eaLnBrk="1" hangingPunct="1"/>
            <a:r>
              <a:rPr lang="cs-CZ" altLang="cs-CZ" dirty="0"/>
              <a:t>Personalizované nutriční poradenství</a:t>
            </a:r>
          </a:p>
        </p:txBody>
      </p:sp>
      <p:sp>
        <p:nvSpPr>
          <p:cNvPr id="29700" name="Zástupný symbol pro obsah 6">
            <a:extLst>
              <a:ext uri="{FF2B5EF4-FFF2-40B4-BE49-F238E27FC236}">
                <a16:creationId xmlns:a16="http://schemas.microsoft.com/office/drawing/2014/main" id="{9E8A76ED-BDCD-4244-B6FB-B404E2FBA9BE}"/>
              </a:ext>
            </a:extLst>
          </p:cNvPr>
          <p:cNvSpPr>
            <a:spLocks noGrp="1"/>
          </p:cNvSpPr>
          <p:nvPr>
            <p:ph idx="1"/>
          </p:nvPr>
        </p:nvSpPr>
        <p:spPr>
          <a:xfrm>
            <a:off x="603683" y="5726791"/>
            <a:ext cx="9589364" cy="1008062"/>
          </a:xfrm>
        </p:spPr>
        <p:txBody>
          <a:bodyPr/>
          <a:lstStyle/>
          <a:p>
            <a:pPr eaLnBrk="1" hangingPunct="1"/>
            <a:r>
              <a:rPr lang="cs-CZ" altLang="cs-CZ" sz="2000" dirty="0"/>
              <a:t>Potravinářské a farmaceutické společnosti již na </a:t>
            </a:r>
            <a:r>
              <a:rPr lang="cs-CZ" altLang="cs-CZ" sz="2000" dirty="0" err="1"/>
              <a:t>celosvěové</a:t>
            </a:r>
            <a:r>
              <a:rPr lang="cs-CZ" altLang="cs-CZ" sz="2000" dirty="0"/>
              <a:t> úrovni rozpoznaly komerční potenciál </a:t>
            </a:r>
            <a:r>
              <a:rPr lang="cs-CZ" altLang="cs-CZ" sz="2000" dirty="0" err="1"/>
              <a:t>nutrigenomiky</a:t>
            </a:r>
            <a:r>
              <a:rPr lang="cs-CZ" altLang="cs-CZ" sz="2000" dirty="0"/>
              <a:t> a začaly vyvíjet výrazné výzkumné úsilí. </a:t>
            </a:r>
            <a:endParaRPr lang="en-US" altLang="cs-CZ" sz="2000" dirty="0"/>
          </a:p>
          <a:p>
            <a:pPr eaLnBrk="1" hangingPunct="1"/>
            <a:endParaRPr lang="cs-CZ" altLang="cs-CZ" dirty="0"/>
          </a:p>
        </p:txBody>
      </p:sp>
      <p:sp>
        <p:nvSpPr>
          <p:cNvPr id="2" name="TextovéPole 1">
            <a:extLst>
              <a:ext uri="{FF2B5EF4-FFF2-40B4-BE49-F238E27FC236}">
                <a16:creationId xmlns:a16="http://schemas.microsoft.com/office/drawing/2014/main" id="{248122B8-E25D-14F3-B4F6-7A1E8B983D81}"/>
              </a:ext>
            </a:extLst>
          </p:cNvPr>
          <p:cNvSpPr txBox="1"/>
          <p:nvPr/>
        </p:nvSpPr>
        <p:spPr>
          <a:xfrm>
            <a:off x="5157927" y="905522"/>
            <a:ext cx="5900243" cy="4154984"/>
          </a:xfrm>
          <a:prstGeom prst="rect">
            <a:avLst/>
          </a:prstGeom>
          <a:noFill/>
        </p:spPr>
        <p:txBody>
          <a:bodyPr wrap="square" rtlCol="0">
            <a:spAutoFit/>
          </a:bodyPr>
          <a:lstStyle/>
          <a:p>
            <a:r>
              <a:rPr lang="cs-CZ" sz="1400" dirty="0"/>
              <a:t>Personalizované nutriční poradenství se zaměřuje na individuální potřeby a preference každého jednotlivce, aby mu poskytlo nejefektivnější a nejvhodnější doporučení týkající se výživy.</a:t>
            </a:r>
          </a:p>
          <a:p>
            <a:r>
              <a:rPr lang="cs-CZ" sz="1400" dirty="0"/>
              <a:t>Principy personalizovaného nutričního poradenství jsou založeny na informacích získaných z různých zdrojů, jako jsou genetické testy, analýzy biomarkerů, zdravotní historie, způsob života a preference v jídle. Tyto informace jsou dále vyhodnoceny s pomocí algoritmů a databází, které poskytují doporučení pro každého jednotlivce.</a:t>
            </a:r>
          </a:p>
          <a:p>
            <a:endParaRPr lang="cs-CZ" sz="1400" dirty="0"/>
          </a:p>
          <a:p>
            <a:r>
              <a:rPr lang="cs-CZ" sz="1100" dirty="0"/>
              <a:t>Příkladem může být genetický test, který identifikuje genetické varianty, které ovlivňují metabolismus sacharidů a tuků. Na základě těchto informací může být sestaven specifický plán stravování a cvičení pro jednotlivce s cílem podpořit zdravý metabolismus a předejít riziku obezity a dalších metabolických chorob.</a:t>
            </a:r>
          </a:p>
          <a:p>
            <a:r>
              <a:rPr lang="cs-CZ" sz="1100" dirty="0"/>
              <a:t>Dalším příkladem může být analýza biomarkerů, které ukazují, jak tělo reaguje na různé potraviny a nutriční prvky. Na základě těchto informací může být sestaven plán stravování a doplňování živin, který je přizpůsoben individuálním potřebám a reakcím na určité potraviny.</a:t>
            </a:r>
          </a:p>
          <a:p>
            <a:r>
              <a:rPr lang="cs-CZ" sz="1100" dirty="0"/>
              <a:t>Cílem personalizovaného nutričního poradenství je poskytnout jednotlivcům nejlepší možné doporučení, aby dosáhli svých zdravotních a wellness cílů, a zároveň minimalizovali rizika spojená s nevhodnou stravou a životním stylem.</a:t>
            </a:r>
          </a:p>
          <a:p>
            <a:endParaRPr lang="cs-CZ" sz="1400" dirty="0"/>
          </a:p>
          <a:p>
            <a:pPr algn="l"/>
            <a:endParaRPr lang="cs-CZ" sz="1400" dirty="0" err="1">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3849D24-2B96-54DD-048B-6127CD0D2E34}"/>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74CBCBAC-235C-7FD8-2168-EA03716FF9B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3BEDD78-D29C-D443-E784-1786D7CEEA5F}"/>
              </a:ext>
            </a:extLst>
          </p:cNvPr>
          <p:cNvSpPr>
            <a:spLocks noGrp="1"/>
          </p:cNvSpPr>
          <p:nvPr>
            <p:ph type="title"/>
          </p:nvPr>
        </p:nvSpPr>
        <p:spPr/>
        <p:txBody>
          <a:bodyPr/>
          <a:lstStyle/>
          <a:p>
            <a:r>
              <a:rPr lang="cs-CZ" dirty="0"/>
              <a:t>Vztah výživy a genů I</a:t>
            </a:r>
          </a:p>
        </p:txBody>
      </p:sp>
      <p:sp>
        <p:nvSpPr>
          <p:cNvPr id="5" name="Zástupný obsah 4">
            <a:extLst>
              <a:ext uri="{FF2B5EF4-FFF2-40B4-BE49-F238E27FC236}">
                <a16:creationId xmlns:a16="http://schemas.microsoft.com/office/drawing/2014/main" id="{19BD5DD3-BA21-A7D9-E9B2-64E967D0F703}"/>
              </a:ext>
            </a:extLst>
          </p:cNvPr>
          <p:cNvSpPr>
            <a:spLocks noGrp="1"/>
          </p:cNvSpPr>
          <p:nvPr>
            <p:ph idx="1"/>
          </p:nvPr>
        </p:nvSpPr>
        <p:spPr/>
        <p:txBody>
          <a:bodyPr/>
          <a:lstStyle/>
          <a:p>
            <a:pPr marL="72000" indent="0">
              <a:buNone/>
            </a:pPr>
            <a:r>
              <a:rPr lang="cs-CZ" sz="1800" dirty="0"/>
              <a:t>Vztah mezi nutrienty a genovou expresí spočívá v tom, že některé živiny mohou ovlivnit to, jak jsou geny v buňkách aktivovány nebo potlačovány. Když jsou geny aktivovány, mohou produkovat proteiny, které jsou nezbytné pro různé biologické funkce v těle. Na druhé straně, když jsou geny potlačeny, produkce těchto proteinů je omezená.</a:t>
            </a:r>
          </a:p>
          <a:p>
            <a:pPr marL="72000" indent="0">
              <a:buNone/>
            </a:pPr>
            <a:endParaRPr lang="cs-CZ" sz="1800" dirty="0"/>
          </a:p>
          <a:p>
            <a:pPr marL="72000" indent="0">
              <a:buNone/>
            </a:pPr>
            <a:r>
              <a:rPr lang="cs-CZ" sz="1800" dirty="0"/>
              <a:t>Například, vitamin D může ovlivnit genovou expresi v kostních buňkách tím, že aktivuje geny, které jsou zodpovědné za produkci proteinů, které jsou nezbytné pro normální růst a rozvoj kostí. Podobně, omega-3 mastné kyseliny mohou ovlivnit genovou expresi tím, že potlačí aktivity genů, které jsou spojeny s chronickým zánětem, a tím zlepšují zdraví srdce.</a:t>
            </a:r>
          </a:p>
          <a:p>
            <a:pPr marL="72000" indent="0">
              <a:buNone/>
            </a:pPr>
            <a:endParaRPr lang="cs-CZ" sz="1800" dirty="0"/>
          </a:p>
        </p:txBody>
      </p:sp>
    </p:spTree>
    <p:extLst>
      <p:ext uri="{BB962C8B-B14F-4D97-AF65-F5344CB8AC3E}">
        <p14:creationId xmlns:p14="http://schemas.microsoft.com/office/powerpoint/2010/main" val="422118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F755D13-EFB0-412C-995E-2168DDC832FA}"/>
              </a:ext>
            </a:extLst>
          </p:cNvPr>
          <p:cNvSpPr>
            <a:spLocks noGrp="1"/>
          </p:cNvSpPr>
          <p:nvPr>
            <p:ph type="title"/>
          </p:nvPr>
        </p:nvSpPr>
        <p:spPr>
          <a:xfrm>
            <a:off x="274171" y="226671"/>
            <a:ext cx="8630131" cy="863600"/>
          </a:xfrm>
        </p:spPr>
        <p:txBody>
          <a:bodyPr/>
          <a:lstStyle/>
          <a:p>
            <a:pPr eaLnBrk="1" hangingPunct="1"/>
            <a:r>
              <a:rPr lang="cs-CZ" altLang="cs-CZ" sz="3200" dirty="0"/>
              <a:t>Personalizované stravování - historie</a:t>
            </a:r>
            <a:endParaRPr lang="nl-NL" altLang="cs-CZ" sz="3200" dirty="0"/>
          </a:p>
        </p:txBody>
      </p:sp>
      <p:grpSp>
        <p:nvGrpSpPr>
          <p:cNvPr id="44035" name="Skupina 5">
            <a:extLst>
              <a:ext uri="{FF2B5EF4-FFF2-40B4-BE49-F238E27FC236}">
                <a16:creationId xmlns:a16="http://schemas.microsoft.com/office/drawing/2014/main" id="{DC471972-E067-4465-A1EC-571D7CD41E6F}"/>
              </a:ext>
            </a:extLst>
          </p:cNvPr>
          <p:cNvGrpSpPr>
            <a:grpSpLocks/>
          </p:cNvGrpSpPr>
          <p:nvPr/>
        </p:nvGrpSpPr>
        <p:grpSpPr bwMode="auto">
          <a:xfrm>
            <a:off x="914401" y="1090271"/>
            <a:ext cx="9388414" cy="5387671"/>
            <a:chOff x="608013" y="1209675"/>
            <a:chExt cx="8126412" cy="5106988"/>
          </a:xfrm>
        </p:grpSpPr>
        <p:pic>
          <p:nvPicPr>
            <p:cNvPr id="44036" name="Picture 2" descr="nhrs">
              <a:extLst>
                <a:ext uri="{FF2B5EF4-FFF2-40B4-BE49-F238E27FC236}">
                  <a16:creationId xmlns:a16="http://schemas.microsoft.com/office/drawing/2014/main" id="{68563E63-5C78-4D6B-9401-BB931E1893E5}"/>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8013" y="1231900"/>
              <a:ext cx="4065587"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a:extLst>
                <a:ext uri="{FF2B5EF4-FFF2-40B4-BE49-F238E27FC236}">
                  <a16:creationId xmlns:a16="http://schemas.microsoft.com/office/drawing/2014/main" id="{E4B0BA8D-A03A-4B2B-9343-50811F3E24AC}"/>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22825" y="1209675"/>
              <a:ext cx="3911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a:extLst>
                <a:ext uri="{FF2B5EF4-FFF2-40B4-BE49-F238E27FC236}">
                  <a16:creationId xmlns:a16="http://schemas.microsoft.com/office/drawing/2014/main" id="{582D617E-05EB-410D-B834-B3E3B5C0F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663" y="5954713"/>
              <a:ext cx="3438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a:extLst>
              <a:ext uri="{FF2B5EF4-FFF2-40B4-BE49-F238E27FC236}">
                <a16:creationId xmlns:a16="http://schemas.microsoft.com/office/drawing/2014/main" id="{F5DA12F1-C068-4AED-BD8D-171F899296BC}"/>
              </a:ext>
            </a:extLst>
          </p:cNvPr>
          <p:cNvSpPr>
            <a:spLocks noChangeShapeType="1"/>
          </p:cNvSpPr>
          <p:nvPr/>
        </p:nvSpPr>
        <p:spPr bwMode="auto">
          <a:xfrm>
            <a:off x="4202114" y="4041776"/>
            <a:ext cx="26987" cy="2405063"/>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7" name="Line 3">
            <a:extLst>
              <a:ext uri="{FF2B5EF4-FFF2-40B4-BE49-F238E27FC236}">
                <a16:creationId xmlns:a16="http://schemas.microsoft.com/office/drawing/2014/main" id="{06A32DCC-8762-4E5C-A997-7C966BDFE457}"/>
              </a:ext>
            </a:extLst>
          </p:cNvPr>
          <p:cNvSpPr>
            <a:spLocks noChangeShapeType="1"/>
          </p:cNvSpPr>
          <p:nvPr/>
        </p:nvSpPr>
        <p:spPr bwMode="auto">
          <a:xfrm flipH="1">
            <a:off x="4098926" y="644683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8" name="Line 4">
            <a:extLst>
              <a:ext uri="{FF2B5EF4-FFF2-40B4-BE49-F238E27FC236}">
                <a16:creationId xmlns:a16="http://schemas.microsoft.com/office/drawing/2014/main" id="{B333516E-707F-4A33-BE9F-F5E474250033}"/>
              </a:ext>
            </a:extLst>
          </p:cNvPr>
          <p:cNvSpPr>
            <a:spLocks noChangeShapeType="1"/>
          </p:cNvSpPr>
          <p:nvPr/>
        </p:nvSpPr>
        <p:spPr bwMode="auto">
          <a:xfrm flipH="1">
            <a:off x="4098926" y="404018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9" name="Line 5">
            <a:extLst>
              <a:ext uri="{FF2B5EF4-FFF2-40B4-BE49-F238E27FC236}">
                <a16:creationId xmlns:a16="http://schemas.microsoft.com/office/drawing/2014/main" id="{07601721-3503-4D92-A6F4-62337C276310}"/>
              </a:ext>
            </a:extLst>
          </p:cNvPr>
          <p:cNvSpPr>
            <a:spLocks noChangeShapeType="1"/>
          </p:cNvSpPr>
          <p:nvPr/>
        </p:nvSpPr>
        <p:spPr bwMode="auto">
          <a:xfrm flipH="1">
            <a:off x="4098926" y="5249864"/>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0" name="Line 6">
            <a:extLst>
              <a:ext uri="{FF2B5EF4-FFF2-40B4-BE49-F238E27FC236}">
                <a16:creationId xmlns:a16="http://schemas.microsoft.com/office/drawing/2014/main" id="{68B608D0-6994-4385-8F4F-F4C758921804}"/>
              </a:ext>
            </a:extLst>
          </p:cNvPr>
          <p:cNvSpPr>
            <a:spLocks noChangeShapeType="1"/>
          </p:cNvSpPr>
          <p:nvPr/>
        </p:nvSpPr>
        <p:spPr bwMode="auto">
          <a:xfrm flipH="1">
            <a:off x="4098926" y="585152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1" name="Line 7">
            <a:extLst>
              <a:ext uri="{FF2B5EF4-FFF2-40B4-BE49-F238E27FC236}">
                <a16:creationId xmlns:a16="http://schemas.microsoft.com/office/drawing/2014/main" id="{C507B1EB-04C3-49FE-A8F0-EA8F8C2539A2}"/>
              </a:ext>
            </a:extLst>
          </p:cNvPr>
          <p:cNvSpPr>
            <a:spLocks noChangeShapeType="1"/>
          </p:cNvSpPr>
          <p:nvPr/>
        </p:nvSpPr>
        <p:spPr bwMode="auto">
          <a:xfrm flipH="1">
            <a:off x="4098926" y="462597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2" name="Rectangle 8">
            <a:extLst>
              <a:ext uri="{FF2B5EF4-FFF2-40B4-BE49-F238E27FC236}">
                <a16:creationId xmlns:a16="http://schemas.microsoft.com/office/drawing/2014/main" id="{F1F0BB01-3D03-4F1C-8D26-63FF987D4DFC}"/>
              </a:ext>
            </a:extLst>
          </p:cNvPr>
          <p:cNvSpPr>
            <a:spLocks noChangeArrowheads="1"/>
          </p:cNvSpPr>
          <p:nvPr/>
        </p:nvSpPr>
        <p:spPr bwMode="auto">
          <a:xfrm>
            <a:off x="3616326" y="3890963"/>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100</a:t>
            </a:r>
          </a:p>
        </p:txBody>
      </p:sp>
      <p:sp>
        <p:nvSpPr>
          <p:cNvPr id="36873" name="Rectangle 9">
            <a:extLst>
              <a:ext uri="{FF2B5EF4-FFF2-40B4-BE49-F238E27FC236}">
                <a16:creationId xmlns:a16="http://schemas.microsoft.com/office/drawing/2014/main" id="{D4D836E1-DB56-4FF0-99EB-63AF7C67FA4A}"/>
              </a:ext>
            </a:extLst>
          </p:cNvPr>
          <p:cNvSpPr>
            <a:spLocks noChangeArrowheads="1"/>
          </p:cNvSpPr>
          <p:nvPr/>
        </p:nvSpPr>
        <p:spPr bwMode="auto">
          <a:xfrm>
            <a:off x="3738564" y="5094288"/>
            <a:ext cx="59372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50</a:t>
            </a:r>
          </a:p>
        </p:txBody>
      </p:sp>
      <p:sp>
        <p:nvSpPr>
          <p:cNvPr id="36874" name="Rectangle 10">
            <a:extLst>
              <a:ext uri="{FF2B5EF4-FFF2-40B4-BE49-F238E27FC236}">
                <a16:creationId xmlns:a16="http://schemas.microsoft.com/office/drawing/2014/main" id="{2BDAC094-D30B-4F19-B302-CCA556517C14}"/>
              </a:ext>
            </a:extLst>
          </p:cNvPr>
          <p:cNvSpPr>
            <a:spLocks noChangeArrowheads="1"/>
          </p:cNvSpPr>
          <p:nvPr/>
        </p:nvSpPr>
        <p:spPr bwMode="auto">
          <a:xfrm>
            <a:off x="3875088" y="6281738"/>
            <a:ext cx="59531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0</a:t>
            </a:r>
          </a:p>
        </p:txBody>
      </p:sp>
      <p:sp>
        <p:nvSpPr>
          <p:cNvPr id="36875" name="Rectangle 11">
            <a:extLst>
              <a:ext uri="{FF2B5EF4-FFF2-40B4-BE49-F238E27FC236}">
                <a16:creationId xmlns:a16="http://schemas.microsoft.com/office/drawing/2014/main" id="{D0DAA0E3-1A6F-4D70-B6C7-8C422879712A}"/>
              </a:ext>
            </a:extLst>
          </p:cNvPr>
          <p:cNvSpPr>
            <a:spLocks noChangeArrowheads="1"/>
          </p:cNvSpPr>
          <p:nvPr/>
        </p:nvSpPr>
        <p:spPr bwMode="auto">
          <a:xfrm>
            <a:off x="4478338" y="4897439"/>
            <a:ext cx="889000" cy="1550987"/>
          </a:xfrm>
          <a:prstGeom prst="rect">
            <a:avLst/>
          </a:prstGeom>
          <a:solidFill>
            <a:srgbClr val="66FF33"/>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76" name="Rectangle 12">
            <a:extLst>
              <a:ext uri="{FF2B5EF4-FFF2-40B4-BE49-F238E27FC236}">
                <a16:creationId xmlns:a16="http://schemas.microsoft.com/office/drawing/2014/main" id="{B5B43679-2468-433B-9FC1-EE5EA6663CB1}"/>
              </a:ext>
            </a:extLst>
          </p:cNvPr>
          <p:cNvSpPr>
            <a:spLocks noChangeArrowheads="1"/>
          </p:cNvSpPr>
          <p:nvPr/>
        </p:nvSpPr>
        <p:spPr bwMode="auto">
          <a:xfrm>
            <a:off x="4478338" y="4041775"/>
            <a:ext cx="889000" cy="844550"/>
          </a:xfrm>
          <a:prstGeom prst="rect">
            <a:avLst/>
          </a:prstGeom>
          <a:solidFill>
            <a:srgbClr val="99FFCC"/>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77" name="Line 13">
            <a:extLst>
              <a:ext uri="{FF2B5EF4-FFF2-40B4-BE49-F238E27FC236}">
                <a16:creationId xmlns:a16="http://schemas.microsoft.com/office/drawing/2014/main" id="{58517B56-ED5D-4B88-8EEA-54EFDEAE3154}"/>
              </a:ext>
            </a:extLst>
          </p:cNvPr>
          <p:cNvSpPr>
            <a:spLocks noChangeShapeType="1"/>
          </p:cNvSpPr>
          <p:nvPr/>
        </p:nvSpPr>
        <p:spPr bwMode="auto">
          <a:xfrm>
            <a:off x="4381501" y="6453189"/>
            <a:ext cx="1084263" cy="15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8" name="Rectangle 14">
            <a:extLst>
              <a:ext uri="{FF2B5EF4-FFF2-40B4-BE49-F238E27FC236}">
                <a16:creationId xmlns:a16="http://schemas.microsoft.com/office/drawing/2014/main" id="{39226A62-FBC3-4DA3-8647-05BBE8654C3B}"/>
              </a:ext>
            </a:extLst>
          </p:cNvPr>
          <p:cNvSpPr>
            <a:spLocks noChangeArrowheads="1"/>
          </p:cNvSpPr>
          <p:nvPr/>
        </p:nvSpPr>
        <p:spPr bwMode="auto">
          <a:xfrm>
            <a:off x="3000376" y="3595688"/>
            <a:ext cx="110773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en-US" altLang="cs-CZ" sz="1800">
                <a:latin typeface="Calibri" panose="020F0502020204030204" pitchFamily="34" charset="0"/>
              </a:rPr>
              <a:t>% Ener</a:t>
            </a:r>
            <a:r>
              <a:rPr lang="cs-CZ" altLang="cs-CZ" sz="1800">
                <a:latin typeface="Calibri" panose="020F0502020204030204" pitchFamily="34" charset="0"/>
              </a:rPr>
              <a:t>gie</a:t>
            </a:r>
            <a:endParaRPr lang="en-US" altLang="cs-CZ" sz="1800">
              <a:latin typeface="Calibri" panose="020F0502020204030204" pitchFamily="34" charset="0"/>
            </a:endParaRPr>
          </a:p>
        </p:txBody>
      </p:sp>
      <p:sp>
        <p:nvSpPr>
          <p:cNvPr id="36879" name="Rectangle 15">
            <a:extLst>
              <a:ext uri="{FF2B5EF4-FFF2-40B4-BE49-F238E27FC236}">
                <a16:creationId xmlns:a16="http://schemas.microsoft.com/office/drawing/2014/main" id="{098C5A5D-4E79-4B88-8364-504FF375D3BD}"/>
              </a:ext>
            </a:extLst>
          </p:cNvPr>
          <p:cNvSpPr>
            <a:spLocks noChangeArrowheads="1"/>
          </p:cNvSpPr>
          <p:nvPr/>
        </p:nvSpPr>
        <p:spPr bwMode="auto">
          <a:xfrm>
            <a:off x="5387976" y="4049713"/>
            <a:ext cx="1433469"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Nízkotučné maso</a:t>
            </a:r>
            <a:br>
              <a:rPr lang="en-US" altLang="cs-CZ" sz="1400">
                <a:latin typeface="Calibri" panose="020F0502020204030204" pitchFamily="34" charset="0"/>
              </a:rPr>
            </a:br>
            <a:r>
              <a:rPr lang="cs-CZ" altLang="cs-CZ" sz="1400">
                <a:latin typeface="Calibri" panose="020F0502020204030204" pitchFamily="34" charset="0"/>
              </a:rPr>
              <a:t>Kuře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Vejce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Ryby</a:t>
            </a:r>
            <a:endParaRPr lang="en-US" altLang="cs-CZ" sz="1400">
              <a:latin typeface="Calibri" panose="020F0502020204030204" pitchFamily="34" charset="0"/>
            </a:endParaRPr>
          </a:p>
        </p:txBody>
      </p:sp>
      <p:sp>
        <p:nvSpPr>
          <p:cNvPr id="36880" name="Rectangle 16">
            <a:extLst>
              <a:ext uri="{FF2B5EF4-FFF2-40B4-BE49-F238E27FC236}">
                <a16:creationId xmlns:a16="http://schemas.microsoft.com/office/drawing/2014/main" id="{976C8519-1088-479D-818B-9161FA31698C}"/>
              </a:ext>
            </a:extLst>
          </p:cNvPr>
          <p:cNvSpPr>
            <a:spLocks noChangeArrowheads="1"/>
          </p:cNvSpPr>
          <p:nvPr/>
        </p:nvSpPr>
        <p:spPr bwMode="auto">
          <a:xfrm>
            <a:off x="5383213" y="5249863"/>
            <a:ext cx="805220"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Ovoce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Zelenina</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Ořechy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Med</a:t>
            </a:r>
            <a:endParaRPr lang="en-US" altLang="cs-CZ" sz="1400">
              <a:latin typeface="Calibri" panose="020F0502020204030204" pitchFamily="34" charset="0"/>
            </a:endParaRPr>
          </a:p>
        </p:txBody>
      </p:sp>
      <p:sp>
        <p:nvSpPr>
          <p:cNvPr id="36881" name="Line 17">
            <a:extLst>
              <a:ext uri="{FF2B5EF4-FFF2-40B4-BE49-F238E27FC236}">
                <a16:creationId xmlns:a16="http://schemas.microsoft.com/office/drawing/2014/main" id="{6EE82E4F-E67C-4A5F-BAB3-D7E0A4F583F0}"/>
              </a:ext>
            </a:extLst>
          </p:cNvPr>
          <p:cNvSpPr>
            <a:spLocks noChangeShapeType="1"/>
          </p:cNvSpPr>
          <p:nvPr/>
        </p:nvSpPr>
        <p:spPr bwMode="auto">
          <a:xfrm>
            <a:off x="7900989" y="4057650"/>
            <a:ext cx="1587" cy="2414588"/>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2" name="Line 18">
            <a:extLst>
              <a:ext uri="{FF2B5EF4-FFF2-40B4-BE49-F238E27FC236}">
                <a16:creationId xmlns:a16="http://schemas.microsoft.com/office/drawing/2014/main" id="{12416768-1175-46B5-BFE6-05AE33B0B205}"/>
              </a:ext>
            </a:extLst>
          </p:cNvPr>
          <p:cNvSpPr>
            <a:spLocks noChangeShapeType="1"/>
          </p:cNvSpPr>
          <p:nvPr/>
        </p:nvSpPr>
        <p:spPr bwMode="auto">
          <a:xfrm flipH="1">
            <a:off x="7772401" y="647223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3" name="Line 19">
            <a:extLst>
              <a:ext uri="{FF2B5EF4-FFF2-40B4-BE49-F238E27FC236}">
                <a16:creationId xmlns:a16="http://schemas.microsoft.com/office/drawing/2014/main" id="{CF194C31-7186-42D3-837F-08143157D1D3}"/>
              </a:ext>
            </a:extLst>
          </p:cNvPr>
          <p:cNvSpPr>
            <a:spLocks noChangeShapeType="1"/>
          </p:cNvSpPr>
          <p:nvPr/>
        </p:nvSpPr>
        <p:spPr bwMode="auto">
          <a:xfrm flipH="1">
            <a:off x="7772401" y="406558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4" name="Line 20">
            <a:extLst>
              <a:ext uri="{FF2B5EF4-FFF2-40B4-BE49-F238E27FC236}">
                <a16:creationId xmlns:a16="http://schemas.microsoft.com/office/drawing/2014/main" id="{FFEC12CA-4EA3-46CE-9996-114DEB5DB7BD}"/>
              </a:ext>
            </a:extLst>
          </p:cNvPr>
          <p:cNvSpPr>
            <a:spLocks noChangeShapeType="1"/>
          </p:cNvSpPr>
          <p:nvPr/>
        </p:nvSpPr>
        <p:spPr bwMode="auto">
          <a:xfrm flipH="1">
            <a:off x="7772401" y="5275264"/>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5" name="Line 21">
            <a:extLst>
              <a:ext uri="{FF2B5EF4-FFF2-40B4-BE49-F238E27FC236}">
                <a16:creationId xmlns:a16="http://schemas.microsoft.com/office/drawing/2014/main" id="{FA3A41F9-2D3F-4072-930F-6B94CC2164E6}"/>
              </a:ext>
            </a:extLst>
          </p:cNvPr>
          <p:cNvSpPr>
            <a:spLocks noChangeShapeType="1"/>
          </p:cNvSpPr>
          <p:nvPr/>
        </p:nvSpPr>
        <p:spPr bwMode="auto">
          <a:xfrm flipH="1">
            <a:off x="7750175" y="5876926"/>
            <a:ext cx="158750" cy="47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6" name="Line 22">
            <a:extLst>
              <a:ext uri="{FF2B5EF4-FFF2-40B4-BE49-F238E27FC236}">
                <a16:creationId xmlns:a16="http://schemas.microsoft.com/office/drawing/2014/main" id="{9BDD7A8A-77D0-45AA-9622-3F7698A642CD}"/>
              </a:ext>
            </a:extLst>
          </p:cNvPr>
          <p:cNvSpPr>
            <a:spLocks noChangeShapeType="1"/>
          </p:cNvSpPr>
          <p:nvPr/>
        </p:nvSpPr>
        <p:spPr bwMode="auto">
          <a:xfrm flipH="1">
            <a:off x="7772401" y="465137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7" name="Rectangle 23">
            <a:extLst>
              <a:ext uri="{FF2B5EF4-FFF2-40B4-BE49-F238E27FC236}">
                <a16:creationId xmlns:a16="http://schemas.microsoft.com/office/drawing/2014/main" id="{AF085FAE-8C68-470B-99B6-23C0E798D364}"/>
              </a:ext>
            </a:extLst>
          </p:cNvPr>
          <p:cNvSpPr>
            <a:spLocks noChangeArrowheads="1"/>
          </p:cNvSpPr>
          <p:nvPr/>
        </p:nvSpPr>
        <p:spPr bwMode="auto">
          <a:xfrm>
            <a:off x="7289801" y="3917950"/>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100</a:t>
            </a:r>
          </a:p>
        </p:txBody>
      </p:sp>
      <p:sp>
        <p:nvSpPr>
          <p:cNvPr id="36888" name="Rectangle 24">
            <a:extLst>
              <a:ext uri="{FF2B5EF4-FFF2-40B4-BE49-F238E27FC236}">
                <a16:creationId xmlns:a16="http://schemas.microsoft.com/office/drawing/2014/main" id="{6F02F241-020F-4C02-B53A-58A455E9F0B5}"/>
              </a:ext>
            </a:extLst>
          </p:cNvPr>
          <p:cNvSpPr>
            <a:spLocks noChangeArrowheads="1"/>
          </p:cNvSpPr>
          <p:nvPr/>
        </p:nvSpPr>
        <p:spPr bwMode="auto">
          <a:xfrm>
            <a:off x="7410451" y="5119688"/>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50</a:t>
            </a:r>
          </a:p>
        </p:txBody>
      </p:sp>
      <p:sp>
        <p:nvSpPr>
          <p:cNvPr id="36889" name="Rectangle 25">
            <a:extLst>
              <a:ext uri="{FF2B5EF4-FFF2-40B4-BE49-F238E27FC236}">
                <a16:creationId xmlns:a16="http://schemas.microsoft.com/office/drawing/2014/main" id="{74A6A4D4-B706-4B54-90B5-9DF18CEEA4F0}"/>
              </a:ext>
            </a:extLst>
          </p:cNvPr>
          <p:cNvSpPr>
            <a:spLocks noChangeArrowheads="1"/>
          </p:cNvSpPr>
          <p:nvPr/>
        </p:nvSpPr>
        <p:spPr bwMode="auto">
          <a:xfrm>
            <a:off x="7546975" y="6307138"/>
            <a:ext cx="5969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0</a:t>
            </a:r>
          </a:p>
        </p:txBody>
      </p:sp>
      <p:sp>
        <p:nvSpPr>
          <p:cNvPr id="36890" name="Rectangle 26">
            <a:extLst>
              <a:ext uri="{FF2B5EF4-FFF2-40B4-BE49-F238E27FC236}">
                <a16:creationId xmlns:a16="http://schemas.microsoft.com/office/drawing/2014/main" id="{A828FCED-A9CA-4C2D-849C-7F25293B691A}"/>
              </a:ext>
            </a:extLst>
          </p:cNvPr>
          <p:cNvSpPr>
            <a:spLocks noChangeArrowheads="1"/>
          </p:cNvSpPr>
          <p:nvPr/>
        </p:nvSpPr>
        <p:spPr bwMode="auto">
          <a:xfrm>
            <a:off x="8150225" y="6196013"/>
            <a:ext cx="890588" cy="277812"/>
          </a:xfrm>
          <a:prstGeom prst="rect">
            <a:avLst/>
          </a:prstGeom>
          <a:solidFill>
            <a:srgbClr val="99FF33"/>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1" name="Line 27">
            <a:extLst>
              <a:ext uri="{FF2B5EF4-FFF2-40B4-BE49-F238E27FC236}">
                <a16:creationId xmlns:a16="http://schemas.microsoft.com/office/drawing/2014/main" id="{677C5AF0-EE34-43CC-B2E3-7336ABC12D4C}"/>
              </a:ext>
            </a:extLst>
          </p:cNvPr>
          <p:cNvSpPr>
            <a:spLocks noChangeShapeType="1"/>
          </p:cNvSpPr>
          <p:nvPr/>
        </p:nvSpPr>
        <p:spPr bwMode="auto">
          <a:xfrm>
            <a:off x="8053388" y="6478589"/>
            <a:ext cx="1085850" cy="15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92" name="Rectangle 28">
            <a:extLst>
              <a:ext uri="{FF2B5EF4-FFF2-40B4-BE49-F238E27FC236}">
                <a16:creationId xmlns:a16="http://schemas.microsoft.com/office/drawing/2014/main" id="{07748656-A81D-41A2-9D6C-245B126D4E80}"/>
              </a:ext>
            </a:extLst>
          </p:cNvPr>
          <p:cNvSpPr>
            <a:spLocks noChangeArrowheads="1"/>
          </p:cNvSpPr>
          <p:nvPr/>
        </p:nvSpPr>
        <p:spPr bwMode="auto">
          <a:xfrm>
            <a:off x="6672264" y="3621088"/>
            <a:ext cx="110773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en-US" altLang="cs-CZ" sz="1800">
                <a:latin typeface="Calibri" panose="020F0502020204030204" pitchFamily="34" charset="0"/>
              </a:rPr>
              <a:t>% Energ</a:t>
            </a:r>
            <a:r>
              <a:rPr lang="cs-CZ" altLang="cs-CZ" sz="1800">
                <a:latin typeface="Calibri" panose="020F0502020204030204" pitchFamily="34" charset="0"/>
              </a:rPr>
              <a:t>ie</a:t>
            </a:r>
            <a:endParaRPr lang="en-US" altLang="cs-CZ" sz="1800">
              <a:latin typeface="Calibri" panose="020F0502020204030204" pitchFamily="34" charset="0"/>
            </a:endParaRPr>
          </a:p>
        </p:txBody>
      </p:sp>
      <p:sp>
        <p:nvSpPr>
          <p:cNvPr id="36893" name="Rectangle 29">
            <a:extLst>
              <a:ext uri="{FF2B5EF4-FFF2-40B4-BE49-F238E27FC236}">
                <a16:creationId xmlns:a16="http://schemas.microsoft.com/office/drawing/2014/main" id="{C333C57B-8139-45D8-B17D-E5FC79598B2F}"/>
              </a:ext>
            </a:extLst>
          </p:cNvPr>
          <p:cNvSpPr>
            <a:spLocks noChangeArrowheads="1"/>
          </p:cNvSpPr>
          <p:nvPr/>
        </p:nvSpPr>
        <p:spPr bwMode="auto">
          <a:xfrm>
            <a:off x="8150225" y="4067175"/>
            <a:ext cx="890588" cy="649288"/>
          </a:xfrm>
          <a:prstGeom prst="rect">
            <a:avLst/>
          </a:prstGeom>
          <a:solidFill>
            <a:schemeClr val="hlink"/>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4" name="Rectangle 30">
            <a:extLst>
              <a:ext uri="{FF2B5EF4-FFF2-40B4-BE49-F238E27FC236}">
                <a16:creationId xmlns:a16="http://schemas.microsoft.com/office/drawing/2014/main" id="{70824C84-247B-433F-81AA-EB5968893675}"/>
              </a:ext>
            </a:extLst>
          </p:cNvPr>
          <p:cNvSpPr>
            <a:spLocks noChangeArrowheads="1"/>
          </p:cNvSpPr>
          <p:nvPr/>
        </p:nvSpPr>
        <p:spPr bwMode="auto">
          <a:xfrm>
            <a:off x="8150225" y="4727575"/>
            <a:ext cx="890588" cy="1474788"/>
          </a:xfrm>
          <a:prstGeom prst="rect">
            <a:avLst/>
          </a:prstGeom>
          <a:solidFill>
            <a:srgbClr val="99FFCC"/>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5" name="Rectangle 31">
            <a:extLst>
              <a:ext uri="{FF2B5EF4-FFF2-40B4-BE49-F238E27FC236}">
                <a16:creationId xmlns:a16="http://schemas.microsoft.com/office/drawing/2014/main" id="{15437B59-6E0D-41EA-B44C-B8CEBC325B91}"/>
              </a:ext>
            </a:extLst>
          </p:cNvPr>
          <p:cNvSpPr>
            <a:spLocks noChangeArrowheads="1"/>
          </p:cNvSpPr>
          <p:nvPr/>
        </p:nvSpPr>
        <p:spPr bwMode="auto">
          <a:xfrm>
            <a:off x="9077325" y="5970588"/>
            <a:ext cx="805220"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Ovoce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Zelenina</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Fazole</a:t>
            </a:r>
            <a:endParaRPr lang="en-US" altLang="cs-CZ" sz="1400">
              <a:latin typeface="Calibri" panose="020F0502020204030204" pitchFamily="34" charset="0"/>
            </a:endParaRPr>
          </a:p>
        </p:txBody>
      </p:sp>
      <p:sp>
        <p:nvSpPr>
          <p:cNvPr id="36896" name="Rectangle 32">
            <a:extLst>
              <a:ext uri="{FF2B5EF4-FFF2-40B4-BE49-F238E27FC236}">
                <a16:creationId xmlns:a16="http://schemas.microsoft.com/office/drawing/2014/main" id="{57A5860C-C467-48A0-B242-FBAF6FDCFF94}"/>
              </a:ext>
            </a:extLst>
          </p:cNvPr>
          <p:cNvSpPr>
            <a:spLocks noChangeArrowheads="1"/>
          </p:cNvSpPr>
          <p:nvPr/>
        </p:nvSpPr>
        <p:spPr bwMode="auto">
          <a:xfrm>
            <a:off x="9112251" y="5116513"/>
            <a:ext cx="591509"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Maso</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Kuře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Ryby</a:t>
            </a:r>
            <a:endParaRPr lang="en-US" altLang="cs-CZ" sz="1400">
              <a:latin typeface="Calibri" panose="020F0502020204030204" pitchFamily="34" charset="0"/>
            </a:endParaRPr>
          </a:p>
        </p:txBody>
      </p:sp>
      <p:sp>
        <p:nvSpPr>
          <p:cNvPr id="36897" name="Rectangle 33">
            <a:extLst>
              <a:ext uri="{FF2B5EF4-FFF2-40B4-BE49-F238E27FC236}">
                <a16:creationId xmlns:a16="http://schemas.microsoft.com/office/drawing/2014/main" id="{53689647-1D83-495D-9494-41E54BFECD90}"/>
              </a:ext>
            </a:extLst>
          </p:cNvPr>
          <p:cNvSpPr>
            <a:spLocks noChangeArrowheads="1"/>
          </p:cNvSpPr>
          <p:nvPr/>
        </p:nvSpPr>
        <p:spPr bwMode="auto">
          <a:xfrm>
            <a:off x="9077325" y="3932239"/>
            <a:ext cx="1502912" cy="117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Obiloviny</a:t>
            </a:r>
            <a:endParaRPr lang="en-US" altLang="cs-CZ" sz="1400">
              <a:latin typeface="Calibri" panose="020F0502020204030204" pitchFamily="34" charset="0"/>
            </a:endParaRPr>
          </a:p>
          <a:p>
            <a:pPr>
              <a:spcAft>
                <a:spcPct val="0"/>
              </a:spcAft>
              <a:buFontTx/>
              <a:buNone/>
            </a:pPr>
            <a:r>
              <a:rPr lang="en-US" altLang="cs-CZ" sz="1400">
                <a:latin typeface="Calibri" panose="020F0502020204030204" pitchFamily="34" charset="0"/>
              </a:rPr>
              <a:t>M</a:t>
            </a:r>
            <a:r>
              <a:rPr lang="cs-CZ" altLang="cs-CZ" sz="1400">
                <a:latin typeface="Calibri" panose="020F0502020204030204" pitchFamily="34" charset="0"/>
              </a:rPr>
              <a:t>léčné výrobky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Jednoduché cukry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Oleje, tuky</a:t>
            </a:r>
          </a:p>
          <a:p>
            <a:pPr>
              <a:spcAft>
                <a:spcPct val="0"/>
              </a:spcAft>
              <a:buFontTx/>
              <a:buNone/>
            </a:pPr>
            <a:r>
              <a:rPr lang="cs-CZ" altLang="cs-CZ" sz="1400">
                <a:latin typeface="Calibri" panose="020F0502020204030204" pitchFamily="34" charset="0"/>
              </a:rPr>
              <a:t>Alkohol</a:t>
            </a:r>
            <a:endParaRPr lang="en-US" altLang="cs-CZ" sz="1400">
              <a:latin typeface="Calibri" panose="020F0502020204030204" pitchFamily="34" charset="0"/>
            </a:endParaRPr>
          </a:p>
        </p:txBody>
      </p:sp>
      <p:sp>
        <p:nvSpPr>
          <p:cNvPr id="65570" name="Rectangle 34">
            <a:extLst>
              <a:ext uri="{FF2B5EF4-FFF2-40B4-BE49-F238E27FC236}">
                <a16:creationId xmlns:a16="http://schemas.microsoft.com/office/drawing/2014/main" id="{9C64B875-BDC3-4BFF-82DE-B993AC64A3A1}"/>
              </a:ext>
            </a:extLst>
          </p:cNvPr>
          <p:cNvSpPr>
            <a:spLocks noChangeArrowheads="1"/>
          </p:cNvSpPr>
          <p:nvPr/>
        </p:nvSpPr>
        <p:spPr bwMode="auto">
          <a:xfrm>
            <a:off x="3071813" y="3213100"/>
            <a:ext cx="3384550" cy="5238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en-US" sz="1400" dirty="0"/>
              <a:t>1.200.000</a:t>
            </a:r>
            <a:r>
              <a:rPr lang="cs-CZ" sz="1400" dirty="0"/>
              <a:t> generací pod hrozbou hladomoru</a:t>
            </a:r>
            <a:endParaRPr lang="en-US" sz="1400" dirty="0"/>
          </a:p>
        </p:txBody>
      </p:sp>
      <p:sp>
        <p:nvSpPr>
          <p:cNvPr id="65571" name="Rectangle 35">
            <a:extLst>
              <a:ext uri="{FF2B5EF4-FFF2-40B4-BE49-F238E27FC236}">
                <a16:creationId xmlns:a16="http://schemas.microsoft.com/office/drawing/2014/main" id="{B61A527F-ACAA-4A07-98E5-FB12C565075B}"/>
              </a:ext>
            </a:extLst>
          </p:cNvPr>
          <p:cNvSpPr>
            <a:spLocks noChangeArrowheads="1"/>
          </p:cNvSpPr>
          <p:nvPr/>
        </p:nvSpPr>
        <p:spPr bwMode="auto">
          <a:xfrm>
            <a:off x="4103688" y="2852738"/>
            <a:ext cx="1319212" cy="33919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cs-CZ" sz="1600" b="1" dirty="0"/>
              <a:t>Paleolit</a:t>
            </a:r>
            <a:endParaRPr lang="en-US" sz="1600" b="1" dirty="0"/>
          </a:p>
        </p:txBody>
      </p:sp>
      <p:sp>
        <p:nvSpPr>
          <p:cNvPr id="65572" name="Rectangle 36">
            <a:extLst>
              <a:ext uri="{FF2B5EF4-FFF2-40B4-BE49-F238E27FC236}">
                <a16:creationId xmlns:a16="http://schemas.microsoft.com/office/drawing/2014/main" id="{301C4907-C652-4D47-8F34-FEFB23EAE0EA}"/>
              </a:ext>
            </a:extLst>
          </p:cNvPr>
          <p:cNvSpPr>
            <a:spLocks noChangeArrowheads="1"/>
          </p:cNvSpPr>
          <p:nvPr/>
        </p:nvSpPr>
        <p:spPr bwMode="auto">
          <a:xfrm>
            <a:off x="7175500" y="3213101"/>
            <a:ext cx="3024188" cy="3079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en-US" sz="1400" dirty="0"/>
              <a:t>2-3 Genera</a:t>
            </a:r>
            <a:r>
              <a:rPr lang="cs-CZ" sz="1400" dirty="0" err="1"/>
              <a:t>cí</a:t>
            </a:r>
            <a:r>
              <a:rPr lang="cs-CZ" sz="1400" dirty="0"/>
              <a:t> v relativním nadbytku</a:t>
            </a:r>
            <a:endParaRPr lang="en-US" sz="1400" dirty="0"/>
          </a:p>
        </p:txBody>
      </p:sp>
      <p:sp>
        <p:nvSpPr>
          <p:cNvPr id="65573" name="Rectangle 37">
            <a:extLst>
              <a:ext uri="{FF2B5EF4-FFF2-40B4-BE49-F238E27FC236}">
                <a16:creationId xmlns:a16="http://schemas.microsoft.com/office/drawing/2014/main" id="{E8CD96BE-B108-4491-A11B-446083754DEF}"/>
              </a:ext>
            </a:extLst>
          </p:cNvPr>
          <p:cNvSpPr>
            <a:spLocks noChangeArrowheads="1"/>
          </p:cNvSpPr>
          <p:nvPr/>
        </p:nvSpPr>
        <p:spPr bwMode="auto">
          <a:xfrm>
            <a:off x="8037513" y="2852738"/>
            <a:ext cx="1781190" cy="33919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lIns="92075" tIns="46038" rIns="92075" bIns="46038">
            <a:spAutoFit/>
          </a:bodyPr>
          <a:lstStyle/>
          <a:p>
            <a:pPr algn="ctr">
              <a:defRPr/>
            </a:pPr>
            <a:r>
              <a:rPr lang="cs-CZ" sz="1600" b="1" dirty="0"/>
              <a:t>Současnost</a:t>
            </a:r>
            <a:endParaRPr lang="en-US" sz="1600" b="1" dirty="0"/>
          </a:p>
        </p:txBody>
      </p:sp>
      <p:pic>
        <p:nvPicPr>
          <p:cNvPr id="36902" name="Picture 38" descr="Frites">
            <a:extLst>
              <a:ext uri="{FF2B5EF4-FFF2-40B4-BE49-F238E27FC236}">
                <a16:creationId xmlns:a16="http://schemas.microsoft.com/office/drawing/2014/main" id="{72EFEAB0-5BF2-473A-BF1E-B906F7C4D35A}"/>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8061326" y="1919288"/>
            <a:ext cx="1254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9" descr="j0144215">
            <a:extLst>
              <a:ext uri="{FF2B5EF4-FFF2-40B4-BE49-F238E27FC236}">
                <a16:creationId xmlns:a16="http://schemas.microsoft.com/office/drawing/2014/main" id="{B7E122F8-1FEF-4829-9340-66A667007B0E}"/>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092576" y="1916113"/>
            <a:ext cx="1343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Rectangle 40">
            <a:extLst>
              <a:ext uri="{FF2B5EF4-FFF2-40B4-BE49-F238E27FC236}">
                <a16:creationId xmlns:a16="http://schemas.microsoft.com/office/drawing/2014/main" id="{8D9A4CC6-5D6F-412B-B65E-929C027AD64B}"/>
              </a:ext>
            </a:extLst>
          </p:cNvPr>
          <p:cNvSpPr>
            <a:spLocks noGrp="1"/>
          </p:cNvSpPr>
          <p:nvPr>
            <p:ph type="title"/>
          </p:nvPr>
        </p:nvSpPr>
        <p:spPr>
          <a:xfrm>
            <a:off x="135732" y="284950"/>
            <a:ext cx="6961188" cy="863600"/>
          </a:xfrm>
        </p:spPr>
        <p:txBody>
          <a:bodyPr/>
          <a:lstStyle/>
          <a:p>
            <a:pPr eaLnBrk="1" hangingPunct="1"/>
            <a:r>
              <a:rPr lang="cs-CZ" altLang="cs-CZ" dirty="0"/>
              <a:t>STEJNÉ GENY, RŮZNÁ STRAVA</a:t>
            </a:r>
            <a:endParaRPr lang="en-US" altLang="cs-CZ"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E47D5-F490-85FC-1168-093E73D7E2C3}"/>
              </a:ext>
            </a:extLst>
          </p:cNvPr>
          <p:cNvSpPr>
            <a:spLocks noGrp="1"/>
          </p:cNvSpPr>
          <p:nvPr>
            <p:ph type="title"/>
          </p:nvPr>
        </p:nvSpPr>
        <p:spPr>
          <a:xfrm>
            <a:off x="1962610" y="2564904"/>
            <a:ext cx="9283259" cy="864096"/>
          </a:xfrm>
        </p:spPr>
        <p:txBody>
          <a:bodyPr/>
          <a:lstStyle/>
          <a:p>
            <a:r>
              <a:rPr lang="cs-CZ" sz="6000" dirty="0"/>
              <a:t>Dědičná onemocnění</a:t>
            </a:r>
          </a:p>
        </p:txBody>
      </p:sp>
      <p:sp>
        <p:nvSpPr>
          <p:cNvPr id="3" name="Zástupný symbol pro zápatí 2">
            <a:extLst>
              <a:ext uri="{FF2B5EF4-FFF2-40B4-BE49-F238E27FC236}">
                <a16:creationId xmlns:a16="http://schemas.microsoft.com/office/drawing/2014/main" id="{64B8CD23-516F-4897-C33E-D9B41BD46A7E}"/>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AD0A0BF9-3383-5FCE-6E2F-9184A325C947}"/>
              </a:ext>
            </a:extLst>
          </p:cNvPr>
          <p:cNvSpPr>
            <a:spLocks noGrp="1"/>
          </p:cNvSpPr>
          <p:nvPr>
            <p:ph type="sldNum" sz="quarter" idx="12"/>
          </p:nvPr>
        </p:nvSpPr>
        <p:spPr/>
        <p:txBody>
          <a:bodyPr/>
          <a:lstStyle/>
          <a:p>
            <a:fld id="{FFE0EBA3-08C6-467F-BDF5-9C9CEC06C997}" type="slidenum">
              <a:rPr lang="cs-CZ" altLang="cs-CZ" smtClean="0"/>
              <a:pPr/>
              <a:t>32</a:t>
            </a:fld>
            <a:endParaRPr lang="cs-CZ" altLang="cs-CZ"/>
          </a:p>
        </p:txBody>
      </p:sp>
    </p:spTree>
    <p:extLst>
      <p:ext uri="{BB962C8B-B14F-4D97-AF65-F5344CB8AC3E}">
        <p14:creationId xmlns:p14="http://schemas.microsoft.com/office/powerpoint/2010/main" val="3300045472"/>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CE53F2-079C-788F-B560-2BDC618FC10E}"/>
              </a:ext>
            </a:extLst>
          </p:cNvPr>
          <p:cNvSpPr>
            <a:spLocks noGrp="1"/>
          </p:cNvSpPr>
          <p:nvPr>
            <p:ph type="title"/>
          </p:nvPr>
        </p:nvSpPr>
        <p:spPr>
          <a:xfrm>
            <a:off x="414000" y="239989"/>
            <a:ext cx="9283259" cy="864096"/>
          </a:xfrm>
        </p:spPr>
        <p:txBody>
          <a:bodyPr/>
          <a:lstStyle/>
          <a:p>
            <a:r>
              <a:rPr lang="cs-CZ" dirty="0"/>
              <a:t>Dědičná onemocnění</a:t>
            </a:r>
          </a:p>
        </p:txBody>
      </p:sp>
      <p:sp>
        <p:nvSpPr>
          <p:cNvPr id="3" name="Zástupný symbol pro zápatí 2">
            <a:extLst>
              <a:ext uri="{FF2B5EF4-FFF2-40B4-BE49-F238E27FC236}">
                <a16:creationId xmlns:a16="http://schemas.microsoft.com/office/drawing/2014/main" id="{EFF2A77B-46B5-6B0C-B213-6067E544FBEC}"/>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972FE354-A6ED-4B43-0378-3E9DA2C417A6}"/>
              </a:ext>
            </a:extLst>
          </p:cNvPr>
          <p:cNvSpPr>
            <a:spLocks noGrp="1"/>
          </p:cNvSpPr>
          <p:nvPr>
            <p:ph type="sldNum" sz="quarter" idx="12"/>
          </p:nvPr>
        </p:nvSpPr>
        <p:spPr/>
        <p:txBody>
          <a:bodyPr/>
          <a:lstStyle/>
          <a:p>
            <a:fld id="{FFE0EBA3-08C6-467F-BDF5-9C9CEC06C997}" type="slidenum">
              <a:rPr lang="cs-CZ" altLang="cs-CZ" smtClean="0"/>
              <a:pPr/>
              <a:t>33</a:t>
            </a:fld>
            <a:endParaRPr lang="cs-CZ" altLang="cs-CZ"/>
          </a:p>
        </p:txBody>
      </p:sp>
      <p:sp>
        <p:nvSpPr>
          <p:cNvPr id="5" name="TextovéPole 4">
            <a:extLst>
              <a:ext uri="{FF2B5EF4-FFF2-40B4-BE49-F238E27FC236}">
                <a16:creationId xmlns:a16="http://schemas.microsoft.com/office/drawing/2014/main" id="{7E1BFE59-2BE4-C2D0-4B7D-9A98A38C59B0}"/>
              </a:ext>
            </a:extLst>
          </p:cNvPr>
          <p:cNvSpPr txBox="1"/>
          <p:nvPr/>
        </p:nvSpPr>
        <p:spPr>
          <a:xfrm>
            <a:off x="720000" y="1088131"/>
            <a:ext cx="11366377" cy="5447645"/>
          </a:xfrm>
          <a:prstGeom prst="rect">
            <a:avLst/>
          </a:prstGeom>
          <a:noFill/>
        </p:spPr>
        <p:txBody>
          <a:bodyPr wrap="square" rtlCol="0">
            <a:spAutoFit/>
          </a:bodyPr>
          <a:lstStyle/>
          <a:p>
            <a:pPr algn="l"/>
            <a:r>
              <a:rPr lang="cs-CZ" sz="2000" b="1" dirty="0"/>
              <a:t>Genetická onemocnění jsou způsobena chybami v genetické informaci, zatímco chromozomální onemocnění jsou způsobena chybami v chromozomové struktuře nebo počtu chromozomů.</a:t>
            </a:r>
          </a:p>
          <a:p>
            <a:pPr algn="l"/>
            <a:endParaRPr lang="cs-CZ" sz="2000" dirty="0">
              <a:latin typeface="+mn-lt"/>
            </a:endParaRPr>
          </a:p>
          <a:p>
            <a:r>
              <a:rPr lang="cs-CZ" sz="2000" b="1" dirty="0"/>
              <a:t>Chromozomy</a:t>
            </a:r>
            <a:r>
              <a:rPr lang="cs-CZ" sz="2000" dirty="0"/>
              <a:t> jsou struktury, které nesou genetickou informaci v jádře každé buňky. Normální lidská buňka obsahuje 23 páru chromozomů, celkem 46 chromozomů. Pokud se vyskytne chyba v chromozomové struktuře, může to vést k různým </a:t>
            </a:r>
            <a:r>
              <a:rPr lang="cs-CZ" sz="2000" b="1" dirty="0"/>
              <a:t>chromozomálním onemocněním</a:t>
            </a:r>
            <a:r>
              <a:rPr lang="cs-CZ" sz="2000" dirty="0"/>
              <a:t>, jako jsou Downův syndrom, </a:t>
            </a:r>
            <a:r>
              <a:rPr lang="cs-CZ" sz="2000" dirty="0" err="1"/>
              <a:t>Turnerův</a:t>
            </a:r>
            <a:r>
              <a:rPr lang="cs-CZ" sz="2000" dirty="0"/>
              <a:t> syndrom nebo </a:t>
            </a:r>
            <a:r>
              <a:rPr lang="cs-CZ" sz="2000" dirty="0" err="1"/>
              <a:t>Klinefelterův</a:t>
            </a:r>
            <a:r>
              <a:rPr lang="cs-CZ" sz="2000" dirty="0"/>
              <a:t> syndrom. Tyto onemocnění jsou způsobena chybou v počtu nebo struktuře chromozomů a mohou mít významný vliv na zdraví jedince.</a:t>
            </a:r>
          </a:p>
          <a:p>
            <a:r>
              <a:rPr lang="cs-CZ" sz="2000" b="1" dirty="0"/>
              <a:t>Genetická onemocnění </a:t>
            </a:r>
            <a:r>
              <a:rPr lang="cs-CZ" sz="2000" dirty="0"/>
              <a:t>jsou způsobena chybami v jednotlivých genech nebo většími úseky DNA. Tyto chyby mohou vést k různým onemocněním, jako jsou cystická fibróza, hemofilie nebo </a:t>
            </a:r>
            <a:r>
              <a:rPr lang="cs-CZ" sz="2000" dirty="0" err="1"/>
              <a:t>Huntingtonova</a:t>
            </a:r>
            <a:r>
              <a:rPr lang="cs-CZ" sz="2000" dirty="0"/>
              <a:t> choroba. Tyto onemocnění mohou být dědičné a mohou být přenášena z rodičů na potomky.</a:t>
            </a:r>
          </a:p>
          <a:p>
            <a:r>
              <a:rPr lang="cs-CZ" sz="2000" dirty="0"/>
              <a:t>Zatímco chromozomální onemocnění jsou způsobena chybami v chromozomové struktuře nebo počtu, genetická onemocnění jsou způsobena chybami v genetické informaci, které mohou být způsobeny mutacemi v jednotlivých genech nebo většími úseky DNA.</a:t>
            </a:r>
          </a:p>
          <a:p>
            <a:pPr algn="l"/>
            <a:endParaRPr lang="cs-CZ" sz="2800" dirty="0">
              <a:latin typeface="+mn-lt"/>
            </a:endParaRPr>
          </a:p>
        </p:txBody>
      </p:sp>
    </p:spTree>
    <p:extLst>
      <p:ext uri="{BB962C8B-B14F-4D97-AF65-F5344CB8AC3E}">
        <p14:creationId xmlns:p14="http://schemas.microsoft.com/office/powerpoint/2010/main" val="316028379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E86D41-E157-02F5-A1C8-EDA8CD73A289}"/>
              </a:ext>
            </a:extLst>
          </p:cNvPr>
          <p:cNvSpPr>
            <a:spLocks noGrp="1"/>
          </p:cNvSpPr>
          <p:nvPr>
            <p:ph type="title"/>
          </p:nvPr>
        </p:nvSpPr>
        <p:spPr>
          <a:xfrm>
            <a:off x="284730" y="168968"/>
            <a:ext cx="9283259" cy="864096"/>
          </a:xfrm>
        </p:spPr>
        <p:txBody>
          <a:bodyPr/>
          <a:lstStyle/>
          <a:p>
            <a:r>
              <a:rPr lang="cs-CZ" dirty="0"/>
              <a:t>Chromozomální poruchy</a:t>
            </a:r>
            <a:br>
              <a:rPr lang="cs-CZ" dirty="0"/>
            </a:br>
            <a:endParaRPr lang="cs-CZ" dirty="0"/>
          </a:p>
        </p:txBody>
      </p:sp>
      <p:sp>
        <p:nvSpPr>
          <p:cNvPr id="3" name="Zástupný symbol pro zápatí 2">
            <a:extLst>
              <a:ext uri="{FF2B5EF4-FFF2-40B4-BE49-F238E27FC236}">
                <a16:creationId xmlns:a16="http://schemas.microsoft.com/office/drawing/2014/main" id="{83A5FEC2-5541-EF7D-8FD1-317F73AFEB8D}"/>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F36F7BDC-CB72-B1BF-73E3-56104847005F}"/>
              </a:ext>
            </a:extLst>
          </p:cNvPr>
          <p:cNvSpPr>
            <a:spLocks noGrp="1"/>
          </p:cNvSpPr>
          <p:nvPr>
            <p:ph type="sldNum" sz="quarter" idx="12"/>
          </p:nvPr>
        </p:nvSpPr>
        <p:spPr/>
        <p:txBody>
          <a:bodyPr/>
          <a:lstStyle/>
          <a:p>
            <a:fld id="{FFE0EBA3-08C6-467F-BDF5-9C9CEC06C997}" type="slidenum">
              <a:rPr lang="cs-CZ" altLang="cs-CZ" smtClean="0"/>
              <a:pPr/>
              <a:t>34</a:t>
            </a:fld>
            <a:endParaRPr lang="cs-CZ" altLang="cs-CZ"/>
          </a:p>
        </p:txBody>
      </p:sp>
      <p:sp>
        <p:nvSpPr>
          <p:cNvPr id="5" name="TextovéPole 4">
            <a:extLst>
              <a:ext uri="{FF2B5EF4-FFF2-40B4-BE49-F238E27FC236}">
                <a16:creationId xmlns:a16="http://schemas.microsoft.com/office/drawing/2014/main" id="{9AD8DF02-49F9-5B70-A494-847C1D56AC1C}"/>
              </a:ext>
            </a:extLst>
          </p:cNvPr>
          <p:cNvSpPr txBox="1"/>
          <p:nvPr/>
        </p:nvSpPr>
        <p:spPr>
          <a:xfrm>
            <a:off x="414000" y="926532"/>
            <a:ext cx="10096422" cy="5909310"/>
          </a:xfrm>
          <a:prstGeom prst="rect">
            <a:avLst/>
          </a:prstGeom>
          <a:noFill/>
        </p:spPr>
        <p:txBody>
          <a:bodyPr wrap="square" rtlCol="0">
            <a:spAutoFit/>
          </a:bodyPr>
          <a:lstStyle/>
          <a:p>
            <a:pPr algn="l"/>
            <a:r>
              <a:rPr lang="cs-CZ" sz="1800" dirty="0"/>
              <a:t>Chromozomální poruchy jsou způsobeny změnami v počtu nebo struktuře chromozomů. Chromozomální poruchy mohou být dědičné, ale mohou se také vyskytnout náhodně během vývoje plodu. Změny v chromozomech mohou mít významný vliv na zdraví jedince.</a:t>
            </a:r>
          </a:p>
          <a:p>
            <a:pPr algn="l"/>
            <a:endParaRPr lang="cs-CZ" sz="1800" dirty="0">
              <a:latin typeface="+mn-lt"/>
            </a:endParaRPr>
          </a:p>
          <a:p>
            <a:r>
              <a:rPr lang="cs-CZ" sz="1800" dirty="0"/>
              <a:t>Existují tři základní typy chromozomálních poruch:</a:t>
            </a:r>
          </a:p>
          <a:p>
            <a:pPr>
              <a:buFont typeface="+mj-lt"/>
              <a:buAutoNum type="arabicPeriod"/>
            </a:pPr>
            <a:r>
              <a:rPr lang="cs-CZ" sz="1800" b="1" dirty="0"/>
              <a:t> Aneuploidie</a:t>
            </a:r>
            <a:r>
              <a:rPr lang="cs-CZ" sz="1800" dirty="0"/>
              <a:t> - Tento typ chromozomální poruchy je způsoben chybou v počtu chromozomů. Normální lidská buňka obsahuje 23 páru chromozomů, celkem 46 chromozomů. Aneuploidie znamená, že buňka má abnormální počet chromozomů. Například Downův syndrom je způsoben třetím kopií chromozomu číslo 21, takže jedinec s Downovým syndromem má celkem 47 chromozomů.</a:t>
            </a:r>
          </a:p>
          <a:p>
            <a:pPr>
              <a:buFont typeface="+mj-lt"/>
              <a:buAutoNum type="arabicPeriod"/>
            </a:pPr>
            <a:r>
              <a:rPr lang="cs-CZ" sz="1800" dirty="0"/>
              <a:t> </a:t>
            </a:r>
            <a:r>
              <a:rPr lang="cs-CZ" sz="1800" b="1" dirty="0"/>
              <a:t>Strukturální anomálie </a:t>
            </a:r>
            <a:r>
              <a:rPr lang="cs-CZ" sz="1800" dirty="0"/>
              <a:t>- Tento typ chromozomální poruchy je způsoben změnami v chromozomové struktuře. Například se může stát, že se část chromozomu ztratí, přesune se nebo se obrátí. To může mít různé následky, v závislosti na velikosti a umístění změny v chromozomu.</a:t>
            </a:r>
          </a:p>
          <a:p>
            <a:pPr>
              <a:buFont typeface="+mj-lt"/>
              <a:buAutoNum type="arabicPeriod"/>
            </a:pPr>
            <a:r>
              <a:rPr lang="cs-CZ" sz="1800" dirty="0"/>
              <a:t> </a:t>
            </a:r>
            <a:r>
              <a:rPr lang="cs-CZ" sz="1800" b="1" dirty="0" err="1"/>
              <a:t>Mozaicismus</a:t>
            </a:r>
            <a:r>
              <a:rPr lang="cs-CZ" sz="1800" dirty="0"/>
              <a:t> - Tento typ chromozomální poruchy se vyskytuje, když některé buňky těla obsahují abnormální počet nebo strukturu chromozomů, zatímco ostatní buňky jsou normální. To může mít různé následky v závislosti na rozsahu </a:t>
            </a:r>
            <a:r>
              <a:rPr lang="cs-CZ" sz="1800" dirty="0" err="1"/>
              <a:t>mozaicismu</a:t>
            </a:r>
            <a:r>
              <a:rPr lang="cs-CZ" sz="1800" dirty="0"/>
              <a:t> a na tom, které buňky jsou ovlivněny.</a:t>
            </a:r>
          </a:p>
          <a:p>
            <a:r>
              <a:rPr lang="cs-CZ" sz="1800" dirty="0"/>
              <a:t>Chromozomální poruchy mohou mít významný vliv na zdraví jedince, v závislosti na typu a rozsahu poruchy. Například Downův syndrom může vést k různým zdravotním problémům, jako jsou srdeční vady, problémy s učením a snížená imunita.</a:t>
            </a:r>
          </a:p>
          <a:p>
            <a:pPr algn="l"/>
            <a:endParaRPr lang="cs-CZ" sz="1800" dirty="0">
              <a:latin typeface="+mn-lt"/>
            </a:endParaRPr>
          </a:p>
        </p:txBody>
      </p:sp>
    </p:spTree>
    <p:extLst>
      <p:ext uri="{BB962C8B-B14F-4D97-AF65-F5344CB8AC3E}">
        <p14:creationId xmlns:p14="http://schemas.microsoft.com/office/powerpoint/2010/main" val="2608070914"/>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D340B-8BCB-4D43-9F2A-BC610BE4E48D}"/>
              </a:ext>
            </a:extLst>
          </p:cNvPr>
          <p:cNvSpPr>
            <a:spLocks noGrp="1"/>
          </p:cNvSpPr>
          <p:nvPr>
            <p:ph type="title"/>
          </p:nvPr>
        </p:nvSpPr>
        <p:spPr>
          <a:xfrm>
            <a:off x="3498446" y="2564904"/>
            <a:ext cx="9283259" cy="864096"/>
          </a:xfrm>
        </p:spPr>
        <p:txBody>
          <a:bodyPr/>
          <a:lstStyle/>
          <a:p>
            <a:r>
              <a:rPr lang="cs-CZ" sz="4000" dirty="0" err="1"/>
              <a:t>Syndromologie</a:t>
            </a:r>
            <a:endParaRPr lang="cs-CZ" sz="4000" dirty="0"/>
          </a:p>
        </p:txBody>
      </p:sp>
      <p:sp>
        <p:nvSpPr>
          <p:cNvPr id="3" name="Zástupný symbol pro zápatí 2">
            <a:extLst>
              <a:ext uri="{FF2B5EF4-FFF2-40B4-BE49-F238E27FC236}">
                <a16:creationId xmlns:a16="http://schemas.microsoft.com/office/drawing/2014/main" id="{A2C8D4A5-7F57-4D57-80CB-5D13F4D20101}"/>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2BC497D0-A8D4-43DB-B5ED-70725346DD5C}"/>
              </a:ext>
            </a:extLst>
          </p:cNvPr>
          <p:cNvSpPr>
            <a:spLocks noGrp="1"/>
          </p:cNvSpPr>
          <p:nvPr>
            <p:ph type="sldNum" sz="quarter" idx="12"/>
          </p:nvPr>
        </p:nvSpPr>
        <p:spPr/>
        <p:txBody>
          <a:bodyPr/>
          <a:lstStyle/>
          <a:p>
            <a:fld id="{FFE0EBA3-08C6-467F-BDF5-9C9CEC06C997}" type="slidenum">
              <a:rPr lang="cs-CZ" altLang="cs-CZ" smtClean="0"/>
              <a:pPr/>
              <a:t>35</a:t>
            </a:fld>
            <a:endParaRPr lang="cs-CZ" altLang="cs-CZ"/>
          </a:p>
        </p:txBody>
      </p:sp>
    </p:spTree>
    <p:extLst>
      <p:ext uri="{BB962C8B-B14F-4D97-AF65-F5344CB8AC3E}">
        <p14:creationId xmlns:p14="http://schemas.microsoft.com/office/powerpoint/2010/main" val="314825992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6861014-E81E-41E4-8521-E32BDE1266C9}"/>
              </a:ext>
            </a:extLst>
          </p:cNvPr>
          <p:cNvSpPr>
            <a:spLocks noGrp="1" noChangeArrowheads="1"/>
          </p:cNvSpPr>
          <p:nvPr>
            <p:ph type="title"/>
          </p:nvPr>
        </p:nvSpPr>
        <p:spPr/>
        <p:txBody>
          <a:bodyPr/>
          <a:lstStyle/>
          <a:p>
            <a:r>
              <a:rPr lang="en-US" altLang="cs-CZ" b="1" dirty="0" err="1">
                <a:effectLst>
                  <a:outerShdw blurRad="38100" dist="38100" dir="2700000" algn="tl">
                    <a:srgbClr val="FFFFFF"/>
                  </a:outerShdw>
                </a:effectLst>
              </a:rPr>
              <a:t>Klasifikace</a:t>
            </a:r>
            <a:r>
              <a:rPr lang="en-US" altLang="cs-CZ" b="1" dirty="0">
                <a:effectLst>
                  <a:outerShdw blurRad="38100" dist="38100" dir="2700000" algn="tl">
                    <a:srgbClr val="FFFFFF"/>
                  </a:outerShdw>
                </a:effectLst>
              </a:rPr>
              <a:t> </a:t>
            </a:r>
            <a:r>
              <a:rPr lang="cs-CZ" altLang="cs-CZ" b="1" dirty="0">
                <a:effectLst>
                  <a:outerShdw blurRad="38100" dist="38100" dir="2700000" algn="tl">
                    <a:srgbClr val="FFFFFF"/>
                  </a:outerShdw>
                </a:effectLst>
              </a:rPr>
              <a:t>syndromů obezity</a:t>
            </a:r>
          </a:p>
        </p:txBody>
      </p:sp>
      <p:graphicFrame>
        <p:nvGraphicFramePr>
          <p:cNvPr id="84995" name="Object 3">
            <a:hlinkClick r:id="rId2"/>
            <a:extLst>
              <a:ext uri="{FF2B5EF4-FFF2-40B4-BE49-F238E27FC236}">
                <a16:creationId xmlns:a16="http://schemas.microsoft.com/office/drawing/2014/main" id="{5FD639B0-A473-4E09-98B5-D6A0EF0FFA0D}"/>
              </a:ext>
            </a:extLst>
          </p:cNvPr>
          <p:cNvGraphicFramePr>
            <a:graphicFrameLocks noGrp="1" noChangeAspect="1"/>
          </p:cNvGraphicFramePr>
          <p:nvPr>
            <p:ph sz="quarter" idx="2"/>
          </p:nvPr>
        </p:nvGraphicFramePr>
        <p:xfrm>
          <a:off x="8904289" y="1700214"/>
          <a:ext cx="1533525" cy="2185987"/>
        </p:xfrm>
        <a:graphic>
          <a:graphicData uri="http://schemas.openxmlformats.org/presentationml/2006/ole">
            <mc:AlternateContent xmlns:mc="http://schemas.openxmlformats.org/markup-compatibility/2006">
              <mc:Choice xmlns:v="urn:schemas-microsoft-com:vml" Requires="v">
                <p:oleObj name="Bitmap Image" r:id="rId3" imgW="1924319" imgH="2742857" progId="Paint.Picture">
                  <p:embed/>
                </p:oleObj>
              </mc:Choice>
              <mc:Fallback>
                <p:oleObj name="Bitmap Image" r:id="rId3" imgW="1924319" imgH="2742857" progId="Paint.Picture">
                  <p:embed/>
                  <p:pic>
                    <p:nvPicPr>
                      <p:cNvPr id="84995" name="Object 3">
                        <a:hlinkClick r:id="" action="ppaction://noaction"/>
                        <a:extLst>
                          <a:ext uri="{FF2B5EF4-FFF2-40B4-BE49-F238E27FC236}">
                            <a16:creationId xmlns:a16="http://schemas.microsoft.com/office/drawing/2014/main" id="{5FD639B0-A473-4E09-98B5-D6A0EF0FF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1700214"/>
                        <a:ext cx="1533525"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6" name="Object 4">
            <a:extLst>
              <a:ext uri="{FF2B5EF4-FFF2-40B4-BE49-F238E27FC236}">
                <a16:creationId xmlns:a16="http://schemas.microsoft.com/office/drawing/2014/main" id="{378ADB41-EB0A-49A1-9CF6-697434F3370A}"/>
              </a:ext>
            </a:extLst>
          </p:cNvPr>
          <p:cNvGraphicFramePr>
            <a:graphicFrameLocks noGrp="1" noChangeAspect="1"/>
          </p:cNvGraphicFramePr>
          <p:nvPr>
            <p:ph sz="quarter" idx="3"/>
          </p:nvPr>
        </p:nvGraphicFramePr>
        <p:xfrm>
          <a:off x="8770939" y="3952876"/>
          <a:ext cx="1398587" cy="1833563"/>
        </p:xfrm>
        <a:graphic>
          <a:graphicData uri="http://schemas.openxmlformats.org/presentationml/2006/ole">
            <mc:AlternateContent xmlns:mc="http://schemas.openxmlformats.org/markup-compatibility/2006">
              <mc:Choice xmlns:v="urn:schemas-microsoft-com:vml" Requires="v">
                <p:oleObj name="Bitmap Image" r:id="rId5" imgW="1695687" imgH="2523810" progId="Paint.Picture">
                  <p:embed/>
                </p:oleObj>
              </mc:Choice>
              <mc:Fallback>
                <p:oleObj name="Bitmap Image" r:id="rId5" imgW="1695687" imgH="2523810" progId="Paint.Picture">
                  <p:embed/>
                  <p:pic>
                    <p:nvPicPr>
                      <p:cNvPr id="84996" name="Object 4">
                        <a:extLst>
                          <a:ext uri="{FF2B5EF4-FFF2-40B4-BE49-F238E27FC236}">
                            <a16:creationId xmlns:a16="http://schemas.microsoft.com/office/drawing/2014/main" id="{378ADB41-EB0A-49A1-9CF6-697434F33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0939" y="3952876"/>
                        <a:ext cx="139858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utoShape 5">
            <a:extLst>
              <a:ext uri="{FF2B5EF4-FFF2-40B4-BE49-F238E27FC236}">
                <a16:creationId xmlns:a16="http://schemas.microsoft.com/office/drawing/2014/main" id="{70FC9954-C0BE-4833-BC22-2D49F0BC1E4A}"/>
              </a:ext>
            </a:extLst>
          </p:cNvPr>
          <p:cNvSpPr>
            <a:spLocks noChangeArrowheads="1"/>
          </p:cNvSpPr>
          <p:nvPr/>
        </p:nvSpPr>
        <p:spPr bwMode="auto">
          <a:xfrm>
            <a:off x="984248" y="1880394"/>
            <a:ext cx="4502151" cy="1081088"/>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algn="ctr">
              <a:spcBef>
                <a:spcPct val="20000"/>
              </a:spcBef>
            </a:pPr>
            <a:r>
              <a:rPr lang="cs-CZ" altLang="cs-CZ" b="1" dirty="0" err="1">
                <a:latin typeface="Times New Roman" panose="02020603050405020304" pitchFamily="18" charset="0"/>
              </a:rPr>
              <a:t>pleiotropní</a:t>
            </a:r>
            <a:r>
              <a:rPr lang="cs-CZ" altLang="cs-CZ" b="1" dirty="0">
                <a:latin typeface="Times New Roman" panose="02020603050405020304" pitchFamily="18" charset="0"/>
              </a:rPr>
              <a:t> syndromy s obezitou</a:t>
            </a:r>
          </a:p>
          <a:p>
            <a:pPr algn="ctr"/>
            <a:endParaRPr lang="cs-CZ" altLang="cs-CZ" b="1" dirty="0">
              <a:latin typeface="Times New Roman" panose="02020603050405020304" pitchFamily="18" charset="0"/>
            </a:endParaRPr>
          </a:p>
        </p:txBody>
      </p:sp>
      <p:sp>
        <p:nvSpPr>
          <p:cNvPr id="84998" name="AutoShape 6">
            <a:extLst>
              <a:ext uri="{FF2B5EF4-FFF2-40B4-BE49-F238E27FC236}">
                <a16:creationId xmlns:a16="http://schemas.microsoft.com/office/drawing/2014/main" id="{CE52A437-CD6A-4B54-964D-C025A6A26641}"/>
              </a:ext>
            </a:extLst>
          </p:cNvPr>
          <p:cNvSpPr>
            <a:spLocks noChangeArrowheads="1"/>
          </p:cNvSpPr>
          <p:nvPr/>
        </p:nvSpPr>
        <p:spPr bwMode="auto">
          <a:xfrm>
            <a:off x="825623" y="3429000"/>
            <a:ext cx="4767140" cy="1143000"/>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algn="ctr"/>
            <a:r>
              <a:rPr lang="cs-CZ" altLang="cs-CZ" dirty="0"/>
              <a:t>„</a:t>
            </a:r>
            <a:r>
              <a:rPr lang="cs-CZ" altLang="cs-CZ" b="1" dirty="0" err="1">
                <a:latin typeface="Times New Roman" panose="02020603050405020304" pitchFamily="18" charset="0"/>
              </a:rPr>
              <a:t>monogenní</a:t>
            </a:r>
            <a:r>
              <a:rPr lang="cs-CZ" altLang="cs-CZ" b="1" dirty="0">
                <a:latin typeface="Times New Roman" panose="02020603050405020304" pitchFamily="18" charset="0"/>
              </a:rPr>
              <a:t>“ syndromy s obezitou</a:t>
            </a:r>
          </a:p>
          <a:p>
            <a:pPr algn="ctr"/>
            <a:endParaRPr lang="cs-CZ" altLang="cs-CZ" b="1" dirty="0">
              <a:latin typeface="Times New Roman" panose="02020603050405020304" pitchFamily="18" charset="0"/>
            </a:endParaRPr>
          </a:p>
          <a:p>
            <a:pPr algn="ctr"/>
            <a:endParaRPr lang="cs-CZ" altLang="cs-CZ" b="1" dirty="0">
              <a:latin typeface="Times New Roman" panose="02020603050405020304" pitchFamily="18" charset="0"/>
            </a:endParaRPr>
          </a:p>
        </p:txBody>
      </p:sp>
      <p:sp>
        <p:nvSpPr>
          <p:cNvPr id="84999" name="AutoShape 7">
            <a:extLst>
              <a:ext uri="{FF2B5EF4-FFF2-40B4-BE49-F238E27FC236}">
                <a16:creationId xmlns:a16="http://schemas.microsoft.com/office/drawing/2014/main" id="{67C1EE17-1EB2-48AE-AF8B-FC798351415C}"/>
              </a:ext>
            </a:extLst>
          </p:cNvPr>
          <p:cNvSpPr>
            <a:spLocks noChangeArrowheads="1"/>
          </p:cNvSpPr>
          <p:nvPr/>
        </p:nvSpPr>
        <p:spPr bwMode="auto">
          <a:xfrm>
            <a:off x="896645" y="4724400"/>
            <a:ext cx="4696118" cy="1081088"/>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r>
              <a:rPr lang="cs-CZ" altLang="cs-CZ" b="1" dirty="0">
                <a:latin typeface="Times New Roman" panose="02020603050405020304" pitchFamily="18" charset="0"/>
              </a:rPr>
              <a:t>polygenní komplexní syndromy</a:t>
            </a:r>
          </a:p>
          <a:p>
            <a:endParaRPr lang="cs-CZ" altLang="cs-CZ" b="1" dirty="0">
              <a:latin typeface="Times New Roman" panose="02020603050405020304" pitchFamily="18" charset="0"/>
            </a:endParaRPr>
          </a:p>
          <a:p>
            <a:endParaRPr lang="cs-CZ" altLang="cs-CZ" b="1" dirty="0">
              <a:latin typeface="Times New Roman" panose="02020603050405020304" pitchFamily="18" charset="0"/>
            </a:endParaRPr>
          </a:p>
        </p:txBody>
      </p:sp>
      <p:sp>
        <p:nvSpPr>
          <p:cNvPr id="85000" name="AutoShape 8">
            <a:extLst>
              <a:ext uri="{FF2B5EF4-FFF2-40B4-BE49-F238E27FC236}">
                <a16:creationId xmlns:a16="http://schemas.microsoft.com/office/drawing/2014/main" id="{750C879C-B826-46B0-84A5-802BBC60036A}"/>
              </a:ext>
            </a:extLst>
          </p:cNvPr>
          <p:cNvSpPr>
            <a:spLocks noChangeArrowheads="1"/>
          </p:cNvSpPr>
          <p:nvPr/>
        </p:nvSpPr>
        <p:spPr bwMode="auto">
          <a:xfrm>
            <a:off x="5735639" y="1484313"/>
            <a:ext cx="3671887" cy="792162"/>
          </a:xfrm>
          <a:prstGeom prst="curvedDownArrow">
            <a:avLst>
              <a:gd name="adj1" fmla="val 92705"/>
              <a:gd name="adj2" fmla="val 185411"/>
              <a:gd name="adj3" fmla="val 33333"/>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
        <p:nvSpPr>
          <p:cNvPr id="85001" name="AutoShape 9">
            <a:extLst>
              <a:ext uri="{FF2B5EF4-FFF2-40B4-BE49-F238E27FC236}">
                <a16:creationId xmlns:a16="http://schemas.microsoft.com/office/drawing/2014/main" id="{3E807623-CCB1-4136-82C3-FF9F75B1209A}"/>
              </a:ext>
            </a:extLst>
          </p:cNvPr>
          <p:cNvSpPr>
            <a:spLocks noChangeArrowheads="1"/>
          </p:cNvSpPr>
          <p:nvPr/>
        </p:nvSpPr>
        <p:spPr bwMode="auto">
          <a:xfrm rot="20843295">
            <a:off x="6167439" y="3284538"/>
            <a:ext cx="2592387" cy="647700"/>
          </a:xfrm>
          <a:prstGeom prst="rightArrow">
            <a:avLst>
              <a:gd name="adj1" fmla="val 50000"/>
              <a:gd name="adj2" fmla="val 100006"/>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
        <p:nvSpPr>
          <p:cNvPr id="85002" name="AutoShape 10">
            <a:extLst>
              <a:ext uri="{FF2B5EF4-FFF2-40B4-BE49-F238E27FC236}">
                <a16:creationId xmlns:a16="http://schemas.microsoft.com/office/drawing/2014/main" id="{CF82BB9A-8FDF-4E1B-86EC-A36CF2CFB41F}"/>
              </a:ext>
            </a:extLst>
          </p:cNvPr>
          <p:cNvSpPr>
            <a:spLocks noChangeArrowheads="1"/>
          </p:cNvSpPr>
          <p:nvPr/>
        </p:nvSpPr>
        <p:spPr bwMode="auto">
          <a:xfrm rot="19423106">
            <a:off x="6024564" y="4652963"/>
            <a:ext cx="2808287" cy="431800"/>
          </a:xfrm>
          <a:prstGeom prst="rightArrow">
            <a:avLst>
              <a:gd name="adj1" fmla="val 50000"/>
              <a:gd name="adj2" fmla="val 162592"/>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par>
                                <p:cTn id="10" presetID="53" presetClass="entr" presetSubtype="0" fill="hold" nodeType="with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500" fill="hold"/>
                                        <p:tgtEl>
                                          <p:spTgt spid="85000"/>
                                        </p:tgtEl>
                                        <p:attrNameLst>
                                          <p:attrName>ppt_w</p:attrName>
                                        </p:attrNameLst>
                                      </p:cBhvr>
                                      <p:tavLst>
                                        <p:tav tm="0">
                                          <p:val>
                                            <p:fltVal val="0"/>
                                          </p:val>
                                        </p:tav>
                                        <p:tav tm="100000">
                                          <p:val>
                                            <p:strVal val="#ppt_w"/>
                                          </p:val>
                                        </p:tav>
                                      </p:tavLst>
                                    </p:anim>
                                    <p:anim calcmode="lin" valueType="num">
                                      <p:cBhvr>
                                        <p:cTn id="13" dur="500" fill="hold"/>
                                        <p:tgtEl>
                                          <p:spTgt spid="85000"/>
                                        </p:tgtEl>
                                        <p:attrNameLst>
                                          <p:attrName>ppt_h</p:attrName>
                                        </p:attrNameLst>
                                      </p:cBhvr>
                                      <p:tavLst>
                                        <p:tav tm="0">
                                          <p:val>
                                            <p:fltVal val="0"/>
                                          </p:val>
                                        </p:tav>
                                        <p:tav tm="100000">
                                          <p:val>
                                            <p:strVal val="#ppt_h"/>
                                          </p:val>
                                        </p:tav>
                                      </p:tavLst>
                                    </p:anim>
                                    <p:animEffect transition="in" filter="fade">
                                      <p:cBhvr>
                                        <p:cTn id="14" dur="5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p:cTn id="19" dur="500" fill="hold"/>
                                        <p:tgtEl>
                                          <p:spTgt spid="84998"/>
                                        </p:tgtEl>
                                        <p:attrNameLst>
                                          <p:attrName>ppt_w</p:attrName>
                                        </p:attrNameLst>
                                      </p:cBhvr>
                                      <p:tavLst>
                                        <p:tav tm="0">
                                          <p:val>
                                            <p:fltVal val="0"/>
                                          </p:val>
                                        </p:tav>
                                        <p:tav tm="100000">
                                          <p:val>
                                            <p:strVal val="#ppt_w"/>
                                          </p:val>
                                        </p:tav>
                                      </p:tavLst>
                                    </p:anim>
                                    <p:anim calcmode="lin" valueType="num">
                                      <p:cBhvr>
                                        <p:cTn id="20" dur="500" fill="hold"/>
                                        <p:tgtEl>
                                          <p:spTgt spid="84998"/>
                                        </p:tgtEl>
                                        <p:attrNameLst>
                                          <p:attrName>ppt_h</p:attrName>
                                        </p:attrNameLst>
                                      </p:cBhvr>
                                      <p:tavLst>
                                        <p:tav tm="0">
                                          <p:val>
                                            <p:fltVal val="0"/>
                                          </p:val>
                                        </p:tav>
                                        <p:tav tm="100000">
                                          <p:val>
                                            <p:strVal val="#ppt_h"/>
                                          </p:val>
                                        </p:tav>
                                      </p:tavLst>
                                    </p:anim>
                                    <p:animEffect transition="in" filter="fade">
                                      <p:cBhvr>
                                        <p:cTn id="21" dur="500"/>
                                        <p:tgtEl>
                                          <p:spTgt spid="84998"/>
                                        </p:tgtEl>
                                      </p:cBhvr>
                                    </p:animEffect>
                                  </p:childTnLst>
                                </p:cTn>
                              </p:par>
                              <p:par>
                                <p:cTn id="22" presetID="53" presetClass="entr" presetSubtype="0" fill="hold" nodeType="withEffect">
                                  <p:stCondLst>
                                    <p:cond delay="0"/>
                                  </p:stCondLst>
                                  <p:childTnLst>
                                    <p:set>
                                      <p:cBhvr>
                                        <p:cTn id="23" dur="1" fill="hold">
                                          <p:stCondLst>
                                            <p:cond delay="0"/>
                                          </p:stCondLst>
                                        </p:cTn>
                                        <p:tgtEl>
                                          <p:spTgt spid="85001"/>
                                        </p:tgtEl>
                                        <p:attrNameLst>
                                          <p:attrName>style.visibility</p:attrName>
                                        </p:attrNameLst>
                                      </p:cBhvr>
                                      <p:to>
                                        <p:strVal val="visible"/>
                                      </p:to>
                                    </p:set>
                                    <p:anim calcmode="lin" valueType="num">
                                      <p:cBhvr>
                                        <p:cTn id="24" dur="500" fill="hold"/>
                                        <p:tgtEl>
                                          <p:spTgt spid="85001"/>
                                        </p:tgtEl>
                                        <p:attrNameLst>
                                          <p:attrName>ppt_w</p:attrName>
                                        </p:attrNameLst>
                                      </p:cBhvr>
                                      <p:tavLst>
                                        <p:tav tm="0">
                                          <p:val>
                                            <p:fltVal val="0"/>
                                          </p:val>
                                        </p:tav>
                                        <p:tav tm="100000">
                                          <p:val>
                                            <p:strVal val="#ppt_w"/>
                                          </p:val>
                                        </p:tav>
                                      </p:tavLst>
                                    </p:anim>
                                    <p:anim calcmode="lin" valueType="num">
                                      <p:cBhvr>
                                        <p:cTn id="25" dur="500" fill="hold"/>
                                        <p:tgtEl>
                                          <p:spTgt spid="85001"/>
                                        </p:tgtEl>
                                        <p:attrNameLst>
                                          <p:attrName>ppt_h</p:attrName>
                                        </p:attrNameLst>
                                      </p:cBhvr>
                                      <p:tavLst>
                                        <p:tav tm="0">
                                          <p:val>
                                            <p:fltVal val="0"/>
                                          </p:val>
                                        </p:tav>
                                        <p:tav tm="100000">
                                          <p:val>
                                            <p:strVal val="#ppt_h"/>
                                          </p:val>
                                        </p:tav>
                                      </p:tavLst>
                                    </p:anim>
                                    <p:animEffect transition="in" filter="fade">
                                      <p:cBhvr>
                                        <p:cTn id="26" dur="500"/>
                                        <p:tgtEl>
                                          <p:spTgt spid="850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animEffect transition="in" filter="fade">
                                      <p:cBhvr>
                                        <p:cTn id="33" dur="500"/>
                                        <p:tgtEl>
                                          <p:spTgt spid="84999"/>
                                        </p:tgtEl>
                                      </p:cBhvr>
                                    </p:animEffect>
                                  </p:childTnLst>
                                </p:cTn>
                              </p:par>
                              <p:par>
                                <p:cTn id="34" presetID="53" presetClass="entr" presetSubtype="0" fill="hold" nodeType="withEffect">
                                  <p:stCondLst>
                                    <p:cond delay="0"/>
                                  </p:stCondLst>
                                  <p:childTnLst>
                                    <p:set>
                                      <p:cBhvr>
                                        <p:cTn id="35" dur="1" fill="hold">
                                          <p:stCondLst>
                                            <p:cond delay="0"/>
                                          </p:stCondLst>
                                        </p:cTn>
                                        <p:tgtEl>
                                          <p:spTgt spid="85002"/>
                                        </p:tgtEl>
                                        <p:attrNameLst>
                                          <p:attrName>style.visibility</p:attrName>
                                        </p:attrNameLst>
                                      </p:cBhvr>
                                      <p:to>
                                        <p:strVal val="visible"/>
                                      </p:to>
                                    </p:set>
                                    <p:anim calcmode="lin" valueType="num">
                                      <p:cBhvr>
                                        <p:cTn id="36" dur="500" fill="hold"/>
                                        <p:tgtEl>
                                          <p:spTgt spid="85002"/>
                                        </p:tgtEl>
                                        <p:attrNameLst>
                                          <p:attrName>ppt_w</p:attrName>
                                        </p:attrNameLst>
                                      </p:cBhvr>
                                      <p:tavLst>
                                        <p:tav tm="0">
                                          <p:val>
                                            <p:fltVal val="0"/>
                                          </p:val>
                                        </p:tav>
                                        <p:tav tm="100000">
                                          <p:val>
                                            <p:strVal val="#ppt_w"/>
                                          </p:val>
                                        </p:tav>
                                      </p:tavLst>
                                    </p:anim>
                                    <p:anim calcmode="lin" valueType="num">
                                      <p:cBhvr>
                                        <p:cTn id="37" dur="500" fill="hold"/>
                                        <p:tgtEl>
                                          <p:spTgt spid="85002"/>
                                        </p:tgtEl>
                                        <p:attrNameLst>
                                          <p:attrName>ppt_h</p:attrName>
                                        </p:attrNameLst>
                                      </p:cBhvr>
                                      <p:tavLst>
                                        <p:tav tm="0">
                                          <p:val>
                                            <p:fltVal val="0"/>
                                          </p:val>
                                        </p:tav>
                                        <p:tav tm="100000">
                                          <p:val>
                                            <p:strVal val="#ppt_h"/>
                                          </p:val>
                                        </p:tav>
                                      </p:tavLst>
                                    </p:anim>
                                    <p:animEffect transition="in" filter="fade">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1792B4A-D21A-4437-BB48-054A12EA239F}"/>
              </a:ext>
            </a:extLst>
          </p:cNvPr>
          <p:cNvSpPr>
            <a:spLocks noGrp="1" noChangeArrowheads="1"/>
          </p:cNvSpPr>
          <p:nvPr>
            <p:ph type="title"/>
          </p:nvPr>
        </p:nvSpPr>
        <p:spPr>
          <a:xfrm>
            <a:off x="522951" y="249235"/>
            <a:ext cx="8697913" cy="792163"/>
          </a:xfrm>
        </p:spPr>
        <p:txBody>
          <a:bodyPr/>
          <a:lstStyle/>
          <a:p>
            <a:r>
              <a:rPr lang="cs-CZ" altLang="cs-CZ" b="1" dirty="0">
                <a:effectLst>
                  <a:outerShdw blurRad="38100" dist="38100" dir="2700000" algn="tl">
                    <a:srgbClr val="FFFFFF"/>
                  </a:outerShdw>
                </a:effectLst>
              </a:rPr>
              <a:t>Obezita: </a:t>
            </a:r>
            <a:r>
              <a:rPr lang="cs-CZ" altLang="cs-CZ" b="1" dirty="0" err="1">
                <a:effectLst>
                  <a:outerShdw blurRad="38100" dist="38100" dir="2700000" algn="tl">
                    <a:srgbClr val="FFFFFF"/>
                  </a:outerShdw>
                </a:effectLst>
              </a:rPr>
              <a:t>pleiotropní</a:t>
            </a:r>
            <a:r>
              <a:rPr lang="cs-CZ" altLang="cs-CZ" b="1" dirty="0">
                <a:effectLst>
                  <a:outerShdw blurRad="38100" dist="38100" dir="2700000" algn="tl">
                    <a:srgbClr val="FFFFFF"/>
                  </a:outerShdw>
                </a:effectLst>
              </a:rPr>
              <a:t> syndromy</a:t>
            </a:r>
          </a:p>
        </p:txBody>
      </p:sp>
      <p:sp>
        <p:nvSpPr>
          <p:cNvPr id="86019" name="Rectangle 3">
            <a:extLst>
              <a:ext uri="{FF2B5EF4-FFF2-40B4-BE49-F238E27FC236}">
                <a16:creationId xmlns:a16="http://schemas.microsoft.com/office/drawing/2014/main" id="{73DCB4CD-0A42-4B93-920E-CED79AAB6836}"/>
              </a:ext>
            </a:extLst>
          </p:cNvPr>
          <p:cNvSpPr>
            <a:spLocks noGrp="1" noChangeArrowheads="1"/>
          </p:cNvSpPr>
          <p:nvPr>
            <p:ph type="body" sz="half" idx="1"/>
          </p:nvPr>
        </p:nvSpPr>
        <p:spPr>
          <a:xfrm>
            <a:off x="761082" y="1290639"/>
            <a:ext cx="6434138" cy="4525963"/>
          </a:xfrm>
        </p:spPr>
        <p:txBody>
          <a:bodyPr/>
          <a:lstStyle/>
          <a:p>
            <a:r>
              <a:rPr lang="cs-CZ" altLang="cs-CZ" sz="2000" dirty="0" err="1"/>
              <a:t>Pleiotropní</a:t>
            </a:r>
            <a:r>
              <a:rPr lang="cs-CZ" altLang="cs-CZ" sz="2000" dirty="0"/>
              <a:t> syndromy: cca 30 syndromů, u nichž obezita představuje </a:t>
            </a:r>
            <a:r>
              <a:rPr lang="cs-CZ" altLang="cs-CZ" sz="2000" dirty="0" err="1"/>
              <a:t>konstatní</a:t>
            </a:r>
            <a:r>
              <a:rPr lang="cs-CZ" altLang="cs-CZ" sz="2000" dirty="0"/>
              <a:t> </a:t>
            </a:r>
            <a:r>
              <a:rPr lang="cs-CZ" altLang="cs-CZ" sz="2000" dirty="0" err="1"/>
              <a:t>syndromologickou</a:t>
            </a:r>
            <a:r>
              <a:rPr lang="cs-CZ" altLang="cs-CZ" sz="2000" dirty="0"/>
              <a:t> komponentu a jež jsou způsobeny alteracemi známých oblastí</a:t>
            </a:r>
          </a:p>
          <a:p>
            <a:pPr lvl="2">
              <a:buFontTx/>
              <a:buNone/>
            </a:pPr>
            <a:endParaRPr lang="cs-CZ" altLang="cs-CZ" sz="2000" dirty="0"/>
          </a:p>
        </p:txBody>
      </p:sp>
      <p:pic>
        <p:nvPicPr>
          <p:cNvPr id="86020" name="Picture 4">
            <a:extLst>
              <a:ext uri="{FF2B5EF4-FFF2-40B4-BE49-F238E27FC236}">
                <a16:creationId xmlns:a16="http://schemas.microsoft.com/office/drawing/2014/main" id="{35A4DC83-7C56-43D5-AF26-16F782A284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8213" y="3357563"/>
            <a:ext cx="2735262" cy="2735262"/>
          </a:xfrm>
          <a:noFill/>
          <a:ln/>
        </p:spPr>
      </p:pic>
      <p:sp>
        <p:nvSpPr>
          <p:cNvPr id="86021" name="AutoShape 5">
            <a:extLst>
              <a:ext uri="{FF2B5EF4-FFF2-40B4-BE49-F238E27FC236}">
                <a16:creationId xmlns:a16="http://schemas.microsoft.com/office/drawing/2014/main" id="{52335C09-65EF-4C0D-BF6B-5BC911B308AD}"/>
              </a:ext>
            </a:extLst>
          </p:cNvPr>
          <p:cNvSpPr>
            <a:spLocks noChangeArrowheads="1"/>
          </p:cNvSpPr>
          <p:nvPr/>
        </p:nvSpPr>
        <p:spPr bwMode="auto">
          <a:xfrm>
            <a:off x="5519739" y="3644901"/>
            <a:ext cx="5630614" cy="2383037"/>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lvl="2"/>
            <a:r>
              <a:rPr lang="cs-CZ" altLang="cs-CZ"/>
              <a:t> </a:t>
            </a:r>
            <a:endParaRPr lang="cs-CZ" altLang="cs-CZ" b="1"/>
          </a:p>
        </p:txBody>
      </p:sp>
      <p:sp>
        <p:nvSpPr>
          <p:cNvPr id="86022" name="Rectangle 6">
            <a:extLst>
              <a:ext uri="{FF2B5EF4-FFF2-40B4-BE49-F238E27FC236}">
                <a16:creationId xmlns:a16="http://schemas.microsoft.com/office/drawing/2014/main" id="{D45E958A-1CD9-44ED-BB5F-5E4BA0BFBFF0}"/>
              </a:ext>
            </a:extLst>
          </p:cNvPr>
          <p:cNvSpPr>
            <a:spLocks noChangeArrowheads="1"/>
          </p:cNvSpPr>
          <p:nvPr/>
        </p:nvSpPr>
        <p:spPr bwMode="auto">
          <a:xfrm>
            <a:off x="5349875" y="3930650"/>
            <a:ext cx="4324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cs-CZ" altLang="cs-CZ" b="1" dirty="0" err="1"/>
              <a:t>Prader</a:t>
            </a:r>
            <a:r>
              <a:rPr lang="cs-CZ" altLang="cs-CZ" b="1" dirty="0"/>
              <a:t>-Willi	15g11.2-q12	</a:t>
            </a:r>
          </a:p>
          <a:p>
            <a:pPr lvl="2"/>
            <a:r>
              <a:rPr lang="cs-CZ" altLang="cs-CZ" b="1" dirty="0"/>
              <a:t> </a:t>
            </a:r>
            <a:r>
              <a:rPr lang="cs-CZ" altLang="cs-CZ" b="1" dirty="0" err="1"/>
              <a:t>Bardet-Biedl</a:t>
            </a:r>
            <a:r>
              <a:rPr lang="cs-CZ" altLang="cs-CZ" b="1" dirty="0"/>
              <a:t>	11q13 (BBS1)</a:t>
            </a:r>
          </a:p>
          <a:p>
            <a:pPr lvl="2"/>
            <a:r>
              <a:rPr lang="cs-CZ" altLang="cs-CZ" b="1" dirty="0"/>
              <a:t> </a:t>
            </a:r>
            <a:r>
              <a:rPr lang="cs-CZ" altLang="cs-CZ"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71902" y="1903729"/>
            <a:ext cx="4724400" cy="3468370"/>
            <a:chOff x="2247902" y="1903729"/>
            <a:chExt cx="4724400" cy="3468370"/>
          </a:xfrm>
        </p:grpSpPr>
        <p:sp>
          <p:nvSpPr>
            <p:cNvPr id="3" name="object 3"/>
            <p:cNvSpPr/>
            <p:nvPr/>
          </p:nvSpPr>
          <p:spPr>
            <a:xfrm>
              <a:off x="2285999" y="1903729"/>
              <a:ext cx="4583430" cy="34378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5999" y="1981199"/>
              <a:ext cx="4648200" cy="3352800"/>
            </a:xfrm>
            <a:custGeom>
              <a:avLst/>
              <a:gdLst/>
              <a:ahLst/>
              <a:cxnLst/>
              <a:rect l="l" t="t" r="r" b="b"/>
              <a:pathLst>
                <a:path w="4648200" h="3352800">
                  <a:moveTo>
                    <a:pt x="2322829" y="3352800"/>
                  </a:moveTo>
                  <a:lnTo>
                    <a:pt x="0" y="3352800"/>
                  </a:lnTo>
                  <a:lnTo>
                    <a:pt x="0" y="0"/>
                  </a:lnTo>
                  <a:lnTo>
                    <a:pt x="4648200" y="0"/>
                  </a:lnTo>
                  <a:lnTo>
                    <a:pt x="4648200" y="3352800"/>
                  </a:lnTo>
                  <a:lnTo>
                    <a:pt x="2322829" y="3352800"/>
                  </a:lnTo>
                  <a:close/>
                </a:path>
              </a:pathLst>
            </a:custGeom>
            <a:ln w="76194">
              <a:solidFill>
                <a:srgbClr val="000000"/>
              </a:solidFill>
            </a:ln>
          </p:spPr>
          <p:txBody>
            <a:bodyPr wrap="square" lIns="0" tIns="0" rIns="0" bIns="0" rtlCol="0"/>
            <a:lstStyle/>
            <a:p>
              <a:endParaRPr/>
            </a:p>
          </p:txBody>
        </p:sp>
        <p:sp>
          <p:nvSpPr>
            <p:cNvPr id="5" name="object 5"/>
            <p:cNvSpPr/>
            <p:nvPr/>
          </p:nvSpPr>
          <p:spPr>
            <a:xfrm>
              <a:off x="3810000" y="4876800"/>
              <a:ext cx="762000" cy="381000"/>
            </a:xfrm>
            <a:custGeom>
              <a:avLst/>
              <a:gdLst/>
              <a:ahLst/>
              <a:cxnLst/>
              <a:rect l="l" t="t" r="r" b="b"/>
              <a:pathLst>
                <a:path w="762000" h="381000">
                  <a:moveTo>
                    <a:pt x="381000" y="381000"/>
                  </a:moveTo>
                  <a:lnTo>
                    <a:pt x="0" y="381000"/>
                  </a:lnTo>
                  <a:lnTo>
                    <a:pt x="0" y="0"/>
                  </a:lnTo>
                  <a:lnTo>
                    <a:pt x="762000" y="0"/>
                  </a:lnTo>
                  <a:lnTo>
                    <a:pt x="762000" y="381000"/>
                  </a:lnTo>
                  <a:lnTo>
                    <a:pt x="381000" y="381000"/>
                  </a:lnTo>
                  <a:close/>
                </a:path>
              </a:pathLst>
            </a:custGeom>
            <a:ln w="57146">
              <a:solidFill>
                <a:srgbClr val="FF3300"/>
              </a:solidFill>
            </a:ln>
          </p:spPr>
          <p:txBody>
            <a:bodyPr wrap="square" lIns="0" tIns="0" rIns="0" bIns="0" rtlCol="0"/>
            <a:lstStyle/>
            <a:p>
              <a:endParaRPr/>
            </a:p>
          </p:txBody>
        </p:sp>
      </p:grpSp>
      <p:sp>
        <p:nvSpPr>
          <p:cNvPr id="6" name="object 6"/>
          <p:cNvSpPr txBox="1">
            <a:spLocks noGrp="1"/>
          </p:cNvSpPr>
          <p:nvPr>
            <p:ph type="title"/>
          </p:nvPr>
        </p:nvSpPr>
        <p:spPr>
          <a:xfrm>
            <a:off x="-188649" y="238618"/>
            <a:ext cx="10753200" cy="704680"/>
          </a:xfrm>
          <a:prstGeom prst="rect">
            <a:avLst/>
          </a:prstGeom>
        </p:spPr>
        <p:txBody>
          <a:bodyPr vert="horz" wrap="square" lIns="0" tIns="75565" rIns="0" bIns="0" rtlCol="0" anchor="t" anchorCtr="0">
            <a:spAutoFit/>
          </a:bodyPr>
          <a:lstStyle/>
          <a:p>
            <a:pPr marL="12700" marR="5080" indent="636270">
              <a:lnSpc>
                <a:spcPts val="4880"/>
              </a:lnSpc>
              <a:spcBef>
                <a:spcPts val="595"/>
              </a:spcBef>
            </a:pPr>
            <a:r>
              <a:rPr lang="cs-CZ" dirty="0" err="1">
                <a:solidFill>
                  <a:schemeClr val="tx2"/>
                </a:solidFill>
                <a:latin typeface="Calibri" panose="020F0502020204030204" pitchFamily="34" charset="0"/>
                <a:cs typeface="Calibri" panose="020F0502020204030204" pitchFamily="34" charset="0"/>
              </a:rPr>
              <a:t>Trisomie</a:t>
            </a:r>
            <a:r>
              <a:rPr lang="cs-CZ" dirty="0">
                <a:solidFill>
                  <a:schemeClr val="tx2"/>
                </a:solidFill>
                <a:latin typeface="Calibri" panose="020F0502020204030204" pitchFamily="34" charset="0"/>
                <a:cs typeface="Calibri" panose="020F0502020204030204" pitchFamily="34" charset="0"/>
              </a:rPr>
              <a:t> 21, Downův syndrom</a:t>
            </a:r>
            <a:endParaRPr dirty="0">
              <a:solidFill>
                <a:schemeClr val="tx2"/>
              </a:solidFill>
              <a:latin typeface="Calibri" panose="020F0502020204030204" pitchFamily="34" charset="0"/>
              <a:cs typeface="Calibri" panose="020F0502020204030204" pitchFamily="34" charset="0"/>
            </a:endParaRPr>
          </a:p>
        </p:txBody>
      </p:sp>
      <p:sp>
        <p:nvSpPr>
          <p:cNvPr id="7" name="object 7"/>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892" y="143510"/>
            <a:ext cx="10753200" cy="940000"/>
          </a:xfrm>
          <a:prstGeom prst="rect">
            <a:avLst/>
          </a:prstGeom>
        </p:spPr>
        <p:txBody>
          <a:bodyPr vert="horz" wrap="square" lIns="0" tIns="321309" rIns="0" bIns="0" rtlCol="0" anchor="t" anchorCtr="0">
            <a:spAutoFit/>
          </a:bodyPr>
          <a:lstStyle/>
          <a:p>
            <a:pPr marL="12700">
              <a:lnSpc>
                <a:spcPct val="100000"/>
              </a:lnSpc>
              <a:spcBef>
                <a:spcPts val="100"/>
              </a:spcBef>
            </a:pPr>
            <a:r>
              <a:rPr lang="cs-CZ" dirty="0"/>
              <a:t>Downův syndrom</a:t>
            </a:r>
            <a:endParaRPr dirty="0"/>
          </a:p>
        </p:txBody>
      </p:sp>
      <p:sp>
        <p:nvSpPr>
          <p:cNvPr id="3" name="object 3"/>
          <p:cNvSpPr txBox="1"/>
          <p:nvPr/>
        </p:nvSpPr>
        <p:spPr>
          <a:xfrm>
            <a:off x="814847" y="1477626"/>
            <a:ext cx="3228340" cy="3307316"/>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z="2800" spc="-5" dirty="0">
                <a:latin typeface="Times New Roman"/>
                <a:cs typeface="Times New Roman"/>
              </a:rPr>
              <a:t>Velký jazyk</a:t>
            </a:r>
            <a:endParaRPr sz="2800" dirty="0">
              <a:latin typeface="Times New Roman"/>
              <a:cs typeface="Times New Roman"/>
            </a:endParaRPr>
          </a:p>
          <a:p>
            <a:pPr marL="355600" indent="-342900">
              <a:spcBef>
                <a:spcPts val="430"/>
              </a:spcBef>
              <a:buChar char="•"/>
              <a:tabLst>
                <a:tab pos="354965" algn="l"/>
                <a:tab pos="355600" algn="l"/>
              </a:tabLst>
            </a:pPr>
            <a:r>
              <a:rPr lang="cs-CZ" sz="2800" spc="-5" dirty="0">
                <a:latin typeface="Times New Roman"/>
                <a:cs typeface="Times New Roman"/>
              </a:rPr>
              <a:t>Zploštělý obličej</a:t>
            </a:r>
            <a:endParaRPr sz="2800" dirty="0">
              <a:latin typeface="Times New Roman"/>
              <a:cs typeface="Times New Roman"/>
            </a:endParaRPr>
          </a:p>
          <a:p>
            <a:pPr marL="355600" indent="-342900">
              <a:spcBef>
                <a:spcPts val="439"/>
              </a:spcBef>
              <a:buChar char="•"/>
              <a:tabLst>
                <a:tab pos="354965" algn="l"/>
                <a:tab pos="355600" algn="l"/>
              </a:tabLst>
            </a:pPr>
            <a:r>
              <a:rPr lang="cs-CZ" sz="2800" spc="-5" dirty="0">
                <a:latin typeface="Times New Roman"/>
                <a:cs typeface="Times New Roman"/>
              </a:rPr>
              <a:t>Specifické postavení očních štěrbin</a:t>
            </a:r>
            <a:endParaRPr sz="2800" dirty="0">
              <a:latin typeface="Times New Roman"/>
              <a:cs typeface="Times New Roman"/>
            </a:endParaRPr>
          </a:p>
          <a:p>
            <a:pPr marL="355600" marR="5080" indent="-342900">
              <a:lnSpc>
                <a:spcPts val="3100"/>
              </a:lnSpc>
              <a:spcBef>
                <a:spcPts val="750"/>
              </a:spcBef>
              <a:buChar char="•"/>
              <a:tabLst>
                <a:tab pos="354965" algn="l"/>
                <a:tab pos="355600" algn="l"/>
              </a:tabLst>
            </a:pPr>
            <a:r>
              <a:rPr lang="cs-CZ" sz="2800" dirty="0">
                <a:latin typeface="Times New Roman"/>
                <a:cs typeface="Times New Roman"/>
              </a:rPr>
              <a:t>Opičí rýha</a:t>
            </a:r>
            <a:endParaRPr sz="2800" dirty="0">
              <a:latin typeface="Times New Roman"/>
              <a:cs typeface="Times New Roman"/>
            </a:endParaRPr>
          </a:p>
          <a:p>
            <a:pPr marL="355600" indent="-342900">
              <a:spcBef>
                <a:spcPts val="380"/>
              </a:spcBef>
              <a:buChar char="•"/>
              <a:tabLst>
                <a:tab pos="354965" algn="l"/>
                <a:tab pos="355600" algn="l"/>
              </a:tabLst>
            </a:pPr>
            <a:r>
              <a:rPr lang="cs-CZ" sz="2800" spc="-5" dirty="0">
                <a:latin typeface="Times New Roman"/>
                <a:cs typeface="Times New Roman"/>
              </a:rPr>
              <a:t>Opožděný vývoj</a:t>
            </a:r>
            <a:endParaRPr dirty="0">
              <a:latin typeface="Times New Roman"/>
              <a:cs typeface="Times New Roman"/>
            </a:endParaRPr>
          </a:p>
        </p:txBody>
      </p:sp>
      <p:sp>
        <p:nvSpPr>
          <p:cNvPr id="4" name="object 4"/>
          <p:cNvSpPr/>
          <p:nvPr/>
        </p:nvSpPr>
        <p:spPr>
          <a:xfrm>
            <a:off x="4043187" y="1477626"/>
            <a:ext cx="2472690" cy="3581400"/>
          </a:xfrm>
          <a:prstGeom prst="rect">
            <a:avLst/>
          </a:prstGeom>
          <a:blipFill>
            <a:blip r:embed="rId2" cstate="print"/>
            <a:stretch>
              <a:fillRect/>
            </a:stretch>
          </a:blipFill>
        </p:spPr>
        <p:txBody>
          <a:bodyPr wrap="square" lIns="0" tIns="0" rIns="0" bIns="0" rtlCol="0"/>
          <a:lstStyle/>
          <a:p>
            <a:endParaRPr lang="cs-CZ"/>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8" name="TextovéPole 7">
            <a:extLst>
              <a:ext uri="{FF2B5EF4-FFF2-40B4-BE49-F238E27FC236}">
                <a16:creationId xmlns:a16="http://schemas.microsoft.com/office/drawing/2014/main" id="{A874E205-42E0-4BCD-AE33-6A2952659404}"/>
              </a:ext>
            </a:extLst>
          </p:cNvPr>
          <p:cNvSpPr txBox="1"/>
          <p:nvPr/>
        </p:nvSpPr>
        <p:spPr>
          <a:xfrm>
            <a:off x="7271527" y="592127"/>
            <a:ext cx="3108664" cy="5078313"/>
          </a:xfrm>
          <a:prstGeom prst="rect">
            <a:avLst/>
          </a:prstGeom>
          <a:noFill/>
        </p:spPr>
        <p:txBody>
          <a:bodyPr wrap="square">
            <a:spAutoFit/>
          </a:bodyPr>
          <a:lstStyle/>
          <a:p>
            <a:r>
              <a:rPr lang="cs-CZ" sz="1800" dirty="0">
                <a:latin typeface="Calibri" panose="020F0502020204030204" pitchFamily="34" charset="0"/>
                <a:cs typeface="Calibri" panose="020F0502020204030204" pitchFamily="34" charset="0"/>
              </a:rPr>
              <a:t>Downův syndrom patří mezi nejznámější a nejtypičtější syndromy způsobené chromozomální aberací. V klasické formě jde o nejčastější syndrom způsobený </a:t>
            </a:r>
            <a:r>
              <a:rPr lang="cs-CZ" sz="1800" dirty="0" err="1">
                <a:latin typeface="Calibri" panose="020F0502020204030204" pitchFamily="34" charset="0"/>
                <a:cs typeface="Calibri" panose="020F0502020204030204" pitchFamily="34" charset="0"/>
              </a:rPr>
              <a:t>trizomií</a:t>
            </a:r>
            <a:r>
              <a:rPr lang="cs-CZ" sz="1800" dirty="0">
                <a:latin typeface="Calibri" panose="020F0502020204030204" pitchFamily="34" charset="0"/>
                <a:cs typeface="Calibri" panose="020F0502020204030204" pitchFamily="34" charset="0"/>
              </a:rPr>
              <a:t> chromozomu (konkrétně </a:t>
            </a:r>
            <a:r>
              <a:rPr lang="cs-CZ" sz="1800" dirty="0" err="1">
                <a:latin typeface="Calibri" panose="020F0502020204030204" pitchFamily="34" charset="0"/>
                <a:cs typeface="Calibri" panose="020F0502020204030204" pitchFamily="34" charset="0"/>
              </a:rPr>
              <a:t>trizomií</a:t>
            </a:r>
            <a:r>
              <a:rPr lang="cs-CZ" sz="1800" dirty="0">
                <a:latin typeface="Calibri" panose="020F0502020204030204" pitchFamily="34" charset="0"/>
                <a:cs typeface="Calibri" panose="020F0502020204030204" pitchFamily="34" charset="0"/>
              </a:rPr>
              <a:t> 21) a nejčastější vrozenou příčinou mentální retardace. Dalšími charakteristickými znaky jsou vrozené vady srdce a typický vzhled. Díky moderním metodám prenatální diagnostiky lze tento syndrom v drtivé většině případů diagnostikovat již v průběhu těhotenství.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16D7CE-6399-E33C-9500-DBB5076D49E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6DFA05D-BE96-D7F0-02A1-C5A48229334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9C3109D-D702-42A7-B1F2-3565F3059D12}"/>
              </a:ext>
            </a:extLst>
          </p:cNvPr>
          <p:cNvSpPr>
            <a:spLocks noGrp="1"/>
          </p:cNvSpPr>
          <p:nvPr>
            <p:ph type="title"/>
          </p:nvPr>
        </p:nvSpPr>
        <p:spPr>
          <a:xfrm>
            <a:off x="719400" y="720000"/>
            <a:ext cx="10753200" cy="451576"/>
          </a:xfrm>
        </p:spPr>
        <p:txBody>
          <a:bodyPr/>
          <a:lstStyle/>
          <a:p>
            <a:r>
              <a:rPr lang="cs-CZ" dirty="0"/>
              <a:t>Vztah výživy a genů II</a:t>
            </a:r>
          </a:p>
        </p:txBody>
      </p:sp>
      <p:sp>
        <p:nvSpPr>
          <p:cNvPr id="5" name="Zástupný obsah 4">
            <a:extLst>
              <a:ext uri="{FF2B5EF4-FFF2-40B4-BE49-F238E27FC236}">
                <a16:creationId xmlns:a16="http://schemas.microsoft.com/office/drawing/2014/main" id="{D67CC728-C51D-4CD2-4ED1-1D8759E136D7}"/>
              </a:ext>
            </a:extLst>
          </p:cNvPr>
          <p:cNvSpPr>
            <a:spLocks noGrp="1"/>
          </p:cNvSpPr>
          <p:nvPr>
            <p:ph idx="1"/>
          </p:nvPr>
        </p:nvSpPr>
        <p:spPr/>
        <p:txBody>
          <a:bodyPr/>
          <a:lstStyle/>
          <a:p>
            <a:pPr marL="72000" indent="0">
              <a:buNone/>
            </a:pPr>
            <a:r>
              <a:rPr lang="cs-CZ" sz="2400" dirty="0"/>
              <a:t>Zároveň mohou geny ovlivnit, jak tělo absorbuje a metabolizuje živiny. Například, geny mohou ovlivnit, jak tělo zpracovává a využívá glukózu (cukr), což může mít vliv na hladinu cukru v krvi a riziko vzniku cukrovky.</a:t>
            </a:r>
          </a:p>
          <a:p>
            <a:pPr marL="72000" indent="0">
              <a:buNone/>
            </a:pPr>
            <a:r>
              <a:rPr lang="cs-CZ" sz="2400" dirty="0"/>
              <a:t>Vědci se stále snaží lépe pochopit, jak různé živiny ovlivňují genovou expresi a jak tyto interakce mohou ovlivnit zdraví a onemocnění. Objevení těchto vztahů může vést k vývoji personalizované výživové terapie pro jednotlivce, která by byla přizpůsobena jejich genetickým predispozicím a potřebám.</a:t>
            </a:r>
          </a:p>
          <a:p>
            <a:endParaRPr lang="cs-CZ" sz="2400" dirty="0"/>
          </a:p>
        </p:txBody>
      </p:sp>
    </p:spTree>
    <p:extLst>
      <p:ext uri="{BB962C8B-B14F-4D97-AF65-F5344CB8AC3E}">
        <p14:creationId xmlns:p14="http://schemas.microsoft.com/office/powerpoint/2010/main" val="77637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5340" y="488951"/>
            <a:ext cx="6864350" cy="1333057"/>
          </a:xfrm>
          <a:prstGeom prst="rect">
            <a:avLst/>
          </a:prstGeom>
        </p:spPr>
        <p:txBody>
          <a:bodyPr vert="horz" wrap="square" lIns="0" tIns="75565" rIns="0" bIns="0" rtlCol="0" anchor="t" anchorCtr="0">
            <a:spAutoFit/>
          </a:bodyPr>
          <a:lstStyle/>
          <a:p>
            <a:pPr marL="1512570" marR="5080" indent="-1499870">
              <a:lnSpc>
                <a:spcPts val="4880"/>
              </a:lnSpc>
              <a:spcBef>
                <a:spcPts val="595"/>
              </a:spcBef>
            </a:pPr>
            <a:r>
              <a:rPr lang="cs-CZ" dirty="0">
                <a:solidFill>
                  <a:schemeClr val="tx2"/>
                </a:solidFill>
              </a:rPr>
              <a:t>Věk matky a Downův syndrom</a:t>
            </a:r>
            <a:endParaRPr dirty="0">
              <a:solidFill>
                <a:schemeClr val="tx2"/>
              </a:solidFill>
            </a:endParaRPr>
          </a:p>
        </p:txBody>
      </p:sp>
      <p:sp>
        <p:nvSpPr>
          <p:cNvPr id="3" name="object 3"/>
          <p:cNvSpPr/>
          <p:nvPr/>
        </p:nvSpPr>
        <p:spPr>
          <a:xfrm>
            <a:off x="2085512" y="1748790"/>
            <a:ext cx="7124700" cy="4813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966" y="225384"/>
            <a:ext cx="7920373" cy="689932"/>
          </a:xfrm>
          <a:prstGeom prst="rect">
            <a:avLst/>
          </a:prstGeom>
        </p:spPr>
        <p:txBody>
          <a:bodyPr vert="horz" wrap="square" lIns="0" tIns="12700" rIns="0" bIns="0" rtlCol="0" anchor="t" anchorCtr="0">
            <a:spAutoFit/>
          </a:bodyPr>
          <a:lstStyle/>
          <a:p>
            <a:pPr marL="12700">
              <a:lnSpc>
                <a:spcPct val="100000"/>
              </a:lnSpc>
              <a:spcBef>
                <a:spcPts val="100"/>
              </a:spcBef>
            </a:pPr>
            <a:r>
              <a:rPr lang="cs-CZ" spc="-5" dirty="0" err="1">
                <a:solidFill>
                  <a:schemeClr val="tx2"/>
                </a:solidFill>
                <a:latin typeface="Calibri" panose="020F0502020204030204" pitchFamily="34" charset="0"/>
                <a:cs typeface="Calibri" panose="020F0502020204030204" pitchFamily="34" charset="0"/>
              </a:rPr>
              <a:t>Klinefelterův</a:t>
            </a:r>
            <a:r>
              <a:rPr lang="cs-CZ" spc="-5" dirty="0">
                <a:solidFill>
                  <a:schemeClr val="tx2"/>
                </a:solidFill>
                <a:latin typeface="Calibri" panose="020F0502020204030204" pitchFamily="34" charset="0"/>
                <a:cs typeface="Calibri" panose="020F0502020204030204" pitchFamily="34" charset="0"/>
              </a:rPr>
              <a:t> syndrom</a:t>
            </a:r>
            <a:endParaRPr dirty="0">
              <a:solidFill>
                <a:schemeClr val="tx2"/>
              </a:solidFill>
              <a:latin typeface="Calibri" panose="020F0502020204030204" pitchFamily="34" charset="0"/>
              <a:cs typeface="Calibri" panose="020F0502020204030204" pitchFamily="34" charset="0"/>
            </a:endParaRPr>
          </a:p>
        </p:txBody>
      </p:sp>
      <p:grpSp>
        <p:nvGrpSpPr>
          <p:cNvPr id="3" name="object 3"/>
          <p:cNvGrpSpPr/>
          <p:nvPr/>
        </p:nvGrpSpPr>
        <p:grpSpPr>
          <a:xfrm>
            <a:off x="3910625" y="1592425"/>
            <a:ext cx="7315200" cy="4000500"/>
            <a:chOff x="990600" y="1828800"/>
            <a:chExt cx="7315200" cy="4000500"/>
          </a:xfrm>
        </p:grpSpPr>
        <p:sp>
          <p:nvSpPr>
            <p:cNvPr id="4" name="object 4"/>
            <p:cNvSpPr/>
            <p:nvPr/>
          </p:nvSpPr>
          <p:spPr>
            <a:xfrm>
              <a:off x="990600" y="1828800"/>
              <a:ext cx="7315200" cy="4000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29400" y="4800600"/>
              <a:ext cx="1371600" cy="762000"/>
            </a:xfrm>
            <a:custGeom>
              <a:avLst/>
              <a:gdLst/>
              <a:ahLst/>
              <a:cxnLst/>
              <a:rect l="l" t="t" r="r" b="b"/>
              <a:pathLst>
                <a:path w="1371600" h="762000">
                  <a:moveTo>
                    <a:pt x="685800" y="762000"/>
                  </a:moveTo>
                  <a:lnTo>
                    <a:pt x="0" y="762000"/>
                  </a:lnTo>
                  <a:lnTo>
                    <a:pt x="0" y="0"/>
                  </a:lnTo>
                  <a:lnTo>
                    <a:pt x="1371600" y="0"/>
                  </a:lnTo>
                  <a:lnTo>
                    <a:pt x="1371600" y="762000"/>
                  </a:lnTo>
                  <a:lnTo>
                    <a:pt x="685800" y="762000"/>
                  </a:lnTo>
                  <a:close/>
                </a:path>
              </a:pathLst>
            </a:custGeom>
            <a:ln w="57146">
              <a:solidFill>
                <a:srgbClr val="FF3300"/>
              </a:solidFill>
            </a:ln>
          </p:spPr>
          <p:txBody>
            <a:bodyPr wrap="square" lIns="0" tIns="0" rIns="0" bIns="0" rtlCol="0"/>
            <a:lstStyle/>
            <a:p>
              <a:endParaRPr/>
            </a:p>
          </p:txBody>
        </p:sp>
      </p:grpSp>
      <p:sp>
        <p:nvSpPr>
          <p:cNvPr id="6" name="object 6"/>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9" name="TextovéPole 8">
            <a:extLst>
              <a:ext uri="{FF2B5EF4-FFF2-40B4-BE49-F238E27FC236}">
                <a16:creationId xmlns:a16="http://schemas.microsoft.com/office/drawing/2014/main" id="{23370621-6FA1-462A-892B-A509B11AA8F2}"/>
              </a:ext>
            </a:extLst>
          </p:cNvPr>
          <p:cNvSpPr txBox="1"/>
          <p:nvPr/>
        </p:nvSpPr>
        <p:spPr>
          <a:xfrm>
            <a:off x="437225" y="2134612"/>
            <a:ext cx="3655381" cy="2062103"/>
          </a:xfrm>
          <a:prstGeom prst="rect">
            <a:avLst/>
          </a:prstGeom>
          <a:noFill/>
        </p:spPr>
        <p:txBody>
          <a:bodyPr wrap="square">
            <a:spAutoFit/>
          </a:bodyPr>
          <a:lstStyle/>
          <a:p>
            <a:r>
              <a:rPr lang="cs-CZ" sz="1600" b="1" dirty="0" err="1">
                <a:latin typeface="Calibri" panose="020F0502020204030204" pitchFamily="34" charset="0"/>
                <a:cs typeface="Calibri" panose="020F0502020204030204" pitchFamily="34" charset="0"/>
              </a:rPr>
              <a:t>Klinefelterův</a:t>
            </a:r>
            <a:r>
              <a:rPr lang="cs-CZ" sz="1600" b="1" dirty="0">
                <a:latin typeface="Calibri" panose="020F0502020204030204" pitchFamily="34" charset="0"/>
                <a:cs typeface="Calibri" panose="020F0502020204030204" pitchFamily="34" charset="0"/>
              </a:rPr>
              <a:t> syndrom</a:t>
            </a:r>
            <a:r>
              <a:rPr lang="cs-CZ" sz="1600" dirty="0">
                <a:latin typeface="Calibri" panose="020F0502020204030204" pitchFamily="34" charset="0"/>
                <a:cs typeface="Calibri" panose="020F0502020204030204" pitchFamily="34" charset="0"/>
              </a:rPr>
              <a:t> (KS) vzniká přítomností nadpočetného chromozomu X u muže, jde tedy o </a:t>
            </a:r>
            <a:r>
              <a:rPr lang="cs-CZ" sz="1600" dirty="0" err="1">
                <a:latin typeface="Calibri" panose="020F0502020204030204" pitchFamily="34" charset="0"/>
                <a:cs typeface="Calibri" panose="020F0502020204030204" pitchFamily="34" charset="0"/>
                <a:hlinkClick r:id="rId5" tooltip="Heterochromozomy"/>
              </a:rPr>
              <a:t>gonozomální</a:t>
            </a:r>
            <a:r>
              <a:rPr lang="cs-CZ" sz="1600" dirty="0">
                <a:latin typeface="Calibri" panose="020F0502020204030204" pitchFamily="34" charset="0"/>
                <a:cs typeface="Calibri" panose="020F0502020204030204" pitchFamily="34" charset="0"/>
              </a:rPr>
              <a:t> numerickou aberaci. Nejčastěji je způsoben </a:t>
            </a:r>
            <a:r>
              <a:rPr lang="cs-CZ" sz="1600" b="1" dirty="0">
                <a:latin typeface="Calibri" panose="020F0502020204030204" pitchFamily="34" charset="0"/>
                <a:cs typeface="Calibri" panose="020F0502020204030204" pitchFamily="34" charset="0"/>
              </a:rPr>
              <a:t>karyotypem 47,XXY</a:t>
            </a:r>
            <a:r>
              <a:rPr lang="cs-CZ" sz="1600" dirty="0">
                <a:latin typeface="Calibri" panose="020F0502020204030204" pitchFamily="34" charset="0"/>
                <a:cs typeface="Calibri" panose="020F0502020204030204" pitchFamily="34" charset="0"/>
              </a:rPr>
              <a:t>, možné jsou i varianty s více chromozomy X (48,XXXY či 49,XXXXY), které mají výraznější manifestaci.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951" y="492182"/>
            <a:ext cx="5196840" cy="628377"/>
          </a:xfrm>
          <a:prstGeom prst="rect">
            <a:avLst/>
          </a:prstGeom>
        </p:spPr>
        <p:txBody>
          <a:bodyPr vert="horz" wrap="square" lIns="0" tIns="12700" rIns="0" bIns="0" rtlCol="0" anchor="t" anchorCtr="0">
            <a:spAutoFit/>
          </a:bodyPr>
          <a:lstStyle/>
          <a:p>
            <a:pPr marL="12700">
              <a:lnSpc>
                <a:spcPct val="100000"/>
              </a:lnSpc>
              <a:spcBef>
                <a:spcPts val="100"/>
              </a:spcBef>
            </a:pPr>
            <a:r>
              <a:rPr spc="-5" dirty="0"/>
              <a:t>Klinefelter</a:t>
            </a:r>
            <a:r>
              <a:rPr lang="cs-CZ" spc="-5" dirty="0" err="1"/>
              <a:t>ův</a:t>
            </a:r>
            <a:r>
              <a:rPr spc="-50" dirty="0"/>
              <a:t> </a:t>
            </a:r>
            <a:r>
              <a:rPr lang="cs-CZ" spc="-50" dirty="0"/>
              <a:t>s</a:t>
            </a:r>
            <a:r>
              <a:rPr dirty="0" err="1"/>
              <a:t>yndrom</a:t>
            </a:r>
            <a:endParaRPr dirty="0"/>
          </a:p>
        </p:txBody>
      </p:sp>
      <p:sp>
        <p:nvSpPr>
          <p:cNvPr id="3" name="object 3"/>
          <p:cNvSpPr/>
          <p:nvPr/>
        </p:nvSpPr>
        <p:spPr>
          <a:xfrm>
            <a:off x="5187951" y="1459637"/>
            <a:ext cx="1752600" cy="4114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43068" y="1286018"/>
            <a:ext cx="3198495" cy="5392502"/>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pc="-5" dirty="0">
                <a:latin typeface="Calibri" panose="020F0502020204030204" pitchFamily="34" charset="0"/>
                <a:cs typeface="Calibri" panose="020F0502020204030204" pitchFamily="34" charset="0"/>
              </a:rPr>
              <a:t>Rozvoj prsů</a:t>
            </a:r>
            <a:endParaRPr dirty="0">
              <a:latin typeface="Calibri" panose="020F0502020204030204" pitchFamily="34" charset="0"/>
              <a:cs typeface="Calibri" panose="020F0502020204030204" pitchFamily="34" charset="0"/>
            </a:endParaRPr>
          </a:p>
          <a:p>
            <a:pPr marL="355600" indent="-342900">
              <a:spcBef>
                <a:spcPts val="430"/>
              </a:spcBef>
              <a:buChar char="•"/>
              <a:tabLst>
                <a:tab pos="354965" algn="l"/>
                <a:tab pos="355600" algn="l"/>
              </a:tabLst>
            </a:pPr>
            <a:r>
              <a:rPr lang="cs-CZ" spc="-5" dirty="0">
                <a:latin typeface="Calibri" panose="020F0502020204030204" pitchFamily="34" charset="0"/>
                <a:cs typeface="Calibri" panose="020F0502020204030204" pitchFamily="34" charset="0"/>
              </a:rPr>
              <a:t>Malá varlata</a:t>
            </a:r>
            <a:endParaRPr dirty="0">
              <a:latin typeface="Calibri" panose="020F0502020204030204" pitchFamily="34" charset="0"/>
              <a:cs typeface="Calibri" panose="020F0502020204030204" pitchFamily="34" charset="0"/>
            </a:endParaRPr>
          </a:p>
          <a:p>
            <a:pPr marL="355600" indent="-342900">
              <a:spcBef>
                <a:spcPts val="439"/>
              </a:spcBef>
              <a:buChar char="•"/>
              <a:tabLst>
                <a:tab pos="354965" algn="l"/>
                <a:tab pos="355600" algn="l"/>
              </a:tabLst>
            </a:pPr>
            <a:r>
              <a:rPr lang="cs-CZ" spc="-5" dirty="0">
                <a:latin typeface="Calibri" panose="020F0502020204030204" pitchFamily="34" charset="0"/>
                <a:cs typeface="Calibri" panose="020F0502020204030204" pitchFamily="34" charset="0"/>
              </a:rPr>
              <a:t>Porucha plodnosti</a:t>
            </a:r>
          </a:p>
          <a:p>
            <a:pPr marL="355600" indent="-342900">
              <a:spcBef>
                <a:spcPts val="439"/>
              </a:spcBef>
              <a:buChar char="•"/>
              <a:tabLst>
                <a:tab pos="354965" algn="l"/>
                <a:tab pos="355600" algn="l"/>
              </a:tabLst>
            </a:pPr>
            <a:r>
              <a:rPr lang="cs-CZ" dirty="0">
                <a:latin typeface="Calibri" panose="020F0502020204030204" pitchFamily="34" charset="0"/>
                <a:cs typeface="Calibri" panose="020F0502020204030204" pitchFamily="34" charset="0"/>
              </a:rPr>
              <a:t>intelekt </a:t>
            </a:r>
            <a:r>
              <a:rPr lang="cs-CZ" b="1" dirty="0">
                <a:latin typeface="Calibri" panose="020F0502020204030204" pitchFamily="34" charset="0"/>
                <a:cs typeface="Calibri" panose="020F0502020204030204" pitchFamily="34" charset="0"/>
              </a:rPr>
              <a:t>není</a:t>
            </a:r>
            <a:r>
              <a:rPr lang="cs-CZ" dirty="0">
                <a:latin typeface="Calibri" panose="020F0502020204030204" pitchFamily="34" charset="0"/>
                <a:cs typeface="Calibri" panose="020F0502020204030204" pitchFamily="34" charset="0"/>
              </a:rPr>
              <a:t> výrazněji narušen, mohou se častěji vyskytovat </a:t>
            </a:r>
            <a:r>
              <a:rPr lang="cs-CZ" b="1" dirty="0">
                <a:latin typeface="Calibri" panose="020F0502020204030204" pitchFamily="34" charset="0"/>
                <a:cs typeface="Calibri" panose="020F0502020204030204" pitchFamily="34" charset="0"/>
              </a:rPr>
              <a:t>poruchy učení či depresivní stavy</a:t>
            </a:r>
            <a:r>
              <a:rPr lang="cs-CZ" dirty="0">
                <a:latin typeface="Calibri" panose="020F0502020204030204" pitchFamily="34" charset="0"/>
                <a:cs typeface="Calibri" panose="020F0502020204030204" pitchFamily="34" charset="0"/>
              </a:rPr>
              <a:t>; psychomotorická retardace se vyskytuje až u forem syndromu s více X chromozom</a:t>
            </a:r>
            <a:r>
              <a:rPr lang="cs-CZ" spc="-5" dirty="0">
                <a:latin typeface="Calibri" panose="020F0502020204030204" pitchFamily="34" charset="0"/>
                <a:cs typeface="Calibri" panose="020F0502020204030204" pitchFamily="34" charset="0"/>
              </a:rPr>
              <a:t>y</a:t>
            </a:r>
            <a:endParaRPr dirty="0">
              <a:latin typeface="Calibri" panose="020F0502020204030204" pitchFamily="34" charset="0"/>
              <a:cs typeface="Calibri" panose="020F0502020204030204" pitchFamily="34" charset="0"/>
            </a:endParaRPr>
          </a:p>
          <a:p>
            <a:pPr>
              <a:lnSpc>
                <a:spcPct val="100000"/>
              </a:lnSpc>
            </a:pPr>
            <a:endParaRPr dirty="0">
              <a:latin typeface="Calibri" panose="020F0502020204030204" pitchFamily="34" charset="0"/>
              <a:cs typeface="Calibri" panose="020F0502020204030204" pitchFamily="34" charset="0"/>
            </a:endParaRPr>
          </a:p>
          <a:p>
            <a:pPr>
              <a:spcBef>
                <a:spcPts val="40"/>
              </a:spcBef>
            </a:pPr>
            <a:endParaRPr dirty="0">
              <a:latin typeface="Calibri" panose="020F0502020204030204" pitchFamily="34" charset="0"/>
              <a:cs typeface="Calibri" panose="020F0502020204030204" pitchFamily="34" charset="0"/>
            </a:endParaRPr>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157" y="355292"/>
            <a:ext cx="6801208" cy="689932"/>
          </a:xfrm>
          <a:prstGeom prst="rect">
            <a:avLst/>
          </a:prstGeom>
        </p:spPr>
        <p:txBody>
          <a:bodyPr vert="horz" wrap="square" lIns="0" tIns="12700" rIns="0" bIns="0" rtlCol="0" anchor="t" anchorCtr="0">
            <a:spAutoFit/>
          </a:bodyPr>
          <a:lstStyle/>
          <a:p>
            <a:pPr marL="12700">
              <a:lnSpc>
                <a:spcPct val="100000"/>
              </a:lnSpc>
              <a:spcBef>
                <a:spcPts val="100"/>
              </a:spcBef>
            </a:pPr>
            <a:r>
              <a:rPr dirty="0">
                <a:solidFill>
                  <a:schemeClr val="tx2"/>
                </a:solidFill>
                <a:latin typeface="Calibri" panose="020F0502020204030204" pitchFamily="34" charset="0"/>
                <a:cs typeface="Calibri" panose="020F0502020204030204" pitchFamily="34" charset="0"/>
              </a:rPr>
              <a:t>Turner</a:t>
            </a:r>
            <a:r>
              <a:rPr lang="cs-CZ" dirty="0" err="1">
                <a:solidFill>
                  <a:schemeClr val="tx2"/>
                </a:solidFill>
                <a:latin typeface="Calibri" panose="020F0502020204030204" pitchFamily="34" charset="0"/>
                <a:cs typeface="Calibri" panose="020F0502020204030204" pitchFamily="34" charset="0"/>
              </a:rPr>
              <a:t>ův</a:t>
            </a:r>
            <a:r>
              <a:rPr spc="-80" dirty="0">
                <a:solidFill>
                  <a:schemeClr val="tx2"/>
                </a:solidFill>
                <a:latin typeface="Calibri" panose="020F0502020204030204" pitchFamily="34" charset="0"/>
                <a:cs typeface="Calibri" panose="020F0502020204030204" pitchFamily="34" charset="0"/>
              </a:rPr>
              <a:t> </a:t>
            </a:r>
            <a:r>
              <a:rPr lang="cs-CZ" dirty="0">
                <a:solidFill>
                  <a:schemeClr val="tx2"/>
                </a:solidFill>
                <a:latin typeface="Calibri" panose="020F0502020204030204" pitchFamily="34" charset="0"/>
                <a:cs typeface="Calibri" panose="020F0502020204030204" pitchFamily="34" charset="0"/>
              </a:rPr>
              <a:t>syndrom</a:t>
            </a:r>
            <a:endParaRPr dirty="0">
              <a:solidFill>
                <a:schemeClr val="tx2"/>
              </a:solidFill>
              <a:latin typeface="Calibri" panose="020F0502020204030204" pitchFamily="34" charset="0"/>
              <a:cs typeface="Calibri" panose="020F0502020204030204" pitchFamily="34" charset="0"/>
            </a:endParaRPr>
          </a:p>
        </p:txBody>
      </p:sp>
      <p:grpSp>
        <p:nvGrpSpPr>
          <p:cNvPr id="3" name="object 3"/>
          <p:cNvGrpSpPr/>
          <p:nvPr/>
        </p:nvGrpSpPr>
        <p:grpSpPr>
          <a:xfrm>
            <a:off x="842271" y="1451131"/>
            <a:ext cx="4724400" cy="3326129"/>
            <a:chOff x="2247902" y="2019300"/>
            <a:chExt cx="4724400" cy="3326129"/>
          </a:xfrm>
        </p:grpSpPr>
        <p:sp>
          <p:nvSpPr>
            <p:cNvPr id="4" name="object 4"/>
            <p:cNvSpPr/>
            <p:nvPr/>
          </p:nvSpPr>
          <p:spPr>
            <a:xfrm>
              <a:off x="2438399" y="2019300"/>
              <a:ext cx="4419600" cy="3314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85999" y="2106930"/>
              <a:ext cx="4648200" cy="3200400"/>
            </a:xfrm>
            <a:custGeom>
              <a:avLst/>
              <a:gdLst/>
              <a:ahLst/>
              <a:cxnLst/>
              <a:rect l="l" t="t" r="r" b="b"/>
              <a:pathLst>
                <a:path w="4648200" h="3200400">
                  <a:moveTo>
                    <a:pt x="2322829" y="3200400"/>
                  </a:moveTo>
                  <a:lnTo>
                    <a:pt x="0" y="3200400"/>
                  </a:lnTo>
                  <a:lnTo>
                    <a:pt x="0" y="0"/>
                  </a:lnTo>
                  <a:lnTo>
                    <a:pt x="4648200" y="0"/>
                  </a:lnTo>
                  <a:lnTo>
                    <a:pt x="4648200" y="3200400"/>
                  </a:lnTo>
                  <a:lnTo>
                    <a:pt x="2322829" y="3200400"/>
                  </a:lnTo>
                  <a:close/>
                </a:path>
              </a:pathLst>
            </a:custGeom>
            <a:ln w="76194">
              <a:solidFill>
                <a:srgbClr val="000000"/>
              </a:solidFill>
            </a:ln>
          </p:spPr>
          <p:txBody>
            <a:bodyPr wrap="square" lIns="0" tIns="0" rIns="0" bIns="0" rtlCol="0"/>
            <a:lstStyle/>
            <a:p>
              <a:endParaRPr/>
            </a:p>
          </p:txBody>
        </p:sp>
        <p:sp>
          <p:nvSpPr>
            <p:cNvPr id="6" name="object 6"/>
            <p:cNvSpPr/>
            <p:nvPr/>
          </p:nvSpPr>
          <p:spPr>
            <a:xfrm>
              <a:off x="5562599" y="4469129"/>
              <a:ext cx="990600" cy="762000"/>
            </a:xfrm>
            <a:custGeom>
              <a:avLst/>
              <a:gdLst/>
              <a:ahLst/>
              <a:cxnLst/>
              <a:rect l="l" t="t" r="r" b="b"/>
              <a:pathLst>
                <a:path w="990600" h="762000">
                  <a:moveTo>
                    <a:pt x="495300" y="762000"/>
                  </a:moveTo>
                  <a:lnTo>
                    <a:pt x="0" y="762000"/>
                  </a:lnTo>
                  <a:lnTo>
                    <a:pt x="0" y="0"/>
                  </a:lnTo>
                  <a:lnTo>
                    <a:pt x="990600" y="0"/>
                  </a:lnTo>
                  <a:lnTo>
                    <a:pt x="990600" y="762000"/>
                  </a:lnTo>
                  <a:lnTo>
                    <a:pt x="495300" y="762000"/>
                  </a:lnTo>
                  <a:close/>
                </a:path>
              </a:pathLst>
            </a:custGeom>
            <a:ln w="57146">
              <a:solidFill>
                <a:srgbClr val="FF3300"/>
              </a:solidFill>
            </a:ln>
          </p:spPr>
          <p:txBody>
            <a:bodyPr wrap="square" lIns="0" tIns="0" rIns="0" bIns="0" rtlCol="0"/>
            <a:lstStyle/>
            <a:p>
              <a:endParaRPr/>
            </a:p>
          </p:txBody>
        </p:sp>
      </p:grpSp>
      <p:sp>
        <p:nvSpPr>
          <p:cNvPr id="7" name="object 7"/>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10" name="TextovéPole 9">
            <a:extLst>
              <a:ext uri="{FF2B5EF4-FFF2-40B4-BE49-F238E27FC236}">
                <a16:creationId xmlns:a16="http://schemas.microsoft.com/office/drawing/2014/main" id="{E196BD67-040C-4A0C-B220-1B50A88A550E}"/>
              </a:ext>
            </a:extLst>
          </p:cNvPr>
          <p:cNvSpPr txBox="1"/>
          <p:nvPr/>
        </p:nvSpPr>
        <p:spPr>
          <a:xfrm>
            <a:off x="5680968" y="1538761"/>
            <a:ext cx="6094520" cy="3477875"/>
          </a:xfrm>
          <a:prstGeom prst="rect">
            <a:avLst/>
          </a:prstGeom>
          <a:noFill/>
        </p:spPr>
        <p:txBody>
          <a:bodyPr wrap="square">
            <a:spAutoFit/>
          </a:bodyPr>
          <a:lstStyle/>
          <a:p>
            <a:r>
              <a:rPr lang="cs-CZ" sz="2000" b="1" dirty="0" err="1">
                <a:latin typeface="Calibri" panose="020F0502020204030204" pitchFamily="34" charset="0"/>
                <a:cs typeface="Calibri" panose="020F0502020204030204" pitchFamily="34" charset="0"/>
              </a:rPr>
              <a:t>Turnerův</a:t>
            </a:r>
            <a:r>
              <a:rPr lang="cs-CZ" sz="2000" b="1" dirty="0">
                <a:latin typeface="Calibri" panose="020F0502020204030204" pitchFamily="34" charset="0"/>
                <a:cs typeface="Calibri" panose="020F0502020204030204" pitchFamily="34" charset="0"/>
              </a:rPr>
              <a:t> syndrom</a:t>
            </a:r>
            <a:r>
              <a:rPr lang="cs-CZ" sz="2000" dirty="0">
                <a:latin typeface="Calibri" panose="020F0502020204030204" pitchFamily="34" charset="0"/>
                <a:cs typeface="Calibri" panose="020F0502020204030204" pitchFamily="34" charset="0"/>
              </a:rPr>
              <a:t> patří mezi klasické syndromy způsobené numerickou chromozomální aberací, mezi které patří i syndromy Downův, </a:t>
            </a:r>
            <a:r>
              <a:rPr lang="cs-CZ" sz="2000" dirty="0" err="1">
                <a:latin typeface="Calibri" panose="020F0502020204030204" pitchFamily="34" charset="0"/>
                <a:cs typeface="Calibri" panose="020F0502020204030204" pitchFamily="34" charset="0"/>
                <a:hlinkClick r:id="rId5" tooltip="Edwardsův syndrom"/>
              </a:rPr>
              <a:t>Edwardsův</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hlinkClick r:id="rId6" tooltip="Patauův syndrom"/>
              </a:rPr>
              <a:t>Patauův</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hlinkClick r:id="rId7" tooltip="Klinefelterův syndrom"/>
              </a:rPr>
              <a:t>Klinefelterův</a:t>
            </a:r>
            <a:r>
              <a:rPr lang="cs-CZ" sz="2000" dirty="0">
                <a:latin typeface="Calibri" panose="020F0502020204030204" pitchFamily="34" charset="0"/>
                <a:cs typeface="Calibri" panose="020F0502020204030204" pitchFamily="34" charset="0"/>
              </a:rPr>
              <a:t> či syndromy </a:t>
            </a:r>
            <a:r>
              <a:rPr lang="cs-CZ" sz="2000" dirty="0">
                <a:latin typeface="Calibri" panose="020F0502020204030204" pitchFamily="34" charset="0"/>
                <a:cs typeface="Calibri" panose="020F0502020204030204" pitchFamily="34" charset="0"/>
                <a:hlinkClick r:id="rId8" tooltip="Syndrom 47,XXX"/>
              </a:rPr>
              <a:t>47,XXX</a:t>
            </a:r>
            <a:r>
              <a:rPr lang="cs-CZ" sz="2000" dirty="0">
                <a:latin typeface="Calibri" panose="020F0502020204030204" pitchFamily="34" charset="0"/>
                <a:cs typeface="Calibri" panose="020F0502020204030204" pitchFamily="34" charset="0"/>
              </a:rPr>
              <a:t> a </a:t>
            </a:r>
            <a:r>
              <a:rPr lang="cs-CZ" sz="2000" dirty="0">
                <a:latin typeface="Calibri" panose="020F0502020204030204" pitchFamily="34" charset="0"/>
                <a:cs typeface="Calibri" panose="020F0502020204030204" pitchFamily="34" charset="0"/>
                <a:hlinkClick r:id="rId9" tooltip="Syndrom 47,XYY"/>
              </a:rPr>
              <a:t>47,XYY</a:t>
            </a:r>
            <a:r>
              <a:rPr lang="cs-CZ" sz="2000" dirty="0">
                <a:latin typeface="Calibri" panose="020F0502020204030204" pitchFamily="34" charset="0"/>
                <a:cs typeface="Calibri" panose="020F0502020204030204" pitchFamily="34" charset="0"/>
              </a:rPr>
              <a:t> (dříve nazývané "</a:t>
            </a:r>
            <a:r>
              <a:rPr lang="cs-CZ" sz="2000" dirty="0" err="1">
                <a:latin typeface="Calibri" panose="020F0502020204030204" pitchFamily="34" charset="0"/>
                <a:cs typeface="Calibri" panose="020F0502020204030204" pitchFamily="34" charset="0"/>
              </a:rPr>
              <a:t>Superfemale</a:t>
            </a:r>
            <a:r>
              <a:rPr lang="cs-CZ" sz="2000" dirty="0">
                <a:latin typeface="Calibri" panose="020F0502020204030204" pitchFamily="34" charset="0"/>
                <a:cs typeface="Calibri" panose="020F0502020204030204" pitchFamily="34" charset="0"/>
              </a:rPr>
              <a:t>" a "</a:t>
            </a:r>
            <a:r>
              <a:rPr lang="cs-CZ" sz="2000" dirty="0" err="1">
                <a:latin typeface="Calibri" panose="020F0502020204030204" pitchFamily="34" charset="0"/>
                <a:cs typeface="Calibri" panose="020F0502020204030204" pitchFamily="34" charset="0"/>
              </a:rPr>
              <a:t>Supermale</a:t>
            </a:r>
            <a:r>
              <a:rPr lang="cs-CZ" sz="2000" dirty="0">
                <a:latin typeface="Calibri" panose="020F0502020204030204" pitchFamily="34" charset="0"/>
                <a:cs typeface="Calibri" panose="020F0502020204030204" pitchFamily="34" charset="0"/>
              </a:rPr>
              <a:t>"). Na rozdíl od těchto syndromů, které jsou (ve většině případů) způsobeny </a:t>
            </a:r>
            <a:r>
              <a:rPr lang="cs-CZ" sz="2000" dirty="0" err="1">
                <a:latin typeface="Calibri" panose="020F0502020204030204" pitchFamily="34" charset="0"/>
                <a:cs typeface="Calibri" panose="020F0502020204030204" pitchFamily="34" charset="0"/>
              </a:rPr>
              <a:t>trizomií</a:t>
            </a:r>
            <a:r>
              <a:rPr lang="cs-CZ" sz="2000" dirty="0">
                <a:latin typeface="Calibri" panose="020F0502020204030204" pitchFamily="34" charset="0"/>
                <a:cs typeface="Calibri" panose="020F0502020204030204" pitchFamily="34" charset="0"/>
              </a:rPr>
              <a:t> ať již somatického nebo pohlavního chromozomu, představuje </a:t>
            </a:r>
            <a:r>
              <a:rPr lang="cs-CZ" sz="2000" dirty="0" err="1">
                <a:latin typeface="Calibri" panose="020F0502020204030204" pitchFamily="34" charset="0"/>
                <a:cs typeface="Calibri" panose="020F0502020204030204" pitchFamily="34" charset="0"/>
              </a:rPr>
              <a:t>Turnerův</a:t>
            </a:r>
            <a:r>
              <a:rPr lang="cs-CZ" sz="2000" dirty="0">
                <a:latin typeface="Calibri" panose="020F0502020204030204" pitchFamily="34" charset="0"/>
                <a:cs typeface="Calibri" panose="020F0502020204030204" pitchFamily="34" charset="0"/>
              </a:rPr>
              <a:t> syndrom (způsobený nejčastěji karyotypem 45,X) zřejmě </a:t>
            </a:r>
            <a:r>
              <a:rPr lang="cs-CZ" sz="2000" b="1" dirty="0">
                <a:latin typeface="Calibri" panose="020F0502020204030204" pitchFamily="34" charset="0"/>
                <a:cs typeface="Calibri" panose="020F0502020204030204" pitchFamily="34" charset="0"/>
              </a:rPr>
              <a:t>jedinou kompletní </a:t>
            </a:r>
            <a:r>
              <a:rPr lang="cs-CZ" sz="2000" b="1" dirty="0" err="1">
                <a:latin typeface="Calibri" panose="020F0502020204030204" pitchFamily="34" charset="0"/>
                <a:cs typeface="Calibri" panose="020F0502020204030204" pitchFamily="34" charset="0"/>
              </a:rPr>
              <a:t>monozomii</a:t>
            </a:r>
            <a:r>
              <a:rPr lang="cs-CZ" sz="2000" dirty="0">
                <a:latin typeface="Calibri" panose="020F0502020204030204" pitchFamily="34" charset="0"/>
                <a:cs typeface="Calibri" panose="020F0502020204030204" pitchFamily="34" charset="0"/>
              </a:rPr>
              <a:t>, jejíž nositelé jsou schopní dlouhodobě přežívat.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935" y="247145"/>
            <a:ext cx="4361815" cy="628377"/>
          </a:xfrm>
          <a:prstGeom prst="rect">
            <a:avLst/>
          </a:prstGeom>
        </p:spPr>
        <p:txBody>
          <a:bodyPr vert="horz" wrap="square" lIns="0" tIns="12700" rIns="0" bIns="0" rtlCol="0" anchor="t" anchorCtr="0">
            <a:spAutoFit/>
          </a:bodyPr>
          <a:lstStyle/>
          <a:p>
            <a:pPr marL="12700">
              <a:lnSpc>
                <a:spcPct val="100000"/>
              </a:lnSpc>
              <a:spcBef>
                <a:spcPts val="100"/>
              </a:spcBef>
            </a:pPr>
            <a:r>
              <a:rPr lang="cs-CZ" b="0" dirty="0" err="1"/>
              <a:t>Turnerův</a:t>
            </a:r>
            <a:r>
              <a:rPr lang="cs-CZ" b="0" dirty="0"/>
              <a:t> syndrom</a:t>
            </a:r>
            <a:endParaRPr b="0" dirty="0"/>
          </a:p>
        </p:txBody>
      </p:sp>
      <p:sp>
        <p:nvSpPr>
          <p:cNvPr id="3" name="object 3"/>
          <p:cNvSpPr txBox="1"/>
          <p:nvPr/>
        </p:nvSpPr>
        <p:spPr>
          <a:xfrm>
            <a:off x="2288540" y="1921510"/>
            <a:ext cx="3568700" cy="3671518"/>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z="2800" dirty="0">
                <a:latin typeface="Times New Roman"/>
                <a:cs typeface="Times New Roman"/>
              </a:rPr>
              <a:t>Poruchy růstu</a:t>
            </a:r>
            <a:endParaRPr sz="2800" dirty="0">
              <a:latin typeface="Times New Roman"/>
              <a:cs typeface="Times New Roman"/>
            </a:endParaRPr>
          </a:p>
          <a:p>
            <a:pPr marL="355600" marR="1028700" indent="-342900">
              <a:lnSpc>
                <a:spcPts val="3100"/>
              </a:lnSpc>
              <a:spcBef>
                <a:spcPts val="750"/>
              </a:spcBef>
              <a:buChar char="•"/>
              <a:tabLst>
                <a:tab pos="354965" algn="l"/>
                <a:tab pos="355600" algn="l"/>
              </a:tabLst>
            </a:pPr>
            <a:r>
              <a:rPr lang="cs-CZ" sz="2800" spc="-5" dirty="0">
                <a:latin typeface="Times New Roman"/>
                <a:cs typeface="Times New Roman"/>
              </a:rPr>
              <a:t>Poruchy pohlavního vývoje</a:t>
            </a:r>
            <a:endParaRPr sz="2800" dirty="0">
              <a:latin typeface="Times New Roman"/>
              <a:cs typeface="Times New Roman"/>
            </a:endParaRPr>
          </a:p>
          <a:p>
            <a:pPr marL="355600" indent="-342900">
              <a:spcBef>
                <a:spcPts val="380"/>
              </a:spcBef>
              <a:buChar char="•"/>
              <a:tabLst>
                <a:tab pos="354965" algn="l"/>
                <a:tab pos="355600" algn="l"/>
              </a:tabLst>
            </a:pPr>
            <a:r>
              <a:rPr lang="cs-CZ" sz="2800" dirty="0">
                <a:latin typeface="Times New Roman"/>
                <a:cs typeface="Times New Roman"/>
              </a:rPr>
              <a:t>Nízká produkce </a:t>
            </a:r>
            <a:r>
              <a:rPr lang="cs-CZ" sz="2800" dirty="0" err="1">
                <a:latin typeface="Times New Roman"/>
                <a:cs typeface="Times New Roman"/>
              </a:rPr>
              <a:t>strogenů</a:t>
            </a:r>
            <a:endParaRPr sz="2800" dirty="0">
              <a:latin typeface="Times New Roman"/>
              <a:cs typeface="Times New Roman"/>
            </a:endParaRPr>
          </a:p>
          <a:p>
            <a:pPr marL="355600" indent="-342900">
              <a:spcBef>
                <a:spcPts val="430"/>
              </a:spcBef>
              <a:buChar char="•"/>
              <a:tabLst>
                <a:tab pos="354965" algn="l"/>
                <a:tab pos="355600" algn="l"/>
              </a:tabLst>
            </a:pPr>
            <a:r>
              <a:rPr lang="cs-CZ" sz="2800" spc="-5" dirty="0">
                <a:latin typeface="Times New Roman"/>
                <a:cs typeface="Times New Roman"/>
              </a:rPr>
              <a:t>Sterilita</a:t>
            </a:r>
            <a:endParaRPr sz="2800" dirty="0">
              <a:latin typeface="Times New Roman"/>
              <a:cs typeface="Times New Roman"/>
            </a:endParaRPr>
          </a:p>
          <a:p>
            <a:pPr marL="355600" indent="-342900">
              <a:spcBef>
                <a:spcPts val="439"/>
              </a:spcBef>
              <a:buChar char="•"/>
              <a:tabLst>
                <a:tab pos="354965" algn="l"/>
                <a:tab pos="355600" algn="l"/>
              </a:tabLst>
            </a:pPr>
            <a:r>
              <a:rPr lang="cs-CZ" sz="2800" spc="-5" dirty="0" err="1">
                <a:latin typeface="Times New Roman"/>
                <a:cs typeface="Times New Roman"/>
              </a:rPr>
              <a:t>Pterygia</a:t>
            </a:r>
            <a:endParaRPr sz="2800" dirty="0">
              <a:latin typeface="Times New Roman"/>
              <a:cs typeface="Times New Roman"/>
            </a:endParaRPr>
          </a:p>
        </p:txBody>
      </p:sp>
      <p:sp>
        <p:nvSpPr>
          <p:cNvPr id="4" name="object 4"/>
          <p:cNvSpPr/>
          <p:nvPr/>
        </p:nvSpPr>
        <p:spPr>
          <a:xfrm>
            <a:off x="6959600" y="2032000"/>
            <a:ext cx="2235200" cy="4013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35DEF-6FCD-47EA-9AA7-DC62B455E992}"/>
              </a:ext>
            </a:extLst>
          </p:cNvPr>
          <p:cNvSpPr>
            <a:spLocks noGrp="1"/>
          </p:cNvSpPr>
          <p:nvPr>
            <p:ph type="title"/>
          </p:nvPr>
        </p:nvSpPr>
        <p:spPr/>
        <p:txBody>
          <a:bodyPr/>
          <a:lstStyle/>
          <a:p>
            <a:r>
              <a:rPr lang="cs-CZ" b="1" dirty="0" err="1"/>
              <a:t>Praderův</a:t>
            </a:r>
            <a:r>
              <a:rPr lang="cs-CZ" b="1" dirty="0"/>
              <a:t>-Williho syndrom</a:t>
            </a:r>
            <a:br>
              <a:rPr lang="cs-CZ" b="1" dirty="0"/>
            </a:br>
            <a:endParaRPr lang="cs-CZ" dirty="0"/>
          </a:p>
        </p:txBody>
      </p:sp>
      <p:sp>
        <p:nvSpPr>
          <p:cNvPr id="3" name="Zástupný obsah 2">
            <a:extLst>
              <a:ext uri="{FF2B5EF4-FFF2-40B4-BE49-F238E27FC236}">
                <a16:creationId xmlns:a16="http://schemas.microsoft.com/office/drawing/2014/main" id="{B61E1734-1594-410E-B6F1-7425DFE1C966}"/>
              </a:ext>
            </a:extLst>
          </p:cNvPr>
          <p:cNvSpPr>
            <a:spLocks noGrp="1"/>
          </p:cNvSpPr>
          <p:nvPr>
            <p:ph idx="1"/>
          </p:nvPr>
        </p:nvSpPr>
        <p:spPr/>
        <p:txBody>
          <a:bodyPr/>
          <a:lstStyle/>
          <a:p>
            <a:r>
              <a:rPr lang="cs-CZ" b="1" dirty="0" err="1"/>
              <a:t>Prader</a:t>
            </a:r>
            <a:r>
              <a:rPr lang="cs-CZ" b="1" dirty="0"/>
              <a:t>–Williho syndrom</a:t>
            </a:r>
            <a:r>
              <a:rPr lang="cs-CZ" dirty="0"/>
              <a:t> (PWS) je geneticky podmíněné onemocnění řazené mezi </a:t>
            </a:r>
            <a:r>
              <a:rPr lang="cs-CZ" dirty="0" err="1"/>
              <a:t>mikrodeleční</a:t>
            </a:r>
            <a:r>
              <a:rPr lang="cs-CZ" dirty="0"/>
              <a:t> syndromy. Projevy PWS jsou způsobené </a:t>
            </a:r>
            <a:r>
              <a:rPr lang="cs-CZ" b="1" dirty="0"/>
              <a:t>poruchou funkce hypotalamu</a:t>
            </a:r>
            <a:r>
              <a:rPr lang="cs-CZ" dirty="0"/>
              <a:t> a liší se v závislosti na věku pacienta, onemocnění je charakteristické zejména nezvladatelnou chutí k jídlu, malým vzrůstem, </a:t>
            </a:r>
            <a:r>
              <a:rPr lang="cs-CZ" dirty="0" err="1"/>
              <a:t>hypogonadismem</a:t>
            </a:r>
            <a:r>
              <a:rPr lang="cs-CZ" dirty="0"/>
              <a:t> a mírnou mentální retardací. Prevalence je stejná u dívek i u chlapců. </a:t>
            </a:r>
          </a:p>
        </p:txBody>
      </p:sp>
    </p:spTree>
    <p:extLst>
      <p:ext uri="{BB962C8B-B14F-4D97-AF65-F5344CB8AC3E}">
        <p14:creationId xmlns:p14="http://schemas.microsoft.com/office/powerpoint/2010/main" val="266325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2E129-692F-4D45-8958-B12902780590}"/>
              </a:ext>
            </a:extLst>
          </p:cNvPr>
          <p:cNvSpPr>
            <a:spLocks noGrp="1"/>
          </p:cNvSpPr>
          <p:nvPr>
            <p:ph type="title"/>
          </p:nvPr>
        </p:nvSpPr>
        <p:spPr/>
        <p:txBody>
          <a:bodyPr/>
          <a:lstStyle/>
          <a:p>
            <a:r>
              <a:rPr lang="cs-CZ" b="1" dirty="0" err="1"/>
              <a:t>Praderův</a:t>
            </a:r>
            <a:r>
              <a:rPr lang="cs-CZ" b="1" dirty="0"/>
              <a:t>-Williho syndrom - příčiny</a:t>
            </a:r>
            <a:endParaRPr lang="cs-CZ" dirty="0"/>
          </a:p>
        </p:txBody>
      </p:sp>
      <p:sp>
        <p:nvSpPr>
          <p:cNvPr id="3" name="Zástupný obsah 2">
            <a:extLst>
              <a:ext uri="{FF2B5EF4-FFF2-40B4-BE49-F238E27FC236}">
                <a16:creationId xmlns:a16="http://schemas.microsoft.com/office/drawing/2014/main" id="{E62560F4-E1DC-4E7B-9CFA-290338F371A5}"/>
              </a:ext>
            </a:extLst>
          </p:cNvPr>
          <p:cNvSpPr>
            <a:spLocks noGrp="1"/>
          </p:cNvSpPr>
          <p:nvPr>
            <p:ph idx="1"/>
          </p:nvPr>
        </p:nvSpPr>
        <p:spPr>
          <a:xfrm>
            <a:off x="789821" y="1449000"/>
            <a:ext cx="10040936" cy="3960000"/>
          </a:xfrm>
        </p:spPr>
        <p:txBody>
          <a:bodyPr/>
          <a:lstStyle/>
          <a:p>
            <a:pPr marL="72000" indent="0">
              <a:buNone/>
            </a:pPr>
            <a:r>
              <a:rPr lang="cs-CZ" sz="1400" dirty="0"/>
              <a:t>Syndrom </a:t>
            </a:r>
            <a:r>
              <a:rPr lang="cs-CZ" sz="1400" dirty="0" err="1"/>
              <a:t>Prader</a:t>
            </a:r>
            <a:r>
              <a:rPr lang="cs-CZ" sz="1400" dirty="0"/>
              <a:t>-Willi (PWS) je vzácné genetické onemocnění způsobené chybou na chromozomu 15. Základní příčinou syndromu </a:t>
            </a:r>
            <a:r>
              <a:rPr lang="cs-CZ" sz="1400" dirty="0" err="1"/>
              <a:t>Prader</a:t>
            </a:r>
            <a:r>
              <a:rPr lang="cs-CZ" sz="1400" dirty="0"/>
              <a:t>-Willi je většinou absence nebo abnormální expresi určitých genů na chromozomu 15.</a:t>
            </a:r>
          </a:p>
          <a:p>
            <a:pPr marL="72000" indent="0">
              <a:buNone/>
            </a:pPr>
            <a:r>
              <a:rPr lang="cs-CZ" sz="1400" dirty="0"/>
              <a:t>Syndrom </a:t>
            </a:r>
            <a:r>
              <a:rPr lang="cs-CZ" sz="1400" dirty="0" err="1"/>
              <a:t>Prader</a:t>
            </a:r>
            <a:r>
              <a:rPr lang="cs-CZ" sz="1400" dirty="0"/>
              <a:t>-Willi je většinou dědičný, ale může se také vyskytnout náhodně z mutací chromozomu 15. V dědičných případech může být onemocnění přenášeno od matky nebo otce. Pokud je ale chyba na chromozomu 15 dědičná od matky, PWS se obvykle nevyvine, protože matka poskytuje normální kopii těchto genů. Pokud je chyba na chromozomu 15 dědičná od otce, PWS se může vyvinout, protože tyto geny na chromozomu 15 nejsou exprimovány.</a:t>
            </a:r>
          </a:p>
          <a:p>
            <a:pPr marL="72000" indent="0">
              <a:buNone/>
            </a:pPr>
            <a:endParaRPr lang="cs-CZ" sz="2000" dirty="0"/>
          </a:p>
        </p:txBody>
      </p:sp>
    </p:spTree>
    <p:extLst>
      <p:ext uri="{BB962C8B-B14F-4D97-AF65-F5344CB8AC3E}">
        <p14:creationId xmlns:p14="http://schemas.microsoft.com/office/powerpoint/2010/main" val="2986651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FE6A2E-AD9D-4422-8839-852D33B8B5D1}"/>
              </a:ext>
            </a:extLst>
          </p:cNvPr>
          <p:cNvSpPr>
            <a:spLocks noGrp="1"/>
          </p:cNvSpPr>
          <p:nvPr>
            <p:ph type="title"/>
          </p:nvPr>
        </p:nvSpPr>
        <p:spPr/>
        <p:txBody>
          <a:bodyPr/>
          <a:lstStyle/>
          <a:p>
            <a:r>
              <a:rPr lang="cs-CZ" b="1" dirty="0" err="1"/>
              <a:t>Praderův</a:t>
            </a:r>
            <a:r>
              <a:rPr lang="cs-CZ" b="1" dirty="0"/>
              <a:t>-Williho syndrom – klinické projevy</a:t>
            </a:r>
            <a:endParaRPr lang="cs-CZ" dirty="0"/>
          </a:p>
        </p:txBody>
      </p:sp>
      <p:sp>
        <p:nvSpPr>
          <p:cNvPr id="3" name="Zástupný obsah 2">
            <a:extLst>
              <a:ext uri="{FF2B5EF4-FFF2-40B4-BE49-F238E27FC236}">
                <a16:creationId xmlns:a16="http://schemas.microsoft.com/office/drawing/2014/main" id="{7BBA5063-CD3E-4CBC-9C48-7624C3C6F87A}"/>
              </a:ext>
            </a:extLst>
          </p:cNvPr>
          <p:cNvSpPr>
            <a:spLocks noGrp="1"/>
          </p:cNvSpPr>
          <p:nvPr>
            <p:ph idx="1"/>
          </p:nvPr>
        </p:nvSpPr>
        <p:spPr>
          <a:xfrm>
            <a:off x="720000" y="1171576"/>
            <a:ext cx="12676404" cy="3960000"/>
          </a:xfrm>
        </p:spPr>
        <p:txBody>
          <a:bodyPr/>
          <a:lstStyle/>
          <a:p>
            <a:r>
              <a:rPr lang="cs-CZ" sz="1400" b="1" dirty="0"/>
              <a:t>Novorozenci a kojenci</a:t>
            </a:r>
          </a:p>
          <a:p>
            <a:pPr>
              <a:buFont typeface="Arial" panose="020B0604020202020204" pitchFamily="34" charset="0"/>
              <a:buChar char="•"/>
            </a:pPr>
            <a:r>
              <a:rPr lang="cs-CZ" sz="1400" dirty="0"/>
              <a:t>výrazně snížený svalový tonus (</a:t>
            </a:r>
            <a:r>
              <a:rPr lang="cs-CZ" sz="1400" b="1" dirty="0"/>
              <a:t>hypotonie</a:t>
            </a:r>
            <a:r>
              <a:rPr lang="cs-CZ" sz="1400" dirty="0"/>
              <a:t>)</a:t>
            </a:r>
          </a:p>
          <a:p>
            <a:pPr>
              <a:buFont typeface="Arial" panose="020B0604020202020204" pitchFamily="34" charset="0"/>
              <a:buChar char="•"/>
            </a:pPr>
            <a:r>
              <a:rPr lang="cs-CZ" sz="1400" dirty="0" err="1"/>
              <a:t>kraniofaciální</a:t>
            </a:r>
            <a:r>
              <a:rPr lang="cs-CZ" sz="1400" dirty="0"/>
              <a:t> dysmorfie – oční štěrbiny ve tvaru mandlí, zúžená hlava v oblasti spánků, tenký horní ret</a:t>
            </a:r>
          </a:p>
          <a:p>
            <a:pPr>
              <a:buFont typeface="Arial" panose="020B0604020202020204" pitchFamily="34" charset="0"/>
              <a:buChar char="•"/>
            </a:pPr>
            <a:r>
              <a:rPr lang="cs-CZ" sz="1400" dirty="0"/>
              <a:t>neprospívání – částečně díky chabému sacímu reflexu</a:t>
            </a:r>
          </a:p>
          <a:p>
            <a:pPr>
              <a:buFont typeface="Arial" panose="020B0604020202020204" pitchFamily="34" charset="0"/>
              <a:buChar char="•"/>
            </a:pPr>
            <a:r>
              <a:rPr lang="cs-CZ" sz="1400" dirty="0"/>
              <a:t>strabismus</a:t>
            </a:r>
          </a:p>
          <a:p>
            <a:pPr>
              <a:buFont typeface="Arial" panose="020B0604020202020204" pitchFamily="34" charset="0"/>
              <a:buChar char="•"/>
            </a:pPr>
            <a:r>
              <a:rPr lang="cs-CZ" sz="1400" dirty="0"/>
              <a:t>únava, apatie, špatná reakce na stimulaci, slabý pláč</a:t>
            </a:r>
          </a:p>
          <a:p>
            <a:r>
              <a:rPr lang="cs-CZ" sz="1400" b="1" dirty="0"/>
              <a:t>Batolata a předškoláci</a:t>
            </a:r>
          </a:p>
          <a:p>
            <a:pPr>
              <a:buFont typeface="Arial" panose="020B0604020202020204" pitchFamily="34" charset="0"/>
              <a:buChar char="•"/>
            </a:pPr>
            <a:r>
              <a:rPr lang="cs-CZ" sz="1400" dirty="0"/>
              <a:t>nezvladatelná </a:t>
            </a:r>
            <a:r>
              <a:rPr lang="cs-CZ" sz="1400" b="1" dirty="0"/>
              <a:t>touha po jídle</a:t>
            </a:r>
            <a:r>
              <a:rPr lang="cs-CZ" sz="1400" dirty="0"/>
              <a:t> s následnou </a:t>
            </a:r>
            <a:r>
              <a:rPr lang="cs-CZ" sz="1400" b="1" dirty="0"/>
              <a:t>obezitou</a:t>
            </a:r>
            <a:r>
              <a:rPr lang="cs-CZ" sz="1400" dirty="0"/>
              <a:t> - příčinou je vysoká hladina </a:t>
            </a:r>
            <a:r>
              <a:rPr lang="cs-CZ" sz="1400" b="1" dirty="0" err="1"/>
              <a:t>ghrelinu</a:t>
            </a:r>
            <a:r>
              <a:rPr lang="cs-CZ" sz="1400" dirty="0"/>
              <a:t> (</a:t>
            </a:r>
            <a:r>
              <a:rPr lang="cs-CZ" sz="1400" dirty="0" err="1"/>
              <a:t>orexigení</a:t>
            </a:r>
            <a:r>
              <a:rPr lang="cs-CZ" sz="1400" dirty="0"/>
              <a:t> účinky)</a:t>
            </a:r>
          </a:p>
          <a:p>
            <a:pPr>
              <a:buFont typeface="Arial" panose="020B0604020202020204" pitchFamily="34" charset="0"/>
              <a:buChar char="•"/>
            </a:pPr>
            <a:r>
              <a:rPr lang="cs-CZ" sz="1400" dirty="0" err="1"/>
              <a:t>hypogonadotropní</a:t>
            </a:r>
            <a:r>
              <a:rPr lang="cs-CZ" sz="1400" dirty="0"/>
              <a:t> </a:t>
            </a:r>
            <a:r>
              <a:rPr lang="cs-CZ" sz="1400" b="1" dirty="0" err="1"/>
              <a:t>hypogonadismus</a:t>
            </a:r>
            <a:r>
              <a:rPr lang="cs-CZ" sz="1400" dirty="0"/>
              <a:t> – nedostatečná produkce </a:t>
            </a:r>
            <a:r>
              <a:rPr lang="cs-CZ" sz="1400" dirty="0" err="1"/>
              <a:t>GnRH</a:t>
            </a:r>
            <a:r>
              <a:rPr lang="cs-CZ" sz="1400" dirty="0"/>
              <a:t> hypothalamem je příčinou snížené produkce pohlavních hormonů a snížené plodnosti, sekundární pohlavní znaky jsou málo vyvinuté</a:t>
            </a:r>
          </a:p>
          <a:p>
            <a:pPr>
              <a:buFont typeface="Arial" panose="020B0604020202020204" pitchFamily="34" charset="0"/>
              <a:buChar char="•"/>
            </a:pPr>
            <a:r>
              <a:rPr lang="cs-CZ" sz="1400" b="1" dirty="0"/>
              <a:t>malý vzrůst</a:t>
            </a:r>
            <a:r>
              <a:rPr lang="cs-CZ" sz="1400" dirty="0"/>
              <a:t> (kolem 150 cm), méně svaloviny, krátké ruce a nohy</a:t>
            </a:r>
          </a:p>
          <a:p>
            <a:pPr>
              <a:buFont typeface="Arial" panose="020B0604020202020204" pitchFamily="34" charset="0"/>
              <a:buChar char="•"/>
            </a:pPr>
            <a:r>
              <a:rPr lang="cs-CZ" sz="1400" dirty="0"/>
              <a:t>problémy s učením, opožděný motorický vývoj, opožděný vývoj řeči a špatná artikulace</a:t>
            </a:r>
          </a:p>
          <a:p>
            <a:pPr>
              <a:buFont typeface="Arial" panose="020B0604020202020204" pitchFamily="34" charset="0"/>
              <a:buChar char="•"/>
            </a:pPr>
            <a:r>
              <a:rPr lang="cs-CZ" sz="1400" dirty="0"/>
              <a:t>poruchy chování – tvrdohlavost a záchvaty vzteku, obvykle v souvislosti s jídlem</a:t>
            </a:r>
          </a:p>
          <a:p>
            <a:pPr>
              <a:buFont typeface="Arial" panose="020B0604020202020204" pitchFamily="34" charset="0"/>
              <a:buChar char="•"/>
            </a:pPr>
            <a:r>
              <a:rPr lang="cs-CZ" sz="1400" dirty="0"/>
              <a:t>porucha spánkového cyklu</a:t>
            </a:r>
          </a:p>
          <a:p>
            <a:pPr>
              <a:buFont typeface="Arial" panose="020B0604020202020204" pitchFamily="34" charset="0"/>
              <a:buChar char="•"/>
            </a:pPr>
            <a:r>
              <a:rPr lang="cs-CZ" sz="1400" dirty="0"/>
              <a:t>skolióza</a:t>
            </a:r>
          </a:p>
          <a:p>
            <a:endParaRPr lang="cs-CZ" sz="1400" dirty="0"/>
          </a:p>
        </p:txBody>
      </p:sp>
    </p:spTree>
    <p:extLst>
      <p:ext uri="{BB962C8B-B14F-4D97-AF65-F5344CB8AC3E}">
        <p14:creationId xmlns:p14="http://schemas.microsoft.com/office/powerpoint/2010/main" val="339232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AE87-4B1F-4600-86DD-C981DE799BFB}"/>
              </a:ext>
            </a:extLst>
          </p:cNvPr>
          <p:cNvSpPr>
            <a:spLocks noGrp="1"/>
          </p:cNvSpPr>
          <p:nvPr>
            <p:ph type="title"/>
          </p:nvPr>
        </p:nvSpPr>
        <p:spPr>
          <a:xfrm>
            <a:off x="720000" y="720000"/>
            <a:ext cx="7452450" cy="451576"/>
          </a:xfrm>
        </p:spPr>
        <p:txBody>
          <a:bodyPr/>
          <a:lstStyle/>
          <a:p>
            <a:r>
              <a:rPr lang="cs-CZ" b="1" dirty="0" err="1"/>
              <a:t>Praderův</a:t>
            </a:r>
            <a:r>
              <a:rPr lang="cs-CZ" b="1" dirty="0"/>
              <a:t>-Williho syndrom – typický fenotyp</a:t>
            </a:r>
            <a:endParaRPr lang="cs-CZ" dirty="0"/>
          </a:p>
        </p:txBody>
      </p:sp>
      <p:pic>
        <p:nvPicPr>
          <p:cNvPr id="5" name="Zástupný obsah 4" descr="Obsah obrázku text, osoba&#10;&#10;Popis byl vytvořen automaticky">
            <a:extLst>
              <a:ext uri="{FF2B5EF4-FFF2-40B4-BE49-F238E27FC236}">
                <a16:creationId xmlns:a16="http://schemas.microsoft.com/office/drawing/2014/main" id="{310CB07B-4A49-46E4-AE2C-9218484C97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4150" y="358050"/>
            <a:ext cx="2350170" cy="3497443"/>
          </a:xfrm>
        </p:spPr>
      </p:pic>
      <p:pic>
        <p:nvPicPr>
          <p:cNvPr id="7" name="Obrázek 6" descr="Obsah obrázku osoba, stojící, pózování&#10;&#10;Popis byl vytvořen automaticky">
            <a:extLst>
              <a:ext uri="{FF2B5EF4-FFF2-40B4-BE49-F238E27FC236}">
                <a16:creationId xmlns:a16="http://schemas.microsoft.com/office/drawing/2014/main" id="{082B1ECA-EF3D-4A6A-84BB-9B8A52958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50" y="4171893"/>
            <a:ext cx="4467225" cy="2328057"/>
          </a:xfrm>
          <a:prstGeom prst="rect">
            <a:avLst/>
          </a:prstGeom>
        </p:spPr>
      </p:pic>
      <p:pic>
        <p:nvPicPr>
          <p:cNvPr id="9" name="Obrázek 8">
            <a:extLst>
              <a:ext uri="{FF2B5EF4-FFF2-40B4-BE49-F238E27FC236}">
                <a16:creationId xmlns:a16="http://schemas.microsoft.com/office/drawing/2014/main" id="{B29A342A-487C-4DEA-8FD2-0D906203C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014537"/>
            <a:ext cx="6029325" cy="3038475"/>
          </a:xfrm>
          <a:prstGeom prst="rect">
            <a:avLst/>
          </a:prstGeom>
        </p:spPr>
      </p:pic>
    </p:spTree>
    <p:extLst>
      <p:ext uri="{BB962C8B-B14F-4D97-AF65-F5344CB8AC3E}">
        <p14:creationId xmlns:p14="http://schemas.microsoft.com/office/powerpoint/2010/main" val="638258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A922F8A-5988-4C8C-BD94-D79BEFE4FFB7}"/>
              </a:ext>
            </a:extLst>
          </p:cNvPr>
          <p:cNvSpPr>
            <a:spLocks noGrp="1" noChangeArrowheads="1"/>
          </p:cNvSpPr>
          <p:nvPr>
            <p:ph type="title"/>
          </p:nvPr>
        </p:nvSpPr>
        <p:spPr/>
        <p:txBody>
          <a:bodyPr/>
          <a:lstStyle/>
          <a:p>
            <a:r>
              <a:rPr lang="cs-CZ" altLang="cs-CZ" b="1" dirty="0" err="1">
                <a:effectLst>
                  <a:outerShdw blurRad="38100" dist="38100" dir="2700000" algn="tl">
                    <a:srgbClr val="FFFFFF"/>
                  </a:outerShdw>
                </a:effectLst>
              </a:rPr>
              <a:t>Monogenní</a:t>
            </a:r>
            <a:r>
              <a:rPr lang="cs-CZ" altLang="cs-CZ" b="1" dirty="0">
                <a:effectLst>
                  <a:outerShdw blurRad="38100" dist="38100" dir="2700000" algn="tl">
                    <a:srgbClr val="FFFFFF"/>
                  </a:outerShdw>
                </a:effectLst>
              </a:rPr>
              <a:t> formy obezity</a:t>
            </a:r>
          </a:p>
        </p:txBody>
      </p:sp>
      <p:sp>
        <p:nvSpPr>
          <p:cNvPr id="87043" name="Rectangle 3">
            <a:extLst>
              <a:ext uri="{FF2B5EF4-FFF2-40B4-BE49-F238E27FC236}">
                <a16:creationId xmlns:a16="http://schemas.microsoft.com/office/drawing/2014/main" id="{652E4728-C053-4C00-B84C-24C6D3ECC4D2}"/>
              </a:ext>
            </a:extLst>
          </p:cNvPr>
          <p:cNvSpPr>
            <a:spLocks noGrp="1" noChangeArrowheads="1"/>
          </p:cNvSpPr>
          <p:nvPr>
            <p:ph type="body" sz="half" idx="1"/>
          </p:nvPr>
        </p:nvSpPr>
        <p:spPr>
          <a:xfrm>
            <a:off x="1069714" y="1182687"/>
            <a:ext cx="4241800" cy="5400675"/>
          </a:xfrm>
        </p:spPr>
        <p:txBody>
          <a:bodyPr/>
          <a:lstStyle/>
          <a:p>
            <a:pPr>
              <a:lnSpc>
                <a:spcPct val="90000"/>
              </a:lnSpc>
            </a:pPr>
            <a:r>
              <a:rPr lang="en-US" altLang="cs-CZ" sz="1800" b="1" dirty="0"/>
              <a:t>leptin </a:t>
            </a:r>
            <a:r>
              <a:rPr lang="cs-CZ" altLang="cs-CZ" sz="1800" b="1" dirty="0"/>
              <a:t>a jeho receptor</a:t>
            </a:r>
            <a:r>
              <a:rPr lang="cs-CZ" altLang="cs-CZ" sz="1800" dirty="0"/>
              <a:t> (</a:t>
            </a:r>
            <a:r>
              <a:rPr lang="cs-CZ" altLang="cs-CZ" sz="1800" dirty="0" err="1"/>
              <a:t>hypogonadotropní</a:t>
            </a:r>
            <a:r>
              <a:rPr lang="cs-CZ" altLang="cs-CZ" sz="1800" dirty="0"/>
              <a:t> </a:t>
            </a:r>
            <a:r>
              <a:rPr lang="cs-CZ" altLang="cs-CZ" sz="1800" dirty="0" err="1"/>
              <a:t>hypogonadismus</a:t>
            </a:r>
            <a:r>
              <a:rPr lang="cs-CZ" altLang="cs-CZ" sz="1800" dirty="0"/>
              <a:t>, </a:t>
            </a:r>
            <a:r>
              <a:rPr lang="cs-CZ" altLang="cs-CZ" sz="1800" dirty="0" err="1"/>
              <a:t>hyperfágie</a:t>
            </a:r>
            <a:r>
              <a:rPr lang="cs-CZ" altLang="cs-CZ" sz="1800" dirty="0"/>
              <a:t>, </a:t>
            </a:r>
            <a:r>
              <a:rPr lang="cs-CZ" altLang="cs-CZ" sz="1800" dirty="0" err="1"/>
              <a:t>hyperinzulinémie</a:t>
            </a:r>
            <a:r>
              <a:rPr lang="cs-CZ" altLang="cs-CZ" sz="1800" dirty="0"/>
              <a:t>, narušená </a:t>
            </a:r>
            <a:r>
              <a:rPr lang="cs-CZ" altLang="cs-CZ" sz="1800" dirty="0" err="1"/>
              <a:t>fce</a:t>
            </a:r>
            <a:r>
              <a:rPr lang="cs-CZ" altLang="cs-CZ" sz="1800" dirty="0"/>
              <a:t> T-lymfocytů, časná těžká obezita) </a:t>
            </a:r>
          </a:p>
          <a:p>
            <a:pPr>
              <a:lnSpc>
                <a:spcPct val="90000"/>
              </a:lnSpc>
            </a:pPr>
            <a:r>
              <a:rPr lang="en-US" altLang="cs-CZ" sz="1800" b="1" dirty="0"/>
              <a:t>proopiomelanocortin</a:t>
            </a:r>
            <a:r>
              <a:rPr lang="en-US" altLang="cs-CZ" sz="1800" dirty="0"/>
              <a:t> (POMC)</a:t>
            </a:r>
            <a:r>
              <a:rPr lang="cs-CZ" altLang="cs-CZ" sz="1800" dirty="0"/>
              <a:t> (</a:t>
            </a:r>
            <a:r>
              <a:rPr lang="cs-CZ" altLang="cs-CZ" sz="1800" dirty="0" err="1"/>
              <a:t>hypokortizolémie</a:t>
            </a:r>
            <a:r>
              <a:rPr lang="cs-CZ" altLang="cs-CZ" sz="1800" dirty="0"/>
              <a:t>, časná závažná obezita, světlá pleť, červené vlasy)</a:t>
            </a:r>
            <a:endParaRPr lang="en-US" altLang="cs-CZ" sz="1800" dirty="0"/>
          </a:p>
          <a:p>
            <a:pPr>
              <a:lnSpc>
                <a:spcPct val="90000"/>
              </a:lnSpc>
            </a:pPr>
            <a:r>
              <a:rPr lang="cs-CZ" altLang="cs-CZ" sz="1800" b="1" dirty="0"/>
              <a:t>receptor pro </a:t>
            </a:r>
            <a:r>
              <a:rPr lang="en-US" altLang="cs-CZ" sz="1800" b="1" dirty="0" err="1"/>
              <a:t>melano</a:t>
            </a:r>
            <a:r>
              <a:rPr lang="cs-CZ" altLang="cs-CZ" sz="1800" b="1" dirty="0"/>
              <a:t>k</a:t>
            </a:r>
            <a:r>
              <a:rPr lang="en-US" altLang="cs-CZ" sz="1800" b="1" dirty="0"/>
              <a:t>ortin-4</a:t>
            </a:r>
            <a:r>
              <a:rPr lang="en-US" altLang="cs-CZ" sz="1800" dirty="0"/>
              <a:t> (MC4</a:t>
            </a:r>
            <a:r>
              <a:rPr lang="cs-CZ" altLang="cs-CZ" sz="1800" dirty="0"/>
              <a:t>R</a:t>
            </a:r>
            <a:r>
              <a:rPr lang="en-US" altLang="cs-CZ" sz="1800" dirty="0"/>
              <a:t>) </a:t>
            </a:r>
            <a:r>
              <a:rPr lang="cs-CZ" altLang="cs-CZ" sz="1800" dirty="0"/>
              <a:t>(</a:t>
            </a:r>
            <a:r>
              <a:rPr lang="cs-CZ" altLang="cs-CZ" sz="1800" dirty="0" err="1"/>
              <a:t>hyperinzulinémie</a:t>
            </a:r>
            <a:r>
              <a:rPr lang="cs-CZ" altLang="cs-CZ" sz="1800" dirty="0"/>
              <a:t>, hyperfagie zmírňující se s věkem)</a:t>
            </a:r>
            <a:r>
              <a:rPr lang="en-US" altLang="cs-CZ" sz="1800" dirty="0"/>
              <a:t> </a:t>
            </a:r>
          </a:p>
          <a:p>
            <a:pPr>
              <a:lnSpc>
                <a:spcPct val="90000"/>
              </a:lnSpc>
            </a:pPr>
            <a:r>
              <a:rPr lang="cs-CZ" altLang="cs-CZ" sz="1800" b="1" dirty="0" err="1"/>
              <a:t>prohormonkonveráza</a:t>
            </a:r>
            <a:r>
              <a:rPr lang="cs-CZ" altLang="cs-CZ" sz="1800" b="1" dirty="0"/>
              <a:t> 1</a:t>
            </a:r>
            <a:r>
              <a:rPr lang="en-US" altLang="cs-CZ" sz="1800" dirty="0"/>
              <a:t>(PC1)</a:t>
            </a:r>
            <a:r>
              <a:rPr lang="cs-CZ" altLang="cs-CZ" sz="1800" dirty="0"/>
              <a:t> (těžká obezita, </a:t>
            </a:r>
            <a:r>
              <a:rPr lang="cs-CZ" altLang="cs-CZ" sz="1800" dirty="0" err="1"/>
              <a:t>hypogonadotropní</a:t>
            </a:r>
            <a:r>
              <a:rPr lang="cs-CZ" altLang="cs-CZ" sz="1800" dirty="0"/>
              <a:t> </a:t>
            </a:r>
            <a:r>
              <a:rPr lang="cs-CZ" altLang="cs-CZ" sz="1800" dirty="0" err="1"/>
              <a:t>hypogonadismus</a:t>
            </a:r>
            <a:r>
              <a:rPr lang="cs-CZ" altLang="cs-CZ" sz="1800" dirty="0"/>
              <a:t>, těžká </a:t>
            </a:r>
            <a:r>
              <a:rPr lang="cs-CZ" altLang="cs-CZ" sz="1800" dirty="0" err="1"/>
              <a:t>hypokortizolémie</a:t>
            </a:r>
            <a:r>
              <a:rPr lang="cs-CZ" altLang="cs-CZ" sz="1800" dirty="0"/>
              <a:t>, </a:t>
            </a:r>
            <a:r>
              <a:rPr lang="cs-CZ" altLang="cs-CZ" sz="1800" dirty="0" err="1"/>
              <a:t>hypoinzulinémie</a:t>
            </a:r>
            <a:r>
              <a:rPr lang="cs-CZ" altLang="cs-CZ" sz="1800" dirty="0"/>
              <a:t> a abnormální glukózová tolerance)</a:t>
            </a:r>
            <a:r>
              <a:rPr lang="en-US" altLang="cs-CZ" sz="1800" dirty="0"/>
              <a:t> 	</a:t>
            </a:r>
          </a:p>
          <a:p>
            <a:pPr>
              <a:lnSpc>
                <a:spcPct val="90000"/>
              </a:lnSpc>
            </a:pPr>
            <a:r>
              <a:rPr lang="en-US" altLang="cs-CZ" sz="1800" b="1" dirty="0"/>
              <a:t>single-minded </a:t>
            </a:r>
            <a:r>
              <a:rPr lang="en-US" altLang="cs-CZ" sz="1800" b="1" dirty="0" err="1"/>
              <a:t>homolo</a:t>
            </a:r>
            <a:r>
              <a:rPr lang="cs-CZ" altLang="cs-CZ" sz="1800" b="1" dirty="0"/>
              <a:t>g</a:t>
            </a:r>
            <a:r>
              <a:rPr lang="en-US" altLang="cs-CZ" sz="1800" b="1" dirty="0"/>
              <a:t> 1</a:t>
            </a:r>
            <a:r>
              <a:rPr lang="en-US" altLang="cs-CZ" sz="1800" dirty="0"/>
              <a:t> (</a:t>
            </a:r>
            <a:r>
              <a:rPr lang="en-US" altLang="cs-CZ" sz="1800" i="1" dirty="0"/>
              <a:t>SIM1)</a:t>
            </a:r>
            <a:r>
              <a:rPr lang="en-US" altLang="cs-CZ" sz="1800" dirty="0"/>
              <a:t> </a:t>
            </a:r>
          </a:p>
          <a:p>
            <a:pPr>
              <a:lnSpc>
                <a:spcPct val="90000"/>
              </a:lnSpc>
            </a:pPr>
            <a:endParaRPr lang="cs-CZ" altLang="cs-CZ" sz="1800" dirty="0"/>
          </a:p>
        </p:txBody>
      </p:sp>
      <p:sp>
        <p:nvSpPr>
          <p:cNvPr id="87044" name="AutoShape 4">
            <a:extLst>
              <a:ext uri="{FF2B5EF4-FFF2-40B4-BE49-F238E27FC236}">
                <a16:creationId xmlns:a16="http://schemas.microsoft.com/office/drawing/2014/main" id="{466C8984-267A-48ED-8C8B-23E7FFF9F298}"/>
              </a:ext>
            </a:extLst>
          </p:cNvPr>
          <p:cNvSpPr>
            <a:spLocks noChangeArrowheads="1"/>
          </p:cNvSpPr>
          <p:nvPr/>
        </p:nvSpPr>
        <p:spPr bwMode="auto">
          <a:xfrm>
            <a:off x="3927383" y="5648324"/>
            <a:ext cx="7080928" cy="935038"/>
          </a:xfrm>
          <a:prstGeom prst="horizontalScroll">
            <a:avLst>
              <a:gd name="adj" fmla="val 12500"/>
            </a:avLst>
          </a:prstGeom>
          <a:solidFill>
            <a:schemeClr val="accent4">
              <a:lumMod val="20000"/>
              <a:lumOff val="80000"/>
            </a:schemeClr>
          </a:solidFill>
          <a:ln w="9525">
            <a:solidFill>
              <a:schemeClr val="tx1"/>
            </a:solidFill>
            <a:round/>
            <a:headEnd/>
            <a:tailEnd/>
          </a:ln>
          <a:effectLst/>
        </p:spPr>
        <p:txBody>
          <a:bodyPr wrap="none" anchor="ctr"/>
          <a:lstStyle/>
          <a:p>
            <a:pPr algn="ctr"/>
            <a:r>
              <a:rPr lang="cs-CZ" altLang="cs-CZ" dirty="0">
                <a:latin typeface="Calibri" panose="020F0502020204030204" pitchFamily="34" charset="0"/>
                <a:cs typeface="Calibri" panose="020F0502020204030204" pitchFamily="34" charset="0"/>
              </a:rPr>
              <a:t>Většinou se jedná o geny kódující proteiny</a:t>
            </a:r>
          </a:p>
          <a:p>
            <a:pPr algn="ctr"/>
            <a:r>
              <a:rPr lang="cs-CZ" altLang="cs-CZ" dirty="0">
                <a:latin typeface="Calibri" panose="020F0502020204030204" pitchFamily="34" charset="0"/>
                <a:cs typeface="Calibri" panose="020F0502020204030204" pitchFamily="34" charset="0"/>
              </a:rPr>
              <a:t>regulující </a:t>
            </a:r>
            <a:r>
              <a:rPr lang="cs-CZ" altLang="cs-CZ" dirty="0" err="1">
                <a:latin typeface="Calibri" panose="020F0502020204030204" pitchFamily="34" charset="0"/>
                <a:cs typeface="Calibri" panose="020F0502020204030204" pitchFamily="34" charset="0"/>
              </a:rPr>
              <a:t>orixigenní-anorexigenní</a:t>
            </a:r>
            <a:r>
              <a:rPr lang="cs-CZ" altLang="cs-CZ" dirty="0">
                <a:latin typeface="Calibri" panose="020F0502020204030204" pitchFamily="34" charset="0"/>
                <a:cs typeface="Calibri" panose="020F0502020204030204" pitchFamily="34" charset="0"/>
              </a:rPr>
              <a:t> regulace</a:t>
            </a:r>
          </a:p>
        </p:txBody>
      </p:sp>
      <p:pic>
        <p:nvPicPr>
          <p:cNvPr id="87045" name="Picture 5">
            <a:extLst>
              <a:ext uri="{FF2B5EF4-FFF2-40B4-BE49-F238E27FC236}">
                <a16:creationId xmlns:a16="http://schemas.microsoft.com/office/drawing/2014/main" id="{3A9AE4EA-D99F-47C8-A65D-C1BA882390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29488" y="1720851"/>
            <a:ext cx="2743200" cy="30781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1CA443DC-D6C0-46A2-8D9D-A2FAB7DBB986}"/>
              </a:ext>
            </a:extLst>
          </p:cNvPr>
          <p:cNvGrpSpPr>
            <a:grpSpLocks/>
          </p:cNvGrpSpPr>
          <p:nvPr/>
        </p:nvGrpSpPr>
        <p:grpSpPr bwMode="auto">
          <a:xfrm>
            <a:off x="6450860" y="607630"/>
            <a:ext cx="3835400" cy="4725987"/>
            <a:chOff x="3286" y="733"/>
            <a:chExt cx="2240" cy="2853"/>
          </a:xfrm>
        </p:grpSpPr>
        <p:sp>
          <p:nvSpPr>
            <p:cNvPr id="29712" name="Rectangle 16">
              <a:extLst>
                <a:ext uri="{FF2B5EF4-FFF2-40B4-BE49-F238E27FC236}">
                  <a16:creationId xmlns:a16="http://schemas.microsoft.com/office/drawing/2014/main" id="{9E8A86A4-C94B-4411-B5F2-FB45977031E7}"/>
                </a:ext>
              </a:extLst>
            </p:cNvPr>
            <p:cNvSpPr>
              <a:spLocks noChangeArrowheads="1"/>
            </p:cNvSpPr>
            <p:nvPr/>
          </p:nvSpPr>
          <p:spPr bwMode="auto">
            <a:xfrm>
              <a:off x="3319" y="779"/>
              <a:ext cx="2207" cy="2807"/>
            </a:xfrm>
            <a:prstGeom prst="rect">
              <a:avLst/>
            </a:prstGeom>
            <a:solidFill>
              <a:schemeClr val="bg1"/>
            </a:solidFill>
            <a:ln>
              <a:noFill/>
            </a:ln>
            <a:effectLst>
              <a:prstShdw prst="shdw17" dist="17961" dir="2700000">
                <a:schemeClr val="bg1">
                  <a:gamma/>
                  <a:shade val="60000"/>
                  <a:invGamma/>
                </a:schemeClr>
              </a:prstShdw>
            </a:effectLst>
          </p:spPr>
          <p:txBody>
            <a:bodyPr wrap="none" anchor="ctr"/>
            <a:lstStyle/>
            <a:p>
              <a:pPr fontAlgn="auto">
                <a:spcBef>
                  <a:spcPts val="0"/>
                </a:spcBef>
                <a:spcAft>
                  <a:spcPts val="0"/>
                </a:spcAft>
                <a:defRPr/>
              </a:pPr>
              <a:endParaRPr lang="cs-CZ">
                <a:latin typeface="+mn-lt"/>
              </a:endParaRPr>
            </a:p>
          </p:txBody>
        </p:sp>
        <p:pic>
          <p:nvPicPr>
            <p:cNvPr id="7188" name="Picture 17">
              <a:extLst>
                <a:ext uri="{FF2B5EF4-FFF2-40B4-BE49-F238E27FC236}">
                  <a16:creationId xmlns:a16="http://schemas.microsoft.com/office/drawing/2014/main" id="{1A925BCA-CD66-46A8-B985-9247DA3705D5}"/>
                </a:ext>
              </a:extLst>
            </p:cNvPr>
            <p:cNvPicPr>
              <a:picLocks noChangeAspect="1" noChangeArrowheads="1"/>
            </p:cNvPicPr>
            <p:nvPr/>
          </p:nvPicPr>
          <p:blipFill>
            <a:blip r:embed="rId2">
              <a:clrChange>
                <a:clrFrom>
                  <a:srgbClr val="F3EAD9"/>
                </a:clrFrom>
                <a:clrTo>
                  <a:srgbClr val="F3EAD9">
                    <a:alpha val="0"/>
                  </a:srgbClr>
                </a:clrTo>
              </a:clrChange>
              <a:extLst>
                <a:ext uri="{28A0092B-C50C-407E-A947-70E740481C1C}">
                  <a14:useLocalDpi xmlns:a14="http://schemas.microsoft.com/office/drawing/2010/main" val="0"/>
                </a:ext>
              </a:extLst>
            </a:blip>
            <a:srcRect r="52997" b="24898"/>
            <a:stretch>
              <a:fillRect/>
            </a:stretch>
          </p:blipFill>
          <p:spPr bwMode="auto">
            <a:xfrm>
              <a:off x="3286" y="733"/>
              <a:ext cx="2240"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18">
              <a:extLst>
                <a:ext uri="{FF2B5EF4-FFF2-40B4-BE49-F238E27FC236}">
                  <a16:creationId xmlns:a16="http://schemas.microsoft.com/office/drawing/2014/main" id="{811EB9A3-7676-4DDE-BECD-60032D6BA247}"/>
                </a:ext>
              </a:extLst>
            </p:cNvPr>
            <p:cNvSpPr>
              <a:spLocks noChangeArrowheads="1"/>
            </p:cNvSpPr>
            <p:nvPr/>
          </p:nvSpPr>
          <p:spPr bwMode="auto">
            <a:xfrm>
              <a:off x="3336" y="816"/>
              <a:ext cx="380"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29715" name="Rectangle 19">
              <a:extLst>
                <a:ext uri="{FF2B5EF4-FFF2-40B4-BE49-F238E27FC236}">
                  <a16:creationId xmlns:a16="http://schemas.microsoft.com/office/drawing/2014/main" id="{DA3D9877-9E44-4FB4-B5BE-B9142F434DFE}"/>
                </a:ext>
              </a:extLst>
            </p:cNvPr>
            <p:cNvSpPr>
              <a:spLocks noChangeArrowheads="1"/>
            </p:cNvSpPr>
            <p:nvPr/>
          </p:nvSpPr>
          <p:spPr bwMode="auto">
            <a:xfrm>
              <a:off x="3431" y="1190"/>
              <a:ext cx="1973" cy="2141"/>
            </a:xfrm>
            <a:prstGeom prst="rect">
              <a:avLst/>
            </a:prstGeom>
            <a:no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fontAlgn="auto">
                <a:spcBef>
                  <a:spcPts val="0"/>
                </a:spcBef>
                <a:spcAft>
                  <a:spcPts val="0"/>
                </a:spcAft>
                <a:defRPr/>
              </a:pPr>
              <a:endParaRPr lang="cs-CZ">
                <a:latin typeface="+mn-lt"/>
              </a:endParaRPr>
            </a:p>
          </p:txBody>
        </p:sp>
      </p:grpSp>
      <p:sp>
        <p:nvSpPr>
          <p:cNvPr id="7171" name="Rectangle 20">
            <a:extLst>
              <a:ext uri="{FF2B5EF4-FFF2-40B4-BE49-F238E27FC236}">
                <a16:creationId xmlns:a16="http://schemas.microsoft.com/office/drawing/2014/main" id="{1EA9BF2F-4F18-4A0D-8CC1-8050AA65242B}"/>
              </a:ext>
            </a:extLst>
          </p:cNvPr>
          <p:cNvSpPr>
            <a:spLocks noGrp="1"/>
          </p:cNvSpPr>
          <p:nvPr>
            <p:ph type="title"/>
          </p:nvPr>
        </p:nvSpPr>
        <p:spPr>
          <a:xfrm>
            <a:off x="335504" y="186730"/>
            <a:ext cx="10753200" cy="451576"/>
          </a:xfrm>
        </p:spPr>
        <p:txBody>
          <a:bodyPr/>
          <a:lstStyle/>
          <a:p>
            <a:pPr eaLnBrk="1" hangingPunct="1"/>
            <a:r>
              <a:rPr lang="cs-CZ" altLang="cs-CZ" dirty="0"/>
              <a:t>Nutrienty jako dietní signály</a:t>
            </a:r>
            <a:endParaRPr lang="nl-NL" altLang="cs-CZ" dirty="0"/>
          </a:p>
        </p:txBody>
      </p:sp>
      <p:grpSp>
        <p:nvGrpSpPr>
          <p:cNvPr id="7172" name="Skupina 21">
            <a:extLst>
              <a:ext uri="{FF2B5EF4-FFF2-40B4-BE49-F238E27FC236}">
                <a16:creationId xmlns:a16="http://schemas.microsoft.com/office/drawing/2014/main" id="{77B03314-50A7-40A4-9B99-618FD711A4EF}"/>
              </a:ext>
            </a:extLst>
          </p:cNvPr>
          <p:cNvGrpSpPr>
            <a:grpSpLocks/>
          </p:cNvGrpSpPr>
          <p:nvPr/>
        </p:nvGrpSpPr>
        <p:grpSpPr bwMode="auto">
          <a:xfrm>
            <a:off x="1570039" y="1420907"/>
            <a:ext cx="3789362" cy="4547887"/>
            <a:chOff x="457200" y="1625600"/>
            <a:chExt cx="3971159" cy="4765920"/>
          </a:xfrm>
        </p:grpSpPr>
        <p:grpSp>
          <p:nvGrpSpPr>
            <p:cNvPr id="7173" name="Group 2">
              <a:extLst>
                <a:ext uri="{FF2B5EF4-FFF2-40B4-BE49-F238E27FC236}">
                  <a16:creationId xmlns:a16="http://schemas.microsoft.com/office/drawing/2014/main" id="{6AC7C8F4-25C6-4CB4-8C2A-9227A1FDA9FE}"/>
                </a:ext>
              </a:extLst>
            </p:cNvPr>
            <p:cNvGrpSpPr>
              <a:grpSpLocks/>
            </p:cNvGrpSpPr>
            <p:nvPr/>
          </p:nvGrpSpPr>
          <p:grpSpPr bwMode="auto">
            <a:xfrm>
              <a:off x="586608" y="3859459"/>
              <a:ext cx="3841751" cy="2532061"/>
              <a:chOff x="390" y="2438"/>
              <a:chExt cx="2420" cy="1595"/>
            </a:xfrm>
          </p:grpSpPr>
          <p:sp>
            <p:nvSpPr>
              <p:cNvPr id="7180" name="Text Box 3">
                <a:extLst>
                  <a:ext uri="{FF2B5EF4-FFF2-40B4-BE49-F238E27FC236}">
                    <a16:creationId xmlns:a16="http://schemas.microsoft.com/office/drawing/2014/main" id="{EB7550FA-B024-42F5-A62D-E35CF5D04835}"/>
                  </a:ext>
                </a:extLst>
              </p:cNvPr>
              <p:cNvSpPr txBox="1">
                <a:spLocks noChangeArrowheads="1"/>
              </p:cNvSpPr>
              <p:nvPr/>
            </p:nvSpPr>
            <p:spPr bwMode="auto">
              <a:xfrm>
                <a:off x="390" y="2842"/>
                <a:ext cx="1089"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rgbClr val="FFC000"/>
                    </a:solidFill>
                    <a:latin typeface="Arial Narrow" panose="020B0606020202030204" pitchFamily="34" charset="0"/>
                  </a:rPr>
                  <a:t>Energetická </a:t>
                </a:r>
              </a:p>
              <a:p>
                <a:pPr algn="ctr" eaLnBrk="1" hangingPunct="1">
                  <a:spcAft>
                    <a:spcPct val="0"/>
                  </a:spcAft>
                  <a:buFontTx/>
                  <a:buNone/>
                </a:pPr>
                <a:r>
                  <a:rPr lang="cs-CZ" altLang="cs-CZ" sz="2400">
                    <a:solidFill>
                      <a:srgbClr val="FFC000"/>
                    </a:solidFill>
                    <a:latin typeface="Arial Narrow" panose="020B0606020202030204" pitchFamily="34" charset="0"/>
                  </a:rPr>
                  <a:t>homeostáza</a:t>
                </a:r>
                <a:endParaRPr lang="en-GB" altLang="cs-CZ" sz="2400">
                  <a:solidFill>
                    <a:srgbClr val="FFC000"/>
                  </a:solidFill>
                  <a:latin typeface="Arial Narrow" panose="020B0606020202030204" pitchFamily="34" charset="0"/>
                </a:endParaRPr>
              </a:p>
            </p:txBody>
          </p:sp>
          <p:sp>
            <p:nvSpPr>
              <p:cNvPr id="7181" name="Text Box 4">
                <a:extLst>
                  <a:ext uri="{FF2B5EF4-FFF2-40B4-BE49-F238E27FC236}">
                    <a16:creationId xmlns:a16="http://schemas.microsoft.com/office/drawing/2014/main" id="{51306BFA-A3DA-44D7-83DC-065B2CD18D48}"/>
                  </a:ext>
                </a:extLst>
              </p:cNvPr>
              <p:cNvSpPr txBox="1">
                <a:spLocks noChangeArrowheads="1"/>
              </p:cNvSpPr>
              <p:nvPr/>
            </p:nvSpPr>
            <p:spPr bwMode="auto">
              <a:xfrm>
                <a:off x="1131" y="3484"/>
                <a:ext cx="998"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chemeClr val="bg1"/>
                    </a:solidFill>
                    <a:latin typeface="Arial Narrow" panose="020B0606020202030204" pitchFamily="34" charset="0"/>
                  </a:rPr>
                  <a:t>Absorpce</a:t>
                </a:r>
              </a:p>
              <a:p>
                <a:pPr algn="ctr" eaLnBrk="1" hangingPunct="1">
                  <a:spcAft>
                    <a:spcPct val="0"/>
                  </a:spcAft>
                  <a:buFontTx/>
                  <a:buNone/>
                </a:pPr>
                <a:r>
                  <a:rPr lang="cs-CZ" altLang="cs-CZ" sz="2400">
                    <a:solidFill>
                      <a:schemeClr val="bg1"/>
                    </a:solidFill>
                    <a:latin typeface="Arial Narrow" panose="020B0606020202030204" pitchFamily="34" charset="0"/>
                  </a:rPr>
                  <a:t>nutrientů</a:t>
                </a:r>
                <a:endParaRPr lang="en-GB" altLang="cs-CZ" sz="2400">
                  <a:solidFill>
                    <a:schemeClr val="bg1"/>
                  </a:solidFill>
                  <a:latin typeface="Arial Narrow" panose="020B0606020202030204" pitchFamily="34" charset="0"/>
                </a:endParaRPr>
              </a:p>
            </p:txBody>
          </p:sp>
          <p:sp>
            <p:nvSpPr>
              <p:cNvPr id="9233" name="Text Box 5">
                <a:extLst>
                  <a:ext uri="{FF2B5EF4-FFF2-40B4-BE49-F238E27FC236}">
                    <a16:creationId xmlns:a16="http://schemas.microsoft.com/office/drawing/2014/main" id="{EB18DCBA-DF5A-4CD7-8B43-7FECDB56425C}"/>
                  </a:ext>
                </a:extLst>
              </p:cNvPr>
              <p:cNvSpPr txBox="1">
                <a:spLocks noChangeArrowheads="1"/>
              </p:cNvSpPr>
              <p:nvPr/>
            </p:nvSpPr>
            <p:spPr bwMode="auto">
              <a:xfrm>
                <a:off x="1767" y="2842"/>
                <a:ext cx="1043" cy="549"/>
              </a:xfrm>
              <a:prstGeom prst="rect">
                <a:avLst/>
              </a:prstGeom>
              <a:solidFill>
                <a:srgbClr val="0070C0"/>
              </a:solidFill>
              <a:ln w="9525">
                <a:solidFill>
                  <a:schemeClr val="accent1"/>
                </a:solidFill>
                <a:miter lim="800000"/>
                <a:headEnd/>
                <a:tailEnd/>
              </a:ln>
              <a:effectLst>
                <a:prstShdw prst="shdw17" dist="17961" dir="2700000">
                  <a:srgbClr val="000028"/>
                </a:prstShdw>
              </a:effectLst>
            </p:spPr>
            <p:txBody>
              <a:bodyPr>
                <a:spAutoFit/>
              </a:bodyPr>
              <a:lstStyle/>
              <a:p>
                <a:pPr algn="ctr" eaLnBrk="1" hangingPunct="1">
                  <a:defRPr/>
                </a:pPr>
                <a:r>
                  <a:rPr lang="cs-CZ" dirty="0">
                    <a:solidFill>
                      <a:schemeClr val="accent6">
                        <a:lumMod val="60000"/>
                        <a:lumOff val="40000"/>
                      </a:schemeClr>
                    </a:solidFill>
                    <a:latin typeface="Arial Narrow" pitchFamily="34" charset="0"/>
                  </a:rPr>
                  <a:t>Buněčná</a:t>
                </a:r>
              </a:p>
              <a:p>
                <a:pPr algn="ctr" eaLnBrk="1" hangingPunct="1">
                  <a:defRPr/>
                </a:pPr>
                <a:r>
                  <a:rPr lang="cs-CZ" dirty="0">
                    <a:solidFill>
                      <a:schemeClr val="accent6">
                        <a:lumMod val="60000"/>
                        <a:lumOff val="40000"/>
                      </a:schemeClr>
                    </a:solidFill>
                    <a:latin typeface="Arial Narrow" pitchFamily="34" charset="0"/>
                  </a:rPr>
                  <a:t>proliferace</a:t>
                </a:r>
                <a:endParaRPr lang="en-GB" dirty="0">
                  <a:solidFill>
                    <a:schemeClr val="accent6">
                      <a:lumMod val="60000"/>
                      <a:lumOff val="40000"/>
                    </a:schemeClr>
                  </a:solidFill>
                  <a:latin typeface="Arial Narrow" pitchFamily="34" charset="0"/>
                </a:endParaRPr>
              </a:p>
            </p:txBody>
          </p:sp>
          <p:grpSp>
            <p:nvGrpSpPr>
              <p:cNvPr id="7183" name="Group 6">
                <a:extLst>
                  <a:ext uri="{FF2B5EF4-FFF2-40B4-BE49-F238E27FC236}">
                    <a16:creationId xmlns:a16="http://schemas.microsoft.com/office/drawing/2014/main" id="{665A5744-226D-46A3-BDCA-298F16253C87}"/>
                  </a:ext>
                </a:extLst>
              </p:cNvPr>
              <p:cNvGrpSpPr>
                <a:grpSpLocks/>
              </p:cNvGrpSpPr>
              <p:nvPr/>
            </p:nvGrpSpPr>
            <p:grpSpPr bwMode="auto">
              <a:xfrm>
                <a:off x="900" y="2438"/>
                <a:ext cx="1399" cy="596"/>
                <a:chOff x="864" y="2178"/>
                <a:chExt cx="1399" cy="1155"/>
              </a:xfrm>
            </p:grpSpPr>
            <p:sp>
              <p:nvSpPr>
                <p:cNvPr id="7184" name="Line 7">
                  <a:extLst>
                    <a:ext uri="{FF2B5EF4-FFF2-40B4-BE49-F238E27FC236}">
                      <a16:creationId xmlns:a16="http://schemas.microsoft.com/office/drawing/2014/main" id="{1EC2866B-7EB9-4885-B782-A1C65C6B55ED}"/>
                    </a:ext>
                  </a:extLst>
                </p:cNvPr>
                <p:cNvSpPr>
                  <a:spLocks noChangeShapeType="1"/>
                </p:cNvSpPr>
                <p:nvPr/>
              </p:nvSpPr>
              <p:spPr bwMode="auto">
                <a:xfrm>
                  <a:off x="1583" y="2178"/>
                  <a:ext cx="680" cy="59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5" name="Line 8">
                  <a:extLst>
                    <a:ext uri="{FF2B5EF4-FFF2-40B4-BE49-F238E27FC236}">
                      <a16:creationId xmlns:a16="http://schemas.microsoft.com/office/drawing/2014/main" id="{877729DA-C744-472E-AFD1-434A01C309E1}"/>
                    </a:ext>
                  </a:extLst>
                </p:cNvPr>
                <p:cNvSpPr>
                  <a:spLocks noChangeShapeType="1"/>
                </p:cNvSpPr>
                <p:nvPr/>
              </p:nvSpPr>
              <p:spPr bwMode="auto">
                <a:xfrm flipH="1">
                  <a:off x="864" y="2178"/>
                  <a:ext cx="719" cy="6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6" name="Line 9">
                  <a:extLst>
                    <a:ext uri="{FF2B5EF4-FFF2-40B4-BE49-F238E27FC236}">
                      <a16:creationId xmlns:a16="http://schemas.microsoft.com/office/drawing/2014/main" id="{A0AE40B1-F93F-4235-A2D0-532EAE684554}"/>
                    </a:ext>
                  </a:extLst>
                </p:cNvPr>
                <p:cNvSpPr>
                  <a:spLocks noChangeShapeType="1"/>
                </p:cNvSpPr>
                <p:nvPr/>
              </p:nvSpPr>
              <p:spPr bwMode="auto">
                <a:xfrm>
                  <a:off x="1583" y="2180"/>
                  <a:ext cx="0" cy="115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grpSp>
        <p:sp>
          <p:nvSpPr>
            <p:cNvPr id="7174" name="Text Box 10">
              <a:extLst>
                <a:ext uri="{FF2B5EF4-FFF2-40B4-BE49-F238E27FC236}">
                  <a16:creationId xmlns:a16="http://schemas.microsoft.com/office/drawing/2014/main" id="{1C663055-D7FF-4BED-BDB2-667A9A15D95E}"/>
                </a:ext>
              </a:extLst>
            </p:cNvPr>
            <p:cNvSpPr txBox="1">
              <a:spLocks noChangeArrowheads="1"/>
            </p:cNvSpPr>
            <p:nvPr/>
          </p:nvSpPr>
          <p:spPr bwMode="auto">
            <a:xfrm>
              <a:off x="1292225" y="1625600"/>
              <a:ext cx="2557463" cy="4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dirty="0">
                  <a:solidFill>
                    <a:srgbClr val="0070C0"/>
                  </a:solidFill>
                  <a:latin typeface="Arial Narrow" panose="020B0606020202030204" pitchFamily="34" charset="0"/>
                </a:rPr>
                <a:t>Nutriční faktory</a:t>
              </a:r>
              <a:endParaRPr lang="en-GB" altLang="cs-CZ" sz="2400" dirty="0">
                <a:solidFill>
                  <a:srgbClr val="0070C0"/>
                </a:solidFill>
                <a:latin typeface="Arial Narrow" panose="020B0606020202030204" pitchFamily="34" charset="0"/>
              </a:endParaRPr>
            </a:p>
          </p:txBody>
        </p:sp>
        <p:sp>
          <p:nvSpPr>
            <p:cNvPr id="29707" name="Text Box 11">
              <a:extLst>
                <a:ext uri="{FF2B5EF4-FFF2-40B4-BE49-F238E27FC236}">
                  <a16:creationId xmlns:a16="http://schemas.microsoft.com/office/drawing/2014/main" id="{3AF33053-70D4-4156-9080-78D9010F2C48}"/>
                </a:ext>
              </a:extLst>
            </p:cNvPr>
            <p:cNvSpPr txBox="1">
              <a:spLocks noChangeArrowheads="1"/>
            </p:cNvSpPr>
            <p:nvPr/>
          </p:nvSpPr>
          <p:spPr bwMode="auto">
            <a:xfrm>
              <a:off x="1099373" y="2537257"/>
              <a:ext cx="2946344"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Transkripční faktory</a:t>
              </a:r>
              <a:endParaRPr lang="en-GB" dirty="0">
                <a:solidFill>
                  <a:schemeClr val="accent6">
                    <a:lumMod val="75000"/>
                  </a:schemeClr>
                </a:solidFill>
                <a:latin typeface="Arial Narrow" pitchFamily="34" charset="0"/>
              </a:endParaRPr>
            </a:p>
          </p:txBody>
        </p:sp>
        <p:sp>
          <p:nvSpPr>
            <p:cNvPr id="29708" name="Text Box 12">
              <a:extLst>
                <a:ext uri="{FF2B5EF4-FFF2-40B4-BE49-F238E27FC236}">
                  <a16:creationId xmlns:a16="http://schemas.microsoft.com/office/drawing/2014/main" id="{22119049-ED81-42A8-BF09-7D98BDBB37E5}"/>
                </a:ext>
              </a:extLst>
            </p:cNvPr>
            <p:cNvSpPr txBox="1">
              <a:spLocks noChangeArrowheads="1"/>
            </p:cNvSpPr>
            <p:nvPr/>
          </p:nvSpPr>
          <p:spPr bwMode="auto">
            <a:xfrm>
              <a:off x="1234129" y="3377378"/>
              <a:ext cx="2675167"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Genová transkripce</a:t>
              </a:r>
              <a:endParaRPr lang="en-GB" dirty="0">
                <a:solidFill>
                  <a:schemeClr val="accent6">
                    <a:lumMod val="75000"/>
                  </a:schemeClr>
                </a:solidFill>
                <a:latin typeface="Arial Narrow" pitchFamily="34" charset="0"/>
              </a:endParaRPr>
            </a:p>
          </p:txBody>
        </p:sp>
        <p:sp>
          <p:nvSpPr>
            <p:cNvPr id="7177" name="Line 13">
              <a:extLst>
                <a:ext uri="{FF2B5EF4-FFF2-40B4-BE49-F238E27FC236}">
                  <a16:creationId xmlns:a16="http://schemas.microsoft.com/office/drawing/2014/main" id="{146FF09C-E349-40BE-9ED2-A44C84528CE2}"/>
                </a:ext>
              </a:extLst>
            </p:cNvPr>
            <p:cNvSpPr>
              <a:spLocks noChangeShapeType="1"/>
            </p:cNvSpPr>
            <p:nvPr/>
          </p:nvSpPr>
          <p:spPr bwMode="auto">
            <a:xfrm>
              <a:off x="2571750" y="2105025"/>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8" name="Line 14">
              <a:extLst>
                <a:ext uri="{FF2B5EF4-FFF2-40B4-BE49-F238E27FC236}">
                  <a16:creationId xmlns:a16="http://schemas.microsoft.com/office/drawing/2014/main" id="{B53CF64A-21EC-419E-815D-6D0A392D7052}"/>
                </a:ext>
              </a:extLst>
            </p:cNvPr>
            <p:cNvSpPr>
              <a:spLocks noChangeShapeType="1"/>
            </p:cNvSpPr>
            <p:nvPr/>
          </p:nvSpPr>
          <p:spPr bwMode="auto">
            <a:xfrm>
              <a:off x="2571750" y="3059113"/>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9" name="Rectangle 21">
              <a:extLst>
                <a:ext uri="{FF2B5EF4-FFF2-40B4-BE49-F238E27FC236}">
                  <a16:creationId xmlns:a16="http://schemas.microsoft.com/office/drawing/2014/main" id="{7E2387CE-FA4F-4969-8291-B3C7D1CDA892}"/>
                </a:ext>
              </a:extLst>
            </p:cNvPr>
            <p:cNvSpPr>
              <a:spLocks noChangeArrowheads="1"/>
            </p:cNvSpPr>
            <p:nvPr/>
          </p:nvSpPr>
          <p:spPr bwMode="auto">
            <a:xfrm>
              <a:off x="457200" y="4483100"/>
              <a:ext cx="1955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0FA0210-EE97-487F-95CD-1B958F8D401E}"/>
              </a:ext>
            </a:extLst>
          </p:cNvPr>
          <p:cNvSpPr>
            <a:spLocks noGrp="1" noChangeArrowheads="1"/>
          </p:cNvSpPr>
          <p:nvPr>
            <p:ph type="title"/>
          </p:nvPr>
        </p:nvSpPr>
        <p:spPr>
          <a:xfrm>
            <a:off x="442909" y="294549"/>
            <a:ext cx="10753200" cy="451576"/>
          </a:xfrm>
        </p:spPr>
        <p:txBody>
          <a:bodyPr/>
          <a:lstStyle/>
          <a:p>
            <a:r>
              <a:rPr lang="cs-CZ" altLang="cs-CZ" dirty="0"/>
              <a:t>Fenotypické projevy pacientů s </a:t>
            </a:r>
            <a:r>
              <a:rPr lang="cs-CZ" altLang="cs-CZ" dirty="0" err="1"/>
              <a:t>monogenní</a:t>
            </a:r>
            <a:r>
              <a:rPr lang="cs-CZ" altLang="cs-CZ" dirty="0"/>
              <a:t> formou obezity</a:t>
            </a:r>
          </a:p>
        </p:txBody>
      </p:sp>
      <p:pic>
        <p:nvPicPr>
          <p:cNvPr id="116739" name="Picture 3">
            <a:extLst>
              <a:ext uri="{FF2B5EF4-FFF2-40B4-BE49-F238E27FC236}">
                <a16:creationId xmlns:a16="http://schemas.microsoft.com/office/drawing/2014/main" id="{CB4FF1F9-4B39-4353-83B3-B6D87532747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1600201"/>
            <a:ext cx="4586288" cy="4525963"/>
          </a:xfrm>
        </p:spPr>
      </p:pic>
      <p:sp>
        <p:nvSpPr>
          <p:cNvPr id="116741" name="Text Box 5">
            <a:extLst>
              <a:ext uri="{FF2B5EF4-FFF2-40B4-BE49-F238E27FC236}">
                <a16:creationId xmlns:a16="http://schemas.microsoft.com/office/drawing/2014/main" id="{229E4806-2B9A-40CB-9813-DCCD1FF964C2}"/>
              </a:ext>
            </a:extLst>
          </p:cNvPr>
          <p:cNvSpPr txBox="1">
            <a:spLocks noChangeArrowheads="1"/>
          </p:cNvSpPr>
          <p:nvPr/>
        </p:nvSpPr>
        <p:spPr bwMode="auto">
          <a:xfrm>
            <a:off x="1313093" y="6121957"/>
            <a:ext cx="5008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t>Prof.Stephen O'Rahilly, MD and I. Sadaf Farooqi, MD</a:t>
            </a:r>
            <a:r>
              <a:rPr lang="cs-CZ" altLang="cs-CZ"/>
              <a:t> </a:t>
            </a:r>
          </a:p>
        </p:txBody>
      </p:sp>
      <p:pic>
        <p:nvPicPr>
          <p:cNvPr id="116742" name="Picture 6">
            <a:extLst>
              <a:ext uri="{FF2B5EF4-FFF2-40B4-BE49-F238E27FC236}">
                <a16:creationId xmlns:a16="http://schemas.microsoft.com/office/drawing/2014/main" id="{D20D03D0-8C41-4D82-9B05-03830A8542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32614" y="1585913"/>
            <a:ext cx="3152775" cy="4525962"/>
          </a:xfrm>
          <a:noFill/>
          <a:ln/>
        </p:spPr>
      </p:pic>
      <p:sp>
        <p:nvSpPr>
          <p:cNvPr id="116744" name="Text Box 8">
            <a:extLst>
              <a:ext uri="{FF2B5EF4-FFF2-40B4-BE49-F238E27FC236}">
                <a16:creationId xmlns:a16="http://schemas.microsoft.com/office/drawing/2014/main" id="{382A1C7C-64E7-442A-B57E-7A8E69FC1251}"/>
              </a:ext>
            </a:extLst>
          </p:cNvPr>
          <p:cNvSpPr txBox="1">
            <a:spLocks noChangeArrowheads="1"/>
          </p:cNvSpPr>
          <p:nvPr/>
        </p:nvSpPr>
        <p:spPr bwMode="auto">
          <a:xfrm>
            <a:off x="6932614" y="6121957"/>
            <a:ext cx="35471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400" dirty="0" err="1"/>
              <a:t>Heiko</a:t>
            </a:r>
            <a:r>
              <a:rPr lang="cs-CZ" altLang="cs-CZ" sz="1400" dirty="0"/>
              <a:t> </a:t>
            </a:r>
            <a:r>
              <a:rPr lang="cs-CZ" altLang="cs-CZ" sz="1400" dirty="0" err="1"/>
              <a:t>Krude</a:t>
            </a:r>
            <a:r>
              <a:rPr lang="cs-CZ" altLang="cs-CZ" sz="1400" dirty="0"/>
              <a:t>, </a:t>
            </a:r>
            <a:r>
              <a:rPr lang="cs-CZ" altLang="cs-CZ" sz="1400" dirty="0" err="1"/>
              <a:t>Heike</a:t>
            </a:r>
            <a:r>
              <a:rPr lang="cs-CZ" altLang="cs-CZ" sz="1400" dirty="0"/>
              <a:t> </a:t>
            </a:r>
            <a:r>
              <a:rPr lang="cs-CZ" altLang="cs-CZ" sz="1400" dirty="0" err="1"/>
              <a:t>Biebermann</a:t>
            </a:r>
            <a:r>
              <a:rPr lang="cs-CZ" altLang="cs-CZ" sz="1400" dirty="0"/>
              <a:t>, Werner </a:t>
            </a:r>
            <a:r>
              <a:rPr lang="cs-CZ" altLang="cs-CZ" sz="1400" dirty="0" err="1"/>
              <a:t>Luck</a:t>
            </a:r>
            <a:r>
              <a:rPr lang="cs-CZ" altLang="cs-CZ" sz="1400" dirty="0"/>
              <a:t>, </a:t>
            </a:r>
            <a:r>
              <a:rPr lang="cs-CZ" altLang="cs-CZ" sz="1400" dirty="0" err="1"/>
              <a:t>Rüdiger</a:t>
            </a:r>
            <a:r>
              <a:rPr lang="cs-CZ" altLang="cs-CZ" sz="1400" dirty="0"/>
              <a:t> Horn, Georg </a:t>
            </a:r>
            <a:r>
              <a:rPr lang="cs-CZ" altLang="cs-CZ" sz="1400" dirty="0" err="1"/>
              <a:t>Brabant</a:t>
            </a:r>
            <a:r>
              <a:rPr lang="cs-CZ" altLang="cs-CZ" sz="1400" dirty="0"/>
              <a:t> &amp; Annette </a:t>
            </a:r>
            <a:r>
              <a:rPr lang="cs-CZ" altLang="cs-CZ" sz="1400" dirty="0" err="1"/>
              <a:t>Grüters</a:t>
            </a:r>
            <a:r>
              <a:rPr lang="cs-CZ" altLang="cs-CZ" sz="1400"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AE73CC5-F0F4-4E36-990D-6DEC2F0CE667}"/>
              </a:ext>
            </a:extLst>
          </p:cNvPr>
          <p:cNvSpPr>
            <a:spLocks noGrp="1" noChangeArrowheads="1"/>
          </p:cNvSpPr>
          <p:nvPr>
            <p:ph type="title"/>
          </p:nvPr>
        </p:nvSpPr>
        <p:spPr/>
        <p:txBody>
          <a:bodyPr/>
          <a:lstStyle/>
          <a:p>
            <a:endParaRPr lang="cs-CZ" altLang="cs-CZ"/>
          </a:p>
        </p:txBody>
      </p:sp>
      <p:pic>
        <p:nvPicPr>
          <p:cNvPr id="88067" name="Picture 3">
            <a:extLst>
              <a:ext uri="{FF2B5EF4-FFF2-40B4-BE49-F238E27FC236}">
                <a16:creationId xmlns:a16="http://schemas.microsoft.com/office/drawing/2014/main" id="{B90EBD9F-972B-4606-AAB4-2BBBAC23E1EB}"/>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063751" y="981076"/>
            <a:ext cx="1800225" cy="2193925"/>
          </a:xfrm>
        </p:spPr>
      </p:pic>
      <p:pic>
        <p:nvPicPr>
          <p:cNvPr id="88068" name="Picture 4">
            <a:extLst>
              <a:ext uri="{FF2B5EF4-FFF2-40B4-BE49-F238E27FC236}">
                <a16:creationId xmlns:a16="http://schemas.microsoft.com/office/drawing/2014/main" id="{FEE31703-3CB0-4358-B441-0D3F2364D36A}"/>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8832850" y="4508500"/>
            <a:ext cx="1619250" cy="2185988"/>
          </a:xfrm>
        </p:spPr>
      </p:pic>
      <p:pic>
        <p:nvPicPr>
          <p:cNvPr id="88069" name="Picture 5">
            <a:extLst>
              <a:ext uri="{FF2B5EF4-FFF2-40B4-BE49-F238E27FC236}">
                <a16:creationId xmlns:a16="http://schemas.microsoft.com/office/drawing/2014/main" id="{254023DC-4FCA-472A-B0CE-EE7B0387C71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52888" y="214313"/>
            <a:ext cx="4392612" cy="6477000"/>
          </a:xfr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a:extLst>
              <a:ext uri="{FF2B5EF4-FFF2-40B4-BE49-F238E27FC236}">
                <a16:creationId xmlns:a16="http://schemas.microsoft.com/office/drawing/2014/main" id="{C44657B5-20BB-40E7-BF85-B60EDB760AA4}"/>
              </a:ext>
            </a:extLst>
          </p:cNvPr>
          <p:cNvSpPr txBox="1">
            <a:spLocks noChangeArrowheads="1"/>
          </p:cNvSpPr>
          <p:nvPr/>
        </p:nvSpPr>
        <p:spPr bwMode="auto">
          <a:xfrm>
            <a:off x="1631950" y="6021389"/>
            <a:ext cx="7831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000"/>
              <a:t>Mendelian disorders and multifactorial traits: the big divide or one for all?</a:t>
            </a:r>
          </a:p>
          <a:p>
            <a:pPr eaLnBrk="1" hangingPunct="1"/>
            <a:r>
              <a:rPr lang="cs-CZ" altLang="cs-CZ" sz="1000"/>
              <a:t>Stylianos E. Antonarakis, Aravinda Chakravarti, Jonathan C. Cohen &amp; John Hardy</a:t>
            </a:r>
          </a:p>
          <a:p>
            <a:pPr eaLnBrk="1" hangingPunct="1"/>
            <a:r>
              <a:rPr lang="cs-CZ" altLang="cs-CZ" sz="1000"/>
              <a:t>Nature Reviews Genetics 11, 380-384 (May 2010)</a:t>
            </a:r>
          </a:p>
        </p:txBody>
      </p:sp>
      <p:sp>
        <p:nvSpPr>
          <p:cNvPr id="12291" name="Nadpis 1">
            <a:extLst>
              <a:ext uri="{FF2B5EF4-FFF2-40B4-BE49-F238E27FC236}">
                <a16:creationId xmlns:a16="http://schemas.microsoft.com/office/drawing/2014/main" id="{6665E903-3188-41F6-8F4C-F9A9F76FF872}"/>
              </a:ext>
            </a:extLst>
          </p:cNvPr>
          <p:cNvSpPr txBox="1">
            <a:spLocks/>
          </p:cNvSpPr>
          <p:nvPr/>
        </p:nvSpPr>
        <p:spPr bwMode="auto">
          <a:xfrm>
            <a:off x="3203576" y="754063"/>
            <a:ext cx="6488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Etiopatogeneze nemocí</a:t>
            </a:r>
            <a:endParaRPr lang="cs-CZ" altLang="cs-CZ" sz="3600" b="1">
              <a:latin typeface="Calibri" panose="020F0502020204030204" pitchFamily="34" charset="0"/>
            </a:endParaRPr>
          </a:p>
        </p:txBody>
      </p:sp>
      <p:sp>
        <p:nvSpPr>
          <p:cNvPr id="12292" name="TextBox 5">
            <a:extLst>
              <a:ext uri="{FF2B5EF4-FFF2-40B4-BE49-F238E27FC236}">
                <a16:creationId xmlns:a16="http://schemas.microsoft.com/office/drawing/2014/main" id="{AECA2D5F-0AB5-4D7A-AC45-55A1BF749704}"/>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cxnSp>
        <p:nvCxnSpPr>
          <p:cNvPr id="7" name="Straight Arrow Connector 6">
            <a:extLst>
              <a:ext uri="{FF2B5EF4-FFF2-40B4-BE49-F238E27FC236}">
                <a16:creationId xmlns:a16="http://schemas.microsoft.com/office/drawing/2014/main" id="{E0DBA947-18F7-419F-A859-D61F874B6CC7}"/>
              </a:ext>
            </a:extLst>
          </p:cNvPr>
          <p:cNvCxnSpPr/>
          <p:nvPr/>
        </p:nvCxnSpPr>
        <p:spPr>
          <a:xfrm flipV="1">
            <a:off x="3162300" y="1539875"/>
            <a:ext cx="0" cy="3608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5D25BF-04DC-4950-A1E6-AB935180977D}"/>
              </a:ext>
            </a:extLst>
          </p:cNvPr>
          <p:cNvCxnSpPr/>
          <p:nvPr/>
        </p:nvCxnSpPr>
        <p:spPr>
          <a:xfrm>
            <a:off x="3090864" y="5026025"/>
            <a:ext cx="69992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63778E-5660-4DB5-A6E6-2DE59908BF83}"/>
              </a:ext>
            </a:extLst>
          </p:cNvPr>
          <p:cNvSpPr/>
          <p:nvPr/>
        </p:nvSpPr>
        <p:spPr>
          <a:xfrm>
            <a:off x="4667251" y="2290763"/>
            <a:ext cx="2232025" cy="1511300"/>
          </a:xfrm>
          <a:prstGeom prst="ellipse">
            <a:avLst/>
          </a:prstGeom>
          <a:gradFill>
            <a:gsLst>
              <a:gs pos="65000">
                <a:srgbClr val="7030A0"/>
              </a:gs>
              <a:gs pos="100000">
                <a:srgbClr val="7030A0"/>
              </a:gs>
              <a:gs pos="58000">
                <a:srgbClr val="00B050"/>
              </a:gs>
              <a:gs pos="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a16="http://schemas.microsoft.com/office/drawing/2014/main" id="{83566DDE-7A36-408E-A4F4-4269A8FFDDB1}"/>
              </a:ext>
            </a:extLst>
          </p:cNvPr>
          <p:cNvSpPr/>
          <p:nvPr/>
        </p:nvSpPr>
        <p:spPr>
          <a:xfrm>
            <a:off x="3162301" y="1692275"/>
            <a:ext cx="2232025" cy="1511300"/>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cs-CZ" sz="1400" b="1" dirty="0"/>
              <a:t>Vzácné alely způsobující nemoci s mendelovskou dědičností</a:t>
            </a:r>
            <a:endParaRPr lang="en-US" sz="1400" b="1" dirty="0"/>
          </a:p>
        </p:txBody>
      </p:sp>
      <p:sp>
        <p:nvSpPr>
          <p:cNvPr id="22" name="Oval 21">
            <a:extLst>
              <a:ext uri="{FF2B5EF4-FFF2-40B4-BE49-F238E27FC236}">
                <a16:creationId xmlns:a16="http://schemas.microsoft.com/office/drawing/2014/main" id="{8FE0E712-0496-4ADC-9242-CE0D3508D460}"/>
              </a:ext>
            </a:extLst>
          </p:cNvPr>
          <p:cNvSpPr/>
          <p:nvPr/>
        </p:nvSpPr>
        <p:spPr>
          <a:xfrm>
            <a:off x="6216651" y="2897188"/>
            <a:ext cx="2232025" cy="1511300"/>
          </a:xfrm>
          <a:prstGeom prst="ellipse">
            <a:avLst/>
          </a:prstGeom>
          <a:gradFill flip="none" rotWithShape="1">
            <a:gsLst>
              <a:gs pos="33000">
                <a:srgbClr val="FFC000"/>
              </a:gs>
              <a:gs pos="0">
                <a:srgbClr val="FFC000"/>
              </a:gs>
              <a:gs pos="49000">
                <a:srgbClr val="00B050"/>
              </a:gs>
              <a:gs pos="43000">
                <a:srgbClr val="00B05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2B8BE65-DF1B-4F14-9AA3-1BEE95506114}"/>
              </a:ext>
            </a:extLst>
          </p:cNvPr>
          <p:cNvSpPr/>
          <p:nvPr/>
        </p:nvSpPr>
        <p:spPr>
          <a:xfrm>
            <a:off x="5443539" y="2597150"/>
            <a:ext cx="2232025" cy="1512888"/>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cs-CZ" sz="1400" b="1" dirty="0">
                <a:solidFill>
                  <a:schemeClr val="tx1"/>
                </a:solidFill>
              </a:rPr>
              <a:t>Varianty s nízkou frekvencí se středním efektem</a:t>
            </a:r>
            <a:endParaRPr lang="en-US" sz="1400" b="1" dirty="0">
              <a:solidFill>
                <a:schemeClr val="tx1"/>
              </a:solidFill>
            </a:endParaRPr>
          </a:p>
        </p:txBody>
      </p:sp>
      <p:sp>
        <p:nvSpPr>
          <p:cNvPr id="24" name="Oval 23">
            <a:extLst>
              <a:ext uri="{FF2B5EF4-FFF2-40B4-BE49-F238E27FC236}">
                <a16:creationId xmlns:a16="http://schemas.microsoft.com/office/drawing/2014/main" id="{169CC862-0BAC-47BE-98FD-93C95B9FC9D0}"/>
              </a:ext>
            </a:extLst>
          </p:cNvPr>
          <p:cNvSpPr/>
          <p:nvPr/>
        </p:nvSpPr>
        <p:spPr>
          <a:xfrm>
            <a:off x="3186114" y="3495675"/>
            <a:ext cx="2325687" cy="15128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Vzácné varianty s nízkým efektem (velmi těžko identifikovatelné)</a:t>
            </a:r>
            <a:endParaRPr lang="en-US" sz="1400" b="1" dirty="0"/>
          </a:p>
        </p:txBody>
      </p:sp>
      <p:sp>
        <p:nvSpPr>
          <p:cNvPr id="23" name="Oval 22">
            <a:extLst>
              <a:ext uri="{FF2B5EF4-FFF2-40B4-BE49-F238E27FC236}">
                <a16:creationId xmlns:a16="http://schemas.microsoft.com/office/drawing/2014/main" id="{E50CD6DB-6311-4656-A2AE-6A62DDDCF6BE}"/>
              </a:ext>
            </a:extLst>
          </p:cNvPr>
          <p:cNvSpPr/>
          <p:nvPr/>
        </p:nvSpPr>
        <p:spPr>
          <a:xfrm>
            <a:off x="7729539" y="3468689"/>
            <a:ext cx="2232025" cy="15128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Běžné varianty účastnící se rozvoje běžných onemocění (GWA studie)</a:t>
            </a:r>
            <a:endParaRPr lang="en-US" sz="1400" b="1" dirty="0">
              <a:solidFill>
                <a:schemeClr val="tx1"/>
              </a:solidFill>
            </a:endParaRPr>
          </a:p>
        </p:txBody>
      </p:sp>
      <p:sp>
        <p:nvSpPr>
          <p:cNvPr id="25" name="Oval 24">
            <a:extLst>
              <a:ext uri="{FF2B5EF4-FFF2-40B4-BE49-F238E27FC236}">
                <a16:creationId xmlns:a16="http://schemas.microsoft.com/office/drawing/2014/main" id="{2AB9B721-4594-4A2E-B23B-30355E039F32}"/>
              </a:ext>
            </a:extLst>
          </p:cNvPr>
          <p:cNvSpPr/>
          <p:nvPr/>
        </p:nvSpPr>
        <p:spPr>
          <a:xfrm>
            <a:off x="7729539" y="1692275"/>
            <a:ext cx="2232025" cy="15113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Běžné varianty s velkým efektem na běžné nemoci</a:t>
            </a:r>
            <a:endParaRPr lang="en-US" sz="1400" b="1" dirty="0"/>
          </a:p>
        </p:txBody>
      </p:sp>
      <p:sp>
        <p:nvSpPr>
          <p:cNvPr id="12302" name="TextBox 18">
            <a:extLst>
              <a:ext uri="{FF2B5EF4-FFF2-40B4-BE49-F238E27FC236}">
                <a16:creationId xmlns:a16="http://schemas.microsoft.com/office/drawing/2014/main" id="{EA924F64-A762-4306-9611-29900FEEF079}"/>
              </a:ext>
            </a:extLst>
          </p:cNvPr>
          <p:cNvSpPr txBox="1">
            <a:spLocks noChangeArrowheads="1"/>
          </p:cNvSpPr>
          <p:nvPr/>
        </p:nvSpPr>
        <p:spPr bwMode="auto">
          <a:xfrm rot="16200000">
            <a:off x="1562963" y="2840982"/>
            <a:ext cx="938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Efekt</a:t>
            </a:r>
            <a:endParaRPr lang="en-US" altLang="cs-CZ" b="1"/>
          </a:p>
        </p:txBody>
      </p:sp>
      <p:sp>
        <p:nvSpPr>
          <p:cNvPr id="12303" name="TextBox 28">
            <a:extLst>
              <a:ext uri="{FF2B5EF4-FFF2-40B4-BE49-F238E27FC236}">
                <a16:creationId xmlns:a16="http://schemas.microsoft.com/office/drawing/2014/main" id="{E0EB67AE-DD0D-4988-97AF-4A65EA1509D3}"/>
              </a:ext>
            </a:extLst>
          </p:cNvPr>
          <p:cNvSpPr txBox="1">
            <a:spLocks noChangeArrowheads="1"/>
          </p:cNvSpPr>
          <p:nvPr/>
        </p:nvSpPr>
        <p:spPr bwMode="auto">
          <a:xfrm>
            <a:off x="5683250" y="5435601"/>
            <a:ext cx="2478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Frekvence alely</a:t>
            </a:r>
            <a:endParaRPr lang="en-US" altLang="cs-CZ" b="1"/>
          </a:p>
        </p:txBody>
      </p:sp>
      <p:sp>
        <p:nvSpPr>
          <p:cNvPr id="30" name="TextBox 29">
            <a:extLst>
              <a:ext uri="{FF2B5EF4-FFF2-40B4-BE49-F238E27FC236}">
                <a16:creationId xmlns:a16="http://schemas.microsoft.com/office/drawing/2014/main" id="{33C5D104-B2A4-4970-BB04-418D677CBE3F}"/>
              </a:ext>
            </a:extLst>
          </p:cNvPr>
          <p:cNvSpPr txBox="1"/>
          <p:nvPr/>
        </p:nvSpPr>
        <p:spPr>
          <a:xfrm>
            <a:off x="3187701" y="5148264"/>
            <a:ext cx="1019175"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Velmi vzácná</a:t>
            </a:r>
            <a:endParaRPr lang="en-US" sz="1200" b="1" cap="small" dirty="0">
              <a:latin typeface="Calibri" pitchFamily="34" charset="0"/>
            </a:endParaRPr>
          </a:p>
        </p:txBody>
      </p:sp>
      <p:sp>
        <p:nvSpPr>
          <p:cNvPr id="31" name="TextBox 30">
            <a:extLst>
              <a:ext uri="{FF2B5EF4-FFF2-40B4-BE49-F238E27FC236}">
                <a16:creationId xmlns:a16="http://schemas.microsoft.com/office/drawing/2014/main" id="{7EAD1A3C-B4EF-427A-A302-1D3A2E200402}"/>
              </a:ext>
            </a:extLst>
          </p:cNvPr>
          <p:cNvSpPr txBox="1"/>
          <p:nvPr/>
        </p:nvSpPr>
        <p:spPr>
          <a:xfrm>
            <a:off x="4781550" y="5148264"/>
            <a:ext cx="6858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Vzácná</a:t>
            </a:r>
            <a:endParaRPr lang="en-US" sz="1200" b="1" cap="small" dirty="0">
              <a:latin typeface="Calibri" pitchFamily="34" charset="0"/>
            </a:endParaRPr>
          </a:p>
        </p:txBody>
      </p:sp>
      <p:sp>
        <p:nvSpPr>
          <p:cNvPr id="32" name="TextBox 31">
            <a:extLst>
              <a:ext uri="{FF2B5EF4-FFF2-40B4-BE49-F238E27FC236}">
                <a16:creationId xmlns:a16="http://schemas.microsoft.com/office/drawing/2014/main" id="{C410D3FD-4278-4B17-8AB4-F3E172A7D1E6}"/>
              </a:ext>
            </a:extLst>
          </p:cNvPr>
          <p:cNvSpPr txBox="1"/>
          <p:nvPr/>
        </p:nvSpPr>
        <p:spPr>
          <a:xfrm>
            <a:off x="6186489" y="5148264"/>
            <a:ext cx="1347787"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S nízkou frekvencí</a:t>
            </a:r>
            <a:endParaRPr lang="en-US" sz="1200" b="1" cap="small" dirty="0">
              <a:latin typeface="Calibri" pitchFamily="34" charset="0"/>
            </a:endParaRPr>
          </a:p>
        </p:txBody>
      </p:sp>
      <p:sp>
        <p:nvSpPr>
          <p:cNvPr id="33" name="TextBox 32">
            <a:extLst>
              <a:ext uri="{FF2B5EF4-FFF2-40B4-BE49-F238E27FC236}">
                <a16:creationId xmlns:a16="http://schemas.microsoft.com/office/drawing/2014/main" id="{02EAB389-71F5-44F9-9B5B-CD87FA9ECCC9}"/>
              </a:ext>
            </a:extLst>
          </p:cNvPr>
          <p:cNvSpPr txBox="1"/>
          <p:nvPr/>
        </p:nvSpPr>
        <p:spPr>
          <a:xfrm>
            <a:off x="8707438" y="5159376"/>
            <a:ext cx="8636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Běžná</a:t>
            </a:r>
            <a:endParaRPr lang="en-US" sz="1200" b="1" cap="small" dirty="0">
              <a:latin typeface="Calibri" pitchFamily="34" charset="0"/>
            </a:endParaRPr>
          </a:p>
        </p:txBody>
      </p:sp>
      <p:sp>
        <p:nvSpPr>
          <p:cNvPr id="35" name="TextBox 34">
            <a:extLst>
              <a:ext uri="{FF2B5EF4-FFF2-40B4-BE49-F238E27FC236}">
                <a16:creationId xmlns:a16="http://schemas.microsoft.com/office/drawing/2014/main" id="{4FDBF73E-6BFF-41B0-BE84-9ACCC07C320C}"/>
              </a:ext>
            </a:extLst>
          </p:cNvPr>
          <p:cNvSpPr txBox="1"/>
          <p:nvPr/>
        </p:nvSpPr>
        <p:spPr>
          <a:xfrm>
            <a:off x="2298700" y="4654551"/>
            <a:ext cx="673100" cy="277813"/>
          </a:xfrm>
          <a:prstGeom prst="rect">
            <a:avLst/>
          </a:prstGeom>
          <a:solidFill>
            <a:schemeClr val="accent6">
              <a:lumMod val="20000"/>
              <a:lumOff val="80000"/>
            </a:schemeClr>
          </a:solidFill>
        </p:spPr>
        <p:txBody>
          <a:bodyPr>
            <a:spAutoFit/>
          </a:bodyPr>
          <a:lstStyle/>
          <a:p>
            <a:pPr algn="ctr" eaLnBrk="1" hangingPunct="1">
              <a:defRPr/>
            </a:pPr>
            <a:r>
              <a:rPr lang="cs-CZ" sz="1200" b="1" cap="small" dirty="0">
                <a:latin typeface="Calibri" pitchFamily="34" charset="0"/>
              </a:rPr>
              <a:t>nízký</a:t>
            </a:r>
            <a:endParaRPr lang="en-US" sz="1200" b="1" cap="small" dirty="0">
              <a:latin typeface="Calibri" pitchFamily="34" charset="0"/>
            </a:endParaRPr>
          </a:p>
        </p:txBody>
      </p:sp>
      <p:sp>
        <p:nvSpPr>
          <p:cNvPr id="36" name="TextBox 35">
            <a:extLst>
              <a:ext uri="{FF2B5EF4-FFF2-40B4-BE49-F238E27FC236}">
                <a16:creationId xmlns:a16="http://schemas.microsoft.com/office/drawing/2014/main" id="{03079337-AAC8-4D8B-BE2E-A6D8814B3C22}"/>
              </a:ext>
            </a:extLst>
          </p:cNvPr>
          <p:cNvSpPr txBox="1"/>
          <p:nvPr/>
        </p:nvSpPr>
        <p:spPr>
          <a:xfrm>
            <a:off x="2298700" y="1990726"/>
            <a:ext cx="673100" cy="276225"/>
          </a:xfrm>
          <a:prstGeom prst="rect">
            <a:avLst/>
          </a:prstGeom>
          <a:solidFill>
            <a:schemeClr val="accent2">
              <a:lumMod val="75000"/>
            </a:schemeClr>
          </a:solidFill>
        </p:spPr>
        <p:txBody>
          <a:bodyPr>
            <a:spAutoFit/>
          </a:bodyPr>
          <a:lstStyle/>
          <a:p>
            <a:pPr algn="ctr" eaLnBrk="1" hangingPunct="1">
              <a:defRPr/>
            </a:pPr>
            <a:r>
              <a:rPr lang="cs-CZ" sz="1200" b="1" cap="small" dirty="0">
                <a:solidFill>
                  <a:schemeClr val="bg1"/>
                </a:solidFill>
                <a:latin typeface="Calibri" pitchFamily="34" charset="0"/>
              </a:rPr>
              <a:t>Vysoký</a:t>
            </a:r>
            <a:endParaRPr lang="en-US" sz="1200" b="1" cap="small" dirty="0">
              <a:solidFill>
                <a:schemeClr val="bg1"/>
              </a:solidFill>
              <a:latin typeface="Calibri" pitchFamily="34" charset="0"/>
            </a:endParaRPr>
          </a:p>
        </p:txBody>
      </p:sp>
      <p:sp>
        <p:nvSpPr>
          <p:cNvPr id="37" name="TextBox 36">
            <a:extLst>
              <a:ext uri="{FF2B5EF4-FFF2-40B4-BE49-F238E27FC236}">
                <a16:creationId xmlns:a16="http://schemas.microsoft.com/office/drawing/2014/main" id="{A1273E99-2A3D-4FA3-AD10-DAA2EA6D4162}"/>
              </a:ext>
            </a:extLst>
          </p:cNvPr>
          <p:cNvSpPr txBox="1"/>
          <p:nvPr/>
        </p:nvSpPr>
        <p:spPr>
          <a:xfrm>
            <a:off x="2298700" y="3790951"/>
            <a:ext cx="673100" cy="276225"/>
          </a:xfrm>
          <a:prstGeom prst="rect">
            <a:avLst/>
          </a:prstGeom>
          <a:solidFill>
            <a:schemeClr val="accent6">
              <a:lumMod val="40000"/>
              <a:lumOff val="60000"/>
            </a:schemeClr>
          </a:solidFill>
        </p:spPr>
        <p:txBody>
          <a:bodyPr>
            <a:spAutoFit/>
          </a:bodyPr>
          <a:lstStyle/>
          <a:p>
            <a:pPr algn="ctr" eaLnBrk="1" hangingPunct="1">
              <a:defRPr/>
            </a:pPr>
            <a:r>
              <a:rPr lang="cs-CZ" sz="1200" b="1" cap="small" dirty="0">
                <a:latin typeface="Calibri" pitchFamily="34" charset="0"/>
              </a:rPr>
              <a:t>Mírný</a:t>
            </a:r>
            <a:endParaRPr lang="en-US" sz="1200" b="1" cap="small" dirty="0">
              <a:latin typeface="Calibri" pitchFamily="34" charset="0"/>
            </a:endParaRPr>
          </a:p>
        </p:txBody>
      </p:sp>
      <p:sp>
        <p:nvSpPr>
          <p:cNvPr id="38" name="TextBox 37">
            <a:extLst>
              <a:ext uri="{FF2B5EF4-FFF2-40B4-BE49-F238E27FC236}">
                <a16:creationId xmlns:a16="http://schemas.microsoft.com/office/drawing/2014/main" id="{772262B5-5AC1-4F23-A1BE-136D3DBB597F}"/>
              </a:ext>
            </a:extLst>
          </p:cNvPr>
          <p:cNvSpPr txBox="1"/>
          <p:nvPr/>
        </p:nvSpPr>
        <p:spPr>
          <a:xfrm>
            <a:off x="2298700" y="2884488"/>
            <a:ext cx="673100" cy="277812"/>
          </a:xfrm>
          <a:prstGeom prst="rect">
            <a:avLst/>
          </a:prstGeom>
          <a:solidFill>
            <a:schemeClr val="accent6">
              <a:lumMod val="60000"/>
              <a:lumOff val="40000"/>
            </a:schemeClr>
          </a:solidFill>
        </p:spPr>
        <p:txBody>
          <a:bodyPr>
            <a:spAutoFit/>
          </a:bodyPr>
          <a:lstStyle/>
          <a:p>
            <a:pPr algn="ctr" eaLnBrk="1" hangingPunct="1">
              <a:defRPr/>
            </a:pPr>
            <a:r>
              <a:rPr lang="cs-CZ" sz="1200" b="1" cap="small" dirty="0">
                <a:latin typeface="Calibri" pitchFamily="34" charset="0"/>
              </a:rPr>
              <a:t>Střední</a:t>
            </a:r>
            <a:endParaRPr lang="en-US" sz="1200" b="1" cap="small" dirty="0">
              <a:latin typeface="Calibri" pitchFamily="34" charset="0"/>
            </a:endParaRPr>
          </a:p>
        </p:txBody>
      </p:sp>
      <p:pic>
        <p:nvPicPr>
          <p:cNvPr id="12312" name="Picture 27" descr="nrg2793-f1">
            <a:extLst>
              <a:ext uri="{FF2B5EF4-FFF2-40B4-BE49-F238E27FC236}">
                <a16:creationId xmlns:a16="http://schemas.microsoft.com/office/drawing/2014/main" id="{622671B1-5AE8-43E4-9110-BC646E2C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68" t="94083"/>
          <a:stretch>
            <a:fillRect/>
          </a:stretch>
        </p:blipFill>
        <p:spPr bwMode="auto">
          <a:xfrm>
            <a:off x="8220076" y="6310314"/>
            <a:ext cx="22066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Box 25">
            <a:extLst>
              <a:ext uri="{FF2B5EF4-FFF2-40B4-BE49-F238E27FC236}">
                <a16:creationId xmlns:a16="http://schemas.microsoft.com/office/drawing/2014/main" id="{781F0184-2E41-4109-960F-66044F5347E7}"/>
              </a:ext>
            </a:extLst>
          </p:cNvPr>
          <p:cNvSpPr txBox="1">
            <a:spLocks noChangeArrowheads="1"/>
          </p:cNvSpPr>
          <p:nvPr/>
        </p:nvSpPr>
        <p:spPr bwMode="auto">
          <a:xfrm>
            <a:off x="2506663" y="1568451"/>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50.0</a:t>
            </a:r>
            <a:endParaRPr lang="en-US" altLang="cs-CZ" sz="1600"/>
          </a:p>
        </p:txBody>
      </p:sp>
      <p:sp>
        <p:nvSpPr>
          <p:cNvPr id="12314" name="TextBox 42">
            <a:extLst>
              <a:ext uri="{FF2B5EF4-FFF2-40B4-BE49-F238E27FC236}">
                <a16:creationId xmlns:a16="http://schemas.microsoft.com/office/drawing/2014/main" id="{F72A3559-3049-428E-9A53-0150438EC65F}"/>
              </a:ext>
            </a:extLst>
          </p:cNvPr>
          <p:cNvSpPr txBox="1">
            <a:spLocks noChangeArrowheads="1"/>
          </p:cNvSpPr>
          <p:nvPr/>
        </p:nvSpPr>
        <p:spPr bwMode="auto">
          <a:xfrm>
            <a:off x="2586038" y="2576514"/>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3.0</a:t>
            </a:r>
            <a:endParaRPr lang="en-US" altLang="cs-CZ" sz="1600"/>
          </a:p>
        </p:txBody>
      </p:sp>
      <p:sp>
        <p:nvSpPr>
          <p:cNvPr id="12315" name="TextBox 43">
            <a:extLst>
              <a:ext uri="{FF2B5EF4-FFF2-40B4-BE49-F238E27FC236}">
                <a16:creationId xmlns:a16="http://schemas.microsoft.com/office/drawing/2014/main" id="{356EC206-D08C-432F-B3B5-793C6D16F9F2}"/>
              </a:ext>
            </a:extLst>
          </p:cNvPr>
          <p:cNvSpPr txBox="1">
            <a:spLocks noChangeArrowheads="1"/>
          </p:cNvSpPr>
          <p:nvPr/>
        </p:nvSpPr>
        <p:spPr bwMode="auto">
          <a:xfrm>
            <a:off x="2586038" y="34194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1.5</a:t>
            </a:r>
            <a:endParaRPr lang="en-US" altLang="cs-CZ" sz="1600"/>
          </a:p>
        </p:txBody>
      </p:sp>
      <p:sp>
        <p:nvSpPr>
          <p:cNvPr id="12316" name="TextBox 44">
            <a:extLst>
              <a:ext uri="{FF2B5EF4-FFF2-40B4-BE49-F238E27FC236}">
                <a16:creationId xmlns:a16="http://schemas.microsoft.com/office/drawing/2014/main" id="{1A8D576D-0FD6-49BF-ABF0-4C73B34328DD}"/>
              </a:ext>
            </a:extLst>
          </p:cNvPr>
          <p:cNvSpPr txBox="1">
            <a:spLocks noChangeArrowheads="1"/>
          </p:cNvSpPr>
          <p:nvPr/>
        </p:nvSpPr>
        <p:spPr bwMode="auto">
          <a:xfrm>
            <a:off x="2620963" y="4283076"/>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1.1</a:t>
            </a:r>
            <a:endParaRPr lang="en-US" altLang="cs-CZ" sz="1600"/>
          </a:p>
        </p:txBody>
      </p:sp>
      <p:sp>
        <p:nvSpPr>
          <p:cNvPr id="12317" name="TextBox 2047">
            <a:extLst>
              <a:ext uri="{FF2B5EF4-FFF2-40B4-BE49-F238E27FC236}">
                <a16:creationId xmlns:a16="http://schemas.microsoft.com/office/drawing/2014/main" id="{32186ED2-7387-4EE8-AD67-A82A954C4D27}"/>
              </a:ext>
            </a:extLst>
          </p:cNvPr>
          <p:cNvSpPr txBox="1">
            <a:spLocks noChangeArrowheads="1"/>
          </p:cNvSpPr>
          <p:nvPr/>
        </p:nvSpPr>
        <p:spPr bwMode="auto">
          <a:xfrm>
            <a:off x="4144963" y="5122864"/>
            <a:ext cx="69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0.001</a:t>
            </a:r>
            <a:endParaRPr lang="en-US" altLang="cs-CZ" sz="1600"/>
          </a:p>
        </p:txBody>
      </p:sp>
      <p:sp>
        <p:nvSpPr>
          <p:cNvPr id="12318" name="TextBox 46">
            <a:extLst>
              <a:ext uri="{FF2B5EF4-FFF2-40B4-BE49-F238E27FC236}">
                <a16:creationId xmlns:a16="http://schemas.microsoft.com/office/drawing/2014/main" id="{64C029CB-A89A-4A0F-8155-FECC75AD5D96}"/>
              </a:ext>
            </a:extLst>
          </p:cNvPr>
          <p:cNvSpPr txBox="1">
            <a:spLocks noChangeArrowheads="1"/>
          </p:cNvSpPr>
          <p:nvPr/>
        </p:nvSpPr>
        <p:spPr bwMode="auto">
          <a:xfrm>
            <a:off x="5511800" y="5124450"/>
            <a:ext cx="69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0.005</a:t>
            </a:r>
            <a:endParaRPr lang="en-US" altLang="cs-CZ" sz="1600"/>
          </a:p>
        </p:txBody>
      </p:sp>
      <p:sp>
        <p:nvSpPr>
          <p:cNvPr id="12319" name="TextBox 47">
            <a:extLst>
              <a:ext uri="{FF2B5EF4-FFF2-40B4-BE49-F238E27FC236}">
                <a16:creationId xmlns:a16="http://schemas.microsoft.com/office/drawing/2014/main" id="{D7ACC625-80E3-46EB-B7FB-8BDA2D9A943C}"/>
              </a:ext>
            </a:extLst>
          </p:cNvPr>
          <p:cNvSpPr txBox="1">
            <a:spLocks noChangeArrowheads="1"/>
          </p:cNvSpPr>
          <p:nvPr/>
        </p:nvSpPr>
        <p:spPr bwMode="auto">
          <a:xfrm>
            <a:off x="7756526" y="5124450"/>
            <a:ext cx="582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0.05</a:t>
            </a:r>
            <a:endParaRPr lang="en-US" altLang="cs-CZ" sz="1600"/>
          </a:p>
        </p:txBody>
      </p:sp>
      <p:cxnSp>
        <p:nvCxnSpPr>
          <p:cNvPr id="14" name="Straight Connector 13">
            <a:extLst>
              <a:ext uri="{FF2B5EF4-FFF2-40B4-BE49-F238E27FC236}">
                <a16:creationId xmlns:a16="http://schemas.microsoft.com/office/drawing/2014/main" id="{E3800A7C-BE71-4C3D-B505-F9338801CE2C}"/>
              </a:ext>
            </a:extLst>
          </p:cNvPr>
          <p:cNvCxnSpPr/>
          <p:nvPr/>
        </p:nvCxnSpPr>
        <p:spPr>
          <a:xfrm>
            <a:off x="3162301" y="2916239"/>
            <a:ext cx="5472113" cy="21097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2D4CC2-79F0-4526-A9D1-9B958A68BF9B}"/>
              </a:ext>
            </a:extLst>
          </p:cNvPr>
          <p:cNvCxnSpPr/>
          <p:nvPr/>
        </p:nvCxnSpPr>
        <p:spPr>
          <a:xfrm>
            <a:off x="4170363" y="1539875"/>
            <a:ext cx="5994400" cy="23114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0" name="Rectangle 2049">
            <a:extLst>
              <a:ext uri="{FF2B5EF4-FFF2-40B4-BE49-F238E27FC236}">
                <a16:creationId xmlns:a16="http://schemas.microsoft.com/office/drawing/2014/main" id="{A336D456-ABBC-47BE-BF52-BF70052A8534}"/>
              </a:ext>
            </a:extLst>
          </p:cNvPr>
          <p:cNvSpPr/>
          <p:nvPr/>
        </p:nvSpPr>
        <p:spPr>
          <a:xfrm>
            <a:off x="7196138" y="611189"/>
            <a:ext cx="2017712" cy="338137"/>
          </a:xfrm>
          <a:prstGeom prst="rect">
            <a:avLst/>
          </a:prstGeom>
        </p:spPr>
        <p:txBody>
          <a:bodyPr>
            <a:spAutoFit/>
          </a:bodyPr>
          <a:lstStyle/>
          <a:p>
            <a:pPr algn="ctr" eaLnBrk="1" hangingPunct="1">
              <a:defRPr/>
            </a:pPr>
            <a:r>
              <a:rPr lang="cs-CZ" sz="1600" b="1" dirty="0">
                <a:solidFill>
                  <a:schemeClr val="bg1">
                    <a:lumMod val="50000"/>
                  </a:schemeClr>
                </a:solidFill>
              </a:rPr>
              <a:t>v kontextu genů</a:t>
            </a:r>
            <a:endParaRPr lang="en-US" sz="1600" dirty="0">
              <a:solidFill>
                <a:schemeClr val="bg1">
                  <a:lumMod val="50000"/>
                </a:schemeClr>
              </a:solidFill>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449C132B-339E-4898-B1B2-BC68F73768A1}"/>
              </a:ext>
            </a:extLst>
          </p:cNvPr>
          <p:cNvSpPr/>
          <p:nvPr/>
        </p:nvSpPr>
        <p:spPr>
          <a:xfrm>
            <a:off x="5456548" y="3937650"/>
            <a:ext cx="2232248" cy="1233718"/>
          </a:xfrm>
          <a:prstGeom prst="ellipse">
            <a:avLst/>
          </a:prstGeom>
          <a:gradFill flip="none" rotWithShape="1">
            <a:gsLst>
              <a:gs pos="0">
                <a:srgbClr val="660033">
                  <a:tint val="66000"/>
                  <a:satMod val="160000"/>
                </a:srgbClr>
              </a:gs>
              <a:gs pos="50000">
                <a:srgbClr val="660033">
                  <a:tint val="44500"/>
                  <a:satMod val="160000"/>
                </a:srgbClr>
              </a:gs>
              <a:gs pos="100000">
                <a:srgbClr val="660033">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5" name="Oval 24">
            <a:extLst>
              <a:ext uri="{FF2B5EF4-FFF2-40B4-BE49-F238E27FC236}">
                <a16:creationId xmlns:a16="http://schemas.microsoft.com/office/drawing/2014/main" id="{5BD1273F-C69B-4100-87A5-11FFC222774D}"/>
              </a:ext>
            </a:extLst>
          </p:cNvPr>
          <p:cNvSpPr/>
          <p:nvPr/>
        </p:nvSpPr>
        <p:spPr>
          <a:xfrm>
            <a:off x="7040724" y="2621076"/>
            <a:ext cx="2232248" cy="123371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7" name="Oval 6">
            <a:extLst>
              <a:ext uri="{FF2B5EF4-FFF2-40B4-BE49-F238E27FC236}">
                <a16:creationId xmlns:a16="http://schemas.microsoft.com/office/drawing/2014/main" id="{26784A89-1D33-4903-9AE7-7F87005B1EB9}"/>
              </a:ext>
            </a:extLst>
          </p:cNvPr>
          <p:cNvSpPr/>
          <p:nvPr/>
        </p:nvSpPr>
        <p:spPr>
          <a:xfrm>
            <a:off x="2161722" y="1210928"/>
            <a:ext cx="2232248" cy="1233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6" name="Oval 15">
            <a:extLst>
              <a:ext uri="{FF2B5EF4-FFF2-40B4-BE49-F238E27FC236}">
                <a16:creationId xmlns:a16="http://schemas.microsoft.com/office/drawing/2014/main" id="{021EF0EE-9C1E-4CF2-B020-31DE6008698E}"/>
              </a:ext>
            </a:extLst>
          </p:cNvPr>
          <p:cNvSpPr/>
          <p:nvPr/>
        </p:nvSpPr>
        <p:spPr>
          <a:xfrm>
            <a:off x="5384540" y="1196752"/>
            <a:ext cx="2232248" cy="123371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7" name="Oval 16">
            <a:extLst>
              <a:ext uri="{FF2B5EF4-FFF2-40B4-BE49-F238E27FC236}">
                <a16:creationId xmlns:a16="http://schemas.microsoft.com/office/drawing/2014/main" id="{F0EE6288-4AEC-4E8E-9FBD-B449272F2551}"/>
              </a:ext>
            </a:extLst>
          </p:cNvPr>
          <p:cNvSpPr/>
          <p:nvPr/>
        </p:nvSpPr>
        <p:spPr>
          <a:xfrm>
            <a:off x="3728356" y="2621076"/>
            <a:ext cx="2232248" cy="123371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8" name="Oval 17">
            <a:extLst>
              <a:ext uri="{FF2B5EF4-FFF2-40B4-BE49-F238E27FC236}">
                <a16:creationId xmlns:a16="http://schemas.microsoft.com/office/drawing/2014/main" id="{93FD551C-1928-4037-ADC6-BC1D537F843B}"/>
              </a:ext>
            </a:extLst>
          </p:cNvPr>
          <p:cNvSpPr/>
          <p:nvPr/>
        </p:nvSpPr>
        <p:spPr>
          <a:xfrm>
            <a:off x="7104112" y="5300388"/>
            <a:ext cx="2232248" cy="12007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9" name="Oval 18">
            <a:extLst>
              <a:ext uri="{FF2B5EF4-FFF2-40B4-BE49-F238E27FC236}">
                <a16:creationId xmlns:a16="http://schemas.microsoft.com/office/drawing/2014/main" id="{AA447CFD-8C37-4404-A0B9-ACEE1F9E4D35}"/>
              </a:ext>
            </a:extLst>
          </p:cNvPr>
          <p:cNvSpPr/>
          <p:nvPr/>
        </p:nvSpPr>
        <p:spPr>
          <a:xfrm>
            <a:off x="2161722" y="3947232"/>
            <a:ext cx="2232248" cy="123371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1" name="Oval 20">
            <a:extLst>
              <a:ext uri="{FF2B5EF4-FFF2-40B4-BE49-F238E27FC236}">
                <a16:creationId xmlns:a16="http://schemas.microsoft.com/office/drawing/2014/main" id="{BB301B9C-F7C9-436F-ADB4-C963B9B107CF}"/>
              </a:ext>
            </a:extLst>
          </p:cNvPr>
          <p:cNvSpPr/>
          <p:nvPr/>
        </p:nvSpPr>
        <p:spPr>
          <a:xfrm>
            <a:off x="3728356" y="5171368"/>
            <a:ext cx="2232248" cy="12337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pic>
        <p:nvPicPr>
          <p:cNvPr id="14362" name="Picture 4" descr="nrg2537-f1">
            <a:extLst>
              <a:ext uri="{FF2B5EF4-FFF2-40B4-BE49-F238E27FC236}">
                <a16:creationId xmlns:a16="http://schemas.microsoft.com/office/drawing/2014/main" id="{0136DAB4-2E17-4B4B-B3ED-CFE26C926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445" t="95827"/>
          <a:stretch>
            <a:fillRect/>
          </a:stretch>
        </p:blipFill>
        <p:spPr bwMode="auto">
          <a:xfrm>
            <a:off x="9048751" y="6415088"/>
            <a:ext cx="1439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Box 4">
            <a:extLst>
              <a:ext uri="{FF2B5EF4-FFF2-40B4-BE49-F238E27FC236}">
                <a16:creationId xmlns:a16="http://schemas.microsoft.com/office/drawing/2014/main" id="{3E829F75-A930-47EC-BB16-A4A58B2C0A6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4364" name="Nadpis 1">
            <a:extLst>
              <a:ext uri="{FF2B5EF4-FFF2-40B4-BE49-F238E27FC236}">
                <a16:creationId xmlns:a16="http://schemas.microsoft.com/office/drawing/2014/main" id="{A8A21D31-CCA0-479C-9135-CCDC6FC3DE58}"/>
              </a:ext>
            </a:extLst>
          </p:cNvPr>
          <p:cNvSpPr txBox="1">
            <a:spLocks/>
          </p:cNvSpPr>
          <p:nvPr/>
        </p:nvSpPr>
        <p:spPr bwMode="auto">
          <a:xfrm>
            <a:off x="3890963"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Komplexní onemocnění</a:t>
            </a:r>
          </a:p>
        </p:txBody>
      </p:sp>
      <p:sp>
        <p:nvSpPr>
          <p:cNvPr id="14365" name="Rectangle 1">
            <a:extLst>
              <a:ext uri="{FF2B5EF4-FFF2-40B4-BE49-F238E27FC236}">
                <a16:creationId xmlns:a16="http://schemas.microsoft.com/office/drawing/2014/main" id="{6DC084B6-E0EA-4D10-BDC6-59F301AC303E}"/>
              </a:ext>
            </a:extLst>
          </p:cNvPr>
          <p:cNvSpPr>
            <a:spLocks noChangeArrowheads="1"/>
          </p:cNvSpPr>
          <p:nvPr/>
        </p:nvSpPr>
        <p:spPr bwMode="auto">
          <a:xfrm>
            <a:off x="2216150" y="1419225"/>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GENOVÁ EXPRESE</a:t>
            </a:r>
          </a:p>
          <a:p>
            <a:pPr algn="ctr" eaLnBrk="1" hangingPunct="1"/>
            <a:r>
              <a:rPr lang="cs-CZ" altLang="cs-CZ" sz="1400"/>
              <a:t>Microarray analýza hladin transkriptu v cílové tkáni</a:t>
            </a:r>
            <a:endParaRPr lang="en-US" altLang="cs-CZ" sz="1400"/>
          </a:p>
        </p:txBody>
      </p:sp>
      <p:sp>
        <p:nvSpPr>
          <p:cNvPr id="14366" name="Rectangle 8">
            <a:extLst>
              <a:ext uri="{FF2B5EF4-FFF2-40B4-BE49-F238E27FC236}">
                <a16:creationId xmlns:a16="http://schemas.microsoft.com/office/drawing/2014/main" id="{AF2348B9-FD52-4612-A710-8E000A258827}"/>
              </a:ext>
            </a:extLst>
          </p:cNvPr>
          <p:cNvSpPr>
            <a:spLocks noChangeArrowheads="1"/>
          </p:cNvSpPr>
          <p:nvPr/>
        </p:nvSpPr>
        <p:spPr bwMode="auto">
          <a:xfrm>
            <a:off x="5519738" y="1365250"/>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GENOTYPOVÁNÍ</a:t>
            </a:r>
          </a:p>
          <a:p>
            <a:pPr algn="ctr" eaLnBrk="1" hangingPunct="1"/>
            <a:r>
              <a:rPr lang="cs-CZ" altLang="cs-CZ" sz="1400"/>
              <a:t>Genome-wide genotypování SNP a dalších variant</a:t>
            </a:r>
            <a:endParaRPr lang="en-US" altLang="cs-CZ" sz="1400"/>
          </a:p>
        </p:txBody>
      </p:sp>
      <p:sp>
        <p:nvSpPr>
          <p:cNvPr id="14367" name="Rectangle 9">
            <a:extLst>
              <a:ext uri="{FF2B5EF4-FFF2-40B4-BE49-F238E27FC236}">
                <a16:creationId xmlns:a16="http://schemas.microsoft.com/office/drawing/2014/main" id="{A36B2E24-A5AC-4B8E-84B4-5AD726F0A6B6}"/>
              </a:ext>
            </a:extLst>
          </p:cNvPr>
          <p:cNvSpPr>
            <a:spLocks noChangeArrowheads="1"/>
          </p:cNvSpPr>
          <p:nvPr/>
        </p:nvSpPr>
        <p:spPr bwMode="auto">
          <a:xfrm>
            <a:off x="7104063" y="3021014"/>
            <a:ext cx="2025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EPIGENETIKÉ MODIFIKACE</a:t>
            </a:r>
            <a:endParaRPr lang="en-US" altLang="cs-CZ" sz="1400" b="1"/>
          </a:p>
        </p:txBody>
      </p:sp>
      <p:sp>
        <p:nvSpPr>
          <p:cNvPr id="14368" name="Rectangle 10">
            <a:extLst>
              <a:ext uri="{FF2B5EF4-FFF2-40B4-BE49-F238E27FC236}">
                <a16:creationId xmlns:a16="http://schemas.microsoft.com/office/drawing/2014/main" id="{679DC7E9-0F9A-4A24-94D6-A0689BF1159A}"/>
              </a:ext>
            </a:extLst>
          </p:cNvPr>
          <p:cNvSpPr>
            <a:spLocks noChangeArrowheads="1"/>
          </p:cNvSpPr>
          <p:nvPr/>
        </p:nvSpPr>
        <p:spPr bwMode="auto">
          <a:xfrm>
            <a:off x="7185026" y="5530851"/>
            <a:ext cx="2024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NEGENETICKÉ EFEKTY</a:t>
            </a:r>
          </a:p>
          <a:p>
            <a:pPr algn="ctr" eaLnBrk="1" hangingPunct="1"/>
            <a:r>
              <a:rPr lang="cs-CZ" altLang="cs-CZ" sz="1400"/>
              <a:t>Vlivy vnějšího prostředí</a:t>
            </a:r>
            <a:endParaRPr lang="en-US" altLang="cs-CZ" sz="1400"/>
          </a:p>
        </p:txBody>
      </p:sp>
      <p:sp>
        <p:nvSpPr>
          <p:cNvPr id="12" name="Rectangle 11">
            <a:extLst>
              <a:ext uri="{FF2B5EF4-FFF2-40B4-BE49-F238E27FC236}">
                <a16:creationId xmlns:a16="http://schemas.microsoft.com/office/drawing/2014/main" id="{88A667D0-1239-47C6-95D8-BD58BCB9A655}"/>
              </a:ext>
            </a:extLst>
          </p:cNvPr>
          <p:cNvSpPr/>
          <p:nvPr/>
        </p:nvSpPr>
        <p:spPr>
          <a:xfrm>
            <a:off x="4108451" y="5297488"/>
            <a:ext cx="1439863" cy="1014412"/>
          </a:xfrm>
          <a:prstGeom prst="rect">
            <a:avLst/>
          </a:prstGeom>
        </p:spPr>
        <p:txBody>
          <a:bodyPr>
            <a:spAutoFit/>
          </a:bodyPr>
          <a:lstStyle/>
          <a:p>
            <a:pPr algn="ctr" eaLnBrk="1" hangingPunct="1">
              <a:defRPr/>
            </a:pPr>
            <a:r>
              <a:rPr lang="cs-CZ" sz="2000" b="1" cap="all" dirty="0"/>
              <a:t>Riziko vzniku nemoci</a:t>
            </a:r>
            <a:endParaRPr lang="en-US" sz="2000" b="1" cap="all" dirty="0"/>
          </a:p>
        </p:txBody>
      </p:sp>
      <p:sp>
        <p:nvSpPr>
          <p:cNvPr id="13" name="Rectangle 12">
            <a:extLst>
              <a:ext uri="{FF2B5EF4-FFF2-40B4-BE49-F238E27FC236}">
                <a16:creationId xmlns:a16="http://schemas.microsoft.com/office/drawing/2014/main" id="{03020B26-42A6-4A21-8DCC-C1720BFB12A0}"/>
              </a:ext>
            </a:extLst>
          </p:cNvPr>
          <p:cNvSpPr/>
          <p:nvPr/>
        </p:nvSpPr>
        <p:spPr>
          <a:xfrm>
            <a:off x="2279651" y="4297364"/>
            <a:ext cx="2024063" cy="307975"/>
          </a:xfrm>
          <a:prstGeom prst="rect">
            <a:avLst/>
          </a:prstGeom>
        </p:spPr>
        <p:txBody>
          <a:bodyPr>
            <a:spAutoFit/>
          </a:bodyPr>
          <a:lstStyle/>
          <a:p>
            <a:pPr algn="ctr" eaLnBrk="1" hangingPunct="1">
              <a:defRPr/>
            </a:pPr>
            <a:r>
              <a:rPr lang="cs-CZ" sz="1400" b="1" cap="all" dirty="0"/>
              <a:t>ANALÝZA SÍTÍ</a:t>
            </a:r>
            <a:endParaRPr lang="en-US" sz="1400" b="1" cap="all" dirty="0"/>
          </a:p>
        </p:txBody>
      </p:sp>
      <p:sp>
        <p:nvSpPr>
          <p:cNvPr id="14" name="Rectangle 13">
            <a:extLst>
              <a:ext uri="{FF2B5EF4-FFF2-40B4-BE49-F238E27FC236}">
                <a16:creationId xmlns:a16="http://schemas.microsoft.com/office/drawing/2014/main" id="{AB11D05E-C706-40B5-AC8B-06996F746DC0}"/>
              </a:ext>
            </a:extLst>
          </p:cNvPr>
          <p:cNvSpPr/>
          <p:nvPr/>
        </p:nvSpPr>
        <p:spPr>
          <a:xfrm>
            <a:off x="5529263" y="4198939"/>
            <a:ext cx="2024062" cy="739775"/>
          </a:xfrm>
          <a:prstGeom prst="rect">
            <a:avLst/>
          </a:prstGeom>
        </p:spPr>
        <p:txBody>
          <a:bodyPr>
            <a:spAutoFit/>
          </a:bodyPr>
          <a:lstStyle/>
          <a:p>
            <a:pPr algn="ctr" eaLnBrk="1" hangingPunct="1">
              <a:defRPr/>
            </a:pPr>
            <a:r>
              <a:rPr lang="cs-CZ" sz="1400" b="1" cap="all" dirty="0"/>
              <a:t>Integrace s celogenomovými studiemi</a:t>
            </a:r>
            <a:endParaRPr lang="en-US" sz="1400" b="1" cap="all" dirty="0"/>
          </a:p>
        </p:txBody>
      </p:sp>
      <p:sp>
        <p:nvSpPr>
          <p:cNvPr id="14372" name="Rectangle 14">
            <a:extLst>
              <a:ext uri="{FF2B5EF4-FFF2-40B4-BE49-F238E27FC236}">
                <a16:creationId xmlns:a16="http://schemas.microsoft.com/office/drawing/2014/main" id="{1F04B333-1C5A-4A90-A893-05422F83F66A}"/>
              </a:ext>
            </a:extLst>
          </p:cNvPr>
          <p:cNvSpPr>
            <a:spLocks noChangeArrowheads="1"/>
          </p:cNvSpPr>
          <p:nvPr/>
        </p:nvSpPr>
        <p:spPr bwMode="auto">
          <a:xfrm>
            <a:off x="3863976" y="2786064"/>
            <a:ext cx="2024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eQTLs</a:t>
            </a:r>
          </a:p>
          <a:p>
            <a:pPr algn="ctr" eaLnBrk="1" hangingPunct="1"/>
            <a:r>
              <a:rPr lang="cs-CZ" altLang="cs-CZ" sz="1400"/>
              <a:t>Asociace genetických markerků s genovou expresí</a:t>
            </a:r>
            <a:endParaRPr lang="en-US" altLang="cs-CZ" sz="1400"/>
          </a:p>
        </p:txBody>
      </p:sp>
      <p:sp>
        <p:nvSpPr>
          <p:cNvPr id="8" name="Left Arrow 7">
            <a:extLst>
              <a:ext uri="{FF2B5EF4-FFF2-40B4-BE49-F238E27FC236}">
                <a16:creationId xmlns:a16="http://schemas.microsoft.com/office/drawing/2014/main" id="{DD390FA3-9259-4DA7-A78C-6B2B4FDC57C1}"/>
              </a:ext>
            </a:extLst>
          </p:cNvPr>
          <p:cNvSpPr/>
          <p:nvPr/>
        </p:nvSpPr>
        <p:spPr>
          <a:xfrm rot="13784358">
            <a:off x="3888582" y="24169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7" name="Left Arrow 26">
            <a:extLst>
              <a:ext uri="{FF2B5EF4-FFF2-40B4-BE49-F238E27FC236}">
                <a16:creationId xmlns:a16="http://schemas.microsoft.com/office/drawing/2014/main" id="{2836BA9F-D2D3-428B-B6F0-C7A4A8F515BB}"/>
              </a:ext>
            </a:extLst>
          </p:cNvPr>
          <p:cNvSpPr/>
          <p:nvPr/>
        </p:nvSpPr>
        <p:spPr>
          <a:xfrm>
            <a:off x="6076951" y="3109913"/>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8" name="Left Arrow 27">
            <a:extLst>
              <a:ext uri="{FF2B5EF4-FFF2-40B4-BE49-F238E27FC236}">
                <a16:creationId xmlns:a16="http://schemas.microsoft.com/office/drawing/2014/main" id="{7B111BF5-2A3E-4F75-9AFE-7287B9E0451C}"/>
              </a:ext>
            </a:extLst>
          </p:cNvPr>
          <p:cNvSpPr/>
          <p:nvPr/>
        </p:nvSpPr>
        <p:spPr>
          <a:xfrm rot="19022460">
            <a:off x="5492750" y="2425700"/>
            <a:ext cx="355600"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9" name="Left Arrow 28">
            <a:extLst>
              <a:ext uri="{FF2B5EF4-FFF2-40B4-BE49-F238E27FC236}">
                <a16:creationId xmlns:a16="http://schemas.microsoft.com/office/drawing/2014/main" id="{B268C03F-2357-479B-91F8-EA0B483234EA}"/>
              </a:ext>
            </a:extLst>
          </p:cNvPr>
          <p:cNvSpPr/>
          <p:nvPr/>
        </p:nvSpPr>
        <p:spPr>
          <a:xfrm rot="19022460">
            <a:off x="3843339" y="3759201"/>
            <a:ext cx="357187" cy="2333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0" name="Left Arrow 29">
            <a:extLst>
              <a:ext uri="{FF2B5EF4-FFF2-40B4-BE49-F238E27FC236}">
                <a16:creationId xmlns:a16="http://schemas.microsoft.com/office/drawing/2014/main" id="{C48685D9-0F3F-4AB8-8D27-8A496556AC3B}"/>
              </a:ext>
            </a:extLst>
          </p:cNvPr>
          <p:cNvSpPr/>
          <p:nvPr/>
        </p:nvSpPr>
        <p:spPr>
          <a:xfrm rot="13784358">
            <a:off x="5409407" y="38393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1" name="Left Arrow 30">
            <a:extLst>
              <a:ext uri="{FF2B5EF4-FFF2-40B4-BE49-F238E27FC236}">
                <a16:creationId xmlns:a16="http://schemas.microsoft.com/office/drawing/2014/main" id="{DAA9BF59-F964-4EE1-A66A-61B0C8B1B85D}"/>
              </a:ext>
            </a:extLst>
          </p:cNvPr>
          <p:cNvSpPr/>
          <p:nvPr/>
        </p:nvSpPr>
        <p:spPr>
          <a:xfrm rot="13784358">
            <a:off x="3472657" y="5283994"/>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2" name="Left Arrow 31">
            <a:extLst>
              <a:ext uri="{FF2B5EF4-FFF2-40B4-BE49-F238E27FC236}">
                <a16:creationId xmlns:a16="http://schemas.microsoft.com/office/drawing/2014/main" id="{63788403-4358-41A0-B40F-83F5F6A8D50A}"/>
              </a:ext>
            </a:extLst>
          </p:cNvPr>
          <p:cNvSpPr/>
          <p:nvPr/>
        </p:nvSpPr>
        <p:spPr>
          <a:xfrm rot="19022460">
            <a:off x="5776913" y="5180013"/>
            <a:ext cx="355600"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3" name="Left Arrow 32">
            <a:extLst>
              <a:ext uri="{FF2B5EF4-FFF2-40B4-BE49-F238E27FC236}">
                <a16:creationId xmlns:a16="http://schemas.microsoft.com/office/drawing/2014/main" id="{4635305F-FB02-44E4-B6CC-E4A0E7D6145F}"/>
              </a:ext>
            </a:extLst>
          </p:cNvPr>
          <p:cNvSpPr/>
          <p:nvPr/>
        </p:nvSpPr>
        <p:spPr>
          <a:xfrm>
            <a:off x="6076951" y="5702300"/>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DNA%20repair%20cartoon">
            <a:extLst>
              <a:ext uri="{FF2B5EF4-FFF2-40B4-BE49-F238E27FC236}">
                <a16:creationId xmlns:a16="http://schemas.microsoft.com/office/drawing/2014/main" id="{C48526ED-BD64-445D-9116-912E7FA61CB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25689" y="115888"/>
            <a:ext cx="7540625" cy="648176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7AABCC03-7DC6-402A-881A-DC28A9CD0FA9}"/>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5" name="Slide Number Placeholder 2">
            <a:extLst>
              <a:ext uri="{FF2B5EF4-FFF2-40B4-BE49-F238E27FC236}">
                <a16:creationId xmlns:a16="http://schemas.microsoft.com/office/drawing/2014/main" id="{5F64AD91-EC30-467D-8E29-669CF46D7377}"/>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55</a:t>
            </a:fld>
            <a:endParaRPr lang="cs-CZ" altLang="cs-CZ"/>
          </a:p>
        </p:txBody>
      </p:sp>
      <p:sp>
        <p:nvSpPr>
          <p:cNvPr id="17" name="Text Placeholder 3">
            <a:extLst>
              <a:ext uri="{FF2B5EF4-FFF2-40B4-BE49-F238E27FC236}">
                <a16:creationId xmlns:a16="http://schemas.microsoft.com/office/drawing/2014/main" id="{A2CCF74A-4251-44D0-A4B4-6E0F2F2F71FE}"/>
              </a:ext>
            </a:extLst>
          </p:cNvPr>
          <p:cNvSpPr>
            <a:spLocks noGrp="1"/>
          </p:cNvSpPr>
          <p:nvPr>
            <p:ph type="body" sz="quarter" idx="26"/>
          </p:nvPr>
        </p:nvSpPr>
        <p:spPr>
          <a:xfrm>
            <a:off x="720725" y="1296001"/>
            <a:ext cx="5220000" cy="271576"/>
          </a:xfrm>
        </p:spPr>
        <p:txBody>
          <a:bodyPr/>
          <a:lstStyle/>
          <a:p>
            <a:endParaRPr lang="en-US"/>
          </a:p>
        </p:txBody>
      </p:sp>
      <p:sp>
        <p:nvSpPr>
          <p:cNvPr id="7" name="Nadpis 6">
            <a:extLst>
              <a:ext uri="{FF2B5EF4-FFF2-40B4-BE49-F238E27FC236}">
                <a16:creationId xmlns:a16="http://schemas.microsoft.com/office/drawing/2014/main" id="{66AD328E-2903-4A0C-9408-C9780A22B328}"/>
              </a:ext>
            </a:extLst>
          </p:cNvPr>
          <p:cNvSpPr>
            <a:spLocks noGrp="1"/>
          </p:cNvSpPr>
          <p:nvPr>
            <p:ph type="title"/>
          </p:nvPr>
        </p:nvSpPr>
        <p:spPr>
          <a:xfrm>
            <a:off x="720000" y="720000"/>
            <a:ext cx="10753200" cy="451576"/>
          </a:xfrm>
        </p:spPr>
        <p:txBody>
          <a:bodyPr vert="horz" lIns="0" tIns="0" rIns="0" bIns="0" rtlCol="0" anchor="t" anchorCtr="0">
            <a:normAutofit/>
          </a:bodyPr>
          <a:lstStyle/>
          <a:p>
            <a:r>
              <a:rPr lang="cs-CZ" sz="2200"/>
              <a:t>Definice biomarkeru</a:t>
            </a:r>
          </a:p>
        </p:txBody>
      </p:sp>
      <p:sp>
        <p:nvSpPr>
          <p:cNvPr id="5" name="object 5"/>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spc="-5">
                <a:solidFill>
                  <a:schemeClr val="tx2"/>
                </a:solidFill>
                <a:latin typeface="+mn-lt"/>
                <a:ea typeface="+mn-ea"/>
                <a:cs typeface="+mn-cs"/>
                <a:hlinkClick r:id="rId2"/>
              </a:rPr>
              <a:t>www.fda.gov</a:t>
            </a:r>
            <a:endParaRPr lang="en-GB" sz="1700" b="0">
              <a:solidFill>
                <a:schemeClr val="tx2"/>
              </a:solidFill>
              <a:latin typeface="+mn-lt"/>
              <a:ea typeface="+mn-ea"/>
              <a:cs typeface="+mn-cs"/>
            </a:endParaRPr>
          </a:p>
        </p:txBody>
      </p:sp>
      <p:sp>
        <p:nvSpPr>
          <p:cNvPr id="3" name="object 3"/>
          <p:cNvSpPr txBox="1"/>
          <p:nvPr/>
        </p:nvSpPr>
        <p:spPr>
          <a:xfrm>
            <a:off x="720000" y="1692001"/>
            <a:ext cx="5219998" cy="4140000"/>
          </a:xfrm>
          <a:prstGeom prst="rect">
            <a:avLst/>
          </a:prstGeom>
        </p:spPr>
        <p:txBody>
          <a:bodyPr vert="horz" lIns="0" tIns="0" rIns="0" bIns="0" rtlCol="0">
            <a:normAutofit/>
          </a:bodyPr>
          <a:lstStyle/>
          <a:p>
            <a:pPr marL="332105" marR="706120" indent="-635">
              <a:spcBef>
                <a:spcPts val="0"/>
              </a:spcBef>
              <a:spcAft>
                <a:spcPts val="600"/>
              </a:spcAft>
            </a:pPr>
            <a:r>
              <a:rPr lang="en-GB" sz="2800">
                <a:latin typeface="+mn-lt"/>
              </a:rPr>
              <a:t>Definovaná charakteristika, která se měří jako indikátor normálních biologických procesů, patogenních procesů nebo reakcí na expozici nebo zásah, včetně terapeutických zásahů</a:t>
            </a:r>
          </a:p>
        </p:txBody>
      </p:sp>
      <p:graphicFrame>
        <p:nvGraphicFramePr>
          <p:cNvPr id="9" name="object 4">
            <a:extLst>
              <a:ext uri="{FF2B5EF4-FFF2-40B4-BE49-F238E27FC236}">
                <a16:creationId xmlns:a16="http://schemas.microsoft.com/office/drawing/2014/main" id="{5A89FA4C-683F-4A0F-8C32-265E7D2285C4}"/>
              </a:ext>
            </a:extLst>
          </p:cNvPr>
          <p:cNvGraphicFramePr/>
          <p:nvPr/>
        </p:nvGraphicFramePr>
        <p:xfrm>
          <a:off x="6251280" y="1690271"/>
          <a:ext cx="5219998"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24961" y="1531330"/>
            <a:ext cx="5191070" cy="483615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7" name="Nadpis 6">
            <a:extLst>
              <a:ext uri="{FF2B5EF4-FFF2-40B4-BE49-F238E27FC236}">
                <a16:creationId xmlns:a16="http://schemas.microsoft.com/office/drawing/2014/main" id="{0CC858D5-86B5-473F-8904-27823975A51F}"/>
              </a:ext>
            </a:extLst>
          </p:cNvPr>
          <p:cNvSpPr>
            <a:spLocks noGrp="1"/>
          </p:cNvSpPr>
          <p:nvPr>
            <p:ph type="title"/>
          </p:nvPr>
        </p:nvSpPr>
        <p:spPr>
          <a:xfrm>
            <a:off x="720000" y="720000"/>
            <a:ext cx="10753200" cy="451576"/>
          </a:xfrm>
        </p:spPr>
        <p:txBody>
          <a:bodyPr/>
          <a:lstStyle/>
          <a:p>
            <a:r>
              <a:rPr lang="cs-CZ" dirty="0">
                <a:solidFill>
                  <a:schemeClr val="tx2">
                    <a:lumMod val="60000"/>
                    <a:lumOff val="40000"/>
                  </a:schemeClr>
                </a:solidFill>
              </a:rPr>
              <a:t>Různé kategorie biomarkerů definice </a:t>
            </a:r>
            <a:r>
              <a:rPr lang="cs-CZ" dirty="0"/>
              <a:t>biomarkeru</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8290" y="1430652"/>
            <a:ext cx="4585540" cy="452280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32527" y="1642797"/>
            <a:ext cx="3228340" cy="4470455"/>
          </a:xfrm>
          <a:prstGeom prst="rect">
            <a:avLst/>
          </a:prstGeom>
        </p:spPr>
        <p:txBody>
          <a:bodyPr vert="horz" wrap="square" lIns="0" tIns="12700" rIns="0" bIns="0" rtlCol="0">
            <a:spAutoFit/>
          </a:bodyPr>
          <a:lstStyle/>
          <a:p>
            <a:pPr marL="19050" marR="5080">
              <a:spcBef>
                <a:spcPts val="100"/>
              </a:spcBef>
            </a:pPr>
            <a:r>
              <a:rPr lang="cs-CZ" sz="1800" spc="-10" dirty="0">
                <a:solidFill>
                  <a:srgbClr val="002060"/>
                </a:solidFill>
                <a:latin typeface="Arial"/>
                <a:cs typeface="Arial"/>
              </a:rPr>
              <a:t>Může být použit k výběru pacientů s větší pravděpodobností výskytu příhody související s onemocněním nebo podstatného zhoršení stavu v klinických studiích.</a:t>
            </a:r>
          </a:p>
          <a:p>
            <a:pPr marL="19050" marR="5080">
              <a:spcBef>
                <a:spcPts val="100"/>
              </a:spcBef>
            </a:pPr>
            <a:endParaRPr lang="cs-CZ" sz="1800" spc="-10" dirty="0">
              <a:solidFill>
                <a:srgbClr val="002060"/>
              </a:solidFill>
              <a:latin typeface="Arial"/>
              <a:cs typeface="Arial"/>
            </a:endParaRPr>
          </a:p>
          <a:p>
            <a:pPr marL="19050" marR="5080">
              <a:spcBef>
                <a:spcPts val="100"/>
              </a:spcBef>
            </a:pPr>
            <a:r>
              <a:rPr lang="cs-CZ" sz="1800" spc="-10" dirty="0">
                <a:solidFill>
                  <a:srgbClr val="002060"/>
                </a:solidFill>
                <a:latin typeface="Arial"/>
                <a:cs typeface="Arial"/>
              </a:rPr>
              <a:t>Například: Celkový objem ledvin pro výběr pacientů s autozomálně dominantním </a:t>
            </a:r>
            <a:r>
              <a:rPr lang="cs-CZ" sz="1800" spc="-10" dirty="0" err="1">
                <a:solidFill>
                  <a:srgbClr val="002060"/>
                </a:solidFill>
                <a:latin typeface="Arial"/>
                <a:cs typeface="Arial"/>
              </a:rPr>
              <a:t>polycystickým</a:t>
            </a:r>
            <a:r>
              <a:rPr lang="cs-CZ" sz="1800" spc="-10" dirty="0">
                <a:solidFill>
                  <a:srgbClr val="002060"/>
                </a:solidFill>
                <a:latin typeface="Arial"/>
                <a:cs typeface="Arial"/>
              </a:rPr>
              <a:t> onemocněním ledvin s vysokým rizikem progresivního poklesu renálních funkcí pro zařazení do intervenčních klinických studií.</a:t>
            </a:r>
            <a:endParaRPr sz="1800" dirty="0">
              <a:latin typeface="Arial"/>
              <a:cs typeface="Arial"/>
            </a:endParaRPr>
          </a:p>
        </p:txBody>
      </p:sp>
      <p:sp>
        <p:nvSpPr>
          <p:cNvPr id="5" name="object 5"/>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7" name="Nadpis 6">
            <a:extLst>
              <a:ext uri="{FF2B5EF4-FFF2-40B4-BE49-F238E27FC236}">
                <a16:creationId xmlns:a16="http://schemas.microsoft.com/office/drawing/2014/main" id="{00DD7B3B-0BEF-46D7-A0D0-85389187349B}"/>
              </a:ext>
            </a:extLst>
          </p:cNvPr>
          <p:cNvSpPr>
            <a:spLocks noGrp="1"/>
          </p:cNvSpPr>
          <p:nvPr>
            <p:ph type="title"/>
          </p:nvPr>
        </p:nvSpPr>
        <p:spPr/>
        <p:txBody>
          <a:bodyPr/>
          <a:lstStyle/>
          <a:p>
            <a:r>
              <a:rPr lang="cs-CZ" dirty="0"/>
              <a:t>Různé typ biomarkerů</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a:extLst>
              <a:ext uri="{FF2B5EF4-FFF2-40B4-BE49-F238E27FC236}">
                <a16:creationId xmlns:a16="http://schemas.microsoft.com/office/drawing/2014/main" id="{6CFDF41F-FC75-497C-B3F8-226010D50747}"/>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41" name="Slide Number Placeholder 2">
            <a:extLst>
              <a:ext uri="{FF2B5EF4-FFF2-40B4-BE49-F238E27FC236}">
                <a16:creationId xmlns:a16="http://schemas.microsoft.com/office/drawing/2014/main" id="{6F6F1E24-E335-4A9E-BAB0-219008BABA1F}"/>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
        <p:nvSpPr>
          <p:cNvPr id="42" name="Text Placeholder 3">
            <a:extLst>
              <a:ext uri="{FF2B5EF4-FFF2-40B4-BE49-F238E27FC236}">
                <a16:creationId xmlns:a16="http://schemas.microsoft.com/office/drawing/2014/main" id="{9E26EDB9-E30D-4C6D-9F63-977A759620FF}"/>
              </a:ext>
            </a:extLst>
          </p:cNvPr>
          <p:cNvSpPr>
            <a:spLocks noGrp="1"/>
          </p:cNvSpPr>
          <p:nvPr>
            <p:ph type="body" sz="quarter" idx="26"/>
          </p:nvPr>
        </p:nvSpPr>
        <p:spPr>
          <a:xfrm>
            <a:off x="720725" y="1296001"/>
            <a:ext cx="5220000" cy="271576"/>
          </a:xfrm>
        </p:spPr>
        <p:txBody>
          <a:bodyPr/>
          <a:lstStyle/>
          <a:p>
            <a:endParaRPr lang="en-US"/>
          </a:p>
        </p:txBody>
      </p:sp>
      <p:pic>
        <p:nvPicPr>
          <p:cNvPr id="6" name="Obrázek 5">
            <a:extLst>
              <a:ext uri="{FF2B5EF4-FFF2-40B4-BE49-F238E27FC236}">
                <a16:creationId xmlns:a16="http://schemas.microsoft.com/office/drawing/2014/main" id="{5B05ABC0-9DE1-42D8-B476-1A87DB8AACFA}"/>
              </a:ext>
            </a:extLst>
          </p:cNvPr>
          <p:cNvPicPr>
            <a:picLocks noChangeAspect="1"/>
          </p:cNvPicPr>
          <p:nvPr/>
        </p:nvPicPr>
        <p:blipFill>
          <a:blip r:embed="rId2"/>
          <a:stretch>
            <a:fillRect/>
          </a:stretch>
        </p:blipFill>
        <p:spPr>
          <a:xfrm>
            <a:off x="414000" y="942369"/>
            <a:ext cx="5219998" cy="4140000"/>
          </a:xfrm>
          <a:prstGeom prst="rect">
            <a:avLst/>
          </a:prstGeom>
          <a:noFill/>
        </p:spPr>
      </p:pic>
      <p:sp>
        <p:nvSpPr>
          <p:cNvPr id="29" name="Footer Placeholder 2">
            <a:extLst>
              <a:ext uri="{FF2B5EF4-FFF2-40B4-BE49-F238E27FC236}">
                <a16:creationId xmlns:a16="http://schemas.microsoft.com/office/drawing/2014/main" id="{55ABC789-30A6-47D1-803F-CD3CE9C3ECA8}"/>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30" name="Slide Number Placeholder 3">
            <a:extLst>
              <a:ext uri="{FF2B5EF4-FFF2-40B4-BE49-F238E27FC236}">
                <a16:creationId xmlns:a16="http://schemas.microsoft.com/office/drawing/2014/main" id="{A39362BC-4E9E-4C7B-B71B-2BF7BC5D2D1E}"/>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pic>
        <p:nvPicPr>
          <p:cNvPr id="4" name="Obrázek 3">
            <a:extLst>
              <a:ext uri="{FF2B5EF4-FFF2-40B4-BE49-F238E27FC236}">
                <a16:creationId xmlns:a16="http://schemas.microsoft.com/office/drawing/2014/main" id="{623D02E2-A2A5-40A1-8850-8B90C85E852A}"/>
              </a:ext>
            </a:extLst>
          </p:cNvPr>
          <p:cNvPicPr>
            <a:picLocks noChangeAspect="1"/>
          </p:cNvPicPr>
          <p:nvPr/>
        </p:nvPicPr>
        <p:blipFill>
          <a:blip r:embed="rId3"/>
          <a:stretch>
            <a:fillRect/>
          </a:stretch>
        </p:blipFill>
        <p:spPr>
          <a:xfrm>
            <a:off x="5302717" y="3145931"/>
            <a:ext cx="6321109" cy="2416068"/>
          </a:xfrm>
          <a:prstGeom prst="rect">
            <a:avLst/>
          </a:prstGeom>
          <a:noFill/>
        </p:spPr>
      </p:pic>
      <p:sp>
        <p:nvSpPr>
          <p:cNvPr id="33" name="Footer Placeholder 2">
            <a:extLst>
              <a:ext uri="{FF2B5EF4-FFF2-40B4-BE49-F238E27FC236}">
                <a16:creationId xmlns:a16="http://schemas.microsoft.com/office/drawing/2014/main" id="{301885C0-51A6-4009-8BED-1D0C3D247F79}"/>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34" name="Slide Number Placeholder 3">
            <a:extLst>
              <a:ext uri="{FF2B5EF4-FFF2-40B4-BE49-F238E27FC236}">
                <a16:creationId xmlns:a16="http://schemas.microsoft.com/office/drawing/2014/main" id="{B2B82232-962B-46C4-86BC-56837BBC7F56}"/>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
        <p:nvSpPr>
          <p:cNvPr id="15" name="Slide Number Placeholder 5">
            <a:extLst>
              <a:ext uri="{FF2B5EF4-FFF2-40B4-BE49-F238E27FC236}">
                <a16:creationId xmlns:a16="http://schemas.microsoft.com/office/drawing/2014/main" id="{A59B1F99-BB80-40D5-A086-F3D9D75E55E3}"/>
              </a:ext>
            </a:extLst>
          </p:cNvPr>
          <p:cNvSpPr>
            <a:spLocks noGrp="1"/>
          </p:cNvSpPr>
          <p:nvPr>
            <p:ph type="sldNum" sz="quarter" idx="4294967295"/>
          </p:nvPr>
        </p:nvSpPr>
        <p:spPr>
          <a:xfrm>
            <a:off x="414000" y="6228000"/>
            <a:ext cx="252000" cy="252000"/>
          </a:xfrm>
        </p:spPr>
        <p:txBody>
          <a:bodyPr/>
          <a:lstStyle/>
          <a:p>
            <a:pPr>
              <a:spcAft>
                <a:spcPts val="600"/>
              </a:spcAft>
            </a:pPr>
            <a:fld id="{B6F15528-21DE-4FAA-801E-634DDDAF4B2B}" type="slidenum">
              <a:rPr lang="en-US"/>
              <a:pPr>
                <a:spcAft>
                  <a:spcPts val="600"/>
                </a:spcAft>
              </a:pPr>
              <a:t>58</a:t>
            </a:fld>
            <a:endParaRPr lang="en-US"/>
          </a:p>
        </p:txBody>
      </p:sp>
      <p:sp>
        <p:nvSpPr>
          <p:cNvPr id="11" name="Footer Placeholder 2">
            <a:extLst>
              <a:ext uri="{FF2B5EF4-FFF2-40B4-BE49-F238E27FC236}">
                <a16:creationId xmlns:a16="http://schemas.microsoft.com/office/drawing/2014/main" id="{55ABC789-30A6-47D1-803F-CD3CE9C3ECA8}"/>
              </a:ext>
            </a:extLst>
          </p:cNvPr>
          <p:cNvSpPr>
            <a:spLocks noGrp="1"/>
          </p:cNvSpPr>
          <p:nvPr>
            <p:ph type="ftr" sz="quarter" idx="4294967295"/>
          </p:nvPr>
        </p:nvSpPr>
        <p:spPr>
          <a:xfrm>
            <a:off x="720000" y="6228000"/>
            <a:ext cx="7920000" cy="252000"/>
          </a:xfrm>
        </p:spPr>
        <p:txBody>
          <a:bodyPr/>
          <a:lstStyle/>
          <a:p>
            <a:pPr>
              <a:spcAft>
                <a:spcPts val="600"/>
              </a:spcAft>
            </a:pPr>
            <a:r>
              <a:rPr lang="en-GB" noProof="0"/>
              <a:t>Define footer – presentation title / department</a:t>
            </a:r>
          </a:p>
        </p:txBody>
      </p:sp>
      <p:sp>
        <p:nvSpPr>
          <p:cNvPr id="13" name="Slide Number Placeholder 3">
            <a:extLst>
              <a:ext uri="{FF2B5EF4-FFF2-40B4-BE49-F238E27FC236}">
                <a16:creationId xmlns:a16="http://schemas.microsoft.com/office/drawing/2014/main" id="{A39362BC-4E9E-4C7B-B71B-2BF7BC5D2D1E}"/>
              </a:ext>
            </a:extLst>
          </p:cNvPr>
          <p:cNvSpPr>
            <a:spLocks noGrp="1"/>
          </p:cNvSpPr>
          <p:nvPr>
            <p:ph type="sldNum" sz="quarter" idx="4294967295"/>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65BA20-8F5B-48D7-A6DA-F004949A91D9}"/>
              </a:ext>
            </a:extLst>
          </p:cNvPr>
          <p:cNvSpPr>
            <a:spLocks noGrp="1"/>
          </p:cNvSpPr>
          <p:nvPr>
            <p:ph type="ftr" sz="quarter" idx="5"/>
          </p:nvPr>
        </p:nvSpPr>
        <p:spPr/>
        <p:txBody>
          <a:bodyPr/>
          <a:lstStyle/>
          <a:p>
            <a:endParaRPr lang="cs-CZ"/>
          </a:p>
        </p:txBody>
      </p:sp>
      <p:sp>
        <p:nvSpPr>
          <p:cNvPr id="3" name="Zástupný symbol pro číslo snímku 2">
            <a:extLst>
              <a:ext uri="{FF2B5EF4-FFF2-40B4-BE49-F238E27FC236}">
                <a16:creationId xmlns:a16="http://schemas.microsoft.com/office/drawing/2014/main" id="{8F6038DD-41AE-4987-A754-503C9A368757}"/>
              </a:ext>
            </a:extLst>
          </p:cNvPr>
          <p:cNvSpPr>
            <a:spLocks noGrp="1"/>
          </p:cNvSpPr>
          <p:nvPr>
            <p:ph type="sldNum" sz="quarter" idx="7"/>
          </p:nvPr>
        </p:nvSpPr>
        <p:spPr/>
        <p:txBody>
          <a:bodyPr/>
          <a:lstStyle/>
          <a:p>
            <a:fld id="{B6F15528-21DE-4FAA-801E-634DDDAF4B2B}" type="slidenum">
              <a:rPr lang="cs-CZ" smtClean="0"/>
              <a:t>59</a:t>
            </a:fld>
            <a:endParaRPr lang="cs-CZ"/>
          </a:p>
        </p:txBody>
      </p:sp>
      <p:sp>
        <p:nvSpPr>
          <p:cNvPr id="5" name="TextovéPole 4">
            <a:extLst>
              <a:ext uri="{FF2B5EF4-FFF2-40B4-BE49-F238E27FC236}">
                <a16:creationId xmlns:a16="http://schemas.microsoft.com/office/drawing/2014/main" id="{595FA85C-C43A-4FC0-A95D-3A594A0ADB1D}"/>
              </a:ext>
            </a:extLst>
          </p:cNvPr>
          <p:cNvSpPr txBox="1"/>
          <p:nvPr/>
        </p:nvSpPr>
        <p:spPr>
          <a:xfrm>
            <a:off x="1165194" y="1103336"/>
            <a:ext cx="8786674" cy="4524315"/>
          </a:xfrm>
          <a:prstGeom prst="rect">
            <a:avLst/>
          </a:prstGeom>
          <a:noFill/>
        </p:spPr>
        <p:txBody>
          <a:bodyPr wrap="square">
            <a:spAutoFit/>
          </a:bodyPr>
          <a:lstStyle/>
          <a:p>
            <a:r>
              <a:rPr lang="cs-CZ" dirty="0">
                <a:latin typeface="Calibri" panose="020F0502020204030204" pitchFamily="34" charset="0"/>
                <a:cs typeface="Calibri" panose="020F0502020204030204" pitchFamily="34" charset="0"/>
              </a:rPr>
              <a:t>Náhradní koncový bod je laboratorní nebo fyzikální měření používané v klinických studiích k indikaci lékové odpovědi a lze jej použít místo klinického koncového bodu, který je obvykle přijatelný jako důkaz účinnosti pro regulační účely.</a:t>
            </a:r>
          </a:p>
          <a:p>
            <a:endParaRPr lang="cs-CZ" dirty="0">
              <a:latin typeface="Calibri" panose="020F0502020204030204" pitchFamily="34" charset="0"/>
              <a:cs typeface="Calibri" panose="020F0502020204030204" pitchFamily="34" charset="0"/>
            </a:endParaRPr>
          </a:p>
          <a:p>
            <a:r>
              <a:rPr lang="cs-CZ" dirty="0">
                <a:latin typeface="Calibri" panose="020F0502020204030204" pitchFamily="34" charset="0"/>
                <a:cs typeface="Calibri" panose="020F0502020204030204" pitchFamily="34" charset="0"/>
              </a:rPr>
              <a:t>Může být použit k posouzení přínosu nebo potenciálu poškození ze strany terapeutického činidla.</a:t>
            </a:r>
          </a:p>
          <a:p>
            <a:endParaRPr lang="cs-CZ" dirty="0">
              <a:latin typeface="Calibri" panose="020F0502020204030204" pitchFamily="34" charset="0"/>
              <a:cs typeface="Calibri" panose="020F0502020204030204" pitchFamily="34" charset="0"/>
            </a:endParaRPr>
          </a:p>
          <a:p>
            <a:r>
              <a:rPr lang="cs-CZ" dirty="0">
                <a:latin typeface="Calibri" panose="020F0502020204030204" pitchFamily="34" charset="0"/>
                <a:cs typeface="Calibri" panose="020F0502020204030204" pitchFamily="34" charset="0"/>
              </a:rPr>
              <a:t>I když důkazy pro daný </a:t>
            </a:r>
            <a:r>
              <a:rPr lang="cs-CZ" dirty="0" err="1">
                <a:latin typeface="Calibri" panose="020F0502020204030204" pitchFamily="34" charset="0"/>
                <a:cs typeface="Calibri" panose="020F0502020204030204" pitchFamily="34" charset="0"/>
              </a:rPr>
              <a:t>surogátní</a:t>
            </a:r>
            <a:r>
              <a:rPr lang="cs-CZ" dirty="0">
                <a:latin typeface="Calibri" panose="020F0502020204030204" pitchFamily="34" charset="0"/>
                <a:cs typeface="Calibri" panose="020F0502020204030204" pitchFamily="34" charset="0"/>
              </a:rPr>
              <a:t> koncový bod nemusejí být zcela dostatečné, takové typy biomarkerů jsou užitečné při dokazování konceptu, pro který má být kandidátní lék použit.</a:t>
            </a:r>
          </a:p>
          <a:p>
            <a:endParaRPr lang="cs-CZ" dirty="0"/>
          </a:p>
        </p:txBody>
      </p:sp>
      <p:sp>
        <p:nvSpPr>
          <p:cNvPr id="6" name="object 2">
            <a:extLst>
              <a:ext uri="{FF2B5EF4-FFF2-40B4-BE49-F238E27FC236}">
                <a16:creationId xmlns:a16="http://schemas.microsoft.com/office/drawing/2014/main" id="{747A8FEE-8938-4459-8ACF-6B8A38E27282}"/>
              </a:ext>
            </a:extLst>
          </p:cNvPr>
          <p:cNvSpPr txBox="1">
            <a:spLocks/>
          </p:cNvSpPr>
          <p:nvPr/>
        </p:nvSpPr>
        <p:spPr>
          <a:xfrm>
            <a:off x="622176" y="228023"/>
            <a:ext cx="10515600" cy="627736"/>
          </a:xfrm>
          <a:prstGeom prst="rect">
            <a:avLst/>
          </a:prstGeom>
        </p:spPr>
        <p:txBody>
          <a:bodyPr vert="horz" wrap="square" lIns="0" tIns="12065" rIns="0" bIns="0" rtlCol="0" anchor="ctr">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95"/>
              </a:spcBef>
            </a:pPr>
            <a:r>
              <a:rPr lang="cs-CZ" kern="0" spc="-35" dirty="0" err="1"/>
              <a:t>Surogátní</a:t>
            </a:r>
            <a:r>
              <a:rPr lang="cs-CZ" kern="0" spc="-35" dirty="0"/>
              <a:t> (náhradní) koncový bod</a:t>
            </a:r>
            <a:endParaRPr lang="cs-CZ" kern="0" spc="-10" dirty="0"/>
          </a:p>
        </p:txBody>
      </p:sp>
    </p:spTree>
    <p:extLst>
      <p:ext uri="{BB962C8B-B14F-4D97-AF65-F5344CB8AC3E}">
        <p14:creationId xmlns:p14="http://schemas.microsoft.com/office/powerpoint/2010/main" val="262869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6E4187-72A8-4A35-8152-AEC13A9E3012}"/>
              </a:ext>
            </a:extLst>
          </p:cNvPr>
          <p:cNvSpPr>
            <a:spLocks noGrp="1"/>
          </p:cNvSpPr>
          <p:nvPr>
            <p:ph type="title"/>
          </p:nvPr>
        </p:nvSpPr>
        <p:spPr>
          <a:xfrm>
            <a:off x="346783" y="341311"/>
            <a:ext cx="7847305" cy="855663"/>
          </a:xfrm>
        </p:spPr>
        <p:txBody>
          <a:bodyPr/>
          <a:lstStyle/>
          <a:p>
            <a:pPr eaLnBrk="1" hangingPunct="1"/>
            <a:r>
              <a:rPr lang="cs-CZ" altLang="cs-CZ" dirty="0"/>
              <a:t>Vztah nutrientů ke genové expresi</a:t>
            </a:r>
            <a:endParaRPr lang="en-US" altLang="cs-CZ" dirty="0"/>
          </a:p>
        </p:txBody>
      </p:sp>
      <p:sp>
        <p:nvSpPr>
          <p:cNvPr id="8195" name="Zástupný symbol pro obsah 8">
            <a:extLst>
              <a:ext uri="{FF2B5EF4-FFF2-40B4-BE49-F238E27FC236}">
                <a16:creationId xmlns:a16="http://schemas.microsoft.com/office/drawing/2014/main" id="{6DF86772-61DC-4241-8C53-0F45DD5F702F}"/>
              </a:ext>
            </a:extLst>
          </p:cNvPr>
          <p:cNvSpPr>
            <a:spLocks noGrp="1"/>
          </p:cNvSpPr>
          <p:nvPr>
            <p:ph idx="1"/>
          </p:nvPr>
        </p:nvSpPr>
        <p:spPr>
          <a:xfrm>
            <a:off x="2284120" y="992419"/>
            <a:ext cx="3600450" cy="4464050"/>
          </a:xfrm>
        </p:spPr>
        <p:txBody>
          <a:bodyPr/>
          <a:lstStyle/>
          <a:p>
            <a:pPr marL="361950" indent="-361950">
              <a:spcAft>
                <a:spcPct val="10000"/>
              </a:spcAft>
              <a:buFont typeface="Wingdings" panose="05000000000000000000" pitchFamily="2" charset="2"/>
              <a:buAutoNum type="alphaUcParenR"/>
            </a:pPr>
            <a:r>
              <a:rPr lang="cs-CZ" altLang="cs-CZ" sz="2000" dirty="0"/>
              <a:t>Přímý</a:t>
            </a:r>
            <a:r>
              <a:rPr lang="en-US" altLang="cs-CZ" sz="2000" dirty="0"/>
              <a:t> – Nutrient</a:t>
            </a:r>
            <a:r>
              <a:rPr lang="cs-CZ" altLang="cs-CZ" sz="2000" dirty="0"/>
              <a:t>y jsou ligandy receptorů pro transkripční faktory</a:t>
            </a:r>
            <a:r>
              <a:rPr lang="en-US" altLang="cs-CZ" sz="2000" dirty="0"/>
              <a:t>.</a:t>
            </a:r>
          </a:p>
          <a:p>
            <a:pPr marL="361950" indent="-361950">
              <a:spcAft>
                <a:spcPct val="10000"/>
              </a:spcAft>
              <a:buFont typeface="Wingdings" panose="05000000000000000000" pitchFamily="2" charset="2"/>
              <a:buAutoNum type="alphaUcParenR"/>
            </a:pPr>
            <a:r>
              <a:rPr lang="cs-CZ" altLang="cs-CZ" sz="2000" dirty="0"/>
              <a:t>Nepřímý</a:t>
            </a:r>
            <a:r>
              <a:rPr lang="en-US" altLang="cs-CZ" sz="2000" dirty="0"/>
              <a:t> – Nutrient</a:t>
            </a:r>
            <a:r>
              <a:rPr lang="cs-CZ" altLang="cs-CZ" sz="2000" dirty="0"/>
              <a:t>y jsou metabolizovány primárními nebo sekundárními metabolickými drahami, mění koncentrace substrátů nebo intermediálních metabolitů</a:t>
            </a:r>
          </a:p>
          <a:p>
            <a:pPr marL="361950" indent="-361950">
              <a:spcAft>
                <a:spcPct val="10000"/>
              </a:spcAft>
              <a:buFont typeface="Wingdings" panose="05000000000000000000" pitchFamily="2" charset="2"/>
              <a:buAutoNum type="alphaUcParenR"/>
            </a:pPr>
            <a:r>
              <a:rPr lang="cs-CZ" altLang="cs-CZ" sz="2000" dirty="0"/>
              <a:t>Nepřímý</a:t>
            </a:r>
            <a:r>
              <a:rPr lang="en-US" altLang="cs-CZ" sz="2000" dirty="0"/>
              <a:t> – Nutrient</a:t>
            </a:r>
            <a:r>
              <a:rPr lang="cs-CZ" altLang="cs-CZ" sz="2000" dirty="0"/>
              <a:t>y</a:t>
            </a:r>
            <a:r>
              <a:rPr lang="en-US" altLang="cs-CZ" sz="2000" dirty="0"/>
              <a:t> alter</a:t>
            </a:r>
            <a:r>
              <a:rPr lang="cs-CZ" altLang="cs-CZ" sz="2000" dirty="0"/>
              <a:t>ují signální transdukci</a:t>
            </a:r>
            <a:endParaRPr lang="en-US" altLang="cs-CZ" sz="2000" dirty="0"/>
          </a:p>
        </p:txBody>
      </p:sp>
      <p:pic>
        <p:nvPicPr>
          <p:cNvPr id="8196" name="Picture 4" descr="dietarychemicals">
            <a:extLst>
              <a:ext uri="{FF2B5EF4-FFF2-40B4-BE49-F238E27FC236}">
                <a16:creationId xmlns:a16="http://schemas.microsoft.com/office/drawing/2014/main" id="{CD49B935-4CBF-4947-A606-EB3296E2F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2654301"/>
            <a:ext cx="345598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27A3108-6CF3-466C-B8EA-E0E5985ACDC9}"/>
              </a:ext>
            </a:extLst>
          </p:cNvPr>
          <p:cNvSpPr txBox="1">
            <a:spLocks/>
          </p:cNvSpPr>
          <p:nvPr/>
        </p:nvSpPr>
        <p:spPr>
          <a:xfrm>
            <a:off x="720000" y="720000"/>
            <a:ext cx="10753200" cy="451576"/>
          </a:xfrm>
          <a:prstGeom prst="rect">
            <a:avLst/>
          </a:prstGeom>
        </p:spPr>
        <p:txBody>
          <a:bodyPr vert="horz" lIns="0" tIns="0" rIns="0" bIns="0" rtlCol="0" anchor="t" anchorCtr="0">
            <a:norm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spcAft>
                <a:spcPts val="600"/>
              </a:spcAft>
            </a:pPr>
            <a:r>
              <a:rPr lang="cs-CZ" sz="2200" b="1" kern="0" spc="-35">
                <a:latin typeface="+mj-lt"/>
                <a:ea typeface="+mj-ea"/>
                <a:cs typeface="+mj-cs"/>
              </a:rPr>
              <a:t>Surogátní (náhradní) koncový bod</a:t>
            </a:r>
            <a:endParaRPr lang="cs-CZ" sz="2200" b="1" kern="0" spc="-10">
              <a:latin typeface="+mj-lt"/>
              <a:ea typeface="+mj-ea"/>
              <a:cs typeface="+mj-cs"/>
            </a:endParaRPr>
          </a:p>
        </p:txBody>
      </p:sp>
      <p:sp>
        <p:nvSpPr>
          <p:cNvPr id="10" name="Footer Placeholder 3">
            <a:extLst>
              <a:ext uri="{FF2B5EF4-FFF2-40B4-BE49-F238E27FC236}">
                <a16:creationId xmlns:a16="http://schemas.microsoft.com/office/drawing/2014/main" id="{90FC9DB6-1F1F-4041-9407-3AF525713CB3}"/>
              </a:ext>
            </a:extLst>
          </p:cNvPr>
          <p:cNvSpPr>
            <a:spLocks noGrp="1"/>
          </p:cNvSpPr>
          <p:nvPr>
            <p:ph type="ftr" sz="quarter" idx="11"/>
          </p:nvPr>
        </p:nvSpPr>
        <p:spPr>
          <a:xfrm>
            <a:off x="720000" y="6228000"/>
            <a:ext cx="7920000" cy="252000"/>
          </a:xfrm>
        </p:spPr>
        <p:txBody>
          <a:bodyPr/>
          <a:lstStyle/>
          <a:p>
            <a:endParaRPr lang="cs-CZ"/>
          </a:p>
        </p:txBody>
      </p:sp>
      <p:sp>
        <p:nvSpPr>
          <p:cNvPr id="3" name="Zástupný symbol pro číslo snímku 2">
            <a:extLst>
              <a:ext uri="{FF2B5EF4-FFF2-40B4-BE49-F238E27FC236}">
                <a16:creationId xmlns:a16="http://schemas.microsoft.com/office/drawing/2014/main" id="{F85B8757-56BC-4E98-8C07-2E3C82605E6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spcAft>
                <a:spcPts val="600"/>
              </a:spcAft>
            </a:pPr>
            <a:fld id="{C51012CA-4FAE-4B78-9F17-5090B3AD5870}" type="slidenum">
              <a:rPr lang="cs-CZ" smtClean="0"/>
              <a:pPr>
                <a:spcAft>
                  <a:spcPts val="600"/>
                </a:spcAft>
              </a:pPr>
              <a:t>60</a:t>
            </a:fld>
            <a:endParaRPr lang="cs-CZ"/>
          </a:p>
        </p:txBody>
      </p:sp>
      <p:graphicFrame>
        <p:nvGraphicFramePr>
          <p:cNvPr id="4" name="object 3">
            <a:extLst>
              <a:ext uri="{FF2B5EF4-FFF2-40B4-BE49-F238E27FC236}">
                <a16:creationId xmlns:a16="http://schemas.microsoft.com/office/drawing/2014/main" id="{7BD11DD1-198B-47DD-9971-9EEA155FB5E6}"/>
              </a:ext>
            </a:extLst>
          </p:cNvPr>
          <p:cNvGraphicFramePr>
            <a:graphicFrameLocks noGrp="1"/>
          </p:cNvGraphicFramePr>
          <p:nvPr/>
        </p:nvGraphicFramePr>
        <p:xfrm>
          <a:off x="718800" y="2080077"/>
          <a:ext cx="10753201" cy="3543850"/>
        </p:xfrm>
        <a:graphic>
          <a:graphicData uri="http://schemas.openxmlformats.org/drawingml/2006/table">
            <a:tbl>
              <a:tblPr firstRow="1" bandRow="1">
                <a:tableStyleId>{2D5ABB26-0587-4C30-8999-92F81FD0307C}</a:tableStyleId>
              </a:tblPr>
              <a:tblGrid>
                <a:gridCol w="3178503">
                  <a:extLst>
                    <a:ext uri="{9D8B030D-6E8A-4147-A177-3AD203B41FA5}">
                      <a16:colId xmlns:a16="http://schemas.microsoft.com/office/drawing/2014/main" val="20000"/>
                    </a:ext>
                  </a:extLst>
                </a:gridCol>
                <a:gridCol w="3815870">
                  <a:extLst>
                    <a:ext uri="{9D8B030D-6E8A-4147-A177-3AD203B41FA5}">
                      <a16:colId xmlns:a16="http://schemas.microsoft.com/office/drawing/2014/main" val="20001"/>
                    </a:ext>
                  </a:extLst>
                </a:gridCol>
                <a:gridCol w="3758828">
                  <a:extLst>
                    <a:ext uri="{9D8B030D-6E8A-4147-A177-3AD203B41FA5}">
                      <a16:colId xmlns:a16="http://schemas.microsoft.com/office/drawing/2014/main" val="20002"/>
                    </a:ext>
                  </a:extLst>
                </a:gridCol>
              </a:tblGrid>
              <a:tr h="467306">
                <a:tc>
                  <a:txBody>
                    <a:bodyPr/>
                    <a:lstStyle/>
                    <a:p>
                      <a:pPr marL="91440">
                        <a:lnSpc>
                          <a:spcPct val="100000"/>
                        </a:lnSpc>
                        <a:spcBef>
                          <a:spcPts val="280"/>
                        </a:spcBef>
                      </a:pPr>
                      <a:r>
                        <a:rPr sz="2400" b="1">
                          <a:solidFill>
                            <a:srgbClr val="FFFFFF"/>
                          </a:solidFill>
                          <a:latin typeface="Calibri"/>
                          <a:cs typeface="Calibri"/>
                        </a:rPr>
                        <a:t>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80"/>
                        </a:spcBef>
                      </a:pPr>
                      <a:r>
                        <a:rPr sz="2400" b="1" spc="-15">
                          <a:solidFill>
                            <a:srgbClr val="FFFFFF"/>
                          </a:solidFill>
                          <a:latin typeface="Calibri"/>
                          <a:cs typeface="Calibri"/>
                        </a:rPr>
                        <a:t>Surrogate</a:t>
                      </a:r>
                      <a:r>
                        <a:rPr sz="2400" b="1" spc="-45">
                          <a:solidFill>
                            <a:srgbClr val="FFFFFF"/>
                          </a:solidFill>
                          <a:latin typeface="Calibri"/>
                          <a:cs typeface="Calibri"/>
                        </a:rPr>
                        <a:t> </a:t>
                      </a:r>
                      <a:r>
                        <a:rPr sz="2400" b="1" spc="-5">
                          <a:solidFill>
                            <a:srgbClr val="FFFFFF"/>
                          </a:solidFill>
                          <a:latin typeface="Calibri"/>
                          <a:cs typeface="Calibri"/>
                        </a:rPr>
                        <a:t>Endpoints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280"/>
                        </a:spcBef>
                      </a:pPr>
                      <a:r>
                        <a:rPr sz="2400" b="1" spc="-5">
                          <a:solidFill>
                            <a:srgbClr val="FFFFFF"/>
                          </a:solidFill>
                          <a:latin typeface="Calibri"/>
                          <a:cs typeface="Calibri"/>
                        </a:rPr>
                        <a:t>Clinical</a:t>
                      </a:r>
                      <a:r>
                        <a:rPr sz="2400" b="1" spc="-70">
                          <a:solidFill>
                            <a:srgbClr val="FFFFFF"/>
                          </a:solidFill>
                          <a:latin typeface="Calibri"/>
                          <a:cs typeface="Calibri"/>
                        </a:rPr>
                        <a:t> </a:t>
                      </a:r>
                      <a:r>
                        <a:rPr sz="2400" b="1" spc="-5">
                          <a:solidFill>
                            <a:srgbClr val="FFFFFF"/>
                          </a:solidFill>
                          <a:latin typeface="Calibri"/>
                          <a:cs typeface="Calibri"/>
                        </a:rPr>
                        <a:t>Endpoints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67306">
                <a:tc>
                  <a:txBody>
                    <a:bodyPr/>
                    <a:lstStyle/>
                    <a:p>
                      <a:pPr marL="91440">
                        <a:lnSpc>
                          <a:spcPct val="100000"/>
                        </a:lnSpc>
                        <a:spcBef>
                          <a:spcPts val="280"/>
                        </a:spcBef>
                      </a:pPr>
                      <a:r>
                        <a:rPr sz="2400" spc="-5">
                          <a:latin typeface="Calibri"/>
                          <a:cs typeface="Calibri"/>
                        </a:rPr>
                        <a:t>Hypertension</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80"/>
                        </a:spcBef>
                      </a:pPr>
                      <a:r>
                        <a:rPr sz="2400">
                          <a:latin typeface="Calibri"/>
                          <a:cs typeface="Calibri"/>
                        </a:rPr>
                        <a:t>Blood</a:t>
                      </a:r>
                      <a:r>
                        <a:rPr sz="2400" spc="-35">
                          <a:latin typeface="Calibri"/>
                          <a:cs typeface="Calibri"/>
                        </a:rPr>
                        <a:t> </a:t>
                      </a:r>
                      <a:r>
                        <a:rPr sz="2400" spc="-10">
                          <a:latin typeface="Calibri"/>
                          <a:cs typeface="Calibri"/>
                        </a:rPr>
                        <a:t>pressure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80"/>
                        </a:spcBef>
                      </a:pPr>
                      <a:r>
                        <a:rPr sz="2400" spc="-20">
                          <a:latin typeface="Calibri"/>
                          <a:cs typeface="Calibri"/>
                        </a:rPr>
                        <a:t>Stroke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7306">
                <a:tc>
                  <a:txBody>
                    <a:bodyPr/>
                    <a:lstStyle/>
                    <a:p>
                      <a:pPr marL="91440">
                        <a:lnSpc>
                          <a:spcPct val="100000"/>
                        </a:lnSpc>
                        <a:spcBef>
                          <a:spcPts val="280"/>
                        </a:spcBef>
                      </a:pPr>
                      <a:r>
                        <a:rPr sz="2400" spc="-10">
                          <a:latin typeface="Calibri"/>
                          <a:cs typeface="Calibri"/>
                        </a:rPr>
                        <a:t>Dyslipidemia</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80"/>
                        </a:spcBef>
                      </a:pPr>
                      <a:r>
                        <a:rPr sz="2400" spc="-10">
                          <a:latin typeface="Calibri"/>
                          <a:cs typeface="Calibri"/>
                        </a:rPr>
                        <a:t>Cholesterol,</a:t>
                      </a:r>
                      <a:r>
                        <a:rPr sz="2400" spc="-30">
                          <a:latin typeface="Calibri"/>
                          <a:cs typeface="Calibri"/>
                        </a:rPr>
                        <a:t> </a:t>
                      </a:r>
                      <a:r>
                        <a:rPr sz="2400" spc="-5">
                          <a:latin typeface="Calibri"/>
                          <a:cs typeface="Calibri"/>
                        </a:rPr>
                        <a:t>LDL</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80"/>
                        </a:spcBef>
                      </a:pPr>
                      <a:r>
                        <a:rPr sz="2400" spc="-10">
                          <a:latin typeface="Calibri"/>
                          <a:cs typeface="Calibri"/>
                        </a:rPr>
                        <a:t>Coronary</a:t>
                      </a:r>
                      <a:r>
                        <a:rPr sz="2400" spc="-15">
                          <a:latin typeface="Calibri"/>
                          <a:cs typeface="Calibri"/>
                        </a:rPr>
                        <a:t> </a:t>
                      </a:r>
                      <a:r>
                        <a:rPr sz="2400" spc="-5">
                          <a:latin typeface="Calibri"/>
                          <a:cs typeface="Calibri"/>
                        </a:rPr>
                        <a:t>artery</a:t>
                      </a:r>
                      <a:r>
                        <a:rPr sz="2400" spc="-10">
                          <a:latin typeface="Calibri"/>
                          <a:cs typeface="Calibri"/>
                        </a:rPr>
                        <a:t> </a:t>
                      </a:r>
                      <a:r>
                        <a:rPr sz="2400" spc="-5">
                          <a:latin typeface="Calibri"/>
                          <a:cs typeface="Calibri"/>
                        </a:rPr>
                        <a:t>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37313">
                <a:tc>
                  <a:txBody>
                    <a:bodyPr/>
                    <a:lstStyle/>
                    <a:p>
                      <a:pPr marL="91440">
                        <a:lnSpc>
                          <a:spcPct val="100000"/>
                        </a:lnSpc>
                        <a:spcBef>
                          <a:spcPts val="280"/>
                        </a:spcBef>
                      </a:pPr>
                      <a:r>
                        <a:rPr sz="2400" spc="-10">
                          <a:latin typeface="Calibri"/>
                          <a:cs typeface="Calibri"/>
                        </a:rPr>
                        <a:t>Diabetes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marR="311150">
                        <a:lnSpc>
                          <a:spcPct val="100000"/>
                        </a:lnSpc>
                        <a:spcBef>
                          <a:spcPts val="280"/>
                        </a:spcBef>
                      </a:pPr>
                      <a:r>
                        <a:rPr sz="2400" spc="-15">
                          <a:latin typeface="Calibri"/>
                          <a:cs typeface="Calibri"/>
                        </a:rPr>
                        <a:t>Glycosylated </a:t>
                      </a:r>
                      <a:r>
                        <a:rPr sz="2400" spc="-5">
                          <a:latin typeface="Calibri"/>
                          <a:cs typeface="Calibri"/>
                        </a:rPr>
                        <a:t>hemoglobin </a:t>
                      </a:r>
                      <a:r>
                        <a:rPr sz="2400" spc="-395">
                          <a:latin typeface="Calibri"/>
                          <a:cs typeface="Calibri"/>
                        </a:rPr>
                        <a:t> </a:t>
                      </a:r>
                      <a:r>
                        <a:rPr sz="2400" spc="-10">
                          <a:latin typeface="Calibri"/>
                          <a:cs typeface="Calibri"/>
                        </a:rPr>
                        <a:t>(HbA1c)</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marR="187960">
                        <a:lnSpc>
                          <a:spcPct val="100000"/>
                        </a:lnSpc>
                        <a:spcBef>
                          <a:spcPts val="280"/>
                        </a:spcBef>
                      </a:pPr>
                      <a:r>
                        <a:rPr sz="2400" spc="-25">
                          <a:latin typeface="Calibri"/>
                          <a:cs typeface="Calibri"/>
                        </a:rPr>
                        <a:t>Retinopathy, </a:t>
                      </a:r>
                      <a:r>
                        <a:rPr sz="2400" spc="-20">
                          <a:latin typeface="Calibri"/>
                          <a:cs typeface="Calibri"/>
                        </a:rPr>
                        <a:t>nephropathy, </a:t>
                      </a:r>
                      <a:r>
                        <a:rPr sz="2400" spc="-395">
                          <a:latin typeface="Calibri"/>
                          <a:cs typeface="Calibri"/>
                        </a:rPr>
                        <a:t> </a:t>
                      </a:r>
                      <a:r>
                        <a:rPr sz="2400" spc="-25">
                          <a:latin typeface="Calibri"/>
                          <a:cs typeface="Calibri"/>
                        </a:rPr>
                        <a:t>neuropathy,</a:t>
                      </a:r>
                      <a:r>
                        <a:rPr sz="2400" spc="-10">
                          <a:latin typeface="Calibri"/>
                          <a:cs typeface="Calibri"/>
                        </a:rPr>
                        <a:t> </a:t>
                      </a:r>
                      <a:r>
                        <a:rPr sz="2400" spc="-5">
                          <a:latin typeface="Calibri"/>
                          <a:cs typeface="Calibri"/>
                        </a:rPr>
                        <a:t>heart 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467306">
                <a:tc>
                  <a:txBody>
                    <a:bodyPr/>
                    <a:lstStyle/>
                    <a:p>
                      <a:pPr marL="91440">
                        <a:lnSpc>
                          <a:spcPct val="100000"/>
                        </a:lnSpc>
                        <a:spcBef>
                          <a:spcPts val="280"/>
                        </a:spcBef>
                      </a:pPr>
                      <a:r>
                        <a:rPr sz="2400" spc="-5">
                          <a:latin typeface="Calibri"/>
                          <a:cs typeface="Calibri"/>
                        </a:rPr>
                        <a:t>Glaucoma</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80"/>
                        </a:spcBef>
                      </a:pPr>
                      <a:r>
                        <a:rPr sz="2400" spc="-10">
                          <a:latin typeface="Calibri"/>
                          <a:cs typeface="Calibri"/>
                        </a:rPr>
                        <a:t>Intraocular pressure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80"/>
                        </a:spcBef>
                      </a:pPr>
                      <a:r>
                        <a:rPr sz="2400" spc="-5">
                          <a:latin typeface="Calibri"/>
                          <a:cs typeface="Calibri"/>
                        </a:rPr>
                        <a:t>Loss</a:t>
                      </a:r>
                      <a:r>
                        <a:rPr sz="2400" spc="-25">
                          <a:latin typeface="Calibri"/>
                          <a:cs typeface="Calibri"/>
                        </a:rPr>
                        <a:t> </a:t>
                      </a:r>
                      <a:r>
                        <a:rPr sz="2400" spc="-5">
                          <a:latin typeface="Calibri"/>
                          <a:cs typeface="Calibri"/>
                        </a:rPr>
                        <a:t>of</a:t>
                      </a:r>
                      <a:r>
                        <a:rPr sz="2400" spc="-30">
                          <a:latin typeface="Calibri"/>
                          <a:cs typeface="Calibri"/>
                        </a:rPr>
                        <a:t> </a:t>
                      </a:r>
                      <a:r>
                        <a:rPr sz="2400" spc="-5">
                          <a:latin typeface="Calibri"/>
                          <a:cs typeface="Calibri"/>
                        </a:rPr>
                        <a:t>vision</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837313">
                <a:tc>
                  <a:txBody>
                    <a:bodyPr/>
                    <a:lstStyle/>
                    <a:p>
                      <a:pPr marL="91440">
                        <a:lnSpc>
                          <a:spcPct val="100000"/>
                        </a:lnSpc>
                        <a:spcBef>
                          <a:spcPts val="280"/>
                        </a:spcBef>
                      </a:pPr>
                      <a:r>
                        <a:rPr sz="2400" spc="-5">
                          <a:latin typeface="Calibri"/>
                          <a:cs typeface="Calibri"/>
                        </a:rPr>
                        <a:t>Cancer</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80"/>
                        </a:spcBef>
                      </a:pPr>
                      <a:r>
                        <a:rPr sz="2400" spc="-15">
                          <a:latin typeface="Calibri"/>
                          <a:cs typeface="Calibri"/>
                        </a:rPr>
                        <a:t>Biomarkers </a:t>
                      </a:r>
                      <a:r>
                        <a:rPr sz="2400" spc="-30">
                          <a:latin typeface="Calibri"/>
                          <a:cs typeface="Calibri"/>
                        </a:rPr>
                        <a:t>Tumor</a:t>
                      </a:r>
                      <a:endParaRPr sz="2400">
                        <a:latin typeface="Calibri"/>
                        <a:cs typeface="Calibri"/>
                      </a:endParaRPr>
                    </a:p>
                    <a:p>
                      <a:pPr marL="92075">
                        <a:lnSpc>
                          <a:spcPct val="100000"/>
                        </a:lnSpc>
                      </a:pPr>
                      <a:r>
                        <a:rPr sz="2400" spc="-10">
                          <a:latin typeface="Calibri"/>
                          <a:cs typeface="Calibri"/>
                        </a:rPr>
                        <a:t>shrinkage,</a:t>
                      </a:r>
                      <a:r>
                        <a:rPr sz="2400" spc="-5">
                          <a:latin typeface="Calibri"/>
                          <a:cs typeface="Calibri"/>
                        </a:rPr>
                        <a:t> </a:t>
                      </a:r>
                      <a:r>
                        <a:rPr sz="2400" spc="-10">
                          <a:latin typeface="Calibri"/>
                          <a:cs typeface="Calibri"/>
                        </a:rPr>
                        <a:t>Response</a:t>
                      </a:r>
                      <a:r>
                        <a:rPr sz="2400" spc="-5">
                          <a:latin typeface="Calibri"/>
                          <a:cs typeface="Calibri"/>
                        </a:rPr>
                        <a:t> </a:t>
                      </a:r>
                      <a:r>
                        <a:rPr sz="2400" spc="-25">
                          <a:latin typeface="Calibri"/>
                          <a:cs typeface="Calibri"/>
                        </a:rPr>
                        <a:t>rate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80"/>
                        </a:spcBef>
                      </a:pPr>
                      <a:r>
                        <a:rPr sz="2400" spc="-10">
                          <a:latin typeface="Calibri"/>
                          <a:cs typeface="Calibri"/>
                        </a:rPr>
                        <a:t>Progression-Free</a:t>
                      </a:r>
                      <a:r>
                        <a:rPr sz="2400" spc="-30">
                          <a:latin typeface="Calibri"/>
                          <a:cs typeface="Calibri"/>
                        </a:rPr>
                        <a:t> </a:t>
                      </a:r>
                      <a:r>
                        <a:rPr sz="2400" spc="-5">
                          <a:latin typeface="Calibri"/>
                          <a:cs typeface="Calibri"/>
                        </a:rPr>
                        <a:t>Survival</a:t>
                      </a:r>
                      <a:endParaRPr sz="2400">
                        <a:latin typeface="Calibri"/>
                        <a:cs typeface="Calibri"/>
                      </a:endParaRPr>
                    </a:p>
                    <a:p>
                      <a:pPr marL="92710">
                        <a:lnSpc>
                          <a:spcPct val="100000"/>
                        </a:lnSpc>
                      </a:pPr>
                      <a:r>
                        <a:rPr sz="2400" spc="-10">
                          <a:latin typeface="Calibri"/>
                          <a:cs typeface="Calibri"/>
                        </a:rPr>
                        <a:t>Overall</a:t>
                      </a:r>
                      <a:r>
                        <a:rPr sz="2400" spc="-45">
                          <a:latin typeface="Calibri"/>
                          <a:cs typeface="Calibri"/>
                        </a:rPr>
                        <a:t> </a:t>
                      </a:r>
                      <a:r>
                        <a:rPr sz="2400" spc="-5">
                          <a:latin typeface="Calibri"/>
                          <a:cs typeface="Calibri"/>
                        </a:rPr>
                        <a:t>Survival</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1675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176" y="228023"/>
            <a:ext cx="10515600" cy="627736"/>
          </a:xfrm>
          <a:prstGeom prst="rect">
            <a:avLst/>
          </a:prstGeom>
        </p:spPr>
        <p:txBody>
          <a:bodyPr vert="horz" wrap="square" lIns="0" tIns="12065" rIns="0" bIns="0" rtlCol="0" anchor="ctr">
            <a:spAutoFit/>
          </a:bodyPr>
          <a:lstStyle/>
          <a:p>
            <a:pPr marL="12700">
              <a:lnSpc>
                <a:spcPct val="100000"/>
              </a:lnSpc>
              <a:spcBef>
                <a:spcPts val="95"/>
              </a:spcBef>
            </a:pPr>
            <a:r>
              <a:rPr lang="cs-CZ" spc="-35" dirty="0" err="1"/>
              <a:t>Surogátní</a:t>
            </a:r>
            <a:r>
              <a:rPr lang="cs-CZ" spc="-35" dirty="0"/>
              <a:t> (náhradní) koncový bod</a:t>
            </a:r>
            <a:endParaRPr spc="-10" dirty="0"/>
          </a:p>
        </p:txBody>
      </p:sp>
      <p:sp>
        <p:nvSpPr>
          <p:cNvPr id="12" name="object 12"/>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p:nvPr/>
        </p:nvSpPr>
        <p:spPr>
          <a:xfrm>
            <a:off x="2455546" y="974604"/>
            <a:ext cx="6767195" cy="894476"/>
          </a:xfrm>
          <a:prstGeom prst="rect">
            <a:avLst/>
          </a:prstGeom>
        </p:spPr>
        <p:txBody>
          <a:bodyPr vert="horz" wrap="square" lIns="0" tIns="47625" rIns="0" bIns="0" rtlCol="0">
            <a:spAutoFit/>
          </a:bodyPr>
          <a:lstStyle/>
          <a:p>
            <a:pPr marL="12700" marR="5080">
              <a:lnSpc>
                <a:spcPts val="2160"/>
              </a:lnSpc>
              <a:spcBef>
                <a:spcPts val="375"/>
              </a:spcBef>
            </a:pPr>
            <a:r>
              <a:rPr lang="cs-CZ" sz="2000" spc="-5" dirty="0">
                <a:solidFill>
                  <a:srgbClr val="002060"/>
                </a:solidFill>
                <a:latin typeface="Arial"/>
                <a:cs typeface="Arial"/>
              </a:rPr>
              <a:t>Koncový bod, který se používá v klinických studiích jako náhrada za přímé měření toho, jak se pacient cítí, funguje nebo přežívá.</a:t>
            </a:r>
            <a:endParaRPr sz="2000" dirty="0">
              <a:latin typeface="Arial"/>
              <a:cs typeface="Arial"/>
            </a:endParaRPr>
          </a:p>
        </p:txBody>
      </p:sp>
      <p:sp>
        <p:nvSpPr>
          <p:cNvPr id="4" name="object 4"/>
          <p:cNvSpPr txBox="1"/>
          <p:nvPr/>
        </p:nvSpPr>
        <p:spPr>
          <a:xfrm>
            <a:off x="2095500" y="2057401"/>
            <a:ext cx="7840980" cy="359073"/>
          </a:xfrm>
          <a:prstGeom prst="rect">
            <a:avLst/>
          </a:prstGeom>
          <a:solidFill>
            <a:srgbClr val="017BBB"/>
          </a:solidFill>
        </p:spPr>
        <p:txBody>
          <a:bodyPr vert="horz" wrap="square" lIns="0" tIns="111760" rIns="0" bIns="0" rtlCol="0">
            <a:spAutoFit/>
          </a:bodyPr>
          <a:lstStyle/>
          <a:p>
            <a:pPr marL="190500">
              <a:spcBef>
                <a:spcPts val="880"/>
              </a:spcBef>
            </a:pPr>
            <a:r>
              <a:rPr lang="cs-CZ" sz="1600" b="1" spc="-15" dirty="0">
                <a:solidFill>
                  <a:srgbClr val="FFFFFF"/>
                </a:solidFill>
                <a:latin typeface="Arial"/>
                <a:cs typeface="Arial"/>
              </a:rPr>
              <a:t>Validovaný </a:t>
            </a:r>
            <a:r>
              <a:rPr lang="cs-CZ" sz="1600" b="1" spc="-15" dirty="0" err="1">
                <a:solidFill>
                  <a:srgbClr val="FFFFFF"/>
                </a:solidFill>
                <a:latin typeface="Arial"/>
                <a:cs typeface="Arial"/>
              </a:rPr>
              <a:t>surogátní</a:t>
            </a:r>
            <a:r>
              <a:rPr lang="cs-CZ" sz="1600" b="1" spc="-15" dirty="0">
                <a:solidFill>
                  <a:srgbClr val="FFFFFF"/>
                </a:solidFill>
                <a:latin typeface="Arial"/>
                <a:cs typeface="Arial"/>
              </a:rPr>
              <a:t> koncový bod</a:t>
            </a:r>
            <a:endParaRPr sz="1600" dirty="0">
              <a:latin typeface="Arial"/>
              <a:cs typeface="Arial"/>
            </a:endParaRPr>
          </a:p>
        </p:txBody>
      </p:sp>
      <p:sp>
        <p:nvSpPr>
          <p:cNvPr id="5" name="object 5"/>
          <p:cNvSpPr txBox="1"/>
          <p:nvPr/>
        </p:nvSpPr>
        <p:spPr>
          <a:xfrm>
            <a:off x="2273301" y="2633802"/>
            <a:ext cx="4304665" cy="1230465"/>
          </a:xfrm>
          <a:prstGeom prst="rect">
            <a:avLst/>
          </a:prstGeom>
        </p:spPr>
        <p:txBody>
          <a:bodyPr vert="horz" wrap="square" lIns="0" tIns="37465" rIns="0" bIns="0" rtlCol="0">
            <a:spAutoFit/>
          </a:bodyPr>
          <a:lstStyle/>
          <a:p>
            <a:pPr marL="12700" marR="5080">
              <a:lnSpc>
                <a:spcPts val="1510"/>
              </a:lnSpc>
              <a:spcBef>
                <a:spcPts val="295"/>
              </a:spcBef>
            </a:pPr>
            <a:r>
              <a:rPr lang="cs-CZ" sz="1400" spc="-5" dirty="0">
                <a:solidFill>
                  <a:srgbClr val="0F196F"/>
                </a:solidFill>
                <a:latin typeface="Arial"/>
                <a:cs typeface="Arial"/>
              </a:rPr>
              <a:t>Podporováno jasným mechanistickým zdůvodněním a klinickými údaji poskytujícími silný důkaz, že účinek na náhradní látku předpovídá klinický přínos; proto lze takové koncové body použít k podpoře tradičního schválení bez potřeby dalších informací o účinnosti.</a:t>
            </a:r>
          </a:p>
          <a:p>
            <a:pPr marL="12700" marR="5080">
              <a:lnSpc>
                <a:spcPts val="1510"/>
              </a:lnSpc>
              <a:spcBef>
                <a:spcPts val="295"/>
              </a:spcBef>
            </a:pPr>
            <a:endParaRPr lang="cs-CZ" sz="1400" spc="-5" dirty="0">
              <a:solidFill>
                <a:srgbClr val="0F196F"/>
              </a:solidFill>
              <a:latin typeface="Arial"/>
              <a:cs typeface="Arial"/>
            </a:endParaRPr>
          </a:p>
        </p:txBody>
      </p:sp>
      <p:sp>
        <p:nvSpPr>
          <p:cNvPr id="6" name="object 6"/>
          <p:cNvSpPr txBox="1"/>
          <p:nvPr/>
        </p:nvSpPr>
        <p:spPr>
          <a:xfrm>
            <a:off x="6997701" y="2625471"/>
            <a:ext cx="2813685" cy="950260"/>
          </a:xfrm>
          <a:prstGeom prst="rect">
            <a:avLst/>
          </a:prstGeom>
        </p:spPr>
        <p:txBody>
          <a:bodyPr vert="horz" wrap="square" lIns="0" tIns="39370" rIns="0" bIns="0" rtlCol="0">
            <a:spAutoFit/>
          </a:bodyPr>
          <a:lstStyle/>
          <a:p>
            <a:pPr marL="12700" marR="5080">
              <a:lnSpc>
                <a:spcPts val="1730"/>
              </a:lnSpc>
              <a:spcBef>
                <a:spcPts val="310"/>
              </a:spcBef>
            </a:pPr>
            <a:r>
              <a:rPr lang="cs-CZ" sz="1600" b="1" spc="-5" dirty="0">
                <a:solidFill>
                  <a:srgbClr val="0F196F"/>
                </a:solidFill>
                <a:latin typeface="Arial"/>
                <a:cs typeface="Arial"/>
              </a:rPr>
              <a:t>Příklad: Snížení hemoglobinu A1C v klinických studiích diabetu</a:t>
            </a:r>
          </a:p>
          <a:p>
            <a:pPr marL="12700" marR="5080">
              <a:lnSpc>
                <a:spcPts val="1730"/>
              </a:lnSpc>
              <a:spcBef>
                <a:spcPts val="310"/>
              </a:spcBef>
            </a:pPr>
            <a:endParaRPr lang="cs-CZ" sz="1600" b="1" spc="-5" dirty="0">
              <a:solidFill>
                <a:srgbClr val="0F196F"/>
              </a:solidFill>
              <a:latin typeface="Arial"/>
              <a:cs typeface="Arial"/>
            </a:endParaRPr>
          </a:p>
        </p:txBody>
      </p:sp>
      <p:sp>
        <p:nvSpPr>
          <p:cNvPr id="7" name="object 7"/>
          <p:cNvSpPr txBox="1"/>
          <p:nvPr/>
        </p:nvSpPr>
        <p:spPr>
          <a:xfrm>
            <a:off x="2095500" y="3656634"/>
            <a:ext cx="7840980" cy="371255"/>
          </a:xfrm>
          <a:prstGeom prst="rect">
            <a:avLst/>
          </a:prstGeom>
          <a:solidFill>
            <a:srgbClr val="017BBB"/>
          </a:solidFill>
        </p:spPr>
        <p:txBody>
          <a:bodyPr vert="horz" wrap="square" lIns="0" tIns="123825" rIns="0" bIns="0" rtlCol="0">
            <a:spAutoFit/>
          </a:bodyPr>
          <a:lstStyle/>
          <a:p>
            <a:pPr marL="190500">
              <a:spcBef>
                <a:spcPts val="975"/>
              </a:spcBef>
            </a:pPr>
            <a:r>
              <a:rPr lang="cs-CZ" sz="1600" b="1" spc="-5" dirty="0">
                <a:solidFill>
                  <a:srgbClr val="FFFFFF"/>
                </a:solidFill>
                <a:latin typeface="Arial"/>
                <a:cs typeface="Arial"/>
              </a:rPr>
              <a:t>Přiměřeně pravděpodobný </a:t>
            </a:r>
            <a:r>
              <a:rPr lang="cs-CZ" sz="1600" b="1" spc="-5" dirty="0" err="1">
                <a:solidFill>
                  <a:srgbClr val="FFFFFF"/>
                </a:solidFill>
                <a:latin typeface="Arial"/>
                <a:cs typeface="Arial"/>
              </a:rPr>
              <a:t>surogátní</a:t>
            </a:r>
            <a:r>
              <a:rPr lang="cs-CZ" sz="1600" b="1" spc="-5" dirty="0">
                <a:solidFill>
                  <a:srgbClr val="FFFFFF"/>
                </a:solidFill>
                <a:latin typeface="Arial"/>
                <a:cs typeface="Arial"/>
              </a:rPr>
              <a:t> koncový bod</a:t>
            </a:r>
            <a:endParaRPr sz="1600" dirty="0">
              <a:latin typeface="Arial"/>
              <a:cs typeface="Arial"/>
            </a:endParaRPr>
          </a:p>
        </p:txBody>
      </p:sp>
      <p:sp>
        <p:nvSpPr>
          <p:cNvPr id="8" name="object 8"/>
          <p:cNvSpPr txBox="1"/>
          <p:nvPr/>
        </p:nvSpPr>
        <p:spPr>
          <a:xfrm>
            <a:off x="2199006" y="4054114"/>
            <a:ext cx="4378960" cy="1422825"/>
          </a:xfrm>
          <a:prstGeom prst="rect">
            <a:avLst/>
          </a:prstGeom>
        </p:spPr>
        <p:txBody>
          <a:bodyPr vert="horz" wrap="square" lIns="0" tIns="37465" rIns="0" bIns="0" rtlCol="0">
            <a:spAutoFit/>
          </a:bodyPr>
          <a:lstStyle/>
          <a:p>
            <a:pPr marL="12700" marR="32384">
              <a:lnSpc>
                <a:spcPts val="1510"/>
              </a:lnSpc>
              <a:spcBef>
                <a:spcPts val="295"/>
              </a:spcBef>
            </a:pPr>
            <a:r>
              <a:rPr lang="cs-CZ" sz="1400" spc="-5" dirty="0">
                <a:solidFill>
                  <a:srgbClr val="0F196F"/>
                </a:solidFill>
                <a:latin typeface="Arial"/>
                <a:cs typeface="Arial"/>
              </a:rPr>
              <a:t>Podporováno jasným mechanistickým a/nebo epidemiologickým zdůvodněním, ale s nedostatečnými klinickými údaji, které by prokázaly, že se jedná o ověřený náhradní koncový bod; takové koncové body mohou</a:t>
            </a:r>
          </a:p>
          <a:p>
            <a:pPr marL="12700" marR="32384">
              <a:lnSpc>
                <a:spcPts val="1510"/>
              </a:lnSpc>
              <a:spcBef>
                <a:spcPts val="295"/>
              </a:spcBef>
            </a:pPr>
            <a:r>
              <a:rPr lang="cs-CZ" sz="1400" spc="-5" dirty="0">
                <a:solidFill>
                  <a:srgbClr val="0F196F"/>
                </a:solidFill>
                <a:latin typeface="Arial"/>
                <a:cs typeface="Arial"/>
              </a:rPr>
              <a:t>použít pro urychlené schválení léků nebo zrychlený přístup pro zdravotnické prostředky.</a:t>
            </a:r>
            <a:endParaRPr sz="1400" dirty="0">
              <a:latin typeface="Arial"/>
              <a:cs typeface="Arial"/>
            </a:endParaRPr>
          </a:p>
        </p:txBody>
      </p:sp>
      <p:sp>
        <p:nvSpPr>
          <p:cNvPr id="9" name="object 9"/>
          <p:cNvSpPr txBox="1"/>
          <p:nvPr/>
        </p:nvSpPr>
        <p:spPr>
          <a:xfrm>
            <a:off x="6997701" y="4377945"/>
            <a:ext cx="2789555" cy="708025"/>
          </a:xfrm>
          <a:prstGeom prst="rect">
            <a:avLst/>
          </a:prstGeom>
        </p:spPr>
        <p:txBody>
          <a:bodyPr vert="horz" wrap="square" lIns="0" tIns="39370" rIns="0" bIns="0" rtlCol="0">
            <a:spAutoFit/>
          </a:bodyPr>
          <a:lstStyle/>
          <a:p>
            <a:pPr marL="12700" marR="5080">
              <a:lnSpc>
                <a:spcPts val="1730"/>
              </a:lnSpc>
              <a:spcBef>
                <a:spcPts val="310"/>
              </a:spcBef>
            </a:pPr>
            <a:r>
              <a:rPr sz="1600" b="1" spc="-5" dirty="0">
                <a:solidFill>
                  <a:srgbClr val="0F196F"/>
                </a:solidFill>
                <a:latin typeface="Arial"/>
                <a:cs typeface="Arial"/>
              </a:rPr>
              <a:t>Example: Radiographic  </a:t>
            </a:r>
            <a:r>
              <a:rPr sz="1600" b="1" spc="-10" dirty="0">
                <a:solidFill>
                  <a:srgbClr val="0F196F"/>
                </a:solidFill>
                <a:latin typeface="Arial"/>
                <a:cs typeface="Arial"/>
              </a:rPr>
              <a:t>evidence </a:t>
            </a:r>
            <a:r>
              <a:rPr sz="1600" b="1" spc="-5" dirty="0">
                <a:solidFill>
                  <a:srgbClr val="0F196F"/>
                </a:solidFill>
                <a:latin typeface="Arial"/>
                <a:cs typeface="Arial"/>
              </a:rPr>
              <a:t>of </a:t>
            </a:r>
            <a:r>
              <a:rPr sz="1600" b="1" spc="-10" dirty="0">
                <a:solidFill>
                  <a:srgbClr val="0F196F"/>
                </a:solidFill>
                <a:latin typeface="Arial"/>
                <a:cs typeface="Arial"/>
              </a:rPr>
              <a:t>tumor </a:t>
            </a:r>
            <a:r>
              <a:rPr sz="1600" b="1" spc="-5" dirty="0">
                <a:solidFill>
                  <a:srgbClr val="0F196F"/>
                </a:solidFill>
                <a:latin typeface="Arial"/>
                <a:cs typeface="Arial"/>
              </a:rPr>
              <a:t>shrinkage  in </a:t>
            </a:r>
            <a:r>
              <a:rPr sz="1600" b="1" spc="-10" dirty="0">
                <a:solidFill>
                  <a:srgbClr val="0F196F"/>
                </a:solidFill>
                <a:latin typeface="Arial"/>
                <a:cs typeface="Arial"/>
              </a:rPr>
              <a:t>some </a:t>
            </a:r>
            <a:r>
              <a:rPr sz="1600" b="1" spc="-5" dirty="0">
                <a:solidFill>
                  <a:srgbClr val="0F196F"/>
                </a:solidFill>
                <a:latin typeface="Arial"/>
                <a:cs typeface="Arial"/>
              </a:rPr>
              <a:t>cancer</a:t>
            </a:r>
            <a:r>
              <a:rPr sz="1600" b="1" spc="30" dirty="0">
                <a:solidFill>
                  <a:srgbClr val="0F196F"/>
                </a:solidFill>
                <a:latin typeface="Arial"/>
                <a:cs typeface="Arial"/>
              </a:rPr>
              <a:t> </a:t>
            </a:r>
            <a:r>
              <a:rPr sz="1600" b="1" spc="-15" dirty="0">
                <a:solidFill>
                  <a:srgbClr val="0F196F"/>
                </a:solidFill>
                <a:latin typeface="Arial"/>
                <a:cs typeface="Arial"/>
              </a:rPr>
              <a:t>types</a:t>
            </a:r>
            <a:endParaRPr sz="1600">
              <a:latin typeface="Arial"/>
              <a:cs typeface="Arial"/>
            </a:endParaRPr>
          </a:p>
        </p:txBody>
      </p:sp>
      <p:sp>
        <p:nvSpPr>
          <p:cNvPr id="10" name="object 10"/>
          <p:cNvSpPr txBox="1"/>
          <p:nvPr/>
        </p:nvSpPr>
        <p:spPr>
          <a:xfrm>
            <a:off x="2106168" y="5503164"/>
            <a:ext cx="7962900" cy="380232"/>
          </a:xfrm>
          <a:prstGeom prst="rect">
            <a:avLst/>
          </a:prstGeom>
          <a:solidFill>
            <a:srgbClr val="017BBB"/>
          </a:solidFill>
        </p:spPr>
        <p:txBody>
          <a:bodyPr vert="horz" wrap="square" lIns="0" tIns="132715" rIns="0" bIns="0" rtlCol="0">
            <a:spAutoFit/>
          </a:bodyPr>
          <a:lstStyle/>
          <a:p>
            <a:pPr marL="179705">
              <a:spcBef>
                <a:spcPts val="1045"/>
              </a:spcBef>
            </a:pPr>
            <a:r>
              <a:rPr lang="cs-CZ" sz="1600" b="1" spc="-5" dirty="0">
                <a:solidFill>
                  <a:srgbClr val="FFFFFF"/>
                </a:solidFill>
                <a:latin typeface="Arial"/>
                <a:cs typeface="Arial"/>
              </a:rPr>
              <a:t>Kandidátní </a:t>
            </a:r>
            <a:r>
              <a:rPr lang="cs-CZ" sz="1600" b="1" spc="-5" dirty="0" err="1">
                <a:solidFill>
                  <a:srgbClr val="FFFFFF"/>
                </a:solidFill>
                <a:latin typeface="Arial"/>
                <a:cs typeface="Arial"/>
              </a:rPr>
              <a:t>surogátní</a:t>
            </a:r>
            <a:r>
              <a:rPr lang="cs-CZ" sz="1600" b="1" spc="-5" dirty="0">
                <a:solidFill>
                  <a:srgbClr val="FFFFFF"/>
                </a:solidFill>
                <a:latin typeface="Arial"/>
                <a:cs typeface="Arial"/>
              </a:rPr>
              <a:t> koncový bod</a:t>
            </a:r>
            <a:endParaRPr sz="1600" dirty="0">
              <a:latin typeface="Arial"/>
              <a:cs typeface="Arial"/>
            </a:endParaRPr>
          </a:p>
        </p:txBody>
      </p:sp>
      <p:sp>
        <p:nvSpPr>
          <p:cNvPr id="11" name="object 11"/>
          <p:cNvSpPr txBox="1"/>
          <p:nvPr/>
        </p:nvSpPr>
        <p:spPr>
          <a:xfrm>
            <a:off x="2273300" y="6073470"/>
            <a:ext cx="5271770" cy="671979"/>
          </a:xfrm>
          <a:prstGeom prst="rect">
            <a:avLst/>
          </a:prstGeom>
        </p:spPr>
        <p:txBody>
          <a:bodyPr vert="horz" wrap="square" lIns="0" tIns="12700" rIns="0" bIns="0" rtlCol="0">
            <a:spAutoFit/>
          </a:bodyPr>
          <a:lstStyle/>
          <a:p>
            <a:pPr marL="12700">
              <a:spcBef>
                <a:spcPts val="100"/>
              </a:spcBef>
            </a:pPr>
            <a:r>
              <a:rPr lang="cs-CZ" sz="1400" dirty="0">
                <a:solidFill>
                  <a:srgbClr val="0F196F"/>
                </a:solidFill>
                <a:latin typeface="Arial"/>
                <a:cs typeface="Arial"/>
              </a:rPr>
              <a:t>Náhrada, která je hodnocena pro svou schopnost předvídat klinický přínos</a:t>
            </a:r>
          </a:p>
          <a:p>
            <a:pPr marL="12700">
              <a:spcBef>
                <a:spcPts val="100"/>
              </a:spcBef>
            </a:pPr>
            <a:endParaRPr lang="cs-CZ" sz="1400" dirty="0">
              <a:solidFill>
                <a:srgbClr val="0F196F"/>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701" y="720282"/>
            <a:ext cx="7794595" cy="465577"/>
          </a:xfrm>
          <a:prstGeom prst="rect">
            <a:avLst/>
          </a:prstGeom>
        </p:spPr>
        <p:txBody>
          <a:bodyPr vert="horz" wrap="square" lIns="0" tIns="59690" rIns="0" bIns="0" rtlCol="0" anchor="ctr">
            <a:spAutoFit/>
          </a:bodyPr>
          <a:lstStyle/>
          <a:p>
            <a:pPr marL="12700" marR="5080">
              <a:lnSpc>
                <a:spcPts val="3030"/>
              </a:lnSpc>
              <a:spcBef>
                <a:spcPts val="470"/>
              </a:spcBef>
            </a:pPr>
            <a:r>
              <a:rPr lang="cs-CZ" spc="-50" dirty="0"/>
              <a:t>Analytické a klinické validace</a:t>
            </a:r>
            <a:endParaRPr spc="-50" dirty="0"/>
          </a:p>
        </p:txBody>
      </p:sp>
      <p:sp>
        <p:nvSpPr>
          <p:cNvPr id="7" name="object 7"/>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p:nvPr/>
        </p:nvSpPr>
        <p:spPr>
          <a:xfrm>
            <a:off x="2131060" y="1418566"/>
            <a:ext cx="7929880" cy="1188915"/>
          </a:xfrm>
          <a:prstGeom prst="rect">
            <a:avLst/>
          </a:prstGeom>
          <a:solidFill>
            <a:srgbClr val="017BBC"/>
          </a:solidFill>
        </p:spPr>
        <p:txBody>
          <a:bodyPr vert="horz" wrap="square" lIns="0" tIns="101600" rIns="0" bIns="0" rtlCol="0">
            <a:spAutoFit/>
          </a:bodyPr>
          <a:lstStyle/>
          <a:p>
            <a:pPr marL="170815" marR="546735">
              <a:lnSpc>
                <a:spcPts val="1939"/>
              </a:lnSpc>
              <a:spcBef>
                <a:spcPts val="800"/>
              </a:spcBef>
            </a:pPr>
            <a:r>
              <a:rPr lang="cs-CZ" b="1" spc="-10" dirty="0">
                <a:solidFill>
                  <a:srgbClr val="FFFFFF"/>
                </a:solidFill>
                <a:latin typeface="Arial"/>
                <a:cs typeface="Arial"/>
              </a:rPr>
              <a:t>Analytická validace: Zajišťuje specifičnost, přesnost, preciznost a další charakteristiky testu biomarkerů nebo zařízení</a:t>
            </a:r>
          </a:p>
          <a:p>
            <a:pPr marL="170815" marR="546735">
              <a:lnSpc>
                <a:spcPts val="1939"/>
              </a:lnSpc>
              <a:spcBef>
                <a:spcPts val="800"/>
              </a:spcBef>
            </a:pPr>
            <a:endParaRPr lang="cs-CZ" b="1" spc="-10" dirty="0">
              <a:solidFill>
                <a:srgbClr val="FFFFFF"/>
              </a:solidFill>
              <a:latin typeface="Arial"/>
              <a:cs typeface="Arial"/>
            </a:endParaRPr>
          </a:p>
        </p:txBody>
      </p:sp>
      <p:sp>
        <p:nvSpPr>
          <p:cNvPr id="4" name="object 4"/>
          <p:cNvSpPr txBox="1"/>
          <p:nvPr/>
        </p:nvSpPr>
        <p:spPr>
          <a:xfrm>
            <a:off x="2270405" y="2831084"/>
            <a:ext cx="7442200" cy="1038105"/>
          </a:xfrm>
          <a:prstGeom prst="rect">
            <a:avLst/>
          </a:prstGeom>
        </p:spPr>
        <p:txBody>
          <a:bodyPr vert="horz" wrap="square" lIns="0" tIns="37465" rIns="0" bIns="0" rtlCol="0">
            <a:spAutoFit/>
          </a:bodyPr>
          <a:lstStyle/>
          <a:p>
            <a:pPr marL="12700" marR="5080">
              <a:lnSpc>
                <a:spcPts val="1510"/>
              </a:lnSpc>
              <a:spcBef>
                <a:spcPts val="295"/>
              </a:spcBef>
            </a:pPr>
            <a:r>
              <a:rPr lang="cs-CZ" sz="1400" dirty="0">
                <a:solidFill>
                  <a:srgbClr val="0F196F"/>
                </a:solidFill>
                <a:latin typeface="Arial"/>
                <a:cs typeface="Arial"/>
              </a:rPr>
              <a:t>Stanovení, že výkonnostní charakteristiky testu, nástroje nebo nástroje jsou přijatelné z hlediska jejich citlivosti, specifičnosti, přesnosti, přesnosti a dalších relevantních výkonnostních charakteristik pomocí specifikovaného technického protokolu (který může zahrnovat postupy odběru vzorků, manipulace a skladování) .</a:t>
            </a:r>
          </a:p>
          <a:p>
            <a:pPr marL="12700" marR="5080">
              <a:lnSpc>
                <a:spcPts val="1510"/>
              </a:lnSpc>
              <a:spcBef>
                <a:spcPts val="295"/>
              </a:spcBef>
            </a:pPr>
            <a:endParaRPr lang="cs-CZ" sz="1400" dirty="0">
              <a:solidFill>
                <a:srgbClr val="0F196F"/>
              </a:solidFill>
              <a:latin typeface="Arial"/>
              <a:cs typeface="Arial"/>
            </a:endParaRPr>
          </a:p>
        </p:txBody>
      </p:sp>
      <p:sp>
        <p:nvSpPr>
          <p:cNvPr id="5" name="object 5"/>
          <p:cNvSpPr txBox="1"/>
          <p:nvPr/>
        </p:nvSpPr>
        <p:spPr>
          <a:xfrm>
            <a:off x="2095500" y="3877055"/>
            <a:ext cx="7929880" cy="872675"/>
          </a:xfrm>
          <a:prstGeom prst="rect">
            <a:avLst/>
          </a:prstGeom>
          <a:solidFill>
            <a:srgbClr val="017BBC"/>
          </a:solidFill>
        </p:spPr>
        <p:txBody>
          <a:bodyPr vert="horz" wrap="square" lIns="0" tIns="132715" rIns="0" bIns="0" rtlCol="0">
            <a:spAutoFit/>
          </a:bodyPr>
          <a:lstStyle/>
          <a:p>
            <a:pPr marL="187325">
              <a:spcBef>
                <a:spcPts val="1045"/>
              </a:spcBef>
            </a:pPr>
            <a:r>
              <a:rPr lang="cs-CZ" b="1" spc="-5" dirty="0">
                <a:solidFill>
                  <a:srgbClr val="FFFFFF"/>
                </a:solidFill>
                <a:latin typeface="Arial"/>
                <a:cs typeface="Arial"/>
              </a:rPr>
              <a:t>Klinická validace: Zajišťuje, že test nebo zařízení funguje tak, jak bylo zamýšleno</a:t>
            </a:r>
            <a:endParaRPr dirty="0">
              <a:latin typeface="Arial"/>
              <a:cs typeface="Arial"/>
            </a:endParaRPr>
          </a:p>
        </p:txBody>
      </p:sp>
      <p:sp>
        <p:nvSpPr>
          <p:cNvPr id="6" name="object 6"/>
          <p:cNvSpPr txBox="1"/>
          <p:nvPr/>
        </p:nvSpPr>
        <p:spPr>
          <a:xfrm>
            <a:off x="2270406" y="4751400"/>
            <a:ext cx="7708900" cy="1038105"/>
          </a:xfrm>
          <a:prstGeom prst="rect">
            <a:avLst/>
          </a:prstGeom>
        </p:spPr>
        <p:txBody>
          <a:bodyPr vert="horz" wrap="square" lIns="0" tIns="37465" rIns="0" bIns="0" rtlCol="0">
            <a:spAutoFit/>
          </a:bodyPr>
          <a:lstStyle/>
          <a:p>
            <a:pPr marL="12700" marR="495300">
              <a:lnSpc>
                <a:spcPts val="1510"/>
              </a:lnSpc>
              <a:spcBef>
                <a:spcPts val="295"/>
              </a:spcBef>
            </a:pPr>
            <a:r>
              <a:rPr lang="cs-CZ" sz="1400" dirty="0">
                <a:solidFill>
                  <a:srgbClr val="0F196F"/>
                </a:solidFill>
                <a:latin typeface="Arial"/>
                <a:cs typeface="Arial"/>
              </a:rPr>
              <a:t>Stanovení, že test, nástroj nebo nástroj přijatelně identifikuje, měří nebo předpovídá koncept zájmu.</a:t>
            </a:r>
          </a:p>
          <a:p>
            <a:pPr marL="12700" marR="495300">
              <a:lnSpc>
                <a:spcPts val="1510"/>
              </a:lnSpc>
              <a:spcBef>
                <a:spcPts val="295"/>
              </a:spcBef>
            </a:pPr>
            <a:r>
              <a:rPr lang="cs-CZ" sz="1400" dirty="0">
                <a:solidFill>
                  <a:srgbClr val="0F196F"/>
                </a:solidFill>
                <a:latin typeface="Arial"/>
                <a:cs typeface="Arial"/>
              </a:rPr>
              <a:t>Koncept: V regulačním kontextu je koncept aspektem individuální zkušenosti nebo klinického, biologického, fyzického nebo funkčního stavu, který má hodnocení zachytit (nebo odrážet).</a:t>
            </a:r>
            <a:endParaRPr sz="1400"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9137" y="1695074"/>
            <a:ext cx="5218413" cy="3896711"/>
          </a:xfrm>
          <a:prstGeom prst="rect">
            <a:avLst/>
          </a:prstGeom>
        </p:spPr>
        <p:txBody>
          <a:bodyPr vert="horz" lIns="0" tIns="0" rIns="0" bIns="0" rtlCol="0">
            <a:normAutofit/>
          </a:bodyPr>
          <a:lstStyle/>
          <a:p>
            <a:pPr marR="466090">
              <a:spcBef>
                <a:spcPts val="0"/>
              </a:spcBef>
              <a:spcAft>
                <a:spcPts val="600"/>
              </a:spcAft>
              <a:buClr>
                <a:schemeClr val="tx2"/>
              </a:buClr>
              <a:buSzPct val="100000"/>
            </a:pPr>
            <a:r>
              <a:rPr lang="en-GB" sz="2800" b="0" spc="-5">
                <a:latin typeface="+mn-lt"/>
                <a:ea typeface="+mn-ea"/>
                <a:cs typeface="+mn-cs"/>
              </a:rPr>
              <a:t>Jakmile se biomarker kvalifikuje pro konkrétní kontext použití, bude veřejně dostupný a lze jej použít v jakémkoli programu vývoje léčiv pro kvalifikovaný kontext použití.</a:t>
            </a:r>
          </a:p>
          <a:p>
            <a:pPr marR="466090">
              <a:spcBef>
                <a:spcPts val="0"/>
              </a:spcBef>
              <a:spcAft>
                <a:spcPts val="600"/>
              </a:spcAft>
              <a:buClr>
                <a:schemeClr val="tx2"/>
              </a:buClr>
              <a:buSzPct val="100000"/>
            </a:pPr>
            <a:endParaRPr lang="en-GB" sz="2800" b="0" spc="-5">
              <a:latin typeface="+mn-lt"/>
              <a:ea typeface="+mn-ea"/>
              <a:cs typeface="+mn-cs"/>
            </a:endParaRPr>
          </a:p>
        </p:txBody>
      </p:sp>
      <p:sp>
        <p:nvSpPr>
          <p:cNvPr id="10" name="Footer Placeholder 2">
            <a:extLst>
              <a:ext uri="{FF2B5EF4-FFF2-40B4-BE49-F238E27FC236}">
                <a16:creationId xmlns:a16="http://schemas.microsoft.com/office/drawing/2014/main" id="{A6E13F2F-8344-4AE0-9BCA-D9B268561CB0}"/>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3">
            <a:extLst>
              <a:ext uri="{FF2B5EF4-FFF2-40B4-BE49-F238E27FC236}">
                <a16:creationId xmlns:a16="http://schemas.microsoft.com/office/drawing/2014/main" id="{14DEF974-B58C-4C4F-9EBC-591A4423EA5F}"/>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63</a:t>
            </a:fld>
            <a:endParaRPr lang="cs-CZ" altLang="cs-CZ"/>
          </a:p>
        </p:txBody>
      </p:sp>
      <p:sp>
        <p:nvSpPr>
          <p:cNvPr id="2" name="object 2"/>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25"/>
              <a:t>Kvalifikace biomarkerů</a:t>
            </a:r>
          </a:p>
        </p:txBody>
      </p:sp>
      <p:sp>
        <p:nvSpPr>
          <p:cNvPr id="5" name="object 5"/>
          <p:cNvSpPr txBox="1"/>
          <p:nvPr/>
        </p:nvSpPr>
        <p:spPr>
          <a:xfrm>
            <a:off x="720725" y="5599670"/>
            <a:ext cx="5218412" cy="216000"/>
          </a:xfrm>
          <a:prstGeom prst="rect">
            <a:avLst/>
          </a:prstGeom>
        </p:spPr>
        <p:txBody>
          <a:bodyPr vert="horz" lIns="0" tIns="0" rIns="0" bIns="0" rtlCol="0" anchor="ctr">
            <a:normAutofit/>
          </a:bodyPr>
          <a:lstStyle/>
          <a:p>
            <a:pPr>
              <a:lnSpc>
                <a:spcPts val="1100"/>
              </a:lnSpc>
              <a:spcBef>
                <a:spcPts val="0"/>
              </a:spcBef>
              <a:spcAft>
                <a:spcPts val="600"/>
              </a:spcAft>
              <a:buClr>
                <a:schemeClr val="tx2"/>
              </a:buClr>
              <a:buSzPct val="100000"/>
            </a:pPr>
            <a:r>
              <a:rPr lang="en-GB" sz="1000" b="0" i="0" spc="-5">
                <a:latin typeface="+mn-lt"/>
                <a:ea typeface="+mn-ea"/>
                <a:cs typeface="+mn-cs"/>
                <a:hlinkClick r:id="rId2"/>
              </a:rPr>
              <a:t>www.fda.gov</a:t>
            </a:r>
            <a:endParaRPr lang="en-GB" sz="1000" b="0" i="0">
              <a:latin typeface="+mn-lt"/>
              <a:ea typeface="+mn-ea"/>
              <a:cs typeface="+mn-cs"/>
            </a:endParaRPr>
          </a:p>
        </p:txBody>
      </p:sp>
      <p:sp>
        <p:nvSpPr>
          <p:cNvPr id="3" name="object 3"/>
          <p:cNvSpPr txBox="1"/>
          <p:nvPr/>
        </p:nvSpPr>
        <p:spPr>
          <a:xfrm>
            <a:off x="6251280" y="1667024"/>
            <a:ext cx="5219998" cy="4140000"/>
          </a:xfrm>
          <a:prstGeom prst="rect">
            <a:avLst/>
          </a:prstGeom>
        </p:spPr>
        <p:txBody>
          <a:bodyPr vert="horz" lIns="0" tIns="0" rIns="0" bIns="0" rtlCol="0">
            <a:normAutofit/>
          </a:bodyPr>
          <a:lstStyle/>
          <a:p>
            <a:pPr>
              <a:spcBef>
                <a:spcPts val="0"/>
              </a:spcBef>
              <a:spcAft>
                <a:spcPts val="600"/>
              </a:spcAft>
            </a:pPr>
            <a:endParaRPr lang="en-GB" sz="2000">
              <a:latin typeface="+mn-lt"/>
            </a:endParaRPr>
          </a:p>
          <a:p>
            <a:pPr marL="347980" marR="514984">
              <a:spcBef>
                <a:spcPts val="0"/>
              </a:spcBef>
              <a:spcAft>
                <a:spcPts val="600"/>
              </a:spcAft>
            </a:pPr>
            <a:r>
              <a:rPr lang="en-GB" sz="2000">
                <a:latin typeface="+mn-lt"/>
              </a:rPr>
              <a:t>Závěr založený na formálním regulačním procesu, že v rámci stanoveného kontextu použití se lze spolehnout na to, že biomarker bude mít specifickou interpretaci a aplikaci při vývoji léčivých přípravků a regulační kontrole.</a:t>
            </a:r>
          </a:p>
          <a:p>
            <a:pPr marL="347980" marR="514984">
              <a:spcBef>
                <a:spcPts val="0"/>
              </a:spcBef>
              <a:spcAft>
                <a:spcPts val="600"/>
              </a:spcAft>
            </a:pPr>
            <a:endParaRPr lang="en-GB" sz="200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12263" y="1751076"/>
            <a:ext cx="7863840" cy="1306127"/>
          </a:xfrm>
          <a:prstGeom prst="rect">
            <a:avLst/>
          </a:prstGeom>
          <a:solidFill>
            <a:srgbClr val="1E7DBD"/>
          </a:solidFill>
          <a:ln w="12192">
            <a:solidFill>
              <a:srgbClr val="41719C"/>
            </a:solidFill>
          </a:ln>
        </p:spPr>
        <p:txBody>
          <a:bodyPr vert="horz" wrap="square" lIns="0" tIns="226695" rIns="0" bIns="0" rtlCol="0">
            <a:spAutoFit/>
          </a:bodyPr>
          <a:lstStyle/>
          <a:p>
            <a:pPr marL="332105" marR="509270">
              <a:lnSpc>
                <a:spcPts val="2160"/>
              </a:lnSpc>
              <a:spcBef>
                <a:spcPts val="1785"/>
              </a:spcBef>
            </a:pPr>
            <a:r>
              <a:rPr lang="cs-CZ" sz="2000" b="1" dirty="0">
                <a:solidFill>
                  <a:srgbClr val="FFFFFF"/>
                </a:solidFill>
                <a:latin typeface="Arial"/>
                <a:cs typeface="Arial"/>
              </a:rPr>
              <a:t>Prohlášení, které plně a jasně popisuje způsob použití biomarkeru a účel použití související s vývojem léčiva.</a:t>
            </a:r>
          </a:p>
          <a:p>
            <a:pPr marL="332105" marR="509270">
              <a:lnSpc>
                <a:spcPts val="2160"/>
              </a:lnSpc>
              <a:spcBef>
                <a:spcPts val="1785"/>
              </a:spcBef>
            </a:pPr>
            <a:endParaRPr lang="cs-CZ" sz="2000" b="1" dirty="0">
              <a:solidFill>
                <a:srgbClr val="FFFFFF"/>
              </a:solidFill>
              <a:latin typeface="Arial"/>
              <a:cs typeface="Arial"/>
            </a:endParaRPr>
          </a:p>
        </p:txBody>
      </p:sp>
      <p:sp>
        <p:nvSpPr>
          <p:cNvPr id="4" name="object 4"/>
          <p:cNvSpPr/>
          <p:nvPr/>
        </p:nvSpPr>
        <p:spPr>
          <a:xfrm>
            <a:off x="2511552" y="3733800"/>
            <a:ext cx="7059024" cy="1905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6" name="object 2">
            <a:extLst>
              <a:ext uri="{FF2B5EF4-FFF2-40B4-BE49-F238E27FC236}">
                <a16:creationId xmlns:a16="http://schemas.microsoft.com/office/drawing/2014/main" id="{95368329-1D4F-40F5-8777-1E3A32984165}"/>
              </a:ext>
            </a:extLst>
          </p:cNvPr>
          <p:cNvSpPr txBox="1">
            <a:spLocks/>
          </p:cNvSpPr>
          <p:nvPr/>
        </p:nvSpPr>
        <p:spPr>
          <a:xfrm>
            <a:off x="958788" y="315514"/>
            <a:ext cx="6668155" cy="627736"/>
          </a:xfrm>
          <a:prstGeom prst="rect">
            <a:avLst/>
          </a:prstGeom>
        </p:spPr>
        <p:txBody>
          <a:bodyPr vert="horz" wrap="square" lIns="0" tIns="12065" rIns="0" bIns="0" rtlCol="0" anchor="ctr" anchorCtr="0">
            <a:spAutoFit/>
          </a:bodyPr>
          <a:lstStyle>
            <a:lvl1pPr algn="l" rtl="0" eaLnBrk="1" fontAlgn="base" hangingPunct="1">
              <a:lnSpc>
                <a:spcPts val="4000"/>
              </a:lnSpc>
              <a:spcBef>
                <a:spcPct val="0"/>
              </a:spcBef>
              <a:spcAft>
                <a:spcPct val="0"/>
              </a:spcAft>
              <a:defRPr sz="4000" b="0" i="0">
                <a:solidFill>
                  <a:schemeClr val="tx1"/>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95"/>
              </a:spcBef>
            </a:pPr>
            <a:r>
              <a:rPr lang="cs-CZ" kern="0" spc="-25" dirty="0">
                <a:solidFill>
                  <a:schemeClr val="accent1">
                    <a:lumMod val="60000"/>
                    <a:lumOff val="40000"/>
                  </a:schemeClr>
                </a:solidFill>
              </a:rPr>
              <a:t>Kontext použití</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a:spLocks noGrp="1"/>
          </p:cNvSpPr>
          <p:nvPr>
            <p:ph type="body" idx="1"/>
          </p:nvPr>
        </p:nvSpPr>
        <p:spPr>
          <a:xfrm>
            <a:off x="838200" y="1381743"/>
            <a:ext cx="10515600" cy="3937938"/>
          </a:xfrm>
          <a:prstGeom prst="rect">
            <a:avLst/>
          </a:prstGeom>
        </p:spPr>
        <p:txBody>
          <a:bodyPr vert="horz" wrap="square" lIns="0" tIns="43815" rIns="0" bIns="0" rtlCol="0">
            <a:spAutoFit/>
          </a:bodyPr>
          <a:lstStyle/>
          <a:p>
            <a:pPr marL="370840" marR="5080">
              <a:lnSpc>
                <a:spcPts val="1939"/>
              </a:lnSpc>
              <a:spcBef>
                <a:spcPts val="345"/>
              </a:spcBef>
            </a:pPr>
            <a:r>
              <a:rPr lang="cs-CZ" sz="2000" spc="-5" dirty="0"/>
              <a:t>Tím, že budeme mluvit stejným „jazykem biomarkerů“, můžeme zlepšit vývoj lékařských produktů a možná budeme schopni pacientům poskytnout nové léčebné postupy dříve.</a:t>
            </a:r>
          </a:p>
          <a:p>
            <a:pPr marL="370840" marR="5080">
              <a:lnSpc>
                <a:spcPts val="1939"/>
              </a:lnSpc>
              <a:spcBef>
                <a:spcPts val="345"/>
              </a:spcBef>
            </a:pPr>
            <a:endParaRPr lang="cs-CZ" spc="-5" dirty="0"/>
          </a:p>
          <a:p>
            <a:pPr marL="370840" marR="5080">
              <a:lnSpc>
                <a:spcPts val="1939"/>
              </a:lnSpc>
              <a:spcBef>
                <a:spcPts val="345"/>
              </a:spcBef>
            </a:pPr>
            <a:r>
              <a:rPr lang="cs-CZ" spc="-5" dirty="0"/>
              <a:t>Definice biomarkeru</a:t>
            </a:r>
          </a:p>
          <a:p>
            <a:pPr marL="370840" marR="5080">
              <a:lnSpc>
                <a:spcPts val="1939"/>
              </a:lnSpc>
              <a:spcBef>
                <a:spcPts val="345"/>
              </a:spcBef>
            </a:pPr>
            <a:endParaRPr lang="cs-CZ" spc="-5" dirty="0"/>
          </a:p>
          <a:p>
            <a:pPr marL="370840" marR="5080">
              <a:lnSpc>
                <a:spcPts val="1939"/>
              </a:lnSpc>
              <a:spcBef>
                <a:spcPts val="345"/>
              </a:spcBef>
            </a:pPr>
            <a:r>
              <a:rPr lang="cs-CZ" spc="-5" dirty="0"/>
              <a:t>Typy biomarkerů</a:t>
            </a:r>
          </a:p>
          <a:p>
            <a:pPr marL="370840" marR="5080">
              <a:lnSpc>
                <a:spcPts val="1939"/>
              </a:lnSpc>
              <a:spcBef>
                <a:spcPts val="345"/>
              </a:spcBef>
            </a:pPr>
            <a:endParaRPr lang="cs-CZ" spc="-5" dirty="0"/>
          </a:p>
          <a:p>
            <a:pPr marL="370840" marR="5080">
              <a:lnSpc>
                <a:spcPts val="1939"/>
              </a:lnSpc>
              <a:spcBef>
                <a:spcPts val="345"/>
              </a:spcBef>
            </a:pPr>
            <a:r>
              <a:rPr lang="cs-CZ" spc="-5" dirty="0"/>
              <a:t>Kategorie biomarkerů</a:t>
            </a:r>
          </a:p>
          <a:p>
            <a:pPr marL="370840" marR="5080">
              <a:lnSpc>
                <a:spcPts val="1939"/>
              </a:lnSpc>
              <a:spcBef>
                <a:spcPts val="345"/>
              </a:spcBef>
            </a:pPr>
            <a:endParaRPr lang="cs-CZ" spc="-5" dirty="0"/>
          </a:p>
          <a:p>
            <a:pPr marL="370840" marR="5080">
              <a:lnSpc>
                <a:spcPts val="1939"/>
              </a:lnSpc>
              <a:spcBef>
                <a:spcPts val="345"/>
              </a:spcBef>
            </a:pPr>
            <a:r>
              <a:rPr lang="cs-CZ" spc="-5" dirty="0"/>
              <a:t>Validace biomarkerů</a:t>
            </a:r>
          </a:p>
          <a:p>
            <a:pPr marL="370840" marR="5080">
              <a:lnSpc>
                <a:spcPts val="1939"/>
              </a:lnSpc>
              <a:spcBef>
                <a:spcPts val="345"/>
              </a:spcBef>
            </a:pPr>
            <a:endParaRPr lang="cs-CZ" spc="-5" dirty="0"/>
          </a:p>
          <a:p>
            <a:pPr marL="370840" marR="5080">
              <a:lnSpc>
                <a:spcPts val="1939"/>
              </a:lnSpc>
              <a:spcBef>
                <a:spcPts val="345"/>
              </a:spcBef>
            </a:pPr>
            <a:r>
              <a:rPr lang="cs-CZ" spc="-5" dirty="0"/>
              <a:t>Kvalifikace biomarkerů</a:t>
            </a:r>
          </a:p>
          <a:p>
            <a:pPr marL="370840" marR="5080">
              <a:lnSpc>
                <a:spcPts val="1939"/>
              </a:lnSpc>
              <a:spcBef>
                <a:spcPts val="345"/>
              </a:spcBef>
            </a:pPr>
            <a:endParaRPr lang="cs-CZ" spc="-5" dirty="0"/>
          </a:p>
          <a:p>
            <a:pPr marL="370840" marR="5080">
              <a:lnSpc>
                <a:spcPts val="1939"/>
              </a:lnSpc>
              <a:spcBef>
                <a:spcPts val="345"/>
              </a:spcBef>
            </a:pPr>
            <a:r>
              <a:rPr lang="cs-CZ" spc="-5" dirty="0"/>
              <a:t>Kontext použití</a:t>
            </a:r>
            <a:endParaRPr spc="-10" dirty="0"/>
          </a:p>
        </p:txBody>
      </p:sp>
      <p:sp>
        <p:nvSpPr>
          <p:cNvPr id="6" name="Nadpis 5">
            <a:extLst>
              <a:ext uri="{FF2B5EF4-FFF2-40B4-BE49-F238E27FC236}">
                <a16:creationId xmlns:a16="http://schemas.microsoft.com/office/drawing/2014/main" id="{3CFE9FC8-5F52-4C5D-A8DA-F896C719D8F6}"/>
              </a:ext>
            </a:extLst>
          </p:cNvPr>
          <p:cNvSpPr>
            <a:spLocks noGrp="1"/>
          </p:cNvSpPr>
          <p:nvPr>
            <p:ph type="title"/>
          </p:nvPr>
        </p:nvSpPr>
        <p:spPr/>
        <p:txBody>
          <a:bodyPr/>
          <a:lstStyle/>
          <a:p>
            <a:r>
              <a:rPr lang="cs-CZ" dirty="0"/>
              <a:t>Biomarkery - terminologie</a:t>
            </a:r>
          </a:p>
        </p:txBody>
      </p:sp>
      <p:pic>
        <p:nvPicPr>
          <p:cNvPr id="9" name="Obrázek 8">
            <a:extLst>
              <a:ext uri="{FF2B5EF4-FFF2-40B4-BE49-F238E27FC236}">
                <a16:creationId xmlns:a16="http://schemas.microsoft.com/office/drawing/2014/main" id="{41A09C0C-B844-40BA-94BF-85751DEF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481" y="2050742"/>
            <a:ext cx="5671289" cy="420342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315F91-4D9B-48AA-AA6D-63F2057B98AD}"/>
              </a:ext>
            </a:extLst>
          </p:cNvPr>
          <p:cNvSpPr>
            <a:spLocks noGrp="1"/>
          </p:cNvSpPr>
          <p:nvPr>
            <p:ph type="title"/>
          </p:nvPr>
        </p:nvSpPr>
        <p:spPr/>
        <p:txBody>
          <a:bodyPr/>
          <a:lstStyle/>
          <a:p>
            <a:r>
              <a:rPr lang="cs-CZ" dirty="0"/>
              <a:t>Biomarkery - klasifikace</a:t>
            </a:r>
          </a:p>
        </p:txBody>
      </p:sp>
      <p:sp>
        <p:nvSpPr>
          <p:cNvPr id="3" name="Zástupný obsah 2">
            <a:extLst>
              <a:ext uri="{FF2B5EF4-FFF2-40B4-BE49-F238E27FC236}">
                <a16:creationId xmlns:a16="http://schemas.microsoft.com/office/drawing/2014/main" id="{6FA72902-0B2F-4EBB-A1B5-C29993EFE3A3}"/>
              </a:ext>
            </a:extLst>
          </p:cNvPr>
          <p:cNvSpPr>
            <a:spLocks noGrp="1"/>
          </p:cNvSpPr>
          <p:nvPr>
            <p:ph idx="1"/>
          </p:nvPr>
        </p:nvSpPr>
        <p:spPr>
          <a:xfrm>
            <a:off x="718800" y="1872000"/>
            <a:ext cx="10753200" cy="1998664"/>
          </a:xfrm>
        </p:spPr>
        <p:txBody>
          <a:bodyPr/>
          <a:lstStyle/>
          <a:p>
            <a:pPr algn="just"/>
            <a:r>
              <a:rPr lang="cs-CZ" dirty="0">
                <a:effectLst/>
                <a:latin typeface="Calibri" panose="020F0502020204030204" pitchFamily="34" charset="0"/>
                <a:cs typeface="Calibri" panose="020F0502020204030204" pitchFamily="34" charset="0"/>
              </a:rPr>
              <a:t>Dle </a:t>
            </a:r>
            <a:r>
              <a:rPr lang="cs-CZ" dirty="0" err="1">
                <a:effectLst/>
                <a:latin typeface="Calibri" panose="020F0502020204030204" pitchFamily="34" charset="0"/>
                <a:cs typeface="Calibri" panose="020F0502020204030204" pitchFamily="34" charset="0"/>
              </a:rPr>
              <a:t>Perery</a:t>
            </a:r>
            <a:r>
              <a:rPr lang="cs-CZ" dirty="0">
                <a:effectLst/>
                <a:latin typeface="Calibri" panose="020F0502020204030204" pitchFamily="34" charset="0"/>
                <a:cs typeface="Calibri" panose="020F0502020204030204" pitchFamily="34" charset="0"/>
              </a:rPr>
              <a:t> a Weinsteina klasifikujeme biomarkery na základě sekvence události od expozice po vznik onemocnění</a:t>
            </a: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Ačkoli se biomarkery často využívají v epidemiologických studiích, jsou velmi užitečné i při zkoumání přirozeného průběhu a prognózy onemocnění. Základní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vlastnosti biomarkerů definovali Schulte et al. (1994).</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551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9B331-3CC1-47FA-90FF-0A7C65EE1EE5}"/>
              </a:ext>
            </a:extLst>
          </p:cNvPr>
          <p:cNvSpPr>
            <a:spLocks noGrp="1"/>
          </p:cNvSpPr>
          <p:nvPr>
            <p:ph type="title"/>
          </p:nvPr>
        </p:nvSpPr>
        <p:spPr/>
        <p:txBody>
          <a:bodyPr/>
          <a:lstStyle/>
          <a:p>
            <a:r>
              <a:rPr lang="cs-CZ" dirty="0"/>
              <a:t>Biomarkery – co mezi ně vlastně patří</a:t>
            </a:r>
          </a:p>
        </p:txBody>
      </p:sp>
      <p:sp>
        <p:nvSpPr>
          <p:cNvPr id="3" name="Zástupný obsah 2">
            <a:extLst>
              <a:ext uri="{FF2B5EF4-FFF2-40B4-BE49-F238E27FC236}">
                <a16:creationId xmlns:a16="http://schemas.microsoft.com/office/drawing/2014/main" id="{99A26DFA-AD09-44A7-8396-E79B142796A9}"/>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Patří mezi ně:</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popis událostí mezi expozicí a onemocněním,</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stanovení závislosti dávka-odpověď,</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identifikace časných událostí v přirozeném průběhu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identifikace mechanizmů, které spojují expozici a vznik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snížení výskytu nevhodné klasifikace rizikových faktorů a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popis variability,</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posílení odhadu individuálního a skupinového rizika.</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65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FFB9D-2477-4AA3-A028-35EA86508FAE}"/>
              </a:ext>
            </a:extLst>
          </p:cNvPr>
          <p:cNvSpPr>
            <a:spLocks noGrp="1"/>
          </p:cNvSpPr>
          <p:nvPr>
            <p:ph type="title"/>
          </p:nvPr>
        </p:nvSpPr>
        <p:spPr/>
        <p:txBody>
          <a:bodyPr/>
          <a:lstStyle/>
          <a:p>
            <a:r>
              <a:rPr lang="cs-CZ" dirty="0"/>
              <a:t>Biomarkery – účel v klinické medicíně</a:t>
            </a:r>
          </a:p>
        </p:txBody>
      </p:sp>
      <p:sp>
        <p:nvSpPr>
          <p:cNvPr id="3" name="Zástupný obsah 2">
            <a:extLst>
              <a:ext uri="{FF2B5EF4-FFF2-40B4-BE49-F238E27FC236}">
                <a16:creationId xmlns:a16="http://schemas.microsoft.com/office/drawing/2014/main" id="{2274B165-F521-47A6-AE06-E01EA4F351C9}"/>
              </a:ext>
            </a:extLst>
          </p:cNvPr>
          <p:cNvSpPr>
            <a:spLocks noGrp="1"/>
          </p:cNvSpPr>
          <p:nvPr>
            <p:ph idx="1"/>
          </p:nvPr>
        </p:nvSpPr>
        <p:spPr/>
        <p:txBody>
          <a:bodyPr/>
          <a:lstStyle/>
          <a:p>
            <a:r>
              <a:rPr lang="cs-CZ" dirty="0">
                <a:effectLst/>
                <a:latin typeface="Times New Roman" panose="02020603050405020304" pitchFamily="18" charset="0"/>
              </a:rPr>
              <a:t>Kromě vytyčení vztahu mezi expozicí a onemocněním napomáhají biomarkery identifikovat časné </a:t>
            </a:r>
            <a:r>
              <a:rPr lang="cs-CZ" dirty="0" err="1">
                <a:effectLst/>
                <a:latin typeface="Times New Roman" panose="02020603050405020304" pitchFamily="18" charset="0"/>
              </a:rPr>
              <a:t>etiopatogenetické</a:t>
            </a:r>
            <a:r>
              <a:rPr lang="cs-CZ" dirty="0">
                <a:effectLst/>
                <a:latin typeface="Times New Roman" panose="02020603050405020304" pitchFamily="18" charset="0"/>
              </a:rPr>
              <a:t> momenty v přirozeném průběhu onemocnění, čímž snižují stupeň nevhodné klasifikace onemocnění či expozice a dávají možnost identifikovat patogenetické mechanizmy onemocnění. </a:t>
            </a:r>
          </a:p>
          <a:p>
            <a:endParaRPr lang="cs-CZ" dirty="0">
              <a:latin typeface="Times New Roman" panose="02020603050405020304" pitchFamily="18" charset="0"/>
            </a:endParaRPr>
          </a:p>
          <a:p>
            <a:r>
              <a:rPr lang="cs-CZ" dirty="0">
                <a:effectLst/>
                <a:latin typeface="Times New Roman" panose="02020603050405020304" pitchFamily="18" charset="0"/>
              </a:rPr>
              <a:t>Biomarkery mohou také poskytnout určitý vhled do progrese onemocnění</a:t>
            </a:r>
            <a:br>
              <a:rPr lang="cs-CZ" dirty="0"/>
            </a:br>
            <a:r>
              <a:rPr lang="cs-CZ" dirty="0">
                <a:effectLst/>
                <a:latin typeface="Times New Roman" panose="02020603050405020304" pitchFamily="18" charset="0"/>
              </a:rPr>
              <a:t>a mohou být užitečné pro odhad prognózy a odpovědi na terapii.</a:t>
            </a:r>
            <a:endParaRPr lang="cs-CZ" dirty="0"/>
          </a:p>
        </p:txBody>
      </p:sp>
    </p:spTree>
    <p:extLst>
      <p:ext uri="{BB962C8B-B14F-4D97-AF65-F5344CB8AC3E}">
        <p14:creationId xmlns:p14="http://schemas.microsoft.com/office/powerpoint/2010/main" val="257635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23045-A9F3-452E-A7A8-62094E9E79B1}"/>
              </a:ext>
            </a:extLst>
          </p:cNvPr>
          <p:cNvSpPr>
            <a:spLocks noGrp="1"/>
          </p:cNvSpPr>
          <p:nvPr>
            <p:ph type="title"/>
          </p:nvPr>
        </p:nvSpPr>
        <p:spPr/>
        <p:txBody>
          <a:bodyPr/>
          <a:lstStyle/>
          <a:p>
            <a:r>
              <a:rPr lang="cs-CZ" dirty="0"/>
              <a:t>Jednotná terminologie</a:t>
            </a:r>
          </a:p>
        </p:txBody>
      </p:sp>
      <p:sp>
        <p:nvSpPr>
          <p:cNvPr id="3" name="Zástupný obsah 2">
            <a:extLst>
              <a:ext uri="{FF2B5EF4-FFF2-40B4-BE49-F238E27FC236}">
                <a16:creationId xmlns:a16="http://schemas.microsoft.com/office/drawing/2014/main" id="{E17443FE-8602-4A5D-BC2B-7F1E2F4D4269}"/>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K popisu povahy onemocnění i účinků léčby se používá řada termínů s nejednoznačným významem, biologické markery, biomarkery, zástupné (</a:t>
            </a:r>
            <a:r>
              <a:rPr lang="cs-CZ" dirty="0" err="1">
                <a:effectLst/>
                <a:latin typeface="Calibri" panose="020F0502020204030204" pitchFamily="34" charset="0"/>
                <a:cs typeface="Calibri" panose="020F0502020204030204" pitchFamily="34" charset="0"/>
              </a:rPr>
              <a:t>surogátní</a:t>
            </a:r>
            <a:r>
              <a:rPr lang="cs-CZ" dirty="0">
                <a:effectLst/>
                <a:latin typeface="Calibri" panose="020F0502020204030204" pitchFamily="34" charset="0"/>
                <a:cs typeface="Calibri" panose="020F0502020204030204" pitchFamily="34" charset="0"/>
              </a:rPr>
              <a:t>) markery. Na podporu používání biomarkerů při provádění hodnocení v rámci klinického výzkumu bylo v roce 2001 zahájeno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jednání k dosažení jednotné terminologie, přičemž výsledkem je první rámcové názvosloví, které definovala </a:t>
            </a:r>
            <a:r>
              <a:rPr lang="cs-CZ" b="1" dirty="0">
                <a:effectLst/>
                <a:latin typeface="Calibri" panose="020F0502020204030204" pitchFamily="34" charset="0"/>
                <a:cs typeface="Calibri" panose="020F0502020204030204" pitchFamily="34" charset="0"/>
              </a:rPr>
              <a:t>Pracovní skupina pro definici biomarkerů Národního zdravotního ústavu (NIH) </a:t>
            </a:r>
            <a:r>
              <a:rPr lang="cs-CZ" dirty="0">
                <a:effectLst/>
                <a:latin typeface="Calibri" panose="020F0502020204030204" pitchFamily="34" charset="0"/>
                <a:cs typeface="Calibri" panose="020F0502020204030204" pitchFamily="34" charset="0"/>
              </a:rPr>
              <a:t>v USA s cílem zdůraznit zásadní úlohu biomarkerů při provádění biologických měření při</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vývoji terapie či hodnocení klinických studií.</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96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Skupina 20">
            <a:extLst>
              <a:ext uri="{FF2B5EF4-FFF2-40B4-BE49-F238E27FC236}">
                <a16:creationId xmlns:a16="http://schemas.microsoft.com/office/drawing/2014/main" id="{98137498-6B03-4E1E-875F-A0E0ABA95F6B}"/>
              </a:ext>
            </a:extLst>
          </p:cNvPr>
          <p:cNvGrpSpPr>
            <a:grpSpLocks/>
          </p:cNvGrpSpPr>
          <p:nvPr/>
        </p:nvGrpSpPr>
        <p:grpSpPr bwMode="auto">
          <a:xfrm>
            <a:off x="3216276" y="2095500"/>
            <a:ext cx="7205663" cy="4762500"/>
            <a:chOff x="812800" y="1219200"/>
            <a:chExt cx="7632700" cy="5043488"/>
          </a:xfrm>
        </p:grpSpPr>
        <p:pic>
          <p:nvPicPr>
            <p:cNvPr id="9220" name="Picture 2" descr="404635ac">
              <a:extLst>
                <a:ext uri="{FF2B5EF4-FFF2-40B4-BE49-F238E27FC236}">
                  <a16:creationId xmlns:a16="http://schemas.microsoft.com/office/drawing/2014/main" id="{390A985E-2AD9-44A4-916F-483E382D2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390650"/>
              <a:ext cx="67024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a:extLst>
                <a:ext uri="{FF2B5EF4-FFF2-40B4-BE49-F238E27FC236}">
                  <a16:creationId xmlns:a16="http://schemas.microsoft.com/office/drawing/2014/main" id="{82154519-6CDD-424B-82EB-2F4495A45C0B}"/>
                </a:ext>
              </a:extLst>
            </p:cNvPr>
            <p:cNvSpPr>
              <a:spLocks noChangeArrowheads="1"/>
            </p:cNvSpPr>
            <p:nvPr/>
          </p:nvSpPr>
          <p:spPr bwMode="auto">
            <a:xfrm>
              <a:off x="812800" y="1371600"/>
              <a:ext cx="7632700" cy="22098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2" name="Rectangle 5">
              <a:extLst>
                <a:ext uri="{FF2B5EF4-FFF2-40B4-BE49-F238E27FC236}">
                  <a16:creationId xmlns:a16="http://schemas.microsoft.com/office/drawing/2014/main" id="{94555AC2-8FB2-4E75-968C-A47F0C3F19D8}"/>
                </a:ext>
              </a:extLst>
            </p:cNvPr>
            <p:cNvSpPr>
              <a:spLocks noChangeArrowheads="1"/>
            </p:cNvSpPr>
            <p:nvPr/>
          </p:nvSpPr>
          <p:spPr bwMode="auto">
            <a:xfrm>
              <a:off x="3668713" y="3500438"/>
              <a:ext cx="1857375" cy="639762"/>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3200">
                  <a:latin typeface="Arial Narrow" panose="020B0606020202030204" pitchFamily="34" charset="0"/>
                </a:rPr>
                <a:t>MSX</a:t>
              </a:r>
            </a:p>
          </p:txBody>
        </p:sp>
        <p:sp>
          <p:nvSpPr>
            <p:cNvPr id="9223" name="Oval 6">
              <a:extLst>
                <a:ext uri="{FF2B5EF4-FFF2-40B4-BE49-F238E27FC236}">
                  <a16:creationId xmlns:a16="http://schemas.microsoft.com/office/drawing/2014/main" id="{5FABE1CE-6FE1-4BD8-BF22-FECC4FD91387}"/>
                </a:ext>
              </a:extLst>
            </p:cNvPr>
            <p:cNvSpPr>
              <a:spLocks noChangeArrowheads="1"/>
            </p:cNvSpPr>
            <p:nvPr/>
          </p:nvSpPr>
          <p:spPr bwMode="auto">
            <a:xfrm>
              <a:off x="3536950" y="1219200"/>
              <a:ext cx="990600" cy="990600"/>
            </a:xfrm>
            <a:prstGeom prst="ellipse">
              <a:avLst/>
            </a:prstGeom>
            <a:solidFill>
              <a:srgbClr val="99FF99"/>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4" name="Oval 7">
              <a:extLst>
                <a:ext uri="{FF2B5EF4-FFF2-40B4-BE49-F238E27FC236}">
                  <a16:creationId xmlns:a16="http://schemas.microsoft.com/office/drawing/2014/main" id="{B01D9BC6-D39E-4289-A3E9-65E81CE2947D}"/>
                </a:ext>
              </a:extLst>
            </p:cNvPr>
            <p:cNvSpPr>
              <a:spLocks noChangeArrowheads="1"/>
            </p:cNvSpPr>
            <p:nvPr/>
          </p:nvSpPr>
          <p:spPr bwMode="auto">
            <a:xfrm>
              <a:off x="3276600" y="2582863"/>
              <a:ext cx="1268413" cy="990600"/>
            </a:xfrm>
            <a:prstGeom prst="ellipse">
              <a:avLst/>
            </a:prstGeom>
            <a:solidFill>
              <a:srgbClr val="00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25" name="Oval 8">
              <a:extLst>
                <a:ext uri="{FF2B5EF4-FFF2-40B4-BE49-F238E27FC236}">
                  <a16:creationId xmlns:a16="http://schemas.microsoft.com/office/drawing/2014/main" id="{80F5EFAD-6809-4198-B1DA-CBD77BE68C47}"/>
                </a:ext>
              </a:extLst>
            </p:cNvPr>
            <p:cNvSpPr>
              <a:spLocks noChangeArrowheads="1"/>
            </p:cNvSpPr>
            <p:nvPr/>
          </p:nvSpPr>
          <p:spPr bwMode="auto">
            <a:xfrm>
              <a:off x="3148013" y="1524000"/>
              <a:ext cx="990600" cy="990600"/>
            </a:xfrm>
            <a:prstGeom prst="ellipse">
              <a:avLst/>
            </a:prstGeom>
            <a:solidFill>
              <a:schemeClr val="accent1"/>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6" name="Oval 9">
              <a:extLst>
                <a:ext uri="{FF2B5EF4-FFF2-40B4-BE49-F238E27FC236}">
                  <a16:creationId xmlns:a16="http://schemas.microsoft.com/office/drawing/2014/main" id="{AC7EC9A1-3FCD-442C-ABD7-8384E67D7A77}"/>
                </a:ext>
              </a:extLst>
            </p:cNvPr>
            <p:cNvSpPr>
              <a:spLocks noChangeArrowheads="1"/>
            </p:cNvSpPr>
            <p:nvPr/>
          </p:nvSpPr>
          <p:spPr bwMode="auto">
            <a:xfrm>
              <a:off x="3554413" y="1905000"/>
              <a:ext cx="1125537" cy="990600"/>
            </a:xfrm>
            <a:prstGeom prst="ellipse">
              <a:avLst/>
            </a:prstGeom>
            <a:solidFill>
              <a:srgbClr val="66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7" name="Oval 10">
              <a:extLst>
                <a:ext uri="{FF2B5EF4-FFF2-40B4-BE49-F238E27FC236}">
                  <a16:creationId xmlns:a16="http://schemas.microsoft.com/office/drawing/2014/main" id="{E760A08B-78FE-4163-87FB-57342F384ACA}"/>
                </a:ext>
              </a:extLst>
            </p:cNvPr>
            <p:cNvSpPr>
              <a:spLocks noChangeArrowheads="1"/>
            </p:cNvSpPr>
            <p:nvPr/>
          </p:nvSpPr>
          <p:spPr bwMode="auto">
            <a:xfrm>
              <a:off x="4070350" y="1295400"/>
              <a:ext cx="1509713" cy="1143000"/>
            </a:xfrm>
            <a:prstGeom prst="ellipse">
              <a:avLst/>
            </a:prstGeom>
            <a:solidFill>
              <a:srgbClr val="CC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8" name="Oval 11">
              <a:extLst>
                <a:ext uri="{FF2B5EF4-FFF2-40B4-BE49-F238E27FC236}">
                  <a16:creationId xmlns:a16="http://schemas.microsoft.com/office/drawing/2014/main" id="{388FDFB9-DD96-4962-B7C3-5684F6F397BB}"/>
                </a:ext>
              </a:extLst>
            </p:cNvPr>
            <p:cNvSpPr>
              <a:spLocks noChangeArrowheads="1"/>
            </p:cNvSpPr>
            <p:nvPr/>
          </p:nvSpPr>
          <p:spPr bwMode="auto">
            <a:xfrm>
              <a:off x="4367213" y="2133600"/>
              <a:ext cx="990600" cy="990600"/>
            </a:xfrm>
            <a:prstGeom prst="ellipse">
              <a:avLst/>
            </a:prstGeom>
            <a:solidFill>
              <a:srgbClr val="CC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9" name="Oval 12">
              <a:extLst>
                <a:ext uri="{FF2B5EF4-FFF2-40B4-BE49-F238E27FC236}">
                  <a16:creationId xmlns:a16="http://schemas.microsoft.com/office/drawing/2014/main" id="{F2571A4B-0147-4B54-BD5B-285DB4F0960E}"/>
                </a:ext>
              </a:extLst>
            </p:cNvPr>
            <p:cNvSpPr>
              <a:spLocks noChangeArrowheads="1"/>
            </p:cNvSpPr>
            <p:nvPr/>
          </p:nvSpPr>
          <p:spPr bwMode="auto">
            <a:xfrm>
              <a:off x="4502150" y="2286000"/>
              <a:ext cx="338138" cy="381000"/>
            </a:xfrm>
            <a:prstGeom prst="ellipse">
              <a:avLst/>
            </a:prstGeom>
            <a:gradFill rotWithShape="0">
              <a:gsLst>
                <a:gs pos="0">
                  <a:srgbClr val="CCFF33"/>
                </a:gs>
                <a:gs pos="100000">
                  <a:srgbClr val="82A220"/>
                </a:gs>
              </a:gsLst>
              <a:lin ang="27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1</a:t>
              </a:r>
              <a:endParaRPr lang="nl-NL" altLang="cs-CZ" sz="1400" b="1">
                <a:latin typeface="Arial Narrow" panose="020B0606020202030204" pitchFamily="34" charset="0"/>
              </a:endParaRPr>
            </a:p>
          </p:txBody>
        </p:sp>
        <p:sp>
          <p:nvSpPr>
            <p:cNvPr id="9230" name="Oval 13">
              <a:extLst>
                <a:ext uri="{FF2B5EF4-FFF2-40B4-BE49-F238E27FC236}">
                  <a16:creationId xmlns:a16="http://schemas.microsoft.com/office/drawing/2014/main" id="{FFAC3119-20AE-4DD2-A94C-974F3D9938E5}"/>
                </a:ext>
              </a:extLst>
            </p:cNvPr>
            <p:cNvSpPr>
              <a:spLocks noChangeArrowheads="1"/>
            </p:cNvSpPr>
            <p:nvPr/>
          </p:nvSpPr>
          <p:spPr bwMode="auto">
            <a:xfrm>
              <a:off x="4748213" y="2362200"/>
              <a:ext cx="338137" cy="381000"/>
            </a:xfrm>
            <a:prstGeom prst="ellipse">
              <a:avLst/>
            </a:prstGeom>
            <a:gradFill rotWithShape="0">
              <a:gsLst>
                <a:gs pos="0">
                  <a:srgbClr val="445511"/>
                </a:gs>
                <a:gs pos="100000">
                  <a:srgbClr val="CCFF33"/>
                </a:gs>
              </a:gsLst>
              <a:lin ang="189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31" name="Oval 14">
              <a:extLst>
                <a:ext uri="{FF2B5EF4-FFF2-40B4-BE49-F238E27FC236}">
                  <a16:creationId xmlns:a16="http://schemas.microsoft.com/office/drawing/2014/main" id="{B4F1BF1B-7B6C-484A-A96B-870913166960}"/>
                </a:ext>
              </a:extLst>
            </p:cNvPr>
            <p:cNvSpPr>
              <a:spLocks noChangeArrowheads="1"/>
            </p:cNvSpPr>
            <p:nvPr/>
          </p:nvSpPr>
          <p:spPr bwMode="auto">
            <a:xfrm>
              <a:off x="4611688" y="2590800"/>
              <a:ext cx="339725" cy="381000"/>
            </a:xfrm>
            <a:prstGeom prst="ellipse">
              <a:avLst/>
            </a:prstGeom>
            <a:gradFill rotWithShape="0">
              <a:gsLst>
                <a:gs pos="0">
                  <a:srgbClr val="CCFF33"/>
                </a:gs>
                <a:gs pos="100000">
                  <a:srgbClr val="8EB224"/>
                </a:gs>
              </a:gsLst>
              <a:path path="shape">
                <a:fillToRect l="50000" t="50000" r="50000" b="50000"/>
              </a:path>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3</a:t>
              </a:r>
              <a:endParaRPr lang="nl-NL" altLang="cs-CZ" sz="1400" b="1">
                <a:latin typeface="Arial Narrow" panose="020B0606020202030204" pitchFamily="34" charset="0"/>
              </a:endParaRPr>
            </a:p>
          </p:txBody>
        </p:sp>
        <p:sp>
          <p:nvSpPr>
            <p:cNvPr id="9232" name="Text Box 15">
              <a:extLst>
                <a:ext uri="{FF2B5EF4-FFF2-40B4-BE49-F238E27FC236}">
                  <a16:creationId xmlns:a16="http://schemas.microsoft.com/office/drawing/2014/main" id="{4B553C70-4C6D-4658-AD8B-AD496A860721}"/>
                </a:ext>
              </a:extLst>
            </p:cNvPr>
            <p:cNvSpPr txBox="1">
              <a:spLocks noChangeArrowheads="1"/>
            </p:cNvSpPr>
            <p:nvPr/>
          </p:nvSpPr>
          <p:spPr bwMode="auto">
            <a:xfrm>
              <a:off x="3554413" y="2286000"/>
              <a:ext cx="935939"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Diabetes</a:t>
              </a:r>
            </a:p>
          </p:txBody>
        </p:sp>
        <p:sp>
          <p:nvSpPr>
            <p:cNvPr id="9233" name="Text Box 16">
              <a:extLst>
                <a:ext uri="{FF2B5EF4-FFF2-40B4-BE49-F238E27FC236}">
                  <a16:creationId xmlns:a16="http://schemas.microsoft.com/office/drawing/2014/main" id="{76B873C2-5506-4DF3-A104-8979C28259DE}"/>
                </a:ext>
              </a:extLst>
            </p:cNvPr>
            <p:cNvSpPr txBox="1">
              <a:spLocks noChangeArrowheads="1"/>
            </p:cNvSpPr>
            <p:nvPr/>
          </p:nvSpPr>
          <p:spPr bwMode="auto">
            <a:xfrm>
              <a:off x="3220790" y="1676400"/>
              <a:ext cx="839154"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Obe</a:t>
              </a:r>
              <a:r>
                <a:rPr lang="cs-CZ" altLang="cs-CZ" sz="1600" b="1">
                  <a:latin typeface="Arial Narrow" panose="020B0606020202030204" pitchFamily="34" charset="0"/>
                </a:rPr>
                <a:t>zita</a:t>
              </a:r>
              <a:endParaRPr lang="en-US" altLang="cs-CZ" sz="1600" b="1">
                <a:latin typeface="Arial Narrow" panose="020B0606020202030204" pitchFamily="34" charset="0"/>
              </a:endParaRPr>
            </a:p>
          </p:txBody>
        </p:sp>
        <p:sp>
          <p:nvSpPr>
            <p:cNvPr id="9234" name="Text Box 17">
              <a:extLst>
                <a:ext uri="{FF2B5EF4-FFF2-40B4-BE49-F238E27FC236}">
                  <a16:creationId xmlns:a16="http://schemas.microsoft.com/office/drawing/2014/main" id="{B4AFBBB6-0334-4257-9AC8-F6F1E8689189}"/>
                </a:ext>
              </a:extLst>
            </p:cNvPr>
            <p:cNvSpPr txBox="1">
              <a:spLocks noChangeArrowheads="1"/>
            </p:cNvSpPr>
            <p:nvPr/>
          </p:nvSpPr>
          <p:spPr bwMode="auto">
            <a:xfrm>
              <a:off x="4095750" y="1649413"/>
              <a:ext cx="1154982"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Hyperten</a:t>
              </a:r>
              <a:r>
                <a:rPr lang="cs-CZ" altLang="cs-CZ" sz="1600" b="1">
                  <a:latin typeface="Arial Narrow" panose="020B0606020202030204" pitchFamily="34" charset="0"/>
                </a:rPr>
                <a:t>ze</a:t>
              </a:r>
              <a:endParaRPr lang="en-US" altLang="cs-CZ" sz="1600" b="1">
                <a:latin typeface="Arial Narrow" panose="020B0606020202030204" pitchFamily="34" charset="0"/>
              </a:endParaRPr>
            </a:p>
          </p:txBody>
        </p:sp>
        <p:sp>
          <p:nvSpPr>
            <p:cNvPr id="9235" name="Text Box 18">
              <a:extLst>
                <a:ext uri="{FF2B5EF4-FFF2-40B4-BE49-F238E27FC236}">
                  <a16:creationId xmlns:a16="http://schemas.microsoft.com/office/drawing/2014/main" id="{7553B08D-924B-4FC9-8A87-B174B27A0054}"/>
                </a:ext>
              </a:extLst>
            </p:cNvPr>
            <p:cNvSpPr txBox="1">
              <a:spLocks noChangeArrowheads="1"/>
            </p:cNvSpPr>
            <p:nvPr/>
          </p:nvSpPr>
          <p:spPr bwMode="auto">
            <a:xfrm>
              <a:off x="3282950" y="2895600"/>
              <a:ext cx="669353"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Zánět</a:t>
              </a:r>
              <a:endParaRPr lang="en-US" altLang="cs-CZ" sz="1600" b="1">
                <a:latin typeface="Arial Narrow" panose="020B0606020202030204" pitchFamily="34" charset="0"/>
              </a:endParaRPr>
            </a:p>
          </p:txBody>
        </p:sp>
        <p:sp>
          <p:nvSpPr>
            <p:cNvPr id="9236" name="Text Box 19">
              <a:extLst>
                <a:ext uri="{FF2B5EF4-FFF2-40B4-BE49-F238E27FC236}">
                  <a16:creationId xmlns:a16="http://schemas.microsoft.com/office/drawing/2014/main" id="{56D6DC03-A490-43DD-AB10-F0AF726ADE3E}"/>
                </a:ext>
              </a:extLst>
            </p:cNvPr>
            <p:cNvSpPr txBox="1">
              <a:spLocks noChangeArrowheads="1"/>
            </p:cNvSpPr>
            <p:nvPr/>
          </p:nvSpPr>
          <p:spPr bwMode="auto">
            <a:xfrm>
              <a:off x="4976813" y="2743200"/>
              <a:ext cx="1448736"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hyperlipidémie</a:t>
              </a:r>
              <a:endParaRPr lang="en-US" altLang="cs-CZ" sz="1600" b="1">
                <a:latin typeface="Arial Narrow" panose="020B0606020202030204" pitchFamily="34" charset="0"/>
              </a:endParaRPr>
            </a:p>
          </p:txBody>
        </p:sp>
        <p:sp>
          <p:nvSpPr>
            <p:cNvPr id="9237" name="Text Box 20">
              <a:extLst>
                <a:ext uri="{FF2B5EF4-FFF2-40B4-BE49-F238E27FC236}">
                  <a16:creationId xmlns:a16="http://schemas.microsoft.com/office/drawing/2014/main" id="{5FEC822B-91F8-4B89-BE5B-A4846E53A91A}"/>
                </a:ext>
              </a:extLst>
            </p:cNvPr>
            <p:cNvSpPr txBox="1">
              <a:spLocks noChangeArrowheads="1"/>
            </p:cNvSpPr>
            <p:nvPr/>
          </p:nvSpPr>
          <p:spPr bwMode="auto">
            <a:xfrm>
              <a:off x="4826000" y="2373313"/>
              <a:ext cx="282209" cy="32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400" b="1">
                  <a:latin typeface="Arial Narrow" panose="020B0606020202030204" pitchFamily="34" charset="0"/>
                </a:rPr>
                <a:t>2</a:t>
              </a:r>
              <a:endParaRPr lang="nl-NL" altLang="cs-CZ" sz="1400" b="1">
                <a:latin typeface="Arial Narrow" panose="020B0606020202030204" pitchFamily="34" charset="0"/>
              </a:endParaRPr>
            </a:p>
          </p:txBody>
        </p:sp>
      </p:grpSp>
      <p:sp>
        <p:nvSpPr>
          <p:cNvPr id="22" name="Rectangle 2">
            <a:extLst>
              <a:ext uri="{FF2B5EF4-FFF2-40B4-BE49-F238E27FC236}">
                <a16:creationId xmlns:a16="http://schemas.microsoft.com/office/drawing/2014/main" id="{B4514DEB-0CB5-43B4-BC91-2EF6B85CE31B}"/>
              </a:ext>
            </a:extLst>
          </p:cNvPr>
          <p:cNvSpPr>
            <a:spLocks noGrp="1"/>
          </p:cNvSpPr>
          <p:nvPr>
            <p:ph type="title"/>
          </p:nvPr>
        </p:nvSpPr>
        <p:spPr>
          <a:xfrm>
            <a:off x="346783" y="341311"/>
            <a:ext cx="7847305" cy="855663"/>
          </a:xfrm>
        </p:spPr>
        <p:txBody>
          <a:bodyPr/>
          <a:lstStyle/>
          <a:p>
            <a:pPr eaLnBrk="1" hangingPunct="1"/>
            <a:r>
              <a:rPr lang="cs-CZ" altLang="cs-CZ" dirty="0"/>
              <a:t>Komplexní choroby</a:t>
            </a:r>
            <a:endParaRPr lang="en-US" altLang="cs-CZ" dirty="0"/>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3969E-6713-4286-BB82-739A94D356E3}"/>
              </a:ext>
            </a:extLst>
          </p:cNvPr>
          <p:cNvSpPr>
            <a:spLocks noGrp="1"/>
          </p:cNvSpPr>
          <p:nvPr>
            <p:ph type="title"/>
          </p:nvPr>
        </p:nvSpPr>
        <p:spPr/>
        <p:txBody>
          <a:bodyPr/>
          <a:lstStyle/>
          <a:p>
            <a:r>
              <a:rPr lang="cs-CZ" dirty="0"/>
              <a:t>Biomarker definice</a:t>
            </a:r>
          </a:p>
        </p:txBody>
      </p:sp>
      <p:sp>
        <p:nvSpPr>
          <p:cNvPr id="3" name="Zástupný obsah 2">
            <a:extLst>
              <a:ext uri="{FF2B5EF4-FFF2-40B4-BE49-F238E27FC236}">
                <a16:creationId xmlns:a16="http://schemas.microsoft.com/office/drawing/2014/main" id="{81CA1751-6253-445C-AD31-7B7B9772B6C6}"/>
              </a:ext>
            </a:extLst>
          </p:cNvPr>
          <p:cNvSpPr>
            <a:spLocks noGrp="1"/>
          </p:cNvSpPr>
          <p:nvPr>
            <p:ph idx="1"/>
          </p:nvPr>
        </p:nvSpPr>
        <p:spPr>
          <a:xfrm>
            <a:off x="860843" y="1449000"/>
            <a:ext cx="10753200" cy="3960000"/>
          </a:xfrm>
        </p:spPr>
        <p:txBody>
          <a:bodyPr/>
          <a:lstStyle/>
          <a:p>
            <a:r>
              <a:rPr lang="cs-CZ" sz="2400" dirty="0">
                <a:effectLst/>
                <a:latin typeface="Calibri" panose="020F0502020204030204" pitchFamily="34" charset="0"/>
                <a:cs typeface="Calibri" panose="020F0502020204030204" pitchFamily="34" charset="0"/>
              </a:rPr>
              <a:t>Tato pracovní skupina definuje biomarker jako objektivně měřenou charakteristiku, která je hodnocena jako ukazatel normálního nebo patologického procesu či farmakologické odpovědi na terapeutickou intervenci,</a:t>
            </a:r>
          </a:p>
          <a:p>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a dále dělí biomarkery na:</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1) </a:t>
            </a:r>
            <a:r>
              <a:rPr lang="cs-CZ" sz="2400" b="1" dirty="0">
                <a:effectLst/>
                <a:latin typeface="Calibri" panose="020F0502020204030204" pitchFamily="34" charset="0"/>
                <a:cs typeface="Calibri" panose="020F0502020204030204" pitchFamily="34" charset="0"/>
              </a:rPr>
              <a:t>biomarker typu 0</a:t>
            </a:r>
            <a:r>
              <a:rPr lang="cs-CZ" sz="2400" dirty="0">
                <a:effectLst/>
                <a:latin typeface="Calibri" panose="020F0502020204030204" pitchFamily="34" charset="0"/>
                <a:cs typeface="Calibri" panose="020F0502020204030204" pitchFamily="34" charset="0"/>
              </a:rPr>
              <a:t> – biomarker přirozeného průběhu</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onemocnění, který longitudinálně koreluje se známými</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klinickými údaji,</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2) </a:t>
            </a:r>
            <a:r>
              <a:rPr lang="cs-CZ" sz="2400" b="1" dirty="0">
                <a:effectLst/>
                <a:latin typeface="Calibri" panose="020F0502020204030204" pitchFamily="34" charset="0"/>
                <a:cs typeface="Calibri" panose="020F0502020204030204" pitchFamily="34" charset="0"/>
              </a:rPr>
              <a:t>biomarker typu 1 </a:t>
            </a:r>
            <a:r>
              <a:rPr lang="cs-CZ" sz="2400" dirty="0">
                <a:effectLst/>
                <a:latin typeface="Calibri" panose="020F0502020204030204" pitchFamily="34" charset="0"/>
                <a:cs typeface="Calibri" panose="020F0502020204030204" pitchFamily="34" charset="0"/>
              </a:rPr>
              <a:t>– biomarker, který zachycuje účinky</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terapeutické intervence v souladu s mechanizmem</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působení terapie.</a:t>
            </a:r>
          </a:p>
          <a:p>
            <a:r>
              <a:rPr lang="cs-CZ" sz="2400" dirty="0">
                <a:latin typeface="Calibri" panose="020F0502020204030204" pitchFamily="34" charset="0"/>
                <a:cs typeface="Calibri" panose="020F0502020204030204" pitchFamily="34" charset="0"/>
              </a:rPr>
              <a:t>3) </a:t>
            </a:r>
            <a:r>
              <a:rPr lang="cs-CZ" sz="2400" b="1" dirty="0">
                <a:latin typeface="Calibri" panose="020F0502020204030204" pitchFamily="34" charset="0"/>
                <a:cs typeface="Calibri" panose="020F0502020204030204" pitchFamily="34" charset="0"/>
              </a:rPr>
              <a:t>Biomarker typu 2 </a:t>
            </a:r>
            <a:r>
              <a:rPr lang="cs-CZ" sz="2400" dirty="0">
                <a:latin typeface="Calibri" panose="020F0502020204030204" pitchFamily="34" charset="0"/>
                <a:cs typeface="Calibri" panose="020F0502020204030204" pitchFamily="34" charset="0"/>
              </a:rPr>
              <a:t>- Biomarkery typu 2 jsou považovány za náhradní koncové body, protože změna tohoto markeru předpovídá klinický přínos. Příklad: LDL-C</a:t>
            </a:r>
          </a:p>
          <a:p>
            <a:endParaRPr lang="cs-CZ" sz="2400" dirty="0">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22971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F21B0D-3EFE-44BA-A72F-E7FBB354F666}"/>
              </a:ext>
            </a:extLst>
          </p:cNvPr>
          <p:cNvSpPr>
            <a:spLocks noGrp="1"/>
          </p:cNvSpPr>
          <p:nvPr>
            <p:ph type="title"/>
          </p:nvPr>
        </p:nvSpPr>
        <p:spPr/>
        <p:txBody>
          <a:bodyPr/>
          <a:lstStyle/>
          <a:p>
            <a:r>
              <a:rPr lang="cs-CZ" dirty="0"/>
              <a:t>Tři typy biomarkerů dle NIH</a:t>
            </a:r>
          </a:p>
        </p:txBody>
      </p:sp>
      <p:pic>
        <p:nvPicPr>
          <p:cNvPr id="7" name="Zástupný obsah 6">
            <a:extLst>
              <a:ext uri="{FF2B5EF4-FFF2-40B4-BE49-F238E27FC236}">
                <a16:creationId xmlns:a16="http://schemas.microsoft.com/office/drawing/2014/main" id="{D02CFA9C-1CCA-4460-99BE-1865609E60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179" y="1318511"/>
            <a:ext cx="7775599" cy="4762554"/>
          </a:xfrm>
        </p:spPr>
      </p:pic>
      <p:sp>
        <p:nvSpPr>
          <p:cNvPr id="4" name="Zástupný symbol pro zápatí 3">
            <a:extLst>
              <a:ext uri="{FF2B5EF4-FFF2-40B4-BE49-F238E27FC236}">
                <a16:creationId xmlns:a16="http://schemas.microsoft.com/office/drawing/2014/main" id="{14F95C2C-CD4D-434A-B0CF-A61522D27A3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57AC201-CC85-484E-ABB2-8A98964848E7}"/>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71</a:t>
            </a:fld>
            <a:endParaRPr lang="cs-CZ"/>
          </a:p>
        </p:txBody>
      </p:sp>
    </p:spTree>
    <p:extLst>
      <p:ext uri="{BB962C8B-B14F-4D97-AF65-F5344CB8AC3E}">
        <p14:creationId xmlns:p14="http://schemas.microsoft.com/office/powerpoint/2010/main" val="1581948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1162B-7FC2-440C-A0C0-B7E5EE63E09F}"/>
              </a:ext>
            </a:extLst>
          </p:cNvPr>
          <p:cNvSpPr>
            <a:spLocks noGrp="1"/>
          </p:cNvSpPr>
          <p:nvPr>
            <p:ph type="title"/>
          </p:nvPr>
        </p:nvSpPr>
        <p:spPr/>
        <p:txBody>
          <a:bodyPr/>
          <a:lstStyle/>
          <a:p>
            <a:r>
              <a:rPr lang="cs-CZ" dirty="0"/>
              <a:t>Typy biomarkerů</a:t>
            </a:r>
          </a:p>
        </p:txBody>
      </p:sp>
      <p:sp>
        <p:nvSpPr>
          <p:cNvPr id="3" name="Zástupný obsah 2">
            <a:extLst>
              <a:ext uri="{FF2B5EF4-FFF2-40B4-BE49-F238E27FC236}">
                <a16:creationId xmlns:a16="http://schemas.microsoft.com/office/drawing/2014/main" id="{24E855ED-363E-431D-B560-8736AA9BD1B6}"/>
              </a:ext>
            </a:extLst>
          </p:cNvPr>
          <p:cNvSpPr>
            <a:spLocks noGrp="1"/>
          </p:cNvSpPr>
          <p:nvPr>
            <p:ph idx="1"/>
          </p:nvPr>
        </p:nvSpPr>
        <p:spPr/>
        <p:txBody>
          <a:bodyPr/>
          <a:lstStyle/>
          <a:p>
            <a:r>
              <a:rPr lang="cs-CZ" b="1" dirty="0"/>
              <a:t>Biomarkery typu 0</a:t>
            </a:r>
            <a:r>
              <a:rPr lang="cs-CZ" dirty="0"/>
              <a:t> jsou markery přirozené historie onemocnění a korelují podélně se známými klinickými ukazateli, jako jsou symptomy v celém rozsahu chorobných stavů. Příklad: CRP</a:t>
            </a:r>
          </a:p>
          <a:p>
            <a:endParaRPr lang="cs-CZ" dirty="0"/>
          </a:p>
          <a:p>
            <a:r>
              <a:rPr lang="cs-CZ" b="1" dirty="0"/>
              <a:t>Biomarkery typu I </a:t>
            </a:r>
            <a:r>
              <a:rPr lang="cs-CZ" dirty="0"/>
              <a:t>zachycují účinky intervence v souladu s MOA léku: HbA1C</a:t>
            </a:r>
          </a:p>
          <a:p>
            <a:endParaRPr lang="cs-CZ" dirty="0"/>
          </a:p>
          <a:p>
            <a:r>
              <a:rPr lang="cs-CZ" b="1" dirty="0"/>
              <a:t>Biomarkery typu 2 </a:t>
            </a:r>
            <a:r>
              <a:rPr lang="cs-CZ" dirty="0"/>
              <a:t>jsou považovány za náhradní koncové body, protože změna tohoto markeru předpovídá klinický přínos. Příklad: LDL-C</a:t>
            </a:r>
          </a:p>
          <a:p>
            <a:endParaRPr lang="cs-CZ" dirty="0"/>
          </a:p>
          <a:p>
            <a:endParaRPr lang="cs-CZ" dirty="0"/>
          </a:p>
        </p:txBody>
      </p:sp>
      <p:sp>
        <p:nvSpPr>
          <p:cNvPr id="4" name="Zástupný symbol pro zápatí 3">
            <a:extLst>
              <a:ext uri="{FF2B5EF4-FFF2-40B4-BE49-F238E27FC236}">
                <a16:creationId xmlns:a16="http://schemas.microsoft.com/office/drawing/2014/main" id="{4AE91CBA-D29D-4760-AAE4-1501FE52622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384CA68-7519-4278-86AA-199928997457}"/>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72</a:t>
            </a:fld>
            <a:endParaRPr lang="cs-CZ"/>
          </a:p>
        </p:txBody>
      </p:sp>
    </p:spTree>
    <p:extLst>
      <p:ext uri="{BB962C8B-B14F-4D97-AF65-F5344CB8AC3E}">
        <p14:creationId xmlns:p14="http://schemas.microsoft.com/office/powerpoint/2010/main" val="1940444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4EEC6-6F49-42A7-B501-E08DD6AEBB16}"/>
              </a:ext>
            </a:extLst>
          </p:cNvPr>
          <p:cNvSpPr>
            <a:spLocks noGrp="1"/>
          </p:cNvSpPr>
          <p:nvPr>
            <p:ph type="title"/>
          </p:nvPr>
        </p:nvSpPr>
        <p:spPr/>
        <p:txBody>
          <a:bodyPr/>
          <a:lstStyle/>
          <a:p>
            <a:r>
              <a:rPr lang="cs-CZ" dirty="0"/>
              <a:t>Biomarkery expozice</a:t>
            </a:r>
          </a:p>
        </p:txBody>
      </p:sp>
      <p:sp>
        <p:nvSpPr>
          <p:cNvPr id="3" name="Zástupný obsah 2">
            <a:extLst>
              <a:ext uri="{FF2B5EF4-FFF2-40B4-BE49-F238E27FC236}">
                <a16:creationId xmlns:a16="http://schemas.microsoft.com/office/drawing/2014/main" id="{E686E48E-9A86-4478-8536-69D6AD4376B5}"/>
              </a:ext>
            </a:extLst>
          </p:cNvPr>
          <p:cNvSpPr>
            <a:spLocks noGrp="1"/>
          </p:cNvSpPr>
          <p:nvPr>
            <p:ph idx="1"/>
          </p:nvPr>
        </p:nvSpPr>
        <p:spPr>
          <a:xfrm>
            <a:off x="521004" y="1560715"/>
            <a:ext cx="5574996" cy="3960000"/>
          </a:xfrm>
        </p:spPr>
        <p:txBody>
          <a:bodyPr/>
          <a:lstStyle/>
          <a:p>
            <a:r>
              <a:rPr lang="cs-CZ" dirty="0">
                <a:effectLst/>
                <a:latin typeface="Calibri" panose="020F0502020204030204" pitchFamily="34" charset="0"/>
                <a:cs typeface="Calibri" panose="020F0502020204030204" pitchFamily="34" charset="0"/>
              </a:rPr>
              <a:t>Jedná se o vlastní chemické látky či jejich metabolity, které mohou být měřeny v těle nebo po exkreci z těla ven s účelem stanovit různé charakteristiky expozice organizmu konkrétním látkám. </a:t>
            </a:r>
          </a:p>
          <a:p>
            <a:r>
              <a:rPr lang="cs-CZ" dirty="0">
                <a:effectLst/>
                <a:latin typeface="Calibri" panose="020F0502020204030204" pitchFamily="34" charset="0"/>
                <a:cs typeface="Calibri" panose="020F0502020204030204" pitchFamily="34" charset="0"/>
              </a:rPr>
              <a:t>V klasické epidemiologii by bylo typickým biomarkerem expozice např. sledování hladiny olova v krvi u jedinců, kteří ve stravě přijímají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mořské ryby.</a:t>
            </a:r>
            <a:endParaRPr lang="cs-CZ" dirty="0">
              <a:latin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6BA93122-6A34-44C0-AB72-E56FEE4C3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561" y="1958722"/>
            <a:ext cx="5243639" cy="3163986"/>
          </a:xfrm>
          <a:prstGeom prst="rect">
            <a:avLst/>
          </a:prstGeom>
        </p:spPr>
      </p:pic>
    </p:spTree>
    <p:extLst>
      <p:ext uri="{BB962C8B-B14F-4D97-AF65-F5344CB8AC3E}">
        <p14:creationId xmlns:p14="http://schemas.microsoft.com/office/powerpoint/2010/main" val="2734522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B0203E-8DA7-4312-814B-23C9CEE0FEA7}"/>
              </a:ext>
            </a:extLst>
          </p:cNvPr>
          <p:cNvSpPr>
            <a:spLocks noGrp="1"/>
          </p:cNvSpPr>
          <p:nvPr>
            <p:ph type="title"/>
          </p:nvPr>
        </p:nvSpPr>
        <p:spPr/>
        <p:txBody>
          <a:bodyPr/>
          <a:lstStyle/>
          <a:p>
            <a:r>
              <a:rPr lang="cs-CZ" dirty="0"/>
              <a:t>Biomarkery expozice</a:t>
            </a:r>
          </a:p>
        </p:txBody>
      </p:sp>
      <p:sp>
        <p:nvSpPr>
          <p:cNvPr id="3" name="Zástupný obsah 2">
            <a:extLst>
              <a:ext uri="{FF2B5EF4-FFF2-40B4-BE49-F238E27FC236}">
                <a16:creationId xmlns:a16="http://schemas.microsoft.com/office/drawing/2014/main" id="{217E96E4-29CB-4991-8CF3-32981CBD6CC3}"/>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Biomarkery expozice v pravém slova smyslu se používají nejčastěji, protože poskytují informace o cestě podání, metabolické dráze a často i o zdroji expozice. </a:t>
            </a:r>
          </a:p>
          <a:p>
            <a:r>
              <a:rPr lang="cs-CZ" dirty="0">
                <a:effectLst/>
                <a:latin typeface="Calibri" panose="020F0502020204030204" pitchFamily="34" charset="0"/>
                <a:cs typeface="Calibri" panose="020F0502020204030204" pitchFamily="34" charset="0"/>
              </a:rPr>
              <a:t>Tyto indikátory pak umožňují stanovit rozsah celkové expozice a v některých případech této expozici dále zabránit nebo zmírnit její účinky. Tím se liší od následující skupiny biomarkerů interní dávky nebo biomarkerů biologicky účinné dávky, protože zde se postupuje velmi často retrospektivně a v době odhalení proběhlé expozice a konkrétního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expozičního agens již může být na terapeutické opatření příliš pozdě.</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4686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FC167-325B-4349-9013-3A5370F25458}"/>
              </a:ext>
            </a:extLst>
          </p:cNvPr>
          <p:cNvSpPr>
            <a:spLocks noGrp="1"/>
          </p:cNvSpPr>
          <p:nvPr>
            <p:ph type="title"/>
          </p:nvPr>
        </p:nvSpPr>
        <p:spPr/>
        <p:txBody>
          <a:bodyPr/>
          <a:lstStyle/>
          <a:p>
            <a:r>
              <a:rPr lang="cs-CZ" dirty="0"/>
              <a:t>Biomarkery expozice - dělení</a:t>
            </a:r>
          </a:p>
        </p:txBody>
      </p:sp>
      <p:sp>
        <p:nvSpPr>
          <p:cNvPr id="3" name="Zástupný obsah 2">
            <a:extLst>
              <a:ext uri="{FF2B5EF4-FFF2-40B4-BE49-F238E27FC236}">
                <a16:creationId xmlns:a16="http://schemas.microsoft.com/office/drawing/2014/main" id="{40DA790C-53A2-460C-B1D3-DD2FE0FF688F}"/>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Biomarkery expozice lze dále rozlišit na:</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dávky (např. titr konkrétního onkogenního viru, kterému byl jedinec vystaven),</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interní dávky (např. množství DNA </a:t>
            </a:r>
            <a:r>
              <a:rPr lang="cs-CZ" dirty="0" err="1">
                <a:effectLst/>
                <a:latin typeface="Calibri" panose="020F0502020204030204" pitchFamily="34" charset="0"/>
                <a:cs typeface="Calibri" panose="020F0502020204030204" pitchFamily="34" charset="0"/>
              </a:rPr>
              <a:t>aduktů</a:t>
            </a:r>
            <a:r>
              <a:rPr lang="cs-CZ" dirty="0">
                <a:effectLst/>
                <a:latin typeface="Calibri" panose="020F0502020204030204" pitchFamily="34" charset="0"/>
                <a:cs typeface="Calibri" panose="020F0502020204030204" pitchFamily="34" charset="0"/>
              </a:rPr>
              <a:t> s karcinogenem při expozici karcinogenní látce),</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biologicky účinné dávky (somatické mutace nádorového supresoru p53 působením karcinogenu).</a:t>
            </a:r>
            <a:br>
              <a:rPr lang="cs-CZ" dirty="0">
                <a:latin typeface="Calibri" panose="020F0502020204030204" pitchFamily="34" charset="0"/>
                <a:cs typeface="Calibri" panose="020F0502020204030204" pitchFamily="34" charset="0"/>
              </a:rPr>
            </a:br>
            <a:endParaRPr lang="cs-CZ" dirty="0">
              <a:latin typeface="Calibri" panose="020F0502020204030204" pitchFamily="34" charset="0"/>
              <a:cs typeface="Calibri" panose="020F0502020204030204" pitchFamily="34" charset="0"/>
            </a:endParaRPr>
          </a:p>
          <a:p>
            <a:r>
              <a:rPr lang="cs-CZ" dirty="0">
                <a:effectLst/>
                <a:latin typeface="Calibri" panose="020F0502020204030204" pitchFamily="34" charset="0"/>
                <a:cs typeface="Calibri" panose="020F0502020204030204" pitchFamily="34" charset="0"/>
              </a:rPr>
              <a:t>Markery interní dávky se velmi často označují i jako markery účinku a lze je obecně považovat za měřitelnou biochemickou, fyziologickou, behaviorální či jinou </a:t>
            </a:r>
            <a:r>
              <a:rPr lang="cs-CZ" dirty="0" err="1">
                <a:effectLst/>
                <a:latin typeface="Calibri" panose="020F0502020204030204" pitchFamily="34" charset="0"/>
                <a:cs typeface="Calibri" panose="020F0502020204030204" pitchFamily="34" charset="0"/>
              </a:rPr>
              <a:t>změ</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nu v organizmu, která v závislosti na velikosti může být spojena se stávajícím či možným budoucím poškozením zdraví či onemocněním.</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722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28E2C-713B-42DB-9DE6-8E44DCBDF609}"/>
              </a:ext>
            </a:extLst>
          </p:cNvPr>
          <p:cNvSpPr>
            <a:spLocks noGrp="1"/>
          </p:cNvSpPr>
          <p:nvPr>
            <p:ph type="title"/>
          </p:nvPr>
        </p:nvSpPr>
        <p:spPr/>
        <p:txBody>
          <a:bodyPr/>
          <a:lstStyle/>
          <a:p>
            <a:r>
              <a:rPr lang="cs-CZ" dirty="0"/>
              <a:t>Biomarkery interní dávky</a:t>
            </a:r>
          </a:p>
        </p:txBody>
      </p:sp>
      <p:sp>
        <p:nvSpPr>
          <p:cNvPr id="3" name="Zástupný obsah 2">
            <a:extLst>
              <a:ext uri="{FF2B5EF4-FFF2-40B4-BE49-F238E27FC236}">
                <a16:creationId xmlns:a16="http://schemas.microsoft.com/office/drawing/2014/main" id="{AA0F9863-1111-465B-9120-227A6A47234E}"/>
              </a:ext>
            </a:extLst>
          </p:cNvPr>
          <p:cNvSpPr>
            <a:spLocks noGrp="1"/>
          </p:cNvSpPr>
          <p:nvPr>
            <p:ph idx="1"/>
          </p:nvPr>
        </p:nvSpPr>
        <p:spPr>
          <a:xfrm>
            <a:off x="709922" y="1872000"/>
            <a:ext cx="10753200" cy="3960000"/>
          </a:xfrm>
        </p:spPr>
        <p:txBody>
          <a:bodyPr>
            <a:normAutofit fontScale="55000" lnSpcReduction="20000"/>
          </a:bodyPr>
          <a:lstStyle/>
          <a:p>
            <a:r>
              <a:rPr lang="cs-CZ" dirty="0">
                <a:effectLst/>
                <a:latin typeface="Calibri" panose="020F0502020204030204" pitchFamily="34" charset="0"/>
                <a:cs typeface="Calibri" panose="020F0502020204030204" pitchFamily="34" charset="0"/>
              </a:rPr>
              <a:t>Zásadní problém spojený s měřením markerů interní dávky spočívá v tom, že není vždy jasné, zda se měří expozice, biologický účinek nebo určité stadium samotného procesu onemocnění. </a:t>
            </a:r>
          </a:p>
          <a:p>
            <a:r>
              <a:rPr lang="cs-CZ" dirty="0">
                <a:effectLst/>
                <a:latin typeface="Calibri" panose="020F0502020204030204" pitchFamily="34" charset="0"/>
                <a:cs typeface="Calibri" panose="020F0502020204030204" pitchFamily="34" charset="0"/>
              </a:rPr>
              <a:t>Proto mohou být výsledky někdy velmi těžko interpretovatelné ve smyslu kauzální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souvislosti mezi expozicí a onemocněním. Pokud je v daném případě známo, že „biologicky účinná dávka“ je nejvhodnějším parametrem, má použití souvisejících</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biomarkerů bezesporu řadu výhod. Výběr takových biomarkerů ovšem opět představuje značné dilema a často jsou biomarkery vybírány na základě nedostatečného,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nebo dokonce chybného chápání etiologického procesu (často proto, že měřit lze jen omezené množství markerů apod.).</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192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192F9-AB1A-4EB4-BFAA-513A1A3EC51B}"/>
              </a:ext>
            </a:extLst>
          </p:cNvPr>
          <p:cNvSpPr>
            <a:spLocks noGrp="1"/>
          </p:cNvSpPr>
          <p:nvPr>
            <p:ph type="title"/>
          </p:nvPr>
        </p:nvSpPr>
        <p:spPr/>
        <p:txBody>
          <a:bodyPr/>
          <a:lstStyle/>
          <a:p>
            <a:r>
              <a:rPr lang="cs-CZ" dirty="0"/>
              <a:t>Biomarkery účinku</a:t>
            </a:r>
          </a:p>
        </p:txBody>
      </p:sp>
      <p:sp>
        <p:nvSpPr>
          <p:cNvPr id="3" name="Zástupný obsah 2">
            <a:extLst>
              <a:ext uri="{FF2B5EF4-FFF2-40B4-BE49-F238E27FC236}">
                <a16:creationId xmlns:a16="http://schemas.microsoft.com/office/drawing/2014/main" id="{8CBC035F-311C-4F79-A4F2-3378DE9FB9F0}"/>
              </a:ext>
            </a:extLst>
          </p:cNvPr>
          <p:cNvSpPr>
            <a:spLocks noGrp="1"/>
          </p:cNvSpPr>
          <p:nvPr>
            <p:ph idx="1"/>
          </p:nvPr>
        </p:nvSpPr>
        <p:spPr>
          <a:xfrm>
            <a:off x="718800" y="1872000"/>
            <a:ext cx="10753200" cy="1843966"/>
          </a:xfrm>
        </p:spPr>
        <p:txBody>
          <a:bodyPr/>
          <a:lstStyle/>
          <a:p>
            <a:r>
              <a:rPr lang="cs-CZ" dirty="0"/>
              <a:t>Měřitelný biochemický, fyziologický, behaviorální rys, popř. jiná změna v organismu, která v závislosti na velikosti může být</a:t>
            </a:r>
          </a:p>
          <a:p>
            <a:r>
              <a:rPr lang="cs-CZ" dirty="0"/>
              <a:t>uznána za spojenou s prokázaným nebo možným poškozením zdraví nebo chorobou</a:t>
            </a:r>
          </a:p>
          <a:p>
            <a:endParaRPr lang="cs-CZ" dirty="0"/>
          </a:p>
          <a:p>
            <a:endParaRPr lang="cs-CZ" dirty="0"/>
          </a:p>
        </p:txBody>
      </p:sp>
      <p:sp>
        <p:nvSpPr>
          <p:cNvPr id="4" name="Zástupný symbol pro zápatí 3">
            <a:extLst>
              <a:ext uri="{FF2B5EF4-FFF2-40B4-BE49-F238E27FC236}">
                <a16:creationId xmlns:a16="http://schemas.microsoft.com/office/drawing/2014/main" id="{B0057B01-2AAF-4DD7-925B-0480E9AFA2A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D4EA5B-5730-4579-ABA2-FF0772B8C48D}"/>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77</a:t>
            </a:fld>
            <a:endParaRPr lang="cs-CZ"/>
          </a:p>
        </p:txBody>
      </p:sp>
      <p:pic>
        <p:nvPicPr>
          <p:cNvPr id="7172" name="Picture 4" descr="Effect Biomarkers">
            <a:extLst>
              <a:ext uri="{FF2B5EF4-FFF2-40B4-BE49-F238E27FC236}">
                <a16:creationId xmlns:a16="http://schemas.microsoft.com/office/drawing/2014/main" id="{01EB3C84-62C8-492F-BEC7-21D80B81B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0" y="3594473"/>
            <a:ext cx="5902055" cy="247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47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9E644-CD70-4E34-8270-A5AB73ECED2F}"/>
              </a:ext>
            </a:extLst>
          </p:cNvPr>
          <p:cNvSpPr>
            <a:spLocks noGrp="1"/>
          </p:cNvSpPr>
          <p:nvPr>
            <p:ph type="title"/>
          </p:nvPr>
        </p:nvSpPr>
        <p:spPr/>
        <p:txBody>
          <a:bodyPr/>
          <a:lstStyle/>
          <a:p>
            <a:r>
              <a:rPr lang="cs-CZ" dirty="0"/>
              <a:t>Biomarkery onemocnění</a:t>
            </a:r>
          </a:p>
        </p:txBody>
      </p:sp>
      <p:sp>
        <p:nvSpPr>
          <p:cNvPr id="3" name="Zástupný obsah 2">
            <a:extLst>
              <a:ext uri="{FF2B5EF4-FFF2-40B4-BE49-F238E27FC236}">
                <a16:creationId xmlns:a16="http://schemas.microsoft.com/office/drawing/2014/main" id="{201B5AF3-F27C-451D-AE84-EE81D10B69E0}"/>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Je nutné výrazně odlišovat biomarkery související s onemocněním, které a) mohou poukazovat na přítomnost daného onemocnění (diagnostické biomarkery)</a:t>
            </a:r>
          </a:p>
          <a:p>
            <a:r>
              <a:rPr lang="cs-CZ" dirty="0">
                <a:effectLst/>
                <a:latin typeface="Calibri" panose="020F0502020204030204" pitchFamily="34" charset="0"/>
                <a:cs typeface="Calibri" panose="020F0502020204030204" pitchFamily="34" charset="0"/>
              </a:rPr>
              <a:t>b) Nebo mohou ukazovat, jak se bude onemocnění u daného jedince vyvíjet bez ohledu na léčbu (</a:t>
            </a:r>
            <a:r>
              <a:rPr lang="cs-CZ" b="1" dirty="0">
                <a:effectLst/>
                <a:latin typeface="Calibri" panose="020F0502020204030204" pitchFamily="34" charset="0"/>
                <a:cs typeface="Calibri" panose="020F0502020204030204" pitchFamily="34" charset="0"/>
              </a:rPr>
              <a:t>prognostické biomarkery</a:t>
            </a:r>
            <a:r>
              <a:rPr lang="cs-CZ" dirty="0">
                <a:effectLst/>
                <a:latin typeface="Calibri" panose="020F0502020204030204" pitchFamily="34" charset="0"/>
                <a:cs typeface="Calibri" panose="020F0502020204030204" pitchFamily="34" charset="0"/>
              </a:rPr>
              <a:t>)</a:t>
            </a:r>
          </a:p>
          <a:p>
            <a:r>
              <a:rPr lang="cs-CZ" dirty="0">
                <a:effectLst/>
                <a:latin typeface="Calibri" panose="020F0502020204030204" pitchFamily="34" charset="0"/>
                <a:cs typeface="Calibri" panose="020F0502020204030204" pitchFamily="34" charset="0"/>
              </a:rPr>
              <a:t>c) mohou poukazovat na případný účinek léčby na pacienta (</a:t>
            </a:r>
            <a:r>
              <a:rPr lang="cs-CZ" b="1" dirty="0">
                <a:effectLst/>
                <a:latin typeface="Calibri" panose="020F0502020204030204" pitchFamily="34" charset="0"/>
                <a:cs typeface="Calibri" panose="020F0502020204030204" pitchFamily="34" charset="0"/>
              </a:rPr>
              <a:t>prediktivní biomarkery</a:t>
            </a:r>
            <a:r>
              <a:rPr lang="cs-CZ" dirty="0">
                <a:effectLst/>
                <a:latin typeface="Calibri" panose="020F0502020204030204" pitchFamily="34" charset="0"/>
                <a:cs typeface="Calibri" panose="020F0502020204030204" pitchFamily="34" charset="0"/>
              </a:rPr>
              <a:t>)</a:t>
            </a:r>
          </a:p>
          <a:p>
            <a:r>
              <a:rPr lang="cs-CZ" dirty="0">
                <a:latin typeface="Calibri" panose="020F0502020204030204" pitchFamily="34" charset="0"/>
                <a:cs typeface="Calibri" panose="020F0502020204030204" pitchFamily="34" charset="0"/>
              </a:rPr>
              <a:t>d)</a:t>
            </a:r>
            <a:r>
              <a:rPr lang="cs-CZ" dirty="0">
                <a:effectLst/>
                <a:latin typeface="Calibri" panose="020F0502020204030204" pitchFamily="34" charset="0"/>
                <a:cs typeface="Calibri" panose="020F0502020204030204" pitchFamily="34" charset="0"/>
              </a:rPr>
              <a:t> Biomarkery související s odpovědí na léčivo, které naznačují, zda bude léčivo navozovat danou léčebnou odpověď</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849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A8B9A-9412-4CD2-A751-7F200FBC8A4B}"/>
              </a:ext>
            </a:extLst>
          </p:cNvPr>
          <p:cNvSpPr>
            <a:spLocks noGrp="1"/>
          </p:cNvSpPr>
          <p:nvPr>
            <p:ph type="title"/>
          </p:nvPr>
        </p:nvSpPr>
        <p:spPr/>
        <p:txBody>
          <a:bodyPr/>
          <a:lstStyle/>
          <a:p>
            <a:r>
              <a:rPr lang="cs-CZ" dirty="0"/>
              <a:t>Diagnostické biomarkery</a:t>
            </a:r>
          </a:p>
        </p:txBody>
      </p:sp>
      <p:sp>
        <p:nvSpPr>
          <p:cNvPr id="3" name="Zástupný obsah 2">
            <a:extLst>
              <a:ext uri="{FF2B5EF4-FFF2-40B4-BE49-F238E27FC236}">
                <a16:creationId xmlns:a16="http://schemas.microsoft.com/office/drawing/2014/main" id="{052217FC-67BD-41AC-B1CC-D1C875E13313}"/>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Diagnostické biomarkery poukazují na přítomnost daného onemocnění a jsou důležité buď pouze v čase stanovení diagnózy, nebo i během terapeutického procesu ke sledování odpovědi na léčbu. Dnes již tradičním diagnostickým biomarkerem je např. prostatický specifický antigen (PSA), stanovený z krve, který napomáhá při diagnostice</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onemocnění, ovšem účelný je i při hodnocení odpovědi na terapii a sledování za účelem časného záchytu </a:t>
            </a:r>
            <a:r>
              <a:rPr lang="cs-CZ" dirty="0" err="1">
                <a:effectLst/>
                <a:latin typeface="Calibri" panose="020F0502020204030204" pitchFamily="34" charset="0"/>
                <a:cs typeface="Calibri" panose="020F0502020204030204" pitchFamily="34" charset="0"/>
              </a:rPr>
              <a:t>rekurence</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onemocnění. </a:t>
            </a:r>
          </a:p>
          <a:p>
            <a:r>
              <a:rPr lang="cs-CZ" dirty="0">
                <a:effectLst/>
                <a:latin typeface="Calibri" panose="020F0502020204030204" pitchFamily="34" charset="0"/>
                <a:cs typeface="Calibri" panose="020F0502020204030204" pitchFamily="34" charset="0"/>
              </a:rPr>
              <a:t>Podobně CA-125, stanovený rovněž z krve, se používá v diagnostice ovariálního karcinomu, v hodnocení odpovědi na léčbu i záchytu </a:t>
            </a:r>
            <a:r>
              <a:rPr lang="cs-CZ" dirty="0" err="1">
                <a:effectLst/>
                <a:latin typeface="Calibri" panose="020F0502020204030204" pitchFamily="34" charset="0"/>
                <a:cs typeface="Calibri" panose="020F0502020204030204" pitchFamily="34" charset="0"/>
              </a:rPr>
              <a:t>rekurence</a:t>
            </a:r>
            <a:r>
              <a:rPr lang="cs-CZ" dirty="0">
                <a:effectLst/>
                <a:latin typeface="Calibri" panose="020F0502020204030204" pitchFamily="34" charset="0"/>
                <a:cs typeface="Calibri" panose="020F0502020204030204" pitchFamily="34" charset="0"/>
              </a:rPr>
              <a:t>.</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07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13">
            <a:extLst>
              <a:ext uri="{FF2B5EF4-FFF2-40B4-BE49-F238E27FC236}">
                <a16:creationId xmlns:a16="http://schemas.microsoft.com/office/drawing/2014/main" id="{EFEA5409-6FD7-4EBB-802C-E224CA7529B1}"/>
              </a:ext>
            </a:extLst>
          </p:cNvPr>
          <p:cNvSpPr>
            <a:spLocks noGrp="1"/>
          </p:cNvSpPr>
          <p:nvPr>
            <p:ph idx="1"/>
          </p:nvPr>
        </p:nvSpPr>
        <p:spPr>
          <a:xfrm>
            <a:off x="665426" y="1287464"/>
            <a:ext cx="5430574" cy="4464050"/>
          </a:xfrm>
        </p:spPr>
        <p:txBody>
          <a:bodyPr/>
          <a:lstStyle/>
          <a:p>
            <a:pPr eaLnBrk="1" hangingPunct="1">
              <a:defRPr/>
            </a:pPr>
            <a:r>
              <a:rPr lang="cs-CZ" sz="1600" dirty="0"/>
              <a:t>Genetická variabilita se týká rozdílů v genetickém materiálu mezi jednotlivci. Tato variabilita může být způsobena různými faktory, jako jsou mutace, rekombinace genů během reprodukce, migrace jedinců mezi populacemi a náhodný genetický drift.</a:t>
            </a:r>
          </a:p>
          <a:p>
            <a:pPr eaLnBrk="1" hangingPunct="1">
              <a:defRPr/>
            </a:pPr>
            <a:endParaRPr lang="cs-CZ" sz="1600" dirty="0"/>
          </a:p>
          <a:p>
            <a:pPr eaLnBrk="1" hangingPunct="1">
              <a:defRPr/>
            </a:pPr>
            <a:r>
              <a:rPr lang="cs-CZ" sz="1600" dirty="0"/>
              <a:t>Mutace jsou náhodné změny v DNA, které mohou být buď přirozené nebo způsobené vnějšími faktory, jako jsou chemikálie, radiace nebo infekce. Tyto změny v DNA mohou vést ke změně struktury proteinů, které geny kódují, a tím ovlivňují různé biologické funkce.</a:t>
            </a:r>
          </a:p>
          <a:p>
            <a:pPr eaLnBrk="1" hangingPunct="1">
              <a:defRPr/>
            </a:pPr>
            <a:endParaRPr lang="cs-CZ" sz="1600" dirty="0"/>
          </a:p>
          <a:p>
            <a:pPr eaLnBrk="1" hangingPunct="1">
              <a:defRPr/>
            </a:pPr>
            <a:r>
              <a:rPr lang="cs-CZ" sz="1600" dirty="0"/>
              <a:t>Rekombinace genů během reprodukce se děje v procesu meiózy, který vede k vytvoření gamet (spermie a vajíčka) s novou kombinací genů. Tato variabilita v genetickém materiálu způsobuje výraznou rozmanitost mezi potomky a umožňuje přirozenou selekci, která podporuje přežití nejsilnějších jedinců v populaci.</a:t>
            </a:r>
          </a:p>
        </p:txBody>
      </p:sp>
      <p:pic>
        <p:nvPicPr>
          <p:cNvPr id="10244" name="Picture 3">
            <a:extLst>
              <a:ext uri="{FF2B5EF4-FFF2-40B4-BE49-F238E27FC236}">
                <a16:creationId xmlns:a16="http://schemas.microsoft.com/office/drawing/2014/main" id="{1F7B92C7-0DA7-4281-B5D5-FD753785B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733" y="466724"/>
            <a:ext cx="31591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EB50B58C-CA9F-4FE9-819B-C516864DD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181" y="769142"/>
            <a:ext cx="26543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E24FA2E-AFB1-488E-BBB8-7FC6F4C1DDBB}"/>
              </a:ext>
            </a:extLst>
          </p:cNvPr>
          <p:cNvSpPr txBox="1">
            <a:spLocks/>
          </p:cNvSpPr>
          <p:nvPr/>
        </p:nvSpPr>
        <p:spPr>
          <a:xfrm>
            <a:off x="346783" y="341311"/>
            <a:ext cx="7847305" cy="855663"/>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2500" b="1">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altLang="cs-CZ" kern="0" dirty="0"/>
              <a:t>Genetická variabilita</a:t>
            </a:r>
            <a:endParaRPr lang="en-US" altLang="cs-CZ" kern="0" dirty="0"/>
          </a:p>
        </p:txBody>
      </p:sp>
      <p:sp>
        <p:nvSpPr>
          <p:cNvPr id="2" name="TextovéPole 1">
            <a:extLst>
              <a:ext uri="{FF2B5EF4-FFF2-40B4-BE49-F238E27FC236}">
                <a16:creationId xmlns:a16="http://schemas.microsoft.com/office/drawing/2014/main" id="{23EF36E6-334E-F49A-5C7B-1A62383FE307}"/>
              </a:ext>
            </a:extLst>
          </p:cNvPr>
          <p:cNvSpPr txBox="1"/>
          <p:nvPr/>
        </p:nvSpPr>
        <p:spPr>
          <a:xfrm>
            <a:off x="6273641" y="3429000"/>
            <a:ext cx="5856433" cy="3539430"/>
          </a:xfrm>
          <a:prstGeom prst="rect">
            <a:avLst/>
          </a:prstGeom>
          <a:noFill/>
        </p:spPr>
        <p:txBody>
          <a:bodyPr wrap="square" rtlCol="0">
            <a:spAutoFit/>
          </a:bodyPr>
          <a:lstStyle/>
          <a:p>
            <a:r>
              <a:rPr lang="cs-CZ" sz="1600" dirty="0"/>
              <a:t>Migrace jedinců mezi populacemi umožňuje šíření genetických variant a genetické výměny mezi populacemi, což může vést k vytváření nových kombinací genů a ke vzniku nových ras a druhů.</a:t>
            </a:r>
          </a:p>
          <a:p>
            <a:r>
              <a:rPr lang="cs-CZ" sz="1600" dirty="0"/>
              <a:t>Náhodný genetický drift se týká náhodné změny frekvencí genů v populaci kvůli náhodným jevům, jako jsou katastrofy nebo vymírání části populace. Tyto náhodné změny mohou mít vliv na genetickou variabilitu v populaci.</a:t>
            </a:r>
          </a:p>
          <a:p>
            <a:r>
              <a:rPr lang="cs-CZ" sz="1600" dirty="0"/>
              <a:t>Genetická variabilita je důležitá pro přežití druhů a umožňuje přizpůsobení se různým prostředním podmínkám. Tento koncept je také klíčový pro výzkum genetických onemocnění a personalizovanou medicínu, která bere v úvahu jedinečné genetické rysy pacientů.</a:t>
            </a:r>
          </a:p>
          <a:p>
            <a:pPr algn="l"/>
            <a:endParaRPr lang="cs-CZ" sz="1600" dirty="0" err="1">
              <a:latin typeface="+mn-lt"/>
            </a:endParaRPr>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88A485-5F79-436C-B532-B65301A43AD4}"/>
              </a:ext>
            </a:extLst>
          </p:cNvPr>
          <p:cNvSpPr>
            <a:spLocks noGrp="1"/>
          </p:cNvSpPr>
          <p:nvPr>
            <p:ph type="title"/>
          </p:nvPr>
        </p:nvSpPr>
        <p:spPr/>
        <p:txBody>
          <a:bodyPr/>
          <a:lstStyle/>
          <a:p>
            <a:r>
              <a:rPr lang="cs-CZ" dirty="0"/>
              <a:t>Prognostické a prediktivní biomarkery</a:t>
            </a:r>
          </a:p>
        </p:txBody>
      </p:sp>
      <p:sp>
        <p:nvSpPr>
          <p:cNvPr id="3" name="Zástupný obsah 2">
            <a:extLst>
              <a:ext uri="{FF2B5EF4-FFF2-40B4-BE49-F238E27FC236}">
                <a16:creationId xmlns:a16="http://schemas.microsoft.com/office/drawing/2014/main" id="{CF3F8508-86EF-4007-9730-268E02E871F9}"/>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V případě prognostických a prediktivních biomarkerů existují určité nejasnosti v terminologii dané nepřesnými překlady a rozmanitým chápáním různých pojmů</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 různých jazycích. </a:t>
            </a:r>
          </a:p>
          <a:p>
            <a:r>
              <a:rPr lang="cs-CZ" dirty="0">
                <a:effectLst/>
                <a:latin typeface="Calibri" panose="020F0502020204030204" pitchFamily="34" charset="0"/>
                <a:cs typeface="Calibri" panose="020F0502020204030204" pitchFamily="34" charset="0"/>
              </a:rPr>
              <a:t>Velmi často se tyto pojmy zaměňují, </a:t>
            </a:r>
            <a:r>
              <a:rPr lang="cs-CZ" dirty="0">
                <a:latin typeface="Calibri" panose="020F0502020204030204" pitchFamily="34" charset="0"/>
                <a:cs typeface="Calibri" panose="020F0502020204030204" pitchFamily="34" charset="0"/>
              </a:rPr>
              <a:t>i </a:t>
            </a:r>
            <a:r>
              <a:rPr lang="cs-CZ" dirty="0">
                <a:effectLst/>
                <a:latin typeface="Calibri" panose="020F0502020204030204" pitchFamily="34" charset="0"/>
                <a:cs typeface="Calibri" panose="020F0502020204030204" pitchFamily="34" charset="0"/>
              </a:rPr>
              <a:t>když z hlediska molekulární epidemiologie rozhodně neoznačují totéž. Dle obecně přijímané definice poskytuje prognostický biomarker informace o „pravděpodobném</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průběhu onemocnění u neléčeného jedince“. Typicky se o prognostických biomarkerech hovoří u nádorových chorob, kde dnes lékaři u většiny pacientů s nádorovým onemocněním nabízejí určitý typ </a:t>
            </a:r>
            <a:r>
              <a:rPr lang="cs-CZ" dirty="0" err="1">
                <a:effectLst/>
                <a:latin typeface="Calibri" panose="020F0502020204030204" pitchFamily="34" charset="0"/>
                <a:cs typeface="Calibri" panose="020F0502020204030204" pitchFamily="34" charset="0"/>
              </a:rPr>
              <a:t>postchirurgické</a:t>
            </a:r>
            <a:r>
              <a:rPr lang="cs-CZ" dirty="0">
                <a:effectLst/>
                <a:latin typeface="Calibri" panose="020F0502020204030204" pitchFamily="34" charset="0"/>
                <a:cs typeface="Calibri" panose="020F0502020204030204" pitchFamily="34" charset="0"/>
              </a:rPr>
              <a:t> léčby</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(adjuvantní léčba).</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897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FD837BC-31F6-45FD-89C3-B11DF54D5E35}"/>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2">
            <a:extLst>
              <a:ext uri="{FF2B5EF4-FFF2-40B4-BE49-F238E27FC236}">
                <a16:creationId xmlns:a16="http://schemas.microsoft.com/office/drawing/2014/main" id="{38EB028D-96B2-4BF3-B6B2-C3DA091F8603}"/>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81</a:t>
            </a:fld>
            <a:endParaRPr lang="cs-CZ" altLang="cs-CZ"/>
          </a:p>
        </p:txBody>
      </p:sp>
      <p:sp>
        <p:nvSpPr>
          <p:cNvPr id="14" name="Text Placeholder 3">
            <a:extLst>
              <a:ext uri="{FF2B5EF4-FFF2-40B4-BE49-F238E27FC236}">
                <a16:creationId xmlns:a16="http://schemas.microsoft.com/office/drawing/2014/main" id="{8E4DD8E4-E3DF-44EE-9D2A-860CCFBA41A5}"/>
              </a:ext>
            </a:extLst>
          </p:cNvPr>
          <p:cNvSpPr>
            <a:spLocks noGrp="1"/>
          </p:cNvSpPr>
          <p:nvPr>
            <p:ph type="body" sz="quarter" idx="26"/>
          </p:nvPr>
        </p:nvSpPr>
        <p:spPr>
          <a:xfrm>
            <a:off x="720725" y="1296001"/>
            <a:ext cx="5220000" cy="271576"/>
          </a:xfrm>
        </p:spPr>
        <p:txBody>
          <a:bodyPr/>
          <a:lstStyle/>
          <a:p>
            <a:endParaRPr lang="en-US"/>
          </a:p>
        </p:txBody>
      </p:sp>
      <p:sp>
        <p:nvSpPr>
          <p:cNvPr id="2" name="Nadpis 1">
            <a:extLst>
              <a:ext uri="{FF2B5EF4-FFF2-40B4-BE49-F238E27FC236}">
                <a16:creationId xmlns:a16="http://schemas.microsoft.com/office/drawing/2014/main" id="{072A3B67-62AB-44A1-97F5-3F4B6E6A44F9}"/>
              </a:ext>
            </a:extLst>
          </p:cNvPr>
          <p:cNvSpPr>
            <a:spLocks noGrp="1"/>
          </p:cNvSpPr>
          <p:nvPr>
            <p:ph type="title"/>
          </p:nvPr>
        </p:nvSpPr>
        <p:spPr>
          <a:xfrm>
            <a:off x="720000" y="720000"/>
            <a:ext cx="10753200" cy="451576"/>
          </a:xfrm>
        </p:spPr>
        <p:txBody>
          <a:bodyPr anchor="t">
            <a:normAutofit/>
          </a:bodyPr>
          <a:lstStyle/>
          <a:p>
            <a:r>
              <a:rPr lang="cs-CZ" sz="2200"/>
              <a:t>Prognostické a prediktivní biomarkery</a:t>
            </a:r>
          </a:p>
        </p:txBody>
      </p:sp>
      <p:sp>
        <p:nvSpPr>
          <p:cNvPr id="16" name="Text Placeholder 5">
            <a:extLst>
              <a:ext uri="{FF2B5EF4-FFF2-40B4-BE49-F238E27FC236}">
                <a16:creationId xmlns:a16="http://schemas.microsoft.com/office/drawing/2014/main" id="{E70603FF-06CE-4EEA-8AAB-6F4C24785391}"/>
              </a:ext>
            </a:extLst>
          </p:cNvPr>
          <p:cNvSpPr>
            <a:spLocks noGrp="1"/>
          </p:cNvSpPr>
          <p:nvPr>
            <p:ph type="body" sz="quarter" idx="27"/>
          </p:nvPr>
        </p:nvSpPr>
        <p:spPr>
          <a:xfrm>
            <a:off x="6251278" y="1290515"/>
            <a:ext cx="5220000" cy="271576"/>
          </a:xfrm>
        </p:spPr>
        <p:txBody>
          <a:bodyPr/>
          <a:lstStyle/>
          <a:p>
            <a:r>
              <a:rPr lang="cs-CZ" dirty="0"/>
              <a:t>Definice</a:t>
            </a:r>
            <a:endParaRPr lang="en-US" dirty="0"/>
          </a:p>
        </p:txBody>
      </p:sp>
      <p:pic>
        <p:nvPicPr>
          <p:cNvPr id="5" name="Grafický objekt 4">
            <a:extLst>
              <a:ext uri="{FF2B5EF4-FFF2-40B4-BE49-F238E27FC236}">
                <a16:creationId xmlns:a16="http://schemas.microsoft.com/office/drawing/2014/main" id="{5B5253B0-A840-4731-9C61-66767A28FA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000" y="1569305"/>
            <a:ext cx="5219998" cy="1737139"/>
          </a:xfrm>
          <a:prstGeom prst="rect">
            <a:avLst/>
          </a:prstGeom>
        </p:spPr>
      </p:pic>
      <p:sp>
        <p:nvSpPr>
          <p:cNvPr id="3" name="Zástupný obsah 2">
            <a:extLst>
              <a:ext uri="{FF2B5EF4-FFF2-40B4-BE49-F238E27FC236}">
                <a16:creationId xmlns:a16="http://schemas.microsoft.com/office/drawing/2014/main" id="{ED89F8BE-F8B3-4E91-9C27-B75A47D34D13}"/>
              </a:ext>
            </a:extLst>
          </p:cNvPr>
          <p:cNvSpPr>
            <a:spLocks noGrp="1"/>
          </p:cNvSpPr>
          <p:nvPr>
            <p:ph idx="28"/>
          </p:nvPr>
        </p:nvSpPr>
        <p:spPr>
          <a:xfrm>
            <a:off x="6251280" y="1690271"/>
            <a:ext cx="5219998" cy="4140000"/>
          </a:xfrm>
        </p:spPr>
        <p:txBody>
          <a:bodyPr>
            <a:normAutofit/>
          </a:bodyPr>
          <a:lstStyle/>
          <a:p>
            <a:pPr marL="72000" indent="0">
              <a:lnSpc>
                <a:spcPct val="140000"/>
              </a:lnSpc>
              <a:spcAft>
                <a:spcPts val="600"/>
              </a:spcAft>
              <a:buNone/>
            </a:pPr>
            <a:r>
              <a:rPr lang="cs-CZ" sz="1500" dirty="0">
                <a:effectLst/>
              </a:rPr>
              <a:t>Z toho důvodu dnes mnoho „prognostických“ studií zahrnuje i pacienty, kteří dostávají systémovou protinádorovou léčbu, která samozřejmě přirozený průběh onemocnění ovlivňuje. Stále však existují pacienti s nádorovým onemocněním časného stadia, např. pacientky s karcinomem prsu nízkého rizika nebo pacienti s kolorektálním karcinomem stadia I–II, kteří rutinně nedostávají protinádorovou léčbu. </a:t>
            </a:r>
          </a:p>
          <a:p>
            <a:pPr marL="72000" indent="0">
              <a:lnSpc>
                <a:spcPct val="140000"/>
              </a:lnSpc>
              <a:spcAft>
                <a:spcPts val="600"/>
              </a:spcAft>
              <a:buNone/>
            </a:pPr>
            <a:r>
              <a:rPr lang="cs-CZ" sz="1500" dirty="0">
                <a:effectLst/>
              </a:rPr>
              <a:t>Hodnocení prognostických biomarkerů může mít pro tyto pacienty zásadní význam, protože umožní identifikovat podskupiny pacientů se špatnou prognózou, kteří by mohli mít z adjuvantní systémové léčby benefit.</a:t>
            </a:r>
            <a:endParaRPr lang="cs-CZ" sz="1500" dirty="0"/>
          </a:p>
        </p:txBody>
      </p:sp>
      <p:pic>
        <p:nvPicPr>
          <p:cNvPr id="7" name="Obrázek 6">
            <a:extLst>
              <a:ext uri="{FF2B5EF4-FFF2-40B4-BE49-F238E27FC236}">
                <a16:creationId xmlns:a16="http://schemas.microsoft.com/office/drawing/2014/main" id="{2AE4871E-ECC1-4724-8CB6-F37D4D790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03" y="3695766"/>
            <a:ext cx="5124392" cy="2391383"/>
          </a:xfrm>
          <a:prstGeom prst="rect">
            <a:avLst/>
          </a:prstGeom>
        </p:spPr>
      </p:pic>
    </p:spTree>
    <p:extLst>
      <p:ext uri="{BB962C8B-B14F-4D97-AF65-F5344CB8AC3E}">
        <p14:creationId xmlns:p14="http://schemas.microsoft.com/office/powerpoint/2010/main" val="1954432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FE4C38-1B44-471B-9133-3C05A87A011D}"/>
              </a:ext>
            </a:extLst>
          </p:cNvPr>
          <p:cNvSpPr>
            <a:spLocks noGrp="1"/>
          </p:cNvSpPr>
          <p:nvPr>
            <p:ph type="title"/>
          </p:nvPr>
        </p:nvSpPr>
        <p:spPr/>
        <p:txBody>
          <a:bodyPr/>
          <a:lstStyle/>
          <a:p>
            <a:r>
              <a:rPr lang="cs-CZ" dirty="0"/>
              <a:t>Prediktivní markery</a:t>
            </a:r>
          </a:p>
        </p:txBody>
      </p:sp>
      <p:sp>
        <p:nvSpPr>
          <p:cNvPr id="3" name="Zástupný obsah 2">
            <a:extLst>
              <a:ext uri="{FF2B5EF4-FFF2-40B4-BE49-F238E27FC236}">
                <a16:creationId xmlns:a16="http://schemas.microsoft.com/office/drawing/2014/main" id="{E7906312-F7CA-4646-8809-3A204E7CDC75}"/>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Prediktivní markery by měly usnadnit výběr terapie s největší předpokládanou účinností u daného pacienta, a představují tak základ individualizované či „personalizované“ léčby, do níž jsou vkládány velké</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naděje. Typickým příkladem prediktivního biomarkeru užívaného v každodenní onkologické praxi je stanovení estrogenních a progesteronových receptorů pro predikci senzitivity na endokrinní terapii u karcinomu prsu nebo stanovení HER2 statutu k predikci senzitivity na léčbu </a:t>
            </a:r>
            <a:r>
              <a:rPr lang="cs-CZ" dirty="0" err="1">
                <a:effectLst/>
                <a:latin typeface="Calibri" panose="020F0502020204030204" pitchFamily="34" charset="0"/>
                <a:cs typeface="Calibri" panose="020F0502020204030204" pitchFamily="34" charset="0"/>
              </a:rPr>
              <a:t>herceptinem</a:t>
            </a:r>
            <a:r>
              <a:rPr lang="cs-CZ" dirty="0">
                <a:effectLst/>
                <a:latin typeface="Calibri" panose="020F0502020204030204" pitchFamily="34" charset="0"/>
                <a:cs typeface="Calibri" panose="020F0502020204030204" pitchFamily="34" charset="0"/>
              </a:rPr>
              <a:t> u téhož onemocnění.</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0757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F26F3-7B17-4E0A-8FF3-9F7C9024583E}"/>
              </a:ext>
            </a:extLst>
          </p:cNvPr>
          <p:cNvSpPr>
            <a:spLocks noGrp="1"/>
          </p:cNvSpPr>
          <p:nvPr>
            <p:ph type="title"/>
          </p:nvPr>
        </p:nvSpPr>
        <p:spPr/>
        <p:txBody>
          <a:bodyPr/>
          <a:lstStyle/>
          <a:p>
            <a:r>
              <a:rPr lang="cs-CZ" dirty="0"/>
              <a:t>Biomarkery vnímavosti</a:t>
            </a:r>
          </a:p>
        </p:txBody>
      </p:sp>
      <p:sp>
        <p:nvSpPr>
          <p:cNvPr id="3" name="Zástupný obsah 2">
            <a:extLst>
              <a:ext uri="{FF2B5EF4-FFF2-40B4-BE49-F238E27FC236}">
                <a16:creationId xmlns:a16="http://schemas.microsoft.com/office/drawing/2014/main" id="{08DE461D-C622-445C-AFDD-6442660E551F}"/>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Biomarkery vnímavosti jsou indikátory přirozených charakteristik organizmu, které zvyšují vnímavost organizmu vůči účinkům vnějšího faktoru. Pomáhají definovat </a:t>
            </a:r>
            <a:r>
              <a:rPr lang="cs-CZ" dirty="0" err="1">
                <a:effectLst/>
                <a:latin typeface="Calibri" panose="020F0502020204030204" pitchFamily="34" charset="0"/>
                <a:cs typeface="Calibri" panose="020F0502020204030204" pitchFamily="34" charset="0"/>
              </a:rPr>
              <a:t>citli</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vost</a:t>
            </a:r>
            <a:r>
              <a:rPr lang="cs-CZ" dirty="0">
                <a:effectLst/>
                <a:latin typeface="Calibri" panose="020F0502020204030204" pitchFamily="34" charset="0"/>
                <a:cs typeface="Calibri" panose="020F0502020204030204" pitchFamily="34" charset="0"/>
              </a:rPr>
              <a:t> vůči danému rizikovému faktoru i kritické období působení expozice. Mezi tyto biomarkery vnímavosti lze tak např. zařadit aktivitu konkrétních detoxikačních en-</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zymů</a:t>
            </a:r>
            <a:r>
              <a:rPr lang="cs-CZ" dirty="0">
                <a:effectLst/>
                <a:latin typeface="Calibri" panose="020F0502020204030204" pitchFamily="34" charset="0"/>
                <a:cs typeface="Calibri" panose="020F0502020204030204" pitchFamily="34" charset="0"/>
              </a:rPr>
              <a:t>, můžeme mezi ně zařadit např. </a:t>
            </a:r>
            <a:r>
              <a:rPr lang="cs-CZ" dirty="0" err="1">
                <a:effectLst/>
                <a:latin typeface="Calibri" panose="020F0502020204030204" pitchFamily="34" charset="0"/>
                <a:cs typeface="Calibri" panose="020F0502020204030204" pitchFamily="34" charset="0"/>
              </a:rPr>
              <a:t>jednonukleotidové</a:t>
            </a:r>
            <a:r>
              <a:rPr lang="cs-CZ" dirty="0">
                <a:effectLst/>
                <a:latin typeface="Calibri" panose="020F0502020204030204" pitchFamily="34" charset="0"/>
                <a:cs typeface="Calibri" panose="020F0502020204030204" pitchFamily="34" charset="0"/>
              </a:rPr>
              <a:t> polymorfizmy v genech pro glutation-S-transferázy nebo zárodečné mutace v DNA reparačních genech u </a:t>
            </a:r>
            <a:r>
              <a:rPr lang="cs-CZ" dirty="0" err="1">
                <a:effectLst/>
                <a:latin typeface="Calibri" panose="020F0502020204030204" pitchFamily="34" charset="0"/>
                <a:cs typeface="Calibri" panose="020F0502020204030204" pitchFamily="34" charset="0"/>
              </a:rPr>
              <a:t>hereditár</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ních</a:t>
            </a:r>
            <a:r>
              <a:rPr lang="cs-CZ" dirty="0">
                <a:effectLst/>
                <a:latin typeface="Calibri" panose="020F0502020204030204" pitchFamily="34" charset="0"/>
                <a:cs typeface="Calibri" panose="020F0502020204030204" pitchFamily="34" charset="0"/>
              </a:rPr>
              <a:t> syndromů. </a:t>
            </a:r>
          </a:p>
          <a:p>
            <a:r>
              <a:rPr lang="cs-CZ" dirty="0">
                <a:effectLst/>
                <a:latin typeface="Calibri" panose="020F0502020204030204" pitchFamily="34" charset="0"/>
                <a:cs typeface="Calibri" panose="020F0502020204030204" pitchFamily="34" charset="0"/>
              </a:rPr>
              <a:t>Za biomarker vnímavosti lze tedy obecně považovat získanou či vrozenou schopnost organizmu odpovídat na vnější prostředí prostřednictvím specifické chemické látky (např. deficience glukóza-6-fosfát dehydrogenázy).</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7039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49692-4820-4226-8DC9-424C5AED07DD}"/>
              </a:ext>
            </a:extLst>
          </p:cNvPr>
          <p:cNvSpPr>
            <a:spLocks noGrp="1"/>
          </p:cNvSpPr>
          <p:nvPr>
            <p:ph type="title"/>
          </p:nvPr>
        </p:nvSpPr>
        <p:spPr/>
        <p:txBody>
          <a:bodyPr/>
          <a:lstStyle/>
          <a:p>
            <a:r>
              <a:rPr lang="cs-CZ" dirty="0"/>
              <a:t>Validita biomarkerů</a:t>
            </a:r>
          </a:p>
        </p:txBody>
      </p:sp>
      <p:sp>
        <p:nvSpPr>
          <p:cNvPr id="3" name="Zástupný obsah 2">
            <a:extLst>
              <a:ext uri="{FF2B5EF4-FFF2-40B4-BE49-F238E27FC236}">
                <a16:creationId xmlns:a16="http://schemas.microsoft.com/office/drawing/2014/main" id="{B8A30105-7E4F-4B83-A6AB-CB8A9A4D90A0}"/>
              </a:ext>
            </a:extLst>
          </p:cNvPr>
          <p:cNvSpPr>
            <a:spLocks noGrp="1"/>
          </p:cNvSpPr>
          <p:nvPr>
            <p:ph idx="1"/>
          </p:nvPr>
        </p:nvSpPr>
        <p:spPr/>
        <p:txBody>
          <a:bodyPr>
            <a:normAutofit fontScale="85000" lnSpcReduction="10000"/>
          </a:bodyPr>
          <a:lstStyle/>
          <a:p>
            <a:r>
              <a:rPr lang="cs-CZ" dirty="0">
                <a:effectLst/>
                <a:latin typeface="Calibri" panose="020F0502020204030204" pitchFamily="34" charset="0"/>
                <a:cs typeface="Calibri" panose="020F0502020204030204" pitchFamily="34" charset="0"/>
              </a:rPr>
              <a:t>Validita je vyjádřením stupně schopnosti testu (či bi</a:t>
            </a:r>
            <a:r>
              <a:rPr lang="cs-CZ" dirty="0">
                <a:latin typeface="Calibri" panose="020F0502020204030204" pitchFamily="34" charset="0"/>
                <a:cs typeface="Calibri" panose="020F0502020204030204" pitchFamily="34" charset="0"/>
              </a:rPr>
              <a:t>o</a:t>
            </a:r>
            <a:r>
              <a:rPr lang="cs-CZ" dirty="0">
                <a:effectLst/>
                <a:latin typeface="Calibri" panose="020F0502020204030204" pitchFamily="34" charset="0"/>
                <a:cs typeface="Calibri" panose="020F0502020204030204" pitchFamily="34" charset="0"/>
              </a:rPr>
              <a:t>markeru) měřit veličinu k měření určenou. </a:t>
            </a:r>
          </a:p>
          <a:p>
            <a:r>
              <a:rPr lang="cs-CZ" dirty="0">
                <a:effectLst/>
                <a:latin typeface="Calibri" panose="020F0502020204030204" pitchFamily="34" charset="0"/>
                <a:cs typeface="Calibri" panose="020F0502020204030204" pitchFamily="34" charset="0"/>
              </a:rPr>
              <a:t>Studie je tedy validní, jestliže výsledky korespondují s realitou, neměla by se v ní vyskytovat žádná systematická chyba a náhodná chyba by měla být co nejmenší. Existuje přímá souvislost mezi validitou a spolehlivostí výsledků studie. </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U studií s nízkou spolehlivostí, ale vysokou validitou jsou sice měřené hodnoty široce rozprostřené, ale průměr měřených hodnot se nachází poblíž skutečné hodnoty.</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Na druhou stranu vysoká spolehlivost měření nezajišťuje vysokou validitu, protože všechny měřené hodnoty mohou být vzdálené od skutečné hodnoty.</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811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348D-BCBF-4AD1-B39F-D279F0B1B233}"/>
              </a:ext>
            </a:extLst>
          </p:cNvPr>
          <p:cNvSpPr>
            <a:spLocks noGrp="1"/>
          </p:cNvSpPr>
          <p:nvPr>
            <p:ph type="title"/>
          </p:nvPr>
        </p:nvSpPr>
        <p:spPr/>
        <p:txBody>
          <a:bodyPr/>
          <a:lstStyle/>
          <a:p>
            <a:r>
              <a:rPr lang="cs-CZ" dirty="0"/>
              <a:t>Interní validita</a:t>
            </a:r>
          </a:p>
        </p:txBody>
      </p:sp>
      <p:sp>
        <p:nvSpPr>
          <p:cNvPr id="3" name="Zástupný obsah 2">
            <a:extLst>
              <a:ext uri="{FF2B5EF4-FFF2-40B4-BE49-F238E27FC236}">
                <a16:creationId xmlns:a16="http://schemas.microsoft.com/office/drawing/2014/main" id="{A08424A1-EF80-424D-A601-8729D72DC438}"/>
              </a:ext>
            </a:extLst>
          </p:cNvPr>
          <p:cNvSpPr>
            <a:spLocks noGrp="1"/>
          </p:cNvSpPr>
          <p:nvPr>
            <p:ph idx="1"/>
          </p:nvPr>
        </p:nvSpPr>
        <p:spPr/>
        <p:txBody>
          <a:bodyPr>
            <a:normAutofit fontScale="77500" lnSpcReduction="20000"/>
          </a:bodyPr>
          <a:lstStyle/>
          <a:p>
            <a:r>
              <a:rPr lang="cs-CZ" dirty="0">
                <a:effectLst/>
                <a:latin typeface="Calibri" panose="020F0502020204030204" pitchFamily="34" charset="0"/>
                <a:cs typeface="Calibri" panose="020F0502020204030204" pitchFamily="34" charset="0"/>
              </a:rPr>
              <a:t>Interní validita je stupeň správnosti výsledků pozorování u konkrétní sledované skupiny populace zařazené do studie. Např. měření hemoglobinu v krvi musí přesně vyčlenit jedince s anémií definovanou ve studii. Analýza krve v různých laboratořích může vést z důvodu soustavné chyby k různým chybným výsledkům, ovšem hodnocení asociací sledovaného parametru, např. hemoglobinu s anémií na základě výsledků jedné laboratoře, může být</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stále interně validní. </a:t>
            </a:r>
          </a:p>
          <a:p>
            <a:r>
              <a:rPr lang="cs-CZ" dirty="0">
                <a:effectLst/>
                <a:latin typeface="Calibri" panose="020F0502020204030204" pitchFamily="34" charset="0"/>
                <a:cs typeface="Calibri" panose="020F0502020204030204" pitchFamily="34" charset="0"/>
              </a:rPr>
              <a:t>Aby studie měla smysl, musí být interně validní, ačkoli ani studie s vynikající interní validitou nemusí být srovnatelná s dalšími studiemi. Interní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validita může být negativně ovlivněna nepřesnostmi při sběru a analýze dat. </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687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792174-64A7-4E40-AAE7-DC9940D7405C}"/>
              </a:ext>
            </a:extLst>
          </p:cNvPr>
          <p:cNvSpPr>
            <a:spLocks noGrp="1"/>
          </p:cNvSpPr>
          <p:nvPr>
            <p:ph type="title"/>
          </p:nvPr>
        </p:nvSpPr>
        <p:spPr/>
        <p:txBody>
          <a:bodyPr/>
          <a:lstStyle/>
          <a:p>
            <a:r>
              <a:rPr lang="cs-CZ" dirty="0"/>
              <a:t>Externí validita</a:t>
            </a:r>
          </a:p>
        </p:txBody>
      </p:sp>
      <p:sp>
        <p:nvSpPr>
          <p:cNvPr id="3" name="Zástupný obsah 2">
            <a:extLst>
              <a:ext uri="{FF2B5EF4-FFF2-40B4-BE49-F238E27FC236}">
                <a16:creationId xmlns:a16="http://schemas.microsoft.com/office/drawing/2014/main" id="{447106F8-4A03-4792-8493-98DDC827BD9D}"/>
              </a:ext>
            </a:extLst>
          </p:cNvPr>
          <p:cNvSpPr>
            <a:spLocks noGrp="1"/>
          </p:cNvSpPr>
          <p:nvPr>
            <p:ph idx="1"/>
          </p:nvPr>
        </p:nvSpPr>
        <p:spPr>
          <a:xfrm>
            <a:off x="720000" y="1359001"/>
            <a:ext cx="10753200" cy="4139998"/>
          </a:xfrm>
        </p:spPr>
        <p:txBody>
          <a:bodyPr>
            <a:noAutofit/>
          </a:bodyPr>
          <a:lstStyle/>
          <a:p>
            <a:r>
              <a:rPr lang="cs-CZ" sz="2000" dirty="0">
                <a:effectLst/>
                <a:latin typeface="Calibri" panose="020F0502020204030204" pitchFamily="34" charset="0"/>
                <a:cs typeface="Calibri" panose="020F0502020204030204" pitchFamily="34" charset="0"/>
              </a:rPr>
              <a:t>Externí validita nebo též </a:t>
            </a:r>
            <a:r>
              <a:rPr lang="cs-CZ" sz="2000" dirty="0" err="1">
                <a:effectLst/>
                <a:latin typeface="Calibri" panose="020F0502020204030204" pitchFamily="34" charset="0"/>
                <a:cs typeface="Calibri" panose="020F0502020204030204" pitchFamily="34" charset="0"/>
              </a:rPr>
              <a:t>zobecnitelnost</a:t>
            </a:r>
            <a:r>
              <a:rPr lang="cs-CZ" sz="2000" dirty="0">
                <a:effectLst/>
                <a:latin typeface="Calibri" panose="020F0502020204030204" pitchFamily="34" charset="0"/>
                <a:cs typeface="Calibri" panose="020F0502020204030204" pitchFamily="34" charset="0"/>
              </a:rPr>
              <a:t> označuje rozsah, v jakém lze uplatnit výsledky studie na jedince, kteří ve studii nejsou zahrnuti, nebo např. na laboratoře, které neparticipují v dané studii. Interní validita je pro externí validitu nezbytná, ale není její zárukou. Externí validita vyžaduje externí kontrolu jakosti měření a též přemýšlení o možném stupni extrapolace výsledků. To nezbytně nevyžaduje, aby sledovaná populace byla vůči referenční populaci reprezentativní. Např. důkaz o účinku snižování hladiny cholesterolu v krvi na riziko kardiovaskulárních chorob získaný u mužů je relevantní také u žen, vyžaduje však posouzení externí validity studií u mužů pro populaci žen. Externí validitu podporuje design studie, který jasně definuje hypotézy u dobře definovaných populací. Externí validitu studie dále podporuje, jestliže jsou ve studiích jiných populací nalezeny podobné výsledky, což je podkladem validačních prací na různých etnických kohortách a do značné míry to vysvětluje jejich realizaci.</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102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D2996-3C07-4151-A648-5AEDA6E343FD}"/>
              </a:ext>
            </a:extLst>
          </p:cNvPr>
          <p:cNvSpPr>
            <a:spLocks noGrp="1"/>
          </p:cNvSpPr>
          <p:nvPr>
            <p:ph type="title"/>
          </p:nvPr>
        </p:nvSpPr>
        <p:spPr/>
        <p:txBody>
          <a:bodyPr/>
          <a:lstStyle/>
          <a:p>
            <a:r>
              <a:rPr lang="cs-CZ" dirty="0"/>
              <a:t>Analytická validita, klinická validita</a:t>
            </a:r>
          </a:p>
        </p:txBody>
      </p:sp>
      <p:sp>
        <p:nvSpPr>
          <p:cNvPr id="3" name="Zástupný obsah 2">
            <a:extLst>
              <a:ext uri="{FF2B5EF4-FFF2-40B4-BE49-F238E27FC236}">
                <a16:creationId xmlns:a16="http://schemas.microsoft.com/office/drawing/2014/main" id="{991E1E52-7455-45B7-8A2A-4957A0CC834B}"/>
              </a:ext>
            </a:extLst>
          </p:cNvPr>
          <p:cNvSpPr>
            <a:spLocks noGrp="1"/>
          </p:cNvSpPr>
          <p:nvPr>
            <p:ph idx="1"/>
          </p:nvPr>
        </p:nvSpPr>
        <p:spPr>
          <a:xfrm>
            <a:off x="957600" y="1399496"/>
            <a:ext cx="10515600" cy="4351338"/>
          </a:xfrm>
        </p:spPr>
        <p:txBody>
          <a:bodyPr>
            <a:noAutofit/>
          </a:bodyPr>
          <a:lstStyle/>
          <a:p>
            <a:r>
              <a:rPr lang="cs-CZ" sz="2000" dirty="0">
                <a:effectLst/>
                <a:latin typeface="Calibri" panose="020F0502020204030204" pitchFamily="34" charset="0"/>
                <a:cs typeface="Calibri" panose="020F0502020204030204" pitchFamily="34" charset="0"/>
              </a:rPr>
              <a:t>U každého biomarkeru je možné hodnotit více charakteristik, mezi ty nejvýznamnější patří charakteristiky v </a:t>
            </a:r>
            <a:r>
              <a:rPr lang="cs-CZ" sz="2000" b="1" dirty="0">
                <a:effectLst/>
                <a:latin typeface="Calibri" panose="020F0502020204030204" pitchFamily="34" charset="0"/>
                <a:cs typeface="Calibri" panose="020F0502020204030204" pitchFamily="34" charset="0"/>
              </a:rPr>
              <a:t>ACCE systému (ACCE Model </a:t>
            </a:r>
            <a:r>
              <a:rPr lang="cs-CZ" sz="2000" b="1" dirty="0" err="1">
                <a:effectLst/>
                <a:latin typeface="Calibri" panose="020F0502020204030204" pitchFamily="34" charset="0"/>
                <a:cs typeface="Calibri" panose="020F0502020204030204" pitchFamily="34" charset="0"/>
              </a:rPr>
              <a:t>System</a:t>
            </a:r>
            <a:r>
              <a:rPr lang="cs-CZ" sz="2000" b="1" dirty="0">
                <a:effectLst/>
                <a:latin typeface="Calibri" panose="020F0502020204030204" pitchFamily="34" charset="0"/>
                <a:cs typeface="Calibri" panose="020F0502020204030204" pitchFamily="34" charset="0"/>
              </a:rPr>
              <a:t> – </a:t>
            </a:r>
            <a:r>
              <a:rPr lang="cs-CZ" sz="2000" b="1" dirty="0" err="1">
                <a:effectLst/>
                <a:latin typeface="Calibri" panose="020F0502020204030204" pitchFamily="34" charset="0"/>
                <a:cs typeface="Calibri" panose="020F0502020204030204" pitchFamily="34" charset="0"/>
              </a:rPr>
              <a:t>analytic</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valitidy</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clinical</a:t>
            </a:r>
            <a:r>
              <a:rPr lang="cs-CZ" sz="2000" b="1" dirty="0">
                <a:effectLst/>
                <a:latin typeface="Calibri" panose="020F0502020204030204" pitchFamily="34" charset="0"/>
                <a:cs typeface="Calibri" panose="020F0502020204030204" pitchFamily="34" charset="0"/>
              </a:rPr>
              <a:t> validity, </a:t>
            </a:r>
            <a:r>
              <a:rPr lang="cs-CZ" sz="2000" b="1" dirty="0" err="1">
                <a:effectLst/>
                <a:latin typeface="Calibri" panose="020F0502020204030204" pitchFamily="34" charset="0"/>
                <a:cs typeface="Calibri" panose="020F0502020204030204" pitchFamily="34" charset="0"/>
              </a:rPr>
              <a:t>clinical</a:t>
            </a:r>
            <a:r>
              <a:rPr lang="cs-CZ" sz="2000" b="1" dirty="0">
                <a:effectLst/>
                <a:latin typeface="Calibri" panose="020F0502020204030204" pitchFamily="34" charset="0"/>
                <a:cs typeface="Calibri" panose="020F0502020204030204" pitchFamily="34" charset="0"/>
              </a:rPr>
              <a:t> utility and </a:t>
            </a:r>
            <a:r>
              <a:rPr lang="cs-CZ" sz="2000" b="1" dirty="0" err="1">
                <a:effectLst/>
                <a:latin typeface="Calibri" panose="020F0502020204030204" pitchFamily="34" charset="0"/>
                <a:cs typeface="Calibri" panose="020F0502020204030204" pitchFamily="34" charset="0"/>
              </a:rPr>
              <a:t>ethical</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legal</a:t>
            </a:r>
            <a:r>
              <a:rPr lang="cs-CZ" sz="2000" b="1" dirty="0">
                <a:effectLst/>
                <a:latin typeface="Calibri" panose="020F0502020204030204" pitchFamily="34" charset="0"/>
                <a:cs typeface="Calibri" panose="020F0502020204030204" pitchFamily="34" charset="0"/>
              </a:rPr>
              <a:t> and </a:t>
            </a:r>
            <a:r>
              <a:rPr lang="cs-CZ" sz="2000" b="1" dirty="0" err="1">
                <a:effectLst/>
                <a:latin typeface="Calibri" panose="020F0502020204030204" pitchFamily="34" charset="0"/>
                <a:cs typeface="Calibri" panose="020F0502020204030204" pitchFamily="34" charset="0"/>
              </a:rPr>
              <a:t>social</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implication</a:t>
            </a:r>
            <a:r>
              <a:rPr lang="cs-CZ" sz="2000" b="1" dirty="0">
                <a:effectLst/>
                <a:latin typeface="Calibri" panose="020F0502020204030204" pitchFamily="34" charset="0"/>
                <a:cs typeface="Calibri" panose="020F0502020204030204" pitchFamily="34" charset="0"/>
              </a:rPr>
              <a:t>), tedy analytická </a:t>
            </a:r>
            <a:r>
              <a:rPr lang="cs-CZ" sz="2000" b="1" dirty="0" err="1">
                <a:effectLst/>
                <a:latin typeface="Calibri" panose="020F0502020204030204" pitchFamily="34" charset="0"/>
                <a:cs typeface="Calibri" panose="020F0502020204030204" pitchFamily="34" charset="0"/>
              </a:rPr>
              <a:t>validitida</a:t>
            </a:r>
            <a:r>
              <a:rPr lang="cs-CZ" sz="2000" b="1" dirty="0">
                <a:effectLst/>
                <a:latin typeface="Calibri" panose="020F0502020204030204" pitchFamily="34" charset="0"/>
                <a:cs typeface="Calibri" panose="020F0502020204030204" pitchFamily="34" charset="0"/>
              </a:rPr>
              <a:t>, klinická </a:t>
            </a:r>
            <a:r>
              <a:rPr lang="cs-CZ" sz="2000" b="1" dirty="0" err="1">
                <a:effectLst/>
                <a:latin typeface="Calibri" panose="020F0502020204030204" pitchFamily="34" charset="0"/>
                <a:cs typeface="Calibri" panose="020F0502020204030204" pitchFamily="34" charset="0"/>
              </a:rPr>
              <a:t>validitida</a:t>
            </a:r>
            <a:r>
              <a:rPr lang="cs-CZ" sz="2000" b="1" dirty="0">
                <a:effectLst/>
                <a:latin typeface="Calibri" panose="020F0502020204030204" pitchFamily="34" charset="0"/>
                <a:cs typeface="Calibri" panose="020F0502020204030204" pitchFamily="34" charset="0"/>
              </a:rPr>
              <a:t>, klinická užitečnost.</a:t>
            </a:r>
            <a:br>
              <a:rPr lang="cs-CZ" sz="2000" b="1"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Analytická validita definuje schopnost testu přesně a spolehlivě zjistit nebo změřit analyt či genetický marker, který je předmětem zkoumání. S pojmem analytické validity úzce souvisí analytická specificita a senzitivita, přičemž senzitivita je definována jako podíl pozitivních výsledků, jestliže varianta/analyt je přítomen, zatímco specificita je podíl negativních výsledků, jestliže je varianta/analyt nepřítomen. Tyto parametry se používají zejména k měření vnitřního výkonu laboratorních technologií a bývají nedílnou součástí validace laboratorních metod před jejich použitím. Často se používají pozitivní</a:t>
            </a:r>
            <a:br>
              <a:rPr lang="cs-CZ" sz="2000"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a negativní kontrolní vzorky, které jsou definovány konsenzuálně (může jít např. o čistou vodu) nebo použitím tzv. „zlatého standardu“</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56402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D0AB851-F668-48E1-8883-DB3D47860BCB}"/>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2">
            <a:extLst>
              <a:ext uri="{FF2B5EF4-FFF2-40B4-BE49-F238E27FC236}">
                <a16:creationId xmlns:a16="http://schemas.microsoft.com/office/drawing/2014/main" id="{DD901617-C9EB-4F6F-9330-4F1C1F42BD1E}"/>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88</a:t>
            </a:fld>
            <a:endParaRPr lang="cs-CZ" altLang="cs-CZ"/>
          </a:p>
        </p:txBody>
      </p:sp>
      <p:sp>
        <p:nvSpPr>
          <p:cNvPr id="5" name="object 5"/>
          <p:cNvSpPr txBox="1"/>
          <p:nvPr/>
        </p:nvSpPr>
        <p:spPr>
          <a:xfrm>
            <a:off x="720725" y="1296001"/>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i="1" spc="-5">
                <a:solidFill>
                  <a:schemeClr val="tx2"/>
                </a:solidFill>
                <a:latin typeface="+mn-lt"/>
                <a:ea typeface="+mn-ea"/>
                <a:cs typeface="+mn-cs"/>
              </a:rPr>
              <a:t>FDA Pharmacogenomics</a:t>
            </a:r>
            <a:r>
              <a:rPr lang="en-GB" sz="1700" b="0" i="1" spc="-70">
                <a:solidFill>
                  <a:schemeClr val="tx2"/>
                </a:solidFill>
                <a:latin typeface="+mn-lt"/>
                <a:ea typeface="+mn-ea"/>
                <a:cs typeface="+mn-cs"/>
              </a:rPr>
              <a:t> </a:t>
            </a:r>
            <a:r>
              <a:rPr lang="en-GB" sz="1700" b="0" i="1" spc="-10">
                <a:solidFill>
                  <a:schemeClr val="tx2"/>
                </a:solidFill>
                <a:latin typeface="+mn-lt"/>
                <a:ea typeface="+mn-ea"/>
                <a:cs typeface="+mn-cs"/>
              </a:rPr>
              <a:t>guidance</a:t>
            </a:r>
            <a:endParaRPr lang="en-GB" sz="1700" b="0" i="1">
              <a:solidFill>
                <a:schemeClr val="tx2"/>
              </a:solidFill>
              <a:latin typeface="+mn-lt"/>
              <a:ea typeface="+mn-ea"/>
              <a:cs typeface="+mn-cs"/>
            </a:endParaRPr>
          </a:p>
        </p:txBody>
      </p:sp>
      <p:sp>
        <p:nvSpPr>
          <p:cNvPr id="2" name="object 2"/>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5"/>
              <a:t>Validní biomarker</a:t>
            </a:r>
          </a:p>
        </p:txBody>
      </p:sp>
      <p:sp>
        <p:nvSpPr>
          <p:cNvPr id="3" name="object 3"/>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a:solidFill>
                  <a:schemeClr val="tx2"/>
                </a:solidFill>
                <a:latin typeface="+mn-lt"/>
                <a:ea typeface="+mn-ea"/>
                <a:cs typeface="+mn-cs"/>
              </a:rPr>
              <a:t>•</a:t>
            </a:r>
          </a:p>
        </p:txBody>
      </p:sp>
      <p:sp>
        <p:nvSpPr>
          <p:cNvPr id="4" name="object 4"/>
          <p:cNvSpPr txBox="1"/>
          <p:nvPr/>
        </p:nvSpPr>
        <p:spPr>
          <a:xfrm>
            <a:off x="720000" y="1692001"/>
            <a:ext cx="5219998" cy="4140000"/>
          </a:xfrm>
          <a:prstGeom prst="rect">
            <a:avLst/>
          </a:prstGeom>
        </p:spPr>
        <p:txBody>
          <a:bodyPr vert="horz" lIns="0" tIns="0" rIns="0" bIns="0" rtlCol="0">
            <a:normAutofit/>
          </a:bodyPr>
          <a:lstStyle/>
          <a:p>
            <a:pPr marL="12700" marR="5080">
              <a:lnSpc>
                <a:spcPct val="90000"/>
              </a:lnSpc>
              <a:spcBef>
                <a:spcPts val="0"/>
              </a:spcBef>
              <a:spcAft>
                <a:spcPts val="600"/>
              </a:spcAft>
            </a:pPr>
            <a:r>
              <a:rPr lang="en-GB" sz="2800" spc="-5">
                <a:latin typeface="+mn-lt"/>
              </a:rPr>
              <a:t>„biomarker, který je měřen v analytickém testovacím systému s dobře zavedenými výkonnostními charakteristikami a pro který existuje zavedený vědecký rámec nebo soubor důkazů, které objasňují fyziologický, toxikologický, farmakologický nebo klinický význam výsledku testu.“</a:t>
            </a:r>
          </a:p>
          <a:p>
            <a:pPr marL="12700" marR="5080">
              <a:lnSpc>
                <a:spcPct val="90000"/>
              </a:lnSpc>
              <a:spcBef>
                <a:spcPts val="0"/>
              </a:spcBef>
              <a:spcAft>
                <a:spcPts val="600"/>
              </a:spcAft>
            </a:pPr>
            <a:endParaRPr lang="en-GB" sz="2800" spc="-5">
              <a:latin typeface="+mn-lt"/>
            </a:endParaRPr>
          </a:p>
        </p:txBody>
      </p:sp>
      <p:sp>
        <p:nvSpPr>
          <p:cNvPr id="14" name="Content Placeholder 7">
            <a:extLst>
              <a:ext uri="{FF2B5EF4-FFF2-40B4-BE49-F238E27FC236}">
                <a16:creationId xmlns:a16="http://schemas.microsoft.com/office/drawing/2014/main" id="{26899918-C28F-478A-BDDB-28FE586014D9}"/>
              </a:ext>
            </a:extLst>
          </p:cNvPr>
          <p:cNvSpPr>
            <a:spLocks noGrp="1"/>
          </p:cNvSpPr>
          <p:nvPr>
            <p:ph idx="28"/>
          </p:nvPr>
        </p:nvSpPr>
        <p:spPr>
          <a:xfrm>
            <a:off x="6251280" y="1690271"/>
            <a:ext cx="5219998" cy="4140000"/>
          </a:xfrm>
        </p:spPr>
        <p:txBody>
          <a:bodyPr/>
          <a:lstStyle/>
          <a:p>
            <a:endParaRPr lang="en-US"/>
          </a:p>
        </p:txBody>
      </p:sp>
      <p:pic>
        <p:nvPicPr>
          <p:cNvPr id="10242" name="Picture 2" descr="Valid biomarker signatures from liquid biopsies - how to standardise NGS">
            <a:extLst>
              <a:ext uri="{FF2B5EF4-FFF2-40B4-BE49-F238E27FC236}">
                <a16:creationId xmlns:a16="http://schemas.microsoft.com/office/drawing/2014/main" id="{A11143CA-33FA-4CA5-B49A-5CE9ACDA1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1030"/>
            <a:ext cx="5541962" cy="3687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4821" y="372369"/>
            <a:ext cx="8046720" cy="574040"/>
          </a:xfrm>
          <a:prstGeom prst="rect">
            <a:avLst/>
          </a:prstGeom>
        </p:spPr>
        <p:txBody>
          <a:bodyPr vert="horz" wrap="square" lIns="0" tIns="12700" rIns="0" bIns="0" rtlCol="0" anchor="ctr">
            <a:spAutoFit/>
          </a:bodyPr>
          <a:lstStyle/>
          <a:p>
            <a:pPr marL="12700">
              <a:lnSpc>
                <a:spcPct val="100000"/>
              </a:lnSpc>
              <a:spcBef>
                <a:spcPts val="100"/>
              </a:spcBef>
            </a:pPr>
            <a:r>
              <a:rPr lang="cs-CZ" sz="3600" b="1" spc="-5" dirty="0">
                <a:latin typeface="Arial"/>
                <a:cs typeface="Arial"/>
              </a:rPr>
              <a:t>Ideální biomarkery</a:t>
            </a:r>
            <a:endParaRPr sz="3600" dirty="0">
              <a:latin typeface="Arial"/>
              <a:cs typeface="Arial"/>
            </a:endParaRPr>
          </a:p>
        </p:txBody>
      </p:sp>
      <p:sp>
        <p:nvSpPr>
          <p:cNvPr id="3" name="object 3"/>
          <p:cNvSpPr txBox="1"/>
          <p:nvPr/>
        </p:nvSpPr>
        <p:spPr>
          <a:xfrm>
            <a:off x="834821" y="1322503"/>
            <a:ext cx="7334250" cy="4978286"/>
          </a:xfrm>
          <a:prstGeom prst="rect">
            <a:avLst/>
          </a:prstGeom>
        </p:spPr>
        <p:txBody>
          <a:bodyPr vert="horz" wrap="square" lIns="0" tIns="12700" rIns="0" bIns="0" rtlCol="0">
            <a:spAutoFit/>
          </a:bodyPr>
          <a:lstStyle/>
          <a:p>
            <a:pPr marL="355600" marR="372745" indent="-342900">
              <a:spcBef>
                <a:spcPts val="100"/>
              </a:spcBef>
              <a:buChar char="•"/>
              <a:tabLst>
                <a:tab pos="354965" algn="l"/>
                <a:tab pos="355600" algn="l"/>
              </a:tabLst>
            </a:pPr>
            <a:r>
              <a:rPr lang="cs-CZ" sz="2400" spc="-10" dirty="0">
                <a:latin typeface="Arial"/>
                <a:cs typeface="Arial"/>
              </a:rPr>
              <a:t>Mají velkou citlivost, specificitu, přesnost, vysokou prediktivní hodnotu</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Bezpečné a snadno měřitelné</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Nákladově efektivní sledování</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Modifikovatelné ošetřením</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Konzistentní napříč pohlavími a etnickými skupinami</a:t>
            </a:r>
          </a:p>
          <a:p>
            <a:pPr marL="381000" marR="5080" indent="49530"/>
            <a:endParaRPr lang="cs-CZ" spc="-10" dirty="0">
              <a:latin typeface="Arial"/>
              <a:cs typeface="Arial"/>
            </a:endParaRPr>
          </a:p>
          <a:p>
            <a:pPr marL="381000" marR="5080" indent="49530"/>
            <a:r>
              <a:rPr sz="1400" dirty="0">
                <a:latin typeface="Arial"/>
                <a:cs typeface="Arial"/>
              </a:rPr>
              <a:t>MANOJ KUMAR, SHIV K SARIN.Biomarkers </a:t>
            </a:r>
            <a:r>
              <a:rPr sz="1400" spc="-5" dirty="0">
                <a:latin typeface="Arial"/>
                <a:cs typeface="Arial"/>
              </a:rPr>
              <a:t>of diseases </a:t>
            </a:r>
            <a:r>
              <a:rPr sz="1400" dirty="0">
                <a:latin typeface="Arial"/>
                <a:cs typeface="Arial"/>
              </a:rPr>
              <a:t>in </a:t>
            </a:r>
            <a:r>
              <a:rPr sz="1400" spc="-5" dirty="0">
                <a:latin typeface="Arial"/>
                <a:cs typeface="Arial"/>
              </a:rPr>
              <a:t>medicine. Current trends in  sciences.platinum jublee</a:t>
            </a:r>
            <a:r>
              <a:rPr sz="1400" spc="15" dirty="0">
                <a:latin typeface="Arial"/>
                <a:cs typeface="Arial"/>
              </a:rPr>
              <a:t> </a:t>
            </a:r>
            <a:r>
              <a:rPr sz="1400" spc="-5" dirty="0">
                <a:latin typeface="Arial"/>
                <a:cs typeface="Arial"/>
              </a:rPr>
              <a:t>issue</a:t>
            </a:r>
            <a:endParaRPr sz="1400" dirty="0">
              <a:latin typeface="Arial"/>
              <a:cs typeface="Arial"/>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DA1792-4353-4DE6-A6DD-7C400787B443}"/>
              </a:ext>
            </a:extLst>
          </p:cNvPr>
          <p:cNvSpPr>
            <a:spLocks noGrp="1"/>
          </p:cNvSpPr>
          <p:nvPr>
            <p:ph type="title"/>
          </p:nvPr>
        </p:nvSpPr>
        <p:spPr/>
        <p:txBody>
          <a:bodyPr/>
          <a:lstStyle/>
          <a:p>
            <a:pPr eaLnBrk="1" hangingPunct="1"/>
            <a:r>
              <a:rPr lang="cs-CZ" altLang="cs-CZ" dirty="0"/>
              <a:t>Jsme identičtí? </a:t>
            </a:r>
          </a:p>
        </p:txBody>
      </p:sp>
      <p:pic>
        <p:nvPicPr>
          <p:cNvPr id="11267" name="Picture 3">
            <a:extLst>
              <a:ext uri="{FF2B5EF4-FFF2-40B4-BE49-F238E27FC236}">
                <a16:creationId xmlns:a16="http://schemas.microsoft.com/office/drawing/2014/main" id="{A1AAC6DA-0F67-469D-9EBD-B3500664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87713" y="1685926"/>
            <a:ext cx="3384550" cy="4264025"/>
          </a:xfrm>
        </p:spPr>
      </p:pic>
      <p:sp>
        <p:nvSpPr>
          <p:cNvPr id="5" name="Zástupný symbol pro obsah 4">
            <a:extLst>
              <a:ext uri="{FF2B5EF4-FFF2-40B4-BE49-F238E27FC236}">
                <a16:creationId xmlns:a16="http://schemas.microsoft.com/office/drawing/2014/main" id="{48A779FB-6DEF-4EE9-8D2A-13CC46BBBE35}"/>
              </a:ext>
            </a:extLst>
          </p:cNvPr>
          <p:cNvSpPr>
            <a:spLocks noGrp="1"/>
          </p:cNvSpPr>
          <p:nvPr>
            <p:ph idx="13"/>
          </p:nvPr>
        </p:nvSpPr>
        <p:spPr>
          <a:xfrm>
            <a:off x="6816726" y="1844675"/>
            <a:ext cx="3382963" cy="4464050"/>
          </a:xfrm>
        </p:spPr>
        <p:txBody>
          <a:bodyPr/>
          <a:lstStyle/>
          <a:p>
            <a:pPr eaLnBrk="1" hangingPunct="1">
              <a:defRPr/>
            </a:pPr>
            <a:r>
              <a:rPr lang="cs-CZ" dirty="0"/>
              <a:t>Doporučení vycházejí z předpokladu, že lidé jsou </a:t>
            </a:r>
          </a:p>
          <a:p>
            <a:pPr lvl="1" eaLnBrk="1" hangingPunct="1">
              <a:defRPr/>
            </a:pPr>
            <a:r>
              <a:rPr lang="cs-CZ" dirty="0"/>
              <a:t>kulturně</a:t>
            </a:r>
          </a:p>
          <a:p>
            <a:pPr lvl="1" eaLnBrk="1" hangingPunct="1">
              <a:defRPr/>
            </a:pPr>
            <a:r>
              <a:rPr lang="cs-CZ" dirty="0"/>
              <a:t>etnicky</a:t>
            </a:r>
          </a:p>
          <a:p>
            <a:pPr lvl="1" eaLnBrk="1" hangingPunct="1">
              <a:defRPr/>
            </a:pPr>
            <a:r>
              <a:rPr lang="cs-CZ" dirty="0"/>
              <a:t>socioekonomicky</a:t>
            </a:r>
          </a:p>
          <a:p>
            <a:pPr lvl="1" eaLnBrk="1" hangingPunct="1">
              <a:defRPr/>
            </a:pPr>
            <a:r>
              <a:rPr lang="cs-CZ" dirty="0"/>
              <a:t>geneticky</a:t>
            </a:r>
          </a:p>
          <a:p>
            <a:pPr eaLnBrk="1" hangingPunct="1">
              <a:defRPr/>
            </a:pPr>
            <a:r>
              <a:rPr lang="cs-CZ" dirty="0" err="1"/>
              <a:t>identiční</a:t>
            </a:r>
            <a:endParaRPr lang="cs-CZ" dirty="0"/>
          </a:p>
          <a:p>
            <a:pPr eaLnBrk="1" hangingPunct="1">
              <a:defRPr/>
            </a:pPr>
            <a:r>
              <a:rPr lang="cs-CZ" dirty="0"/>
              <a:t>TO ALE NENÍ PRAVDA</a:t>
            </a:r>
          </a:p>
          <a:p>
            <a:pPr eaLnBrk="1" hangingPunct="1">
              <a:defRPr/>
            </a:pPr>
            <a:endParaRPr lang="cs-CZ" dirty="0"/>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1480819"/>
            <a:ext cx="8314690" cy="4608830"/>
            <a:chOff x="0" y="1480819"/>
            <a:chExt cx="8314690" cy="4608830"/>
          </a:xfrm>
        </p:grpSpPr>
        <p:sp>
          <p:nvSpPr>
            <p:cNvPr id="3" name="object 3"/>
            <p:cNvSpPr/>
            <p:nvPr/>
          </p:nvSpPr>
          <p:spPr>
            <a:xfrm>
              <a:off x="0" y="1480819"/>
              <a:ext cx="8314690" cy="46088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80379" y="2872739"/>
              <a:ext cx="431800" cy="1224280"/>
            </a:xfrm>
            <a:custGeom>
              <a:avLst/>
              <a:gdLst/>
              <a:ahLst/>
              <a:cxnLst/>
              <a:rect l="l" t="t" r="r" b="b"/>
              <a:pathLst>
                <a:path w="431800" h="1224279">
                  <a:moveTo>
                    <a:pt x="0" y="1224280"/>
                  </a:moveTo>
                  <a:lnTo>
                    <a:pt x="431800" y="0"/>
                  </a:lnTo>
                </a:path>
              </a:pathLst>
            </a:custGeom>
            <a:ln w="25518">
              <a:solidFill>
                <a:srgbClr val="000000"/>
              </a:solidFill>
            </a:ln>
          </p:spPr>
          <p:txBody>
            <a:bodyPr wrap="square" lIns="0" tIns="0" rIns="0" bIns="0" rtlCol="0"/>
            <a:lstStyle/>
            <a:p>
              <a:endParaRPr/>
            </a:p>
          </p:txBody>
        </p:sp>
        <p:sp>
          <p:nvSpPr>
            <p:cNvPr id="5" name="object 5"/>
            <p:cNvSpPr/>
            <p:nvPr/>
          </p:nvSpPr>
          <p:spPr>
            <a:xfrm>
              <a:off x="5509259" y="2852419"/>
              <a:ext cx="430530" cy="1224280"/>
            </a:xfrm>
            <a:custGeom>
              <a:avLst/>
              <a:gdLst/>
              <a:ahLst/>
              <a:cxnLst/>
              <a:rect l="l" t="t" r="r" b="b"/>
              <a:pathLst>
                <a:path w="430529" h="1224279">
                  <a:moveTo>
                    <a:pt x="0" y="1224279"/>
                  </a:moveTo>
                  <a:lnTo>
                    <a:pt x="430529" y="0"/>
                  </a:lnTo>
                </a:path>
              </a:pathLst>
            </a:custGeom>
            <a:ln w="25518">
              <a:solidFill>
                <a:srgbClr val="BADFE2"/>
              </a:solidFill>
            </a:ln>
          </p:spPr>
          <p:txBody>
            <a:bodyPr wrap="square" lIns="0" tIns="0" rIns="0" bIns="0" rtlCol="0"/>
            <a:lstStyle/>
            <a:p>
              <a:endParaRPr/>
            </a:p>
          </p:txBody>
        </p:sp>
        <p:sp>
          <p:nvSpPr>
            <p:cNvPr id="6" name="object 6"/>
            <p:cNvSpPr/>
            <p:nvPr/>
          </p:nvSpPr>
          <p:spPr>
            <a:xfrm>
              <a:off x="6012180" y="2011679"/>
              <a:ext cx="2232660" cy="3961129"/>
            </a:xfrm>
            <a:custGeom>
              <a:avLst/>
              <a:gdLst/>
              <a:ahLst/>
              <a:cxnLst/>
              <a:rect l="l" t="t" r="r" b="b"/>
              <a:pathLst>
                <a:path w="2232659" h="3961129">
                  <a:moveTo>
                    <a:pt x="2232660" y="0"/>
                  </a:moveTo>
                  <a:lnTo>
                    <a:pt x="0" y="0"/>
                  </a:lnTo>
                  <a:lnTo>
                    <a:pt x="0" y="3938270"/>
                  </a:lnTo>
                  <a:lnTo>
                    <a:pt x="0" y="3961130"/>
                  </a:lnTo>
                  <a:lnTo>
                    <a:pt x="2232660" y="3961130"/>
                  </a:lnTo>
                  <a:lnTo>
                    <a:pt x="2232660" y="3938270"/>
                  </a:lnTo>
                  <a:lnTo>
                    <a:pt x="2232660" y="0"/>
                  </a:lnTo>
                  <a:close/>
                </a:path>
              </a:pathLst>
            </a:custGeom>
            <a:solidFill>
              <a:srgbClr val="000000">
                <a:alpha val="34999"/>
              </a:srgbClr>
            </a:solidFill>
          </p:spPr>
          <p:txBody>
            <a:bodyPr wrap="square" lIns="0" tIns="0" rIns="0" bIns="0" rtlCol="0"/>
            <a:lstStyle/>
            <a:p>
              <a:endParaRPr/>
            </a:p>
          </p:txBody>
        </p:sp>
        <p:sp>
          <p:nvSpPr>
            <p:cNvPr id="7" name="object 7"/>
            <p:cNvSpPr/>
            <p:nvPr/>
          </p:nvSpPr>
          <p:spPr>
            <a:xfrm>
              <a:off x="6012179" y="2011679"/>
              <a:ext cx="2232660" cy="3961129"/>
            </a:xfrm>
            <a:custGeom>
              <a:avLst/>
              <a:gdLst/>
              <a:ahLst/>
              <a:cxnLst/>
              <a:rect l="l" t="t" r="r" b="b"/>
              <a:pathLst>
                <a:path w="2232659" h="3961129">
                  <a:moveTo>
                    <a:pt x="1116329" y="3961130"/>
                  </a:moveTo>
                  <a:lnTo>
                    <a:pt x="0" y="3961130"/>
                  </a:lnTo>
                  <a:lnTo>
                    <a:pt x="0" y="0"/>
                  </a:lnTo>
                  <a:lnTo>
                    <a:pt x="2232660" y="0"/>
                  </a:lnTo>
                  <a:lnTo>
                    <a:pt x="2232660" y="3961130"/>
                  </a:lnTo>
                  <a:lnTo>
                    <a:pt x="1116329" y="3961130"/>
                  </a:lnTo>
                  <a:close/>
                </a:path>
              </a:pathLst>
            </a:custGeom>
            <a:ln w="9344">
              <a:solidFill>
                <a:srgbClr val="000000"/>
              </a:solidFill>
            </a:ln>
          </p:spPr>
          <p:txBody>
            <a:bodyPr wrap="square" lIns="0" tIns="0" rIns="0" bIns="0" rtlCol="0"/>
            <a:lstStyle/>
            <a:p>
              <a:endParaRPr/>
            </a:p>
          </p:txBody>
        </p:sp>
      </p:grpSp>
      <p:sp>
        <p:nvSpPr>
          <p:cNvPr id="8" name="object 8"/>
          <p:cNvSpPr txBox="1"/>
          <p:nvPr/>
        </p:nvSpPr>
        <p:spPr>
          <a:xfrm>
            <a:off x="7626350" y="2477701"/>
            <a:ext cx="1783080" cy="3100849"/>
          </a:xfrm>
          <a:prstGeom prst="rect">
            <a:avLst/>
          </a:prstGeom>
        </p:spPr>
        <p:txBody>
          <a:bodyPr vert="horz" wrap="square" lIns="0" tIns="0" rIns="0" bIns="0" rtlCol="0">
            <a:spAutoFit/>
          </a:bodyPr>
          <a:lstStyle/>
          <a:p>
            <a:pPr>
              <a:lnSpc>
                <a:spcPts val="2320"/>
              </a:lnSpc>
              <a:tabLst>
                <a:tab pos="285115" algn="l"/>
              </a:tabLst>
            </a:pPr>
            <a:r>
              <a:rPr sz="3000" baseline="2777" dirty="0">
                <a:latin typeface="Arial"/>
                <a:cs typeface="Arial"/>
              </a:rPr>
              <a:t>•	</a:t>
            </a:r>
            <a:r>
              <a:rPr sz="2000" spc="-5" dirty="0">
                <a:latin typeface="Arial"/>
                <a:cs typeface="Arial"/>
              </a:rPr>
              <a:t>Staging</a:t>
            </a:r>
            <a:endParaRPr sz="2000">
              <a:latin typeface="Arial"/>
              <a:cs typeface="Arial"/>
            </a:endParaRPr>
          </a:p>
          <a:p>
            <a:pPr>
              <a:spcBef>
                <a:spcPts val="40"/>
              </a:spcBef>
            </a:pPr>
            <a:endParaRPr sz="2050">
              <a:latin typeface="Arial"/>
              <a:cs typeface="Arial"/>
            </a:endParaRPr>
          </a:p>
          <a:p>
            <a:pPr>
              <a:tabLst>
                <a:tab pos="285115" algn="l"/>
              </a:tabLst>
            </a:pPr>
            <a:r>
              <a:rPr sz="3000" baseline="2777" dirty="0">
                <a:latin typeface="Arial"/>
                <a:cs typeface="Arial"/>
              </a:rPr>
              <a:t>•	</a:t>
            </a:r>
            <a:r>
              <a:rPr sz="2000" dirty="0">
                <a:latin typeface="Arial"/>
                <a:cs typeface="Arial"/>
              </a:rPr>
              <a:t>Grading</a:t>
            </a:r>
            <a:endParaRPr sz="2000">
              <a:latin typeface="Arial"/>
              <a:cs typeface="Arial"/>
            </a:endParaRPr>
          </a:p>
          <a:p>
            <a:pPr>
              <a:spcBef>
                <a:spcPts val="55"/>
              </a:spcBef>
            </a:pPr>
            <a:endParaRPr sz="2050">
              <a:latin typeface="Arial"/>
              <a:cs typeface="Arial"/>
            </a:endParaRPr>
          </a:p>
          <a:p>
            <a:pPr marL="285750" indent="-285750">
              <a:tabLst>
                <a:tab pos="285115" algn="l"/>
              </a:tabLst>
            </a:pPr>
            <a:r>
              <a:rPr sz="3000" baseline="2777" dirty="0">
                <a:latin typeface="Arial"/>
                <a:cs typeface="Arial"/>
              </a:rPr>
              <a:t>•	</a:t>
            </a:r>
            <a:r>
              <a:rPr sz="2000" spc="-5" dirty="0">
                <a:latin typeface="Arial"/>
                <a:cs typeface="Arial"/>
              </a:rPr>
              <a:t>Selection </a:t>
            </a:r>
            <a:r>
              <a:rPr sz="2000" dirty="0">
                <a:latin typeface="Arial"/>
                <a:cs typeface="Arial"/>
              </a:rPr>
              <a:t>of  </a:t>
            </a:r>
            <a:r>
              <a:rPr sz="2000" spc="-5" dirty="0">
                <a:latin typeface="Arial"/>
                <a:cs typeface="Arial"/>
              </a:rPr>
              <a:t>initial</a:t>
            </a:r>
            <a:r>
              <a:rPr sz="2000" spc="-90" dirty="0">
                <a:latin typeface="Arial"/>
                <a:cs typeface="Arial"/>
              </a:rPr>
              <a:t> </a:t>
            </a:r>
            <a:r>
              <a:rPr sz="2000" dirty="0">
                <a:latin typeface="Arial"/>
                <a:cs typeface="Arial"/>
              </a:rPr>
              <a:t>therapy</a:t>
            </a:r>
            <a:endParaRPr sz="2000">
              <a:latin typeface="Arial"/>
              <a:cs typeface="Arial"/>
            </a:endParaRPr>
          </a:p>
          <a:p>
            <a:pPr>
              <a:spcBef>
                <a:spcPts val="40"/>
              </a:spcBef>
            </a:pPr>
            <a:endParaRPr sz="2050">
              <a:latin typeface="Arial"/>
              <a:cs typeface="Arial"/>
            </a:endParaRPr>
          </a:p>
          <a:p>
            <a:pPr marL="285750" marR="468630" indent="-285750">
              <a:tabLst>
                <a:tab pos="285115" algn="l"/>
              </a:tabLst>
            </a:pPr>
            <a:r>
              <a:rPr sz="3000" baseline="2777" dirty="0">
                <a:latin typeface="Arial"/>
                <a:cs typeface="Arial"/>
              </a:rPr>
              <a:t>•	</a:t>
            </a:r>
            <a:r>
              <a:rPr sz="2000" spc="-10" dirty="0">
                <a:latin typeface="Arial"/>
                <a:cs typeface="Arial"/>
              </a:rPr>
              <a:t>Monitor  </a:t>
            </a:r>
            <a:r>
              <a:rPr sz="2000" dirty="0">
                <a:latin typeface="Arial"/>
                <a:cs typeface="Arial"/>
              </a:rPr>
              <a:t>r</a:t>
            </a:r>
            <a:r>
              <a:rPr sz="2000" spc="5" dirty="0">
                <a:latin typeface="Arial"/>
                <a:cs typeface="Arial"/>
              </a:rPr>
              <a:t>e</a:t>
            </a:r>
            <a:r>
              <a:rPr sz="2000" dirty="0">
                <a:latin typeface="Arial"/>
                <a:cs typeface="Arial"/>
              </a:rPr>
              <a:t>c</a:t>
            </a:r>
            <a:r>
              <a:rPr sz="2000" spc="5" dirty="0">
                <a:latin typeface="Arial"/>
                <a:cs typeface="Arial"/>
              </a:rPr>
              <a:t>u</a:t>
            </a:r>
            <a:r>
              <a:rPr sz="2000" dirty="0">
                <a:latin typeface="Arial"/>
                <a:cs typeface="Arial"/>
              </a:rPr>
              <a:t>rr</a:t>
            </a:r>
            <a:r>
              <a:rPr sz="2000" spc="5" dirty="0">
                <a:latin typeface="Arial"/>
                <a:cs typeface="Arial"/>
              </a:rPr>
              <a:t>en</a:t>
            </a:r>
            <a:r>
              <a:rPr sz="2000" dirty="0">
                <a:latin typeface="Arial"/>
                <a:cs typeface="Arial"/>
              </a:rPr>
              <a:t>t  diseases</a:t>
            </a:r>
            <a:endParaRPr sz="2000">
              <a:latin typeface="Arial"/>
              <a:cs typeface="Arial"/>
            </a:endParaRPr>
          </a:p>
        </p:txBody>
      </p:sp>
      <p:grpSp>
        <p:nvGrpSpPr>
          <p:cNvPr id="9" name="object 9"/>
          <p:cNvGrpSpPr/>
          <p:nvPr/>
        </p:nvGrpSpPr>
        <p:grpSpPr>
          <a:xfrm>
            <a:off x="7459028" y="1984057"/>
            <a:ext cx="2242185" cy="3970654"/>
            <a:chOff x="5935027" y="1984057"/>
            <a:chExt cx="2242185" cy="3970654"/>
          </a:xfrm>
        </p:grpSpPr>
        <p:sp>
          <p:nvSpPr>
            <p:cNvPr id="10" name="object 10"/>
            <p:cNvSpPr/>
            <p:nvPr/>
          </p:nvSpPr>
          <p:spPr>
            <a:xfrm>
              <a:off x="5939790" y="1988820"/>
              <a:ext cx="2232660" cy="3961129"/>
            </a:xfrm>
            <a:custGeom>
              <a:avLst/>
              <a:gdLst/>
              <a:ahLst/>
              <a:cxnLst/>
              <a:rect l="l" t="t" r="r" b="b"/>
              <a:pathLst>
                <a:path w="2232659" h="3961129">
                  <a:moveTo>
                    <a:pt x="2232660" y="0"/>
                  </a:moveTo>
                  <a:lnTo>
                    <a:pt x="0" y="0"/>
                  </a:lnTo>
                  <a:lnTo>
                    <a:pt x="0" y="3961129"/>
                  </a:lnTo>
                  <a:lnTo>
                    <a:pt x="2232660" y="3961129"/>
                  </a:lnTo>
                  <a:close/>
                </a:path>
              </a:pathLst>
            </a:custGeom>
            <a:solidFill>
              <a:srgbClr val="FFFF00"/>
            </a:solidFill>
          </p:spPr>
          <p:txBody>
            <a:bodyPr wrap="square" lIns="0" tIns="0" rIns="0" bIns="0" rtlCol="0"/>
            <a:lstStyle/>
            <a:p>
              <a:endParaRPr/>
            </a:p>
          </p:txBody>
        </p:sp>
        <p:sp>
          <p:nvSpPr>
            <p:cNvPr id="11" name="object 11"/>
            <p:cNvSpPr/>
            <p:nvPr/>
          </p:nvSpPr>
          <p:spPr>
            <a:xfrm>
              <a:off x="5939790" y="1988820"/>
              <a:ext cx="2232660" cy="3961129"/>
            </a:xfrm>
            <a:custGeom>
              <a:avLst/>
              <a:gdLst/>
              <a:ahLst/>
              <a:cxnLst/>
              <a:rect l="l" t="t" r="r" b="b"/>
              <a:pathLst>
                <a:path w="2232659" h="3961129">
                  <a:moveTo>
                    <a:pt x="1116330" y="3961129"/>
                  </a:moveTo>
                  <a:lnTo>
                    <a:pt x="0" y="3961129"/>
                  </a:lnTo>
                  <a:lnTo>
                    <a:pt x="0" y="0"/>
                  </a:lnTo>
                  <a:lnTo>
                    <a:pt x="2232660" y="0"/>
                  </a:lnTo>
                  <a:lnTo>
                    <a:pt x="2232660" y="3961129"/>
                  </a:lnTo>
                  <a:lnTo>
                    <a:pt x="1116330" y="3961129"/>
                  </a:lnTo>
                  <a:close/>
                </a:path>
              </a:pathLst>
            </a:custGeom>
            <a:ln w="9344">
              <a:solidFill>
                <a:srgbClr val="B5DBDE"/>
              </a:solidFill>
            </a:ln>
          </p:spPr>
          <p:txBody>
            <a:bodyPr wrap="square" lIns="0" tIns="0" rIns="0" bIns="0" rtlCol="0"/>
            <a:lstStyle/>
            <a:p>
              <a:endParaRPr/>
            </a:p>
          </p:txBody>
        </p:sp>
      </p:grpSp>
      <p:sp>
        <p:nvSpPr>
          <p:cNvPr id="12" name="object 12"/>
          <p:cNvSpPr txBox="1"/>
          <p:nvPr/>
        </p:nvSpPr>
        <p:spPr>
          <a:xfrm>
            <a:off x="7553959" y="2432051"/>
            <a:ext cx="1795780" cy="3126497"/>
          </a:xfrm>
          <a:prstGeom prst="rect">
            <a:avLst/>
          </a:prstGeom>
        </p:spPr>
        <p:txBody>
          <a:bodyPr vert="horz" wrap="square" lIns="0" tIns="12700" rIns="0" bIns="0" rtlCol="0">
            <a:spAutoFit/>
          </a:bodyPr>
          <a:lstStyle/>
          <a:p>
            <a:pPr marL="285115" indent="-285115">
              <a:spcBef>
                <a:spcPts val="100"/>
              </a:spcBef>
              <a:buChar char="•"/>
              <a:tabLst>
                <a:tab pos="285115" algn="l"/>
                <a:tab pos="285750" algn="l"/>
              </a:tabLst>
            </a:pPr>
            <a:r>
              <a:rPr sz="2000" spc="-5" dirty="0">
                <a:latin typeface="Arial"/>
                <a:cs typeface="Arial"/>
              </a:rPr>
              <a:t>Staging</a:t>
            </a:r>
            <a:endParaRPr sz="2000">
              <a:latin typeface="Arial"/>
              <a:cs typeface="Arial"/>
            </a:endParaRPr>
          </a:p>
          <a:p>
            <a:pPr>
              <a:spcBef>
                <a:spcPts val="40"/>
              </a:spcBef>
              <a:buFont typeface="Arial"/>
              <a:buChar char="•"/>
            </a:pPr>
            <a:endParaRPr sz="2050">
              <a:latin typeface="Arial"/>
              <a:cs typeface="Arial"/>
            </a:endParaRPr>
          </a:p>
          <a:p>
            <a:pPr marL="285115" indent="-285115">
              <a:buChar char="•"/>
              <a:tabLst>
                <a:tab pos="285115" algn="l"/>
                <a:tab pos="285750" algn="l"/>
              </a:tabLst>
            </a:pPr>
            <a:r>
              <a:rPr sz="2000" dirty="0">
                <a:latin typeface="Arial"/>
                <a:cs typeface="Arial"/>
              </a:rPr>
              <a:t>Grading</a:t>
            </a:r>
            <a:endParaRPr sz="2000">
              <a:latin typeface="Arial"/>
              <a:cs typeface="Arial"/>
            </a:endParaRPr>
          </a:p>
          <a:p>
            <a:pPr>
              <a:spcBef>
                <a:spcPts val="55"/>
              </a:spcBef>
              <a:buFont typeface="Arial"/>
              <a:buChar char="•"/>
            </a:pPr>
            <a:endParaRPr sz="2050">
              <a:latin typeface="Arial"/>
              <a:cs typeface="Arial"/>
            </a:endParaRPr>
          </a:p>
          <a:p>
            <a:pPr marL="285115" marR="5080" indent="-285115">
              <a:buChar char="•"/>
              <a:tabLst>
                <a:tab pos="285115" algn="l"/>
                <a:tab pos="285750" algn="l"/>
              </a:tabLst>
            </a:pPr>
            <a:r>
              <a:rPr sz="2000" spc="-5" dirty="0">
                <a:latin typeface="Arial"/>
                <a:cs typeface="Arial"/>
              </a:rPr>
              <a:t>Selection of  initial</a:t>
            </a:r>
            <a:r>
              <a:rPr sz="2000" spc="-85" dirty="0">
                <a:latin typeface="Arial"/>
                <a:cs typeface="Arial"/>
              </a:rPr>
              <a:t> </a:t>
            </a:r>
            <a:r>
              <a:rPr sz="2000" dirty="0">
                <a:latin typeface="Arial"/>
                <a:cs typeface="Arial"/>
              </a:rPr>
              <a:t>therapy</a:t>
            </a:r>
            <a:endParaRPr sz="2000">
              <a:latin typeface="Arial"/>
              <a:cs typeface="Arial"/>
            </a:endParaRPr>
          </a:p>
          <a:p>
            <a:pPr>
              <a:spcBef>
                <a:spcPts val="40"/>
              </a:spcBef>
              <a:buFont typeface="Arial"/>
              <a:buChar char="•"/>
            </a:pPr>
            <a:endParaRPr sz="2050">
              <a:latin typeface="Arial"/>
              <a:cs typeface="Arial"/>
            </a:endParaRPr>
          </a:p>
          <a:p>
            <a:pPr marL="285115" marR="481330" indent="-285115">
              <a:buChar char="•"/>
              <a:tabLst>
                <a:tab pos="285115" algn="l"/>
                <a:tab pos="285750" algn="l"/>
              </a:tabLst>
            </a:pPr>
            <a:r>
              <a:rPr sz="2000" spc="-5" dirty="0">
                <a:latin typeface="Arial"/>
                <a:cs typeface="Arial"/>
              </a:rPr>
              <a:t>Monitor  </a:t>
            </a:r>
            <a:r>
              <a:rPr sz="2000" dirty="0">
                <a:latin typeface="Arial"/>
                <a:cs typeface="Arial"/>
              </a:rPr>
              <a:t>r</a:t>
            </a:r>
            <a:r>
              <a:rPr sz="2000" spc="5" dirty="0">
                <a:latin typeface="Arial"/>
                <a:cs typeface="Arial"/>
              </a:rPr>
              <a:t>ec</a:t>
            </a:r>
            <a:r>
              <a:rPr sz="2000" spc="-5" dirty="0">
                <a:latin typeface="Arial"/>
                <a:cs typeface="Arial"/>
              </a:rPr>
              <a:t>u</a:t>
            </a:r>
            <a:r>
              <a:rPr sz="2000" dirty="0">
                <a:latin typeface="Arial"/>
                <a:cs typeface="Arial"/>
              </a:rPr>
              <a:t>r</a:t>
            </a:r>
            <a:r>
              <a:rPr sz="2000" spc="10" dirty="0">
                <a:latin typeface="Arial"/>
                <a:cs typeface="Arial"/>
              </a:rPr>
              <a:t>r</a:t>
            </a:r>
            <a:r>
              <a:rPr sz="2000" spc="-5" dirty="0">
                <a:latin typeface="Arial"/>
                <a:cs typeface="Arial"/>
              </a:rPr>
              <a:t>e</a:t>
            </a:r>
            <a:r>
              <a:rPr sz="2000" spc="5" dirty="0">
                <a:latin typeface="Arial"/>
                <a:cs typeface="Arial"/>
              </a:rPr>
              <a:t>n</a:t>
            </a:r>
            <a:r>
              <a:rPr sz="2000" dirty="0">
                <a:latin typeface="Arial"/>
                <a:cs typeface="Arial"/>
              </a:rPr>
              <a:t>t  diseases</a:t>
            </a:r>
            <a:endParaRPr sz="2000">
              <a:latin typeface="Arial"/>
              <a:cs typeface="Arial"/>
            </a:endParaRPr>
          </a:p>
        </p:txBody>
      </p:sp>
      <p:grpSp>
        <p:nvGrpSpPr>
          <p:cNvPr id="13" name="object 13"/>
          <p:cNvGrpSpPr/>
          <p:nvPr/>
        </p:nvGrpSpPr>
        <p:grpSpPr>
          <a:xfrm>
            <a:off x="7020242" y="855028"/>
            <a:ext cx="2753360" cy="3973829"/>
            <a:chOff x="5496242" y="855027"/>
            <a:chExt cx="2753360" cy="3973829"/>
          </a:xfrm>
        </p:grpSpPr>
        <p:sp>
          <p:nvSpPr>
            <p:cNvPr id="14" name="object 14"/>
            <p:cNvSpPr/>
            <p:nvPr/>
          </p:nvSpPr>
          <p:spPr>
            <a:xfrm>
              <a:off x="5580379" y="4097019"/>
              <a:ext cx="431800" cy="0"/>
            </a:xfrm>
            <a:custGeom>
              <a:avLst/>
              <a:gdLst/>
              <a:ahLst/>
              <a:cxnLst/>
              <a:rect l="l" t="t" r="r" b="b"/>
              <a:pathLst>
                <a:path w="431800">
                  <a:moveTo>
                    <a:pt x="0" y="0"/>
                  </a:moveTo>
                  <a:lnTo>
                    <a:pt x="431800" y="0"/>
                  </a:lnTo>
                </a:path>
              </a:pathLst>
            </a:custGeom>
            <a:ln w="25518">
              <a:solidFill>
                <a:srgbClr val="000000"/>
              </a:solidFill>
            </a:ln>
          </p:spPr>
          <p:txBody>
            <a:bodyPr wrap="square" lIns="0" tIns="0" rIns="0" bIns="0" rtlCol="0"/>
            <a:lstStyle/>
            <a:p>
              <a:endParaRPr/>
            </a:p>
          </p:txBody>
        </p:sp>
        <p:sp>
          <p:nvSpPr>
            <p:cNvPr id="15" name="object 15"/>
            <p:cNvSpPr/>
            <p:nvPr/>
          </p:nvSpPr>
          <p:spPr>
            <a:xfrm>
              <a:off x="5509259" y="4076700"/>
              <a:ext cx="430530" cy="0"/>
            </a:xfrm>
            <a:custGeom>
              <a:avLst/>
              <a:gdLst/>
              <a:ahLst/>
              <a:cxnLst/>
              <a:rect l="l" t="t" r="r" b="b"/>
              <a:pathLst>
                <a:path w="430529">
                  <a:moveTo>
                    <a:pt x="0" y="0"/>
                  </a:moveTo>
                  <a:lnTo>
                    <a:pt x="430529" y="0"/>
                  </a:lnTo>
                </a:path>
              </a:pathLst>
            </a:custGeom>
            <a:ln w="25518">
              <a:solidFill>
                <a:srgbClr val="BADFE2"/>
              </a:solidFill>
            </a:ln>
          </p:spPr>
          <p:txBody>
            <a:bodyPr wrap="square" lIns="0" tIns="0" rIns="0" bIns="0" rtlCol="0"/>
            <a:lstStyle/>
            <a:p>
              <a:endParaRPr/>
            </a:p>
          </p:txBody>
        </p:sp>
        <p:sp>
          <p:nvSpPr>
            <p:cNvPr id="16" name="object 16"/>
            <p:cNvSpPr/>
            <p:nvPr/>
          </p:nvSpPr>
          <p:spPr>
            <a:xfrm>
              <a:off x="5580379" y="4097019"/>
              <a:ext cx="431800" cy="718820"/>
            </a:xfrm>
            <a:custGeom>
              <a:avLst/>
              <a:gdLst/>
              <a:ahLst/>
              <a:cxnLst/>
              <a:rect l="l" t="t" r="r" b="b"/>
              <a:pathLst>
                <a:path w="431800" h="718820">
                  <a:moveTo>
                    <a:pt x="0" y="0"/>
                  </a:moveTo>
                  <a:lnTo>
                    <a:pt x="431800" y="718819"/>
                  </a:lnTo>
                </a:path>
              </a:pathLst>
            </a:custGeom>
            <a:ln w="25518">
              <a:solidFill>
                <a:srgbClr val="000000"/>
              </a:solidFill>
            </a:ln>
          </p:spPr>
          <p:txBody>
            <a:bodyPr wrap="square" lIns="0" tIns="0" rIns="0" bIns="0" rtlCol="0"/>
            <a:lstStyle/>
            <a:p>
              <a:endParaRPr/>
            </a:p>
          </p:txBody>
        </p:sp>
        <p:sp>
          <p:nvSpPr>
            <p:cNvPr id="17" name="object 17"/>
            <p:cNvSpPr/>
            <p:nvPr/>
          </p:nvSpPr>
          <p:spPr>
            <a:xfrm>
              <a:off x="5509259" y="4076700"/>
              <a:ext cx="430530" cy="718820"/>
            </a:xfrm>
            <a:custGeom>
              <a:avLst/>
              <a:gdLst/>
              <a:ahLst/>
              <a:cxnLst/>
              <a:rect l="l" t="t" r="r" b="b"/>
              <a:pathLst>
                <a:path w="430529" h="718820">
                  <a:moveTo>
                    <a:pt x="0" y="0"/>
                  </a:moveTo>
                  <a:lnTo>
                    <a:pt x="430529" y="718819"/>
                  </a:lnTo>
                </a:path>
              </a:pathLst>
            </a:custGeom>
            <a:ln w="25518">
              <a:solidFill>
                <a:srgbClr val="BADFE2"/>
              </a:solidFill>
            </a:ln>
          </p:spPr>
          <p:txBody>
            <a:bodyPr wrap="square" lIns="0" tIns="0" rIns="0" bIns="0" rtlCol="0"/>
            <a:lstStyle/>
            <a:p>
              <a:endParaRPr/>
            </a:p>
          </p:txBody>
        </p:sp>
        <p:sp>
          <p:nvSpPr>
            <p:cNvPr id="18" name="object 18"/>
            <p:cNvSpPr/>
            <p:nvPr/>
          </p:nvSpPr>
          <p:spPr>
            <a:xfrm>
              <a:off x="6012180" y="859789"/>
              <a:ext cx="2232660" cy="1008380"/>
            </a:xfrm>
            <a:custGeom>
              <a:avLst/>
              <a:gdLst/>
              <a:ahLst/>
              <a:cxnLst/>
              <a:rect l="l" t="t" r="r" b="b"/>
              <a:pathLst>
                <a:path w="2232659" h="1008380">
                  <a:moveTo>
                    <a:pt x="2232660" y="0"/>
                  </a:moveTo>
                  <a:lnTo>
                    <a:pt x="0" y="0"/>
                  </a:lnTo>
                  <a:lnTo>
                    <a:pt x="0" y="984250"/>
                  </a:lnTo>
                  <a:lnTo>
                    <a:pt x="0" y="1008380"/>
                  </a:lnTo>
                  <a:lnTo>
                    <a:pt x="2232660" y="1008380"/>
                  </a:lnTo>
                  <a:lnTo>
                    <a:pt x="2232660" y="984250"/>
                  </a:lnTo>
                  <a:lnTo>
                    <a:pt x="2232660" y="0"/>
                  </a:lnTo>
                  <a:close/>
                </a:path>
              </a:pathLst>
            </a:custGeom>
            <a:solidFill>
              <a:srgbClr val="000000">
                <a:alpha val="34999"/>
              </a:srgbClr>
            </a:solidFill>
          </p:spPr>
          <p:txBody>
            <a:bodyPr wrap="square" lIns="0" tIns="0" rIns="0" bIns="0" rtlCol="0"/>
            <a:lstStyle/>
            <a:p>
              <a:endParaRPr/>
            </a:p>
          </p:txBody>
        </p:sp>
        <p:sp>
          <p:nvSpPr>
            <p:cNvPr id="19" name="object 19"/>
            <p:cNvSpPr/>
            <p:nvPr/>
          </p:nvSpPr>
          <p:spPr>
            <a:xfrm>
              <a:off x="6012179" y="859789"/>
              <a:ext cx="2232660" cy="1008380"/>
            </a:xfrm>
            <a:custGeom>
              <a:avLst/>
              <a:gdLst/>
              <a:ahLst/>
              <a:cxnLst/>
              <a:rect l="l" t="t" r="r" b="b"/>
              <a:pathLst>
                <a:path w="2232659" h="1008380">
                  <a:moveTo>
                    <a:pt x="1116329" y="1008380"/>
                  </a:moveTo>
                  <a:lnTo>
                    <a:pt x="0" y="1008380"/>
                  </a:lnTo>
                  <a:lnTo>
                    <a:pt x="0" y="0"/>
                  </a:lnTo>
                  <a:lnTo>
                    <a:pt x="2232660" y="0"/>
                  </a:lnTo>
                  <a:lnTo>
                    <a:pt x="2232660" y="1008380"/>
                  </a:lnTo>
                  <a:lnTo>
                    <a:pt x="1116329" y="1008380"/>
                  </a:lnTo>
                  <a:close/>
                </a:path>
              </a:pathLst>
            </a:custGeom>
            <a:ln w="9344">
              <a:solidFill>
                <a:srgbClr val="000000"/>
              </a:solidFill>
            </a:ln>
          </p:spPr>
          <p:txBody>
            <a:bodyPr wrap="square" lIns="0" tIns="0" rIns="0" bIns="0" rtlCol="0"/>
            <a:lstStyle/>
            <a:p>
              <a:endParaRPr/>
            </a:p>
          </p:txBody>
        </p:sp>
      </p:grpSp>
      <p:sp>
        <p:nvSpPr>
          <p:cNvPr id="20" name="object 20"/>
          <p:cNvSpPr txBox="1"/>
          <p:nvPr/>
        </p:nvSpPr>
        <p:spPr>
          <a:xfrm>
            <a:off x="7626351" y="1068000"/>
            <a:ext cx="1799589" cy="616836"/>
          </a:xfrm>
          <a:prstGeom prst="rect">
            <a:avLst/>
          </a:prstGeom>
        </p:spPr>
        <p:txBody>
          <a:bodyPr vert="horz" wrap="square" lIns="0" tIns="1270" rIns="0" bIns="0" rtlCol="0">
            <a:spAutoFit/>
          </a:bodyPr>
          <a:lstStyle/>
          <a:p>
            <a:pPr marL="342900" indent="-342900">
              <a:lnSpc>
                <a:spcPts val="2400"/>
              </a:lnSpc>
              <a:spcBef>
                <a:spcPts val="10"/>
              </a:spcBef>
              <a:tabLst>
                <a:tab pos="342265" algn="l"/>
              </a:tabLst>
            </a:pPr>
            <a:r>
              <a:rPr sz="3000" baseline="2777" dirty="0">
                <a:latin typeface="Arial"/>
                <a:cs typeface="Arial"/>
              </a:rPr>
              <a:t>•	</a:t>
            </a:r>
            <a:r>
              <a:rPr sz="2000" dirty="0">
                <a:latin typeface="Arial"/>
                <a:cs typeface="Arial"/>
              </a:rPr>
              <a:t>Drug  </a:t>
            </a:r>
            <a:r>
              <a:rPr sz="2000" spc="5" dirty="0">
                <a:latin typeface="Arial"/>
                <a:cs typeface="Arial"/>
              </a:rPr>
              <a:t>d</a:t>
            </a:r>
            <a:r>
              <a:rPr sz="2000" spc="-5" dirty="0">
                <a:latin typeface="Arial"/>
                <a:cs typeface="Arial"/>
              </a:rPr>
              <a:t>e</a:t>
            </a:r>
            <a:r>
              <a:rPr sz="2000" dirty="0">
                <a:latin typeface="Arial"/>
                <a:cs typeface="Arial"/>
              </a:rPr>
              <a:t>v</a:t>
            </a:r>
            <a:r>
              <a:rPr sz="2000" spc="-5" dirty="0">
                <a:latin typeface="Arial"/>
                <a:cs typeface="Arial"/>
              </a:rPr>
              <a:t>e</a:t>
            </a:r>
            <a:r>
              <a:rPr sz="2000" dirty="0">
                <a:latin typeface="Arial"/>
                <a:cs typeface="Arial"/>
              </a:rPr>
              <a:t>l</a:t>
            </a:r>
            <a:r>
              <a:rPr sz="2000" spc="-5" dirty="0">
                <a:latin typeface="Arial"/>
                <a:cs typeface="Arial"/>
              </a:rPr>
              <a:t>o</a:t>
            </a:r>
            <a:r>
              <a:rPr sz="2000" spc="5" dirty="0">
                <a:latin typeface="Arial"/>
                <a:cs typeface="Arial"/>
              </a:rPr>
              <a:t>p</a:t>
            </a:r>
            <a:r>
              <a:rPr sz="2000" dirty="0">
                <a:latin typeface="Arial"/>
                <a:cs typeface="Arial"/>
              </a:rPr>
              <a:t>m</a:t>
            </a:r>
            <a:r>
              <a:rPr sz="2000" spc="-5" dirty="0">
                <a:latin typeface="Arial"/>
                <a:cs typeface="Arial"/>
              </a:rPr>
              <a:t>e</a:t>
            </a:r>
            <a:r>
              <a:rPr sz="2000" spc="5" dirty="0">
                <a:latin typeface="Arial"/>
                <a:cs typeface="Arial"/>
              </a:rPr>
              <a:t>n</a:t>
            </a:r>
            <a:r>
              <a:rPr sz="2000" dirty="0">
                <a:latin typeface="Arial"/>
                <a:cs typeface="Arial"/>
              </a:rPr>
              <a:t>t</a:t>
            </a:r>
            <a:endParaRPr sz="2000">
              <a:latin typeface="Arial"/>
              <a:cs typeface="Arial"/>
            </a:endParaRPr>
          </a:p>
        </p:txBody>
      </p:sp>
      <p:grpSp>
        <p:nvGrpSpPr>
          <p:cNvPr id="21" name="object 21"/>
          <p:cNvGrpSpPr/>
          <p:nvPr/>
        </p:nvGrpSpPr>
        <p:grpSpPr>
          <a:xfrm>
            <a:off x="7459028" y="832168"/>
            <a:ext cx="2242185" cy="1016635"/>
            <a:chOff x="5935027" y="832167"/>
            <a:chExt cx="2242185" cy="1016635"/>
          </a:xfrm>
        </p:grpSpPr>
        <p:sp>
          <p:nvSpPr>
            <p:cNvPr id="22" name="object 22"/>
            <p:cNvSpPr/>
            <p:nvPr/>
          </p:nvSpPr>
          <p:spPr>
            <a:xfrm>
              <a:off x="5939790" y="836930"/>
              <a:ext cx="2232660" cy="1007110"/>
            </a:xfrm>
            <a:custGeom>
              <a:avLst/>
              <a:gdLst/>
              <a:ahLst/>
              <a:cxnLst/>
              <a:rect l="l" t="t" r="r" b="b"/>
              <a:pathLst>
                <a:path w="2232659" h="1007110">
                  <a:moveTo>
                    <a:pt x="2232660" y="0"/>
                  </a:moveTo>
                  <a:lnTo>
                    <a:pt x="0" y="0"/>
                  </a:lnTo>
                  <a:lnTo>
                    <a:pt x="0" y="1007110"/>
                  </a:lnTo>
                  <a:lnTo>
                    <a:pt x="2232660" y="1007110"/>
                  </a:lnTo>
                  <a:close/>
                </a:path>
              </a:pathLst>
            </a:custGeom>
            <a:solidFill>
              <a:srgbClr val="FFFF00"/>
            </a:solidFill>
          </p:spPr>
          <p:txBody>
            <a:bodyPr wrap="square" lIns="0" tIns="0" rIns="0" bIns="0" rtlCol="0"/>
            <a:lstStyle/>
            <a:p>
              <a:endParaRPr/>
            </a:p>
          </p:txBody>
        </p:sp>
        <p:sp>
          <p:nvSpPr>
            <p:cNvPr id="23" name="object 23"/>
            <p:cNvSpPr/>
            <p:nvPr/>
          </p:nvSpPr>
          <p:spPr>
            <a:xfrm>
              <a:off x="5939790" y="836930"/>
              <a:ext cx="2232660" cy="1007110"/>
            </a:xfrm>
            <a:custGeom>
              <a:avLst/>
              <a:gdLst/>
              <a:ahLst/>
              <a:cxnLst/>
              <a:rect l="l" t="t" r="r" b="b"/>
              <a:pathLst>
                <a:path w="2232659" h="1007110">
                  <a:moveTo>
                    <a:pt x="1116330" y="1007110"/>
                  </a:moveTo>
                  <a:lnTo>
                    <a:pt x="0" y="1007110"/>
                  </a:lnTo>
                  <a:lnTo>
                    <a:pt x="0" y="0"/>
                  </a:lnTo>
                  <a:lnTo>
                    <a:pt x="2232660" y="0"/>
                  </a:lnTo>
                  <a:lnTo>
                    <a:pt x="2232660" y="1007110"/>
                  </a:lnTo>
                  <a:lnTo>
                    <a:pt x="1116330" y="1007110"/>
                  </a:lnTo>
                  <a:close/>
                </a:path>
              </a:pathLst>
            </a:custGeom>
            <a:ln w="9344">
              <a:solidFill>
                <a:srgbClr val="B5DBDE"/>
              </a:solidFill>
            </a:ln>
          </p:spPr>
          <p:txBody>
            <a:bodyPr wrap="square" lIns="0" tIns="0" rIns="0" bIns="0" rtlCol="0"/>
            <a:lstStyle/>
            <a:p>
              <a:endParaRPr/>
            </a:p>
          </p:txBody>
        </p:sp>
      </p:grpSp>
      <p:sp>
        <p:nvSpPr>
          <p:cNvPr id="24" name="object 24"/>
          <p:cNvSpPr txBox="1"/>
          <p:nvPr/>
        </p:nvSpPr>
        <p:spPr>
          <a:xfrm>
            <a:off x="7531507" y="1023620"/>
            <a:ext cx="2160270" cy="635000"/>
          </a:xfrm>
          <a:prstGeom prst="rect">
            <a:avLst/>
          </a:prstGeom>
        </p:spPr>
        <p:txBody>
          <a:bodyPr vert="horz" wrap="square" lIns="0" tIns="12700" rIns="0" bIns="0" rtlCol="0">
            <a:spAutoFit/>
          </a:bodyPr>
          <a:lstStyle/>
          <a:p>
            <a:pPr marL="365125" marR="330835" indent="-342900">
              <a:spcBef>
                <a:spcPts val="100"/>
              </a:spcBef>
              <a:buChar char="•"/>
              <a:tabLst>
                <a:tab pos="365125" algn="l"/>
                <a:tab pos="365760" algn="l"/>
              </a:tabLst>
            </a:pPr>
            <a:r>
              <a:rPr sz="2000" dirty="0">
                <a:latin typeface="Arial"/>
                <a:cs typeface="Arial"/>
              </a:rPr>
              <a:t>Drug  </a:t>
            </a:r>
            <a:r>
              <a:rPr sz="2000" spc="5" dirty="0">
                <a:latin typeface="Arial"/>
                <a:cs typeface="Arial"/>
              </a:rPr>
              <a:t>d</a:t>
            </a:r>
            <a:r>
              <a:rPr sz="2000" spc="-5" dirty="0">
                <a:latin typeface="Arial"/>
                <a:cs typeface="Arial"/>
              </a:rPr>
              <a:t>e</a:t>
            </a:r>
            <a:r>
              <a:rPr sz="2000" dirty="0">
                <a:latin typeface="Arial"/>
                <a:cs typeface="Arial"/>
              </a:rPr>
              <a:t>v</a:t>
            </a:r>
            <a:r>
              <a:rPr sz="2000" spc="-5" dirty="0">
                <a:latin typeface="Arial"/>
                <a:cs typeface="Arial"/>
              </a:rPr>
              <a:t>e</a:t>
            </a:r>
            <a:r>
              <a:rPr sz="2000" dirty="0">
                <a:latin typeface="Arial"/>
                <a:cs typeface="Arial"/>
              </a:rPr>
              <a:t>l</a:t>
            </a:r>
            <a:r>
              <a:rPr sz="2000" spc="5" dirty="0">
                <a:latin typeface="Arial"/>
                <a:cs typeface="Arial"/>
              </a:rPr>
              <a:t>o</a:t>
            </a:r>
            <a:r>
              <a:rPr sz="2000" spc="-5" dirty="0">
                <a:latin typeface="Arial"/>
                <a:cs typeface="Arial"/>
              </a:rPr>
              <a:t>p</a:t>
            </a:r>
            <a:r>
              <a:rPr sz="2000" dirty="0">
                <a:latin typeface="Arial"/>
                <a:cs typeface="Arial"/>
              </a:rPr>
              <a:t>m</a:t>
            </a:r>
            <a:r>
              <a:rPr sz="2000" spc="5" dirty="0">
                <a:latin typeface="Arial"/>
                <a:cs typeface="Arial"/>
              </a:rPr>
              <a:t>e</a:t>
            </a:r>
            <a:r>
              <a:rPr sz="2000" spc="-5" dirty="0">
                <a:latin typeface="Arial"/>
                <a:cs typeface="Arial"/>
              </a:rPr>
              <a:t>n</a:t>
            </a:r>
            <a:r>
              <a:rPr sz="2000" dirty="0">
                <a:latin typeface="Arial"/>
                <a:cs typeface="Arial"/>
              </a:rPr>
              <a:t>t</a:t>
            </a:r>
            <a:endParaRPr sz="2000">
              <a:latin typeface="Arial"/>
              <a:cs typeface="Arial"/>
            </a:endParaRPr>
          </a:p>
        </p:txBody>
      </p:sp>
      <p:grpSp>
        <p:nvGrpSpPr>
          <p:cNvPr id="25" name="object 25"/>
          <p:cNvGrpSpPr/>
          <p:nvPr/>
        </p:nvGrpSpPr>
        <p:grpSpPr>
          <a:xfrm>
            <a:off x="7019290" y="1570989"/>
            <a:ext cx="516890" cy="135890"/>
            <a:chOff x="5495290" y="1570989"/>
            <a:chExt cx="516890" cy="135890"/>
          </a:xfrm>
        </p:grpSpPr>
        <p:sp>
          <p:nvSpPr>
            <p:cNvPr id="26" name="object 26"/>
            <p:cNvSpPr/>
            <p:nvPr/>
          </p:nvSpPr>
          <p:spPr>
            <a:xfrm>
              <a:off x="5580380" y="1648459"/>
              <a:ext cx="325120" cy="1270"/>
            </a:xfrm>
            <a:custGeom>
              <a:avLst/>
              <a:gdLst/>
              <a:ahLst/>
              <a:cxnLst/>
              <a:rect l="l" t="t" r="r" b="b"/>
              <a:pathLst>
                <a:path w="325120" h="1269">
                  <a:moveTo>
                    <a:pt x="0" y="0"/>
                  </a:moveTo>
                  <a:lnTo>
                    <a:pt x="325120" y="1269"/>
                  </a:lnTo>
                </a:path>
              </a:pathLst>
            </a:custGeom>
            <a:ln w="25400">
              <a:solidFill>
                <a:srgbClr val="000000"/>
              </a:solidFill>
            </a:ln>
          </p:spPr>
          <p:txBody>
            <a:bodyPr wrap="square" lIns="0" tIns="0" rIns="0" bIns="0" rtlCol="0"/>
            <a:lstStyle/>
            <a:p>
              <a:endParaRPr/>
            </a:p>
          </p:txBody>
        </p:sp>
        <p:sp>
          <p:nvSpPr>
            <p:cNvPr id="27" name="object 27"/>
            <p:cNvSpPr/>
            <p:nvPr/>
          </p:nvSpPr>
          <p:spPr>
            <a:xfrm>
              <a:off x="5897880" y="1591309"/>
              <a:ext cx="114300" cy="115569"/>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5507990" y="1628139"/>
              <a:ext cx="325120" cy="1270"/>
            </a:xfrm>
            <a:custGeom>
              <a:avLst/>
              <a:gdLst/>
              <a:ahLst/>
              <a:cxnLst/>
              <a:rect l="l" t="t" r="r" b="b"/>
              <a:pathLst>
                <a:path w="325120" h="1269">
                  <a:moveTo>
                    <a:pt x="0" y="0"/>
                  </a:moveTo>
                  <a:lnTo>
                    <a:pt x="325120" y="1270"/>
                  </a:lnTo>
                </a:path>
              </a:pathLst>
            </a:custGeom>
            <a:ln w="25400">
              <a:solidFill>
                <a:srgbClr val="BADFE2"/>
              </a:solidFill>
            </a:ln>
          </p:spPr>
          <p:txBody>
            <a:bodyPr wrap="square" lIns="0" tIns="0" rIns="0" bIns="0" rtlCol="0"/>
            <a:lstStyle/>
            <a:p>
              <a:endParaRPr/>
            </a:p>
          </p:txBody>
        </p:sp>
        <p:sp>
          <p:nvSpPr>
            <p:cNvPr id="29" name="object 29"/>
            <p:cNvSpPr/>
            <p:nvPr/>
          </p:nvSpPr>
          <p:spPr>
            <a:xfrm>
              <a:off x="5825490" y="1570989"/>
              <a:ext cx="114300" cy="115570"/>
            </a:xfrm>
            <a:prstGeom prst="rect">
              <a:avLst/>
            </a:prstGeom>
            <a:blipFill>
              <a:blip r:embed="rId4" cstate="print"/>
              <a:stretch>
                <a:fillRect/>
              </a:stretch>
            </a:blipFill>
          </p:spPr>
          <p:txBody>
            <a:bodyPr wrap="square" lIns="0" tIns="0" rIns="0" bIns="0" rtlCol="0"/>
            <a:lstStyle/>
            <a:p>
              <a:endParaRPr/>
            </a:p>
          </p:txBody>
        </p:sp>
      </p:grpSp>
      <p:sp>
        <p:nvSpPr>
          <p:cNvPr id="30" name="object 2">
            <a:extLst>
              <a:ext uri="{FF2B5EF4-FFF2-40B4-BE49-F238E27FC236}">
                <a16:creationId xmlns:a16="http://schemas.microsoft.com/office/drawing/2014/main" id="{4CD18E52-6C2D-4EC9-B4D4-D9D93235F5C4}"/>
              </a:ext>
            </a:extLst>
          </p:cNvPr>
          <p:cNvSpPr txBox="1">
            <a:spLocks/>
          </p:cNvSpPr>
          <p:nvPr/>
        </p:nvSpPr>
        <p:spPr>
          <a:xfrm>
            <a:off x="834821" y="372369"/>
            <a:ext cx="8046720" cy="574040"/>
          </a:xfrm>
          <a:prstGeom prst="rect">
            <a:avLst/>
          </a:prstGeom>
        </p:spPr>
        <p:txBody>
          <a:bodyPr vert="horz" wrap="square" lIns="0" tIns="12700" rIns="0" bIns="0" rtlCol="0" anchor="ctr">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0"/>
              </a:spcBef>
            </a:pPr>
            <a:r>
              <a:rPr lang="cs-CZ" sz="3600" kern="0" spc="-5" dirty="0">
                <a:latin typeface="Arial"/>
                <a:cs typeface="Arial"/>
              </a:rPr>
              <a:t>Odkud se berou biomarkery</a:t>
            </a:r>
            <a:endParaRPr lang="cs-CZ" sz="3600" kern="0" dirty="0">
              <a:latin typeface="Arial"/>
              <a:cs typeface="Arial"/>
            </a:endParaRPr>
          </a:p>
        </p:txBody>
      </p:sp>
    </p:spTree>
  </p:cSld>
  <p:clrMapOvr>
    <a:masterClrMapping/>
  </p:clrMapOvr>
  <p:transition>
    <p:wipe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E0346797-A9AD-457E-9D67-C07E7D6838BB}"/>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3" name="Slide Number Placeholder 2">
            <a:extLst>
              <a:ext uri="{FF2B5EF4-FFF2-40B4-BE49-F238E27FC236}">
                <a16:creationId xmlns:a16="http://schemas.microsoft.com/office/drawing/2014/main" id="{8A33528F-7277-4824-96FA-B8B7A0B89521}"/>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91</a:t>
            </a:fld>
            <a:endParaRPr lang="cs-CZ" altLang="cs-CZ"/>
          </a:p>
        </p:txBody>
      </p:sp>
      <p:sp>
        <p:nvSpPr>
          <p:cNvPr id="5" name="object 2">
            <a:extLst>
              <a:ext uri="{FF2B5EF4-FFF2-40B4-BE49-F238E27FC236}">
                <a16:creationId xmlns:a16="http://schemas.microsoft.com/office/drawing/2014/main" id="{B115E828-F4AB-4737-A10B-72F57976ADE0}"/>
              </a:ext>
            </a:extLst>
          </p:cNvPr>
          <p:cNvSpPr txBox="1">
            <a:spLocks/>
          </p:cNvSpPr>
          <p:nvPr/>
        </p:nvSpPr>
        <p:spPr>
          <a:xfrm>
            <a:off x="720725" y="1296001"/>
            <a:ext cx="5220000" cy="271576"/>
          </a:xfrm>
          <a:prstGeom prst="rect">
            <a:avLst/>
          </a:prstGeom>
        </p:spPr>
        <p:txBody>
          <a:bodyPr vert="horz" lIns="0" tIns="0" rIns="0" bIns="0" rtlCol="0">
            <a:norm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ts val="2300"/>
              </a:lnSpc>
              <a:spcBef>
                <a:spcPts val="0"/>
              </a:spcBef>
              <a:spcAft>
                <a:spcPts val="600"/>
              </a:spcAft>
              <a:buClr>
                <a:schemeClr val="tx2"/>
              </a:buClr>
              <a:buSzPct val="100000"/>
            </a:pPr>
            <a:r>
              <a:rPr lang="en-GB" sz="1700" b="0" kern="0" spc="-5">
                <a:latin typeface="+mn-lt"/>
                <a:ea typeface="+mn-ea"/>
                <a:cs typeface="+mn-cs"/>
              </a:rPr>
              <a:t>K čemu nám mohou sloužit</a:t>
            </a:r>
            <a:endParaRPr lang="en-GB" sz="1700" b="0" kern="0">
              <a:latin typeface="+mn-lt"/>
              <a:ea typeface="+mn-ea"/>
              <a:cs typeface="+mn-cs"/>
            </a:endParaRPr>
          </a:p>
        </p:txBody>
      </p:sp>
      <p:sp>
        <p:nvSpPr>
          <p:cNvPr id="15" name="Title 4">
            <a:extLst>
              <a:ext uri="{FF2B5EF4-FFF2-40B4-BE49-F238E27FC236}">
                <a16:creationId xmlns:a16="http://schemas.microsoft.com/office/drawing/2014/main" id="{BED5D74F-DB66-458A-AEEF-CBCC0041C9D0}"/>
              </a:ext>
            </a:extLst>
          </p:cNvPr>
          <p:cNvSpPr>
            <a:spLocks noGrp="1"/>
          </p:cNvSpPr>
          <p:nvPr>
            <p:ph type="title"/>
          </p:nvPr>
        </p:nvSpPr>
        <p:spPr>
          <a:xfrm>
            <a:off x="720000" y="720000"/>
            <a:ext cx="10753200" cy="451576"/>
          </a:xfrm>
        </p:spPr>
        <p:txBody>
          <a:bodyPr/>
          <a:lstStyle/>
          <a:p>
            <a:r>
              <a:rPr lang="cs-CZ" dirty="0"/>
              <a:t>K čemu slouží biomarkery</a:t>
            </a:r>
            <a:endParaRPr lang="en-US" dirty="0"/>
          </a:p>
        </p:txBody>
      </p:sp>
      <p:sp>
        <p:nvSpPr>
          <p:cNvPr id="3" name="object 3"/>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endParaRPr lang="en-GB" sz="1700" b="0" dirty="0">
              <a:solidFill>
                <a:schemeClr val="tx2"/>
              </a:solidFill>
              <a:latin typeface="+mn-lt"/>
              <a:ea typeface="+mn-ea"/>
              <a:cs typeface="+mn-cs"/>
            </a:endParaRPr>
          </a:p>
        </p:txBody>
      </p:sp>
      <p:sp>
        <p:nvSpPr>
          <p:cNvPr id="2" name="object 2"/>
          <p:cNvSpPr txBox="1"/>
          <p:nvPr/>
        </p:nvSpPr>
        <p:spPr>
          <a:xfrm>
            <a:off x="720000" y="1692001"/>
            <a:ext cx="5219998" cy="4140000"/>
          </a:xfrm>
          <a:prstGeom prst="rect">
            <a:avLst/>
          </a:prstGeom>
        </p:spPr>
        <p:txBody>
          <a:bodyPr vert="horz" lIns="0" tIns="0" rIns="0" bIns="0" rtlCol="0">
            <a:normAutofit/>
          </a:bodyPr>
          <a:lstStyle/>
          <a:p>
            <a:pPr marL="12700">
              <a:spcBef>
                <a:spcPts val="0"/>
              </a:spcBef>
              <a:spcAft>
                <a:spcPts val="600"/>
              </a:spcAft>
            </a:pPr>
            <a:r>
              <a:rPr lang="en-GB" sz="2800">
                <a:latin typeface="+mn-lt"/>
              </a:rPr>
              <a:t>•</a:t>
            </a:r>
          </a:p>
        </p:txBody>
      </p:sp>
      <p:graphicFrame>
        <p:nvGraphicFramePr>
          <p:cNvPr id="7" name="object 4">
            <a:extLst>
              <a:ext uri="{FF2B5EF4-FFF2-40B4-BE49-F238E27FC236}">
                <a16:creationId xmlns:a16="http://schemas.microsoft.com/office/drawing/2014/main" id="{A8D2E0CE-A391-4DF2-B402-092937216106}"/>
              </a:ext>
            </a:extLst>
          </p:cNvPr>
          <p:cNvGraphicFramePr/>
          <p:nvPr/>
        </p:nvGraphicFramePr>
        <p:xfrm>
          <a:off x="6251280" y="1690271"/>
          <a:ext cx="5219998"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bject 5">
            <a:extLst>
              <a:ext uri="{FF2B5EF4-FFF2-40B4-BE49-F238E27FC236}">
                <a16:creationId xmlns:a16="http://schemas.microsoft.com/office/drawing/2014/main" id="{584AA30A-446A-477A-804F-B1A20F6693B9}"/>
              </a:ext>
            </a:extLst>
          </p:cNvPr>
          <p:cNvSpPr txBox="1"/>
          <p:nvPr/>
        </p:nvSpPr>
        <p:spPr>
          <a:xfrm>
            <a:off x="414000" y="1926024"/>
            <a:ext cx="5043217" cy="1490152"/>
          </a:xfrm>
          <a:prstGeom prst="rect">
            <a:avLst/>
          </a:prstGeom>
          <a:solidFill>
            <a:schemeClr val="accent4">
              <a:lumMod val="20000"/>
              <a:lumOff val="80000"/>
            </a:schemeClr>
          </a:solidFill>
          <a:ln>
            <a:noFill/>
          </a:ln>
          <a:effectLst/>
        </p:spPr>
        <p:txBody>
          <a:bodyPr vert="horz" wrap="square" lIns="0" tIns="12700" rIns="0" bIns="0" rtlCol="0">
            <a:spAutoFit/>
          </a:bodyPr>
          <a:lstStyle/>
          <a:p>
            <a:pPr marL="12700" marR="5080">
              <a:spcBef>
                <a:spcPts val="100"/>
              </a:spcBef>
            </a:pPr>
            <a:r>
              <a:rPr lang="cs-CZ" sz="2400" b="1" u="heavy" spc="-5" dirty="0">
                <a:uFill>
                  <a:solidFill>
                    <a:srgbClr val="FFFFFF"/>
                  </a:solidFill>
                </a:uFill>
                <a:latin typeface="Calibri" panose="020F0502020204030204" pitchFamily="34" charset="0"/>
                <a:cs typeface="Calibri" panose="020F0502020204030204" pitchFamily="34" charset="0"/>
              </a:rPr>
              <a:t>Screening</a:t>
            </a:r>
            <a:r>
              <a:rPr lang="cs-CZ" sz="2400" u="heavy" spc="-5" dirty="0">
                <a:uFill>
                  <a:solidFill>
                    <a:srgbClr val="FFFFFF"/>
                  </a:solidFill>
                </a:uFill>
                <a:latin typeface="Calibri" panose="020F0502020204030204" pitchFamily="34" charset="0"/>
                <a:cs typeface="Calibri" panose="020F0502020204030204" pitchFamily="34" charset="0"/>
              </a:rPr>
              <a:t> – rozlišuje zdravé od asymptomatického onemocnění. Např.: mamografie u rakoviny prsu, </a:t>
            </a:r>
            <a:r>
              <a:rPr lang="cs-CZ" sz="2400" u="heavy" spc="-5" dirty="0" err="1">
                <a:uFill>
                  <a:solidFill>
                    <a:srgbClr val="FFFFFF"/>
                  </a:solidFill>
                </a:uFill>
                <a:latin typeface="Calibri" panose="020F0502020204030204" pitchFamily="34" charset="0"/>
                <a:cs typeface="Calibri" panose="020F0502020204030204" pitchFamily="34" charset="0"/>
              </a:rPr>
              <a:t>pap</a:t>
            </a:r>
            <a:r>
              <a:rPr lang="cs-CZ" sz="2400" u="heavy" spc="-5" dirty="0">
                <a:uFill>
                  <a:solidFill>
                    <a:srgbClr val="FFFFFF"/>
                  </a:solidFill>
                </a:uFill>
                <a:latin typeface="Calibri" panose="020F0502020204030204" pitchFamily="34" charset="0"/>
                <a:cs typeface="Calibri" panose="020F0502020204030204" pitchFamily="34" charset="0"/>
              </a:rPr>
              <a:t> stěr u karcinomu děložního čípku </a:t>
            </a:r>
            <a:endParaRPr lang="cs-CZ" sz="2400" b="1" u="heavy" spc="-5" dirty="0">
              <a:uFill>
                <a:solidFill>
                  <a:srgbClr val="FFFFFF"/>
                </a:solidFill>
              </a:uFill>
              <a:latin typeface="Arial"/>
              <a:cs typeface="Arial"/>
            </a:endParaRPr>
          </a:p>
        </p:txBody>
      </p:sp>
      <p:sp>
        <p:nvSpPr>
          <p:cNvPr id="12" name="object 3">
            <a:extLst>
              <a:ext uri="{FF2B5EF4-FFF2-40B4-BE49-F238E27FC236}">
                <a16:creationId xmlns:a16="http://schemas.microsoft.com/office/drawing/2014/main" id="{5E8D06D7-BC09-4BA8-902C-E3745466EA84}"/>
              </a:ext>
            </a:extLst>
          </p:cNvPr>
          <p:cNvSpPr txBox="1"/>
          <p:nvPr/>
        </p:nvSpPr>
        <p:spPr>
          <a:xfrm>
            <a:off x="387002" y="3760271"/>
            <a:ext cx="5356850" cy="2228815"/>
          </a:xfrm>
          <a:prstGeom prst="rect">
            <a:avLst/>
          </a:prstGeom>
          <a:solidFill>
            <a:schemeClr val="accent4">
              <a:lumMod val="20000"/>
              <a:lumOff val="80000"/>
            </a:schemeClr>
          </a:solidFill>
          <a:ln>
            <a:noFill/>
          </a:ln>
          <a:effectLst/>
        </p:spPr>
        <p:txBody>
          <a:bodyPr vert="horz" wrap="square" lIns="0" tIns="12700" rIns="0" bIns="0" rtlCol="0">
            <a:spAutoFit/>
          </a:bodyPr>
          <a:lstStyle/>
          <a:p>
            <a:pPr marL="12700" marR="5080">
              <a:spcBef>
                <a:spcPts val="100"/>
              </a:spcBef>
            </a:pPr>
            <a:r>
              <a:rPr lang="cs-CZ" sz="2400" b="1" u="heavy" spc="-5" dirty="0">
                <a:uFill>
                  <a:solidFill>
                    <a:srgbClr val="FFFFFF"/>
                  </a:solidFill>
                </a:uFill>
                <a:latin typeface="Calibri" panose="020F0502020204030204" pitchFamily="34" charset="0"/>
                <a:cs typeface="Calibri" panose="020F0502020204030204" pitchFamily="34" charset="0"/>
              </a:rPr>
              <a:t>Posouzení rizik </a:t>
            </a:r>
            <a:r>
              <a:rPr lang="cs-CZ" sz="2400" u="heavy" spc="-5" dirty="0">
                <a:uFill>
                  <a:solidFill>
                    <a:srgbClr val="FFFFFF"/>
                  </a:solidFill>
                </a:uFill>
                <a:latin typeface="Calibri" panose="020F0502020204030204" pitchFamily="34" charset="0"/>
                <a:cs typeface="Calibri" panose="020F0502020204030204" pitchFamily="34" charset="0"/>
              </a:rPr>
              <a:t>– skutečná nebo potenciální přítomnost specifických rizikových charakteristik. Např.: Hodnocení kardiovaskulárního rizika – fosfolipáza A2 spojená s lipoproteinem, vitamín B6, IL-6, C-reaktivní protein</a:t>
            </a:r>
            <a:endParaRPr lang="cs-CZ" sz="2400" b="1" u="heavy" spc="-5" dirty="0">
              <a:uFill>
                <a:solidFill>
                  <a:srgbClr val="FFFFFF"/>
                </a:solidFill>
              </a:uFill>
              <a:latin typeface="Arial"/>
              <a:cs typeface="Arial"/>
            </a:endParaRPr>
          </a:p>
        </p:txBody>
      </p:sp>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8880"/>
            <a:ext cx="9144000" cy="5398770"/>
          </a:xfrm>
          <a:prstGeom prst="rect">
            <a:avLst/>
          </a:prstGeom>
          <a:blipFill>
            <a:blip r:embed="rId2"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E947CFE4-4926-4F58-91B5-EECD0F3285AB}"/>
              </a:ext>
            </a:extLst>
          </p:cNvPr>
          <p:cNvSpPr txBox="1">
            <a:spLocks/>
          </p:cNvSpPr>
          <p:nvPr/>
        </p:nvSpPr>
        <p:spPr>
          <a:xfrm>
            <a:off x="834821" y="372369"/>
            <a:ext cx="8046720" cy="574040"/>
          </a:xfrm>
          <a:prstGeom prst="rect">
            <a:avLst/>
          </a:prstGeom>
        </p:spPr>
        <p:txBody>
          <a:bodyPr vert="horz" wrap="square" lIns="0" tIns="12700" rIns="0" bIns="0" rtlCol="0" anchor="ctr" anchorCtr="0">
            <a:spAutoFit/>
          </a:bodyPr>
          <a:lstStyle>
            <a:lvl1pPr algn="l" rtl="0" eaLnBrk="1" fontAlgn="base" hangingPunct="1">
              <a:lnSpc>
                <a:spcPts val="4000"/>
              </a:lnSpc>
              <a:spcBef>
                <a:spcPct val="0"/>
              </a:spcBef>
              <a:spcAft>
                <a:spcPct val="0"/>
              </a:spcAft>
              <a:defRPr sz="4400" b="0" i="0">
                <a:solidFill>
                  <a:schemeClr val="bg1"/>
                </a:solidFill>
                <a:latin typeface="Arial"/>
                <a:ea typeface="+mj-ea"/>
                <a:cs typeface="Arial"/>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0"/>
              </a:spcBef>
            </a:pPr>
            <a:r>
              <a:rPr lang="cs-CZ" sz="3600" b="1" kern="0" spc="-5" dirty="0"/>
              <a:t>Ideální biomarkery</a:t>
            </a:r>
            <a:endParaRPr lang="cs-CZ" sz="3600" kern="0" dirty="0"/>
          </a:p>
        </p:txBody>
      </p:sp>
      <p:sp>
        <p:nvSpPr>
          <p:cNvPr id="7" name="object 2">
            <a:extLst>
              <a:ext uri="{FF2B5EF4-FFF2-40B4-BE49-F238E27FC236}">
                <a16:creationId xmlns:a16="http://schemas.microsoft.com/office/drawing/2014/main" id="{A0FB3C4C-615C-4A2D-B17D-CF635EFB9667}"/>
              </a:ext>
            </a:extLst>
          </p:cNvPr>
          <p:cNvSpPr txBox="1">
            <a:spLocks noGrp="1"/>
          </p:cNvSpPr>
          <p:nvPr>
            <p:ph type="title"/>
          </p:nvPr>
        </p:nvSpPr>
        <p:spPr>
          <a:xfrm>
            <a:off x="987221" y="524769"/>
            <a:ext cx="8046720" cy="574040"/>
          </a:xfrm>
          <a:prstGeom prst="rect">
            <a:avLst/>
          </a:prstGeom>
        </p:spPr>
        <p:txBody>
          <a:bodyPr vert="horz" wrap="square" lIns="0" tIns="12700" rIns="0" bIns="0" rtlCol="0" anchor="ctr">
            <a:spAutoFit/>
          </a:bodyPr>
          <a:lstStyle/>
          <a:p>
            <a:pPr marL="12700">
              <a:lnSpc>
                <a:spcPct val="100000"/>
              </a:lnSpc>
              <a:spcBef>
                <a:spcPts val="100"/>
              </a:spcBef>
            </a:pPr>
            <a:r>
              <a:rPr lang="cs-CZ" sz="3600" b="1" spc="-5" dirty="0">
                <a:solidFill>
                  <a:schemeClr val="accent1"/>
                </a:solidFill>
                <a:latin typeface="Arial"/>
                <a:cs typeface="Arial"/>
              </a:rPr>
              <a:t>Evoluce </a:t>
            </a:r>
            <a:r>
              <a:rPr lang="cs-CZ" sz="3600" b="1" spc="-5" dirty="0" err="1">
                <a:solidFill>
                  <a:schemeClr val="accent1"/>
                </a:solidFill>
                <a:latin typeface="Arial"/>
                <a:cs typeface="Arial"/>
              </a:rPr>
              <a:t>biomarkerů</a:t>
            </a:r>
            <a:r>
              <a:rPr lang="cs-CZ" sz="3600" b="1" spc="-5" dirty="0" err="1">
                <a:latin typeface="Arial"/>
                <a:cs typeface="Arial"/>
              </a:rPr>
              <a:t>í</a:t>
            </a:r>
            <a:r>
              <a:rPr lang="cs-CZ" sz="3600" b="1" spc="-5" dirty="0">
                <a:latin typeface="Arial"/>
                <a:cs typeface="Arial"/>
              </a:rPr>
              <a:t> biomarkery</a:t>
            </a:r>
            <a:endParaRPr sz="3600" dirty="0">
              <a:latin typeface="Arial"/>
              <a:cs typeface="Arial"/>
            </a:endParaRPr>
          </a:p>
        </p:txBody>
      </p:sp>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9137" y="1695074"/>
            <a:ext cx="5218413" cy="3896711"/>
          </a:xfrm>
          <a:prstGeom prst="rect">
            <a:avLst/>
          </a:prstGeom>
        </p:spPr>
        <p:txBody>
          <a:bodyPr vert="horz" lIns="0" tIns="0" rIns="0" bIns="0" rtlCol="0">
            <a:normAutofit/>
          </a:bodyPr>
          <a:lstStyle/>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Další</a:t>
            </a:r>
            <a:r>
              <a:rPr lang="en-GB" sz="2600" b="0" spc="-5" dirty="0">
                <a:latin typeface="+mn-lt"/>
                <a:ea typeface="+mn-ea"/>
                <a:cs typeface="+mn-cs"/>
              </a:rPr>
              <a:t> </a:t>
            </a:r>
            <a:r>
              <a:rPr lang="en-GB" sz="2600" b="0" spc="-5" dirty="0" err="1">
                <a:latin typeface="+mn-lt"/>
                <a:ea typeface="+mn-ea"/>
                <a:cs typeface="+mn-cs"/>
              </a:rPr>
              <a:t>technologie</a:t>
            </a:r>
            <a:r>
              <a:rPr lang="en-GB" sz="2600" b="0" spc="-5" dirty="0">
                <a:latin typeface="+mn-lt"/>
                <a:ea typeface="+mn-ea"/>
                <a:cs typeface="+mn-cs"/>
              </a:rPr>
              <a:t> -</a:t>
            </a: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Fluorescenční</a:t>
            </a:r>
            <a:r>
              <a:rPr lang="en-GB" sz="2600" b="0" spc="-5" dirty="0">
                <a:latin typeface="+mn-lt"/>
                <a:ea typeface="+mn-ea"/>
                <a:cs typeface="+mn-cs"/>
              </a:rPr>
              <a:t> </a:t>
            </a:r>
            <a:r>
              <a:rPr lang="cs-CZ" sz="2600" b="0" spc="-5" dirty="0">
                <a:latin typeface="+mn-lt"/>
                <a:ea typeface="+mn-ea"/>
                <a:cs typeface="+mn-cs"/>
              </a:rPr>
              <a:t>markery</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Laboratoř</a:t>
            </a:r>
            <a:r>
              <a:rPr lang="en-GB" sz="2600" b="0" spc="-5" dirty="0">
                <a:latin typeface="+mn-lt"/>
                <a:ea typeface="+mn-ea"/>
                <a:cs typeface="+mn-cs"/>
              </a:rPr>
              <a:t> </a:t>
            </a:r>
            <a:r>
              <a:rPr lang="en-GB" sz="2600" b="0" spc="-5" dirty="0" err="1">
                <a:latin typeface="+mn-lt"/>
                <a:ea typeface="+mn-ea"/>
                <a:cs typeface="+mn-cs"/>
              </a:rPr>
              <a:t>na</a:t>
            </a:r>
            <a:r>
              <a:rPr lang="en-GB" sz="2600" b="0" spc="-5" dirty="0">
                <a:latin typeface="+mn-lt"/>
                <a:ea typeface="+mn-ea"/>
                <a:cs typeface="+mn-cs"/>
              </a:rPr>
              <a:t> </a:t>
            </a:r>
            <a:r>
              <a:rPr lang="en-GB" sz="2600" b="0" spc="-5" dirty="0" err="1">
                <a:latin typeface="+mn-lt"/>
                <a:ea typeface="+mn-ea"/>
                <a:cs typeface="+mn-cs"/>
              </a:rPr>
              <a:t>čipu</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Nukleární</a:t>
            </a:r>
            <a:r>
              <a:rPr lang="en-GB" sz="2600" b="0" spc="-5" dirty="0">
                <a:latin typeface="+mn-lt"/>
                <a:ea typeface="+mn-ea"/>
                <a:cs typeface="+mn-cs"/>
              </a:rPr>
              <a:t> </a:t>
            </a:r>
            <a:r>
              <a:rPr lang="en-GB" sz="2600" b="0" spc="-5" dirty="0" err="1">
                <a:latin typeface="+mn-lt"/>
                <a:ea typeface="+mn-ea"/>
                <a:cs typeface="+mn-cs"/>
              </a:rPr>
              <a:t>magnetická</a:t>
            </a:r>
            <a:r>
              <a:rPr lang="en-GB" sz="2600" b="0" spc="-5" dirty="0">
                <a:latin typeface="+mn-lt"/>
                <a:ea typeface="+mn-ea"/>
                <a:cs typeface="+mn-cs"/>
              </a:rPr>
              <a:t> </a:t>
            </a:r>
            <a:r>
              <a:rPr lang="en-GB" sz="2600" b="0" spc="-5" dirty="0" err="1">
                <a:latin typeface="+mn-lt"/>
                <a:ea typeface="+mn-ea"/>
                <a:cs typeface="+mn-cs"/>
              </a:rPr>
              <a:t>rezonance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Hmotnostní</a:t>
            </a:r>
            <a:r>
              <a:rPr lang="en-GB" sz="2600" b="0" spc="-5" dirty="0">
                <a:latin typeface="+mn-lt"/>
                <a:ea typeface="+mn-ea"/>
                <a:cs typeface="+mn-cs"/>
              </a:rPr>
              <a:t> </a:t>
            </a:r>
            <a:r>
              <a:rPr lang="en-GB" sz="2600" b="0" spc="-5" dirty="0" err="1">
                <a:latin typeface="+mn-lt"/>
                <a:ea typeface="+mn-ea"/>
                <a:cs typeface="+mn-cs"/>
              </a:rPr>
              <a:t>spektrometrie</a:t>
            </a:r>
            <a:r>
              <a:rPr lang="en-GB" sz="2600" b="0" spc="-5" dirty="0">
                <a:latin typeface="+mn-lt"/>
                <a:ea typeface="+mn-ea"/>
                <a:cs typeface="+mn-cs"/>
              </a:rPr>
              <a:t>/</a:t>
            </a:r>
            <a:r>
              <a:rPr lang="en-GB" sz="2600" b="0" spc="-5" dirty="0" err="1">
                <a:latin typeface="+mn-lt"/>
                <a:ea typeface="+mn-ea"/>
                <a:cs typeface="+mn-cs"/>
              </a:rPr>
              <a:t>kapalinová</a:t>
            </a:r>
            <a:r>
              <a:rPr lang="en-GB" sz="2600" b="0" spc="-5" dirty="0">
                <a:latin typeface="+mn-lt"/>
                <a:ea typeface="+mn-ea"/>
                <a:cs typeface="+mn-cs"/>
              </a:rPr>
              <a:t> </a:t>
            </a:r>
            <a:r>
              <a:rPr lang="en-GB" sz="2600" b="0" spc="-5" dirty="0" err="1">
                <a:latin typeface="+mn-lt"/>
                <a:ea typeface="+mn-ea"/>
                <a:cs typeface="+mn-cs"/>
              </a:rPr>
              <a:t>chromatografie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Nanobiotechnologie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Zobrazování</a:t>
            </a:r>
            <a:endParaRPr lang="en-GB" sz="2600" b="0" dirty="0">
              <a:latin typeface="+mn-lt"/>
              <a:ea typeface="+mn-ea"/>
              <a:cs typeface="+mn-cs"/>
            </a:endParaRPr>
          </a:p>
        </p:txBody>
      </p:sp>
      <p:sp>
        <p:nvSpPr>
          <p:cNvPr id="14" name="Footer Placeholder 2">
            <a:extLst>
              <a:ext uri="{FF2B5EF4-FFF2-40B4-BE49-F238E27FC236}">
                <a16:creationId xmlns:a16="http://schemas.microsoft.com/office/drawing/2014/main" id="{1511F581-A6D9-4E80-8618-E28BC5C7B8BE}"/>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6" name="Slide Number Placeholder 3">
            <a:extLst>
              <a:ext uri="{FF2B5EF4-FFF2-40B4-BE49-F238E27FC236}">
                <a16:creationId xmlns:a16="http://schemas.microsoft.com/office/drawing/2014/main" id="{D45416A0-41F4-468F-B5D7-2ED27E2F8777}"/>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93</a:t>
            </a:fld>
            <a:endParaRPr lang="cs-CZ" altLang="cs-CZ"/>
          </a:p>
        </p:txBody>
      </p:sp>
      <p:sp>
        <p:nvSpPr>
          <p:cNvPr id="8" name="object 2">
            <a:extLst>
              <a:ext uri="{FF2B5EF4-FFF2-40B4-BE49-F238E27FC236}">
                <a16:creationId xmlns:a16="http://schemas.microsoft.com/office/drawing/2014/main" id="{7966F0B4-70A5-4BE5-993A-E190C3C5531B}"/>
              </a:ext>
            </a:extLst>
          </p:cNvPr>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5"/>
              <a:t>Technologie pro identifikaci nových biomarkerů </a:t>
            </a:r>
            <a:endParaRPr lang="cs-CZ" sz="2200"/>
          </a:p>
        </p:txBody>
      </p:sp>
      <p:sp>
        <p:nvSpPr>
          <p:cNvPr id="7" name="object 2">
            <a:extLst>
              <a:ext uri="{FF2B5EF4-FFF2-40B4-BE49-F238E27FC236}">
                <a16:creationId xmlns:a16="http://schemas.microsoft.com/office/drawing/2014/main" id="{8C63B0E1-14E3-44F0-9867-F9C3FC47ED4B}"/>
              </a:ext>
            </a:extLst>
          </p:cNvPr>
          <p:cNvSpPr txBox="1">
            <a:spLocks/>
          </p:cNvSpPr>
          <p:nvPr/>
        </p:nvSpPr>
        <p:spPr>
          <a:xfrm>
            <a:off x="720725" y="5599670"/>
            <a:ext cx="5218412" cy="216000"/>
          </a:xfrm>
          <a:prstGeom prst="rect">
            <a:avLst/>
          </a:prstGeom>
        </p:spPr>
        <p:txBody>
          <a:bodyPr vert="horz" lIns="0" tIns="0" rIns="0" bIns="0" rtlCol="0" anchor="ctr" anchorCtr="0">
            <a:normAutofit/>
          </a:bodyPr>
          <a:lstStyle>
            <a:lvl1pPr algn="l" rtl="0" eaLnBrk="1" fontAlgn="base" hangingPunct="1">
              <a:lnSpc>
                <a:spcPts val="4000"/>
              </a:lnSpc>
              <a:spcBef>
                <a:spcPct val="0"/>
              </a:spcBef>
              <a:spcAft>
                <a:spcPct val="0"/>
              </a:spcAft>
              <a:defRPr sz="4400" b="0" i="0">
                <a:solidFill>
                  <a:schemeClr val="bg1"/>
                </a:solidFill>
                <a:latin typeface="Arial"/>
                <a:ea typeface="+mj-ea"/>
                <a:cs typeface="Arial"/>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ts val="1100"/>
              </a:lnSpc>
              <a:spcBef>
                <a:spcPts val="0"/>
              </a:spcBef>
              <a:spcAft>
                <a:spcPts val="600"/>
              </a:spcAft>
              <a:buClr>
                <a:schemeClr val="tx2"/>
              </a:buClr>
              <a:buSzPct val="100000"/>
            </a:pPr>
            <a:r>
              <a:rPr lang="en-GB" sz="1000" b="0" i="0" kern="0" spc="-5">
                <a:solidFill>
                  <a:schemeClr val="tx1"/>
                </a:solidFill>
                <a:latin typeface="+mn-lt"/>
                <a:ea typeface="+mn-ea"/>
                <a:cs typeface="+mn-cs"/>
              </a:rPr>
              <a:t>Ideální biomarkery</a:t>
            </a:r>
            <a:endParaRPr lang="en-GB" sz="1000" b="0" i="0" kern="0">
              <a:solidFill>
                <a:schemeClr val="tx1"/>
              </a:solidFill>
              <a:latin typeface="+mn-lt"/>
              <a:ea typeface="+mn-ea"/>
              <a:cs typeface="+mn-cs"/>
            </a:endParaRPr>
          </a:p>
        </p:txBody>
      </p:sp>
      <p:graphicFrame>
        <p:nvGraphicFramePr>
          <p:cNvPr id="10" name="object 3">
            <a:extLst>
              <a:ext uri="{FF2B5EF4-FFF2-40B4-BE49-F238E27FC236}">
                <a16:creationId xmlns:a16="http://schemas.microsoft.com/office/drawing/2014/main" id="{9AAAE37D-6426-47B1-991E-92485B73FB0F}"/>
              </a:ext>
            </a:extLst>
          </p:cNvPr>
          <p:cNvGraphicFramePr/>
          <p:nvPr/>
        </p:nvGraphicFramePr>
        <p:xfrm>
          <a:off x="6251280" y="1667024"/>
          <a:ext cx="5219998"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id="{7EF14745-5596-4EA6-A737-FE17A3E1D9C4}"/>
              </a:ext>
            </a:extLst>
          </p:cNvPr>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414000" y="708236"/>
            <a:ext cx="11100508" cy="4643710"/>
          </a:xfrm>
        </p:spPr>
      </p:pic>
      <p:sp>
        <p:nvSpPr>
          <p:cNvPr id="3" name="Zástupný symbol pro zápatí 2">
            <a:extLst>
              <a:ext uri="{FF2B5EF4-FFF2-40B4-BE49-F238E27FC236}">
                <a16:creationId xmlns:a16="http://schemas.microsoft.com/office/drawing/2014/main" id="{B094CC39-7A8E-4511-A801-A5203F6DC6B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4" name="Zástupný symbol pro číslo snímku 3">
            <a:extLst>
              <a:ext uri="{FF2B5EF4-FFF2-40B4-BE49-F238E27FC236}">
                <a16:creationId xmlns:a16="http://schemas.microsoft.com/office/drawing/2014/main" id="{87AC07FE-932F-463A-8BDF-911F168E2D4C}"/>
              </a:ext>
            </a:extLst>
          </p:cNvPr>
          <p:cNvSpPr>
            <a:spLocks noGrp="1"/>
          </p:cNvSpPr>
          <p:nvPr>
            <p:ph type="sldNum" sz="quarter" idx="11"/>
          </p:nvPr>
        </p:nvSpPr>
        <p:spPr/>
        <p:txBody>
          <a:bodyPr/>
          <a:lstStyle/>
          <a:p>
            <a:fld id="{D6D6C118-631F-4A80-9886-907009361577}" type="slidenum">
              <a:rPr lang="cs-CZ" altLang="cs-CZ" smtClean="0"/>
              <a:pPr/>
              <a:t>94</a:t>
            </a:fld>
            <a:endParaRPr lang="cs-CZ" altLang="cs-CZ" dirty="0"/>
          </a:p>
        </p:txBody>
      </p:sp>
      <p:sp>
        <p:nvSpPr>
          <p:cNvPr id="5" name="Nadpis 4">
            <a:extLst>
              <a:ext uri="{FF2B5EF4-FFF2-40B4-BE49-F238E27FC236}">
                <a16:creationId xmlns:a16="http://schemas.microsoft.com/office/drawing/2014/main" id="{7BB2BF0F-944D-41D0-BD0B-9D10FCE4576D}"/>
              </a:ext>
            </a:extLst>
          </p:cNvPr>
          <p:cNvSpPr>
            <a:spLocks noGrp="1"/>
          </p:cNvSpPr>
          <p:nvPr>
            <p:ph type="title"/>
          </p:nvPr>
        </p:nvSpPr>
        <p:spPr/>
        <p:txBody>
          <a:bodyPr/>
          <a:lstStyle/>
          <a:p>
            <a:endParaRPr lang="cs-CZ"/>
          </a:p>
        </p:txBody>
      </p:sp>
      <p:sp>
        <p:nvSpPr>
          <p:cNvPr id="6" name="Zástupný text 5">
            <a:extLst>
              <a:ext uri="{FF2B5EF4-FFF2-40B4-BE49-F238E27FC236}">
                <a16:creationId xmlns:a16="http://schemas.microsoft.com/office/drawing/2014/main" id="{8C56E05B-2485-4B7D-A718-ABA220EF31BF}"/>
              </a:ext>
            </a:extLst>
          </p:cNvPr>
          <p:cNvSpPr>
            <a:spLocks noGrp="1"/>
          </p:cNvSpPr>
          <p:nvPr>
            <p:ph type="body" sz="quarter" idx="19"/>
          </p:nvPr>
        </p:nvSpPr>
        <p:spPr/>
        <p:txBody>
          <a:bodyPr/>
          <a:lstStyle/>
          <a:p>
            <a:endParaRPr lang="cs-CZ"/>
          </a:p>
        </p:txBody>
      </p:sp>
      <p:sp>
        <p:nvSpPr>
          <p:cNvPr id="7" name="Zástupný obsah 6">
            <a:extLst>
              <a:ext uri="{FF2B5EF4-FFF2-40B4-BE49-F238E27FC236}">
                <a16:creationId xmlns:a16="http://schemas.microsoft.com/office/drawing/2014/main" id="{20C9E503-B148-42B7-9003-ECF4870E68E8}"/>
              </a:ext>
            </a:extLst>
          </p:cNvPr>
          <p:cNvSpPr>
            <a:spLocks noGrp="1"/>
          </p:cNvSpPr>
          <p:nvPr>
            <p:ph idx="28"/>
          </p:nvPr>
        </p:nvSpPr>
        <p:spPr/>
        <p:txBody>
          <a:bodyPr/>
          <a:lstStyle/>
          <a:p>
            <a:endParaRPr lang="cs-CZ" dirty="0"/>
          </a:p>
        </p:txBody>
      </p:sp>
    </p:spTree>
    <p:extLst>
      <p:ext uri="{BB962C8B-B14F-4D97-AF65-F5344CB8AC3E}">
        <p14:creationId xmlns:p14="http://schemas.microsoft.com/office/powerpoint/2010/main" val="1741803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a:extLst>
              <a:ext uri="{FF2B5EF4-FFF2-40B4-BE49-F238E27FC236}">
                <a16:creationId xmlns:a16="http://schemas.microsoft.com/office/drawing/2014/main" id="{549B5257-BAB0-8A40-A703-B75E932F36BB}"/>
              </a:ext>
            </a:extLst>
          </p:cNvPr>
          <p:cNvSpPr>
            <a:spLocks noGrp="1"/>
          </p:cNvSpPr>
          <p:nvPr>
            <p:ph sz="quarter" idx="24"/>
          </p:nvPr>
        </p:nvSpPr>
        <p:spPr>
          <a:xfrm>
            <a:off x="719137" y="1695074"/>
            <a:ext cx="5218413" cy="3896711"/>
          </a:xfrm>
        </p:spPr>
        <p:txBody>
          <a:bodyPr>
            <a:normAutofit/>
          </a:bodyPr>
          <a:lstStyle/>
          <a:p>
            <a:pPr>
              <a:spcAft>
                <a:spcPts val="600"/>
              </a:spcAft>
            </a:pPr>
            <a:r>
              <a:rPr lang="cs-CZ" dirty="0"/>
              <a:t>Děkuji za pozornost</a:t>
            </a:r>
            <a:endParaRPr lang="cs-CZ"/>
          </a:p>
        </p:txBody>
      </p:sp>
      <p:sp>
        <p:nvSpPr>
          <p:cNvPr id="2" name="Zástupný symbol pro zápatí 1">
            <a:extLst>
              <a:ext uri="{FF2B5EF4-FFF2-40B4-BE49-F238E27FC236}">
                <a16:creationId xmlns:a16="http://schemas.microsoft.com/office/drawing/2014/main" id="{A0C7022D-6D6D-8342-806F-282BD9200DE7}"/>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03D2F80F-9297-2040-85E3-B89ED78E46F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95</a:t>
            </a:fld>
            <a:endParaRPr lang="cs-CZ" altLang="cs-CZ"/>
          </a:p>
        </p:txBody>
      </p:sp>
      <p:sp>
        <p:nvSpPr>
          <p:cNvPr id="12" name="Title 4">
            <a:extLst>
              <a:ext uri="{FF2B5EF4-FFF2-40B4-BE49-F238E27FC236}">
                <a16:creationId xmlns:a16="http://schemas.microsoft.com/office/drawing/2014/main" id="{FF089F84-C90F-4AC6-88CC-27C6A1076FD5}"/>
              </a:ext>
            </a:extLst>
          </p:cNvPr>
          <p:cNvSpPr>
            <a:spLocks noGrp="1"/>
          </p:cNvSpPr>
          <p:nvPr>
            <p:ph type="title"/>
          </p:nvPr>
        </p:nvSpPr>
        <p:spPr>
          <a:xfrm>
            <a:off x="720000" y="720000"/>
            <a:ext cx="10753200" cy="451576"/>
          </a:xfrm>
        </p:spPr>
        <p:txBody>
          <a:bodyPr/>
          <a:lstStyle/>
          <a:p>
            <a:endParaRPr lang="en-US"/>
          </a:p>
        </p:txBody>
      </p:sp>
      <p:sp>
        <p:nvSpPr>
          <p:cNvPr id="14" name="Text Placeholder 5">
            <a:extLst>
              <a:ext uri="{FF2B5EF4-FFF2-40B4-BE49-F238E27FC236}">
                <a16:creationId xmlns:a16="http://schemas.microsoft.com/office/drawing/2014/main" id="{0E377BCC-313F-41EA-BD27-20C4A4458963}"/>
              </a:ext>
            </a:extLst>
          </p:cNvPr>
          <p:cNvSpPr>
            <a:spLocks noGrp="1"/>
          </p:cNvSpPr>
          <p:nvPr>
            <p:ph type="body" sz="quarter" idx="19"/>
          </p:nvPr>
        </p:nvSpPr>
        <p:spPr>
          <a:xfrm>
            <a:off x="720725" y="5599670"/>
            <a:ext cx="5218412" cy="216000"/>
          </a:xfrm>
        </p:spPr>
        <p:txBody>
          <a:bodyPr/>
          <a:lstStyle/>
          <a:p>
            <a:endParaRPr lang="en-US"/>
          </a:p>
        </p:txBody>
      </p:sp>
      <p:pic>
        <p:nvPicPr>
          <p:cNvPr id="7" name="Obrázek 6">
            <a:extLst>
              <a:ext uri="{FF2B5EF4-FFF2-40B4-BE49-F238E27FC236}">
                <a16:creationId xmlns:a16="http://schemas.microsoft.com/office/drawing/2014/main" id="{42B42BF3-2509-4AB3-8F3B-A5CF2AA55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280" y="1779525"/>
            <a:ext cx="5219998" cy="3914998"/>
          </a:xfrm>
          <a:prstGeom prst="rect">
            <a:avLst/>
          </a:prstGeom>
          <a:noFill/>
        </p:spPr>
      </p:pic>
    </p:spTree>
    <p:extLst>
      <p:ext uri="{BB962C8B-B14F-4D97-AF65-F5344CB8AC3E}">
        <p14:creationId xmlns:p14="http://schemas.microsoft.com/office/powerpoint/2010/main" val="383558520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utrigenetika nutrigenomika 2023" id="{6F1B6814-AA42-4BC8-A729-08FA0D328549}" vid="{3025FFFF-E7A9-437C-8AB8-95F70976E2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7361</Words>
  <Application>Microsoft Office PowerPoint</Application>
  <PresentationFormat>Širokoúhlá obrazovka</PresentationFormat>
  <Paragraphs>608</Paragraphs>
  <Slides>95</Slides>
  <Notes>6</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95</vt:i4>
      </vt:variant>
    </vt:vector>
  </HeadingPairs>
  <TitlesOfParts>
    <vt:vector size="104" baseType="lpstr">
      <vt:lpstr>Arial</vt:lpstr>
      <vt:lpstr>Arial Narrow</vt:lpstr>
      <vt:lpstr>Calibri</vt:lpstr>
      <vt:lpstr>Comic Sans MS</vt:lpstr>
      <vt:lpstr>Tahoma</vt:lpstr>
      <vt:lpstr>Times New Roman</vt:lpstr>
      <vt:lpstr>Wingdings</vt:lpstr>
      <vt:lpstr>Prezentace_MU_CZ</vt:lpstr>
      <vt:lpstr>Bitmap Image</vt:lpstr>
      <vt:lpstr>1. Úvod do kurzu. Nutrigenetika, nutrigenomika</vt:lpstr>
      <vt:lpstr>Osnova</vt:lpstr>
      <vt:lpstr>Vztah výživy a genů I</vt:lpstr>
      <vt:lpstr>Vztah výživy a genů II</vt:lpstr>
      <vt:lpstr>Nutrienty jako dietní signály</vt:lpstr>
      <vt:lpstr>Vztah nutrientů ke genové expresi</vt:lpstr>
      <vt:lpstr>Komplexní choroby</vt:lpstr>
      <vt:lpstr>Prezentace aplikace PowerPoint</vt:lpstr>
      <vt:lpstr>Jsme identičtí? </vt:lpstr>
      <vt:lpstr>Strava – pro všechny?</vt:lpstr>
      <vt:lpstr>Základní paradigmata molekulární biologie</vt:lpstr>
      <vt:lpstr>Geny nebo životní styl?</vt:lpstr>
      <vt:lpstr>Výživa a zdraví - historie</vt:lpstr>
      <vt:lpstr>Historie – pokračování </vt:lpstr>
      <vt:lpstr>Co je nutrigenomika?</vt:lpstr>
      <vt:lpstr>Nutrigenomika</vt:lpstr>
      <vt:lpstr>Nutrigenomika</vt:lpstr>
      <vt:lpstr>Strategie nutrigenomiky</vt:lpstr>
      <vt:lpstr>Nutrigenomika vs. nutrigenetika I</vt:lpstr>
      <vt:lpstr>Nutrigenetika vs. nutrigenomika II</vt:lpstr>
      <vt:lpstr>Nutrigenomika principy</vt:lpstr>
      <vt:lpstr>Nutrigenomika principy</vt:lpstr>
      <vt:lpstr>Nutrigenomika nástroje</vt:lpstr>
      <vt:lpstr>Nutrigenomika nástroje</vt:lpstr>
      <vt:lpstr>Nutrigenomika – další definice</vt:lpstr>
      <vt:lpstr>Nutrigenomika – alternativní definice</vt:lpstr>
      <vt:lpstr>Výživa a regulace genové exprese</vt:lpstr>
      <vt:lpstr>Výživa a regulace genové exprese</vt:lpstr>
      <vt:lpstr>Personalizované nutriční poradenství</vt:lpstr>
      <vt:lpstr>Personalizované stravování - historie</vt:lpstr>
      <vt:lpstr>STEJNÉ GENY, RŮZNÁ STRAVA</vt:lpstr>
      <vt:lpstr>Dědičná onemocnění</vt:lpstr>
      <vt:lpstr>Dědičná onemocnění</vt:lpstr>
      <vt:lpstr>Chromozomální poruchy </vt:lpstr>
      <vt:lpstr>Syndromologie</vt:lpstr>
      <vt:lpstr>Klasifikace syndromů obezity</vt:lpstr>
      <vt:lpstr>Obezita: pleiotropní syndromy</vt:lpstr>
      <vt:lpstr>Trisomie 21, Downův syndrom</vt:lpstr>
      <vt:lpstr>Downův syndrom</vt:lpstr>
      <vt:lpstr>Věk matky a Downův syndrom</vt:lpstr>
      <vt:lpstr>Klinefelterův syndrom</vt:lpstr>
      <vt:lpstr>Klinefelterův syndrom</vt:lpstr>
      <vt:lpstr>Turnerův syndrom</vt:lpstr>
      <vt:lpstr>Turnerův syndrom</vt:lpstr>
      <vt:lpstr>Praderův-Williho syndrom </vt:lpstr>
      <vt:lpstr>Praderův-Williho syndrom - příčiny</vt:lpstr>
      <vt:lpstr>Praderův-Williho syndrom – klinické projevy</vt:lpstr>
      <vt:lpstr>Praderův-Williho syndrom – typický fenotyp</vt:lpstr>
      <vt:lpstr>Monogenní formy obezity</vt:lpstr>
      <vt:lpstr>Fenotypické projevy pacientů s monogenní formou obezity</vt:lpstr>
      <vt:lpstr>Prezentace aplikace PowerPoint</vt:lpstr>
      <vt:lpstr>Prezentace aplikace PowerPoint</vt:lpstr>
      <vt:lpstr>Prezentace aplikace PowerPoint</vt:lpstr>
      <vt:lpstr>Prezentace aplikace PowerPoint</vt:lpstr>
      <vt:lpstr>Definice biomarkeru</vt:lpstr>
      <vt:lpstr>Různé kategorie biomarkerů definice biomarkeru</vt:lpstr>
      <vt:lpstr>Různé typ biomarkerů</vt:lpstr>
      <vt:lpstr>Prezentace aplikace PowerPoint</vt:lpstr>
      <vt:lpstr>Prezentace aplikace PowerPoint</vt:lpstr>
      <vt:lpstr>Prezentace aplikace PowerPoint</vt:lpstr>
      <vt:lpstr>Surogátní (náhradní) koncový bod</vt:lpstr>
      <vt:lpstr>Analytické a klinické validace</vt:lpstr>
      <vt:lpstr>Kvalifikace biomarkerů</vt:lpstr>
      <vt:lpstr>Prezentace aplikace PowerPoint</vt:lpstr>
      <vt:lpstr>Biomarkery - terminologie</vt:lpstr>
      <vt:lpstr>Biomarkery - klasifikace</vt:lpstr>
      <vt:lpstr>Biomarkery – co mezi ně vlastně patří</vt:lpstr>
      <vt:lpstr>Biomarkery – účel v klinické medicíně</vt:lpstr>
      <vt:lpstr>Jednotná terminologie</vt:lpstr>
      <vt:lpstr>Biomarker definice</vt:lpstr>
      <vt:lpstr>Tři typy biomarkerů dle NIH</vt:lpstr>
      <vt:lpstr>Typy biomarkerů</vt:lpstr>
      <vt:lpstr>Biomarkery expozice</vt:lpstr>
      <vt:lpstr>Biomarkery expozice</vt:lpstr>
      <vt:lpstr>Biomarkery expozice - dělení</vt:lpstr>
      <vt:lpstr>Biomarkery interní dávky</vt:lpstr>
      <vt:lpstr>Biomarkery účinku</vt:lpstr>
      <vt:lpstr>Biomarkery onemocnění</vt:lpstr>
      <vt:lpstr>Diagnostické biomarkery</vt:lpstr>
      <vt:lpstr>Prognostické a prediktivní biomarkery</vt:lpstr>
      <vt:lpstr>Prognostické a prediktivní biomarkery</vt:lpstr>
      <vt:lpstr>Prediktivní markery</vt:lpstr>
      <vt:lpstr>Biomarkery vnímavosti</vt:lpstr>
      <vt:lpstr>Validita biomarkerů</vt:lpstr>
      <vt:lpstr>Interní validita</vt:lpstr>
      <vt:lpstr>Externí validita</vt:lpstr>
      <vt:lpstr>Analytická validita, klinická validita</vt:lpstr>
      <vt:lpstr>Validní biomarker</vt:lpstr>
      <vt:lpstr>Ideální biomarkery</vt:lpstr>
      <vt:lpstr>Prezentace aplikace PowerPoint</vt:lpstr>
      <vt:lpstr>K čemu slouží biomarkery</vt:lpstr>
      <vt:lpstr>Evoluce biomarkerůí biomarkery</vt:lpstr>
      <vt:lpstr>Technologie pro identifikaci nových biomarkerů </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LF MU</dc:title>
  <dc:creator>Masarykova univerzita</dc:creator>
  <cp:lastModifiedBy>Julie Dobrovolná</cp:lastModifiedBy>
  <cp:revision>9</cp:revision>
  <cp:lastPrinted>1601-01-01T00:00:00Z</cp:lastPrinted>
  <dcterms:created xsi:type="dcterms:W3CDTF">2020-11-27T16:47:48Z</dcterms:created>
  <dcterms:modified xsi:type="dcterms:W3CDTF">2024-02-18T19:58:36Z</dcterms:modified>
</cp:coreProperties>
</file>