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  <p:sldMasterId id="2147483821" r:id="rId2"/>
  </p:sldMasterIdLst>
  <p:notesMasterIdLst>
    <p:notesMasterId r:id="rId54"/>
  </p:notesMasterIdLst>
  <p:handoutMasterIdLst>
    <p:handoutMasterId r:id="rId55"/>
  </p:handoutMasterIdLst>
  <p:sldIdLst>
    <p:sldId id="319" r:id="rId3"/>
    <p:sldId id="259" r:id="rId4"/>
    <p:sldId id="257" r:id="rId5"/>
    <p:sldId id="327" r:id="rId6"/>
    <p:sldId id="272" r:id="rId7"/>
    <p:sldId id="273" r:id="rId8"/>
    <p:sldId id="274" r:id="rId9"/>
    <p:sldId id="275" r:id="rId10"/>
    <p:sldId id="276" r:id="rId11"/>
    <p:sldId id="277" r:id="rId12"/>
    <p:sldId id="287" r:id="rId13"/>
    <p:sldId id="286" r:id="rId14"/>
    <p:sldId id="288" r:id="rId15"/>
    <p:sldId id="289" r:id="rId16"/>
    <p:sldId id="290" r:id="rId17"/>
    <p:sldId id="282" r:id="rId18"/>
    <p:sldId id="292" r:id="rId19"/>
    <p:sldId id="293" r:id="rId20"/>
    <p:sldId id="294" r:id="rId21"/>
    <p:sldId id="295" r:id="rId22"/>
    <p:sldId id="296" r:id="rId23"/>
    <p:sldId id="297" r:id="rId24"/>
    <p:sldId id="320" r:id="rId25"/>
    <p:sldId id="298" r:id="rId26"/>
    <p:sldId id="291" r:id="rId27"/>
    <p:sldId id="299" r:id="rId28"/>
    <p:sldId id="300" r:id="rId29"/>
    <p:sldId id="301" r:id="rId30"/>
    <p:sldId id="278" r:id="rId31"/>
    <p:sldId id="279" r:id="rId32"/>
    <p:sldId id="305" r:id="rId33"/>
    <p:sldId id="306" r:id="rId34"/>
    <p:sldId id="321" r:id="rId35"/>
    <p:sldId id="280" r:id="rId36"/>
    <p:sldId id="302" r:id="rId37"/>
    <p:sldId id="284" r:id="rId38"/>
    <p:sldId id="303" r:id="rId39"/>
    <p:sldId id="304" r:id="rId40"/>
    <p:sldId id="285" r:id="rId41"/>
    <p:sldId id="307" r:id="rId42"/>
    <p:sldId id="312" r:id="rId43"/>
    <p:sldId id="309" r:id="rId44"/>
    <p:sldId id="314" r:id="rId45"/>
    <p:sldId id="315" r:id="rId46"/>
    <p:sldId id="316" r:id="rId47"/>
    <p:sldId id="317" r:id="rId48"/>
    <p:sldId id="310" r:id="rId49"/>
    <p:sldId id="318" r:id="rId50"/>
    <p:sldId id="322" r:id="rId51"/>
    <p:sldId id="311" r:id="rId52"/>
    <p:sldId id="313" r:id="rId53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C24"/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9195" autoAdjust="0"/>
  </p:normalViewPr>
  <p:slideViewPr>
    <p:cSldViewPr snapToGrid="0" snapToObjects="1">
      <p:cViewPr varScale="1">
        <p:scale>
          <a:sx n="104" d="100"/>
          <a:sy n="104" d="100"/>
        </p:scale>
        <p:origin x="834" y="10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68FEA-8F85-7946-9817-7642E99A0EBF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F1331-5D8D-C048-BA86-671DA38CA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922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C1DF-2E64-2F40-8FEE-F1D70CE2092B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9D373-3B10-0F41-9191-62CBE308F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0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ytosi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Guanin" TargetMode="External"/><Relationship Id="rId4" Type="http://schemas.openxmlformats.org/officeDocument/2006/relationships/hyperlink" Target="https://cs.wikipedia.org/wiki/Adenin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tika-biologie.cz/centromera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Jevy stoprocentně genetické – cystická </a:t>
            </a:r>
            <a:r>
              <a:rPr lang="cs-CZ" dirty="0" err="1"/>
              <a:t>fibroza</a:t>
            </a:r>
            <a:r>
              <a:rPr lang="cs-CZ" dirty="0"/>
              <a:t>,</a:t>
            </a:r>
            <a:r>
              <a:rPr lang="cs-CZ" baseline="0" dirty="0"/>
              <a:t> Downův syndrom, pohlaví, krevní skupiny</a:t>
            </a:r>
          </a:p>
          <a:p>
            <a:r>
              <a:rPr lang="cs-CZ" baseline="0" dirty="0"/>
              <a:t>Tělesná výška –&gt; Diabetes –&gt; Nádorové onemocnění -&gt; tělesná váha -&gt; infekce -&gt; zásah bleskem (100% prostředí)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551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Zvýšený výskyt rakoviny </a:t>
            </a:r>
            <a:r>
              <a:rPr lang="cs-CZ"/>
              <a:t>štítné žlázy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175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Nejvíce jsou tedy zasaženy tkáně s větším počtem mitoticky aktivních buněk</a:t>
            </a:r>
            <a:r>
              <a:rPr lang="cs-CZ" baseline="0" dirty="0"/>
              <a:t> – lymfoidní b, Hematopoetické b., zárodečný epitel a sliznice; nejméně nervové b., svalové a pojivové b.</a:t>
            </a:r>
            <a:r>
              <a:rPr lang="cs-CZ" dirty="0"/>
              <a:t> </a:t>
            </a:r>
          </a:p>
          <a:p>
            <a:r>
              <a:rPr lang="cs-CZ" dirty="0"/>
              <a:t>Rané</a:t>
            </a:r>
            <a:r>
              <a:rPr lang="cs-CZ" baseline="0" dirty="0"/>
              <a:t> stádia vývoje plodu - abort </a:t>
            </a:r>
          </a:p>
          <a:p>
            <a:endParaRPr lang="cs-CZ" baseline="0" dirty="0"/>
          </a:p>
          <a:p>
            <a:r>
              <a:rPr lang="cs-CZ" baseline="0" dirty="0"/>
              <a:t>klidové </a:t>
            </a:r>
            <a:r>
              <a:rPr lang="cs-CZ" baseline="0" dirty="0" err="1"/>
              <a:t>oocyty</a:t>
            </a:r>
            <a:r>
              <a:rPr lang="cs-CZ" baseline="0" dirty="0"/>
              <a:t> – malá vnímavost k indukci mutací ionizujícím zářením</a:t>
            </a:r>
          </a:p>
          <a:p>
            <a:r>
              <a:rPr lang="cs-CZ" baseline="0" dirty="0"/>
              <a:t>• spermie – vnímavější, mutace se akumulují ve zrajících spermatogoniích(250 rad – přechodná sterilita, 500 – 600 rad – trvalá sterilita)</a:t>
            </a:r>
          </a:p>
          <a:p>
            <a:endParaRPr lang="cs-CZ" baseline="0" dirty="0"/>
          </a:p>
          <a:p>
            <a:r>
              <a:rPr lang="cs-CZ" baseline="0" dirty="0"/>
              <a:t>Hydrolýza vody – HO hydroxylový radikál, H+ vodíkový radikál – snadno vstupují do řady reakcí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7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Akutní</a:t>
            </a:r>
            <a:r>
              <a:rPr lang="cs-CZ" baseline="0" dirty="0"/>
              <a:t> nemoc z ozáření: </a:t>
            </a:r>
            <a:endParaRPr lang="cs-CZ" dirty="0"/>
          </a:p>
          <a:p>
            <a:r>
              <a:rPr lang="cs-CZ" dirty="0"/>
              <a:t>Dřeňová forma (3-5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• nad 300 rad – těžké postižení kostní dřeně</a:t>
            </a:r>
          </a:p>
          <a:p>
            <a:r>
              <a:rPr lang="cs-CZ" dirty="0"/>
              <a:t>útlum krvetvorby – postižení kmenových buněk krvetvorby v kostní dřeni</a:t>
            </a:r>
          </a:p>
          <a:p>
            <a:r>
              <a:rPr lang="cs-CZ" dirty="0"/>
              <a:t>• nevolnost, skleslost, bolesti hlavy</a:t>
            </a:r>
          </a:p>
          <a:p>
            <a:r>
              <a:rPr lang="cs-CZ" dirty="0"/>
              <a:t>• po období latence přicházejí projevy mikrobiálního rozsevu a krvácení</a:t>
            </a:r>
          </a:p>
          <a:p>
            <a:endParaRPr lang="cs-CZ" dirty="0"/>
          </a:p>
          <a:p>
            <a:r>
              <a:rPr lang="cs-CZ" dirty="0"/>
              <a:t>Střevní forma (kolem 8 </a:t>
            </a:r>
            <a:r>
              <a:rPr lang="cs-CZ" dirty="0" err="1"/>
              <a:t>Gy</a:t>
            </a:r>
            <a:r>
              <a:rPr lang="cs-CZ" dirty="0"/>
              <a:t> a vyšší)</a:t>
            </a:r>
          </a:p>
          <a:p>
            <a:r>
              <a:rPr lang="cs-CZ" dirty="0"/>
              <a:t>• kritickým orgánem je sliznice tenkého střeva</a:t>
            </a:r>
          </a:p>
          <a:p>
            <a:r>
              <a:rPr lang="cs-CZ" dirty="0"/>
              <a:t>• příznaky výraznější, závažné obtíže se objevují už 4.- 6. den po ozáření</a:t>
            </a:r>
          </a:p>
          <a:p>
            <a:r>
              <a:rPr lang="cs-CZ" dirty="0"/>
              <a:t>• krvavé průjmy, příznaky proděravění střevní výstelky</a:t>
            </a:r>
          </a:p>
          <a:p>
            <a:endParaRPr lang="cs-CZ" dirty="0"/>
          </a:p>
          <a:p>
            <a:r>
              <a:rPr lang="cs-CZ" dirty="0"/>
              <a:t>Nervová forma (desítky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psychická dezorientace, zmatenost, křeče, bezvědomí, smrt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22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Thalidomid - 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uspávání a uklidnění, potlačoval bolest hlavy a </a:t>
            </a:r>
            <a:r>
              <a:rPr lang="cs-CZ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léčil nachlazení (mechanismus – modifikuje Cereblon,</a:t>
            </a:r>
            <a:r>
              <a:rPr lang="cs-CZ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část </a:t>
            </a:r>
            <a:r>
              <a:rPr lang="cs-CZ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E3 ligase complex, zřejmě ne jediná funkce)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475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Angiosarkom</a:t>
            </a:r>
            <a:r>
              <a:rPr lang="cs-CZ" baseline="0" dirty="0"/>
              <a:t> – zhoubný nádor jater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771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Dusičnany jsou nebezpečné pro kojence – dusitany se naváží</a:t>
            </a:r>
            <a:r>
              <a:rPr lang="cs-CZ" baseline="0" dirty="0"/>
              <a:t> na krevní barvivo a vznikne </a:t>
            </a:r>
            <a:r>
              <a:rPr lang="cs-CZ" baseline="0" dirty="0" err="1"/>
              <a:t>methemoglobin</a:t>
            </a:r>
            <a:r>
              <a:rPr lang="cs-CZ" baseline="0" dirty="0"/>
              <a:t> – není schopný vázat kyslík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79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PCB polychlorované</a:t>
            </a:r>
            <a:r>
              <a:rPr lang="cs-CZ" baseline="0"/>
              <a:t> bifenyly</a:t>
            </a:r>
            <a:r>
              <a:rPr lang="cs-CZ"/>
              <a:t> – tuky, SO3 – oxid sírový, prekurzor kyseliny sírové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045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sladidla – pouze mutagenní testy na salmonele,</a:t>
            </a:r>
            <a:r>
              <a:rPr lang="cs-CZ" baseline="0"/>
              <a:t> kofein mutagenní bez liver extract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92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571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51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554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40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708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24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Weissmannova</a:t>
            </a:r>
            <a:r>
              <a:rPr lang="cs-CZ" dirty="0"/>
              <a:t> bariéra</a:t>
            </a:r>
          </a:p>
          <a:p>
            <a:r>
              <a:rPr lang="cs-CZ" dirty="0"/>
              <a:t>Genetická mozaika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906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558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triplet „CAG", tj.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ytosin"/>
              </a:rPr>
              <a:t>cytosin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denin"/>
              </a:rPr>
              <a:t>adenin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uanin"/>
              </a:rPr>
              <a:t>guanin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 genu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Huntingtin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nalezneme na kratším rameni 4. chromosomu (4p16.3)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177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CCG - Prolin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344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595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Der(14;21)</a:t>
            </a:r>
          </a:p>
          <a:p>
            <a:r>
              <a:rPr lang="cs-CZ" dirty="0" err="1"/>
              <a:t>Philadelfský</a:t>
            </a:r>
            <a:r>
              <a:rPr lang="cs-CZ" dirty="0"/>
              <a:t> </a:t>
            </a:r>
            <a:r>
              <a:rPr lang="cs-CZ" dirty="0" err="1"/>
              <a:t>hromozom</a:t>
            </a:r>
            <a:r>
              <a:rPr lang="cs-CZ" dirty="0"/>
              <a:t> tra(9;22)</a:t>
            </a:r>
            <a:r>
              <a:rPr lang="cs-CZ" baseline="0" dirty="0"/>
              <a:t> – reciproká</a:t>
            </a:r>
          </a:p>
          <a:p>
            <a:r>
              <a:rPr lang="cs-CZ" baseline="0" dirty="0"/>
              <a:t>T(13;14) - nejčastější</a:t>
            </a:r>
          </a:p>
          <a:p>
            <a:endParaRPr lang="cs-CZ" baseline="0" dirty="0"/>
          </a:p>
          <a:p>
            <a:r>
              <a:rPr lang="cs-CZ" dirty="0"/>
              <a:t>Duplikace</a:t>
            </a:r>
            <a:r>
              <a:rPr lang="cs-CZ" baseline="0" dirty="0"/>
              <a:t> - </a:t>
            </a:r>
            <a:r>
              <a:rPr lang="cs-CZ" dirty="0"/>
              <a:t>Znásobení úseku chromozomu. Může být způsobeno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nerovnoměrným crossing-overem</a:t>
            </a:r>
            <a:r>
              <a:rPr lang="cs-CZ" dirty="0"/>
              <a:t>, jehož následkem dojde na jednom chromozomu k duplikaci sledovaného úseku, zatímco na druhém je tentýž úsek </a:t>
            </a:r>
            <a:r>
              <a:rPr lang="cs-CZ" dirty="0" err="1"/>
              <a:t>deletován</a:t>
            </a:r>
            <a:r>
              <a:rPr lang="cs-CZ" dirty="0"/>
              <a:t> (vizte níže).</a:t>
            </a:r>
            <a:r>
              <a:rPr lang="cs-CZ" dirty="0" err="1"/>
              <a:t>DeleceČást</a:t>
            </a:r>
            <a:r>
              <a:rPr lang="cs-CZ" dirty="0"/>
              <a:t> chromozomu chybí. </a:t>
            </a:r>
            <a:r>
              <a:rPr lang="cs-CZ" dirty="0" err="1"/>
              <a:t>Deletován</a:t>
            </a:r>
            <a:r>
              <a:rPr lang="cs-CZ" dirty="0"/>
              <a:t> může být konec raménka (potom jde o terminální deleci) nebo střední část některého z ramének chromozomu (intersticiální delece). </a:t>
            </a:r>
          </a:p>
          <a:p>
            <a:endParaRPr lang="cs-CZ" dirty="0"/>
          </a:p>
          <a:p>
            <a:r>
              <a:rPr lang="cs-CZ" dirty="0"/>
              <a:t>Delece - vznikají jako následek chromozomální nestability nebo nerovnoměrného crossing-overu (viz výše).</a:t>
            </a:r>
          </a:p>
          <a:p>
            <a:endParaRPr lang="cs-CZ" dirty="0"/>
          </a:p>
          <a:p>
            <a:r>
              <a:rPr lang="cs-CZ" dirty="0"/>
              <a:t>Inzerce- Inzerce vzniká jako následek minimálně 3 chromozomálních zlomů, kdy dojde k začlenění části chromozomu (</a:t>
            </a:r>
            <a:r>
              <a:rPr lang="cs-CZ" dirty="0" err="1"/>
              <a:t>vyštěpené</a:t>
            </a:r>
            <a:r>
              <a:rPr lang="cs-CZ" dirty="0"/>
              <a:t> z určitého chromozomu) do jiného chromozomu.</a:t>
            </a:r>
          </a:p>
          <a:p>
            <a:endParaRPr lang="cs-CZ" dirty="0"/>
          </a:p>
          <a:p>
            <a:r>
              <a:rPr lang="cs-CZ" dirty="0"/>
              <a:t>Inverze- Při inverzi dochází vlivem chromozomové nestability k </a:t>
            </a:r>
            <a:r>
              <a:rPr lang="cs-CZ" dirty="0" err="1"/>
              <a:t>vyštěpení</a:t>
            </a:r>
            <a:r>
              <a:rPr lang="cs-CZ" dirty="0"/>
              <a:t> části chromosomu, jejímu převrácení a následnému napojení. Například následkem inverze na chromozomu s původní sekvencí A-B-</a:t>
            </a:r>
            <a:r>
              <a:rPr lang="cs-CZ" b="1" dirty="0"/>
              <a:t>C-D-E-F</a:t>
            </a:r>
            <a:r>
              <a:rPr lang="cs-CZ" dirty="0"/>
              <a:t>-G-H by byla sekvence A-B-</a:t>
            </a:r>
            <a:r>
              <a:rPr lang="cs-CZ" b="1" dirty="0"/>
              <a:t>F-E-D-C</a:t>
            </a:r>
            <a:r>
              <a:rPr lang="cs-CZ" dirty="0"/>
              <a:t>-G-H (pokud je na invertované části chromozomu </a:t>
            </a:r>
            <a:r>
              <a:rPr lang="cs-CZ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entromera"/>
              </a:rPr>
              <a:t>centromera</a:t>
            </a:r>
            <a:r>
              <a:rPr lang="cs-CZ" dirty="0"/>
              <a:t>, potom je inverze označována jako </a:t>
            </a:r>
            <a:r>
              <a:rPr lang="cs-CZ" dirty="0" err="1"/>
              <a:t>pericentrická</a:t>
            </a:r>
            <a:r>
              <a:rPr lang="cs-CZ" dirty="0"/>
              <a:t>; pokud na invertovaném úseku centromera není - jde o inverzi </a:t>
            </a:r>
            <a:r>
              <a:rPr lang="cs-CZ" dirty="0" err="1"/>
              <a:t>paracentrickou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Translokace - Při translokaci je část chromozomu </a:t>
            </a:r>
            <a:r>
              <a:rPr lang="cs-CZ" dirty="0" err="1"/>
              <a:t>vyštěpena</a:t>
            </a:r>
            <a:r>
              <a:rPr lang="cs-CZ" dirty="0"/>
              <a:t> z původního chromozomu a připojena k jinému chromozomu. Translokace mohou být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balancované</a:t>
            </a:r>
            <a:r>
              <a:rPr lang="cs-CZ" dirty="0"/>
              <a:t> (kdy je zachováno stejné množství genetické informace v buňce) nebo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nebalancované</a:t>
            </a:r>
            <a:r>
              <a:rPr lang="cs-CZ" dirty="0"/>
              <a:t> (kdy původní množství není dodrženo).</a:t>
            </a:r>
            <a:br>
              <a:rPr lang="cs-CZ" dirty="0"/>
            </a:b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Reciproké</a:t>
            </a:r>
            <a:r>
              <a:rPr lang="cs-CZ" dirty="0"/>
              <a:t> translokace jsou vzájemné translokace mezi dvěma nehomologními chromozomy. Chromozomy si vymění nehomologní úseky, počet chromosomů však zůstane stejný.</a:t>
            </a:r>
            <a:br>
              <a:rPr lang="cs-CZ" dirty="0"/>
            </a:b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Robertsonské</a:t>
            </a:r>
            <a:r>
              <a:rPr lang="cs-CZ" dirty="0"/>
              <a:t> translokace jsou zvláštní případy translokace, kdy dochází k fúzi dvou akrocentrických chromozomů (po ztrátě krátkých ramen). Jedinec s takovouto balancovanou translokací má o chromozom méně, ale původní množství genetické informace - proto většinou nemá žádné fenotypové projevy. Současně má však velmi velké riziko, že jeho děti budou postiženy nebalancovanými chromozomálními aberacemi.</a:t>
            </a:r>
            <a:br>
              <a:rPr lang="cs-CZ" dirty="0"/>
            </a:br>
            <a:endParaRPr lang="cs-CZ" dirty="0"/>
          </a:p>
          <a:p>
            <a:r>
              <a:rPr lang="cs-CZ" dirty="0"/>
              <a:t>Izochromozom</a:t>
            </a:r>
            <a:r>
              <a:rPr lang="cs-CZ" baseline="0" dirty="0"/>
              <a:t> </a:t>
            </a:r>
            <a:r>
              <a:rPr lang="cs-CZ" dirty="0"/>
              <a:t>- </a:t>
            </a:r>
            <a:r>
              <a:rPr lang="cs-CZ" dirty="0" err="1"/>
              <a:t>Isochromozom</a:t>
            </a:r>
            <a:r>
              <a:rPr lang="cs-CZ" dirty="0"/>
              <a:t> je chromozom, který má pouze dlouhá, či naopak pouze krátká raménka. Vzniká chybným mitotickým rozestupem chromozomů, kdy nedojde k rozestupu chromatid, ale do jedné </a:t>
            </a:r>
            <a:r>
              <a:rPr lang="cs-CZ" dirty="0" err="1"/>
              <a:t>dceřinné</a:t>
            </a:r>
            <a:r>
              <a:rPr lang="cs-CZ" dirty="0"/>
              <a:t> buňky se dostanou obě krátká raménka a do druhé obě raménka dlouhá. </a:t>
            </a:r>
          </a:p>
          <a:p>
            <a:endParaRPr lang="cs-CZ" dirty="0"/>
          </a:p>
          <a:p>
            <a:r>
              <a:rPr lang="cs-CZ" dirty="0"/>
              <a:t>Ring chromozom - Pokud dojde u chromozomu k deleci konců obou ramének (</a:t>
            </a:r>
            <a:r>
              <a:rPr lang="cs-CZ" dirty="0" err="1"/>
              <a:t>telomer</a:t>
            </a:r>
            <a:r>
              <a:rPr lang="cs-CZ" dirty="0"/>
              <a:t>), může se tento chromozom stočit, koncové části se spojí a vznikne "kolečko" - tedy kruhový chromozom (</a:t>
            </a:r>
            <a:r>
              <a:rPr lang="cs-CZ" i="1" dirty="0"/>
              <a:t>ring chromosome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Fragmentace - Fragmentace je krajní případ chromozomové aberace, kdy vlivem silných mutagenů a vysoké chromozomální nestability dojde k rozpadu chromozomu na fragmenty. Buňka s takovýmto chromosomem se nemůže dále mitoticky dělit a může u ní být navozena </a:t>
            </a:r>
            <a:r>
              <a:rPr lang="cs-CZ" dirty="0" err="1"/>
              <a:t>apoptóza.Marker</a:t>
            </a:r>
            <a:r>
              <a:rPr lang="cs-CZ" dirty="0"/>
              <a:t> chromozom</a:t>
            </a:r>
          </a:p>
          <a:p>
            <a:endParaRPr lang="cs-CZ" dirty="0"/>
          </a:p>
          <a:p>
            <a:r>
              <a:rPr lang="cs-CZ" dirty="0" err="1"/>
              <a:t>Marker</a:t>
            </a:r>
            <a:r>
              <a:rPr lang="cs-CZ" dirty="0"/>
              <a:t> chromozom je malý chromozomální fragment, který získal schopnost existovat samotně jako chromozom i v průběhu mitotického dělení. Musí mít tedy funkční centromeru, jako kterýkoliv jiný chromozom.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359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Prader-Willi</a:t>
            </a:r>
            <a:r>
              <a:rPr lang="cs-CZ" dirty="0"/>
              <a:t> delece </a:t>
            </a:r>
            <a:r>
              <a:rPr lang="cs-CZ" dirty="0" err="1"/>
              <a:t>paternální</a:t>
            </a:r>
            <a:r>
              <a:rPr lang="cs-CZ" dirty="0"/>
              <a:t> chromozom – </a:t>
            </a:r>
            <a:r>
              <a:rPr lang="cs-CZ" dirty="0" err="1"/>
              <a:t>uniparentální</a:t>
            </a:r>
            <a:r>
              <a:rPr lang="cs-CZ" dirty="0"/>
              <a:t> </a:t>
            </a:r>
            <a:r>
              <a:rPr lang="cs-CZ" dirty="0" err="1"/>
              <a:t>disomie</a:t>
            </a:r>
            <a:r>
              <a:rPr lang="cs-CZ" dirty="0"/>
              <a:t> – oba chromosomy od matky.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72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028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995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Waddington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3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Alpha-amylase</a:t>
            </a:r>
          </a:p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582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049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Methyl-CpG-binding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 2 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050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Maternálně</a:t>
            </a:r>
            <a:r>
              <a:rPr lang="cs-CZ" dirty="0"/>
              <a:t> </a:t>
            </a:r>
            <a:r>
              <a:rPr lang="cs-CZ" dirty="0" err="1"/>
              <a:t>imprintovaný</a:t>
            </a:r>
            <a:r>
              <a:rPr lang="cs-CZ" dirty="0"/>
              <a:t> -&gt; jen </a:t>
            </a:r>
            <a:r>
              <a:rPr lang="cs-CZ" dirty="0" err="1"/>
              <a:t>paternální</a:t>
            </a:r>
            <a:r>
              <a:rPr lang="cs-CZ" dirty="0"/>
              <a:t> alela exprimovaná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5213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gastrulace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0128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2176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98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44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Mutace</a:t>
            </a:r>
            <a:r>
              <a:rPr lang="cs-CZ" baseline="0" dirty="0"/>
              <a:t> recesivní/ dominantní: mutace ztráty funkce (</a:t>
            </a:r>
            <a:r>
              <a:rPr lang="cs-CZ" baseline="0" dirty="0" err="1"/>
              <a:t>loss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function</a:t>
            </a:r>
            <a:r>
              <a:rPr lang="cs-CZ" baseline="0" dirty="0"/>
              <a:t>) – většinou recesivní (jediná alele je schopná zajistit dostatek funkčního proteinu); </a:t>
            </a:r>
            <a:r>
              <a:rPr lang="cs-CZ" baseline="0" dirty="0" err="1"/>
              <a:t>Haploinsufience</a:t>
            </a:r>
            <a:r>
              <a:rPr lang="cs-CZ" baseline="0" dirty="0"/>
              <a:t> (částeční funkce proteinu) – přímý patologický, dominantní efekt. Mutanta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72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3,2 miliardy </a:t>
            </a:r>
            <a:r>
              <a:rPr lang="cs-CZ"/>
              <a:t>párů bazí</a:t>
            </a:r>
            <a:br>
              <a:rPr lang="cs-CZ"/>
            </a:br>
            <a:r>
              <a:rPr lang="cs-CZ"/>
              <a:t>XP – porucha </a:t>
            </a:r>
            <a:r>
              <a:rPr lang="cs-CZ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nucleotide excision repair (více genů)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87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baseline="0" dirty="0" err="1"/>
              <a:t>Cyklobutanové</a:t>
            </a:r>
            <a:r>
              <a:rPr lang="cs-CZ" baseline="0" dirty="0"/>
              <a:t> pyrimidinové dimery</a:t>
            </a:r>
          </a:p>
          <a:p>
            <a:pPr marL="228600" indent="-228600">
              <a:buAutoNum type="arabicPeriod"/>
            </a:pPr>
            <a:r>
              <a:rPr lang="cs-CZ" baseline="0" dirty="0"/>
              <a:t>6‘ – 4‘ fotoprodukty (UVB)</a:t>
            </a:r>
          </a:p>
          <a:p>
            <a:pPr marL="228600" indent="-228600">
              <a:buAutoNum type="arabicPeriod"/>
            </a:pPr>
            <a:r>
              <a:rPr lang="cs-CZ" baseline="0" dirty="0"/>
              <a:t>Monomerní poškození pyrimidinových </a:t>
            </a:r>
            <a:r>
              <a:rPr lang="cs-CZ" baseline="0" dirty="0" err="1"/>
              <a:t>bazí</a:t>
            </a:r>
            <a:r>
              <a:rPr lang="cs-CZ" baseline="0" dirty="0"/>
              <a:t> (cytosin hydrát)</a:t>
            </a:r>
          </a:p>
          <a:p>
            <a:pPr marL="228600" indent="-228600">
              <a:buAutoNum type="arabicPeriod"/>
            </a:pPr>
            <a:r>
              <a:rPr lang="cs-CZ" baseline="0" dirty="0"/>
              <a:t>Zlomy v DNA, křížové vazby</a:t>
            </a:r>
          </a:p>
          <a:p>
            <a:pPr marL="228600" indent="-228600">
              <a:buAutoNum type="arabicPeriod"/>
            </a:pPr>
            <a:endParaRPr lang="cs-CZ" baseline="0" dirty="0"/>
          </a:p>
          <a:p>
            <a:pPr marL="0" indent="0">
              <a:buNone/>
            </a:pP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psoraleny</a:t>
            </a:r>
            <a:r>
              <a:rPr lang="cs-CZ" dirty="0">
                <a:solidFill>
                  <a:schemeClr val="bg1"/>
                </a:solidFill>
              </a:rPr>
              <a:t> - </a:t>
            </a:r>
            <a:r>
              <a:rPr lang="cs-CZ" dirty="0" err="1">
                <a:solidFill>
                  <a:schemeClr val="bg1"/>
                </a:solidFill>
              </a:rPr>
              <a:t>fotochemoterapie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50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Katarakta – zákal oční čočky,</a:t>
            </a:r>
            <a:endParaRPr lang="cs-CZ" baseline="0" dirty="0"/>
          </a:p>
          <a:p>
            <a:r>
              <a:rPr lang="cs-CZ" baseline="0" dirty="0" err="1"/>
              <a:t>Fotokonjuktivismus</a:t>
            </a:r>
            <a:r>
              <a:rPr lang="cs-CZ" baseline="0" dirty="0"/>
              <a:t> (zánět spojivek)</a:t>
            </a:r>
          </a:p>
          <a:p>
            <a:endParaRPr lang="cs-CZ" baseline="0" dirty="0"/>
          </a:p>
          <a:p>
            <a:r>
              <a:rPr lang="cs-CZ" baseline="0" dirty="0" err="1"/>
              <a:t>Spinocelulární</a:t>
            </a:r>
            <a:r>
              <a:rPr lang="cs-CZ" baseline="0" dirty="0"/>
              <a:t> karcinom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188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Radioaktivita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neboli 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přeměna (nepřesně 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rozpad) je jev, při němž dochází k vnitřní přeměně složení nebo energetického stavu atomových jader, přičemž je zpravidla emitováno vysokoenergetické ionizující záření.</a:t>
            </a:r>
          </a:p>
          <a:p>
            <a:endParaRPr lang="cs-CZ" dirty="0"/>
          </a:p>
          <a:p>
            <a:r>
              <a:rPr lang="cs-CZ" dirty="0"/>
              <a:t>Radon – vyzařuje</a:t>
            </a:r>
            <a:r>
              <a:rPr lang="cs-CZ" baseline="0" dirty="0"/>
              <a:t> alfa částice – radioaktivní plyn rozpustný v tucích, usazuje se v kostní dřeni – leukemie; </a:t>
            </a:r>
          </a:p>
          <a:p>
            <a:r>
              <a:rPr lang="cs-CZ" baseline="0" dirty="0"/>
              <a:t>	- vyvřelé magnetické horniny a zeminy, stavební materiály, voda</a:t>
            </a:r>
          </a:p>
          <a:p>
            <a:r>
              <a:rPr lang="cs-CZ" baseline="0" dirty="0"/>
              <a:t>	- Hromadí se pod základy domu</a:t>
            </a:r>
          </a:p>
          <a:p>
            <a:r>
              <a:rPr lang="cs-CZ" dirty="0"/>
              <a:t>	- rakovina</a:t>
            </a:r>
            <a:r>
              <a:rPr lang="cs-CZ" baseline="0" dirty="0"/>
              <a:t> plic 84% kouření, 16% ozáření radonem a rozpadovými produkty, které zůstávají v plicích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9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28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26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51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64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198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164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669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66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800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968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059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46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064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570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454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117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713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87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3163A1-2D39-AC45-95D1-006275E3CE3D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1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40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4D868F-C3DF-45B4-97CF-FE7FFF5DF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Ústav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patologické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fyziologie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LF MU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7F9506-E967-4B33-81BB-98FA30354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708CC-0C3F-4567-9698-B54C0F35BD31}" type="slidenum">
              <a:rPr kumimoji="0" lang="cs-CZ" altLang="cs-CZ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B05763-FEBA-40CE-A4E2-FC896DD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Reakce genomu na vlivy prostředí: Vznik mutací a základy </a:t>
            </a:r>
            <a:r>
              <a:rPr lang="cs-CZ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epigenetiky</a:t>
            </a:r>
            <a:endParaRPr lang="en-US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81E6739-BA4B-484B-B855-2A194AA20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519627"/>
          </a:xfrm>
        </p:spPr>
        <p:txBody>
          <a:bodyPr>
            <a:normAutofit/>
          </a:bodyPr>
          <a:lstStyle/>
          <a:p>
            <a:r>
              <a:rPr lang="cs-CZ"/>
              <a:t>Mgr. Jana Fialová Kučerová, Ph. 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83" y="645106"/>
            <a:ext cx="5124576" cy="5585369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182" y="460462"/>
            <a:ext cx="4886461" cy="1120022"/>
          </a:xfrm>
        </p:spPr>
        <p:txBody>
          <a:bodyPr>
            <a:normAutofit fontScale="90000"/>
          </a:bodyPr>
          <a:lstStyle/>
          <a:p>
            <a:r>
              <a:rPr lang="cs-CZ" dirty="0"/>
              <a:t>Fyzikální faktory –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1767022"/>
            <a:ext cx="5109767" cy="4463456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Elektromagnetické záření s vlnovou délkou kratší než má viditelné světlo</a:t>
            </a:r>
          </a:p>
          <a:p>
            <a:r>
              <a:rPr lang="cs-CZ" dirty="0">
                <a:solidFill>
                  <a:schemeClr val="bg1"/>
                </a:solidFill>
              </a:rPr>
              <a:t>Dávka UV záření, která snižuje </a:t>
            </a:r>
            <a:r>
              <a:rPr lang="cs-CZ" dirty="0" err="1">
                <a:solidFill>
                  <a:schemeClr val="bg1"/>
                </a:solidFill>
              </a:rPr>
              <a:t>viabilitu</a:t>
            </a:r>
            <a:r>
              <a:rPr lang="cs-CZ" dirty="0">
                <a:solidFill>
                  <a:schemeClr val="bg1"/>
                </a:solidFill>
              </a:rPr>
              <a:t> lidských fibroblastů na 1/100: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40 - 50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UV-C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60 - 80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UV-B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400 – 500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UV-A</a:t>
            </a:r>
          </a:p>
          <a:p>
            <a:r>
              <a:rPr lang="cs-CZ" dirty="0">
                <a:solidFill>
                  <a:schemeClr val="bg1"/>
                </a:solidFill>
              </a:rPr>
              <a:t>Hlavní mechanismy poškození DNA po účinku UV záření: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Vznik tzv. </a:t>
            </a:r>
            <a:r>
              <a:rPr lang="cs-CZ" dirty="0" err="1">
                <a:solidFill>
                  <a:schemeClr val="bg1"/>
                </a:solidFill>
              </a:rPr>
              <a:t>fotolézí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Poškození DNA zprostředkované působením záření a </a:t>
            </a:r>
            <a:r>
              <a:rPr lang="cs-CZ" dirty="0" err="1">
                <a:solidFill>
                  <a:schemeClr val="bg1"/>
                </a:solidFill>
              </a:rPr>
              <a:t>fotosenzitivátorů</a:t>
            </a:r>
            <a:r>
              <a:rPr lang="cs-CZ" dirty="0">
                <a:solidFill>
                  <a:schemeClr val="bg1"/>
                </a:solidFill>
              </a:rPr>
              <a:t> (např. </a:t>
            </a: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Působení reaktivních kyslíkových radikálů (ROS)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0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3440" b="12791"/>
          <a:stretch/>
        </p:blipFill>
        <p:spPr>
          <a:xfrm>
            <a:off x="6251782" y="2820781"/>
            <a:ext cx="5595661" cy="29817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účinky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797300"/>
          </a:xfrm>
        </p:spPr>
        <p:txBody>
          <a:bodyPr anchor="ctr">
            <a:normAutofit lnSpcReduction="10000"/>
          </a:bodyPr>
          <a:lstStyle/>
          <a:p>
            <a:r>
              <a:rPr lang="cs-CZ" dirty="0"/>
              <a:t>Příznivé účinky: tvorba vitamínu D, léčba některých chorob</a:t>
            </a:r>
          </a:p>
          <a:p>
            <a:r>
              <a:rPr lang="cs-CZ" dirty="0"/>
              <a:t>Škodlivé účinky: nádory kůže, předčasná stárnutí kůže, poškození očí, </a:t>
            </a:r>
            <a:r>
              <a:rPr lang="cs-CZ" dirty="0" err="1"/>
              <a:t>suprese</a:t>
            </a:r>
            <a:r>
              <a:rPr lang="cs-CZ" dirty="0"/>
              <a:t> imunitního systém</a:t>
            </a:r>
          </a:p>
          <a:p>
            <a:r>
              <a:rPr lang="cs-CZ" dirty="0"/>
              <a:t>Důležitá je ochrana před UV</a:t>
            </a:r>
          </a:p>
          <a:p>
            <a:pPr lvl="1"/>
            <a:r>
              <a:rPr lang="cs-CZ" dirty="0"/>
              <a:t>Omezení pohybu na slunci mezi 10 a 16h</a:t>
            </a:r>
          </a:p>
          <a:p>
            <a:pPr lvl="1"/>
            <a:r>
              <a:rPr lang="cs-CZ" dirty="0"/>
              <a:t>Sledování UV indexu</a:t>
            </a:r>
          </a:p>
          <a:p>
            <a:pPr lvl="1"/>
            <a:r>
              <a:rPr lang="cs-CZ" dirty="0"/>
              <a:t>Pobyt ve stínu</a:t>
            </a:r>
          </a:p>
          <a:p>
            <a:pPr lvl="1"/>
            <a:r>
              <a:rPr lang="cs-CZ" dirty="0"/>
              <a:t>Ochranný oděv + vhodné brýle</a:t>
            </a:r>
          </a:p>
          <a:p>
            <a:pPr lvl="1"/>
            <a:r>
              <a:rPr lang="cs-CZ" dirty="0"/>
              <a:t>Ochranné krémy (faktor 15+)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11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faktory – ionizační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385391"/>
            <a:ext cx="8825659" cy="4124739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Radioaktivita</a:t>
            </a:r>
            <a:r>
              <a:rPr lang="cs-CZ" dirty="0"/>
              <a:t> – důsledek radiačního rozpadu, při kterém se mění stav nebo složení atomových jader nuklidů</a:t>
            </a:r>
          </a:p>
          <a:p>
            <a:r>
              <a:rPr lang="cs-CZ" b="1" dirty="0"/>
              <a:t>Ionizující záření </a:t>
            </a:r>
            <a:r>
              <a:rPr lang="cs-CZ" dirty="0"/>
              <a:t>– meziatomový pohyb elementárních částic, které mají dostatečnou energii na ionizaci atomů</a:t>
            </a:r>
          </a:p>
          <a:p>
            <a:pPr lvl="1"/>
            <a:r>
              <a:rPr lang="cs-CZ" dirty="0"/>
              <a:t>Kvanta ionizujícího záření mají tak vysokou energii, že jsou schopna vyrážet elektrony z atomového obalu a tím látku ionizovat</a:t>
            </a:r>
          </a:p>
          <a:p>
            <a:r>
              <a:rPr lang="cs-CZ" dirty="0"/>
              <a:t>Typy ionizujícího záření:</a:t>
            </a:r>
          </a:p>
          <a:p>
            <a:pPr lvl="1"/>
            <a:r>
              <a:rPr lang="cs-CZ" b="1" dirty="0"/>
              <a:t>Elektromagnetické</a:t>
            </a:r>
            <a:r>
              <a:rPr lang="cs-CZ" dirty="0"/>
              <a:t> – vzniká periodickou změnou elektrického a magnetického pole, která má původ v určitém zdroji a šíří se prostorem; hmota ve formě energie v podobě fotonu (paprsky X, </a:t>
            </a:r>
            <a:r>
              <a:rPr lang="cs-CZ" dirty="0" err="1"/>
              <a:t>gamma</a:t>
            </a:r>
            <a:r>
              <a:rPr lang="cs-CZ" dirty="0"/>
              <a:t> záření)</a:t>
            </a:r>
          </a:p>
          <a:p>
            <a:pPr lvl="1"/>
            <a:r>
              <a:rPr lang="cs-CZ" b="1" dirty="0"/>
              <a:t>Korpuskulární</a:t>
            </a:r>
            <a:r>
              <a:rPr lang="cs-CZ" dirty="0"/>
              <a:t> – proud rychle letících elementárních atomových částic (elektrony, protony, neutrony, alfa částice)</a:t>
            </a:r>
          </a:p>
          <a:p>
            <a:r>
              <a:rPr lang="cs-CZ" dirty="0"/>
              <a:t>Zdroje záření: </a:t>
            </a:r>
          </a:p>
          <a:p>
            <a:pPr lvl="1"/>
            <a:r>
              <a:rPr lang="cs-CZ" dirty="0"/>
              <a:t>Přírodní zdroje (kosmické záření, přírodní radionuklidy)</a:t>
            </a:r>
          </a:p>
          <a:p>
            <a:pPr lvl="1"/>
            <a:r>
              <a:rPr lang="cs-CZ" dirty="0"/>
              <a:t>Umělé zdroje (lékařství – RTG, radioizotopy)</a:t>
            </a:r>
          </a:p>
          <a:p>
            <a:pPr lvl="1"/>
            <a:r>
              <a:rPr lang="cs-CZ" dirty="0"/>
              <a:t>Vnější ozáření</a:t>
            </a:r>
          </a:p>
          <a:p>
            <a:pPr lvl="1"/>
            <a:r>
              <a:rPr lang="cs-CZ" dirty="0"/>
              <a:t>Vnitřní ozáření (radionuklidy v lidském těle)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47" y="4769356"/>
            <a:ext cx="2912166" cy="18100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68447" y="6302381"/>
            <a:ext cx="233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Radonový index v ČR</a:t>
            </a:r>
          </a:p>
        </p:txBody>
      </p:sp>
    </p:spTree>
    <p:extLst>
      <p:ext uri="{BB962C8B-B14F-4D97-AF65-F5344CB8AC3E}">
        <p14:creationId xmlns:p14="http://schemas.microsoft.com/office/powerpoint/2010/main" val="56473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10" r="-1" b="3106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1232" y="1295400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Ionizačního záření kolem nás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047461"/>
            <a:ext cx="8254999" cy="3371207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Přirozená dávka je 2,5 až 3,0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/rok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Limit pro pracovníka se zářením 50mSv/rok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RTG střev 4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; RTG kyčlí 1,7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endParaRPr lang="cs-CZ" sz="1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3 lety nadzvukovým letadlem Praha – USA 0,38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endParaRPr lang="cs-CZ" sz="1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Hodina sledování televize 0,01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/rok</a:t>
            </a:r>
          </a:p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Jaderná energetika 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Jaderná odpad (Dukovany – 56 tun ročně)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Havárie – únik radioaktivních látek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Černobyl </a:t>
            </a:r>
            <a:r>
              <a:rPr lang="cs-CZ">
                <a:solidFill>
                  <a:schemeClr val="bg1"/>
                </a:solidFill>
              </a:rPr>
              <a:t>(26. 4. </a:t>
            </a:r>
            <a:r>
              <a:rPr lang="cs-CZ" dirty="0">
                <a:solidFill>
                  <a:schemeClr val="bg1"/>
                </a:solidFill>
              </a:rPr>
              <a:t>1986) – ekvivalent 90 atom. bomb svržených na Hirošimu; radioaktivní mrak byl zachycen pracovníky JE </a:t>
            </a:r>
            <a:r>
              <a:rPr lang="cs-CZ">
                <a:solidFill>
                  <a:schemeClr val="bg1"/>
                </a:solidFill>
              </a:rPr>
              <a:t>Dukovaný 29.4.; </a:t>
            </a:r>
            <a:r>
              <a:rPr lang="cs-CZ" dirty="0">
                <a:solidFill>
                  <a:schemeClr val="bg1"/>
                </a:solidFill>
              </a:rPr>
              <a:t>zamoření cesiem (pol. rozpadu 30 let) a jodem (pol. r. 8 dní) – cesium v potravinovém řetězci</a:t>
            </a:r>
          </a:p>
          <a:p>
            <a:pPr lvl="2">
              <a:lnSpc>
                <a:spcPct val="90000"/>
              </a:lnSpc>
            </a:pPr>
            <a:r>
              <a:rPr lang="cs-CZ" dirty="0" err="1">
                <a:solidFill>
                  <a:schemeClr val="bg1"/>
                </a:solidFill>
              </a:rPr>
              <a:t>Fukushima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>
                <a:solidFill>
                  <a:schemeClr val="bg1"/>
                </a:solidFill>
              </a:rPr>
              <a:t>11. 3. 2011</a:t>
            </a:r>
            <a:r>
              <a:rPr lang="cs-CZ" dirty="0">
                <a:solidFill>
                  <a:schemeClr val="bg1"/>
                </a:solidFill>
              </a:rPr>
              <a:t>) – poškození 4 reaktorů</a:t>
            </a:r>
          </a:p>
        </p:txBody>
      </p:sp>
    </p:spTree>
    <p:extLst>
      <p:ext uri="{BB962C8B-B14F-4D97-AF65-F5344CB8AC3E}">
        <p14:creationId xmlns:p14="http://schemas.microsoft.com/office/powerpoint/2010/main" val="82096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účinky ionizačního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5984" y="2216426"/>
            <a:ext cx="4154554" cy="4462670"/>
          </a:xfrm>
        </p:spPr>
        <p:txBody>
          <a:bodyPr anchor="ctr">
            <a:normAutofit fontScale="77500" lnSpcReduction="20000"/>
          </a:bodyPr>
          <a:lstStyle/>
          <a:p>
            <a:r>
              <a:rPr lang="cs-CZ" sz="1600" b="1" dirty="0"/>
              <a:t>Přímé účinky </a:t>
            </a:r>
            <a:r>
              <a:rPr lang="cs-CZ" sz="1600" dirty="0"/>
              <a:t>– přímý zásah biologicky důležitého místa v buňce (tzv. terče) – vznik mutací</a:t>
            </a:r>
          </a:p>
          <a:p>
            <a:r>
              <a:rPr lang="cs-CZ" sz="1600" b="1" dirty="0"/>
              <a:t>Nepřímé účinky </a:t>
            </a:r>
            <a:r>
              <a:rPr lang="cs-CZ" sz="1600" dirty="0"/>
              <a:t>– poškození kritických buněčných struktur působením volných radikálů</a:t>
            </a:r>
          </a:p>
          <a:p>
            <a:r>
              <a:rPr lang="cs-CZ" sz="1600" dirty="0"/>
              <a:t>Efektem zasažení terče jsou dvouvláknové zlomy v DNA</a:t>
            </a:r>
          </a:p>
          <a:p>
            <a:r>
              <a:rPr lang="cs-CZ" sz="1600" dirty="0"/>
              <a:t>Řídké ionizující záření (𝛃, 𝛄) – průchod dvou částic stejným místem rychle po sobě = 1 zlom – poškození závisí na druhé mocnině dávky</a:t>
            </a:r>
          </a:p>
          <a:p>
            <a:r>
              <a:rPr lang="cs-CZ" sz="1600" dirty="0"/>
              <a:t>Husté ionizující záření (𝛂, neutrony, proton) – poškození je přímo úměrné dávce – jeden průchod 1 zlom</a:t>
            </a:r>
          </a:p>
          <a:p>
            <a:r>
              <a:rPr lang="cs-CZ" sz="1400" dirty="0"/>
              <a:t>1000 – 2000 poškozených bází / 1Gy</a:t>
            </a:r>
          </a:p>
          <a:p>
            <a:r>
              <a:rPr lang="cs-CZ" sz="1400" dirty="0"/>
              <a:t>500 – 1000 </a:t>
            </a:r>
            <a:r>
              <a:rPr lang="cs-CZ" sz="1400" dirty="0" err="1"/>
              <a:t>jednořetězcových</a:t>
            </a:r>
            <a:r>
              <a:rPr lang="cs-CZ" sz="1400" dirty="0"/>
              <a:t> zlomů / 1Gy</a:t>
            </a:r>
          </a:p>
          <a:p>
            <a:r>
              <a:rPr lang="cs-CZ" sz="1400" dirty="0"/>
              <a:t>40-50 dvouvláknových zlomů / 1Gy</a:t>
            </a:r>
          </a:p>
          <a:p>
            <a:r>
              <a:rPr lang="cs-CZ" sz="1600" dirty="0"/>
              <a:t>Citlivost buňky se mění v průběhu buněčného cyklu (nejvíce v raných fázích mitózy)</a:t>
            </a:r>
          </a:p>
          <a:p>
            <a:r>
              <a:rPr lang="cs-CZ" sz="1600" dirty="0"/>
              <a:t>Celotělová dávka 0,1Gy – 1 zhoubný nádor na 200 lidí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38" y="2314545"/>
            <a:ext cx="6277665" cy="38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Účinek ionizujícího záření na člověka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99" y="2345637"/>
            <a:ext cx="5420853" cy="395724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6226" y="2416128"/>
            <a:ext cx="7076661" cy="4581020"/>
          </a:xfrm>
        </p:spPr>
        <p:txBody>
          <a:bodyPr anchor="ctr">
            <a:noAutofit/>
          </a:bodyPr>
          <a:lstStyle/>
          <a:p>
            <a:pPr>
              <a:lnSpc>
                <a:spcPct val="70000"/>
              </a:lnSpc>
            </a:pPr>
            <a:r>
              <a:rPr lang="cs-CZ" sz="1400" b="1" dirty="0" err="1"/>
              <a:t>Intermitotická</a:t>
            </a:r>
            <a:r>
              <a:rPr lang="cs-CZ" sz="1400" b="1" dirty="0"/>
              <a:t> smrt buňky </a:t>
            </a:r>
            <a:r>
              <a:rPr lang="cs-CZ" sz="1400" dirty="0"/>
              <a:t>– vysoké dávky záření, destrukce jaderné hmoty, porucha mitochondrií, narušení iontové rovnováhy - apoptóza, nekróza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Mitotická smrt </a:t>
            </a:r>
            <a:r>
              <a:rPr lang="cs-CZ" sz="1400" dirty="0"/>
              <a:t>- zástava mitózy, fragmentace chromozomů, chromozomové aberace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Zástava syntézy DNA, transkripce DNA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Poškození genetického materiálu</a:t>
            </a:r>
          </a:p>
          <a:p>
            <a:pPr>
              <a:lnSpc>
                <a:spcPct val="70000"/>
              </a:lnSpc>
            </a:pPr>
            <a:endParaRPr lang="cs-CZ" sz="1400" dirty="0"/>
          </a:p>
          <a:p>
            <a:pPr>
              <a:lnSpc>
                <a:spcPct val="70000"/>
              </a:lnSpc>
            </a:pPr>
            <a:r>
              <a:rPr lang="cs-CZ" sz="1400" b="1" dirty="0"/>
              <a:t>Deterministické účinky </a:t>
            </a:r>
            <a:r>
              <a:rPr lang="cs-CZ" sz="1400" dirty="0"/>
              <a:t>– důsledkem poškození velkého počtu buněk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Akutní nemoc z ozáření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Akutní lokalizované poškození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Poškození plodu </a:t>
            </a:r>
            <a:r>
              <a:rPr lang="cs-CZ" sz="1050" i="1" dirty="0"/>
              <a:t>in </a:t>
            </a:r>
            <a:r>
              <a:rPr lang="cs-CZ" sz="1050" i="1" dirty="0" err="1"/>
              <a:t>utero</a:t>
            </a:r>
            <a:endParaRPr lang="cs-CZ" sz="1050" i="1" dirty="0"/>
          </a:p>
          <a:p>
            <a:pPr lvl="1">
              <a:lnSpc>
                <a:spcPct val="70000"/>
              </a:lnSpc>
            </a:pPr>
            <a:r>
              <a:rPr lang="cs-CZ" sz="1050" dirty="0"/>
              <a:t>Nenádorová pozdní poškození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Stochastické účinky </a:t>
            </a:r>
            <a:r>
              <a:rPr lang="cs-CZ" sz="1400" dirty="0"/>
              <a:t>– důsledkem změny </a:t>
            </a:r>
            <a:br>
              <a:rPr lang="cs-CZ" sz="1400" dirty="0"/>
            </a:br>
            <a:r>
              <a:rPr lang="cs-CZ" sz="1400" dirty="0"/>
              <a:t>jedné nebo málo buněk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Zhoubné nádory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Genetické změny</a:t>
            </a:r>
          </a:p>
          <a:p>
            <a:pPr lvl="1">
              <a:lnSpc>
                <a:spcPct val="70000"/>
              </a:lnSpc>
            </a:pP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3262" y="5004121"/>
            <a:ext cx="2027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cs-CZ" sz="1200" dirty="0"/>
              <a:t>Letální dávka LD</a:t>
            </a:r>
            <a:r>
              <a:rPr lang="cs-CZ" sz="1200" baseline="-25000" dirty="0"/>
              <a:t>50</a:t>
            </a:r>
            <a:endParaRPr lang="cs-CZ" sz="12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Člověk 4 - 5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Pes 2,5 - 3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Myš 7 - 10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Hmyz 100 - 1000 </a:t>
            </a:r>
            <a:r>
              <a:rPr lang="cs-CZ" sz="1000" dirty="0" err="1"/>
              <a:t>Gy</a:t>
            </a:r>
            <a:endParaRPr lang="cs-CZ" sz="1000" dirty="0"/>
          </a:p>
          <a:p>
            <a:pPr marL="285750" indent="-285750">
              <a:buFont typeface="Arial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3130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382981"/>
            <a:ext cx="8825659" cy="3879273"/>
          </a:xfrm>
        </p:spPr>
        <p:txBody>
          <a:bodyPr>
            <a:normAutofit/>
          </a:bodyPr>
          <a:lstStyle/>
          <a:p>
            <a:r>
              <a:rPr lang="cs-CZ" b="1" dirty="0"/>
              <a:t>Chemické mutageny </a:t>
            </a:r>
            <a:r>
              <a:rPr lang="cs-CZ" dirty="0"/>
              <a:t>– látky, které způsobují mutace podmíněné změnou struktury DNA</a:t>
            </a:r>
          </a:p>
          <a:p>
            <a:r>
              <a:rPr lang="cs-CZ" b="1" dirty="0"/>
              <a:t>Karcinogeny</a:t>
            </a:r>
            <a:r>
              <a:rPr lang="cs-CZ" dirty="0"/>
              <a:t> – látky u kterých bylo prokázáno, že po požití, vdechování nebo působení na kůži dochází k onemocnění zhoubnými nádory. Většina karcinogenních látek má zároveň i mutagenní účinky</a:t>
            </a:r>
            <a:r>
              <a:rPr lang="cs-CZ"/>
              <a:t>. (př. benzen</a:t>
            </a:r>
            <a:r>
              <a:rPr lang="cs-CZ" dirty="0"/>
              <a:t>, </a:t>
            </a:r>
            <a:r>
              <a:rPr lang="cs-CZ" dirty="0" err="1"/>
              <a:t>vinilchlorid</a:t>
            </a:r>
            <a:r>
              <a:rPr lang="cs-CZ" dirty="0"/>
              <a:t>, polycyklické a aromatické uhlovodíky, </a:t>
            </a:r>
            <a:r>
              <a:rPr lang="cs-CZ" dirty="0" err="1"/>
              <a:t>nitrosaminy</a:t>
            </a:r>
            <a:r>
              <a:rPr lang="cs-CZ" dirty="0"/>
              <a:t>, azbest atd.</a:t>
            </a:r>
            <a:r>
              <a:rPr lang="is-IS" dirty="0"/>
              <a:t>)</a:t>
            </a:r>
          </a:p>
          <a:p>
            <a:r>
              <a:rPr lang="is-IS" b="1" dirty="0"/>
              <a:t>Teratogeny</a:t>
            </a:r>
            <a:r>
              <a:rPr lang="is-IS" dirty="0"/>
              <a:t> – látky vyvolávající změny plodu během těhotenství, zejména v prvních osmi týdnech (vývojové vady, malformace</a:t>
            </a:r>
            <a:r>
              <a:rPr lang="is-IS"/>
              <a:t>). </a:t>
            </a:r>
            <a:r>
              <a:rPr lang="cs-CZ"/>
              <a:t>Nemusí být spojeny se změnou genotypu.</a:t>
            </a:r>
            <a:r>
              <a:rPr lang="is-IS"/>
              <a:t> </a:t>
            </a:r>
            <a:r>
              <a:rPr lang="cs-CZ"/>
              <a:t/>
            </a:r>
            <a:br>
              <a:rPr lang="cs-CZ"/>
            </a:br>
            <a:r>
              <a:rPr lang="is-IS"/>
              <a:t>(</a:t>
            </a:r>
            <a:r>
              <a:rPr lang="cs-CZ"/>
              <a:t>př. alkohol, thalidomid 10 000 </a:t>
            </a:r>
            <a:r>
              <a:rPr lang="is-IS"/>
              <a:t>–</a:t>
            </a:r>
            <a:r>
              <a:rPr lang="cs-CZ"/>
              <a:t> 20 000 postižených dětí</a:t>
            </a:r>
            <a:r>
              <a:rPr lang="is-IS"/>
              <a:t>)</a:t>
            </a:r>
            <a:endParaRPr lang="is-IS" dirty="0"/>
          </a:p>
          <a:p>
            <a:r>
              <a:rPr lang="is-IS" b="1" dirty="0"/>
              <a:t>Promutageny</a:t>
            </a:r>
            <a:r>
              <a:rPr lang="is-IS" dirty="0"/>
              <a:t> – látky vyžadující ke svému účinku </a:t>
            </a:r>
            <a:r>
              <a:rPr lang="is-IS"/>
              <a:t>metabolickou aktivitu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6638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3300" dirty="0"/>
              <a:t>Mutageny přítomné v životním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585970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/>
              <a:t>Všeobecně rozšířené mutageny</a:t>
            </a:r>
          </a:p>
          <a:p>
            <a:pPr lvl="1"/>
            <a:r>
              <a:rPr lang="cs-CZ" dirty="0"/>
              <a:t>Voda</a:t>
            </a:r>
          </a:p>
          <a:p>
            <a:pPr lvl="1"/>
            <a:r>
              <a:rPr lang="cs-CZ" dirty="0"/>
              <a:t>Vzduch</a:t>
            </a:r>
          </a:p>
          <a:p>
            <a:pPr lvl="1"/>
            <a:r>
              <a:rPr lang="cs-CZ" dirty="0"/>
              <a:t>Půda</a:t>
            </a:r>
          </a:p>
          <a:p>
            <a:r>
              <a:rPr lang="cs-CZ" dirty="0"/>
              <a:t>Profesní expozice (mutageny jen v některých provozech)</a:t>
            </a:r>
          </a:p>
          <a:p>
            <a:pPr lvl="1"/>
            <a:r>
              <a:rPr lang="cs-CZ" b="1" dirty="0"/>
              <a:t>Průmysl</a:t>
            </a:r>
            <a:r>
              <a:rPr lang="cs-CZ"/>
              <a:t>: azbest, vinylchlorid </a:t>
            </a:r>
            <a:r>
              <a:rPr lang="cs-CZ" dirty="0"/>
              <a:t>– </a:t>
            </a:r>
            <a:r>
              <a:rPr lang="cs-CZ" dirty="0" err="1"/>
              <a:t>angiosarkom</a:t>
            </a:r>
            <a:r>
              <a:rPr lang="cs-CZ" dirty="0"/>
              <a:t>; </a:t>
            </a:r>
            <a:r>
              <a:rPr lang="cs-CZ" dirty="0" err="1"/>
              <a:t>trichlorethylen</a:t>
            </a:r>
            <a:r>
              <a:rPr lang="cs-CZ" dirty="0"/>
              <a:t>, </a:t>
            </a:r>
            <a:r>
              <a:rPr lang="cs-CZ" dirty="0" err="1"/>
              <a:t>chlorpren</a:t>
            </a:r>
            <a:r>
              <a:rPr lang="cs-CZ" dirty="0"/>
              <a:t>, černouhelný dehet – zdroj PAU</a:t>
            </a:r>
          </a:p>
          <a:p>
            <a:pPr lvl="1"/>
            <a:r>
              <a:rPr lang="cs-CZ" b="1" dirty="0"/>
              <a:t>Zemědělství</a:t>
            </a:r>
            <a:r>
              <a:rPr lang="cs-CZ" dirty="0"/>
              <a:t>: pesticidy organofosfáty, biostimulátory</a:t>
            </a:r>
          </a:p>
          <a:p>
            <a:pPr lvl="1"/>
            <a:r>
              <a:rPr lang="cs-CZ" b="1" dirty="0"/>
              <a:t>Zdravotnictví</a:t>
            </a:r>
            <a:r>
              <a:rPr lang="cs-CZ" dirty="0"/>
              <a:t>: inhalační anestetika, cytostatika, </a:t>
            </a:r>
            <a:r>
              <a:rPr lang="cs-CZ" dirty="0" err="1"/>
              <a:t>imunosupresiva</a:t>
            </a:r>
            <a:r>
              <a:rPr lang="cs-CZ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0" y="2433830"/>
            <a:ext cx="5289432" cy="37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663" r="-1" b="-1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Kontaminace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446868"/>
            <a:ext cx="8254999" cy="2971800"/>
          </a:xfrm>
        </p:spPr>
        <p:txBody>
          <a:bodyPr anchor="t">
            <a:norm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Povrchová voda – pesticidy, herbicidy, dusíkaté hnojiva, insekticidy, fungicidy a jiné organické látky</a:t>
            </a:r>
          </a:p>
          <a:p>
            <a:r>
              <a:rPr lang="cs-CZ" sz="1600" dirty="0">
                <a:solidFill>
                  <a:schemeClr val="bg1"/>
                </a:solidFill>
              </a:rPr>
              <a:t>Desinfekce pitné vody chlorováním - vznik nízkomolekulárních látek – </a:t>
            </a:r>
            <a:r>
              <a:rPr lang="cs-CZ" sz="1600" dirty="0" err="1">
                <a:solidFill>
                  <a:schemeClr val="bg1"/>
                </a:solidFill>
              </a:rPr>
              <a:t>trihalomethany</a:t>
            </a:r>
            <a:r>
              <a:rPr lang="cs-CZ" sz="1600" dirty="0">
                <a:solidFill>
                  <a:schemeClr val="bg1"/>
                </a:solidFill>
              </a:rPr>
              <a:t> (chloroform, PCB, chlorbenzen, </a:t>
            </a:r>
            <a:r>
              <a:rPr lang="cs-CZ" sz="1600" dirty="0" err="1">
                <a:solidFill>
                  <a:schemeClr val="bg1"/>
                </a:solidFill>
              </a:rPr>
              <a:t>tetrachloretylen</a:t>
            </a:r>
            <a:r>
              <a:rPr lang="cs-CZ" sz="1600" dirty="0">
                <a:solidFill>
                  <a:schemeClr val="bg1"/>
                </a:solidFill>
              </a:rPr>
              <a:t> aj.)</a:t>
            </a:r>
          </a:p>
          <a:p>
            <a:r>
              <a:rPr lang="cs-CZ" sz="1600" dirty="0">
                <a:solidFill>
                  <a:schemeClr val="bg1"/>
                </a:solidFill>
              </a:rPr>
              <a:t>Zvýšená pravděpodobnost vzniku nádorů trávícího traktu a močového měchýře</a:t>
            </a:r>
          </a:p>
        </p:txBody>
      </p:sp>
    </p:spTree>
    <p:extLst>
      <p:ext uri="{BB962C8B-B14F-4D97-AF65-F5344CB8AC3E}">
        <p14:creationId xmlns:p14="http://schemas.microsoft.com/office/powerpoint/2010/main" val="1650098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64" r="-1" b="15455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Kontaminace ovzduší a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196549"/>
            <a:ext cx="8254999" cy="3366052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Ovzduší: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Oxid </a:t>
            </a:r>
            <a:r>
              <a:rPr lang="cs-CZ" sz="1200" b="1">
                <a:solidFill>
                  <a:schemeClr val="bg1"/>
                </a:solidFill>
              </a:rPr>
              <a:t>siřičitý </a:t>
            </a:r>
            <a:r>
              <a:rPr lang="cs-CZ" sz="1200">
                <a:solidFill>
                  <a:schemeClr val="bg1"/>
                </a:solidFill>
              </a:rPr>
              <a:t>(HSO</a:t>
            </a:r>
            <a:r>
              <a:rPr lang="cs-CZ" sz="1200" baseline="-25000">
                <a:solidFill>
                  <a:schemeClr val="bg1"/>
                </a:solidFill>
              </a:rPr>
              <a:t>3</a:t>
            </a:r>
            <a:r>
              <a:rPr lang="cs-CZ" sz="1200" baseline="30000">
                <a:solidFill>
                  <a:schemeClr val="bg1"/>
                </a:solidFill>
              </a:rPr>
              <a:t> −</a:t>
            </a:r>
            <a:r>
              <a:rPr lang="cs-CZ" sz="1200" baseline="-25000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a SO</a:t>
            </a:r>
            <a:r>
              <a:rPr lang="cs-CZ" sz="1200" baseline="-25000">
                <a:solidFill>
                  <a:schemeClr val="bg1"/>
                </a:solidFill>
              </a:rPr>
              <a:t>3</a:t>
            </a:r>
            <a:r>
              <a:rPr lang="cs-CZ" sz="1200">
                <a:solidFill>
                  <a:schemeClr val="bg1"/>
                </a:solidFill>
              </a:rPr>
              <a:t>)</a:t>
            </a:r>
            <a:endParaRPr lang="cs-CZ" sz="12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Oxid dusíku</a:t>
            </a:r>
            <a:r>
              <a:rPr lang="cs-CZ" sz="1200" dirty="0">
                <a:solidFill>
                  <a:schemeClr val="bg1"/>
                </a:solidFill>
              </a:rPr>
              <a:t>, CO – automobily</a:t>
            </a:r>
          </a:p>
          <a:p>
            <a:pPr lvl="1">
              <a:lnSpc>
                <a:spcPct val="80000"/>
              </a:lnSpc>
            </a:pPr>
            <a:r>
              <a:rPr lang="cs-CZ" sz="1200">
                <a:solidFill>
                  <a:schemeClr val="bg1"/>
                </a:solidFill>
              </a:rPr>
              <a:t>Výskyt </a:t>
            </a:r>
            <a:r>
              <a:rPr lang="cs-CZ" sz="1200" b="1">
                <a:solidFill>
                  <a:schemeClr val="bg1"/>
                </a:solidFill>
              </a:rPr>
              <a:t>polycyklických aromatických </a:t>
            </a:r>
            <a:r>
              <a:rPr lang="cs-CZ" sz="1200" b="1" dirty="0">
                <a:solidFill>
                  <a:schemeClr val="bg1"/>
                </a:solidFill>
              </a:rPr>
              <a:t>uhlovodíků </a:t>
            </a:r>
            <a:r>
              <a:rPr lang="cs-CZ" sz="1200" dirty="0">
                <a:solidFill>
                  <a:schemeClr val="bg1"/>
                </a:solidFill>
              </a:rPr>
              <a:t>(PAU), </a:t>
            </a:r>
            <a:r>
              <a:rPr lang="cs-CZ" sz="1200" b="1" dirty="0">
                <a:solidFill>
                  <a:schemeClr val="bg1"/>
                </a:solidFill>
              </a:rPr>
              <a:t>PCB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DDT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těžké kovy </a:t>
            </a:r>
            <a:r>
              <a:rPr lang="cs-CZ" sz="1200" dirty="0">
                <a:solidFill>
                  <a:schemeClr val="bg1"/>
                </a:solidFill>
              </a:rPr>
              <a:t>(</a:t>
            </a:r>
            <a:r>
              <a:rPr lang="cs-CZ" sz="1200" dirty="0" err="1">
                <a:solidFill>
                  <a:schemeClr val="bg1"/>
                </a:solidFill>
              </a:rPr>
              <a:t>Be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Cr</a:t>
            </a:r>
            <a:r>
              <a:rPr lang="cs-CZ" sz="1200" dirty="0">
                <a:solidFill>
                  <a:schemeClr val="bg1"/>
                </a:solidFill>
              </a:rPr>
              <a:t>, Cd, Ni As); v průmyslových oblastech emise </a:t>
            </a:r>
            <a:r>
              <a:rPr lang="cs-CZ" sz="1200" b="1" dirty="0">
                <a:solidFill>
                  <a:schemeClr val="bg1"/>
                </a:solidFill>
              </a:rPr>
              <a:t>benzenu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formaldehydu</a:t>
            </a:r>
            <a:r>
              <a:rPr lang="cs-CZ" sz="1200" dirty="0">
                <a:solidFill>
                  <a:schemeClr val="bg1"/>
                </a:solidFill>
              </a:rPr>
              <a:t>, benzínu, vinylchloridu, trichloretylenu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Přízemní ozon</a:t>
            </a:r>
            <a:r>
              <a:rPr lang="cs-CZ" sz="1200" dirty="0">
                <a:solidFill>
                  <a:schemeClr val="bg1"/>
                </a:solidFill>
              </a:rPr>
              <a:t>, polétavý prach</a:t>
            </a:r>
          </a:p>
          <a:p>
            <a:pPr lvl="1"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Důsledky: alergická onemocnění, nádory plic, bronchitidy, astma</a:t>
            </a:r>
          </a:p>
          <a:p>
            <a:pPr lvl="1">
              <a:lnSpc>
                <a:spcPct val="80000"/>
              </a:lnSpc>
            </a:pPr>
            <a:endParaRPr lang="cs-CZ" sz="12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Půda: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PAU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rezidua pesticidů, herbicidů, insekticidů, fungicidů, růstových regulátorů, deriváty organických nitrosloučenin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DDT</a:t>
            </a:r>
            <a:r>
              <a:rPr lang="cs-CZ" sz="1200" dirty="0">
                <a:solidFill>
                  <a:schemeClr val="bg1"/>
                </a:solidFill>
              </a:rPr>
              <a:t> (kumulace v potravním řetězci – i v mateřském mléce)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Těžké kovy</a:t>
            </a:r>
          </a:p>
        </p:txBody>
      </p:sp>
    </p:spTree>
    <p:extLst>
      <p:ext uri="{BB962C8B-B14F-4D97-AF65-F5344CB8AC3E}">
        <p14:creationId xmlns:p14="http://schemas.microsoft.com/office/powerpoint/2010/main" val="1680207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343526" y="163471"/>
            <a:ext cx="9577973" cy="6531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17725" y="6125495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</p:spTree>
    <p:extLst>
      <p:ext uri="{BB962C8B-B14F-4D97-AF65-F5344CB8AC3E}">
        <p14:creationId xmlns:p14="http://schemas.microsoft.com/office/powerpoint/2010/main" val="792052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Mutagenní látky v potravě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05270"/>
            <a:ext cx="8825659" cy="404522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Toxiny produkované rostlinami – ochrana před hmyzem, houbami a animálními predátory</a:t>
            </a:r>
          </a:p>
          <a:p>
            <a:r>
              <a:rPr lang="cs-CZ" dirty="0"/>
              <a:t>V normální stravě se odhaduje 5 -10 000 různých přírodních chemických látek</a:t>
            </a:r>
          </a:p>
          <a:p>
            <a:r>
              <a:rPr lang="cs-CZ" dirty="0"/>
              <a:t>Látky vykazující karcinogenní účinky byly nalezeny např. v koření (anýz, kmín, bazalka), ovoci, zelenině, kávě, čaji, medu či v houbách</a:t>
            </a:r>
          </a:p>
          <a:p>
            <a:r>
              <a:rPr lang="cs-CZ" dirty="0" err="1"/>
              <a:t>Benzpyren</a:t>
            </a:r>
            <a:r>
              <a:rPr lang="cs-CZ" dirty="0"/>
              <a:t> a jiné PAU – opékání masa nad otevřeným ohněm</a:t>
            </a:r>
            <a:r>
              <a:rPr lang="cs-CZ"/>
              <a:t>; </a:t>
            </a:r>
            <a:br>
              <a:rPr lang="cs-CZ"/>
            </a:br>
            <a:r>
              <a:rPr lang="cs-CZ"/>
              <a:t>pyrolýza </a:t>
            </a:r>
            <a:r>
              <a:rPr lang="cs-CZ" dirty="0"/>
              <a:t>proteinů a aminokyselin (heterocyklické aminy)</a:t>
            </a:r>
          </a:p>
          <a:p>
            <a:r>
              <a:rPr lang="cs-CZ" dirty="0" err="1"/>
              <a:t>Nitrozosloučeniny</a:t>
            </a:r>
            <a:r>
              <a:rPr lang="cs-CZ" dirty="0"/>
              <a:t> (teplená úprava masa obsahující dusitany)</a:t>
            </a:r>
          </a:p>
          <a:p>
            <a:r>
              <a:rPr lang="cs-CZ"/>
              <a:t>Mykotoxiny (aflatoxin B1, aflatoxin M1 – v mléku)</a:t>
            </a:r>
            <a:endParaRPr lang="cs-CZ" dirty="0"/>
          </a:p>
          <a:p>
            <a:r>
              <a:rPr lang="cs-CZ"/>
              <a:t>Kofein? </a:t>
            </a:r>
            <a:r>
              <a:rPr lang="cs-CZ" b="1"/>
              <a:t>(pro savce ne)</a:t>
            </a:r>
            <a:endParaRPr lang="cs-CZ" b="1" dirty="0"/>
          </a:p>
          <a:p>
            <a:r>
              <a:rPr lang="cs-CZ" dirty="0"/>
              <a:t>Umělá sladidla (cyklamáty, </a:t>
            </a:r>
            <a:r>
              <a:rPr lang="cs-CZ"/>
              <a:t>sacharin)</a:t>
            </a:r>
            <a:r>
              <a:rPr lang="cs-CZ" sz="2200"/>
              <a:t>?</a:t>
            </a:r>
            <a:r>
              <a:rPr lang="cs-CZ"/>
              <a:t> </a:t>
            </a:r>
            <a:endParaRPr lang="cs-CZ" dirty="0"/>
          </a:p>
          <a:p>
            <a:r>
              <a:rPr lang="cs-CZ" dirty="0"/>
              <a:t>Konzervační látky (</a:t>
            </a:r>
            <a:r>
              <a:rPr lang="cs-CZ" dirty="0" err="1"/>
              <a:t>nitrofurany</a:t>
            </a:r>
            <a:r>
              <a:rPr lang="cs-CZ" dirty="0"/>
              <a:t>)</a:t>
            </a:r>
          </a:p>
          <a:p>
            <a:r>
              <a:rPr lang="cs-CZ" dirty="0"/>
              <a:t>Rezidua herbicidů, pesticidů, </a:t>
            </a:r>
            <a:r>
              <a:rPr lang="cs-CZ"/>
              <a:t>těžkých kovů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828" y="3849756"/>
            <a:ext cx="3213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14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Aditiva v potravinách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Antioxidanty, aromatizující přísady, balící plyny, barviva, emulgátory, konzervanty, kypřící látky, kyseliny, leštící látky, nosiče a rozpouštědla, odpěňovače</a:t>
            </a:r>
          </a:p>
          <a:p>
            <a:r>
              <a:rPr lang="cs-CZ" dirty="0"/>
              <a:t>Přijatelný denní příjem (ADI) – množství potravinářského aditiva (v mg na kg tělesné hmotnosti), kterému může být člověk vystaven, každý den po celý život, aniž by to pro něj představovalo zdravotní riziko.</a:t>
            </a:r>
          </a:p>
          <a:p>
            <a:r>
              <a:rPr lang="cs-CZ" dirty="0"/>
              <a:t>Stanovení ADI </a:t>
            </a:r>
          </a:p>
          <a:p>
            <a:pPr lvl="1"/>
            <a:r>
              <a:rPr lang="cs-CZ" dirty="0"/>
              <a:t>Pokusy na experimentálních zvířatech – stanovení nejvyšší dávky chemické látky, při které se ještě neprojeví nežádoucí účinek </a:t>
            </a:r>
          </a:p>
        </p:txBody>
      </p:sp>
    </p:spTree>
    <p:extLst>
      <p:ext uri="{BB962C8B-B14F-4D97-AF65-F5344CB8AC3E}">
        <p14:creationId xmlns:p14="http://schemas.microsoft.com/office/powerpoint/2010/main" val="175417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3588" cy="6866790"/>
            <a:chOff x="0" y="0"/>
            <a:chExt cx="12193588" cy="686679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879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037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852752" y="2783987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760914" y="180834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389" y="0"/>
              <a:ext cx="44286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220" y="1886343"/>
            <a:ext cx="3679323" cy="3102895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1622322"/>
          </a:xfrm>
        </p:spPr>
        <p:txBody>
          <a:bodyPr>
            <a:normAutofit/>
          </a:bodyPr>
          <a:lstStyle/>
          <a:p>
            <a:r>
              <a:rPr lang="cs-CZ" dirty="0"/>
              <a:t>Mutageny a životní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917" y="1177498"/>
            <a:ext cx="6417160" cy="381174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Kosmetika, barvy na vlasy, laky na nehty, sprchové gely, mýdla, antiperspiranty </a:t>
            </a:r>
          </a:p>
          <a:p>
            <a:r>
              <a:rPr lang="cs-CZ" dirty="0">
                <a:solidFill>
                  <a:schemeClr val="bg1"/>
                </a:solidFill>
              </a:rPr>
              <a:t>Kouření – příčina 30 % úmrtí na nádorové onemocnění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67 karcinogenů</a:t>
            </a:r>
          </a:p>
        </p:txBody>
      </p:sp>
    </p:spTree>
    <p:extLst>
      <p:ext uri="{BB962C8B-B14F-4D97-AF65-F5344CB8AC3E}">
        <p14:creationId xmlns:p14="http://schemas.microsoft.com/office/powerpoint/2010/main" val="81921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410869" y="616217"/>
            <a:ext cx="8734253" cy="6031942"/>
            <a:chOff x="628186" y="616217"/>
            <a:chExt cx="8734253" cy="6031942"/>
          </a:xfrm>
        </p:grpSpPr>
        <p:pic>
          <p:nvPicPr>
            <p:cNvPr id="1026" name="Picture 2" descr="Ingredients of All-Natural Blueberries POST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86" y="616217"/>
              <a:ext cx="4270600" cy="6031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ngredients of an All-Natural Banan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287" y="616217"/>
              <a:ext cx="4271152" cy="6031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0242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mutagenity – př. </a:t>
            </a:r>
            <a:r>
              <a:rPr lang="cs-CZ" dirty="0" err="1"/>
              <a:t>Amesův</a:t>
            </a:r>
            <a:r>
              <a:rPr lang="cs-CZ" dirty="0"/>
              <a:t> test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1983" y="2215873"/>
            <a:ext cx="5841059" cy="43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72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50" y="2775951"/>
            <a:ext cx="3763390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fontScale="92500" lnSpcReduction="10000"/>
          </a:bodyPr>
          <a:lstStyle/>
          <a:p>
            <a:r>
              <a:rPr lang="cs-CZ" b="1" dirty="0"/>
              <a:t>Viry</a:t>
            </a:r>
            <a:r>
              <a:rPr lang="cs-CZ" dirty="0"/>
              <a:t> – některé viry (</a:t>
            </a:r>
            <a:r>
              <a:rPr lang="cs-CZ" dirty="0" err="1"/>
              <a:t>herpesviry</a:t>
            </a:r>
            <a:r>
              <a:rPr lang="cs-CZ" dirty="0"/>
              <a:t>, </a:t>
            </a:r>
            <a:r>
              <a:rPr lang="cs-CZ" dirty="0" err="1"/>
              <a:t>hepadnaviry</a:t>
            </a:r>
            <a:r>
              <a:rPr lang="cs-CZ" dirty="0"/>
              <a:t>, adenoviry, retroviry) mají schopnost integrovat se do DNA hostitelské buňky, čímž mohou porušit sekvenci některého strukturního genu, nebo jeho regulační oblasti, promotor atd.</a:t>
            </a:r>
          </a:p>
          <a:p>
            <a:r>
              <a:rPr lang="cs-CZ" b="1" dirty="0"/>
              <a:t>Mobilní genové sekvence </a:t>
            </a:r>
            <a:r>
              <a:rPr lang="cs-CZ" dirty="0"/>
              <a:t>– </a:t>
            </a:r>
            <a:r>
              <a:rPr lang="cs-CZ" dirty="0" err="1"/>
              <a:t>transpozony</a:t>
            </a:r>
            <a:r>
              <a:rPr lang="cs-CZ" dirty="0"/>
              <a:t> a </a:t>
            </a:r>
            <a:r>
              <a:rPr lang="cs-CZ" dirty="0" err="1"/>
              <a:t>retrotranspozony</a:t>
            </a:r>
            <a:r>
              <a:rPr lang="cs-CZ" dirty="0"/>
              <a:t> – mohou působit stejným mechanismem jako retroviry – tj. inzercí </a:t>
            </a:r>
            <a:r>
              <a:rPr lang="cs-CZ"/>
              <a:t>na “nevhodné“ </a:t>
            </a:r>
            <a:r>
              <a:rPr lang="cs-CZ" dirty="0"/>
              <a:t>místo v genomu</a:t>
            </a:r>
          </a:p>
          <a:p>
            <a:r>
              <a:rPr lang="cs-CZ" dirty="0"/>
              <a:t>Př. </a:t>
            </a:r>
            <a:r>
              <a:rPr lang="cs-CZ" b="1" dirty="0"/>
              <a:t>HPV </a:t>
            </a:r>
            <a:r>
              <a:rPr lang="cs-CZ" dirty="0"/>
              <a:t>(lidský </a:t>
            </a:r>
            <a:r>
              <a:rPr lang="cs-CZ" dirty="0" err="1"/>
              <a:t>papilomavirus</a:t>
            </a:r>
            <a:r>
              <a:rPr lang="cs-CZ" dirty="0"/>
              <a:t>) – karcinom děložního hrdla; </a:t>
            </a:r>
            <a:r>
              <a:rPr lang="cs-CZ" b="1" dirty="0"/>
              <a:t>HHV-8</a:t>
            </a:r>
            <a:r>
              <a:rPr lang="cs-CZ" dirty="0"/>
              <a:t> (lidský </a:t>
            </a:r>
            <a:r>
              <a:rPr lang="cs-CZ" dirty="0" err="1"/>
              <a:t>herpesvirus</a:t>
            </a:r>
            <a:r>
              <a:rPr lang="cs-CZ" dirty="0"/>
              <a:t> 8) </a:t>
            </a:r>
            <a:r>
              <a:rPr lang="cs-CZ" dirty="0" err="1"/>
              <a:t>Kaposiho</a:t>
            </a:r>
            <a:r>
              <a:rPr lang="cs-CZ" dirty="0"/>
              <a:t> sarkom</a:t>
            </a:r>
          </a:p>
        </p:txBody>
      </p:sp>
    </p:spTree>
    <p:extLst>
      <p:ext uri="{BB962C8B-B14F-4D97-AF65-F5344CB8AC3E}">
        <p14:creationId xmlns:p14="http://schemas.microsoft.com/office/powerpoint/2010/main" val="1491226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4462075" cy="706964"/>
          </a:xfrm>
        </p:spPr>
        <p:txBody>
          <a:bodyPr/>
          <a:lstStyle/>
          <a:p>
            <a:r>
              <a:rPr lang="cs-CZ" dirty="0"/>
              <a:t>Nádorová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303903" cy="362748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Onemocní 10 mil. lidí ročně; umírá 7 mil. lidí ročně</a:t>
            </a:r>
          </a:p>
          <a:p>
            <a:r>
              <a:rPr lang="cs-CZ"/>
              <a:t>Příčiny vzniku – kouření, alkohol, špatné stravovací návyky (obezita), nízká pohybová aktivita, dědičné faktory, infekční agens, radiace (přírodní), pracovní expozice, škodliviny v životní, prostředí </a:t>
            </a:r>
            <a:br>
              <a:rPr lang="cs-CZ"/>
            </a:br>
            <a:r>
              <a:rPr lang="cs-CZ" b="1"/>
              <a:t>40 % preventabilní příčiny </a:t>
            </a:r>
            <a:r>
              <a:rPr lang="cs-CZ"/>
              <a:t>(odhad)</a:t>
            </a:r>
            <a:br>
              <a:rPr lang="cs-CZ"/>
            </a:br>
            <a:r>
              <a:rPr lang="cs-CZ"/>
              <a:t>kouření je nejvýznamější faktor</a:t>
            </a:r>
          </a:p>
          <a:p>
            <a:r>
              <a:rPr lang="cs-CZ"/>
              <a:t>Důležitá prevence – změna individuálního životního stylu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DBB04-F805-BC4B-8A76-AEBD7200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345" y="367549"/>
            <a:ext cx="4859198" cy="58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05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313" y="2353355"/>
            <a:ext cx="5606933" cy="410707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 err="1"/>
              <a:t>Antikarcinogeny</a:t>
            </a:r>
            <a:r>
              <a:rPr lang="cs-CZ" dirty="0"/>
              <a:t> - prevence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6154" y="2353355"/>
            <a:ext cx="5840159" cy="1678143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400" dirty="0"/>
              <a:t>Příjem rozmanité a vyvážené stravy</a:t>
            </a:r>
          </a:p>
          <a:p>
            <a:pPr>
              <a:lnSpc>
                <a:spcPct val="80000"/>
              </a:lnSpc>
            </a:pP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Nejvýznamnější látky: </a:t>
            </a:r>
            <a:r>
              <a:rPr lang="cs-CZ" sz="14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Polyfenoly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flavonoidy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fenolové kyseliny),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Terpeny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(karotenoidy, 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monoterpeny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Sirné sloučeniny 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dialylsulfidy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isothiokyanáty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Saponiny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triterpenoidy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steroidy)</a:t>
            </a:r>
            <a:endParaRPr lang="cs-CZ" sz="1400" dirty="0"/>
          </a:p>
          <a:p>
            <a:pPr>
              <a:lnSpc>
                <a:spcPct val="80000"/>
              </a:lnSpc>
            </a:pPr>
            <a:r>
              <a:rPr lang="cs-CZ" sz="1400"/>
              <a:t>Příklady populárních antikaricinogenních </a:t>
            </a:r>
            <a:r>
              <a:rPr lang="cs-CZ" sz="1400" dirty="0"/>
              <a:t>látek a potravin:</a:t>
            </a:r>
          </a:p>
          <a:p>
            <a:pPr lvl="1">
              <a:lnSpc>
                <a:spcPct val="80000"/>
              </a:lnSpc>
            </a:pPr>
            <a:endParaRPr lang="cs-CZ" sz="13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8124" y="3717235"/>
            <a:ext cx="5516217" cy="42704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1300" dirty="0" err="1"/>
              <a:t>Kurkumin</a:t>
            </a:r>
            <a:r>
              <a:rPr lang="cs-CZ" sz="1300" dirty="0"/>
              <a:t> (kurkuma)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Delfinidin</a:t>
            </a:r>
            <a:r>
              <a:rPr lang="cs-CZ" sz="1300" dirty="0"/>
              <a:t> (borůvky)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Elágová</a:t>
            </a:r>
            <a:r>
              <a:rPr lang="cs-CZ" sz="1300" dirty="0"/>
              <a:t> kyselina (jahody)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Epigalaktochin-3-galát (zelený čaj)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Resveratrol</a:t>
            </a:r>
            <a:r>
              <a:rPr lang="cs-CZ" sz="1300" dirty="0"/>
              <a:t> (hrozny)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Limonen (citrón)</a:t>
            </a:r>
          </a:p>
          <a:p>
            <a:pPr lvl="1">
              <a:lnSpc>
                <a:spcPct val="150000"/>
              </a:lnSpc>
            </a:pPr>
            <a:r>
              <a:rPr lang="cs-CZ"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Brát s rezervou ;)</a:t>
            </a:r>
            <a:endParaRPr lang="cs-CZ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r>
              <a:rPr lang="cs-CZ" sz="1300" dirty="0" err="1"/>
              <a:t>Dialylsulfid</a:t>
            </a:r>
            <a:r>
              <a:rPr lang="cs-CZ" sz="1300" dirty="0"/>
              <a:t> (česnek)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Indol-3-karbonyl (zelí)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Genistein</a:t>
            </a:r>
            <a:r>
              <a:rPr lang="cs-CZ" sz="1300" dirty="0"/>
              <a:t> (sója)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Sulforan</a:t>
            </a:r>
            <a:r>
              <a:rPr lang="cs-CZ" sz="1300" dirty="0"/>
              <a:t> (brokolice)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Lykopen (rajčata)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Vláknina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Selen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694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3062544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/>
              <a:t>Spontánní </a:t>
            </a:r>
            <a:r>
              <a:rPr lang="cs-CZ" sz="1500" dirty="0" err="1"/>
              <a:t>x</a:t>
            </a:r>
            <a:r>
              <a:rPr lang="cs-CZ" sz="15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Gametické </a:t>
            </a:r>
            <a:r>
              <a:rPr lang="cs-CZ" sz="1500" b="1" dirty="0" err="1"/>
              <a:t>x</a:t>
            </a:r>
            <a:r>
              <a:rPr lang="cs-CZ" sz="1500" b="1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Dominantní </a:t>
            </a:r>
            <a:r>
              <a:rPr lang="cs-CZ" sz="1500" dirty="0" err="1"/>
              <a:t>x</a:t>
            </a:r>
            <a:r>
              <a:rPr lang="cs-CZ" sz="15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dirty="0"/>
              <a:t>Genové </a:t>
            </a:r>
            <a:r>
              <a:rPr lang="cs-CZ" sz="1500" dirty="0" err="1"/>
              <a:t>x</a:t>
            </a:r>
            <a:r>
              <a:rPr lang="cs-CZ" sz="1500" dirty="0"/>
              <a:t> chromozomové </a:t>
            </a:r>
            <a:r>
              <a:rPr lang="cs-CZ" sz="1500" dirty="0" err="1"/>
              <a:t>x</a:t>
            </a:r>
            <a:r>
              <a:rPr lang="cs-CZ" sz="15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Vitální -&gt; </a:t>
            </a:r>
            <a:r>
              <a:rPr lang="cs-CZ" sz="1500" dirty="0" err="1"/>
              <a:t>subvitální</a:t>
            </a:r>
            <a:r>
              <a:rPr lang="cs-CZ" sz="1500" dirty="0"/>
              <a:t> -&gt; </a:t>
            </a:r>
            <a:r>
              <a:rPr lang="cs-CZ" sz="1500" dirty="0" err="1"/>
              <a:t>semiletální</a:t>
            </a:r>
            <a:r>
              <a:rPr lang="cs-CZ" sz="15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Podmíněné (např. teplotně senzitivní mutace)</a:t>
            </a:r>
          </a:p>
        </p:txBody>
      </p:sp>
    </p:spTree>
    <p:extLst>
      <p:ext uri="{BB962C8B-B14F-4D97-AF65-F5344CB8AC3E}">
        <p14:creationId xmlns:p14="http://schemas.microsoft.com/office/powerpoint/2010/main" val="121601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68" y="803751"/>
            <a:ext cx="4791079" cy="5250498"/>
          </a:xfrm>
          <a:prstGeom prst="rect">
            <a:avLst/>
          </a:prstGeom>
        </p:spPr>
      </p:pic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7826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500" dirty="0"/>
              <a:t>Gametické </a:t>
            </a:r>
            <a:r>
              <a:rPr lang="cs-CZ" sz="2500" dirty="0" err="1"/>
              <a:t>x</a:t>
            </a:r>
            <a:r>
              <a:rPr lang="cs-CZ" sz="2500" dirty="0"/>
              <a:t> somatické mutace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Gametické mutace </a:t>
            </a:r>
            <a:r>
              <a:rPr lang="cs-CZ" dirty="0">
                <a:solidFill>
                  <a:schemeClr val="bg1"/>
                </a:solidFill>
              </a:rPr>
              <a:t>vznikají v gametách nebo tkáních ze kterých se diferencují pohlavní buňky</a:t>
            </a:r>
          </a:p>
          <a:p>
            <a:r>
              <a:rPr lang="cs-CZ" b="1" dirty="0">
                <a:solidFill>
                  <a:schemeClr val="bg1"/>
                </a:solidFill>
              </a:rPr>
              <a:t>Somatické mutace </a:t>
            </a:r>
            <a:r>
              <a:rPr lang="cs-CZ" dirty="0">
                <a:solidFill>
                  <a:schemeClr val="bg1"/>
                </a:solidFill>
              </a:rPr>
              <a:t>vznikají v somatických buňkách </a:t>
            </a:r>
          </a:p>
        </p:txBody>
      </p:sp>
    </p:spTree>
    <p:extLst>
      <p:ext uri="{BB962C8B-B14F-4D97-AF65-F5344CB8AC3E}">
        <p14:creationId xmlns:p14="http://schemas.microsoft.com/office/powerpoint/2010/main" val="186734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Mutace – genetická variabilita</a:t>
            </a:r>
          </a:p>
          <a:p>
            <a:r>
              <a:rPr lang="cs-CZ" dirty="0" err="1"/>
              <a:t>Epigenetika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751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2" name="Oval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80" y="645107"/>
            <a:ext cx="3077419" cy="27103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068" y="3520086"/>
            <a:ext cx="2710389" cy="2710389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/>
              <a:t>Genové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Změna nukleotidové sekvence na určitém místě (bodě) v genu – bodové mutace – kódující i nekódující oblasti genomu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Adice (inzerce) </a:t>
            </a:r>
            <a:r>
              <a:rPr lang="cs-CZ" sz="1500" dirty="0">
                <a:solidFill>
                  <a:schemeClr val="bg1"/>
                </a:solidFill>
              </a:rPr>
              <a:t>– zařazení jednoho nebo více nadbytečných nukleotidových párů 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Může dojit k posunu čtecího rámce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Delece </a:t>
            </a:r>
            <a:r>
              <a:rPr lang="cs-CZ" sz="1500" dirty="0">
                <a:solidFill>
                  <a:schemeClr val="bg1"/>
                </a:solidFill>
              </a:rPr>
              <a:t>– ztráta jednoho nebo více nukleotidů původní sekvence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Může dojít k posunu čtecího rámce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Substituce</a:t>
            </a:r>
            <a:r>
              <a:rPr lang="cs-CZ" sz="1500" dirty="0">
                <a:solidFill>
                  <a:schemeClr val="bg1"/>
                </a:solidFill>
              </a:rPr>
              <a:t> – záměna původní báze sekvence jinou bází</a:t>
            </a:r>
          </a:p>
          <a:p>
            <a:pPr lvl="1">
              <a:lnSpc>
                <a:spcPct val="80000"/>
              </a:lnSpc>
            </a:pPr>
            <a:r>
              <a:rPr lang="cs-CZ" sz="1500" b="1" dirty="0" err="1">
                <a:solidFill>
                  <a:schemeClr val="bg1"/>
                </a:solidFill>
              </a:rPr>
              <a:t>Tranzice</a:t>
            </a:r>
            <a:r>
              <a:rPr lang="cs-CZ" sz="1500" dirty="0">
                <a:solidFill>
                  <a:schemeClr val="bg1"/>
                </a:solidFill>
              </a:rPr>
              <a:t> – purinová báze za purinovou; pyrimidinová báze za pyrimidinovou</a:t>
            </a:r>
          </a:p>
          <a:p>
            <a:pPr lvl="1">
              <a:lnSpc>
                <a:spcPct val="80000"/>
              </a:lnSpc>
            </a:pPr>
            <a:r>
              <a:rPr lang="cs-CZ" sz="1500" b="1" dirty="0" err="1">
                <a:solidFill>
                  <a:schemeClr val="bg1"/>
                </a:solidFill>
              </a:rPr>
              <a:t>Transverze</a:t>
            </a:r>
            <a:r>
              <a:rPr lang="cs-CZ" sz="1500" dirty="0">
                <a:solidFill>
                  <a:schemeClr val="bg1"/>
                </a:solidFill>
              </a:rPr>
              <a:t> – purinová báze za pyrimidinovou nebo naopak</a:t>
            </a:r>
          </a:p>
        </p:txBody>
      </p:sp>
    </p:spTree>
    <p:extLst>
      <p:ext uri="{BB962C8B-B14F-4D97-AF65-F5344CB8AC3E}">
        <p14:creationId xmlns:p14="http://schemas.microsoft.com/office/powerpoint/2010/main" val="2841399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09" y="3174876"/>
            <a:ext cx="5060345" cy="268921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Efekt mutace na proteosyntézu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b="1" dirty="0"/>
              <a:t>Mutace neměnící smysl </a:t>
            </a:r>
            <a:r>
              <a:rPr lang="cs-CZ" dirty="0"/>
              <a:t>(</a:t>
            </a:r>
            <a:r>
              <a:rPr lang="cs-CZ" dirty="0" err="1"/>
              <a:t>samesense</a:t>
            </a:r>
            <a:r>
              <a:rPr lang="cs-CZ" dirty="0"/>
              <a:t>, </a:t>
            </a:r>
            <a:r>
              <a:rPr lang="cs-CZ" dirty="0" err="1"/>
              <a:t>silent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) – je zařazena stejná aminokyselina (degenerace genetického kódu); substituce na třetí pozici tripletu</a:t>
            </a:r>
          </a:p>
          <a:p>
            <a:r>
              <a:rPr lang="cs-CZ" b="1" dirty="0"/>
              <a:t>Mutace měnící smysl </a:t>
            </a:r>
            <a:r>
              <a:rPr lang="cs-CZ" dirty="0"/>
              <a:t>(</a:t>
            </a:r>
            <a:r>
              <a:rPr lang="cs-CZ" dirty="0" err="1"/>
              <a:t>missense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) – dojde ke změně polypeptidového vlákna – zařazení odlišné aminokyseliny při proteosyntéze</a:t>
            </a:r>
          </a:p>
          <a:p>
            <a:r>
              <a:rPr lang="cs-CZ" b="1" dirty="0"/>
              <a:t>Nesmyslné mutace </a:t>
            </a:r>
            <a:r>
              <a:rPr lang="cs-CZ" dirty="0"/>
              <a:t>(nonsense </a:t>
            </a:r>
            <a:r>
              <a:rPr lang="cs-CZ" dirty="0" err="1"/>
              <a:t>mutation</a:t>
            </a:r>
            <a:r>
              <a:rPr lang="cs-CZ" dirty="0"/>
              <a:t>) – vznik předčasného terminačního kodonu – není dokončena syntéze polypeptidu</a:t>
            </a:r>
          </a:p>
        </p:txBody>
      </p:sp>
    </p:spTree>
    <p:extLst>
      <p:ext uri="{BB962C8B-B14F-4D97-AF65-F5344CB8AC3E}">
        <p14:creationId xmlns:p14="http://schemas.microsoft.com/office/powerpoint/2010/main" val="2154812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33" y="2805068"/>
            <a:ext cx="4345024" cy="300892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Dynamické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Expanze </a:t>
            </a:r>
            <a:r>
              <a:rPr lang="cs-CZ" dirty="0" err="1"/>
              <a:t>repetitivních</a:t>
            </a:r>
            <a:r>
              <a:rPr lang="cs-CZ" dirty="0"/>
              <a:t> sekvencí (typicky expanze </a:t>
            </a:r>
            <a:r>
              <a:rPr lang="cs-CZ" dirty="0" err="1"/>
              <a:t>trinukleotidových</a:t>
            </a:r>
            <a:r>
              <a:rPr lang="cs-CZ" dirty="0"/>
              <a:t> repetic)</a:t>
            </a:r>
          </a:p>
          <a:p>
            <a:r>
              <a:rPr lang="cs-CZ" dirty="0"/>
              <a:t>Nepřesností při replikaci</a:t>
            </a:r>
          </a:p>
          <a:p>
            <a:r>
              <a:rPr lang="cs-CZ" dirty="0" err="1"/>
              <a:t>Premutace</a:t>
            </a:r>
            <a:r>
              <a:rPr lang="cs-CZ" dirty="0"/>
              <a:t> – dosažení kritického počtu = mutace</a:t>
            </a:r>
          </a:p>
          <a:p>
            <a:r>
              <a:rPr lang="cs-CZ" dirty="0" err="1"/>
              <a:t>Huntingtonova</a:t>
            </a:r>
            <a:r>
              <a:rPr lang="cs-CZ" dirty="0"/>
              <a:t> choroba, syndrom fragilního X chromozomu</a:t>
            </a:r>
          </a:p>
        </p:txBody>
      </p:sp>
    </p:spTree>
    <p:extLst>
      <p:ext uri="{BB962C8B-B14F-4D97-AF65-F5344CB8AC3E}">
        <p14:creationId xmlns:p14="http://schemas.microsoft.com/office/powerpoint/2010/main" val="458483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Huntingtin (HTT) - CAG repetice</a:t>
            </a:r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6" y="2693713"/>
            <a:ext cx="10652515" cy="1470574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245265" y="4593165"/>
            <a:ext cx="8259979" cy="951089"/>
          </a:xfrm>
        </p:spPr>
        <p:txBody>
          <a:bodyPr anchor="ctr">
            <a:normAutofit/>
          </a:bodyPr>
          <a:lstStyle/>
          <a:p>
            <a:r>
              <a:rPr lang="cs-CZ"/>
              <a:t>CAG(15;18) – normální  (&lt; 26 kopií glutaminu)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6914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36" y="2361567"/>
            <a:ext cx="5075998" cy="409886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Chromozomové aberace - změny struktury a tvaru chromozomu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Vznikají následkem chromozomální nestability (chromozomálních zlomů) působením nadměrnou expozicí jedince mutagenům nebo zhoršenou funkcí reparačních mechanismů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Lze dělit na:	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Balancované</a:t>
            </a:r>
            <a:r>
              <a:rPr lang="cs-CZ" sz="1700" dirty="0"/>
              <a:t> – zachováno původní množství genetické informace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Nebalancované</a:t>
            </a:r>
            <a:r>
              <a:rPr lang="cs-CZ" sz="1700" dirty="0"/>
              <a:t> – není zachováno původní množství genetické informace</a:t>
            </a:r>
          </a:p>
        </p:txBody>
      </p:sp>
    </p:spTree>
    <p:extLst>
      <p:ext uri="{BB962C8B-B14F-4D97-AF65-F5344CB8AC3E}">
        <p14:creationId xmlns:p14="http://schemas.microsoft.com/office/powerpoint/2010/main" val="3667546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285" y="4924691"/>
            <a:ext cx="3963522" cy="1575500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6545" r="27969" b="1399"/>
          <a:stretch/>
        </p:blipFill>
        <p:spPr>
          <a:xfrm>
            <a:off x="4353610" y="2336473"/>
            <a:ext cx="4331591" cy="2615682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aberace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499"/>
            <a:ext cx="6397313" cy="3691041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/>
              <a:t>Delece</a:t>
            </a:r>
          </a:p>
          <a:p>
            <a:r>
              <a:rPr lang="cs-CZ" dirty="0"/>
              <a:t>Duplikace  </a:t>
            </a:r>
          </a:p>
          <a:p>
            <a:r>
              <a:rPr lang="cs-CZ" dirty="0"/>
              <a:t>Inzerce</a:t>
            </a:r>
          </a:p>
          <a:p>
            <a:r>
              <a:rPr lang="cs-CZ" dirty="0"/>
              <a:t>Inverze</a:t>
            </a:r>
          </a:p>
          <a:p>
            <a:r>
              <a:rPr lang="cs-CZ" dirty="0"/>
              <a:t>Translokace </a:t>
            </a:r>
          </a:p>
          <a:p>
            <a:pPr lvl="1"/>
            <a:r>
              <a:rPr lang="cs-CZ" dirty="0"/>
              <a:t>Reciproké translokace</a:t>
            </a:r>
          </a:p>
          <a:p>
            <a:pPr lvl="1"/>
            <a:r>
              <a:rPr lang="cs-CZ" dirty="0" err="1"/>
              <a:t>Robertsonské</a:t>
            </a:r>
            <a:r>
              <a:rPr lang="cs-CZ" dirty="0"/>
              <a:t> translokace</a:t>
            </a:r>
          </a:p>
          <a:p>
            <a:r>
              <a:rPr lang="cs-CZ" dirty="0"/>
              <a:t>Izochromozom</a:t>
            </a:r>
          </a:p>
          <a:p>
            <a:r>
              <a:rPr lang="cs-CZ" dirty="0"/>
              <a:t>Ring chromozom</a:t>
            </a:r>
          </a:p>
          <a:p>
            <a:r>
              <a:rPr lang="cs-CZ" dirty="0"/>
              <a:t>Fragmentace</a:t>
            </a:r>
          </a:p>
          <a:p>
            <a:r>
              <a:rPr lang="cs-CZ" dirty="0" err="1"/>
              <a:t>Marker</a:t>
            </a:r>
            <a:r>
              <a:rPr lang="cs-CZ" dirty="0"/>
              <a:t> chromozom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807" y="2309009"/>
            <a:ext cx="2801959" cy="21567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808" y="4465741"/>
            <a:ext cx="280195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8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813" y="2811095"/>
            <a:ext cx="3580439" cy="30011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aberace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94721"/>
            <a:ext cx="6736716" cy="3896139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300" dirty="0"/>
              <a:t>Vrozené:</a:t>
            </a:r>
          </a:p>
          <a:p>
            <a:pPr lvl="1">
              <a:lnSpc>
                <a:spcPct val="80000"/>
              </a:lnSpc>
            </a:pPr>
            <a:r>
              <a:rPr lang="cs-CZ" sz="1400" b="1" dirty="0"/>
              <a:t>Syndrom kočičího křiku </a:t>
            </a:r>
            <a:r>
              <a:rPr lang="cs-CZ" sz="1400" dirty="0"/>
              <a:t>– delece 5p</a:t>
            </a:r>
          </a:p>
          <a:p>
            <a:pPr lvl="1">
              <a:lnSpc>
                <a:spcPct val="80000"/>
              </a:lnSpc>
            </a:pPr>
            <a:r>
              <a:rPr lang="cs-CZ" sz="1400" dirty="0" err="1"/>
              <a:t>Mikrodeleční</a:t>
            </a:r>
            <a:r>
              <a:rPr lang="cs-CZ" sz="1400" dirty="0"/>
              <a:t> syndromy (drobné intersticiální delece DNA segmentů – 2 až 4 </a:t>
            </a:r>
            <a:r>
              <a:rPr lang="cs-CZ" sz="1400" dirty="0" err="1"/>
              <a:t>Mb</a:t>
            </a:r>
            <a:r>
              <a:rPr lang="cs-CZ" sz="1400" dirty="0"/>
              <a:t>):</a:t>
            </a:r>
          </a:p>
          <a:p>
            <a:pPr lvl="2">
              <a:lnSpc>
                <a:spcPct val="80000"/>
              </a:lnSpc>
            </a:pPr>
            <a:r>
              <a:rPr lang="cs-CZ" b="1" dirty="0" err="1"/>
              <a:t>DiGeorgeův</a:t>
            </a:r>
            <a:r>
              <a:rPr lang="cs-CZ" b="1" dirty="0"/>
              <a:t> syndrom</a:t>
            </a:r>
            <a:r>
              <a:rPr lang="cs-CZ" dirty="0"/>
              <a:t> – 22q11.2</a:t>
            </a:r>
          </a:p>
          <a:p>
            <a:pPr lvl="2">
              <a:lnSpc>
                <a:spcPct val="80000"/>
              </a:lnSpc>
            </a:pPr>
            <a:r>
              <a:rPr lang="cs-CZ" b="1" dirty="0" err="1"/>
              <a:t>Prader-Williho</a:t>
            </a:r>
            <a:r>
              <a:rPr lang="cs-CZ" dirty="0"/>
              <a:t> a </a:t>
            </a:r>
            <a:r>
              <a:rPr lang="cs-CZ" b="1" dirty="0" err="1"/>
              <a:t>Angelmanův</a:t>
            </a:r>
            <a:r>
              <a:rPr lang="cs-CZ" b="1" dirty="0"/>
              <a:t> syndrom </a:t>
            </a:r>
            <a:r>
              <a:rPr lang="cs-CZ" dirty="0"/>
              <a:t>– 15q11-13</a:t>
            </a:r>
          </a:p>
          <a:p>
            <a:pPr lvl="1">
              <a:lnSpc>
                <a:spcPct val="80000"/>
              </a:lnSpc>
            </a:pPr>
            <a:r>
              <a:rPr lang="cs-CZ" sz="1400" b="1" dirty="0" err="1"/>
              <a:t>Charcot</a:t>
            </a:r>
            <a:r>
              <a:rPr lang="cs-CZ" sz="1400" b="1" dirty="0"/>
              <a:t>-Marie-</a:t>
            </a:r>
            <a:r>
              <a:rPr lang="cs-CZ" sz="1400" b="1" dirty="0" err="1"/>
              <a:t>Tooth</a:t>
            </a:r>
            <a:r>
              <a:rPr lang="cs-CZ" sz="1400" dirty="0"/>
              <a:t> – tandemová duplikace na chromozomu 17</a:t>
            </a:r>
          </a:p>
          <a:p>
            <a:pPr lvl="1">
              <a:lnSpc>
                <a:spcPct val="80000"/>
              </a:lnSpc>
            </a:pPr>
            <a:endParaRPr lang="cs-CZ" sz="1300" dirty="0"/>
          </a:p>
          <a:p>
            <a:pPr>
              <a:lnSpc>
                <a:spcPct val="80000"/>
              </a:lnSpc>
            </a:pPr>
            <a:r>
              <a:rPr lang="cs-CZ" sz="1300" dirty="0"/>
              <a:t>Získané (</a:t>
            </a:r>
            <a:r>
              <a:rPr lang="cs-CZ" sz="1300" dirty="0" err="1"/>
              <a:t>onkocytogenetika</a:t>
            </a:r>
            <a:r>
              <a:rPr lang="cs-CZ" sz="1300" dirty="0"/>
              <a:t>) – nádory (leukemie, solidní nádory)</a:t>
            </a:r>
          </a:p>
          <a:p>
            <a:pPr lvl="1">
              <a:lnSpc>
                <a:spcPct val="80000"/>
              </a:lnSpc>
            </a:pPr>
            <a:r>
              <a:rPr lang="cs-CZ" sz="1300" b="1" dirty="0"/>
              <a:t>T(9;22)</a:t>
            </a:r>
            <a:r>
              <a:rPr lang="cs-CZ" sz="1300" dirty="0"/>
              <a:t> – CML (Filadelfský chromozom – </a:t>
            </a:r>
            <a:r>
              <a:rPr lang="cs-CZ" sz="1300" dirty="0" err="1"/>
              <a:t>Ph</a:t>
            </a:r>
            <a:r>
              <a:rPr lang="cs-CZ" sz="1300" dirty="0"/>
              <a:t>); fúzní gen BCR/ABL na chromosomu 22, který kóduje hybridní protein p210 – iniciátor maligního procesu</a:t>
            </a:r>
          </a:p>
          <a:p>
            <a:pPr lvl="1">
              <a:lnSpc>
                <a:spcPct val="80000"/>
              </a:lnSpc>
            </a:pPr>
            <a:r>
              <a:rPr lang="cs-CZ" sz="1300" dirty="0"/>
              <a:t>Retinoblastom – </a:t>
            </a:r>
            <a:r>
              <a:rPr lang="cs-CZ" sz="1300" b="1" dirty="0" err="1"/>
              <a:t>del</a:t>
            </a:r>
            <a:r>
              <a:rPr lang="cs-CZ" sz="1300" b="1" dirty="0"/>
              <a:t>(13)(q14) </a:t>
            </a:r>
            <a:r>
              <a:rPr lang="cs-CZ" sz="1300" dirty="0"/>
              <a:t>– </a:t>
            </a:r>
            <a:r>
              <a:rPr lang="cs-CZ" sz="1300" b="1" dirty="0"/>
              <a:t>Rb1 gen</a:t>
            </a:r>
          </a:p>
          <a:p>
            <a:pPr lvl="1">
              <a:lnSpc>
                <a:spcPct val="80000"/>
              </a:lnSpc>
            </a:pPr>
            <a:r>
              <a:rPr lang="cs-CZ" sz="1300" dirty="0"/>
              <a:t>Neuroblastom – </a:t>
            </a:r>
            <a:r>
              <a:rPr lang="cs-CZ" sz="1300" b="1" dirty="0" err="1"/>
              <a:t>del</a:t>
            </a:r>
            <a:r>
              <a:rPr lang="cs-CZ" sz="1300" b="1" dirty="0"/>
              <a:t>(1)(p36)</a:t>
            </a:r>
          </a:p>
          <a:p>
            <a:pPr lvl="1">
              <a:lnSpc>
                <a:spcPct val="80000"/>
              </a:lnSpc>
            </a:pPr>
            <a:r>
              <a:rPr lang="cs-CZ" sz="1300" b="1" dirty="0"/>
              <a:t>Delece genu p53 </a:t>
            </a:r>
            <a:r>
              <a:rPr lang="cs-CZ" sz="1300" dirty="0"/>
              <a:t>(17p13) – mnoho nádorů</a:t>
            </a:r>
          </a:p>
        </p:txBody>
      </p:sp>
    </p:spTree>
    <p:extLst>
      <p:ext uri="{BB962C8B-B14F-4D97-AF65-F5344CB8AC3E}">
        <p14:creationId xmlns:p14="http://schemas.microsoft.com/office/powerpoint/2010/main" val="3366712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Genomové mutace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861" y="2736850"/>
            <a:ext cx="2794000" cy="31496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15209"/>
            <a:ext cx="7521907" cy="390607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Změny v počtu chromozomů </a:t>
            </a:r>
          </a:p>
          <a:p>
            <a:r>
              <a:rPr lang="cs-CZ" dirty="0"/>
              <a:t>Nejrozsáhlejší mutace – celý genom nebo jeho velká část (celé chromozomy)</a:t>
            </a:r>
          </a:p>
          <a:p>
            <a:r>
              <a:rPr lang="cs-CZ" b="1" dirty="0"/>
              <a:t>Polyploidie</a:t>
            </a:r>
            <a:r>
              <a:rPr lang="cs-CZ" dirty="0"/>
              <a:t> – znásobení celé chromozomální sady</a:t>
            </a:r>
          </a:p>
          <a:p>
            <a:pPr lvl="1"/>
            <a:r>
              <a:rPr lang="cs-CZ" dirty="0"/>
              <a:t>Za normálních podmínek jsou vyšší organismy diploidní (2n)</a:t>
            </a:r>
          </a:p>
          <a:p>
            <a:pPr lvl="1"/>
            <a:r>
              <a:rPr lang="cs-CZ" dirty="0"/>
              <a:t>Běžná u rostlin, u vyšších živočichů není slučitelná s životem</a:t>
            </a:r>
          </a:p>
          <a:p>
            <a:pPr lvl="1"/>
            <a:r>
              <a:rPr lang="cs-CZ" dirty="0"/>
              <a:t>Polyploidní buňky – příčně pruhované svalstvo (</a:t>
            </a:r>
            <a:r>
              <a:rPr lang="cs-CZ" dirty="0" err="1"/>
              <a:t>syncytia</a:t>
            </a:r>
            <a:r>
              <a:rPr lang="cs-CZ" dirty="0"/>
              <a:t> - mají více jader); </a:t>
            </a:r>
            <a:r>
              <a:rPr lang="cs-CZ" dirty="0" err="1"/>
              <a:t>hepatocyty</a:t>
            </a:r>
            <a:r>
              <a:rPr lang="cs-CZ" dirty="0"/>
              <a:t> – buňky s vysokou metabolickou aktivitou</a:t>
            </a:r>
          </a:p>
          <a:p>
            <a:pPr lvl="1"/>
            <a:r>
              <a:rPr lang="cs-CZ" dirty="0" err="1"/>
              <a:t>Nuliplodie</a:t>
            </a:r>
            <a:r>
              <a:rPr lang="cs-CZ" dirty="0"/>
              <a:t> – červené krvinky</a:t>
            </a:r>
          </a:p>
          <a:p>
            <a:r>
              <a:rPr lang="cs-CZ" b="1" dirty="0"/>
              <a:t>Aneuploidie</a:t>
            </a:r>
            <a:r>
              <a:rPr lang="cs-CZ" dirty="0"/>
              <a:t> – stav, kdy chybí nebo přebývá pouze některý chromozom</a:t>
            </a:r>
          </a:p>
          <a:p>
            <a:pPr lvl="1"/>
            <a:r>
              <a:rPr lang="cs-CZ" dirty="0"/>
              <a:t>Vzniká při buněčném dělení </a:t>
            </a:r>
            <a:r>
              <a:rPr lang="cs-CZ" dirty="0" err="1"/>
              <a:t>nondisjunkcí</a:t>
            </a:r>
            <a:endParaRPr lang="cs-CZ" dirty="0"/>
          </a:p>
          <a:p>
            <a:pPr lvl="1"/>
            <a:r>
              <a:rPr lang="cs-CZ" dirty="0" err="1"/>
              <a:t>Nornální</a:t>
            </a:r>
            <a:r>
              <a:rPr lang="cs-CZ" dirty="0"/>
              <a:t> stav je </a:t>
            </a:r>
            <a:r>
              <a:rPr lang="cs-CZ" dirty="0" err="1"/>
              <a:t>dizomie</a:t>
            </a:r>
            <a:endParaRPr lang="cs-CZ" dirty="0"/>
          </a:p>
          <a:p>
            <a:pPr lvl="1"/>
            <a:r>
              <a:rPr lang="cs-CZ" dirty="0"/>
              <a:t>V případě, že jeden chromozom z páru chybí – </a:t>
            </a:r>
            <a:r>
              <a:rPr lang="cs-CZ" dirty="0" err="1"/>
              <a:t>monozomie</a:t>
            </a:r>
            <a:endParaRPr lang="cs-CZ" dirty="0"/>
          </a:p>
          <a:p>
            <a:pPr lvl="1"/>
            <a:r>
              <a:rPr lang="cs-CZ" dirty="0"/>
              <a:t>Chromozom daného páru přebývá - </a:t>
            </a:r>
            <a:r>
              <a:rPr lang="cs-CZ" dirty="0" err="1"/>
              <a:t>trizomie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022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297" r="3500" b="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Nejčastější </a:t>
            </a:r>
            <a:r>
              <a:rPr lang="cs-CZ" dirty="0" err="1"/>
              <a:t>aneuplodie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400" dirty="0"/>
              <a:t>Vrozené chromozomové aberace a aneuploidie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20 - 50 % všech početí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50 – 60 % abortů v I. Trimestru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0,56 % živě narozených dětí</a:t>
            </a:r>
          </a:p>
          <a:p>
            <a:pPr>
              <a:lnSpc>
                <a:spcPct val="80000"/>
              </a:lnSpc>
            </a:pPr>
            <a:r>
              <a:rPr lang="cs-CZ" sz="1400" b="1" dirty="0"/>
              <a:t>Downův syndrom </a:t>
            </a:r>
          </a:p>
          <a:p>
            <a:pPr lvl="1">
              <a:lnSpc>
                <a:spcPct val="80000"/>
              </a:lnSpc>
            </a:pPr>
            <a:r>
              <a:rPr lang="cs-CZ" sz="1400" dirty="0" err="1"/>
              <a:t>Trizomie</a:t>
            </a:r>
            <a:r>
              <a:rPr lang="cs-CZ" sz="1400" dirty="0"/>
              <a:t> +21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33 %  der(14;21) – </a:t>
            </a:r>
            <a:r>
              <a:rPr lang="cs-CZ" sz="1400" dirty="0" err="1"/>
              <a:t>Robertsonovská</a:t>
            </a:r>
            <a:r>
              <a:rPr lang="cs-CZ" sz="1400" dirty="0"/>
              <a:t> translokace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Edvardsův</a:t>
            </a:r>
            <a:r>
              <a:rPr lang="cs-CZ" sz="1400" b="1" dirty="0"/>
              <a:t> syndrom </a:t>
            </a:r>
            <a:r>
              <a:rPr lang="cs-CZ" sz="1400" dirty="0"/>
              <a:t>+18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Patauův</a:t>
            </a:r>
            <a:r>
              <a:rPr lang="cs-CZ" sz="1400" b="1" dirty="0"/>
              <a:t> syndrom</a:t>
            </a:r>
            <a:r>
              <a:rPr lang="cs-CZ" sz="1400" dirty="0"/>
              <a:t> +13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Klinefelterův</a:t>
            </a:r>
            <a:r>
              <a:rPr lang="cs-CZ" sz="1400" b="1" dirty="0"/>
              <a:t> syndrom </a:t>
            </a:r>
            <a:r>
              <a:rPr lang="cs-CZ" sz="1400" dirty="0"/>
              <a:t>(47,XXY)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Turnerův</a:t>
            </a:r>
            <a:r>
              <a:rPr lang="cs-CZ" sz="1400" b="1" dirty="0"/>
              <a:t> syndrom </a:t>
            </a:r>
            <a:r>
              <a:rPr lang="cs-CZ" sz="1400" dirty="0"/>
              <a:t>(45,X)</a:t>
            </a:r>
          </a:p>
          <a:p>
            <a:pPr>
              <a:lnSpc>
                <a:spcPct val="80000"/>
              </a:lnSpc>
            </a:pPr>
            <a:r>
              <a:rPr lang="cs-CZ" sz="1400" b="1" dirty="0"/>
              <a:t>Syndrom Jacobsové </a:t>
            </a:r>
            <a:r>
              <a:rPr lang="cs-CZ" sz="1400" dirty="0"/>
              <a:t>(47,XYY)</a:t>
            </a:r>
          </a:p>
          <a:p>
            <a:pPr>
              <a:lnSpc>
                <a:spcPct val="8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6656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2056" r="9090" b="9192"/>
          <a:stretch/>
        </p:blipFill>
        <p:spPr>
          <a:xfrm>
            <a:off x="474133" y="483690"/>
            <a:ext cx="11243734" cy="5909733"/>
          </a:xfrm>
          <a:prstGeom prst="rect">
            <a:avLst/>
          </a:prstGeom>
        </p:spPr>
      </p:pic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24767" y="4893407"/>
            <a:ext cx="8827245" cy="10999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Epigenetika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460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F1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1 person and text that says 'Heareles &quot;Knowledge isn't free. You have to pay attention.&quot; Richard P. Feynmar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3812"/>
            <a:ext cx="5448300" cy="681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801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504107"/>
            <a:ext cx="5371343" cy="3867366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39098" y="629265"/>
            <a:ext cx="4886461" cy="1622322"/>
          </a:xfrm>
        </p:spPr>
        <p:txBody>
          <a:bodyPr>
            <a:normAutofit/>
          </a:bodyPr>
          <a:lstStyle/>
          <a:p>
            <a:r>
              <a:rPr lang="cs-CZ" dirty="0" err="1"/>
              <a:t>Epigenetika</a:t>
            </a:r>
            <a:r>
              <a:rPr lang="cs-CZ" dirty="0"/>
              <a:t> je nejistá genetika </a:t>
            </a:r>
            <a:r>
              <a:rPr lang="is-IS" dirty="0"/>
              <a:t>…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39098" y="2418735"/>
            <a:ext cx="4886461" cy="381174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Věda o stabilních (reverzibilních) </a:t>
            </a:r>
            <a:r>
              <a:rPr lang="cs-CZ" b="1" dirty="0">
                <a:solidFill>
                  <a:schemeClr val="bg1"/>
                </a:solidFill>
              </a:rPr>
              <a:t>genetických modifikacích</a:t>
            </a:r>
            <a:r>
              <a:rPr lang="cs-CZ" dirty="0">
                <a:solidFill>
                  <a:schemeClr val="bg1"/>
                </a:solidFill>
              </a:rPr>
              <a:t>, které vedou ke změně exprese a funkce genů</a:t>
            </a:r>
            <a:r>
              <a:rPr lang="cs-CZ" b="1" dirty="0">
                <a:solidFill>
                  <a:schemeClr val="bg1"/>
                </a:solidFill>
              </a:rPr>
              <a:t> beze změny sekvence DNA</a:t>
            </a:r>
          </a:p>
          <a:p>
            <a:r>
              <a:rPr lang="cs-CZ" dirty="0">
                <a:solidFill>
                  <a:schemeClr val="bg1"/>
                </a:solidFill>
              </a:rPr>
              <a:t>Každá buňka v jedince má stejnou genetickou výbavu, ale liší se expresí jednotlivých genů</a:t>
            </a:r>
          </a:p>
          <a:p>
            <a:r>
              <a:rPr lang="cs-CZ" dirty="0">
                <a:solidFill>
                  <a:schemeClr val="bg1"/>
                </a:solidFill>
              </a:rPr>
              <a:t>Umožňuje buňkám s identickým genotypem vznik odlišných fenotypů a přenos informace do dalších buněk</a:t>
            </a:r>
          </a:p>
          <a:p>
            <a:r>
              <a:rPr lang="cs-CZ" dirty="0" err="1">
                <a:solidFill>
                  <a:schemeClr val="bg1"/>
                </a:solidFill>
              </a:rPr>
              <a:t>Epigenom</a:t>
            </a:r>
            <a:r>
              <a:rPr lang="cs-CZ" dirty="0">
                <a:solidFill>
                  <a:schemeClr val="bg1"/>
                </a:solidFill>
              </a:rPr>
              <a:t> začíná být formován v raných fázích embryogeneze – z </a:t>
            </a:r>
            <a:r>
              <a:rPr lang="cs-CZ" dirty="0" err="1">
                <a:solidFill>
                  <a:schemeClr val="bg1"/>
                </a:solidFill>
              </a:rPr>
              <a:t>pluripotentních</a:t>
            </a:r>
            <a:r>
              <a:rPr lang="cs-CZ" dirty="0">
                <a:solidFill>
                  <a:schemeClr val="bg1"/>
                </a:solidFill>
              </a:rPr>
              <a:t> buněk se vyvíjejí buňky specializované</a:t>
            </a:r>
          </a:p>
          <a:p>
            <a:r>
              <a:rPr lang="cs-CZ" dirty="0">
                <a:solidFill>
                  <a:schemeClr val="bg1"/>
                </a:solidFill>
              </a:rPr>
              <a:t>Informace o změnách v genové expresi je specifická pro daný buněčný typ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78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epigenetických procesů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Buněčná paměť o expresi genů</a:t>
            </a:r>
          </a:p>
          <a:p>
            <a:r>
              <a:rPr lang="cs-CZ" dirty="0"/>
              <a:t>Genomový imprinting</a:t>
            </a:r>
          </a:p>
          <a:p>
            <a:r>
              <a:rPr lang="cs-CZ" dirty="0"/>
              <a:t>Alelické interakce</a:t>
            </a:r>
          </a:p>
          <a:p>
            <a:r>
              <a:rPr lang="cs-CZ" dirty="0"/>
              <a:t>Poziční efekt</a:t>
            </a:r>
          </a:p>
          <a:p>
            <a:r>
              <a:rPr lang="cs-CZ" dirty="0"/>
              <a:t>Kompenzace dávky genů</a:t>
            </a:r>
          </a:p>
          <a:p>
            <a:r>
              <a:rPr lang="cs-CZ" dirty="0"/>
              <a:t>Obrana vůči parazitům</a:t>
            </a:r>
          </a:p>
          <a:p>
            <a:r>
              <a:rPr lang="cs-CZ" dirty="0"/>
              <a:t>Zdroj evoluční variability</a:t>
            </a:r>
          </a:p>
          <a:p>
            <a:r>
              <a:rPr lang="cs-CZ" dirty="0"/>
              <a:t>Vývojová plasticita</a:t>
            </a:r>
          </a:p>
          <a:p>
            <a:pPr marL="0" indent="0">
              <a:buNone/>
            </a:pPr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Důsledek  → fenotypová plasticita </a:t>
            </a:r>
            <a:r>
              <a:rPr lang="cs-CZ"/>
              <a:t>– schopnost </a:t>
            </a:r>
            <a:r>
              <a:rPr lang="cs-CZ" dirty="0"/>
              <a:t>adaptace na prostředí v průběhu svého života (př</a:t>
            </a:r>
            <a:r>
              <a:rPr lang="cs-CZ"/>
              <a:t>. schopnost </a:t>
            </a:r>
            <a:r>
              <a:rPr lang="cs-CZ" dirty="0"/>
              <a:t>se učit, cvičením zvětšovat svaly)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900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80" y="940188"/>
            <a:ext cx="3272933" cy="1628284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82" y="2568472"/>
            <a:ext cx="4649660" cy="3719728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/>
              <a:t>Metylace DNA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9098" y="1878496"/>
            <a:ext cx="5132439" cy="4351981"/>
          </a:xfrm>
        </p:spPr>
        <p:txBody>
          <a:bodyPr anchor="ctr">
            <a:normAutofit fontScale="850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Adice metylové (CH</a:t>
            </a:r>
            <a:r>
              <a:rPr lang="cs-CZ" baseline="-25000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) skupiny na 5. uhlík cytosinu v </a:t>
            </a:r>
            <a:r>
              <a:rPr lang="cs-CZ" dirty="0" err="1">
                <a:solidFill>
                  <a:schemeClr val="bg1"/>
                </a:solidFill>
              </a:rPr>
              <a:t>CpG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dinukleotidech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Metylace stabilizuje kondenzovanou konformaci chromatinu – </a:t>
            </a:r>
            <a:r>
              <a:rPr lang="cs-CZ" b="1" dirty="0">
                <a:solidFill>
                  <a:schemeClr val="bg1"/>
                </a:solidFill>
              </a:rPr>
              <a:t>udržuje geny v inaktivním stavu</a:t>
            </a:r>
          </a:p>
          <a:p>
            <a:r>
              <a:rPr lang="cs-CZ" dirty="0">
                <a:solidFill>
                  <a:schemeClr val="bg1"/>
                </a:solidFill>
              </a:rPr>
              <a:t>Metylace je zprostředkována pomocí </a:t>
            </a:r>
            <a:r>
              <a:rPr lang="cs-CZ" b="1" dirty="0">
                <a:solidFill>
                  <a:schemeClr val="bg1"/>
                </a:solidFill>
              </a:rPr>
              <a:t>DNA </a:t>
            </a:r>
            <a:r>
              <a:rPr lang="cs-CZ" b="1" dirty="0" err="1">
                <a:solidFill>
                  <a:schemeClr val="bg1"/>
                </a:solidFill>
              </a:rPr>
              <a:t>metyltransferáz</a:t>
            </a:r>
            <a:r>
              <a:rPr lang="cs-CZ" dirty="0">
                <a:solidFill>
                  <a:schemeClr val="bg1"/>
                </a:solidFill>
              </a:rPr>
              <a:t>, substrátem je S-</a:t>
            </a:r>
            <a:r>
              <a:rPr lang="cs-CZ" dirty="0" err="1">
                <a:solidFill>
                  <a:schemeClr val="bg1"/>
                </a:solidFill>
              </a:rPr>
              <a:t>adenozylmetionin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Reakce vede k vazbě metyl-DNA vazebných proteinů</a:t>
            </a:r>
          </a:p>
          <a:p>
            <a:r>
              <a:rPr lang="cs-CZ" dirty="0">
                <a:solidFill>
                  <a:schemeClr val="bg1"/>
                </a:solidFill>
              </a:rPr>
              <a:t>Důležitá role v genomovém imprintingu a inaktivaci chromozomu X</a:t>
            </a:r>
          </a:p>
          <a:p>
            <a:r>
              <a:rPr lang="cs-CZ" dirty="0">
                <a:solidFill>
                  <a:schemeClr val="bg1"/>
                </a:solidFill>
              </a:rPr>
              <a:t>Abnormální </a:t>
            </a:r>
            <a:r>
              <a:rPr lang="cs-CZ" dirty="0" err="1">
                <a:solidFill>
                  <a:schemeClr val="bg1"/>
                </a:solidFill>
              </a:rPr>
              <a:t>hypermetylace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CpG</a:t>
            </a:r>
            <a:r>
              <a:rPr lang="cs-CZ" dirty="0">
                <a:solidFill>
                  <a:schemeClr val="bg1"/>
                </a:solidFill>
              </a:rPr>
              <a:t> v promotoru tumor-supresorových genů může vést k umlčení jejich exprese a rozvoji maligního nádoru</a:t>
            </a:r>
          </a:p>
          <a:p>
            <a:r>
              <a:rPr lang="cs-CZ" dirty="0">
                <a:solidFill>
                  <a:schemeClr val="bg1"/>
                </a:solidFill>
              </a:rPr>
              <a:t>K léčbě nádorových onemocnění se využívá inhibitorů DNA </a:t>
            </a:r>
            <a:r>
              <a:rPr lang="cs-CZ" dirty="0" err="1">
                <a:solidFill>
                  <a:schemeClr val="bg1"/>
                </a:solidFill>
              </a:rPr>
              <a:t>metyltransferáz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12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ABEA2F5B-C6EF-489E-A73C-BFDD2CF65B4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3588" cy="6866790"/>
            <a:chOff x="0" y="0"/>
            <a:chExt cx="12193588" cy="686679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83A635D-BD9D-41E9-A9DB-257C3E9A608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879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3ABEB35E-87CA-4CD5-90A1-A343D17DEED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037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E3EBD4A2-086A-4FBD-BBCB-6F2751A0B2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852752" y="2783987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C25C2449-D9BF-4AF3-8840-28AD977671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760914" y="180834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77B7CC9-5309-4AF0-AE58-7C7518CD93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389" y="0"/>
              <a:ext cx="44286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374E04-1C68-DD48-90AF-8E57DC5C8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56258" y="2625641"/>
            <a:ext cx="4790787" cy="200239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5E02BB6-9053-4979-968B-17E0EF2A58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BE7C0-D323-7548-8EA3-F043B32F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751906"/>
          </a:xfrm>
        </p:spPr>
        <p:txBody>
          <a:bodyPr>
            <a:normAutofit/>
          </a:bodyPr>
          <a:lstStyle/>
          <a:p>
            <a:r>
              <a:rPr lang="cs-CZ" dirty="0"/>
              <a:t>Metylace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C6A0E-C992-E241-809D-89209B3C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381172"/>
            <a:ext cx="6417160" cy="4849304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Každá tkáň si zachovává určitý typ modifikace, která je zachovávána pomocí udržovací DNA </a:t>
            </a:r>
            <a:r>
              <a:rPr lang="cs-CZ" sz="1600" dirty="0" err="1">
                <a:solidFill>
                  <a:schemeClr val="bg1"/>
                </a:solidFill>
              </a:rPr>
              <a:t>metyltransferázy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U savců je asi 10 % genomu </a:t>
            </a:r>
            <a:r>
              <a:rPr lang="cs-CZ" sz="1600" dirty="0" err="1">
                <a:solidFill>
                  <a:schemeClr val="bg1"/>
                </a:solidFill>
              </a:rPr>
              <a:t>metylováno</a:t>
            </a:r>
            <a:r>
              <a:rPr lang="cs-CZ" sz="1600" dirty="0">
                <a:solidFill>
                  <a:schemeClr val="bg1"/>
                </a:solidFill>
              </a:rPr>
              <a:t> – 70-80 %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oblastí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Nejvyšší hustota 5-mC je v oblastech heterochromatinu, jako jsou centromery či </a:t>
            </a:r>
            <a:r>
              <a:rPr lang="cs-CZ" sz="1600" dirty="0" err="1">
                <a:solidFill>
                  <a:schemeClr val="bg1"/>
                </a:solidFill>
              </a:rPr>
              <a:t>subtelometrické</a:t>
            </a:r>
            <a:r>
              <a:rPr lang="cs-CZ" sz="1600" dirty="0">
                <a:solidFill>
                  <a:schemeClr val="bg1"/>
                </a:solidFill>
              </a:rPr>
              <a:t> sekvence DNA. Vysoce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jsou také DNA </a:t>
            </a:r>
            <a:r>
              <a:rPr lang="cs-CZ" sz="1600" dirty="0" err="1">
                <a:solidFill>
                  <a:schemeClr val="bg1"/>
                </a:solidFill>
              </a:rPr>
              <a:t>transpozony</a:t>
            </a:r>
            <a:r>
              <a:rPr lang="cs-CZ" sz="1600" dirty="0">
                <a:solidFill>
                  <a:schemeClr val="bg1"/>
                </a:solidFill>
              </a:rPr>
              <a:t> a </a:t>
            </a:r>
            <a:r>
              <a:rPr lang="cs-CZ" sz="1600" dirty="0" err="1">
                <a:solidFill>
                  <a:schemeClr val="bg1"/>
                </a:solidFill>
              </a:rPr>
              <a:t>retroelementy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U savců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oblasti </a:t>
            </a:r>
            <a:r>
              <a:rPr lang="cs-CZ" sz="1600" dirty="0" err="1">
                <a:solidFill>
                  <a:schemeClr val="bg1"/>
                </a:solidFill>
              </a:rPr>
              <a:t>nahloučeny</a:t>
            </a:r>
            <a:r>
              <a:rPr lang="cs-CZ" sz="1600" dirty="0">
                <a:solidFill>
                  <a:schemeClr val="bg1"/>
                </a:solidFill>
              </a:rPr>
              <a:t> do tzv.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ostrovů, které jsou soustředěny v oblasti promotorů, prvních exonů genů (u člověka až 70 % promotorových oblastí, zejména konstitutivně exprimovaných) – jsou méně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endParaRPr lang="cs-CZ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Evolučně se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oblasti ztrácely deaminací 5mC na tymin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Na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oblasti se vážou specifické proteiny rodiny vazebných proteinů s umlčujícím účinkem pro příslušné genové oblasti (např. MeCP2)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Mutace genu pro MeCP2 u člověka vyvolává </a:t>
            </a:r>
            <a:r>
              <a:rPr lang="cs-CZ" sz="1600" dirty="0" err="1">
                <a:solidFill>
                  <a:schemeClr val="bg1"/>
                </a:solidFill>
              </a:rPr>
              <a:t>Rettův</a:t>
            </a:r>
            <a:r>
              <a:rPr lang="cs-CZ" sz="1600" dirty="0">
                <a:solidFill>
                  <a:schemeClr val="bg1"/>
                </a:solidFill>
              </a:rPr>
              <a:t> syndrom: pro muže letální, u žen vážné neurologické postižení (X vázaný gen)</a:t>
            </a:r>
          </a:p>
        </p:txBody>
      </p:sp>
    </p:spTree>
    <p:extLst>
      <p:ext uri="{BB962C8B-B14F-4D97-AF65-F5344CB8AC3E}">
        <p14:creationId xmlns:p14="http://schemas.microsoft.com/office/powerpoint/2010/main" val="3953598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07AB-1650-234B-840E-E6E6A77B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21087"/>
            <a:ext cx="8825659" cy="1372367"/>
          </a:xfrm>
        </p:spPr>
        <p:txBody>
          <a:bodyPr/>
          <a:lstStyle/>
          <a:p>
            <a:r>
              <a:rPr lang="cs-CZ" dirty="0"/>
              <a:t>Metylace DNA během vývoje</a:t>
            </a:r>
            <a:br>
              <a:rPr lang="cs-CZ" dirty="0"/>
            </a:br>
            <a:r>
              <a:rPr lang="cs-CZ" dirty="0"/>
              <a:t>a parentální imprinting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C8449-F7BC-984A-B3C9-1AF91929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78505"/>
            <a:ext cx="9743955" cy="3741295"/>
          </a:xfrm>
        </p:spPr>
        <p:txBody>
          <a:bodyPr/>
          <a:lstStyle/>
          <a:p>
            <a:r>
              <a:rPr lang="cs-CZ" dirty="0"/>
              <a:t>Během vývoje dochází k výrazným cyklickým změnám metylace.</a:t>
            </a:r>
          </a:p>
          <a:p>
            <a:pPr lvl="1"/>
            <a:r>
              <a:rPr lang="cs-CZ" dirty="0"/>
              <a:t>Rozsáhlá </a:t>
            </a:r>
            <a:r>
              <a:rPr lang="cs-CZ" dirty="0" err="1"/>
              <a:t>demetylace</a:t>
            </a:r>
            <a:r>
              <a:rPr lang="cs-CZ" dirty="0"/>
              <a:t> primordiálních zárodečných buněk, a teprve při zrání gamet dochází k prudkému nárůstu aktivity DNA-</a:t>
            </a:r>
            <a:r>
              <a:rPr lang="cs-CZ" dirty="0" err="1"/>
              <a:t>metyltransferáz</a:t>
            </a:r>
            <a:r>
              <a:rPr lang="cs-CZ" dirty="0"/>
              <a:t> i stupně metylace genomu. </a:t>
            </a:r>
          </a:p>
          <a:p>
            <a:pPr lvl="1"/>
            <a:r>
              <a:rPr lang="cs-CZ" dirty="0" err="1"/>
              <a:t>Njméně</a:t>
            </a:r>
            <a:r>
              <a:rPr lang="cs-CZ" dirty="0"/>
              <a:t> </a:t>
            </a:r>
            <a:r>
              <a:rPr lang="cs-CZ" dirty="0" err="1"/>
              <a:t>metylovaných</a:t>
            </a:r>
            <a:r>
              <a:rPr lang="cs-CZ" dirty="0"/>
              <a:t> </a:t>
            </a:r>
            <a:r>
              <a:rPr lang="cs-CZ" dirty="0" err="1"/>
              <a:t>CpG</a:t>
            </a:r>
            <a:r>
              <a:rPr lang="cs-CZ" dirty="0"/>
              <a:t> v promotorech </a:t>
            </a:r>
            <a:r>
              <a:rPr lang="cs-CZ" dirty="0" err="1"/>
              <a:t>imprintovaných</a:t>
            </a:r>
            <a:r>
              <a:rPr lang="cs-CZ" dirty="0"/>
              <a:t> genů – k </a:t>
            </a:r>
            <a:r>
              <a:rPr lang="cs-CZ" dirty="0" err="1"/>
              <a:t>imprintu</a:t>
            </a:r>
            <a:r>
              <a:rPr lang="cs-CZ" dirty="0"/>
              <a:t> zřejmě dochází při </a:t>
            </a:r>
            <a:r>
              <a:rPr lang="cs-CZ" dirty="0" err="1"/>
              <a:t>meioze</a:t>
            </a:r>
            <a:r>
              <a:rPr lang="cs-CZ" dirty="0"/>
              <a:t> a je pohlavně specifický</a:t>
            </a:r>
          </a:p>
          <a:p>
            <a:pPr lvl="1"/>
            <a:r>
              <a:rPr lang="cs-CZ" dirty="0"/>
              <a:t>K další globálním metylačním změnám dochází po fertilizaci a během časné embryogeneze</a:t>
            </a:r>
          </a:p>
          <a:p>
            <a:pPr lvl="1"/>
            <a:r>
              <a:rPr lang="cs-CZ" dirty="0"/>
              <a:t>podstatou rozdílů u </a:t>
            </a:r>
            <a:r>
              <a:rPr lang="cs-CZ" b="1" dirty="0" err="1"/>
              <a:t>Prader</a:t>
            </a:r>
            <a:r>
              <a:rPr lang="cs-CZ" b="1" dirty="0"/>
              <a:t>-Williho</a:t>
            </a:r>
            <a:r>
              <a:rPr lang="cs-CZ" dirty="0"/>
              <a:t> (mat. </a:t>
            </a:r>
            <a:r>
              <a:rPr lang="cs-CZ" dirty="0" err="1"/>
              <a:t>imprint</a:t>
            </a:r>
            <a:r>
              <a:rPr lang="cs-CZ" dirty="0"/>
              <a:t>. </a:t>
            </a:r>
            <a:r>
              <a:rPr lang="cs-CZ" i="1" dirty="0"/>
              <a:t>SNRPN) </a:t>
            </a:r>
            <a:r>
              <a:rPr lang="cs-CZ" dirty="0"/>
              <a:t>a </a:t>
            </a:r>
            <a:r>
              <a:rPr lang="cs-CZ" b="1" dirty="0" err="1"/>
              <a:t>Angelmanova</a:t>
            </a:r>
            <a:r>
              <a:rPr lang="cs-CZ" b="1" dirty="0"/>
              <a:t> syndromu </a:t>
            </a:r>
            <a:r>
              <a:rPr lang="cs-CZ" dirty="0"/>
              <a:t>(pat. </a:t>
            </a:r>
            <a:r>
              <a:rPr lang="cs-CZ" dirty="0" err="1"/>
              <a:t>Imprint</a:t>
            </a:r>
            <a:r>
              <a:rPr lang="cs-CZ" dirty="0"/>
              <a:t>. </a:t>
            </a:r>
            <a:r>
              <a:rPr lang="cs-CZ" i="1" dirty="0"/>
              <a:t>UBE3A)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265" y="5051686"/>
            <a:ext cx="7677101" cy="13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23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3D525E-96C4-B549-AE71-F556AAB1DF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47566" y="1413959"/>
            <a:ext cx="11369894" cy="44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24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0C917-4253-8C44-9CDE-88BD81C3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255" y="2264229"/>
            <a:ext cx="4548673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4870E-B1AD-6F4A-9A7F-D0D1562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Histonové modifikace – struktura chromatinu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130D3-36F6-E549-9AB6-25C7028A1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2061029"/>
            <a:ext cx="11045371" cy="460102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1400" dirty="0"/>
              <a:t>Histony jsou primární proteiny zprostředkovávající uspořádání DNA v chromatinu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Jadérko – nejnižší hustota (transkripce </a:t>
            </a:r>
            <a:r>
              <a:rPr lang="cs-CZ" sz="1400" dirty="0" err="1"/>
              <a:t>rRNA</a:t>
            </a:r>
            <a:r>
              <a:rPr lang="cs-CZ" sz="1400" dirty="0"/>
              <a:t> genů)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Euchromatin</a:t>
            </a:r>
            <a:r>
              <a:rPr lang="cs-CZ" sz="1400" dirty="0"/>
              <a:t> – transkripčně aktivní oblasti DNA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Heterochromatin – převážně umlčené sekvence DNA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Konstitutivní – vysoký obsah repetitivních sekvencí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Fakultativní – programované umlčení chromozomů nebo jejich úseků (inaktivace chromozomu X)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Základní jednotkou chromatinu jsou </a:t>
            </a:r>
            <a:r>
              <a:rPr lang="cs-CZ" sz="1400" dirty="0" err="1"/>
              <a:t>nukleosomy</a:t>
            </a:r>
            <a:r>
              <a:rPr lang="cs-CZ" sz="1400" dirty="0"/>
              <a:t> („korálky na niti“)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Internukleosomální</a:t>
            </a:r>
            <a:r>
              <a:rPr lang="cs-CZ" sz="1400" dirty="0"/>
              <a:t> histon H1 skládá chromatinové vlákno 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Jádro </a:t>
            </a:r>
            <a:r>
              <a:rPr lang="cs-CZ" sz="1400" dirty="0" err="1"/>
              <a:t>nukleosomu</a:t>
            </a:r>
            <a:r>
              <a:rPr lang="cs-CZ" sz="1400" dirty="0"/>
              <a:t> tvoří čtyři různé histonové proteiny - H2A,H2B, H3 a H4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Všechny </a:t>
            </a:r>
            <a:r>
              <a:rPr lang="cs-CZ" sz="1400" dirty="0" err="1"/>
              <a:t>nukleosomální</a:t>
            </a:r>
            <a:r>
              <a:rPr lang="cs-CZ" sz="1400" dirty="0"/>
              <a:t> histony jsou evolučně významně konzervativní z hlediska délky i sležení aminokyselin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2A,H2B, H3 a H4 mají na </a:t>
            </a:r>
            <a:r>
              <a:rPr lang="cs-CZ" sz="1400" dirty="0" err="1"/>
              <a:t>karboxy</a:t>
            </a:r>
            <a:r>
              <a:rPr lang="en-US" sz="1400" dirty="0" err="1"/>
              <a:t>terminálním</a:t>
            </a:r>
            <a:r>
              <a:rPr lang="cs-CZ" sz="1400" dirty="0"/>
              <a:t> konci globulární doménu, umožňující interakci histonů s DNA, a </a:t>
            </a:r>
            <a:r>
              <a:rPr lang="cs-CZ" sz="1400" dirty="0" err="1"/>
              <a:t>amino</a:t>
            </a:r>
            <a:r>
              <a:rPr lang="en-US" sz="1400" dirty="0" err="1"/>
              <a:t>terminální</a:t>
            </a:r>
            <a:r>
              <a:rPr lang="cs-CZ" sz="1400" dirty="0"/>
              <a:t> konce vybíhající z </a:t>
            </a:r>
            <a:r>
              <a:rPr lang="cs-CZ" sz="1400" dirty="0" err="1"/>
              <a:t>nukleosomu</a:t>
            </a:r>
            <a:r>
              <a:rPr lang="cs-CZ" sz="1400" dirty="0"/>
              <a:t> s pozitivním elektrickým nábojem a obsahem lyzinových reziduí. 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Amino konce představují místa většiny </a:t>
            </a:r>
            <a:r>
              <a:rPr lang="cs-CZ" sz="1400" dirty="0" err="1"/>
              <a:t>posttranslačních</a:t>
            </a:r>
            <a:r>
              <a:rPr lang="cs-CZ" sz="1400" dirty="0"/>
              <a:t> modifikací histonů</a:t>
            </a:r>
          </a:p>
        </p:txBody>
      </p:sp>
    </p:spTree>
    <p:extLst>
      <p:ext uri="{BB962C8B-B14F-4D97-AF65-F5344CB8AC3E}">
        <p14:creationId xmlns:p14="http://schemas.microsoft.com/office/powerpoint/2010/main" val="2733243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657" y="1198229"/>
            <a:ext cx="5371343" cy="5371343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694" y="543339"/>
            <a:ext cx="4886461" cy="993914"/>
          </a:xfrm>
        </p:spPr>
        <p:txBody>
          <a:bodyPr>
            <a:normAutofit fontScale="90000"/>
          </a:bodyPr>
          <a:lstStyle/>
          <a:p>
            <a:r>
              <a:rPr lang="cs-CZ" dirty="0"/>
              <a:t>Histonové modifikace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326" y="1450261"/>
            <a:ext cx="5055889" cy="483459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Modifikace histonů vedou k tvorbě transkripčně neaktivního heterochromatinu či jeho rozvolnění</a:t>
            </a:r>
          </a:p>
          <a:p>
            <a:r>
              <a:rPr lang="cs-CZ" dirty="0">
                <a:solidFill>
                  <a:schemeClr val="bg1"/>
                </a:solidFill>
              </a:rPr>
              <a:t>Aminokyselinová rezidua ve specifických pozicích </a:t>
            </a:r>
            <a:r>
              <a:rPr lang="cs-CZ" dirty="0" err="1">
                <a:solidFill>
                  <a:schemeClr val="bg1"/>
                </a:solidFill>
              </a:rPr>
              <a:t>aminoterminálních</a:t>
            </a:r>
            <a:r>
              <a:rPr lang="cs-CZ" dirty="0">
                <a:solidFill>
                  <a:schemeClr val="bg1"/>
                </a:solidFill>
              </a:rPr>
              <a:t> konců histonů se podrobují řadě </a:t>
            </a:r>
            <a:r>
              <a:rPr lang="cs-CZ" dirty="0" err="1">
                <a:solidFill>
                  <a:schemeClr val="bg1"/>
                </a:solidFill>
              </a:rPr>
              <a:t>posttranslačních</a:t>
            </a:r>
            <a:r>
              <a:rPr lang="cs-CZ" dirty="0">
                <a:solidFill>
                  <a:schemeClr val="bg1"/>
                </a:solidFill>
              </a:rPr>
              <a:t> modifikací, jako jsou acetylace (aktivace), metylace (aktivace, represe), fosforylace (aktivace), </a:t>
            </a:r>
            <a:r>
              <a:rPr lang="cs-CZ" dirty="0" err="1">
                <a:solidFill>
                  <a:schemeClr val="bg1"/>
                </a:solidFill>
              </a:rPr>
              <a:t>ubiquitinace</a:t>
            </a:r>
            <a:r>
              <a:rPr lang="cs-CZ" dirty="0">
                <a:solidFill>
                  <a:schemeClr val="bg1"/>
                </a:solidFill>
              </a:rPr>
              <a:t> (aktivace, represe), </a:t>
            </a:r>
            <a:r>
              <a:rPr lang="cs-CZ" dirty="0" err="1">
                <a:solidFill>
                  <a:schemeClr val="bg1"/>
                </a:solidFill>
              </a:rPr>
              <a:t>sumoylace</a:t>
            </a:r>
            <a:r>
              <a:rPr lang="cs-CZ" dirty="0">
                <a:solidFill>
                  <a:schemeClr val="bg1"/>
                </a:solidFill>
              </a:rPr>
              <a:t> (represe)</a:t>
            </a:r>
          </a:p>
          <a:p>
            <a:r>
              <a:rPr lang="cs-CZ" dirty="0">
                <a:solidFill>
                  <a:schemeClr val="bg1"/>
                </a:solidFill>
              </a:rPr>
              <a:t>Nejčastěji modifikované aminokyseliny </a:t>
            </a:r>
            <a:r>
              <a:rPr lang="cs-CZ" dirty="0" err="1">
                <a:solidFill>
                  <a:schemeClr val="bg1"/>
                </a:solidFill>
              </a:rPr>
              <a:t>R</a:t>
            </a:r>
            <a:r>
              <a:rPr lang="cs-CZ" dirty="0">
                <a:solidFill>
                  <a:schemeClr val="bg1"/>
                </a:solidFill>
              </a:rPr>
              <a:t> = arginin, K = lyzin, S = serin</a:t>
            </a:r>
          </a:p>
          <a:p>
            <a:r>
              <a:rPr lang="cs-CZ" dirty="0">
                <a:solidFill>
                  <a:schemeClr val="bg1"/>
                </a:solidFill>
              </a:rPr>
              <a:t>Reverzibilní modifikace – histon </a:t>
            </a:r>
            <a:r>
              <a:rPr lang="cs-CZ" dirty="0" err="1">
                <a:solidFill>
                  <a:schemeClr val="bg1"/>
                </a:solidFill>
              </a:rPr>
              <a:t>acetyláza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x</a:t>
            </a:r>
            <a:r>
              <a:rPr lang="cs-CZ" dirty="0">
                <a:solidFill>
                  <a:schemeClr val="bg1"/>
                </a:solidFill>
              </a:rPr>
              <a:t> histon </a:t>
            </a:r>
            <a:r>
              <a:rPr lang="cs-CZ" dirty="0" err="1">
                <a:solidFill>
                  <a:schemeClr val="bg1"/>
                </a:solidFill>
              </a:rPr>
              <a:t>deacetyláze</a:t>
            </a:r>
            <a:r>
              <a:rPr lang="cs-CZ" dirty="0">
                <a:solidFill>
                  <a:schemeClr val="bg1"/>
                </a:solidFill>
              </a:rPr>
              <a:t>, histon </a:t>
            </a:r>
            <a:r>
              <a:rPr lang="cs-CZ" dirty="0" err="1">
                <a:solidFill>
                  <a:schemeClr val="bg1"/>
                </a:solidFill>
              </a:rPr>
              <a:t>metyláza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x</a:t>
            </a:r>
            <a:r>
              <a:rPr lang="cs-CZ" dirty="0">
                <a:solidFill>
                  <a:schemeClr val="bg1"/>
                </a:solidFill>
              </a:rPr>
              <a:t> histon </a:t>
            </a:r>
            <a:r>
              <a:rPr lang="cs-CZ" dirty="0" err="1">
                <a:solidFill>
                  <a:schemeClr val="bg1"/>
                </a:solidFill>
              </a:rPr>
              <a:t>demetyláza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is-IS" dirty="0">
                <a:solidFill>
                  <a:schemeClr val="bg1"/>
                </a:solidFill>
              </a:rPr>
              <a:t>…</a:t>
            </a:r>
          </a:p>
          <a:p>
            <a:r>
              <a:rPr lang="cs-CZ" dirty="0">
                <a:solidFill>
                  <a:schemeClr val="bg1"/>
                </a:solidFill>
              </a:rPr>
              <a:t>Úpravy histonů jsou reverzibilní a mohou podle fyziologických nebo environmentálních změn měnit stavy genové exprese – adaptační mechanismy buňky i organismu</a:t>
            </a:r>
          </a:p>
        </p:txBody>
      </p:sp>
    </p:spTree>
    <p:extLst>
      <p:ext uri="{BB962C8B-B14F-4D97-AF65-F5344CB8AC3E}">
        <p14:creationId xmlns:p14="http://schemas.microsoft.com/office/powerpoint/2010/main" val="2437257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D182-836F-B841-843F-91A889F8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Acetylace histonů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EFBF3-3DA4-E546-A63C-728560D34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solidFill>
                  <a:schemeClr val="tx1"/>
                </a:solidFill>
              </a:rPr>
              <a:t>Acetylace histonů způsobuje snížení pozitivního náboje histonového aminoterminálního konce, což vede k méně kondenzovanému chromatinu a zvýšené přístupnosti DNA pro transkripční faktory</a:t>
            </a:r>
          </a:p>
          <a:p>
            <a:r>
              <a:rPr lang="cs-CZ" dirty="0">
                <a:solidFill>
                  <a:schemeClr val="tx1"/>
                </a:solidFill>
              </a:rPr>
              <a:t>K</a:t>
            </a:r>
            <a:r>
              <a:rPr lang="is-IS" dirty="0">
                <a:solidFill>
                  <a:schemeClr val="tx1"/>
                </a:solidFill>
              </a:rPr>
              <a:t> léčbě nádorových onemocnění se využívá inhibitorů histon deacetyláz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56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Telomery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8910" y="2343856"/>
            <a:ext cx="8305134" cy="3706988"/>
          </a:xfrm>
        </p:spPr>
        <p:txBody>
          <a:bodyPr/>
          <a:lstStyle/>
          <a:p>
            <a:r>
              <a:rPr lang="cs-CZ"/>
              <a:t>repetitivní sekvence na konci chromozomů, bohaté na G</a:t>
            </a:r>
          </a:p>
          <a:p>
            <a:r>
              <a:rPr lang="cs-CZ"/>
              <a:t>role v buněčném cyklu – zkracování telomer je znakem stárnutí</a:t>
            </a:r>
          </a:p>
          <a:p>
            <a:r>
              <a:rPr lang="cs-CZ"/>
              <a:t>telomeráza – enzym schopný prodlužovat telomery, aktivní v zárodečných a nádorových buňkách</a:t>
            </a:r>
          </a:p>
          <a:p>
            <a:r>
              <a:rPr lang="cs-CZ"/>
              <a:t>zkrácení telomer „až na dřeň“ → konec dělení</a:t>
            </a:r>
          </a:p>
          <a:p>
            <a:r>
              <a:rPr lang="cs-CZ"/>
              <a:t>selhání „kontrolního bodu“ → nádorové riziko</a:t>
            </a:r>
          </a:p>
          <a:p>
            <a:r>
              <a:rPr lang="cs-CZ"/>
              <a:t>epigeneticky – heterochromatin – poziční efekt</a:t>
            </a:r>
          </a:p>
          <a:p>
            <a:endParaRPr lang="en-US"/>
          </a:p>
        </p:txBody>
      </p:sp>
      <p:pic>
        <p:nvPicPr>
          <p:cNvPr id="4" name="Picture 4" descr="Graphical abstract: The oxidative damage to the human telomere: effects of 5-hydroxymethyl-2′-deoxyuridine on telomeric G-quadruplex stru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09" y="3961694"/>
            <a:ext cx="36004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7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dědičné změny genetického materiálu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Poskytují nové genetické varianty, které umožňují evoluci organismů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Obvykle náhodný neadaptivní proces, při kterém jsou podmínkami vnějšího prostředí selektováni jedinci s dříve náhodně vzniklými mutacemi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Cílená mutageneze – výhradně pro vědecké účely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Mutant</a:t>
            </a:r>
            <a:r>
              <a:rPr lang="cs-CZ" sz="1500" dirty="0"/>
              <a:t> – organismus se změnou v genotypu v důsledku mutace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nové alely s frekvencí nižší jak 1 %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b="1" dirty="0"/>
              <a:t>Polymorfismus</a:t>
            </a:r>
            <a:r>
              <a:rPr lang="cs-CZ" sz="15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603500"/>
            <a:ext cx="4588878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6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74" y="1680632"/>
            <a:ext cx="7086600" cy="467715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RNA interference (</a:t>
            </a:r>
            <a:r>
              <a:rPr lang="cs-CZ" dirty="0" err="1"/>
              <a:t>RNAi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295939"/>
            <a:ext cx="3387229" cy="3866322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/>
              <a:t>Proces, při kterém interferují (párují se) nekódující molekuly RNA s cílovými úseky mRNA, což má za následek post-transkripční inhibici genové exprese (</a:t>
            </a:r>
            <a:r>
              <a:rPr lang="cs-CZ" dirty="0" err="1"/>
              <a:t>siRNA</a:t>
            </a:r>
            <a:r>
              <a:rPr lang="cs-CZ" dirty="0"/>
              <a:t>, </a:t>
            </a:r>
            <a:r>
              <a:rPr lang="cs-CZ" dirty="0" err="1"/>
              <a:t>miRNA</a:t>
            </a:r>
            <a:r>
              <a:rPr lang="cs-CZ" dirty="0"/>
              <a:t>, </a:t>
            </a:r>
            <a:r>
              <a:rPr lang="cs-CZ" dirty="0" err="1"/>
              <a:t>piRNA</a:t>
            </a:r>
            <a:r>
              <a:rPr lang="cs-CZ" dirty="0"/>
              <a:t> …)</a:t>
            </a:r>
          </a:p>
          <a:p>
            <a:r>
              <a:rPr lang="cs-CZ" dirty="0"/>
              <a:t>Př. </a:t>
            </a:r>
            <a:r>
              <a:rPr lang="cs-CZ" b="1" dirty="0"/>
              <a:t>MikroRNA</a:t>
            </a:r>
            <a:r>
              <a:rPr lang="cs-CZ" dirty="0"/>
              <a:t> – krátké ~22nt dlouhé sekvence nekódujícího RNA, které se podílejí na regulaci genové exprese komplementární vazbou na 3‘UTR mRNA </a:t>
            </a:r>
          </a:p>
        </p:txBody>
      </p:sp>
    </p:spTree>
    <p:extLst>
      <p:ext uri="{BB962C8B-B14F-4D97-AF65-F5344CB8AC3E}">
        <p14:creationId xmlns:p14="http://schemas.microsoft.com/office/powerpoint/2010/main" val="1896812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47" y="0"/>
            <a:ext cx="7250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mutací z pohledu 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905681" cy="3416300"/>
          </a:xfrm>
        </p:spPr>
        <p:txBody>
          <a:bodyPr/>
          <a:lstStyle/>
          <a:p>
            <a:r>
              <a:rPr lang="cs-CZ" b="1"/>
              <a:t>„Pozitivní“ </a:t>
            </a:r>
            <a:r>
              <a:rPr lang="cs-CZ" b="1" dirty="0"/>
              <a:t>mutace </a:t>
            </a:r>
            <a:r>
              <a:rPr lang="cs-CZ" dirty="0"/>
              <a:t>– zdroj dědičné variability </a:t>
            </a:r>
          </a:p>
          <a:p>
            <a:pPr lvl="1"/>
            <a:r>
              <a:rPr lang="cs-CZ" dirty="0"/>
              <a:t>Selekce jedinců s výhodnými znaky – význam pro evoluci</a:t>
            </a:r>
          </a:p>
          <a:p>
            <a:r>
              <a:rPr lang="cs-CZ" b="1"/>
              <a:t>„Negativní mutace“ </a:t>
            </a:r>
            <a:r>
              <a:rPr lang="cs-CZ" dirty="0"/>
              <a:t>– vznik vadných genů, stárnutí, vznik geneticky podmíněných onemocnění, tvorba nádorů atd.</a:t>
            </a:r>
          </a:p>
          <a:p>
            <a:r>
              <a:rPr lang="cs-CZ" b="1" dirty="0"/>
              <a:t>Mutace neutrální</a:t>
            </a:r>
          </a:p>
          <a:p>
            <a:r>
              <a:rPr lang="cs-CZ" b="1" dirty="0"/>
              <a:t>Mutace letální</a:t>
            </a:r>
          </a:p>
          <a:p>
            <a:pPr lvl="1"/>
            <a:r>
              <a:rPr lang="cs-CZ" dirty="0"/>
              <a:t>Předpokládá se, že každý člověk nese 5 až 10 recesivně letálních mutací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97" y="2775951"/>
            <a:ext cx="2628996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8246097" y="5892842"/>
            <a:ext cx="2716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Biston</a:t>
            </a:r>
            <a:r>
              <a:rPr lang="cs-CZ" sz="1050" dirty="0"/>
              <a:t> </a:t>
            </a:r>
            <a:r>
              <a:rPr lang="cs-CZ" sz="1050" dirty="0" err="1"/>
              <a:t>betularia</a:t>
            </a:r>
            <a:r>
              <a:rPr lang="cs-CZ" sz="1050" dirty="0"/>
              <a:t> – </a:t>
            </a:r>
            <a:r>
              <a:rPr lang="cs-CZ" sz="1050" dirty="0" err="1"/>
              <a:t>Drsnokřídlec</a:t>
            </a:r>
            <a:r>
              <a:rPr lang="cs-CZ" sz="1050" dirty="0"/>
              <a:t> březový</a:t>
            </a:r>
          </a:p>
        </p:txBody>
      </p:sp>
    </p:spTree>
    <p:extLst>
      <p:ext uri="{BB962C8B-B14F-4D97-AF65-F5344CB8AC3E}">
        <p14:creationId xmlns:p14="http://schemas.microsoft.com/office/powerpoint/2010/main" val="148510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440" r="4" b="4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Genový doping?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Gen </a:t>
            </a:r>
            <a:r>
              <a:rPr lang="cs-CZ" sz="1700" b="1" dirty="0"/>
              <a:t>ACTN3</a:t>
            </a:r>
            <a:r>
              <a:rPr lang="cs-CZ" sz="1700" dirty="0"/>
              <a:t> (Alpha-actin-3) – varianta tohoto genu je důležitá pro správnou funkci rychlých svalových vláken. Častý výskyt u sprinterů a silových atletů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Mutace v genu pro receptor </a:t>
            </a:r>
            <a:r>
              <a:rPr lang="cs-CZ" sz="1700" b="1" dirty="0"/>
              <a:t>erytropoetinu</a:t>
            </a:r>
            <a:r>
              <a:rPr lang="cs-CZ" sz="1700" dirty="0"/>
              <a:t> – Finský lyžař dlouhých tratí </a:t>
            </a:r>
            <a:r>
              <a:rPr lang="cs-CZ" sz="1700" dirty="0" err="1"/>
              <a:t>Eero</a:t>
            </a:r>
            <a:r>
              <a:rPr lang="cs-CZ" sz="1700" dirty="0"/>
              <a:t> </a:t>
            </a:r>
            <a:r>
              <a:rPr lang="cs-CZ" sz="1700" dirty="0" err="1"/>
              <a:t>Mantyranta</a:t>
            </a:r>
            <a:r>
              <a:rPr lang="cs-CZ" sz="1700" dirty="0"/>
              <a:t> převyšoval normu počtu červených krvinek asi o 25 až 50 %. Zvýšená kyslíková kapacita organismu – autozomální dominantní benigní </a:t>
            </a:r>
            <a:r>
              <a:rPr lang="cs-CZ" sz="1700" dirty="0" err="1"/>
              <a:t>erytrocytóza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/>
              <a:t>Mutace v genu pro </a:t>
            </a:r>
            <a:r>
              <a:rPr lang="cs-CZ" sz="1700" b="1" dirty="0" err="1"/>
              <a:t>apolipoprotein</a:t>
            </a:r>
            <a:r>
              <a:rPr lang="cs-CZ" sz="1700" b="1" dirty="0"/>
              <a:t> A1 </a:t>
            </a:r>
            <a:r>
              <a:rPr lang="cs-CZ" sz="1700" dirty="0"/>
              <a:t>– vychytávání cholesterolu z krve – vysoký věk obyvatel </a:t>
            </a:r>
            <a:r>
              <a:rPr lang="cs-CZ" sz="1700" dirty="0" err="1"/>
              <a:t>Limone</a:t>
            </a:r>
            <a:r>
              <a:rPr lang="cs-CZ" sz="1700" dirty="0"/>
              <a:t> </a:t>
            </a:r>
            <a:r>
              <a:rPr lang="cs-CZ" sz="1700" dirty="0" err="1"/>
              <a:t>sul</a:t>
            </a:r>
            <a:r>
              <a:rPr lang="cs-CZ" sz="1700" dirty="0"/>
              <a:t> Garda </a:t>
            </a:r>
          </a:p>
        </p:txBody>
      </p:sp>
    </p:spTree>
    <p:extLst>
      <p:ext uri="{BB962C8B-B14F-4D97-AF65-F5344CB8AC3E}">
        <p14:creationId xmlns:p14="http://schemas.microsoft.com/office/powerpoint/2010/main" val="60028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3062544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/>
              <a:t>Spontánní </a:t>
            </a:r>
            <a:r>
              <a:rPr lang="cs-CZ" sz="1500" dirty="0" err="1"/>
              <a:t>x</a:t>
            </a:r>
            <a:r>
              <a:rPr lang="cs-CZ" sz="15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Gametické </a:t>
            </a:r>
            <a:r>
              <a:rPr lang="cs-CZ" sz="1500" dirty="0" err="1"/>
              <a:t>x</a:t>
            </a:r>
            <a:r>
              <a:rPr lang="cs-CZ" sz="1500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Dominantní </a:t>
            </a:r>
            <a:r>
              <a:rPr lang="cs-CZ" sz="1500" dirty="0" err="1"/>
              <a:t>x</a:t>
            </a:r>
            <a:r>
              <a:rPr lang="cs-CZ" sz="15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dirty="0"/>
              <a:t>Genové </a:t>
            </a:r>
            <a:r>
              <a:rPr lang="cs-CZ" sz="1500" dirty="0" err="1"/>
              <a:t>x</a:t>
            </a:r>
            <a:r>
              <a:rPr lang="cs-CZ" sz="1500" dirty="0"/>
              <a:t> chromozomové </a:t>
            </a:r>
            <a:r>
              <a:rPr lang="cs-CZ" sz="1500" dirty="0" err="1"/>
              <a:t>x</a:t>
            </a:r>
            <a:r>
              <a:rPr lang="cs-CZ" sz="15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Vitální -&gt; </a:t>
            </a:r>
            <a:r>
              <a:rPr lang="cs-CZ" sz="1500" dirty="0" err="1"/>
              <a:t>subvitální</a:t>
            </a:r>
            <a:r>
              <a:rPr lang="cs-CZ" sz="1500" dirty="0"/>
              <a:t> -&gt; </a:t>
            </a:r>
            <a:r>
              <a:rPr lang="cs-CZ" sz="1500" dirty="0" err="1"/>
              <a:t>semiletální</a:t>
            </a:r>
            <a:r>
              <a:rPr lang="cs-CZ" sz="15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Podmíněné (např. teplotně senzitivní mutace)</a:t>
            </a:r>
          </a:p>
        </p:txBody>
      </p:sp>
    </p:spTree>
    <p:extLst>
      <p:ext uri="{BB962C8B-B14F-4D97-AF65-F5344CB8AC3E}">
        <p14:creationId xmlns:p14="http://schemas.microsoft.com/office/powerpoint/2010/main" val="400152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22884" r="3" b="13137"/>
          <a:stretch/>
        </p:blipFill>
        <p:spPr>
          <a:xfrm>
            <a:off x="8020571" y="2775951"/>
            <a:ext cx="308004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Spontánní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20471"/>
            <a:ext cx="6397313" cy="419548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Četnost spontánních mutací: 10</a:t>
            </a:r>
            <a:r>
              <a:rPr lang="cs-CZ" sz="1700" baseline="30000" dirty="0"/>
              <a:t>-5</a:t>
            </a:r>
            <a:r>
              <a:rPr lang="cs-CZ" sz="1700" dirty="0"/>
              <a:t> – 10</a:t>
            </a:r>
            <a:r>
              <a:rPr lang="cs-CZ" sz="1700" baseline="30000" dirty="0"/>
              <a:t>-10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Příčiny: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Mechanismy uvnitř buňky </a:t>
            </a:r>
            <a:r>
              <a:rPr lang="cs-CZ" sz="1700" dirty="0"/>
              <a:t>(replikace DNA, produkty vlastního metabolismu)</a:t>
            </a:r>
          </a:p>
          <a:p>
            <a:pPr lvl="2">
              <a:lnSpc>
                <a:spcPct val="90000"/>
              </a:lnSpc>
            </a:pPr>
            <a:r>
              <a:rPr lang="cs-CZ" sz="1700" dirty="0"/>
              <a:t>Chyba DNA polymerázy (teoreticky 10</a:t>
            </a:r>
            <a:r>
              <a:rPr lang="cs-CZ" sz="1700" baseline="30000" dirty="0"/>
              <a:t>-1</a:t>
            </a:r>
            <a:r>
              <a:rPr lang="cs-CZ" sz="1700" dirty="0"/>
              <a:t>- 10</a:t>
            </a:r>
            <a:r>
              <a:rPr lang="cs-CZ" sz="1700" baseline="30000" dirty="0"/>
              <a:t>-2</a:t>
            </a:r>
            <a:r>
              <a:rPr lang="cs-CZ" sz="1700" dirty="0"/>
              <a:t> </a:t>
            </a:r>
            <a:r>
              <a:rPr lang="cs-CZ" sz="1700" dirty="0" err="1"/>
              <a:t>x</a:t>
            </a:r>
            <a:r>
              <a:rPr lang="cs-CZ" sz="1700" dirty="0"/>
              <a:t> skutečně 10</a:t>
            </a:r>
            <a:r>
              <a:rPr lang="cs-CZ" sz="1700" baseline="30000" dirty="0"/>
              <a:t>-9</a:t>
            </a:r>
            <a:r>
              <a:rPr lang="cs-CZ" sz="1700" dirty="0"/>
              <a:t> – 10</a:t>
            </a:r>
            <a:r>
              <a:rPr lang="cs-CZ" sz="1700" baseline="30000" dirty="0"/>
              <a:t>-11</a:t>
            </a:r>
            <a:r>
              <a:rPr lang="cs-CZ" sz="1700" dirty="0"/>
              <a:t> –&gt; oprava chybně zařazených bází “</a:t>
            </a:r>
            <a:r>
              <a:rPr lang="cs-CZ" sz="1700" dirty="0" err="1"/>
              <a:t>proofreading</a:t>
            </a:r>
            <a:r>
              <a:rPr lang="cs-CZ" sz="1700" dirty="0"/>
              <a:t>“)</a:t>
            </a:r>
          </a:p>
          <a:p>
            <a:pPr lvl="2">
              <a:lnSpc>
                <a:spcPct val="90000"/>
              </a:lnSpc>
            </a:pPr>
            <a:r>
              <a:rPr lang="cs-CZ" sz="1700" dirty="0"/>
              <a:t>Funkce reparačních mechanismů</a:t>
            </a:r>
          </a:p>
          <a:p>
            <a:pPr lvl="1">
              <a:lnSpc>
                <a:spcPct val="90000"/>
              </a:lnSpc>
            </a:pPr>
            <a:r>
              <a:rPr lang="cs-CZ" sz="1700" dirty="0"/>
              <a:t>Vnější faktory – </a:t>
            </a:r>
            <a:r>
              <a:rPr lang="cs-CZ" sz="1700" b="1" dirty="0"/>
              <a:t>mutageny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A) fyzikální faktory </a:t>
            </a:r>
            <a:r>
              <a:rPr lang="cs-CZ" sz="1700"/>
              <a:t>(10 – </a:t>
            </a:r>
            <a:r>
              <a:rPr lang="cs-CZ" sz="1700" dirty="0"/>
              <a:t>15 %)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B) chemické faktory </a:t>
            </a:r>
            <a:r>
              <a:rPr lang="cs-CZ" sz="1700" dirty="0"/>
              <a:t>(70 – 80 %)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C) biologické faktory </a:t>
            </a:r>
            <a:r>
              <a:rPr lang="cs-CZ" sz="1700" dirty="0"/>
              <a:t>(10 – 20 %)</a:t>
            </a:r>
          </a:p>
          <a:p>
            <a:pPr lvl="2">
              <a:lnSpc>
                <a:spcPct val="90000"/>
              </a:lnSpc>
            </a:pPr>
            <a:endParaRPr lang="cs-CZ" sz="17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648769" y="5881300"/>
            <a:ext cx="2145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Xeroderma</a:t>
            </a:r>
            <a:r>
              <a:rPr lang="cs-CZ" sz="1200" dirty="0"/>
              <a:t> </a:t>
            </a:r>
            <a:r>
              <a:rPr lang="cs-CZ" sz="1200" dirty="0" err="1"/>
              <a:t>pigmentosum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646956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 – zasedací místnost">
  <a:themeElements>
    <a:clrScheme name="Iont – zasedací místnost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t – zasedací místnos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 – zasedací místnos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25116</TotalTime>
  <Words>4403</Words>
  <Application>Microsoft Office PowerPoint</Application>
  <PresentationFormat>Širokoúhlá obrazovka</PresentationFormat>
  <Paragraphs>488</Paragraphs>
  <Slides>51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51</vt:i4>
      </vt:variant>
    </vt:vector>
  </HeadingPairs>
  <TitlesOfParts>
    <vt:vector size="57" baseType="lpstr">
      <vt:lpstr>Arial</vt:lpstr>
      <vt:lpstr>Calibri</vt:lpstr>
      <vt:lpstr>Century Gothic</vt:lpstr>
      <vt:lpstr>Wingdings 3</vt:lpstr>
      <vt:lpstr>Iont – zasedací místnost</vt:lpstr>
      <vt:lpstr>Ion Boardroom</vt:lpstr>
      <vt:lpstr>Reakce genomu na vlivy prostředí: Vznik mutací a základy epigenetiky</vt:lpstr>
      <vt:lpstr>Prezentace aplikace PowerPoint</vt:lpstr>
      <vt:lpstr>Osnova přednášky</vt:lpstr>
      <vt:lpstr>Prezentace aplikace PowerPoint</vt:lpstr>
      <vt:lpstr>Genetická variabilita</vt:lpstr>
      <vt:lpstr>Význam mutací z pohledu evoluce</vt:lpstr>
      <vt:lpstr>Genový doping?</vt:lpstr>
      <vt:lpstr>Klasifikace mutací</vt:lpstr>
      <vt:lpstr>Spontánní mutace</vt:lpstr>
      <vt:lpstr>Fyzikální faktory – UV záření</vt:lpstr>
      <vt:lpstr>Biologické účinky UV záření</vt:lpstr>
      <vt:lpstr>Fyzikální faktory – ionizační záření</vt:lpstr>
      <vt:lpstr>Ionizačního záření kolem nás</vt:lpstr>
      <vt:lpstr>Biologické účinky ionizačního záření</vt:lpstr>
      <vt:lpstr>Účinek ionizujícího záření na člověka</vt:lpstr>
      <vt:lpstr>Chemické mutageny</vt:lpstr>
      <vt:lpstr>Mutageny přítomné v životním prostředí</vt:lpstr>
      <vt:lpstr>Kontaminace vody</vt:lpstr>
      <vt:lpstr>Kontaminace ovzduší a půdy</vt:lpstr>
      <vt:lpstr>Mutagenní látky v potravě</vt:lpstr>
      <vt:lpstr>Aditiva v potravinách</vt:lpstr>
      <vt:lpstr>Mutageny a životní styl</vt:lpstr>
      <vt:lpstr>Prezentace aplikace PowerPoint</vt:lpstr>
      <vt:lpstr>Testy mutagenity – př. Amesův test</vt:lpstr>
      <vt:lpstr>Biologické mutageny</vt:lpstr>
      <vt:lpstr>Nádorová onemocnění</vt:lpstr>
      <vt:lpstr>Antikarcinogeny - prevence</vt:lpstr>
      <vt:lpstr>Klasifikace mutací</vt:lpstr>
      <vt:lpstr>Gametické x somatické mutace</vt:lpstr>
      <vt:lpstr>Genové mutace</vt:lpstr>
      <vt:lpstr>Efekt mutace na proteosyntézu</vt:lpstr>
      <vt:lpstr>Dynamické mutace</vt:lpstr>
      <vt:lpstr>Huntingtin (HTT) - CAG repetice</vt:lpstr>
      <vt:lpstr>Chromozomové mutace</vt:lpstr>
      <vt:lpstr>Chromozomové aberace  </vt:lpstr>
      <vt:lpstr>Chromozomové aberace</vt:lpstr>
      <vt:lpstr>Genomové mutace</vt:lpstr>
      <vt:lpstr>Nejčastější aneuplodie</vt:lpstr>
      <vt:lpstr>Epigenetika</vt:lpstr>
      <vt:lpstr>Epigenetika je nejistá genetika …</vt:lpstr>
      <vt:lpstr>Význam epigenetických procesů</vt:lpstr>
      <vt:lpstr>Metylace DNA</vt:lpstr>
      <vt:lpstr>Metylace DNA</vt:lpstr>
      <vt:lpstr>Metylace DNA během vývoje a parentální imprinting</vt:lpstr>
      <vt:lpstr>Prezentace aplikace PowerPoint</vt:lpstr>
      <vt:lpstr>Histonové modifikace – struktura chromatinu</vt:lpstr>
      <vt:lpstr>Histonové modifikace</vt:lpstr>
      <vt:lpstr>Acetylace histonů</vt:lpstr>
      <vt:lpstr>Telomery</vt:lpstr>
      <vt:lpstr>RNA interference (RNAi)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Mutageneze Genová a negenová determinace biologických znaků</dc:title>
  <dc:creator>Pavel Hruška</dc:creator>
  <cp:lastModifiedBy>Jana Fialová Kučerová</cp:lastModifiedBy>
  <cp:revision>219</cp:revision>
  <cp:lastPrinted>2017-03-13T06:53:29Z</cp:lastPrinted>
  <dcterms:created xsi:type="dcterms:W3CDTF">2017-02-27T12:57:23Z</dcterms:created>
  <dcterms:modified xsi:type="dcterms:W3CDTF">2024-03-04T11:03:54Z</dcterms:modified>
</cp:coreProperties>
</file>