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256" r:id="rId2"/>
    <p:sldId id="434" r:id="rId3"/>
    <p:sldId id="500" r:id="rId4"/>
    <p:sldId id="502" r:id="rId5"/>
    <p:sldId id="503" r:id="rId6"/>
    <p:sldId id="439" r:id="rId7"/>
    <p:sldId id="441" r:id="rId8"/>
    <p:sldId id="514" r:id="rId9"/>
    <p:sldId id="515" r:id="rId10"/>
    <p:sldId id="513" r:id="rId11"/>
    <p:sldId id="442" r:id="rId12"/>
    <p:sldId id="443" r:id="rId13"/>
    <p:sldId id="504" r:id="rId14"/>
    <p:sldId id="445" r:id="rId15"/>
    <p:sldId id="433" r:id="rId16"/>
    <p:sldId id="447" r:id="rId17"/>
    <p:sldId id="451" r:id="rId18"/>
    <p:sldId id="510" r:id="rId19"/>
    <p:sldId id="529" r:id="rId20"/>
    <p:sldId id="512" r:id="rId21"/>
    <p:sldId id="473" r:id="rId22"/>
    <p:sldId id="507" r:id="rId23"/>
    <p:sldId id="454" r:id="rId24"/>
    <p:sldId id="511" r:id="rId25"/>
    <p:sldId id="531" r:id="rId26"/>
    <p:sldId id="459" r:id="rId27"/>
    <p:sldId id="457" r:id="rId28"/>
    <p:sldId id="462" r:id="rId29"/>
    <p:sldId id="463" r:id="rId30"/>
    <p:sldId id="516" r:id="rId31"/>
    <p:sldId id="530" r:id="rId32"/>
    <p:sldId id="532" r:id="rId33"/>
    <p:sldId id="534" r:id="rId34"/>
    <p:sldId id="535" r:id="rId35"/>
    <p:sldId id="519" r:id="rId36"/>
    <p:sldId id="430" r:id="rId37"/>
    <p:sldId id="493" r:id="rId38"/>
    <p:sldId id="525" r:id="rId39"/>
    <p:sldId id="527" r:id="rId40"/>
    <p:sldId id="524" r:id="rId41"/>
    <p:sldId id="523" r:id="rId42"/>
    <p:sldId id="494" r:id="rId43"/>
    <p:sldId id="526" r:id="rId44"/>
    <p:sldId id="495" r:id="rId45"/>
    <p:sldId id="509" r:id="rId46"/>
    <p:sldId id="528" r:id="rId47"/>
    <p:sldId id="518" r:id="rId48"/>
    <p:sldId id="496" r:id="rId49"/>
    <p:sldId id="520" r:id="rId50"/>
    <p:sldId id="521" r:id="rId51"/>
    <p:sldId id="522" r:id="rId52"/>
    <p:sldId id="533" r:id="rId53"/>
    <p:sldId id="505" r:id="rId5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9D33"/>
    <a:srgbClr val="0E9D03"/>
    <a:srgbClr val="DE99F9"/>
    <a:srgbClr val="FFC266"/>
    <a:srgbClr val="6FFD9E"/>
    <a:srgbClr val="FFE6C5"/>
    <a:srgbClr val="7CFD35"/>
    <a:srgbClr val="4BD7F3"/>
    <a:srgbClr val="B59D0B"/>
    <a:srgbClr val="CC9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02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C010A5-E47F-4D42-A94C-C432020322A8}" type="datetimeFigureOut">
              <a:rPr lang="cs-CZ" smtClean="0"/>
              <a:t>09.05.2023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D05989-A11D-4606-8AB6-BC75CD6C9C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68765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41260F-50D5-4BDC-93F5-FDD9BD00E356}" type="datetimeFigureOut">
              <a:rPr lang="cs-CZ" smtClean="0"/>
              <a:t>09.05.2023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E6D7F-4A7B-418F-B10E-7CA1DB204B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28161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6445DF13-6D52-4329-B6E9-CB2BDB0946C8}" type="slidenum">
              <a:rPr lang="cs-CZ" smtClean="0"/>
              <a:pPr eaLnBrk="1" hangingPunct="1"/>
              <a:t>6</a:t>
            </a:fld>
            <a:endParaRPr lang="cs-CZ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CC5D601-A2D1-4D42-939A-785F3B74EAC2}" type="slidenum">
              <a:rPr lang="cs-CZ" smtClean="0"/>
              <a:pPr eaLnBrk="1" hangingPunct="1"/>
              <a:t>26</a:t>
            </a:fld>
            <a:endParaRPr lang="cs-CZ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BBC72B8-35C5-4CC9-9E8A-BB10318F62E7}" type="slidenum">
              <a:rPr lang="cs-CZ" smtClean="0"/>
              <a:pPr eaLnBrk="1" hangingPunct="1"/>
              <a:t>27</a:t>
            </a:fld>
            <a:endParaRPr lang="cs-CZ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3FDD9B31-0830-4CEB-AB19-0E885B39348E}" type="slidenum">
              <a:rPr lang="cs-CZ" smtClean="0"/>
              <a:pPr eaLnBrk="1" hangingPunct="1"/>
              <a:t>28</a:t>
            </a:fld>
            <a:endParaRPr lang="cs-CZ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FA9B510E-2487-439F-A70F-10710B2B7D57}" type="slidenum">
              <a:rPr lang="cs-CZ" smtClean="0"/>
              <a:pPr eaLnBrk="1" hangingPunct="1"/>
              <a:t>29</a:t>
            </a:fld>
            <a:endParaRPr lang="cs-CZ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E6D7F-4A7B-418F-B10E-7CA1DB204BED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9340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E6D7F-4A7B-418F-B10E-7CA1DB204BED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9340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E6D7F-4A7B-418F-B10E-7CA1DB204BED}" type="slidenum">
              <a:rPr lang="cs-CZ" smtClean="0"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9340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E6D7F-4A7B-418F-B10E-7CA1DB204BED}" type="slidenum">
              <a:rPr lang="cs-CZ" smtClean="0"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9340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E6D7F-4A7B-418F-B10E-7CA1DB204BED}" type="slidenum">
              <a:rPr lang="cs-CZ" smtClean="0"/>
              <a:t>52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9340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E6D7F-4A7B-418F-B10E-7CA1DB204BED}" type="slidenum">
              <a:rPr lang="cs-CZ" smtClean="0"/>
              <a:t>53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934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1254B263-92D5-4C14-BB92-8540169D03AD}" type="slidenum">
              <a:rPr lang="cs-CZ" smtClean="0"/>
              <a:pPr eaLnBrk="1" hangingPunct="1"/>
              <a:t>7</a:t>
            </a:fld>
            <a:endParaRPr lang="cs-CZ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974A5DD1-BB60-4DEB-A3B6-4AC771FAF715}" type="slidenum">
              <a:rPr lang="cs-CZ" smtClean="0"/>
              <a:pPr eaLnBrk="1" hangingPunct="1"/>
              <a:t>11</a:t>
            </a:fld>
            <a:endParaRPr lang="cs-CZ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E6D7F-4A7B-418F-B10E-7CA1DB204BED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934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9ED9D036-8041-4A68-9C7E-667B6A39D12D}" type="slidenum">
              <a:rPr lang="cs-CZ" smtClean="0"/>
              <a:pPr eaLnBrk="1" hangingPunct="1"/>
              <a:t>14</a:t>
            </a:fld>
            <a:endParaRPr lang="cs-CZ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D92E0AFF-1D80-4FF8-83D2-3977FC41F0D0}" type="slidenum">
              <a:rPr lang="cs-CZ" smtClean="0"/>
              <a:pPr eaLnBrk="1" hangingPunct="1"/>
              <a:t>16</a:t>
            </a:fld>
            <a:endParaRPr lang="cs-CZ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EE2B713-EDCD-4069-A5FE-0B05C8FB7D85}" type="slidenum">
              <a:rPr lang="cs-CZ" smtClean="0"/>
              <a:pPr eaLnBrk="1" hangingPunct="1"/>
              <a:t>17</a:t>
            </a:fld>
            <a:endParaRPr lang="cs-CZ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E6D7F-4A7B-418F-B10E-7CA1DB204BED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9340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18160787-FA9E-4DEE-A41E-D328CFB0138F}" type="slidenum">
              <a:rPr lang="cs-CZ" smtClean="0"/>
              <a:pPr eaLnBrk="1" hangingPunct="1"/>
              <a:t>23</a:t>
            </a:fld>
            <a:endParaRPr lang="cs-CZ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09120"/>
            <a:ext cx="9144000" cy="19292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1470025"/>
          </a:xfrm>
        </p:spPr>
        <p:txBody>
          <a:bodyPr>
            <a:normAutofit/>
          </a:bodyPr>
          <a:lstStyle>
            <a:lvl1pPr algn="ctr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356991"/>
            <a:ext cx="7776864" cy="156415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822883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0" y="6579596"/>
            <a:ext cx="3851275" cy="270843"/>
          </a:xfrm>
          <a:ln>
            <a:noFill/>
          </a:ln>
        </p:spPr>
        <p:txBody>
          <a:bodyPr anchor="b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4481991" y="6579596"/>
            <a:ext cx="4653166" cy="270843"/>
          </a:xfrm>
          <a:ln>
            <a:noFill/>
          </a:ln>
        </p:spPr>
        <p:txBody>
          <a:bodyPr anchor="b">
            <a:spAutoFit/>
          </a:bodyPr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446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0" y="6579596"/>
            <a:ext cx="3851275" cy="270843"/>
          </a:xfrm>
          <a:ln>
            <a:noFill/>
          </a:ln>
        </p:spPr>
        <p:txBody>
          <a:bodyPr anchor="b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4481991" y="6579596"/>
            <a:ext cx="4653166" cy="270843"/>
          </a:xfrm>
          <a:ln>
            <a:noFill/>
          </a:ln>
        </p:spPr>
        <p:txBody>
          <a:bodyPr anchor="b">
            <a:spAutoFit/>
          </a:bodyPr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7828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0" y="6579596"/>
            <a:ext cx="3851275" cy="270843"/>
          </a:xfrm>
          <a:ln>
            <a:noFill/>
          </a:ln>
        </p:spPr>
        <p:txBody>
          <a:bodyPr anchor="b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4481991" y="6579596"/>
            <a:ext cx="4653166" cy="270843"/>
          </a:xfrm>
          <a:ln>
            <a:noFill/>
          </a:ln>
        </p:spPr>
        <p:txBody>
          <a:bodyPr anchor="b">
            <a:spAutoFit/>
          </a:bodyPr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256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0" y="6579596"/>
            <a:ext cx="3851275" cy="270843"/>
          </a:xfrm>
          <a:ln>
            <a:noFill/>
          </a:ln>
        </p:spPr>
        <p:txBody>
          <a:bodyPr anchor="b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4481991" y="6579596"/>
            <a:ext cx="4653166" cy="270843"/>
          </a:xfrm>
          <a:ln>
            <a:noFill/>
          </a:ln>
        </p:spPr>
        <p:txBody>
          <a:bodyPr anchor="b">
            <a:spAutoFit/>
          </a:bodyPr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28992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00FA2F-CBB2-47EA-9734-098F870013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3396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6EEF9-C7A0-43C4-B659-B923D656750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570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36"/>
          <a:stretch/>
        </p:blipFill>
        <p:spPr>
          <a:xfrm rot="120000">
            <a:off x="-7554" y="836736"/>
            <a:ext cx="9152894" cy="823184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02687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58" r:id="rId6"/>
    <p:sldLayoutId id="2147483659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404664"/>
            <a:ext cx="6697613" cy="4104456"/>
          </a:xfrm>
        </p:spPr>
        <p:txBody>
          <a:bodyPr>
            <a:noAutofit/>
          </a:bodyPr>
          <a:lstStyle/>
          <a:p>
            <a:pPr algn="l">
              <a:spcBef>
                <a:spcPts val="2400"/>
              </a:spcBef>
            </a:pPr>
            <a:r>
              <a:rPr lang="cs-CZ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Stopové prvky ve výživě</a:t>
            </a:r>
            <a:br>
              <a:rPr lang="cs-CZ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cs-CZ" sz="36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bakalářské studium, obor nutriční terapeut</a:t>
            </a:r>
            <a:b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2.ročník LF MU</a:t>
            </a:r>
            <a:b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b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Miroslav </a:t>
            </a:r>
            <a:r>
              <a:rPr lang="cs-CZ" sz="2400" b="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Tomíška</a:t>
            </a:r>
            <a:b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Interní hematologická a onkologická klinika</a:t>
            </a:r>
            <a:b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LF MU a FN Brno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9243" y="5661248"/>
            <a:ext cx="2881189" cy="9850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51794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0"/>
            <a:ext cx="7453509" cy="98072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Vylučování stopových prvků z organismu</a:t>
            </a:r>
            <a:br>
              <a:rPr lang="cs-CZ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</a:b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klinické situace, při nichž vzniká riziko nedostatku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700808"/>
            <a:ext cx="8065268" cy="4824535"/>
          </a:xfrm>
        </p:spPr>
        <p:txBody>
          <a:bodyPr>
            <a:noAutofit/>
          </a:bodyPr>
          <a:lstStyle/>
          <a:p>
            <a:pPr eaLnBrk="1" hangingPunct="1">
              <a:spcBef>
                <a:spcPct val="0"/>
              </a:spcBef>
            </a:pPr>
            <a:r>
              <a:rPr lang="cs-CZ" sz="2800" b="1" dirty="0">
                <a:latin typeface="Arial" charset="0"/>
              </a:rPr>
              <a:t>Vylučování především ledvinami</a:t>
            </a:r>
          </a:p>
          <a:p>
            <a:pPr marL="620713" lvl="1" indent="-258763">
              <a:spcBef>
                <a:spcPct val="0"/>
              </a:spcBef>
              <a:buClrTx/>
              <a:buSzPct val="50000"/>
              <a:buFont typeface="Arial" pitchFamily="34" charset="0"/>
              <a:buChar char="—"/>
            </a:pPr>
            <a:r>
              <a:rPr lang="cs-CZ" sz="2400" dirty="0">
                <a:latin typeface="Arial" charset="0"/>
              </a:rPr>
              <a:t>selen</a:t>
            </a:r>
          </a:p>
          <a:p>
            <a:pPr marL="620713" lvl="1" indent="-258763">
              <a:spcBef>
                <a:spcPct val="0"/>
              </a:spcBef>
              <a:buClrTx/>
              <a:buSzPct val="50000"/>
              <a:buFont typeface="Arial" pitchFamily="34" charset="0"/>
              <a:buChar char="—"/>
            </a:pPr>
            <a:r>
              <a:rPr lang="cs-CZ" sz="2400" dirty="0">
                <a:latin typeface="Arial" charset="0"/>
              </a:rPr>
              <a:t>jód</a:t>
            </a:r>
          </a:p>
          <a:p>
            <a:pPr marL="620713" lvl="1" indent="-258763">
              <a:spcBef>
                <a:spcPct val="0"/>
              </a:spcBef>
              <a:buClrTx/>
              <a:buSzPct val="50000"/>
              <a:buFont typeface="Arial" pitchFamily="34" charset="0"/>
              <a:buChar char="—"/>
            </a:pPr>
            <a:r>
              <a:rPr lang="cs-CZ" sz="2400" dirty="0">
                <a:latin typeface="Arial" charset="0"/>
              </a:rPr>
              <a:t>chróm</a:t>
            </a:r>
          </a:p>
          <a:p>
            <a:pPr>
              <a:spcBef>
                <a:spcPts val="1200"/>
              </a:spcBef>
            </a:pPr>
            <a:r>
              <a:rPr lang="cs-CZ" sz="2800" b="1" dirty="0">
                <a:latin typeface="Arial" charset="0"/>
              </a:rPr>
              <a:t>Vylučování především játry</a:t>
            </a:r>
          </a:p>
          <a:p>
            <a:pPr marL="620713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měď</a:t>
            </a:r>
          </a:p>
          <a:p>
            <a:pPr marL="620713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mangan</a:t>
            </a:r>
          </a:p>
          <a:p>
            <a:pPr marL="620713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zinek (90% vyloučeno játry, 10% ledvinami)</a:t>
            </a:r>
          </a:p>
          <a:p>
            <a:pPr marL="620713" lvl="1" indent="-258763">
              <a:spcBef>
                <a:spcPct val="0"/>
              </a:spcBef>
            </a:pPr>
            <a:endParaRPr lang="cs-CZ" sz="2400" dirty="0">
              <a:latin typeface="Arial" charset="0"/>
            </a:endParaRPr>
          </a:p>
          <a:p>
            <a:pPr eaLnBrk="1" hangingPunct="1">
              <a:spcBef>
                <a:spcPct val="0"/>
              </a:spcBef>
            </a:pPr>
            <a:endParaRPr lang="cs-CZ" sz="2800" dirty="0">
              <a:latin typeface="Arial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902896" y="6356350"/>
            <a:ext cx="2133600" cy="365125"/>
          </a:xfrm>
        </p:spPr>
        <p:txBody>
          <a:bodyPr/>
          <a:lstStyle/>
          <a:p>
            <a:pPr algn="r">
              <a:defRPr/>
            </a:pPr>
            <a:fld id="{9500FA2F-CBB2-47EA-9734-098F870013BB}" type="slidenum">
              <a:rPr lang="cs-CZ" smtClean="0"/>
              <a:pPr algn="r"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3512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764704"/>
            <a:ext cx="9144000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>
          <a:xfrm>
            <a:off x="996597" y="0"/>
            <a:ext cx="7693917" cy="76470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Etapovitý rozvoj deficitu 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stopových prvků</a:t>
            </a:r>
          </a:p>
        </p:txBody>
      </p:sp>
      <p:sp>
        <p:nvSpPr>
          <p:cNvPr id="239620" name="Rectangle 4"/>
          <p:cNvSpPr>
            <a:spLocks noChangeArrowheads="1"/>
          </p:cNvSpPr>
          <p:nvPr/>
        </p:nvSpPr>
        <p:spPr bwMode="auto">
          <a:xfrm>
            <a:off x="395536" y="1052737"/>
            <a:ext cx="8352928" cy="792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sz="2400" b="1" dirty="0">
                <a:latin typeface="Arial" charset="0"/>
              </a:rPr>
              <a:t>Optimální obsah stopového prvku ve tkáních</a:t>
            </a:r>
            <a:endParaRPr lang="cs-CZ" sz="2400" dirty="0">
              <a:latin typeface="Arial" charset="0"/>
            </a:endParaRP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413428" y="1988840"/>
            <a:ext cx="8352928" cy="792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sz="2400" b="1" dirty="0">
                <a:latin typeface="Arial" charset="0"/>
              </a:rPr>
              <a:t>Počínající deplece</a:t>
            </a:r>
          </a:p>
          <a:p>
            <a:pPr algn="ctr">
              <a:defRPr/>
            </a:pPr>
            <a:r>
              <a:rPr lang="cs-CZ" sz="2000" dirty="0">
                <a:latin typeface="Arial" charset="0"/>
              </a:rPr>
              <a:t>kompenzační mechanismy, nijak se neprojevuje </a:t>
            </a: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413428" y="2924944"/>
            <a:ext cx="8352928" cy="792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sz="2400" b="1" dirty="0">
                <a:latin typeface="Arial" charset="0"/>
              </a:rPr>
              <a:t>Biochemická porucha</a:t>
            </a:r>
          </a:p>
          <a:p>
            <a:pPr algn="ctr">
              <a:defRPr/>
            </a:pPr>
            <a:r>
              <a:rPr lang="cs-CZ" sz="2000" dirty="0">
                <a:latin typeface="Arial" charset="0"/>
              </a:rPr>
              <a:t>testováním lze prokázat sníženou aktivitu enzymu (např. </a:t>
            </a:r>
            <a:r>
              <a:rPr lang="cs-CZ" sz="2000" dirty="0" err="1">
                <a:latin typeface="Arial" charset="0"/>
              </a:rPr>
              <a:t>GPx</a:t>
            </a:r>
            <a:r>
              <a:rPr lang="cs-CZ" sz="2000" dirty="0">
                <a:latin typeface="Arial" charset="0"/>
              </a:rPr>
              <a:t>)</a:t>
            </a: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413428" y="3861048"/>
            <a:ext cx="8352928" cy="7920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sz="2400" b="1" dirty="0">
                <a:latin typeface="Arial" charset="0"/>
              </a:rPr>
              <a:t>Porucha funkce</a:t>
            </a:r>
          </a:p>
          <a:p>
            <a:pPr algn="ctr">
              <a:defRPr/>
            </a:pPr>
            <a:r>
              <a:rPr lang="cs-CZ" sz="2000" dirty="0">
                <a:latin typeface="Arial" charset="0"/>
              </a:rPr>
              <a:t>např. snížená antioxidační obrana, nárůst oxidačního stresu</a:t>
            </a: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383462" y="4797152"/>
            <a:ext cx="8352928" cy="7920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sz="2400" b="1" dirty="0">
                <a:latin typeface="Arial" charset="0"/>
              </a:rPr>
              <a:t>Klinicky zjevná choroba</a:t>
            </a:r>
          </a:p>
          <a:p>
            <a:pPr algn="ctr">
              <a:defRPr/>
            </a:pPr>
            <a:r>
              <a:rPr lang="cs-CZ" sz="2000" dirty="0">
                <a:latin typeface="Arial" charset="0"/>
              </a:rPr>
              <a:t>např. </a:t>
            </a:r>
            <a:r>
              <a:rPr lang="cs-CZ" sz="2000" dirty="0" err="1">
                <a:latin typeface="Arial" charset="0"/>
              </a:rPr>
              <a:t>Keshanova</a:t>
            </a:r>
            <a:r>
              <a:rPr lang="cs-CZ" sz="2000" dirty="0">
                <a:latin typeface="Arial" charset="0"/>
              </a:rPr>
              <a:t> choroba při nedostatku selenu</a:t>
            </a: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383462" y="5754283"/>
            <a:ext cx="8352928" cy="79208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sz="2400" b="1" dirty="0">
                <a:solidFill>
                  <a:schemeClr val="bg1"/>
                </a:solidFill>
                <a:latin typeface="Arial" charset="0"/>
              </a:rPr>
              <a:t>Smrt</a:t>
            </a:r>
            <a:endParaRPr lang="cs-CZ" sz="2000" dirty="0">
              <a:solidFill>
                <a:schemeClr val="bg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6308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0"/>
            <a:ext cx="7453509" cy="98072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Obecné riziko deficitu stopových prvků</a:t>
            </a:r>
            <a:br>
              <a:rPr lang="cs-CZ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</a:b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klinické situace, při nichž vzniká riziko nedostatku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700808"/>
            <a:ext cx="8065268" cy="4824535"/>
          </a:xfrm>
        </p:spPr>
        <p:txBody>
          <a:bodyPr>
            <a:noAutofit/>
          </a:bodyPr>
          <a:lstStyle/>
          <a:p>
            <a:pPr eaLnBrk="1" hangingPunct="1">
              <a:spcBef>
                <a:spcPct val="0"/>
              </a:spcBef>
            </a:pPr>
            <a:r>
              <a:rPr lang="cs-CZ" sz="2800" b="1" dirty="0">
                <a:latin typeface="Arial" charset="0"/>
              </a:rPr>
              <a:t>Průjmy, malabsorpce SP</a:t>
            </a:r>
          </a:p>
          <a:p>
            <a:pPr marL="620713" lvl="1" indent="-258763">
              <a:spcBef>
                <a:spcPct val="0"/>
              </a:spcBef>
              <a:buClrTx/>
              <a:buSzPct val="50000"/>
              <a:buFont typeface="Arial" pitchFamily="34" charset="0"/>
              <a:buChar char="—"/>
            </a:pPr>
            <a:r>
              <a:rPr lang="cs-CZ" sz="2400" dirty="0">
                <a:latin typeface="Arial" charset="0"/>
              </a:rPr>
              <a:t>zrychlená pasáž střevem, porucha vstřebávání</a:t>
            </a:r>
          </a:p>
          <a:p>
            <a:pPr>
              <a:spcBef>
                <a:spcPts val="600"/>
              </a:spcBef>
            </a:pPr>
            <a:r>
              <a:rPr lang="cs-CZ" sz="2800" b="1" dirty="0">
                <a:latin typeface="Arial" charset="0"/>
              </a:rPr>
              <a:t>Ztráty z organismu navenek</a:t>
            </a:r>
          </a:p>
          <a:p>
            <a:pPr marL="620713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u popálenin velké ztráty sekrecí z popálené plochy</a:t>
            </a:r>
          </a:p>
          <a:p>
            <a:pPr marL="620713" lvl="1" indent="-258763">
              <a:spcBef>
                <a:spcPct val="0"/>
              </a:spcBef>
            </a:pPr>
            <a:r>
              <a:rPr lang="cs-CZ" sz="2400" dirty="0" err="1">
                <a:latin typeface="Arial" charset="0"/>
              </a:rPr>
              <a:t>secernující</a:t>
            </a:r>
            <a:r>
              <a:rPr lang="cs-CZ" sz="2400" dirty="0">
                <a:latin typeface="Arial" charset="0"/>
              </a:rPr>
              <a:t> píštěle, drenáž výpotků</a:t>
            </a:r>
          </a:p>
          <a:p>
            <a:pPr marL="620713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hemodialýza: ztráty do dialyzátu (filtrátu</a:t>
            </a:r>
            <a:r>
              <a:rPr lang="cs-CZ" sz="2400" b="1" dirty="0">
                <a:latin typeface="Arial" charset="0"/>
              </a:rPr>
              <a:t>)</a:t>
            </a:r>
            <a:endParaRPr lang="cs-CZ" sz="2400" dirty="0">
              <a:latin typeface="Arial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cs-CZ" sz="2800" b="1" dirty="0">
                <a:latin typeface="Arial" charset="0"/>
              </a:rPr>
              <a:t>Metabolický stres, </a:t>
            </a:r>
            <a:r>
              <a:rPr lang="cs-CZ" sz="2800" b="1" dirty="0" err="1">
                <a:latin typeface="Arial" charset="0"/>
              </a:rPr>
              <a:t>polytrauma</a:t>
            </a:r>
            <a:endParaRPr lang="cs-CZ" sz="2800" b="1" dirty="0">
              <a:latin typeface="Arial" charset="0"/>
            </a:endParaRPr>
          </a:p>
          <a:p>
            <a:pPr marL="620713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redistribuce do tkání, ztráty ledvinami</a:t>
            </a:r>
          </a:p>
          <a:p>
            <a:pPr eaLnBrk="1" hangingPunct="1">
              <a:spcBef>
                <a:spcPts val="600"/>
              </a:spcBef>
            </a:pPr>
            <a:r>
              <a:rPr lang="cs-CZ" sz="2800" b="1" dirty="0">
                <a:latin typeface="Arial" charset="0"/>
              </a:rPr>
              <a:t>Interakce při vstřebávání</a:t>
            </a:r>
          </a:p>
          <a:p>
            <a:pPr marL="620713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resorpci snižuje zvýšené množství vlákniny</a:t>
            </a:r>
          </a:p>
          <a:p>
            <a:pPr marL="620713" lvl="1" indent="-258763">
              <a:spcBef>
                <a:spcPct val="0"/>
              </a:spcBef>
            </a:pPr>
            <a:r>
              <a:rPr lang="cs-CZ" sz="2400" dirty="0" err="1">
                <a:latin typeface="Arial" charset="0"/>
              </a:rPr>
              <a:t>fytáty</a:t>
            </a:r>
            <a:r>
              <a:rPr lang="cs-CZ" sz="2400" dirty="0">
                <a:latin typeface="Arial" charset="0"/>
              </a:rPr>
              <a:t> a oxaláty z převážně rostlinné stravy</a:t>
            </a:r>
          </a:p>
          <a:p>
            <a:pPr marL="620713" lvl="1" indent="-258763">
              <a:spcBef>
                <a:spcPct val="0"/>
              </a:spcBef>
            </a:pPr>
            <a:endParaRPr lang="cs-CZ" sz="2400" dirty="0">
              <a:latin typeface="Arial" charset="0"/>
            </a:endParaRPr>
          </a:p>
          <a:p>
            <a:pPr eaLnBrk="1" hangingPunct="1">
              <a:spcBef>
                <a:spcPct val="0"/>
              </a:spcBef>
            </a:pPr>
            <a:endParaRPr lang="cs-CZ" sz="2800" dirty="0">
              <a:latin typeface="Arial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902896" y="6356350"/>
            <a:ext cx="2133600" cy="365125"/>
          </a:xfrm>
        </p:spPr>
        <p:txBody>
          <a:bodyPr/>
          <a:lstStyle/>
          <a:p>
            <a:pPr algn="r">
              <a:defRPr/>
            </a:pPr>
            <a:fld id="{9500FA2F-CBB2-47EA-9734-098F870013BB}" type="slidenum">
              <a:rPr lang="cs-CZ" smtClean="0"/>
              <a:pPr algn="r">
                <a:defRPr/>
              </a:pPr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188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>
          <a:xfrm>
            <a:off x="1403648" y="2708920"/>
            <a:ext cx="5040560" cy="850106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Zinek ve výživě</a:t>
            </a:r>
            <a:endParaRPr lang="en-US" sz="32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5104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0"/>
            <a:ext cx="7992888" cy="1052736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defRPr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Zinek je nutný pro mnoho metabolických dějů</a:t>
            </a:r>
            <a:br>
              <a:rPr lang="cs-CZ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je </a:t>
            </a:r>
            <a:r>
              <a:rPr lang="cs-CZ" sz="2400" b="0" dirty="0" err="1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kofaktorem</a:t>
            </a: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 přibližně 250 enzymů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700808"/>
            <a:ext cx="7992690" cy="489585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defRPr/>
            </a:pPr>
            <a:r>
              <a:rPr lang="cs-CZ" sz="2800" b="1" dirty="0">
                <a:latin typeface="Arial" charset="0"/>
              </a:rPr>
              <a:t>Podporuje syntézu </a:t>
            </a:r>
            <a:r>
              <a:rPr lang="cs-CZ" dirty="0">
                <a:latin typeface="Arial" charset="0"/>
              </a:rPr>
              <a:t>(anabolismus)  </a:t>
            </a:r>
            <a:r>
              <a:rPr lang="cs-CZ" sz="2800" b="1" dirty="0">
                <a:latin typeface="Arial" charset="0"/>
              </a:rPr>
              <a:t>bílkovin</a:t>
            </a:r>
          </a:p>
          <a:p>
            <a:pPr marL="620713" lvl="1" indent="-258763">
              <a:spcBef>
                <a:spcPts val="0"/>
              </a:spcBef>
              <a:defRPr/>
            </a:pPr>
            <a:r>
              <a:rPr lang="cs-CZ" sz="2400" dirty="0">
                <a:latin typeface="Arial" charset="0"/>
              </a:rPr>
              <a:t>stabilizuje prostorovou strukturu proteinů</a:t>
            </a:r>
          </a:p>
          <a:p>
            <a:pPr>
              <a:spcBef>
                <a:spcPts val="600"/>
              </a:spcBef>
              <a:defRPr/>
            </a:pPr>
            <a:r>
              <a:rPr lang="cs-CZ" sz="2800" b="1" dirty="0">
                <a:latin typeface="Arial" charset="0"/>
              </a:rPr>
              <a:t>Účastní se syntézy nukleových kyselin</a:t>
            </a:r>
          </a:p>
          <a:p>
            <a:pPr marL="620713" lvl="1" indent="-258763">
              <a:spcBef>
                <a:spcPts val="0"/>
              </a:spcBef>
              <a:defRPr/>
            </a:pPr>
            <a:r>
              <a:rPr lang="cs-CZ" sz="2400" dirty="0">
                <a:latin typeface="Arial" charset="0"/>
              </a:rPr>
              <a:t>nutný pro růst a proliferaci buněk</a:t>
            </a:r>
          </a:p>
          <a:p>
            <a:pPr>
              <a:spcBef>
                <a:spcPts val="600"/>
              </a:spcBef>
              <a:defRPr/>
            </a:pPr>
            <a:r>
              <a:rPr lang="cs-CZ" sz="2800" b="1" dirty="0">
                <a:latin typeface="Arial" charset="0"/>
              </a:rPr>
              <a:t>Nezbytný pro funkci imunitního systému</a:t>
            </a:r>
          </a:p>
          <a:p>
            <a:pPr>
              <a:spcBef>
                <a:spcPts val="600"/>
              </a:spcBef>
              <a:defRPr/>
            </a:pPr>
            <a:r>
              <a:rPr lang="cs-CZ" sz="2800" b="1" dirty="0">
                <a:latin typeface="Arial" charset="0"/>
              </a:rPr>
              <a:t>Nutný pro hojení ran</a:t>
            </a:r>
          </a:p>
          <a:p>
            <a:pPr>
              <a:spcBef>
                <a:spcPts val="600"/>
              </a:spcBef>
              <a:defRPr/>
            </a:pPr>
            <a:r>
              <a:rPr lang="cs-CZ" sz="2800" b="1" dirty="0">
                <a:latin typeface="Arial" charset="0"/>
              </a:rPr>
              <a:t>Účast na antioxidační obraně</a:t>
            </a:r>
          </a:p>
          <a:p>
            <a:pPr>
              <a:spcBef>
                <a:spcPts val="600"/>
              </a:spcBef>
              <a:defRPr/>
            </a:pPr>
            <a:r>
              <a:rPr lang="cs-CZ" sz="2800" b="1" dirty="0">
                <a:latin typeface="Arial" charset="0"/>
              </a:rPr>
              <a:t>Účastní se vnímání chuti k jídlu</a:t>
            </a:r>
          </a:p>
          <a:p>
            <a:pPr>
              <a:spcBef>
                <a:spcPts val="600"/>
              </a:spcBef>
              <a:defRPr/>
            </a:pPr>
            <a:r>
              <a:rPr lang="cs-CZ" sz="2800" b="1" dirty="0">
                <a:latin typeface="Arial" charset="0"/>
              </a:rPr>
              <a:t>Je potřebný pro sekreci inzulinu</a:t>
            </a:r>
          </a:p>
          <a:p>
            <a:pPr>
              <a:spcBef>
                <a:spcPts val="600"/>
              </a:spcBef>
              <a:defRPr/>
            </a:pPr>
            <a:r>
              <a:rPr lang="cs-CZ" sz="2800" b="1" dirty="0">
                <a:latin typeface="Arial" charset="0"/>
              </a:rPr>
              <a:t>Je potřebný pro adaptaci oka na tmu </a:t>
            </a:r>
          </a:p>
          <a:p>
            <a:pPr>
              <a:lnSpc>
                <a:spcPct val="140000"/>
              </a:lnSpc>
              <a:spcBef>
                <a:spcPct val="0"/>
              </a:spcBef>
              <a:defRPr/>
            </a:pPr>
            <a:endParaRPr lang="cs-CZ" sz="2800" b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lnSpc>
                <a:spcPct val="140000"/>
              </a:lnSpc>
              <a:spcBef>
                <a:spcPct val="0"/>
              </a:spcBef>
              <a:defRPr/>
            </a:pPr>
            <a:endParaRPr lang="cs-CZ" sz="2800" b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902896" y="6356350"/>
            <a:ext cx="2133600" cy="365125"/>
          </a:xfrm>
        </p:spPr>
        <p:txBody>
          <a:bodyPr/>
          <a:lstStyle/>
          <a:p>
            <a:pPr algn="r">
              <a:defRPr/>
            </a:pPr>
            <a:fld id="{9500FA2F-CBB2-47EA-9734-098F870013BB}" type="slidenum">
              <a:rPr lang="cs-CZ" smtClean="0"/>
              <a:pPr algn="r">
                <a:defRPr/>
              </a:pPr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1590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"/>
            <a:ext cx="8064896" cy="1052736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Obsah zinku ve stravě a jeho vstřebávání</a:t>
            </a:r>
            <a:br>
              <a:rPr lang="cs-CZ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denní potřeba </a:t>
            </a:r>
            <a:r>
              <a:rPr lang="cs-CZ" sz="2400" b="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Zn</a:t>
            </a: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ve stravě 7-10 mg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700808"/>
            <a:ext cx="8352927" cy="4752106"/>
          </a:xfrm>
        </p:spPr>
        <p:txBody>
          <a:bodyPr rtlCol="0">
            <a:normAutofit/>
          </a:bodyPr>
          <a:lstStyle/>
          <a:p>
            <a:pPr marL="276225" indent="-276225">
              <a:lnSpc>
                <a:spcPct val="110000"/>
              </a:lnSpc>
              <a:spcBef>
                <a:spcPts val="0"/>
              </a:spcBef>
              <a:buClr>
                <a:schemeClr val="tx2">
                  <a:lumMod val="75000"/>
                </a:schemeClr>
              </a:buClr>
              <a:buSzPct val="50000"/>
              <a:buFont typeface="Wingdings" pitchFamily="2" charset="2"/>
              <a:buChar char="n"/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Celkový obsah </a:t>
            </a:r>
            <a:r>
              <a:rPr lang="cs-CZ" sz="2800" b="1" dirty="0" err="1">
                <a:latin typeface="Arial" pitchFamily="34" charset="0"/>
                <a:cs typeface="Arial" pitchFamily="34" charset="0"/>
              </a:rPr>
              <a:t>Zn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>
                <a:latin typeface="Arial" pitchFamily="34" charset="0"/>
                <a:cs typeface="Arial" pitchFamily="34" charset="0"/>
              </a:rPr>
              <a:t>v lidském těle  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1,8 g</a:t>
            </a:r>
          </a:p>
          <a:p>
            <a:pPr marL="534988" lvl="1" indent="-258763">
              <a:lnSpc>
                <a:spcPct val="110000"/>
              </a:lnSpc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z toho 85% ve svalech a kostech</a:t>
            </a:r>
          </a:p>
          <a:p>
            <a:pPr marL="276225" indent="-276225">
              <a:lnSpc>
                <a:spcPct val="110000"/>
              </a:lnSpc>
              <a:spcBef>
                <a:spcPts val="1200"/>
              </a:spcBef>
              <a:buClr>
                <a:schemeClr val="tx2">
                  <a:lumMod val="75000"/>
                </a:schemeClr>
              </a:buClr>
              <a:buSzPct val="50000"/>
              <a:buFont typeface="Wingdings" pitchFamily="2" charset="2"/>
              <a:buChar char="n"/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Potraviny živočišného původu ► vyšší obsah</a:t>
            </a:r>
          </a:p>
          <a:p>
            <a:pPr marL="534988" lvl="1" indent="-258763">
              <a:lnSpc>
                <a:spcPct val="110000"/>
              </a:lnSpc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maso 2-6mg, vejce 2,5mg, tvrdý sýr 3mg / 100g</a:t>
            </a:r>
          </a:p>
          <a:p>
            <a:pPr marL="276225" lvl="1" indent="-276225">
              <a:lnSpc>
                <a:spcPct val="120000"/>
              </a:lnSpc>
              <a:spcBef>
                <a:spcPts val="1200"/>
              </a:spcBef>
              <a:buClr>
                <a:schemeClr val="tx2">
                  <a:lumMod val="75000"/>
                </a:schemeClr>
              </a:buClr>
              <a:buSzPct val="50000"/>
              <a:buFont typeface="Wingdings" pitchFamily="2" charset="2"/>
              <a:buChar char="n"/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Rostlinné zdroje ►nižší obsah/vstřebatelnost</a:t>
            </a:r>
          </a:p>
          <a:p>
            <a:pPr marL="534988" lvl="1" indent="-258763">
              <a:lnSpc>
                <a:spcPct val="110000"/>
              </a:lnSpc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celozrnné obiloviny, luštěniny, ořechy, semena</a:t>
            </a:r>
          </a:p>
          <a:p>
            <a:pPr marL="276225" lvl="1" indent="-276225">
              <a:lnSpc>
                <a:spcPct val="110000"/>
              </a:lnSpc>
              <a:spcBef>
                <a:spcPts val="1200"/>
              </a:spcBef>
              <a:buClr>
                <a:schemeClr val="tx2">
                  <a:lumMod val="75000"/>
                </a:schemeClr>
              </a:buClr>
              <a:buSzPct val="50000"/>
              <a:buFont typeface="Wingdings" pitchFamily="2" charset="2"/>
              <a:buChar char="n"/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Vstřebávání </a:t>
            </a:r>
            <a:r>
              <a:rPr lang="cs-CZ" sz="2800" b="1" dirty="0" err="1">
                <a:latin typeface="Arial" pitchFamily="34" charset="0"/>
                <a:cs typeface="Arial" pitchFamily="34" charset="0"/>
              </a:rPr>
              <a:t>Zn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 20-40 %</a:t>
            </a:r>
          </a:p>
          <a:p>
            <a:pPr marL="534988" lvl="1" indent="-258763">
              <a:lnSpc>
                <a:spcPct val="110000"/>
              </a:lnSpc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potencováno přítomností bílkovin</a:t>
            </a:r>
          </a:p>
          <a:p>
            <a:pPr marL="534988" lvl="1" indent="-258763">
              <a:lnSpc>
                <a:spcPct val="110000"/>
              </a:lnSpc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inhibováno větším množstvím vlákniny, </a:t>
            </a:r>
            <a:r>
              <a:rPr lang="cs-CZ" sz="2400" dirty="0" err="1">
                <a:latin typeface="Arial" charset="0"/>
              </a:rPr>
              <a:t>fytátů</a:t>
            </a:r>
            <a:r>
              <a:rPr lang="cs-CZ" sz="2400" dirty="0">
                <a:latin typeface="Arial" charset="0"/>
              </a:rPr>
              <a:t>, oxalátů</a:t>
            </a:r>
          </a:p>
          <a:p>
            <a:pPr marL="534988" lvl="1" indent="-258763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70000"/>
              <a:buFont typeface="Arial" pitchFamily="34" charset="0"/>
              <a:buChar char="‒"/>
              <a:defRPr/>
            </a:pPr>
            <a:endParaRPr lang="cs-CZ" sz="2400" dirty="0">
              <a:latin typeface="Arial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902896" y="6356350"/>
            <a:ext cx="2133600" cy="365125"/>
          </a:xfrm>
        </p:spPr>
        <p:txBody>
          <a:bodyPr/>
          <a:lstStyle/>
          <a:p>
            <a:pPr algn="r">
              <a:defRPr/>
            </a:pPr>
            <a:fld id="{9500FA2F-CBB2-47EA-9734-098F870013BB}" type="slidenum">
              <a:rPr lang="cs-CZ" smtClean="0"/>
              <a:pPr algn="r">
                <a:defRPr/>
              </a:pPr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3266819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-27384"/>
            <a:ext cx="8136904" cy="100811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Metabolismus a vylučování zinku z organismu</a:t>
            </a:r>
            <a:br>
              <a:rPr lang="cs-CZ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patologické ztráty zinku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00808"/>
            <a:ext cx="8280920" cy="475252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defRPr/>
            </a:pPr>
            <a:r>
              <a:rPr lang="cs-CZ" sz="2800" b="1" dirty="0" err="1">
                <a:latin typeface="Arial" charset="0"/>
              </a:rPr>
              <a:t>Zn</a:t>
            </a:r>
            <a:r>
              <a:rPr lang="cs-CZ" sz="2800" b="1" dirty="0">
                <a:latin typeface="Arial" charset="0"/>
              </a:rPr>
              <a:t> vstupuje do buněk aktivním transportem </a:t>
            </a:r>
          </a:p>
          <a:p>
            <a:pPr marL="620713" lvl="1" indent="-258763">
              <a:spcBef>
                <a:spcPct val="0"/>
              </a:spcBef>
              <a:defRPr/>
            </a:pPr>
            <a:r>
              <a:rPr lang="cs-CZ" sz="2400" i="1" dirty="0" err="1">
                <a:latin typeface="Arial" charset="0"/>
              </a:rPr>
              <a:t>Zinc</a:t>
            </a:r>
            <a:r>
              <a:rPr lang="cs-CZ" sz="2400" i="1" dirty="0">
                <a:latin typeface="Arial" charset="0"/>
              </a:rPr>
              <a:t> </a:t>
            </a:r>
            <a:r>
              <a:rPr lang="cs-CZ" sz="2400" i="1" dirty="0" err="1">
                <a:latin typeface="Arial" charset="0"/>
              </a:rPr>
              <a:t>Importer</a:t>
            </a:r>
            <a:r>
              <a:rPr lang="cs-CZ" sz="2400" i="1" dirty="0">
                <a:latin typeface="Arial" charset="0"/>
              </a:rPr>
              <a:t> </a:t>
            </a:r>
            <a:r>
              <a:rPr lang="cs-CZ" sz="2400" i="1" dirty="0" err="1">
                <a:latin typeface="Arial" charset="0"/>
              </a:rPr>
              <a:t>Proteins</a:t>
            </a:r>
            <a:r>
              <a:rPr lang="cs-CZ" sz="2400" dirty="0">
                <a:latin typeface="Arial" charset="0"/>
              </a:rPr>
              <a:t>, ZIP</a:t>
            </a:r>
          </a:p>
          <a:p>
            <a:pPr marL="620713" lvl="1" indent="-258763">
              <a:spcBef>
                <a:spcPct val="0"/>
              </a:spcBef>
              <a:defRPr/>
            </a:pPr>
            <a:r>
              <a:rPr lang="cs-CZ" sz="2400" dirty="0">
                <a:latin typeface="Arial" charset="0"/>
              </a:rPr>
              <a:t>aktivně je také transportován z buněk</a:t>
            </a:r>
            <a:endParaRPr lang="cs-CZ" sz="2800" b="1" dirty="0">
              <a:latin typeface="Arial" charset="0"/>
            </a:endParaRPr>
          </a:p>
          <a:p>
            <a:pPr>
              <a:spcBef>
                <a:spcPts val="1200"/>
              </a:spcBef>
              <a:defRPr/>
            </a:pPr>
            <a:r>
              <a:rPr lang="cs-CZ" sz="2800" b="1" dirty="0">
                <a:latin typeface="Arial" charset="0"/>
              </a:rPr>
              <a:t>Zinek se vylučuje především játry do žlučových cest a střeva</a:t>
            </a:r>
          </a:p>
          <a:p>
            <a:pPr marL="360000">
              <a:spcBef>
                <a:spcPts val="1200"/>
              </a:spcBef>
              <a:defRPr/>
            </a:pPr>
            <a:r>
              <a:rPr lang="cs-CZ" sz="2800" b="1" dirty="0">
                <a:latin typeface="Arial" charset="0"/>
              </a:rPr>
              <a:t>Patologické abnormální ztráty </a:t>
            </a:r>
            <a:r>
              <a:rPr lang="cs-CZ" sz="2800" b="1" dirty="0" err="1">
                <a:latin typeface="Arial" charset="0"/>
              </a:rPr>
              <a:t>Zn</a:t>
            </a:r>
            <a:endParaRPr lang="cs-CZ" sz="2800" b="1" dirty="0">
              <a:latin typeface="Arial" charset="0"/>
            </a:endParaRPr>
          </a:p>
          <a:p>
            <a:pPr marL="620713" lvl="1" indent="-258763">
              <a:spcBef>
                <a:spcPct val="0"/>
              </a:spcBef>
              <a:defRPr/>
            </a:pPr>
            <a:r>
              <a:rPr lang="cs-CZ" sz="2400" dirty="0">
                <a:latin typeface="Arial" charset="0"/>
              </a:rPr>
              <a:t>déletrvající průjmy, </a:t>
            </a:r>
            <a:r>
              <a:rPr lang="cs-CZ" sz="2400" dirty="0" err="1">
                <a:latin typeface="Arial" charset="0"/>
              </a:rPr>
              <a:t>secernující</a:t>
            </a:r>
            <a:r>
              <a:rPr lang="cs-CZ" sz="2400" dirty="0">
                <a:latin typeface="Arial" charset="0"/>
              </a:rPr>
              <a:t> střevní píštěle</a:t>
            </a:r>
          </a:p>
          <a:p>
            <a:pPr marL="620713" lvl="1" indent="-258763">
              <a:spcBef>
                <a:spcPct val="0"/>
              </a:spcBef>
              <a:defRPr/>
            </a:pPr>
            <a:r>
              <a:rPr lang="cs-CZ" sz="2400" dirty="0">
                <a:latin typeface="Arial" charset="0"/>
              </a:rPr>
              <a:t>malabsorpce živin, vysoký příjem vlákniny</a:t>
            </a:r>
          </a:p>
          <a:p>
            <a:pPr marL="620713" lvl="1" indent="-258763">
              <a:spcBef>
                <a:spcPct val="0"/>
              </a:spcBef>
              <a:defRPr/>
            </a:pPr>
            <a:r>
              <a:rPr lang="cs-CZ" sz="2400" dirty="0">
                <a:latin typeface="Arial" charset="0"/>
              </a:rPr>
              <a:t>katabolismus, stres</a:t>
            </a:r>
          </a:p>
          <a:p>
            <a:pPr marL="620713" lvl="1" indent="-258763">
              <a:spcBef>
                <a:spcPct val="0"/>
              </a:spcBef>
              <a:defRPr/>
            </a:pPr>
            <a:r>
              <a:rPr lang="cs-CZ" sz="2400" dirty="0">
                <a:latin typeface="Arial" charset="0"/>
              </a:rPr>
              <a:t>léčba diuretiky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830888" y="6356350"/>
            <a:ext cx="2133600" cy="365125"/>
          </a:xfrm>
        </p:spPr>
        <p:txBody>
          <a:bodyPr/>
          <a:lstStyle/>
          <a:p>
            <a:pPr algn="r">
              <a:defRPr/>
            </a:pPr>
            <a:fld id="{9500FA2F-CBB2-47EA-9734-098F870013BB}" type="slidenum">
              <a:rPr lang="cs-CZ" smtClean="0"/>
              <a:pPr algn="r">
                <a:defRPr/>
              </a:pPr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90763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05471" y="116632"/>
            <a:ext cx="7426969" cy="100811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Klinické projevy deficitu zinku</a:t>
            </a:r>
            <a:br>
              <a:rPr lang="cs-CZ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jsou málo specifické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320" y="1700808"/>
            <a:ext cx="7849120" cy="4824535"/>
          </a:xfrm>
        </p:spPr>
        <p:txBody>
          <a:bodyPr>
            <a:normAutofit/>
          </a:bodyPr>
          <a:lstStyle/>
          <a:p>
            <a:pPr marL="358775">
              <a:spcBef>
                <a:spcPts val="600"/>
              </a:spcBef>
            </a:pPr>
            <a:r>
              <a:rPr lang="cs-CZ" sz="2800" b="1" dirty="0">
                <a:latin typeface="Arial" charset="0"/>
              </a:rPr>
              <a:t>Nechutenství</a:t>
            </a:r>
          </a:p>
          <a:p>
            <a:pPr marL="358775">
              <a:spcBef>
                <a:spcPts val="600"/>
              </a:spcBef>
            </a:pPr>
            <a:r>
              <a:rPr lang="cs-CZ" sz="2800" b="1" dirty="0">
                <a:latin typeface="Arial" charset="0"/>
              </a:rPr>
              <a:t>Ekzém v obličeji,  v kožních záhybech</a:t>
            </a:r>
          </a:p>
          <a:p>
            <a:pPr marL="358775">
              <a:spcBef>
                <a:spcPts val="600"/>
              </a:spcBef>
            </a:pPr>
            <a:r>
              <a:rPr lang="cs-CZ" sz="2800" b="1" dirty="0">
                <a:latin typeface="Arial" charset="0"/>
              </a:rPr>
              <a:t>Alopecie</a:t>
            </a:r>
          </a:p>
          <a:p>
            <a:pPr marL="358775">
              <a:spcBef>
                <a:spcPts val="600"/>
              </a:spcBef>
            </a:pPr>
            <a:r>
              <a:rPr lang="cs-CZ" sz="2800" b="1" dirty="0">
                <a:latin typeface="Arial" charset="0"/>
              </a:rPr>
              <a:t>Psychické změny, podrážděnost, deprese</a:t>
            </a:r>
          </a:p>
          <a:p>
            <a:pPr marL="358775">
              <a:spcBef>
                <a:spcPts val="600"/>
              </a:spcBef>
            </a:pPr>
            <a:r>
              <a:rPr lang="cs-CZ" sz="2800" b="1" dirty="0">
                <a:latin typeface="Arial" charset="0"/>
              </a:rPr>
              <a:t>Průjem</a:t>
            </a:r>
          </a:p>
          <a:p>
            <a:pPr marL="358775">
              <a:spcBef>
                <a:spcPts val="600"/>
              </a:spcBef>
            </a:pPr>
            <a:r>
              <a:rPr lang="cs-CZ" sz="2800" b="1" dirty="0">
                <a:latin typeface="Arial" charset="0"/>
              </a:rPr>
              <a:t>Snížení imunity</a:t>
            </a:r>
          </a:p>
          <a:p>
            <a:pPr marL="358775">
              <a:spcBef>
                <a:spcPts val="600"/>
              </a:spcBef>
            </a:pPr>
            <a:r>
              <a:rPr lang="cs-CZ" sz="2800" b="1" dirty="0">
                <a:latin typeface="Arial" charset="0"/>
              </a:rPr>
              <a:t>Špatné hojení ran</a:t>
            </a:r>
          </a:p>
          <a:p>
            <a:pPr marL="358775">
              <a:spcBef>
                <a:spcPts val="600"/>
              </a:spcBef>
            </a:pPr>
            <a:r>
              <a:rPr lang="cs-CZ" sz="2800" b="1" dirty="0">
                <a:latin typeface="Arial" charset="0"/>
              </a:rPr>
              <a:t>Šeroslepost</a:t>
            </a:r>
          </a:p>
          <a:p>
            <a:pPr marL="358775">
              <a:spcBef>
                <a:spcPts val="600"/>
              </a:spcBef>
            </a:pPr>
            <a:r>
              <a:rPr lang="cs-CZ" sz="2800" b="1" dirty="0">
                <a:latin typeface="Arial" charset="0"/>
              </a:rPr>
              <a:t>Glukózová intolerance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902896" y="6356350"/>
            <a:ext cx="2133600" cy="365125"/>
          </a:xfrm>
        </p:spPr>
        <p:txBody>
          <a:bodyPr/>
          <a:lstStyle/>
          <a:p>
            <a:pPr algn="r">
              <a:defRPr/>
            </a:pPr>
            <a:fld id="{9500FA2F-CBB2-47EA-9734-098F870013BB}" type="slidenum">
              <a:rPr lang="cs-CZ" smtClean="0"/>
              <a:pPr algn="r">
                <a:defRPr/>
              </a:pPr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02698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4624"/>
            <a:ext cx="8352928" cy="964406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Diagnóza deficitu zinku</a:t>
            </a:r>
            <a:br>
              <a:rPr lang="cs-CZ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při nepřítomnosti příznaků je založena na kombinaci faktorů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700808"/>
            <a:ext cx="8352159" cy="4824536"/>
          </a:xfrm>
        </p:spPr>
        <p:txBody>
          <a:bodyPr rtlCol="0">
            <a:normAutofit/>
          </a:bodyPr>
          <a:lstStyle/>
          <a:p>
            <a:pPr marL="276225" indent="-276225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50000"/>
              <a:buFont typeface="Wingdings" pitchFamily="2" charset="2"/>
              <a:buChar char="n"/>
              <a:defRPr/>
            </a:pPr>
            <a:r>
              <a:rPr lang="cs-CZ" sz="2800" b="1" dirty="0">
                <a:latin typeface="Arial" charset="0"/>
              </a:rPr>
              <a:t>Nízký příjem </a:t>
            </a:r>
            <a:r>
              <a:rPr lang="cs-CZ" sz="2800" b="1" dirty="0" err="1">
                <a:latin typeface="Arial" charset="0"/>
              </a:rPr>
              <a:t>Zn</a:t>
            </a:r>
            <a:r>
              <a:rPr lang="cs-CZ" sz="2800" b="1" dirty="0">
                <a:latin typeface="Arial" charset="0"/>
              </a:rPr>
              <a:t> ve stravě nebo umělé výživě</a:t>
            </a:r>
          </a:p>
          <a:p>
            <a:pPr marL="534988" lvl="1" indent="-258763" eaLnBrk="1" fontAlgn="auto" hangingPunct="1">
              <a:spcBef>
                <a:spcPts val="0"/>
              </a:spcBef>
              <a:spcAft>
                <a:spcPts val="0"/>
              </a:spcAft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déletrvající, včetně poruchy vstřebávání</a:t>
            </a:r>
          </a:p>
          <a:p>
            <a:pPr marL="276225" indent="-276225">
              <a:spcBef>
                <a:spcPts val="1200"/>
              </a:spcBef>
              <a:buClr>
                <a:schemeClr val="tx2">
                  <a:lumMod val="75000"/>
                </a:schemeClr>
              </a:buClr>
              <a:buSzPct val="50000"/>
              <a:buFont typeface="Wingdings" pitchFamily="2" charset="2"/>
              <a:buChar char="n"/>
              <a:defRPr/>
            </a:pPr>
            <a:r>
              <a:rPr lang="cs-CZ" sz="2800" b="1" dirty="0">
                <a:latin typeface="Arial" charset="0"/>
              </a:rPr>
              <a:t>Přítomnost faktorů predisponujících k deficitu</a:t>
            </a:r>
          </a:p>
          <a:p>
            <a:pPr marL="534988" lvl="1" indent="-258763"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zejména patologické ztráty </a:t>
            </a:r>
            <a:r>
              <a:rPr lang="cs-CZ" sz="2400" dirty="0" err="1">
                <a:latin typeface="Arial" charset="0"/>
              </a:rPr>
              <a:t>Zn</a:t>
            </a:r>
            <a:r>
              <a:rPr lang="cs-CZ" sz="2400" dirty="0">
                <a:latin typeface="Arial" charset="0"/>
              </a:rPr>
              <a:t> z organismu</a:t>
            </a:r>
          </a:p>
          <a:p>
            <a:pPr marL="276225" indent="-276225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50000"/>
              <a:buFont typeface="Wingdings" pitchFamily="2" charset="2"/>
              <a:buChar char="n"/>
              <a:defRPr/>
            </a:pPr>
            <a:r>
              <a:rPr lang="cs-CZ" sz="2800" b="1" dirty="0">
                <a:latin typeface="Arial" charset="0"/>
              </a:rPr>
              <a:t>Nízká hladina zinku v krvi  </a:t>
            </a:r>
            <a:r>
              <a:rPr lang="cs-CZ" dirty="0">
                <a:latin typeface="Arial" charset="0"/>
              </a:rPr>
              <a:t>(norma 9-18 </a:t>
            </a:r>
            <a:r>
              <a:rPr lang="cs-CZ" dirty="0" err="1">
                <a:latin typeface="Symbol" pitchFamily="18" charset="2"/>
              </a:rPr>
              <a:t>m</a:t>
            </a:r>
            <a:r>
              <a:rPr lang="cs-CZ" dirty="0" err="1">
                <a:latin typeface="Arial" charset="0"/>
              </a:rPr>
              <a:t>mol</a:t>
            </a:r>
            <a:r>
              <a:rPr lang="cs-CZ" dirty="0">
                <a:latin typeface="Arial" charset="0"/>
              </a:rPr>
              <a:t>/l)</a:t>
            </a:r>
          </a:p>
          <a:p>
            <a:pPr marL="534988" lvl="1" indent="-258763"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pro deficit svědčí velmi nízká </a:t>
            </a:r>
            <a:r>
              <a:rPr lang="cs-CZ" sz="2400" b="1" dirty="0">
                <a:solidFill>
                  <a:srgbClr val="FF0000"/>
                </a:solidFill>
                <a:latin typeface="Arial" charset="0"/>
              </a:rPr>
              <a:t>hladina &lt; 8 </a:t>
            </a:r>
            <a:r>
              <a:rPr lang="cs-CZ" sz="2400" b="1" dirty="0" err="1">
                <a:solidFill>
                  <a:srgbClr val="FF0000"/>
                </a:solidFill>
                <a:latin typeface="Symbol" pitchFamily="18" charset="2"/>
              </a:rPr>
              <a:t>m</a:t>
            </a:r>
            <a:r>
              <a:rPr lang="cs-CZ" sz="2400" b="1" dirty="0" err="1">
                <a:solidFill>
                  <a:srgbClr val="FF0000"/>
                </a:solidFill>
                <a:latin typeface="Arial" charset="0"/>
              </a:rPr>
              <a:t>mol</a:t>
            </a:r>
            <a:r>
              <a:rPr lang="cs-CZ" sz="2400" b="1" dirty="0">
                <a:solidFill>
                  <a:srgbClr val="FF0000"/>
                </a:solidFill>
                <a:latin typeface="Arial" charset="0"/>
              </a:rPr>
              <a:t>/l</a:t>
            </a:r>
          </a:p>
          <a:p>
            <a:pPr marL="534988" lvl="1" indent="-258763"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při stresu může jít o redistribuci </a:t>
            </a:r>
            <a:r>
              <a:rPr lang="cs-CZ" sz="2400" dirty="0" err="1">
                <a:latin typeface="Arial" charset="0"/>
              </a:rPr>
              <a:t>Zn</a:t>
            </a:r>
            <a:r>
              <a:rPr lang="cs-CZ" sz="2400" dirty="0">
                <a:latin typeface="Arial" charset="0"/>
              </a:rPr>
              <a:t> z krve do tkání</a:t>
            </a:r>
          </a:p>
          <a:p>
            <a:pPr marL="276225" indent="-276225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50000"/>
              <a:buFont typeface="Wingdings" pitchFamily="2" charset="2"/>
              <a:buChar char="n"/>
              <a:defRPr/>
            </a:pPr>
            <a:r>
              <a:rPr lang="cs-CZ" sz="2800" b="1" dirty="0">
                <a:latin typeface="Arial" charset="0"/>
              </a:rPr>
              <a:t>Definitivní průkaz </a:t>
            </a:r>
          </a:p>
          <a:p>
            <a:pPr marL="534988" lvl="1" indent="-258763"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obsah </a:t>
            </a:r>
            <a:r>
              <a:rPr lang="cs-CZ" sz="2400" dirty="0" err="1">
                <a:latin typeface="Arial" charset="0"/>
              </a:rPr>
              <a:t>Zn</a:t>
            </a:r>
            <a:r>
              <a:rPr lang="cs-CZ" sz="2400" dirty="0">
                <a:latin typeface="Arial" charset="0"/>
              </a:rPr>
              <a:t> v leukocytech nebo funkční testy</a:t>
            </a:r>
          </a:p>
          <a:p>
            <a:pPr marL="534988" lvl="1" indent="-258763"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terapeutický test (úprava po </a:t>
            </a:r>
            <a:r>
              <a:rPr lang="cs-CZ" sz="2400" dirty="0" err="1">
                <a:latin typeface="Arial" charset="0"/>
              </a:rPr>
              <a:t>suplementaci</a:t>
            </a:r>
            <a:r>
              <a:rPr lang="cs-CZ" sz="2400" dirty="0">
                <a:latin typeface="Arial" charset="0"/>
              </a:rPr>
              <a:t>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902896" y="6356350"/>
            <a:ext cx="2133600" cy="365125"/>
          </a:xfrm>
        </p:spPr>
        <p:txBody>
          <a:bodyPr/>
          <a:lstStyle/>
          <a:p>
            <a:pPr algn="r">
              <a:defRPr/>
            </a:pPr>
            <a:fld id="{9500FA2F-CBB2-47EA-9734-098F870013BB}" type="slidenum">
              <a:rPr lang="cs-CZ" smtClean="0"/>
              <a:pPr algn="r">
                <a:defRPr/>
              </a:pPr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762967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44624"/>
            <a:ext cx="7704856" cy="1035893"/>
          </a:xfrm>
        </p:spPr>
        <p:txBody>
          <a:bodyPr>
            <a:normAutofit/>
          </a:bodyPr>
          <a:lstStyle/>
          <a:p>
            <a:pPr lvl="1" algn="l" rtl="0">
              <a:spcBef>
                <a:spcPct val="0"/>
              </a:spcBef>
              <a:defRPr/>
            </a:pP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Zinek </a:t>
            </a:r>
            <a:r>
              <a:rPr lang="cs-CZ" sz="2800" b="1" baseline="30000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65</a:t>
            </a:r>
            <a:br>
              <a:rPr lang="cs-CZ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základní údaje k </a:t>
            </a:r>
            <a:r>
              <a:rPr lang="cs-CZ" sz="2400" b="0" dirty="0" err="1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suplementaci</a:t>
            </a: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 (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1 </a:t>
            </a:r>
            <a:r>
              <a:rPr lang="cs-CZ" sz="2400" dirty="0" err="1">
                <a:solidFill>
                  <a:schemeClr val="accent1">
                    <a:lumMod val="75000"/>
                  </a:schemeClr>
                </a:solidFill>
                <a:latin typeface="Symbol" pitchFamily="18" charset="2"/>
              </a:rPr>
              <a:t>m</a:t>
            </a:r>
            <a:r>
              <a:rPr lang="cs-CZ" sz="2400" dirty="0" err="1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mol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 = 65 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Symbol" pitchFamily="18" charset="2"/>
              </a:rPr>
              <a:t>m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g)</a:t>
            </a:r>
            <a:endParaRPr lang="cs-CZ" sz="2400" b="0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3569" y="1700808"/>
            <a:ext cx="7992887" cy="4896544"/>
          </a:xfrm>
        </p:spPr>
        <p:txBody>
          <a:bodyPr>
            <a:normAutofit/>
          </a:bodyPr>
          <a:lstStyle/>
          <a:p>
            <a:pPr marL="361950" indent="-346075">
              <a:lnSpc>
                <a:spcPct val="110000"/>
              </a:lnSpc>
              <a:spcBef>
                <a:spcPct val="0"/>
              </a:spcBef>
              <a:buClr>
                <a:schemeClr val="tx2"/>
              </a:buClr>
              <a:buSzPct val="50000"/>
              <a:buFont typeface="Wingdings" pitchFamily="2" charset="2"/>
              <a:buChar char="n"/>
            </a:pPr>
            <a:r>
              <a:rPr lang="cs-CZ" sz="2800" b="1" dirty="0">
                <a:latin typeface="Arial" charset="0"/>
              </a:rPr>
              <a:t>Normální hladina v krvi 9-18 </a:t>
            </a:r>
            <a:r>
              <a:rPr lang="cs-CZ" sz="2800" b="1" dirty="0" err="1">
                <a:latin typeface="Symbol" pitchFamily="18" charset="2"/>
              </a:rPr>
              <a:t>m</a:t>
            </a:r>
            <a:r>
              <a:rPr lang="cs-CZ" sz="2800" b="1" dirty="0" err="1">
                <a:latin typeface="Arial" charset="0"/>
              </a:rPr>
              <a:t>mol</a:t>
            </a:r>
            <a:r>
              <a:rPr lang="cs-CZ" sz="2800" b="1" dirty="0">
                <a:latin typeface="Arial" charset="0"/>
              </a:rPr>
              <a:t>/l</a:t>
            </a:r>
          </a:p>
          <a:p>
            <a:pPr marL="620713" lvl="1" indent="-258763">
              <a:spcBef>
                <a:spcPts val="0"/>
              </a:spcBef>
              <a:buClr>
                <a:schemeClr val="tx2"/>
              </a:buClr>
              <a:buSzPct val="75000"/>
            </a:pPr>
            <a:r>
              <a:rPr lang="cs-CZ" sz="2400" dirty="0">
                <a:latin typeface="Arial" charset="0"/>
              </a:rPr>
              <a:t>odpovídá 585-1170 </a:t>
            </a:r>
            <a:r>
              <a:rPr lang="cs-CZ" sz="2400" dirty="0">
                <a:latin typeface="Symbol" pitchFamily="18" charset="2"/>
              </a:rPr>
              <a:t>m</a:t>
            </a:r>
            <a:r>
              <a:rPr lang="cs-CZ" sz="2400" dirty="0">
                <a:latin typeface="Arial" charset="0"/>
              </a:rPr>
              <a:t>g/l  =  0,6-1,2 mg/l</a:t>
            </a:r>
            <a:endParaRPr lang="cs-CZ" dirty="0">
              <a:latin typeface="Arial" charset="0"/>
            </a:endParaRPr>
          </a:p>
          <a:p>
            <a:pPr marL="361950" indent="-346075"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  <a:buSzPct val="50000"/>
              <a:buFont typeface="Wingdings" pitchFamily="2" charset="2"/>
              <a:buChar char="n"/>
            </a:pPr>
            <a:r>
              <a:rPr lang="cs-CZ" sz="2800" b="1" dirty="0">
                <a:latin typeface="Arial" charset="0"/>
              </a:rPr>
              <a:t>Obsah </a:t>
            </a:r>
            <a:r>
              <a:rPr lang="cs-CZ" sz="2800" b="1" dirty="0" err="1">
                <a:latin typeface="Arial" charset="0"/>
              </a:rPr>
              <a:t>Zn</a:t>
            </a:r>
            <a:r>
              <a:rPr lang="cs-CZ" sz="2800" b="1" dirty="0">
                <a:latin typeface="Arial" charset="0"/>
              </a:rPr>
              <a:t> v přípravcích enterální výživy</a:t>
            </a:r>
          </a:p>
          <a:p>
            <a:pPr marL="620713" lvl="1" indent="-258763">
              <a:lnSpc>
                <a:spcPct val="110000"/>
              </a:lnSpc>
              <a:spcBef>
                <a:spcPts val="0"/>
              </a:spcBef>
              <a:buClr>
                <a:schemeClr val="tx2"/>
              </a:buClr>
              <a:buSzPct val="75000"/>
            </a:pPr>
            <a:r>
              <a:rPr lang="cs-CZ" sz="2400" dirty="0">
                <a:latin typeface="Arial" charset="0"/>
              </a:rPr>
              <a:t>ONS 2x200 ml			6-8 mg/den</a:t>
            </a:r>
          </a:p>
          <a:p>
            <a:pPr marL="620713" lvl="1" indent="-258763">
              <a:lnSpc>
                <a:spcPct val="110000"/>
              </a:lnSpc>
              <a:spcBef>
                <a:spcPts val="0"/>
              </a:spcBef>
              <a:buClr>
                <a:schemeClr val="tx2"/>
              </a:buClr>
              <a:buSzPct val="75000"/>
            </a:pPr>
            <a:r>
              <a:rPr lang="cs-CZ" sz="2400" dirty="0" err="1">
                <a:latin typeface="Arial" charset="0"/>
              </a:rPr>
              <a:t>sondová</a:t>
            </a:r>
            <a:r>
              <a:rPr lang="cs-CZ" sz="2400" dirty="0">
                <a:latin typeface="Arial" charset="0"/>
              </a:rPr>
              <a:t> EV 1000 ml	       15-18 mg/den</a:t>
            </a:r>
          </a:p>
          <a:p>
            <a:pPr marL="361950" indent="-346075"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  <a:buSzPct val="50000"/>
              <a:buFont typeface="Wingdings" pitchFamily="2" charset="2"/>
              <a:buChar char="n"/>
            </a:pPr>
            <a:r>
              <a:rPr lang="cs-CZ" sz="2800" b="1" dirty="0">
                <a:latin typeface="Arial" charset="0"/>
              </a:rPr>
              <a:t>Zinek tablety 15 mg </a:t>
            </a:r>
            <a:r>
              <a:rPr lang="cs-CZ" dirty="0">
                <a:latin typeface="Arial" charset="0"/>
              </a:rPr>
              <a:t>nebo</a:t>
            </a:r>
            <a:r>
              <a:rPr lang="cs-CZ" sz="2800" b="1" dirty="0">
                <a:latin typeface="Arial" charset="0"/>
              </a:rPr>
              <a:t> 25 mg</a:t>
            </a:r>
          </a:p>
          <a:p>
            <a:pPr marL="361950" indent="-346075"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  <a:buSzPct val="50000"/>
              <a:buFont typeface="Wingdings" pitchFamily="2" charset="2"/>
              <a:buChar char="n"/>
            </a:pPr>
            <a:r>
              <a:rPr lang="cs-CZ" sz="2800" b="1" dirty="0" err="1">
                <a:latin typeface="Arial" charset="0"/>
              </a:rPr>
              <a:t>Selzink</a:t>
            </a:r>
            <a:r>
              <a:rPr lang="cs-CZ" sz="2800" b="1" dirty="0">
                <a:latin typeface="Arial" charset="0"/>
              </a:rPr>
              <a:t> Plus 1 tableta obsahuje</a:t>
            </a:r>
          </a:p>
          <a:p>
            <a:pPr marL="620713" lvl="1" indent="-258763">
              <a:lnSpc>
                <a:spcPct val="110000"/>
              </a:lnSpc>
              <a:spcBef>
                <a:spcPts val="0"/>
              </a:spcBef>
              <a:buClr>
                <a:schemeClr val="tx2"/>
              </a:buClr>
              <a:buSzPct val="75000"/>
            </a:pPr>
            <a:r>
              <a:rPr lang="cs-CZ" sz="2400" dirty="0" err="1">
                <a:latin typeface="Arial" charset="0"/>
              </a:rPr>
              <a:t>Zn</a:t>
            </a:r>
            <a:r>
              <a:rPr lang="cs-CZ" sz="2400" dirty="0">
                <a:latin typeface="Arial" charset="0"/>
              </a:rPr>
              <a:t> 7,2mg, Se 50</a:t>
            </a:r>
            <a:r>
              <a:rPr lang="cs-CZ" sz="2400" dirty="0">
                <a:latin typeface="Symbol" pitchFamily="18" charset="2"/>
              </a:rPr>
              <a:t>m</a:t>
            </a:r>
            <a:r>
              <a:rPr lang="cs-CZ" sz="2400" dirty="0">
                <a:latin typeface="Arial" charset="0"/>
              </a:rPr>
              <a:t>g </a:t>
            </a:r>
          </a:p>
          <a:p>
            <a:pPr marL="620713" lvl="1" indent="-258763">
              <a:lnSpc>
                <a:spcPct val="110000"/>
              </a:lnSpc>
              <a:spcBef>
                <a:spcPts val="0"/>
              </a:spcBef>
              <a:buClr>
                <a:schemeClr val="tx2"/>
              </a:buClr>
              <a:buSzPct val="75000"/>
            </a:pPr>
            <a:r>
              <a:rPr lang="cs-CZ" sz="2400" dirty="0" err="1">
                <a:latin typeface="Arial" charset="0"/>
              </a:rPr>
              <a:t>vit.C</a:t>
            </a:r>
            <a:r>
              <a:rPr lang="cs-CZ" sz="2400" dirty="0">
                <a:latin typeface="Arial" charset="0"/>
              </a:rPr>
              <a:t> 180mg, </a:t>
            </a:r>
            <a:r>
              <a:rPr lang="cs-CZ" sz="2400" dirty="0" err="1">
                <a:latin typeface="Arial" charset="0"/>
              </a:rPr>
              <a:t>vit.E</a:t>
            </a:r>
            <a:r>
              <a:rPr lang="cs-CZ" sz="2400" dirty="0">
                <a:latin typeface="Arial" charset="0"/>
              </a:rPr>
              <a:t> 31,5mg, </a:t>
            </a:r>
            <a:r>
              <a:rPr lang="cs-CZ" sz="2400" dirty="0">
                <a:latin typeface="Symbol" pitchFamily="18" charset="2"/>
              </a:rPr>
              <a:t>b</a:t>
            </a:r>
            <a:r>
              <a:rPr lang="cs-CZ" sz="2400" dirty="0">
                <a:latin typeface="Arial" charset="0"/>
              </a:rPr>
              <a:t>-karoten 4,8mg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22FE4B72-F1D3-4E67-BBDE-F243EA45425B}" type="slidenum">
              <a:rPr lang="cs-CZ" smtClean="0"/>
              <a:pPr algn="r">
                <a:defRPr/>
              </a:pPr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3320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376" y="72008"/>
            <a:ext cx="7165032" cy="98072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Definice esenciálních stopových prvků</a:t>
            </a:r>
            <a:br>
              <a:rPr lang="cs-CZ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</a:b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neboli mikroelementů (patří mezi </a:t>
            </a:r>
            <a:r>
              <a:rPr lang="cs-CZ" sz="2400" b="0" dirty="0" err="1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mikronutrienty</a:t>
            </a: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)</a:t>
            </a:r>
          </a:p>
        </p:txBody>
      </p:sp>
      <p:sp>
        <p:nvSpPr>
          <p:cNvPr id="2" name="Obdélník 1"/>
          <p:cNvSpPr/>
          <p:nvPr/>
        </p:nvSpPr>
        <p:spPr>
          <a:xfrm>
            <a:off x="755576" y="1700808"/>
            <a:ext cx="7560839" cy="16561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rgbClr val="FF0000"/>
                </a:solidFill>
              </a:rPr>
              <a:t>Celkový obsah prvku v organismu</a:t>
            </a:r>
          </a:p>
          <a:p>
            <a:pPr algn="ctr"/>
            <a:r>
              <a:rPr lang="cs-CZ" sz="2400" b="1" dirty="0">
                <a:solidFill>
                  <a:schemeClr val="tx1"/>
                </a:solidFill>
              </a:rPr>
              <a:t>&lt; 0,01 %</a:t>
            </a:r>
          </a:p>
          <a:p>
            <a:pPr algn="ctr"/>
            <a:r>
              <a:rPr lang="cs-CZ" sz="2400" b="1" dirty="0">
                <a:solidFill>
                  <a:schemeClr val="tx1"/>
                </a:solidFill>
              </a:rPr>
              <a:t>tedy méně než 7g / 70kg</a:t>
            </a:r>
          </a:p>
          <a:p>
            <a:pPr algn="ctr"/>
            <a:r>
              <a:rPr lang="cs-CZ" sz="2000" dirty="0">
                <a:solidFill>
                  <a:schemeClr val="tx1"/>
                </a:solidFill>
              </a:rPr>
              <a:t>(podle jiné definice &lt; 0,005 %)</a:t>
            </a:r>
          </a:p>
        </p:txBody>
      </p:sp>
      <p:sp>
        <p:nvSpPr>
          <p:cNvPr id="7" name="Obdélník 6"/>
          <p:cNvSpPr/>
          <p:nvPr/>
        </p:nvSpPr>
        <p:spPr>
          <a:xfrm>
            <a:off x="755576" y="3501008"/>
            <a:ext cx="7560840" cy="23762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cs-CZ" sz="2800" b="1" dirty="0">
                <a:solidFill>
                  <a:srgbClr val="FF0000"/>
                </a:solidFill>
                <a:latin typeface="Arial" charset="0"/>
              </a:rPr>
              <a:t>Klasická </a:t>
            </a:r>
            <a:r>
              <a:rPr lang="cs-CZ" sz="2800" b="1" dirty="0" err="1">
                <a:solidFill>
                  <a:srgbClr val="FF0000"/>
                </a:solidFill>
                <a:latin typeface="Arial" charset="0"/>
              </a:rPr>
              <a:t>Cotziasova</a:t>
            </a:r>
            <a:r>
              <a:rPr lang="cs-CZ" sz="2800" b="1" dirty="0">
                <a:solidFill>
                  <a:srgbClr val="FF0000"/>
                </a:solidFill>
                <a:latin typeface="Arial" charset="0"/>
              </a:rPr>
              <a:t> kritéria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endParaRPr lang="cs-CZ" sz="800" b="1" dirty="0">
              <a:solidFill>
                <a:srgbClr val="FF0000"/>
              </a:solidFill>
              <a:latin typeface="Arial" charset="0"/>
            </a:endParaRPr>
          </a:p>
          <a:p>
            <a:pPr algn="ctr">
              <a:spcBef>
                <a:spcPct val="0"/>
              </a:spcBef>
            </a:pPr>
            <a:r>
              <a:rPr lang="cs-CZ" sz="2400" b="1" dirty="0">
                <a:solidFill>
                  <a:schemeClr val="tx1"/>
                </a:solidFill>
                <a:latin typeface="Arial" charset="0"/>
              </a:rPr>
              <a:t>Prvek je přítomen ve tkáních všech jedinců</a:t>
            </a:r>
            <a:endParaRPr lang="cs-CZ" sz="1600" b="1" dirty="0">
              <a:solidFill>
                <a:schemeClr val="tx1"/>
              </a:solidFill>
              <a:latin typeface="Arial" charset="0"/>
            </a:endParaRPr>
          </a:p>
          <a:p>
            <a:pPr algn="ctr">
              <a:spcBef>
                <a:spcPct val="0"/>
              </a:spcBef>
            </a:pPr>
            <a:r>
              <a:rPr lang="cs-CZ" sz="2400" b="1" dirty="0">
                <a:solidFill>
                  <a:schemeClr val="tx1"/>
                </a:solidFill>
                <a:latin typeface="Arial" charset="0"/>
              </a:rPr>
              <a:t>Konstantní tkáňová koncentrace</a:t>
            </a:r>
            <a:endParaRPr lang="cs-CZ" sz="1600" b="1" dirty="0">
              <a:solidFill>
                <a:schemeClr val="tx1"/>
              </a:solidFill>
              <a:latin typeface="Arial" charset="0"/>
            </a:endParaRPr>
          </a:p>
          <a:p>
            <a:pPr algn="ctr">
              <a:spcBef>
                <a:spcPct val="0"/>
              </a:spcBef>
            </a:pPr>
            <a:r>
              <a:rPr lang="cs-CZ" sz="2400" b="1" dirty="0">
                <a:solidFill>
                  <a:schemeClr val="tx1"/>
                </a:solidFill>
                <a:latin typeface="Arial" charset="0"/>
              </a:rPr>
              <a:t>Nepodávání ► reprodukovatelná porucha funkce Přidání prvku zabraňuje těmto poruchám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755576" y="5919663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Denní příjem ve stravě &lt; 50 mg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02896" y="6356350"/>
            <a:ext cx="2133600" cy="365125"/>
          </a:xfrm>
        </p:spPr>
        <p:txBody>
          <a:bodyPr/>
          <a:lstStyle/>
          <a:p>
            <a:pPr algn="r">
              <a:defRPr/>
            </a:pPr>
            <a:fld id="{9500FA2F-CBB2-47EA-9734-098F870013BB}" type="slidenum">
              <a:rPr lang="cs-CZ" smtClean="0"/>
              <a:pPr algn="r">
                <a:defRPr/>
              </a:pPr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14691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0" y="836712"/>
            <a:ext cx="9144000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44624"/>
            <a:ext cx="8640960" cy="1008112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Doporučené dávky zinku při enterálním podávání</a:t>
            </a:r>
            <a:br>
              <a:rPr lang="cs-CZ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 déletrvající </a:t>
            </a:r>
            <a:r>
              <a:rPr lang="cs-CZ" sz="2400" b="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suplementaci</a:t>
            </a:r>
            <a:endParaRPr lang="cs-CZ" sz="2400" b="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204270"/>
              </p:ext>
            </p:extLst>
          </p:nvPr>
        </p:nvGraphicFramePr>
        <p:xfrm>
          <a:off x="216024" y="1300390"/>
          <a:ext cx="8748464" cy="5368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4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4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76334"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Parametr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Množství </a:t>
                      </a:r>
                      <a:r>
                        <a:rPr lang="cs-CZ" sz="2400" dirty="0" err="1"/>
                        <a:t>Zn</a:t>
                      </a:r>
                      <a:endParaRPr lang="cs-CZ" sz="2400" dirty="0"/>
                    </a:p>
                    <a:p>
                      <a:pPr algn="ctr"/>
                      <a:r>
                        <a:rPr lang="cs-CZ" sz="2400" dirty="0"/>
                        <a:t>mg/den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3159">
                <a:tc>
                  <a:txBody>
                    <a:bodyPr/>
                    <a:lstStyle/>
                    <a:p>
                      <a:pPr algn="l"/>
                      <a:r>
                        <a:rPr lang="cs-CZ" sz="2400" b="1" dirty="0"/>
                        <a:t>Doporučená dávka enterálně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/>
                        <a:t>7-10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31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/>
                        <a:t>Podle některých doporučení  až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/>
                        <a:t>15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3159">
                <a:tc>
                  <a:txBody>
                    <a:bodyPr/>
                    <a:lstStyle/>
                    <a:p>
                      <a:pPr algn="l"/>
                      <a:r>
                        <a:rPr lang="cs-CZ" sz="2400" b="1" dirty="0"/>
                        <a:t>Horní tolerovatelný</a:t>
                      </a:r>
                      <a:r>
                        <a:rPr lang="cs-CZ" sz="2400" b="1" baseline="0" dirty="0"/>
                        <a:t> limit</a:t>
                      </a:r>
                      <a:endParaRPr lang="cs-CZ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/>
                        <a:t>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3159">
                <a:tc>
                  <a:txBody>
                    <a:bodyPr/>
                    <a:lstStyle/>
                    <a:p>
                      <a:pPr algn="l"/>
                      <a:r>
                        <a:rPr lang="cs-CZ" sz="2400" b="1" dirty="0"/>
                        <a:t>Bez pozorovaných vedlejších  účinků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/>
                        <a:t>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4278479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27383"/>
            <a:ext cx="7848872" cy="1025353"/>
          </a:xfrm>
        </p:spPr>
        <p:txBody>
          <a:bodyPr>
            <a:normAutofit/>
          </a:bodyPr>
          <a:lstStyle/>
          <a:p>
            <a:pPr eaLnBrk="1" hangingPunct="1"/>
            <a:r>
              <a:rPr lang="cs-CZ" b="1" dirty="0" err="1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Suplementace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Zn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 v úplné parenterální výživě</a:t>
            </a:r>
            <a:br>
              <a:rPr lang="cs-CZ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</a:b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obvykle je doporučena od počátku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628800"/>
            <a:ext cx="7776864" cy="5040561"/>
          </a:xfrm>
        </p:spPr>
        <p:txBody>
          <a:bodyPr>
            <a:normAutofit lnSpcReduction="10000"/>
          </a:bodyPr>
          <a:lstStyle/>
          <a:p>
            <a:pPr marL="276225" indent="-276225">
              <a:spcBef>
                <a:spcPts val="1200"/>
              </a:spcBef>
            </a:pPr>
            <a:r>
              <a:rPr lang="cs-CZ" sz="2800" b="1" dirty="0">
                <a:latin typeface="Arial" charset="0"/>
              </a:rPr>
              <a:t>Parenterální potřeba </a:t>
            </a:r>
            <a:r>
              <a:rPr lang="cs-CZ" sz="2800" b="1" dirty="0" err="1">
                <a:latin typeface="Arial" charset="0"/>
              </a:rPr>
              <a:t>Zn</a:t>
            </a:r>
            <a:r>
              <a:rPr lang="cs-CZ" sz="2800" b="1" dirty="0">
                <a:latin typeface="Arial" charset="0"/>
              </a:rPr>
              <a:t> 3-6 mg/den</a:t>
            </a:r>
          </a:p>
          <a:p>
            <a:pPr marL="534988" lvl="1" indent="-258763">
              <a:lnSpc>
                <a:spcPct val="110000"/>
              </a:lnSpc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při GI ztrátách navíc </a:t>
            </a:r>
            <a:r>
              <a:rPr lang="cs-CZ" sz="2400" dirty="0" err="1">
                <a:latin typeface="Arial" charset="0"/>
              </a:rPr>
              <a:t>Zn</a:t>
            </a:r>
            <a:r>
              <a:rPr lang="cs-CZ" sz="2400" dirty="0">
                <a:latin typeface="Arial" charset="0"/>
              </a:rPr>
              <a:t> 12-18 mg/1000 ml ztrát</a:t>
            </a:r>
          </a:p>
          <a:p>
            <a:pPr marL="534988" lvl="1" indent="-258763">
              <a:lnSpc>
                <a:spcPct val="110000"/>
              </a:lnSpc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popáleniny navíc až 36 mg </a:t>
            </a:r>
            <a:r>
              <a:rPr lang="cs-CZ" sz="2400" dirty="0" err="1">
                <a:latin typeface="Arial" charset="0"/>
              </a:rPr>
              <a:t>i.v</a:t>
            </a:r>
            <a:r>
              <a:rPr lang="cs-CZ" sz="2400" dirty="0">
                <a:latin typeface="Arial" charset="0"/>
              </a:rPr>
              <a:t>./den</a:t>
            </a:r>
          </a:p>
          <a:p>
            <a:pPr marL="534988" lvl="1" indent="-258763">
              <a:lnSpc>
                <a:spcPct val="110000"/>
              </a:lnSpc>
              <a:spcBef>
                <a:spcPct val="0"/>
              </a:spcBef>
            </a:pPr>
            <a:r>
              <a:rPr lang="cs-CZ" sz="2400" dirty="0" err="1">
                <a:latin typeface="Arial" charset="0"/>
              </a:rPr>
              <a:t>hyperkatabolismus</a:t>
            </a:r>
            <a:r>
              <a:rPr lang="cs-CZ" sz="2400" dirty="0">
                <a:latin typeface="Arial" charset="0"/>
              </a:rPr>
              <a:t> navíc 3-4 mg </a:t>
            </a:r>
            <a:r>
              <a:rPr lang="cs-CZ" sz="2400" dirty="0" err="1">
                <a:latin typeface="Arial" charset="0"/>
              </a:rPr>
              <a:t>i.v</a:t>
            </a:r>
            <a:r>
              <a:rPr lang="cs-CZ" sz="2400" dirty="0">
                <a:latin typeface="Arial" charset="0"/>
              </a:rPr>
              <a:t>.</a:t>
            </a:r>
          </a:p>
          <a:p>
            <a:pPr marL="276225" indent="-276225">
              <a:lnSpc>
                <a:spcPct val="110000"/>
              </a:lnSpc>
              <a:spcBef>
                <a:spcPts val="1200"/>
              </a:spcBef>
            </a:pPr>
            <a:r>
              <a:rPr lang="cs-CZ" sz="2800" b="1" dirty="0">
                <a:latin typeface="Arial" charset="0"/>
              </a:rPr>
              <a:t>Některé 2-komorové i 3-komorové vaky dnes již obsahují </a:t>
            </a:r>
            <a:r>
              <a:rPr lang="cs-CZ" sz="2800" b="1" dirty="0" err="1">
                <a:latin typeface="Arial" charset="0"/>
              </a:rPr>
              <a:t>Zn</a:t>
            </a:r>
            <a:r>
              <a:rPr lang="cs-CZ" sz="2800" b="1" dirty="0">
                <a:latin typeface="Arial" charset="0"/>
              </a:rPr>
              <a:t> 3-5 mg/vak</a:t>
            </a:r>
          </a:p>
          <a:p>
            <a:pPr marL="276225" indent="-276225">
              <a:lnSpc>
                <a:spcPct val="110000"/>
              </a:lnSpc>
              <a:spcBef>
                <a:spcPts val="1200"/>
              </a:spcBef>
            </a:pPr>
            <a:r>
              <a:rPr lang="cs-CZ" sz="2800" b="1" dirty="0">
                <a:latin typeface="Arial" charset="0"/>
              </a:rPr>
              <a:t>Kontaminace </a:t>
            </a:r>
            <a:r>
              <a:rPr lang="cs-CZ" sz="2800" b="1" dirty="0" err="1">
                <a:latin typeface="Arial" charset="0"/>
              </a:rPr>
              <a:t>Zn</a:t>
            </a:r>
            <a:r>
              <a:rPr lang="cs-CZ" sz="2800" b="1" dirty="0">
                <a:latin typeface="Arial" charset="0"/>
              </a:rPr>
              <a:t> v infuzích</a:t>
            </a:r>
          </a:p>
          <a:p>
            <a:pPr marL="534988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může být až 8 mg/den</a:t>
            </a:r>
          </a:p>
          <a:p>
            <a:pPr marL="276225" indent="-276225" eaLnBrk="1" hangingPunct="1">
              <a:lnSpc>
                <a:spcPct val="110000"/>
              </a:lnSpc>
              <a:spcBef>
                <a:spcPts val="1200"/>
              </a:spcBef>
              <a:buSzPct val="50000"/>
              <a:buFont typeface="Wingdings" pitchFamily="2" charset="2"/>
              <a:buChar char="n"/>
            </a:pPr>
            <a:r>
              <a:rPr lang="cs-CZ" sz="2800" b="1" dirty="0">
                <a:latin typeface="Arial" charset="0"/>
              </a:rPr>
              <a:t>Dlouhodobé </a:t>
            </a:r>
            <a:r>
              <a:rPr lang="cs-CZ" sz="2800" b="1" dirty="0" err="1">
                <a:latin typeface="Arial" charset="0"/>
              </a:rPr>
              <a:t>i.v</a:t>
            </a:r>
            <a:r>
              <a:rPr lang="cs-CZ" sz="2800" b="1" dirty="0">
                <a:latin typeface="Arial" charset="0"/>
              </a:rPr>
              <a:t>. podávání 15 mg/den bylo dobře tolerováno </a:t>
            </a:r>
          </a:p>
          <a:p>
            <a:pPr marL="534988" lvl="1" indent="-258763">
              <a:lnSpc>
                <a:spcPct val="110000"/>
              </a:lnSpc>
              <a:spcBef>
                <a:spcPct val="0"/>
              </a:spcBef>
              <a:buSzPct val="100000"/>
            </a:pPr>
            <a:r>
              <a:rPr lang="cs-CZ" sz="2400" dirty="0">
                <a:latin typeface="Arial" charset="0"/>
              </a:rPr>
              <a:t>toxicita </a:t>
            </a:r>
            <a:r>
              <a:rPr lang="cs-CZ" sz="2400" dirty="0" err="1">
                <a:latin typeface="Arial" charset="0"/>
              </a:rPr>
              <a:t>Zn</a:t>
            </a:r>
            <a:r>
              <a:rPr lang="cs-CZ" sz="2400" dirty="0">
                <a:latin typeface="Arial" charset="0"/>
              </a:rPr>
              <a:t> při </a:t>
            </a:r>
            <a:r>
              <a:rPr lang="cs-CZ" sz="2400" dirty="0" err="1">
                <a:latin typeface="Arial" charset="0"/>
              </a:rPr>
              <a:t>i.v</a:t>
            </a:r>
            <a:r>
              <a:rPr lang="cs-CZ" sz="2400" dirty="0">
                <a:latin typeface="Arial" charset="0"/>
              </a:rPr>
              <a:t>. podávání je nízká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948264" y="6356350"/>
            <a:ext cx="2133600" cy="365125"/>
          </a:xfrm>
        </p:spPr>
        <p:txBody>
          <a:bodyPr/>
          <a:lstStyle/>
          <a:p>
            <a:pPr algn="r">
              <a:defRPr/>
            </a:pPr>
            <a:fld id="{9500FA2F-CBB2-47EA-9734-098F870013BB}" type="slidenum">
              <a:rPr lang="cs-CZ" smtClean="0"/>
              <a:pPr algn="r">
                <a:defRPr/>
              </a:pPr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11324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>
          <a:xfrm>
            <a:off x="1403648" y="2708920"/>
            <a:ext cx="5040560" cy="850106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selen ve výživě</a:t>
            </a:r>
            <a:endParaRPr lang="en-US" sz="32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6388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16632"/>
            <a:ext cx="7920879" cy="79208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Význam selenu v organismu, vylučování Se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700808"/>
            <a:ext cx="8064896" cy="482453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defRPr/>
            </a:pPr>
            <a:r>
              <a:rPr lang="cs-CZ" sz="2800" b="1" dirty="0">
                <a:latin typeface="Arial" charset="0"/>
              </a:rPr>
              <a:t>Antioxidační efekt </a:t>
            </a:r>
            <a:r>
              <a:rPr lang="cs-CZ" sz="2800" b="1" dirty="0" err="1">
                <a:latin typeface="Arial" charset="0"/>
              </a:rPr>
              <a:t>selenoproteinů</a:t>
            </a:r>
            <a:endParaRPr lang="cs-CZ" sz="2800" b="1" dirty="0">
              <a:latin typeface="Arial" charset="0"/>
            </a:endParaRPr>
          </a:p>
          <a:p>
            <a:pPr marL="620713" lvl="1" indent="-258763">
              <a:spcBef>
                <a:spcPct val="0"/>
              </a:spcBef>
              <a:defRPr/>
            </a:pPr>
            <a:r>
              <a:rPr lang="cs-CZ" sz="2400" dirty="0">
                <a:latin typeface="Arial" charset="0"/>
              </a:rPr>
              <a:t>Se je součástí </a:t>
            </a:r>
            <a:r>
              <a:rPr lang="cs-CZ" sz="2400" dirty="0" err="1">
                <a:latin typeface="Arial" charset="0"/>
              </a:rPr>
              <a:t>glutathion</a:t>
            </a:r>
            <a:r>
              <a:rPr lang="cs-CZ" sz="2400" dirty="0">
                <a:latin typeface="Arial" charset="0"/>
              </a:rPr>
              <a:t>-peroxidázy (</a:t>
            </a:r>
            <a:r>
              <a:rPr lang="cs-CZ" sz="2400" dirty="0" err="1">
                <a:latin typeface="Arial" charset="0"/>
              </a:rPr>
              <a:t>GPx</a:t>
            </a:r>
            <a:r>
              <a:rPr lang="cs-CZ" sz="2400" dirty="0">
                <a:latin typeface="Arial" charset="0"/>
              </a:rPr>
              <a:t> 1-4)</a:t>
            </a:r>
          </a:p>
          <a:p>
            <a:pPr marL="620713" lvl="1" indent="-258763">
              <a:spcBef>
                <a:spcPct val="0"/>
              </a:spcBef>
              <a:defRPr/>
            </a:pPr>
            <a:r>
              <a:rPr lang="cs-CZ" sz="2400" dirty="0">
                <a:latin typeface="Arial" charset="0"/>
              </a:rPr>
              <a:t>nepřímo moduluje zánětlivý proces</a:t>
            </a:r>
          </a:p>
          <a:p>
            <a:pPr>
              <a:spcBef>
                <a:spcPts val="1200"/>
              </a:spcBef>
              <a:defRPr/>
            </a:pPr>
            <a:r>
              <a:rPr lang="cs-CZ" sz="2800" b="1" dirty="0">
                <a:latin typeface="Arial" charset="0"/>
              </a:rPr>
              <a:t>selen podporuje imunitní funkce</a:t>
            </a:r>
          </a:p>
          <a:p>
            <a:pPr marL="620713" lvl="1" indent="-258763">
              <a:spcBef>
                <a:spcPct val="0"/>
              </a:spcBef>
              <a:defRPr/>
            </a:pPr>
            <a:r>
              <a:rPr lang="cs-CZ" sz="2400" dirty="0">
                <a:latin typeface="Arial" charset="0"/>
              </a:rPr>
              <a:t>především buněčnou imunitu (T-lymfocyty)</a:t>
            </a:r>
          </a:p>
          <a:p>
            <a:pPr>
              <a:spcBef>
                <a:spcPts val="1200"/>
              </a:spcBef>
              <a:defRPr/>
            </a:pPr>
            <a:r>
              <a:rPr lang="cs-CZ" sz="2800" b="1" dirty="0">
                <a:latin typeface="Arial" charset="0"/>
              </a:rPr>
              <a:t>Účastní syntézy </a:t>
            </a:r>
            <a:r>
              <a:rPr lang="cs-CZ" sz="2800" b="1" dirty="0" err="1">
                <a:latin typeface="Arial" charset="0"/>
              </a:rPr>
              <a:t>thyreoidálních</a:t>
            </a:r>
            <a:r>
              <a:rPr lang="cs-CZ" sz="2800" b="1" dirty="0">
                <a:latin typeface="Arial" charset="0"/>
              </a:rPr>
              <a:t> hormonů</a:t>
            </a:r>
            <a:endParaRPr lang="cs-CZ" sz="2800" dirty="0">
              <a:latin typeface="Arial" charset="0"/>
            </a:endParaRPr>
          </a:p>
          <a:p>
            <a:pPr marL="620713" lvl="1" indent="-258763">
              <a:spcBef>
                <a:spcPct val="0"/>
              </a:spcBef>
              <a:defRPr/>
            </a:pPr>
            <a:r>
              <a:rPr lang="cs-CZ" sz="2400" dirty="0">
                <a:latin typeface="Arial" charset="0"/>
              </a:rPr>
              <a:t>enzym </a:t>
            </a:r>
            <a:r>
              <a:rPr lang="cs-CZ" sz="2400" dirty="0" err="1">
                <a:latin typeface="Arial" charset="0"/>
              </a:rPr>
              <a:t>deiodináza</a:t>
            </a:r>
            <a:r>
              <a:rPr lang="cs-CZ" sz="2400" dirty="0">
                <a:latin typeface="Arial" charset="0"/>
              </a:rPr>
              <a:t> obsahuje selen</a:t>
            </a:r>
          </a:p>
          <a:p>
            <a:pPr marL="360000">
              <a:spcBef>
                <a:spcPts val="1200"/>
              </a:spcBef>
              <a:defRPr/>
            </a:pPr>
            <a:r>
              <a:rPr lang="cs-CZ" sz="2800" b="1" dirty="0">
                <a:latin typeface="Arial" charset="0"/>
              </a:rPr>
              <a:t>selen snižuje toxicitu rtuti a jiných kovů</a:t>
            </a:r>
          </a:p>
          <a:p>
            <a:pPr marL="360000">
              <a:spcBef>
                <a:spcPts val="1200"/>
              </a:spcBef>
              <a:defRPr/>
            </a:pPr>
            <a:r>
              <a:rPr lang="cs-CZ" sz="2800" b="1" dirty="0">
                <a:latin typeface="Arial" charset="0"/>
              </a:rPr>
              <a:t>Vylučování selen z organismu</a:t>
            </a:r>
          </a:p>
          <a:p>
            <a:pPr marL="620713" lvl="1" indent="-258763">
              <a:spcBef>
                <a:spcPct val="0"/>
              </a:spcBef>
              <a:defRPr/>
            </a:pPr>
            <a:r>
              <a:rPr lang="cs-CZ" sz="2400" dirty="0">
                <a:latin typeface="Arial" charset="0"/>
              </a:rPr>
              <a:t>střevem 35-55%, ledvinami 14-20%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902896" y="6356350"/>
            <a:ext cx="2133600" cy="365125"/>
          </a:xfrm>
        </p:spPr>
        <p:txBody>
          <a:bodyPr/>
          <a:lstStyle/>
          <a:p>
            <a:pPr algn="r">
              <a:defRPr/>
            </a:pPr>
            <a:fld id="{9500FA2F-CBB2-47EA-9734-098F870013BB}" type="slidenum">
              <a:rPr lang="cs-CZ" smtClean="0"/>
              <a:pPr algn="r">
                <a:defRPr/>
              </a:pPr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97385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2" y="44624"/>
            <a:ext cx="7877944" cy="964406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Forma selenu ve stravě a její vstřebávání</a:t>
            </a:r>
            <a:br>
              <a:rPr lang="cs-CZ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denní potřeba Se ve stravě 60-70 </a:t>
            </a: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Symbol" pitchFamily="18" charset="2"/>
                <a:cs typeface="Arial" pitchFamily="34" charset="0"/>
              </a:rPr>
              <a:t>m</a:t>
            </a: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700808"/>
            <a:ext cx="7704087" cy="4536082"/>
          </a:xfrm>
        </p:spPr>
        <p:txBody>
          <a:bodyPr rtlCol="0">
            <a:normAutofit/>
          </a:bodyPr>
          <a:lstStyle/>
          <a:p>
            <a:pPr marL="276225" indent="-276225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50000"/>
              <a:buFont typeface="Wingdings" pitchFamily="2" charset="2"/>
              <a:buChar char="n"/>
              <a:defRPr/>
            </a:pPr>
            <a:r>
              <a:rPr lang="cs-CZ" sz="2800" b="1" dirty="0">
                <a:latin typeface="Arial" charset="0"/>
              </a:rPr>
              <a:t>Anorganická forma selenu</a:t>
            </a:r>
          </a:p>
          <a:p>
            <a:pPr marL="534988" lvl="1" indent="-258763"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vstřebává se 60 % přijatého množství</a:t>
            </a:r>
          </a:p>
          <a:p>
            <a:pPr marL="534988" lvl="1" indent="-258763"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 err="1">
                <a:latin typeface="Arial" charset="0"/>
              </a:rPr>
              <a:t>seleničitan</a:t>
            </a:r>
            <a:r>
              <a:rPr lang="cs-CZ" sz="2400" dirty="0">
                <a:latin typeface="Arial" charset="0"/>
              </a:rPr>
              <a:t> (anglicky </a:t>
            </a:r>
            <a:r>
              <a:rPr lang="cs-CZ" sz="2400" i="1" dirty="0" err="1">
                <a:latin typeface="Arial" charset="0"/>
              </a:rPr>
              <a:t>selenite</a:t>
            </a:r>
            <a:r>
              <a:rPr lang="cs-CZ" sz="2400" dirty="0">
                <a:latin typeface="Arial" charset="0"/>
              </a:rPr>
              <a:t>) SeO</a:t>
            </a:r>
            <a:r>
              <a:rPr lang="cs-CZ" sz="2400" baseline="-25000" dirty="0">
                <a:latin typeface="Arial" charset="0"/>
              </a:rPr>
              <a:t>3 </a:t>
            </a:r>
            <a:r>
              <a:rPr lang="cs-CZ" sz="2400" baseline="30000" dirty="0">
                <a:latin typeface="Arial" charset="0"/>
              </a:rPr>
              <a:t>2-</a:t>
            </a:r>
          </a:p>
          <a:p>
            <a:pPr marL="534988" lvl="1" indent="-258763" eaLnBrk="1" fontAlgn="auto" hangingPunct="1">
              <a:spcBef>
                <a:spcPts val="0"/>
              </a:spcBef>
              <a:spcAft>
                <a:spcPts val="0"/>
              </a:spcAft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 err="1">
                <a:latin typeface="Arial" charset="0"/>
              </a:rPr>
              <a:t>selenan</a:t>
            </a:r>
            <a:r>
              <a:rPr lang="cs-CZ" sz="2400" dirty="0">
                <a:latin typeface="Arial" charset="0"/>
              </a:rPr>
              <a:t> (anglicky </a:t>
            </a:r>
            <a:r>
              <a:rPr lang="cs-CZ" sz="2400" dirty="0" err="1">
                <a:latin typeface="Arial" charset="0"/>
              </a:rPr>
              <a:t>selenate</a:t>
            </a:r>
            <a:r>
              <a:rPr lang="cs-CZ" sz="2400" dirty="0">
                <a:latin typeface="Arial" charset="0"/>
              </a:rPr>
              <a:t>) SeO</a:t>
            </a:r>
            <a:r>
              <a:rPr lang="cs-CZ" sz="2400" baseline="-25000" dirty="0">
                <a:latin typeface="Arial" charset="0"/>
              </a:rPr>
              <a:t>4 </a:t>
            </a:r>
            <a:r>
              <a:rPr lang="cs-CZ" sz="2400" baseline="30000" dirty="0">
                <a:latin typeface="Arial" charset="0"/>
              </a:rPr>
              <a:t>2-</a:t>
            </a:r>
            <a:r>
              <a:rPr lang="cs-CZ" sz="2400" dirty="0">
                <a:latin typeface="Arial" charset="0"/>
              </a:rPr>
              <a:t> </a:t>
            </a:r>
          </a:p>
          <a:p>
            <a:pPr marL="276225" indent="-276225">
              <a:spcBef>
                <a:spcPts val="1200"/>
              </a:spcBef>
              <a:buClr>
                <a:schemeClr val="tx2">
                  <a:lumMod val="75000"/>
                </a:schemeClr>
              </a:buClr>
              <a:buSzPct val="50000"/>
              <a:buFont typeface="Wingdings" pitchFamily="2" charset="2"/>
              <a:buChar char="n"/>
              <a:defRPr/>
            </a:pPr>
            <a:r>
              <a:rPr lang="cs-CZ" sz="2800" b="1" dirty="0">
                <a:latin typeface="Arial" charset="0"/>
              </a:rPr>
              <a:t>Organická forma selenu (vazba na AMK)</a:t>
            </a:r>
          </a:p>
          <a:p>
            <a:pPr marL="534988" lvl="1" indent="-258763">
              <a:lnSpc>
                <a:spcPct val="110000"/>
              </a:lnSpc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vstřebává se 90 % přijatého množství</a:t>
            </a:r>
          </a:p>
          <a:p>
            <a:pPr marL="534988" lvl="1" indent="-258763">
              <a:lnSpc>
                <a:spcPct val="110000"/>
              </a:lnSpc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 err="1">
                <a:latin typeface="Arial" charset="0"/>
              </a:rPr>
              <a:t>selenocystein</a:t>
            </a:r>
            <a:r>
              <a:rPr lang="cs-CZ" sz="2400" dirty="0">
                <a:latin typeface="Arial" charset="0"/>
              </a:rPr>
              <a:t> (živočišné zdroje)</a:t>
            </a:r>
          </a:p>
          <a:p>
            <a:pPr marL="534988" lvl="1" indent="-258763">
              <a:lnSpc>
                <a:spcPct val="110000"/>
              </a:lnSpc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 err="1">
                <a:latin typeface="Arial" charset="0"/>
              </a:rPr>
              <a:t>selenomethionin</a:t>
            </a:r>
            <a:r>
              <a:rPr lang="cs-CZ" sz="2400" dirty="0">
                <a:latin typeface="Arial" charset="0"/>
              </a:rPr>
              <a:t> (rostlinné zdroje)</a:t>
            </a:r>
          </a:p>
          <a:p>
            <a:pPr marL="276225" indent="-276225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50000"/>
              <a:buFont typeface="Wingdings" pitchFamily="2" charset="2"/>
              <a:buChar char="n"/>
              <a:defRPr/>
            </a:pPr>
            <a:r>
              <a:rPr lang="cs-CZ" sz="2800" b="1" dirty="0">
                <a:latin typeface="Arial" charset="0"/>
              </a:rPr>
              <a:t>selen se vstřebává aktivním transportem</a:t>
            </a:r>
          </a:p>
          <a:p>
            <a:pPr marL="534988" lvl="1" indent="-258763">
              <a:lnSpc>
                <a:spcPct val="110000"/>
              </a:lnSpc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průměrné vstřebané množství 80%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902896" y="6356350"/>
            <a:ext cx="2133600" cy="365125"/>
          </a:xfrm>
        </p:spPr>
        <p:txBody>
          <a:bodyPr/>
          <a:lstStyle/>
          <a:p>
            <a:pPr algn="r">
              <a:defRPr/>
            </a:pPr>
            <a:fld id="{9500FA2F-CBB2-47EA-9734-098F870013BB}" type="slidenum">
              <a:rPr lang="cs-CZ" smtClean="0"/>
              <a:pPr algn="r">
                <a:defRPr/>
              </a:pPr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4253763"/>
      </p:ext>
    </p:extLst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2" y="44624"/>
            <a:ext cx="7877944" cy="964406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Obsah selenu ve stravě a v organismu</a:t>
            </a:r>
            <a:br>
              <a:rPr lang="cs-CZ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denní potřeba Se ve stravě 60-70 </a:t>
            </a: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Symbol" pitchFamily="18" charset="2"/>
                <a:cs typeface="Arial" pitchFamily="34" charset="0"/>
              </a:rPr>
              <a:t>m</a:t>
            </a: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484784"/>
            <a:ext cx="8280920" cy="5328592"/>
          </a:xfrm>
        </p:spPr>
        <p:txBody>
          <a:bodyPr rtlCol="0">
            <a:normAutofit/>
          </a:bodyPr>
          <a:lstStyle/>
          <a:p>
            <a:pPr marL="276225" indent="-276225">
              <a:spcBef>
                <a:spcPts val="0"/>
              </a:spcBef>
              <a:buClr>
                <a:schemeClr val="tx2">
                  <a:lumMod val="75000"/>
                </a:schemeClr>
              </a:buClr>
              <a:buSzPct val="50000"/>
              <a:buFont typeface="Wingdings" pitchFamily="2" charset="2"/>
              <a:buChar char="n"/>
              <a:defRPr/>
            </a:pPr>
            <a:r>
              <a:rPr lang="cs-CZ" sz="2800" b="1" dirty="0">
                <a:latin typeface="Arial" charset="0"/>
              </a:rPr>
              <a:t>Výskyt selenu v prostředí</a:t>
            </a:r>
          </a:p>
          <a:p>
            <a:pPr marL="534988" lvl="1" indent="-258763"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nízký: 	Evropa (střední), Čína, Nový Zéland</a:t>
            </a:r>
          </a:p>
          <a:p>
            <a:pPr marL="534988" lvl="1" indent="-258763"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vysoký: 	USA</a:t>
            </a:r>
          </a:p>
          <a:p>
            <a:pPr marL="276225" indent="-276225">
              <a:spcBef>
                <a:spcPts val="600"/>
              </a:spcBef>
              <a:buClr>
                <a:schemeClr val="tx2">
                  <a:lumMod val="75000"/>
                </a:schemeClr>
              </a:buClr>
              <a:buSzPct val="50000"/>
              <a:buFont typeface="Wingdings" pitchFamily="2" charset="2"/>
              <a:buChar char="n"/>
              <a:defRPr/>
            </a:pPr>
            <a:r>
              <a:rPr lang="cs-CZ" sz="2800" b="1" dirty="0">
                <a:latin typeface="Arial" charset="0"/>
              </a:rPr>
              <a:t>Dietní zdroje selenu </a:t>
            </a:r>
            <a:r>
              <a:rPr lang="cs-CZ" dirty="0">
                <a:latin typeface="Arial" charset="0"/>
              </a:rPr>
              <a:t>(obsah na 100g před úpravou)</a:t>
            </a:r>
          </a:p>
          <a:p>
            <a:pPr marL="534988" lvl="1" indent="-258763"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ryby (25-35</a:t>
            </a:r>
            <a:r>
              <a:rPr lang="cs-CZ" sz="2400" dirty="0">
                <a:latin typeface="Symbol" pitchFamily="18" charset="2"/>
              </a:rPr>
              <a:t>m</a:t>
            </a:r>
            <a:r>
              <a:rPr lang="cs-CZ" sz="2400" dirty="0">
                <a:latin typeface="Arial" charset="0"/>
              </a:rPr>
              <a:t>g), mořské produkty</a:t>
            </a:r>
          </a:p>
          <a:p>
            <a:pPr marL="534988" lvl="1" indent="-258763"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maso (5-15</a:t>
            </a:r>
            <a:r>
              <a:rPr lang="cs-CZ" sz="2400" dirty="0">
                <a:latin typeface="Symbol" pitchFamily="18" charset="2"/>
              </a:rPr>
              <a:t>m</a:t>
            </a:r>
            <a:r>
              <a:rPr lang="cs-CZ" sz="2400" dirty="0">
                <a:latin typeface="Arial" charset="0"/>
              </a:rPr>
              <a:t>g), vejce-hlavně žloutek (11-14</a:t>
            </a:r>
            <a:r>
              <a:rPr lang="cs-CZ" sz="2400" dirty="0">
                <a:latin typeface="Symbol" pitchFamily="18" charset="2"/>
              </a:rPr>
              <a:t>m</a:t>
            </a:r>
            <a:r>
              <a:rPr lang="cs-CZ" sz="2400" dirty="0">
                <a:latin typeface="Arial" charset="0"/>
              </a:rPr>
              <a:t>g/ks), </a:t>
            </a:r>
          </a:p>
          <a:p>
            <a:pPr marL="534988" lvl="1" indent="-258763"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luštěniny (2-8</a:t>
            </a:r>
            <a:r>
              <a:rPr lang="cs-CZ" sz="2400" dirty="0">
                <a:latin typeface="Symbol" pitchFamily="18" charset="2"/>
              </a:rPr>
              <a:t>m</a:t>
            </a:r>
            <a:r>
              <a:rPr lang="cs-CZ" sz="2400" dirty="0">
                <a:latin typeface="Arial" charset="0"/>
              </a:rPr>
              <a:t>g), sýry (4</a:t>
            </a:r>
            <a:r>
              <a:rPr lang="cs-CZ" sz="2400" dirty="0">
                <a:latin typeface="Symbol" pitchFamily="18" charset="2"/>
              </a:rPr>
              <a:t>m</a:t>
            </a:r>
            <a:r>
              <a:rPr lang="cs-CZ" sz="2400" dirty="0">
                <a:latin typeface="Arial" charset="0"/>
              </a:rPr>
              <a:t>g) </a:t>
            </a:r>
          </a:p>
          <a:p>
            <a:pPr marL="276225" indent="-276225">
              <a:spcBef>
                <a:spcPts val="600"/>
              </a:spcBef>
              <a:buClr>
                <a:schemeClr val="tx2">
                  <a:lumMod val="75000"/>
                </a:schemeClr>
              </a:buClr>
              <a:buSzPct val="50000"/>
              <a:buFont typeface="Wingdings" pitchFamily="2" charset="2"/>
              <a:buChar char="n"/>
              <a:defRPr/>
            </a:pPr>
            <a:r>
              <a:rPr lang="cs-CZ" sz="2800" b="1" dirty="0">
                <a:latin typeface="Arial" charset="0"/>
              </a:rPr>
              <a:t>Obvyklý příjem Se ve stravě</a:t>
            </a:r>
          </a:p>
          <a:p>
            <a:pPr marL="534988" lvl="1" indent="-258763"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v Německu 40-45 mg/den (maso 28%, vejce 16%)</a:t>
            </a:r>
          </a:p>
          <a:p>
            <a:pPr marL="534988" lvl="1" indent="-258763"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v ČR 36 </a:t>
            </a:r>
            <a:r>
              <a:rPr lang="cs-CZ" sz="2400" dirty="0">
                <a:latin typeface="Symbol" pitchFamily="18" charset="2"/>
              </a:rPr>
              <a:t>m</a:t>
            </a:r>
            <a:r>
              <a:rPr lang="cs-CZ" sz="2400" dirty="0">
                <a:latin typeface="Arial" charset="0"/>
              </a:rPr>
              <a:t>g/den</a:t>
            </a:r>
          </a:p>
          <a:p>
            <a:pPr marL="276225" indent="-276225" eaLnBrk="1" fontAlgn="auto" hangingPunct="1">
              <a:spcBef>
                <a:spcPts val="600"/>
              </a:spcBef>
              <a:buClr>
                <a:schemeClr val="tx2">
                  <a:lumMod val="75000"/>
                </a:schemeClr>
              </a:buClr>
              <a:buSzPct val="50000"/>
              <a:buFont typeface="Wingdings" pitchFamily="2" charset="2"/>
              <a:buChar char="n"/>
              <a:defRPr/>
            </a:pPr>
            <a:r>
              <a:rPr lang="cs-CZ" sz="2800" b="1" dirty="0">
                <a:latin typeface="Arial" charset="0"/>
              </a:rPr>
              <a:t>Celkový obsah selenu v organismu 20 mg</a:t>
            </a:r>
          </a:p>
          <a:p>
            <a:pPr marL="534988" lvl="1" indent="-258763"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nejvyšší koncentrace: játra, ledviny, svaly, štítná žláza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902896" y="6356350"/>
            <a:ext cx="2133600" cy="365125"/>
          </a:xfrm>
        </p:spPr>
        <p:txBody>
          <a:bodyPr/>
          <a:lstStyle/>
          <a:p>
            <a:pPr algn="r">
              <a:defRPr/>
            </a:pPr>
            <a:fld id="{9500FA2F-CBB2-47EA-9734-098F870013BB}" type="slidenum">
              <a:rPr lang="cs-CZ" smtClean="0"/>
              <a:pPr algn="r">
                <a:defRPr/>
              </a:pPr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5773975"/>
      </p:ext>
    </p:extLst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44624"/>
            <a:ext cx="7423224" cy="9361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b="1" dirty="0">
                <a:solidFill>
                  <a:schemeClr val="accent2"/>
                </a:solidFill>
              </a:rPr>
              <a:t> </a:t>
            </a:r>
            <a:r>
              <a:rPr lang="cs-CZ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Projevy deficitu selenu</a:t>
            </a:r>
            <a:endParaRPr lang="cs-CZ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556792"/>
            <a:ext cx="7715770" cy="504056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cs-CZ" sz="2800" b="1" dirty="0" err="1">
                <a:latin typeface="Arial" charset="0"/>
              </a:rPr>
              <a:t>Keshanova</a:t>
            </a:r>
            <a:r>
              <a:rPr lang="cs-CZ" sz="2800" b="1" dirty="0">
                <a:latin typeface="Arial" charset="0"/>
              </a:rPr>
              <a:t> choroba </a:t>
            </a:r>
          </a:p>
          <a:p>
            <a:pPr marL="723900" lvl="1" indent="-361950">
              <a:spcBef>
                <a:spcPts val="0"/>
              </a:spcBef>
            </a:pPr>
            <a:r>
              <a:rPr lang="cs-CZ" sz="2400" dirty="0">
                <a:latin typeface="Arial" charset="0"/>
              </a:rPr>
              <a:t>kardiomyopatie, srdeční dilatace a selhávání  </a:t>
            </a:r>
          </a:p>
          <a:p>
            <a:pPr>
              <a:spcBef>
                <a:spcPts val="600"/>
              </a:spcBef>
            </a:pPr>
            <a:r>
              <a:rPr lang="cs-CZ" sz="2800" b="1" dirty="0">
                <a:latin typeface="Arial" charset="0"/>
              </a:rPr>
              <a:t>Myopatie kosterního svalstva</a:t>
            </a:r>
          </a:p>
          <a:p>
            <a:pPr>
              <a:spcBef>
                <a:spcPts val="600"/>
              </a:spcBef>
            </a:pPr>
            <a:r>
              <a:rPr lang="cs-CZ" sz="2800" b="1" dirty="0">
                <a:latin typeface="Arial" charset="0"/>
              </a:rPr>
              <a:t>Degenerativní postižení kloubů</a:t>
            </a:r>
          </a:p>
          <a:p>
            <a:pPr>
              <a:spcBef>
                <a:spcPts val="600"/>
              </a:spcBef>
            </a:pPr>
            <a:r>
              <a:rPr lang="cs-CZ" sz="2800" b="1" dirty="0">
                <a:latin typeface="Arial" charset="0"/>
              </a:rPr>
              <a:t>Porucha imunity (častější infekce) </a:t>
            </a:r>
          </a:p>
          <a:p>
            <a:pPr>
              <a:spcBef>
                <a:spcPts val="600"/>
              </a:spcBef>
            </a:pPr>
            <a:r>
              <a:rPr lang="cs-CZ" sz="2800" b="1" dirty="0">
                <a:latin typeface="Arial" charset="0"/>
              </a:rPr>
              <a:t>Snížená funkce štítné žlázy</a:t>
            </a:r>
          </a:p>
          <a:p>
            <a:pPr marL="723900" lvl="1" indent="-361950">
              <a:spcBef>
                <a:spcPts val="0"/>
              </a:spcBef>
            </a:pPr>
            <a:r>
              <a:rPr lang="cs-CZ" sz="2400" dirty="0">
                <a:latin typeface="Arial" charset="0"/>
              </a:rPr>
              <a:t>nedostatečná přeměna T4 ►T3</a:t>
            </a:r>
          </a:p>
          <a:p>
            <a:pPr marL="723900" lvl="1" indent="-361950">
              <a:spcBef>
                <a:spcPts val="0"/>
              </a:spcBef>
            </a:pPr>
            <a:r>
              <a:rPr lang="cs-CZ" sz="2400" dirty="0">
                <a:latin typeface="Arial" charset="0"/>
              </a:rPr>
              <a:t>selen je součástí enzymů </a:t>
            </a:r>
            <a:r>
              <a:rPr lang="cs-CZ" sz="2400" dirty="0" err="1">
                <a:latin typeface="Arial" charset="0"/>
              </a:rPr>
              <a:t>dejodáz</a:t>
            </a:r>
            <a:endParaRPr lang="cs-CZ" sz="2400" dirty="0">
              <a:latin typeface="Arial" charset="0"/>
            </a:endParaRPr>
          </a:p>
          <a:p>
            <a:pPr>
              <a:spcBef>
                <a:spcPts val="600"/>
              </a:spcBef>
            </a:pPr>
            <a:r>
              <a:rPr lang="cs-CZ" sz="2800" b="1" dirty="0">
                <a:latin typeface="Arial" charset="0"/>
              </a:rPr>
              <a:t>Subklinický dlouhodobý nedostatek Se</a:t>
            </a:r>
          </a:p>
          <a:p>
            <a:pPr marL="723900" lvl="1" indent="-361950">
              <a:spcBef>
                <a:spcPts val="0"/>
              </a:spcBef>
            </a:pPr>
            <a:r>
              <a:rPr lang="cs-CZ" sz="2400" dirty="0">
                <a:latin typeface="Arial" charset="0"/>
              </a:rPr>
              <a:t>zvýšená incidence nádorů?</a:t>
            </a:r>
          </a:p>
          <a:p>
            <a:pPr marL="723900" lvl="1" indent="-361950">
              <a:spcBef>
                <a:spcPts val="0"/>
              </a:spcBef>
            </a:pPr>
            <a:r>
              <a:rPr lang="cs-CZ" sz="2400" dirty="0">
                <a:latin typeface="Arial" charset="0"/>
              </a:rPr>
              <a:t>zvýšená mortalita na zhoubné nádory?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902896" y="6356350"/>
            <a:ext cx="2133600" cy="365125"/>
          </a:xfrm>
        </p:spPr>
        <p:txBody>
          <a:bodyPr/>
          <a:lstStyle/>
          <a:p>
            <a:pPr algn="r">
              <a:defRPr/>
            </a:pPr>
            <a:fld id="{9500FA2F-CBB2-47EA-9734-098F870013BB}" type="slidenum">
              <a:rPr lang="cs-CZ" smtClean="0"/>
              <a:pPr algn="r">
                <a:defRPr/>
              </a:pPr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2428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27385"/>
            <a:ext cx="7345560" cy="102535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Monitorování selenu, Se</a:t>
            </a:r>
            <a:r>
              <a:rPr lang="cs-CZ" b="1" baseline="30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79</a:t>
            </a:r>
            <a:br>
              <a:rPr lang="cs-CZ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1 </a:t>
            </a:r>
            <a:r>
              <a:rPr lang="cs-CZ" sz="2400" b="0" dirty="0" err="1">
                <a:solidFill>
                  <a:schemeClr val="accent1">
                    <a:lumMod val="75000"/>
                  </a:schemeClr>
                </a:solidFill>
                <a:latin typeface="Symbol" pitchFamily="18" charset="2"/>
              </a:rPr>
              <a:t>m</a:t>
            </a:r>
            <a:r>
              <a:rPr lang="cs-CZ" sz="2400" b="0" dirty="0" err="1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mol</a:t>
            </a: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 Se = 79 </a:t>
            </a: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Symbol" pitchFamily="18" charset="2"/>
              </a:rPr>
              <a:t>m</a:t>
            </a: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g Se</a:t>
            </a:r>
            <a:endParaRPr lang="cs-CZ" sz="2700" b="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556792"/>
            <a:ext cx="8496944" cy="5328592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cs-CZ" sz="2800" b="1" dirty="0">
                <a:latin typeface="Arial" charset="0"/>
              </a:rPr>
              <a:t>Hladina Se v séru </a:t>
            </a:r>
            <a:r>
              <a:rPr lang="cs-CZ" dirty="0">
                <a:latin typeface="Arial" charset="0"/>
              </a:rPr>
              <a:t>není jednoduchou metodou</a:t>
            </a:r>
          </a:p>
          <a:p>
            <a:pPr marL="723900" lvl="1" indent="-361950">
              <a:spcBef>
                <a:spcPts val="0"/>
              </a:spcBef>
            </a:pPr>
            <a:r>
              <a:rPr lang="cs-CZ" sz="2400" dirty="0">
                <a:latin typeface="Arial" charset="0"/>
              </a:rPr>
              <a:t>normální rozmezí laboratoře FNB 	0,7-1,2 </a:t>
            </a:r>
            <a:r>
              <a:rPr lang="cs-CZ" sz="2400" dirty="0" err="1">
                <a:latin typeface="Symbol" pitchFamily="18" charset="2"/>
              </a:rPr>
              <a:t>m</a:t>
            </a:r>
            <a:r>
              <a:rPr lang="cs-CZ" sz="2400" dirty="0" err="1">
                <a:latin typeface="Arial" charset="0"/>
              </a:rPr>
              <a:t>mol</a:t>
            </a:r>
            <a:r>
              <a:rPr lang="cs-CZ" sz="2400" dirty="0">
                <a:latin typeface="Arial" charset="0"/>
              </a:rPr>
              <a:t>/l </a:t>
            </a:r>
          </a:p>
          <a:p>
            <a:pPr marL="723900" lvl="1" indent="-361950">
              <a:spcBef>
                <a:spcPts val="0"/>
              </a:spcBef>
            </a:pPr>
            <a:r>
              <a:rPr lang="cs-CZ" sz="2400" dirty="0">
                <a:latin typeface="Arial" charset="0"/>
              </a:rPr>
              <a:t>maximální aktivita </a:t>
            </a:r>
            <a:r>
              <a:rPr lang="cs-CZ" sz="2400" dirty="0" err="1">
                <a:latin typeface="Arial" charset="0"/>
              </a:rPr>
              <a:t>GPx</a:t>
            </a:r>
            <a:r>
              <a:rPr lang="cs-CZ" sz="2400" dirty="0">
                <a:latin typeface="Arial" charset="0"/>
              </a:rPr>
              <a:t> při hladině 	1,1-1,5 </a:t>
            </a:r>
            <a:r>
              <a:rPr lang="cs-CZ" sz="2400" dirty="0" err="1">
                <a:latin typeface="Symbol" pitchFamily="18" charset="2"/>
              </a:rPr>
              <a:t>m</a:t>
            </a:r>
            <a:r>
              <a:rPr lang="cs-CZ" sz="2400" dirty="0" err="1">
                <a:latin typeface="Arial" charset="0"/>
              </a:rPr>
              <a:t>mol</a:t>
            </a:r>
            <a:r>
              <a:rPr lang="cs-CZ" sz="2400" dirty="0">
                <a:latin typeface="Arial" charset="0"/>
              </a:rPr>
              <a:t>/l </a:t>
            </a:r>
          </a:p>
          <a:p>
            <a:pPr>
              <a:spcBef>
                <a:spcPts val="600"/>
              </a:spcBef>
            </a:pPr>
            <a:r>
              <a:rPr lang="cs-CZ" sz="2800" b="1" dirty="0">
                <a:latin typeface="Arial" charset="0"/>
              </a:rPr>
              <a:t>Obvyklé hladiny Se v Evropě</a:t>
            </a:r>
          </a:p>
          <a:p>
            <a:pPr marL="723900" lvl="1" indent="-361950">
              <a:spcBef>
                <a:spcPts val="0"/>
              </a:spcBef>
            </a:pPr>
            <a:r>
              <a:rPr lang="cs-CZ" sz="2400" dirty="0">
                <a:latin typeface="Arial" charset="0"/>
              </a:rPr>
              <a:t>v ČR průměrné koncentrace 0,95 </a:t>
            </a:r>
            <a:r>
              <a:rPr lang="cs-CZ" sz="2400" dirty="0" err="1">
                <a:latin typeface="Symbol" pitchFamily="18" charset="2"/>
              </a:rPr>
              <a:t>m</a:t>
            </a:r>
            <a:r>
              <a:rPr lang="cs-CZ" sz="2400" dirty="0" err="1">
                <a:latin typeface="Arial" charset="0"/>
              </a:rPr>
              <a:t>mol</a:t>
            </a:r>
            <a:r>
              <a:rPr lang="cs-CZ" sz="2400" dirty="0">
                <a:latin typeface="Arial" charset="0"/>
              </a:rPr>
              <a:t>/l </a:t>
            </a:r>
          </a:p>
          <a:p>
            <a:pPr marL="723900" lvl="1" indent="-361950">
              <a:spcBef>
                <a:spcPts val="0"/>
              </a:spcBef>
            </a:pPr>
            <a:r>
              <a:rPr lang="cs-CZ" sz="2400" dirty="0">
                <a:latin typeface="Arial" charset="0"/>
              </a:rPr>
              <a:t>ve studii EPIC mělo 80% jedinců Se &lt; 1,25 </a:t>
            </a:r>
            <a:r>
              <a:rPr lang="cs-CZ" sz="2400" dirty="0" err="1">
                <a:latin typeface="Symbol" pitchFamily="18" charset="2"/>
              </a:rPr>
              <a:t>m</a:t>
            </a:r>
            <a:r>
              <a:rPr lang="cs-CZ" sz="2400" dirty="0" err="1">
                <a:latin typeface="Arial" charset="0"/>
              </a:rPr>
              <a:t>mol</a:t>
            </a:r>
            <a:r>
              <a:rPr lang="cs-CZ" sz="2400" dirty="0">
                <a:latin typeface="Arial" charset="0"/>
              </a:rPr>
              <a:t>/l </a:t>
            </a:r>
          </a:p>
          <a:p>
            <a:pPr marL="723900" lvl="1" indent="-361950">
              <a:spcBef>
                <a:spcPts val="0"/>
              </a:spcBef>
            </a:pPr>
            <a:r>
              <a:rPr lang="cs-CZ" sz="2400" dirty="0">
                <a:latin typeface="Arial" charset="0"/>
              </a:rPr>
              <a:t>v USA průměrné hodnoty Se 1,5-1,7 </a:t>
            </a:r>
            <a:r>
              <a:rPr lang="cs-CZ" sz="2400" dirty="0" err="1">
                <a:latin typeface="Symbol" pitchFamily="18" charset="2"/>
              </a:rPr>
              <a:t>m</a:t>
            </a:r>
            <a:r>
              <a:rPr lang="cs-CZ" sz="2400" dirty="0" err="1">
                <a:latin typeface="Arial" charset="0"/>
              </a:rPr>
              <a:t>mol</a:t>
            </a:r>
            <a:r>
              <a:rPr lang="cs-CZ" sz="2400" dirty="0">
                <a:latin typeface="Arial" charset="0"/>
              </a:rPr>
              <a:t>/l </a:t>
            </a:r>
          </a:p>
          <a:p>
            <a:pPr>
              <a:spcBef>
                <a:spcPts val="600"/>
              </a:spcBef>
            </a:pPr>
            <a:r>
              <a:rPr lang="cs-CZ" sz="2800" b="1" dirty="0">
                <a:latin typeface="Arial" charset="0"/>
              </a:rPr>
              <a:t>Hladina Se v krvi odráží příjem Se v dietě</a:t>
            </a:r>
          </a:p>
          <a:p>
            <a:pPr marL="723900" lvl="1" indent="-361950">
              <a:spcBef>
                <a:spcPts val="0"/>
              </a:spcBef>
            </a:pPr>
            <a:r>
              <a:rPr lang="cs-CZ" sz="2400" dirty="0">
                <a:latin typeface="Arial" charset="0"/>
              </a:rPr>
              <a:t>známka krátkodobého stavu Se </a:t>
            </a:r>
          </a:p>
          <a:p>
            <a:pPr>
              <a:spcBef>
                <a:spcPts val="1200"/>
              </a:spcBef>
            </a:pPr>
            <a:r>
              <a:rPr lang="cs-CZ" sz="2800" b="1" dirty="0">
                <a:latin typeface="Arial" charset="0"/>
              </a:rPr>
              <a:t>Další způsoby vyšetření stavu selenu</a:t>
            </a:r>
          </a:p>
          <a:p>
            <a:pPr marL="723900" lvl="1" indent="-361950">
              <a:spcBef>
                <a:spcPts val="0"/>
              </a:spcBef>
            </a:pPr>
            <a:r>
              <a:rPr lang="cs-CZ" sz="2400" dirty="0">
                <a:latin typeface="Arial" charset="0"/>
              </a:rPr>
              <a:t>aktivita enzymu </a:t>
            </a:r>
            <a:r>
              <a:rPr lang="cs-CZ" sz="2400" dirty="0" err="1">
                <a:latin typeface="Arial" charset="0"/>
              </a:rPr>
              <a:t>GPx</a:t>
            </a:r>
            <a:r>
              <a:rPr lang="cs-CZ" sz="2400" dirty="0">
                <a:latin typeface="Arial" charset="0"/>
              </a:rPr>
              <a:t> v erytrocytech</a:t>
            </a:r>
          </a:p>
          <a:p>
            <a:pPr marL="723900" lvl="1" indent="-361950">
              <a:spcBef>
                <a:spcPts val="0"/>
              </a:spcBef>
            </a:pPr>
            <a:r>
              <a:rPr lang="cs-CZ" sz="2400" dirty="0" err="1">
                <a:latin typeface="Arial" charset="0"/>
              </a:rPr>
              <a:t>selenoprotein</a:t>
            </a:r>
            <a:r>
              <a:rPr lang="cs-CZ" sz="2400" dirty="0">
                <a:latin typeface="Arial" charset="0"/>
              </a:rPr>
              <a:t> P v krevním séru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830888" y="6356350"/>
            <a:ext cx="2133600" cy="365125"/>
          </a:xfrm>
        </p:spPr>
        <p:txBody>
          <a:bodyPr/>
          <a:lstStyle/>
          <a:p>
            <a:pPr algn="r">
              <a:defRPr/>
            </a:pPr>
            <a:fld id="{9500FA2F-CBB2-47EA-9734-098F870013BB}" type="slidenum">
              <a:rPr lang="cs-CZ" smtClean="0"/>
              <a:pPr algn="r">
                <a:defRPr/>
              </a:pPr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75095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09663" y="188640"/>
            <a:ext cx="7206753" cy="72008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Suplementace selenu v praxi</a:t>
            </a:r>
            <a:endParaRPr lang="cs-CZ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873" y="1556792"/>
            <a:ext cx="7993583" cy="4968552"/>
          </a:xfrm>
        </p:spPr>
        <p:txBody>
          <a:bodyPr>
            <a:normAutofit lnSpcReduction="10000"/>
          </a:bodyPr>
          <a:lstStyle/>
          <a:p>
            <a:pPr>
              <a:spcBef>
                <a:spcPct val="0"/>
              </a:spcBef>
            </a:pPr>
            <a:r>
              <a:rPr lang="cs-CZ" sz="2800" b="1" dirty="0">
                <a:latin typeface="Arial" charset="0"/>
              </a:rPr>
              <a:t>Dietní zdroje selenu jsou omezené</a:t>
            </a:r>
          </a:p>
          <a:p>
            <a:pPr marL="620713" lvl="1" indent="-258763">
              <a:lnSpc>
                <a:spcPct val="110000"/>
              </a:lnSpc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selen tableta 50 </a:t>
            </a:r>
            <a:r>
              <a:rPr lang="cs-CZ" sz="2400" dirty="0">
                <a:latin typeface="Symbol" pitchFamily="18" charset="2"/>
              </a:rPr>
              <a:t>m</a:t>
            </a:r>
            <a:r>
              <a:rPr lang="cs-CZ" sz="2400" dirty="0">
                <a:latin typeface="Arial" charset="0"/>
              </a:rPr>
              <a:t>g nebo 100 </a:t>
            </a:r>
            <a:r>
              <a:rPr lang="cs-CZ" sz="2400" dirty="0">
                <a:latin typeface="Symbol" pitchFamily="18" charset="2"/>
              </a:rPr>
              <a:t>m</a:t>
            </a:r>
            <a:r>
              <a:rPr lang="cs-CZ" sz="2400" dirty="0">
                <a:latin typeface="Arial" charset="0"/>
              </a:rPr>
              <a:t>g Se</a:t>
            </a:r>
          </a:p>
          <a:p>
            <a:pPr marL="620713" lvl="1" indent="-258763">
              <a:lnSpc>
                <a:spcPct val="110000"/>
              </a:lnSpc>
              <a:spcBef>
                <a:spcPct val="0"/>
              </a:spcBef>
            </a:pPr>
            <a:r>
              <a:rPr lang="cs-CZ" sz="2400" dirty="0" err="1">
                <a:latin typeface="Arial" charset="0"/>
              </a:rPr>
              <a:t>Selzink</a:t>
            </a:r>
            <a:r>
              <a:rPr lang="cs-CZ" sz="2400" dirty="0">
                <a:latin typeface="Arial" charset="0"/>
              </a:rPr>
              <a:t> tableta 50 </a:t>
            </a:r>
            <a:r>
              <a:rPr lang="cs-CZ" sz="2400" dirty="0">
                <a:latin typeface="Symbol" pitchFamily="18" charset="2"/>
              </a:rPr>
              <a:t>m</a:t>
            </a:r>
            <a:r>
              <a:rPr lang="cs-CZ" sz="2400" dirty="0">
                <a:latin typeface="Arial" charset="0"/>
              </a:rPr>
              <a:t>g Se</a:t>
            </a:r>
          </a:p>
          <a:p>
            <a:pPr>
              <a:spcBef>
                <a:spcPts val="1200"/>
              </a:spcBef>
            </a:pPr>
            <a:r>
              <a:rPr lang="cs-CZ" sz="2800" b="1" dirty="0">
                <a:latin typeface="Arial" charset="0"/>
              </a:rPr>
              <a:t>Ve studiích dávky 200-400 </a:t>
            </a:r>
            <a:r>
              <a:rPr lang="cs-CZ" sz="2800" b="1" dirty="0">
                <a:latin typeface="Symbol" pitchFamily="18" charset="2"/>
              </a:rPr>
              <a:t>m</a:t>
            </a:r>
            <a:r>
              <a:rPr lang="cs-CZ" sz="2800" b="1" dirty="0">
                <a:latin typeface="Arial" charset="0"/>
              </a:rPr>
              <a:t>g/den</a:t>
            </a:r>
          </a:p>
          <a:p>
            <a:pPr marL="620713" lvl="1" indent="-258763">
              <a:lnSpc>
                <a:spcPct val="110000"/>
              </a:lnSpc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přirozená forma:  selenem bohaté kvasnice</a:t>
            </a:r>
          </a:p>
          <a:p>
            <a:pPr>
              <a:spcBef>
                <a:spcPts val="1200"/>
              </a:spcBef>
            </a:pPr>
            <a:r>
              <a:rPr lang="cs-CZ" sz="2800" b="1" dirty="0">
                <a:latin typeface="Arial" charset="0"/>
              </a:rPr>
              <a:t>V praxi </a:t>
            </a:r>
            <a:r>
              <a:rPr lang="cs-CZ" dirty="0">
                <a:latin typeface="Arial" charset="0"/>
              </a:rPr>
              <a:t>doporučeno</a:t>
            </a:r>
            <a:r>
              <a:rPr lang="cs-CZ" sz="2800" b="1" dirty="0">
                <a:latin typeface="Arial" charset="0"/>
              </a:rPr>
              <a:t> limitovat celkový příjem selenu ze všech zdrojů </a:t>
            </a:r>
          </a:p>
          <a:p>
            <a:pPr marL="620713" lvl="1" indent="-258763">
              <a:lnSpc>
                <a:spcPct val="110000"/>
              </a:lnSpc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horní tolerovatelný limit 300 </a:t>
            </a:r>
            <a:r>
              <a:rPr lang="cs-CZ" sz="2400" dirty="0">
                <a:latin typeface="Symbol" pitchFamily="18" charset="2"/>
              </a:rPr>
              <a:t>m</a:t>
            </a:r>
            <a:r>
              <a:rPr lang="cs-CZ" sz="2400" dirty="0">
                <a:latin typeface="Arial" charset="0"/>
              </a:rPr>
              <a:t>g/den</a:t>
            </a:r>
          </a:p>
          <a:p>
            <a:pPr marL="620713" lvl="1" indent="-258763">
              <a:lnSpc>
                <a:spcPct val="110000"/>
              </a:lnSpc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dávky Se do 200 </a:t>
            </a:r>
            <a:r>
              <a:rPr lang="cs-CZ" sz="2400" dirty="0">
                <a:latin typeface="Symbol" pitchFamily="18" charset="2"/>
              </a:rPr>
              <a:t>m</a:t>
            </a:r>
            <a:r>
              <a:rPr lang="cs-CZ" sz="2400" dirty="0">
                <a:latin typeface="Arial" charset="0"/>
              </a:rPr>
              <a:t>g/den jsou bezpečné</a:t>
            </a:r>
          </a:p>
          <a:p>
            <a:pPr>
              <a:spcBef>
                <a:spcPts val="1200"/>
              </a:spcBef>
            </a:pPr>
            <a:r>
              <a:rPr lang="cs-CZ" sz="2800" b="1" dirty="0">
                <a:latin typeface="Arial" charset="0"/>
              </a:rPr>
              <a:t>Příznaky </a:t>
            </a:r>
            <a:r>
              <a:rPr lang="cs-CZ" sz="2800" b="1" dirty="0" err="1">
                <a:latin typeface="Arial" charset="0"/>
              </a:rPr>
              <a:t>selenózy</a:t>
            </a:r>
            <a:r>
              <a:rPr lang="cs-CZ" sz="2800" b="1" dirty="0">
                <a:latin typeface="Arial" charset="0"/>
              </a:rPr>
              <a:t> se vyskytovaly </a:t>
            </a:r>
          </a:p>
          <a:p>
            <a:pPr marL="620713" lvl="1" indent="-258763">
              <a:lnSpc>
                <a:spcPct val="110000"/>
              </a:lnSpc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až při dávkách &gt; 850 </a:t>
            </a:r>
            <a:r>
              <a:rPr lang="cs-CZ" sz="2400" dirty="0">
                <a:latin typeface="Symbol" pitchFamily="18" charset="2"/>
              </a:rPr>
              <a:t>m</a:t>
            </a:r>
            <a:r>
              <a:rPr lang="cs-CZ" sz="2400" dirty="0">
                <a:latin typeface="Arial" charset="0"/>
              </a:rPr>
              <a:t>g/den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876256" y="6309320"/>
            <a:ext cx="2133600" cy="365125"/>
          </a:xfrm>
        </p:spPr>
        <p:txBody>
          <a:bodyPr/>
          <a:lstStyle/>
          <a:p>
            <a:pPr algn="r">
              <a:defRPr/>
            </a:pPr>
            <a:fld id="{9500FA2F-CBB2-47EA-9734-098F870013BB}" type="slidenum">
              <a:rPr lang="cs-CZ" smtClean="0"/>
              <a:pPr algn="r">
                <a:defRPr/>
              </a:pPr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7250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34819"/>
            <a:ext cx="7062788" cy="914400"/>
          </a:xfrm>
        </p:spPr>
        <p:txBody>
          <a:bodyPr/>
          <a:lstStyle/>
          <a:p>
            <a:pPr>
              <a:defRPr/>
            </a:pPr>
            <a:r>
              <a:rPr lang="cs-CZ" sz="4000" b="1" dirty="0">
                <a:solidFill>
                  <a:schemeClr val="accent2"/>
                </a:solidFill>
              </a:rPr>
              <a:t> </a:t>
            </a:r>
            <a:r>
              <a:rPr lang="cs-CZ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Toxicita selenu</a:t>
            </a:r>
            <a:endParaRPr lang="cs-CZ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700808"/>
            <a:ext cx="8064574" cy="4824413"/>
          </a:xfrm>
        </p:spPr>
        <p:txBody>
          <a:bodyPr/>
          <a:lstStyle/>
          <a:p>
            <a:pPr marL="358775">
              <a:spcBef>
                <a:spcPct val="0"/>
              </a:spcBef>
            </a:pPr>
            <a:r>
              <a:rPr lang="cs-CZ" sz="2800" b="1" dirty="0">
                <a:latin typeface="Arial" charset="0"/>
              </a:rPr>
              <a:t>selen je buněčný toxin</a:t>
            </a:r>
          </a:p>
          <a:p>
            <a:pPr marL="620713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terapeutická šíře je úzká</a:t>
            </a:r>
          </a:p>
          <a:p>
            <a:pPr marL="620713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toxicita je vyšší než u ostatních stopových prvků</a:t>
            </a:r>
          </a:p>
          <a:p>
            <a:pPr marL="358775">
              <a:spcBef>
                <a:spcPts val="600"/>
              </a:spcBef>
            </a:pPr>
            <a:r>
              <a:rPr lang="cs-CZ" sz="2800" b="1" dirty="0">
                <a:latin typeface="Arial" charset="0"/>
              </a:rPr>
              <a:t>Toxické projevy se označují jako </a:t>
            </a:r>
            <a:r>
              <a:rPr lang="cs-CZ" sz="2800" b="1" dirty="0" err="1">
                <a:latin typeface="Arial" charset="0"/>
              </a:rPr>
              <a:t>selenóza</a:t>
            </a:r>
            <a:endParaRPr lang="cs-CZ" sz="2800" b="1" dirty="0">
              <a:latin typeface="Arial" charset="0"/>
            </a:endParaRPr>
          </a:p>
          <a:p>
            <a:pPr marL="620713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akutní nebo chronická</a:t>
            </a:r>
          </a:p>
          <a:p>
            <a:pPr marL="620713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až při dávkách nad 800 </a:t>
            </a:r>
            <a:r>
              <a:rPr lang="cs-CZ" sz="2400" dirty="0">
                <a:latin typeface="Symbol" pitchFamily="18" charset="2"/>
              </a:rPr>
              <a:t>m</a:t>
            </a:r>
            <a:r>
              <a:rPr lang="cs-CZ" sz="2400" dirty="0">
                <a:latin typeface="Arial" charset="0"/>
              </a:rPr>
              <a:t>g/den</a:t>
            </a:r>
          </a:p>
          <a:p>
            <a:pPr marL="358775">
              <a:spcBef>
                <a:spcPts val="600"/>
              </a:spcBef>
            </a:pPr>
            <a:r>
              <a:rPr lang="cs-CZ" sz="2800" b="1" dirty="0">
                <a:latin typeface="Arial" charset="0"/>
              </a:rPr>
              <a:t>Příznaky </a:t>
            </a:r>
            <a:r>
              <a:rPr lang="cs-CZ" sz="2800" b="1" dirty="0" err="1">
                <a:latin typeface="Arial" charset="0"/>
              </a:rPr>
              <a:t>selenózy</a:t>
            </a:r>
            <a:endParaRPr lang="cs-CZ" sz="2800" b="1" dirty="0">
              <a:latin typeface="Arial" charset="0"/>
            </a:endParaRPr>
          </a:p>
          <a:p>
            <a:pPr marL="620713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česnekový zápach z úst</a:t>
            </a:r>
          </a:p>
          <a:p>
            <a:pPr marL="620713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zažívací potíže, nauzea</a:t>
            </a:r>
          </a:p>
          <a:p>
            <a:pPr marL="620713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dystrofie nehtů, ztráta nehtů, ztráta vlasů, kožní léze</a:t>
            </a:r>
          </a:p>
          <a:p>
            <a:pPr marL="620713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abnormality nervového systému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830888" y="6356350"/>
            <a:ext cx="2133600" cy="365125"/>
          </a:xfrm>
        </p:spPr>
        <p:txBody>
          <a:bodyPr/>
          <a:lstStyle/>
          <a:p>
            <a:pPr algn="r">
              <a:defRPr/>
            </a:pPr>
            <a:fld id="{9500FA2F-CBB2-47EA-9734-098F870013BB}" type="slidenum">
              <a:rPr lang="cs-CZ" smtClean="0"/>
              <a:pPr algn="r">
                <a:defRPr/>
              </a:pPr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7493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0" y="836712"/>
            <a:ext cx="9144000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91264" cy="593304"/>
          </a:xfrm>
        </p:spPr>
        <p:txBody>
          <a:bodyPr/>
          <a:lstStyle/>
          <a:p>
            <a:r>
              <a:rPr lang="cs-CZ" dirty="0"/>
              <a:t>Esenciální stopové prvky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831473"/>
              </p:ext>
            </p:extLst>
          </p:nvPr>
        </p:nvGraphicFramePr>
        <p:xfrm>
          <a:off x="269521" y="692696"/>
          <a:ext cx="8604957" cy="60523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23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2109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400" b="1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Stopový prvek</a:t>
                      </a:r>
                    </a:p>
                    <a:p>
                      <a:pPr marL="0" algn="ctr" defTabSz="914400" rtl="0" eaLnBrk="1" latinLnBrk="0" hangingPunct="1"/>
                      <a:r>
                        <a:rPr lang="cs-CZ" sz="2400" b="1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esenciální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i="0" dirty="0"/>
                        <a:t>Chemická</a:t>
                      </a:r>
                    </a:p>
                    <a:p>
                      <a:pPr algn="ctr"/>
                      <a:r>
                        <a:rPr lang="cs-CZ" sz="2400" b="1" i="0" dirty="0"/>
                        <a:t>značka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i="0" dirty="0"/>
                        <a:t>Relativní atomová hmotnost  </a:t>
                      </a:r>
                      <a:r>
                        <a:rPr lang="cs-CZ" sz="1600" b="0" i="0" dirty="0"/>
                        <a:t>(zaokrouhleně)</a:t>
                      </a:r>
                      <a:endParaRPr lang="cs-CZ" sz="2400" b="1" i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124">
                <a:tc>
                  <a:txBody>
                    <a:bodyPr/>
                    <a:lstStyle/>
                    <a:p>
                      <a:pPr algn="l"/>
                      <a:r>
                        <a:rPr lang="cs-CZ" sz="2400" b="1" dirty="0"/>
                        <a:t>Zinek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err="1">
                          <a:solidFill>
                            <a:schemeClr val="tx1"/>
                          </a:solidFill>
                        </a:rPr>
                        <a:t>Zn</a:t>
                      </a:r>
                      <a:endParaRPr lang="cs-CZ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124">
                <a:tc>
                  <a:txBody>
                    <a:bodyPr/>
                    <a:lstStyle/>
                    <a:p>
                      <a:pPr algn="l"/>
                      <a:r>
                        <a:rPr lang="cs-CZ" sz="2400" b="1" dirty="0"/>
                        <a:t>selen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/>
                          </a:solidFill>
                        </a:rPr>
                        <a:t>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1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/>
                        <a:t>Měď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err="1">
                          <a:solidFill>
                            <a:schemeClr val="tx1"/>
                          </a:solidFill>
                        </a:rPr>
                        <a:t>Cu</a:t>
                      </a:r>
                      <a:endParaRPr lang="cs-CZ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31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/>
                        <a:t>Železo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err="1">
                          <a:solidFill>
                            <a:schemeClr val="tx1"/>
                          </a:solidFill>
                        </a:rPr>
                        <a:t>Fe</a:t>
                      </a:r>
                      <a:endParaRPr lang="cs-CZ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31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/>
                        <a:t>Jód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/>
                          </a:solidFill>
                        </a:rPr>
                        <a:t>127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31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/>
                        <a:t>Chróm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err="1">
                          <a:solidFill>
                            <a:schemeClr val="tx1"/>
                          </a:solidFill>
                        </a:rPr>
                        <a:t>Cr</a:t>
                      </a:r>
                      <a:endParaRPr lang="cs-CZ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31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/>
                        <a:t>Kobalt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/>
                          </a:solidFill>
                        </a:rPr>
                        <a:t>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31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/>
                        <a:t>Fluor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31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/>
                        <a:t>Mangan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err="1">
                          <a:solidFill>
                            <a:schemeClr val="tx1"/>
                          </a:solidFill>
                        </a:rPr>
                        <a:t>Mn</a:t>
                      </a:r>
                      <a:endParaRPr lang="cs-CZ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31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/>
                        <a:t>Molybden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err="1">
                          <a:solidFill>
                            <a:schemeClr val="tx1"/>
                          </a:solidFill>
                        </a:rPr>
                        <a:t>Mo</a:t>
                      </a:r>
                      <a:endParaRPr lang="cs-CZ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81330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>
          <a:xfrm>
            <a:off x="1403648" y="2708920"/>
            <a:ext cx="5040560" cy="850106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Železo ve výživě</a:t>
            </a:r>
            <a:endParaRPr lang="en-US" sz="32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7103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2" y="160339"/>
            <a:ext cx="7877944" cy="964406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Železo, Fe</a:t>
            </a:r>
            <a:r>
              <a:rPr lang="cs-CZ" baseline="30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56</a:t>
            </a:r>
            <a:br>
              <a:rPr lang="cs-CZ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význam v organismu a charakteristika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773238"/>
            <a:ext cx="8353425" cy="4464050"/>
          </a:xfrm>
        </p:spPr>
        <p:txBody>
          <a:bodyPr rtlCol="0">
            <a:normAutofit/>
          </a:bodyPr>
          <a:lstStyle/>
          <a:p>
            <a:pPr marL="276225" indent="-276225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50000"/>
              <a:buFont typeface="Wingdings" pitchFamily="2" charset="2"/>
              <a:buChar char="n"/>
              <a:defRPr/>
            </a:pPr>
            <a:r>
              <a:rPr lang="cs-CZ" sz="2800" b="1" dirty="0">
                <a:latin typeface="Arial" charset="0"/>
              </a:rPr>
              <a:t>Součást hemoglobinu</a:t>
            </a:r>
          </a:p>
          <a:p>
            <a:pPr marL="534988" lvl="1" indent="-258763"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přenos kyslíku</a:t>
            </a:r>
          </a:p>
          <a:p>
            <a:pPr marL="276225" indent="-276225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50000"/>
              <a:buFont typeface="Wingdings" pitchFamily="2" charset="2"/>
              <a:buChar char="n"/>
              <a:defRPr/>
            </a:pPr>
            <a:r>
              <a:rPr lang="cs-CZ" sz="2800" b="1" dirty="0" err="1">
                <a:latin typeface="Arial" charset="0"/>
              </a:rPr>
              <a:t>Esenciání</a:t>
            </a:r>
            <a:r>
              <a:rPr lang="cs-CZ" sz="2800" b="1" dirty="0">
                <a:latin typeface="Arial" charset="0"/>
              </a:rPr>
              <a:t> </a:t>
            </a:r>
            <a:r>
              <a:rPr lang="cs-CZ" sz="2800" b="1" dirty="0" err="1">
                <a:latin typeface="Arial" charset="0"/>
              </a:rPr>
              <a:t>kofaktor</a:t>
            </a:r>
            <a:r>
              <a:rPr lang="cs-CZ" sz="2800" b="1" dirty="0">
                <a:latin typeface="Arial" charset="0"/>
              </a:rPr>
              <a:t> různých enzymů</a:t>
            </a:r>
          </a:p>
          <a:p>
            <a:pPr marL="534988" lvl="1" indent="-258763"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tvorba energie</a:t>
            </a:r>
          </a:p>
          <a:p>
            <a:pPr marL="276225" indent="-276225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50000"/>
              <a:buFont typeface="Wingdings" pitchFamily="2" charset="2"/>
              <a:buChar char="n"/>
              <a:defRPr/>
            </a:pPr>
            <a:r>
              <a:rPr lang="cs-CZ" sz="2800" b="1" dirty="0">
                <a:latin typeface="Arial" charset="0"/>
              </a:rPr>
              <a:t>Celkový obsah </a:t>
            </a:r>
            <a:r>
              <a:rPr lang="cs-CZ" sz="2800" b="1" dirty="0" err="1">
                <a:latin typeface="Arial" charset="0"/>
              </a:rPr>
              <a:t>Fe</a:t>
            </a:r>
            <a:r>
              <a:rPr lang="cs-CZ" sz="2800" b="1" dirty="0">
                <a:latin typeface="Arial" charset="0"/>
              </a:rPr>
              <a:t> v organismu 3-5 g</a:t>
            </a:r>
          </a:p>
          <a:p>
            <a:pPr marL="534988" lvl="1" indent="-258763"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70% obsaženo ve vazbě na molekuly hemu</a:t>
            </a:r>
          </a:p>
          <a:p>
            <a:pPr marL="276225" indent="-276225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50000"/>
              <a:buFont typeface="Wingdings" pitchFamily="2" charset="2"/>
              <a:buChar char="n"/>
              <a:defRPr/>
            </a:pPr>
            <a:r>
              <a:rPr lang="cs-CZ" sz="2800" b="1" dirty="0">
                <a:latin typeface="Arial" charset="0"/>
              </a:rPr>
              <a:t>Nadbytek </a:t>
            </a:r>
            <a:r>
              <a:rPr lang="cs-CZ" sz="2800" b="1" dirty="0" err="1">
                <a:latin typeface="Arial" charset="0"/>
              </a:rPr>
              <a:t>Fe</a:t>
            </a:r>
            <a:r>
              <a:rPr lang="cs-CZ" sz="2800" b="1" dirty="0">
                <a:latin typeface="Arial" charset="0"/>
              </a:rPr>
              <a:t> může být toxický</a:t>
            </a:r>
          </a:p>
          <a:p>
            <a:pPr marL="534988" lvl="1" indent="-258763" eaLnBrk="1" fontAlgn="auto" hangingPunct="1">
              <a:spcBef>
                <a:spcPts val="0"/>
              </a:spcBef>
              <a:spcAft>
                <a:spcPts val="0"/>
              </a:spcAft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podporuje vznik reaktivních O</a:t>
            </a:r>
            <a:r>
              <a:rPr lang="cs-CZ" sz="2400" baseline="-25000" dirty="0">
                <a:latin typeface="Arial" charset="0"/>
              </a:rPr>
              <a:t>2</a:t>
            </a:r>
            <a:r>
              <a:rPr lang="cs-CZ" sz="2400" dirty="0">
                <a:latin typeface="Arial" charset="0"/>
              </a:rPr>
              <a:t> substancí (ROS)</a:t>
            </a:r>
          </a:p>
          <a:p>
            <a:pPr marL="534988" lvl="1" indent="-258763" eaLnBrk="1" fontAlgn="auto" hangingPunct="1">
              <a:spcBef>
                <a:spcPts val="0"/>
              </a:spcBef>
              <a:spcAft>
                <a:spcPts val="0"/>
              </a:spcAft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 err="1">
                <a:latin typeface="Arial" charset="0"/>
              </a:rPr>
              <a:t>suplementace</a:t>
            </a:r>
            <a:r>
              <a:rPr lang="cs-CZ" sz="2400" dirty="0">
                <a:latin typeface="Arial" charset="0"/>
              </a:rPr>
              <a:t> v době zánětu může být škodlivá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902896" y="6356350"/>
            <a:ext cx="2133600" cy="365125"/>
          </a:xfrm>
        </p:spPr>
        <p:txBody>
          <a:bodyPr/>
          <a:lstStyle/>
          <a:p>
            <a:pPr algn="r">
              <a:defRPr/>
            </a:pPr>
            <a:fld id="{9500FA2F-CBB2-47EA-9734-098F870013BB}" type="slidenum">
              <a:rPr lang="cs-CZ" smtClean="0"/>
              <a:pPr algn="r">
                <a:defRPr/>
              </a:pPr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0420203"/>
      </p:ext>
    </p:extLst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2" y="160339"/>
            <a:ext cx="7877944" cy="964406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Zdroje železa ve stravě a vstřebávání </a:t>
            </a:r>
            <a:r>
              <a:rPr lang="cs-CZ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Fe</a:t>
            </a:r>
            <a:br>
              <a:rPr lang="cs-CZ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za fyziologických okolností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556792"/>
            <a:ext cx="8280151" cy="5040560"/>
          </a:xfrm>
        </p:spPr>
        <p:txBody>
          <a:bodyPr rtlCol="0">
            <a:normAutofit/>
          </a:bodyPr>
          <a:lstStyle/>
          <a:p>
            <a:pPr marL="276225" indent="-276225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50000"/>
              <a:buFont typeface="Wingdings" pitchFamily="2" charset="2"/>
              <a:buChar char="n"/>
              <a:defRPr/>
            </a:pPr>
            <a:r>
              <a:rPr lang="cs-CZ" sz="2800" b="1" dirty="0">
                <a:latin typeface="Arial" charset="0"/>
              </a:rPr>
              <a:t>Bohaté zdroje </a:t>
            </a:r>
            <a:r>
              <a:rPr lang="cs-CZ" sz="2800" b="1" dirty="0" err="1">
                <a:latin typeface="Arial" charset="0"/>
              </a:rPr>
              <a:t>Fe</a:t>
            </a:r>
            <a:r>
              <a:rPr lang="cs-CZ" sz="2800" b="1" dirty="0">
                <a:latin typeface="Arial" charset="0"/>
              </a:rPr>
              <a:t> </a:t>
            </a:r>
            <a:r>
              <a:rPr lang="cs-CZ" dirty="0">
                <a:latin typeface="Arial" charset="0"/>
              </a:rPr>
              <a:t>(množství na 100g potraviny)</a:t>
            </a:r>
          </a:p>
          <a:p>
            <a:pPr marL="534988" lvl="1" indent="-258763" eaLnBrk="1" fontAlgn="auto" hangingPunct="1">
              <a:spcBef>
                <a:spcPts val="0"/>
              </a:spcBef>
              <a:spcAft>
                <a:spcPts val="0"/>
              </a:spcAft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játra (10mg), maso (2-5mg), vaječný žloutek (1,1mg)</a:t>
            </a:r>
          </a:p>
          <a:p>
            <a:pPr marL="534988" lvl="1" indent="-258763" eaLnBrk="1" fontAlgn="auto" hangingPunct="1">
              <a:spcBef>
                <a:spcPts val="0"/>
              </a:spcBef>
              <a:spcAft>
                <a:spcPts val="0"/>
              </a:spcAft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luštěniny (5-10mg), sója (9-15mg)</a:t>
            </a:r>
          </a:p>
          <a:p>
            <a:pPr marL="276225" indent="-276225">
              <a:spcBef>
                <a:spcPts val="600"/>
              </a:spcBef>
              <a:buClr>
                <a:schemeClr val="tx2">
                  <a:lumMod val="75000"/>
                </a:schemeClr>
              </a:buClr>
              <a:buSzPct val="50000"/>
              <a:buFont typeface="Wingdings" pitchFamily="2" charset="2"/>
              <a:buChar char="n"/>
              <a:defRPr/>
            </a:pPr>
            <a:r>
              <a:rPr lang="cs-CZ" sz="2800" b="1" dirty="0">
                <a:latin typeface="Arial" charset="0"/>
              </a:rPr>
              <a:t>Vstřebávání </a:t>
            </a:r>
            <a:r>
              <a:rPr lang="cs-CZ" sz="2800" b="1" dirty="0" err="1">
                <a:latin typeface="Arial" charset="0"/>
              </a:rPr>
              <a:t>Fe</a:t>
            </a:r>
            <a:endParaRPr lang="cs-CZ" sz="2800" b="1" dirty="0">
              <a:latin typeface="Arial" charset="0"/>
            </a:endParaRPr>
          </a:p>
          <a:p>
            <a:pPr marL="534988" lvl="1" indent="-258763"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hemové </a:t>
            </a:r>
            <a:r>
              <a:rPr lang="cs-CZ" sz="2400" dirty="0" err="1">
                <a:latin typeface="Arial" charset="0"/>
              </a:rPr>
              <a:t>Fe</a:t>
            </a:r>
            <a:r>
              <a:rPr lang="cs-CZ" sz="2400" dirty="0">
                <a:latin typeface="Arial" charset="0"/>
              </a:rPr>
              <a:t> 15-35 %</a:t>
            </a:r>
          </a:p>
          <a:p>
            <a:pPr marL="534988" lvl="1" indent="-258763"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 err="1">
                <a:latin typeface="Arial" charset="0"/>
              </a:rPr>
              <a:t>nehemové</a:t>
            </a:r>
            <a:r>
              <a:rPr lang="cs-CZ" sz="2400" dirty="0">
                <a:latin typeface="Arial" charset="0"/>
              </a:rPr>
              <a:t> (anorganické) </a:t>
            </a:r>
            <a:r>
              <a:rPr lang="cs-CZ" sz="2400" dirty="0" err="1">
                <a:latin typeface="Arial" charset="0"/>
              </a:rPr>
              <a:t>Fe</a:t>
            </a:r>
            <a:r>
              <a:rPr lang="cs-CZ" sz="2400" dirty="0">
                <a:latin typeface="Arial" charset="0"/>
              </a:rPr>
              <a:t> 10 %</a:t>
            </a:r>
          </a:p>
          <a:p>
            <a:pPr marL="534988" lvl="1" indent="-258763"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potencováno přítomností vitamin C a některých aminokyselin</a:t>
            </a:r>
          </a:p>
          <a:p>
            <a:pPr marL="534988" lvl="1" indent="-258763"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vstřebává se v duodenu a proximálním jejunu</a:t>
            </a:r>
          </a:p>
          <a:p>
            <a:pPr marL="276225" indent="-276225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50000"/>
              <a:buFont typeface="Wingdings" pitchFamily="2" charset="2"/>
              <a:buChar char="n"/>
              <a:defRPr/>
            </a:pPr>
            <a:r>
              <a:rPr lang="cs-CZ" sz="2800" b="1" dirty="0">
                <a:latin typeface="Arial" charset="0"/>
              </a:rPr>
              <a:t>Zásobní </a:t>
            </a:r>
            <a:r>
              <a:rPr lang="cs-CZ" sz="2800" b="1" dirty="0" err="1">
                <a:latin typeface="Arial" charset="0"/>
              </a:rPr>
              <a:t>Fe</a:t>
            </a:r>
            <a:r>
              <a:rPr lang="cs-CZ" sz="2800" b="1" dirty="0">
                <a:latin typeface="Arial" charset="0"/>
              </a:rPr>
              <a:t> v celém organismu tvoří 0,8-1,2 g</a:t>
            </a:r>
          </a:p>
          <a:p>
            <a:pPr marL="534988" lvl="1" indent="-258763"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 err="1">
                <a:latin typeface="Arial" charset="0"/>
              </a:rPr>
              <a:t>ferritin</a:t>
            </a:r>
            <a:r>
              <a:rPr lang="cs-CZ" sz="2400" dirty="0">
                <a:latin typeface="Arial" charset="0"/>
              </a:rPr>
              <a:t> normální rozmezí 30-300 </a:t>
            </a:r>
            <a:r>
              <a:rPr lang="cs-CZ" sz="2400" dirty="0">
                <a:latin typeface="Symbol" pitchFamily="18" charset="2"/>
              </a:rPr>
              <a:t>m</a:t>
            </a:r>
            <a:r>
              <a:rPr lang="cs-CZ" sz="2400" dirty="0">
                <a:latin typeface="Arial" charset="0"/>
              </a:rPr>
              <a:t>g/l</a:t>
            </a:r>
          </a:p>
          <a:p>
            <a:pPr marL="534988" lvl="1" indent="-258763"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hladina </a:t>
            </a:r>
            <a:r>
              <a:rPr lang="cs-CZ" sz="2400" dirty="0" err="1">
                <a:latin typeface="Arial" charset="0"/>
              </a:rPr>
              <a:t>ferritinu</a:t>
            </a:r>
            <a:r>
              <a:rPr lang="cs-CZ" sz="2400" dirty="0">
                <a:latin typeface="Arial" charset="0"/>
              </a:rPr>
              <a:t> v krvi koresponduje se zásobami </a:t>
            </a:r>
            <a:r>
              <a:rPr lang="cs-CZ" sz="2400" dirty="0" err="1">
                <a:latin typeface="Arial" charset="0"/>
              </a:rPr>
              <a:t>Fe</a:t>
            </a:r>
            <a:endParaRPr lang="cs-CZ" sz="2400" dirty="0">
              <a:latin typeface="Arial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902896" y="6356350"/>
            <a:ext cx="2133600" cy="365125"/>
          </a:xfrm>
        </p:spPr>
        <p:txBody>
          <a:bodyPr/>
          <a:lstStyle/>
          <a:p>
            <a:pPr algn="r">
              <a:defRPr/>
            </a:pPr>
            <a:fld id="{9500FA2F-CBB2-47EA-9734-098F870013BB}" type="slidenum">
              <a:rPr lang="cs-CZ" smtClean="0"/>
              <a:pPr algn="r">
                <a:defRPr/>
              </a:pPr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9565759"/>
      </p:ext>
    </p:extLst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877944" cy="964406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Hodnocení stavu </a:t>
            </a:r>
            <a:r>
              <a:rPr lang="cs-CZ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Fe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v organismu</a:t>
            </a:r>
            <a:br>
              <a:rPr lang="cs-CZ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ve vztahu k </a:t>
            </a:r>
            <a:r>
              <a:rPr lang="cs-CZ" sz="2400" b="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suplementaci</a:t>
            </a: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b="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Fe</a:t>
            </a:r>
            <a:endParaRPr lang="cs-CZ" sz="2400" b="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628800"/>
            <a:ext cx="8352159" cy="5040560"/>
          </a:xfrm>
        </p:spPr>
        <p:txBody>
          <a:bodyPr rtlCol="0">
            <a:normAutofit/>
          </a:bodyPr>
          <a:lstStyle/>
          <a:p>
            <a:pPr marL="276225" indent="-276225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50000"/>
              <a:buFont typeface="Wingdings" pitchFamily="2" charset="2"/>
              <a:buChar char="n"/>
              <a:defRPr/>
            </a:pPr>
            <a:r>
              <a:rPr lang="cs-CZ" sz="2800" b="1" dirty="0">
                <a:latin typeface="Arial" charset="0"/>
              </a:rPr>
              <a:t>Hladina </a:t>
            </a:r>
            <a:r>
              <a:rPr lang="cs-CZ" sz="2800" b="1" dirty="0" err="1">
                <a:latin typeface="Arial" charset="0"/>
              </a:rPr>
              <a:t>Fe</a:t>
            </a:r>
            <a:r>
              <a:rPr lang="cs-CZ" sz="2800" b="1" dirty="0">
                <a:latin typeface="Arial" charset="0"/>
              </a:rPr>
              <a:t> v krevním séru (5-25 </a:t>
            </a:r>
            <a:r>
              <a:rPr lang="cs-CZ" sz="2800" b="1" dirty="0" err="1">
                <a:latin typeface="Symbol" pitchFamily="18" charset="2"/>
              </a:rPr>
              <a:t>m</a:t>
            </a:r>
            <a:r>
              <a:rPr lang="cs-CZ" sz="2800" b="1" dirty="0" err="1">
                <a:latin typeface="Arial" charset="0"/>
              </a:rPr>
              <a:t>mol</a:t>
            </a:r>
            <a:r>
              <a:rPr lang="cs-CZ" sz="2800" b="1" dirty="0">
                <a:latin typeface="Arial" charset="0"/>
              </a:rPr>
              <a:t>/l)</a:t>
            </a:r>
          </a:p>
          <a:p>
            <a:pPr marL="534988" lvl="1" indent="-258763" eaLnBrk="1" fontAlgn="auto" hangingPunct="1">
              <a:spcBef>
                <a:spcPts val="0"/>
              </a:spcBef>
              <a:spcAft>
                <a:spcPts val="0"/>
              </a:spcAft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klesá při akutním metabolickém stresu</a:t>
            </a:r>
          </a:p>
          <a:p>
            <a:pPr marL="534988" lvl="1" indent="-258763" eaLnBrk="1" fontAlgn="auto" hangingPunct="1">
              <a:spcBef>
                <a:spcPts val="0"/>
              </a:spcBef>
              <a:spcAft>
                <a:spcPts val="0"/>
              </a:spcAft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přesun </a:t>
            </a:r>
            <a:r>
              <a:rPr lang="cs-CZ" sz="2400" dirty="0" err="1">
                <a:latin typeface="Arial" charset="0"/>
              </a:rPr>
              <a:t>Fe</a:t>
            </a:r>
            <a:r>
              <a:rPr lang="cs-CZ" sz="2400" dirty="0">
                <a:latin typeface="Arial" charset="0"/>
              </a:rPr>
              <a:t> z krve do tkání (</a:t>
            </a:r>
            <a:r>
              <a:rPr lang="cs-CZ" sz="2400" dirty="0" err="1">
                <a:latin typeface="Arial" charset="0"/>
              </a:rPr>
              <a:t>hepcidin</a:t>
            </a:r>
            <a:r>
              <a:rPr lang="cs-CZ" sz="2400" dirty="0">
                <a:latin typeface="Arial" charset="0"/>
              </a:rPr>
              <a:t>)</a:t>
            </a:r>
          </a:p>
          <a:p>
            <a:pPr marL="534988" lvl="1" indent="-258763" eaLnBrk="1" fontAlgn="auto" hangingPunct="1">
              <a:spcBef>
                <a:spcPts val="0"/>
              </a:spcBef>
              <a:spcAft>
                <a:spcPts val="0"/>
              </a:spcAft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pokles </a:t>
            </a:r>
            <a:r>
              <a:rPr lang="cs-CZ" sz="2400" dirty="0" err="1">
                <a:latin typeface="Arial" charset="0"/>
              </a:rPr>
              <a:t>Fe</a:t>
            </a:r>
            <a:r>
              <a:rPr lang="cs-CZ" sz="2400" dirty="0">
                <a:latin typeface="Arial" charset="0"/>
              </a:rPr>
              <a:t> je výhodný při infekci (růstový faktor bakterií)</a:t>
            </a:r>
          </a:p>
          <a:p>
            <a:pPr marL="276225" indent="-276225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50000"/>
              <a:buFont typeface="Wingdings" pitchFamily="2" charset="2"/>
              <a:buChar char="n"/>
              <a:defRPr/>
            </a:pPr>
            <a:r>
              <a:rPr lang="cs-CZ" sz="2800" b="1" dirty="0" err="1">
                <a:latin typeface="Arial" charset="0"/>
              </a:rPr>
              <a:t>Ferritin</a:t>
            </a:r>
            <a:r>
              <a:rPr lang="cs-CZ" sz="2800" b="1" dirty="0">
                <a:latin typeface="Arial" charset="0"/>
              </a:rPr>
              <a:t> </a:t>
            </a:r>
            <a:r>
              <a:rPr lang="cs-CZ" dirty="0">
                <a:latin typeface="Arial" charset="0"/>
              </a:rPr>
              <a:t>(bílkovina, která váže až 4500 atomů </a:t>
            </a:r>
            <a:r>
              <a:rPr lang="cs-CZ" dirty="0" err="1">
                <a:latin typeface="Arial" charset="0"/>
              </a:rPr>
              <a:t>Fe</a:t>
            </a:r>
            <a:r>
              <a:rPr lang="cs-CZ" dirty="0">
                <a:latin typeface="Arial" charset="0"/>
              </a:rPr>
              <a:t>)</a:t>
            </a:r>
          </a:p>
          <a:p>
            <a:pPr marL="534988" lvl="1" indent="-258763"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bílkovina akutní fáze</a:t>
            </a:r>
          </a:p>
          <a:p>
            <a:pPr marL="534988" lvl="1" indent="-258763"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hodnota &lt; 100 </a:t>
            </a:r>
            <a:r>
              <a:rPr lang="cs-CZ" sz="2400" dirty="0">
                <a:latin typeface="Symbol" pitchFamily="18" charset="2"/>
              </a:rPr>
              <a:t>m</a:t>
            </a:r>
            <a:r>
              <a:rPr lang="cs-CZ" sz="2400" dirty="0">
                <a:latin typeface="Arial" charset="0"/>
              </a:rPr>
              <a:t>g/l je při zánětu nízká (fyziologicky by však byla v normě) </a:t>
            </a:r>
          </a:p>
          <a:p>
            <a:pPr marL="276225" indent="-276225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50000"/>
              <a:buFont typeface="Wingdings" pitchFamily="2" charset="2"/>
              <a:buChar char="n"/>
              <a:defRPr/>
            </a:pPr>
            <a:r>
              <a:rPr lang="cs-CZ" sz="2800" b="1" dirty="0">
                <a:latin typeface="Arial" charset="0"/>
              </a:rPr>
              <a:t>Saturace vazebné kapacity krve (transferinu)</a:t>
            </a:r>
          </a:p>
          <a:p>
            <a:pPr marL="534988" lvl="1" indent="-258763" eaLnBrk="1" fontAlgn="auto" hangingPunct="1">
              <a:spcBef>
                <a:spcPts val="0"/>
              </a:spcBef>
              <a:spcAft>
                <a:spcPts val="0"/>
              </a:spcAft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 err="1">
                <a:latin typeface="Arial" charset="0"/>
              </a:rPr>
              <a:t>SaFe</a:t>
            </a:r>
            <a:r>
              <a:rPr lang="cs-CZ" sz="2400" dirty="0">
                <a:latin typeface="Arial" charset="0"/>
              </a:rPr>
              <a:t> ukazuje na transportní </a:t>
            </a:r>
            <a:r>
              <a:rPr lang="cs-CZ" sz="2400" dirty="0" err="1">
                <a:latin typeface="Arial" charset="0"/>
              </a:rPr>
              <a:t>Fe</a:t>
            </a:r>
            <a:r>
              <a:rPr lang="cs-CZ" sz="2400" dirty="0">
                <a:latin typeface="Arial" charset="0"/>
              </a:rPr>
              <a:t> </a:t>
            </a:r>
          </a:p>
          <a:p>
            <a:pPr marL="534988" lvl="1" indent="-258763" eaLnBrk="1" fontAlgn="auto" hangingPunct="1">
              <a:spcBef>
                <a:spcPts val="0"/>
              </a:spcBef>
              <a:spcAft>
                <a:spcPts val="0"/>
              </a:spcAft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norma 25-30 % (0,25-0,35)</a:t>
            </a:r>
          </a:p>
          <a:p>
            <a:pPr marL="534988" lvl="1" indent="-258763" eaLnBrk="1" fontAlgn="auto" hangingPunct="1">
              <a:spcBef>
                <a:spcPts val="0"/>
              </a:spcBef>
              <a:spcAft>
                <a:spcPts val="0"/>
              </a:spcAft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nedostatek mobilního </a:t>
            </a:r>
            <a:r>
              <a:rPr lang="cs-CZ" sz="2400" dirty="0" err="1">
                <a:latin typeface="Arial" charset="0"/>
              </a:rPr>
              <a:t>Fe</a:t>
            </a:r>
            <a:r>
              <a:rPr lang="cs-CZ" sz="2400" dirty="0">
                <a:latin typeface="Arial" charset="0"/>
              </a:rPr>
              <a:t> &lt; 20 % resp. 0,2</a:t>
            </a:r>
          </a:p>
          <a:p>
            <a:pPr marL="534988" lvl="1" indent="-258763" eaLnBrk="1" fontAlgn="auto" hangingPunct="1">
              <a:spcBef>
                <a:spcPts val="0"/>
              </a:spcBef>
              <a:spcAft>
                <a:spcPts val="0"/>
              </a:spcAft>
              <a:buClrTx/>
              <a:buSzPct val="70000"/>
              <a:buFont typeface="Arial" pitchFamily="34" charset="0"/>
              <a:buChar char="‒"/>
              <a:defRPr/>
            </a:pPr>
            <a:endParaRPr lang="cs-CZ" sz="2400" dirty="0">
              <a:latin typeface="Arial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902896" y="6356350"/>
            <a:ext cx="2133600" cy="365125"/>
          </a:xfrm>
        </p:spPr>
        <p:txBody>
          <a:bodyPr/>
          <a:lstStyle/>
          <a:p>
            <a:pPr algn="r">
              <a:defRPr/>
            </a:pPr>
            <a:fld id="{9500FA2F-CBB2-47EA-9734-098F870013BB}" type="slidenum">
              <a:rPr lang="cs-CZ" smtClean="0"/>
              <a:pPr algn="r">
                <a:defRPr/>
              </a:pPr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3944866"/>
      </p:ext>
    </p:extLst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877944" cy="964406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Denní potřeba </a:t>
            </a:r>
            <a:r>
              <a:rPr lang="cs-CZ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Fe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a jeho </a:t>
            </a:r>
            <a:r>
              <a:rPr lang="cs-CZ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suplementace</a:t>
            </a:r>
            <a:br>
              <a:rPr lang="cs-CZ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při onemocnění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556792"/>
            <a:ext cx="8208143" cy="5112568"/>
          </a:xfrm>
        </p:spPr>
        <p:txBody>
          <a:bodyPr rtlCol="0">
            <a:normAutofit/>
          </a:bodyPr>
          <a:lstStyle/>
          <a:p>
            <a:pPr marL="276225" indent="-276225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50000"/>
              <a:buFont typeface="Wingdings" pitchFamily="2" charset="2"/>
              <a:buChar char="n"/>
              <a:defRPr/>
            </a:pPr>
            <a:r>
              <a:rPr lang="cs-CZ" sz="2800" b="1" dirty="0">
                <a:latin typeface="Arial" charset="0"/>
              </a:rPr>
              <a:t>Denní potřeba 10-20 mg</a:t>
            </a:r>
          </a:p>
          <a:p>
            <a:pPr marL="534988" lvl="1" indent="-258763" eaLnBrk="1" fontAlgn="auto" hangingPunct="1">
              <a:spcBef>
                <a:spcPts val="0"/>
              </a:spcBef>
              <a:spcAft>
                <a:spcPts val="0"/>
              </a:spcAft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vstřebává se pouze kolem 10 %</a:t>
            </a:r>
          </a:p>
          <a:p>
            <a:pPr marL="534988" lvl="1" indent="-258763" eaLnBrk="1" fontAlgn="auto" hangingPunct="1">
              <a:spcBef>
                <a:spcPts val="0"/>
              </a:spcBef>
              <a:spcAft>
                <a:spcPts val="0"/>
              </a:spcAft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při deficitu je vstřebávání vyšší</a:t>
            </a:r>
          </a:p>
          <a:p>
            <a:pPr marL="534988" lvl="1" indent="-258763" eaLnBrk="1" fontAlgn="auto" hangingPunct="1">
              <a:spcBef>
                <a:spcPts val="0"/>
              </a:spcBef>
              <a:spcAft>
                <a:spcPts val="0"/>
              </a:spcAft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při systémovém zánětu je vstřebávání velmi nízké</a:t>
            </a:r>
          </a:p>
          <a:p>
            <a:pPr marL="276225" indent="-276225">
              <a:spcBef>
                <a:spcPts val="600"/>
              </a:spcBef>
              <a:buClr>
                <a:schemeClr val="tx2">
                  <a:lumMod val="75000"/>
                </a:schemeClr>
              </a:buClr>
              <a:buSzPct val="50000"/>
              <a:buFont typeface="Wingdings" pitchFamily="2" charset="2"/>
              <a:buChar char="n"/>
              <a:defRPr/>
            </a:pPr>
            <a:r>
              <a:rPr lang="cs-CZ" sz="2800" b="1" dirty="0">
                <a:latin typeface="Arial" charset="0"/>
              </a:rPr>
              <a:t>Laboratorní známky deficitu </a:t>
            </a:r>
            <a:r>
              <a:rPr lang="cs-CZ" sz="2800" b="1" dirty="0" err="1">
                <a:latin typeface="Arial" charset="0"/>
              </a:rPr>
              <a:t>Fe</a:t>
            </a:r>
            <a:r>
              <a:rPr lang="cs-CZ" sz="2800" b="1" dirty="0">
                <a:latin typeface="Arial" charset="0"/>
              </a:rPr>
              <a:t> při zánětu</a:t>
            </a:r>
          </a:p>
          <a:p>
            <a:pPr marL="534988" lvl="1" indent="-258763"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 err="1">
                <a:latin typeface="Arial" charset="0"/>
              </a:rPr>
              <a:t>SaFe</a:t>
            </a:r>
            <a:r>
              <a:rPr lang="cs-CZ" sz="2400" dirty="0">
                <a:latin typeface="Arial" charset="0"/>
              </a:rPr>
              <a:t> &lt; 0,2 a současně </a:t>
            </a:r>
            <a:r>
              <a:rPr lang="cs-CZ" sz="2400" dirty="0" err="1">
                <a:latin typeface="Arial" charset="0"/>
              </a:rPr>
              <a:t>ferritin</a:t>
            </a:r>
            <a:r>
              <a:rPr lang="cs-CZ" sz="2400" dirty="0">
                <a:latin typeface="Arial" charset="0"/>
              </a:rPr>
              <a:t> &lt; 100 </a:t>
            </a:r>
            <a:r>
              <a:rPr lang="cs-CZ" sz="2400" dirty="0">
                <a:latin typeface="Symbol" pitchFamily="18" charset="2"/>
              </a:rPr>
              <a:t>m</a:t>
            </a:r>
            <a:r>
              <a:rPr lang="cs-CZ" sz="2400" dirty="0">
                <a:latin typeface="Arial" charset="0"/>
              </a:rPr>
              <a:t>g/l</a:t>
            </a:r>
          </a:p>
          <a:p>
            <a:pPr marL="534988" lvl="1" indent="-258763"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pokud je současně anémie, jde o anémii z nedostatku </a:t>
            </a:r>
            <a:r>
              <a:rPr lang="cs-CZ" sz="2400" dirty="0" err="1">
                <a:latin typeface="Arial" charset="0"/>
              </a:rPr>
              <a:t>Fe</a:t>
            </a:r>
            <a:r>
              <a:rPr lang="cs-CZ" sz="2400" dirty="0">
                <a:latin typeface="Arial" charset="0"/>
              </a:rPr>
              <a:t> (</a:t>
            </a:r>
            <a:r>
              <a:rPr lang="cs-CZ" sz="2400" i="1" dirty="0">
                <a:latin typeface="Arial" charset="0"/>
              </a:rPr>
              <a:t>Iron </a:t>
            </a:r>
            <a:r>
              <a:rPr lang="cs-CZ" sz="2400" i="1" dirty="0" err="1">
                <a:latin typeface="Arial" charset="0"/>
              </a:rPr>
              <a:t>Deficiency</a:t>
            </a:r>
            <a:r>
              <a:rPr lang="cs-CZ" sz="2400" i="1" dirty="0">
                <a:latin typeface="Arial" charset="0"/>
              </a:rPr>
              <a:t> </a:t>
            </a:r>
            <a:r>
              <a:rPr lang="cs-CZ" sz="2400" i="1" dirty="0" err="1">
                <a:latin typeface="Arial" charset="0"/>
              </a:rPr>
              <a:t>Anemia</a:t>
            </a:r>
            <a:r>
              <a:rPr lang="cs-CZ" sz="2400" dirty="0">
                <a:latin typeface="Arial" charset="0"/>
              </a:rPr>
              <a:t>, IDA)</a:t>
            </a:r>
          </a:p>
          <a:p>
            <a:pPr marL="276225" indent="-276225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50000"/>
              <a:buFont typeface="Wingdings" pitchFamily="2" charset="2"/>
              <a:buChar char="n"/>
              <a:defRPr/>
            </a:pPr>
            <a:r>
              <a:rPr lang="cs-CZ" sz="2800" b="1" dirty="0" err="1">
                <a:latin typeface="Arial" charset="0"/>
              </a:rPr>
              <a:t>Suplementace</a:t>
            </a:r>
            <a:r>
              <a:rPr lang="cs-CZ" sz="2800" b="1" dirty="0">
                <a:latin typeface="Arial" charset="0"/>
              </a:rPr>
              <a:t> léky</a:t>
            </a:r>
            <a:endParaRPr lang="cs-CZ" dirty="0">
              <a:latin typeface="Arial" charset="0"/>
            </a:endParaRPr>
          </a:p>
          <a:p>
            <a:pPr marL="534988" lvl="1" indent="-258763"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tablety s prodlouženým uvolňováním, kapky, sirup</a:t>
            </a:r>
          </a:p>
          <a:p>
            <a:pPr marL="534988" lvl="1" indent="-258763"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léčebná dávka při deficitu </a:t>
            </a:r>
            <a:r>
              <a:rPr lang="cs-CZ" sz="2400" dirty="0" err="1">
                <a:latin typeface="Arial" charset="0"/>
              </a:rPr>
              <a:t>Fe</a:t>
            </a:r>
            <a:r>
              <a:rPr lang="cs-CZ" sz="2400" dirty="0">
                <a:latin typeface="Arial" charset="0"/>
              </a:rPr>
              <a:t> 100-200 mg/den</a:t>
            </a:r>
          </a:p>
          <a:p>
            <a:pPr marL="534988" lvl="1" indent="-258763"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úprava deficitu </a:t>
            </a:r>
            <a:r>
              <a:rPr lang="cs-CZ" sz="2400" dirty="0" err="1">
                <a:latin typeface="Arial" charset="0"/>
              </a:rPr>
              <a:t>Fe</a:t>
            </a:r>
            <a:r>
              <a:rPr lang="cs-CZ" sz="2400" dirty="0">
                <a:latin typeface="Arial" charset="0"/>
              </a:rPr>
              <a:t> trvá 6 měsíců</a:t>
            </a:r>
          </a:p>
          <a:p>
            <a:pPr marL="534988" lvl="1" indent="-258763" eaLnBrk="1" fontAlgn="auto" hangingPunct="1">
              <a:spcBef>
                <a:spcPts val="0"/>
              </a:spcBef>
              <a:spcAft>
                <a:spcPts val="0"/>
              </a:spcAft>
              <a:buClrTx/>
              <a:buSzPct val="70000"/>
              <a:buFont typeface="Arial" pitchFamily="34" charset="0"/>
              <a:buChar char="‒"/>
              <a:defRPr/>
            </a:pPr>
            <a:endParaRPr lang="cs-CZ" sz="2400" dirty="0">
              <a:latin typeface="Arial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902896" y="6356350"/>
            <a:ext cx="2133600" cy="365125"/>
          </a:xfrm>
        </p:spPr>
        <p:txBody>
          <a:bodyPr/>
          <a:lstStyle/>
          <a:p>
            <a:pPr algn="r">
              <a:defRPr/>
            </a:pPr>
            <a:fld id="{9500FA2F-CBB2-47EA-9734-098F870013BB}" type="slidenum">
              <a:rPr lang="cs-CZ" smtClean="0"/>
              <a:pPr algn="r">
                <a:defRPr/>
              </a:pPr>
              <a:t>34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1798215"/>
      </p:ext>
    </p:extLst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>
          <a:xfrm>
            <a:off x="1403648" y="2708920"/>
            <a:ext cx="5040560" cy="850106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Jód ve výživě</a:t>
            </a:r>
            <a:endParaRPr lang="en-US" sz="32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08359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2" y="160339"/>
            <a:ext cx="7877944" cy="964406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Jód, I</a:t>
            </a:r>
            <a:r>
              <a:rPr lang="cs-CZ" baseline="30000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127</a:t>
            </a:r>
            <a:br>
              <a:rPr lang="cs-CZ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</a:b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základní charakteristika</a:t>
            </a:r>
            <a:endParaRPr lang="cs-CZ" sz="2400" b="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628800"/>
            <a:ext cx="8352159" cy="4824114"/>
          </a:xfrm>
        </p:spPr>
        <p:txBody>
          <a:bodyPr rtlCol="0">
            <a:normAutofit/>
          </a:bodyPr>
          <a:lstStyle/>
          <a:p>
            <a:pPr marL="276225" indent="-276225" eaLnBrk="1" fontAlgn="auto" hangingPunct="1">
              <a:spcBef>
                <a:spcPts val="0"/>
              </a:spcBef>
              <a:buClr>
                <a:schemeClr val="tx2">
                  <a:lumMod val="75000"/>
                </a:schemeClr>
              </a:buClr>
              <a:buSzPct val="50000"/>
              <a:buFont typeface="Wingdings" pitchFamily="2" charset="2"/>
              <a:buChar char="n"/>
              <a:defRPr/>
            </a:pPr>
            <a:r>
              <a:rPr lang="cs-CZ" sz="2800" b="1" dirty="0">
                <a:latin typeface="Arial" charset="0"/>
              </a:rPr>
              <a:t>Nedostatek jódu je i v dnešní době častý</a:t>
            </a:r>
          </a:p>
          <a:p>
            <a:pPr marL="534988" lvl="1" indent="-258763" eaLnBrk="1" fontAlgn="auto" hangingPunct="1"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v Evropě je udáváno 44 % obyvatel</a:t>
            </a:r>
          </a:p>
          <a:p>
            <a:pPr marL="534988" lvl="1" indent="-258763" eaLnBrk="1" fontAlgn="auto" hangingPunct="1"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podstatně nižší výskyt v Americe</a:t>
            </a:r>
          </a:p>
          <a:p>
            <a:pPr marL="276225" indent="-276225">
              <a:spcBef>
                <a:spcPts val="1200"/>
              </a:spcBef>
              <a:buClr>
                <a:schemeClr val="tx2">
                  <a:lumMod val="75000"/>
                </a:schemeClr>
              </a:buClr>
              <a:buSzPct val="50000"/>
              <a:buFont typeface="Wingdings" pitchFamily="2" charset="2"/>
              <a:buChar char="n"/>
              <a:defRPr/>
            </a:pPr>
            <a:r>
              <a:rPr lang="cs-CZ" sz="2800" b="1" dirty="0">
                <a:latin typeface="Arial" charset="0"/>
              </a:rPr>
              <a:t>Funkce štítné žlázy je vysoce závislá na zevním přívodu jódu</a:t>
            </a:r>
          </a:p>
          <a:p>
            <a:pPr marL="534988" lvl="1" indent="-258763"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nedostatek jódu ► snížená tvorba </a:t>
            </a:r>
            <a:r>
              <a:rPr lang="cs-CZ" sz="2400" dirty="0" err="1">
                <a:latin typeface="Arial" charset="0"/>
              </a:rPr>
              <a:t>thyroxinu</a:t>
            </a:r>
            <a:r>
              <a:rPr lang="cs-CZ" sz="2400" dirty="0">
                <a:latin typeface="Arial" charset="0"/>
              </a:rPr>
              <a:t> a T3 ► reakce hypofýzy se zvýšením tvorby TSH ► struma </a:t>
            </a:r>
          </a:p>
          <a:p>
            <a:pPr marL="276225" indent="-276225">
              <a:spcBef>
                <a:spcPts val="1200"/>
              </a:spcBef>
              <a:buClr>
                <a:schemeClr val="tx2">
                  <a:lumMod val="75000"/>
                </a:schemeClr>
              </a:buClr>
              <a:buSzPct val="50000"/>
              <a:buFont typeface="Wingdings" pitchFamily="2" charset="2"/>
              <a:buChar char="n"/>
              <a:defRPr/>
            </a:pPr>
            <a:r>
              <a:rPr lang="cs-CZ" sz="2800" b="1" dirty="0">
                <a:latin typeface="Arial" charset="0"/>
              </a:rPr>
              <a:t>Poruchy způsobené nedostatkem jódu</a:t>
            </a:r>
          </a:p>
          <a:p>
            <a:pPr marL="534988" lvl="1" indent="-258763"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struma, </a:t>
            </a:r>
            <a:r>
              <a:rPr lang="cs-CZ" sz="2400" dirty="0" err="1">
                <a:latin typeface="Arial" charset="0"/>
              </a:rPr>
              <a:t>nodulární</a:t>
            </a:r>
            <a:r>
              <a:rPr lang="cs-CZ" sz="2400" dirty="0">
                <a:latin typeface="Arial" charset="0"/>
              </a:rPr>
              <a:t> struma (riziko karcinomu)</a:t>
            </a:r>
          </a:p>
          <a:p>
            <a:pPr marL="534988" lvl="1" indent="-258763"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 err="1">
                <a:latin typeface="Arial" charset="0"/>
              </a:rPr>
              <a:t>hypothyreoidismus</a:t>
            </a:r>
            <a:endParaRPr lang="cs-CZ" sz="2400" dirty="0">
              <a:latin typeface="Arial" charset="0"/>
            </a:endParaRPr>
          </a:p>
          <a:p>
            <a:pPr marL="534988" lvl="1" indent="-258763"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kretenismus u kojenců (u nás se již nevyskytuje)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830888" y="6356350"/>
            <a:ext cx="2133600" cy="365125"/>
          </a:xfrm>
        </p:spPr>
        <p:txBody>
          <a:bodyPr/>
          <a:lstStyle/>
          <a:p>
            <a:pPr algn="r">
              <a:defRPr/>
            </a:pPr>
            <a:fld id="{9500FA2F-CBB2-47EA-9734-098F870013BB}" type="slidenum">
              <a:rPr lang="cs-CZ" smtClean="0"/>
              <a:pPr algn="r">
                <a:defRPr/>
              </a:pPr>
              <a:t>36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0855871"/>
      </p:ext>
    </p:extLst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9" y="116633"/>
            <a:ext cx="7597525" cy="936104"/>
          </a:xfrm>
        </p:spPr>
        <p:txBody>
          <a:bodyPr>
            <a:noAutofit/>
          </a:bodyPr>
          <a:lstStyle/>
          <a:p>
            <a:pPr eaLnBrk="1" hangingPunct="1"/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Zdroje jódu ve stravě</a:t>
            </a:r>
            <a:br>
              <a:rPr lang="cs-CZ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</a:b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obsah jódu v potravinách je však proměnlivý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628801"/>
            <a:ext cx="7632848" cy="504056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cs-CZ" sz="2800" b="1" dirty="0">
                <a:latin typeface="Arial" charset="0"/>
              </a:rPr>
              <a:t>Ryby, mořské plody, mořská sůl</a:t>
            </a:r>
          </a:p>
          <a:p>
            <a:pPr>
              <a:spcBef>
                <a:spcPts val="600"/>
              </a:spcBef>
            </a:pPr>
            <a:r>
              <a:rPr lang="cs-CZ" sz="2800" b="1" dirty="0">
                <a:latin typeface="Arial" charset="0"/>
              </a:rPr>
              <a:t>Mořské řasy</a:t>
            </a:r>
          </a:p>
          <a:p>
            <a:pPr>
              <a:spcBef>
                <a:spcPts val="600"/>
              </a:spcBef>
            </a:pPr>
            <a:r>
              <a:rPr lang="cs-CZ" sz="2800" b="1" dirty="0">
                <a:latin typeface="Arial" charset="0"/>
              </a:rPr>
              <a:t>Mléko kravské, mléčné výrobky</a:t>
            </a:r>
          </a:p>
          <a:p>
            <a:pPr>
              <a:spcBef>
                <a:spcPts val="600"/>
              </a:spcBef>
            </a:pPr>
            <a:r>
              <a:rPr lang="cs-CZ" sz="2800" b="1" dirty="0">
                <a:latin typeface="Arial" charset="0"/>
              </a:rPr>
              <a:t>Vejce</a:t>
            </a:r>
          </a:p>
          <a:p>
            <a:pPr>
              <a:spcBef>
                <a:spcPts val="600"/>
              </a:spcBef>
            </a:pPr>
            <a:r>
              <a:rPr lang="cs-CZ" sz="2800" b="1" dirty="0">
                <a:latin typeface="Arial" charset="0"/>
              </a:rPr>
              <a:t>Minerální voda Vincentka  </a:t>
            </a:r>
            <a:r>
              <a:rPr lang="cs-CZ" dirty="0">
                <a:latin typeface="Arial" charset="0"/>
              </a:rPr>
              <a:t>(jód 6000 </a:t>
            </a:r>
            <a:r>
              <a:rPr lang="cs-CZ" dirty="0">
                <a:latin typeface="Symbol" pitchFamily="18" charset="2"/>
              </a:rPr>
              <a:t>m</a:t>
            </a:r>
            <a:r>
              <a:rPr lang="cs-CZ" dirty="0">
                <a:latin typeface="Arial" charset="0"/>
              </a:rPr>
              <a:t>g/l)</a:t>
            </a:r>
          </a:p>
          <a:p>
            <a:pPr>
              <a:spcBef>
                <a:spcPts val="600"/>
              </a:spcBef>
            </a:pPr>
            <a:r>
              <a:rPr lang="cs-CZ" sz="2800" b="1" dirty="0">
                <a:latin typeface="Arial" charset="0"/>
              </a:rPr>
              <a:t>Fortifikovaná sůl</a:t>
            </a:r>
          </a:p>
          <a:p>
            <a:pPr>
              <a:spcBef>
                <a:spcPts val="600"/>
              </a:spcBef>
            </a:pPr>
            <a:r>
              <a:rPr lang="cs-CZ" sz="2800" b="1" dirty="0">
                <a:latin typeface="Arial" charset="0"/>
              </a:rPr>
              <a:t>Fortifikované potraviny</a:t>
            </a:r>
          </a:p>
          <a:p>
            <a:pPr>
              <a:spcBef>
                <a:spcPts val="1800"/>
              </a:spcBef>
            </a:pPr>
            <a:r>
              <a:rPr lang="cs-CZ" sz="2800" b="1" dirty="0">
                <a:latin typeface="Arial" charset="0"/>
              </a:rPr>
              <a:t>Nízký obsah v rostlinné stravě</a:t>
            </a:r>
          </a:p>
          <a:p>
            <a:pPr marL="620713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ovoce, zelenina, luštěniny, cereálie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830888" y="6356350"/>
            <a:ext cx="2133600" cy="365125"/>
          </a:xfrm>
        </p:spPr>
        <p:txBody>
          <a:bodyPr/>
          <a:lstStyle/>
          <a:p>
            <a:pPr algn="r">
              <a:defRPr/>
            </a:pPr>
            <a:fld id="{9500FA2F-CBB2-47EA-9734-098F870013BB}" type="slidenum">
              <a:rPr lang="cs-CZ" smtClean="0"/>
              <a:pPr algn="r">
                <a:defRPr/>
              </a:pPr>
              <a:t>37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11563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870520" y="116632"/>
            <a:ext cx="7877944" cy="964406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Obsah jódu v mořské soli</a:t>
            </a:r>
            <a:br>
              <a:rPr lang="cs-CZ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nemusí být vysoký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773238"/>
            <a:ext cx="8353425" cy="4464050"/>
          </a:xfrm>
        </p:spPr>
        <p:txBody>
          <a:bodyPr rtlCol="0">
            <a:normAutofit/>
          </a:bodyPr>
          <a:lstStyle/>
          <a:p>
            <a:pPr marL="276225" indent="-276225">
              <a:spcBef>
                <a:spcPts val="0"/>
              </a:spcBef>
              <a:buClr>
                <a:schemeClr val="tx2">
                  <a:lumMod val="75000"/>
                </a:schemeClr>
              </a:buClr>
              <a:buSzPct val="50000"/>
              <a:buFont typeface="Wingdings" pitchFamily="2" charset="2"/>
              <a:buChar char="n"/>
              <a:defRPr/>
            </a:pPr>
            <a:r>
              <a:rPr lang="cs-CZ" sz="2800" b="1" dirty="0">
                <a:latin typeface="Arial" charset="0"/>
              </a:rPr>
              <a:t>Jódové sloučeniny v mořské vodě/soli</a:t>
            </a:r>
          </a:p>
          <a:p>
            <a:pPr marL="534988" lvl="1" indent="-258763"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méně stabilní jodid (angl. </a:t>
            </a:r>
            <a:r>
              <a:rPr lang="cs-CZ" sz="2400" i="1" dirty="0" err="1">
                <a:latin typeface="Arial" charset="0"/>
              </a:rPr>
              <a:t>iodide</a:t>
            </a:r>
            <a:r>
              <a:rPr lang="cs-CZ" sz="2400" dirty="0">
                <a:latin typeface="Arial" charset="0"/>
              </a:rPr>
              <a:t>)	I</a:t>
            </a:r>
          </a:p>
          <a:p>
            <a:pPr marL="534988" lvl="1" indent="-258763"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stabilnější jodičnan (</a:t>
            </a:r>
            <a:r>
              <a:rPr lang="cs-CZ" sz="2400" i="1" dirty="0" err="1">
                <a:latin typeface="Arial" charset="0"/>
              </a:rPr>
              <a:t>iodate</a:t>
            </a:r>
            <a:r>
              <a:rPr lang="cs-CZ" sz="2400" dirty="0">
                <a:latin typeface="Arial" charset="0"/>
              </a:rPr>
              <a:t>)		IO</a:t>
            </a:r>
            <a:r>
              <a:rPr lang="cs-CZ" sz="2400" baseline="-25000" dirty="0">
                <a:latin typeface="Arial" charset="0"/>
              </a:rPr>
              <a:t>3</a:t>
            </a:r>
          </a:p>
          <a:p>
            <a:pPr marL="534988" lvl="1" indent="-258763"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organické sloučeniny jódu</a:t>
            </a:r>
          </a:p>
          <a:p>
            <a:pPr marL="534988" lvl="1" indent="-258763"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obvyklý poměr jodid : jodičnan 5:1</a:t>
            </a:r>
          </a:p>
          <a:p>
            <a:pPr marL="276225" indent="-276225">
              <a:spcBef>
                <a:spcPts val="1200"/>
              </a:spcBef>
              <a:buClr>
                <a:schemeClr val="tx2">
                  <a:lumMod val="75000"/>
                </a:schemeClr>
              </a:buClr>
              <a:buSzPct val="50000"/>
              <a:buFont typeface="Wingdings" pitchFamily="2" charset="2"/>
              <a:buChar char="n"/>
              <a:defRPr/>
            </a:pPr>
            <a:r>
              <a:rPr lang="cs-CZ" sz="2800" b="1" dirty="0">
                <a:latin typeface="Arial" charset="0"/>
              </a:rPr>
              <a:t>Mořská sůl může mít překvapivě málo jódu</a:t>
            </a:r>
          </a:p>
          <a:p>
            <a:pPr marL="534988" lvl="1" indent="-258763"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v práci portugalských autorů byl medián jen 14 mg/kg</a:t>
            </a:r>
          </a:p>
          <a:p>
            <a:pPr marL="534988" lvl="1" indent="-258763"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polovina vzorků tedy měla &lt; 14 mg/kg</a:t>
            </a:r>
          </a:p>
          <a:p>
            <a:pPr marL="276225" indent="-276225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50000"/>
              <a:buFont typeface="Wingdings" pitchFamily="2" charset="2"/>
              <a:buChar char="n"/>
              <a:defRPr/>
            </a:pPr>
            <a:r>
              <a:rPr lang="cs-CZ" sz="2800" b="1" dirty="0" err="1">
                <a:latin typeface="Arial" charset="0"/>
              </a:rPr>
              <a:t>Jodizace</a:t>
            </a:r>
            <a:r>
              <a:rPr lang="cs-CZ" sz="2800" b="1" dirty="0">
                <a:latin typeface="Arial" charset="0"/>
              </a:rPr>
              <a:t> doporučena při nízkém obsahu jódu </a:t>
            </a:r>
          </a:p>
          <a:p>
            <a:pPr marL="534988" lvl="1" indent="-258763" eaLnBrk="1" fontAlgn="auto" hangingPunct="1">
              <a:spcBef>
                <a:spcPts val="300"/>
              </a:spcBef>
              <a:spcAft>
                <a:spcPts val="0"/>
              </a:spcAft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dle WHO &lt;15 mg/kg  </a:t>
            </a:r>
            <a:r>
              <a:rPr lang="cs-CZ" dirty="0">
                <a:latin typeface="Arial" charset="0"/>
              </a:rPr>
              <a:t>nebo</a:t>
            </a:r>
            <a:r>
              <a:rPr lang="cs-CZ" sz="2400" dirty="0">
                <a:latin typeface="Arial" charset="0"/>
              </a:rPr>
              <a:t>  &lt; 15 </a:t>
            </a:r>
            <a:r>
              <a:rPr lang="cs-CZ" sz="2400" dirty="0" err="1">
                <a:latin typeface="Arial" charset="0"/>
              </a:rPr>
              <a:t>ppm</a:t>
            </a:r>
            <a:r>
              <a:rPr lang="cs-CZ" sz="2400" dirty="0">
                <a:latin typeface="Arial" charset="0"/>
              </a:rPr>
              <a:t> </a:t>
            </a:r>
            <a:r>
              <a:rPr lang="cs-CZ" dirty="0">
                <a:latin typeface="Arial" charset="0"/>
              </a:rPr>
              <a:t>(</a:t>
            </a:r>
            <a:r>
              <a:rPr lang="cs-CZ" dirty="0" err="1">
                <a:latin typeface="Arial" charset="0"/>
              </a:rPr>
              <a:t>parts</a:t>
            </a:r>
            <a:r>
              <a:rPr lang="cs-CZ" dirty="0">
                <a:latin typeface="Arial" charset="0"/>
              </a:rPr>
              <a:t> per </a:t>
            </a:r>
            <a:r>
              <a:rPr lang="cs-CZ" dirty="0" err="1">
                <a:latin typeface="Arial" charset="0"/>
              </a:rPr>
              <a:t>million</a:t>
            </a:r>
            <a:r>
              <a:rPr lang="cs-CZ" dirty="0">
                <a:latin typeface="Arial" charset="0"/>
              </a:rPr>
              <a:t>)</a:t>
            </a:r>
          </a:p>
          <a:p>
            <a:pPr marL="276225" indent="-276225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50000"/>
              <a:buFont typeface="Wingdings" pitchFamily="2" charset="2"/>
              <a:buChar char="n"/>
              <a:defRPr/>
            </a:pPr>
            <a:endParaRPr lang="cs-CZ" sz="2800" b="1" dirty="0">
              <a:latin typeface="Arial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902896" y="6356350"/>
            <a:ext cx="2133600" cy="365125"/>
          </a:xfrm>
        </p:spPr>
        <p:txBody>
          <a:bodyPr/>
          <a:lstStyle/>
          <a:p>
            <a:pPr algn="r">
              <a:defRPr/>
            </a:pPr>
            <a:fld id="{9500FA2F-CBB2-47EA-9734-098F870013BB}" type="slidenum">
              <a:rPr lang="cs-CZ" smtClean="0"/>
              <a:pPr algn="r">
                <a:defRPr/>
              </a:pPr>
              <a:t>38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8532138"/>
      </p:ext>
    </p:extLst>
  </p:cSld>
  <p:clrMapOvr>
    <a:masterClrMapping/>
  </p:clrMapOvr>
  <p:transition spd="slow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2" y="44624"/>
            <a:ext cx="7877944" cy="964406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Fortifikace soli jódem. 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</a:t>
            </a:r>
            <a:r>
              <a:rPr lang="cs-CZ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odizace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soli  </a:t>
            </a:r>
            <a:br>
              <a:rPr lang="cs-CZ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potřeba jódu ve stravě 150 </a:t>
            </a: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Symbol" pitchFamily="18" charset="2"/>
                <a:cs typeface="Arial" pitchFamily="34" charset="0"/>
              </a:rPr>
              <a:t>m</a:t>
            </a: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g/den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700808"/>
            <a:ext cx="8280151" cy="4824536"/>
          </a:xfrm>
        </p:spPr>
        <p:txBody>
          <a:bodyPr rtlCol="0">
            <a:normAutofit/>
          </a:bodyPr>
          <a:lstStyle/>
          <a:p>
            <a:pPr marL="276225" indent="-276225">
              <a:spcBef>
                <a:spcPts val="0"/>
              </a:spcBef>
              <a:buClr>
                <a:schemeClr val="tx2">
                  <a:lumMod val="75000"/>
                </a:schemeClr>
              </a:buClr>
              <a:buSzPct val="50000"/>
              <a:buFont typeface="Wingdings" pitchFamily="2" charset="2"/>
              <a:buChar char="n"/>
              <a:defRPr/>
            </a:pPr>
            <a:r>
              <a:rPr lang="cs-CZ" sz="2800" b="1" dirty="0">
                <a:latin typeface="Arial" charset="0"/>
              </a:rPr>
              <a:t>Jodizovaná sůl není tak široce používána,     jak se většinou předpokládá</a:t>
            </a:r>
          </a:p>
          <a:p>
            <a:pPr marL="534988" lvl="1" indent="-258763"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zvláště velkoodběratelé mohou šetřit</a:t>
            </a:r>
          </a:p>
          <a:p>
            <a:pPr marL="276225" indent="-276225">
              <a:spcBef>
                <a:spcPts val="600"/>
              </a:spcBef>
              <a:buClr>
                <a:schemeClr val="tx2">
                  <a:lumMod val="75000"/>
                </a:schemeClr>
              </a:buClr>
              <a:buSzPct val="50000"/>
              <a:buFont typeface="Wingdings" pitchFamily="2" charset="2"/>
              <a:buChar char="n"/>
              <a:defRPr/>
            </a:pPr>
            <a:r>
              <a:rPr lang="cs-CZ" sz="2800" b="1" dirty="0">
                <a:latin typeface="Arial" charset="0"/>
              </a:rPr>
              <a:t>V ČR by měla jodizovaná sůl mít obsah jódu</a:t>
            </a:r>
          </a:p>
          <a:p>
            <a:pPr marL="534988" lvl="1" indent="-258763"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garantovaný 27-42 mg/kg</a:t>
            </a:r>
          </a:p>
          <a:p>
            <a:pPr marL="534988" lvl="1" indent="-258763"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obsah jódu se však skladováním snižuje o 30-98%</a:t>
            </a:r>
          </a:p>
          <a:p>
            <a:pPr marL="534988" lvl="1" indent="-258763"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negativní vliv vlhkosti </a:t>
            </a:r>
          </a:p>
          <a:p>
            <a:pPr marL="534988" lvl="1" indent="-258763"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balení: vícevrstvé a polyetylénové sáčky</a:t>
            </a:r>
          </a:p>
          <a:p>
            <a:pPr marL="276225" indent="-276225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50000"/>
              <a:buFont typeface="Wingdings" pitchFamily="2" charset="2"/>
              <a:buChar char="n"/>
              <a:defRPr/>
            </a:pPr>
            <a:r>
              <a:rPr lang="cs-CZ" sz="2800" b="1" dirty="0">
                <a:latin typeface="Arial" charset="0"/>
              </a:rPr>
              <a:t>Při </a:t>
            </a:r>
            <a:r>
              <a:rPr lang="cs-CZ" dirty="0">
                <a:latin typeface="Arial" charset="0"/>
              </a:rPr>
              <a:t>současném</a:t>
            </a:r>
            <a:r>
              <a:rPr lang="cs-CZ" sz="2800" b="1" dirty="0">
                <a:latin typeface="Arial" charset="0"/>
              </a:rPr>
              <a:t> omezení příjmu soli </a:t>
            </a:r>
            <a:r>
              <a:rPr lang="cs-CZ" dirty="0">
                <a:latin typeface="Arial" charset="0"/>
              </a:rPr>
              <a:t>na</a:t>
            </a:r>
            <a:r>
              <a:rPr lang="cs-CZ" sz="2800" b="1" dirty="0">
                <a:latin typeface="Arial" charset="0"/>
              </a:rPr>
              <a:t> 5 g/den</a:t>
            </a:r>
          </a:p>
          <a:p>
            <a:pPr marL="534988" lvl="1" indent="-258763" eaLnBrk="1" fontAlgn="auto" hangingPunct="1">
              <a:spcBef>
                <a:spcPts val="0"/>
              </a:spcBef>
              <a:spcAft>
                <a:spcPts val="0"/>
              </a:spcAft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by šlo o příjem jódu 170 </a:t>
            </a:r>
            <a:r>
              <a:rPr lang="cs-CZ" sz="2400" dirty="0">
                <a:latin typeface="Symbol" pitchFamily="18" charset="2"/>
              </a:rPr>
              <a:t>m</a:t>
            </a:r>
            <a:r>
              <a:rPr lang="cs-CZ" sz="2400" dirty="0">
                <a:latin typeface="Arial" charset="0"/>
              </a:rPr>
              <a:t>g/den </a:t>
            </a:r>
          </a:p>
          <a:p>
            <a:pPr marL="534988" lvl="1" indent="-258763">
              <a:spcBef>
                <a:spcPts val="0"/>
              </a:spcBef>
              <a:buClrTx/>
              <a:buSzPct val="70000"/>
              <a:buFont typeface="Arial" pitchFamily="34" charset="0"/>
              <a:buChar char="‒"/>
              <a:defRPr/>
            </a:pPr>
            <a:r>
              <a:rPr lang="cs-CZ" sz="2400" dirty="0">
                <a:latin typeface="Arial" charset="0"/>
              </a:rPr>
              <a:t>ale při příjmu 10 g soli o 340 </a:t>
            </a:r>
            <a:r>
              <a:rPr lang="cs-CZ" sz="2400" dirty="0">
                <a:latin typeface="Symbol" pitchFamily="18" charset="2"/>
              </a:rPr>
              <a:t>m</a:t>
            </a:r>
            <a:r>
              <a:rPr lang="cs-CZ" sz="2400" dirty="0">
                <a:latin typeface="Arial" charset="0"/>
              </a:rPr>
              <a:t>g/den</a:t>
            </a:r>
          </a:p>
          <a:p>
            <a:pPr marL="276225" indent="-276225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50000"/>
              <a:buFont typeface="Wingdings" pitchFamily="2" charset="2"/>
              <a:buChar char="n"/>
              <a:defRPr/>
            </a:pPr>
            <a:endParaRPr lang="cs-CZ" sz="2800" b="1" dirty="0">
              <a:latin typeface="Arial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902896" y="6356350"/>
            <a:ext cx="2133600" cy="365125"/>
          </a:xfrm>
        </p:spPr>
        <p:txBody>
          <a:bodyPr/>
          <a:lstStyle/>
          <a:p>
            <a:pPr algn="r">
              <a:defRPr/>
            </a:pPr>
            <a:fld id="{9500FA2F-CBB2-47EA-9734-098F870013BB}" type="slidenum">
              <a:rPr lang="cs-CZ" smtClean="0"/>
              <a:pPr algn="r">
                <a:defRPr/>
              </a:pPr>
              <a:t>39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2421196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0" y="836712"/>
            <a:ext cx="9144000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363272" cy="692696"/>
          </a:xfrm>
        </p:spPr>
        <p:txBody>
          <a:bodyPr/>
          <a:lstStyle/>
          <a:p>
            <a:r>
              <a:rPr lang="cs-CZ" dirty="0"/>
              <a:t>Potenciálně toxické neesenciální stopové prvky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513731"/>
              </p:ext>
            </p:extLst>
          </p:nvPr>
        </p:nvGraphicFramePr>
        <p:xfrm>
          <a:off x="269521" y="980728"/>
          <a:ext cx="8604957" cy="56658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23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3778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400" b="1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Stopový prvek</a:t>
                      </a:r>
                    </a:p>
                    <a:p>
                      <a:pPr marL="0" algn="ctr" defTabSz="914400" rtl="0" eaLnBrk="1" latinLnBrk="0" hangingPunct="1"/>
                      <a:r>
                        <a:rPr lang="cs-CZ" sz="2400" b="1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neesenciální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i="0" dirty="0"/>
                        <a:t>Chemická</a:t>
                      </a:r>
                    </a:p>
                    <a:p>
                      <a:pPr algn="ctr"/>
                      <a:r>
                        <a:rPr lang="cs-CZ" sz="2400" b="1" i="0" dirty="0"/>
                        <a:t>značka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i="0" dirty="0"/>
                        <a:t>Relativní atomová hmotnost  </a:t>
                      </a:r>
                      <a:r>
                        <a:rPr lang="cs-CZ" sz="1600" b="0" i="0" dirty="0"/>
                        <a:t>(zaokrouhleně)</a:t>
                      </a:r>
                      <a:endParaRPr lang="cs-CZ" sz="2400" b="1" i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124">
                <a:tc>
                  <a:txBody>
                    <a:bodyPr/>
                    <a:lstStyle/>
                    <a:p>
                      <a:pPr algn="l"/>
                      <a:r>
                        <a:rPr lang="cs-CZ" sz="2400" b="1" dirty="0"/>
                        <a:t>Hliník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/>
                          </a:solidFill>
                        </a:rPr>
                        <a:t>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124">
                <a:tc>
                  <a:txBody>
                    <a:bodyPr/>
                    <a:lstStyle/>
                    <a:p>
                      <a:pPr algn="l"/>
                      <a:r>
                        <a:rPr lang="cs-CZ" sz="2400" b="1" dirty="0"/>
                        <a:t>Křemík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/>
                          </a:solidFill>
                        </a:rPr>
                        <a:t>Si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124">
                <a:tc>
                  <a:txBody>
                    <a:bodyPr/>
                    <a:lstStyle/>
                    <a:p>
                      <a:pPr algn="l"/>
                      <a:r>
                        <a:rPr lang="cs-CZ" sz="2400" b="1" dirty="0" err="1"/>
                        <a:t>Cadmium</a:t>
                      </a:r>
                      <a:endParaRPr lang="cs-CZ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/>
                          </a:solidFill>
                        </a:rPr>
                        <a:t>Cd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/>
                          </a:solidFill>
                        </a:rPr>
                        <a:t>112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31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/>
                        <a:t>Olovo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err="1">
                          <a:solidFill>
                            <a:schemeClr val="tx1"/>
                          </a:solidFill>
                        </a:rPr>
                        <a:t>Pb</a:t>
                      </a:r>
                      <a:endParaRPr lang="cs-CZ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/>
                          </a:solidFill>
                        </a:rPr>
                        <a:t>207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31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/>
                        <a:t>Arzén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/>
                          </a:solidFill>
                        </a:rPr>
                        <a:t>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31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/>
                        <a:t>Rtuť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err="1">
                          <a:solidFill>
                            <a:schemeClr val="tx1"/>
                          </a:solidFill>
                        </a:rPr>
                        <a:t>Hg</a:t>
                      </a:r>
                      <a:endParaRPr lang="cs-CZ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/>
                          </a:solidFill>
                        </a:rPr>
                        <a:t>201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31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/>
                        <a:t>Stříbro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err="1">
                          <a:solidFill>
                            <a:schemeClr val="tx1"/>
                          </a:solidFill>
                        </a:rPr>
                        <a:t>Ag</a:t>
                      </a:r>
                      <a:endParaRPr lang="cs-CZ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/>
                          </a:solidFill>
                        </a:rPr>
                        <a:t>108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31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/>
                        <a:t>Nikl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/>
                          </a:solidFill>
                        </a:rPr>
                        <a:t>Ni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31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/>
                        <a:t>Cín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err="1">
                          <a:solidFill>
                            <a:schemeClr val="tx1"/>
                          </a:solidFill>
                        </a:rPr>
                        <a:t>Sn</a:t>
                      </a:r>
                      <a:endParaRPr lang="cs-CZ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/>
                          </a:solidFill>
                        </a:rPr>
                        <a:t>119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01102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790899" y="116633"/>
            <a:ext cx="7597525" cy="936104"/>
          </a:xfrm>
        </p:spPr>
        <p:txBody>
          <a:bodyPr>
            <a:noAutofit/>
          </a:bodyPr>
          <a:lstStyle/>
          <a:p>
            <a:pPr eaLnBrk="1" hangingPunct="1"/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Zjišťování denního příjmu jódu</a:t>
            </a:r>
            <a:br>
              <a:rPr lang="cs-CZ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</a:b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pomocí dotazníků a tabulkového obsahu jódu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789705"/>
            <a:ext cx="8532440" cy="4519615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cs-CZ" sz="2800" b="1" dirty="0">
                <a:latin typeface="Arial" charset="0"/>
              </a:rPr>
              <a:t>Záznam příjmu stravy</a:t>
            </a:r>
          </a:p>
          <a:p>
            <a:pPr marL="620713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nejméně 10-denní kvůli příjmu potravin, které nejsou konzumovány běžně</a:t>
            </a:r>
          </a:p>
          <a:p>
            <a:pPr>
              <a:spcBef>
                <a:spcPts val="600"/>
              </a:spcBef>
            </a:pPr>
            <a:r>
              <a:rPr lang="cs-CZ" sz="2800" b="1" dirty="0">
                <a:latin typeface="Arial" charset="0"/>
              </a:rPr>
              <a:t>Dotazník frekvence příjmu potravin, FFQ</a:t>
            </a:r>
          </a:p>
          <a:p>
            <a:pPr marL="620713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závisí na skupinách sledovaných potravin</a:t>
            </a:r>
          </a:p>
          <a:p>
            <a:pPr marL="620713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často nadhodnocuje příjem jódu</a:t>
            </a:r>
          </a:p>
          <a:p>
            <a:pPr>
              <a:spcBef>
                <a:spcPts val="600"/>
              </a:spcBef>
            </a:pPr>
            <a:r>
              <a:rPr lang="cs-CZ" sz="2800" b="1" dirty="0">
                <a:latin typeface="Arial" charset="0"/>
              </a:rPr>
              <a:t>Vegani a vegetariáni mají nízký příjem jódu</a:t>
            </a:r>
          </a:p>
          <a:p>
            <a:pPr marL="620713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pokud nekonzumují mořské řasy/fortifikované potraviny</a:t>
            </a:r>
          </a:p>
          <a:p>
            <a:pPr marL="620713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mohou mít vysoký příjem při pravidelné konzumaci mořských řas (různý obsah jódu)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830888" y="6356350"/>
            <a:ext cx="2133600" cy="365125"/>
          </a:xfrm>
        </p:spPr>
        <p:txBody>
          <a:bodyPr/>
          <a:lstStyle/>
          <a:p>
            <a:pPr algn="r">
              <a:defRPr/>
            </a:pPr>
            <a:fld id="{9500FA2F-CBB2-47EA-9734-098F870013BB}" type="slidenum">
              <a:rPr lang="cs-CZ" smtClean="0"/>
              <a:pPr algn="r">
                <a:defRPr/>
              </a:pPr>
              <a:t>40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074964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116632"/>
            <a:ext cx="7165477" cy="936104"/>
          </a:xfrm>
        </p:spPr>
        <p:txBody>
          <a:bodyPr>
            <a:noAutofit/>
          </a:bodyPr>
          <a:lstStyle/>
          <a:p>
            <a:pPr eaLnBrk="1" hangingPunct="1"/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Metabolismus jódu</a:t>
            </a:r>
            <a:br>
              <a:rPr lang="cs-CZ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</a:b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v organismu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1" y="1556792"/>
            <a:ext cx="8208913" cy="5112568"/>
          </a:xfrm>
        </p:spPr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r>
              <a:rPr lang="cs-CZ" sz="2800" b="1" dirty="0">
                <a:latin typeface="Arial" charset="0"/>
              </a:rPr>
              <a:t>Vstřebávání jódu v GIT je kolem 90 %</a:t>
            </a:r>
          </a:p>
          <a:p>
            <a:pPr marL="620713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je podporováno selenem</a:t>
            </a:r>
          </a:p>
          <a:p>
            <a:pPr marL="620713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při suplementaci jódu je doporučena současná suplementace selenu</a:t>
            </a:r>
          </a:p>
          <a:p>
            <a:pPr eaLnBrk="1" hangingPunct="1">
              <a:spcBef>
                <a:spcPts val="1200"/>
              </a:spcBef>
            </a:pPr>
            <a:r>
              <a:rPr lang="cs-CZ" sz="2800" b="1" dirty="0">
                <a:latin typeface="Arial" charset="0"/>
              </a:rPr>
              <a:t>Přijatý jód je vychytáván štítnou žlázou</a:t>
            </a:r>
          </a:p>
          <a:p>
            <a:pPr eaLnBrk="1" hangingPunct="1">
              <a:spcBef>
                <a:spcPts val="1200"/>
              </a:spcBef>
            </a:pPr>
            <a:r>
              <a:rPr lang="cs-CZ" sz="2800" b="1" dirty="0">
                <a:latin typeface="Arial" charset="0"/>
              </a:rPr>
              <a:t>Inhibice využití jódu štítnou žlázou</a:t>
            </a:r>
          </a:p>
          <a:p>
            <a:pPr marL="620713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brukvovitá zelenina (zelí, květák, kedluben, brokolice)</a:t>
            </a:r>
          </a:p>
          <a:p>
            <a:pPr marL="620713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významná pouze při příjmu velkého množství </a:t>
            </a:r>
          </a:p>
          <a:p>
            <a:pPr eaLnBrk="1" hangingPunct="1">
              <a:spcBef>
                <a:spcPts val="1200"/>
              </a:spcBef>
            </a:pPr>
            <a:r>
              <a:rPr lang="cs-CZ" sz="2800" b="1" dirty="0">
                <a:latin typeface="Arial" charset="0"/>
              </a:rPr>
              <a:t>Štítná žláza obsahuje 15-20 mg jódu </a:t>
            </a:r>
          </a:p>
          <a:p>
            <a:pPr marL="620713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zásoba na 3 měsíce (při denní potřebě jódu 150 </a:t>
            </a:r>
            <a:r>
              <a:rPr lang="cs-CZ" sz="2400" dirty="0">
                <a:latin typeface="Symbol" pitchFamily="18" charset="2"/>
              </a:rPr>
              <a:t>m</a:t>
            </a:r>
            <a:r>
              <a:rPr lang="cs-CZ" sz="2400" dirty="0">
                <a:latin typeface="Arial" charset="0"/>
              </a:rPr>
              <a:t>g)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830888" y="6356350"/>
            <a:ext cx="2133600" cy="365125"/>
          </a:xfrm>
        </p:spPr>
        <p:txBody>
          <a:bodyPr/>
          <a:lstStyle/>
          <a:p>
            <a:pPr algn="r">
              <a:defRPr/>
            </a:pPr>
            <a:fld id="{9500FA2F-CBB2-47EA-9734-098F870013BB}" type="slidenum">
              <a:rPr lang="cs-CZ" smtClean="0"/>
              <a:pPr algn="r">
                <a:defRPr/>
              </a:pPr>
              <a:t>41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684625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27384"/>
            <a:ext cx="7793037" cy="1025352"/>
          </a:xfrm>
        </p:spPr>
        <p:txBody>
          <a:bodyPr>
            <a:normAutofit/>
          </a:bodyPr>
          <a:lstStyle/>
          <a:p>
            <a:pPr eaLnBrk="1" hangingPunct="1"/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Vyšetření koncentrace jódu v moči (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jodurie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)</a:t>
            </a:r>
            <a:br>
              <a:rPr lang="cs-CZ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</a:b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UIC, </a:t>
            </a:r>
            <a:r>
              <a:rPr lang="cs-CZ" sz="2400" b="0" i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Urine </a:t>
            </a:r>
            <a:r>
              <a:rPr lang="cs-CZ" sz="2400" b="0" i="1" dirty="0" err="1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Iodine</a:t>
            </a:r>
            <a:r>
              <a:rPr lang="cs-CZ" sz="2400" b="0" i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cs-CZ" sz="2400" b="0" i="1" dirty="0" err="1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Concentration</a:t>
            </a:r>
            <a:endParaRPr lang="cs-CZ" sz="2400" b="0" i="1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916832"/>
            <a:ext cx="8208912" cy="432048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cs-CZ" sz="2800" b="1" dirty="0">
                <a:latin typeface="Arial" charset="0"/>
              </a:rPr>
              <a:t>Více než 90 % jódu je vylučováno ledvinami</a:t>
            </a:r>
          </a:p>
          <a:p>
            <a:pPr>
              <a:spcBef>
                <a:spcPts val="1200"/>
              </a:spcBef>
            </a:pPr>
            <a:r>
              <a:rPr lang="cs-CZ" sz="2800" b="1" dirty="0" err="1">
                <a:latin typeface="Arial" charset="0"/>
              </a:rPr>
              <a:t>Jodurie</a:t>
            </a:r>
            <a:r>
              <a:rPr lang="cs-CZ" sz="2800" b="1" dirty="0">
                <a:latin typeface="Arial" charset="0"/>
              </a:rPr>
              <a:t> ukazuje na recentní příjem jódu,     ale i na stav jódu v organismu</a:t>
            </a:r>
          </a:p>
          <a:p>
            <a:pPr marL="620713" lvl="1" indent="-258763">
              <a:spcBef>
                <a:spcPts val="300"/>
              </a:spcBef>
              <a:buFont typeface="Arial" pitchFamily="34" charset="0"/>
              <a:buChar char="‒"/>
              <a:tabLst>
                <a:tab pos="3054350" algn="l"/>
              </a:tabLst>
            </a:pPr>
            <a:r>
              <a:rPr lang="cs-CZ" sz="2400" dirty="0">
                <a:latin typeface="Arial" charset="0"/>
              </a:rPr>
              <a:t>normální </a:t>
            </a:r>
            <a:r>
              <a:rPr lang="cs-CZ" sz="2400" dirty="0" err="1">
                <a:latin typeface="Arial" charset="0"/>
              </a:rPr>
              <a:t>jodurie</a:t>
            </a:r>
            <a:r>
              <a:rPr lang="cs-CZ" sz="2400" dirty="0">
                <a:latin typeface="Arial" charset="0"/>
              </a:rPr>
              <a:t> 	100-200 </a:t>
            </a:r>
            <a:r>
              <a:rPr lang="cs-CZ" sz="2400" dirty="0">
                <a:latin typeface="Symbol" pitchFamily="18" charset="2"/>
              </a:rPr>
              <a:t>m</a:t>
            </a:r>
            <a:r>
              <a:rPr lang="cs-CZ" sz="2400" dirty="0">
                <a:latin typeface="Arial" charset="0"/>
              </a:rPr>
              <a:t>g/l</a:t>
            </a:r>
          </a:p>
          <a:p>
            <a:pPr marL="620713" lvl="1" indent="-258763">
              <a:spcBef>
                <a:spcPct val="0"/>
              </a:spcBef>
              <a:buFont typeface="Arial" pitchFamily="34" charset="0"/>
              <a:buChar char="‒"/>
              <a:tabLst>
                <a:tab pos="3054350" algn="l"/>
              </a:tabLst>
            </a:pPr>
            <a:r>
              <a:rPr lang="cs-CZ" sz="2400" dirty="0">
                <a:latin typeface="Arial" charset="0"/>
              </a:rPr>
              <a:t>dle WHO 	150 </a:t>
            </a:r>
            <a:r>
              <a:rPr lang="cs-CZ" sz="2400" dirty="0">
                <a:latin typeface="Symbol" pitchFamily="18" charset="2"/>
              </a:rPr>
              <a:t>m</a:t>
            </a:r>
            <a:r>
              <a:rPr lang="cs-CZ" sz="2400" dirty="0">
                <a:latin typeface="Arial" charset="0"/>
              </a:rPr>
              <a:t>g/l</a:t>
            </a:r>
          </a:p>
          <a:p>
            <a:pPr eaLnBrk="1" hangingPunct="1">
              <a:spcBef>
                <a:spcPts val="1200"/>
              </a:spcBef>
            </a:pPr>
            <a:r>
              <a:rPr lang="cs-CZ" sz="2800" b="1" dirty="0">
                <a:latin typeface="Arial" charset="0"/>
              </a:rPr>
              <a:t>Deficit jódu</a:t>
            </a:r>
          </a:p>
          <a:p>
            <a:pPr marL="620713" lvl="1" indent="-258763">
              <a:spcBef>
                <a:spcPts val="300"/>
              </a:spcBef>
              <a:buFont typeface="Arial" pitchFamily="34" charset="0"/>
              <a:buChar char="‒"/>
            </a:pPr>
            <a:r>
              <a:rPr lang="cs-CZ" sz="2400" dirty="0">
                <a:latin typeface="Arial" charset="0"/>
              </a:rPr>
              <a:t>mírný		50-100 </a:t>
            </a:r>
            <a:r>
              <a:rPr lang="cs-CZ" sz="2400" dirty="0">
                <a:latin typeface="Symbol" pitchFamily="18" charset="2"/>
              </a:rPr>
              <a:t>m</a:t>
            </a:r>
            <a:r>
              <a:rPr lang="cs-CZ" sz="2400" dirty="0">
                <a:latin typeface="Arial" charset="0"/>
              </a:rPr>
              <a:t>g/l</a:t>
            </a:r>
          </a:p>
          <a:p>
            <a:pPr marL="620713" lvl="1" indent="-258763">
              <a:spcBef>
                <a:spcPct val="0"/>
              </a:spcBef>
              <a:buFont typeface="Arial" pitchFamily="34" charset="0"/>
              <a:buChar char="‒"/>
            </a:pPr>
            <a:r>
              <a:rPr lang="cs-CZ" sz="2400" dirty="0">
                <a:latin typeface="Arial" charset="0"/>
              </a:rPr>
              <a:t>střední		20-50 </a:t>
            </a:r>
            <a:r>
              <a:rPr lang="cs-CZ" sz="2400" dirty="0">
                <a:latin typeface="Symbol" pitchFamily="18" charset="2"/>
              </a:rPr>
              <a:t>m</a:t>
            </a:r>
            <a:r>
              <a:rPr lang="cs-CZ" sz="2400" dirty="0">
                <a:latin typeface="Arial" charset="0"/>
              </a:rPr>
              <a:t>g/l</a:t>
            </a:r>
          </a:p>
          <a:p>
            <a:pPr marL="620713" lvl="1" indent="-258763">
              <a:spcBef>
                <a:spcPct val="0"/>
              </a:spcBef>
              <a:buFont typeface="Arial" pitchFamily="34" charset="0"/>
              <a:buChar char="‒"/>
            </a:pPr>
            <a:r>
              <a:rPr lang="cs-CZ" sz="2400" dirty="0">
                <a:latin typeface="Arial" charset="0"/>
              </a:rPr>
              <a:t>těžký 		&lt; 20 </a:t>
            </a:r>
            <a:r>
              <a:rPr lang="cs-CZ" sz="2400" dirty="0">
                <a:latin typeface="Symbol" pitchFamily="18" charset="2"/>
              </a:rPr>
              <a:t>m</a:t>
            </a:r>
            <a:r>
              <a:rPr lang="cs-CZ" sz="2400" dirty="0">
                <a:latin typeface="Arial" charset="0"/>
              </a:rPr>
              <a:t>g/l</a:t>
            </a:r>
            <a:endParaRPr lang="cs-CZ" b="1" dirty="0">
              <a:latin typeface="Arial" charset="0"/>
            </a:endParaRPr>
          </a:p>
          <a:p>
            <a:pPr eaLnBrk="1" hangingPunct="1">
              <a:spcBef>
                <a:spcPct val="0"/>
              </a:spcBef>
            </a:pPr>
            <a:endParaRPr lang="cs-CZ" b="1" dirty="0">
              <a:latin typeface="Arial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902896" y="6356350"/>
            <a:ext cx="2133600" cy="365125"/>
          </a:xfrm>
        </p:spPr>
        <p:txBody>
          <a:bodyPr/>
          <a:lstStyle/>
          <a:p>
            <a:pPr algn="r">
              <a:defRPr/>
            </a:pPr>
            <a:fld id="{9500FA2F-CBB2-47EA-9734-098F870013BB}" type="slidenum">
              <a:rPr lang="cs-CZ" smtClean="0"/>
              <a:pPr algn="r">
                <a:defRPr/>
              </a:pPr>
              <a:t>42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060309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0" y="764704"/>
            <a:ext cx="9144000" cy="1008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44624"/>
            <a:ext cx="7877944" cy="676373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Denní potřeba jódu ve výživě</a:t>
            </a:r>
            <a:endParaRPr lang="cs-CZ" sz="2400" b="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898693"/>
              </p:ext>
            </p:extLst>
          </p:nvPr>
        </p:nvGraphicFramePr>
        <p:xfrm>
          <a:off x="197768" y="1228381"/>
          <a:ext cx="8748464" cy="54409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8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10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2531"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Skupina obyvatel / parametr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Potřeba jódu</a:t>
                      </a:r>
                    </a:p>
                    <a:p>
                      <a:pPr algn="ctr"/>
                      <a:r>
                        <a:rPr lang="cs-CZ" sz="2400" dirty="0">
                          <a:latin typeface="Symbol" pitchFamily="18" charset="2"/>
                        </a:rPr>
                        <a:t>m</a:t>
                      </a:r>
                      <a:r>
                        <a:rPr lang="cs-CZ" sz="2400" dirty="0"/>
                        <a:t>g/den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717">
                <a:tc>
                  <a:txBody>
                    <a:bodyPr/>
                    <a:lstStyle/>
                    <a:p>
                      <a:pPr algn="l"/>
                      <a:r>
                        <a:rPr lang="cs-CZ" sz="2400" b="1" dirty="0"/>
                        <a:t>Děti do 6 roků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/>
                        <a:t>90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7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/>
                        <a:t>Děti 6-12 roků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/>
                        <a:t>120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9717">
                <a:tc>
                  <a:txBody>
                    <a:bodyPr/>
                    <a:lstStyle/>
                    <a:p>
                      <a:pPr algn="l"/>
                      <a:r>
                        <a:rPr lang="cs-CZ" sz="2400" b="1" dirty="0"/>
                        <a:t>Dospělí a děti &gt; 12 roků dle WHO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/>
                        <a:t>150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9717">
                <a:tc>
                  <a:txBody>
                    <a:bodyPr/>
                    <a:lstStyle/>
                    <a:p>
                      <a:pPr algn="l"/>
                      <a:r>
                        <a:rPr lang="cs-CZ" sz="2400" b="1" dirty="0"/>
                        <a:t>                                         dle EFSA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/>
                        <a:t>180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9717">
                <a:tc>
                  <a:txBody>
                    <a:bodyPr/>
                    <a:lstStyle/>
                    <a:p>
                      <a:pPr algn="l"/>
                      <a:r>
                        <a:rPr lang="cs-CZ" sz="2400" b="1" dirty="0"/>
                        <a:t>Gravidita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/>
                        <a:t>200-250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9717">
                <a:tc>
                  <a:txBody>
                    <a:bodyPr/>
                    <a:lstStyle/>
                    <a:p>
                      <a:pPr algn="l"/>
                      <a:r>
                        <a:rPr lang="cs-CZ" sz="2400" b="1" dirty="0"/>
                        <a:t>Horní tolerovatelný limit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/>
                        <a:t>600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9717">
                <a:tc>
                  <a:txBody>
                    <a:bodyPr/>
                    <a:lstStyle/>
                    <a:p>
                      <a:pPr algn="l"/>
                      <a:r>
                        <a:rPr lang="cs-CZ" sz="2400" b="1" dirty="0"/>
                        <a:t>Excesívní (nadměrný)</a:t>
                      </a:r>
                      <a:r>
                        <a:rPr lang="cs-CZ" sz="2400" b="1" baseline="0" dirty="0"/>
                        <a:t> </a:t>
                      </a:r>
                      <a:r>
                        <a:rPr lang="cs-CZ" sz="2400" b="1" dirty="0"/>
                        <a:t>příjem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/>
                        <a:t>&gt; 1000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4429227"/>
      </p:ext>
    </p:extLst>
  </p:cSld>
  <p:clrMapOvr>
    <a:masterClrMapping/>
  </p:clrMapOvr>
  <p:transition spd="slow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116632"/>
            <a:ext cx="7793037" cy="768350"/>
          </a:xfrm>
        </p:spPr>
        <p:txBody>
          <a:bodyPr>
            <a:normAutofit/>
          </a:bodyPr>
          <a:lstStyle/>
          <a:p>
            <a:pPr eaLnBrk="1" hangingPunct="1"/>
            <a:r>
              <a:rPr lang="cs-CZ" b="1" dirty="0">
                <a:latin typeface="Arial" charset="0"/>
              </a:rPr>
              <a:t>Potřeba jódu v parenterální výživě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916832"/>
            <a:ext cx="8280920" cy="432048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cs-CZ" sz="2800" b="1" dirty="0">
                <a:latin typeface="Arial" charset="0"/>
              </a:rPr>
              <a:t>Používání jódové dezinfekce může být dostačující k příjmu jódu</a:t>
            </a:r>
          </a:p>
          <a:p>
            <a:pPr marL="620713" lvl="1" indent="-258763" eaLnBrk="1" hangingPunct="1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ale ne používání </a:t>
            </a:r>
            <a:r>
              <a:rPr lang="cs-CZ" sz="2400" dirty="0" err="1">
                <a:latin typeface="Arial" charset="0"/>
              </a:rPr>
              <a:t>chlorhexidinu</a:t>
            </a:r>
            <a:endParaRPr lang="cs-CZ" sz="2400" dirty="0">
              <a:latin typeface="Arial" charset="0"/>
            </a:endParaRPr>
          </a:p>
          <a:p>
            <a:pPr eaLnBrk="1" hangingPunct="1">
              <a:spcBef>
                <a:spcPts val="1200"/>
              </a:spcBef>
            </a:pPr>
            <a:r>
              <a:rPr lang="cs-CZ" sz="2800" b="1" dirty="0">
                <a:latin typeface="Arial" charset="0"/>
              </a:rPr>
              <a:t>Roztoky PV</a:t>
            </a:r>
            <a:r>
              <a:rPr lang="cs-CZ" sz="2800" dirty="0">
                <a:latin typeface="Arial" charset="0"/>
              </a:rPr>
              <a:t> </a:t>
            </a:r>
            <a:r>
              <a:rPr lang="cs-CZ" dirty="0">
                <a:latin typeface="Arial" charset="0"/>
              </a:rPr>
              <a:t>mohou obsahovat </a:t>
            </a:r>
            <a:r>
              <a:rPr lang="cs-CZ" sz="2800" b="1" dirty="0">
                <a:latin typeface="Arial" charset="0"/>
              </a:rPr>
              <a:t>malé množství jódu 15-25</a:t>
            </a:r>
            <a:r>
              <a:rPr lang="cs-CZ" sz="2800" dirty="0">
                <a:latin typeface="Arial" charset="0"/>
              </a:rPr>
              <a:t> </a:t>
            </a:r>
            <a:r>
              <a:rPr lang="cs-CZ" sz="2800" b="1" dirty="0">
                <a:latin typeface="Symbol" pitchFamily="18" charset="2"/>
              </a:rPr>
              <a:t>m</a:t>
            </a:r>
            <a:r>
              <a:rPr lang="cs-CZ" sz="2800" b="1" dirty="0">
                <a:latin typeface="Arial" charset="0"/>
              </a:rPr>
              <a:t>g/den</a:t>
            </a:r>
          </a:p>
          <a:p>
            <a:pPr eaLnBrk="1" hangingPunct="1">
              <a:spcBef>
                <a:spcPts val="1200"/>
              </a:spcBef>
            </a:pPr>
            <a:r>
              <a:rPr lang="cs-CZ" sz="2800" b="1" dirty="0">
                <a:latin typeface="Arial" charset="0"/>
              </a:rPr>
              <a:t>Při krátkodobé PV nemusí být </a:t>
            </a:r>
            <a:r>
              <a:rPr lang="cs-CZ" sz="2800" b="1" dirty="0" err="1">
                <a:latin typeface="Arial" charset="0"/>
              </a:rPr>
              <a:t>suplementace</a:t>
            </a:r>
            <a:r>
              <a:rPr lang="cs-CZ" sz="2800" b="1" dirty="0">
                <a:latin typeface="Arial" charset="0"/>
              </a:rPr>
              <a:t> jódu nutná</a:t>
            </a:r>
          </a:p>
          <a:p>
            <a:pPr marL="620713" lvl="1" indent="-258763">
              <a:spcBef>
                <a:spcPts val="0"/>
              </a:spcBef>
            </a:pPr>
            <a:r>
              <a:rPr lang="cs-CZ" sz="2400" dirty="0">
                <a:latin typeface="Arial" charset="0"/>
              </a:rPr>
              <a:t>což může platit i pro některé jiné stopové prvky</a:t>
            </a:r>
          </a:p>
          <a:p>
            <a:pPr marL="620713" lvl="1" indent="-258763">
              <a:spcBef>
                <a:spcPts val="0"/>
              </a:spcBef>
            </a:pPr>
            <a:r>
              <a:rPr lang="cs-CZ" sz="2400" dirty="0">
                <a:latin typeface="Arial" charset="0"/>
              </a:rPr>
              <a:t>ale většinou ne pro zinek a selen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cs-CZ" sz="28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cs-CZ" dirty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cs-CZ" b="1" dirty="0">
              <a:latin typeface="Arial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902896" y="6356350"/>
            <a:ext cx="2133600" cy="365125"/>
          </a:xfrm>
        </p:spPr>
        <p:txBody>
          <a:bodyPr/>
          <a:lstStyle/>
          <a:p>
            <a:pPr algn="r">
              <a:defRPr/>
            </a:pPr>
            <a:fld id="{9500FA2F-CBB2-47EA-9734-098F870013BB}" type="slidenum">
              <a:rPr lang="cs-CZ" smtClean="0"/>
              <a:pPr algn="r">
                <a:defRPr/>
              </a:pPr>
              <a:t>44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640330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0" y="908720"/>
            <a:ext cx="9144000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>
          <a:xfrm>
            <a:off x="467544" y="44624"/>
            <a:ext cx="7992888" cy="936104"/>
          </a:xfrm>
        </p:spPr>
        <p:txBody>
          <a:bodyPr>
            <a:normAutofit fontScale="90000"/>
          </a:bodyPr>
          <a:lstStyle/>
          <a:p>
            <a:r>
              <a:rPr lang="cs-CZ" sz="3100" dirty="0">
                <a:latin typeface="Arial" pitchFamily="34" charset="0"/>
                <a:cs typeface="Arial" pitchFamily="34" charset="0"/>
              </a:rPr>
              <a:t>Nová směs stopových prvků </a:t>
            </a:r>
            <a:r>
              <a:rPr lang="cs-CZ" sz="3100" dirty="0" err="1">
                <a:latin typeface="Arial" pitchFamily="34" charset="0"/>
                <a:cs typeface="Arial" pitchFamily="34" charset="0"/>
              </a:rPr>
              <a:t>Nutryelt</a:t>
            </a:r>
            <a:r>
              <a:rPr lang="cs-CZ" sz="3100" baseline="30000" dirty="0">
                <a:latin typeface="Arial" pitchFamily="34" charset="0"/>
                <a:cs typeface="Arial" pitchFamily="34" charset="0"/>
              </a:rPr>
              <a:t>® </a:t>
            </a:r>
            <a:r>
              <a:rPr lang="cs-CZ" sz="3100" dirty="0" err="1">
                <a:latin typeface="Arial" pitchFamily="34" charset="0"/>
                <a:cs typeface="Arial" pitchFamily="34" charset="0"/>
              </a:rPr>
              <a:t>Baxter</a:t>
            </a:r>
            <a:br>
              <a:rPr lang="cs-CZ" sz="3100" dirty="0">
                <a:latin typeface="Arial" pitchFamily="34" charset="0"/>
                <a:cs typeface="Arial" pitchFamily="34" charset="0"/>
              </a:rPr>
            </a:br>
            <a:r>
              <a:rPr lang="cs-CZ" sz="2700" b="0" dirty="0">
                <a:latin typeface="Arial" pitchFamily="34" charset="0"/>
                <a:cs typeface="Arial" pitchFamily="34" charset="0"/>
              </a:rPr>
              <a:t>obsahuje 9 stopových prvků</a:t>
            </a:r>
            <a:r>
              <a:rPr lang="cs-CZ" sz="1600" dirty="0"/>
              <a:t> (</a:t>
            </a:r>
            <a:r>
              <a:rPr lang="cs-CZ" sz="1600" dirty="0" err="1"/>
              <a:t>Nutryelt</a:t>
            </a:r>
            <a:r>
              <a:rPr lang="cs-CZ" sz="1600" dirty="0"/>
              <a:t> koncentrát pro infuzní roztok)</a:t>
            </a:r>
            <a:endParaRPr lang="en-US" sz="2700" b="0" baseline="30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9959726"/>
              </p:ext>
            </p:extLst>
          </p:nvPr>
        </p:nvGraphicFramePr>
        <p:xfrm>
          <a:off x="251520" y="1208360"/>
          <a:ext cx="8640960" cy="546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6100">
                <a:tc gridSpan="2">
                  <a:txBody>
                    <a:bodyPr/>
                    <a:lstStyle/>
                    <a:p>
                      <a:pPr algn="l"/>
                      <a:r>
                        <a:rPr lang="cs-CZ" sz="2000" dirty="0"/>
                        <a:t>Stopový prvek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Jednotky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Potřeba </a:t>
                      </a:r>
                      <a:r>
                        <a:rPr lang="cs-CZ" sz="2000" dirty="0" err="1"/>
                        <a:t>i.v</a:t>
                      </a:r>
                      <a:r>
                        <a:rPr lang="cs-CZ" sz="2000" dirty="0"/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err="1"/>
                        <a:t>Nutryelt</a:t>
                      </a:r>
                      <a:endParaRPr lang="cs-CZ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err="1"/>
                        <a:t>Zn</a:t>
                      </a:r>
                      <a:endParaRPr lang="cs-CZ" sz="2000" b="1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/>
                        <a:t>Zinek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mg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3-6,5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/>
                        <a:t>Se</a:t>
                      </a:r>
                      <a:endParaRPr lang="cs-CZ" sz="2000" b="1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/>
                        <a:t>Selen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latin typeface="Symbol" pitchFamily="18" charset="2"/>
                        </a:rPr>
                        <a:t>m</a:t>
                      </a:r>
                      <a:r>
                        <a:rPr lang="cs-CZ" sz="2000" dirty="0"/>
                        <a:t>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60-100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/>
                        <a:t>70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err="1"/>
                        <a:t>Fe</a:t>
                      </a:r>
                      <a:endParaRPr lang="cs-CZ" sz="2000" b="1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/>
                        <a:t>Železo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mg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1,2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0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</a:t>
                      </a:r>
                      <a:endParaRPr lang="cs-CZ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Měď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Symbol" pitchFamily="18" charset="2"/>
                        </a:rPr>
                        <a:t>m</a:t>
                      </a:r>
                      <a:r>
                        <a:rPr lang="cs-CZ" sz="2000" dirty="0"/>
                        <a:t>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300-500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/>
                        <a:t>300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0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Mn</a:t>
                      </a:r>
                      <a:endParaRPr lang="cs-CZ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Mangan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Symbol" pitchFamily="18" charset="2"/>
                        </a:rPr>
                        <a:t>m</a:t>
                      </a:r>
                      <a:r>
                        <a:rPr lang="cs-CZ" sz="2000" dirty="0"/>
                        <a:t>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60-100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/>
                        <a:t>55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/>
                        <a:t>F</a:t>
                      </a:r>
                      <a:endParaRPr lang="cs-CZ" sz="2000" b="1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/>
                        <a:t>Fluor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Symbol" pitchFamily="18" charset="2"/>
                        </a:rPr>
                        <a:t>m</a:t>
                      </a:r>
                      <a:r>
                        <a:rPr lang="cs-CZ" sz="2000" dirty="0"/>
                        <a:t>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950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/>
                        <a:t>950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/>
                        <a:t>I</a:t>
                      </a:r>
                      <a:endParaRPr lang="cs-CZ" sz="2000" b="1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/>
                        <a:t>Jód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latin typeface="Symbol" pitchFamily="18" charset="2"/>
                        </a:rPr>
                        <a:t>m</a:t>
                      </a:r>
                      <a:r>
                        <a:rPr lang="cs-CZ" sz="2000" dirty="0"/>
                        <a:t>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130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/>
                        <a:t>130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err="1"/>
                        <a:t>Mo</a:t>
                      </a:r>
                      <a:endParaRPr lang="cs-CZ" sz="2000" b="1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/>
                        <a:t>Molybden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latin typeface="Symbol" pitchFamily="18" charset="2"/>
                        </a:rPr>
                        <a:t>m</a:t>
                      </a:r>
                      <a:r>
                        <a:rPr lang="cs-CZ" sz="2000" dirty="0"/>
                        <a:t>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/>
                        <a:t>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err="1"/>
                        <a:t>Cr</a:t>
                      </a:r>
                      <a:endParaRPr lang="cs-CZ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/>
                        <a:t>Chróm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Symbol" pitchFamily="18" charset="2"/>
                        </a:rPr>
                        <a:t>m</a:t>
                      </a:r>
                      <a:r>
                        <a:rPr lang="cs-CZ" sz="2000" dirty="0"/>
                        <a:t>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10-20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55744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44624"/>
            <a:ext cx="7721029" cy="1008112"/>
          </a:xfrm>
        </p:spPr>
        <p:txBody>
          <a:bodyPr>
            <a:normAutofit/>
          </a:bodyPr>
          <a:lstStyle/>
          <a:p>
            <a:pPr eaLnBrk="1" hangingPunct="1"/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Nadměrný příjem jódu</a:t>
            </a:r>
            <a:br>
              <a:rPr lang="cs-CZ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</a:b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vyšší než 500-1000 </a:t>
            </a: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Symbol" pitchFamily="18" charset="2"/>
              </a:rPr>
              <a:t>m</a:t>
            </a: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g/den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8496944" cy="5112568"/>
          </a:xfrm>
        </p:spPr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r>
              <a:rPr lang="cs-CZ" sz="2800" b="1" dirty="0">
                <a:latin typeface="Arial" charset="0"/>
              </a:rPr>
              <a:t>Vysoký příjem jódu způsobuje přechodný pokles tvorby hormonů štítné žlázy</a:t>
            </a:r>
          </a:p>
          <a:p>
            <a:pPr marL="620713" lvl="1" indent="-258763" eaLnBrk="1" hangingPunct="1">
              <a:spcBef>
                <a:spcPct val="0"/>
              </a:spcBef>
            </a:pPr>
            <a:r>
              <a:rPr lang="cs-CZ" sz="2400" dirty="0" err="1">
                <a:latin typeface="Arial" charset="0"/>
              </a:rPr>
              <a:t>Wolff-Chaikoffův</a:t>
            </a:r>
            <a:r>
              <a:rPr lang="cs-CZ" sz="2400" dirty="0">
                <a:latin typeface="Arial" charset="0"/>
              </a:rPr>
              <a:t> efekt</a:t>
            </a:r>
          </a:p>
          <a:p>
            <a:pPr marL="620713" lvl="1" indent="-258763" eaLnBrk="1" hangingPunct="1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většinou se po několika dnech stav upraví</a:t>
            </a:r>
          </a:p>
          <a:p>
            <a:pPr marL="620713" lvl="1" indent="-258763" eaLnBrk="1" hangingPunct="1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pokud však ne ► </a:t>
            </a:r>
            <a:r>
              <a:rPr lang="cs-CZ" sz="2400" dirty="0" err="1">
                <a:latin typeface="Arial" charset="0"/>
              </a:rPr>
              <a:t>hypothyreoidismus</a:t>
            </a:r>
            <a:endParaRPr lang="cs-CZ" sz="2400" dirty="0">
              <a:latin typeface="Arial" charset="0"/>
            </a:endParaRPr>
          </a:p>
          <a:p>
            <a:pPr>
              <a:spcBef>
                <a:spcPts val="1200"/>
              </a:spcBef>
            </a:pPr>
            <a:r>
              <a:rPr lang="cs-CZ" sz="2800" b="1" dirty="0">
                <a:latin typeface="Arial" charset="0"/>
              </a:rPr>
              <a:t>Vysoký příjem jódu </a:t>
            </a:r>
            <a:r>
              <a:rPr lang="cs-CZ" dirty="0">
                <a:latin typeface="Arial" charset="0"/>
              </a:rPr>
              <a:t>však může u některých pacientů naopak způsobit </a:t>
            </a:r>
            <a:r>
              <a:rPr lang="cs-CZ" sz="2800" b="1" dirty="0" err="1">
                <a:latin typeface="Arial" charset="0"/>
              </a:rPr>
              <a:t>hyperthyreoidsmus</a:t>
            </a:r>
            <a:endParaRPr lang="cs-CZ" sz="2800" b="1" dirty="0">
              <a:latin typeface="Arial" charset="0"/>
            </a:endParaRPr>
          </a:p>
          <a:p>
            <a:pPr marL="620713" lvl="1" indent="-258763">
              <a:spcBef>
                <a:spcPts val="0"/>
              </a:spcBef>
            </a:pPr>
            <a:r>
              <a:rPr lang="cs-CZ" sz="2400" dirty="0">
                <a:latin typeface="Arial" charset="0"/>
              </a:rPr>
              <a:t>riziko autoimunitního onemocnění štítné žlázy</a:t>
            </a:r>
          </a:p>
          <a:p>
            <a:pPr eaLnBrk="1" hangingPunct="1">
              <a:spcBef>
                <a:spcPts val="1200"/>
              </a:spcBef>
            </a:pPr>
            <a:r>
              <a:rPr lang="cs-CZ" sz="2800" b="1" dirty="0">
                <a:latin typeface="Arial" charset="0"/>
              </a:rPr>
              <a:t>Onemocnění štítné žlázy může vzniknout       jak při nízkém, tak i vysokém příjmu jódu</a:t>
            </a:r>
          </a:p>
          <a:p>
            <a:pPr lvl="1">
              <a:spcBef>
                <a:spcPts val="0"/>
              </a:spcBef>
            </a:pPr>
            <a:r>
              <a:rPr lang="cs-CZ" sz="2400" dirty="0">
                <a:latin typeface="Arial" charset="0"/>
              </a:rPr>
              <a:t>nejnižší hodnotu TSH má příjem jódu 150-250 </a:t>
            </a:r>
            <a:r>
              <a:rPr lang="cs-CZ" sz="2400" dirty="0">
                <a:latin typeface="Symbol" pitchFamily="18" charset="2"/>
              </a:rPr>
              <a:t>m</a:t>
            </a:r>
            <a:r>
              <a:rPr lang="cs-CZ" sz="2400" dirty="0">
                <a:latin typeface="Arial" charset="0"/>
              </a:rPr>
              <a:t>g/d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cs-CZ" sz="28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cs-CZ" dirty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cs-CZ" b="1" dirty="0">
              <a:latin typeface="Arial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902896" y="6356350"/>
            <a:ext cx="2133600" cy="365125"/>
          </a:xfrm>
        </p:spPr>
        <p:txBody>
          <a:bodyPr/>
          <a:lstStyle/>
          <a:p>
            <a:pPr algn="r">
              <a:defRPr/>
            </a:pPr>
            <a:fld id="{9500FA2F-CBB2-47EA-9734-098F870013BB}" type="slidenum">
              <a:rPr lang="cs-CZ" smtClean="0"/>
              <a:pPr algn="r">
                <a:defRPr/>
              </a:pPr>
              <a:t>46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008343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>
          <a:xfrm>
            <a:off x="1187624" y="2276872"/>
            <a:ext cx="6768752" cy="792088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Mangan ve výživě</a:t>
            </a:r>
            <a:endParaRPr lang="en-US" sz="32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56691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0"/>
            <a:ext cx="7848871" cy="1052736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Mangan, Mn</a:t>
            </a:r>
            <a:r>
              <a:rPr lang="cs-CZ" b="1" baseline="30000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55</a:t>
            </a:r>
            <a:br>
              <a:rPr lang="cs-CZ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</a:b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základní charakteristika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882" y="1772816"/>
            <a:ext cx="7776542" cy="4680520"/>
          </a:xfrm>
        </p:spPr>
        <p:txBody>
          <a:bodyPr>
            <a:noAutofit/>
          </a:bodyPr>
          <a:lstStyle/>
          <a:p>
            <a:pPr marL="276225" indent="-276225" eaLnBrk="1" hangingPunct="1">
              <a:spcBef>
                <a:spcPct val="0"/>
              </a:spcBef>
            </a:pPr>
            <a:r>
              <a:rPr lang="cs-CZ" sz="2800" b="1" dirty="0">
                <a:latin typeface="Arial" charset="0"/>
              </a:rPr>
              <a:t>Je mangan skutečně stopový prvek?</a:t>
            </a:r>
          </a:p>
          <a:p>
            <a:pPr marL="534988" lvl="1" indent="-258763" eaLnBrk="1" hangingPunct="1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deficit u lidí nebyl popsán</a:t>
            </a:r>
          </a:p>
          <a:p>
            <a:pPr marL="534988" lvl="1" indent="-258763" eaLnBrk="1" hangingPunct="1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naopak je značné riziko toxicity</a:t>
            </a:r>
          </a:p>
          <a:p>
            <a:pPr marL="276225" indent="-276225">
              <a:spcBef>
                <a:spcPts val="600"/>
              </a:spcBef>
            </a:pPr>
            <a:r>
              <a:rPr lang="cs-CZ" sz="2800" b="1" dirty="0">
                <a:latin typeface="Arial" charset="0"/>
              </a:rPr>
              <a:t>Mangan se vyskytuje </a:t>
            </a:r>
            <a:r>
              <a:rPr lang="cs-CZ" sz="2800" b="1" dirty="0" err="1">
                <a:latin typeface="Arial" charset="0"/>
              </a:rPr>
              <a:t>ubikvitárně</a:t>
            </a:r>
            <a:r>
              <a:rPr lang="cs-CZ" sz="2800" b="1" dirty="0">
                <a:latin typeface="Arial" charset="0"/>
              </a:rPr>
              <a:t> v půdě,    ve vzdušném prachu, vodě a potravinách</a:t>
            </a:r>
          </a:p>
          <a:p>
            <a:pPr marL="276225" indent="-276225">
              <a:spcBef>
                <a:spcPts val="600"/>
              </a:spcBef>
            </a:pPr>
            <a:r>
              <a:rPr lang="cs-CZ" sz="2800" b="1" dirty="0" err="1">
                <a:latin typeface="Arial" charset="0"/>
              </a:rPr>
              <a:t>Mn</a:t>
            </a:r>
            <a:r>
              <a:rPr lang="cs-CZ" sz="2800" b="1" dirty="0">
                <a:latin typeface="Arial" charset="0"/>
              </a:rPr>
              <a:t> je součástí průmyslových aplikací</a:t>
            </a:r>
          </a:p>
          <a:p>
            <a:pPr marL="534988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pesticidy, baterie</a:t>
            </a:r>
          </a:p>
          <a:p>
            <a:pPr marL="276225" indent="-276225" eaLnBrk="1" hangingPunct="1">
              <a:spcBef>
                <a:spcPts val="600"/>
              </a:spcBef>
            </a:pPr>
            <a:r>
              <a:rPr lang="cs-CZ" sz="2800" b="1" dirty="0">
                <a:latin typeface="Arial" charset="0"/>
              </a:rPr>
              <a:t>V organismu tvoří </a:t>
            </a:r>
            <a:r>
              <a:rPr lang="cs-CZ" sz="2800" b="1" dirty="0" err="1">
                <a:latin typeface="Arial" charset="0"/>
              </a:rPr>
              <a:t>metaloenzymy</a:t>
            </a:r>
            <a:endParaRPr lang="cs-CZ" sz="2800" b="1" dirty="0">
              <a:latin typeface="Arial" charset="0"/>
            </a:endParaRPr>
          </a:p>
          <a:p>
            <a:pPr marL="534988" lvl="1" indent="-258763" eaLnBrk="1" hangingPunct="1">
              <a:spcBef>
                <a:spcPct val="0"/>
              </a:spcBef>
            </a:pPr>
            <a:r>
              <a:rPr lang="cs-CZ" sz="2400" dirty="0" err="1">
                <a:latin typeface="Arial" charset="0"/>
              </a:rPr>
              <a:t>glutamin-syntetáza</a:t>
            </a:r>
            <a:endParaRPr lang="cs-CZ" sz="2400" dirty="0">
              <a:latin typeface="Arial" charset="0"/>
            </a:endParaRPr>
          </a:p>
          <a:p>
            <a:pPr marL="534988" lvl="1" indent="-258763" eaLnBrk="1" hangingPunct="1">
              <a:spcBef>
                <a:spcPct val="0"/>
              </a:spcBef>
            </a:pPr>
            <a:r>
              <a:rPr lang="cs-CZ" sz="2400" dirty="0" err="1">
                <a:latin typeface="Arial" charset="0"/>
              </a:rPr>
              <a:t>Mn</a:t>
            </a:r>
            <a:r>
              <a:rPr lang="cs-CZ" sz="2400" dirty="0">
                <a:latin typeface="Arial" charset="0"/>
              </a:rPr>
              <a:t>-dependentní </a:t>
            </a:r>
            <a:r>
              <a:rPr lang="cs-CZ" sz="2400" dirty="0" err="1">
                <a:latin typeface="Arial" charset="0"/>
              </a:rPr>
              <a:t>superoxid-dismutáza</a:t>
            </a:r>
            <a:r>
              <a:rPr lang="cs-CZ" sz="2400" dirty="0">
                <a:latin typeface="Arial" charset="0"/>
              </a:rPr>
              <a:t> (</a:t>
            </a:r>
            <a:r>
              <a:rPr lang="cs-CZ" sz="2400" dirty="0" err="1">
                <a:latin typeface="Arial" charset="0"/>
              </a:rPr>
              <a:t>MnSOD</a:t>
            </a:r>
            <a:r>
              <a:rPr lang="cs-CZ" sz="2400" dirty="0">
                <a:latin typeface="Arial" charset="0"/>
              </a:rPr>
              <a:t>)</a:t>
            </a:r>
            <a:endParaRPr lang="cs-CZ" sz="2400" b="1" dirty="0">
              <a:latin typeface="Arial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830888" y="6356350"/>
            <a:ext cx="2133600" cy="365125"/>
          </a:xfrm>
        </p:spPr>
        <p:txBody>
          <a:bodyPr/>
          <a:lstStyle/>
          <a:p>
            <a:pPr algn="r">
              <a:defRPr/>
            </a:pPr>
            <a:fld id="{9500FA2F-CBB2-47EA-9734-098F870013BB}" type="slidenum">
              <a:rPr lang="cs-CZ" smtClean="0"/>
              <a:pPr algn="r">
                <a:defRPr/>
              </a:pPr>
              <a:t>48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644567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0"/>
            <a:ext cx="7848871" cy="1052736"/>
          </a:xfrm>
        </p:spPr>
        <p:txBody>
          <a:bodyPr>
            <a:normAutofit/>
          </a:bodyPr>
          <a:lstStyle/>
          <a:p>
            <a:pPr eaLnBrk="1" hangingPunct="1"/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Mangan ve stravě a jeho vstřebávání</a:t>
            </a:r>
            <a:br>
              <a:rPr lang="cs-CZ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</a:b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perorální potřeba </a:t>
            </a:r>
            <a:r>
              <a:rPr lang="cs-CZ" sz="2400" b="0" dirty="0" err="1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Mn</a:t>
            </a: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 2-5 mg/den 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882" y="1556792"/>
            <a:ext cx="8280598" cy="5112568"/>
          </a:xfrm>
        </p:spPr>
        <p:txBody>
          <a:bodyPr>
            <a:noAutofit/>
          </a:bodyPr>
          <a:lstStyle/>
          <a:p>
            <a:pPr marL="276225" indent="-276225" eaLnBrk="1" hangingPunct="1">
              <a:spcBef>
                <a:spcPct val="0"/>
              </a:spcBef>
            </a:pPr>
            <a:r>
              <a:rPr lang="cs-CZ" sz="2800" b="1" dirty="0">
                <a:latin typeface="Arial" charset="0"/>
              </a:rPr>
              <a:t>Zdroje </a:t>
            </a:r>
            <a:r>
              <a:rPr lang="cs-CZ" sz="2800" b="1" dirty="0" err="1">
                <a:latin typeface="Arial" charset="0"/>
              </a:rPr>
              <a:t>Mn</a:t>
            </a:r>
            <a:r>
              <a:rPr lang="cs-CZ" sz="2800" b="1" dirty="0">
                <a:latin typeface="Arial" charset="0"/>
              </a:rPr>
              <a:t> ve stravě</a:t>
            </a:r>
          </a:p>
          <a:p>
            <a:pPr marL="534988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celozrnné obiloviny, olejnatá semena</a:t>
            </a:r>
          </a:p>
          <a:p>
            <a:pPr marL="534988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luštěniny, káva, čaj, kakao, sladkosti</a:t>
            </a:r>
          </a:p>
          <a:p>
            <a:pPr marL="534988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voda může obsahovat </a:t>
            </a:r>
            <a:r>
              <a:rPr lang="cs-CZ" sz="2400" dirty="0" err="1">
                <a:latin typeface="Arial" charset="0"/>
              </a:rPr>
              <a:t>Mn</a:t>
            </a:r>
            <a:r>
              <a:rPr lang="cs-CZ" sz="2400" dirty="0">
                <a:latin typeface="Arial" charset="0"/>
              </a:rPr>
              <a:t> v množství 50-5000 </a:t>
            </a:r>
            <a:r>
              <a:rPr lang="cs-CZ" sz="2400" dirty="0">
                <a:latin typeface="Symbol" pitchFamily="18" charset="2"/>
              </a:rPr>
              <a:t>m</a:t>
            </a:r>
            <a:r>
              <a:rPr lang="cs-CZ" sz="2400" dirty="0">
                <a:latin typeface="Arial" charset="0"/>
              </a:rPr>
              <a:t>g/l</a:t>
            </a:r>
          </a:p>
          <a:p>
            <a:pPr marL="276225" indent="-276225">
              <a:spcBef>
                <a:spcPts val="600"/>
              </a:spcBef>
            </a:pPr>
            <a:r>
              <a:rPr lang="cs-CZ" sz="2800" b="1" dirty="0">
                <a:latin typeface="Arial" charset="0"/>
              </a:rPr>
              <a:t>Vstřebávání je hluboko pod 10 %</a:t>
            </a:r>
          </a:p>
          <a:p>
            <a:pPr marL="534988" lvl="1" indent="-258763" eaLnBrk="1" hangingPunct="1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při nízkém obsahu </a:t>
            </a:r>
            <a:r>
              <a:rPr lang="cs-CZ" sz="2400" dirty="0" err="1">
                <a:latin typeface="Arial" charset="0"/>
              </a:rPr>
              <a:t>Mn</a:t>
            </a:r>
            <a:r>
              <a:rPr lang="cs-CZ" sz="2400" dirty="0">
                <a:latin typeface="Arial" charset="0"/>
              </a:rPr>
              <a:t> ve stravě se vstřebá větší podíl</a:t>
            </a:r>
          </a:p>
          <a:p>
            <a:pPr marL="534988" lvl="1" indent="-258763" eaLnBrk="1" hangingPunct="1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nejvíce </a:t>
            </a:r>
            <a:r>
              <a:rPr lang="cs-CZ" sz="2400" dirty="0" err="1">
                <a:latin typeface="Arial" charset="0"/>
              </a:rPr>
              <a:t>Mn</a:t>
            </a:r>
            <a:r>
              <a:rPr lang="cs-CZ" sz="2400" dirty="0">
                <a:latin typeface="Arial" charset="0"/>
              </a:rPr>
              <a:t> se vstřebá z vody</a:t>
            </a:r>
          </a:p>
          <a:p>
            <a:pPr marL="534988" lvl="1" indent="-258763" eaLnBrk="1" hangingPunct="1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vláknina a </a:t>
            </a:r>
            <a:r>
              <a:rPr lang="cs-CZ" sz="2400" dirty="0" err="1">
                <a:latin typeface="Arial" charset="0"/>
              </a:rPr>
              <a:t>fytáty</a:t>
            </a:r>
            <a:r>
              <a:rPr lang="cs-CZ" sz="2400" dirty="0">
                <a:latin typeface="Arial" charset="0"/>
              </a:rPr>
              <a:t> snižují vstřebávání</a:t>
            </a:r>
          </a:p>
          <a:p>
            <a:pPr marL="276225" indent="-276225" eaLnBrk="1" hangingPunct="1">
              <a:spcBef>
                <a:spcPts val="600"/>
              </a:spcBef>
            </a:pPr>
            <a:r>
              <a:rPr lang="cs-CZ" sz="2800" b="1" dirty="0">
                <a:latin typeface="Arial" charset="0"/>
              </a:rPr>
              <a:t>Vysoký podíl vstřebaného </a:t>
            </a:r>
            <a:r>
              <a:rPr lang="cs-CZ" sz="2800" b="1" dirty="0" err="1">
                <a:latin typeface="Arial" charset="0"/>
              </a:rPr>
              <a:t>Mn</a:t>
            </a:r>
            <a:r>
              <a:rPr lang="cs-CZ" sz="2800" b="1" dirty="0">
                <a:latin typeface="Arial" charset="0"/>
              </a:rPr>
              <a:t> se vyskytuje</a:t>
            </a:r>
          </a:p>
          <a:p>
            <a:pPr marL="534988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obecně u dětí (riziko toxicity)</a:t>
            </a:r>
          </a:p>
          <a:p>
            <a:pPr marL="534988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při anémii z nedostatku </a:t>
            </a:r>
            <a:r>
              <a:rPr lang="cs-CZ" sz="2400" dirty="0" err="1">
                <a:latin typeface="Arial" charset="0"/>
              </a:rPr>
              <a:t>Fe</a:t>
            </a:r>
            <a:endParaRPr lang="cs-CZ" sz="2400" dirty="0">
              <a:latin typeface="Arial" charset="0"/>
            </a:endParaRPr>
          </a:p>
          <a:p>
            <a:pPr marL="534988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při vysokém přívodu zinku (dlouhodobá </a:t>
            </a:r>
            <a:r>
              <a:rPr lang="cs-CZ" sz="2400" dirty="0" err="1">
                <a:latin typeface="Arial" charset="0"/>
              </a:rPr>
              <a:t>suplementace</a:t>
            </a:r>
            <a:r>
              <a:rPr lang="cs-CZ" sz="2400" dirty="0">
                <a:latin typeface="Arial" charset="0"/>
              </a:rPr>
              <a:t>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830888" y="6356350"/>
            <a:ext cx="2133600" cy="365125"/>
          </a:xfrm>
        </p:spPr>
        <p:txBody>
          <a:bodyPr/>
          <a:lstStyle/>
          <a:p>
            <a:pPr algn="r">
              <a:defRPr/>
            </a:pPr>
            <a:fld id="{9500FA2F-CBB2-47EA-9734-098F870013BB}" type="slidenum">
              <a:rPr lang="cs-CZ" smtClean="0"/>
              <a:pPr algn="r">
                <a:defRPr/>
              </a:pPr>
              <a:t>49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1940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0" y="836712"/>
            <a:ext cx="9144000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363272" cy="692696"/>
          </a:xfrm>
        </p:spPr>
        <p:txBody>
          <a:bodyPr/>
          <a:lstStyle/>
          <a:p>
            <a:r>
              <a:rPr lang="cs-CZ" dirty="0"/>
              <a:t>Minerální látky řazené mezi makroelementy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6011491"/>
              </p:ext>
            </p:extLst>
          </p:nvPr>
        </p:nvGraphicFramePr>
        <p:xfrm>
          <a:off x="269521" y="863732"/>
          <a:ext cx="8604957" cy="576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23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594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400" b="1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Stopový prvek</a:t>
                      </a:r>
                    </a:p>
                    <a:p>
                      <a:pPr marL="0" algn="ctr" defTabSz="914400" rtl="0" eaLnBrk="1" latinLnBrk="0" hangingPunct="1"/>
                      <a:r>
                        <a:rPr lang="cs-CZ" sz="2400" b="1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neesenciální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i="0" dirty="0"/>
                        <a:t>Chemická</a:t>
                      </a:r>
                    </a:p>
                    <a:p>
                      <a:pPr algn="ctr"/>
                      <a:r>
                        <a:rPr lang="cs-CZ" sz="2400" b="1" i="0" dirty="0"/>
                        <a:t>značka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i="0" dirty="0"/>
                        <a:t>Relativní atomová hmotnost  </a:t>
                      </a:r>
                      <a:r>
                        <a:rPr lang="cs-CZ" sz="1600" b="0" i="0" dirty="0"/>
                        <a:t>(zaokrouhleně)</a:t>
                      </a:r>
                      <a:endParaRPr lang="cs-CZ" sz="2400" b="1" i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8560">
                <a:tc>
                  <a:txBody>
                    <a:bodyPr/>
                    <a:lstStyle/>
                    <a:p>
                      <a:pPr algn="l"/>
                      <a:r>
                        <a:rPr lang="cs-CZ" sz="2400" b="1" dirty="0"/>
                        <a:t>Sodík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/>
                          </a:solidFill>
                        </a:rPr>
                        <a:t>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8560">
                <a:tc>
                  <a:txBody>
                    <a:bodyPr/>
                    <a:lstStyle/>
                    <a:p>
                      <a:pPr algn="l"/>
                      <a:r>
                        <a:rPr lang="cs-CZ" sz="2400" b="1" dirty="0"/>
                        <a:t>Draslík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/>
                          </a:solidFill>
                        </a:rPr>
                        <a:t>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85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/>
                        <a:t>Chlór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/>
                          </a:solidFill>
                        </a:rPr>
                        <a:t>Cl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85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/>
                        <a:t>Vápník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/>
                          </a:solidFill>
                        </a:rPr>
                        <a:t>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85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/>
                        <a:t>Fosfor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/>
                          </a:solidFill>
                        </a:rPr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85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/>
                        <a:t>Hořčík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/>
                          </a:solidFill>
                        </a:rPr>
                        <a:t>Mg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85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/>
                        <a:t>Síra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/>
                          </a:solidFill>
                        </a:rPr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395442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44016"/>
            <a:ext cx="7848872" cy="764704"/>
          </a:xfrm>
        </p:spPr>
        <p:txBody>
          <a:bodyPr>
            <a:normAutofit/>
          </a:bodyPr>
          <a:lstStyle/>
          <a:p>
            <a:pPr eaLnBrk="1" hangingPunct="1"/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Vylučování manganu a riziko toxicity 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Mn</a:t>
            </a:r>
            <a:endParaRPr lang="cs-CZ" sz="2400" b="0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556792"/>
            <a:ext cx="8352928" cy="5157192"/>
          </a:xfrm>
        </p:spPr>
        <p:txBody>
          <a:bodyPr>
            <a:noAutofit/>
          </a:bodyPr>
          <a:lstStyle/>
          <a:p>
            <a:pPr marL="276225" indent="-276225">
              <a:spcBef>
                <a:spcPts val="600"/>
              </a:spcBef>
            </a:pPr>
            <a:r>
              <a:rPr lang="cs-CZ" sz="2800" b="1" dirty="0" err="1">
                <a:latin typeface="Arial" charset="0"/>
              </a:rPr>
              <a:t>Mn</a:t>
            </a:r>
            <a:r>
              <a:rPr lang="cs-CZ" sz="2800" b="1" dirty="0">
                <a:latin typeface="Arial" charset="0"/>
              </a:rPr>
              <a:t> je vylučován z 90 % do žlučových cest</a:t>
            </a:r>
          </a:p>
          <a:p>
            <a:pPr marL="534988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riziko akumulace </a:t>
            </a:r>
            <a:r>
              <a:rPr lang="cs-CZ" sz="2400" dirty="0" err="1">
                <a:latin typeface="Arial" charset="0"/>
              </a:rPr>
              <a:t>Mn</a:t>
            </a:r>
            <a:r>
              <a:rPr lang="cs-CZ" sz="2400" dirty="0">
                <a:latin typeface="Arial" charset="0"/>
              </a:rPr>
              <a:t> v organismu při cholestáze</a:t>
            </a:r>
          </a:p>
          <a:p>
            <a:pPr marL="276225" indent="-276225" eaLnBrk="1" hangingPunct="1">
              <a:spcBef>
                <a:spcPts val="600"/>
              </a:spcBef>
            </a:pPr>
            <a:r>
              <a:rPr lang="cs-CZ" sz="2800" b="1" dirty="0">
                <a:latin typeface="Arial" charset="0"/>
              </a:rPr>
              <a:t>Zvýšená expozice manganu</a:t>
            </a:r>
          </a:p>
          <a:p>
            <a:pPr marL="534988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profesionální inhalace prachu s vysokým obsahem </a:t>
            </a:r>
            <a:r>
              <a:rPr lang="cs-CZ" sz="2400" dirty="0" err="1">
                <a:latin typeface="Arial" charset="0"/>
              </a:rPr>
              <a:t>Mn</a:t>
            </a:r>
            <a:endParaRPr lang="cs-CZ" sz="2400" dirty="0">
              <a:latin typeface="Arial" charset="0"/>
            </a:endParaRPr>
          </a:p>
          <a:p>
            <a:pPr marL="276225" indent="-276225" eaLnBrk="1" hangingPunct="1">
              <a:spcBef>
                <a:spcPts val="600"/>
              </a:spcBef>
            </a:pPr>
            <a:r>
              <a:rPr lang="cs-CZ" sz="2800" b="1" dirty="0">
                <a:latin typeface="Arial" charset="0"/>
              </a:rPr>
              <a:t>Riziko toxicity </a:t>
            </a:r>
            <a:r>
              <a:rPr lang="cs-CZ" sz="2800" b="1" dirty="0" err="1">
                <a:latin typeface="Arial" charset="0"/>
              </a:rPr>
              <a:t>Mn</a:t>
            </a:r>
            <a:r>
              <a:rPr lang="cs-CZ" sz="2800" b="1" dirty="0">
                <a:latin typeface="Arial" charset="0"/>
              </a:rPr>
              <a:t> v běžné praxi </a:t>
            </a:r>
          </a:p>
          <a:p>
            <a:pPr marL="534988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pití vody s vysokým obsahem </a:t>
            </a:r>
            <a:r>
              <a:rPr lang="cs-CZ" sz="2400" dirty="0" err="1">
                <a:latin typeface="Arial" charset="0"/>
              </a:rPr>
              <a:t>Mn</a:t>
            </a:r>
            <a:r>
              <a:rPr lang="cs-CZ" sz="2400" dirty="0">
                <a:latin typeface="Arial" charset="0"/>
              </a:rPr>
              <a:t> (zvláště u dětí)</a:t>
            </a:r>
          </a:p>
          <a:p>
            <a:pPr marL="534988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dlouhodobá </a:t>
            </a:r>
            <a:r>
              <a:rPr lang="cs-CZ" sz="2400" dirty="0" err="1">
                <a:latin typeface="Arial" charset="0"/>
              </a:rPr>
              <a:t>suplementace</a:t>
            </a:r>
            <a:r>
              <a:rPr lang="cs-CZ" sz="2400" dirty="0">
                <a:latin typeface="Arial" charset="0"/>
              </a:rPr>
              <a:t> </a:t>
            </a:r>
            <a:r>
              <a:rPr lang="cs-CZ" sz="2400" dirty="0" err="1">
                <a:latin typeface="Arial" charset="0"/>
              </a:rPr>
              <a:t>Mn</a:t>
            </a:r>
            <a:r>
              <a:rPr lang="cs-CZ" sz="2400" dirty="0">
                <a:latin typeface="Arial" charset="0"/>
              </a:rPr>
              <a:t>, včetně </a:t>
            </a:r>
            <a:r>
              <a:rPr lang="cs-CZ" sz="2400" dirty="0" err="1">
                <a:latin typeface="Arial" charset="0"/>
              </a:rPr>
              <a:t>i.v</a:t>
            </a:r>
            <a:r>
              <a:rPr lang="cs-CZ" sz="2400" dirty="0">
                <a:latin typeface="Arial" charset="0"/>
              </a:rPr>
              <a:t>. podávání</a:t>
            </a:r>
          </a:p>
          <a:p>
            <a:pPr marL="534988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závažná onemocnění jater s cholestázou</a:t>
            </a:r>
          </a:p>
          <a:p>
            <a:pPr marL="534988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anémie z nedostatku </a:t>
            </a:r>
            <a:r>
              <a:rPr lang="cs-CZ" sz="2400" dirty="0" err="1">
                <a:latin typeface="Arial" charset="0"/>
              </a:rPr>
              <a:t>Fe</a:t>
            </a:r>
            <a:endParaRPr lang="cs-CZ" sz="2400" dirty="0">
              <a:latin typeface="Arial" charset="0"/>
            </a:endParaRPr>
          </a:p>
          <a:p>
            <a:pPr marL="276225" indent="-276225">
              <a:spcBef>
                <a:spcPts val="600"/>
              </a:spcBef>
            </a:pPr>
            <a:r>
              <a:rPr lang="cs-CZ" sz="2800" b="1" dirty="0">
                <a:latin typeface="Arial" charset="0"/>
              </a:rPr>
              <a:t>Strava s vysokým obsahem </a:t>
            </a:r>
            <a:r>
              <a:rPr lang="cs-CZ" sz="2800" b="1" dirty="0" err="1">
                <a:latin typeface="Arial" charset="0"/>
              </a:rPr>
              <a:t>Mn</a:t>
            </a:r>
            <a:r>
              <a:rPr lang="cs-CZ" sz="2800" b="1" dirty="0">
                <a:latin typeface="Arial" charset="0"/>
              </a:rPr>
              <a:t> představuje nízké riziko toxicity</a:t>
            </a:r>
          </a:p>
          <a:p>
            <a:pPr marL="534988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protože klesá vstřebaný podíl </a:t>
            </a:r>
            <a:r>
              <a:rPr lang="cs-CZ" sz="2400" dirty="0" err="1">
                <a:latin typeface="Arial" charset="0"/>
              </a:rPr>
              <a:t>Mn</a:t>
            </a:r>
            <a:r>
              <a:rPr lang="cs-CZ" sz="2400" dirty="0">
                <a:latin typeface="Arial" charset="0"/>
              </a:rPr>
              <a:t> (neplatí pro vodu)</a:t>
            </a:r>
          </a:p>
          <a:p>
            <a:pPr marL="534988" lvl="1" indent="-258763">
              <a:spcBef>
                <a:spcPct val="0"/>
              </a:spcBef>
            </a:pPr>
            <a:endParaRPr lang="cs-CZ" sz="2400" dirty="0">
              <a:latin typeface="Arial" charset="0"/>
            </a:endParaRPr>
          </a:p>
          <a:p>
            <a:pPr lvl="1" eaLnBrk="1" hangingPunct="1">
              <a:spcBef>
                <a:spcPct val="0"/>
              </a:spcBef>
            </a:pPr>
            <a:endParaRPr lang="cs-CZ" sz="2800" dirty="0">
              <a:latin typeface="Arial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830888" y="6356350"/>
            <a:ext cx="2133600" cy="365125"/>
          </a:xfrm>
        </p:spPr>
        <p:txBody>
          <a:bodyPr/>
          <a:lstStyle/>
          <a:p>
            <a:pPr algn="r">
              <a:defRPr/>
            </a:pPr>
            <a:fld id="{9500FA2F-CBB2-47EA-9734-098F870013BB}" type="slidenum">
              <a:rPr lang="cs-CZ" smtClean="0"/>
              <a:pPr algn="r">
                <a:defRPr/>
              </a:pPr>
              <a:t>50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770062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44624"/>
            <a:ext cx="7848871" cy="1052736"/>
          </a:xfrm>
        </p:spPr>
        <p:txBody>
          <a:bodyPr>
            <a:normAutofit/>
          </a:bodyPr>
          <a:lstStyle/>
          <a:p>
            <a:pPr eaLnBrk="1" hangingPunct="1"/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Toxicita manganu</a:t>
            </a:r>
            <a:br>
              <a:rPr lang="cs-CZ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</a:br>
            <a:r>
              <a:rPr lang="cs-CZ" sz="2400" b="0" dirty="0" err="1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manganismus</a:t>
            </a:r>
            <a:endParaRPr lang="cs-CZ" sz="2400" b="0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628800"/>
            <a:ext cx="7776864" cy="4896544"/>
          </a:xfrm>
        </p:spPr>
        <p:txBody>
          <a:bodyPr>
            <a:noAutofit/>
          </a:bodyPr>
          <a:lstStyle/>
          <a:p>
            <a:pPr marL="276225" indent="-276225">
              <a:spcBef>
                <a:spcPts val="600"/>
              </a:spcBef>
            </a:pPr>
            <a:r>
              <a:rPr lang="cs-CZ" sz="2800" b="1" dirty="0">
                <a:latin typeface="Arial" charset="0"/>
              </a:rPr>
              <a:t>Především </a:t>
            </a:r>
            <a:r>
              <a:rPr lang="cs-CZ" sz="2800" b="1" dirty="0" err="1">
                <a:latin typeface="Arial" charset="0"/>
              </a:rPr>
              <a:t>neurotoxicita</a:t>
            </a:r>
            <a:endParaRPr lang="cs-CZ" sz="2800" b="1" dirty="0">
              <a:latin typeface="Arial" charset="0"/>
            </a:endParaRPr>
          </a:p>
          <a:p>
            <a:pPr marL="534988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příznaky podobné Parkinsonově chorobě</a:t>
            </a:r>
          </a:p>
          <a:p>
            <a:pPr marL="534988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ztráta koordinace, rychlé pohyby rukou</a:t>
            </a:r>
          </a:p>
          <a:p>
            <a:pPr marL="534988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zapomnětlivost</a:t>
            </a:r>
          </a:p>
          <a:p>
            <a:pPr marL="276225" indent="-276225" eaLnBrk="1" hangingPunct="1">
              <a:spcBef>
                <a:spcPts val="600"/>
              </a:spcBef>
            </a:pPr>
            <a:r>
              <a:rPr lang="cs-CZ" sz="2800" b="1" dirty="0">
                <a:latin typeface="Arial" charset="0"/>
              </a:rPr>
              <a:t>Patofyziologie </a:t>
            </a:r>
            <a:r>
              <a:rPr lang="cs-CZ" sz="2800" b="1" dirty="0" err="1">
                <a:latin typeface="Arial" charset="0"/>
              </a:rPr>
              <a:t>neurotoxicity</a:t>
            </a:r>
            <a:r>
              <a:rPr lang="cs-CZ" sz="2800" b="1" dirty="0">
                <a:latin typeface="Arial" charset="0"/>
              </a:rPr>
              <a:t> </a:t>
            </a:r>
            <a:r>
              <a:rPr lang="cs-CZ" sz="2800" b="1" dirty="0" err="1">
                <a:latin typeface="Arial" charset="0"/>
              </a:rPr>
              <a:t>Mn</a:t>
            </a:r>
            <a:endParaRPr lang="cs-CZ" sz="2800" b="1" dirty="0">
              <a:latin typeface="Arial" charset="0"/>
            </a:endParaRPr>
          </a:p>
          <a:p>
            <a:pPr marL="534988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hromadění </a:t>
            </a:r>
            <a:r>
              <a:rPr lang="cs-CZ" sz="2400" dirty="0" err="1">
                <a:latin typeface="Arial" charset="0"/>
              </a:rPr>
              <a:t>Mn</a:t>
            </a:r>
            <a:r>
              <a:rPr lang="cs-CZ" sz="2400" dirty="0">
                <a:latin typeface="Arial" charset="0"/>
              </a:rPr>
              <a:t> v bazálních gangliích mozku</a:t>
            </a:r>
          </a:p>
          <a:p>
            <a:pPr marL="276225" indent="-276225" eaLnBrk="1" hangingPunct="1">
              <a:spcBef>
                <a:spcPts val="600"/>
              </a:spcBef>
            </a:pPr>
            <a:r>
              <a:rPr lang="cs-CZ" sz="2800" b="1" dirty="0">
                <a:latin typeface="Arial" charset="0"/>
              </a:rPr>
              <a:t>Diagnostika </a:t>
            </a:r>
            <a:r>
              <a:rPr lang="cs-CZ" sz="2800" b="1" dirty="0" err="1">
                <a:latin typeface="Arial" charset="0"/>
              </a:rPr>
              <a:t>neurotoxicity</a:t>
            </a:r>
            <a:r>
              <a:rPr lang="cs-CZ" sz="2800" b="1" dirty="0">
                <a:latin typeface="Arial" charset="0"/>
              </a:rPr>
              <a:t> </a:t>
            </a:r>
            <a:r>
              <a:rPr lang="cs-CZ" sz="2800" b="1" dirty="0" err="1">
                <a:latin typeface="Arial" charset="0"/>
              </a:rPr>
              <a:t>Mn</a:t>
            </a:r>
            <a:endParaRPr lang="cs-CZ" sz="2800" b="1" dirty="0">
              <a:latin typeface="Arial" charset="0"/>
            </a:endParaRPr>
          </a:p>
          <a:p>
            <a:pPr marL="534988" lvl="1" indent="-258763">
              <a:spcBef>
                <a:spcPct val="0"/>
              </a:spcBef>
            </a:pPr>
            <a:r>
              <a:rPr lang="cs-CZ" sz="2400" dirty="0" err="1">
                <a:latin typeface="Arial" charset="0"/>
              </a:rPr>
              <a:t>neurobehaviorální</a:t>
            </a:r>
            <a:r>
              <a:rPr lang="cs-CZ" sz="2400" dirty="0">
                <a:latin typeface="Arial" charset="0"/>
              </a:rPr>
              <a:t> testy</a:t>
            </a:r>
          </a:p>
          <a:p>
            <a:pPr marL="534988" lvl="1" indent="-258763">
              <a:spcBef>
                <a:spcPct val="0"/>
              </a:spcBef>
            </a:pPr>
            <a:r>
              <a:rPr lang="cs-CZ" sz="2400" dirty="0" err="1">
                <a:latin typeface="Arial" charset="0"/>
              </a:rPr>
              <a:t>neurokognitivní</a:t>
            </a:r>
            <a:r>
              <a:rPr lang="cs-CZ" sz="2400" dirty="0">
                <a:latin typeface="Arial" charset="0"/>
              </a:rPr>
              <a:t> testy</a:t>
            </a:r>
          </a:p>
          <a:p>
            <a:pPr marL="534988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porucha motorických funkcí</a:t>
            </a:r>
          </a:p>
          <a:p>
            <a:pPr marL="534988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MRI mozku (změří depozita </a:t>
            </a:r>
            <a:r>
              <a:rPr lang="cs-CZ" sz="2400" dirty="0" err="1">
                <a:latin typeface="Arial" charset="0"/>
              </a:rPr>
              <a:t>Mn</a:t>
            </a:r>
            <a:r>
              <a:rPr lang="cs-CZ" sz="2400" dirty="0">
                <a:latin typeface="Arial" charset="0"/>
              </a:rPr>
              <a:t> v mozku)</a:t>
            </a:r>
          </a:p>
          <a:p>
            <a:pPr lvl="1" eaLnBrk="1" hangingPunct="1">
              <a:spcBef>
                <a:spcPct val="0"/>
              </a:spcBef>
            </a:pPr>
            <a:endParaRPr lang="cs-CZ" sz="2800" dirty="0">
              <a:latin typeface="Arial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830888" y="6356350"/>
            <a:ext cx="2133600" cy="365125"/>
          </a:xfrm>
        </p:spPr>
        <p:txBody>
          <a:bodyPr/>
          <a:lstStyle/>
          <a:p>
            <a:pPr algn="r">
              <a:defRPr/>
            </a:pPr>
            <a:fld id="{9500FA2F-CBB2-47EA-9734-098F870013BB}" type="slidenum">
              <a:rPr lang="cs-CZ" smtClean="0"/>
              <a:pPr algn="r">
                <a:defRPr/>
              </a:pPr>
              <a:t>51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501546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0" y="908720"/>
            <a:ext cx="9144000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>
          <a:xfrm>
            <a:off x="467544" y="44624"/>
            <a:ext cx="7992888" cy="936104"/>
          </a:xfrm>
        </p:spPr>
        <p:txBody>
          <a:bodyPr>
            <a:normAutofit fontScale="90000"/>
          </a:bodyPr>
          <a:lstStyle/>
          <a:p>
            <a:r>
              <a:rPr lang="cs-CZ" sz="31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Srovnání denní potřeby stopových prvků</a:t>
            </a:r>
            <a:br>
              <a:rPr lang="cs-CZ" sz="31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700" b="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enterální a parenterální (</a:t>
            </a:r>
            <a:r>
              <a:rPr lang="cs-CZ" sz="2700" b="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i.v</a:t>
            </a:r>
            <a:r>
              <a:rPr lang="cs-CZ" sz="2700" b="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.)</a:t>
            </a:r>
            <a:endParaRPr lang="en-US" sz="2700" b="0" baseline="300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746339"/>
              </p:ext>
            </p:extLst>
          </p:nvPr>
        </p:nvGraphicFramePr>
        <p:xfrm>
          <a:off x="179512" y="1208360"/>
          <a:ext cx="8784976" cy="546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7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22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19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7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6100">
                <a:tc gridSpan="2">
                  <a:txBody>
                    <a:bodyPr/>
                    <a:lstStyle/>
                    <a:p>
                      <a:pPr algn="l"/>
                      <a:r>
                        <a:rPr lang="cs-CZ" sz="2000" dirty="0"/>
                        <a:t>Stopový prvek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Jednotky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Enterální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Intravenózní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err="1"/>
                        <a:t>Zn</a:t>
                      </a:r>
                      <a:endParaRPr lang="cs-CZ" sz="2000" b="1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/>
                        <a:t>Zinek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mg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7-10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3-6,5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/>
                        <a:t>Se</a:t>
                      </a:r>
                      <a:endParaRPr lang="cs-CZ" sz="2000" b="1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/>
                        <a:t>selen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latin typeface="Symbol" pitchFamily="18" charset="2"/>
                        </a:rPr>
                        <a:t>m</a:t>
                      </a:r>
                      <a:r>
                        <a:rPr lang="cs-CZ" sz="2000" dirty="0"/>
                        <a:t>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60-70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60-100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err="1"/>
                        <a:t>Fe</a:t>
                      </a:r>
                      <a:endParaRPr lang="cs-CZ" sz="2000" b="1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/>
                        <a:t>Železo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mg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1,2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0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</a:t>
                      </a:r>
                      <a:endParaRPr lang="cs-CZ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Měď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+mn-lt"/>
                        </a:rPr>
                        <a:t>m</a:t>
                      </a:r>
                      <a:r>
                        <a:rPr lang="cs-CZ" sz="2000" dirty="0"/>
                        <a:t>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1-1,5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0,3-0,5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0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Mn</a:t>
                      </a:r>
                      <a:endParaRPr lang="cs-CZ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Mangan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latin typeface="+mn-lt"/>
                        </a:rPr>
                        <a:t>m</a:t>
                      </a:r>
                      <a:r>
                        <a:rPr lang="cs-CZ" sz="2000" dirty="0"/>
                        <a:t>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2-5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0,06-0,1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/>
                        <a:t>F</a:t>
                      </a:r>
                      <a:endParaRPr lang="cs-CZ" sz="2000" b="1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/>
                        <a:t>Fluor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mg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3,1-3,8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0,95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/>
                        <a:t>I</a:t>
                      </a:r>
                      <a:endParaRPr lang="cs-CZ" sz="2000" b="1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/>
                        <a:t>Jód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latin typeface="Symbol" pitchFamily="18" charset="2"/>
                        </a:rPr>
                        <a:t>m</a:t>
                      </a:r>
                      <a:r>
                        <a:rPr lang="cs-CZ" sz="2000" dirty="0"/>
                        <a:t>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150-180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130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err="1"/>
                        <a:t>Mo</a:t>
                      </a:r>
                      <a:endParaRPr lang="cs-CZ" sz="2000" b="1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/>
                        <a:t>Molybden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latin typeface="Symbol" pitchFamily="18" charset="2"/>
                        </a:rPr>
                        <a:t>m</a:t>
                      </a:r>
                      <a:r>
                        <a:rPr lang="cs-CZ" sz="2000" dirty="0"/>
                        <a:t>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50-100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19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err="1"/>
                        <a:t>Cr</a:t>
                      </a:r>
                      <a:endParaRPr lang="cs-CZ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/>
                        <a:t>Chróm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Symbol" pitchFamily="18" charset="2"/>
                        </a:rPr>
                        <a:t>m</a:t>
                      </a:r>
                      <a:r>
                        <a:rPr lang="cs-CZ" sz="2000" dirty="0"/>
                        <a:t>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30-100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10-20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602143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>
          <a:xfrm>
            <a:off x="1403648" y="2708920"/>
            <a:ext cx="5040560" cy="850106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Konec přednášky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613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1"/>
            <a:ext cx="7128792" cy="105273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Společné rysy stopových prvků (SP)</a:t>
            </a:r>
            <a:br>
              <a:rPr lang="cs-CZ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 nimiž je třeba počítat v klinické praxi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628800"/>
            <a:ext cx="8496944" cy="5112568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cs-CZ" sz="2800" b="1" dirty="0">
                <a:latin typeface="Arial" charset="0"/>
              </a:rPr>
              <a:t>Geografické faktory ► obsah SP v prostředí</a:t>
            </a:r>
          </a:p>
          <a:p>
            <a:pPr marL="620713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nedostatek jódu v podhorských oblastech</a:t>
            </a:r>
          </a:p>
          <a:p>
            <a:pPr marL="620713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nedostatek selenu ve střední Evropě</a:t>
            </a:r>
          </a:p>
          <a:p>
            <a:pPr marL="620713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přítomnost stopových prvků ve vodě</a:t>
            </a:r>
          </a:p>
          <a:p>
            <a:pPr>
              <a:spcBef>
                <a:spcPts val="1200"/>
              </a:spcBef>
            </a:pPr>
            <a:r>
              <a:rPr lang="cs-CZ" sz="2800" b="1" dirty="0">
                <a:latin typeface="Arial" charset="0"/>
              </a:rPr>
              <a:t>Deficit má metabolické důsledky</a:t>
            </a:r>
          </a:p>
          <a:p>
            <a:pPr marL="620713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porucha funkce (např. snížená antioxidační obrana)</a:t>
            </a:r>
          </a:p>
          <a:p>
            <a:pPr marL="620713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ale klinické příznaky až při těžkém deficitu</a:t>
            </a:r>
          </a:p>
          <a:p>
            <a:pPr>
              <a:spcBef>
                <a:spcPts val="1200"/>
              </a:spcBef>
            </a:pPr>
            <a:r>
              <a:rPr lang="cs-CZ" sz="2800" b="1" dirty="0">
                <a:latin typeface="Arial" charset="0"/>
              </a:rPr>
              <a:t>Nedostatek v organismu se obtížně prokazuje</a:t>
            </a:r>
          </a:p>
          <a:p>
            <a:pPr marL="620713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hladina v krvi neodráží celkový obsah v organismu</a:t>
            </a:r>
          </a:p>
          <a:p>
            <a:pPr>
              <a:spcBef>
                <a:spcPts val="1200"/>
              </a:spcBef>
            </a:pPr>
            <a:r>
              <a:rPr lang="cs-CZ" sz="2800" b="1" dirty="0">
                <a:latin typeface="Arial" charset="0"/>
              </a:rPr>
              <a:t>Stopové prvky mohou být toxické</a:t>
            </a:r>
          </a:p>
          <a:p>
            <a:pPr marL="620713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při </a:t>
            </a:r>
            <a:r>
              <a:rPr lang="cs-CZ" sz="2400" dirty="0" err="1">
                <a:latin typeface="Arial" charset="0"/>
              </a:rPr>
              <a:t>suplementaci</a:t>
            </a:r>
            <a:r>
              <a:rPr lang="cs-CZ" sz="2400" dirty="0">
                <a:latin typeface="Arial" charset="0"/>
              </a:rPr>
              <a:t> mohou být předávkovány</a:t>
            </a:r>
          </a:p>
          <a:p>
            <a:pPr lvl="1">
              <a:spcBef>
                <a:spcPct val="0"/>
              </a:spcBef>
            </a:pPr>
            <a:endParaRPr lang="cs-CZ" dirty="0">
              <a:latin typeface="Arial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902896" y="6356350"/>
            <a:ext cx="2133600" cy="365125"/>
          </a:xfrm>
        </p:spPr>
        <p:txBody>
          <a:bodyPr/>
          <a:lstStyle/>
          <a:p>
            <a:pPr algn="r">
              <a:defRPr/>
            </a:pPr>
            <a:fld id="{9500FA2F-CBB2-47EA-9734-098F870013BB}" type="slidenum">
              <a:rPr lang="cs-CZ" smtClean="0"/>
              <a:pPr algn="r"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496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34819"/>
            <a:ext cx="7704856" cy="86409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Působení stopových prvků v metabolismu </a:t>
            </a:r>
            <a:endParaRPr lang="cs-CZ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1" y="1700809"/>
            <a:ext cx="8071048" cy="4536480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cs-CZ" sz="2800" b="1" dirty="0">
                <a:latin typeface="Arial" charset="0"/>
              </a:rPr>
              <a:t>SP mohou být vázány </a:t>
            </a:r>
            <a:r>
              <a:rPr lang="en-US" sz="2800" b="1" dirty="0" err="1">
                <a:latin typeface="Arial" charset="0"/>
              </a:rPr>
              <a:t>na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bílkovinu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enzymu</a:t>
            </a:r>
            <a:endParaRPr lang="en-US" sz="2800" b="1" dirty="0">
              <a:latin typeface="Arial" charset="0"/>
            </a:endParaRPr>
          </a:p>
          <a:p>
            <a:pPr marL="620713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SP je přitom nutný pro maximální aktivitu enzymu</a:t>
            </a:r>
          </a:p>
          <a:p>
            <a:pPr marL="342900" lvl="1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sz="2800" b="1" dirty="0" err="1">
                <a:latin typeface="Arial" charset="0"/>
              </a:rPr>
              <a:t>Metalothioneiny</a:t>
            </a:r>
            <a:r>
              <a:rPr lang="cs-CZ" sz="2800" b="1" dirty="0">
                <a:latin typeface="Arial" charset="0"/>
              </a:rPr>
              <a:t> </a:t>
            </a:r>
            <a:r>
              <a:rPr lang="cs-CZ" sz="2400" dirty="0">
                <a:latin typeface="Arial" charset="0"/>
              </a:rPr>
              <a:t>fyziologicky váží </a:t>
            </a:r>
            <a:r>
              <a:rPr lang="cs-CZ" sz="2800" b="1" dirty="0" err="1">
                <a:latin typeface="Arial" charset="0"/>
              </a:rPr>
              <a:t>Zn</a:t>
            </a:r>
            <a:r>
              <a:rPr lang="cs-CZ" sz="2800" b="1" dirty="0">
                <a:latin typeface="Arial" charset="0"/>
              </a:rPr>
              <a:t>, </a:t>
            </a:r>
            <a:r>
              <a:rPr lang="cs-CZ" sz="2800" b="1" dirty="0" err="1">
                <a:latin typeface="Arial" charset="0"/>
              </a:rPr>
              <a:t>Cu</a:t>
            </a:r>
            <a:r>
              <a:rPr lang="cs-CZ" sz="2800" b="1" dirty="0">
                <a:latin typeface="Arial" charset="0"/>
              </a:rPr>
              <a:t>, Se</a:t>
            </a:r>
          </a:p>
          <a:p>
            <a:pPr marL="620713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nízkomolekulární buněčné proteiny bohaté na cystein</a:t>
            </a:r>
          </a:p>
          <a:p>
            <a:pPr marL="620713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účastní se detoxikace těžkých kovů</a:t>
            </a:r>
          </a:p>
          <a:p>
            <a:pPr marL="620713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podílejí se na antioxidační obraně buňky</a:t>
            </a:r>
          </a:p>
          <a:p>
            <a:pPr>
              <a:spcBef>
                <a:spcPts val="1200"/>
              </a:spcBef>
            </a:pPr>
            <a:r>
              <a:rPr lang="cs-CZ" sz="2800" b="1" dirty="0">
                <a:latin typeface="Arial" charset="0"/>
              </a:rPr>
              <a:t>SP jako rozpustný iontový </a:t>
            </a:r>
            <a:r>
              <a:rPr lang="cs-CZ" sz="2800" b="1" dirty="0" err="1">
                <a:latin typeface="Arial" charset="0"/>
              </a:rPr>
              <a:t>kofaktor</a:t>
            </a:r>
            <a:endParaRPr lang="cs-CZ" sz="2800" b="1" dirty="0">
              <a:latin typeface="Arial" charset="0"/>
            </a:endParaRPr>
          </a:p>
          <a:p>
            <a:pPr marL="620713" lvl="1" indent="-258763">
              <a:spcBef>
                <a:spcPct val="0"/>
              </a:spcBef>
            </a:pPr>
            <a:r>
              <a:rPr lang="cs-CZ" sz="2400" dirty="0">
                <a:latin typeface="Arial" charset="0"/>
              </a:rPr>
              <a:t>urychluje enzymatickou reakci</a:t>
            </a:r>
          </a:p>
          <a:p>
            <a:pPr>
              <a:spcBef>
                <a:spcPts val="1200"/>
              </a:spcBef>
            </a:pPr>
            <a:r>
              <a:rPr lang="cs-CZ" sz="2800" b="1" dirty="0">
                <a:latin typeface="Arial" charset="0"/>
              </a:rPr>
              <a:t>SP jako součást  nebílkovinných molekul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902896" y="6356350"/>
            <a:ext cx="2133600" cy="365125"/>
          </a:xfrm>
        </p:spPr>
        <p:txBody>
          <a:bodyPr/>
          <a:lstStyle/>
          <a:p>
            <a:pPr algn="r">
              <a:defRPr/>
            </a:pPr>
            <a:fld id="{9500FA2F-CBB2-47EA-9734-098F870013BB}" type="slidenum">
              <a:rPr lang="cs-CZ" smtClean="0"/>
              <a:pPr algn="r">
                <a:defRPr/>
              </a:pPr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2893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-27384"/>
            <a:ext cx="8280920" cy="105273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Úloha stopových prvků při antioxidační obraně</a:t>
            </a:r>
            <a:b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</a:b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jako součást enzymů odbourávajících ROS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42150" y="6356176"/>
            <a:ext cx="1905000" cy="457200"/>
          </a:xfrm>
        </p:spPr>
        <p:txBody>
          <a:bodyPr/>
          <a:lstStyle/>
          <a:p>
            <a:pPr algn="r">
              <a:defRPr/>
            </a:pPr>
            <a:fld id="{066178FB-4AAB-4AE1-8BB5-4DF1447CE0EE}" type="slidenum">
              <a:rPr lang="cs-CZ" smtClean="0"/>
              <a:pPr algn="r">
                <a:defRPr/>
              </a:pPr>
              <a:t>8</a:t>
            </a:fld>
            <a:endParaRPr lang="cs-CZ"/>
          </a:p>
        </p:txBody>
      </p:sp>
      <p:pic>
        <p:nvPicPr>
          <p:cNvPr id="6148" name="Picture 2" descr="GlutPeroxidase-1GP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2332" y="3491738"/>
            <a:ext cx="2941960" cy="2940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Šipka dolů 4"/>
          <p:cNvSpPr/>
          <p:nvPr/>
        </p:nvSpPr>
        <p:spPr>
          <a:xfrm>
            <a:off x="3860708" y="2343593"/>
            <a:ext cx="504056" cy="1148145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dolů 12"/>
          <p:cNvSpPr/>
          <p:nvPr/>
        </p:nvSpPr>
        <p:spPr>
          <a:xfrm>
            <a:off x="3868272" y="4365104"/>
            <a:ext cx="504056" cy="1148145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4423548" y="2630316"/>
            <a:ext cx="20633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SOD – </a:t>
            </a:r>
            <a:r>
              <a:rPr lang="cs-CZ" sz="2400" b="1" dirty="0" err="1">
                <a:solidFill>
                  <a:srgbClr val="FF0000"/>
                </a:solidFill>
              </a:rPr>
              <a:t>Zn</a:t>
            </a:r>
            <a:r>
              <a:rPr lang="cs-CZ" sz="2400" b="1" dirty="0">
                <a:solidFill>
                  <a:srgbClr val="FF0000"/>
                </a:solidFill>
              </a:rPr>
              <a:t>/</a:t>
            </a:r>
            <a:r>
              <a:rPr lang="cs-CZ" sz="2400" b="1" dirty="0" err="1">
                <a:solidFill>
                  <a:srgbClr val="FF0000"/>
                </a:solidFill>
              </a:rPr>
              <a:t>Cu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420464" y="4688946"/>
            <a:ext cx="1518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/>
              <a:t>GPx</a:t>
            </a:r>
            <a:r>
              <a:rPr lang="cs-CZ" sz="2400" b="1" dirty="0"/>
              <a:t> – </a:t>
            </a:r>
            <a:r>
              <a:rPr lang="cs-CZ" sz="2400" b="1" dirty="0">
                <a:solidFill>
                  <a:srgbClr val="FF0000"/>
                </a:solidFill>
              </a:rPr>
              <a:t>Se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1001587" y="2630315"/>
            <a:ext cx="27783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err="1"/>
              <a:t>Superoxid-dismutáza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827584" y="4688946"/>
            <a:ext cx="28905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err="1"/>
              <a:t>Glutathion</a:t>
            </a:r>
            <a:r>
              <a:rPr lang="cs-CZ" sz="2000" b="1" dirty="0"/>
              <a:t>-peroxidáza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2656951" y="1484784"/>
            <a:ext cx="3024336" cy="86409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err="1">
                <a:solidFill>
                  <a:schemeClr val="tx1"/>
                </a:solidFill>
              </a:rPr>
              <a:t>Superoxid</a:t>
            </a:r>
            <a:r>
              <a:rPr lang="cs-CZ" sz="2400" b="1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cs-CZ" sz="2400" b="1" dirty="0">
                <a:solidFill>
                  <a:schemeClr val="tx1"/>
                </a:solidFill>
              </a:rPr>
              <a:t>O</a:t>
            </a:r>
            <a:r>
              <a:rPr lang="cs-CZ" sz="2400" b="1" baseline="-25000" dirty="0">
                <a:solidFill>
                  <a:schemeClr val="tx1"/>
                </a:solidFill>
              </a:rPr>
              <a:t>2</a:t>
            </a:r>
            <a:r>
              <a:rPr lang="cs-CZ" sz="2400" b="1" baseline="30000" dirty="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20" name="Zaoblený obdélník 19"/>
          <p:cNvSpPr/>
          <p:nvPr/>
        </p:nvSpPr>
        <p:spPr>
          <a:xfrm>
            <a:off x="2618809" y="3501008"/>
            <a:ext cx="3024336" cy="86409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chemeClr val="tx1"/>
                </a:solidFill>
              </a:rPr>
              <a:t>Peroxid vodíku</a:t>
            </a:r>
          </a:p>
          <a:p>
            <a:pPr algn="ctr"/>
            <a:r>
              <a:rPr lang="cs-CZ" sz="2400" b="1" dirty="0">
                <a:solidFill>
                  <a:schemeClr val="tx1"/>
                </a:solidFill>
              </a:rPr>
              <a:t>H</a:t>
            </a:r>
            <a:r>
              <a:rPr lang="cs-CZ" sz="2400" b="1" baseline="-25000" dirty="0">
                <a:solidFill>
                  <a:schemeClr val="tx1"/>
                </a:solidFill>
              </a:rPr>
              <a:t>2</a:t>
            </a:r>
            <a:r>
              <a:rPr lang="cs-CZ" sz="2400" b="1" dirty="0">
                <a:solidFill>
                  <a:schemeClr val="tx1"/>
                </a:solidFill>
              </a:rPr>
              <a:t>O</a:t>
            </a:r>
            <a:r>
              <a:rPr lang="cs-CZ" sz="2400" b="1" baseline="-25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2" name="Zaoblený obdélník 21"/>
          <p:cNvSpPr/>
          <p:nvPr/>
        </p:nvSpPr>
        <p:spPr>
          <a:xfrm>
            <a:off x="2618809" y="5565391"/>
            <a:ext cx="3024336" cy="86409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chemeClr val="tx1"/>
                </a:solidFill>
              </a:rPr>
              <a:t>2 H</a:t>
            </a:r>
            <a:r>
              <a:rPr lang="cs-CZ" sz="2400" b="1" baseline="-25000" dirty="0">
                <a:solidFill>
                  <a:schemeClr val="tx1"/>
                </a:solidFill>
              </a:rPr>
              <a:t>2</a:t>
            </a:r>
            <a:r>
              <a:rPr lang="cs-CZ" sz="2400" b="1" dirty="0">
                <a:solidFill>
                  <a:schemeClr val="tx1"/>
                </a:solidFill>
              </a:rPr>
              <a:t>O + O</a:t>
            </a:r>
            <a:r>
              <a:rPr lang="cs-CZ" sz="2400" b="1" baseline="-25000" dirty="0">
                <a:solidFill>
                  <a:schemeClr val="tx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255397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0" y="798514"/>
            <a:ext cx="9144000" cy="14779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76138" y="0"/>
            <a:ext cx="7956302" cy="1052736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Stopové prvky při stresové odpovědi</a:t>
            </a:r>
            <a:br>
              <a:rPr lang="cs-CZ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</a:br>
            <a:r>
              <a:rPr lang="cs-CZ" sz="2400" b="0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u kriticky nemocných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42150" y="6356176"/>
            <a:ext cx="1905000" cy="457200"/>
          </a:xfrm>
        </p:spPr>
        <p:txBody>
          <a:bodyPr/>
          <a:lstStyle/>
          <a:p>
            <a:pPr algn="r">
              <a:defRPr/>
            </a:pPr>
            <a:fld id="{49E4C437-192D-489C-85BC-7FF4B8FF2367}" type="slidenum">
              <a:rPr lang="cs-CZ" smtClean="0"/>
              <a:pPr algn="r">
                <a:defRPr/>
              </a:pPr>
              <a:t>9</a:t>
            </a:fld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4716016" y="1413272"/>
            <a:ext cx="3816424" cy="8636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Oxidační stres</a:t>
            </a:r>
          </a:p>
          <a:p>
            <a:pPr algn="ctr">
              <a:defRPr/>
            </a:pPr>
            <a:r>
              <a:rPr lang="cs-CZ" sz="2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pokles hladin v krvi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603474" y="3068960"/>
            <a:ext cx="7928966" cy="92362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Plazmatické hladiny stopových prvků při stresu klesají</a:t>
            </a:r>
          </a:p>
          <a:p>
            <a:pPr algn="ctr">
              <a:defRPr/>
            </a:pPr>
            <a:r>
              <a:rPr lang="cs-CZ" sz="22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</a:t>
            </a:r>
            <a:r>
              <a:rPr lang="cs-CZ" sz="2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cs-CZ" sz="22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Zn</a:t>
            </a:r>
            <a:r>
              <a:rPr lang="cs-CZ" sz="2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Se  </a:t>
            </a:r>
          </a:p>
        </p:txBody>
      </p:sp>
      <p:sp>
        <p:nvSpPr>
          <p:cNvPr id="11" name="Zaoblený obdélník 10"/>
          <p:cNvSpPr/>
          <p:nvPr/>
        </p:nvSpPr>
        <p:spPr>
          <a:xfrm>
            <a:off x="641004" y="4809097"/>
            <a:ext cx="2562844" cy="82041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0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Akutní renální </a:t>
            </a:r>
          </a:p>
          <a:p>
            <a:pPr algn="ctr">
              <a:defRPr/>
            </a:pPr>
            <a:r>
              <a:rPr lang="cs-CZ" sz="20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ztráty při stresu</a:t>
            </a:r>
          </a:p>
        </p:txBody>
      </p:sp>
      <p:sp>
        <p:nvSpPr>
          <p:cNvPr id="13" name="Zaoblený obdélník 12"/>
          <p:cNvSpPr/>
          <p:nvPr/>
        </p:nvSpPr>
        <p:spPr>
          <a:xfrm>
            <a:off x="603474" y="1413272"/>
            <a:ext cx="3824510" cy="84155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Příjem stopových prvků </a:t>
            </a:r>
          </a:p>
          <a:p>
            <a:pPr algn="ctr">
              <a:defRPr/>
            </a:pPr>
            <a:r>
              <a:rPr lang="cs-CZ" sz="2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ve výživě</a:t>
            </a:r>
          </a:p>
        </p:txBody>
      </p:sp>
      <p:sp>
        <p:nvSpPr>
          <p:cNvPr id="22" name="Zaoblený obdélník 21"/>
          <p:cNvSpPr/>
          <p:nvPr/>
        </p:nvSpPr>
        <p:spPr>
          <a:xfrm>
            <a:off x="3290578" y="4797152"/>
            <a:ext cx="2562844" cy="82041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0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Extrarenální</a:t>
            </a:r>
            <a:r>
              <a:rPr lang="cs-CZ" sz="20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ztráty</a:t>
            </a:r>
          </a:p>
          <a:p>
            <a:pPr algn="ctr">
              <a:defRPr/>
            </a:pPr>
            <a:r>
              <a:rPr lang="cs-CZ" sz="20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popáleniny aj.</a:t>
            </a:r>
          </a:p>
        </p:txBody>
      </p:sp>
      <p:sp>
        <p:nvSpPr>
          <p:cNvPr id="23" name="Zaoblený obdélník 22"/>
          <p:cNvSpPr/>
          <p:nvPr/>
        </p:nvSpPr>
        <p:spPr>
          <a:xfrm>
            <a:off x="5969596" y="4797152"/>
            <a:ext cx="2562844" cy="82041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0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Přesun </a:t>
            </a:r>
            <a:r>
              <a:rPr lang="cs-CZ" sz="20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Fe,Zn,Se</a:t>
            </a:r>
            <a:endParaRPr lang="cs-CZ" sz="20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cs-CZ" sz="20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do tkání</a:t>
            </a:r>
          </a:p>
        </p:txBody>
      </p:sp>
      <p:sp>
        <p:nvSpPr>
          <p:cNvPr id="3" name="Šipka dolů 2"/>
          <p:cNvSpPr/>
          <p:nvPr/>
        </p:nvSpPr>
        <p:spPr>
          <a:xfrm>
            <a:off x="2339752" y="2276872"/>
            <a:ext cx="400087" cy="792088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Šipka dolů 24"/>
          <p:cNvSpPr/>
          <p:nvPr/>
        </p:nvSpPr>
        <p:spPr>
          <a:xfrm>
            <a:off x="6372200" y="2292852"/>
            <a:ext cx="400087" cy="792088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Šipka dolů 25"/>
          <p:cNvSpPr/>
          <p:nvPr/>
        </p:nvSpPr>
        <p:spPr>
          <a:xfrm>
            <a:off x="1835696" y="3992588"/>
            <a:ext cx="400087" cy="792088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Šipka dolů 26"/>
          <p:cNvSpPr/>
          <p:nvPr/>
        </p:nvSpPr>
        <p:spPr>
          <a:xfrm>
            <a:off x="4371956" y="3992588"/>
            <a:ext cx="400087" cy="792088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Šipka dolů 27"/>
          <p:cNvSpPr/>
          <p:nvPr/>
        </p:nvSpPr>
        <p:spPr>
          <a:xfrm>
            <a:off x="7052233" y="3992588"/>
            <a:ext cx="400087" cy="792088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2627784" y="2420888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+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6660232" y="2348880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597764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elsin-CNIV">
      <a:dk1>
        <a:sysClr val="windowText" lastClr="000000"/>
      </a:dk1>
      <a:lt1>
        <a:sysClr val="window" lastClr="FFFFFF"/>
      </a:lt1>
      <a:dk2>
        <a:srgbClr val="003C57"/>
      </a:dk2>
      <a:lt2>
        <a:srgbClr val="EEECE1"/>
      </a:lt2>
      <a:accent1>
        <a:srgbClr val="63217F"/>
      </a:accent1>
      <a:accent2>
        <a:srgbClr val="0078AE"/>
      </a:accent2>
      <a:accent3>
        <a:srgbClr val="3E9A3C"/>
      </a:accent3>
      <a:accent4>
        <a:srgbClr val="74767A"/>
      </a:accent4>
      <a:accent5>
        <a:srgbClr val="FF9900"/>
      </a:accent5>
      <a:accent6>
        <a:srgbClr val="94C11F"/>
      </a:accent6>
      <a:hlink>
        <a:srgbClr val="003C57"/>
      </a:hlink>
      <a:folHlink>
        <a:srgbClr val="D16BC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24490</TotalTime>
  <Words>3202</Words>
  <Application>Microsoft Office PowerPoint</Application>
  <PresentationFormat>Předvádění na obrazovce (4:3)</PresentationFormat>
  <Paragraphs>716</Paragraphs>
  <Slides>53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53</vt:i4>
      </vt:variant>
    </vt:vector>
  </HeadingPairs>
  <TitlesOfParts>
    <vt:vector size="59" baseType="lpstr">
      <vt:lpstr>Arial</vt:lpstr>
      <vt:lpstr>Calibri</vt:lpstr>
      <vt:lpstr>Symbol</vt:lpstr>
      <vt:lpstr>Tahoma</vt:lpstr>
      <vt:lpstr>Wingdings</vt:lpstr>
      <vt:lpstr>Office Theme</vt:lpstr>
      <vt:lpstr>Stopové prvky ve výživě  bakalářské studium, obor nutriční terapeut 2.ročník LF MU  Miroslav Tomíška Interní hematologická a onkologická klinika LF MU a FN Brno</vt:lpstr>
      <vt:lpstr>Definice esenciálních stopových prvků neboli mikroelementů (patří mezi mikronutrienty)</vt:lpstr>
      <vt:lpstr>Esenciální stopové prvky</vt:lpstr>
      <vt:lpstr>Potenciálně toxické neesenciální stopové prvky</vt:lpstr>
      <vt:lpstr>Minerální látky řazené mezi makroelementy</vt:lpstr>
      <vt:lpstr>Společné rysy stopových prvků (SP) s nimiž je třeba počítat v klinické praxi</vt:lpstr>
      <vt:lpstr>Působení stopových prvků v metabolismu </vt:lpstr>
      <vt:lpstr>Úloha stopových prvků při antioxidační obraně jako součást enzymů odbourávajících ROS</vt:lpstr>
      <vt:lpstr>Stopové prvky při stresové odpovědi u kriticky nemocných </vt:lpstr>
      <vt:lpstr>Vylučování stopových prvků z organismu klinické situace, při nichž vzniká riziko nedostatku</vt:lpstr>
      <vt:lpstr>Etapovitý rozvoj deficitu stopových prvků</vt:lpstr>
      <vt:lpstr>Obecné riziko deficitu stopových prvků klinické situace, při nichž vzniká riziko nedostatku</vt:lpstr>
      <vt:lpstr>Zinek ve výživě</vt:lpstr>
      <vt:lpstr>Zinek je nutný pro mnoho metabolických dějů je kofaktorem přibližně 250 enzymů</vt:lpstr>
      <vt:lpstr>Obsah zinku ve stravě a jeho vstřebávání denní potřeba Zn ve stravě 7-10 mg</vt:lpstr>
      <vt:lpstr>Metabolismus a vylučování zinku z organismu patologické ztráty zinku</vt:lpstr>
      <vt:lpstr>Klinické projevy deficitu zinku jsou málo specifické</vt:lpstr>
      <vt:lpstr>Diagnóza deficitu zinku při nepřítomnosti příznaků je založena na kombinaci faktorů</vt:lpstr>
      <vt:lpstr>Zinek 65 základní údaje k suplementaci (1 mmol = 65 mg)</vt:lpstr>
      <vt:lpstr>Doporučené dávky zinku při enterálním podávání pro déletrvající suplementaci</vt:lpstr>
      <vt:lpstr>Suplementace Zn v úplné parenterální výživě obvykle je doporučena od počátku</vt:lpstr>
      <vt:lpstr>selen ve výživě</vt:lpstr>
      <vt:lpstr>Význam selenu v organismu, vylučování Se</vt:lpstr>
      <vt:lpstr>Forma selenu ve stravě a její vstřebávání denní potřeba Se ve stravě 60-70 mg</vt:lpstr>
      <vt:lpstr>Obsah selenu ve stravě a v organismu denní potřeba Se ve stravě 60-70 mg</vt:lpstr>
      <vt:lpstr> Projevy deficitu selenu</vt:lpstr>
      <vt:lpstr>Monitorování selenu, Se79 1 mmol Se = 79 mg Se</vt:lpstr>
      <vt:lpstr>Suplementace selenu v praxi</vt:lpstr>
      <vt:lpstr> Toxicita selenu</vt:lpstr>
      <vt:lpstr>Železo ve výživě</vt:lpstr>
      <vt:lpstr>Železo, Fe56 význam v organismu a charakteristika</vt:lpstr>
      <vt:lpstr>Zdroje železa ve stravě a vstřebávání Fe za fyziologických okolností</vt:lpstr>
      <vt:lpstr>Hodnocení stavu Fe v organismu ve vztahu k suplementaci Fe</vt:lpstr>
      <vt:lpstr>Denní potřeba Fe a jeho suplementace při onemocnění</vt:lpstr>
      <vt:lpstr>Jód ve výživě</vt:lpstr>
      <vt:lpstr>Jód, I127 základní charakteristika</vt:lpstr>
      <vt:lpstr>Zdroje jódu ve stravě obsah jódu v potravinách je však proměnlivý</vt:lpstr>
      <vt:lpstr>Obsah jódu v mořské soli nemusí být vysoký</vt:lpstr>
      <vt:lpstr>Fortifikace soli jódem. Jodizace soli   potřeba jódu ve stravě 150 mg/den</vt:lpstr>
      <vt:lpstr>Zjišťování denního příjmu jódu pomocí dotazníků a tabulkového obsahu jódu</vt:lpstr>
      <vt:lpstr>Metabolismus jódu v organismu</vt:lpstr>
      <vt:lpstr>Vyšetření koncentrace jódu v moči (jodurie) UIC, Urine Iodine Concentration</vt:lpstr>
      <vt:lpstr>Denní potřeba jódu ve výživě</vt:lpstr>
      <vt:lpstr>Potřeba jódu v parenterální výživě</vt:lpstr>
      <vt:lpstr>Nová směs stopových prvků Nutryelt® Baxter obsahuje 9 stopových prvků (Nutryelt koncentrát pro infuzní roztok)</vt:lpstr>
      <vt:lpstr>Nadměrný příjem jódu vyšší než 500-1000 mg/den</vt:lpstr>
      <vt:lpstr>Mangan ve výživě</vt:lpstr>
      <vt:lpstr>Mangan, Mn55 základní charakteristika</vt:lpstr>
      <vt:lpstr>Mangan ve stravě a jeho vstřebávání perorální potřeba Mn 2-5 mg/den </vt:lpstr>
      <vt:lpstr>Vylučování manganu a riziko toxicity Mn</vt:lpstr>
      <vt:lpstr>Toxicita manganu manganismus</vt:lpstr>
      <vt:lpstr>Srovnání denní potřeby stopových prvků enterální a parenterální (i.v .)</vt:lpstr>
      <vt:lpstr>Konec přednášky</vt:lpstr>
    </vt:vector>
  </TitlesOfParts>
  <Company>adelphi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CINV</dc:title>
  <dc:creator>M. Chung</dc:creator>
  <cp:lastModifiedBy>Halina Matějová</cp:lastModifiedBy>
  <cp:revision>577</cp:revision>
  <dcterms:created xsi:type="dcterms:W3CDTF">2015-10-22T09:56:45Z</dcterms:created>
  <dcterms:modified xsi:type="dcterms:W3CDTF">2023-05-09T12:23:12Z</dcterms:modified>
</cp:coreProperties>
</file>