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10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46B40-ECEF-4D4D-882D-EA0B80751B99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6D2B9-BA20-AD40-8256-7CB5885FB0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48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2B880-D694-D646-843D-BD3B07146EA4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83B0E-3D21-E348-AA9C-A18C81EAD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03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alphaModFix amt="9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1791" y="2815454"/>
            <a:ext cx="6325909" cy="1470025"/>
          </a:xfrm>
        </p:spPr>
        <p:txBody>
          <a:bodyPr>
            <a:normAutofit/>
          </a:bodyPr>
          <a:lstStyle>
            <a:lvl1pPr algn="l">
              <a:lnSpc>
                <a:spcPct val="114000"/>
              </a:lnSpc>
              <a:defRPr sz="3000" b="1" spc="10" baseline="0">
                <a:solidFill>
                  <a:srgbClr val="2697D5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1791" y="4482400"/>
            <a:ext cx="6325910" cy="1752600"/>
          </a:xfrm>
        </p:spPr>
        <p:txBody>
          <a:bodyPr>
            <a:normAutofit/>
          </a:bodyPr>
          <a:lstStyle>
            <a:lvl1pPr marL="0" indent="0" algn="l">
              <a:lnSpc>
                <a:spcPct val="133000"/>
              </a:lnSpc>
              <a:buNone/>
              <a:defRPr sz="1500" b="1" spc="2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Ústav…</a:t>
            </a:r>
          </a:p>
          <a:p>
            <a:r>
              <a:rPr lang="cs-CZ" noProof="1"/>
              <a:t>jmeno@phil.muni.cz</a:t>
            </a:r>
          </a:p>
        </p:txBody>
      </p:sp>
    </p:spTree>
    <p:extLst>
      <p:ext uri="{BB962C8B-B14F-4D97-AF65-F5344CB8AC3E}">
        <p14:creationId xmlns:p14="http://schemas.microsoft.com/office/powerpoint/2010/main" val="221311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2197" y="986976"/>
            <a:ext cx="8090566" cy="1143000"/>
          </a:xfrm>
        </p:spPr>
        <p:txBody>
          <a:bodyPr>
            <a:normAutofit/>
          </a:bodyPr>
          <a:lstStyle>
            <a:lvl1pPr algn="l">
              <a:defRPr sz="2400" b="1" spc="10">
                <a:solidFill>
                  <a:srgbClr val="2697D5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cs-CZ" noProof="0" dirty="0"/>
              <a:t>NÁZEV SNÍMKU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2197" y="2130819"/>
            <a:ext cx="8090566" cy="3843272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 baseline="0">
                <a:latin typeface="Trebuchet MS"/>
                <a:cs typeface="Trebuchet MS"/>
              </a:defRPr>
            </a:lvl1pPr>
            <a:lvl2pPr marL="36000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>
                <a:latin typeface="Trebuchet MS"/>
                <a:cs typeface="Trebuchet MS"/>
              </a:defRPr>
            </a:lvl2pPr>
            <a:lvl3pPr marL="720000" indent="-36000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 baseline="0">
                <a:solidFill>
                  <a:srgbClr val="7F7F7F"/>
                </a:solidFill>
                <a:latin typeface="Trebuchet MS"/>
                <a:cs typeface="Trebuchet MS"/>
              </a:defRPr>
            </a:lvl3pPr>
            <a:lvl4pPr marL="720000" indent="-360000">
              <a:lnSpc>
                <a:spcPct val="112000"/>
              </a:lnSpc>
              <a:spcBef>
                <a:spcPts val="1100"/>
              </a:spcBef>
              <a:buFont typeface="Lucida Grande"/>
              <a:buChar char="−"/>
              <a:defRPr sz="2100">
                <a:latin typeface="Trebuchet MS"/>
                <a:cs typeface="Trebuchet MS"/>
              </a:defRPr>
            </a:lvl4pPr>
            <a:lvl5pPr marL="1005750" indent="-28575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>
                <a:solidFill>
                  <a:srgbClr val="7F7F7F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cs-CZ" noProof="0" dirty="0"/>
              <a:t>Odrážka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3129" y="6472345"/>
            <a:ext cx="596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514" y="6472345"/>
            <a:ext cx="50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fld id="{0B4C0687-6BA4-3D45-9249-B507D02F88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5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2197" y="2130819"/>
            <a:ext cx="4044216" cy="3843272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 baseline="0">
                <a:latin typeface="Trebuchet MS"/>
                <a:cs typeface="Trebuchet MS"/>
              </a:defRPr>
            </a:lvl1pPr>
            <a:lvl2pPr marL="36000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>
                <a:latin typeface="Trebuchet MS"/>
                <a:cs typeface="Trebuchet MS"/>
              </a:defRPr>
            </a:lvl2pPr>
            <a:lvl3pPr marL="720000" indent="-36000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 baseline="0">
                <a:solidFill>
                  <a:srgbClr val="7F7F7F"/>
                </a:solidFill>
                <a:latin typeface="Trebuchet MS"/>
                <a:cs typeface="Trebuchet MS"/>
              </a:defRPr>
            </a:lvl3pPr>
            <a:lvl4pPr marL="720000" indent="-360000">
              <a:lnSpc>
                <a:spcPct val="112000"/>
              </a:lnSpc>
              <a:spcBef>
                <a:spcPts val="1100"/>
              </a:spcBef>
              <a:buFont typeface="Lucida Grande"/>
              <a:buChar char="−"/>
              <a:defRPr sz="2100">
                <a:latin typeface="Trebuchet MS"/>
                <a:cs typeface="Trebuchet MS"/>
              </a:defRPr>
            </a:lvl4pPr>
            <a:lvl5pPr marL="1005750" indent="-28575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>
                <a:solidFill>
                  <a:srgbClr val="7F7F7F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cs-CZ" noProof="0" dirty="0"/>
              <a:t>Odrážka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48547" y="2129976"/>
            <a:ext cx="4044216" cy="3843272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 baseline="0">
                <a:latin typeface="Trebuchet MS"/>
                <a:cs typeface="Trebuchet MS"/>
              </a:defRPr>
            </a:lvl1pPr>
            <a:lvl2pPr marL="36000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>
                <a:latin typeface="Trebuchet MS"/>
                <a:cs typeface="Trebuchet MS"/>
              </a:defRPr>
            </a:lvl2pPr>
            <a:lvl3pPr marL="720000" indent="-36000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 baseline="0">
                <a:solidFill>
                  <a:srgbClr val="7F7F7F"/>
                </a:solidFill>
                <a:latin typeface="Trebuchet MS"/>
                <a:cs typeface="Trebuchet MS"/>
              </a:defRPr>
            </a:lvl3pPr>
            <a:lvl4pPr marL="720000" indent="-360000">
              <a:lnSpc>
                <a:spcPct val="112000"/>
              </a:lnSpc>
              <a:spcBef>
                <a:spcPts val="1100"/>
              </a:spcBef>
              <a:buFont typeface="Lucida Grande"/>
              <a:buChar char="−"/>
              <a:defRPr sz="2100">
                <a:latin typeface="Trebuchet MS"/>
                <a:cs typeface="Trebuchet MS"/>
              </a:defRPr>
            </a:lvl4pPr>
            <a:lvl5pPr marL="1005750" indent="-28575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>
                <a:solidFill>
                  <a:srgbClr val="7F7F7F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cs-CZ" noProof="0" dirty="0"/>
              <a:t>Odrážka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3129" y="6472345"/>
            <a:ext cx="596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514" y="6472345"/>
            <a:ext cx="50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fld id="{0B4C0687-6BA4-3D45-9249-B507D02F88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2197" y="986976"/>
            <a:ext cx="8090566" cy="1143000"/>
          </a:xfrm>
        </p:spPr>
        <p:txBody>
          <a:bodyPr>
            <a:normAutofit/>
          </a:bodyPr>
          <a:lstStyle>
            <a:lvl1pPr algn="l">
              <a:defRPr sz="2400" b="1" spc="10">
                <a:solidFill>
                  <a:srgbClr val="2697D5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cs-CZ" noProof="0" dirty="0"/>
              <a:t>NÁZEV SNÍMKU</a:t>
            </a:r>
          </a:p>
        </p:txBody>
      </p:sp>
    </p:spTree>
    <p:extLst>
      <p:ext uri="{BB962C8B-B14F-4D97-AF65-F5344CB8AC3E}">
        <p14:creationId xmlns:p14="http://schemas.microsoft.com/office/powerpoint/2010/main" val="45076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3129" y="6472345"/>
            <a:ext cx="596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514" y="6472345"/>
            <a:ext cx="50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fld id="{0B4C0687-6BA4-3D45-9249-B507D02F88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2197" y="986976"/>
            <a:ext cx="8090566" cy="1143000"/>
          </a:xfrm>
        </p:spPr>
        <p:txBody>
          <a:bodyPr>
            <a:normAutofit/>
          </a:bodyPr>
          <a:lstStyle>
            <a:lvl1pPr algn="l">
              <a:defRPr sz="2400" b="1" spc="10">
                <a:solidFill>
                  <a:srgbClr val="2697D5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cs-CZ" noProof="0" dirty="0"/>
              <a:t>NÁZEV SNÍMKU</a:t>
            </a:r>
          </a:p>
        </p:txBody>
      </p:sp>
    </p:spTree>
    <p:extLst>
      <p:ext uri="{BB962C8B-B14F-4D97-AF65-F5344CB8AC3E}">
        <p14:creationId xmlns:p14="http://schemas.microsoft.com/office/powerpoint/2010/main" val="289717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39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8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Úvod do kvalitativního výzkumu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Michaela </a:t>
            </a:r>
            <a:r>
              <a:rPr lang="cs-CZ" dirty="0" err="1"/>
              <a:t>Ondrašinová</a:t>
            </a:r>
            <a:endParaRPr lang="cs-CZ" dirty="0"/>
          </a:p>
          <a:p>
            <a:r>
              <a:rPr lang="cs-CZ" dirty="0"/>
              <a:t>Ústav religionistiky FF MU</a:t>
            </a:r>
          </a:p>
          <a:p>
            <a:r>
              <a:rPr lang="cs-CZ" dirty="0"/>
              <a:t>ondrasinova@phil.muni.cz</a:t>
            </a:r>
          </a:p>
        </p:txBody>
      </p:sp>
    </p:spTree>
    <p:extLst>
      <p:ext uri="{BB962C8B-B14F-4D97-AF65-F5344CB8AC3E}">
        <p14:creationId xmlns:p14="http://schemas.microsoft.com/office/powerpoint/2010/main" val="428903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kvantitativního výzkumu (dotazníková šetření)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+ schopnost ukázat určité obecné trendy v populaci, zpracovat velký vzorek, vyčíslit zastoupení určitých faktorů, vzorců jednání apod.</a:t>
            </a:r>
          </a:p>
          <a:p>
            <a:pPr marL="342900" indent="-342900">
              <a:buFontTx/>
              <a:buChar char="-"/>
            </a:pPr>
            <a:r>
              <a:rPr lang="cs-CZ" dirty="0"/>
              <a:t>Odlišná interpretace otázek či použitých pojmů (nereflektuje odlišnosti respondentů, nepřizpůsobuje formulace jejich potřebám)</a:t>
            </a:r>
          </a:p>
          <a:p>
            <a:pPr marL="342900" indent="-342900">
              <a:buFontTx/>
              <a:buChar char="-"/>
            </a:pPr>
            <a:r>
              <a:rPr lang="cs-CZ" dirty="0"/>
              <a:t>Vysoká standardizace a omezený počet odpovědí, které jsou formulovány výzkumníkem</a:t>
            </a:r>
          </a:p>
          <a:p>
            <a:pPr marL="342900" indent="-342900">
              <a:buFontTx/>
              <a:buChar char="-"/>
            </a:pPr>
            <a:r>
              <a:rPr lang="cs-CZ" dirty="0"/>
              <a:t>Lidé jsou nuceni vyjádřit své názory, ale část vědění není přístupna na úrovni racionální argumentace (x vyprávění)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2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kvantitativního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Pracují s uměle vytvořenými situacemi (např. experiment), v nichž lidé mohou jednat jinak než v běžném životě mimo laboratorní podmínky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Není schopen zohlednit </a:t>
            </a:r>
            <a:r>
              <a:rPr lang="cs-CZ" dirty="0" err="1"/>
              <a:t>kontextualitu</a:t>
            </a:r>
            <a:r>
              <a:rPr lang="cs-CZ" dirty="0"/>
              <a:t> postojů a jednání: Mnohé naše názory, postoje, reakce nejsou univerzální, tzn. nejsou stejné v jakýchkoli podmínkách nebo situacích, ale mění v závislosti na kontextu (viz např. diskuse o postoji k ženám)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kvalitativního výzkumu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10" y="1915427"/>
            <a:ext cx="5465496" cy="447574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82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Zúčastněné pozorování (etnografický terénní výzkum)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Kvalitativní rozhovor (</a:t>
            </a:r>
            <a:r>
              <a:rPr lang="cs-CZ" dirty="0" err="1"/>
              <a:t>polostrukturovaný</a:t>
            </a:r>
            <a:r>
              <a:rPr lang="cs-CZ" dirty="0"/>
              <a:t>, nestrukturovaný, narativní, orální historie)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Ohnisková skupina (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Konverzační analýza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Metody lze kombinovat mezi sebou nebo i s kvantitativními metodami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4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Vzorek / hledání partnerů pro výzkum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Technika sněhové koule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Zpočátku více otevřené, v pozdějších fázích cílené dohledávání respondentů, kteří nejsou zastoupeni (dle věku, pohlaví, profese atd.)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Kolik respondentů je potřeba? Kolik rozhovorů musím udělat?</a:t>
            </a:r>
          </a:p>
          <a:p>
            <a:r>
              <a:rPr lang="cs-CZ" dirty="0"/>
              <a:t>	~ </a:t>
            </a:r>
            <a:r>
              <a:rPr lang="cs-CZ" i="1" dirty="0"/>
              <a:t>saturace (nasycení) vzorku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46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a jejich přesvědčivost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Subjektivita / objektivita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Zobecnění – můžu na základě výsledků </a:t>
            </a:r>
            <a:r>
              <a:rPr lang="cs-CZ" dirty="0" err="1"/>
              <a:t>kvali</a:t>
            </a:r>
            <a:r>
              <a:rPr lang="cs-CZ" dirty="0"/>
              <a:t> výzkumu vyvozovat nějaké obecnější závěry? Jaká míra zevšeobecnění?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Úplné a systematické zpracování dat, </a:t>
            </a:r>
            <a:r>
              <a:rPr lang="cs-CZ" dirty="0" err="1"/>
              <a:t>dohledatelnost</a:t>
            </a:r>
            <a:r>
              <a:rPr lang="cs-CZ" dirty="0"/>
              <a:t> postupu analýzy a doložitelnost mých závěrů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9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4000" dirty="0"/>
          </a:p>
          <a:p>
            <a:pPr algn="ctr"/>
            <a:r>
              <a:rPr lang="cs-CZ" sz="4000" dirty="0"/>
              <a:t>Děkuji za pozornost!</a:t>
            </a:r>
          </a:p>
          <a:p>
            <a:endParaRPr lang="cs-CZ" dirty="0"/>
          </a:p>
          <a:p>
            <a:pPr algn="ctr"/>
            <a:r>
              <a:rPr lang="cs-CZ" sz="2000" dirty="0"/>
              <a:t>Michaela </a:t>
            </a:r>
            <a:r>
              <a:rPr lang="cs-CZ" sz="2000" dirty="0" err="1"/>
              <a:t>Ondrašinová</a:t>
            </a:r>
            <a:endParaRPr lang="cs-CZ" sz="2000" dirty="0"/>
          </a:p>
          <a:p>
            <a:pPr algn="ctr"/>
            <a:r>
              <a:rPr lang="cs-CZ" sz="2000" dirty="0"/>
              <a:t>Ústav religionistiky FF MU</a:t>
            </a:r>
          </a:p>
          <a:p>
            <a:pPr algn="ctr"/>
            <a:r>
              <a:rPr lang="cs-CZ" sz="2000" dirty="0"/>
              <a:t>ondrasinova@phil.muni.cz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7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„Ten druhý výzkum“?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90. léta 20. století – diskuse v mezinárodních časopisech z oblasti medicíny o přínosnosti kvalitativních metod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Např. </a:t>
            </a:r>
            <a:r>
              <a:rPr lang="en-US" dirty="0"/>
              <a:t>Patricia Huston </a:t>
            </a:r>
            <a:r>
              <a:rPr lang="cs-CZ" dirty="0"/>
              <a:t>–</a:t>
            </a:r>
            <a:r>
              <a:rPr lang="en-US" dirty="0"/>
              <a:t> Margo Rowan, „Qualitative studies: Their role in medical research“, </a:t>
            </a:r>
            <a:r>
              <a:rPr lang="en-US" i="1" dirty="0"/>
              <a:t>Canadian Family Physician </a:t>
            </a:r>
            <a:r>
              <a:rPr lang="en-US" dirty="0"/>
              <a:t>44, 1998, 2453-2458</a:t>
            </a:r>
            <a:r>
              <a:rPr lang="cs-CZ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„</a:t>
            </a:r>
            <a:r>
              <a:rPr lang="cs-CZ" i="1" dirty="0" err="1"/>
              <a:t>Qualitative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</a:t>
            </a:r>
            <a:r>
              <a:rPr lang="cs-CZ" i="1" dirty="0" err="1"/>
              <a:t>seeks</a:t>
            </a:r>
            <a:r>
              <a:rPr lang="cs-CZ" i="1" dirty="0"/>
              <a:t> to </a:t>
            </a:r>
            <a:r>
              <a:rPr lang="cs-CZ" i="1" dirty="0" err="1"/>
              <a:t>understand</a:t>
            </a:r>
            <a:r>
              <a:rPr lang="cs-CZ" i="1" dirty="0"/>
              <a:t> and interpret </a:t>
            </a:r>
            <a:r>
              <a:rPr lang="cs-CZ" i="1" dirty="0" err="1"/>
              <a:t>personal</a:t>
            </a:r>
            <a:r>
              <a:rPr lang="cs-CZ" i="1" dirty="0"/>
              <a:t> </a:t>
            </a:r>
            <a:r>
              <a:rPr lang="cs-CZ" i="1" dirty="0" err="1"/>
              <a:t>experience</a:t>
            </a:r>
            <a:r>
              <a:rPr lang="cs-CZ" i="1" dirty="0"/>
              <a:t> to </a:t>
            </a:r>
            <a:r>
              <a:rPr lang="cs-CZ" i="1" dirty="0" err="1"/>
              <a:t>explain</a:t>
            </a:r>
            <a:r>
              <a:rPr lang="cs-CZ" i="1" dirty="0"/>
              <a:t>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phenomena</a:t>
            </a:r>
            <a:r>
              <a:rPr lang="cs-CZ" i="1" dirty="0"/>
              <a:t>, </a:t>
            </a:r>
            <a:r>
              <a:rPr lang="cs-CZ" i="1" dirty="0" err="1"/>
              <a:t>including</a:t>
            </a:r>
            <a:r>
              <a:rPr lang="cs-CZ" i="1" dirty="0"/>
              <a:t> </a:t>
            </a:r>
            <a:r>
              <a:rPr lang="cs-CZ" i="1" dirty="0" err="1"/>
              <a:t>those</a:t>
            </a:r>
            <a:r>
              <a:rPr lang="cs-CZ" i="1" dirty="0"/>
              <a:t> </a:t>
            </a:r>
            <a:r>
              <a:rPr lang="cs-CZ" i="1" dirty="0" err="1"/>
              <a:t>related</a:t>
            </a:r>
            <a:r>
              <a:rPr lang="cs-CZ" i="1" dirty="0"/>
              <a:t> to </a:t>
            </a:r>
            <a:r>
              <a:rPr lang="cs-CZ" i="1" dirty="0" err="1"/>
              <a:t>health</a:t>
            </a:r>
            <a:r>
              <a:rPr lang="cs-CZ" i="1" dirty="0"/>
              <a:t>.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can</a:t>
            </a:r>
            <a:r>
              <a:rPr lang="cs-CZ" i="1" dirty="0"/>
              <a:t> </a:t>
            </a:r>
            <a:r>
              <a:rPr lang="cs-CZ" i="1" dirty="0" err="1"/>
              <a:t>address</a:t>
            </a:r>
            <a:r>
              <a:rPr lang="cs-CZ" i="1" dirty="0"/>
              <a:t> </a:t>
            </a:r>
            <a:r>
              <a:rPr lang="cs-CZ" i="1" dirty="0" err="1"/>
              <a:t>questions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quantitative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</a:t>
            </a:r>
            <a:r>
              <a:rPr lang="cs-CZ" i="1" dirty="0" err="1"/>
              <a:t>cannot</a:t>
            </a:r>
            <a:r>
              <a:rPr lang="cs-CZ" i="1" dirty="0"/>
              <a:t>, such as </a:t>
            </a:r>
            <a:r>
              <a:rPr lang="cs-CZ" b="1" i="1" dirty="0" err="1"/>
              <a:t>why</a:t>
            </a:r>
            <a:r>
              <a:rPr lang="cs-CZ" b="1" i="1" dirty="0"/>
              <a:t> </a:t>
            </a:r>
            <a:r>
              <a:rPr lang="cs-CZ" b="1" i="1" dirty="0" err="1"/>
              <a:t>people</a:t>
            </a:r>
            <a:r>
              <a:rPr lang="cs-CZ" b="1" i="1" dirty="0"/>
              <a:t> do not </a:t>
            </a:r>
            <a:r>
              <a:rPr lang="cs-CZ" b="1" i="1" dirty="0" err="1"/>
              <a:t>adhere</a:t>
            </a:r>
            <a:r>
              <a:rPr lang="cs-CZ" b="1" i="1" dirty="0"/>
              <a:t> to a </a:t>
            </a:r>
            <a:r>
              <a:rPr lang="cs-CZ" b="1" i="1" dirty="0" err="1"/>
              <a:t>treatment</a:t>
            </a:r>
            <a:r>
              <a:rPr lang="cs-CZ" b="1" i="1" dirty="0"/>
              <a:t> </a:t>
            </a:r>
            <a:r>
              <a:rPr lang="cs-CZ" b="1" i="1" dirty="0" err="1"/>
              <a:t>regimen</a:t>
            </a:r>
            <a:r>
              <a:rPr lang="cs-CZ" b="1" i="1" dirty="0"/>
              <a:t> </a:t>
            </a:r>
            <a:r>
              <a:rPr lang="cs-CZ" b="1" i="1" dirty="0" err="1"/>
              <a:t>or</a:t>
            </a:r>
            <a:r>
              <a:rPr lang="cs-CZ" b="1" i="1" dirty="0"/>
              <a:t> </a:t>
            </a:r>
            <a:r>
              <a:rPr lang="cs-CZ" b="1" i="1" dirty="0" err="1"/>
              <a:t>why</a:t>
            </a:r>
            <a:r>
              <a:rPr lang="cs-CZ" b="1" i="1" dirty="0"/>
              <a:t> a </a:t>
            </a:r>
            <a:r>
              <a:rPr lang="cs-CZ" b="1" i="1" dirty="0" err="1"/>
              <a:t>certain</a:t>
            </a:r>
            <a:r>
              <a:rPr lang="cs-CZ" b="1" i="1" dirty="0"/>
              <a:t> </a:t>
            </a:r>
            <a:r>
              <a:rPr lang="cs-CZ" b="1" i="1" dirty="0" err="1"/>
              <a:t>health</a:t>
            </a:r>
            <a:r>
              <a:rPr lang="cs-CZ" b="1" i="1" dirty="0"/>
              <a:t> care </a:t>
            </a:r>
            <a:r>
              <a:rPr lang="cs-CZ" b="1" i="1" dirty="0" err="1"/>
              <a:t>intervention</a:t>
            </a:r>
            <a:r>
              <a:rPr lang="cs-CZ" b="1" i="1" dirty="0"/>
              <a:t> </a:t>
            </a:r>
            <a:r>
              <a:rPr lang="cs-CZ" b="1" i="1" dirty="0" err="1"/>
              <a:t>is</a:t>
            </a:r>
            <a:r>
              <a:rPr lang="cs-CZ" b="1" i="1" dirty="0"/>
              <a:t> </a:t>
            </a:r>
            <a:r>
              <a:rPr lang="cs-CZ" b="1" i="1" dirty="0" err="1"/>
              <a:t>successful</a:t>
            </a:r>
            <a:r>
              <a:rPr lang="cs-CZ" i="1" dirty="0"/>
              <a:t>.</a:t>
            </a:r>
            <a:r>
              <a:rPr lang="cs-CZ" dirty="0"/>
              <a:t>“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5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„Ten druhý výzkum“?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Potřeba obhájit přínosnost kvalitativních metod v medicínském výzkumu nicméně trvala i po roce 2000</a:t>
            </a:r>
          </a:p>
          <a:p>
            <a:r>
              <a:rPr lang="cs-CZ" dirty="0"/>
              <a:t>Např.: Úvodník od editorů časopisu </a:t>
            </a:r>
            <a:r>
              <a:rPr lang="cs-CZ" i="1" dirty="0"/>
              <a:t>PLOS </a:t>
            </a:r>
            <a:r>
              <a:rPr lang="cs-CZ" i="1" dirty="0" err="1"/>
              <a:t>Medicine</a:t>
            </a:r>
            <a:r>
              <a:rPr lang="cs-CZ" i="1" dirty="0"/>
              <a:t> </a:t>
            </a:r>
            <a:r>
              <a:rPr lang="cs-CZ" dirty="0"/>
              <a:t>(2007): „</a:t>
            </a:r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: </a:t>
            </a:r>
            <a:r>
              <a:rPr lang="cs-CZ" dirty="0" err="1"/>
              <a:t>Understanding</a:t>
            </a:r>
            <a:r>
              <a:rPr lang="cs-CZ" dirty="0"/>
              <a:t> </a:t>
            </a:r>
            <a:r>
              <a:rPr lang="cs-CZ" dirty="0" err="1"/>
              <a:t>patients´needs</a:t>
            </a:r>
            <a:r>
              <a:rPr lang="cs-CZ" dirty="0"/>
              <a:t> and </a:t>
            </a:r>
            <a:r>
              <a:rPr lang="cs-CZ" dirty="0" err="1"/>
              <a:t>experiences</a:t>
            </a:r>
            <a:r>
              <a:rPr lang="cs-CZ" dirty="0"/>
              <a:t>“</a:t>
            </a:r>
          </a:p>
          <a:p>
            <a:r>
              <a:rPr lang="cs-CZ" i="1" dirty="0"/>
              <a:t>„</a:t>
            </a:r>
            <a:r>
              <a:rPr lang="cs-CZ" b="1" i="1" dirty="0" err="1"/>
              <a:t>Why</a:t>
            </a:r>
            <a:r>
              <a:rPr lang="cs-CZ" b="1" i="1" dirty="0"/>
              <a:t> do up to </a:t>
            </a:r>
            <a:r>
              <a:rPr lang="cs-CZ" b="1" i="1" dirty="0" err="1"/>
              <a:t>half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all</a:t>
            </a:r>
            <a:r>
              <a:rPr lang="cs-CZ" b="1" i="1" dirty="0"/>
              <a:t> </a:t>
            </a:r>
            <a:r>
              <a:rPr lang="cs-CZ" b="1" i="1" dirty="0" err="1"/>
              <a:t>patients</a:t>
            </a:r>
            <a:r>
              <a:rPr lang="cs-CZ" b="1" i="1" dirty="0"/>
              <a:t> </a:t>
            </a:r>
            <a:r>
              <a:rPr lang="cs-CZ" b="1" i="1" dirty="0" err="1"/>
              <a:t>with</a:t>
            </a:r>
            <a:r>
              <a:rPr lang="cs-CZ" b="1" i="1" dirty="0"/>
              <a:t> </a:t>
            </a:r>
            <a:r>
              <a:rPr lang="cs-CZ" b="1" i="1" dirty="0" err="1"/>
              <a:t>tuberculosis</a:t>
            </a:r>
            <a:r>
              <a:rPr lang="cs-CZ" b="1" i="1" dirty="0"/>
              <a:t> (TB) </a:t>
            </a:r>
            <a:r>
              <a:rPr lang="cs-CZ" b="1" i="1" dirty="0" err="1"/>
              <a:t>fail</a:t>
            </a:r>
            <a:r>
              <a:rPr lang="cs-CZ" b="1" i="1" dirty="0"/>
              <a:t> to </a:t>
            </a:r>
            <a:r>
              <a:rPr lang="cs-CZ" b="1" i="1" dirty="0" err="1"/>
              <a:t>adhere</a:t>
            </a:r>
            <a:r>
              <a:rPr lang="cs-CZ" b="1" i="1" dirty="0"/>
              <a:t> to </a:t>
            </a:r>
            <a:r>
              <a:rPr lang="cs-CZ" b="1" i="1" dirty="0" err="1"/>
              <a:t>drug</a:t>
            </a:r>
            <a:r>
              <a:rPr lang="cs-CZ" b="1" i="1" dirty="0"/>
              <a:t> </a:t>
            </a:r>
            <a:r>
              <a:rPr lang="cs-CZ" b="1" i="1" dirty="0" err="1"/>
              <a:t>treatment</a:t>
            </a:r>
            <a:r>
              <a:rPr lang="cs-CZ" b="1" i="1" dirty="0"/>
              <a:t>?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answer</a:t>
            </a:r>
            <a:r>
              <a:rPr lang="cs-CZ" i="1" dirty="0"/>
              <a:t> to </a:t>
            </a:r>
            <a:r>
              <a:rPr lang="cs-CZ" i="1" dirty="0" err="1"/>
              <a:t>this</a:t>
            </a:r>
            <a:r>
              <a:rPr lang="cs-CZ" i="1" dirty="0"/>
              <a:t> </a:t>
            </a:r>
            <a:r>
              <a:rPr lang="cs-CZ" i="1" dirty="0" err="1"/>
              <a:t>question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a </a:t>
            </a:r>
            <a:r>
              <a:rPr lang="cs-CZ" i="1" dirty="0" err="1"/>
              <a:t>matter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life</a:t>
            </a:r>
            <a:r>
              <a:rPr lang="cs-CZ" i="1" dirty="0"/>
              <a:t> and </a:t>
            </a:r>
            <a:r>
              <a:rPr lang="cs-CZ" i="1" dirty="0" err="1"/>
              <a:t>death</a:t>
            </a:r>
            <a:r>
              <a:rPr lang="cs-CZ" i="1" dirty="0"/>
              <a:t>, </a:t>
            </a:r>
            <a:r>
              <a:rPr lang="cs-CZ" i="1" dirty="0" err="1"/>
              <a:t>since</a:t>
            </a:r>
            <a:r>
              <a:rPr lang="cs-CZ" i="1" dirty="0"/>
              <a:t> </a:t>
            </a:r>
            <a:r>
              <a:rPr lang="cs-CZ" i="1" dirty="0" err="1"/>
              <a:t>nonadherence</a:t>
            </a:r>
            <a:r>
              <a:rPr lang="cs-CZ" i="1" dirty="0"/>
              <a:t> </a:t>
            </a:r>
            <a:r>
              <a:rPr lang="cs-CZ" i="1" dirty="0" err="1"/>
              <a:t>contributes</a:t>
            </a:r>
            <a:r>
              <a:rPr lang="cs-CZ" i="1" dirty="0"/>
              <a:t> to </a:t>
            </a:r>
            <a:r>
              <a:rPr lang="cs-CZ" i="1" dirty="0" err="1"/>
              <a:t>disease</a:t>
            </a:r>
            <a:r>
              <a:rPr lang="cs-CZ" i="1" dirty="0"/>
              <a:t> relapse and mortality. (…) </a:t>
            </a: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cs-CZ" i="1" dirty="0" err="1"/>
              <a:t>published</a:t>
            </a:r>
            <a:r>
              <a:rPr lang="cs-CZ" i="1" dirty="0"/>
              <a:t> </a:t>
            </a:r>
            <a:r>
              <a:rPr lang="cs-CZ" i="1" dirty="0" err="1"/>
              <a:t>this</a:t>
            </a:r>
            <a:r>
              <a:rPr lang="cs-CZ" i="1" dirty="0"/>
              <a:t> </a:t>
            </a:r>
            <a:r>
              <a:rPr lang="cs-CZ" i="1" dirty="0" err="1"/>
              <a:t>review</a:t>
            </a:r>
            <a:r>
              <a:rPr lang="cs-CZ" i="1" dirty="0"/>
              <a:t> </a:t>
            </a:r>
            <a:r>
              <a:rPr lang="cs-CZ" i="1" dirty="0" err="1"/>
              <a:t>because</a:t>
            </a:r>
            <a:r>
              <a:rPr lang="cs-CZ" i="1" dirty="0"/>
              <a:t> </a:t>
            </a: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cs-CZ" i="1" dirty="0" err="1"/>
              <a:t>thought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would</a:t>
            </a:r>
            <a:r>
              <a:rPr lang="cs-CZ" i="1" dirty="0"/>
              <a:t> play a role in </a:t>
            </a:r>
            <a:r>
              <a:rPr lang="cs-CZ" i="1" dirty="0" err="1"/>
              <a:t>improving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delivery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TB </a:t>
            </a:r>
            <a:r>
              <a:rPr lang="cs-CZ" i="1" dirty="0" err="1"/>
              <a:t>treatment</a:t>
            </a:r>
            <a:r>
              <a:rPr lang="cs-CZ" i="1" dirty="0"/>
              <a:t> and </a:t>
            </a:r>
            <a:r>
              <a:rPr lang="cs-CZ" i="1" dirty="0" err="1"/>
              <a:t>ultimately</a:t>
            </a:r>
            <a:r>
              <a:rPr lang="cs-CZ" i="1" dirty="0"/>
              <a:t> in </a:t>
            </a:r>
            <a:r>
              <a:rPr lang="cs-CZ" i="1" dirty="0" err="1"/>
              <a:t>reducing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enormous</a:t>
            </a:r>
            <a:r>
              <a:rPr lang="cs-CZ" i="1" dirty="0"/>
              <a:t> </a:t>
            </a:r>
            <a:r>
              <a:rPr lang="cs-CZ" i="1" dirty="0" err="1"/>
              <a:t>global</a:t>
            </a:r>
            <a:r>
              <a:rPr lang="cs-CZ" i="1" dirty="0"/>
              <a:t> </a:t>
            </a:r>
            <a:r>
              <a:rPr lang="cs-CZ" i="1" dirty="0" err="1"/>
              <a:t>burden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disease</a:t>
            </a:r>
            <a:r>
              <a:rPr lang="cs-CZ" i="1" dirty="0"/>
              <a:t>.“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„Ten druhý výzkum“?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Kalwant</a:t>
            </a:r>
            <a:r>
              <a:rPr lang="cs-CZ" dirty="0"/>
              <a:t> </a:t>
            </a:r>
            <a:r>
              <a:rPr lang="cs-CZ" dirty="0" err="1"/>
              <a:t>Sidhu</a:t>
            </a:r>
            <a:r>
              <a:rPr lang="cs-CZ" dirty="0"/>
              <a:t>, Roger Jones and </a:t>
            </a:r>
            <a:r>
              <a:rPr lang="cs-CZ" dirty="0" err="1"/>
              <a:t>Fiona</a:t>
            </a:r>
            <a:r>
              <a:rPr lang="cs-CZ" dirty="0"/>
              <a:t> </a:t>
            </a:r>
            <a:r>
              <a:rPr lang="cs-CZ" dirty="0" err="1"/>
              <a:t>Stevenson</a:t>
            </a:r>
            <a:r>
              <a:rPr lang="cs-CZ" dirty="0"/>
              <a:t>, „</a:t>
            </a:r>
            <a:r>
              <a:rPr lang="cs-CZ" dirty="0" err="1"/>
              <a:t>Publishing</a:t>
            </a:r>
            <a:r>
              <a:rPr lang="cs-CZ" dirty="0"/>
              <a:t> </a:t>
            </a:r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in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journals</a:t>
            </a:r>
            <a:r>
              <a:rPr lang="cs-CZ" dirty="0"/>
              <a:t>“, </a:t>
            </a:r>
            <a:r>
              <a:rPr lang="cs-CZ" i="1" dirty="0" err="1"/>
              <a:t>British</a:t>
            </a:r>
            <a:r>
              <a:rPr lang="cs-CZ" i="1" dirty="0"/>
              <a:t>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General </a:t>
            </a:r>
            <a:r>
              <a:rPr lang="cs-CZ" i="1" dirty="0" err="1"/>
              <a:t>Practice</a:t>
            </a:r>
            <a:r>
              <a:rPr lang="cs-CZ" i="1" dirty="0"/>
              <a:t> </a:t>
            </a:r>
            <a:r>
              <a:rPr lang="cs-CZ" dirty="0"/>
              <a:t>67/658, 2017, 229-230.</a:t>
            </a:r>
          </a:p>
          <a:p>
            <a:r>
              <a:rPr lang="cs-CZ" i="1" dirty="0"/>
              <a:t>„</a:t>
            </a:r>
            <a:r>
              <a:rPr lang="cs-CZ" i="1" dirty="0" err="1"/>
              <a:t>Qualitative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</a:t>
            </a:r>
            <a:r>
              <a:rPr lang="cs-CZ" i="1" dirty="0" err="1"/>
              <a:t>makes</a:t>
            </a:r>
            <a:r>
              <a:rPr lang="cs-CZ" i="1" dirty="0"/>
              <a:t>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important</a:t>
            </a:r>
            <a:r>
              <a:rPr lang="cs-CZ" i="1" dirty="0"/>
              <a:t> </a:t>
            </a:r>
            <a:r>
              <a:rPr lang="cs-CZ" i="1" dirty="0" err="1"/>
              <a:t>contribution</a:t>
            </a:r>
            <a:r>
              <a:rPr lang="cs-CZ" i="1" dirty="0"/>
              <a:t> to </a:t>
            </a:r>
            <a:r>
              <a:rPr lang="cs-CZ" i="1" dirty="0" err="1"/>
              <a:t>research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medical</a:t>
            </a:r>
            <a:r>
              <a:rPr lang="cs-CZ" i="1" dirty="0"/>
              <a:t> </a:t>
            </a:r>
            <a:r>
              <a:rPr lang="cs-CZ" i="1" dirty="0" err="1"/>
              <a:t>sciences</a:t>
            </a:r>
            <a:r>
              <a:rPr lang="cs-CZ" i="1" dirty="0"/>
              <a:t>. </a:t>
            </a:r>
            <a:r>
              <a:rPr lang="cs-CZ" i="1" dirty="0" err="1"/>
              <a:t>It</a:t>
            </a:r>
            <a:r>
              <a:rPr lang="cs-CZ" i="1" dirty="0"/>
              <a:t> has a </a:t>
            </a:r>
            <a:r>
              <a:rPr lang="cs-CZ" i="1" dirty="0" err="1"/>
              <a:t>particular</a:t>
            </a:r>
            <a:r>
              <a:rPr lang="cs-CZ" i="1" dirty="0"/>
              <a:t> role in </a:t>
            </a:r>
            <a:r>
              <a:rPr lang="cs-CZ" i="1" dirty="0" err="1"/>
              <a:t>providing</a:t>
            </a:r>
            <a:r>
              <a:rPr lang="cs-CZ" i="1" dirty="0"/>
              <a:t> </a:t>
            </a:r>
            <a:r>
              <a:rPr lang="cs-CZ" i="1" dirty="0" err="1"/>
              <a:t>understanding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respect</a:t>
            </a:r>
            <a:r>
              <a:rPr lang="cs-CZ" i="1" dirty="0"/>
              <a:t> to </a:t>
            </a:r>
            <a:r>
              <a:rPr lang="cs-CZ" b="1" i="1" dirty="0" err="1"/>
              <a:t>decisions</a:t>
            </a:r>
            <a:r>
              <a:rPr lang="cs-CZ" b="1" i="1" dirty="0"/>
              <a:t> and </a:t>
            </a:r>
            <a:r>
              <a:rPr lang="cs-CZ" b="1" i="1" dirty="0" err="1"/>
              <a:t>behaviours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patients</a:t>
            </a:r>
            <a:r>
              <a:rPr lang="cs-CZ" b="1" i="1" dirty="0"/>
              <a:t> and </a:t>
            </a:r>
            <a:r>
              <a:rPr lang="cs-CZ" b="1" i="1" dirty="0" err="1"/>
              <a:t>professionals</a:t>
            </a:r>
            <a:r>
              <a:rPr lang="cs-CZ" b="1" i="1" dirty="0"/>
              <a:t>, in </a:t>
            </a:r>
            <a:r>
              <a:rPr lang="cs-CZ" b="1" i="1" dirty="0" err="1"/>
              <a:t>exploring</a:t>
            </a:r>
            <a:r>
              <a:rPr lang="cs-CZ" b="1" i="1" dirty="0"/>
              <a:t> </a:t>
            </a:r>
            <a:r>
              <a:rPr lang="cs-CZ" b="1" i="1" dirty="0" err="1"/>
              <a:t>factors</a:t>
            </a:r>
            <a:r>
              <a:rPr lang="cs-CZ" b="1" i="1" dirty="0"/>
              <a:t> </a:t>
            </a:r>
            <a:r>
              <a:rPr lang="cs-CZ" b="1" i="1" dirty="0" err="1"/>
              <a:t>affecting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implementation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new</a:t>
            </a:r>
            <a:r>
              <a:rPr lang="cs-CZ" b="1" i="1" dirty="0"/>
              <a:t> </a:t>
            </a:r>
            <a:r>
              <a:rPr lang="cs-CZ" b="1" i="1" dirty="0" err="1"/>
              <a:t>interventions</a:t>
            </a:r>
            <a:r>
              <a:rPr lang="cs-CZ" b="1" i="1" dirty="0"/>
              <a:t>, and in </a:t>
            </a:r>
            <a:r>
              <a:rPr lang="cs-CZ" b="1" i="1" dirty="0" err="1"/>
              <a:t>developing</a:t>
            </a:r>
            <a:r>
              <a:rPr lang="cs-CZ" b="1" i="1" dirty="0"/>
              <a:t> </a:t>
            </a:r>
            <a:r>
              <a:rPr lang="cs-CZ" b="1" i="1" dirty="0" err="1"/>
              <a:t>theory</a:t>
            </a:r>
            <a:r>
              <a:rPr lang="cs-CZ" b="1" i="1" dirty="0"/>
              <a:t> in </a:t>
            </a:r>
            <a:r>
              <a:rPr lang="cs-CZ" b="1" i="1" dirty="0" err="1"/>
              <a:t>fields</a:t>
            </a:r>
            <a:r>
              <a:rPr lang="cs-CZ" b="1" i="1" dirty="0"/>
              <a:t> such as </a:t>
            </a:r>
            <a:r>
              <a:rPr lang="cs-CZ" b="1" i="1" dirty="0" err="1"/>
              <a:t>illness</a:t>
            </a:r>
            <a:r>
              <a:rPr lang="cs-CZ" b="1" i="1" dirty="0"/>
              <a:t> </a:t>
            </a:r>
            <a:r>
              <a:rPr lang="cs-CZ" b="1" i="1" dirty="0" err="1"/>
              <a:t>behaviour</a:t>
            </a:r>
            <a:r>
              <a:rPr lang="cs-CZ" b="1" i="1" dirty="0"/>
              <a:t>, </a:t>
            </a:r>
            <a:r>
              <a:rPr lang="cs-CZ" b="1" i="1" dirty="0" err="1"/>
              <a:t>clinical</a:t>
            </a:r>
            <a:r>
              <a:rPr lang="cs-CZ" b="1" i="1" dirty="0"/>
              <a:t> </a:t>
            </a:r>
            <a:r>
              <a:rPr lang="cs-CZ" b="1" i="1" dirty="0" err="1"/>
              <a:t>decision</a:t>
            </a:r>
            <a:r>
              <a:rPr lang="cs-CZ" b="1" i="1" dirty="0"/>
              <a:t> </a:t>
            </a:r>
            <a:r>
              <a:rPr lang="cs-CZ" b="1" i="1" dirty="0" err="1"/>
              <a:t>making</a:t>
            </a:r>
            <a:r>
              <a:rPr lang="cs-CZ" b="1" i="1" dirty="0"/>
              <a:t>, </a:t>
            </a:r>
            <a:r>
              <a:rPr lang="cs-CZ" b="1" i="1" dirty="0" err="1"/>
              <a:t>illness</a:t>
            </a:r>
            <a:r>
              <a:rPr lang="cs-CZ" b="1" i="1" dirty="0"/>
              <a:t> </a:t>
            </a:r>
            <a:r>
              <a:rPr lang="cs-CZ" b="1" i="1" dirty="0" err="1"/>
              <a:t>prevention</a:t>
            </a:r>
            <a:r>
              <a:rPr lang="cs-CZ" b="1" i="1" dirty="0"/>
              <a:t>, and </a:t>
            </a:r>
            <a:r>
              <a:rPr lang="cs-CZ" b="1" i="1" dirty="0" err="1"/>
              <a:t>health</a:t>
            </a:r>
            <a:r>
              <a:rPr lang="cs-CZ" b="1" i="1" dirty="0"/>
              <a:t> </a:t>
            </a:r>
            <a:r>
              <a:rPr lang="cs-CZ" b="1" i="1" dirty="0" err="1"/>
              <a:t>promotion</a:t>
            </a:r>
            <a:r>
              <a:rPr lang="cs-CZ" b="1" i="1" dirty="0"/>
              <a:t>.</a:t>
            </a:r>
            <a:r>
              <a:rPr lang="cs-CZ" i="1" dirty="0"/>
              <a:t> </a:t>
            </a:r>
            <a:r>
              <a:rPr lang="cs-CZ" i="1" dirty="0" err="1"/>
              <a:t>Qualitative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</a:t>
            </a:r>
            <a:r>
              <a:rPr lang="cs-CZ" i="1" dirty="0" err="1"/>
              <a:t>articles</a:t>
            </a:r>
            <a:r>
              <a:rPr lang="cs-CZ" i="1" dirty="0"/>
              <a:t> </a:t>
            </a:r>
            <a:r>
              <a:rPr lang="cs-CZ" i="1" dirty="0" err="1"/>
              <a:t>account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almost</a:t>
            </a:r>
            <a:r>
              <a:rPr lang="cs-CZ" i="1" dirty="0"/>
              <a:t> a </a:t>
            </a:r>
            <a:r>
              <a:rPr lang="cs-CZ" i="1" dirty="0" err="1"/>
              <a:t>quarter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submissions</a:t>
            </a:r>
            <a:r>
              <a:rPr lang="cs-CZ" i="1" dirty="0"/>
              <a:t> to </a:t>
            </a:r>
            <a:r>
              <a:rPr lang="cs-CZ" i="1" dirty="0" err="1"/>
              <a:t>the</a:t>
            </a:r>
            <a:r>
              <a:rPr lang="cs-CZ" i="1" dirty="0"/>
              <a:t> BJGP, </a:t>
            </a:r>
            <a:r>
              <a:rPr lang="cs-CZ" i="1" dirty="0" err="1"/>
              <a:t>with</a:t>
            </a:r>
            <a:r>
              <a:rPr lang="cs-CZ" i="1" dirty="0"/>
              <a:t> a </a:t>
            </a:r>
            <a:r>
              <a:rPr lang="cs-CZ" i="1" dirty="0" err="1"/>
              <a:t>similar</a:t>
            </a:r>
            <a:r>
              <a:rPr lang="cs-CZ" i="1" dirty="0"/>
              <a:t> </a:t>
            </a:r>
            <a:r>
              <a:rPr lang="cs-CZ" i="1" dirty="0" err="1"/>
              <a:t>acceptance</a:t>
            </a:r>
            <a:r>
              <a:rPr lang="cs-CZ" i="1" dirty="0"/>
              <a:t> </a:t>
            </a:r>
            <a:r>
              <a:rPr lang="cs-CZ" i="1" dirty="0" err="1"/>
              <a:t>rate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publication</a:t>
            </a:r>
            <a:r>
              <a:rPr lang="cs-CZ" i="1" dirty="0"/>
              <a:t>.“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9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Sociologie a etnografie v medicíně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Robert M. </a:t>
            </a:r>
            <a:r>
              <a:rPr lang="cs-CZ" dirty="0" err="1"/>
              <a:t>Emerson</a:t>
            </a:r>
            <a:r>
              <a:rPr lang="cs-CZ" dirty="0"/>
              <a:t> – Melvin </a:t>
            </a:r>
            <a:r>
              <a:rPr lang="cs-CZ" dirty="0" err="1"/>
              <a:t>Pollner</a:t>
            </a:r>
            <a:r>
              <a:rPr lang="cs-CZ" dirty="0"/>
              <a:t> (1978), „</a:t>
            </a:r>
            <a:r>
              <a:rPr lang="cs-CZ" dirty="0" err="1"/>
              <a:t>Policies</a:t>
            </a:r>
            <a:r>
              <a:rPr lang="cs-CZ" dirty="0"/>
              <a:t> and </a:t>
            </a:r>
            <a:r>
              <a:rPr lang="cs-CZ" dirty="0" err="1"/>
              <a:t>Practices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Psychiatric</a:t>
            </a:r>
            <a:r>
              <a:rPr lang="cs-CZ" dirty="0"/>
              <a:t> Case </a:t>
            </a:r>
            <a:r>
              <a:rPr lang="cs-CZ" dirty="0" err="1"/>
              <a:t>Selection</a:t>
            </a:r>
            <a:r>
              <a:rPr lang="cs-CZ" dirty="0"/>
              <a:t>“, </a:t>
            </a:r>
            <a:r>
              <a:rPr lang="cs-CZ" i="1" dirty="0"/>
              <a:t>Sociology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Work</a:t>
            </a:r>
            <a:r>
              <a:rPr lang="cs-CZ" i="1" dirty="0"/>
              <a:t> and </a:t>
            </a:r>
            <a:r>
              <a:rPr lang="cs-CZ" i="1" dirty="0" err="1"/>
              <a:t>Occupations</a:t>
            </a:r>
            <a:r>
              <a:rPr lang="cs-CZ" dirty="0"/>
              <a:t> 5: 75-96.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management psychiatrické krizové pomoci v jedné regionální psychiatrické klinice v USA (6 měsíců výzkumu), výběr případů, ke kterým vyjedou, komunikace v terénu, výběr případů k hospitalizaci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Otázky, co vstupuje do rozhodování o klinických případech a o vhodném zásahu a léčbě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3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Medicína není jen záležitostí přírodních věd, ale je zasazena do každodenního fungování, komunikace, rozhodování, vyjednávání = záležitost sociální a politická --- jak se „dělá“ medicína v praxi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Snaha porozumět názorům, postojům a chováním určité skupiny lidí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Snaha porozumět tomu, jak na každodenní bázi funguje určité prostředí (lékařská ordinace, nemocniční oddělení, záchranná služba, vědecká laboratoř)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7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Komunikace mezi lékařem a pacientem (Rozuměli pacienti diagnóze o smrtelné nemoci? - </a:t>
            </a:r>
            <a:r>
              <a:rPr lang="cs-CZ" dirty="0" err="1"/>
              <a:t>Clavarino</a:t>
            </a:r>
            <a:r>
              <a:rPr lang="cs-CZ" dirty="0"/>
              <a:t> et al. 1995)</a:t>
            </a:r>
          </a:p>
          <a:p>
            <a:pPr marL="342900" indent="-342900">
              <a:buFontTx/>
              <a:buChar char="-"/>
            </a:pPr>
            <a:r>
              <a:rPr lang="cs-CZ" dirty="0"/>
              <a:t>Rozhodování o léčebném postupu v klinické praxi </a:t>
            </a:r>
          </a:p>
          <a:p>
            <a:pPr marL="342900" indent="-342900">
              <a:buFontTx/>
              <a:buChar char="-"/>
            </a:pPr>
            <a:r>
              <a:rPr lang="cs-CZ" dirty="0"/>
              <a:t>Jak funguje nemocnice/ poskytování péče</a:t>
            </a:r>
          </a:p>
          <a:p>
            <a:pPr marL="342900" indent="-342900">
              <a:buFontTx/>
              <a:buChar char="-"/>
            </a:pPr>
            <a:r>
              <a:rPr lang="cs-CZ" dirty="0"/>
              <a:t>Chování pacientů ve vztahu k léčbě (Proč pacienti nedodrží nějaký léčebný postup?)</a:t>
            </a:r>
          </a:p>
          <a:p>
            <a:pPr marL="342900" indent="-342900">
              <a:buFontTx/>
              <a:buChar char="-"/>
            </a:pPr>
            <a:r>
              <a:rPr lang="cs-CZ" dirty="0"/>
              <a:t>Jak pacienti zvládají chronickou nemoc</a:t>
            </a:r>
          </a:p>
          <a:p>
            <a:pPr marL="342900" indent="-342900">
              <a:buFontTx/>
              <a:buChar char="-"/>
            </a:pPr>
            <a:r>
              <a:rPr lang="cs-CZ" dirty="0"/>
              <a:t>Jak pacienti přijímají určitou léčebnou intervenci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0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Rysy kvalitativního výzkumu </a:t>
            </a:r>
            <a:r>
              <a:rPr lang="cs-CZ" sz="1800" dirty="0"/>
              <a:t>(</a:t>
            </a:r>
            <a:r>
              <a:rPr lang="cs-CZ" sz="1800" dirty="0" err="1"/>
              <a:t>Silverman</a:t>
            </a:r>
            <a:r>
              <a:rPr lang="cs-CZ" sz="1800" dirty="0"/>
              <a:t> 2005: 20)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cs-CZ" dirty="0"/>
              <a:t>Upřednostňují se kvalitativní data – analýza slov a obrazů spíše než čísel.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Upřednostňují se přirozeně se vyskytující data – pozorování přirozených situací spíše než laboratorní experiment, nestrukturované spíše než strukturované rozhovory.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Důraz na významy sociálního jednání a snaha dokumentovat „svět z pohledu zkoumaných lidí“.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Přírodní vědy nejsou prioritním výchozím modelem vědy.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Upřednostňuje se spíše induktivní výzkum spojený s generováním hypotéz než testování hypotéz </a:t>
            </a:r>
            <a:r>
              <a:rPr lang="cs-CZ" i="1" dirty="0"/>
              <a:t>(platí omezeně)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9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/>
              <a:t>Kvantitativní přístup</a:t>
            </a:r>
            <a:r>
              <a:rPr lang="cs-CZ" dirty="0"/>
              <a:t>: statistika, jaké diagnózy převládají při výskytu určitých symptomů; jaké léčebné postupy se převážně předepisují; statistika úspěšnosti léčby</a:t>
            </a:r>
          </a:p>
          <a:p>
            <a:r>
              <a:rPr lang="cs-CZ" i="1" dirty="0"/>
              <a:t>Kvalitativní přístup</a:t>
            </a:r>
            <a:r>
              <a:rPr lang="cs-CZ" dirty="0"/>
              <a:t>: jak se v praxi „dělá“ diagnóza a léčení, jaké okolnosti ovlivní to, že lékař předepíše určitý léčebný postup (co ovlivňuje jeho rozhodování); jaké okolnosti ovlivní úspěšný či neúspěšný výsledek léčby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Příklad: dotazníkové šetření mezi cizinci žijícími v JMK - získáme základní kvantitativní přehled o různých oblastech, ale u mnohých témat je obtížná interpretace, nedokážeme jednoznačně vysvětlit, proč nějaký problém, který objevíme, nastává – potřebujeme dodatečné informace, porozumět problému v životních souvislostech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47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1087</Words>
  <Application>Microsoft Office PowerPoint</Application>
  <PresentationFormat>Předvádění na obrazovce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Grande</vt:lpstr>
      <vt:lpstr>Trebuchet MS</vt:lpstr>
      <vt:lpstr>Office Theme</vt:lpstr>
      <vt:lpstr>Úvod do kvalitativního výzkumu</vt:lpstr>
      <vt:lpstr>„Ten druhý výzkum“?</vt:lpstr>
      <vt:lpstr>„Ten druhý výzkum“?</vt:lpstr>
      <vt:lpstr>„Ten druhý výzkum“?</vt:lpstr>
      <vt:lpstr>Sociologie a etnografie v medicíně</vt:lpstr>
      <vt:lpstr>Témata</vt:lpstr>
      <vt:lpstr>Témata</vt:lpstr>
      <vt:lpstr>Rysy kvalitativního výzkumu (Silverman 2005: 20)</vt:lpstr>
      <vt:lpstr>Prezentace aplikace PowerPoint</vt:lpstr>
      <vt:lpstr>Limity kvantitativního výzkumu (dotazníková šetření)</vt:lpstr>
      <vt:lpstr>Limity kvantitativního výzkumu</vt:lpstr>
      <vt:lpstr>Design kvalitativního výzkumu</vt:lpstr>
      <vt:lpstr>Metody</vt:lpstr>
      <vt:lpstr>Vzorek / hledání partnerů pro výzkum</vt:lpstr>
      <vt:lpstr>Výsledky a jejich přesvědčivost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Staudek</dc:creator>
  <cp:lastModifiedBy>Halina Matějová</cp:lastModifiedBy>
  <cp:revision>58</cp:revision>
  <dcterms:created xsi:type="dcterms:W3CDTF">2014-10-18T21:02:46Z</dcterms:created>
  <dcterms:modified xsi:type="dcterms:W3CDTF">2023-05-26T07:32:06Z</dcterms:modified>
</cp:coreProperties>
</file>