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1" r:id="rId4"/>
    <p:sldId id="264" r:id="rId5"/>
    <p:sldId id="265" r:id="rId6"/>
    <p:sldId id="266" r:id="rId7"/>
    <p:sldId id="270" r:id="rId8"/>
    <p:sldId id="288" r:id="rId9"/>
    <p:sldId id="272" r:id="rId10"/>
    <p:sldId id="273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5135" autoAdjust="0"/>
  </p:normalViewPr>
  <p:slideViewPr>
    <p:cSldViewPr snapToGrid="0">
      <p:cViewPr varScale="1">
        <p:scale>
          <a:sx n="110" d="100"/>
          <a:sy n="110" d="100"/>
        </p:scale>
        <p:origin x="3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05C20-4A0A-475F-8A7D-02B5F5763D96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239B0-13B3-45AD-BF8D-FFBE1FFD74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060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so.cz/csu/czso/demograficka-rocenka-ceske-republiky-2019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ehes.info/" TargetMode="External"/><Relationship Id="rId5" Type="http://schemas.openxmlformats.org/officeDocument/2006/relationships/hyperlink" Target="https://ehis.uzis.cz/" TargetMode="External"/><Relationship Id="rId4" Type="http://schemas.openxmlformats.org/officeDocument/2006/relationships/hyperlink" Target="https://www.uzis.cz/index.php?pg=nzis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Více k </a:t>
            </a:r>
            <a:r>
              <a:rPr lang="cs-CZ" dirty="0" err="1"/>
              <a:t>Boolean</a:t>
            </a:r>
            <a:r>
              <a:rPr lang="cs-CZ" baseline="0" dirty="0"/>
              <a:t> a </a:t>
            </a:r>
            <a:r>
              <a:rPr lang="cs-CZ" baseline="0" dirty="0" err="1"/>
              <a:t>proximitním</a:t>
            </a:r>
            <a:r>
              <a:rPr lang="cs-CZ" baseline="0" dirty="0"/>
              <a:t> operátorům - http://iva.k.utb.cz/lekce/resersni-dotazy-a-operatory/</a:t>
            </a:r>
          </a:p>
          <a:p>
            <a:r>
              <a:rPr lang="cs-CZ" dirty="0" err="1"/>
              <a:t>Hayesova</a:t>
            </a:r>
            <a:r>
              <a:rPr lang="cs-CZ" dirty="0"/>
              <a:t> pyramida – zdroj obrázku: Markéta Pavlíková, https://www.wikiskripta.eu/w/Soubor:Hayesova-pyramida.jpg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239B0-13B3-45AD-BF8D-FFBE1FFD74E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3933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ČSÚ - </a:t>
            </a:r>
            <a:r>
              <a:rPr lang="en-US" dirty="0" err="1"/>
              <a:t>Demografické</a:t>
            </a:r>
            <a:r>
              <a:rPr lang="en-US" dirty="0"/>
              <a:t> </a:t>
            </a:r>
            <a:r>
              <a:rPr lang="en-US" dirty="0" err="1"/>
              <a:t>ročenky</a:t>
            </a:r>
            <a:r>
              <a:rPr lang="en-US" dirty="0"/>
              <a:t>, </a:t>
            </a:r>
            <a:r>
              <a:rPr lang="en-US" dirty="0" err="1"/>
              <a:t>nejnovější</a:t>
            </a:r>
            <a:r>
              <a:rPr lang="en-US" dirty="0"/>
              <a:t> </a:t>
            </a:r>
            <a:r>
              <a:rPr lang="en-US" dirty="0" err="1"/>
              <a:t>za</a:t>
            </a:r>
            <a:r>
              <a:rPr lang="en-US" dirty="0"/>
              <a:t> </a:t>
            </a:r>
            <a:r>
              <a:rPr lang="en-US" dirty="0" err="1"/>
              <a:t>rok</a:t>
            </a:r>
            <a:r>
              <a:rPr lang="en-US" dirty="0"/>
              <a:t> 2019: </a:t>
            </a:r>
            <a:r>
              <a:rPr lang="en-US" dirty="0">
                <a:hlinkClick r:id="rId3"/>
              </a:rPr>
              <a:t>https://www.czso.cz/csu/czso/demograficka-rocenka-ceske-republiky-2019</a:t>
            </a:r>
            <a:r>
              <a:rPr lang="en-US" dirty="0"/>
              <a:t>, </a:t>
            </a:r>
            <a:r>
              <a:rPr lang="en-US" dirty="0" err="1"/>
              <a:t>Sčítání</a:t>
            </a:r>
            <a:r>
              <a:rPr lang="en-US" dirty="0"/>
              <a:t> </a:t>
            </a:r>
            <a:r>
              <a:rPr lang="en-US" dirty="0" err="1"/>
              <a:t>obyvatelstva</a:t>
            </a:r>
            <a:r>
              <a:rPr lang="en-US" dirty="0"/>
              <a:t> co 10 let, </a:t>
            </a:r>
            <a:r>
              <a:rPr lang="en-US" dirty="0" err="1"/>
              <a:t>jako</a:t>
            </a:r>
            <a:r>
              <a:rPr lang="en-US" dirty="0"/>
              <a:t> </a:t>
            </a:r>
            <a:r>
              <a:rPr lang="en-US" dirty="0" err="1"/>
              <a:t>první</a:t>
            </a:r>
            <a:r>
              <a:rPr lang="en-US" dirty="0"/>
              <a:t> </a:t>
            </a:r>
            <a:r>
              <a:rPr lang="en-US" dirty="0" err="1"/>
              <a:t>provedla</a:t>
            </a:r>
            <a:r>
              <a:rPr lang="en-US" dirty="0"/>
              <a:t> Marie </a:t>
            </a:r>
            <a:r>
              <a:rPr lang="en-US" dirty="0" err="1"/>
              <a:t>Terezie</a:t>
            </a:r>
            <a:r>
              <a:rPr lang="en-US" dirty="0"/>
              <a:t> </a:t>
            </a:r>
            <a:r>
              <a:rPr lang="en-US" dirty="0" err="1"/>
              <a:t>roku</a:t>
            </a:r>
            <a:r>
              <a:rPr lang="en-US" dirty="0"/>
              <a:t> 1754</a:t>
            </a:r>
          </a:p>
          <a:p>
            <a:r>
              <a:rPr lang="en-US" dirty="0"/>
              <a:t>NZIS - </a:t>
            </a:r>
            <a:r>
              <a:rPr lang="en-US" dirty="0" err="1"/>
              <a:t>Národní</a:t>
            </a:r>
            <a:r>
              <a:rPr lang="en-US" dirty="0"/>
              <a:t> </a:t>
            </a:r>
            <a:r>
              <a:rPr lang="en-US" dirty="0" err="1"/>
              <a:t>zdravotnický</a:t>
            </a:r>
            <a:r>
              <a:rPr lang="en-US" dirty="0"/>
              <a:t> </a:t>
            </a:r>
            <a:r>
              <a:rPr lang="en-US" dirty="0" err="1"/>
              <a:t>informační</a:t>
            </a:r>
            <a:r>
              <a:rPr lang="en-US" dirty="0"/>
              <a:t> </a:t>
            </a:r>
            <a:r>
              <a:rPr lang="en-US" dirty="0" err="1"/>
              <a:t>systém</a:t>
            </a:r>
            <a:r>
              <a:rPr lang="en-US" dirty="0"/>
              <a:t>, data </a:t>
            </a:r>
            <a:r>
              <a:rPr lang="en-US" dirty="0" err="1"/>
              <a:t>poskytuje</a:t>
            </a:r>
            <a:r>
              <a:rPr lang="en-US" dirty="0"/>
              <a:t> a </a:t>
            </a:r>
            <a:r>
              <a:rPr lang="en-US" dirty="0" err="1"/>
              <a:t>spravuje</a:t>
            </a:r>
            <a:r>
              <a:rPr lang="en-US" dirty="0"/>
              <a:t> ÚZIS, </a:t>
            </a:r>
            <a:r>
              <a:rPr lang="en-US" dirty="0">
                <a:hlinkClick r:id="rId4"/>
              </a:rPr>
              <a:t>https://www.uzis.cz/index.php?pg=nzis</a:t>
            </a:r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/>
              <a:t>(E)HIS – od </a:t>
            </a:r>
            <a:r>
              <a:rPr lang="en-US" dirty="0" err="1"/>
              <a:t>roku</a:t>
            </a:r>
            <a:r>
              <a:rPr lang="en-US" dirty="0"/>
              <a:t> 1993, </a:t>
            </a:r>
            <a:r>
              <a:rPr lang="en-US" dirty="0" err="1"/>
              <a:t>Evropské</a:t>
            </a:r>
            <a:r>
              <a:rPr lang="en-US" dirty="0"/>
              <a:t> </a:t>
            </a:r>
            <a:r>
              <a:rPr lang="en-US" dirty="0" err="1"/>
              <a:t>dotazníkové</a:t>
            </a:r>
            <a:r>
              <a:rPr lang="en-US" dirty="0"/>
              <a:t> </a:t>
            </a:r>
            <a:r>
              <a:rPr lang="en-US" dirty="0" err="1"/>
              <a:t>šetření</a:t>
            </a:r>
            <a:r>
              <a:rPr lang="en-US" dirty="0"/>
              <a:t> o </a:t>
            </a:r>
            <a:r>
              <a:rPr lang="en-US" dirty="0" err="1"/>
              <a:t>zdraví</a:t>
            </a:r>
            <a:r>
              <a:rPr lang="en-US" dirty="0"/>
              <a:t>, od </a:t>
            </a:r>
            <a:r>
              <a:rPr lang="en-US" dirty="0" err="1"/>
              <a:t>roku</a:t>
            </a:r>
            <a:r>
              <a:rPr lang="en-US" dirty="0"/>
              <a:t> 2008 </a:t>
            </a:r>
            <a:r>
              <a:rPr lang="en-US" dirty="0" err="1"/>
              <a:t>jednotná</a:t>
            </a:r>
            <a:r>
              <a:rPr lang="en-US" dirty="0"/>
              <a:t> </a:t>
            </a:r>
            <a:r>
              <a:rPr lang="en-US" dirty="0" err="1"/>
              <a:t>metodika</a:t>
            </a:r>
            <a:r>
              <a:rPr lang="en-US" dirty="0"/>
              <a:t> </a:t>
            </a:r>
            <a:r>
              <a:rPr lang="en-US" dirty="0" err="1"/>
              <a:t>skrze</a:t>
            </a:r>
            <a:r>
              <a:rPr lang="en-US" dirty="0"/>
              <a:t> </a:t>
            </a:r>
            <a:r>
              <a:rPr lang="en-US" dirty="0" err="1"/>
              <a:t>celou</a:t>
            </a:r>
            <a:r>
              <a:rPr lang="en-US" dirty="0"/>
              <a:t> EU, </a:t>
            </a:r>
            <a:r>
              <a:rPr lang="en-US" dirty="0">
                <a:hlinkClick r:id="rId5"/>
              </a:rPr>
              <a:t>https://ehis.uzis.cz/</a:t>
            </a:r>
            <a:r>
              <a:rPr lang="en-US" dirty="0"/>
              <a:t>, </a:t>
            </a:r>
            <a:r>
              <a:rPr lang="en-US" dirty="0" err="1"/>
              <a:t>tazatelská</a:t>
            </a:r>
            <a:r>
              <a:rPr lang="en-US" dirty="0"/>
              <a:t> </a:t>
            </a:r>
            <a:r>
              <a:rPr lang="en-US" dirty="0" err="1"/>
              <a:t>síť</a:t>
            </a:r>
            <a:r>
              <a:rPr lang="en-US" dirty="0"/>
              <a:t> ČSÚ</a:t>
            </a:r>
          </a:p>
          <a:p>
            <a:r>
              <a:rPr lang="en-US" dirty="0"/>
              <a:t>EHES - </a:t>
            </a:r>
            <a:r>
              <a:rPr lang="en-US" dirty="0" err="1"/>
              <a:t>Evropský</a:t>
            </a:r>
            <a:r>
              <a:rPr lang="en-US" dirty="0"/>
              <a:t> </a:t>
            </a:r>
            <a:r>
              <a:rPr lang="en-US" dirty="0" err="1"/>
              <a:t>průzkum</a:t>
            </a:r>
            <a:r>
              <a:rPr lang="en-US" dirty="0"/>
              <a:t> </a:t>
            </a:r>
            <a:r>
              <a:rPr lang="en-US" dirty="0" err="1"/>
              <a:t>zdravotního</a:t>
            </a:r>
            <a:r>
              <a:rPr lang="en-US" dirty="0"/>
              <a:t> </a:t>
            </a:r>
            <a:r>
              <a:rPr lang="en-US" dirty="0" err="1"/>
              <a:t>stavu</a:t>
            </a:r>
            <a:r>
              <a:rPr lang="en-US" dirty="0"/>
              <a:t>, </a:t>
            </a:r>
            <a:r>
              <a:rPr lang="en-US" dirty="0" err="1"/>
              <a:t>navazuje</a:t>
            </a:r>
            <a:r>
              <a:rPr lang="en-US" dirty="0"/>
              <a:t> na EHIS a </a:t>
            </a:r>
            <a:r>
              <a:rPr lang="en-US" dirty="0" err="1"/>
              <a:t>obsahuje</a:t>
            </a:r>
            <a:r>
              <a:rPr lang="en-US" dirty="0"/>
              <a:t> </a:t>
            </a:r>
            <a:r>
              <a:rPr lang="en-US" dirty="0" err="1"/>
              <a:t>lékařské</a:t>
            </a:r>
            <a:r>
              <a:rPr lang="en-US" dirty="0"/>
              <a:t> </a:t>
            </a:r>
            <a:r>
              <a:rPr lang="en-US" dirty="0" err="1"/>
              <a:t>vyšetření</a:t>
            </a:r>
            <a:r>
              <a:rPr lang="en-US" dirty="0"/>
              <a:t>, </a:t>
            </a:r>
            <a:r>
              <a:rPr lang="en-US" dirty="0">
                <a:hlinkClick r:id="rId6"/>
              </a:rPr>
              <a:t>http://www.ehes.info/</a:t>
            </a:r>
            <a:r>
              <a:rPr lang="en-US" dirty="0"/>
              <a:t>, </a:t>
            </a:r>
            <a:r>
              <a:rPr lang="en-US" dirty="0" err="1"/>
              <a:t>zajišťuje</a:t>
            </a:r>
            <a:r>
              <a:rPr lang="en-US" dirty="0"/>
              <a:t> SZÚ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239B0-13B3-45AD-BF8D-FFBE1FFD74E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016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5C1-8B73-41DD-9E09-9B4918016A0E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14766-0F75-4E9E-9F54-C7294B6BD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258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5C1-8B73-41DD-9E09-9B4918016A0E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14766-0F75-4E9E-9F54-C7294B6BD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817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5C1-8B73-41DD-9E09-9B4918016A0E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14766-0F75-4E9E-9F54-C7294B6BD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706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5C1-8B73-41DD-9E09-9B4918016A0E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14766-0F75-4E9E-9F54-C7294B6BD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1672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5C1-8B73-41DD-9E09-9B4918016A0E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14766-0F75-4E9E-9F54-C7294B6BD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865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5C1-8B73-41DD-9E09-9B4918016A0E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14766-0F75-4E9E-9F54-C7294B6BD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50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5C1-8B73-41DD-9E09-9B4918016A0E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14766-0F75-4E9E-9F54-C7294B6BD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100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5C1-8B73-41DD-9E09-9B4918016A0E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14766-0F75-4E9E-9F54-C7294B6BD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62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5C1-8B73-41DD-9E09-9B4918016A0E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14766-0F75-4E9E-9F54-C7294B6BD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55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5C1-8B73-41DD-9E09-9B4918016A0E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14766-0F75-4E9E-9F54-C7294B6BD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685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5C1-8B73-41DD-9E09-9B4918016A0E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14766-0F75-4E9E-9F54-C7294B6BD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012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335C1-8B73-41DD-9E09-9B4918016A0E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14766-0F75-4E9E-9F54-C7294B6BD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18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Metodologie výzkumu</a:t>
            </a:r>
            <a:br>
              <a:rPr lang="cs-CZ" dirty="0">
                <a:cs typeface="Calibri Light"/>
              </a:rPr>
            </a:br>
            <a:r>
              <a:rPr lang="cs-CZ" dirty="0">
                <a:cs typeface="Calibri Light"/>
              </a:rPr>
              <a:t>Dotazník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Tomáš Pruša</a:t>
            </a:r>
          </a:p>
          <a:p>
            <a:r>
              <a:rPr lang="cs-CZ" dirty="0"/>
              <a:t>Eliška Hrežová</a:t>
            </a:r>
          </a:p>
        </p:txBody>
      </p:sp>
    </p:spTree>
    <p:extLst>
      <p:ext uri="{BB962C8B-B14F-4D97-AF65-F5344CB8AC3E}">
        <p14:creationId xmlns:p14="http://schemas.microsoft.com/office/powerpoint/2010/main" val="1575821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budu dotazník distribuovat?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Metoda sněhové koule je zcela nevyhovující</a:t>
            </a:r>
          </a:p>
          <a:p>
            <a:pPr fontAlgn="base"/>
            <a:r>
              <a:rPr lang="cs-CZ" dirty="0"/>
              <a:t>Online dotazníky:</a:t>
            </a:r>
          </a:p>
          <a:p>
            <a:pPr lvl="1" fontAlgn="base"/>
            <a:r>
              <a:rPr lang="cs-CZ" dirty="0"/>
              <a:t>Funkcionality </a:t>
            </a:r>
            <a:r>
              <a:rPr lang="cs-CZ" dirty="0" err="1"/>
              <a:t>skiplogic</a:t>
            </a:r>
            <a:endParaRPr lang="cs-CZ" dirty="0"/>
          </a:p>
          <a:p>
            <a:pPr lvl="1" fontAlgn="base"/>
            <a:r>
              <a:rPr lang="cs-CZ" dirty="0"/>
              <a:t>Z jednoho </a:t>
            </a:r>
            <a:r>
              <a:rPr lang="cs-CZ" dirty="0" err="1"/>
              <a:t>pc</a:t>
            </a:r>
            <a:r>
              <a:rPr lang="cs-CZ" dirty="0"/>
              <a:t> více lidí? (Účty)</a:t>
            </a:r>
          </a:p>
          <a:p>
            <a:pPr lvl="1" fontAlgn="base"/>
            <a:r>
              <a:rPr lang="cs-CZ" dirty="0"/>
              <a:t>Vyhodnocení skrze výsledky sběrného systému pouze, pokud můžete definovat podobu. Jinak stáhnout data a sami vyhodnotit.</a:t>
            </a:r>
          </a:p>
          <a:p>
            <a:pPr lvl="1" fontAlgn="base"/>
            <a:endParaRPr lang="cs-CZ" dirty="0"/>
          </a:p>
          <a:p>
            <a:pPr marL="0" indent="0" fontAlgn="base">
              <a:buNone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Výsledek: Vím co mě čeká a nebudu se bát vypustit dotazník do světa.</a:t>
            </a:r>
          </a:p>
        </p:txBody>
      </p:sp>
    </p:spTree>
    <p:extLst>
      <p:ext uri="{BB962C8B-B14F-4D97-AF65-F5344CB8AC3E}">
        <p14:creationId xmlns:p14="http://schemas.microsoft.com/office/powerpoint/2010/main" val="3063117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oubor:Hayesova-pyramid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295" y="1254601"/>
            <a:ext cx="4570710" cy="3671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cs-CZ" dirty="0"/>
              <a:t>Poznej svoje téma!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cs-CZ" dirty="0"/>
              <a:t>Kvalitní rozsáhlá rešerše</a:t>
            </a:r>
          </a:p>
          <a:p>
            <a:pPr lvl="2" fontAlgn="base"/>
            <a:r>
              <a:rPr lang="cs-CZ" dirty="0" err="1"/>
              <a:t>Boolean</a:t>
            </a:r>
            <a:r>
              <a:rPr lang="cs-CZ" dirty="0"/>
              <a:t> a </a:t>
            </a:r>
            <a:r>
              <a:rPr lang="cs-CZ" dirty="0" err="1"/>
              <a:t>proximitní</a:t>
            </a:r>
            <a:r>
              <a:rPr lang="cs-CZ" dirty="0"/>
              <a:t> operátory</a:t>
            </a:r>
          </a:p>
          <a:p>
            <a:pPr lvl="2" fontAlgn="base"/>
            <a:r>
              <a:rPr lang="cs-CZ" dirty="0"/>
              <a:t>Filtry (dle času, typu publikace, typu studie,...)</a:t>
            </a:r>
          </a:p>
          <a:p>
            <a:pPr lvl="1" fontAlgn="base"/>
            <a:r>
              <a:rPr lang="cs-CZ" dirty="0" err="1"/>
              <a:t>Hayesova</a:t>
            </a:r>
            <a:r>
              <a:rPr lang="cs-CZ" dirty="0"/>
              <a:t> pyramida</a:t>
            </a:r>
          </a:p>
          <a:p>
            <a:pPr lvl="1" fontAlgn="base"/>
            <a:r>
              <a:rPr lang="cs-CZ" dirty="0" err="1"/>
              <a:t>Bias</a:t>
            </a:r>
            <a:r>
              <a:rPr lang="cs-CZ" dirty="0"/>
              <a:t> </a:t>
            </a:r>
          </a:p>
          <a:p>
            <a:pPr lvl="2" fontAlgn="base"/>
            <a:r>
              <a:rPr lang="cs-CZ" dirty="0"/>
              <a:t>Konfirmační </a:t>
            </a:r>
            <a:r>
              <a:rPr lang="cs-CZ" dirty="0" err="1"/>
              <a:t>bias</a:t>
            </a:r>
            <a:endParaRPr lang="cs-CZ" dirty="0"/>
          </a:p>
          <a:p>
            <a:pPr lvl="2" fontAlgn="base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Availability</a:t>
            </a:r>
            <a:r>
              <a:rPr lang="cs-CZ" dirty="0"/>
              <a:t> </a:t>
            </a:r>
            <a:r>
              <a:rPr lang="cs-CZ" dirty="0" err="1"/>
              <a:t>Bias</a:t>
            </a:r>
            <a:endParaRPr lang="cs-CZ" dirty="0"/>
          </a:p>
          <a:p>
            <a:pPr lvl="2" fontAlgn="base"/>
            <a:r>
              <a:rPr lang="cs-CZ" dirty="0"/>
              <a:t>Kotvení</a:t>
            </a:r>
          </a:p>
          <a:p>
            <a:pPr lvl="2" fontAlgn="base"/>
            <a:r>
              <a:rPr lang="cs-CZ" dirty="0" err="1"/>
              <a:t>Bandwagon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 (Stádní efekt)</a:t>
            </a:r>
          </a:p>
          <a:p>
            <a:pPr lvl="2" fontAlgn="base"/>
            <a:r>
              <a:rPr lang="cs-CZ" dirty="0" err="1"/>
              <a:t>Self-serving</a:t>
            </a:r>
            <a:r>
              <a:rPr lang="cs-CZ" dirty="0"/>
              <a:t> </a:t>
            </a:r>
            <a:r>
              <a:rPr lang="cs-CZ" dirty="0" err="1"/>
              <a:t>bias</a:t>
            </a:r>
            <a:endParaRPr lang="cs-CZ" dirty="0"/>
          </a:p>
          <a:p>
            <a:pPr marL="0" indent="0" fontAlgn="base">
              <a:buNone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Výsledek: Seznam literatury</a:t>
            </a:r>
          </a:p>
          <a:p>
            <a:pPr lvl="1" fontAlgn="base"/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Odborná literatura (ne Wikipedie) popisující téma, sledované skupiny, proměnné, analýzy a poskytující </a:t>
            </a:r>
            <a:r>
              <a:rPr lang="cs-CZ" dirty="0" err="1">
                <a:solidFill>
                  <a:schemeClr val="accent1">
                    <a:lumMod val="50000"/>
                  </a:schemeClr>
                </a:solidFill>
              </a:rPr>
              <a:t>komparovatelné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 výsledky.</a:t>
            </a:r>
          </a:p>
          <a:p>
            <a:pPr lvl="1" fontAlgn="base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97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cs-CZ" dirty="0"/>
              <a:t>Definuj si cíle!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cs-CZ" dirty="0"/>
              <a:t>Je dotazník vhodnou metodou sběru dat?</a:t>
            </a:r>
          </a:p>
          <a:p>
            <a:pPr lvl="1" fontAlgn="base"/>
            <a:r>
              <a:rPr lang="cs-CZ" dirty="0"/>
              <a:t>Nejsou objektivní data již k dispozici? </a:t>
            </a:r>
          </a:p>
          <a:p>
            <a:pPr lvl="2" fontAlgn="base"/>
            <a:r>
              <a:rPr lang="cs-CZ" dirty="0"/>
              <a:t>Informační systémy ve zdravotnictví, výběrová šetření o zdraví (EHIS, EHES), EUROSTAT, WHO</a:t>
            </a:r>
          </a:p>
          <a:p>
            <a:pPr lvl="1" fontAlgn="base"/>
            <a:r>
              <a:rPr lang="cs-CZ" dirty="0"/>
              <a:t>Poskytne nám dotazník data, která odráží realitu?</a:t>
            </a:r>
          </a:p>
          <a:p>
            <a:pPr lvl="2" fontAlgn="base"/>
            <a:r>
              <a:rPr lang="cs-CZ" dirty="0"/>
              <a:t>Nikdy. Naší snahou je se ale co nejvíce přiblížit.</a:t>
            </a:r>
          </a:p>
        </p:txBody>
      </p:sp>
    </p:spTree>
    <p:extLst>
      <p:ext uri="{BB962C8B-B14F-4D97-AF65-F5344CB8AC3E}">
        <p14:creationId xmlns:p14="http://schemas.microsoft.com/office/powerpoint/2010/main" val="308118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9C4E0F-D571-402C-BF1B-165B750E7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Definuj si cíle!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5869DD-98FE-41B3-A8F6-892FBE750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1496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Kdo je cílová skupina a jak nasbírám vzorek reprezentující cílovou skupinu?</a:t>
            </a:r>
            <a:endParaRPr lang="cs-CZ" dirty="0">
              <a:cs typeface="Calibri"/>
            </a:endParaRPr>
          </a:p>
          <a:p>
            <a:r>
              <a:rPr lang="cs-CZ" dirty="0">
                <a:cs typeface="Calibri"/>
              </a:rPr>
              <a:t>Popisná statistika</a:t>
            </a:r>
          </a:p>
          <a:p>
            <a:pPr lvl="1"/>
            <a:r>
              <a:rPr lang="cs-CZ" dirty="0">
                <a:cs typeface="Calibri"/>
              </a:rPr>
              <a:t>Závěry platí pouze pro jedince a měření, která byla k dispozici.</a:t>
            </a:r>
          </a:p>
          <a:p>
            <a:r>
              <a:rPr lang="cs-CZ" dirty="0">
                <a:cs typeface="Calibri"/>
              </a:rPr>
              <a:t>Statistická indukce</a:t>
            </a:r>
          </a:p>
          <a:p>
            <a:pPr lvl="1"/>
            <a:r>
              <a:rPr lang="cs-CZ" dirty="0">
                <a:cs typeface="Calibri"/>
              </a:rPr>
              <a:t>Cílem odpovědět na specifickou otázku, </a:t>
            </a:r>
          </a:p>
          <a:p>
            <a:pPr marL="457200" lvl="1" indent="0">
              <a:buNone/>
            </a:pPr>
            <a:r>
              <a:rPr lang="cs-CZ" dirty="0">
                <a:cs typeface="Calibri"/>
              </a:rPr>
              <a:t>která byla položena před začátkem sběru dat.</a:t>
            </a:r>
          </a:p>
          <a:p>
            <a:pPr lvl="1"/>
            <a:r>
              <a:rPr lang="cs-CZ" dirty="0">
                <a:cs typeface="Calibri"/>
              </a:rPr>
              <a:t>Závěry platí pro širší populaci.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F6E4A8FB-3E14-48EA-BD87-0290C9302CA4}"/>
              </a:ext>
            </a:extLst>
          </p:cNvPr>
          <p:cNvSpPr/>
          <p:nvPr/>
        </p:nvSpPr>
        <p:spPr>
          <a:xfrm>
            <a:off x="6732638" y="3660057"/>
            <a:ext cx="3613353" cy="319548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63F7B3EC-1D82-4B71-A3D5-AE71605C5C06}"/>
              </a:ext>
            </a:extLst>
          </p:cNvPr>
          <p:cNvSpPr/>
          <p:nvPr/>
        </p:nvSpPr>
        <p:spPr>
          <a:xfrm>
            <a:off x="6973835" y="4442029"/>
            <a:ext cx="1413386" cy="138880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9DE9E11E-118C-4E31-AC11-97C80F755962}"/>
              </a:ext>
            </a:extLst>
          </p:cNvPr>
          <p:cNvSpPr/>
          <p:nvPr/>
        </p:nvSpPr>
        <p:spPr>
          <a:xfrm>
            <a:off x="5990868" y="4898111"/>
            <a:ext cx="983225" cy="479322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leva 6">
            <a:extLst>
              <a:ext uri="{FF2B5EF4-FFF2-40B4-BE49-F238E27FC236}">
                <a16:creationId xmlns:a16="http://schemas.microsoft.com/office/drawing/2014/main" id="{290A062D-18B8-49FA-9AD5-1D5AED0D8438}"/>
              </a:ext>
            </a:extLst>
          </p:cNvPr>
          <p:cNvSpPr/>
          <p:nvPr/>
        </p:nvSpPr>
        <p:spPr>
          <a:xfrm>
            <a:off x="10349324" y="5016405"/>
            <a:ext cx="983225" cy="479322"/>
          </a:xfrm>
          <a:prstGeom prst="lef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F788013-501E-40DC-8046-5BCFAB1902A3}"/>
              </a:ext>
            </a:extLst>
          </p:cNvPr>
          <p:cNvSpPr txBox="1"/>
          <p:nvPr/>
        </p:nvSpPr>
        <p:spPr>
          <a:xfrm>
            <a:off x="4189771" y="495177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/>
              <a:t>Výběrový soubor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7E438D4-A8C0-44C5-874C-F33EE285E690}"/>
              </a:ext>
            </a:extLst>
          </p:cNvPr>
          <p:cNvSpPr txBox="1"/>
          <p:nvPr/>
        </p:nvSpPr>
        <p:spPr>
          <a:xfrm>
            <a:off x="10557880" y="4400426"/>
            <a:ext cx="134210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/>
              <a:t>Základní soubor</a:t>
            </a:r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74503A9F-1DBF-4D3C-B27B-5831E904B709}"/>
              </a:ext>
            </a:extLst>
          </p:cNvPr>
          <p:cNvCxnSpPr/>
          <p:nvPr/>
        </p:nvCxnSpPr>
        <p:spPr>
          <a:xfrm flipH="1">
            <a:off x="7965235" y="4855539"/>
            <a:ext cx="941438" cy="49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168D371D-E1A0-469E-B09F-9434EAB0DC7C}"/>
              </a:ext>
            </a:extLst>
          </p:cNvPr>
          <p:cNvCxnSpPr/>
          <p:nvPr/>
        </p:nvCxnSpPr>
        <p:spPr>
          <a:xfrm>
            <a:off x="8086725" y="5442585"/>
            <a:ext cx="89916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75BB7F75-746C-4AE6-919B-D8A292C3C2A5}"/>
              </a:ext>
            </a:extLst>
          </p:cNvPr>
          <p:cNvCxnSpPr/>
          <p:nvPr/>
        </p:nvCxnSpPr>
        <p:spPr>
          <a:xfrm flipH="1">
            <a:off x="7475220" y="4983480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E4380CD-4E3F-4A30-B789-2038B0AB50B6}"/>
              </a:ext>
            </a:extLst>
          </p:cNvPr>
          <p:cNvSpPr txBox="1"/>
          <p:nvPr/>
        </p:nvSpPr>
        <p:spPr>
          <a:xfrm>
            <a:off x="8905875" y="4676775"/>
            <a:ext cx="111252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/>
              <a:t>populace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CFFA432-34CA-487B-AF94-0E2FE5EA68E7}"/>
              </a:ext>
            </a:extLst>
          </p:cNvPr>
          <p:cNvSpPr txBox="1"/>
          <p:nvPr/>
        </p:nvSpPr>
        <p:spPr>
          <a:xfrm>
            <a:off x="8987790" y="5253990"/>
            <a:ext cx="117348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/>
              <a:t>parametry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BFC7F34-4ECD-4031-8860-5E1040152F7D}"/>
              </a:ext>
            </a:extLst>
          </p:cNvPr>
          <p:cNvSpPr txBox="1"/>
          <p:nvPr/>
        </p:nvSpPr>
        <p:spPr>
          <a:xfrm>
            <a:off x="7195185" y="4680585"/>
            <a:ext cx="63246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/>
              <a:t>data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38F82720-4B3B-45A5-B4CB-B5075B8B889C}"/>
              </a:ext>
            </a:extLst>
          </p:cNvPr>
          <p:cNvSpPr txBox="1"/>
          <p:nvPr/>
        </p:nvSpPr>
        <p:spPr>
          <a:xfrm>
            <a:off x="7056120" y="5257800"/>
            <a:ext cx="107442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/>
              <a:t>statistiky</a:t>
            </a:r>
          </a:p>
        </p:txBody>
      </p:sp>
    </p:spTree>
    <p:extLst>
      <p:ext uri="{BB962C8B-B14F-4D97-AF65-F5344CB8AC3E}">
        <p14:creationId xmlns:p14="http://schemas.microsoft.com/office/powerpoint/2010/main" val="1249922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Definuj si cíle!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 fontAlgn="base"/>
            <a:r>
              <a:rPr lang="cs-CZ" dirty="0"/>
              <a:t>Děláte výběrová šetření, ne vyčerpávající.</a:t>
            </a:r>
          </a:p>
          <a:p>
            <a:pPr lvl="1" fontAlgn="base"/>
            <a:r>
              <a:rPr lang="cs-CZ" dirty="0"/>
              <a:t>Cílovou skupinu lze popsat - místem, věkem, vzděláním, činností,... K takto popsané cílové skupině budete vztahovat a interpretovat své výsledky.</a:t>
            </a:r>
          </a:p>
          <a:p>
            <a:pPr lvl="1" fontAlgn="base"/>
            <a:r>
              <a:rPr lang="cs-CZ" dirty="0"/>
              <a:t>Vzorek musí být reprezentantem cílové skupiny. </a:t>
            </a:r>
          </a:p>
          <a:p>
            <a:pPr lvl="1" fontAlgn="base"/>
            <a:r>
              <a:rPr lang="cs-CZ" dirty="0"/>
              <a:t>Vzorek musíte sami oslovit a od nich data nasbírat.</a:t>
            </a:r>
          </a:p>
          <a:p>
            <a:pPr lvl="1" fontAlgn="base"/>
            <a:r>
              <a:rPr lang="cs-CZ" dirty="0"/>
              <a:t>Musíte mít proměnné charakterizující cílovou skupinu (databáze ČSÚ, ÚZIS,...), které zároveň sbíráte o svém vzorku. </a:t>
            </a:r>
          </a:p>
          <a:p>
            <a:pPr lvl="1" fontAlgn="base"/>
            <a:r>
              <a:rPr lang="cs-CZ" dirty="0"/>
              <a:t>Vyhodnocení (střední hodnota, rozptyl aj.) těchto proměnných u vašeho vzorku budete následně porovnávat s hodnotami cílové skupiny.</a:t>
            </a:r>
          </a:p>
          <a:p>
            <a:pPr marL="0" indent="0" fontAlgn="base">
              <a:buNone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Výsledek: </a:t>
            </a:r>
          </a:p>
          <a:p>
            <a:pPr lvl="1" fontAlgn="base"/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Jistota, že dotazník je vhodnou metodou a že svá data budu mít s čím porovnávat.</a:t>
            </a:r>
          </a:p>
          <a:p>
            <a:pPr lvl="1" fontAlgn="base"/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Definice cílové skupiny a vzorku, se kterým budeme dále pracovat.</a:t>
            </a:r>
          </a:p>
          <a:p>
            <a:pPr marL="457200" lvl="1" indent="0" fontAlgn="base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5127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Vím, co chci sledovat a 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61464"/>
            <a:ext cx="10515600" cy="4930775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cs-CZ" dirty="0"/>
              <a:t>Hlavní vstupní proměnná (nezávislá proměnná)</a:t>
            </a:r>
          </a:p>
          <a:p>
            <a:pPr lvl="1" fontAlgn="base"/>
            <a:r>
              <a:rPr lang="cs-CZ" dirty="0"/>
              <a:t>Konzumace ovoce a zeleniny za den v gramech</a:t>
            </a:r>
          </a:p>
          <a:p>
            <a:pPr fontAlgn="base"/>
            <a:r>
              <a:rPr lang="cs-CZ" dirty="0"/>
              <a:t>Další vstupní proměnné (nezávislé proměnné)</a:t>
            </a:r>
          </a:p>
          <a:p>
            <a:pPr lvl="1" fontAlgn="base"/>
            <a:r>
              <a:rPr lang="cs-CZ" dirty="0"/>
              <a:t>Konzumace celozrnných potravin za den v gramech</a:t>
            </a:r>
          </a:p>
          <a:p>
            <a:pPr fontAlgn="base"/>
            <a:r>
              <a:rPr lang="cs-CZ" dirty="0"/>
              <a:t>Hlavní výstupní proměnná (závislá proměnná)</a:t>
            </a:r>
          </a:p>
          <a:p>
            <a:pPr lvl="1" fontAlgn="base"/>
            <a:r>
              <a:rPr lang="cs-CZ" dirty="0"/>
              <a:t>Subjektivní hodnocení zdraví</a:t>
            </a:r>
          </a:p>
          <a:p>
            <a:pPr fontAlgn="base"/>
            <a:r>
              <a:rPr lang="cs-CZ" dirty="0"/>
              <a:t>Vedlejší výstupní proměnné (závislé proměnné)</a:t>
            </a:r>
          </a:p>
          <a:p>
            <a:pPr lvl="1" fontAlgn="base"/>
            <a:r>
              <a:rPr lang="cs-CZ" dirty="0"/>
              <a:t>Prevalence zácpy </a:t>
            </a:r>
          </a:p>
          <a:p>
            <a:pPr fontAlgn="base"/>
            <a:r>
              <a:rPr lang="cs-CZ" dirty="0"/>
              <a:t>Ovlivňující (</a:t>
            </a:r>
            <a:r>
              <a:rPr lang="cs-CZ" dirty="0" err="1"/>
              <a:t>confounding</a:t>
            </a:r>
            <a:r>
              <a:rPr lang="cs-CZ" dirty="0"/>
              <a:t>) a modifikující faktory</a:t>
            </a:r>
          </a:p>
          <a:p>
            <a:pPr lvl="1" fontAlgn="base"/>
            <a:r>
              <a:rPr lang="cs-CZ" dirty="0"/>
              <a:t>Pohlaví, věk, vzdělání, ekonomický status, předchozí zdravotní stav</a:t>
            </a:r>
          </a:p>
          <a:p>
            <a:r>
              <a:rPr lang="cs-CZ" dirty="0"/>
              <a:t>Hypotézy</a:t>
            </a:r>
          </a:p>
          <a:p>
            <a:pPr lvl="1"/>
            <a:r>
              <a:rPr lang="cs-CZ" dirty="0"/>
              <a:t>S rostoucí konzumací ovoce a zeleniny klesá riziko špatného hodnocení zdraví.</a:t>
            </a:r>
          </a:p>
          <a:p>
            <a:pPr lvl="1"/>
            <a:r>
              <a:rPr lang="cs-CZ" dirty="0"/>
              <a:t>S rostoucí konzumací celozrnných potravin klesá riziko zácpy.</a:t>
            </a:r>
          </a:p>
          <a:p>
            <a:pPr marL="0" indent="0">
              <a:buNone/>
            </a:pP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600" dirty="0">
                <a:solidFill>
                  <a:schemeClr val="accent1">
                    <a:lumMod val="50000"/>
                  </a:schemeClr>
                </a:solidFill>
              </a:rPr>
              <a:t>Výsledek: Mám jasnou představu o tom, které proměnné zařadit do dotazníku.</a:t>
            </a:r>
          </a:p>
        </p:txBody>
      </p:sp>
    </p:spTree>
    <p:extLst>
      <p:ext uri="{BB962C8B-B14F-4D97-AF65-F5344CB8AC3E}">
        <p14:creationId xmlns:p14="http://schemas.microsoft.com/office/powerpoint/2010/main" val="534818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cs-CZ" dirty="0"/>
              <a:t>Mám představu o vyhodnocení?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Budu dělat jen deskriptivní statistiku a </a:t>
            </a:r>
            <a:r>
              <a:rPr lang="cs-CZ" dirty="0" err="1"/>
              <a:t>okometricky</a:t>
            </a:r>
            <a:r>
              <a:rPr lang="cs-CZ" dirty="0"/>
              <a:t> srovnávat své výsledky s výsledky jiných studií či doporučení.</a:t>
            </a:r>
          </a:p>
          <a:p>
            <a:pPr fontAlgn="base"/>
            <a:r>
              <a:rPr lang="cs-CZ" dirty="0"/>
              <a:t>Budu dělat jen deskriptivní statistiku a budu srovnávat své výsledky s výsledky jiných studií či doporučení pomocí statistických testů.</a:t>
            </a:r>
          </a:p>
          <a:p>
            <a:pPr fontAlgn="base"/>
            <a:r>
              <a:rPr lang="cs-CZ" dirty="0"/>
              <a:t>Budu mít hypotézy a ty testovat.</a:t>
            </a:r>
          </a:p>
          <a:p>
            <a:pPr marL="0" indent="0" fontAlgn="base">
              <a:buNone/>
            </a:pPr>
            <a:endParaRPr lang="cs-CZ" dirty="0"/>
          </a:p>
          <a:p>
            <a:pPr marL="0" indent="0" fontAlgn="base">
              <a:buNone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Výsledek: Mám sesbírány základní požadavky na proměnné do dotazníku a mám základní představu o zpracování dat.</a:t>
            </a:r>
          </a:p>
        </p:txBody>
      </p:sp>
    </p:spTree>
    <p:extLst>
      <p:ext uri="{BB962C8B-B14F-4D97-AF65-F5344CB8AC3E}">
        <p14:creationId xmlns:p14="http://schemas.microsoft.com/office/powerpoint/2010/main" val="3727306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Koláčový graf zůstane koláčovým grafem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7080" y="1690688"/>
            <a:ext cx="10515600" cy="4351338"/>
          </a:xfrm>
        </p:spPr>
        <p:txBody>
          <a:bodyPr/>
          <a:lstStyle/>
          <a:p>
            <a:r>
              <a:rPr lang="cs-CZ" dirty="0"/>
              <a:t>Popisná statistika se vztahuje pouze k výběrovému souboru.</a:t>
            </a:r>
          </a:p>
          <a:p>
            <a:r>
              <a:rPr lang="cs-CZ" dirty="0"/>
              <a:t>Pokud chcete popisnou statistiku srovnávat, musíte provést statistické testování (Existuje mezi skupinami rozdíl?).</a:t>
            </a:r>
          </a:p>
          <a:p>
            <a:r>
              <a:rPr lang="cs-CZ" dirty="0"/>
              <a:t>Pokud chcete vztahovat výsledky na cílovou populaci, musíte zajistit reprezentativnost svého výběrového souboru a statisticky testovat.</a:t>
            </a:r>
          </a:p>
          <a:p>
            <a:r>
              <a:rPr lang="cs-CZ" dirty="0"/>
              <a:t>Diskuse je stěžejní část vaší práce – bude se vám psát tak dobře, jak pečlivě provedete všechny předchozí kroky.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950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budu dotazník distribuovat?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O distribuci nemohu uvažovat, pokud nevím, kdo je cílová skupina, jak oslovím reprezentativní vzorek, pokud nemám představu o velikosti vzorku a pokud nemám představu o náročnosti dotazníku.</a:t>
            </a:r>
          </a:p>
          <a:p>
            <a:pPr fontAlgn="base"/>
            <a:r>
              <a:rPr lang="cs-CZ" dirty="0"/>
              <a:t>Budu sbírat s asistencí či bez asistence?</a:t>
            </a:r>
          </a:p>
          <a:p>
            <a:pPr fontAlgn="base"/>
            <a:r>
              <a:rPr lang="cs-CZ" dirty="0"/>
              <a:t>Online </a:t>
            </a:r>
            <a:r>
              <a:rPr lang="cs-CZ" dirty="0" err="1"/>
              <a:t>vs</a:t>
            </a:r>
            <a:r>
              <a:rPr lang="cs-CZ" dirty="0"/>
              <a:t> </a:t>
            </a:r>
            <a:r>
              <a:rPr lang="cs-CZ" dirty="0" err="1"/>
              <a:t>offline</a:t>
            </a:r>
            <a:endParaRPr lang="cs-CZ" dirty="0"/>
          </a:p>
          <a:p>
            <a:pPr lvl="1" fontAlgn="base"/>
            <a:r>
              <a:rPr lang="cs-CZ" dirty="0"/>
              <a:t>Nelze sbírat elektronickou cestou a papírovou dohromady. (Výjimky: problémy sběrného systému)</a:t>
            </a:r>
          </a:p>
          <a:p>
            <a:pPr lvl="1" fontAlgn="base"/>
            <a:r>
              <a:rPr lang="cs-CZ" dirty="0"/>
              <a:t>Pokud sbírám online, umím vypočítat response </a:t>
            </a:r>
            <a:r>
              <a:rPr lang="cs-CZ" dirty="0" err="1"/>
              <a:t>rate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574673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861</Words>
  <Application>Microsoft Office PowerPoint</Application>
  <PresentationFormat>Širokoúhlá obrazovka</PresentationFormat>
  <Paragraphs>95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Metodologie výzkumu Dotazník</vt:lpstr>
      <vt:lpstr>Poznej svoje téma!</vt:lpstr>
      <vt:lpstr>Definuj si cíle!</vt:lpstr>
      <vt:lpstr>Definuj si cíle!</vt:lpstr>
      <vt:lpstr>Definuj si cíle!</vt:lpstr>
      <vt:lpstr>Vím, co chci sledovat a proč?</vt:lpstr>
      <vt:lpstr>Mám představu o vyhodnocení?</vt:lpstr>
      <vt:lpstr>Koláčový graf zůstane koláčovým grafem</vt:lpstr>
      <vt:lpstr>Jak budu dotazník distribuovat?</vt:lpstr>
      <vt:lpstr>Jak budu dotazník distribuovat?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výzkumu Dotazník</dc:title>
  <dc:creator>Eliška Hrežová</dc:creator>
  <cp:lastModifiedBy>Halina Matějová</cp:lastModifiedBy>
  <cp:revision>10</cp:revision>
  <dcterms:created xsi:type="dcterms:W3CDTF">2021-05-25T17:00:57Z</dcterms:created>
  <dcterms:modified xsi:type="dcterms:W3CDTF">2023-05-26T07:40:03Z</dcterms:modified>
</cp:coreProperties>
</file>