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95" r:id="rId13"/>
    <p:sldId id="272" r:id="rId14"/>
    <p:sldId id="265" r:id="rId15"/>
    <p:sldId id="266" r:id="rId16"/>
    <p:sldId id="267" r:id="rId17"/>
    <p:sldId id="268" r:id="rId18"/>
    <p:sldId id="273" r:id="rId19"/>
    <p:sldId id="274" r:id="rId20"/>
    <p:sldId id="278" r:id="rId21"/>
    <p:sldId id="275" r:id="rId22"/>
    <p:sldId id="296" r:id="rId23"/>
    <p:sldId id="276" r:id="rId24"/>
    <p:sldId id="277" r:id="rId25"/>
    <p:sldId id="27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  <p:sldId id="288" r:id="rId35"/>
    <p:sldId id="289" r:id="rId36"/>
    <p:sldId id="290" r:id="rId37"/>
    <p:sldId id="293" r:id="rId38"/>
    <p:sldId id="291" r:id="rId39"/>
    <p:sldId id="294" r:id="rId40"/>
    <p:sldId id="292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0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A4A5E-2F6B-4E42-A5BE-33C5D609DEF6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31AE3-A95C-4AD1-A6EF-5A276C344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atematika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Pr%C3%A1vn%C3%AD_v%C4%9Bda" TargetMode="External"/><Relationship Id="rId5" Type="http://schemas.openxmlformats.org/officeDocument/2006/relationships/hyperlink" Target="https://cs.wikipedia.org/wiki/Meteorologie" TargetMode="External"/><Relationship Id="rId4" Type="http://schemas.openxmlformats.org/officeDocument/2006/relationships/hyperlink" Target="https://cs.wikipedia.org/wiki/Astronomi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Nejstarším datovaným tiskem Johanna </a:t>
            </a:r>
            <a:r>
              <a:rPr lang="cs-CZ" dirty="0" err="1"/>
              <a:t>Gutenberga</a:t>
            </a:r>
            <a:r>
              <a:rPr lang="cs-CZ" dirty="0"/>
              <a:t> je jednolistový kalendář </a:t>
            </a:r>
            <a:r>
              <a:rPr lang="cs-CZ" i="1" dirty="0"/>
              <a:t>Almanach </a:t>
            </a:r>
            <a:r>
              <a:rPr lang="cs-CZ" i="1" dirty="0" err="1"/>
              <a:t>auf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Jahr</a:t>
            </a:r>
            <a:r>
              <a:rPr lang="cs-CZ" i="1" dirty="0"/>
              <a:t> 1448</a:t>
            </a:r>
            <a:r>
              <a:rPr lang="cs-CZ" dirty="0"/>
              <a:t>, </a:t>
            </a:r>
          </a:p>
          <a:p>
            <a:r>
              <a:rPr lang="cs-CZ" dirty="0" err="1"/>
              <a:t>Lope</a:t>
            </a:r>
            <a:r>
              <a:rPr lang="cs-CZ" dirty="0"/>
              <a:t> de Vega byl španělský dramatik, básník a prozaik. Studoval teologii a filozofii. Je mu připisováno přibližně 2000 her, z nichž se dochovalo 425.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24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Servetus</a:t>
            </a:r>
            <a:r>
              <a:rPr lang="cs-CZ" dirty="0"/>
              <a:t> - </a:t>
            </a:r>
            <a:r>
              <a:rPr lang="cs-CZ" dirty="0">
                <a:hlinkClick r:id="rId3" tooltip="Matematika"/>
              </a:rPr>
              <a:t>matematiky</a:t>
            </a:r>
            <a:r>
              <a:rPr lang="cs-CZ" dirty="0"/>
              <a:t>, </a:t>
            </a:r>
            <a:r>
              <a:rPr lang="cs-CZ" dirty="0">
                <a:hlinkClick r:id="rId4" tooltip="Astronomie"/>
              </a:rPr>
              <a:t>astronomie</a:t>
            </a:r>
            <a:r>
              <a:rPr lang="cs-CZ" dirty="0"/>
              <a:t>, </a:t>
            </a:r>
            <a:r>
              <a:rPr lang="cs-CZ" dirty="0">
                <a:hlinkClick r:id="rId5" tooltip="Meteorologie"/>
              </a:rPr>
              <a:t>meteorologie</a:t>
            </a:r>
            <a:r>
              <a:rPr lang="cs-CZ" dirty="0"/>
              <a:t> či </a:t>
            </a:r>
            <a:r>
              <a:rPr lang="cs-CZ" dirty="0">
                <a:hlinkClick r:id="rId6" tooltip="Právní věda"/>
              </a:rPr>
              <a:t>právní vědy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413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1492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201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Boyle</a:t>
            </a:r>
            <a:r>
              <a:rPr lang="cs-CZ" dirty="0"/>
              <a:t>  - alchymista- věřil v základní dogma evropské alchymie, totiž v možnost transmutace, proměny neušlechtilých kovů ve stříbro nebo raději ve zlato chemickou či metalurgickou cestou, popřípadě kombinací obou. Byl však skeptický, pokud šlo o otázku, zda se lze transmutací obohatit. Soudil, že nikoli; tento proces ho zajímal spíš z čistě vědeckého hlediska. Argumenty ve prospěch transmutace získával mimo jiné při experimentech věnovaných právě chemické analýze, jejíž hlavní postupy v té době spočívaly v působení tepla – zahřívání, popřípadě žíhání – a samozřejmě v destilaci.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64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Holismus je filosofický názor nebo směr, který zdůrazňuje, že všechny vlastnosti nějakého systému nelze určit nebo vysvětlit pouze zkoumáním jeho částí. Holismus tvrdí, že „celek“ je důležitější než jeho části a každá část má význam pouze vztahujeme-li její význam k ostatním částem nebo k celku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09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4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5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99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38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8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9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5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06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75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5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ACE1-58B3-4262-960F-05DCFED86E33}" type="datetimeFigureOut">
              <a:rPr lang="cs-CZ" smtClean="0"/>
              <a:t>26.05.2023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84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Grantov%C3%A1_agentura_%C4%8Cesk%C3%A9_republiky" TargetMode="External"/><Relationship Id="rId2" Type="http://schemas.openxmlformats.org/officeDocument/2006/relationships/hyperlink" Target="https://cs.wikipedia.org/wiki/Akademie_v%C4%9Bd_%C4%8Cesk%C3%A9_republiky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Atmosf%C3%A9ra_Zem%C4%9B" TargetMode="External"/><Relationship Id="rId2" Type="http://schemas.openxmlformats.org/officeDocument/2006/relationships/hyperlink" Target="https://cs.wikipedia.org/wiki/V%C4%9Bd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Organismus" TargetMode="External"/><Relationship Id="rId5" Type="http://schemas.openxmlformats.org/officeDocument/2006/relationships/hyperlink" Target="https://cs.wikipedia.org/wiki/T%C4%9Bleso" TargetMode="External"/><Relationship Id="rId4" Type="http://schemas.openxmlformats.org/officeDocument/2006/relationships/hyperlink" Target="https://cs.wikipedia.org/wiki/Vesm%C3%ADr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zorov%C3%A1n%C3%AD" TargetMode="External"/><Relationship Id="rId2" Type="http://schemas.openxmlformats.org/officeDocument/2006/relationships/hyperlink" Target="https://cs.wikipedia.org/wiki/Pozn%C3%A1n%C3%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Experiment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892" y="1628523"/>
            <a:ext cx="3334215" cy="360095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876821" y="5229476"/>
            <a:ext cx="141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Martin Krsek</a:t>
            </a:r>
          </a:p>
        </p:txBody>
      </p:sp>
    </p:spTree>
    <p:extLst>
      <p:ext uri="{BB962C8B-B14F-4D97-AF65-F5344CB8AC3E}">
        <p14:creationId xmlns:p14="http://schemas.microsoft.com/office/powerpoint/2010/main" val="3917101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507842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Vývoj 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Vývoj nebylo ovšem možno zastavit.</a:t>
            </a:r>
          </a:p>
          <a:p>
            <a:r>
              <a:rPr lang="cs-CZ" sz="2400" dirty="0"/>
              <a:t>Zámořské objevy – Země je kulatá.</a:t>
            </a:r>
          </a:p>
          <a:p>
            <a:r>
              <a:rPr lang="cs-CZ" sz="2400" dirty="0"/>
              <a:t>Rozvoj řemesel a výroby, zemědělství, města byla centrem pokroku</a:t>
            </a:r>
          </a:p>
          <a:p>
            <a:endParaRPr lang="cs-CZ" sz="2400" dirty="0"/>
          </a:p>
          <a:p>
            <a:r>
              <a:rPr lang="cs-CZ" sz="2400" dirty="0"/>
              <a:t>V 17. a 18. století postupný rozvoj základních vědeckých poznatků </a:t>
            </a:r>
          </a:p>
          <a:p>
            <a:r>
              <a:rPr lang="cs-CZ" sz="2400" dirty="0"/>
              <a:t>(Newton, </a:t>
            </a:r>
            <a:r>
              <a:rPr lang="cs-CZ" sz="2400" dirty="0" err="1"/>
              <a:t>Lavoisier</a:t>
            </a:r>
            <a:r>
              <a:rPr lang="cs-CZ" sz="2400" dirty="0"/>
              <a:t> aj).</a:t>
            </a:r>
          </a:p>
          <a:p>
            <a:endParaRPr lang="cs-CZ" sz="2400" dirty="0"/>
          </a:p>
          <a:p>
            <a:r>
              <a:rPr lang="cs-CZ" sz="2400" dirty="0"/>
              <a:t>Mikrobiologie ….</a:t>
            </a:r>
          </a:p>
          <a:p>
            <a:endParaRPr lang="cs-CZ" sz="2400" dirty="0"/>
          </a:p>
          <a:p>
            <a:r>
              <a:rPr lang="cs-CZ" sz="2400" dirty="0"/>
              <a:t>19. století</a:t>
            </a:r>
          </a:p>
          <a:p>
            <a:r>
              <a:rPr lang="cs-CZ" sz="2400" dirty="0"/>
              <a:t>Rozvoj chemie, fyziky, biologie</a:t>
            </a:r>
          </a:p>
          <a:p>
            <a:r>
              <a:rPr lang="cs-CZ" sz="2400" dirty="0"/>
              <a:t>Charles Darwin, Gregor Mendel, Louis Pasteur, Robert Koch,</a:t>
            </a:r>
          </a:p>
          <a:p>
            <a:r>
              <a:rPr lang="cs-CZ" sz="2400" dirty="0"/>
              <a:t>Mendělejev aj.</a:t>
            </a:r>
          </a:p>
        </p:txBody>
      </p:sp>
    </p:spTree>
    <p:extLst>
      <p:ext uri="{BB962C8B-B14F-4D97-AF65-F5344CB8AC3E}">
        <p14:creationId xmlns:p14="http://schemas.microsoft.com/office/powerpoint/2010/main" val="386112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76009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Vývoj 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b="1" dirty="0"/>
          </a:p>
          <a:p>
            <a:r>
              <a:rPr lang="cs-CZ" sz="2400" b="1" dirty="0"/>
              <a:t>20. století</a:t>
            </a:r>
          </a:p>
          <a:p>
            <a:r>
              <a:rPr lang="cs-CZ" sz="2400" dirty="0"/>
              <a:t>Albert Einstein, Watson (spolu s Crickem a Wilkinsem): dvojitá</a:t>
            </a:r>
          </a:p>
          <a:p>
            <a:r>
              <a:rPr lang="cs-CZ" sz="2400" dirty="0"/>
              <a:t>šroubovice DNA.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Technický rozvoj – rozhlas, televize, kybernetika, výpočetní technika, </a:t>
            </a:r>
          </a:p>
          <a:p>
            <a:r>
              <a:rPr lang="cs-CZ" sz="2400" dirty="0"/>
              <a:t>internet aj. Mj. rozvoj statistiky jako samostatného oboru aplikované </a:t>
            </a:r>
          </a:p>
          <a:p>
            <a:r>
              <a:rPr lang="cs-CZ" sz="2400" dirty="0"/>
              <a:t>matematiky. Statistické metody stále významněji pronikaly do vědy.</a:t>
            </a:r>
          </a:p>
        </p:txBody>
      </p:sp>
      <p:pic>
        <p:nvPicPr>
          <p:cNvPr id="3" name="Picture 2" descr="Image result for watson cri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337748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The Discovery of DNA Structure – Who Stayed in the Shadows of a Nobel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455" y="2492895"/>
            <a:ext cx="3979962" cy="259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4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412776"/>
            <a:ext cx="799885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Když lovec mine zajíce jednou zleva a podruhé zprava, </a:t>
            </a:r>
          </a:p>
          <a:p>
            <a:r>
              <a:rPr lang="cs-CZ" sz="2400" dirty="0"/>
              <a:t>je zajíc v průměru mrtvý.</a:t>
            </a:r>
          </a:p>
          <a:p>
            <a:endParaRPr lang="cs-CZ" sz="2400" dirty="0"/>
          </a:p>
          <a:p>
            <a:r>
              <a:rPr lang="cs-CZ" sz="2400" dirty="0"/>
              <a:t>Mnozí (politici, manažeři, atd...) používají </a:t>
            </a:r>
            <a:r>
              <a:rPr lang="cs-CZ" sz="2400" b="1" dirty="0"/>
              <a:t>statistiku</a:t>
            </a:r>
            <a:r>
              <a:rPr lang="cs-CZ" sz="2400" dirty="0"/>
              <a:t> jako opilec </a:t>
            </a:r>
          </a:p>
          <a:p>
            <a:r>
              <a:rPr lang="cs-CZ" sz="2400" dirty="0"/>
              <a:t>pouliční lampu - k udržení rovnováhy a ne k osvětlení!</a:t>
            </a:r>
          </a:p>
          <a:p>
            <a:endParaRPr lang="cs-CZ" sz="2400" dirty="0"/>
          </a:p>
          <a:p>
            <a:r>
              <a:rPr lang="cs-CZ" sz="2400" dirty="0"/>
              <a:t>Nedůvěřuj </a:t>
            </a:r>
            <a:r>
              <a:rPr lang="cs-CZ" sz="2400" b="1" dirty="0"/>
              <a:t>statistice</a:t>
            </a:r>
            <a:r>
              <a:rPr lang="cs-CZ" sz="2400" dirty="0"/>
              <a:t>, kterou jsi sám nezfalšoval!</a:t>
            </a:r>
          </a:p>
          <a:p>
            <a:endParaRPr lang="cs-CZ" sz="2400" dirty="0"/>
          </a:p>
          <a:p>
            <a:r>
              <a:rPr lang="cs-CZ" sz="2400" b="1" dirty="0"/>
              <a:t>Statistika</a:t>
            </a:r>
            <a:r>
              <a:rPr lang="cs-CZ" sz="2400" dirty="0"/>
              <a:t> je metoda, jak vyjádřit nejistá data s přesností </a:t>
            </a:r>
          </a:p>
          <a:p>
            <a:r>
              <a:rPr lang="cs-CZ" sz="2400" dirty="0"/>
              <a:t>na setinu procenta.</a:t>
            </a:r>
          </a:p>
          <a:p>
            <a:endParaRPr lang="cs-CZ" sz="2400" dirty="0"/>
          </a:p>
          <a:p>
            <a:r>
              <a:rPr lang="cs-CZ" sz="2400" b="1" dirty="0"/>
              <a:t>Statistika</a:t>
            </a:r>
            <a:r>
              <a:rPr lang="cs-CZ" sz="2400" dirty="0"/>
              <a:t> je přesný součet nepřesných čísel...</a:t>
            </a:r>
          </a:p>
          <a:p>
            <a:endParaRPr lang="cs-CZ" sz="2400" dirty="0"/>
          </a:p>
          <a:p>
            <a:r>
              <a:rPr lang="cs-CZ" sz="2400" dirty="0"/>
              <a:t>Tři stupně lži - lež, nestoudná lež, </a:t>
            </a:r>
            <a:r>
              <a:rPr lang="cs-CZ" sz="2400" b="1" dirty="0"/>
              <a:t>statistika</a:t>
            </a:r>
            <a:r>
              <a:rPr lang="cs-CZ" sz="2400" dirty="0"/>
              <a:t>...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7904" y="395953"/>
            <a:ext cx="1755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Statistika</a:t>
            </a:r>
          </a:p>
        </p:txBody>
      </p:sp>
    </p:spTree>
    <p:extLst>
      <p:ext uri="{BB962C8B-B14F-4D97-AF65-F5344CB8AC3E}">
        <p14:creationId xmlns:p14="http://schemas.microsoft.com/office/powerpoint/2010/main" val="3328952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20688"/>
            <a:ext cx="8679364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 DĚLENÍ VĚDY</a:t>
            </a:r>
          </a:p>
          <a:p>
            <a:endParaRPr lang="cs-CZ" sz="2400" dirty="0"/>
          </a:p>
          <a:p>
            <a:r>
              <a:rPr lang="cs-CZ" sz="2400" dirty="0"/>
              <a:t>Vědecké obory obvykle děleny do dvou velkých skupin: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přírodní</a:t>
            </a:r>
            <a:r>
              <a:rPr lang="cs-CZ" sz="2400" dirty="0"/>
              <a:t> vědy – studují přírodu včetně života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sociální</a:t>
            </a:r>
            <a:r>
              <a:rPr lang="cs-CZ" sz="2400" dirty="0"/>
              <a:t> vědy – studují lidské chování a lidská společenství</a:t>
            </a:r>
          </a:p>
          <a:p>
            <a:endParaRPr lang="cs-CZ" sz="2400" dirty="0"/>
          </a:p>
          <a:p>
            <a:r>
              <a:rPr lang="cs-CZ" sz="2400" dirty="0"/>
              <a:t>Jako třetí skupina jsou někdy uváděny </a:t>
            </a:r>
            <a:r>
              <a:rPr lang="cs-CZ" sz="2400" dirty="0">
                <a:solidFill>
                  <a:srgbClr val="FF0000"/>
                </a:solidFill>
              </a:rPr>
              <a:t>formální</a:t>
            </a:r>
            <a:r>
              <a:rPr lang="cs-CZ" sz="2400" dirty="0"/>
              <a:t> vědy, k nimž patří</a:t>
            </a:r>
          </a:p>
          <a:p>
            <a:r>
              <a:rPr lang="cs-CZ" sz="2400" dirty="0"/>
              <a:t>především matematika, využívaná ve vědách přírodních i sociálních. </a:t>
            </a:r>
          </a:p>
          <a:p>
            <a:r>
              <a:rPr lang="cs-CZ" sz="2400" dirty="0"/>
              <a:t>Tato skupina dále zahrnuje statistiku a logiku. </a:t>
            </a:r>
          </a:p>
          <a:p>
            <a:r>
              <a:rPr lang="cs-CZ" sz="2400" dirty="0"/>
              <a:t>Formální vědy jsou velmi důležité pro tvorbu vědeckých hypotéz, </a:t>
            </a:r>
          </a:p>
          <a:p>
            <a:r>
              <a:rPr lang="cs-CZ" sz="2400" dirty="0"/>
              <a:t>teorií a zákonů.</a:t>
            </a:r>
          </a:p>
        </p:txBody>
      </p:sp>
    </p:spTree>
    <p:extLst>
      <p:ext uri="{BB962C8B-B14F-4D97-AF65-F5344CB8AC3E}">
        <p14:creationId xmlns:p14="http://schemas.microsoft.com/office/powerpoint/2010/main" val="3785639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692696"/>
            <a:ext cx="5999848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DĚLENÍ VĚDY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3200" b="1" dirty="0"/>
          </a:p>
          <a:p>
            <a:endParaRPr lang="cs-CZ" sz="2400" u="sng" dirty="0">
              <a:hlinkClick r:id="rId2" tooltip="Akademie věd České republiky"/>
            </a:endParaRPr>
          </a:p>
          <a:p>
            <a:r>
              <a:rPr lang="cs-CZ" sz="2400" u="sng" dirty="0">
                <a:hlinkClick r:id="rId2" tooltip="Akademie věd České republiky"/>
              </a:rPr>
              <a:t>Akademie věd České republiky</a:t>
            </a:r>
            <a:r>
              <a:rPr lang="cs-CZ" sz="2400" dirty="0"/>
              <a:t>:</a:t>
            </a:r>
          </a:p>
          <a:p>
            <a:pPr lvl="0"/>
            <a:r>
              <a:rPr lang="cs-CZ" sz="2400" dirty="0"/>
              <a:t>vědy o neživé přírodě</a:t>
            </a:r>
          </a:p>
          <a:p>
            <a:pPr lvl="0"/>
            <a:r>
              <a:rPr lang="cs-CZ" sz="2400" dirty="0"/>
              <a:t>vědy o živé přírodě</a:t>
            </a:r>
          </a:p>
          <a:p>
            <a:pPr lvl="0"/>
            <a:r>
              <a:rPr lang="cs-CZ" sz="2400" dirty="0"/>
              <a:t>humanitní a společenské vědy</a:t>
            </a:r>
          </a:p>
          <a:p>
            <a:pPr lvl="0"/>
            <a:endParaRPr lang="cs-CZ" sz="2400" dirty="0"/>
          </a:p>
          <a:p>
            <a:r>
              <a:rPr lang="cs-CZ" sz="2400" u="sng" dirty="0">
                <a:hlinkClick r:id="rId3" tooltip="Grantová agentura České republiky"/>
              </a:rPr>
              <a:t>Grantová agentura České republiky</a:t>
            </a:r>
            <a:r>
              <a:rPr lang="cs-CZ" sz="2400" dirty="0"/>
              <a:t>:</a:t>
            </a:r>
          </a:p>
          <a:p>
            <a:pPr lvl="0"/>
            <a:r>
              <a:rPr lang="cs-CZ" sz="2400" dirty="0"/>
              <a:t>technické vědy</a:t>
            </a:r>
          </a:p>
          <a:p>
            <a:pPr lvl="0"/>
            <a:r>
              <a:rPr lang="cs-CZ" sz="2400" dirty="0"/>
              <a:t>vědy o neživé přírodě</a:t>
            </a:r>
          </a:p>
          <a:p>
            <a:pPr lvl="0"/>
            <a:r>
              <a:rPr lang="cs-CZ" sz="2400" dirty="0"/>
              <a:t>lékařské a biologické vědy</a:t>
            </a:r>
          </a:p>
          <a:p>
            <a:pPr lvl="0"/>
            <a:r>
              <a:rPr lang="cs-CZ" sz="2400" dirty="0"/>
              <a:t>společenské a humanitní vědy</a:t>
            </a:r>
          </a:p>
          <a:p>
            <a:r>
              <a:rPr lang="cs-CZ" sz="2400" dirty="0"/>
              <a:t>zemědělské a biologicko-environmentální vědy</a:t>
            </a:r>
          </a:p>
        </p:txBody>
      </p:sp>
    </p:spTree>
    <p:extLst>
      <p:ext uri="{BB962C8B-B14F-4D97-AF65-F5344CB8AC3E}">
        <p14:creationId xmlns:p14="http://schemas.microsoft.com/office/powerpoint/2010/main" val="2873554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8564909" cy="6032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PŘÍRODNÍ VĚDY</a:t>
            </a:r>
          </a:p>
          <a:p>
            <a:endParaRPr lang="cs-CZ" dirty="0"/>
          </a:p>
          <a:p>
            <a:r>
              <a:rPr lang="cs-CZ" sz="2400" b="1" dirty="0"/>
              <a:t>Astronomie</a:t>
            </a:r>
          </a:p>
          <a:p>
            <a:r>
              <a:rPr lang="cs-CZ" sz="2400" b="1" dirty="0"/>
              <a:t>hvězdářství</a:t>
            </a:r>
            <a:r>
              <a:rPr lang="cs-CZ" sz="2400" dirty="0"/>
              <a:t>, je </a:t>
            </a:r>
            <a:r>
              <a:rPr lang="cs-CZ" sz="2400" dirty="0">
                <a:hlinkClick r:id="rId2" tooltip="Věda"/>
              </a:rPr>
              <a:t>věda</a:t>
            </a:r>
            <a:r>
              <a:rPr lang="cs-CZ" sz="2400" dirty="0"/>
              <a:t>, která se zabývá jevy za hranicemi </a:t>
            </a:r>
            <a:r>
              <a:rPr lang="cs-CZ" sz="2400" dirty="0">
                <a:hlinkClick r:id="rId3" tooltip="Atmosféra Země"/>
              </a:rPr>
              <a:t>zemské </a:t>
            </a:r>
          </a:p>
          <a:p>
            <a:r>
              <a:rPr lang="cs-CZ" sz="2400" dirty="0">
                <a:hlinkClick r:id="rId3" tooltip="Atmosféra Země"/>
              </a:rPr>
              <a:t>atmosféry</a:t>
            </a:r>
            <a:r>
              <a:rPr lang="cs-CZ" sz="2400" dirty="0"/>
              <a:t>. Zvláště tedy výzkumem </a:t>
            </a:r>
            <a:r>
              <a:rPr lang="cs-CZ" sz="2400" dirty="0">
                <a:hlinkClick r:id="rId4" tooltip="Vesmír"/>
              </a:rPr>
              <a:t>vesmírných</a:t>
            </a:r>
            <a:r>
              <a:rPr lang="cs-CZ" sz="2400" dirty="0"/>
              <a:t> </a:t>
            </a:r>
            <a:r>
              <a:rPr lang="cs-CZ" sz="2400" dirty="0">
                <a:hlinkClick r:id="rId5" tooltip="Těleso"/>
              </a:rPr>
              <a:t>těles</a:t>
            </a:r>
            <a:r>
              <a:rPr lang="cs-CZ" sz="2400" dirty="0"/>
              <a:t>, jejich soustav, </a:t>
            </a:r>
          </a:p>
          <a:p>
            <a:r>
              <a:rPr lang="cs-CZ" sz="2400" dirty="0"/>
              <a:t>různých dějů ve vesmíru i vesmírem jako celkem.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Biologie</a:t>
            </a:r>
          </a:p>
          <a:p>
            <a:r>
              <a:rPr lang="cs-CZ" sz="2400" dirty="0"/>
              <a:t>vědní obor zabývající se </a:t>
            </a:r>
            <a:r>
              <a:rPr lang="cs-CZ" sz="2400" dirty="0">
                <a:hlinkClick r:id="rId6" tooltip="Organismus"/>
              </a:rPr>
              <a:t>organismy</a:t>
            </a:r>
            <a:r>
              <a:rPr lang="cs-CZ" sz="2400" dirty="0"/>
              <a:t> a vším, co s nimi souvisí</a:t>
            </a:r>
            <a:endParaRPr lang="cs-CZ" sz="2400" b="1" dirty="0"/>
          </a:p>
          <a:p>
            <a:r>
              <a:rPr lang="cs-CZ" sz="2400" dirty="0"/>
              <a:t>Začala kdysi popisem. Systematika rostlin (botanika), živočichů </a:t>
            </a:r>
          </a:p>
          <a:p>
            <a:r>
              <a:rPr lang="cs-CZ" sz="2400" dirty="0"/>
              <a:t>(zoologie), anatomie (medicína). </a:t>
            </a:r>
          </a:p>
          <a:p>
            <a:r>
              <a:rPr lang="cs-CZ" sz="2400" dirty="0"/>
              <a:t>Mikrobiologie.</a:t>
            </a:r>
          </a:p>
          <a:p>
            <a:r>
              <a:rPr lang="cs-CZ" sz="2400" dirty="0"/>
              <a:t>Později funkce.</a:t>
            </a:r>
          </a:p>
          <a:p>
            <a:r>
              <a:rPr lang="cs-CZ" sz="2400" dirty="0"/>
              <a:t>Darwinova teorie přirozeného vývoje vlivem selekce.</a:t>
            </a:r>
          </a:p>
          <a:p>
            <a:r>
              <a:rPr lang="cs-CZ" sz="2400" dirty="0"/>
              <a:t>Přirozená společenství – ekologie.</a:t>
            </a:r>
          </a:p>
          <a:p>
            <a:r>
              <a:rPr lang="cs-CZ" sz="2400" dirty="0"/>
              <a:t>Genetika. Buněčná biologie. Molekulární biologie.</a:t>
            </a:r>
          </a:p>
        </p:txBody>
      </p:sp>
    </p:spTree>
    <p:extLst>
      <p:ext uri="{BB962C8B-B14F-4D97-AF65-F5344CB8AC3E}">
        <p14:creationId xmlns:p14="http://schemas.microsoft.com/office/powerpoint/2010/main" val="3224813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404664"/>
            <a:ext cx="9235733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       Chemie</a:t>
            </a:r>
          </a:p>
          <a:p>
            <a:r>
              <a:rPr lang="cs-CZ" sz="2400" dirty="0"/>
              <a:t>Studuje látky </a:t>
            </a:r>
            <a:r>
              <a:rPr lang="cs-CZ" sz="2400" dirty="0" err="1"/>
              <a:t>org</a:t>
            </a:r>
            <a:r>
              <a:rPr lang="cs-CZ" sz="2400" dirty="0"/>
              <a:t>/</a:t>
            </a:r>
            <a:r>
              <a:rPr lang="cs-CZ" sz="2400" dirty="0" err="1"/>
              <a:t>anorg</a:t>
            </a:r>
            <a:r>
              <a:rPr lang="cs-CZ" sz="2400" dirty="0"/>
              <a:t> (pevné látky, kapaliny, plyny) na úrovni atomů </a:t>
            </a:r>
          </a:p>
          <a:p>
            <a:r>
              <a:rPr lang="cs-CZ" sz="2400" dirty="0"/>
              <a:t>a molekul.</a:t>
            </a:r>
          </a:p>
          <a:p>
            <a:r>
              <a:rPr lang="cs-CZ" sz="2400" dirty="0"/>
              <a:t>Jejich skladbu, statistické vlastnosti, transformace a reakce.</a:t>
            </a:r>
          </a:p>
          <a:p>
            <a:endParaRPr lang="cs-CZ" sz="2400" dirty="0"/>
          </a:p>
          <a:p>
            <a:r>
              <a:rPr lang="cs-CZ" sz="2400" dirty="0"/>
              <a:t>Chemie původně začala </a:t>
            </a:r>
            <a:r>
              <a:rPr lang="cs-CZ" sz="2400" dirty="0">
                <a:solidFill>
                  <a:srgbClr val="FF0000"/>
                </a:solidFill>
              </a:rPr>
              <a:t>alchymií</a:t>
            </a:r>
            <a:r>
              <a:rPr lang="cs-CZ" sz="2400" dirty="0"/>
              <a:t>, mystickými snahami o výrobu zlata</a:t>
            </a:r>
          </a:p>
          <a:p>
            <a:r>
              <a:rPr lang="cs-CZ" sz="2400" dirty="0"/>
              <a:t>z běžných kovů, různých elixírů se zázračnými vlastnostmi. </a:t>
            </a:r>
          </a:p>
          <a:p>
            <a:r>
              <a:rPr lang="cs-CZ" sz="2400" dirty="0"/>
              <a:t>Vědecký rozvoj zahájil </a:t>
            </a:r>
            <a:r>
              <a:rPr lang="cs-CZ" sz="2400" dirty="0">
                <a:solidFill>
                  <a:srgbClr val="FF0000"/>
                </a:solidFill>
              </a:rPr>
              <a:t>Robert </a:t>
            </a:r>
            <a:r>
              <a:rPr lang="cs-CZ" sz="2400" dirty="0" err="1">
                <a:solidFill>
                  <a:srgbClr val="FF0000"/>
                </a:solidFill>
              </a:rPr>
              <a:t>Boyle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(1627-1691), který rozvíjel </a:t>
            </a:r>
          </a:p>
          <a:p>
            <a:r>
              <a:rPr lang="cs-CZ" sz="2400" dirty="0"/>
              <a:t>chemickou analýzu (tento termín pochází od něj), definoval pojem </a:t>
            </a:r>
          </a:p>
          <a:p>
            <a:r>
              <a:rPr lang="cs-CZ" sz="2400" dirty="0"/>
              <a:t>prvku a definoval vlastnosti plynů.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Antoine </a:t>
            </a:r>
            <a:r>
              <a:rPr lang="cs-CZ" sz="2400" dirty="0" err="1">
                <a:solidFill>
                  <a:srgbClr val="FF0000"/>
                </a:solidFill>
              </a:rPr>
              <a:t>Lavoisier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(1743-1794), objevitel zákona o zachování hmoty, </a:t>
            </a:r>
          </a:p>
          <a:p>
            <a:r>
              <a:rPr lang="cs-CZ" sz="2400" dirty="0"/>
              <a:t>průkazu, že spalování je slučování s kyslíkem, že diamant je čistý uhlík aj. </a:t>
            </a:r>
          </a:p>
          <a:p>
            <a:r>
              <a:rPr lang="cs-CZ" sz="2400" dirty="0"/>
              <a:t>(Popraven za Velké francouzské revoluce). </a:t>
            </a:r>
          </a:p>
          <a:p>
            <a:r>
              <a:rPr lang="cs-CZ" sz="2400" dirty="0"/>
              <a:t>Později postupné objevy chemických prvků, koncepce atomové teorie, </a:t>
            </a:r>
          </a:p>
          <a:p>
            <a:r>
              <a:rPr lang="cs-CZ" sz="2400" dirty="0"/>
              <a:t>iontů, chemických vazeb, chemických reakcí.</a:t>
            </a:r>
          </a:p>
          <a:p>
            <a:r>
              <a:rPr lang="cs-CZ" sz="2400" dirty="0"/>
              <a:t>Výsledkem je rozvoj chemického průmyslu, který hraje mimořádnou roli</a:t>
            </a:r>
          </a:p>
          <a:p>
            <a:r>
              <a:rPr lang="cs-CZ" sz="2400" dirty="0"/>
              <a:t>v dnešní ekonomii.</a:t>
            </a:r>
          </a:p>
        </p:txBody>
      </p:sp>
    </p:spTree>
    <p:extLst>
      <p:ext uri="{BB962C8B-B14F-4D97-AF65-F5344CB8AC3E}">
        <p14:creationId xmlns:p14="http://schemas.microsoft.com/office/powerpoint/2010/main" val="3440070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64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                                    Fyzika</a:t>
            </a:r>
          </a:p>
          <a:p>
            <a:r>
              <a:rPr lang="cs-CZ" sz="2400" dirty="0"/>
              <a:t>Studuje základní </a:t>
            </a:r>
            <a:r>
              <a:rPr lang="cs-CZ" sz="2400" dirty="0">
                <a:solidFill>
                  <a:srgbClr val="FF0000"/>
                </a:solidFill>
              </a:rPr>
              <a:t>součásti vesmíru</a:t>
            </a:r>
            <a:r>
              <a:rPr lang="cs-CZ" sz="2400" dirty="0"/>
              <a:t>, síly a interakce, jimiž na sebe</a:t>
            </a:r>
          </a:p>
          <a:p>
            <a:r>
              <a:rPr lang="cs-CZ" sz="2400" dirty="0"/>
              <a:t>navzájem působí a výsledky těchto interakcí. Je základní vědou,</a:t>
            </a:r>
          </a:p>
          <a:p>
            <a:r>
              <a:rPr lang="cs-CZ" sz="2400" dirty="0"/>
              <a:t>jejíž výsledky využívají všechny ostatní přírodní vědy. Silně závisí</a:t>
            </a:r>
          </a:p>
          <a:p>
            <a:r>
              <a:rPr lang="it-IT" sz="2400" dirty="0"/>
              <a:t>na matematice, potřebn</a:t>
            </a:r>
            <a:r>
              <a:rPr lang="cs-CZ" sz="2400" dirty="0"/>
              <a:t>é</a:t>
            </a:r>
            <a:r>
              <a:rPr lang="it-IT" sz="2400" dirty="0"/>
              <a:t> pro formulaci a kvantifikaci principů.</a:t>
            </a:r>
          </a:p>
          <a:p>
            <a:r>
              <a:rPr lang="cs-CZ" sz="2400" dirty="0"/>
              <a:t>Rozhodujícím přínosem přispěl </a:t>
            </a:r>
            <a:r>
              <a:rPr lang="cs-CZ" sz="2400" b="1" dirty="0">
                <a:solidFill>
                  <a:srgbClr val="FF0000"/>
                </a:solidFill>
              </a:rPr>
              <a:t>Isaac Newton </a:t>
            </a:r>
            <a:r>
              <a:rPr lang="cs-CZ" sz="2400" dirty="0"/>
              <a:t>(1643-1727) a jeho teorie gravitace a klasické mechaniky, dále objevy vedoucí k chápání elektřiny a jejího vztahu k magnetismu, </a:t>
            </a:r>
            <a:r>
              <a:rPr lang="cs-CZ" sz="2400" dirty="0">
                <a:solidFill>
                  <a:srgbClr val="FF0000"/>
                </a:solidFill>
              </a:rPr>
              <a:t>Einsteinova teorie relativity</a:t>
            </a:r>
            <a:r>
              <a:rPr lang="cs-CZ" sz="2400" dirty="0"/>
              <a:t>, rozvoj kvantové mechaniky a atomová a </a:t>
            </a:r>
            <a:r>
              <a:rPr lang="cs-CZ" sz="2400" dirty="0" err="1"/>
              <a:t>subatomová</a:t>
            </a:r>
            <a:r>
              <a:rPr lang="cs-CZ" sz="2400" dirty="0"/>
              <a:t> fyzika. Rozsah je široký, od teoretické fyziky k aplikované fyzice a k optice.</a:t>
            </a:r>
          </a:p>
          <a:p>
            <a:r>
              <a:rPr lang="cs-CZ" sz="3200" b="1" dirty="0"/>
              <a:t> </a:t>
            </a:r>
          </a:p>
          <a:p>
            <a:r>
              <a:rPr lang="cs-CZ" sz="3200" b="1" dirty="0"/>
              <a:t>                             Nauky o Zemi</a:t>
            </a:r>
          </a:p>
          <a:p>
            <a:endParaRPr lang="cs-CZ" sz="3200" b="1" dirty="0"/>
          </a:p>
          <a:p>
            <a:r>
              <a:rPr lang="cs-CZ" sz="2400" dirty="0"/>
              <a:t>K nim patří </a:t>
            </a:r>
            <a:r>
              <a:rPr lang="cs-CZ" sz="2400" dirty="0">
                <a:solidFill>
                  <a:srgbClr val="FF0000"/>
                </a:solidFill>
              </a:rPr>
              <a:t>geologie, geofyzika, hydrologie, meteorologie, fyzický</a:t>
            </a:r>
          </a:p>
          <a:p>
            <a:r>
              <a:rPr lang="cs-CZ" sz="2400" dirty="0">
                <a:solidFill>
                  <a:srgbClr val="FF0000"/>
                </a:solidFill>
              </a:rPr>
              <a:t>zeměpis, oceánografie, pedologie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4771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920277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Hraniční obory</a:t>
            </a:r>
          </a:p>
          <a:p>
            <a:endParaRPr lang="cs-CZ" sz="2400" dirty="0"/>
          </a:p>
          <a:p>
            <a:r>
              <a:rPr lang="cs-CZ" sz="2400" dirty="0"/>
              <a:t>Hranice mezi jednotlivými přírodními vědami nejsou vždy ostré. </a:t>
            </a:r>
          </a:p>
          <a:p>
            <a:r>
              <a:rPr lang="cs-CZ" sz="2400" dirty="0"/>
              <a:t>A tak existuje astrofyzika, geofyzika, fyzikální chemie, biofyzika.</a:t>
            </a:r>
          </a:p>
          <a:p>
            <a:r>
              <a:rPr lang="cs-CZ" sz="2400" dirty="0"/>
              <a:t>Podobně biochemie, geochemie, </a:t>
            </a:r>
            <a:r>
              <a:rPr lang="cs-CZ" sz="2400" dirty="0" err="1"/>
              <a:t>astrochemie</a:t>
            </a:r>
            <a:r>
              <a:rPr lang="cs-CZ" sz="2400" dirty="0"/>
              <a:t>.</a:t>
            </a:r>
          </a:p>
          <a:p>
            <a:r>
              <a:rPr lang="cs-CZ" sz="2400" dirty="0"/>
              <a:t>Zvláštním případem oboru, který čerpá z řady přírodních věd, </a:t>
            </a:r>
          </a:p>
          <a:p>
            <a:r>
              <a:rPr lang="cs-CZ" sz="2400" dirty="0"/>
              <a:t>je </a:t>
            </a:r>
            <a:r>
              <a:rPr lang="cs-CZ" sz="2400" dirty="0">
                <a:solidFill>
                  <a:srgbClr val="FF0000"/>
                </a:solidFill>
              </a:rPr>
              <a:t>nauka o životním prostředí </a:t>
            </a:r>
            <a:r>
              <a:rPr lang="cs-CZ" sz="2400" dirty="0"/>
              <a:t>(</a:t>
            </a:r>
            <a:r>
              <a:rPr lang="cs-CZ" sz="2400" dirty="0" err="1"/>
              <a:t>environmental</a:t>
            </a:r>
            <a:r>
              <a:rPr lang="cs-CZ" sz="2400" dirty="0"/>
              <a:t> science). Studuje fyzikální, </a:t>
            </a:r>
          </a:p>
          <a:p>
            <a:r>
              <a:rPr lang="cs-CZ" sz="2400" dirty="0"/>
              <a:t>chemické a biologické komponenty prostředí se zvláštním zřetelem </a:t>
            </a:r>
          </a:p>
          <a:p>
            <a:r>
              <a:rPr lang="cs-CZ" sz="2400" dirty="0"/>
              <a:t>k důsledkům lidských aktivit a jejich dopady na </a:t>
            </a:r>
            <a:r>
              <a:rPr lang="cs-CZ" sz="2400" dirty="0" err="1"/>
              <a:t>biodoverzitu</a:t>
            </a:r>
            <a:r>
              <a:rPr lang="cs-CZ" sz="2400" dirty="0"/>
              <a:t> a </a:t>
            </a:r>
          </a:p>
          <a:p>
            <a:r>
              <a:rPr lang="cs-CZ" sz="2400" dirty="0"/>
              <a:t>udržitelnost. Má také vztahy k jiným oborům, jako je ekonomie, právo </a:t>
            </a:r>
          </a:p>
          <a:p>
            <a:r>
              <a:rPr lang="cs-CZ" sz="2400" dirty="0"/>
              <a:t>a sociální vědy.</a:t>
            </a:r>
          </a:p>
          <a:p>
            <a:r>
              <a:rPr lang="cs-CZ" sz="2400" dirty="0"/>
              <a:t>Podobným oborem je </a:t>
            </a:r>
            <a:r>
              <a:rPr lang="cs-CZ" sz="2400" dirty="0">
                <a:solidFill>
                  <a:srgbClr val="FF0000"/>
                </a:solidFill>
              </a:rPr>
              <a:t>oceánografie</a:t>
            </a:r>
            <a:r>
              <a:rPr lang="cs-CZ" sz="2400" dirty="0"/>
              <a:t>: fyzikální oceánografie, mořská </a:t>
            </a:r>
          </a:p>
          <a:p>
            <a:r>
              <a:rPr lang="cs-CZ" sz="2400" dirty="0"/>
              <a:t>biologie, mořské ekosystémy atd.</a:t>
            </a:r>
          </a:p>
          <a:p>
            <a:r>
              <a:rPr lang="pl-PL" sz="2400" dirty="0"/>
              <a:t>Komplexním oborem je také </a:t>
            </a:r>
            <a:r>
              <a:rPr lang="pl-PL" sz="2400" dirty="0">
                <a:solidFill>
                  <a:srgbClr val="FF0000"/>
                </a:solidFill>
              </a:rPr>
              <a:t>medicína</a:t>
            </a:r>
            <a:r>
              <a:rPr lang="pl-PL" sz="2400" dirty="0"/>
              <a:t>.</a:t>
            </a:r>
          </a:p>
          <a:p>
            <a:r>
              <a:rPr lang="cs-CZ" sz="2400" dirty="0"/>
              <a:t>Některé moderní obory svojí povahou působí přímo proti specializaci. </a:t>
            </a:r>
          </a:p>
          <a:p>
            <a:r>
              <a:rPr lang="cs-CZ" sz="2400" dirty="0"/>
              <a:t>Nutně vyžadují spolupráci různých specialistů: např. </a:t>
            </a:r>
            <a:r>
              <a:rPr lang="cs-CZ" sz="2400" dirty="0" err="1">
                <a:solidFill>
                  <a:srgbClr val="FF0000"/>
                </a:solidFill>
              </a:rPr>
              <a:t>nanoscience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astrobiologie, systémová informatika</a:t>
            </a:r>
            <a:r>
              <a:rPr lang="cs-CZ" sz="2400" dirty="0"/>
              <a:t> aj.</a:t>
            </a:r>
          </a:p>
        </p:txBody>
      </p:sp>
    </p:spTree>
    <p:extLst>
      <p:ext uri="{BB962C8B-B14F-4D97-AF65-F5344CB8AC3E}">
        <p14:creationId xmlns:p14="http://schemas.microsoft.com/office/powerpoint/2010/main" val="696622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260648"/>
            <a:ext cx="916129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SOCIÁLNÍ VĚDY</a:t>
            </a:r>
          </a:p>
          <a:p>
            <a:r>
              <a:rPr lang="cs-CZ" sz="2400" dirty="0"/>
              <a:t>Jsou zaměřeny na studium </a:t>
            </a:r>
            <a:r>
              <a:rPr lang="cs-CZ" sz="2400" dirty="0">
                <a:solidFill>
                  <a:srgbClr val="FF0000"/>
                </a:solidFill>
              </a:rPr>
              <a:t>sociálního života lidských skupin 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jednotlivců</a:t>
            </a:r>
            <a:r>
              <a:rPr lang="cs-CZ" sz="2400" dirty="0"/>
              <a:t>, zahrnují antropologii, komunikační studie, ekonomii, </a:t>
            </a:r>
          </a:p>
          <a:p>
            <a:r>
              <a:rPr lang="cs-CZ" sz="2400" dirty="0"/>
              <a:t>lidský </a:t>
            </a:r>
            <a:r>
              <a:rPr lang="pl-PL" sz="2400" dirty="0"/>
              <a:t>zeměpis, historiografii, politické vědy, psychologii a sociologii.</a:t>
            </a:r>
          </a:p>
          <a:p>
            <a:endParaRPr lang="pl-PL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Antropologie</a:t>
            </a:r>
            <a:r>
              <a:rPr lang="cs-CZ" sz="2400" b="1" dirty="0"/>
              <a:t> </a:t>
            </a:r>
            <a:r>
              <a:rPr lang="cs-CZ" sz="2400" dirty="0"/>
              <a:t>(řecky </a:t>
            </a:r>
            <a:r>
              <a:rPr lang="cs-CZ" sz="2400" dirty="0" err="1"/>
              <a:t>antropos</a:t>
            </a:r>
            <a:r>
              <a:rPr lang="cs-CZ" sz="2400" dirty="0"/>
              <a:t> = člověk)</a:t>
            </a:r>
          </a:p>
          <a:p>
            <a:r>
              <a:rPr lang="cs-CZ" sz="2400" dirty="0"/>
              <a:t>je holistický obor, zaměřený na integraci různých aspektů sociálních věd,</a:t>
            </a:r>
          </a:p>
          <a:p>
            <a:r>
              <a:rPr lang="cs-CZ" sz="2400" dirty="0"/>
              <a:t>humanitních věd a biologie člověka. Zahrnuje archeologii, prehistorii, </a:t>
            </a:r>
          </a:p>
          <a:p>
            <a:r>
              <a:rPr lang="cs-CZ" sz="2400" dirty="0"/>
              <a:t>fyzickou nebo biologickou antropologii, antropologickou lingvistiku, </a:t>
            </a:r>
          </a:p>
          <a:p>
            <a:r>
              <a:rPr lang="cs-CZ" sz="2400" dirty="0"/>
              <a:t>sociální a kulturní antropologii, etnologii a etnografii.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Ekonomie</a:t>
            </a:r>
            <a:r>
              <a:rPr lang="cs-CZ" sz="2400" b="1" dirty="0"/>
              <a:t> </a:t>
            </a:r>
            <a:r>
              <a:rPr lang="cs-CZ" sz="2400" dirty="0"/>
              <a:t>(řecky </a:t>
            </a:r>
            <a:r>
              <a:rPr lang="cs-CZ" sz="2400" dirty="0" err="1"/>
              <a:t>oikos</a:t>
            </a:r>
            <a:r>
              <a:rPr lang="cs-CZ" sz="2400" dirty="0"/>
              <a:t> = rodina, domácnost, nemovitost; nomos = zvyk, </a:t>
            </a:r>
          </a:p>
          <a:p>
            <a:r>
              <a:rPr lang="cs-CZ" sz="2400" dirty="0"/>
              <a:t>zákon, tedy něco jako management domácnosti resp. státu)</a:t>
            </a:r>
          </a:p>
          <a:p>
            <a:r>
              <a:rPr lang="cs-CZ" sz="2400" dirty="0"/>
              <a:t>Analyzuje a popisuje výrobu, distribuci a spotřebovávání hmotných </a:t>
            </a:r>
          </a:p>
          <a:p>
            <a:r>
              <a:rPr lang="cs-CZ" sz="2400" dirty="0"/>
              <a:t>statků. </a:t>
            </a:r>
          </a:p>
          <a:p>
            <a:r>
              <a:rPr lang="cs-CZ" sz="2400" dirty="0"/>
              <a:t>Resp. jak lidé usilují o zajištění svých potřeb a požadavků. </a:t>
            </a:r>
          </a:p>
          <a:p>
            <a:r>
              <a:rPr lang="cs-CZ" sz="2400" dirty="0"/>
              <a:t>Resp. studium finančních  aspektů lidského chování</a:t>
            </a:r>
          </a:p>
        </p:txBody>
      </p:sp>
    </p:spTree>
    <p:extLst>
      <p:ext uri="{BB962C8B-B14F-4D97-AF65-F5344CB8AC3E}">
        <p14:creationId xmlns:p14="http://schemas.microsoft.com/office/powerpoint/2010/main" val="87244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1037049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Věda je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systém získávání poznatků </a:t>
            </a:r>
            <a:r>
              <a:rPr lang="cs-CZ" sz="2400" dirty="0"/>
              <a:t>založený na vědeckých metodách.</a:t>
            </a:r>
          </a:p>
          <a:p>
            <a:endParaRPr lang="cs-CZ" sz="2400" dirty="0"/>
          </a:p>
          <a:p>
            <a:r>
              <a:rPr lang="cs-CZ" sz="2400" dirty="0"/>
              <a:t>Věda je propracované a obecné empirické a rozumové </a:t>
            </a:r>
            <a:r>
              <a:rPr lang="cs-CZ" sz="2400" dirty="0">
                <a:hlinkClick r:id="rId2" tooltip="Poznání"/>
              </a:rPr>
              <a:t>poznávání</a:t>
            </a:r>
            <a:r>
              <a:rPr lang="cs-CZ" sz="2400" dirty="0"/>
              <a:t>, vycházející z </a:t>
            </a:r>
            <a:r>
              <a:rPr lang="cs-CZ" sz="2400" dirty="0">
                <a:hlinkClick r:id="rId3" tooltip="Pozorování"/>
              </a:rPr>
              <a:t>pozorování</a:t>
            </a:r>
            <a:r>
              <a:rPr lang="cs-CZ" sz="2400" dirty="0"/>
              <a:t>, rozvažování nebo </a:t>
            </a:r>
            <a:r>
              <a:rPr lang="cs-CZ" sz="2400" dirty="0">
                <a:hlinkClick r:id="rId4" tooltip="Experiment"/>
              </a:rPr>
              <a:t>experimentu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Věda je v širokém smyslu nepřetržitý společensky podmíněný proces</a:t>
            </a:r>
          </a:p>
          <a:p>
            <a:r>
              <a:rPr lang="cs-CZ" sz="2400" dirty="0"/>
              <a:t>systematického racionálního poznávání přírody, společnosti a myšlení, při němž dochází ke stále pravdivějšímu </a:t>
            </a:r>
            <a:r>
              <a:rPr lang="cs-CZ" sz="2400" dirty="0">
                <a:solidFill>
                  <a:srgbClr val="FF0000"/>
                </a:solidFill>
              </a:rPr>
              <a:t>odrazu objektivní reality</a:t>
            </a:r>
            <a:r>
              <a:rPr lang="cs-CZ" sz="2400" dirty="0"/>
              <a:t> ve vědomí, ke stále hlubšímu pronikání od povrchových jevů k jejich </a:t>
            </a:r>
            <a:r>
              <a:rPr lang="cs-CZ" sz="2400" dirty="0">
                <a:solidFill>
                  <a:srgbClr val="FF0000"/>
                </a:solidFill>
              </a:rPr>
              <a:t>vnitřní podstatě</a:t>
            </a:r>
            <a:r>
              <a:rPr lang="cs-CZ" sz="2400" dirty="0"/>
              <a:t>, což umožňuje stále dalekosáhlejší využívání a ovládání přírodních a společenských procesů a stále účinnější praktické </a:t>
            </a:r>
            <a:r>
              <a:rPr lang="cs-CZ" sz="2400" dirty="0">
                <a:solidFill>
                  <a:srgbClr val="FF0000"/>
                </a:solidFill>
              </a:rPr>
              <a:t>přetváření světa člověkem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Své objektivní poznatky formuluje v logické podobě pojmů, hypotéz,</a:t>
            </a:r>
          </a:p>
          <a:p>
            <a:r>
              <a:rPr lang="cs-CZ" sz="2400" dirty="0"/>
              <a:t>teorií a zákonů.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41990" y="260648"/>
            <a:ext cx="103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Věda</a:t>
            </a:r>
          </a:p>
        </p:txBody>
      </p:sp>
    </p:spTree>
    <p:extLst>
      <p:ext uri="{BB962C8B-B14F-4D97-AF65-F5344CB8AC3E}">
        <p14:creationId xmlns:p14="http://schemas.microsoft.com/office/powerpoint/2010/main" val="1080072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82958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Pedagogika</a:t>
            </a:r>
          </a:p>
          <a:p>
            <a:r>
              <a:rPr lang="cs-CZ" sz="2400" dirty="0"/>
              <a:t>zahrnuje specifické dovednosti vyučování a učení, tedy předávání</a:t>
            </a:r>
          </a:p>
          <a:p>
            <a:r>
              <a:rPr lang="cs-CZ" sz="2400" dirty="0"/>
              <a:t>poznatků, schopnosti uvažovat a hodnotit a rozvíjet moudrost.</a:t>
            </a:r>
          </a:p>
          <a:p>
            <a:r>
              <a:rPr lang="cs-CZ" sz="2400" dirty="0"/>
              <a:t>Vztahuje se k mnoha oborům – psychologii, filosofii, výpočetní</a:t>
            </a:r>
          </a:p>
          <a:p>
            <a:r>
              <a:rPr lang="cs-CZ" sz="2400" dirty="0"/>
              <a:t>technice, lingvistice, neurovědám, sociologii a antropologii.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74" y="2564904"/>
            <a:ext cx="6934200" cy="40386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504" y="6525344"/>
            <a:ext cx="904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Founded in 1088, the University of Bologna is the oldest university that still currently operates.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074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2121" y="332656"/>
            <a:ext cx="8129790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 algn="ctr"/>
            <a:r>
              <a:rPr lang="cs-CZ" sz="3200" b="1" dirty="0">
                <a:solidFill>
                  <a:srgbClr val="FF0000"/>
                </a:solidFill>
              </a:rPr>
              <a:t>Lingvistika (jazykověda)</a:t>
            </a:r>
          </a:p>
          <a:p>
            <a:r>
              <a:rPr lang="cs-CZ" sz="2400" dirty="0"/>
              <a:t>Zahrnuje:</a:t>
            </a:r>
          </a:p>
          <a:p>
            <a:r>
              <a:rPr lang="cs-CZ" sz="2400" dirty="0">
                <a:solidFill>
                  <a:srgbClr val="FF0000"/>
                </a:solidFill>
              </a:rPr>
              <a:t>syntaxi</a:t>
            </a:r>
            <a:r>
              <a:rPr lang="cs-CZ" sz="2400" dirty="0"/>
              <a:t> (pravidla pro strukturu vět),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sémantiku</a:t>
            </a:r>
            <a:r>
              <a:rPr lang="cs-CZ" sz="2400" dirty="0"/>
              <a:t> (studium významů),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fonetiku</a:t>
            </a:r>
            <a:r>
              <a:rPr lang="cs-CZ" sz="2400" dirty="0"/>
              <a:t> (o řečových zvucích),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fonologii</a:t>
            </a:r>
            <a:r>
              <a:rPr lang="cs-CZ" sz="2400" dirty="0"/>
              <a:t> (o abstraktním systému zvuků v jednotlivých jazycích),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evoluční lingvistiku </a:t>
            </a:r>
            <a:r>
              <a:rPr lang="cs-CZ" sz="2400" dirty="0"/>
              <a:t>(o vývoji řeči a jazyků) a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p</a:t>
            </a:r>
            <a:r>
              <a:rPr lang="pl-PL" sz="2400" dirty="0">
                <a:solidFill>
                  <a:srgbClr val="FF0000"/>
                </a:solidFill>
              </a:rPr>
              <a:t>sycholingvistiku</a:t>
            </a:r>
            <a:r>
              <a:rPr lang="pl-PL" sz="2400" dirty="0"/>
              <a:t> (o psychologických faktorech lidské řeči)</a:t>
            </a:r>
          </a:p>
          <a:p>
            <a:r>
              <a:rPr lang="pl-PL" sz="2400" dirty="0">
                <a:solidFill>
                  <a:srgbClr val="FF0000"/>
                </a:solidFill>
              </a:rPr>
              <a:t>filologie</a:t>
            </a:r>
            <a:r>
              <a:rPr lang="pl-PL" sz="2400" dirty="0"/>
              <a:t> (studuje daný jazyk spolu s literaturou)</a:t>
            </a:r>
          </a:p>
        </p:txBody>
      </p:sp>
    </p:spTree>
    <p:extLst>
      <p:ext uri="{BB962C8B-B14F-4D97-AF65-F5344CB8AC3E}">
        <p14:creationId xmlns:p14="http://schemas.microsoft.com/office/powerpoint/2010/main" val="4108075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35785"/>
            <a:ext cx="907799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Politologie</a:t>
            </a:r>
          </a:p>
          <a:p>
            <a:pPr lvl="0"/>
            <a:endParaRPr lang="cs-CZ" sz="2400" b="1" dirty="0">
              <a:solidFill>
                <a:srgbClr val="FF0000"/>
              </a:solidFill>
            </a:endParaRP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teorie politiky, politické systémy, politické chování, politická ekonomie, 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mezinárodní vztahy, mezinárodní právo aj.</a:t>
            </a:r>
          </a:p>
          <a:p>
            <a:pPr lvl="0"/>
            <a:endParaRPr lang="cs-CZ" sz="2400" b="1" dirty="0">
              <a:solidFill>
                <a:srgbClr val="FF0000"/>
              </a:solidFill>
            </a:endParaRPr>
          </a:p>
          <a:p>
            <a:pPr lvl="0"/>
            <a:r>
              <a:rPr lang="cs-CZ" sz="2400" b="1" dirty="0">
                <a:solidFill>
                  <a:srgbClr val="FF0000"/>
                </a:solidFill>
              </a:rPr>
              <a:t>                                                Veřejná správa</a:t>
            </a:r>
          </a:p>
          <a:p>
            <a:pPr lvl="0"/>
            <a:r>
              <a:rPr lang="cs-CZ" sz="2400" dirty="0"/>
              <a:t>Základ studia tvoří vědomosti právní, ekonomické a společensko-vědní, </a:t>
            </a:r>
          </a:p>
          <a:p>
            <a:pPr lvl="0"/>
            <a:r>
              <a:rPr lang="cs-CZ" sz="2400" dirty="0"/>
              <a:t>a to především politologie, sociologie a psychologie. </a:t>
            </a:r>
          </a:p>
          <a:p>
            <a:pPr lvl="0"/>
            <a:r>
              <a:rPr lang="cs-CZ" sz="2400" dirty="0"/>
              <a:t>Nedílnou součástí studia jsou základy manažerských a komunikačních </a:t>
            </a:r>
          </a:p>
          <a:p>
            <a:pPr lvl="0"/>
            <a:r>
              <a:rPr lang="cs-CZ" sz="2400" dirty="0"/>
              <a:t>dovedností.</a:t>
            </a:r>
          </a:p>
          <a:p>
            <a:pPr lvl="0"/>
            <a:endParaRPr lang="cs-CZ" sz="2400" dirty="0"/>
          </a:p>
          <a:p>
            <a:pPr lvl="0"/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Psychologie</a:t>
            </a:r>
          </a:p>
          <a:p>
            <a:pPr lvl="0"/>
            <a:r>
              <a:rPr lang="pt-BR" sz="2400" dirty="0">
                <a:solidFill>
                  <a:prstClr val="black"/>
                </a:solidFill>
              </a:rPr>
              <a:t>studium chování a mentálních procesů</a:t>
            </a:r>
            <a:endParaRPr lang="cs-CZ" sz="2400" dirty="0">
              <a:solidFill>
                <a:prstClr val="black"/>
              </a:solidFill>
            </a:endParaRPr>
          </a:p>
          <a:p>
            <a:pPr lvl="0"/>
            <a:endParaRPr lang="cs-CZ" sz="2400" dirty="0">
              <a:solidFill>
                <a:prstClr val="black"/>
              </a:solidFill>
            </a:endParaRPr>
          </a:p>
          <a:p>
            <a:pPr lvl="0"/>
            <a:r>
              <a:rPr lang="cs-CZ" sz="2400" b="1" dirty="0">
                <a:solidFill>
                  <a:prstClr val="black"/>
                </a:solidFill>
              </a:rPr>
              <a:t>                      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Sociální práce</a:t>
            </a:r>
          </a:p>
          <a:p>
            <a:pPr lvl="0"/>
            <a:r>
              <a:rPr lang="cs-CZ" sz="2400" dirty="0"/>
              <a:t>je profesí a akademickou disciplínou, která se zabývá uplatněním </a:t>
            </a:r>
          </a:p>
          <a:p>
            <a:pPr lvl="0"/>
            <a:r>
              <a:rPr lang="cs-CZ" sz="2400" dirty="0"/>
              <a:t>společenské teorie a výzkumu ke studiu a zlepšení kvality života lidí, </a:t>
            </a:r>
          </a:p>
          <a:p>
            <a:pPr lvl="0"/>
            <a:r>
              <a:rPr lang="cs-CZ" sz="2400" b="1" dirty="0"/>
              <a:t>sociálních</a:t>
            </a:r>
            <a:r>
              <a:rPr lang="cs-CZ" sz="2400" dirty="0"/>
              <a:t> skupin a celé společnosti.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6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20688"/>
            <a:ext cx="841512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			   Sociologie</a:t>
            </a:r>
          </a:p>
          <a:p>
            <a:r>
              <a:rPr lang="cs-CZ" sz="2400" dirty="0"/>
              <a:t>je studium společnosti a sociální aktivity lidí. Zabývá se sociálními</a:t>
            </a:r>
          </a:p>
          <a:p>
            <a:r>
              <a:rPr lang="cs-CZ" sz="2400" dirty="0"/>
              <a:t>zákonitostmi a procesy, které spojují nebo rozdělují lidi nejen jako</a:t>
            </a:r>
          </a:p>
          <a:p>
            <a:r>
              <a:rPr lang="pl-PL" sz="2400" dirty="0"/>
              <a:t>jednotlivce, ale i jako společnosti, skupiny, komunity a instituce.</a:t>
            </a:r>
          </a:p>
          <a:p>
            <a:r>
              <a:rPr lang="cs-CZ" sz="2400" dirty="0"/>
              <a:t>Zkoumá organizaci a vývoj sociálního života lidí.</a:t>
            </a:r>
          </a:p>
          <a:p>
            <a:endParaRPr lang="cs-CZ" sz="2400" dirty="0"/>
          </a:p>
          <a:p>
            <a:r>
              <a:rPr lang="cs-CZ" sz="2400" dirty="0"/>
              <a:t>Podobory: </a:t>
            </a:r>
            <a:r>
              <a:rPr lang="cs-CZ" sz="2400" dirty="0">
                <a:solidFill>
                  <a:srgbClr val="FF0000"/>
                </a:solidFill>
              </a:rPr>
              <a:t>sociální stratifikace</a:t>
            </a:r>
            <a:r>
              <a:rPr lang="cs-CZ" sz="2400" dirty="0"/>
              <a:t> (nerovnosti a třídní rozdíly),</a:t>
            </a:r>
          </a:p>
          <a:p>
            <a:r>
              <a:rPr lang="cs-CZ" sz="2400" dirty="0">
                <a:solidFill>
                  <a:srgbClr val="FF0000"/>
                </a:solidFill>
              </a:rPr>
              <a:t>demografie</a:t>
            </a:r>
            <a:r>
              <a:rPr lang="cs-CZ" sz="2400" dirty="0"/>
              <a:t> (změny ve velikosti a typu populace), </a:t>
            </a:r>
            <a:r>
              <a:rPr lang="cs-CZ" sz="2400" dirty="0">
                <a:solidFill>
                  <a:srgbClr val="FF0000"/>
                </a:solidFill>
              </a:rPr>
              <a:t>kriminologie</a:t>
            </a:r>
          </a:p>
          <a:p>
            <a:r>
              <a:rPr lang="cs-CZ" sz="2400" dirty="0"/>
              <a:t>(kriminální a úchylné jednání), </a:t>
            </a:r>
            <a:r>
              <a:rPr lang="cs-CZ" sz="2400" dirty="0">
                <a:solidFill>
                  <a:srgbClr val="FF0000"/>
                </a:solidFill>
              </a:rPr>
              <a:t>sociologie pohlaví </a:t>
            </a:r>
            <a:r>
              <a:rPr lang="cs-CZ" sz="2400" dirty="0"/>
              <a:t>(gender </a:t>
            </a:r>
            <a:r>
              <a:rPr lang="cs-CZ" sz="2400" dirty="0" err="1"/>
              <a:t>studies</a:t>
            </a:r>
            <a:r>
              <a:rPr lang="cs-CZ" sz="2400" dirty="0"/>
              <a:t>).</a:t>
            </a:r>
          </a:p>
          <a:p>
            <a:endParaRPr lang="cs-CZ" sz="2400" dirty="0"/>
          </a:p>
          <a:p>
            <a:r>
              <a:rPr lang="cs-CZ" sz="2400" dirty="0"/>
              <a:t>Sociologové užívají nejrůznější </a:t>
            </a:r>
            <a:r>
              <a:rPr lang="cs-CZ" sz="2400" dirty="0">
                <a:solidFill>
                  <a:srgbClr val="FF0000"/>
                </a:solidFill>
              </a:rPr>
              <a:t>metody</a:t>
            </a:r>
            <a:r>
              <a:rPr lang="cs-CZ" sz="2400" dirty="0"/>
              <a:t>: studie případů, historický</a:t>
            </a:r>
          </a:p>
          <a:p>
            <a:r>
              <a:rPr lang="cs-CZ" sz="2400" dirty="0"/>
              <a:t>výzkum, interview (dotazníky, rozhovory), pozorování z pozice</a:t>
            </a:r>
          </a:p>
          <a:p>
            <a:r>
              <a:rPr lang="cs-CZ" sz="2400" dirty="0"/>
              <a:t>účastníka, analýza sociální sítě, průzkumy, statistická analýza,</a:t>
            </a:r>
          </a:p>
          <a:p>
            <a:r>
              <a:rPr lang="cs-CZ" sz="2400" dirty="0"/>
              <a:t>vytváření modelů aj.</a:t>
            </a:r>
          </a:p>
        </p:txBody>
      </p:sp>
    </p:spTree>
    <p:extLst>
      <p:ext uri="{BB962C8B-B14F-4D97-AF65-F5344CB8AC3E}">
        <p14:creationId xmlns:p14="http://schemas.microsoft.com/office/powerpoint/2010/main" val="3302321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92696"/>
            <a:ext cx="9107814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VĚDECKÉ MODELY, TEORIE A ZÁKONY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>
                <a:solidFill>
                  <a:srgbClr val="FF0000"/>
                </a:solidFill>
              </a:rPr>
              <a:t>Model</a:t>
            </a:r>
            <a:r>
              <a:rPr lang="cs-CZ" sz="2400" dirty="0"/>
              <a:t> je napodobení reálných struktur nebo procesů sestavený </a:t>
            </a:r>
          </a:p>
          <a:p>
            <a:r>
              <a:rPr lang="cs-CZ" sz="2400" dirty="0"/>
              <a:t>na základě doposud známých informací. </a:t>
            </a:r>
          </a:p>
          <a:p>
            <a:r>
              <a:rPr lang="cs-CZ" sz="2400" dirty="0"/>
              <a:t>Měl by ověřit správnost doposud známých faktů, provádět předpovědi, </a:t>
            </a:r>
          </a:p>
          <a:p>
            <a:r>
              <a:rPr lang="cs-CZ" sz="2400" dirty="0"/>
              <a:t>umožnit verifikaci předpovědí .</a:t>
            </a:r>
          </a:p>
          <a:p>
            <a:r>
              <a:rPr lang="cs-CZ" sz="2400" dirty="0"/>
              <a:t>Modely mohou být různé: grafické, matematické, statistické, počítačové</a:t>
            </a:r>
          </a:p>
          <a:p>
            <a:r>
              <a:rPr lang="cs-CZ" sz="2400" dirty="0"/>
              <a:t>simulace aj.</a:t>
            </a:r>
          </a:p>
        </p:txBody>
      </p:sp>
    </p:spTree>
    <p:extLst>
      <p:ext uri="{BB962C8B-B14F-4D97-AF65-F5344CB8AC3E}">
        <p14:creationId xmlns:p14="http://schemas.microsoft.com/office/powerpoint/2010/main" val="24972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3/3e/Nitrogen_cycle_cs.svg/400px-Nitrogen_cycle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5175"/>
            <a:ext cx="4392488" cy="329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147.33.74.135/knihy/uid_es-002_v1/figures/kolobeh_dusiku.schema.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21088"/>
            <a:ext cx="53911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Obr.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094" y="340955"/>
            <a:ext cx="4026997" cy="32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mage result for kolobeh dusik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2698651" cy="267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552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711855"/>
            <a:ext cx="898098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        Zákony</a:t>
            </a:r>
          </a:p>
          <a:p>
            <a:endParaRPr lang="cs-CZ" sz="3200" b="1" dirty="0"/>
          </a:p>
          <a:p>
            <a:r>
              <a:rPr lang="cs-CZ" sz="2400" dirty="0"/>
              <a:t>Věda nastoluje požadavek obecného poznání, na základě něhož lze ve</a:t>
            </a:r>
          </a:p>
          <a:p>
            <a:r>
              <a:rPr lang="cs-CZ" sz="2400" dirty="0"/>
              <a:t>zdánlivě nepřehledném světě </a:t>
            </a:r>
            <a:r>
              <a:rPr lang="cs-CZ" sz="2400" dirty="0">
                <a:solidFill>
                  <a:srgbClr val="FF0000"/>
                </a:solidFill>
              </a:rPr>
              <a:t>oddělit podstatné od nepodstatného </a:t>
            </a:r>
            <a:r>
              <a:rPr lang="cs-CZ" sz="2400" dirty="0"/>
              <a:t>a</a:t>
            </a:r>
          </a:p>
          <a:p>
            <a:r>
              <a:rPr lang="cs-CZ" sz="2400" dirty="0"/>
              <a:t>určit </a:t>
            </a:r>
            <a:r>
              <a:rPr lang="cs-CZ" sz="2400" dirty="0">
                <a:solidFill>
                  <a:srgbClr val="FF0000"/>
                </a:solidFill>
              </a:rPr>
              <a:t>obecně platné zákony</a:t>
            </a:r>
            <a:r>
              <a:rPr lang="cs-CZ" sz="2400" dirty="0"/>
              <a:t>, pomocí nichž lze úspěšně </a:t>
            </a:r>
            <a:r>
              <a:rPr lang="cs-CZ" sz="2400" dirty="0">
                <a:solidFill>
                  <a:srgbClr val="FF0000"/>
                </a:solidFill>
              </a:rPr>
              <a:t>předvídat</a:t>
            </a:r>
            <a:r>
              <a:rPr lang="cs-CZ" sz="2400" dirty="0"/>
              <a:t> a</a:t>
            </a:r>
          </a:p>
          <a:p>
            <a:r>
              <a:rPr lang="cs-CZ" sz="2400" dirty="0"/>
              <a:t>případně předpovězené skutečnosti experimentálně modelovat.</a:t>
            </a:r>
          </a:p>
          <a:p>
            <a:r>
              <a:rPr lang="cs-CZ" sz="2400" dirty="0"/>
              <a:t>Předmětem vědy je tedy odhalování a formulování zákonů, jimiž se řídí</a:t>
            </a:r>
          </a:p>
          <a:p>
            <a:r>
              <a:rPr lang="cs-CZ" sz="2400" dirty="0"/>
              <a:t>jevy, a pak </a:t>
            </a:r>
            <a:r>
              <a:rPr lang="cs-CZ" sz="2400" dirty="0">
                <a:solidFill>
                  <a:srgbClr val="FF0000"/>
                </a:solidFill>
              </a:rPr>
              <a:t>sestavování teorií z těchto zákonů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1662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476672"/>
            <a:ext cx="9265037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Vědecký zákon </a:t>
            </a:r>
            <a:r>
              <a:rPr lang="cs-CZ" sz="2400" dirty="0"/>
              <a:t>je tvrzení, které zobecňuje chování nějakého systému za</a:t>
            </a:r>
          </a:p>
          <a:p>
            <a:r>
              <a:rPr lang="cs-CZ" sz="2400" dirty="0"/>
              <a:t>daných podmínek. Aby bylo tvrzení pokládáno za zákon, musí být široká</a:t>
            </a:r>
          </a:p>
          <a:p>
            <a:r>
              <a:rPr lang="cs-CZ" sz="2400" dirty="0"/>
              <a:t>paleta těchto podmínek známá. Vědecký zákon se týká skutečného světa.</a:t>
            </a:r>
          </a:p>
          <a:p>
            <a:r>
              <a:rPr lang="cs-CZ" sz="2400" dirty="0"/>
              <a:t>Proto musí být založen na pozorování a musí být možno jej testovat a</a:t>
            </a:r>
          </a:p>
          <a:p>
            <a:r>
              <a:rPr lang="cs-CZ" sz="2400" dirty="0"/>
              <a:t>případně dokázat jeho neplatnost.</a:t>
            </a:r>
          </a:p>
          <a:p>
            <a:endParaRPr lang="cs-CZ" sz="2400" dirty="0"/>
          </a:p>
          <a:p>
            <a:r>
              <a:rPr lang="cs-CZ" sz="2400" dirty="0"/>
              <a:t>Ačkoli pojem </a:t>
            </a:r>
            <a:r>
              <a:rPr lang="cs-CZ" sz="2400" dirty="0">
                <a:solidFill>
                  <a:srgbClr val="FF0000"/>
                </a:solidFill>
              </a:rPr>
              <a:t>„vědecký zákon“ </a:t>
            </a:r>
            <a:r>
              <a:rPr lang="cs-CZ" sz="2400" dirty="0"/>
              <a:t>je úzce spjat s pojmem </a:t>
            </a:r>
            <a:r>
              <a:rPr lang="cs-CZ" sz="2400" dirty="0">
                <a:solidFill>
                  <a:srgbClr val="FF0000"/>
                </a:solidFill>
              </a:rPr>
              <a:t>„vědecká teorie“, </a:t>
            </a:r>
          </a:p>
          <a:p>
            <a:r>
              <a:rPr lang="cs-CZ" sz="2400" dirty="0"/>
              <a:t>vědecký zákon nenahrazuje vědeckou teorii, se kterou je spjat. </a:t>
            </a:r>
          </a:p>
          <a:p>
            <a:r>
              <a:rPr lang="cs-CZ" sz="2400" dirty="0"/>
              <a:t>Vědecký zákon popisuje pozorování v přírodě, zatímco vědecká teorie </a:t>
            </a:r>
          </a:p>
          <a:p>
            <a:r>
              <a:rPr lang="cs-CZ" sz="2400" dirty="0"/>
              <a:t>se jej snaží vysvětlit.</a:t>
            </a:r>
          </a:p>
          <a:p>
            <a:endParaRPr lang="cs-CZ" sz="2400" dirty="0"/>
          </a:p>
          <a:p>
            <a:r>
              <a:rPr lang="cs-CZ" sz="2400" dirty="0"/>
              <a:t>Termín „vědecký zákon“ je tradičně spojen s přírodními vědami, takže </a:t>
            </a:r>
          </a:p>
          <a:p>
            <a:r>
              <a:rPr lang="cs-CZ" sz="2400" dirty="0"/>
              <a:t>bývá někdy používán jako synonymní s pojmem </a:t>
            </a:r>
            <a:r>
              <a:rPr lang="cs-CZ" sz="2400" dirty="0">
                <a:solidFill>
                  <a:srgbClr val="FF0000"/>
                </a:solidFill>
              </a:rPr>
              <a:t>„přírodní zákon“. </a:t>
            </a:r>
          </a:p>
          <a:p>
            <a:r>
              <a:rPr lang="cs-CZ" sz="2400" dirty="0"/>
              <a:t>Své zákony má také Fyzika, takže se můžeme setkat i se ztotožněním s </a:t>
            </a:r>
          </a:p>
          <a:p>
            <a:r>
              <a:rPr lang="cs-CZ" sz="2400" dirty="0"/>
              <a:t>pojmem </a:t>
            </a:r>
            <a:r>
              <a:rPr lang="cs-CZ" sz="2400" dirty="0">
                <a:solidFill>
                  <a:srgbClr val="FF0000"/>
                </a:solidFill>
              </a:rPr>
              <a:t>„fyzikální zákon“. </a:t>
            </a:r>
            <a:r>
              <a:rPr lang="cs-CZ" sz="2400" dirty="0"/>
              <a:t>Někdy se tím myslí výhradně fundamentální </a:t>
            </a:r>
          </a:p>
          <a:p>
            <a:r>
              <a:rPr lang="cs-CZ" sz="2400" dirty="0"/>
              <a:t>fyzikální zákony. Své vědecké zákony má i třeba Biologie, například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Mendelovy zákony dědičnosti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099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93271"/>
            <a:ext cx="8397107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  INSTITUCE</a:t>
            </a:r>
          </a:p>
          <a:p>
            <a:endParaRPr lang="cs-CZ" sz="3200" b="1" dirty="0"/>
          </a:p>
          <a:p>
            <a:r>
              <a:rPr lang="cs-CZ" sz="2400" dirty="0"/>
              <a:t>Od dob renesance Učené společnosti. Nyní Akademie věd,</a:t>
            </a:r>
          </a:p>
          <a:p>
            <a:r>
              <a:rPr lang="cs-CZ" sz="2400" dirty="0"/>
              <a:t>Mezinárodní vědecké společnosti, Výzkumné ústavy, Univerzity,</a:t>
            </a:r>
          </a:p>
          <a:p>
            <a:r>
              <a:rPr lang="cs-CZ" sz="2400" dirty="0"/>
              <a:t>Vysoké školy.</a:t>
            </a:r>
          </a:p>
          <a:p>
            <a:endParaRPr lang="cs-CZ" sz="2400" dirty="0"/>
          </a:p>
          <a:p>
            <a:r>
              <a:rPr lang="cs-CZ" sz="2400" dirty="0"/>
              <a:t>Vědecké publikace, vědecké kongresy, semináře, pracovní skupiny,</a:t>
            </a:r>
          </a:p>
          <a:p>
            <a:r>
              <a:rPr lang="cs-CZ" sz="2400" dirty="0"/>
              <a:t>workshopy.</a:t>
            </a:r>
          </a:p>
          <a:p>
            <a:endParaRPr lang="cs-CZ" sz="2400" dirty="0"/>
          </a:p>
          <a:p>
            <a:r>
              <a:rPr lang="cs-CZ" sz="2400" dirty="0"/>
              <a:t>Podmínkou je svoboda bádání.</a:t>
            </a:r>
          </a:p>
        </p:txBody>
      </p:sp>
    </p:spTree>
    <p:extLst>
      <p:ext uri="{BB962C8B-B14F-4D97-AF65-F5344CB8AC3E}">
        <p14:creationId xmlns:p14="http://schemas.microsoft.com/office/powerpoint/2010/main" val="4180266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784109"/>
            <a:ext cx="816845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LITERATURA</a:t>
            </a:r>
          </a:p>
          <a:p>
            <a:endParaRPr lang="cs-CZ" sz="3200" b="1" dirty="0"/>
          </a:p>
          <a:p>
            <a:r>
              <a:rPr lang="cs-CZ" sz="2400" dirty="0"/>
              <a:t>Vědecké časopisy, monografie, vědecké databáze, dnes široce</a:t>
            </a:r>
          </a:p>
          <a:p>
            <a:r>
              <a:rPr lang="cs-CZ" sz="2400" dirty="0"/>
              <a:t>dostupné v internetu.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Výsledek studia obvykle sdělován vědeckou publikací, buď ústní </a:t>
            </a:r>
          </a:p>
          <a:p>
            <a:r>
              <a:rPr lang="cs-CZ" sz="2400" dirty="0"/>
              <a:t>(na konferencích apod.), nebo písemnou (článek, kniha)</a:t>
            </a:r>
          </a:p>
        </p:txBody>
      </p:sp>
    </p:spTree>
    <p:extLst>
      <p:ext uri="{BB962C8B-B14F-4D97-AF65-F5344CB8AC3E}">
        <p14:creationId xmlns:p14="http://schemas.microsoft.com/office/powerpoint/2010/main" val="140128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1190357"/>
            <a:ext cx="830470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Na vědu se kladou požadavky </a:t>
            </a:r>
            <a:r>
              <a:rPr lang="cs-CZ" sz="2400" dirty="0">
                <a:solidFill>
                  <a:srgbClr val="FF0000"/>
                </a:solidFill>
              </a:rPr>
              <a:t>objektivity, pravdivosti </a:t>
            </a:r>
            <a:r>
              <a:rPr lang="cs-CZ" sz="2400" dirty="0"/>
              <a:t>a metodické</a:t>
            </a:r>
          </a:p>
          <a:p>
            <a:r>
              <a:rPr lang="cs-CZ" sz="2400" dirty="0"/>
              <a:t>(případně i terminologické) </a:t>
            </a:r>
            <a:r>
              <a:rPr lang="cs-CZ" sz="2400" dirty="0">
                <a:solidFill>
                  <a:srgbClr val="FF0000"/>
                </a:solidFill>
              </a:rPr>
              <a:t>jednoznačnosti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Věda a pavěda (pseudověda) </a:t>
            </a:r>
          </a:p>
          <a:p>
            <a:r>
              <a:rPr lang="cs-CZ" sz="2400" dirty="0"/>
              <a:t>	- kreacionismus (</a:t>
            </a:r>
            <a:r>
              <a:rPr lang="cs-CZ" sz="2400" dirty="0" err="1"/>
              <a:t>Khalid</a:t>
            </a:r>
            <a:r>
              <a:rPr lang="cs-CZ" sz="2400" dirty="0"/>
              <a:t>, Grygar)</a:t>
            </a:r>
          </a:p>
          <a:p>
            <a:endParaRPr lang="cs-CZ" sz="2400" dirty="0"/>
          </a:p>
          <a:p>
            <a:r>
              <a:rPr lang="cs-CZ" sz="2400" dirty="0"/>
              <a:t>Věda studuje realitu </a:t>
            </a:r>
            <a:r>
              <a:rPr lang="cs-CZ" sz="2400" dirty="0">
                <a:solidFill>
                  <a:srgbClr val="FF0000"/>
                </a:solidFill>
              </a:rPr>
              <a:t>oproštěnou</a:t>
            </a:r>
            <a:r>
              <a:rPr lang="cs-CZ" sz="2400" dirty="0"/>
              <a:t> od náboženských, politických,</a:t>
            </a:r>
          </a:p>
          <a:p>
            <a:r>
              <a:rPr lang="cs-CZ" sz="2400" dirty="0"/>
              <a:t>kulturních nebo filosofických náhledů.</a:t>
            </a:r>
          </a:p>
          <a:p>
            <a:endParaRPr lang="cs-CZ" sz="2400" dirty="0"/>
          </a:p>
          <a:p>
            <a:r>
              <a:rPr lang="cs-CZ" sz="2400" dirty="0"/>
              <a:t>Poznatky jsou získávány prostřednictvím </a:t>
            </a:r>
            <a:r>
              <a:rPr lang="cs-CZ" sz="2400" dirty="0">
                <a:solidFill>
                  <a:srgbClr val="FF0000"/>
                </a:solidFill>
              </a:rPr>
              <a:t>výzkumu</a:t>
            </a:r>
            <a:r>
              <a:rPr lang="cs-CZ" sz="2400" dirty="0"/>
              <a:t>. Metody</a:t>
            </a:r>
          </a:p>
          <a:p>
            <a:r>
              <a:rPr lang="cs-CZ" sz="2400" dirty="0"/>
              <a:t>vědeckého výzkumu zahrnují </a:t>
            </a:r>
            <a:r>
              <a:rPr lang="cs-CZ" sz="2400" dirty="0">
                <a:solidFill>
                  <a:srgbClr val="FF0000"/>
                </a:solidFill>
              </a:rPr>
              <a:t>tvorbu hypotéz </a:t>
            </a:r>
            <a:r>
              <a:rPr lang="cs-CZ" sz="2400" dirty="0"/>
              <a:t>o závislostech</a:t>
            </a:r>
          </a:p>
          <a:p>
            <a:r>
              <a:rPr lang="cs-CZ" sz="2400" dirty="0"/>
              <a:t>zkoumaných jevů a </a:t>
            </a:r>
            <a:r>
              <a:rPr lang="cs-CZ" sz="2400" dirty="0">
                <a:solidFill>
                  <a:srgbClr val="FF0000"/>
                </a:solidFill>
              </a:rPr>
              <a:t>testování</a:t>
            </a:r>
            <a:r>
              <a:rPr lang="cs-CZ" sz="2400" dirty="0"/>
              <a:t> těchto hypotéz pomocí</a:t>
            </a:r>
          </a:p>
          <a:p>
            <a:r>
              <a:rPr lang="cs-CZ" sz="2400" dirty="0"/>
              <a:t>experimentů nebo jiných vhodných metod. Výsledkem je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formulace teorie</a:t>
            </a:r>
            <a:r>
              <a:rPr lang="cs-CZ" sz="2400" dirty="0"/>
              <a:t>, která popisuje lidské chápání zkoumaných</a:t>
            </a:r>
          </a:p>
          <a:p>
            <a:r>
              <a:rPr lang="cs-CZ" sz="2400" dirty="0"/>
              <a:t>procesů a usnadňuje jejich </a:t>
            </a:r>
            <a:r>
              <a:rPr lang="cs-CZ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předpověď</a:t>
            </a:r>
            <a:r>
              <a:rPr lang="cs-CZ" sz="2400" dirty="0"/>
              <a:t>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23928" y="332656"/>
            <a:ext cx="103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Věda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844824"/>
            <a:ext cx="2172072" cy="157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387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07838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METODY VĚDECKÉ PRÁCE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Věda</a:t>
            </a:r>
          </a:p>
          <a:p>
            <a:r>
              <a:rPr lang="cs-CZ" sz="2400" dirty="0"/>
              <a:t>Filosoficky je založena na chápání světa tak, že je materiální,</a:t>
            </a:r>
          </a:p>
          <a:p>
            <a:r>
              <a:rPr lang="cs-CZ" sz="2400" dirty="0"/>
              <a:t>poznatelný, neobyčejně složitý a jednotně souvislý, neoddělitelný celek.</a:t>
            </a:r>
          </a:p>
          <a:p>
            <a:r>
              <a:rPr lang="cs-CZ" sz="2400" dirty="0"/>
              <a:t>Snaží se jevy zevního světa pochopit, porozumět jim, vysvětlovat je a</a:t>
            </a:r>
          </a:p>
          <a:p>
            <a:r>
              <a:rPr lang="cs-CZ" sz="2400" dirty="0"/>
              <a:t>předpovídat jejich změny.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Výzkum</a:t>
            </a:r>
          </a:p>
          <a:p>
            <a:r>
              <a:rPr lang="cs-CZ" sz="2400" dirty="0"/>
              <a:t>Organizace a postupy získávání vědeckých poznatků označujeme</a:t>
            </a:r>
          </a:p>
          <a:p>
            <a:r>
              <a:rPr lang="cs-CZ" sz="2400" dirty="0"/>
              <a:t>jako výzkum.</a:t>
            </a:r>
          </a:p>
          <a:p>
            <a:r>
              <a:rPr lang="cs-CZ" sz="2400" dirty="0"/>
              <a:t>Dva druhy výzkumu</a:t>
            </a:r>
          </a:p>
          <a:p>
            <a:r>
              <a:rPr lang="cs-CZ" sz="2400" dirty="0">
                <a:solidFill>
                  <a:srgbClr val="FF0000"/>
                </a:solidFill>
              </a:rPr>
              <a:t>základní</a:t>
            </a:r>
            <a:r>
              <a:rPr lang="cs-CZ" sz="2400" dirty="0"/>
              <a:t> – řeší klíčové teoretické problémy. Usiluje o hlubší</a:t>
            </a:r>
          </a:p>
          <a:p>
            <a:r>
              <a:rPr lang="cs-CZ" sz="2400" dirty="0"/>
              <a:t>odhalení vnitřní podstaty jevů a objasnění jejich příčin,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aplikovaný</a:t>
            </a:r>
            <a:r>
              <a:rPr lang="cs-CZ" sz="2400" dirty="0"/>
              <a:t> – zaměřený na řešení praktických problémů, na využití</a:t>
            </a:r>
          </a:p>
          <a:p>
            <a:r>
              <a:rPr lang="cs-CZ" sz="2400" dirty="0"/>
              <a:t>vědeckých poznatků v praxi.</a:t>
            </a:r>
          </a:p>
          <a:p>
            <a:r>
              <a:rPr lang="cs-CZ" sz="2400" dirty="0"/>
              <a:t>V lékařství bývá studium nemocí, jejich příčin, průběhu a možností</a:t>
            </a:r>
          </a:p>
          <a:p>
            <a:r>
              <a:rPr lang="cs-CZ" sz="2400" dirty="0"/>
              <a:t>léčení označováno jako </a:t>
            </a:r>
            <a:r>
              <a:rPr lang="cs-CZ" sz="2400" dirty="0">
                <a:solidFill>
                  <a:srgbClr val="FF0000"/>
                </a:solidFill>
              </a:rPr>
              <a:t>klinický</a:t>
            </a:r>
            <a:r>
              <a:rPr lang="cs-CZ" sz="2400" dirty="0"/>
              <a:t> výzkum.</a:t>
            </a:r>
          </a:p>
        </p:txBody>
      </p:sp>
    </p:spTree>
    <p:extLst>
      <p:ext uri="{BB962C8B-B14F-4D97-AF65-F5344CB8AC3E}">
        <p14:creationId xmlns:p14="http://schemas.microsoft.com/office/powerpoint/2010/main" val="3552305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5898" y="332656"/>
            <a:ext cx="790855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APLIKOVANÝ VÝZKUM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K oborům aplikované vědy patří např.: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Aplikovaná matematika</a:t>
            </a:r>
          </a:p>
          <a:p>
            <a:pPr algn="ctr"/>
            <a:r>
              <a:rPr lang="cs-CZ" sz="2400" dirty="0"/>
              <a:t>Aplikovaná fyzika</a:t>
            </a:r>
          </a:p>
          <a:p>
            <a:pPr algn="ctr"/>
            <a:r>
              <a:rPr lang="cs-CZ" sz="2400" dirty="0"/>
              <a:t>Archeologie</a:t>
            </a:r>
          </a:p>
          <a:p>
            <a:pPr algn="ctr"/>
            <a:r>
              <a:rPr lang="cs-CZ" sz="2400" dirty="0"/>
              <a:t>Umělá inteligence</a:t>
            </a:r>
          </a:p>
          <a:p>
            <a:pPr algn="ctr"/>
            <a:r>
              <a:rPr lang="cs-CZ" sz="2400" dirty="0"/>
              <a:t>Výpočetní technika</a:t>
            </a:r>
          </a:p>
          <a:p>
            <a:pPr algn="ctr"/>
            <a:r>
              <a:rPr lang="cs-CZ" sz="2400" dirty="0"/>
              <a:t>Elektronika</a:t>
            </a:r>
          </a:p>
          <a:p>
            <a:pPr algn="ctr"/>
            <a:r>
              <a:rPr lang="cs-CZ" sz="2400" dirty="0"/>
              <a:t>Energetika</a:t>
            </a:r>
          </a:p>
          <a:p>
            <a:pPr algn="ctr"/>
            <a:r>
              <a:rPr lang="cs-CZ" sz="2400" dirty="0"/>
              <a:t>Environmentální inženýrství a technologie</a:t>
            </a:r>
          </a:p>
          <a:p>
            <a:pPr algn="ctr"/>
            <a:r>
              <a:rPr lang="cs-CZ" sz="2400" dirty="0"/>
              <a:t>Lesnictví</a:t>
            </a:r>
          </a:p>
          <a:p>
            <a:pPr algn="ctr"/>
            <a:r>
              <a:rPr lang="cs-CZ" sz="2400" dirty="0"/>
              <a:t>Nauka o materiálu</a:t>
            </a:r>
          </a:p>
          <a:p>
            <a:pPr algn="ctr"/>
            <a:r>
              <a:rPr lang="cs-CZ" sz="2400" dirty="0" err="1"/>
              <a:t>Mikrotechnologie</a:t>
            </a:r>
            <a:r>
              <a:rPr lang="cs-CZ" sz="2400" dirty="0"/>
              <a:t>, Nanotechnologie</a:t>
            </a:r>
          </a:p>
          <a:p>
            <a:pPr algn="ctr"/>
            <a:r>
              <a:rPr lang="cs-CZ" sz="2400" dirty="0"/>
              <a:t>Nukleární technologie aj.</a:t>
            </a:r>
          </a:p>
        </p:txBody>
      </p:sp>
    </p:spTree>
    <p:extLst>
      <p:ext uri="{BB962C8B-B14F-4D97-AF65-F5344CB8AC3E}">
        <p14:creationId xmlns:p14="http://schemas.microsoft.com/office/powerpoint/2010/main" val="3190960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980728"/>
            <a:ext cx="8355814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Empirie</a:t>
            </a:r>
            <a:r>
              <a:rPr lang="cs-CZ" sz="3200" b="1" dirty="0"/>
              <a:t> (= zkušenost) ve vědeckém poznání</a:t>
            </a:r>
          </a:p>
          <a:p>
            <a:endParaRPr lang="cs-CZ" dirty="0"/>
          </a:p>
          <a:p>
            <a:r>
              <a:rPr lang="cs-CZ" sz="2400" dirty="0"/>
              <a:t>Mnohé názory na okolní jevy, jejich příčiny a souvislosti jsou</a:t>
            </a:r>
          </a:p>
          <a:p>
            <a:r>
              <a:rPr lang="cs-CZ" sz="2400" dirty="0"/>
              <a:t>někdy posuzovány jen podle zkušenosti. </a:t>
            </a:r>
          </a:p>
          <a:p>
            <a:r>
              <a:rPr lang="cs-CZ" sz="2400" dirty="0"/>
              <a:t>Vyskytuje se i v medicíně – různé „osvědčené“ tradiční postupy </a:t>
            </a:r>
          </a:p>
          <a:p>
            <a:r>
              <a:rPr lang="cs-CZ" sz="2400" dirty="0"/>
              <a:t>v léčení, jimž se věří jen ze zkušenosti. Obvykle pasivně přebírány </a:t>
            </a:r>
          </a:p>
          <a:p>
            <a:r>
              <a:rPr lang="cs-CZ" sz="2400" dirty="0"/>
              <a:t>od starších. Mohou být velmi klamné.</a:t>
            </a:r>
          </a:p>
          <a:p>
            <a:endParaRPr lang="cs-CZ" sz="2400" dirty="0"/>
          </a:p>
          <a:p>
            <a:r>
              <a:rPr lang="cs-CZ" sz="2400" dirty="0"/>
              <a:t>Dnes v lékařství zásada </a:t>
            </a:r>
            <a:r>
              <a:rPr lang="cs-CZ" sz="2400" i="1" dirty="0">
                <a:solidFill>
                  <a:srgbClr val="FF0000"/>
                </a:solidFill>
              </a:rPr>
              <a:t>evidence </a:t>
            </a:r>
            <a:r>
              <a:rPr lang="cs-CZ" sz="2400" i="1" dirty="0" err="1">
                <a:solidFill>
                  <a:srgbClr val="FF0000"/>
                </a:solidFill>
              </a:rPr>
              <a:t>based</a:t>
            </a:r>
            <a:r>
              <a:rPr lang="cs-CZ" sz="2400" i="1" dirty="0">
                <a:solidFill>
                  <a:srgbClr val="FF0000"/>
                </a:solidFill>
              </a:rPr>
              <a:t> </a:t>
            </a:r>
            <a:r>
              <a:rPr lang="cs-CZ" sz="2400" i="1" dirty="0" err="1">
                <a:solidFill>
                  <a:srgbClr val="FF0000"/>
                </a:solidFill>
              </a:rPr>
              <a:t>medicine</a:t>
            </a:r>
            <a:r>
              <a:rPr lang="cs-CZ" sz="2400" i="1" dirty="0"/>
              <a:t>, </a:t>
            </a:r>
            <a:r>
              <a:rPr lang="cs-CZ" sz="2400" dirty="0"/>
              <a:t>medicína</a:t>
            </a:r>
          </a:p>
          <a:p>
            <a:r>
              <a:rPr lang="cs-CZ" sz="2400" dirty="0"/>
              <a:t>založená na vědeckých důkazech.</a:t>
            </a:r>
          </a:p>
        </p:txBody>
      </p:sp>
    </p:spTree>
    <p:extLst>
      <p:ext uri="{BB962C8B-B14F-4D97-AF65-F5344CB8AC3E}">
        <p14:creationId xmlns:p14="http://schemas.microsoft.com/office/powerpoint/2010/main" val="485434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971174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Logické postupy ve výzkumu</a:t>
            </a:r>
          </a:p>
          <a:p>
            <a:endParaRPr lang="cs-CZ" b="1" dirty="0"/>
          </a:p>
          <a:p>
            <a:r>
              <a:rPr lang="cs-CZ" sz="2400" b="1" dirty="0">
                <a:solidFill>
                  <a:srgbClr val="FF0000"/>
                </a:solidFill>
              </a:rPr>
              <a:t>Analýza</a:t>
            </a:r>
            <a:r>
              <a:rPr lang="cs-CZ" sz="2400" b="1" dirty="0"/>
              <a:t> </a:t>
            </a:r>
            <a:r>
              <a:rPr lang="cs-CZ" sz="2400" dirty="0"/>
              <a:t>je rozbor vlastností, vztahů, fakt apod. </a:t>
            </a:r>
          </a:p>
          <a:p>
            <a:r>
              <a:rPr lang="cs-CZ" sz="2400" dirty="0"/>
              <a:t>Komplexní jev </a:t>
            </a:r>
            <a:r>
              <a:rPr lang="pl-PL" sz="2400" dirty="0"/>
              <a:t>resp. problém je rozkládán na jednotlivé součásti a </a:t>
            </a:r>
          </a:p>
          <a:p>
            <a:r>
              <a:rPr lang="pl-PL" sz="2400" dirty="0"/>
              <a:t>z nich se </a:t>
            </a:r>
            <a:r>
              <a:rPr lang="cs-CZ" sz="2400" dirty="0"/>
              <a:t>zkoumá, jaké mají vlastnosti a jak přispívají ke komplexnímu </a:t>
            </a:r>
          </a:p>
          <a:p>
            <a:r>
              <a:rPr lang="cs-CZ" sz="2400" dirty="0"/>
              <a:t>jevu (izolace DNA). Známá je analýza chemická.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Syntéza</a:t>
            </a:r>
            <a:r>
              <a:rPr lang="cs-CZ" sz="2400" b="1" dirty="0"/>
              <a:t> </a:t>
            </a:r>
            <a:r>
              <a:rPr lang="cs-CZ" sz="2400" dirty="0"/>
              <a:t>je spojování dílčích poznatků získaných analýzou </a:t>
            </a:r>
            <a:r>
              <a:rPr lang="pl-PL" sz="2400" dirty="0"/>
              <a:t>k poznání </a:t>
            </a:r>
          </a:p>
          <a:p>
            <a:r>
              <a:rPr lang="pl-PL" sz="2400" dirty="0"/>
              <a:t>a pochopení celku. Nikoli jen sumarizace poznatků.</a:t>
            </a:r>
          </a:p>
          <a:p>
            <a:r>
              <a:rPr lang="cs-CZ" sz="2400" dirty="0"/>
              <a:t>Zvláštní případ: syntéza chemická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Indukce</a:t>
            </a:r>
            <a:r>
              <a:rPr lang="cs-CZ" sz="2400" b="1" dirty="0"/>
              <a:t> </a:t>
            </a:r>
            <a:r>
              <a:rPr lang="cs-CZ" sz="2400" dirty="0"/>
              <a:t>je vyvozování závěrů z jediného (zvláštního, konkrétního) na</a:t>
            </a:r>
          </a:p>
          <a:p>
            <a:r>
              <a:rPr lang="cs-CZ" sz="2400" dirty="0"/>
              <a:t>obecné. Ve složitějších případech: analyticko-syntetické pozorování</a:t>
            </a:r>
          </a:p>
          <a:p>
            <a:r>
              <a:rPr lang="cs-CZ" sz="2400" dirty="0"/>
              <a:t>většího počtu případů, formulace pracovní hypotézy. Pak její ověřování</a:t>
            </a:r>
          </a:p>
          <a:p>
            <a:r>
              <a:rPr lang="cs-CZ" sz="2400" dirty="0"/>
              <a:t>na dalších případech.</a:t>
            </a:r>
          </a:p>
          <a:p>
            <a:endParaRPr lang="cs-CZ" sz="2400" dirty="0"/>
          </a:p>
          <a:p>
            <a:r>
              <a:rPr lang="pl-PL" sz="2400" b="1" dirty="0">
                <a:solidFill>
                  <a:srgbClr val="FF0000"/>
                </a:solidFill>
              </a:rPr>
              <a:t>Dedukce</a:t>
            </a:r>
            <a:r>
              <a:rPr lang="pl-PL" sz="2400" b="1" dirty="0"/>
              <a:t> </a:t>
            </a:r>
            <a:r>
              <a:rPr lang="pl-PL" sz="2400" dirty="0"/>
              <a:t>je postup opačný než indukce.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00906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8577220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Získávání poznatků ve výzkumu sociologického zaměření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Pozorování</a:t>
            </a:r>
            <a:r>
              <a:rPr lang="cs-CZ" sz="2400" b="1" dirty="0"/>
              <a:t> </a:t>
            </a:r>
            <a:r>
              <a:rPr lang="cs-CZ" sz="2400" dirty="0"/>
              <a:t>- plánované soustavné sledování určitých jevů (např.</a:t>
            </a:r>
          </a:p>
          <a:p>
            <a:r>
              <a:rPr lang="cs-CZ" sz="2400" dirty="0"/>
              <a:t>chování dětí apod.), záznamy a hodnocení. Může být skryté nebo</a:t>
            </a:r>
          </a:p>
          <a:p>
            <a:r>
              <a:rPr lang="cs-CZ" sz="2400" dirty="0"/>
              <a:t>zjevné. Také případně zúčastněné (výzkumník se dočasně stává</a:t>
            </a:r>
          </a:p>
          <a:p>
            <a:r>
              <a:rPr lang="cs-CZ" sz="2400" dirty="0"/>
              <a:t>součástí pozorovaného prostředí).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Rozhovor – interview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Standardizovaný</a:t>
            </a:r>
            <a:r>
              <a:rPr lang="cs-CZ" sz="2400" b="1" dirty="0"/>
              <a:t> (kategorizovaný) rozhovor – strukturované</a:t>
            </a:r>
          </a:p>
          <a:p>
            <a:r>
              <a:rPr lang="cs-CZ" sz="2400" b="1" dirty="0"/>
              <a:t>interview</a:t>
            </a:r>
          </a:p>
          <a:p>
            <a:r>
              <a:rPr lang="cs-CZ" sz="2400" dirty="0"/>
              <a:t>Předem připravené otázky jsou kladeny v přesně stejné formulaci a</a:t>
            </a:r>
          </a:p>
          <a:p>
            <a:r>
              <a:rPr lang="pt-BR" sz="2400" dirty="0"/>
              <a:t>ve stejném pořadí. Tazatel se nevměšuje, nekomentuje, musí</a:t>
            </a:r>
          </a:p>
          <a:p>
            <a:r>
              <a:rPr lang="cs-CZ" sz="2400" dirty="0"/>
              <a:t>působit neutrálně.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Nestandardizovaný</a:t>
            </a:r>
            <a:r>
              <a:rPr lang="cs-CZ" sz="2400" b="1" dirty="0"/>
              <a:t> (nekategorizovaný, volný) rozhovor –</a:t>
            </a:r>
          </a:p>
          <a:p>
            <a:r>
              <a:rPr lang="cs-CZ" sz="2400" b="1" dirty="0"/>
              <a:t>nestrukturované interview</a:t>
            </a:r>
          </a:p>
          <a:p>
            <a:r>
              <a:rPr lang="cs-CZ" sz="2400" dirty="0"/>
              <a:t>Orientace na hlavní téma a otázku, na kterou hledáme odpověď.</a:t>
            </a:r>
          </a:p>
          <a:p>
            <a:r>
              <a:rPr lang="cs-CZ" sz="2400" dirty="0"/>
              <a:t>Máme jen hrubou představu, jak bude rozhovor probíhat. Důraz na</a:t>
            </a:r>
          </a:p>
          <a:p>
            <a:r>
              <a:rPr lang="cs-CZ" sz="2400" dirty="0"/>
              <a:t>přirozenost konverzace a nenásilný průběh.</a:t>
            </a:r>
          </a:p>
        </p:txBody>
      </p:sp>
    </p:spTree>
    <p:extLst>
      <p:ext uri="{BB962C8B-B14F-4D97-AF65-F5344CB8AC3E}">
        <p14:creationId xmlns:p14="http://schemas.microsoft.com/office/powerpoint/2010/main" val="2164795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76672"/>
            <a:ext cx="870905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 Dotazník</a:t>
            </a:r>
          </a:p>
          <a:p>
            <a:r>
              <a:rPr lang="cs-CZ" sz="2400" dirty="0"/>
              <a:t>V úvodu krátké vysvětlení a výzva ke spolupráci. </a:t>
            </a:r>
          </a:p>
          <a:p>
            <a:r>
              <a:rPr lang="cs-CZ" sz="2400" dirty="0"/>
              <a:t>Případně anonymní – při obavě z nechuti respondenta uvádět </a:t>
            </a:r>
          </a:p>
          <a:p>
            <a:r>
              <a:rPr lang="cs-CZ" sz="2400" dirty="0"/>
              <a:t>individualizované osobní údaje. Není-li anonymní, je nutný </a:t>
            </a:r>
          </a:p>
          <a:p>
            <a:r>
              <a:rPr lang="cs-CZ" sz="2400" dirty="0"/>
              <a:t>informovaný souhlas respondenta.</a:t>
            </a:r>
          </a:p>
          <a:p>
            <a:r>
              <a:rPr lang="cs-CZ" sz="2400" dirty="0"/>
              <a:t>Výhody: Jednoznačná formulace, časová úspora.</a:t>
            </a:r>
          </a:p>
          <a:p>
            <a:r>
              <a:rPr lang="cs-CZ" sz="2400" dirty="0"/>
              <a:t>Nevýhody: nepochopení otázky nelze napravit; nebezpečí nízké </a:t>
            </a:r>
          </a:p>
          <a:p>
            <a:r>
              <a:rPr lang="cs-CZ" sz="2400" dirty="0"/>
              <a:t>návratnosti, problém non-respondentů.</a:t>
            </a:r>
          </a:p>
          <a:p>
            <a:r>
              <a:rPr lang="cs-CZ" sz="2400" dirty="0"/>
              <a:t>Administrace: poštou, telefonem, prostřednictvím organizace (školy, </a:t>
            </a:r>
          </a:p>
          <a:p>
            <a:r>
              <a:rPr lang="cs-CZ" sz="2400" dirty="0"/>
              <a:t>závodu), výzkumník se skupinou respondentů.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  Anketa</a:t>
            </a:r>
          </a:p>
          <a:p>
            <a:r>
              <a:rPr lang="cs-CZ" sz="2400" dirty="0"/>
              <a:t>Jednoduché šetření dotazníkem o 5-10 otázkách. </a:t>
            </a:r>
          </a:p>
          <a:p>
            <a:r>
              <a:rPr lang="cs-CZ" sz="2400" dirty="0"/>
              <a:t>Rychlé ověření názorů apod., nemusí být reprezentativní</a:t>
            </a:r>
          </a:p>
        </p:txBody>
      </p:sp>
    </p:spTree>
    <p:extLst>
      <p:ext uri="{BB962C8B-B14F-4D97-AF65-F5344CB8AC3E}">
        <p14:creationId xmlns:p14="http://schemas.microsoft.com/office/powerpoint/2010/main" val="22724639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764704"/>
            <a:ext cx="906914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     Otázky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Uzavřené</a:t>
            </a:r>
            <a:r>
              <a:rPr lang="cs-CZ" sz="2400" dirty="0"/>
              <a:t>, uveden výčet odpovědí</a:t>
            </a:r>
          </a:p>
          <a:p>
            <a:r>
              <a:rPr lang="cs-CZ" sz="2400" dirty="0"/>
              <a:t>Otázky musí obsahovat všechny možnosti a vzájemně se vylučovat </a:t>
            </a:r>
          </a:p>
          <a:p>
            <a:r>
              <a:rPr lang="cs-CZ" sz="2400" dirty="0"/>
              <a:t>případně též „jiná odpověď“.</a:t>
            </a:r>
          </a:p>
          <a:p>
            <a:r>
              <a:rPr lang="cs-CZ" sz="2400" dirty="0"/>
              <a:t>Nejjednodušší jsou dichotomické („Ano“ - „Ne“, „Muž“ – „Žena“ apod.),</a:t>
            </a:r>
          </a:p>
          <a:p>
            <a:r>
              <a:rPr lang="cs-CZ" sz="2400" dirty="0"/>
              <a:t>při více možnostech </a:t>
            </a:r>
            <a:r>
              <a:rPr lang="cs-CZ" sz="2400" dirty="0" err="1"/>
              <a:t>polytomické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Otevřené</a:t>
            </a:r>
            <a:r>
              <a:rPr lang="cs-CZ" sz="2400" dirty="0"/>
              <a:t> (volné)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Kontrolní</a:t>
            </a:r>
            <a:r>
              <a:rPr lang="cs-CZ" sz="2400" dirty="0"/>
              <a:t> – k ověření pravdivosti odpovědi</a:t>
            </a:r>
          </a:p>
        </p:txBody>
      </p:sp>
    </p:spTree>
    <p:extLst>
      <p:ext uri="{BB962C8B-B14F-4D97-AF65-F5344CB8AC3E}">
        <p14:creationId xmlns:p14="http://schemas.microsoft.com/office/powerpoint/2010/main" val="9134343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80728"/>
            <a:ext cx="606531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Statistické zpracování</a:t>
            </a:r>
          </a:p>
          <a:p>
            <a:r>
              <a:rPr lang="cs-CZ" sz="2400" i="1" dirty="0"/>
              <a:t>(Statistika je přesný součet nepřesných čísel)</a:t>
            </a:r>
            <a:endParaRPr lang="cs-CZ" sz="2400" b="1" i="1" dirty="0"/>
          </a:p>
          <a:p>
            <a:r>
              <a:rPr lang="cs-CZ" sz="2400" dirty="0"/>
              <a:t>Kódování údajů</a:t>
            </a:r>
          </a:p>
          <a:p>
            <a:r>
              <a:rPr lang="cs-CZ" sz="2400" dirty="0"/>
              <a:t>Kvantitativní, pořadové (ordinální) a kvalitativní</a:t>
            </a:r>
          </a:p>
          <a:p>
            <a:r>
              <a:rPr lang="cs-CZ" sz="2400" dirty="0"/>
              <a:t>Statistická významnost rozdílů</a:t>
            </a:r>
          </a:p>
          <a:p>
            <a:r>
              <a:rPr lang="cs-CZ" sz="2400" dirty="0"/>
              <a:t>Interpretace výsledků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   Etika ve výzkumu</a:t>
            </a:r>
          </a:p>
          <a:p>
            <a:endParaRPr lang="cs-CZ" sz="2400" b="1" dirty="0"/>
          </a:p>
          <a:p>
            <a:r>
              <a:rPr lang="cs-CZ" sz="2400" dirty="0"/>
              <a:t>Neuškodit</a:t>
            </a:r>
          </a:p>
          <a:p>
            <a:r>
              <a:rPr lang="cs-CZ" sz="2400" dirty="0"/>
              <a:t>Úcta k člověku, neponižovat</a:t>
            </a:r>
          </a:p>
          <a:p>
            <a:r>
              <a:rPr lang="cs-CZ" sz="2400" dirty="0"/>
              <a:t>Informovaný souhlas</a:t>
            </a:r>
          </a:p>
        </p:txBody>
      </p:sp>
    </p:spTree>
    <p:extLst>
      <p:ext uri="{BB962C8B-B14F-4D97-AF65-F5344CB8AC3E}">
        <p14:creationId xmlns:p14="http://schemas.microsoft.com/office/powerpoint/2010/main" val="17454419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0026" y="764704"/>
            <a:ext cx="7032374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Struktura vědecké publikace</a:t>
            </a:r>
          </a:p>
          <a:p>
            <a:endParaRPr lang="cs-CZ" sz="3200" b="1" dirty="0"/>
          </a:p>
          <a:p>
            <a:r>
              <a:rPr lang="cs-CZ" sz="2400" b="1" dirty="0"/>
              <a:t>Název, autor(autoři) pracoviště</a:t>
            </a:r>
          </a:p>
          <a:p>
            <a:r>
              <a:rPr lang="cs-CZ" sz="2400" dirty="0"/>
              <a:t>Souhrn (abstrakt)</a:t>
            </a:r>
          </a:p>
          <a:p>
            <a:r>
              <a:rPr lang="cs-CZ" sz="2400" dirty="0"/>
              <a:t>Klíčová slova</a:t>
            </a:r>
          </a:p>
          <a:p>
            <a:endParaRPr lang="cs-CZ" sz="2400" dirty="0"/>
          </a:p>
          <a:p>
            <a:r>
              <a:rPr lang="cs-CZ" sz="2400" dirty="0"/>
              <a:t>Úvod</a:t>
            </a:r>
          </a:p>
          <a:p>
            <a:r>
              <a:rPr lang="cs-CZ" sz="2400" dirty="0"/>
              <a:t>Materiál a metody</a:t>
            </a:r>
          </a:p>
          <a:p>
            <a:r>
              <a:rPr lang="cs-CZ" sz="2400" dirty="0"/>
              <a:t>Výsledky</a:t>
            </a:r>
          </a:p>
          <a:p>
            <a:r>
              <a:rPr lang="cs-CZ" sz="2400" dirty="0"/>
              <a:t>Diskuse</a:t>
            </a:r>
          </a:p>
          <a:p>
            <a:r>
              <a:rPr lang="cs-CZ" sz="2400" dirty="0"/>
              <a:t>Závěry</a:t>
            </a:r>
          </a:p>
          <a:p>
            <a:endParaRPr lang="cs-CZ" sz="2400" dirty="0"/>
          </a:p>
          <a:p>
            <a:r>
              <a:rPr lang="cs-CZ" sz="2400" dirty="0"/>
              <a:t>Věda stojí na procesu: </a:t>
            </a:r>
            <a:r>
              <a:rPr lang="cs-CZ" sz="2400" dirty="0">
                <a:solidFill>
                  <a:srgbClr val="FF0000"/>
                </a:solidFill>
              </a:rPr>
              <a:t>sdílení – vyvracení – potvrzování</a:t>
            </a:r>
          </a:p>
        </p:txBody>
      </p:sp>
    </p:spTree>
    <p:extLst>
      <p:ext uri="{BB962C8B-B14F-4D97-AF65-F5344CB8AC3E}">
        <p14:creationId xmlns:p14="http://schemas.microsoft.com/office/powerpoint/2010/main" val="1636456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36512" y="692696"/>
            <a:ext cx="934781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Základem vědecké metody je opakování těchto kroků:</a:t>
            </a:r>
          </a:p>
          <a:p>
            <a:endParaRPr lang="cs-CZ" sz="2400" b="1" dirty="0"/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Pozorování</a:t>
            </a:r>
            <a:r>
              <a:rPr lang="cs-CZ" sz="2400" dirty="0"/>
              <a:t> a popis skutečnosti (vjemů, poznatků).</a:t>
            </a:r>
          </a:p>
          <a:p>
            <a:r>
              <a:rPr lang="cs-CZ" sz="2400" dirty="0"/>
              <a:t>• Formulace </a:t>
            </a:r>
            <a:r>
              <a:rPr lang="cs-CZ" sz="2400" dirty="0">
                <a:solidFill>
                  <a:srgbClr val="FF0000"/>
                </a:solidFill>
              </a:rPr>
              <a:t>problému</a:t>
            </a:r>
            <a:r>
              <a:rPr lang="cs-CZ" sz="2400" dirty="0"/>
              <a:t>.</a:t>
            </a:r>
          </a:p>
          <a:p>
            <a:r>
              <a:rPr lang="cs-CZ" sz="2400" dirty="0"/>
              <a:t>• Příprava </a:t>
            </a:r>
            <a:r>
              <a:rPr lang="cs-CZ" sz="2400" dirty="0">
                <a:solidFill>
                  <a:srgbClr val="FF0000"/>
                </a:solidFill>
              </a:rPr>
              <a:t>hypotéz</a:t>
            </a:r>
            <a:r>
              <a:rPr lang="cs-CZ" sz="2400" dirty="0"/>
              <a:t> (návrh vysvětlení s obecnou platností, </a:t>
            </a:r>
            <a:r>
              <a:rPr lang="cs-CZ" sz="2400" dirty="0">
                <a:solidFill>
                  <a:srgbClr val="FF0000"/>
                </a:solidFill>
              </a:rPr>
              <a:t>indukce</a:t>
            </a:r>
            <a:r>
              <a:rPr lang="cs-CZ" sz="2400" dirty="0"/>
              <a:t>)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Předvídání</a:t>
            </a:r>
            <a:r>
              <a:rPr lang="cs-CZ" sz="2400" dirty="0"/>
              <a:t> (logická </a:t>
            </a:r>
            <a:r>
              <a:rPr lang="cs-CZ" sz="2400" dirty="0">
                <a:solidFill>
                  <a:srgbClr val="FF0000"/>
                </a:solidFill>
              </a:rPr>
              <a:t>dedukce</a:t>
            </a:r>
            <a:r>
              <a:rPr lang="cs-CZ" sz="2400" dirty="0"/>
              <a:t> z hypotéz)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Ověření</a:t>
            </a:r>
            <a:r>
              <a:rPr lang="cs-CZ" sz="2400" dirty="0"/>
              <a:t> souladu skutečnosti s předpovědí (buď aplikací předpovědi na</a:t>
            </a:r>
          </a:p>
          <a:p>
            <a:r>
              <a:rPr lang="cs-CZ" sz="2400" dirty="0"/>
              <a:t>experiment nebo aplikací na soubor dat získaný jinak) a ověření</a:t>
            </a:r>
          </a:p>
          <a:p>
            <a:r>
              <a:rPr lang="cs-CZ" sz="2400" dirty="0"/>
              <a:t>logické správnosti předchozích kroků</a:t>
            </a:r>
          </a:p>
        </p:txBody>
      </p:sp>
    </p:spTree>
    <p:extLst>
      <p:ext uri="{BB962C8B-B14F-4D97-AF65-F5344CB8AC3E}">
        <p14:creationId xmlns:p14="http://schemas.microsoft.com/office/powerpoint/2010/main" val="29790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332656"/>
            <a:ext cx="9133975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HISTORIE VĚDY</a:t>
            </a:r>
          </a:p>
          <a:p>
            <a:endParaRPr lang="cs-CZ" sz="2400" dirty="0"/>
          </a:p>
          <a:p>
            <a:r>
              <a:rPr lang="cs-CZ" sz="2400" dirty="0"/>
              <a:t>V dávnověku lidé nechápali okolní jevy a jejich příčiny, některých se</a:t>
            </a:r>
          </a:p>
          <a:p>
            <a:r>
              <a:rPr lang="cs-CZ" sz="2400" dirty="0"/>
              <a:t>báli (bouře, blesky, povodně, epidemie aj.). Hledali pro ně vysvětlení,</a:t>
            </a:r>
          </a:p>
          <a:p>
            <a:r>
              <a:rPr lang="cs-CZ" sz="2400" dirty="0"/>
              <a:t>zpočátku spíše fantastická. Snahy usmířit božstva - oběti.</a:t>
            </a:r>
          </a:p>
          <a:p>
            <a:r>
              <a:rPr lang="cs-CZ" sz="2400" dirty="0"/>
              <a:t>Dodnes pověry</a:t>
            </a:r>
          </a:p>
          <a:p>
            <a:endParaRPr lang="cs-CZ" sz="24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Staré Řecko</a:t>
            </a:r>
          </a:p>
          <a:p>
            <a:r>
              <a:rPr lang="cs-CZ" sz="2400" dirty="0"/>
              <a:t>První známé snahy o vědecké chápání světa.</a:t>
            </a:r>
          </a:p>
          <a:p>
            <a:endParaRPr lang="cs-CZ" sz="2400" dirty="0"/>
          </a:p>
          <a:p>
            <a:r>
              <a:rPr lang="cs-CZ" sz="2400" dirty="0"/>
              <a:t>V antické </a:t>
            </a:r>
            <a:r>
              <a:rPr lang="cs-CZ" sz="2400" dirty="0">
                <a:solidFill>
                  <a:srgbClr val="FF0000"/>
                </a:solidFill>
              </a:rPr>
              <a:t>filosofii</a:t>
            </a:r>
            <a:r>
              <a:rPr lang="cs-CZ" sz="2400" dirty="0"/>
              <a:t> nebyl rozdíl mezi studiem </a:t>
            </a:r>
            <a:r>
              <a:rPr lang="cs-CZ" sz="2400" dirty="0">
                <a:solidFill>
                  <a:srgbClr val="FF0000"/>
                </a:solidFill>
              </a:rPr>
              <a:t>matematiky, historie, poezie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 politiky</a:t>
            </a:r>
            <a:r>
              <a:rPr lang="cs-CZ" sz="2400" dirty="0"/>
              <a:t>. Aristoteles tak studoval stejnými postupy pohyby planet i</a:t>
            </a:r>
          </a:p>
          <a:p>
            <a:r>
              <a:rPr lang="cs-CZ" sz="2400" dirty="0"/>
              <a:t>básnictví, Plato geometrické důkazy s úvahami o vnitřním stavu mysli.</a:t>
            </a:r>
          </a:p>
          <a:p>
            <a:r>
              <a:rPr lang="cs-CZ" sz="2400" dirty="0"/>
              <a:t>Teprve s rozvojem </a:t>
            </a:r>
            <a:r>
              <a:rPr lang="cs-CZ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matematických</a:t>
            </a:r>
            <a:r>
              <a:rPr lang="cs-CZ" sz="2400" dirty="0"/>
              <a:t> důkazů byl postupně vnímán rozdíl</a:t>
            </a:r>
          </a:p>
          <a:p>
            <a:r>
              <a:rPr lang="pl-PL" sz="2400" dirty="0"/>
              <a:t>mezi „vědeckými“ obory a ostatními.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Starý Řím </a:t>
            </a:r>
            <a:r>
              <a:rPr lang="cs-CZ" sz="2400" dirty="0"/>
              <a:t>k rozvoji vědy příliš nepřispěl. Po jeho pádu v Evropě hluboký </a:t>
            </a:r>
          </a:p>
          <a:p>
            <a:r>
              <a:rPr lang="cs-CZ" sz="2400" dirty="0"/>
              <a:t>úpadek.</a:t>
            </a:r>
          </a:p>
        </p:txBody>
      </p:sp>
    </p:spTree>
    <p:extLst>
      <p:ext uri="{BB962C8B-B14F-4D97-AF65-F5344CB8AC3E}">
        <p14:creationId xmlns:p14="http://schemas.microsoft.com/office/powerpoint/2010/main" val="28095073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574" y="1128391"/>
            <a:ext cx="6096851" cy="460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73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36512" y="116632"/>
            <a:ext cx="939552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Islámská civilizace</a:t>
            </a:r>
          </a:p>
          <a:p>
            <a:r>
              <a:rPr lang="cs-CZ" sz="2400" dirty="0"/>
              <a:t>Významným přínosem byl vědecký rozvoj v islámských zemích.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Al-</a:t>
            </a:r>
            <a:r>
              <a:rPr lang="cs-CZ" sz="2400" dirty="0" err="1">
                <a:solidFill>
                  <a:srgbClr val="FF0000"/>
                </a:solidFill>
              </a:rPr>
              <a:t>Biruni</a:t>
            </a:r>
            <a:r>
              <a:rPr lang="cs-CZ" sz="2400" dirty="0"/>
              <a:t> (973–1048) – </a:t>
            </a:r>
            <a:r>
              <a:rPr lang="cs-CZ" sz="2400" dirty="0" err="1"/>
              <a:t>Amu</a:t>
            </a:r>
            <a:r>
              <a:rPr lang="cs-CZ" sz="2400" dirty="0"/>
              <a:t> </a:t>
            </a:r>
            <a:r>
              <a:rPr lang="cs-CZ" sz="2400" dirty="0" err="1"/>
              <a:t>Darya</a:t>
            </a:r>
            <a:r>
              <a:rPr lang="cs-CZ" sz="2400" dirty="0"/>
              <a:t> (Aralské jezero), Irán, Afganistán</a:t>
            </a:r>
          </a:p>
          <a:p>
            <a:r>
              <a:rPr lang="cs-CZ" sz="2400" dirty="0"/>
              <a:t>je nazýván „prvním antropologem“, sepsal podrobné komparativní studie </a:t>
            </a:r>
          </a:p>
          <a:p>
            <a:r>
              <a:rPr lang="cs-CZ" sz="2400" dirty="0"/>
              <a:t>o lidech a náboženstvích a kulturách středního východu, Středomoří </a:t>
            </a:r>
          </a:p>
          <a:p>
            <a:r>
              <a:rPr lang="cs-CZ" sz="2400" dirty="0"/>
              <a:t>a jižní Asie. Měl hluboké znalosti o vírách a tradicích národů z těchto</a:t>
            </a:r>
          </a:p>
          <a:p>
            <a:r>
              <a:rPr lang="cs-CZ" sz="2400" dirty="0"/>
              <a:t>oblastí;</a:t>
            </a:r>
            <a:r>
              <a:rPr lang="en-US" sz="2400" dirty="0"/>
              <a:t> </a:t>
            </a:r>
            <a:r>
              <a:rPr lang="en-US" sz="2400" dirty="0" err="1"/>
              <a:t>astronom</a:t>
            </a:r>
            <a:r>
              <a:rPr lang="cs-CZ" sz="2400" dirty="0" err="1"/>
              <a:t>ie</a:t>
            </a:r>
            <a:r>
              <a:rPr lang="en-US" sz="2400" dirty="0"/>
              <a:t>, </a:t>
            </a:r>
            <a:r>
              <a:rPr lang="en-US" sz="2400" i="1" dirty="0" err="1"/>
              <a:t>matemati</a:t>
            </a:r>
            <a:r>
              <a:rPr lang="cs-CZ" sz="2400" i="1" dirty="0" err="1"/>
              <a:t>ka</a:t>
            </a:r>
            <a:r>
              <a:rPr lang="en-US" sz="2400" dirty="0"/>
              <a:t>, </a:t>
            </a:r>
            <a:r>
              <a:rPr lang="cs-CZ" sz="2400" dirty="0"/>
              <a:t>f</a:t>
            </a:r>
            <a:r>
              <a:rPr lang="en-US" sz="2400" dirty="0"/>
              <a:t>y</a:t>
            </a:r>
            <a:r>
              <a:rPr lang="cs-CZ" sz="2400" dirty="0"/>
              <a:t>z</a:t>
            </a:r>
            <a:r>
              <a:rPr lang="en-US" sz="2400" dirty="0" err="1"/>
              <a:t>i</a:t>
            </a:r>
            <a:r>
              <a:rPr lang="cs-CZ" sz="2400" dirty="0" err="1"/>
              <a:t>ka</a:t>
            </a:r>
            <a:r>
              <a:rPr lang="en-US" sz="2400" dirty="0"/>
              <a:t>, medic</a:t>
            </a:r>
            <a:r>
              <a:rPr lang="cs-CZ" sz="2400" dirty="0"/>
              <a:t>í</a:t>
            </a:r>
            <a:r>
              <a:rPr lang="en-US" sz="2400" dirty="0"/>
              <a:t>n</a:t>
            </a:r>
            <a:r>
              <a:rPr lang="cs-CZ" sz="2400" dirty="0"/>
              <a:t>a</a:t>
            </a:r>
            <a:r>
              <a:rPr lang="en-US" sz="2400" dirty="0"/>
              <a:t> a </a:t>
            </a:r>
            <a:r>
              <a:rPr lang="en-US" sz="2400" dirty="0" err="1"/>
              <a:t>histor</a:t>
            </a:r>
            <a:r>
              <a:rPr lang="cs-CZ" sz="2400" dirty="0" err="1"/>
              <a:t>ie</a:t>
            </a:r>
            <a:r>
              <a:rPr lang="en-US" sz="2400" dirty="0"/>
              <a:t>. </a:t>
            </a:r>
            <a:endParaRPr lang="cs-CZ" sz="2400" dirty="0"/>
          </a:p>
          <a:p>
            <a:endParaRPr lang="pl-PL" sz="2400" dirty="0"/>
          </a:p>
          <a:p>
            <a:r>
              <a:rPr lang="cs-CZ" sz="2400" dirty="0" err="1">
                <a:solidFill>
                  <a:srgbClr val="FF0000"/>
                </a:solidFill>
              </a:rPr>
              <a:t>Abu</a:t>
            </a:r>
            <a:r>
              <a:rPr lang="cs-CZ" sz="2400" dirty="0">
                <a:solidFill>
                  <a:srgbClr val="FF0000"/>
                </a:solidFill>
              </a:rPr>
              <a:t> Ali Ibn </a:t>
            </a:r>
            <a:r>
              <a:rPr lang="cs-CZ" sz="2400" dirty="0" err="1">
                <a:solidFill>
                  <a:srgbClr val="FF0000"/>
                </a:solidFill>
              </a:rPr>
              <a:t>Sina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Avicenna</a:t>
            </a:r>
            <a:r>
              <a:rPr lang="cs-CZ" sz="2400" dirty="0"/>
              <a:t>), 980 – 1037, Buchara (Uzbekistán) - </a:t>
            </a:r>
            <a:r>
              <a:rPr lang="cs-CZ" sz="2400" dirty="0" err="1"/>
              <a:t>Iran</a:t>
            </a:r>
            <a:endParaRPr lang="cs-CZ" sz="2400" dirty="0"/>
          </a:p>
          <a:p>
            <a:r>
              <a:rPr lang="cs-CZ" sz="2400" dirty="0"/>
              <a:t>polyhistor: filosof, lékař, astronom, chemik, geolog, paleontolog, </a:t>
            </a:r>
          </a:p>
          <a:p>
            <a:r>
              <a:rPr lang="cs-CZ" sz="2400" dirty="0"/>
              <a:t>matematik, fyzik, psycholog, básník. </a:t>
            </a:r>
          </a:p>
          <a:p>
            <a:r>
              <a:rPr lang="cs-CZ" sz="2400" dirty="0"/>
              <a:t>V 10 znal celý korán; studoval helenistické autory, v 16 začal s medicínou.  </a:t>
            </a:r>
          </a:p>
          <a:p>
            <a:r>
              <a:rPr lang="cs-CZ" sz="2400" dirty="0"/>
              <a:t>Napsal 450 spisů o nejrůznějších otázkách, 240 se zachovalo. </a:t>
            </a:r>
          </a:p>
          <a:p>
            <a:r>
              <a:rPr lang="cs-CZ" sz="2400" dirty="0"/>
              <a:t>Z toho 150 je věnováno filosofii a 40 medicíně. Jeho slavná kniha </a:t>
            </a:r>
          </a:p>
          <a:p>
            <a:r>
              <a:rPr lang="cs-CZ" sz="2400" dirty="0"/>
              <a:t>„Kánon medicíny“ (</a:t>
            </a:r>
            <a:r>
              <a:rPr lang="cs-CZ" sz="2400" b="1" i="1" dirty="0" err="1"/>
              <a:t>Kánún</a:t>
            </a:r>
            <a:r>
              <a:rPr lang="cs-CZ" sz="2400" b="1" i="1" dirty="0"/>
              <a:t>) </a:t>
            </a:r>
            <a:r>
              <a:rPr lang="cs-CZ" sz="2400" dirty="0"/>
              <a:t>sloužila v evropských středověkých </a:t>
            </a:r>
          </a:p>
          <a:p>
            <a:r>
              <a:rPr lang="cs-CZ" sz="2400" dirty="0"/>
              <a:t>univerzitách jako základní učebnice, v některých až do roku 1650.</a:t>
            </a:r>
          </a:p>
        </p:txBody>
      </p:sp>
    </p:spTree>
    <p:extLst>
      <p:ext uri="{BB962C8B-B14F-4D97-AF65-F5344CB8AC3E}">
        <p14:creationId xmlns:p14="http://schemas.microsoft.com/office/powerpoint/2010/main" val="321769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7504" y="548680"/>
            <a:ext cx="8494761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Islámská civilizace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Ibn </a:t>
            </a:r>
            <a:r>
              <a:rPr lang="cs-CZ" sz="2400" dirty="0" err="1">
                <a:solidFill>
                  <a:srgbClr val="FF0000"/>
                </a:solidFill>
              </a:rPr>
              <a:t>Khaldun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(1332–1406) Tunis (rodina původně ve Španělsku)</a:t>
            </a:r>
          </a:p>
          <a:p>
            <a:r>
              <a:rPr lang="cs-CZ" sz="2400" dirty="0"/>
              <a:t>je považován za “otce“ demografie, historiografie a </a:t>
            </a:r>
            <a:r>
              <a:rPr lang="pl-PL" sz="2400" dirty="0"/>
              <a:t>sociologie a za </a:t>
            </a:r>
          </a:p>
          <a:p>
            <a:r>
              <a:rPr lang="pl-PL" sz="2400" dirty="0"/>
              <a:t>jednoho z předchůdců dnešní ekonomie.</a:t>
            </a:r>
          </a:p>
          <a:p>
            <a:endParaRPr lang="cs-CZ" sz="2400" dirty="0"/>
          </a:p>
          <a:p>
            <a:r>
              <a:rPr lang="cs-CZ" sz="2400" dirty="0"/>
              <a:t>Arabové také mají velké zásluhy v </a:t>
            </a:r>
            <a:r>
              <a:rPr lang="cs-CZ" sz="2400" dirty="0">
                <a:solidFill>
                  <a:srgbClr val="FF0000"/>
                </a:solidFill>
              </a:rPr>
              <a:t>uchování mnoha antických spisů </a:t>
            </a:r>
          </a:p>
          <a:p>
            <a:r>
              <a:rPr lang="cs-CZ" sz="2400" dirty="0"/>
              <a:t>řeckých a latinských a jejich návrat do Evropy v období renesance.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Matematika, arabské číslice, nula</a:t>
            </a:r>
          </a:p>
        </p:txBody>
      </p:sp>
    </p:spTree>
    <p:extLst>
      <p:ext uri="{BB962C8B-B14F-4D97-AF65-F5344CB8AC3E}">
        <p14:creationId xmlns:p14="http://schemas.microsoft.com/office/powerpoint/2010/main" val="208021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476672"/>
            <a:ext cx="9207585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Vývoj v Evropě</a:t>
            </a:r>
          </a:p>
          <a:p>
            <a:r>
              <a:rPr lang="cs-CZ" sz="2400" dirty="0"/>
              <a:t>Po pádu Římské říše bylo teoretické myšlení rozvíjeno hlavně </a:t>
            </a:r>
          </a:p>
          <a:p>
            <a:r>
              <a:rPr lang="cs-CZ" sz="2400" dirty="0"/>
              <a:t>kněžstvem a nastalo dlouhé období tzv. </a:t>
            </a:r>
            <a:r>
              <a:rPr lang="cs-CZ" sz="2400" dirty="0">
                <a:solidFill>
                  <a:srgbClr val="FF0000"/>
                </a:solidFill>
              </a:rPr>
              <a:t>scholastiky</a:t>
            </a:r>
            <a:r>
              <a:rPr lang="cs-CZ" sz="2400" dirty="0"/>
              <a:t>, jejímž obsahem </a:t>
            </a:r>
          </a:p>
          <a:p>
            <a:r>
              <a:rPr lang="cs-CZ" sz="2400" dirty="0"/>
              <a:t>byla snaha o pochopení, obhajobu a systematizaci obsahu katolické víry. </a:t>
            </a:r>
          </a:p>
          <a:p>
            <a:r>
              <a:rPr lang="cs-CZ" sz="2400" dirty="0"/>
              <a:t>Povinným základem byla bible, studovány i spisy církevních otců, </a:t>
            </a:r>
          </a:p>
          <a:p>
            <a:r>
              <a:rPr lang="cs-CZ" sz="2400" dirty="0"/>
              <a:t>církevní tradice a později i spisy Aristotelovy.</a:t>
            </a:r>
          </a:p>
          <a:p>
            <a:r>
              <a:rPr lang="cs-CZ" sz="2400" dirty="0"/>
              <a:t>Důsledně bylo vyžadováno biblické učení, odchylky (kacířství) byly tvrdě </a:t>
            </a:r>
          </a:p>
          <a:p>
            <a:r>
              <a:rPr lang="cs-CZ" sz="2400" dirty="0"/>
              <a:t>trestány.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Renesance</a:t>
            </a:r>
            <a:r>
              <a:rPr lang="cs-CZ" sz="2400" dirty="0"/>
              <a:t> (obnovení, obrození), kulturně historická epocha přibližně </a:t>
            </a:r>
          </a:p>
          <a:p>
            <a:r>
              <a:rPr lang="cs-CZ" sz="2400" dirty="0"/>
              <a:t>od 1350 do konce 16. století. Doba znovuzrození estetického ideálu a </a:t>
            </a:r>
          </a:p>
          <a:p>
            <a:r>
              <a:rPr lang="cs-CZ" sz="2400" dirty="0"/>
              <a:t>životních měřítek antiky a na něm založeného nového rozkvětu umění, </a:t>
            </a:r>
          </a:p>
          <a:p>
            <a:r>
              <a:rPr lang="cs-CZ" sz="2400" dirty="0"/>
              <a:t>filosofie a přírodovědy. Jde o přechod od středověku k nové době, </a:t>
            </a:r>
          </a:p>
          <a:p>
            <a:r>
              <a:rPr lang="cs-CZ" sz="2400" dirty="0"/>
              <a:t>zejména v Itálii (od 14. století), pak v Anglii (konec 14.  století), </a:t>
            </a:r>
          </a:p>
          <a:p>
            <a:r>
              <a:rPr lang="cs-CZ" sz="2400" dirty="0"/>
              <a:t>Francii (od 15. století), Španělsku a Německu (15. a 16. století) a </a:t>
            </a:r>
          </a:p>
          <a:p>
            <a:r>
              <a:rPr lang="cs-CZ" sz="2400" dirty="0"/>
              <a:t>ve Střední Evropě (16. století).</a:t>
            </a:r>
          </a:p>
        </p:txBody>
      </p:sp>
    </p:spTree>
    <p:extLst>
      <p:ext uri="{BB962C8B-B14F-4D97-AF65-F5344CB8AC3E}">
        <p14:creationId xmlns:p14="http://schemas.microsoft.com/office/powerpoint/2010/main" val="126459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104159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Vývoj 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Světonázorová a umělecká rozrůzněnost. Rozvoj řemeslné výroby a </a:t>
            </a:r>
          </a:p>
          <a:p>
            <a:r>
              <a:rPr lang="cs-CZ" sz="2400" dirty="0"/>
              <a:t>vznik prvních manufaktur, významné </a:t>
            </a:r>
            <a:r>
              <a:rPr lang="cs-CZ" sz="2400" dirty="0">
                <a:solidFill>
                  <a:srgbClr val="FF0000"/>
                </a:solidFill>
              </a:rPr>
              <a:t>námořní objevy</a:t>
            </a:r>
            <a:r>
              <a:rPr lang="cs-CZ" sz="2400" dirty="0"/>
              <a:t>, rozvoj </a:t>
            </a:r>
          </a:p>
          <a:p>
            <a:r>
              <a:rPr lang="cs-CZ" sz="2400" dirty="0"/>
              <a:t>mezinárodního obchodu, </a:t>
            </a:r>
            <a:r>
              <a:rPr lang="cs-CZ" sz="2400" dirty="0">
                <a:solidFill>
                  <a:srgbClr val="FF0000"/>
                </a:solidFill>
              </a:rPr>
              <a:t>knihtisk</a:t>
            </a:r>
            <a:r>
              <a:rPr lang="cs-CZ" sz="2400" dirty="0"/>
              <a:t>.</a:t>
            </a:r>
          </a:p>
          <a:p>
            <a:r>
              <a:rPr lang="cs-CZ" sz="2400" dirty="0"/>
              <a:t>V myšlenkové oblasti jednoznačný </a:t>
            </a:r>
            <a:r>
              <a:rPr lang="cs-CZ" sz="2400" dirty="0">
                <a:solidFill>
                  <a:srgbClr val="FF0000"/>
                </a:solidFill>
              </a:rPr>
              <a:t>příklon k přírodě </a:t>
            </a:r>
            <a:r>
              <a:rPr lang="cs-CZ" sz="2400" dirty="0"/>
              <a:t>a smyslové </a:t>
            </a:r>
          </a:p>
          <a:p>
            <a:r>
              <a:rPr lang="cs-CZ" sz="2400" dirty="0"/>
              <a:t>skutečnosti.</a:t>
            </a:r>
          </a:p>
          <a:p>
            <a:r>
              <a:rPr lang="cs-CZ" sz="2400" dirty="0"/>
              <a:t>Obnoveno zkoumání přírody. První pitvy. Ideálem byl univerzální </a:t>
            </a:r>
          </a:p>
          <a:p>
            <a:r>
              <a:rPr lang="cs-CZ" sz="2400" dirty="0"/>
              <a:t>umělec a vědec (</a:t>
            </a:r>
            <a:r>
              <a:rPr lang="cs-CZ" sz="2400" dirty="0">
                <a:solidFill>
                  <a:srgbClr val="FF0000"/>
                </a:solidFill>
              </a:rPr>
              <a:t>Leonardo da Vinci</a:t>
            </a:r>
            <a:r>
              <a:rPr lang="cs-CZ" sz="2400" dirty="0"/>
              <a:t>). Z umělců </a:t>
            </a:r>
            <a:r>
              <a:rPr lang="cs-CZ" sz="2400" dirty="0">
                <a:solidFill>
                  <a:srgbClr val="FF0000"/>
                </a:solidFill>
              </a:rPr>
              <a:t>Dante</a:t>
            </a:r>
            <a:r>
              <a:rPr lang="cs-CZ" sz="2400" dirty="0"/>
              <a:t> (Božská komedie),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F. </a:t>
            </a:r>
            <a:r>
              <a:rPr lang="cs-CZ" sz="2400" dirty="0" err="1">
                <a:solidFill>
                  <a:srgbClr val="FF0000"/>
                </a:solidFill>
              </a:rPr>
              <a:t>Petrarca</a:t>
            </a:r>
            <a:r>
              <a:rPr lang="cs-CZ" sz="2400" dirty="0">
                <a:solidFill>
                  <a:srgbClr val="FF0000"/>
                </a:solidFill>
              </a:rPr>
              <a:t>,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Michelangelo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Buonarotti</a:t>
            </a:r>
            <a:r>
              <a:rPr lang="cs-CZ" sz="2400" dirty="0">
                <a:solidFill>
                  <a:srgbClr val="FF0000"/>
                </a:solidFill>
              </a:rPr>
              <a:t>, F. </a:t>
            </a:r>
            <a:r>
              <a:rPr lang="cs-CZ" sz="2400" dirty="0" err="1">
                <a:solidFill>
                  <a:srgbClr val="FF0000"/>
                </a:solidFill>
              </a:rPr>
              <a:t>Rabelais</a:t>
            </a:r>
            <a:r>
              <a:rPr lang="cs-CZ" sz="2400" dirty="0">
                <a:solidFill>
                  <a:srgbClr val="FF0000"/>
                </a:solidFill>
              </a:rPr>
              <a:t>, M. de Cervantes</a:t>
            </a:r>
            <a:r>
              <a:rPr lang="cs-CZ" sz="2400" dirty="0"/>
              <a:t>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W. Shakespeare, </a:t>
            </a:r>
            <a:r>
              <a:rPr lang="cs-CZ" sz="2400" dirty="0" err="1">
                <a:solidFill>
                  <a:srgbClr val="FF0000"/>
                </a:solidFill>
              </a:rPr>
              <a:t>Lope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es-ES" sz="2400" dirty="0">
                <a:solidFill>
                  <a:srgbClr val="FF0000"/>
                </a:solidFill>
              </a:rPr>
              <a:t>de Vega, Calderón de la Barca</a:t>
            </a:r>
            <a:r>
              <a:rPr lang="es-ES" sz="2400" dirty="0"/>
              <a:t>. </a:t>
            </a:r>
            <a:endParaRPr lang="cs-CZ" sz="2400" dirty="0"/>
          </a:p>
          <a:p>
            <a:endParaRPr lang="cs-CZ" sz="2400" dirty="0">
              <a:solidFill>
                <a:srgbClr val="C00000"/>
              </a:solidFill>
            </a:endParaRPr>
          </a:p>
          <a:p>
            <a:r>
              <a:rPr lang="es-ES" sz="2400" dirty="0">
                <a:solidFill>
                  <a:srgbClr val="C00000"/>
                </a:solidFill>
              </a:rPr>
              <a:t>V českých zemích </a:t>
            </a:r>
            <a:r>
              <a:rPr lang="es-ES" sz="2400" dirty="0"/>
              <a:t>v průběhu 16. století</a:t>
            </a:r>
            <a:r>
              <a:rPr lang="cs-CZ" sz="2400" dirty="0"/>
              <a:t> všestranný rozvoj kultury a </a:t>
            </a:r>
          </a:p>
          <a:p>
            <a:r>
              <a:rPr lang="cs-CZ" sz="2400" dirty="0"/>
              <a:t>literatury psané latinsky i česky. B. </a:t>
            </a:r>
            <a:r>
              <a:rPr lang="cs-CZ" sz="2400" dirty="0" err="1"/>
              <a:t>Hasištejnský</a:t>
            </a:r>
            <a:r>
              <a:rPr lang="cs-CZ" sz="2400" dirty="0"/>
              <a:t> z Lobkovic, Viktorin </a:t>
            </a:r>
          </a:p>
          <a:p>
            <a:r>
              <a:rPr lang="cs-CZ" sz="2400" dirty="0"/>
              <a:t>Kornel ze Všehrd, Jan Blahoslav. Četné překlady antických a biblických </a:t>
            </a:r>
          </a:p>
          <a:p>
            <a:r>
              <a:rPr lang="cs-CZ" sz="2400" dirty="0"/>
              <a:t>textů , rozšíření cestopisů (Krištof Harant z Polžic a Bezdružic),</a:t>
            </a:r>
          </a:p>
          <a:p>
            <a:r>
              <a:rPr lang="cs-CZ" sz="2400" dirty="0"/>
              <a:t>zábavných knih, naučné literatury a lidové četby.</a:t>
            </a:r>
          </a:p>
        </p:txBody>
      </p:sp>
    </p:spTree>
    <p:extLst>
      <p:ext uri="{BB962C8B-B14F-4D97-AF65-F5344CB8AC3E}">
        <p14:creationId xmlns:p14="http://schemas.microsoft.com/office/powerpoint/2010/main" val="229578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039782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Vývoj 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dirty="0"/>
          </a:p>
          <a:p>
            <a:r>
              <a:rPr lang="cs-CZ" sz="2400" dirty="0"/>
              <a:t>Souběžně ale také proti tomuto vývoji rostl odpor církve. </a:t>
            </a:r>
          </a:p>
          <a:p>
            <a:r>
              <a:rPr lang="cs-CZ" sz="2400" dirty="0"/>
              <a:t>1550 založen jezuitský řád, počátek </a:t>
            </a:r>
            <a:r>
              <a:rPr lang="cs-CZ" sz="2400" dirty="0">
                <a:solidFill>
                  <a:srgbClr val="FF0000"/>
                </a:solidFill>
              </a:rPr>
              <a:t>protireformace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Inkvizice</a:t>
            </a:r>
            <a:r>
              <a:rPr lang="cs-CZ" sz="2400" dirty="0"/>
              <a:t>: hlavně 14. – 17. století.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Herese</a:t>
            </a:r>
            <a:r>
              <a:rPr lang="cs-CZ" sz="2400" dirty="0"/>
              <a:t>: </a:t>
            </a:r>
            <a:r>
              <a:rPr lang="cs-CZ" sz="2400" dirty="0" err="1"/>
              <a:t>kataři</a:t>
            </a:r>
            <a:r>
              <a:rPr lang="cs-CZ" sz="2400" dirty="0"/>
              <a:t> (odtud termín kacíři), Valdenští</a:t>
            </a:r>
          </a:p>
          <a:p>
            <a:endParaRPr lang="cs-CZ" sz="2400" dirty="0"/>
          </a:p>
          <a:p>
            <a:r>
              <a:rPr lang="cs-CZ" sz="2400" dirty="0"/>
              <a:t>Španělský lékař, přírodovědec, právník a teolog </a:t>
            </a:r>
            <a:r>
              <a:rPr lang="cs-CZ" sz="2400" dirty="0" err="1">
                <a:solidFill>
                  <a:srgbClr val="FF0000"/>
                </a:solidFill>
              </a:rPr>
              <a:t>Servetus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(1511 – 1553).</a:t>
            </a:r>
          </a:p>
          <a:p>
            <a:r>
              <a:rPr lang="cs-CZ" sz="2400" dirty="0"/>
              <a:t>Jeho hlavním dílem teologickým dílem byla kniha </a:t>
            </a:r>
            <a:r>
              <a:rPr lang="cs-CZ" sz="2400" dirty="0" err="1"/>
              <a:t>Christianismi</a:t>
            </a:r>
            <a:r>
              <a:rPr lang="cs-CZ" sz="2400" dirty="0"/>
              <a:t> </a:t>
            </a:r>
          </a:p>
          <a:p>
            <a:r>
              <a:rPr lang="cs-CZ" sz="2400" dirty="0" err="1"/>
              <a:t>Restitutio</a:t>
            </a:r>
            <a:r>
              <a:rPr lang="cs-CZ" sz="2400" dirty="0"/>
              <a:t> (Obnova křesťanství). V medicíně byl objevitelem malého </a:t>
            </a:r>
          </a:p>
          <a:p>
            <a:r>
              <a:rPr lang="cs-CZ" sz="2400" dirty="0"/>
              <a:t>krevního oběhu a  spojení mezi oběhem tepenným a žilním. </a:t>
            </a:r>
          </a:p>
          <a:p>
            <a:r>
              <a:rPr lang="cs-CZ" sz="2400" dirty="0"/>
              <a:t>Byl upálen za to, že neuznával dogma o trojjedinosti boží. </a:t>
            </a:r>
          </a:p>
          <a:p>
            <a:r>
              <a:rPr lang="cs-CZ" sz="2400" dirty="0"/>
              <a:t>Také </a:t>
            </a:r>
            <a:r>
              <a:rPr lang="cs-CZ" sz="2400" dirty="0">
                <a:solidFill>
                  <a:srgbClr val="FF0000"/>
                </a:solidFill>
              </a:rPr>
              <a:t>Jan Hus </a:t>
            </a:r>
            <a:r>
              <a:rPr lang="cs-CZ" sz="2400" dirty="0"/>
              <a:t>(upálen 1415), </a:t>
            </a:r>
            <a:r>
              <a:rPr lang="cs-CZ" sz="2400" dirty="0">
                <a:solidFill>
                  <a:srgbClr val="FF0000"/>
                </a:solidFill>
              </a:rPr>
              <a:t>Jeroným Pražský </a:t>
            </a:r>
            <a:r>
              <a:rPr lang="cs-CZ" sz="2400" dirty="0"/>
              <a:t>(1416), </a:t>
            </a:r>
            <a:r>
              <a:rPr lang="cs-CZ" sz="2400" dirty="0" err="1">
                <a:solidFill>
                  <a:srgbClr val="FF0000"/>
                </a:solidFill>
              </a:rPr>
              <a:t>Girolamo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FF0000"/>
                </a:solidFill>
              </a:rPr>
              <a:t>Savonarola</a:t>
            </a:r>
            <a:r>
              <a:rPr lang="cs-CZ" sz="2400" dirty="0"/>
              <a:t> (kazatel, založil ve Florencii teokratický stát</a:t>
            </a:r>
          </a:p>
          <a:p>
            <a:r>
              <a:rPr lang="cs-CZ" sz="2400" dirty="0"/>
              <a:t>s demokratickou ústavou a přísnými mravními zákony, svržen, </a:t>
            </a:r>
          </a:p>
          <a:p>
            <a:r>
              <a:rPr lang="cs-CZ" sz="2400" dirty="0"/>
              <a:t>1498 upálen).</a:t>
            </a:r>
          </a:p>
        </p:txBody>
      </p:sp>
    </p:spTree>
    <p:extLst>
      <p:ext uri="{BB962C8B-B14F-4D97-AF65-F5344CB8AC3E}">
        <p14:creationId xmlns:p14="http://schemas.microsoft.com/office/powerpoint/2010/main" val="7663203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11922</TotalTime>
  <Words>3599</Words>
  <Application>Microsoft Office PowerPoint</Application>
  <PresentationFormat>Předvádění na obrazovce (4:3)</PresentationFormat>
  <Paragraphs>520</Paragraphs>
  <Slides>40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Halina Matějová</cp:lastModifiedBy>
  <cp:revision>77</cp:revision>
  <dcterms:created xsi:type="dcterms:W3CDTF">2017-03-02T15:49:48Z</dcterms:created>
  <dcterms:modified xsi:type="dcterms:W3CDTF">2023-05-26T07:44:11Z</dcterms:modified>
</cp:coreProperties>
</file>