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9"/>
  </p:notesMasterIdLst>
  <p:handoutMasterIdLst>
    <p:handoutMasterId r:id="rId70"/>
  </p:handoutMasterIdLst>
  <p:sldIdLst>
    <p:sldId id="260" r:id="rId2"/>
    <p:sldId id="256" r:id="rId3"/>
    <p:sldId id="387" r:id="rId4"/>
    <p:sldId id="281" r:id="rId5"/>
    <p:sldId id="282" r:id="rId6"/>
    <p:sldId id="283" r:id="rId7"/>
    <p:sldId id="258" r:id="rId8"/>
    <p:sldId id="284" r:id="rId9"/>
    <p:sldId id="285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9" r:id="rId25"/>
    <p:sldId id="310" r:id="rId26"/>
    <p:sldId id="312" r:id="rId27"/>
    <p:sldId id="313" r:id="rId28"/>
    <p:sldId id="318" r:id="rId29"/>
    <p:sldId id="315" r:id="rId30"/>
    <p:sldId id="316" r:id="rId31"/>
    <p:sldId id="317" r:id="rId32"/>
    <p:sldId id="286" r:id="rId33"/>
    <p:sldId id="293" r:id="rId34"/>
    <p:sldId id="320" r:id="rId35"/>
    <p:sldId id="321" r:id="rId36"/>
    <p:sldId id="332" r:id="rId37"/>
    <p:sldId id="323" r:id="rId38"/>
    <p:sldId id="324" r:id="rId39"/>
    <p:sldId id="326" r:id="rId40"/>
    <p:sldId id="327" r:id="rId41"/>
    <p:sldId id="328" r:id="rId42"/>
    <p:sldId id="329" r:id="rId43"/>
    <p:sldId id="330" r:id="rId44"/>
    <p:sldId id="331" r:id="rId45"/>
    <p:sldId id="291" r:id="rId46"/>
    <p:sldId id="338" r:id="rId47"/>
    <p:sldId id="339" r:id="rId48"/>
    <p:sldId id="340" r:id="rId49"/>
    <p:sldId id="289" r:id="rId50"/>
    <p:sldId id="341" r:id="rId51"/>
    <p:sldId id="342" r:id="rId52"/>
    <p:sldId id="335" r:id="rId53"/>
    <p:sldId id="337" r:id="rId54"/>
    <p:sldId id="343" r:id="rId55"/>
    <p:sldId id="345" r:id="rId56"/>
    <p:sldId id="261" r:id="rId57"/>
    <p:sldId id="388" r:id="rId58"/>
    <p:sldId id="344" r:id="rId59"/>
    <p:sldId id="346" r:id="rId60"/>
    <p:sldId id="333" r:id="rId61"/>
    <p:sldId id="334" r:id="rId62"/>
    <p:sldId id="336" r:id="rId63"/>
    <p:sldId id="347" r:id="rId64"/>
    <p:sldId id="348" r:id="rId65"/>
    <p:sldId id="263" r:id="rId66"/>
    <p:sldId id="349" r:id="rId67"/>
    <p:sldId id="262" r:id="rId68"/>
  </p:sldIdLst>
  <p:sldSz cx="12192000" cy="6858000"/>
  <p:notesSz cx="6858000" cy="9144000"/>
  <p:custDataLst>
    <p:tags r:id="rId7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60" d="100"/>
          <a:sy n="60" d="100"/>
        </p:scale>
        <p:origin x="96" y="1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2F2A1B-E42C-438F-9A50-9AE871D97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0D7CFD-CAF9-4DF2-82E3-99C5D96D35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FED67E-0A10-4888-AB57-5DB0A70A0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6955F-BA57-469A-9172-E1189668D9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565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29B479-6986-42AB-B8A9-8F14FECD1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C12245-416B-456C-B72E-6ACB9246B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7CEC5B-072C-4FF3-AFC8-310C672BD1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956B4-6D01-425C-9BB7-2F7101F75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8068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A3A75B-C127-4533-B536-334834A68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E86B97-1C87-475F-BC64-E44BC0DC69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74B923-5385-40E8-A322-79FB77B1C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BD5CD-02CD-462C-81B0-E7088D8FE9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829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CC7423-95A3-4330-BA90-3463EF454D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0477B0-BEB9-4B69-908D-DB4DAB333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5982A3-CC49-41F9-8A15-D9A85B575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A8B4C-44D7-4135-A859-B6D3FAB14D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967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en-US"/>
              <a:t>Úvod do neurověd - význam a regulační povaha nervového systému</a:t>
            </a:r>
            <a:endParaRPr lang="cs-CZ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8" r:id="rId15"/>
    <p:sldLayoutId id="2147483699" r:id="rId16"/>
    <p:sldLayoutId id="2147483704" r:id="rId17"/>
    <p:sldLayoutId id="2147483705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file:///D:\Spiro\Obr_7.j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e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D:\Spiro\Obr_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file:///D:\Spiro\Obr_2.jpg" TargetMode="Externa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201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DBC5872-F083-435F-9976-47824A7BB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9546" y="304800"/>
            <a:ext cx="11265569" cy="1143000"/>
          </a:xfrm>
        </p:spPr>
        <p:txBody>
          <a:bodyPr/>
          <a:lstStyle/>
          <a:p>
            <a:r>
              <a:rPr lang="cs-CZ" altLang="cs-CZ" b="1" dirty="0" err="1"/>
              <a:t>Asthma</a:t>
            </a:r>
            <a:r>
              <a:rPr lang="cs-CZ" altLang="cs-CZ" b="1" dirty="0"/>
              <a:t> </a:t>
            </a:r>
            <a:r>
              <a:rPr lang="cs-CZ" altLang="cs-CZ" b="1" dirty="0" err="1"/>
              <a:t>bronchiale</a:t>
            </a:r>
            <a:endParaRPr lang="cs-CZ" altLang="cs-CZ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19B9D0F-8880-456B-ACA8-A3D8860CE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9546" y="1034718"/>
            <a:ext cx="11265569" cy="4876800"/>
          </a:xfrm>
        </p:spPr>
        <p:txBody>
          <a:bodyPr/>
          <a:lstStyle/>
          <a:p>
            <a:r>
              <a:rPr lang="cs-CZ" altLang="cs-CZ" sz="3000" dirty="0">
                <a:solidFill>
                  <a:schemeClr val="accent2"/>
                </a:solidFill>
              </a:rPr>
              <a:t>Chronická zánětlivá choroba</a:t>
            </a:r>
            <a:r>
              <a:rPr lang="cs-CZ" altLang="cs-CZ" sz="3000" dirty="0"/>
              <a:t> dýchacích cest, charakterizovaná </a:t>
            </a:r>
            <a:r>
              <a:rPr lang="cs-CZ" altLang="cs-CZ" sz="3000" dirty="0">
                <a:solidFill>
                  <a:schemeClr val="accent2"/>
                </a:solidFill>
              </a:rPr>
              <a:t>zvýšenou reaktivitou</a:t>
            </a:r>
            <a:r>
              <a:rPr lang="cs-CZ" altLang="cs-CZ" sz="3000" dirty="0"/>
              <a:t> na různé stimuly vedoucí k variabilní</a:t>
            </a:r>
            <a:r>
              <a:rPr lang="cs-CZ" altLang="cs-CZ" sz="3000" dirty="0">
                <a:solidFill>
                  <a:schemeClr val="accent2"/>
                </a:solidFill>
              </a:rPr>
              <a:t> bronchiální obstrukci</a:t>
            </a:r>
            <a:r>
              <a:rPr lang="cs-CZ" altLang="cs-CZ" sz="3000" dirty="0"/>
              <a:t>, která je </a:t>
            </a:r>
            <a:r>
              <a:rPr lang="cs-CZ" altLang="cs-CZ" sz="3000" dirty="0">
                <a:solidFill>
                  <a:schemeClr val="accent2"/>
                </a:solidFill>
              </a:rPr>
              <a:t>reverzibilní</a:t>
            </a:r>
            <a:r>
              <a:rPr lang="cs-CZ" altLang="cs-CZ" sz="3000" dirty="0"/>
              <a:t> buď spontánně nebo po terapii.</a:t>
            </a:r>
          </a:p>
          <a:p>
            <a:r>
              <a:rPr lang="cs-CZ" altLang="cs-CZ" sz="3000" dirty="0"/>
              <a:t>2,3-3,3 % populace</a:t>
            </a:r>
          </a:p>
          <a:p>
            <a:r>
              <a:rPr lang="cs-CZ" altLang="cs-CZ" sz="3000" dirty="0"/>
              <a:t>bez závislosti na pohlaví</a:t>
            </a:r>
          </a:p>
          <a:p>
            <a:r>
              <a:rPr lang="cs-CZ" altLang="cs-CZ" sz="3000" dirty="0"/>
              <a:t>vzrůstající výskyt</a:t>
            </a:r>
          </a:p>
          <a:p>
            <a:r>
              <a:rPr lang="cs-CZ" altLang="cs-CZ" sz="3000" dirty="0"/>
              <a:t>multifaktoriální onemocnění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1D434CF-9E91-4432-B503-169C2CD1D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Astma - klinické příznaky</a:t>
            </a:r>
            <a:endParaRPr lang="cs-CZ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BD2C3BC-AE1A-4F57-8670-8E8472CC3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Dechové obtíže, </a:t>
            </a:r>
            <a:r>
              <a:rPr lang="cs-CZ" altLang="cs-CZ">
                <a:solidFill>
                  <a:schemeClr val="accent2"/>
                </a:solidFill>
              </a:rPr>
              <a:t>hvízdavý dech, dráždivý kašel</a:t>
            </a:r>
          </a:p>
          <a:p>
            <a:r>
              <a:rPr lang="cs-CZ" altLang="cs-CZ">
                <a:solidFill>
                  <a:schemeClr val="accent2"/>
                </a:solidFill>
              </a:rPr>
              <a:t>záchvaty</a:t>
            </a:r>
            <a:r>
              <a:rPr lang="cs-CZ" altLang="cs-CZ"/>
              <a:t> se střídají s </a:t>
            </a:r>
            <a:r>
              <a:rPr lang="cs-CZ" altLang="cs-CZ">
                <a:solidFill>
                  <a:schemeClr val="accent2"/>
                </a:solidFill>
              </a:rPr>
              <a:t>obdobím klidu</a:t>
            </a:r>
            <a:endParaRPr lang="cs-CZ" altLang="cs-CZ"/>
          </a:p>
          <a:p>
            <a:r>
              <a:rPr lang="cs-CZ" altLang="cs-CZ"/>
              <a:t>variabilita</a:t>
            </a:r>
          </a:p>
          <a:p>
            <a:pPr lvl="1"/>
            <a:r>
              <a:rPr lang="cs-CZ" altLang="cs-CZ"/>
              <a:t>sezónní</a:t>
            </a:r>
          </a:p>
          <a:p>
            <a:pPr lvl="1"/>
            <a:r>
              <a:rPr lang="cs-CZ" altLang="cs-CZ"/>
              <a:t>diurnální (noční a ranní záchvaty)</a:t>
            </a:r>
          </a:p>
          <a:p>
            <a:pPr lvl="1"/>
            <a:r>
              <a:rPr lang="cs-CZ" altLang="cs-CZ"/>
              <a:t>zátěžová (námahové astma)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E79A8CC-1E1C-47D9-8125-F241F7FD2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Astma - dělení</a:t>
            </a: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357572C-35E4-4DE7-AE75-EC4BE208B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Atopické (alergické)</a:t>
            </a:r>
            <a:r>
              <a:rPr lang="cs-CZ" altLang="cs-CZ"/>
              <a:t> astma</a:t>
            </a:r>
          </a:p>
          <a:p>
            <a:pPr lvl="1"/>
            <a:r>
              <a:rPr lang="cs-CZ" altLang="cs-CZ"/>
              <a:t>genetická predispozice + alergen, I.typ přecitl.</a:t>
            </a:r>
          </a:p>
          <a:p>
            <a:r>
              <a:rPr lang="cs-CZ" altLang="cs-CZ">
                <a:solidFill>
                  <a:schemeClr val="accent2"/>
                </a:solidFill>
              </a:rPr>
              <a:t>Neatopické (nealergické)</a:t>
            </a:r>
            <a:r>
              <a:rPr lang="cs-CZ" altLang="cs-CZ"/>
              <a:t> astma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endogenní a. (bez známé příčiny)</a:t>
            </a:r>
          </a:p>
          <a:p>
            <a:pPr lvl="1"/>
            <a:r>
              <a:rPr lang="cs-CZ" altLang="cs-CZ"/>
              <a:t>námahové a. (tělesná zátěž)</a:t>
            </a:r>
          </a:p>
          <a:p>
            <a:pPr lvl="1"/>
            <a:r>
              <a:rPr lang="cs-CZ" altLang="cs-CZ"/>
              <a:t>iritační a. (chem.látky, teplo, chlad)</a:t>
            </a:r>
          </a:p>
          <a:p>
            <a:pPr lvl="1"/>
            <a:r>
              <a:rPr lang="cs-CZ" altLang="cs-CZ"/>
              <a:t>aspirinové a. (i jiné léky)</a:t>
            </a:r>
          </a:p>
          <a:p>
            <a:r>
              <a:rPr lang="cs-CZ" altLang="cs-CZ"/>
              <a:t>profesionální a. aj.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NOW5-15">
            <a:extLst>
              <a:ext uri="{FF2B5EF4-FFF2-40B4-BE49-F238E27FC236}">
                <a16:creationId xmlns:a16="http://schemas.microsoft.com/office/drawing/2014/main" id="{511937C4-E45B-4319-8062-67B01FBF3358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143000"/>
            <a:ext cx="7772400" cy="5410200"/>
          </a:xfrm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0F105D49-B4C8-4114-BCE8-E4A69E309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27943" y="401051"/>
            <a:ext cx="7772400" cy="1143000"/>
          </a:xfrm>
        </p:spPr>
        <p:txBody>
          <a:bodyPr/>
          <a:lstStyle/>
          <a:p>
            <a:r>
              <a:rPr lang="cs-CZ" altLang="cs-CZ" b="1" dirty="0">
                <a:solidFill>
                  <a:srgbClr val="FF3300"/>
                </a:solidFill>
              </a:rPr>
              <a:t>1.typ přecitlivělosti (</a:t>
            </a:r>
            <a:r>
              <a:rPr lang="cs-CZ" altLang="cs-CZ" b="1" dirty="0" err="1">
                <a:solidFill>
                  <a:srgbClr val="FF3300"/>
                </a:solidFill>
              </a:rPr>
              <a:t>IgE</a:t>
            </a:r>
            <a:r>
              <a:rPr lang="cs-CZ" altLang="cs-CZ" b="1" dirty="0">
                <a:solidFill>
                  <a:srgbClr val="FF3300"/>
                </a:solidFill>
              </a:rPr>
              <a:t>)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91EA88-B349-4BB8-90D1-C263EE489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Astma - fáze záchvatu</a:t>
            </a: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BDF35FC-9A5A-4548-AD44-5F90C3752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Časná</a:t>
            </a:r>
            <a:r>
              <a:rPr lang="cs-CZ" altLang="cs-CZ"/>
              <a:t> (bezprostřední odpověď)</a:t>
            </a:r>
          </a:p>
          <a:p>
            <a:pPr lvl="1"/>
            <a:r>
              <a:rPr lang="cs-CZ" altLang="cs-CZ"/>
              <a:t>do 30 min, mediátory žírných buněk</a:t>
            </a:r>
          </a:p>
          <a:p>
            <a:pPr lvl="1"/>
            <a:r>
              <a:rPr lang="cs-CZ" altLang="cs-CZ"/>
              <a:t>zvýšená </a:t>
            </a:r>
            <a:r>
              <a:rPr lang="cs-CZ" altLang="cs-CZ" b="1" i="1"/>
              <a:t>sekrece</a:t>
            </a:r>
            <a:r>
              <a:rPr lang="cs-CZ" altLang="cs-CZ"/>
              <a:t> hlenu, </a:t>
            </a:r>
            <a:r>
              <a:rPr lang="cs-CZ" altLang="cs-CZ" b="1" i="1"/>
              <a:t>otok</a:t>
            </a:r>
            <a:r>
              <a:rPr lang="cs-CZ" altLang="cs-CZ"/>
              <a:t> sliznice</a:t>
            </a:r>
          </a:p>
          <a:p>
            <a:pPr lvl="1"/>
            <a:r>
              <a:rPr lang="cs-CZ" altLang="cs-CZ" b="1" i="1"/>
              <a:t>kontrakce hladkých svalů</a:t>
            </a:r>
            <a:r>
              <a:rPr lang="cs-CZ" altLang="cs-CZ"/>
              <a:t> (bronchospazmus)</a:t>
            </a:r>
          </a:p>
          <a:p>
            <a:r>
              <a:rPr lang="cs-CZ" altLang="cs-CZ">
                <a:solidFill>
                  <a:schemeClr val="accent2"/>
                </a:solidFill>
              </a:rPr>
              <a:t>Pozdní</a:t>
            </a:r>
            <a:r>
              <a:rPr lang="cs-CZ" altLang="cs-CZ"/>
              <a:t> odpověď</a:t>
            </a:r>
          </a:p>
          <a:p>
            <a:pPr lvl="1"/>
            <a:r>
              <a:rPr lang="cs-CZ" altLang="cs-CZ"/>
              <a:t>po 4-6 hod, mediátory neutrofilů, eozinofilů</a:t>
            </a:r>
          </a:p>
          <a:p>
            <a:pPr lvl="1"/>
            <a:r>
              <a:rPr lang="cs-CZ" altLang="cs-CZ"/>
              <a:t>zánět, příp. destrukce epitelu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WPF4-14">
            <a:extLst>
              <a:ext uri="{FF2B5EF4-FFF2-40B4-BE49-F238E27FC236}">
                <a16:creationId xmlns:a16="http://schemas.microsoft.com/office/drawing/2014/main" id="{7772A895-B4A9-43F6-B128-4667276930DA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73351" y="609600"/>
            <a:ext cx="6843713" cy="5486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astmaprurez">
            <a:extLst>
              <a:ext uri="{FF2B5EF4-FFF2-40B4-BE49-F238E27FC236}">
                <a16:creationId xmlns:a16="http://schemas.microsoft.com/office/drawing/2014/main" id="{D26A4D61-5D85-4808-AE7B-B7DE297B80B6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444626"/>
            <a:ext cx="9144000" cy="465137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D0E379D-FE4C-4A5F-B751-85AAF820F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Astma - plicní funkce</a:t>
            </a:r>
            <a:endParaRPr lang="cs-CZ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7D655CA-CAE2-439A-B9BA-567F37C50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klidu</a:t>
            </a:r>
          </a:p>
          <a:p>
            <a:pPr lvl="1"/>
            <a:r>
              <a:rPr lang="cs-CZ" altLang="cs-CZ"/>
              <a:t> někdy i bez známek obstrukce</a:t>
            </a:r>
          </a:p>
          <a:p>
            <a:pPr lvl="1"/>
            <a:r>
              <a:rPr lang="cs-CZ" altLang="cs-CZ"/>
              <a:t> bronchoprovokační testy</a:t>
            </a:r>
          </a:p>
          <a:p>
            <a:r>
              <a:rPr lang="cs-CZ" altLang="cs-CZ"/>
              <a:t>V záchvatu </a:t>
            </a:r>
            <a:r>
              <a:rPr lang="cs-CZ" altLang="cs-CZ">
                <a:solidFill>
                  <a:schemeClr val="accent2"/>
                </a:solidFill>
              </a:rPr>
              <a:t>známky obstrukce</a:t>
            </a:r>
            <a:endParaRPr lang="cs-CZ" altLang="cs-CZ"/>
          </a:p>
          <a:p>
            <a:pPr lvl="1"/>
            <a:r>
              <a:rPr lang="cs-CZ" altLang="cs-CZ" b="1"/>
              <a:t>snížené dynamické ventilační parametry</a:t>
            </a:r>
            <a:endParaRPr lang="cs-CZ" altLang="cs-CZ"/>
          </a:p>
          <a:p>
            <a:pPr lvl="1"/>
            <a:r>
              <a:rPr lang="cs-CZ" altLang="cs-CZ"/>
              <a:t>zvýšené statické parametry</a:t>
            </a:r>
          </a:p>
          <a:p>
            <a:pPr lvl="1"/>
            <a:r>
              <a:rPr lang="cs-CZ" altLang="cs-CZ"/>
              <a:t>zlepšení po podání bronchodilatátorů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782FEA6-8B0B-4C84-BB52-0120F3C26B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Léčba astmatu</a:t>
            </a:r>
            <a:endParaRPr lang="cs-CZ" altLang="cs-CZ" b="1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7992A57-DEA2-4DEC-8A0A-016775E8D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odstranění</a:t>
            </a:r>
            <a:r>
              <a:rPr lang="cs-CZ" altLang="cs-CZ"/>
              <a:t> nebo omezení provokujících faktorů</a:t>
            </a:r>
          </a:p>
          <a:p>
            <a:r>
              <a:rPr lang="cs-CZ" altLang="cs-CZ">
                <a:solidFill>
                  <a:schemeClr val="accent2"/>
                </a:solidFill>
              </a:rPr>
              <a:t>protizánětlivá </a:t>
            </a:r>
            <a:r>
              <a:rPr lang="cs-CZ" altLang="cs-CZ"/>
              <a:t>terapie </a:t>
            </a:r>
          </a:p>
          <a:p>
            <a:r>
              <a:rPr lang="cs-CZ" altLang="cs-CZ">
                <a:solidFill>
                  <a:schemeClr val="accent2"/>
                </a:solidFill>
              </a:rPr>
              <a:t>bronchodilatační </a:t>
            </a:r>
            <a:r>
              <a:rPr lang="cs-CZ" altLang="cs-CZ"/>
              <a:t>terapie</a:t>
            </a:r>
          </a:p>
          <a:p>
            <a:r>
              <a:rPr lang="cs-CZ" altLang="cs-CZ">
                <a:solidFill>
                  <a:schemeClr val="accent2"/>
                </a:solidFill>
              </a:rPr>
              <a:t>hyposenzibilizace</a:t>
            </a:r>
            <a:endParaRPr lang="cs-CZ" altLang="cs-CZ"/>
          </a:p>
          <a:p>
            <a:r>
              <a:rPr lang="cs-CZ" altLang="cs-CZ"/>
              <a:t>speleoterapie aj.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FB3F7D1-F62D-4D29-9677-777F85FFA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7410" y="609600"/>
            <a:ext cx="7772400" cy="1143000"/>
          </a:xfrm>
        </p:spPr>
        <p:txBody>
          <a:bodyPr/>
          <a:lstStyle/>
          <a:p>
            <a:r>
              <a:rPr lang="cs-CZ" altLang="cs-CZ" b="1"/>
              <a:t>Chronická obstrukční plicní nemoc </a:t>
            </a:r>
            <a:r>
              <a:rPr lang="cs-CZ" altLang="cs-CZ"/>
              <a:t>(CHOPN) (COPD)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1EDE5FB-7DD8-4325-8FC4-5B2F84F542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3611" y="2069434"/>
            <a:ext cx="8658726" cy="3962400"/>
          </a:xfrm>
        </p:spPr>
        <p:txBody>
          <a:bodyPr/>
          <a:lstStyle/>
          <a:p>
            <a:r>
              <a:rPr lang="cs-CZ" altLang="cs-CZ" dirty="0"/>
              <a:t>5-20% dospělé populace</a:t>
            </a:r>
          </a:p>
          <a:p>
            <a:r>
              <a:rPr lang="cs-CZ" altLang="cs-CZ" dirty="0"/>
              <a:t>převaha u mužů</a:t>
            </a:r>
          </a:p>
          <a:p>
            <a:r>
              <a:rPr lang="cs-CZ" altLang="cs-CZ" b="1" dirty="0"/>
              <a:t>30 x častější u kuřáků</a:t>
            </a:r>
            <a:endParaRPr lang="cs-CZ" altLang="cs-CZ" dirty="0"/>
          </a:p>
          <a:p>
            <a:r>
              <a:rPr lang="cs-CZ" altLang="cs-CZ" dirty="0"/>
              <a:t>mortalita - 5.místo</a:t>
            </a:r>
          </a:p>
          <a:p>
            <a:r>
              <a:rPr lang="cs-CZ" altLang="cs-CZ" dirty="0"/>
              <a:t>zahrnuje:</a:t>
            </a:r>
          </a:p>
          <a:p>
            <a:pPr lvl="1"/>
            <a:r>
              <a:rPr lang="cs-CZ" altLang="cs-CZ" sz="3200" dirty="0">
                <a:solidFill>
                  <a:schemeClr val="accent2"/>
                </a:solidFill>
              </a:rPr>
              <a:t>chronickou bronchitidu</a:t>
            </a:r>
          </a:p>
          <a:p>
            <a:pPr lvl="1"/>
            <a:r>
              <a:rPr lang="cs-CZ" altLang="cs-CZ" sz="3200" dirty="0">
                <a:solidFill>
                  <a:schemeClr val="accent2"/>
                </a:solidFill>
              </a:rPr>
              <a:t>plicní emfyzém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4219" y="2793968"/>
            <a:ext cx="10128333" cy="1470025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Spirometrické vyšetření</a:t>
            </a:r>
            <a:endParaRPr lang="en-US" b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KA46-1">
            <a:extLst>
              <a:ext uri="{FF2B5EF4-FFF2-40B4-BE49-F238E27FC236}">
                <a16:creationId xmlns:a16="http://schemas.microsoft.com/office/drawing/2014/main" id="{3E61391D-B8C7-4D35-896E-64D8258974FE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22664" y="609600"/>
            <a:ext cx="5146675" cy="54864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9AD7B9E-B109-442A-A348-334194865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1. Chronická bronchitida</a:t>
            </a:r>
            <a:endParaRPr lang="cs-CZ" alt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56EF582-C1E9-4149-908C-F5A8C253B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Klinická definice:</a:t>
            </a:r>
          </a:p>
          <a:p>
            <a:pPr>
              <a:buFontTx/>
              <a:buNone/>
            </a:pPr>
            <a:r>
              <a:rPr lang="cs-CZ" altLang="cs-CZ"/>
              <a:t>Onemocnění s </a:t>
            </a:r>
            <a:r>
              <a:rPr lang="cs-CZ" altLang="cs-CZ">
                <a:solidFill>
                  <a:schemeClr val="accent2"/>
                </a:solidFill>
              </a:rPr>
              <a:t>hypersekrecí hlenu spolu s chronickým kašlem</a:t>
            </a:r>
            <a:r>
              <a:rPr lang="cs-CZ" altLang="cs-CZ"/>
              <a:t> nejméně </a:t>
            </a:r>
            <a:r>
              <a:rPr lang="cs-CZ" altLang="cs-CZ" b="1" i="1"/>
              <a:t>3 měsíce</a:t>
            </a:r>
            <a:r>
              <a:rPr lang="cs-CZ" altLang="cs-CZ"/>
              <a:t> v roce, a to </a:t>
            </a:r>
            <a:r>
              <a:rPr lang="cs-CZ" altLang="cs-CZ" b="1" i="1"/>
              <a:t>2</a:t>
            </a:r>
            <a:r>
              <a:rPr lang="cs-CZ" altLang="cs-CZ" b="1"/>
              <a:t> </a:t>
            </a:r>
            <a:r>
              <a:rPr lang="cs-CZ" altLang="cs-CZ"/>
              <a:t>po sobě následující </a:t>
            </a:r>
            <a:r>
              <a:rPr lang="cs-CZ" altLang="cs-CZ" b="1" i="1"/>
              <a:t>roky</a:t>
            </a:r>
            <a:r>
              <a:rPr lang="cs-CZ" altLang="cs-CZ"/>
              <a:t>, s vyloučením jiných plicních a kardiálních nemocí.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FB78E4-E018-4C6C-80A5-18EE4059A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3300"/>
                </a:solidFill>
              </a:rPr>
              <a:t>Chronická bronchitida - etiologie</a:t>
            </a:r>
            <a:endParaRPr lang="cs-CZ" altLang="cs-CZ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AE37B82-785C-4E43-ABF8-E3CF91658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0179" y="1933076"/>
            <a:ext cx="7772400" cy="35052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kouření</a:t>
            </a:r>
            <a:r>
              <a:rPr lang="cs-CZ" altLang="cs-CZ" dirty="0"/>
              <a:t> cigaret</a:t>
            </a:r>
          </a:p>
          <a:p>
            <a:r>
              <a:rPr lang="cs-CZ" altLang="cs-CZ" dirty="0"/>
              <a:t>profesionální expozice </a:t>
            </a:r>
            <a:r>
              <a:rPr lang="cs-CZ" altLang="cs-CZ" sz="2400" dirty="0"/>
              <a:t>(oxidy S,N, formaldehyd)</a:t>
            </a:r>
          </a:p>
          <a:p>
            <a:r>
              <a:rPr lang="cs-CZ" altLang="cs-CZ" dirty="0"/>
              <a:t>znečištěné ovzduší</a:t>
            </a:r>
          </a:p>
          <a:p>
            <a:r>
              <a:rPr lang="cs-CZ" altLang="cs-CZ" dirty="0"/>
              <a:t>opakované infekce dýchacích cest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C23816B-3DF8-4AAE-812B-A7958A69F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rgbClr val="FF3300"/>
                </a:solidFill>
              </a:rPr>
              <a:t>Chronická bronchitida - morfologie</a:t>
            </a:r>
            <a:endParaRPr lang="cs-CZ" altLang="cs-CZ">
              <a:solidFill>
                <a:srgbClr val="FF3300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24E92D8-872E-4D67-9583-4CFB5ADF3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0179" y="1977192"/>
            <a:ext cx="7772400" cy="3581400"/>
          </a:xfrm>
        </p:spPr>
        <p:txBody>
          <a:bodyPr/>
          <a:lstStyle/>
          <a:p>
            <a:r>
              <a:rPr lang="cs-CZ" altLang="cs-CZ" dirty="0"/>
              <a:t>hyperplazie a hypertrofie hlenových žlázek</a:t>
            </a:r>
          </a:p>
          <a:p>
            <a:r>
              <a:rPr lang="cs-CZ" altLang="cs-CZ" dirty="0"/>
              <a:t>nadměrné množství </a:t>
            </a:r>
            <a:r>
              <a:rPr lang="cs-CZ" altLang="cs-CZ" dirty="0">
                <a:solidFill>
                  <a:schemeClr val="accent2"/>
                </a:solidFill>
              </a:rPr>
              <a:t>hlenu</a:t>
            </a:r>
            <a:r>
              <a:rPr lang="cs-CZ" altLang="cs-CZ" dirty="0"/>
              <a:t> v dýchacích cestách (příp. uzávěr)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zánětlivá infiltrace a otok</a:t>
            </a:r>
            <a:r>
              <a:rPr lang="cs-CZ" altLang="cs-CZ" dirty="0"/>
              <a:t> stěny dýchacích cest (zúžení)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bronchitis">
            <a:extLst>
              <a:ext uri="{FF2B5EF4-FFF2-40B4-BE49-F238E27FC236}">
                <a16:creationId xmlns:a16="http://schemas.microsoft.com/office/drawing/2014/main" id="{C8F68812-7C99-466D-A7CA-BD5F3CBA3050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81200"/>
            <a:ext cx="9144000" cy="37338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F683CCE-6879-4050-91B8-3D57A06AB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053" y="457200"/>
            <a:ext cx="10639926" cy="1143000"/>
          </a:xfrm>
        </p:spPr>
        <p:txBody>
          <a:bodyPr/>
          <a:lstStyle/>
          <a:p>
            <a:r>
              <a:rPr lang="cs-CZ" altLang="cs-CZ" b="1" dirty="0">
                <a:solidFill>
                  <a:srgbClr val="FF3300"/>
                </a:solidFill>
              </a:rPr>
              <a:t>Chronická bronchitida - funkční důsledky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909935C-7961-4FF0-B728-102C13652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0443" y="1323477"/>
            <a:ext cx="11101136" cy="45720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Zúžení malých dýchacích cest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→</a:t>
            </a:r>
            <a:r>
              <a:rPr lang="cs-CZ" altLang="cs-CZ" dirty="0"/>
              <a:t> exspirační obstrukce -↓ dynamické parametry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→</a:t>
            </a:r>
            <a:r>
              <a:rPr lang="cs-CZ" altLang="cs-CZ" dirty="0"/>
              <a:t> plicní hyperinflace → </a:t>
            </a:r>
            <a:r>
              <a:rPr lang="cs-CZ" altLang="cs-CZ" sz="2400" dirty="0"/>
              <a:t>↑RV/TLC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→ </a:t>
            </a:r>
            <a:r>
              <a:rPr lang="cs-CZ" altLang="cs-CZ" dirty="0"/>
              <a:t>ventilačně </a:t>
            </a:r>
            <a:r>
              <a:rPr lang="cs-CZ" altLang="cs-CZ" dirty="0" err="1"/>
              <a:t>perfuzní</a:t>
            </a:r>
            <a:r>
              <a:rPr lang="cs-CZ" altLang="cs-CZ" dirty="0"/>
              <a:t> nerovnováha (↓V‘/Q‘) </a:t>
            </a:r>
            <a:endParaRPr lang="cs-CZ" altLang="cs-CZ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→ </a:t>
            </a:r>
            <a:r>
              <a:rPr lang="cs-CZ" altLang="cs-CZ" dirty="0" err="1">
                <a:solidFill>
                  <a:schemeClr val="accent2"/>
                </a:solidFill>
              </a:rPr>
              <a:t>hypoxemie</a:t>
            </a:r>
            <a:r>
              <a:rPr lang="cs-CZ" altLang="cs-CZ" dirty="0">
                <a:solidFill>
                  <a:schemeClr val="accent2"/>
                </a:solidFill>
              </a:rPr>
              <a:t> (cyanóza), </a:t>
            </a:r>
            <a:r>
              <a:rPr lang="cs-CZ" altLang="cs-CZ" dirty="0" err="1">
                <a:solidFill>
                  <a:schemeClr val="accent2"/>
                </a:solidFill>
              </a:rPr>
              <a:t>hyperkapnie</a:t>
            </a:r>
            <a:r>
              <a:rPr lang="cs-CZ" altLang="cs-CZ" dirty="0">
                <a:solidFill>
                  <a:schemeClr val="accent2"/>
                </a:solidFill>
              </a:rPr>
              <a:t>, respirační acidóza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→ </a:t>
            </a:r>
            <a:r>
              <a:rPr lang="cs-CZ" altLang="cs-CZ" dirty="0"/>
              <a:t>vazokonstrikce → plicní hypertenze</a:t>
            </a:r>
          </a:p>
          <a:p>
            <a:pPr>
              <a:buFontTx/>
              <a:buNone/>
            </a:pPr>
            <a:r>
              <a:rPr lang="cs-CZ" altLang="cs-CZ" dirty="0"/>
              <a:t>→ normální difúzní plicní kapacita pro O</a:t>
            </a:r>
            <a:r>
              <a:rPr lang="cs-CZ" altLang="cs-CZ" baseline="-25000" dirty="0"/>
              <a:t>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7F0CA16-C2EE-4907-89E9-E6588FAA5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1631" y="404813"/>
            <a:ext cx="7772400" cy="1008062"/>
          </a:xfrm>
        </p:spPr>
        <p:txBody>
          <a:bodyPr/>
          <a:lstStyle/>
          <a:p>
            <a:r>
              <a:rPr lang="cs-CZ" altLang="cs-CZ" b="1" dirty="0">
                <a:solidFill>
                  <a:srgbClr val="FF3300"/>
                </a:solidFill>
              </a:rPr>
              <a:t>2. Emfyzém - etiopatogeneze</a:t>
            </a:r>
            <a:endParaRPr lang="cs-CZ" altLang="cs-CZ" dirty="0">
              <a:solidFill>
                <a:srgbClr val="FF3300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8257C84-13D5-478D-8789-E50E9478D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1631" y="1484314"/>
            <a:ext cx="7772400" cy="4611687"/>
          </a:xfrm>
        </p:spPr>
        <p:txBody>
          <a:bodyPr/>
          <a:lstStyle/>
          <a:p>
            <a:r>
              <a:rPr lang="cs-CZ" altLang="cs-CZ"/>
              <a:t>trvalé rozšíření dýchacích cest distálně od terminálních bronchiolů spojené s úbytkem plicní tkáně</a:t>
            </a:r>
          </a:p>
          <a:p>
            <a:pPr lvl="1"/>
            <a:r>
              <a:rPr lang="cs-CZ" altLang="cs-CZ"/>
              <a:t>nerovnováha </a:t>
            </a:r>
            <a:r>
              <a:rPr lang="cs-CZ" altLang="cs-CZ">
                <a:solidFill>
                  <a:schemeClr val="accent2"/>
                </a:solidFill>
              </a:rPr>
              <a:t>proteáz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antiproteáz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↑elastáza</a:t>
            </a:r>
            <a:endParaRPr lang="cs-CZ" altLang="cs-CZ"/>
          </a:p>
          <a:p>
            <a:pPr lvl="3"/>
            <a:r>
              <a:rPr lang="cs-CZ" altLang="cs-CZ" i="1"/>
              <a:t>kouření</a:t>
            </a:r>
            <a:r>
              <a:rPr lang="cs-CZ" altLang="cs-CZ"/>
              <a:t> → zánět → neutrofily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↓α1-antitrypsin</a:t>
            </a:r>
            <a:endParaRPr lang="cs-CZ" altLang="cs-CZ"/>
          </a:p>
          <a:p>
            <a:pPr lvl="3"/>
            <a:r>
              <a:rPr lang="cs-CZ" altLang="cs-CZ" i="1"/>
              <a:t>kouření</a:t>
            </a:r>
            <a:endParaRPr lang="cs-CZ" altLang="cs-CZ"/>
          </a:p>
          <a:p>
            <a:pPr lvl="3"/>
            <a:r>
              <a:rPr lang="cs-CZ" altLang="cs-CZ"/>
              <a:t>genetický defekt (homozygoti MM do 40 let)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obstrukce</a:t>
            </a:r>
            <a:r>
              <a:rPr lang="cs-CZ" altLang="cs-CZ"/>
              <a:t> bronchiolů</a:t>
            </a:r>
          </a:p>
          <a:p>
            <a:pPr lvl="2"/>
            <a:r>
              <a:rPr lang="cs-CZ" altLang="cs-CZ"/>
              <a:t>chronická bronchitis </a:t>
            </a:r>
            <a:r>
              <a:rPr lang="cs-CZ" altLang="cs-CZ" i="1"/>
              <a:t>(kouření)</a:t>
            </a:r>
            <a:endParaRPr lang="cs-CZ" alt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4F5A204-5689-4035-AF52-3E692F92E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3294" y="228600"/>
            <a:ext cx="11454064" cy="1143000"/>
          </a:xfrm>
        </p:spPr>
        <p:txBody>
          <a:bodyPr/>
          <a:lstStyle/>
          <a:p>
            <a:r>
              <a:rPr lang="cs-CZ" altLang="cs-CZ" b="1" dirty="0">
                <a:solidFill>
                  <a:srgbClr val="FF3300"/>
                </a:solidFill>
              </a:rPr>
              <a:t>Emfyzém - funkční důsledky</a:t>
            </a: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9BB6C63-1A35-4E90-8414-CDBD7B1B1A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7093" y="1447800"/>
            <a:ext cx="11566359" cy="5105400"/>
          </a:xfrm>
        </p:spPr>
        <p:txBody>
          <a:bodyPr/>
          <a:lstStyle/>
          <a:p>
            <a:r>
              <a:rPr lang="cs-CZ" altLang="cs-CZ" sz="2400" dirty="0">
                <a:solidFill>
                  <a:schemeClr val="accent2"/>
                </a:solidFill>
              </a:rPr>
              <a:t>Destrukce alveolární stěny</a:t>
            </a: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→</a:t>
            </a:r>
            <a:r>
              <a:rPr lang="cs-CZ" altLang="cs-CZ" sz="2400" dirty="0"/>
              <a:t> ztráta plicní elastičnosti → exspirační</a:t>
            </a:r>
            <a:r>
              <a:rPr lang="en-US" altLang="cs-CZ" sz="2400" dirty="0"/>
              <a:t> </a:t>
            </a:r>
            <a:r>
              <a:rPr lang="cs-CZ" altLang="cs-CZ" sz="2400" dirty="0"/>
              <a:t>obstrukce </a:t>
            </a:r>
            <a:r>
              <a:rPr lang="cs-CZ" altLang="cs-CZ" sz="2400" b="1" dirty="0"/>
              <a:t>(↓ dynamické parametry)</a:t>
            </a: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→</a:t>
            </a:r>
            <a:r>
              <a:rPr lang="cs-CZ" altLang="cs-CZ" sz="2400" dirty="0"/>
              <a:t> plicní hyperinflace → ↑RV/TLC  (nevýhodné postavení inspiračních svalů)</a:t>
            </a:r>
          </a:p>
          <a:p>
            <a:pPr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→</a:t>
            </a:r>
            <a:r>
              <a:rPr lang="cs-CZ" altLang="cs-CZ" sz="2400" dirty="0"/>
              <a:t> redukce kapilárního řečiště </a:t>
            </a:r>
          </a:p>
          <a:p>
            <a:pPr>
              <a:buFontTx/>
              <a:buNone/>
            </a:pPr>
            <a:r>
              <a:rPr lang="cs-CZ" altLang="cs-CZ" sz="2400" dirty="0"/>
              <a:t>		→ ↓difúzní plicní kapacita</a:t>
            </a:r>
          </a:p>
          <a:p>
            <a:pPr>
              <a:buFontTx/>
              <a:buNone/>
            </a:pPr>
            <a:r>
              <a:rPr lang="cs-CZ" altLang="cs-CZ" sz="2400" dirty="0"/>
              <a:t>		→ plicní hypertenze</a:t>
            </a:r>
          </a:p>
          <a:p>
            <a:pPr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→</a:t>
            </a:r>
            <a:r>
              <a:rPr lang="cs-CZ" altLang="cs-CZ" sz="2400" dirty="0"/>
              <a:t>ventilačně </a:t>
            </a:r>
            <a:r>
              <a:rPr lang="cs-CZ" altLang="cs-CZ" sz="2400" dirty="0" err="1"/>
              <a:t>perfuzní</a:t>
            </a:r>
            <a:r>
              <a:rPr lang="cs-CZ" altLang="cs-CZ" sz="2400" dirty="0"/>
              <a:t> nerovnováha (↑V‘/Q‘)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KA46-2">
            <a:extLst>
              <a:ext uri="{FF2B5EF4-FFF2-40B4-BE49-F238E27FC236}">
                <a16:creationId xmlns:a16="http://schemas.microsoft.com/office/drawing/2014/main" id="{A01C3C9E-31A1-414F-B97B-71EBA0656F92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1" y="228600"/>
            <a:ext cx="3857625" cy="62484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11D61F0-91CC-41DE-A704-AD5FE1FAD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CHOPN - klinické příznaky</a:t>
            </a:r>
            <a:endParaRPr lang="cs-CZ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1745D60-32CD-4DC7-A7F4-BD40BC68A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narůstající dechové obtíže (roky)</a:t>
            </a:r>
          </a:p>
          <a:p>
            <a:r>
              <a:rPr lang="cs-CZ" altLang="cs-CZ">
                <a:solidFill>
                  <a:schemeClr val="accent2"/>
                </a:solidFill>
              </a:rPr>
              <a:t>dušnost, produktivní kašel</a:t>
            </a:r>
            <a:endParaRPr lang="cs-CZ" altLang="cs-CZ"/>
          </a:p>
          <a:p>
            <a:r>
              <a:rPr lang="cs-CZ" altLang="cs-CZ"/>
              <a:t>v pokročilém stadiu hmotnostní deficit</a:t>
            </a:r>
          </a:p>
          <a:p>
            <a:r>
              <a:rPr lang="cs-CZ" altLang="cs-CZ"/>
              <a:t>poloha v předklonu s podepřenými pažemi</a:t>
            </a:r>
          </a:p>
          <a:p>
            <a:r>
              <a:rPr lang="cs-CZ" altLang="cs-CZ"/>
              <a:t>našpulení rtů při výdechu</a:t>
            </a:r>
          </a:p>
          <a:p>
            <a:r>
              <a:rPr lang="cs-CZ" altLang="cs-CZ"/>
              <a:t>převážně </a:t>
            </a:r>
            <a:r>
              <a:rPr lang="cs-CZ" altLang="cs-CZ">
                <a:solidFill>
                  <a:schemeClr val="accent2"/>
                </a:solidFill>
              </a:rPr>
              <a:t>bronchitida</a:t>
            </a:r>
            <a:r>
              <a:rPr lang="cs-CZ" altLang="cs-CZ"/>
              <a:t> x převážně </a:t>
            </a:r>
            <a:r>
              <a:rPr lang="cs-CZ" altLang="cs-CZ">
                <a:solidFill>
                  <a:schemeClr val="accent2"/>
                </a:solidFill>
              </a:rPr>
              <a:t>emfyzém</a:t>
            </a: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2BB1D4-984D-436B-AA0C-4EA0D80A6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762000"/>
          </a:xfrm>
        </p:spPr>
        <p:txBody>
          <a:bodyPr/>
          <a:lstStyle/>
          <a:p>
            <a:r>
              <a:rPr lang="cs-CZ" altLang="cs-CZ" sz="3600"/>
              <a:t>Respirační systém - fyziologie</a:t>
            </a:r>
            <a:endParaRPr lang="cs-CZ" altLang="cs-CZ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BABE1C8-B712-4751-A960-AB24E4C1A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45720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None/>
            </a:pPr>
            <a:r>
              <a:rPr lang="cs-CZ" altLang="cs-CZ" b="1"/>
              <a:t>Hlavní funkce na úrovni plic:</a:t>
            </a:r>
            <a:endParaRPr lang="cs-CZ" altLang="cs-CZ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altLang="cs-CZ" b="1">
                <a:solidFill>
                  <a:schemeClr val="accent2"/>
                </a:solidFill>
              </a:rPr>
              <a:t>Ventilace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altLang="cs-CZ" b="1">
                <a:solidFill>
                  <a:schemeClr val="accent2"/>
                </a:solidFill>
              </a:rPr>
              <a:t>Difuze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altLang="cs-CZ" b="1">
                <a:solidFill>
                  <a:schemeClr val="accent2"/>
                </a:solidFill>
              </a:rPr>
              <a:t>Perfuze</a:t>
            </a:r>
            <a:endParaRPr lang="cs-CZ" altLang="cs-CZ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hopn">
            <a:extLst>
              <a:ext uri="{FF2B5EF4-FFF2-40B4-BE49-F238E27FC236}">
                <a16:creationId xmlns:a16="http://schemas.microsoft.com/office/drawing/2014/main" id="{23332112-9AB2-4DCD-84E1-0AEB1C56BD39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04813"/>
            <a:ext cx="9144000" cy="5688012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1C268F1-CFAC-4927-A87B-85E7CB0FD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CHOPN - léčba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6B4C19B-1E7D-4D33-B1E2-3E2F6F02F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ovlivnění </a:t>
            </a:r>
            <a:r>
              <a:rPr lang="cs-CZ" altLang="cs-CZ">
                <a:solidFill>
                  <a:schemeClr val="accent2"/>
                </a:solidFill>
              </a:rPr>
              <a:t>obstrukce</a:t>
            </a:r>
            <a:r>
              <a:rPr lang="cs-CZ" altLang="cs-CZ"/>
              <a:t> (bronchodilatancia)</a:t>
            </a:r>
          </a:p>
          <a:p>
            <a:r>
              <a:rPr lang="cs-CZ" altLang="cs-CZ"/>
              <a:t>ovlivnění </a:t>
            </a:r>
            <a:r>
              <a:rPr lang="cs-CZ" altLang="cs-CZ">
                <a:solidFill>
                  <a:schemeClr val="accent2"/>
                </a:solidFill>
              </a:rPr>
              <a:t>infekce</a:t>
            </a:r>
            <a:r>
              <a:rPr lang="cs-CZ" altLang="cs-CZ"/>
              <a:t> (atibiotika)</a:t>
            </a:r>
          </a:p>
          <a:p>
            <a:r>
              <a:rPr lang="cs-CZ" altLang="cs-CZ"/>
              <a:t>odstranění </a:t>
            </a:r>
            <a:r>
              <a:rPr lang="cs-CZ" altLang="cs-CZ">
                <a:solidFill>
                  <a:schemeClr val="accent2"/>
                </a:solidFill>
              </a:rPr>
              <a:t>hlenu</a:t>
            </a:r>
            <a:r>
              <a:rPr lang="cs-CZ" altLang="cs-CZ"/>
              <a:t> (expektorancia)</a:t>
            </a:r>
          </a:p>
          <a:p>
            <a:r>
              <a:rPr lang="cs-CZ" altLang="cs-CZ">
                <a:solidFill>
                  <a:schemeClr val="accent2"/>
                </a:solidFill>
              </a:rPr>
              <a:t>oxygenoterapie</a:t>
            </a:r>
            <a:r>
              <a:rPr lang="cs-CZ" altLang="cs-CZ"/>
              <a:t> (krátkodobá x dlouhodobá)</a:t>
            </a:r>
          </a:p>
          <a:p>
            <a:r>
              <a:rPr lang="cs-CZ" altLang="cs-CZ"/>
              <a:t>rehabilitace, lázně</a:t>
            </a:r>
          </a:p>
          <a:p>
            <a:r>
              <a:rPr lang="cs-CZ" altLang="cs-CZ"/>
              <a:t>chirurgická terapie</a:t>
            </a:r>
          </a:p>
          <a:p>
            <a:r>
              <a:rPr lang="cs-CZ" altLang="cs-CZ"/>
              <a:t>substituce α1-antitrypsinu</a:t>
            </a:r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FFF8A3D-6A2A-4520-A5EE-297399018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5378" y="228600"/>
            <a:ext cx="10720137" cy="1143000"/>
          </a:xfrm>
        </p:spPr>
        <p:txBody>
          <a:bodyPr/>
          <a:lstStyle/>
          <a:p>
            <a:r>
              <a:rPr lang="cs-CZ" altLang="cs-CZ" b="1"/>
              <a:t>Obecné důsledky bronchiální obstrukce</a:t>
            </a: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150C0F0-4F0F-4141-AA23-4F0E39C9DA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5378" y="1524000"/>
            <a:ext cx="10720137" cy="4572000"/>
          </a:xfrm>
        </p:spPr>
        <p:txBody>
          <a:bodyPr/>
          <a:lstStyle/>
          <a:p>
            <a:r>
              <a:rPr lang="cs-CZ" altLang="cs-CZ" b="1">
                <a:solidFill>
                  <a:schemeClr val="accent2"/>
                </a:solidFill>
              </a:rPr>
              <a:t>ztížený výdech</a:t>
            </a:r>
            <a:endParaRPr lang="cs-CZ" altLang="cs-CZ" b="1"/>
          </a:p>
          <a:p>
            <a:r>
              <a:rPr lang="cs-CZ" altLang="cs-CZ" b="1"/>
              <a:t>↓dynamických ventilačních parametrů</a:t>
            </a:r>
            <a:endParaRPr lang="cs-CZ" altLang="cs-CZ"/>
          </a:p>
          <a:p>
            <a:pPr lvl="1"/>
            <a:r>
              <a:rPr lang="cs-CZ" altLang="cs-CZ"/>
              <a:t>potřeba více času k vydechnutí VC, ↓V‘</a:t>
            </a:r>
            <a:r>
              <a:rPr lang="cs-CZ" altLang="cs-CZ" baseline="-25000"/>
              <a:t>A</a:t>
            </a:r>
          </a:p>
          <a:p>
            <a:r>
              <a:rPr lang="cs-CZ" altLang="cs-CZ" b="1"/>
              <a:t>hyperinflace plic</a:t>
            </a:r>
            <a:endParaRPr lang="cs-CZ" altLang="cs-CZ"/>
          </a:p>
          <a:p>
            <a:pPr lvl="1"/>
            <a:r>
              <a:rPr lang="cs-CZ" altLang="cs-CZ"/>
              <a:t>↑ residuální objemy (FRC, RV, TLC)</a:t>
            </a:r>
            <a:endParaRPr lang="cs-CZ" altLang="cs-CZ" baseline="-25000"/>
          </a:p>
          <a:p>
            <a:r>
              <a:rPr lang="cs-CZ" altLang="cs-CZ" sz="3100" b="1"/>
              <a:t>ventilačně perfuzní nerovnováha,</a:t>
            </a:r>
            <a:r>
              <a:rPr lang="cs-CZ" altLang="cs-CZ"/>
              <a:t> ↑V</a:t>
            </a:r>
            <a:r>
              <a:rPr lang="cs-CZ" altLang="cs-CZ" baseline="-25000"/>
              <a:t>D</a:t>
            </a:r>
            <a:r>
              <a:rPr lang="cs-CZ" altLang="cs-CZ"/>
              <a:t>, ↓V‘</a:t>
            </a:r>
            <a:r>
              <a:rPr lang="cs-CZ" altLang="cs-CZ" baseline="-25000"/>
              <a:t>A</a:t>
            </a:r>
            <a:endParaRPr lang="cs-CZ" altLang="cs-CZ"/>
          </a:p>
          <a:p>
            <a:r>
              <a:rPr lang="cs-CZ" altLang="cs-CZ"/>
              <a:t>zánik interalveolárních sept</a:t>
            </a:r>
          </a:p>
          <a:p>
            <a:pPr lvl="1"/>
            <a:r>
              <a:rPr lang="cs-CZ" altLang="cs-CZ"/>
              <a:t>porucha difúze pro kyslík</a:t>
            </a:r>
            <a:endParaRPr lang="cs-CZ" altLang="cs-CZ">
              <a:solidFill>
                <a:schemeClr val="accent2"/>
              </a:solidFill>
            </a:endParaRPr>
          </a:p>
          <a:p>
            <a:r>
              <a:rPr lang="cs-CZ" altLang="cs-CZ">
                <a:solidFill>
                  <a:schemeClr val="accent2"/>
                </a:solidFill>
              </a:rPr>
              <a:t>hypoxemie, hyperkapnie, respirační acidóza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8ACF580-00BA-451F-B104-27330A124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5589" y="304800"/>
            <a:ext cx="10831002" cy="1143000"/>
          </a:xfrm>
        </p:spPr>
        <p:txBody>
          <a:bodyPr/>
          <a:lstStyle/>
          <a:p>
            <a:r>
              <a:rPr lang="cs-CZ" altLang="cs-CZ" sz="5400" dirty="0">
                <a:solidFill>
                  <a:schemeClr val="accent2"/>
                </a:solidFill>
              </a:rPr>
              <a:t>Restrikční poruchy plic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3C68A66-D711-493E-9FCB-62455372C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6990" y="1600201"/>
            <a:ext cx="11253536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 dirty="0">
                <a:solidFill>
                  <a:schemeClr val="accent2"/>
                </a:solidFill>
              </a:rPr>
              <a:t>Restrikce</a:t>
            </a:r>
            <a:endParaRPr lang="cs-CZ" altLang="cs-CZ" sz="3600" dirty="0"/>
          </a:p>
          <a:p>
            <a:pPr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/>
              <a:t>redukce funkčního parenchymu plic nebo omezení dýchacích pohybů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tx2"/>
                </a:solidFill>
              </a:rPr>
              <a:t>Omezeno rozpínání plic: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chemeClr val="accent2"/>
                </a:solidFill>
              </a:rPr>
              <a:t>z vnějších příčin</a:t>
            </a:r>
            <a:r>
              <a:rPr lang="cs-CZ" altLang="cs-CZ" dirty="0"/>
              <a:t> (resekce, onemocnění pleury, hrudní stěny, neuromuskulárního aparátu, extrémní obezita.....)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solidFill>
                  <a:schemeClr val="accent2"/>
                </a:solidFill>
              </a:rPr>
              <a:t>změnou plicního parenchymu</a:t>
            </a:r>
            <a:r>
              <a:rPr lang="cs-CZ" altLang="cs-CZ" dirty="0"/>
              <a:t> (zánět, nádor, intersticiální nemoci plic - zpravidla kombinováno s poruchou difúze)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945C00D-FFB0-486B-A8D9-5E18F511A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1579" y="609600"/>
            <a:ext cx="2895600" cy="3124200"/>
          </a:xfrm>
        </p:spPr>
        <p:txBody>
          <a:bodyPr/>
          <a:lstStyle/>
          <a:p>
            <a:r>
              <a:rPr lang="cs-CZ" altLang="cs-CZ" dirty="0"/>
              <a:t>Restrikční nemoci z vnějších příčin</a:t>
            </a:r>
            <a:endParaRPr lang="cs-CZ" altLang="cs-CZ" b="1" dirty="0"/>
          </a:p>
        </p:txBody>
      </p:sp>
      <p:pic>
        <p:nvPicPr>
          <p:cNvPr id="36867" name="Picture 3" descr="pic1a">
            <a:extLst>
              <a:ext uri="{FF2B5EF4-FFF2-40B4-BE49-F238E27FC236}">
                <a16:creationId xmlns:a16="http://schemas.microsoft.com/office/drawing/2014/main" id="{2AD46799-A84D-47E4-96D2-AF81507933E0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7955" y="0"/>
            <a:ext cx="5940425" cy="6858000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286421C-F17A-451A-B895-E4E3786BA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7884" y="609601"/>
            <a:ext cx="11233484" cy="874713"/>
          </a:xfrm>
        </p:spPr>
        <p:txBody>
          <a:bodyPr/>
          <a:lstStyle/>
          <a:p>
            <a:r>
              <a:rPr lang="cs-CZ" altLang="cs-CZ" b="1" dirty="0"/>
              <a:t>Nemoci pleury</a:t>
            </a:r>
            <a:endParaRPr lang="cs-CZ" altLang="cs-CZ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8634696-6938-40D3-99F7-9C67EB98D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884" y="1484314"/>
            <a:ext cx="11233484" cy="46116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>
                <a:solidFill>
                  <a:schemeClr val="accent2"/>
                </a:solidFill>
              </a:rPr>
              <a:t>Pneumotorax</a:t>
            </a:r>
            <a:endParaRPr lang="cs-CZ" altLang="cs-CZ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/>
              <a:t>vzduch v pleurálním prostoru (z plic nebo skrz hrudní stěnu) =&gt; kolaps plíce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spontánní - prasknutí malé bubliny na povrchu plic v blízkosti apexu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tenzní (ventilový) - komunikace mezi plicí a peurálním prostorem - jednostranná záklopka – vzduch vniká do pleurálního prostoru, ale nemůže zpět =&gt; vyžaduje urgentní lékařskou pomoc</a:t>
            </a:r>
          </a:p>
          <a:p>
            <a:pPr>
              <a:lnSpc>
                <a:spcPct val="90000"/>
              </a:lnSpc>
            </a:pPr>
            <a:r>
              <a:rPr lang="cs-CZ" altLang="cs-CZ"/>
              <a:t>pneumotorax komplikující plicní nemoci (cysty)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>
            <a:extLst>
              <a:ext uri="{FF2B5EF4-FFF2-40B4-BE49-F238E27FC236}">
                <a16:creationId xmlns:a16="http://schemas.microsoft.com/office/drawing/2014/main" id="{608A0885-C3AB-4472-9944-F1D89B410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1842" y="620713"/>
            <a:ext cx="10928684" cy="792162"/>
          </a:xfrm>
        </p:spPr>
        <p:txBody>
          <a:bodyPr/>
          <a:lstStyle/>
          <a:p>
            <a:pPr algn="l"/>
            <a:r>
              <a:rPr lang="cs-CZ" altLang="cs-CZ" sz="3200" dirty="0">
                <a:solidFill>
                  <a:schemeClr val="accent2"/>
                </a:solidFill>
              </a:rPr>
              <a:t>Pleurální výpotek</a:t>
            </a:r>
          </a:p>
        </p:txBody>
      </p:sp>
      <p:sp>
        <p:nvSpPr>
          <p:cNvPr id="38915" name="Rectangle 5">
            <a:extLst>
              <a:ext uri="{FF2B5EF4-FFF2-40B4-BE49-F238E27FC236}">
                <a16:creationId xmlns:a16="http://schemas.microsoft.com/office/drawing/2014/main" id="{16A7C54E-F69D-432D-9D14-44288587E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010" y="1043910"/>
            <a:ext cx="10928684" cy="4683125"/>
          </a:xfrm>
        </p:spPr>
        <p:txBody>
          <a:bodyPr/>
          <a:lstStyle/>
          <a:p>
            <a:pPr>
              <a:buFontTx/>
              <a:buNone/>
            </a:pPr>
            <a:endParaRPr lang="cs-CZ" altLang="cs-CZ" sz="1000" dirty="0">
              <a:solidFill>
                <a:schemeClr val="accent2"/>
              </a:solidFill>
            </a:endParaRPr>
          </a:p>
          <a:p>
            <a:r>
              <a:rPr lang="cs-CZ" altLang="cs-CZ" dirty="0"/>
              <a:t>tekutina uvnitř pleurálního prostoru – důsledek lokálního nebo systémového onemocnění</a:t>
            </a:r>
          </a:p>
          <a:p>
            <a:r>
              <a:rPr lang="cs-CZ" altLang="cs-CZ" dirty="0"/>
              <a:t>na základě koncentrace bílkovin  a LD se dělí:</a:t>
            </a:r>
          </a:p>
          <a:p>
            <a:pPr>
              <a:buFontTx/>
              <a:buNone/>
            </a:pPr>
            <a:r>
              <a:rPr lang="cs-CZ" altLang="cs-CZ" dirty="0"/>
              <a:t>      - transsudát – např. u </a:t>
            </a:r>
            <a:r>
              <a:rPr lang="cs-CZ" altLang="cs-CZ" dirty="0" err="1"/>
              <a:t>chron</a:t>
            </a:r>
            <a:r>
              <a:rPr lang="cs-CZ" altLang="cs-CZ" dirty="0"/>
              <a:t>. srdeční selhání </a:t>
            </a:r>
          </a:p>
          <a:p>
            <a:pPr>
              <a:buFontTx/>
              <a:buNone/>
            </a:pPr>
            <a:r>
              <a:rPr lang="cs-CZ" altLang="cs-CZ" dirty="0"/>
              <a:t>                            (</a:t>
            </a:r>
            <a:r>
              <a:rPr lang="cs-CZ" altLang="cs-CZ" b="1" dirty="0"/>
              <a:t>↑ </a:t>
            </a:r>
            <a:r>
              <a:rPr lang="cs-CZ" altLang="cs-CZ" dirty="0"/>
              <a:t>hydrostatický tlak v kapilárách)</a:t>
            </a:r>
          </a:p>
          <a:p>
            <a:pPr>
              <a:buFontTx/>
              <a:buNone/>
            </a:pPr>
            <a:r>
              <a:rPr lang="cs-CZ" altLang="cs-CZ" dirty="0"/>
              <a:t>                          – </a:t>
            </a:r>
            <a:r>
              <a:rPr lang="cs-CZ" altLang="cs-CZ" dirty="0" err="1"/>
              <a:t>hypoalbuminémie</a:t>
            </a:r>
            <a:r>
              <a:rPr lang="cs-CZ" altLang="cs-CZ" dirty="0"/>
              <a:t> (jaterní cirhóza)</a:t>
            </a:r>
          </a:p>
          <a:p>
            <a:pPr>
              <a:buFontTx/>
              <a:buNone/>
            </a:pPr>
            <a:r>
              <a:rPr lang="cs-CZ" altLang="cs-CZ" dirty="0"/>
              <a:t>                            (</a:t>
            </a:r>
            <a:r>
              <a:rPr lang="cs-CZ" altLang="cs-CZ" b="1" dirty="0"/>
              <a:t>↓</a:t>
            </a:r>
            <a:r>
              <a:rPr lang="cs-CZ" altLang="cs-CZ" dirty="0"/>
              <a:t> onkotický tlak)</a:t>
            </a:r>
          </a:p>
          <a:p>
            <a:pPr>
              <a:buFontTx/>
              <a:buNone/>
            </a:pPr>
            <a:r>
              <a:rPr lang="cs-CZ" altLang="cs-CZ" dirty="0"/>
              <a:t>      - exsudát – </a:t>
            </a:r>
            <a:r>
              <a:rPr lang="cs-CZ" altLang="cs-CZ" b="1" dirty="0"/>
              <a:t>↑ </a:t>
            </a:r>
            <a:r>
              <a:rPr lang="cs-CZ" altLang="cs-CZ" dirty="0"/>
              <a:t>bílkoviny např. zánět, nádor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356DB57-3CF4-48FD-9305-15B304B18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Ostatní vnější příčiny restrikčních nemocí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768FB41-4CCC-4EA8-9768-D89942826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0180" y="1859384"/>
            <a:ext cx="7772400" cy="3819525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skolióza</a:t>
            </a:r>
            <a:r>
              <a:rPr lang="cs-CZ" altLang="cs-CZ" dirty="0"/>
              <a:t> – vychýlení páteře do boku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kyfóza</a:t>
            </a:r>
            <a:r>
              <a:rPr lang="cs-CZ" altLang="cs-CZ" dirty="0"/>
              <a:t> – vychýlení páteře dozadu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neuromuskulární nemoci</a:t>
            </a:r>
            <a:r>
              <a:rPr lang="cs-CZ" altLang="cs-CZ" dirty="0"/>
              <a:t> (</a:t>
            </a:r>
            <a:r>
              <a:rPr lang="cs-CZ" altLang="cs-CZ" dirty="0" err="1"/>
              <a:t>myastenia</a:t>
            </a:r>
            <a:r>
              <a:rPr lang="cs-CZ" altLang="cs-CZ" dirty="0"/>
              <a:t> gravis, poliomyelitida)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extrémní obezita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resekce plic</a:t>
            </a:r>
            <a:r>
              <a:rPr lang="cs-CZ" altLang="cs-CZ" dirty="0"/>
              <a:t> (nádor)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A3B0A18-B00C-4E69-9B02-824FBDB1F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1838" y="609600"/>
            <a:ext cx="11121194" cy="762000"/>
          </a:xfrm>
        </p:spPr>
        <p:txBody>
          <a:bodyPr/>
          <a:lstStyle/>
          <a:p>
            <a:r>
              <a:rPr lang="cs-CZ" altLang="cs-CZ" b="1" dirty="0"/>
              <a:t>Změna plicního parenchymu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87909E4-A8D3-4D5E-A7C3-A249907A3D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838" y="1447800"/>
            <a:ext cx="11121194" cy="46482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Intersticiální nemoci plic</a:t>
            </a:r>
            <a:endParaRPr lang="cs-CZ" altLang="cs-CZ" b="1"/>
          </a:p>
          <a:p>
            <a:r>
              <a:rPr lang="cs-CZ" altLang="cs-CZ"/>
              <a:t>tkáň mezi výstelkou alveolu a endotelem plicních kapilár =&gt; zmnožení vaziva =&gt; zesílení interalveolárních sept =&gt; </a:t>
            </a:r>
            <a:r>
              <a:rPr lang="cs-CZ" altLang="cs-CZ" b="1"/>
              <a:t>porucha difúze pro kyslík</a:t>
            </a:r>
            <a:endParaRPr lang="cs-CZ" altLang="cs-CZ"/>
          </a:p>
          <a:p>
            <a:r>
              <a:rPr lang="cs-CZ" altLang="cs-CZ"/>
              <a:t>klesá propustnost pro kyslík a zvyšuje se rozdíl parc. tlaku v alveolech </a:t>
            </a:r>
            <a:r>
              <a:rPr lang="cs-CZ" altLang="cs-CZ">
                <a:solidFill>
                  <a:schemeClr val="accent2"/>
                </a:solidFill>
              </a:rPr>
              <a:t>PAO</a:t>
            </a:r>
            <a:r>
              <a:rPr lang="cs-CZ" altLang="cs-CZ" baseline="-25000">
                <a:solidFill>
                  <a:schemeClr val="accent2"/>
                </a:solidFill>
              </a:rPr>
              <a:t>2</a:t>
            </a:r>
            <a:r>
              <a:rPr lang="cs-CZ" altLang="cs-CZ"/>
              <a:t> a v plicních kapilárách ↓</a:t>
            </a:r>
            <a:r>
              <a:rPr lang="cs-CZ" altLang="cs-CZ">
                <a:solidFill>
                  <a:schemeClr val="accent2"/>
                </a:solidFill>
              </a:rPr>
              <a:t>PaO</a:t>
            </a:r>
            <a:r>
              <a:rPr lang="cs-CZ" altLang="cs-CZ" baseline="-25000">
                <a:solidFill>
                  <a:schemeClr val="accent2"/>
                </a:solidFill>
              </a:rPr>
              <a:t>2</a:t>
            </a:r>
            <a:endParaRPr lang="cs-CZ" altLang="cs-CZ">
              <a:solidFill>
                <a:schemeClr val="accent2"/>
              </a:solidFill>
            </a:endParaRPr>
          </a:p>
          <a:p>
            <a:r>
              <a:rPr lang="cs-CZ" altLang="cs-CZ"/>
              <a:t>snižuje se poddajnost (compliance) plic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C7E0F02-D78A-4B3A-B9F0-29888E3AB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Patogeneze intersticiálních nemocí plic</a:t>
            </a:r>
            <a:endParaRPr lang="cs-CZ" altLang="cs-CZ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674CB4B-E1D0-4E80-87EC-A9885A02B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000" dirty="0"/>
              <a:t>ukládání fibrinu podél alveolárních stěn =&gt;  v alveolech se vytvoří tzv. hyalinní membrána</a:t>
            </a:r>
          </a:p>
          <a:p>
            <a:r>
              <a:rPr lang="cs-CZ" altLang="cs-CZ" sz="3000" dirty="0"/>
              <a:t>zánětlivá fáze s infiltrací neutrofily a později makrofágy a lymfocyty =&gt; reparační procesy a fibróza</a:t>
            </a:r>
          </a:p>
          <a:p>
            <a:r>
              <a:rPr lang="cs-CZ" altLang="cs-CZ" sz="3000" dirty="0"/>
              <a:t>proliferace alveolárních buněk, organizace </a:t>
            </a:r>
            <a:r>
              <a:rPr lang="cs-CZ" altLang="cs-CZ" sz="3000" dirty="0" err="1"/>
              <a:t>fibrinózního</a:t>
            </a:r>
            <a:r>
              <a:rPr lang="cs-CZ" altLang="cs-CZ" sz="3000" dirty="0"/>
              <a:t> exsudátu, ukládání kolagenu =&gt;     reparace nebo fibróza          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3ED3444-0512-49FE-A9FA-8BC3C357E0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Alveolární ventilace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236A027-77BB-4C1F-99AF-6CE73F98C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V</a:t>
            </a:r>
            <a:r>
              <a:rPr lang="cs-CZ" altLang="cs-CZ" baseline="-25000" dirty="0">
                <a:solidFill>
                  <a:schemeClr val="accent2"/>
                </a:solidFill>
              </a:rPr>
              <a:t>A</a:t>
            </a:r>
            <a:r>
              <a:rPr lang="cs-CZ" altLang="cs-CZ" dirty="0"/>
              <a:t>= (</a:t>
            </a:r>
            <a:r>
              <a:rPr lang="cs-CZ" altLang="cs-CZ" dirty="0">
                <a:solidFill>
                  <a:schemeClr val="accent2"/>
                </a:solidFill>
              </a:rPr>
              <a:t>V</a:t>
            </a:r>
            <a:r>
              <a:rPr lang="cs-CZ" altLang="cs-CZ" baseline="-25000" dirty="0">
                <a:solidFill>
                  <a:schemeClr val="accent2"/>
                </a:solidFill>
              </a:rPr>
              <a:t>T</a:t>
            </a:r>
            <a:r>
              <a:rPr lang="en-US" altLang="cs-CZ" baseline="-25000" dirty="0">
                <a:solidFill>
                  <a:schemeClr val="accent2"/>
                </a:solidFill>
              </a:rPr>
              <a:t> </a:t>
            </a:r>
            <a:r>
              <a:rPr lang="cs-CZ" altLang="cs-CZ" dirty="0"/>
              <a:t>-</a:t>
            </a:r>
            <a:r>
              <a:rPr lang="en-US" altLang="cs-CZ" dirty="0"/>
              <a:t> </a:t>
            </a:r>
            <a:r>
              <a:rPr lang="cs-CZ" altLang="cs-CZ" dirty="0">
                <a:solidFill>
                  <a:schemeClr val="accent2"/>
                </a:solidFill>
              </a:rPr>
              <a:t>V</a:t>
            </a:r>
            <a:r>
              <a:rPr lang="cs-CZ" altLang="cs-CZ" baseline="-25000" dirty="0">
                <a:solidFill>
                  <a:schemeClr val="accent2"/>
                </a:solidFill>
              </a:rPr>
              <a:t>D</a:t>
            </a:r>
            <a:r>
              <a:rPr lang="cs-CZ" altLang="cs-CZ" dirty="0"/>
              <a:t>) x </a:t>
            </a:r>
            <a:r>
              <a:rPr lang="cs-CZ" altLang="cs-CZ" dirty="0">
                <a:solidFill>
                  <a:schemeClr val="accent2"/>
                </a:solidFill>
              </a:rPr>
              <a:t>f  </a:t>
            </a:r>
          </a:p>
          <a:p>
            <a:pPr>
              <a:buFontTx/>
              <a:buNone/>
            </a:pPr>
            <a:endParaRPr lang="cs-CZ" altLang="cs-CZ" sz="3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3000" dirty="0">
                <a:solidFill>
                  <a:schemeClr val="accent2"/>
                </a:solidFill>
              </a:rPr>
              <a:t>V</a:t>
            </a:r>
            <a:r>
              <a:rPr lang="cs-CZ" altLang="cs-CZ" sz="3000" baseline="-25000" dirty="0">
                <a:solidFill>
                  <a:schemeClr val="accent2"/>
                </a:solidFill>
              </a:rPr>
              <a:t>T</a:t>
            </a:r>
            <a:r>
              <a:rPr lang="cs-CZ" altLang="cs-CZ" sz="3000" dirty="0"/>
              <a:t>….dechový objem (</a:t>
            </a:r>
            <a:r>
              <a:rPr lang="cs-CZ" altLang="cs-CZ" sz="3000" dirty="0" err="1"/>
              <a:t>tidal</a:t>
            </a:r>
            <a:r>
              <a:rPr lang="cs-CZ" altLang="cs-CZ" sz="3000" dirty="0"/>
              <a:t> </a:t>
            </a:r>
            <a:r>
              <a:rPr lang="cs-CZ" altLang="cs-CZ" sz="3000" dirty="0" err="1"/>
              <a:t>volume</a:t>
            </a:r>
            <a:r>
              <a:rPr lang="cs-CZ" altLang="cs-CZ" sz="3000" dirty="0"/>
              <a:t>)</a:t>
            </a:r>
            <a:endParaRPr lang="cs-CZ" altLang="cs-CZ" sz="3000" baseline="-25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3000" dirty="0">
                <a:solidFill>
                  <a:schemeClr val="accent2"/>
                </a:solidFill>
              </a:rPr>
              <a:t>V</a:t>
            </a:r>
            <a:r>
              <a:rPr lang="cs-CZ" altLang="cs-CZ" sz="3000" baseline="-25000" dirty="0">
                <a:solidFill>
                  <a:schemeClr val="accent2"/>
                </a:solidFill>
              </a:rPr>
              <a:t>D </a:t>
            </a:r>
            <a:r>
              <a:rPr lang="cs-CZ" altLang="cs-CZ" sz="3000" dirty="0"/>
              <a:t>….mrtvý prostor (</a:t>
            </a:r>
            <a:r>
              <a:rPr lang="cs-CZ" altLang="cs-CZ" sz="3000" dirty="0" err="1"/>
              <a:t>dead</a:t>
            </a:r>
            <a:r>
              <a:rPr lang="cs-CZ" altLang="cs-CZ" sz="3000" dirty="0"/>
              <a:t> </a:t>
            </a:r>
            <a:r>
              <a:rPr lang="cs-CZ" altLang="cs-CZ" sz="3000" dirty="0" err="1"/>
              <a:t>volume</a:t>
            </a:r>
            <a:r>
              <a:rPr lang="cs-CZ" altLang="cs-CZ" sz="3000" dirty="0"/>
              <a:t>)</a:t>
            </a:r>
            <a:endParaRPr lang="cs-CZ" altLang="cs-CZ" sz="3000" baseline="-25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3000" dirty="0">
                <a:solidFill>
                  <a:schemeClr val="accent2"/>
                </a:solidFill>
              </a:rPr>
              <a:t>f </a:t>
            </a:r>
            <a:r>
              <a:rPr lang="cs-CZ" altLang="cs-CZ" sz="3000" dirty="0"/>
              <a:t>….dechová frekvence</a:t>
            </a:r>
            <a:endParaRPr lang="cs-CZ" altLang="cs-CZ" baseline="-25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cs-CZ" altLang="cs-CZ" baseline="-25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V</a:t>
            </a:r>
            <a:r>
              <a:rPr lang="cs-CZ" altLang="cs-CZ" baseline="-25000" dirty="0">
                <a:solidFill>
                  <a:schemeClr val="accent2"/>
                </a:solidFill>
              </a:rPr>
              <a:t>A</a:t>
            </a:r>
            <a:r>
              <a:rPr lang="cs-CZ" altLang="cs-CZ" dirty="0"/>
              <a:t>= (500ml-150ml) x 15/min=5250ml/min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7B9EB9E-F473-4E57-A691-D94CD84DC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136" y="609600"/>
            <a:ext cx="11057021" cy="947738"/>
          </a:xfrm>
        </p:spPr>
        <p:txBody>
          <a:bodyPr/>
          <a:lstStyle/>
          <a:p>
            <a:r>
              <a:rPr lang="cs-CZ" altLang="cs-CZ" b="1" dirty="0"/>
              <a:t>Důsledky intersticiálních nemocí plic (fibróz)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BE1BF27-2AAA-4155-9BAC-C78BC35ED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4137" y="1487910"/>
            <a:ext cx="10254916" cy="4267200"/>
          </a:xfrm>
        </p:spPr>
        <p:txBody>
          <a:bodyPr/>
          <a:lstStyle/>
          <a:p>
            <a:r>
              <a:rPr lang="cs-CZ" altLang="cs-CZ" dirty="0" err="1"/>
              <a:t>hypoxémie</a:t>
            </a:r>
            <a:r>
              <a:rPr lang="cs-CZ" altLang="cs-CZ" dirty="0"/>
              <a:t> (↓</a:t>
            </a:r>
            <a:r>
              <a:rPr lang="cs-CZ" altLang="cs-CZ" dirty="0">
                <a:solidFill>
                  <a:schemeClr val="accent2"/>
                </a:solidFill>
              </a:rPr>
              <a:t>PaO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r>
              <a:rPr lang="cs-CZ" altLang="cs-CZ" dirty="0"/>
              <a:t>) zejména námahová již v počátečních stádiích s hyperventilací s tendencí k respirační alkalóze 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/>
              <a:t>↓</a:t>
            </a:r>
            <a:r>
              <a:rPr lang="cs-CZ" altLang="cs-CZ" dirty="0">
                <a:solidFill>
                  <a:schemeClr val="accent2"/>
                </a:solidFill>
              </a:rPr>
              <a:t>PaCO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později klidová </a:t>
            </a:r>
            <a:r>
              <a:rPr lang="cs-CZ" altLang="cs-CZ" dirty="0" err="1"/>
              <a:t>hypoxémie</a:t>
            </a:r>
            <a:r>
              <a:rPr lang="cs-CZ" altLang="cs-CZ" dirty="0"/>
              <a:t> (↓</a:t>
            </a:r>
            <a:r>
              <a:rPr lang="cs-CZ" altLang="cs-CZ" dirty="0">
                <a:solidFill>
                  <a:schemeClr val="accent2"/>
                </a:solidFill>
              </a:rPr>
              <a:t>PaO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r>
              <a:rPr lang="cs-CZ" altLang="cs-CZ" dirty="0"/>
              <a:t>) a hypoventilace (snížená poddajnost plic =&gt; malé dechové objemy)</a:t>
            </a:r>
          </a:p>
          <a:p>
            <a:r>
              <a:rPr lang="cs-CZ" altLang="cs-CZ" dirty="0"/>
              <a:t>plicní hypertenze (vysoký tlak v malém oběh) </a:t>
            </a:r>
            <a:r>
              <a:rPr lang="cs-CZ" altLang="cs-CZ" sz="3000" dirty="0"/>
              <a:t>=&gt; </a:t>
            </a:r>
            <a:r>
              <a:rPr lang="cs-CZ" altLang="cs-CZ" sz="3000" dirty="0" err="1"/>
              <a:t>cor</a:t>
            </a:r>
            <a:r>
              <a:rPr lang="cs-CZ" altLang="cs-CZ" sz="3000" dirty="0"/>
              <a:t> </a:t>
            </a:r>
            <a:r>
              <a:rPr lang="cs-CZ" altLang="cs-CZ" sz="3000" dirty="0" err="1"/>
              <a:t>pulmonale</a:t>
            </a:r>
            <a:endParaRPr lang="cs-CZ" altLang="cs-CZ" sz="3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9A4FBCF-6171-4720-881B-01A3B572E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6010" y="609600"/>
            <a:ext cx="7772400" cy="762000"/>
          </a:xfrm>
        </p:spPr>
        <p:txBody>
          <a:bodyPr/>
          <a:lstStyle/>
          <a:p>
            <a:r>
              <a:rPr lang="cs-CZ" altLang="cs-CZ" b="1" dirty="0" err="1"/>
              <a:t>Nozologické</a:t>
            </a:r>
            <a:r>
              <a:rPr lang="cs-CZ" altLang="cs-CZ" b="1" dirty="0"/>
              <a:t> jednotky</a:t>
            </a:r>
            <a:endParaRPr lang="cs-CZ" altLang="cs-CZ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010A00F-9754-4770-8DC5-15BBB17BE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6013" y="1411706"/>
            <a:ext cx="11008892" cy="45720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Idiopatická plicní fibróza</a:t>
            </a:r>
          </a:p>
          <a:p>
            <a:r>
              <a:rPr lang="cs-CZ" altLang="cs-CZ" dirty="0"/>
              <a:t>neznáme příčinu (imunitní reakce?)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Sarkoidóza</a:t>
            </a:r>
          </a:p>
          <a:p>
            <a:r>
              <a:rPr lang="cs-CZ" altLang="cs-CZ" dirty="0"/>
              <a:t>typická </a:t>
            </a:r>
            <a:r>
              <a:rPr lang="cs-CZ" altLang="cs-CZ" dirty="0" err="1"/>
              <a:t>granulomatózní</a:t>
            </a:r>
            <a:r>
              <a:rPr lang="cs-CZ" altLang="cs-CZ" dirty="0"/>
              <a:t> tkáň v různých orgánech, etiologie imunitní?</a:t>
            </a:r>
          </a:p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Profesionální intersticiální nemoci</a:t>
            </a:r>
            <a:endParaRPr lang="cs-CZ" altLang="cs-CZ" dirty="0"/>
          </a:p>
          <a:p>
            <a:r>
              <a:rPr lang="cs-CZ" altLang="cs-CZ" dirty="0"/>
              <a:t>expozice dráždivým látkám po dlouhá časová období (prach, plyn, léky, infekce)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901B73A7-8E55-4431-8BD5-19771ACFC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accent2"/>
                </a:solidFill>
              </a:rPr>
              <a:t>Profesionální intersticiální nemoci</a:t>
            </a:r>
            <a:endParaRPr lang="cs-CZ" altLang="cs-CZ"/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3F4F5B00-41A1-4D48-8630-35E172CFE61F}"/>
              </a:ext>
            </a:extLst>
          </p:cNvPr>
          <p:cNvGraphicFramePr>
            <a:graphicFrameLocks noChangeAspect="1"/>
          </p:cNvGraphicFramePr>
          <p:nvPr>
            <p:ph type="tbl" idx="1"/>
          </p:nvPr>
        </p:nvGraphicFramePr>
        <p:xfrm>
          <a:off x="1847851" y="2060576"/>
          <a:ext cx="8569325" cy="479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kument" r:id="rId3" imgW="7764840" imgH="4200480" progId="Word.Document.8">
                  <p:embed/>
                </p:oleObj>
              </mc:Choice>
              <mc:Fallback>
                <p:oleObj name="dokument" r:id="rId3" imgW="7764840" imgH="4200480" progId="Word.Document.8">
                  <p:embed/>
                  <p:pic>
                    <p:nvPicPr>
                      <p:cNvPr id="2050" name="Object 3">
                        <a:extLst>
                          <a:ext uri="{FF2B5EF4-FFF2-40B4-BE49-F238E27FC236}">
                            <a16:creationId xmlns:a16="http://schemas.microsoft.com/office/drawing/2014/main" id="{3F4F5B00-41A1-4D48-8630-35E172CFE6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2060576"/>
                        <a:ext cx="8569325" cy="4797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038DD39-14C2-4CA8-93CD-4E5C1B795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Klinické projevy</a:t>
            </a:r>
            <a:endParaRPr lang="cs-CZ" altLang="cs-CZ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2836330-8F59-43BC-8720-416512D08F9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Subjektivní</a:t>
            </a:r>
          </a:p>
          <a:p>
            <a:r>
              <a:rPr lang="cs-CZ" altLang="cs-CZ"/>
              <a:t>Dyspnoe</a:t>
            </a:r>
          </a:p>
          <a:p>
            <a:r>
              <a:rPr lang="cs-CZ" altLang="cs-CZ"/>
              <a:t>Kašel</a:t>
            </a:r>
          </a:p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Objektivní</a:t>
            </a:r>
          </a:p>
          <a:p>
            <a:r>
              <a:rPr lang="cs-CZ" altLang="cs-CZ"/>
              <a:t>Tachypnoe</a:t>
            </a:r>
          </a:p>
          <a:p>
            <a:r>
              <a:rPr lang="cs-CZ" altLang="cs-CZ"/>
              <a:t>Chrůpky</a:t>
            </a:r>
          </a:p>
          <a:p>
            <a:r>
              <a:rPr lang="cs-CZ" altLang="cs-CZ"/>
              <a:t>Cyanóza</a:t>
            </a:r>
          </a:p>
          <a:p>
            <a:r>
              <a:rPr lang="cs-CZ" altLang="cs-CZ"/>
              <a:t>Cor pulmonale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45D9821D-EFD6-44A7-B51B-BD58BB69642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981200"/>
            <a:ext cx="4724400" cy="4114800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Laboratorní data</a:t>
            </a:r>
          </a:p>
          <a:p>
            <a:r>
              <a:rPr lang="cs-CZ" altLang="cs-CZ"/>
              <a:t>Zvýšený P(A-a)</a:t>
            </a:r>
            <a:r>
              <a:rPr lang="cs-CZ" altLang="cs-CZ">
                <a:solidFill>
                  <a:schemeClr val="accent2"/>
                </a:solidFill>
              </a:rPr>
              <a:t>O</a:t>
            </a:r>
            <a:r>
              <a:rPr lang="cs-CZ" altLang="cs-CZ" baseline="-25000">
                <a:solidFill>
                  <a:schemeClr val="accent2"/>
                </a:solidFill>
              </a:rPr>
              <a:t>2</a:t>
            </a:r>
          </a:p>
          <a:p>
            <a:r>
              <a:rPr lang="cs-CZ" altLang="cs-CZ"/>
              <a:t>Normální nebo nízký </a:t>
            </a:r>
            <a:r>
              <a:rPr lang="cs-CZ" altLang="cs-CZ">
                <a:solidFill>
                  <a:schemeClr val="accent2"/>
                </a:solidFill>
              </a:rPr>
              <a:t>PaCO</a:t>
            </a:r>
            <a:r>
              <a:rPr lang="cs-CZ" altLang="cs-CZ" baseline="-25000">
                <a:solidFill>
                  <a:schemeClr val="accent2"/>
                </a:solidFill>
              </a:rPr>
              <a:t>2</a:t>
            </a:r>
          </a:p>
          <a:p>
            <a:r>
              <a:rPr lang="cs-CZ" altLang="cs-CZ"/>
              <a:t>EKG- cor pulmonale</a:t>
            </a:r>
          </a:p>
          <a:p>
            <a:r>
              <a:rPr lang="cs-CZ" altLang="cs-CZ"/>
              <a:t>Spirometrie - restrikční typ (</a:t>
            </a:r>
            <a:r>
              <a:rPr lang="cs-CZ" altLang="cs-CZ" b="1"/>
              <a:t>↓VC, normál FEV1/FVC)</a:t>
            </a:r>
          </a:p>
          <a:p>
            <a:r>
              <a:rPr lang="cs-CZ" altLang="cs-CZ"/>
              <a:t>Snížená difuzní kapacita plic pro oxid uhelnatý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EBF19F8-2006-44A6-A422-0BC0A97F3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Terapie</a:t>
            </a:r>
            <a:endParaRPr lang="cs-CZ" altLang="cs-CZ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8ED5D8A-3FA5-4DF7-84C6-D33D11911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220" y="1909011"/>
            <a:ext cx="11089105" cy="3962400"/>
          </a:xfrm>
        </p:spPr>
        <p:txBody>
          <a:bodyPr/>
          <a:lstStyle/>
          <a:p>
            <a:r>
              <a:rPr lang="cs-CZ" altLang="cs-CZ" dirty="0"/>
              <a:t>závisí na etiologii, pokud je známa</a:t>
            </a:r>
          </a:p>
          <a:p>
            <a:r>
              <a:rPr lang="cs-CZ" altLang="cs-CZ" dirty="0"/>
              <a:t>zastavit expozici škodlivým vdechovaným činitelům</a:t>
            </a:r>
          </a:p>
          <a:p>
            <a:r>
              <a:rPr lang="cs-CZ" altLang="cs-CZ" dirty="0"/>
              <a:t>proti infekci antibiotika</a:t>
            </a:r>
          </a:p>
          <a:p>
            <a:r>
              <a:rPr lang="cs-CZ" altLang="cs-CZ" dirty="0"/>
              <a:t>u nejasné etiologie (sarkoidóza, </a:t>
            </a:r>
            <a:r>
              <a:rPr lang="cs-CZ" altLang="cs-CZ" dirty="0" err="1"/>
              <a:t>idiop</a:t>
            </a:r>
            <a:r>
              <a:rPr lang="cs-CZ" altLang="cs-CZ" dirty="0"/>
              <a:t>. plicní fibróza) kortikosteroidy </a:t>
            </a:r>
          </a:p>
          <a:p>
            <a:r>
              <a:rPr lang="cs-CZ" altLang="cs-CZ" dirty="0"/>
              <a:t>podávání kyslíku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18234A0-26B2-4E45-8DDD-78C9CF57C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9546" y="609600"/>
            <a:ext cx="7772400" cy="914400"/>
          </a:xfrm>
        </p:spPr>
        <p:txBody>
          <a:bodyPr/>
          <a:lstStyle/>
          <a:p>
            <a:r>
              <a:rPr lang="cs-CZ" altLang="cs-CZ" b="1" dirty="0"/>
              <a:t>Obecné důsledky restrikce</a:t>
            </a:r>
            <a:endParaRPr lang="cs-CZ" altLang="cs-CZ" b="1" dirty="0">
              <a:solidFill>
                <a:srgbClr val="FF3300"/>
              </a:solidFill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F74EED3-6521-4D47-AF5F-9166294AD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1631" y="1696453"/>
            <a:ext cx="7772400" cy="4191000"/>
          </a:xfrm>
        </p:spPr>
        <p:txBody>
          <a:bodyPr/>
          <a:lstStyle/>
          <a:p>
            <a:r>
              <a:rPr lang="cs-CZ" altLang="cs-CZ" b="1" dirty="0"/>
              <a:t>↓statických ventilačních parametrů</a:t>
            </a:r>
            <a:endParaRPr lang="cs-CZ" altLang="cs-CZ" dirty="0"/>
          </a:p>
          <a:p>
            <a:pPr lvl="1"/>
            <a:r>
              <a:rPr lang="cs-CZ" altLang="cs-CZ" b="1" dirty="0"/>
              <a:t>↓</a:t>
            </a:r>
            <a:r>
              <a:rPr lang="cs-CZ" altLang="cs-CZ" dirty="0"/>
              <a:t> objemy (FRC, TLC, </a:t>
            </a:r>
            <a:r>
              <a:rPr lang="cs-CZ" altLang="cs-CZ" b="1" dirty="0"/>
              <a:t>FVC</a:t>
            </a:r>
            <a:r>
              <a:rPr lang="cs-CZ" altLang="cs-CZ" dirty="0"/>
              <a:t>)</a:t>
            </a:r>
            <a:endParaRPr lang="cs-CZ" altLang="cs-CZ" baseline="-25000" dirty="0"/>
          </a:p>
          <a:p>
            <a:r>
              <a:rPr lang="cs-CZ" altLang="cs-CZ" b="1" dirty="0"/>
              <a:t>kompenzace hyperventilací</a:t>
            </a:r>
            <a:endParaRPr lang="cs-CZ" altLang="cs-CZ" dirty="0">
              <a:solidFill>
                <a:schemeClr val="accent2"/>
              </a:solidFill>
            </a:endParaRPr>
          </a:p>
          <a:p>
            <a:r>
              <a:rPr lang="cs-CZ" altLang="cs-CZ" dirty="0" err="1">
                <a:solidFill>
                  <a:schemeClr val="accent2"/>
                </a:solidFill>
              </a:rPr>
              <a:t>hypokapnie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/>
              <a:t>↓</a:t>
            </a:r>
            <a:r>
              <a:rPr lang="cs-CZ" altLang="cs-CZ" dirty="0">
                <a:solidFill>
                  <a:schemeClr val="accent2"/>
                </a:solidFill>
              </a:rPr>
              <a:t>PaCO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r>
              <a:rPr lang="cs-CZ" altLang="cs-CZ" dirty="0"/>
              <a:t>),</a:t>
            </a:r>
            <a:r>
              <a:rPr lang="cs-CZ" altLang="cs-CZ" dirty="0">
                <a:solidFill>
                  <a:schemeClr val="accent2"/>
                </a:solidFill>
              </a:rPr>
              <a:t> respirační alkalóza 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námahová </a:t>
            </a:r>
            <a:r>
              <a:rPr lang="cs-CZ" altLang="cs-CZ" dirty="0" err="1">
                <a:solidFill>
                  <a:schemeClr val="accent2"/>
                </a:solidFill>
              </a:rPr>
              <a:t>hypoxémie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/>
              <a:t>↓</a:t>
            </a:r>
            <a:r>
              <a:rPr lang="cs-CZ" altLang="cs-CZ" dirty="0">
                <a:solidFill>
                  <a:schemeClr val="accent2"/>
                </a:solidFill>
              </a:rPr>
              <a:t>PaO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r>
              <a:rPr lang="cs-CZ" altLang="cs-CZ" dirty="0"/>
              <a:t>)</a:t>
            </a:r>
            <a:r>
              <a:rPr lang="cs-CZ" altLang="cs-CZ" dirty="0">
                <a:solidFill>
                  <a:schemeClr val="accent2"/>
                </a:solidFill>
              </a:rPr>
              <a:t> později i klidová</a:t>
            </a:r>
            <a:endParaRPr lang="cs-CZ" alt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789DD10-87DB-4DF1-89F2-63ED67592E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Vlastní spirometrické vyšetření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9264A74-4436-40CD-8129-0DF86ED4D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Limitace spirometrie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8864DA8-0C43-40A7-AEC8-00790D2C3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Měří jen objemy vyměňující se při dýchání (ne reziduální objemy)</a:t>
            </a:r>
          </a:p>
          <a:p>
            <a:r>
              <a:rPr lang="cs-CZ" altLang="cs-CZ"/>
              <a:t>Měří za nefyziologických podmínek</a:t>
            </a:r>
          </a:p>
          <a:p>
            <a:r>
              <a:rPr lang="cs-CZ" altLang="cs-CZ"/>
              <a:t>Vyžaduje spolupráci pacienta</a:t>
            </a:r>
            <a:br>
              <a:rPr lang="cs-CZ" altLang="cs-CZ"/>
            </a:br>
            <a:r>
              <a:rPr lang="cs-CZ" altLang="cs-CZ"/>
              <a:t>(problematické u osob s poruchami vědomí, dětí, osob s vadou sluchu, simulujících)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D49CF4E-775E-4861-A83E-885CA77FF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Spirometrické veličiny</a:t>
            </a:r>
            <a:br>
              <a:rPr lang="cs-CZ" altLang="cs-CZ"/>
            </a:br>
            <a:r>
              <a:rPr lang="cs-CZ" altLang="cs-CZ" sz="2800"/>
              <a:t>se dělí na</a:t>
            </a:r>
            <a:endParaRPr lang="cs-CZ" altLang="cs-CZ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642F6D5-F9F8-40B5-91FA-49CFD01D55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b="1" i="1"/>
              <a:t>Statické</a:t>
            </a:r>
            <a:br>
              <a:rPr lang="cs-CZ" altLang="cs-CZ"/>
            </a:br>
            <a:r>
              <a:rPr lang="cs-CZ" altLang="cs-CZ"/>
              <a:t>= na čase nezávislé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9A532804-646D-4D73-91E0-D5EA30E4327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b="1" i="1"/>
              <a:t>Dynamické</a:t>
            </a:r>
            <a:br>
              <a:rPr lang="cs-CZ" altLang="cs-CZ"/>
            </a:br>
            <a:r>
              <a:rPr lang="cs-CZ" altLang="cs-CZ"/>
              <a:t>= na čase závislé</a:t>
            </a:r>
            <a:br>
              <a:rPr lang="cs-CZ" altLang="cs-CZ"/>
            </a:br>
            <a:endParaRPr lang="cs-CZ" altLang="cs-CZ"/>
          </a:p>
          <a:p>
            <a:r>
              <a:rPr lang="cs-CZ" altLang="cs-CZ"/>
              <a:t>Čas může být obsažen v definici veličiny (</a:t>
            </a:r>
            <a:r>
              <a:rPr lang="cs-CZ" altLang="cs-CZ" i="1"/>
              <a:t>FEV</a:t>
            </a:r>
            <a:r>
              <a:rPr lang="cs-CZ" altLang="cs-CZ" i="1" baseline="-25000"/>
              <a:t>1</a:t>
            </a:r>
            <a:r>
              <a:rPr lang="cs-CZ" altLang="cs-CZ"/>
              <a:t>), nebo se uplatňovat jako podmínka měření (</a:t>
            </a:r>
            <a:r>
              <a:rPr lang="cs-CZ" altLang="cs-CZ" i="1"/>
              <a:t>FEVC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8">
            <a:extLst>
              <a:ext uri="{FF2B5EF4-FFF2-40B4-BE49-F238E27FC236}">
                <a16:creationId xmlns:a16="http://schemas.microsoft.com/office/drawing/2014/main" id="{B2DD8AF1-3275-4469-BE39-49A53A9BF853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0"/>
            <a:ext cx="51816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 descr="Pergamen">
            <a:extLst>
              <a:ext uri="{FF2B5EF4-FFF2-40B4-BE49-F238E27FC236}">
                <a16:creationId xmlns:a16="http://schemas.microsoft.com/office/drawing/2014/main" id="{C7E47716-44E1-4AED-B866-0D8B9A21D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altLang="cs-CZ" b="1"/>
              <a:t>Ventilačně perfuzní poměr</a:t>
            </a:r>
          </a:p>
        </p:txBody>
      </p:sp>
      <p:sp>
        <p:nvSpPr>
          <p:cNvPr id="1032" name="Rectangle 3">
            <a:extLst>
              <a:ext uri="{FF2B5EF4-FFF2-40B4-BE49-F238E27FC236}">
                <a16:creationId xmlns:a16="http://schemas.microsoft.com/office/drawing/2014/main" id="{2980D0D9-AF6E-441B-AF4B-F897D382D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Nestejný poměr průtoku plynu a krve u jednotlivých sklípků</a:t>
            </a:r>
            <a:r>
              <a:rPr lang="cs-CZ" altLang="cs-CZ" dirty="0"/>
              <a:t> </a:t>
            </a:r>
          </a:p>
          <a:p>
            <a:r>
              <a:rPr lang="cs-CZ" altLang="cs-CZ" dirty="0"/>
              <a:t>i za fyziologických podmínek</a:t>
            </a:r>
          </a:p>
          <a:p>
            <a:pPr lvl="1"/>
            <a:r>
              <a:rPr lang="cs-CZ" altLang="cs-CZ" dirty="0"/>
              <a:t>plicní báze:          </a:t>
            </a:r>
            <a:r>
              <a:rPr lang="en-US" altLang="cs-CZ" dirty="0"/>
              <a:t>   </a:t>
            </a:r>
            <a:r>
              <a:rPr lang="cs-CZ" altLang="cs-CZ" dirty="0"/>
              <a:t>= 0,7</a:t>
            </a:r>
          </a:p>
          <a:p>
            <a:pPr lvl="1"/>
            <a:r>
              <a:rPr lang="cs-CZ" altLang="cs-CZ" dirty="0"/>
              <a:t>plicní hroty:         </a:t>
            </a:r>
            <a:r>
              <a:rPr lang="en-US" altLang="cs-CZ" dirty="0"/>
              <a:t>    </a:t>
            </a:r>
            <a:r>
              <a:rPr lang="cs-CZ" altLang="cs-CZ" dirty="0"/>
              <a:t>= 3,3</a:t>
            </a:r>
          </a:p>
          <a:p>
            <a:r>
              <a:rPr lang="cs-CZ" altLang="cs-CZ" dirty="0"/>
              <a:t>zvýšena za patologických stavů (téměř všech)</a:t>
            </a:r>
          </a:p>
          <a:p>
            <a:pPr lvl="1"/>
            <a:r>
              <a:rPr lang="cs-CZ" altLang="cs-CZ" dirty="0"/>
              <a:t>↑            →  </a:t>
            </a:r>
            <a:r>
              <a:rPr lang="cs-CZ" altLang="cs-CZ" dirty="0">
                <a:solidFill>
                  <a:schemeClr val="accent2"/>
                </a:solidFill>
              </a:rPr>
              <a:t>↑mrtvý prostor</a:t>
            </a:r>
            <a:r>
              <a:rPr lang="cs-CZ" altLang="cs-CZ" dirty="0"/>
              <a:t> →  </a:t>
            </a:r>
            <a:r>
              <a:rPr lang="cs-CZ" altLang="cs-CZ" dirty="0">
                <a:solidFill>
                  <a:schemeClr val="accent2"/>
                </a:solidFill>
              </a:rPr>
              <a:t>↑PaCO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  <a:endParaRPr lang="cs-CZ" altLang="cs-CZ" dirty="0"/>
          </a:p>
          <a:p>
            <a:pPr lvl="1"/>
            <a:endParaRPr lang="en-US" altLang="cs-CZ" dirty="0"/>
          </a:p>
          <a:p>
            <a:pPr lvl="1"/>
            <a:r>
              <a:rPr lang="cs-CZ" altLang="cs-CZ" dirty="0"/>
              <a:t>↓            →  </a:t>
            </a:r>
            <a:r>
              <a:rPr lang="cs-CZ" altLang="cs-CZ" dirty="0">
                <a:solidFill>
                  <a:schemeClr val="accent2"/>
                </a:solidFill>
              </a:rPr>
              <a:t>↑zkrat</a:t>
            </a:r>
            <a:r>
              <a:rPr lang="cs-CZ" altLang="cs-CZ" dirty="0"/>
              <a:t> →  </a:t>
            </a:r>
            <a:r>
              <a:rPr lang="cs-CZ" altLang="cs-CZ" dirty="0">
                <a:solidFill>
                  <a:schemeClr val="accent2"/>
                </a:solidFill>
              </a:rPr>
              <a:t>↓PaO</a:t>
            </a:r>
            <a:r>
              <a:rPr lang="cs-CZ" altLang="cs-CZ" baseline="-25000" dirty="0">
                <a:solidFill>
                  <a:schemeClr val="accent2"/>
                </a:solidFill>
              </a:rPr>
              <a:t>2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11C28A7B-97AE-49A3-B4B8-515EE73D6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83748"/>
              </p:ext>
            </p:extLst>
          </p:nvPr>
        </p:nvGraphicFramePr>
        <p:xfrm>
          <a:off x="10076695" y="1611316"/>
          <a:ext cx="12954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3" imgW="355320" imgH="228600" progId="Equation.3">
                  <p:embed/>
                </p:oleObj>
              </mc:Choice>
              <mc:Fallback>
                <p:oleObj name="Rovnice" r:id="rId3" imgW="355320" imgH="22860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11C28A7B-97AE-49A3-B4B8-515EE73D6D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76695" y="1611316"/>
                        <a:ext cx="1295400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1">
            <a:extLst>
              <a:ext uri="{FF2B5EF4-FFF2-40B4-BE49-F238E27FC236}">
                <a16:creationId xmlns:a16="http://schemas.microsoft.com/office/drawing/2014/main" id="{E1FE4A65-F2BA-44B4-A536-C1DB1B2AA7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098580"/>
              </p:ext>
            </p:extLst>
          </p:nvPr>
        </p:nvGraphicFramePr>
        <p:xfrm>
          <a:off x="2584450" y="2994947"/>
          <a:ext cx="79216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5" imgW="355320" imgH="228600" progId="Equation.3">
                  <p:embed/>
                </p:oleObj>
              </mc:Choice>
              <mc:Fallback>
                <p:oleObj name="Rovnice" r:id="rId5" imgW="355320" imgH="228600" progId="Equation.3">
                  <p:embed/>
                  <p:pic>
                    <p:nvPicPr>
                      <p:cNvPr id="1027" name="Object 11">
                        <a:extLst>
                          <a:ext uri="{FF2B5EF4-FFF2-40B4-BE49-F238E27FC236}">
                            <a16:creationId xmlns:a16="http://schemas.microsoft.com/office/drawing/2014/main" id="{E1FE4A65-F2BA-44B4-A536-C1DB1B2AA7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2994947"/>
                        <a:ext cx="79216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4">
            <a:extLst>
              <a:ext uri="{FF2B5EF4-FFF2-40B4-BE49-F238E27FC236}">
                <a16:creationId xmlns:a16="http://schemas.microsoft.com/office/drawing/2014/main" id="{B9C88014-C302-4E2A-B1BA-10B04B9B8A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917402"/>
              </p:ext>
            </p:extLst>
          </p:nvPr>
        </p:nvGraphicFramePr>
        <p:xfrm>
          <a:off x="1426913" y="4106280"/>
          <a:ext cx="7921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6" imgW="355320" imgH="228600" progId="Equation.3">
                  <p:embed/>
                </p:oleObj>
              </mc:Choice>
              <mc:Fallback>
                <p:oleObj name="Rovnice" r:id="rId6" imgW="355320" imgH="228600" progId="Equation.3">
                  <p:embed/>
                  <p:pic>
                    <p:nvPicPr>
                      <p:cNvPr id="1029" name="Object 14">
                        <a:extLst>
                          <a:ext uri="{FF2B5EF4-FFF2-40B4-BE49-F238E27FC236}">
                            <a16:creationId xmlns:a16="http://schemas.microsoft.com/office/drawing/2014/main" id="{B9C88014-C302-4E2A-B1BA-10B04B9B8A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6913" y="4106280"/>
                        <a:ext cx="7921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5">
            <a:extLst>
              <a:ext uri="{FF2B5EF4-FFF2-40B4-BE49-F238E27FC236}">
                <a16:creationId xmlns:a16="http://schemas.microsoft.com/office/drawing/2014/main" id="{F198E3AA-5A95-4658-8FF0-5BAEE7FC8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703581"/>
              </p:ext>
            </p:extLst>
          </p:nvPr>
        </p:nvGraphicFramePr>
        <p:xfrm>
          <a:off x="1369929" y="4746710"/>
          <a:ext cx="79216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7" imgW="355320" imgH="228600" progId="Equation.3">
                  <p:embed/>
                </p:oleObj>
              </mc:Choice>
              <mc:Fallback>
                <p:oleObj name="Rovnice" r:id="rId7" imgW="355320" imgH="228600" progId="Equation.3">
                  <p:embed/>
                  <p:pic>
                    <p:nvPicPr>
                      <p:cNvPr id="1030" name="Object 15">
                        <a:extLst>
                          <a:ext uri="{FF2B5EF4-FFF2-40B4-BE49-F238E27FC236}">
                            <a16:creationId xmlns:a16="http://schemas.microsoft.com/office/drawing/2014/main" id="{F198E3AA-5A95-4658-8FF0-5BAEE7FC80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9929" y="4746710"/>
                        <a:ext cx="79216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324B97C-50AB-423A-A1B0-B4267CB9D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Principy spirometrů</a:t>
            </a:r>
          </a:p>
        </p:txBody>
      </p:sp>
      <p:pic>
        <p:nvPicPr>
          <p:cNvPr id="52227" name="Picture 3" descr="f3p8">
            <a:extLst>
              <a:ext uri="{FF2B5EF4-FFF2-40B4-BE49-F238E27FC236}">
                <a16:creationId xmlns:a16="http://schemas.microsoft.com/office/drawing/2014/main" id="{3358CF74-0D76-4A74-AB7B-F7DE67A6E839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557339"/>
            <a:ext cx="9144000" cy="3919537"/>
          </a:xfr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FFF3D49A-C8AF-43CF-A4C7-88F7E7F40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Terminologie</a:t>
            </a:r>
            <a:br>
              <a:rPr lang="cs-CZ" altLang="cs-CZ" sz="3600"/>
            </a:br>
            <a:endParaRPr lang="cs-CZ" altLang="cs-CZ" sz="3600"/>
          </a:p>
        </p:txBody>
      </p:sp>
      <p:graphicFrame>
        <p:nvGraphicFramePr>
          <p:cNvPr id="3074" name="Object 3">
            <a:extLst>
              <a:ext uri="{FF2B5EF4-FFF2-40B4-BE49-F238E27FC236}">
                <a16:creationId xmlns:a16="http://schemas.microsoft.com/office/drawing/2014/main" id="{132B719D-9BE2-4916-A2B3-4517BD6B5172}"/>
              </a:ext>
            </a:extLst>
          </p:cNvPr>
          <p:cNvGraphicFramePr>
            <a:graphicFrameLocks noChangeAspect="1"/>
          </p:cNvGraphicFramePr>
          <p:nvPr>
            <p:ph type="tbl" idx="1"/>
          </p:nvPr>
        </p:nvGraphicFramePr>
        <p:xfrm>
          <a:off x="1814513" y="1554164"/>
          <a:ext cx="8528050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3" imgW="8635663" imgH="4072702" progId="Word.Document.8">
                  <p:embed/>
                </p:oleObj>
              </mc:Choice>
              <mc:Fallback>
                <p:oleObj name="Dokument" r:id="rId3" imgW="8635663" imgH="4072702" progId="Word.Document.8">
                  <p:embed/>
                  <p:pic>
                    <p:nvPicPr>
                      <p:cNvPr id="3074" name="Object 3">
                        <a:extLst>
                          <a:ext uri="{FF2B5EF4-FFF2-40B4-BE49-F238E27FC236}">
                            <a16:creationId xmlns:a16="http://schemas.microsoft.com/office/drawing/2014/main" id="{132B719D-9BE2-4916-A2B3-4517BD6B51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1554164"/>
                        <a:ext cx="8528050" cy="402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A96DF98-431C-426D-8179-A470389CC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1" y="404814"/>
            <a:ext cx="8062913" cy="936625"/>
          </a:xfrm>
        </p:spPr>
        <p:txBody>
          <a:bodyPr/>
          <a:lstStyle/>
          <a:p>
            <a:r>
              <a:rPr lang="cs-CZ" altLang="cs-CZ"/>
              <a:t>Spirometrie - statické plicní objemy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FC0CCEE-90B7-4A76-8FD3-52D9A7FE6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844675"/>
            <a:ext cx="8820150" cy="4679950"/>
          </a:xfrm>
        </p:spPr>
        <p:txBody>
          <a:bodyPr/>
          <a:lstStyle/>
          <a:p>
            <a:r>
              <a:rPr lang="cs-CZ" altLang="cs-CZ">
                <a:solidFill>
                  <a:schemeClr val="accent2"/>
                </a:solidFill>
              </a:rPr>
              <a:t>TLC</a:t>
            </a:r>
            <a:r>
              <a:rPr lang="cs-CZ" altLang="cs-CZ"/>
              <a:t> – celková plicní kapacita (okolo 6 l)</a:t>
            </a:r>
          </a:p>
          <a:p>
            <a:r>
              <a:rPr lang="cs-CZ" altLang="cs-CZ">
                <a:solidFill>
                  <a:schemeClr val="accent2"/>
                </a:solidFill>
              </a:rPr>
              <a:t>RV </a:t>
            </a:r>
            <a:r>
              <a:rPr lang="cs-CZ" altLang="cs-CZ"/>
              <a:t>– reziduální objem (nelze měřit spirometrem!)</a:t>
            </a:r>
          </a:p>
          <a:p>
            <a:r>
              <a:rPr lang="cs-CZ" altLang="cs-CZ">
                <a:solidFill>
                  <a:schemeClr val="accent2"/>
                </a:solidFill>
              </a:rPr>
              <a:t>ERV </a:t>
            </a:r>
            <a:r>
              <a:rPr lang="cs-CZ" altLang="cs-CZ"/>
              <a:t>– expirační rezervní objem (cca 1,5 l)</a:t>
            </a:r>
          </a:p>
          <a:p>
            <a:r>
              <a:rPr lang="cs-CZ" altLang="cs-CZ">
                <a:solidFill>
                  <a:schemeClr val="accent2"/>
                </a:solidFill>
              </a:rPr>
              <a:t>IRV </a:t>
            </a:r>
            <a:r>
              <a:rPr lang="cs-CZ" altLang="cs-CZ"/>
              <a:t>– inspirační rezervní objem (cca 2,5 l)</a:t>
            </a:r>
          </a:p>
          <a:p>
            <a:r>
              <a:rPr lang="cs-CZ" altLang="cs-CZ">
                <a:solidFill>
                  <a:schemeClr val="accent2"/>
                </a:solidFill>
              </a:rPr>
              <a:t>FRC</a:t>
            </a:r>
            <a:r>
              <a:rPr lang="cs-CZ" altLang="cs-CZ"/>
              <a:t> – funkční reziduální kapacita ERV+RV</a:t>
            </a:r>
          </a:p>
          <a:p>
            <a:r>
              <a:rPr lang="cs-CZ" altLang="cs-CZ">
                <a:solidFill>
                  <a:schemeClr val="accent2"/>
                </a:solidFill>
              </a:rPr>
              <a:t>VC</a:t>
            </a:r>
            <a:r>
              <a:rPr lang="cs-CZ" altLang="cs-CZ"/>
              <a:t> – vitální kapacita TLC-RV</a:t>
            </a:r>
          </a:p>
          <a:p>
            <a:r>
              <a:rPr lang="cs-CZ" altLang="cs-CZ">
                <a:solidFill>
                  <a:schemeClr val="accent2"/>
                </a:solidFill>
              </a:rPr>
              <a:t>Dechový objem </a:t>
            </a:r>
            <a:r>
              <a:rPr lang="cs-CZ" altLang="cs-CZ"/>
              <a:t>cca 0,5 l</a:t>
            </a:r>
            <a:endParaRPr lang="cs-CZ" altLang="cs-CZ">
              <a:solidFill>
                <a:schemeClr val="accent2"/>
              </a:solidFill>
            </a:endParaRPr>
          </a:p>
          <a:p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69832077-3B9A-41D6-BFB2-192DB5165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9144000" cy="1143000"/>
          </a:xfrm>
        </p:spPr>
        <p:txBody>
          <a:bodyPr/>
          <a:lstStyle/>
          <a:p>
            <a:r>
              <a:rPr lang="cs-CZ" altLang="cs-CZ" b="1"/>
              <a:t>Spirometrie – dynamické parametry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5F211DA-68D3-4DE8-A2B9-8F628C8C6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9389" y="1524000"/>
            <a:ext cx="11502190" cy="45720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FVC </a:t>
            </a:r>
            <a:r>
              <a:rPr lang="cs-CZ" altLang="cs-CZ" dirty="0"/>
              <a:t>- usilovná vitální kapacita („co nejvíce a co nejrychleji“)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FEV</a:t>
            </a:r>
            <a:r>
              <a:rPr lang="cs-CZ" altLang="cs-CZ" sz="1600" dirty="0">
                <a:solidFill>
                  <a:schemeClr val="accent2"/>
                </a:solidFill>
              </a:rPr>
              <a:t>1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/>
              <a:t>- expirační sekundová kapacita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FEV</a:t>
            </a:r>
            <a:r>
              <a:rPr lang="cs-CZ" altLang="cs-CZ" sz="1600" dirty="0">
                <a:solidFill>
                  <a:schemeClr val="accent2"/>
                </a:solidFill>
              </a:rPr>
              <a:t>1</a:t>
            </a:r>
            <a:r>
              <a:rPr lang="cs-CZ" altLang="cs-CZ" dirty="0">
                <a:solidFill>
                  <a:schemeClr val="accent2"/>
                </a:solidFill>
              </a:rPr>
              <a:t>/FVC </a:t>
            </a:r>
            <a:r>
              <a:rPr lang="cs-CZ" altLang="cs-CZ" dirty="0"/>
              <a:t>- poměr sekundové kapacity k FVC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FEF</a:t>
            </a:r>
            <a:r>
              <a:rPr lang="cs-CZ" altLang="cs-CZ" sz="1600" dirty="0">
                <a:solidFill>
                  <a:schemeClr val="accent2"/>
                </a:solidFill>
              </a:rPr>
              <a:t>25-75%</a:t>
            </a:r>
            <a:r>
              <a:rPr lang="cs-CZ" altLang="cs-CZ" dirty="0"/>
              <a:t> - průměrná rychlost toku ve střední</a:t>
            </a:r>
            <a:r>
              <a:rPr lang="en-US" altLang="cs-CZ" dirty="0"/>
              <a:t> </a:t>
            </a:r>
            <a:r>
              <a:rPr lang="cs-CZ" altLang="cs-CZ" dirty="0"/>
              <a:t>polovině FVC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PEF</a:t>
            </a:r>
            <a:r>
              <a:rPr lang="cs-CZ" altLang="cs-CZ" dirty="0"/>
              <a:t> - maximální výdechová rychlost</a:t>
            </a:r>
          </a:p>
          <a:p>
            <a:r>
              <a:rPr lang="cs-CZ" altLang="cs-CZ" dirty="0" err="1">
                <a:solidFill>
                  <a:schemeClr val="accent2"/>
                </a:solidFill>
              </a:rPr>
              <a:t>V</a:t>
            </a:r>
            <a:r>
              <a:rPr lang="cs-CZ" altLang="cs-CZ" sz="1600" dirty="0" err="1">
                <a:solidFill>
                  <a:schemeClr val="accent2"/>
                </a:solidFill>
              </a:rPr>
              <a:t>max</a:t>
            </a:r>
            <a:r>
              <a:rPr lang="cs-CZ" altLang="cs-CZ" sz="1600" dirty="0">
                <a:solidFill>
                  <a:schemeClr val="accent2"/>
                </a:solidFill>
              </a:rPr>
              <a:t> 50%</a:t>
            </a:r>
            <a:r>
              <a:rPr lang="cs-CZ" altLang="cs-CZ" dirty="0">
                <a:solidFill>
                  <a:schemeClr val="accent2"/>
                </a:solidFill>
              </a:rPr>
              <a:t>, </a:t>
            </a:r>
            <a:r>
              <a:rPr lang="cs-CZ" altLang="cs-CZ" dirty="0" err="1">
                <a:solidFill>
                  <a:schemeClr val="accent2"/>
                </a:solidFill>
              </a:rPr>
              <a:t>V</a:t>
            </a:r>
            <a:r>
              <a:rPr lang="cs-CZ" altLang="cs-CZ" sz="1600" dirty="0" err="1">
                <a:solidFill>
                  <a:schemeClr val="accent2"/>
                </a:solidFill>
              </a:rPr>
              <a:t>max</a:t>
            </a:r>
            <a:r>
              <a:rPr lang="cs-CZ" altLang="cs-CZ" sz="1600" dirty="0">
                <a:solidFill>
                  <a:schemeClr val="accent2"/>
                </a:solidFill>
              </a:rPr>
              <a:t> 25%</a:t>
            </a:r>
            <a:r>
              <a:rPr lang="cs-CZ" altLang="cs-CZ" dirty="0"/>
              <a:t> - maximální tok po vydechnutí 50% resp. 75% vitální kapacity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232E954-8A9D-42D7-A635-1A71B8FAB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Metody stanovení dynamických parametrů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00D9D75-B173-4F1A-9793-278F91A6CD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i="1"/>
              <a:t>Měří se:</a:t>
            </a:r>
            <a:br>
              <a:rPr lang="cs-CZ" altLang="cs-CZ"/>
            </a:br>
            <a:r>
              <a:rPr lang="cs-CZ" altLang="cs-CZ"/>
              <a:t>Průtok jako funkce času, kdy čas je funkcí objemu (pomocí pneumotachografické hlavice).</a:t>
            </a:r>
          </a:p>
          <a:p>
            <a:pPr>
              <a:lnSpc>
                <a:spcPct val="70000"/>
              </a:lnSpc>
            </a:pPr>
            <a:r>
              <a:rPr lang="cs-CZ" altLang="cs-CZ" i="1"/>
              <a:t>Název:</a:t>
            </a:r>
            <a:r>
              <a:rPr lang="cs-CZ" altLang="cs-CZ" b="1"/>
              <a:t> flow - volume</a:t>
            </a:r>
          </a:p>
          <a:p>
            <a:pPr>
              <a:lnSpc>
                <a:spcPct val="80000"/>
              </a:lnSpc>
            </a:pPr>
            <a:r>
              <a:rPr lang="cs-CZ" altLang="cs-CZ"/>
              <a:t>Objemy počítány integrací průtoku podle času.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D03ABE2E-52F3-4B2B-AF45-30C97D30648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i="1"/>
              <a:t>Měří se:</a:t>
            </a:r>
            <a:br>
              <a:rPr lang="cs-CZ" altLang="cs-CZ" i="1"/>
            </a:br>
            <a:r>
              <a:rPr lang="cs-CZ" altLang="cs-CZ"/>
              <a:t>Objem jako funkce času (např. pomocí spirometrického zvonu)</a:t>
            </a:r>
          </a:p>
          <a:p>
            <a:pPr>
              <a:lnSpc>
                <a:spcPct val="170000"/>
              </a:lnSpc>
            </a:pPr>
            <a:r>
              <a:rPr lang="cs-CZ" altLang="cs-CZ" i="1"/>
              <a:t>Název: </a:t>
            </a:r>
            <a:r>
              <a:rPr lang="cs-CZ" altLang="cs-CZ" b="1"/>
              <a:t>volume - time</a:t>
            </a:r>
          </a:p>
          <a:p>
            <a:pPr>
              <a:lnSpc>
                <a:spcPct val="80000"/>
              </a:lnSpc>
            </a:pPr>
            <a:r>
              <a:rPr lang="cs-CZ" altLang="cs-CZ"/>
              <a:t>Průtoky počítány derivací objemu podle času.</a:t>
            </a:r>
            <a:endParaRPr lang="cs-CZ" altLang="cs-CZ" i="1"/>
          </a:p>
          <a:p>
            <a:endParaRPr lang="cs-CZ" altLang="cs-CZ" i="1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4C99927-9CB3-4A1C-9A85-FAA2121B4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Křivka objem - čas</a:t>
            </a:r>
          </a:p>
        </p:txBody>
      </p:sp>
      <p:pic>
        <p:nvPicPr>
          <p:cNvPr id="56323" name="Picture 3" descr="5bNormalVolTime">
            <a:extLst>
              <a:ext uri="{FF2B5EF4-FFF2-40B4-BE49-F238E27FC236}">
                <a16:creationId xmlns:a16="http://schemas.microsoft.com/office/drawing/2014/main" id="{8C0B2071-4B57-473F-A8A5-FBD4D2421CBB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8463" y="1793876"/>
            <a:ext cx="8748712" cy="4702175"/>
          </a:xfr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BBD7606-4DD4-4E87-B4CF-74513A1333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219200"/>
          </a:xfrm>
        </p:spPr>
        <p:txBody>
          <a:bodyPr/>
          <a:lstStyle/>
          <a:p>
            <a:r>
              <a:rPr lang="cs-CZ" altLang="cs-CZ" b="1"/>
              <a:t>Křivka objem - čas</a:t>
            </a:r>
            <a:endParaRPr lang="cs-CZ" altLang="cs-CZ"/>
          </a:p>
        </p:txBody>
      </p:sp>
      <p:grpSp>
        <p:nvGrpSpPr>
          <p:cNvPr id="57347" name="Group 4">
            <a:extLst>
              <a:ext uri="{FF2B5EF4-FFF2-40B4-BE49-F238E27FC236}">
                <a16:creationId xmlns:a16="http://schemas.microsoft.com/office/drawing/2014/main" id="{D68BCCA2-33C1-44E4-A8A0-1F1940A20C0E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447800"/>
            <a:ext cx="6553200" cy="7162800"/>
            <a:chOff x="1411" y="1411"/>
            <a:chExt cx="4425" cy="5766"/>
          </a:xfrm>
        </p:grpSpPr>
        <p:sp>
          <p:nvSpPr>
            <p:cNvPr id="57348" name="Text Box 5">
              <a:extLst>
                <a:ext uri="{FF2B5EF4-FFF2-40B4-BE49-F238E27FC236}">
                  <a16:creationId xmlns:a16="http://schemas.microsoft.com/office/drawing/2014/main" id="{446640C1-A058-49A2-AD4F-061BB722E3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" y="5377"/>
              <a:ext cx="414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cs-CZ" sz="1000" i="1"/>
            </a:p>
          </p:txBody>
        </p:sp>
        <p:pic>
          <p:nvPicPr>
            <p:cNvPr id="57349" name="Picture 6" descr="dodelavka skr">
              <a:extLst>
                <a:ext uri="{FF2B5EF4-FFF2-40B4-BE49-F238E27FC236}">
                  <a16:creationId xmlns:a16="http://schemas.microsoft.com/office/drawing/2014/main" id="{79EC2AEA-407A-42FE-95FC-5EA4E74FD7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1" y="1411"/>
              <a:ext cx="4425" cy="3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7DA6E7F8-1756-4B93-9A6C-B786E160C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33375"/>
            <a:ext cx="7772400" cy="1150938"/>
          </a:xfrm>
        </p:spPr>
        <p:txBody>
          <a:bodyPr/>
          <a:lstStyle/>
          <a:p>
            <a:r>
              <a:rPr lang="cs-CZ" altLang="cs-CZ" b="1"/>
              <a:t>Smyčka průtok/objem</a:t>
            </a:r>
            <a:endParaRPr lang="cs-CZ" altLang="cs-CZ"/>
          </a:p>
        </p:txBody>
      </p:sp>
      <p:pic>
        <p:nvPicPr>
          <p:cNvPr id="58371" name="Picture 4" descr="FVloop">
            <a:extLst>
              <a:ext uri="{FF2B5EF4-FFF2-40B4-BE49-F238E27FC236}">
                <a16:creationId xmlns:a16="http://schemas.microsoft.com/office/drawing/2014/main" id="{FCE7E22E-F6AB-4E23-9603-F3273F2C596A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9288" y="1557339"/>
            <a:ext cx="8424862" cy="5011737"/>
          </a:xfr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CCBA50B-0E7F-429C-A893-B51760184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Křivka průtok-objem</a:t>
            </a:r>
            <a:br>
              <a:rPr lang="cs-CZ" altLang="cs-CZ" sz="2800"/>
            </a:br>
            <a:endParaRPr lang="cs-CZ" altLang="cs-CZ" sz="2800"/>
          </a:p>
        </p:txBody>
      </p:sp>
      <p:pic>
        <p:nvPicPr>
          <p:cNvPr id="59395" name="Picture 3" descr="1Normal">
            <a:extLst>
              <a:ext uri="{FF2B5EF4-FFF2-40B4-BE49-F238E27FC236}">
                <a16:creationId xmlns:a16="http://schemas.microsoft.com/office/drawing/2014/main" id="{26F523F7-96F7-463A-BD50-455BD40476D2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3613" y="1196975"/>
            <a:ext cx="4748212" cy="5545138"/>
          </a:xfr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D56A93F-EEAF-4884-98FD-B16D5CDB2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Hodnocení ventilačních poruch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74A47E3-F913-4F2B-B695-3397C9689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4572000"/>
          </a:xfrm>
        </p:spPr>
        <p:txBody>
          <a:bodyPr/>
          <a:lstStyle/>
          <a:p>
            <a:r>
              <a:rPr lang="cs-CZ" altLang="cs-CZ" i="1"/>
              <a:t>Typ poruchy:</a:t>
            </a:r>
            <a:r>
              <a:rPr lang="cs-CZ" altLang="cs-CZ"/>
              <a:t> obstrukční, restrikční, smíšená</a:t>
            </a:r>
          </a:p>
          <a:p>
            <a:pPr>
              <a:lnSpc>
                <a:spcPct val="80000"/>
              </a:lnSpc>
            </a:pPr>
            <a:r>
              <a:rPr lang="cs-CZ" altLang="cs-CZ" i="1"/>
              <a:t>Stupeň:</a:t>
            </a:r>
            <a:r>
              <a:rPr lang="cs-CZ" altLang="cs-CZ"/>
              <a:t> lehký </a:t>
            </a:r>
            <a:r>
              <a:rPr lang="en-US" altLang="cs-CZ"/>
              <a:t>&lt;60,80), st</a:t>
            </a:r>
            <a:r>
              <a:rPr lang="cs-CZ" altLang="cs-CZ"/>
              <a:t>ředně těžký </a:t>
            </a:r>
            <a:r>
              <a:rPr lang="en-US" altLang="cs-CZ"/>
              <a:t>&lt;40,60) těžký méně než 40 [% referenční hodnoty]</a:t>
            </a:r>
          </a:p>
          <a:p>
            <a:r>
              <a:rPr lang="en-US" altLang="cs-CZ" i="1"/>
              <a:t>Reverzibilita</a:t>
            </a:r>
            <a:r>
              <a:rPr lang="cs-CZ" altLang="cs-CZ" i="1"/>
              <a:t>:</a:t>
            </a:r>
            <a:r>
              <a:rPr lang="cs-CZ" altLang="cs-CZ"/>
              <a:t> reverzibilní, ireverzibilní, částečně reverzibilní</a:t>
            </a:r>
          </a:p>
          <a:p>
            <a:pPr>
              <a:lnSpc>
                <a:spcPct val="90000"/>
              </a:lnSpc>
            </a:pPr>
            <a:r>
              <a:rPr lang="cs-CZ" altLang="cs-CZ" i="1"/>
              <a:t>Přítomnost respirační insuficience </a:t>
            </a:r>
            <a:r>
              <a:rPr lang="cs-CZ" altLang="cs-CZ"/>
              <a:t>hypoxemie, hyper(hypo) kapnie</a:t>
            </a:r>
            <a:r>
              <a:rPr lang="en-US" altLang="cs-CZ"/>
              <a:t> 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>
            <a:extLst>
              <a:ext uri="{FF2B5EF4-FFF2-40B4-BE49-F238E27FC236}">
                <a16:creationId xmlns:a16="http://schemas.microsoft.com/office/drawing/2014/main" id="{8EB7ACFB-FD57-408E-BA28-410AA2C49453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FB62D7C-328B-49B9-966C-BAAAD8743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Spirometrie u obstrukčních poruch</a:t>
            </a:r>
            <a:endParaRPr lang="cs-CZ" altLang="cs-CZ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B9FB28B-EF8C-43CA-BAD9-F64472494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Dynamické</a:t>
            </a:r>
            <a:r>
              <a:rPr lang="cs-CZ" altLang="cs-CZ"/>
              <a:t> ventilační parametry </a:t>
            </a:r>
            <a:r>
              <a:rPr lang="cs-CZ" altLang="cs-CZ" b="1"/>
              <a:t>↓</a:t>
            </a:r>
            <a:endParaRPr lang="cs-CZ" altLang="cs-CZ"/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objemy</a:t>
            </a:r>
            <a:r>
              <a:rPr lang="cs-CZ" altLang="cs-CZ"/>
              <a:t> při usilovném výdechu</a:t>
            </a:r>
            <a:endParaRPr lang="cs-CZ" altLang="cs-CZ">
              <a:solidFill>
                <a:schemeClr val="accent2"/>
              </a:solidFill>
            </a:endParaRP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↓ FEV1, ↓ FEV1/FVC</a:t>
            </a:r>
            <a:r>
              <a:rPr lang="cs-CZ" altLang="cs-CZ"/>
              <a:t> (%) , </a:t>
            </a:r>
            <a:r>
              <a:rPr lang="cs-CZ" altLang="cs-CZ" sz="2000"/>
              <a:t>norma 80 %, </a:t>
            </a:r>
            <a:r>
              <a:rPr lang="cs-CZ" altLang="cs-CZ"/>
              <a:t>FVC ±↓</a:t>
            </a:r>
            <a:endParaRPr lang="cs-CZ" altLang="cs-CZ" sz="2000"/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průtoky</a:t>
            </a:r>
            <a:r>
              <a:rPr lang="cs-CZ" altLang="cs-CZ"/>
              <a:t> (rychlosti)</a:t>
            </a:r>
          </a:p>
          <a:p>
            <a:pPr lvl="2"/>
            <a:r>
              <a:rPr lang="cs-CZ" altLang="cs-CZ"/>
              <a:t>↓ PEF, ↓ MEF 50%, ↓ MEF 75%, ↓ MEF 25% </a:t>
            </a:r>
          </a:p>
          <a:p>
            <a:pPr lvl="2"/>
            <a:r>
              <a:rPr lang="cs-CZ" altLang="cs-CZ"/>
              <a:t>↓ FEF </a:t>
            </a:r>
            <a:r>
              <a:rPr lang="cs-CZ" altLang="cs-CZ" baseline="-25000"/>
              <a:t>25-50%</a:t>
            </a:r>
          </a:p>
          <a:p>
            <a:r>
              <a:rPr lang="cs-CZ" altLang="cs-CZ" b="1"/>
              <a:t>Statické</a:t>
            </a:r>
            <a:r>
              <a:rPr lang="cs-CZ" altLang="cs-CZ"/>
              <a:t> plicní objemy </a:t>
            </a:r>
            <a:r>
              <a:rPr lang="cs-CZ" altLang="cs-CZ" b="1"/>
              <a:t>↑</a:t>
            </a:r>
            <a:endParaRPr lang="cs-CZ" altLang="cs-CZ"/>
          </a:p>
          <a:p>
            <a:pPr lvl="1"/>
            <a:r>
              <a:rPr lang="cs-CZ" altLang="cs-CZ"/>
              <a:t>reziduální objemy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↑ RV,  ↑ FRC</a:t>
            </a:r>
            <a:r>
              <a:rPr lang="cs-CZ" altLang="cs-CZ"/>
              <a:t>, ↑ TLC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B9BCF5D-DE76-4D93-81CF-0AD65293F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858250"/>
            <a:ext cx="9263400" cy="1295400"/>
          </a:xfrm>
        </p:spPr>
        <p:txBody>
          <a:bodyPr/>
          <a:lstStyle/>
          <a:p>
            <a:r>
              <a:rPr lang="cs-CZ" altLang="cs-CZ" b="1" dirty="0"/>
              <a:t>Spirometrie u restrikčních poruch</a:t>
            </a:r>
            <a:endParaRPr lang="cs-CZ" altLang="cs-CZ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40CBF1F7-0E41-47E2-9D9E-79B1A389E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Statické</a:t>
            </a:r>
            <a:r>
              <a:rPr lang="cs-CZ" altLang="cs-CZ"/>
              <a:t> plicní objemy </a:t>
            </a:r>
            <a:r>
              <a:rPr lang="cs-CZ" altLang="cs-CZ" b="1"/>
              <a:t>↓ </a:t>
            </a:r>
            <a:endParaRPr lang="cs-CZ" altLang="cs-CZ"/>
          </a:p>
          <a:p>
            <a:pPr lvl="1"/>
            <a:r>
              <a:rPr lang="cs-CZ" altLang="cs-CZ"/>
              <a:t>reziduální objemy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↓ RV, ↓ FRC</a:t>
            </a:r>
            <a:r>
              <a:rPr lang="cs-CZ" altLang="cs-CZ"/>
              <a:t>, ↓ TLC</a:t>
            </a:r>
            <a:endParaRPr lang="cs-CZ" altLang="cs-CZ" b="1"/>
          </a:p>
          <a:p>
            <a:r>
              <a:rPr lang="cs-CZ" altLang="cs-CZ" b="1"/>
              <a:t>Dynamické</a:t>
            </a:r>
            <a:r>
              <a:rPr lang="cs-CZ" altLang="cs-CZ"/>
              <a:t> ventilační parametry ± ↕ 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objemy</a:t>
            </a:r>
            <a:r>
              <a:rPr lang="cs-CZ" altLang="cs-CZ"/>
              <a:t> při usilovném výdechu</a:t>
            </a:r>
            <a:endParaRPr lang="cs-CZ" altLang="cs-CZ">
              <a:solidFill>
                <a:schemeClr val="accent2"/>
              </a:solidFill>
            </a:endParaRP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↓ FEV1, ± ↑ FEV1/FVC</a:t>
            </a:r>
            <a:r>
              <a:rPr lang="cs-CZ" altLang="cs-CZ"/>
              <a:t> (%) , </a:t>
            </a:r>
            <a:r>
              <a:rPr lang="cs-CZ" altLang="cs-CZ" sz="2000"/>
              <a:t>norma 80 %, </a:t>
            </a:r>
            <a:r>
              <a:rPr lang="cs-CZ" altLang="cs-CZ"/>
              <a:t>FVC ↓</a:t>
            </a:r>
            <a:endParaRPr lang="cs-CZ" altLang="cs-CZ" sz="2000"/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průtoky</a:t>
            </a:r>
            <a:r>
              <a:rPr lang="cs-CZ" altLang="cs-CZ"/>
              <a:t> (rychlosti)</a:t>
            </a:r>
          </a:p>
          <a:p>
            <a:pPr lvl="2"/>
            <a:r>
              <a:rPr lang="cs-CZ" altLang="cs-CZ"/>
              <a:t>↓ PEF, ↓ MEF 50%, ↓ MEF 75%, ↓ MEF 25% </a:t>
            </a:r>
          </a:p>
          <a:p>
            <a:pPr lvl="2"/>
            <a:r>
              <a:rPr lang="cs-CZ" altLang="cs-CZ"/>
              <a:t>±</a:t>
            </a:r>
            <a:r>
              <a:rPr lang="cs-CZ" altLang="cs-CZ" b="1"/>
              <a:t>↑</a:t>
            </a:r>
            <a:r>
              <a:rPr lang="cs-CZ" altLang="cs-CZ"/>
              <a:t> FEF </a:t>
            </a:r>
            <a:r>
              <a:rPr lang="cs-CZ" altLang="cs-CZ" baseline="-25000"/>
              <a:t>25-50%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6">
            <a:extLst>
              <a:ext uri="{FF2B5EF4-FFF2-40B4-BE49-F238E27FC236}">
                <a16:creationId xmlns:a16="http://schemas.microsoft.com/office/drawing/2014/main" id="{1D57E6B7-39F2-4D42-A477-9664DE4E2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"/>
            <a:ext cx="91440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AA74B9D9-65D8-4B32-8686-A2BCAD4DD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692150"/>
            <a:ext cx="261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400"/>
              <a:t>Obstrukční poruchy</a:t>
            </a:r>
          </a:p>
        </p:txBody>
      </p:sp>
      <p:graphicFrame>
        <p:nvGraphicFramePr>
          <p:cNvPr id="120835" name="Group 3">
            <a:extLst>
              <a:ext uri="{FF2B5EF4-FFF2-40B4-BE49-F238E27FC236}">
                <a16:creationId xmlns:a16="http://schemas.microsoft.com/office/drawing/2014/main" id="{2D70F755-D2D4-40F5-88F2-78C5A3F73183}"/>
              </a:ext>
            </a:extLst>
          </p:cNvPr>
          <p:cNvGraphicFramePr>
            <a:graphicFrameLocks noGrp="1"/>
          </p:cNvGraphicFramePr>
          <p:nvPr/>
        </p:nvGraphicFramePr>
        <p:xfrm>
          <a:off x="3503614" y="1268413"/>
          <a:ext cx="4656137" cy="2011362"/>
        </p:xfrm>
        <a:graphic>
          <a:graphicData uri="http://schemas.openxmlformats.org/drawingml/2006/table">
            <a:tbl>
              <a:tblPr/>
              <a:tblGrid>
                <a:gridCol w="98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FEV1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&gt; 80% predicted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normal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65 - 80%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mild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50 - 65%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moderate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&lt; 50%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severe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0857" name="Group 25">
            <a:extLst>
              <a:ext uri="{FF2B5EF4-FFF2-40B4-BE49-F238E27FC236}">
                <a16:creationId xmlns:a16="http://schemas.microsoft.com/office/drawing/2014/main" id="{02F68E56-4494-4DE0-8F5D-F195ADCF2C1B}"/>
              </a:ext>
            </a:extLst>
          </p:cNvPr>
          <p:cNvGraphicFramePr>
            <a:graphicFrameLocks noGrp="1"/>
          </p:cNvGraphicFramePr>
          <p:nvPr/>
        </p:nvGraphicFramePr>
        <p:xfrm>
          <a:off x="3575051" y="3644900"/>
          <a:ext cx="4479925" cy="2865438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Meas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Pred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%Pred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FVC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2.63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3.11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84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FEV1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1.58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2.28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69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FEV1/FVC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60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73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FEF25-75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0.59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2.56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23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PEF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4.90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5.78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85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58" name="Group 2">
            <a:extLst>
              <a:ext uri="{FF2B5EF4-FFF2-40B4-BE49-F238E27FC236}">
                <a16:creationId xmlns:a16="http://schemas.microsoft.com/office/drawing/2014/main" id="{9E74EFFA-4B4F-4D5A-BDD9-98D7C88FA0DA}"/>
              </a:ext>
            </a:extLst>
          </p:cNvPr>
          <p:cNvGraphicFramePr>
            <a:graphicFrameLocks noGrp="1"/>
          </p:cNvGraphicFramePr>
          <p:nvPr/>
        </p:nvGraphicFramePr>
        <p:xfrm>
          <a:off x="3863976" y="1916114"/>
          <a:ext cx="4479925" cy="2865437"/>
        </p:xfrm>
        <a:graphic>
          <a:graphicData uri="http://schemas.openxmlformats.org/drawingml/2006/table">
            <a:tbl>
              <a:tblPr/>
              <a:tblGrid>
                <a:gridCol w="166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Meas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Pred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%Pred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FVC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0.96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2.75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35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FEV1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0.94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1.90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49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FEV1/FVC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98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69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-1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FEF25-75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2.25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2.11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107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PEF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2.98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5.40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-18"/>
                        </a:rPr>
                        <a:t>55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5575" name="Text Box 39">
            <a:extLst>
              <a:ext uri="{FF2B5EF4-FFF2-40B4-BE49-F238E27FC236}">
                <a16:creationId xmlns:a16="http://schemas.microsoft.com/office/drawing/2014/main" id="{06F67B34-F4BD-4D27-ACC2-E804C2072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04813"/>
            <a:ext cx="2509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400"/>
              <a:t>Restrikční choroby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3DD5107-75DD-4B3D-AABE-678DC3AFD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/>
              <a:t>Algoritmus pro interpretaci spirometrie</a:t>
            </a:r>
            <a:endParaRPr lang="cs-CZ" altLang="cs-CZ"/>
          </a:p>
        </p:txBody>
      </p:sp>
      <p:pic>
        <p:nvPicPr>
          <p:cNvPr id="66563" name="Picture 4" descr="KA44-8">
            <a:extLst>
              <a:ext uri="{FF2B5EF4-FFF2-40B4-BE49-F238E27FC236}">
                <a16:creationId xmlns:a16="http://schemas.microsoft.com/office/drawing/2014/main" id="{56DD7413-63F2-4B8E-BE5A-910CDF306AD3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600200"/>
            <a:ext cx="6934200" cy="4495800"/>
          </a:xfrm>
          <a:noFill/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8aRestrictionFlowVol">
            <a:extLst>
              <a:ext uri="{FF2B5EF4-FFF2-40B4-BE49-F238E27FC236}">
                <a16:creationId xmlns:a16="http://schemas.microsoft.com/office/drawing/2014/main" id="{62E2AF65-91EE-455B-A4F3-D008CDBF3A35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4238" y="476251"/>
            <a:ext cx="2741612" cy="3960813"/>
          </a:xfrm>
          <a:noFill/>
        </p:spPr>
      </p:pic>
      <p:pic>
        <p:nvPicPr>
          <p:cNvPr id="67587" name="Picture 3" descr="6aMildFlowOBSFlow">
            <a:extLst>
              <a:ext uri="{FF2B5EF4-FFF2-40B4-BE49-F238E27FC236}">
                <a16:creationId xmlns:a16="http://schemas.microsoft.com/office/drawing/2014/main" id="{1696A9CB-5253-4F4D-AB6E-A01DD63F234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3" y="2349500"/>
            <a:ext cx="2563812" cy="3582988"/>
          </a:xfrm>
          <a:noFill/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13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EAD6A48-C8D1-46C8-AD7C-FF8F29F98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/>
              <a:t>Poruchy ventilace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85111A6-43EE-4FC1-BF42-A51322718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4" y="1700214"/>
            <a:ext cx="7772400" cy="4395787"/>
          </a:xfrm>
        </p:spPr>
        <p:txBody>
          <a:bodyPr/>
          <a:lstStyle/>
          <a:p>
            <a:r>
              <a:rPr lang="cs-CZ" altLang="cs-CZ" b="1">
                <a:solidFill>
                  <a:schemeClr val="accent2"/>
                </a:solidFill>
              </a:rPr>
              <a:t>Prostá hypoventilace 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Obstrukční</a:t>
            </a:r>
            <a:r>
              <a:rPr lang="cs-CZ" altLang="cs-CZ" b="1"/>
              <a:t> ventilační poruchy</a:t>
            </a:r>
          </a:p>
          <a:p>
            <a:pPr>
              <a:buFontTx/>
              <a:buNone/>
            </a:pPr>
            <a:r>
              <a:rPr lang="cs-CZ" altLang="cs-CZ" b="1"/>
              <a:t>		 (zúžení dýchacích cest)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Restrikční</a:t>
            </a:r>
            <a:r>
              <a:rPr lang="cs-CZ" altLang="cs-CZ" b="1"/>
              <a:t> ventilační poruchy</a:t>
            </a:r>
          </a:p>
          <a:p>
            <a:pPr algn="ctr">
              <a:buFontTx/>
              <a:buNone/>
            </a:pPr>
            <a:r>
              <a:rPr lang="cs-CZ" altLang="cs-CZ" b="1"/>
              <a:t>		(redukce funkčního parenchymu plic                  nebo omezení dýchacích pohybů)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Smíšené</a:t>
            </a:r>
            <a:r>
              <a:rPr lang="cs-CZ" altLang="cs-CZ" b="1"/>
              <a:t> ventilační poruchy</a:t>
            </a: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2F6164F-57E4-4BDE-9DAA-4006CDE46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>
                <a:solidFill>
                  <a:schemeClr val="accent2"/>
                </a:solidFill>
              </a:rPr>
              <a:t>Prostá hypoventilace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A62B4FC-BFEE-46B3-9A57-D7087A5A2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Zpravidla mimoplicní příčina</a:t>
            </a:r>
          </a:p>
          <a:p>
            <a:pPr lvl="1"/>
            <a:r>
              <a:rPr lang="cs-CZ" altLang="cs-CZ"/>
              <a:t>CNS (otravy, léky, úrazy)</a:t>
            </a:r>
          </a:p>
          <a:p>
            <a:pPr lvl="1"/>
            <a:r>
              <a:rPr lang="cs-CZ" altLang="cs-CZ"/>
              <a:t>nervosvalová onemocnění (myastenia gravis)</a:t>
            </a:r>
          </a:p>
          <a:p>
            <a:pPr lvl="1"/>
            <a:r>
              <a:rPr lang="cs-CZ" altLang="cs-CZ"/>
              <a:t>obstrukce horních dýchacích cest</a:t>
            </a:r>
          </a:p>
          <a:p>
            <a:r>
              <a:rPr lang="cs-CZ" altLang="cs-CZ"/>
              <a:t>Snížení </a:t>
            </a:r>
            <a:r>
              <a:rPr lang="cs-CZ" altLang="cs-CZ">
                <a:solidFill>
                  <a:schemeClr val="accent2"/>
                </a:solidFill>
              </a:rPr>
              <a:t>V‘</a:t>
            </a:r>
            <a:r>
              <a:rPr lang="cs-CZ" altLang="cs-CZ" baseline="-25000">
                <a:solidFill>
                  <a:schemeClr val="accent2"/>
                </a:solidFill>
              </a:rPr>
              <a:t>A</a:t>
            </a:r>
            <a:r>
              <a:rPr lang="cs-CZ" altLang="cs-CZ"/>
              <a:t>= (</a:t>
            </a:r>
            <a:r>
              <a:rPr lang="cs-CZ" altLang="cs-CZ">
                <a:solidFill>
                  <a:srgbClr val="FF3300"/>
                </a:solidFill>
              </a:rPr>
              <a:t>V</a:t>
            </a:r>
            <a:r>
              <a:rPr lang="cs-CZ" altLang="cs-CZ" baseline="-25000">
                <a:solidFill>
                  <a:srgbClr val="FF3300"/>
                </a:solidFill>
              </a:rPr>
              <a:t>T</a:t>
            </a:r>
            <a:r>
              <a:rPr lang="cs-CZ" altLang="cs-CZ"/>
              <a:t>-</a:t>
            </a:r>
            <a:r>
              <a:rPr lang="cs-CZ" altLang="cs-CZ">
                <a:solidFill>
                  <a:schemeClr val="accent2"/>
                </a:solidFill>
              </a:rPr>
              <a:t>V</a:t>
            </a:r>
            <a:r>
              <a:rPr lang="cs-CZ" altLang="cs-CZ" baseline="-25000">
                <a:solidFill>
                  <a:schemeClr val="accent2"/>
                </a:solidFill>
              </a:rPr>
              <a:t>D</a:t>
            </a:r>
            <a:r>
              <a:rPr lang="cs-CZ" altLang="cs-CZ"/>
              <a:t>) x </a:t>
            </a:r>
            <a:r>
              <a:rPr lang="cs-CZ" altLang="cs-CZ">
                <a:solidFill>
                  <a:srgbClr val="FF3300"/>
                </a:solidFill>
              </a:rPr>
              <a:t>f</a:t>
            </a:r>
            <a:endParaRPr lang="cs-CZ" altLang="cs-CZ">
              <a:solidFill>
                <a:schemeClr val="accent2"/>
              </a:solidFill>
            </a:endParaRPr>
          </a:p>
          <a:p>
            <a:r>
              <a:rPr lang="cs-CZ" altLang="cs-CZ"/>
              <a:t>Hypoxemie, hyperkapnie</a:t>
            </a:r>
            <a:endParaRPr lang="cs-CZ" altLang="cs-CZ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83ECE48-1E1F-4EE1-8E36-857240F48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3507" y="304800"/>
            <a:ext cx="7772400" cy="1143000"/>
          </a:xfrm>
        </p:spPr>
        <p:txBody>
          <a:bodyPr/>
          <a:lstStyle/>
          <a:p>
            <a:r>
              <a:rPr lang="cs-CZ" altLang="cs-CZ" sz="5400" dirty="0">
                <a:solidFill>
                  <a:schemeClr val="accent2"/>
                </a:solidFill>
              </a:rPr>
              <a:t>Obstrukční poruchy plic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E7B3C0A-F85A-4B15-A9E9-92DC22966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907" y="1600200"/>
            <a:ext cx="11446040" cy="4572000"/>
          </a:xfrm>
        </p:spPr>
        <p:txBody>
          <a:bodyPr/>
          <a:lstStyle/>
          <a:p>
            <a:r>
              <a:rPr lang="cs-CZ" altLang="cs-CZ" dirty="0">
                <a:solidFill>
                  <a:schemeClr val="accent2"/>
                </a:solidFill>
              </a:rPr>
              <a:t>Lokalizovaná</a:t>
            </a:r>
            <a:r>
              <a:rPr lang="cs-CZ" altLang="cs-CZ" dirty="0"/>
              <a:t> obstrukce</a:t>
            </a:r>
          </a:p>
          <a:p>
            <a:pPr lvl="1"/>
            <a:r>
              <a:rPr lang="cs-CZ" altLang="cs-CZ" dirty="0"/>
              <a:t>bronchiální obstrukce </a:t>
            </a:r>
            <a:r>
              <a:rPr lang="cs-CZ" altLang="cs-CZ" sz="2600" dirty="0"/>
              <a:t>(cizí těleso, nádor, zánět, uzliny..)</a:t>
            </a:r>
            <a:r>
              <a:rPr lang="cs-CZ" altLang="cs-CZ" dirty="0"/>
              <a:t> </a:t>
            </a:r>
          </a:p>
          <a:p>
            <a:pPr lvl="2"/>
            <a:r>
              <a:rPr lang="cs-CZ" altLang="cs-CZ" dirty="0"/>
              <a:t>absorpční </a:t>
            </a:r>
            <a:r>
              <a:rPr lang="cs-CZ" altLang="cs-CZ" dirty="0" err="1"/>
              <a:t>atelektáza</a:t>
            </a:r>
            <a:r>
              <a:rPr lang="cs-CZ" altLang="cs-CZ" dirty="0"/>
              <a:t>, zkrat</a:t>
            </a:r>
          </a:p>
          <a:p>
            <a:r>
              <a:rPr lang="cs-CZ" altLang="cs-CZ" dirty="0">
                <a:solidFill>
                  <a:schemeClr val="accent2"/>
                </a:solidFill>
              </a:rPr>
              <a:t>Generalizovaná</a:t>
            </a:r>
            <a:r>
              <a:rPr lang="cs-CZ" altLang="cs-CZ" dirty="0"/>
              <a:t> obstrukce</a:t>
            </a:r>
          </a:p>
          <a:p>
            <a:pPr lvl="1"/>
            <a:r>
              <a:rPr lang="cs-CZ" altLang="cs-CZ" b="1" i="1" dirty="0"/>
              <a:t>reverzibilní</a:t>
            </a:r>
            <a:r>
              <a:rPr lang="cs-CZ" altLang="cs-CZ" i="1" dirty="0"/>
              <a:t> - </a:t>
            </a:r>
            <a:r>
              <a:rPr lang="cs-CZ" altLang="cs-CZ" sz="2600" dirty="0" err="1"/>
              <a:t>asthma</a:t>
            </a:r>
            <a:r>
              <a:rPr lang="cs-CZ" altLang="cs-CZ" sz="2600" dirty="0"/>
              <a:t> </a:t>
            </a:r>
            <a:r>
              <a:rPr lang="cs-CZ" altLang="cs-CZ" sz="2600" dirty="0" err="1"/>
              <a:t>bronchiale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b="1" i="1" dirty="0"/>
              <a:t>ireverzibilní</a:t>
            </a:r>
            <a:r>
              <a:rPr lang="cs-CZ" altLang="cs-CZ" i="1" dirty="0"/>
              <a:t> </a:t>
            </a:r>
            <a:r>
              <a:rPr lang="cs-CZ" altLang="cs-CZ" sz="2600" dirty="0"/>
              <a:t>- CHOPN (emfyzém, chronická bronchitida), </a:t>
            </a:r>
            <a:r>
              <a:rPr lang="cs-CZ" altLang="cs-CZ" sz="2600" dirty="0" err="1"/>
              <a:t>mukoviscidóza</a:t>
            </a:r>
            <a:endParaRPr lang="cs-CZ" altLang="cs-CZ" sz="2600" dirty="0"/>
          </a:p>
          <a:p>
            <a:pPr lvl="1"/>
            <a:r>
              <a:rPr lang="cs-CZ" altLang="cs-CZ" dirty="0"/>
              <a:t>jiné - </a:t>
            </a:r>
            <a:r>
              <a:rPr lang="cs-CZ" altLang="cs-CZ" sz="2600" dirty="0"/>
              <a:t>infekční bronchitida, bronchiolitida)</a:t>
            </a:r>
            <a:endParaRPr lang="cs-CZ" alt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rezentace_10.9[2019090613473794].mdb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 (3)</Template>
  <TotalTime>980</TotalTime>
  <Words>1778</Words>
  <Application>Microsoft Office PowerPoint</Application>
  <PresentationFormat>Widescreen</PresentationFormat>
  <Paragraphs>355</Paragraphs>
  <Slides>67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Arial</vt:lpstr>
      <vt:lpstr>Tahoma</vt:lpstr>
      <vt:lpstr>Times New Roman</vt:lpstr>
      <vt:lpstr>Wingdings</vt:lpstr>
      <vt:lpstr>Prezentace_MU_CZ</vt:lpstr>
      <vt:lpstr>Editor rovnic 3.0</vt:lpstr>
      <vt:lpstr>dokument Microsoft Word</vt:lpstr>
      <vt:lpstr>Dokument aplikace Microsoft Word</vt:lpstr>
      <vt:lpstr>PowerPoint Presentation</vt:lpstr>
      <vt:lpstr>Spirometrické vyšetření</vt:lpstr>
      <vt:lpstr>Respirační systém - fyziologie</vt:lpstr>
      <vt:lpstr>Alveolární ventilace</vt:lpstr>
      <vt:lpstr>Ventilačně perfuzní poměr</vt:lpstr>
      <vt:lpstr>PowerPoint Presentation</vt:lpstr>
      <vt:lpstr>Poruchy ventilace</vt:lpstr>
      <vt:lpstr>Prostá hypoventilace</vt:lpstr>
      <vt:lpstr>Obstrukční poruchy plic</vt:lpstr>
      <vt:lpstr>Asthma bronchiale</vt:lpstr>
      <vt:lpstr>Astma - klinické příznaky</vt:lpstr>
      <vt:lpstr>Astma - dělení</vt:lpstr>
      <vt:lpstr>1.typ přecitlivělosti (IgE)</vt:lpstr>
      <vt:lpstr>Astma - fáze záchvatu</vt:lpstr>
      <vt:lpstr>PowerPoint Presentation</vt:lpstr>
      <vt:lpstr>PowerPoint Presentation</vt:lpstr>
      <vt:lpstr>Astma - plicní funkce</vt:lpstr>
      <vt:lpstr>Léčba astmatu</vt:lpstr>
      <vt:lpstr>Chronická obstrukční plicní nemoc (CHOPN) (COPD)</vt:lpstr>
      <vt:lpstr>PowerPoint Presentation</vt:lpstr>
      <vt:lpstr>1. Chronická bronchitida</vt:lpstr>
      <vt:lpstr>Chronická bronchitida - etiologie</vt:lpstr>
      <vt:lpstr>Chronická bronchitida - morfologie</vt:lpstr>
      <vt:lpstr>PowerPoint Presentation</vt:lpstr>
      <vt:lpstr>Chronická bronchitida - funkční důsledky</vt:lpstr>
      <vt:lpstr>2. Emfyzém - etiopatogeneze</vt:lpstr>
      <vt:lpstr>Emfyzém - funkční důsledky</vt:lpstr>
      <vt:lpstr>PowerPoint Presentation</vt:lpstr>
      <vt:lpstr>CHOPN - klinické příznaky</vt:lpstr>
      <vt:lpstr>PowerPoint Presentation</vt:lpstr>
      <vt:lpstr>CHOPN - léčba</vt:lpstr>
      <vt:lpstr>Obecné důsledky bronchiální obstrukce</vt:lpstr>
      <vt:lpstr>Restrikční poruchy plic</vt:lpstr>
      <vt:lpstr>Restrikční nemoci z vnějších příčin</vt:lpstr>
      <vt:lpstr>Nemoci pleury</vt:lpstr>
      <vt:lpstr>Pleurální výpotek</vt:lpstr>
      <vt:lpstr>Ostatní vnější příčiny restrikčních nemocí</vt:lpstr>
      <vt:lpstr>Změna plicního parenchymu</vt:lpstr>
      <vt:lpstr>Patogeneze intersticiálních nemocí plic</vt:lpstr>
      <vt:lpstr>Důsledky intersticiálních nemocí plic (fibróz)</vt:lpstr>
      <vt:lpstr>Nozologické jednotky</vt:lpstr>
      <vt:lpstr>Profesionální intersticiální nemoci</vt:lpstr>
      <vt:lpstr>Klinické projevy</vt:lpstr>
      <vt:lpstr>Terapie</vt:lpstr>
      <vt:lpstr>Obecné důsledky restrikce</vt:lpstr>
      <vt:lpstr>Vlastní spirometrické vyšetření</vt:lpstr>
      <vt:lpstr>Limitace spirometrie</vt:lpstr>
      <vt:lpstr>Spirometrické veličiny se dělí na</vt:lpstr>
      <vt:lpstr>PowerPoint Presentation</vt:lpstr>
      <vt:lpstr>Principy spirometrů</vt:lpstr>
      <vt:lpstr>Terminologie </vt:lpstr>
      <vt:lpstr>Spirometrie - statické plicní objemy</vt:lpstr>
      <vt:lpstr>Spirometrie – dynamické parametry</vt:lpstr>
      <vt:lpstr>Metody stanovení dynamických parametrů</vt:lpstr>
      <vt:lpstr>Křivka objem - čas</vt:lpstr>
      <vt:lpstr>Křivka objem - čas</vt:lpstr>
      <vt:lpstr>Smyčka průtok/objem</vt:lpstr>
      <vt:lpstr>Křivka průtok-objem </vt:lpstr>
      <vt:lpstr>Hodnocení ventilačních poruch</vt:lpstr>
      <vt:lpstr>Spirometrie u obstrukčních poruch</vt:lpstr>
      <vt:lpstr>Spirometrie u restrikčních poruch</vt:lpstr>
      <vt:lpstr>PowerPoint Presentation</vt:lpstr>
      <vt:lpstr>PowerPoint Presentation</vt:lpstr>
      <vt:lpstr>PowerPoint Presentation</vt:lpstr>
      <vt:lpstr>Algoritmus pro interpretaci spirometrie</vt:lpstr>
      <vt:lpstr>PowerPoint Presentation</vt:lpstr>
      <vt:lpstr>PowerPoint Presentation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MPG</dc:creator>
  <cp:lastModifiedBy>Kamil Ďuriš</cp:lastModifiedBy>
  <cp:revision>78</cp:revision>
  <cp:lastPrinted>1601-01-01T00:00:00Z</cp:lastPrinted>
  <dcterms:created xsi:type="dcterms:W3CDTF">2019-09-04T14:35:15Z</dcterms:created>
  <dcterms:modified xsi:type="dcterms:W3CDTF">2019-09-30T13:26:37Z</dcterms:modified>
</cp:coreProperties>
</file>