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7" r:id="rId2"/>
    <p:sldId id="257" r:id="rId3"/>
    <p:sldId id="258" r:id="rId4"/>
    <p:sldId id="261" r:id="rId5"/>
    <p:sldId id="259" r:id="rId6"/>
    <p:sldId id="260" r:id="rId7"/>
    <p:sldId id="262" r:id="rId8"/>
    <p:sldId id="275" r:id="rId9"/>
    <p:sldId id="263" r:id="rId10"/>
    <p:sldId id="264" r:id="rId11"/>
    <p:sldId id="265" r:id="rId12"/>
    <p:sldId id="266" r:id="rId13"/>
    <p:sldId id="267" r:id="rId14"/>
    <p:sldId id="268" r:id="rId15"/>
    <p:sldId id="276" r:id="rId16"/>
    <p:sldId id="269" r:id="rId17"/>
    <p:sldId id="270" r:id="rId18"/>
    <p:sldId id="271" r:id="rId19"/>
    <p:sldId id="272" r:id="rId20"/>
    <p:sldId id="273" r:id="rId21"/>
    <p:sldId id="274" r:id="rId22"/>
  </p:sldIdLst>
  <p:sldSz cx="9144000" cy="5143500" type="screen16x9"/>
  <p:notesSz cx="6858000" cy="9144000"/>
  <p:custDataLst>
    <p:tags r:id="rId24"/>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19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9" d="100"/>
          <a:sy n="139" d="100"/>
        </p:scale>
        <p:origin x="198" y="120"/>
      </p:cViewPr>
      <p:guideLst>
        <p:guide orient="horz" pos="2160"/>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FD2A47-ED9F-4E54-8213-C3EF4B603E19}" type="datetimeFigureOut">
              <a:rPr lang="cs-CZ" smtClean="0"/>
              <a:t>12.04.2023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2BE04-92D9-4963-B48A-A7D47150B2FE}" type="slidenum">
              <a:rPr lang="cs-CZ" smtClean="0"/>
              <a:t>‹#›</a:t>
            </a:fld>
            <a:endParaRPr lang="cs-CZ"/>
          </a:p>
        </p:txBody>
      </p:sp>
    </p:spTree>
    <p:extLst>
      <p:ext uri="{BB962C8B-B14F-4D97-AF65-F5344CB8AC3E}">
        <p14:creationId xmlns:p14="http://schemas.microsoft.com/office/powerpoint/2010/main" val="4284731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s.wikipedia.org/wiki/Doppler%C5%AFv_je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s.wikipedia.org/wiki/Turbulentn%C3%AD_proud%C4%9Bn%C3%A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s.wikipedia.org/wiki/Turbulentn%C3%AD_proud%C4%9Bn%C3%A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s.wikipedia.org/wiki/Absorpce_z%C3%A1%C5%99en%C3%AD"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s.wikipedia.org/wiki/Ultrazvuk#cite_note-1" TargetMode="External"/><Relationship Id="rId4" Type="http://schemas.openxmlformats.org/officeDocument/2006/relationships/hyperlink" Target="https://cs.wikipedia.org/wiki/Decibe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Mechanika, Astrofyzik, geodezie, zlepšení mikroskopu, </a:t>
            </a:r>
            <a:r>
              <a:rPr lang="cs-CZ" sz="1200" b="0" i="0" kern="1200" dirty="0" smtClean="0">
                <a:solidFill>
                  <a:schemeClr val="tx1"/>
                </a:solidFill>
                <a:effectLst/>
                <a:latin typeface="+mn-lt"/>
                <a:ea typeface="+mn-ea"/>
                <a:cs typeface="+mn-cs"/>
              </a:rPr>
              <a:t>„O barevném světle dvojhvězd a některých dalších hvězd!--</a:t>
            </a:r>
            <a:r>
              <a:rPr lang="cs-CZ" sz="1200" b="0" i="0" u="none" strike="noStrike" kern="1200" dirty="0" smtClean="0">
                <a:solidFill>
                  <a:schemeClr val="tx1"/>
                </a:solidFill>
                <a:effectLst/>
                <a:latin typeface="+mn-lt"/>
                <a:ea typeface="+mn-ea"/>
                <a:cs typeface="+mn-cs"/>
                <a:hlinkClick r:id="rId3" tooltip="Dopplerův jev"/>
              </a:rPr>
              <a:t>Dopplerův jev</a:t>
            </a:r>
            <a:r>
              <a:rPr lang="cs-CZ" sz="1200" b="0" i="0" kern="1200" dirty="0" smtClean="0">
                <a:solidFill>
                  <a:schemeClr val="tx1"/>
                </a:solidFill>
                <a:effectLst/>
                <a:latin typeface="+mn-lt"/>
                <a:ea typeface="+mn-ea"/>
                <a:cs typeface="+mn-cs"/>
              </a:rPr>
              <a:t>. -zbarvení hvězd může být způsobeno jejich pohybem: pokud se zdroj vlnění (světla nebo zvuku) pohybuje od pozorovatele, ten zachytí vlnění s nižší frekvencí – v případně světla posun k červené</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2</a:t>
            </a:fld>
            <a:endParaRPr lang="cs-CZ"/>
          </a:p>
        </p:txBody>
      </p:sp>
    </p:spTree>
    <p:extLst>
      <p:ext uri="{BB962C8B-B14F-4D97-AF65-F5344CB8AC3E}">
        <p14:creationId xmlns:p14="http://schemas.microsoft.com/office/powerpoint/2010/main" val="377286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err="1" smtClean="0">
                <a:solidFill>
                  <a:schemeClr val="tx1"/>
                </a:solidFill>
                <a:effectLst/>
                <a:latin typeface="+mn-lt"/>
                <a:ea typeface="+mn-ea"/>
                <a:cs typeface="+mn-cs"/>
              </a:rPr>
              <a:t>Tkánový-barevný</a:t>
            </a:r>
            <a:r>
              <a:rPr lang="cs-CZ" sz="1200" b="0" i="0" kern="1200" dirty="0" smtClean="0">
                <a:solidFill>
                  <a:schemeClr val="tx1"/>
                </a:solidFill>
                <a:effectLst/>
                <a:latin typeface="+mn-lt"/>
                <a:ea typeface="+mn-ea"/>
                <a:cs typeface="+mn-cs"/>
              </a:rPr>
              <a:t> a </a:t>
            </a:r>
            <a:r>
              <a:rPr lang="cs-CZ" sz="1200" b="0" i="0" kern="1200" dirty="0" err="1" smtClean="0">
                <a:solidFill>
                  <a:schemeClr val="tx1"/>
                </a:solidFill>
                <a:effectLst/>
                <a:latin typeface="+mn-lt"/>
                <a:ea typeface="+mn-ea"/>
                <a:cs typeface="+mn-cs"/>
              </a:rPr>
              <a:t>piulzní</a:t>
            </a:r>
            <a:r>
              <a:rPr lang="cs-CZ" sz="1200" b="0" i="0" kern="1200" dirty="0" smtClean="0">
                <a:solidFill>
                  <a:schemeClr val="tx1"/>
                </a:solidFill>
                <a:effectLst/>
                <a:latin typeface="+mn-lt"/>
                <a:ea typeface="+mn-ea"/>
                <a:cs typeface="+mn-cs"/>
              </a:rPr>
              <a:t> PW-</a:t>
            </a:r>
            <a:r>
              <a:rPr lang="cs-CZ" sz="1200" b="0" i="0" kern="1200" dirty="0" err="1" smtClean="0">
                <a:solidFill>
                  <a:schemeClr val="tx1"/>
                </a:solidFill>
                <a:effectLst/>
                <a:latin typeface="+mn-lt"/>
                <a:ea typeface="+mn-ea"/>
                <a:cs typeface="+mn-cs"/>
              </a:rPr>
              <a:t>výledky</a:t>
            </a:r>
            <a:r>
              <a:rPr lang="cs-CZ" sz="1200" b="0" i="0" kern="1200" dirty="0" smtClean="0">
                <a:solidFill>
                  <a:schemeClr val="tx1"/>
                </a:solidFill>
                <a:effectLst/>
                <a:latin typeface="+mn-lt"/>
                <a:ea typeface="+mn-ea"/>
                <a:cs typeface="+mn-cs"/>
              </a:rPr>
              <a:t> -kódují barevně (</a:t>
            </a:r>
            <a:r>
              <a:rPr lang="cs-CZ" sz="1200" b="1" i="0" kern="1200" dirty="0" smtClean="0">
                <a:solidFill>
                  <a:schemeClr val="tx1"/>
                </a:solidFill>
                <a:effectLst/>
                <a:latin typeface="+mn-lt"/>
                <a:ea typeface="+mn-ea"/>
                <a:cs typeface="+mn-cs"/>
              </a:rPr>
              <a:t>barevně kódovaná </a:t>
            </a:r>
            <a:r>
              <a:rPr lang="cs-CZ" sz="1200" b="1" i="0" kern="1200" dirty="0" err="1" smtClean="0">
                <a:solidFill>
                  <a:schemeClr val="tx1"/>
                </a:solidFill>
                <a:effectLst/>
                <a:latin typeface="+mn-lt"/>
                <a:ea typeface="+mn-ea"/>
                <a:cs typeface="+mn-cs"/>
              </a:rPr>
              <a:t>doplerovská</a:t>
            </a:r>
            <a:r>
              <a:rPr lang="cs-CZ" sz="1200" b="1" i="0" kern="1200" dirty="0" smtClean="0">
                <a:solidFill>
                  <a:schemeClr val="tx1"/>
                </a:solidFill>
                <a:effectLst/>
                <a:latin typeface="+mn-lt"/>
                <a:ea typeface="+mn-ea"/>
                <a:cs typeface="+mn-cs"/>
              </a:rPr>
              <a:t> sonografie</a:t>
            </a:r>
            <a:r>
              <a:rPr lang="cs-CZ" sz="1200" b="0" i="0" kern="1200" dirty="0" smtClean="0">
                <a:solidFill>
                  <a:schemeClr val="tx1"/>
                </a:solidFill>
                <a:effectLst/>
                <a:latin typeface="+mn-lt"/>
                <a:ea typeface="+mn-ea"/>
                <a:cs typeface="+mn-cs"/>
              </a:rPr>
              <a:t>) – čím vyšší je v daném bodě rychlost k sondě, tím jasnější odstín červené je zobrazen v odpovídajícím místě na monitoru, a čím je větší rychlost od sondy, tím je zobrazen jasnější odstín modré. Tato volba barev má tu výhodu, že místa s </a:t>
            </a:r>
            <a:r>
              <a:rPr lang="cs-CZ" sz="1200" b="0" i="0" u="none" strike="noStrike" kern="1200" dirty="0" smtClean="0">
                <a:solidFill>
                  <a:schemeClr val="tx1"/>
                </a:solidFill>
                <a:effectLst/>
                <a:latin typeface="+mn-lt"/>
                <a:ea typeface="+mn-ea"/>
                <a:cs typeface="+mn-cs"/>
                <a:hlinkClick r:id="rId3" tooltip="Turbulentní proudění"/>
              </a:rPr>
              <a:t>turbulentním prouděním</a:t>
            </a:r>
            <a:r>
              <a:rPr lang="cs-CZ" sz="1200" b="0" i="0" kern="1200" dirty="0" smtClean="0">
                <a:solidFill>
                  <a:schemeClr val="tx1"/>
                </a:solidFill>
                <a:effectLst/>
                <a:latin typeface="+mn-lt"/>
                <a:ea typeface="+mn-ea"/>
                <a:cs typeface="+mn-cs"/>
              </a:rPr>
              <a:t> ze zobrazí žlutě. Aby byla umožněna orientace v obraze, obvykle se spojí obraz barevně kódované </a:t>
            </a:r>
            <a:r>
              <a:rPr lang="cs-CZ" sz="1200" b="0" i="0" kern="1200" dirty="0" err="1" smtClean="0">
                <a:solidFill>
                  <a:schemeClr val="tx1"/>
                </a:solidFill>
                <a:effectLst/>
                <a:latin typeface="+mn-lt"/>
                <a:ea typeface="+mn-ea"/>
                <a:cs typeface="+mn-cs"/>
              </a:rPr>
              <a:t>doplerovské</a:t>
            </a:r>
            <a:r>
              <a:rPr lang="cs-CZ" sz="1200" b="0" i="0" kern="1200" dirty="0" smtClean="0">
                <a:solidFill>
                  <a:schemeClr val="tx1"/>
                </a:solidFill>
                <a:effectLst/>
                <a:latin typeface="+mn-lt"/>
                <a:ea typeface="+mn-ea"/>
                <a:cs typeface="+mn-cs"/>
              </a:rPr>
              <a:t> sonografie a anatomický obraz kódovaný do stupňů šedi; výsledný obraz se nazývá </a:t>
            </a:r>
            <a:r>
              <a:rPr lang="cs-CZ" sz="1200" b="1" i="0" kern="1200" dirty="0" smtClean="0">
                <a:solidFill>
                  <a:schemeClr val="tx1"/>
                </a:solidFill>
                <a:effectLst/>
                <a:latin typeface="+mn-lt"/>
                <a:ea typeface="+mn-ea"/>
                <a:cs typeface="+mn-cs"/>
              </a:rPr>
              <a:t>duplexní </a:t>
            </a:r>
            <a:r>
              <a:rPr lang="cs-CZ" sz="1200" b="1" i="0" kern="1200" dirty="0" err="1" smtClean="0">
                <a:solidFill>
                  <a:schemeClr val="tx1"/>
                </a:solidFill>
                <a:effectLst/>
                <a:latin typeface="+mn-lt"/>
                <a:ea typeface="+mn-ea"/>
                <a:cs typeface="+mn-cs"/>
              </a:rPr>
              <a:t>sonogram</a:t>
            </a:r>
            <a:r>
              <a:rPr lang="cs-CZ" sz="1200" b="0" i="0" kern="1200" dirty="0" smtClean="0">
                <a:solidFill>
                  <a:schemeClr val="tx1"/>
                </a:solidFill>
                <a:effectLst/>
                <a:latin typeface="+mn-lt"/>
                <a:ea typeface="+mn-ea"/>
                <a:cs typeface="+mn-cs"/>
              </a:rPr>
              <a:t> (též duplexní </a:t>
            </a:r>
            <a:r>
              <a:rPr lang="cs-CZ" sz="1200" b="0" i="0" kern="1200" dirty="0" err="1" smtClean="0">
                <a:solidFill>
                  <a:schemeClr val="tx1"/>
                </a:solidFill>
                <a:effectLst/>
                <a:latin typeface="+mn-lt"/>
                <a:ea typeface="+mn-ea"/>
                <a:cs typeface="+mn-cs"/>
              </a:rPr>
              <a:t>sono</a:t>
            </a:r>
            <a:r>
              <a:rPr lang="cs-CZ" sz="1200" b="0" i="0" kern="1200" dirty="0" smtClean="0">
                <a:solidFill>
                  <a:schemeClr val="tx1"/>
                </a:solidFill>
                <a:effectLst/>
                <a:latin typeface="+mn-lt"/>
                <a:ea typeface="+mn-ea"/>
                <a:cs typeface="+mn-cs"/>
              </a:rPr>
              <a:t> nebo jen duplex).</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11</a:t>
            </a:fld>
            <a:endParaRPr lang="cs-CZ"/>
          </a:p>
        </p:txBody>
      </p:sp>
    </p:spTree>
    <p:extLst>
      <p:ext uri="{BB962C8B-B14F-4D97-AF65-F5344CB8AC3E}">
        <p14:creationId xmlns:p14="http://schemas.microsoft.com/office/powerpoint/2010/main" val="249967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BART-</a:t>
            </a:r>
            <a:r>
              <a:rPr lang="en-US" dirty="0" smtClean="0"/>
              <a:t>Blue Away Red Towards the probe</a:t>
            </a:r>
            <a:r>
              <a:rPr lang="cs-CZ" sz="1200" b="0" i="0" kern="1200" dirty="0" smtClean="0">
                <a:solidFill>
                  <a:schemeClr val="tx1"/>
                </a:solidFill>
                <a:effectLst/>
                <a:latin typeface="+mn-lt"/>
                <a:ea typeface="+mn-ea"/>
                <a:cs typeface="+mn-cs"/>
              </a:rPr>
              <a:t>čím vyšší je v daném bodě rychlost k sondě, tím jasnější odstín červené je zobrazen v odpovídajícím místě na monitoru, a čím je větší rychlost od sondy, tím je zobrazen jasnější odstín modré. Tato volba barev má tu výhodu, že místa s </a:t>
            </a:r>
            <a:r>
              <a:rPr lang="cs-CZ" sz="1200" b="0" i="0" u="none" strike="noStrike" kern="1200" dirty="0" smtClean="0">
                <a:solidFill>
                  <a:schemeClr val="tx1"/>
                </a:solidFill>
                <a:effectLst/>
                <a:latin typeface="+mn-lt"/>
                <a:ea typeface="+mn-ea"/>
                <a:cs typeface="+mn-cs"/>
                <a:hlinkClick r:id="rId3" tooltip="Turbulentní proudění"/>
              </a:rPr>
              <a:t>turbulentním prouděním</a:t>
            </a:r>
            <a:r>
              <a:rPr lang="cs-CZ" sz="1200" b="0" i="0" kern="1200" dirty="0" smtClean="0">
                <a:solidFill>
                  <a:schemeClr val="tx1"/>
                </a:solidFill>
                <a:effectLst/>
                <a:latin typeface="+mn-lt"/>
                <a:ea typeface="+mn-ea"/>
                <a:cs typeface="+mn-cs"/>
              </a:rPr>
              <a:t> ze zobrazí žlutě</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13</a:t>
            </a:fld>
            <a:endParaRPr lang="cs-CZ"/>
          </a:p>
        </p:txBody>
      </p:sp>
    </p:spTree>
    <p:extLst>
      <p:ext uri="{BB962C8B-B14F-4D97-AF65-F5344CB8AC3E}">
        <p14:creationId xmlns:p14="http://schemas.microsoft.com/office/powerpoint/2010/main" val="3534306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err="1" smtClean="0">
                <a:solidFill>
                  <a:schemeClr val="tx1"/>
                </a:solidFill>
                <a:effectLst/>
                <a:latin typeface="+mn-lt"/>
                <a:ea typeface="+mn-ea"/>
                <a:cs typeface="+mn-cs"/>
              </a:rPr>
              <a:t>Tkánový-barevný</a:t>
            </a:r>
            <a:r>
              <a:rPr lang="cs-CZ" sz="1200" b="0" i="0" kern="1200" dirty="0" smtClean="0">
                <a:solidFill>
                  <a:schemeClr val="tx1"/>
                </a:solidFill>
                <a:effectLst/>
                <a:latin typeface="+mn-lt"/>
                <a:ea typeface="+mn-ea"/>
                <a:cs typeface="+mn-cs"/>
              </a:rPr>
              <a:t> a </a:t>
            </a:r>
            <a:r>
              <a:rPr lang="cs-CZ" sz="1200" b="0" i="0" kern="1200" dirty="0" err="1" smtClean="0">
                <a:solidFill>
                  <a:schemeClr val="tx1"/>
                </a:solidFill>
                <a:effectLst/>
                <a:latin typeface="+mn-lt"/>
                <a:ea typeface="+mn-ea"/>
                <a:cs typeface="+mn-cs"/>
              </a:rPr>
              <a:t>piulzní</a:t>
            </a:r>
            <a:r>
              <a:rPr lang="cs-CZ" sz="1200" b="0" i="0" kern="1200" dirty="0" smtClean="0">
                <a:solidFill>
                  <a:schemeClr val="tx1"/>
                </a:solidFill>
                <a:effectLst/>
                <a:latin typeface="+mn-lt"/>
                <a:ea typeface="+mn-ea"/>
                <a:cs typeface="+mn-cs"/>
              </a:rPr>
              <a:t> </a:t>
            </a:r>
          </a:p>
          <a:p>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15</a:t>
            </a:fld>
            <a:endParaRPr lang="cs-CZ"/>
          </a:p>
        </p:txBody>
      </p:sp>
    </p:spTree>
    <p:extLst>
      <p:ext uri="{BB962C8B-B14F-4D97-AF65-F5344CB8AC3E}">
        <p14:creationId xmlns:p14="http://schemas.microsoft.com/office/powerpoint/2010/main" val="2680259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Skřípnuté cévy, ztráta citlivosti a toku krve</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16</a:t>
            </a:fld>
            <a:endParaRPr lang="cs-CZ"/>
          </a:p>
        </p:txBody>
      </p:sp>
    </p:spTree>
    <p:extLst>
      <p:ext uri="{BB962C8B-B14F-4D97-AF65-F5344CB8AC3E}">
        <p14:creationId xmlns:p14="http://schemas.microsoft.com/office/powerpoint/2010/main" val="4106911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Potvrzeno v </a:t>
            </a:r>
            <a:r>
              <a:rPr lang="cs-CZ" sz="1200" b="0" i="0" kern="1200" dirty="0" err="1" smtClean="0">
                <a:solidFill>
                  <a:schemeClr val="tx1"/>
                </a:solidFill>
                <a:effectLst/>
                <a:latin typeface="+mn-lt"/>
                <a:ea typeface="+mn-ea"/>
                <a:cs typeface="+mn-cs"/>
              </a:rPr>
              <a:t>holandsku</a:t>
            </a:r>
            <a:r>
              <a:rPr lang="cs-CZ" sz="1200" b="0" i="0" kern="1200" dirty="0" smtClean="0">
                <a:solidFill>
                  <a:schemeClr val="tx1"/>
                </a:solidFill>
                <a:effectLst/>
                <a:latin typeface="+mn-lt"/>
                <a:ea typeface="+mn-ea"/>
                <a:cs typeface="+mn-cs"/>
              </a:rPr>
              <a:t> 1845 na </a:t>
            </a:r>
            <a:r>
              <a:rPr lang="cs-CZ" sz="1200" b="1" i="0" kern="1200" dirty="0" smtClean="0">
                <a:solidFill>
                  <a:schemeClr val="tx1"/>
                </a:solidFill>
                <a:effectLst/>
                <a:latin typeface="+mn-lt"/>
                <a:ea typeface="+mn-ea"/>
                <a:cs typeface="+mn-cs"/>
              </a:rPr>
              <a:t>zvukových vlnách</a:t>
            </a:r>
            <a:r>
              <a:rPr lang="cs-CZ" sz="1200" b="0" i="0" kern="1200" dirty="0" smtClean="0">
                <a:solidFill>
                  <a:schemeClr val="tx1"/>
                </a:solidFill>
                <a:effectLst/>
                <a:latin typeface="+mn-lt"/>
                <a:ea typeface="+mn-ea"/>
                <a:cs typeface="+mn-cs"/>
              </a:rPr>
              <a:t>, a to tak, že lokomotiva táhla otevřený vagon, na němž troubilo několik trubačů. Při průjezdu nádražím tón trubek poklesl.</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3</a:t>
            </a:fld>
            <a:endParaRPr lang="cs-CZ"/>
          </a:p>
        </p:txBody>
      </p:sp>
    </p:spTree>
    <p:extLst>
      <p:ext uri="{BB962C8B-B14F-4D97-AF65-F5344CB8AC3E}">
        <p14:creationId xmlns:p14="http://schemas.microsoft.com/office/powerpoint/2010/main" val="398702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Dopplerův posuv -Dopplerův efekt -Dopplerův jev - Pokud se zdroj záření (např. galaxie) od nás vzdaluje, vlnová délka se nám jeví delší, Pokud se k nám zdroj záření (např. hvězda) přibližuje, vlnová délka se nám jeví kratší </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4</a:t>
            </a:fld>
            <a:endParaRPr lang="cs-CZ"/>
          </a:p>
        </p:txBody>
      </p:sp>
    </p:spTree>
    <p:extLst>
      <p:ext uri="{BB962C8B-B14F-4D97-AF65-F5344CB8AC3E}">
        <p14:creationId xmlns:p14="http://schemas.microsoft.com/office/powerpoint/2010/main" val="1644741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Vlnová délka ultrazvuku je menší než vlnová délka slyšitelného zvukového vlnění (s rostoucí frekvencí klesá vlnová délka), proto je ultrazvuk méně ovlivněn ohybem. </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5</a:t>
            </a:fld>
            <a:endParaRPr lang="cs-CZ"/>
          </a:p>
        </p:txBody>
      </p:sp>
    </p:spTree>
    <p:extLst>
      <p:ext uri="{BB962C8B-B14F-4D97-AF65-F5344CB8AC3E}">
        <p14:creationId xmlns:p14="http://schemas.microsoft.com/office/powerpoint/2010/main" val="4281103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Výrazný je jeho odraz od překážek, </a:t>
            </a:r>
            <a:r>
              <a:rPr lang="cs-CZ" sz="1200" b="0" i="0" u="none" strike="noStrike" kern="1200" dirty="0" smtClean="0">
                <a:solidFill>
                  <a:schemeClr val="tx1"/>
                </a:solidFill>
                <a:effectLst/>
                <a:latin typeface="+mn-lt"/>
                <a:ea typeface="+mn-ea"/>
                <a:cs typeface="+mn-cs"/>
                <a:hlinkClick r:id="rId3" tooltip="Absorpce záření"/>
              </a:rPr>
              <a:t>absorpce</a:t>
            </a:r>
            <a:r>
              <a:rPr lang="cs-CZ" sz="1200" b="0" i="0" kern="1200" dirty="0" smtClean="0">
                <a:solidFill>
                  <a:schemeClr val="tx1"/>
                </a:solidFill>
                <a:effectLst/>
                <a:latin typeface="+mn-lt"/>
                <a:ea typeface="+mn-ea"/>
                <a:cs typeface="+mn-cs"/>
              </a:rPr>
              <a:t> ve vzduchu (v plynech) a je méně pohlcován kapalinami a pevnými látkami. Absorpce také narůstá s frekvencí ultrazvuku. Zatímco je ve vzduchu absorpce frekvence 50 kHz jen okolo 1 </a:t>
            </a:r>
            <a:r>
              <a:rPr lang="cs-CZ" sz="1200" b="0" i="0" u="none" strike="noStrike" kern="1200" dirty="0" smtClean="0">
                <a:solidFill>
                  <a:schemeClr val="tx1"/>
                </a:solidFill>
                <a:effectLst/>
                <a:latin typeface="+mn-lt"/>
                <a:ea typeface="+mn-ea"/>
                <a:cs typeface="+mn-cs"/>
                <a:hlinkClick r:id="rId4" tooltip="Decibel"/>
              </a:rPr>
              <a:t>dB</a:t>
            </a:r>
            <a:r>
              <a:rPr lang="cs-CZ" sz="1200" b="0" i="0" kern="1200" dirty="0" smtClean="0">
                <a:solidFill>
                  <a:schemeClr val="tx1"/>
                </a:solidFill>
                <a:effectLst/>
                <a:latin typeface="+mn-lt"/>
                <a:ea typeface="+mn-ea"/>
                <a:cs typeface="+mn-cs"/>
              </a:rPr>
              <a:t> na metr, tak frekvence 1 MHz je absorbována více než 100 dB na metr.</a:t>
            </a:r>
            <a:r>
              <a:rPr lang="cs-CZ" sz="1200" b="0" i="0" u="none" strike="noStrike" kern="1200" baseline="30000" dirty="0" smtClean="0">
                <a:solidFill>
                  <a:schemeClr val="tx1"/>
                </a:solidFill>
                <a:effectLst/>
                <a:latin typeface="+mn-lt"/>
                <a:ea typeface="+mn-ea"/>
                <a:cs typeface="+mn-cs"/>
                <a:hlinkClick r:id="rId5"/>
              </a:rPr>
              <a:t>[1]</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6</a:t>
            </a:fld>
            <a:endParaRPr lang="cs-CZ"/>
          </a:p>
        </p:txBody>
      </p:sp>
    </p:spTree>
    <p:extLst>
      <p:ext uri="{BB962C8B-B14F-4D97-AF65-F5344CB8AC3E}">
        <p14:creationId xmlns:p14="http://schemas.microsoft.com/office/powerpoint/2010/main" val="1869368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Pohyb k sondě </a:t>
            </a:r>
            <a:r>
              <a:rPr lang="cs-CZ" dirty="0" err="1" smtClean="0"/>
              <a:t>vs</a:t>
            </a:r>
            <a:r>
              <a:rPr lang="cs-CZ" dirty="0" smtClean="0"/>
              <a:t> pohyb od sondy</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7</a:t>
            </a:fld>
            <a:endParaRPr lang="cs-CZ"/>
          </a:p>
        </p:txBody>
      </p:sp>
    </p:spTree>
    <p:extLst>
      <p:ext uri="{BB962C8B-B14F-4D97-AF65-F5344CB8AC3E}">
        <p14:creationId xmlns:p14="http://schemas.microsoft.com/office/powerpoint/2010/main" val="4157728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Měké</a:t>
            </a:r>
            <a:r>
              <a:rPr lang="cs-CZ" dirty="0" smtClean="0"/>
              <a:t> tkáně (</a:t>
            </a:r>
            <a:r>
              <a:rPr lang="cs-CZ" sz="1200" b="0" i="0" kern="1200" dirty="0" smtClean="0">
                <a:solidFill>
                  <a:schemeClr val="tx1"/>
                </a:solidFill>
                <a:effectLst/>
                <a:latin typeface="+mn-lt"/>
                <a:ea typeface="+mn-ea"/>
                <a:cs typeface="+mn-cs"/>
              </a:rPr>
              <a:t>svalová tkáň, tuková tkáň, vazivo, krevní cévy)</a:t>
            </a:r>
            <a:r>
              <a:rPr lang="cs-CZ" dirty="0" smtClean="0"/>
              <a:t>se chovají jako tekutina, </a:t>
            </a:r>
            <a:r>
              <a:rPr lang="cs-CZ" sz="1200" b="0" i="0" kern="1200" dirty="0" smtClean="0">
                <a:solidFill>
                  <a:schemeClr val="tx1"/>
                </a:solidFill>
                <a:effectLst/>
                <a:latin typeface="+mn-lt"/>
                <a:ea typeface="+mn-ea"/>
                <a:cs typeface="+mn-cs"/>
              </a:rPr>
              <a:t>vzduch má pro ultrazvukové vlnění velmi vysokou impedanci, je třeba zajistit, aby vlnění procházelo jen vodním prostředím. Obvyklým řešením je důkladné pokrytí povrchu sondy gelem (EKG krém), který zajistí dobrý průchod vlnění do kůže.</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8</a:t>
            </a:fld>
            <a:endParaRPr lang="cs-CZ"/>
          </a:p>
        </p:txBody>
      </p:sp>
    </p:spTree>
    <p:extLst>
      <p:ext uri="{BB962C8B-B14F-4D97-AF65-F5344CB8AC3E}">
        <p14:creationId xmlns:p14="http://schemas.microsoft.com/office/powerpoint/2010/main" val="161067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Doplerovská</a:t>
            </a:r>
            <a:r>
              <a:rPr lang="cs-CZ" dirty="0" smtClean="0"/>
              <a:t> ultrasonografie- </a:t>
            </a:r>
            <a:r>
              <a:rPr lang="cs-CZ" dirty="0" err="1" smtClean="0"/>
              <a:t>info</a:t>
            </a:r>
            <a:r>
              <a:rPr lang="cs-CZ" dirty="0" smtClean="0"/>
              <a:t> o pohybu tkání-krve -</a:t>
            </a:r>
            <a:r>
              <a:rPr lang="cs-CZ" sz="1200" b="0" i="0" kern="1200" dirty="0" smtClean="0">
                <a:solidFill>
                  <a:schemeClr val="tx1"/>
                </a:solidFill>
                <a:effectLst/>
                <a:latin typeface="+mn-lt"/>
                <a:ea typeface="+mn-ea"/>
                <a:cs typeface="+mn-cs"/>
              </a:rPr>
              <a:t>nezískají se skutečné rychlosti, ale pouze složky rychlosti ve směru k sondě nebo od sondy - sonda umístěna kolmo na cévu, naměří nulovou rychlost. </a:t>
            </a:r>
            <a:r>
              <a:rPr lang="cs-CZ" dirty="0" smtClean="0"/>
              <a:t>Dopplerovský paprsek orientovat co nejvíce paralelně s krevním prouděním !</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9</a:t>
            </a:fld>
            <a:endParaRPr lang="cs-CZ"/>
          </a:p>
        </p:txBody>
      </p:sp>
    </p:spTree>
    <p:extLst>
      <p:ext uri="{BB962C8B-B14F-4D97-AF65-F5344CB8AC3E}">
        <p14:creationId xmlns:p14="http://schemas.microsoft.com/office/powerpoint/2010/main" val="301277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smtClean="0">
                <a:solidFill>
                  <a:schemeClr val="tx1"/>
                </a:solidFill>
                <a:effectLst/>
                <a:latin typeface="+mn-lt"/>
                <a:ea typeface="+mn-ea"/>
                <a:cs typeface="+mn-cs"/>
              </a:rPr>
              <a:t>CW mód -jednodušší na technické řešení, dává </a:t>
            </a:r>
            <a:r>
              <a:rPr lang="cs-CZ" sz="1200" b="0" i="0" kern="1200" dirty="0" err="1" smtClean="0">
                <a:solidFill>
                  <a:schemeClr val="tx1"/>
                </a:solidFill>
                <a:effectLst/>
                <a:latin typeface="+mn-lt"/>
                <a:ea typeface="+mn-ea"/>
                <a:cs typeface="+mn-cs"/>
              </a:rPr>
              <a:t>info</a:t>
            </a:r>
            <a:r>
              <a:rPr lang="cs-CZ" sz="1200" b="0" i="0" kern="1200" baseline="0" dirty="0" smtClean="0">
                <a:solidFill>
                  <a:schemeClr val="tx1"/>
                </a:solidFill>
                <a:effectLst/>
                <a:latin typeface="+mn-lt"/>
                <a:ea typeface="+mn-ea"/>
                <a:cs typeface="+mn-cs"/>
              </a:rPr>
              <a:t> jen </a:t>
            </a:r>
            <a:r>
              <a:rPr lang="cs-CZ" sz="1200" b="0" i="0" kern="1200" dirty="0" smtClean="0">
                <a:solidFill>
                  <a:schemeClr val="tx1"/>
                </a:solidFill>
                <a:effectLst/>
                <a:latin typeface="+mn-lt"/>
                <a:ea typeface="+mn-ea"/>
                <a:cs typeface="+mn-cs"/>
              </a:rPr>
              <a:t>o průměrné rychlosti podél ultrazvukového paprsku- v tužkových průtokoměrech -. k měření krevního tlaku na dolních končetinách a k orientačnímu hodnocení cévního řečiště; W mód umožňuje měřit nejen změnu frekvence mezi vysílaným a přijímaným signálem, ale i dobu, za jakou se odražený signál vrátil k sondě. To umožňuje určit nejen rychlost toku, ale i hloubku, ve které došlo k obrazu.</a:t>
            </a:r>
            <a:endParaRPr lang="cs-CZ" dirty="0"/>
          </a:p>
        </p:txBody>
      </p:sp>
      <p:sp>
        <p:nvSpPr>
          <p:cNvPr id="4" name="Zástupný symbol pro číslo snímku 3"/>
          <p:cNvSpPr>
            <a:spLocks noGrp="1"/>
          </p:cNvSpPr>
          <p:nvPr>
            <p:ph type="sldNum" sz="quarter" idx="10"/>
          </p:nvPr>
        </p:nvSpPr>
        <p:spPr/>
        <p:txBody>
          <a:bodyPr/>
          <a:lstStyle/>
          <a:p>
            <a:fld id="{16B2BE04-92D9-4963-B48A-A7D47150B2FE}" type="slidenum">
              <a:rPr lang="cs-CZ" smtClean="0"/>
              <a:t>10</a:t>
            </a:fld>
            <a:endParaRPr lang="cs-CZ"/>
          </a:p>
        </p:txBody>
      </p:sp>
    </p:spTree>
    <p:extLst>
      <p:ext uri="{BB962C8B-B14F-4D97-AF65-F5344CB8AC3E}">
        <p14:creationId xmlns:p14="http://schemas.microsoft.com/office/powerpoint/2010/main" val="1968693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solidFill>
            <a:schemeClr val="accent2">
              <a:lumMod val="60000"/>
              <a:lumOff val="40000"/>
            </a:schemeClr>
          </a:solidFill>
        </p:spPr>
        <p:txBody>
          <a:bodyPr/>
          <a:lstStyle>
            <a:lvl1pPr>
              <a:defRPr>
                <a:solidFill>
                  <a:schemeClr val="bg1"/>
                </a:solidFill>
              </a:defRPr>
            </a:lvl1pPr>
          </a:lstStyle>
          <a:p>
            <a:r>
              <a:rPr lang="cs-CZ" dirty="0" smtClean="0"/>
              <a:t>Kliknutím lze upravit styl.</a:t>
            </a:r>
            <a:endParaRPr lang="cs-CZ" dirty="0"/>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2E23B3A8-C959-4FD7-9FAE-A51E7F277B65}" type="datetimeFigureOut">
              <a:rPr lang="cs-CZ" smtClean="0"/>
              <a:t>12.04.2023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0F35E30-FB89-41DC-B5AD-02C1B7012D27}" type="slidenum">
              <a:rPr lang="cs-CZ" smtClean="0"/>
              <a:t>‹#›</a:t>
            </a:fld>
            <a:endParaRPr lang="cs-CZ"/>
          </a:p>
        </p:txBody>
      </p:sp>
    </p:spTree>
    <p:extLst>
      <p:ext uri="{BB962C8B-B14F-4D97-AF65-F5344CB8AC3E}">
        <p14:creationId xmlns:p14="http://schemas.microsoft.com/office/powerpoint/2010/main" val="58205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E23B3A8-C959-4FD7-9FAE-A51E7F277B65}" type="datetimeFigureOut">
              <a:rPr lang="cs-CZ" smtClean="0"/>
              <a:t>12.04.2023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0F35E30-FB89-41DC-B5AD-02C1B7012D27}" type="slidenum">
              <a:rPr lang="cs-CZ" smtClean="0"/>
              <a:t>‹#›</a:t>
            </a:fld>
            <a:endParaRPr lang="cs-CZ"/>
          </a:p>
        </p:txBody>
      </p:sp>
    </p:spTree>
    <p:extLst>
      <p:ext uri="{BB962C8B-B14F-4D97-AF65-F5344CB8AC3E}">
        <p14:creationId xmlns:p14="http://schemas.microsoft.com/office/powerpoint/2010/main" val="404211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E23B3A8-C959-4FD7-9FAE-A51E7F277B65}" type="datetimeFigureOut">
              <a:rPr lang="cs-CZ" smtClean="0"/>
              <a:t>12.04.2023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0F35E30-FB89-41DC-B5AD-02C1B7012D27}" type="slidenum">
              <a:rPr lang="cs-CZ" smtClean="0"/>
              <a:t>‹#›</a:t>
            </a:fld>
            <a:endParaRPr lang="cs-CZ"/>
          </a:p>
        </p:txBody>
      </p:sp>
    </p:spTree>
    <p:extLst>
      <p:ext uri="{BB962C8B-B14F-4D97-AF65-F5344CB8AC3E}">
        <p14:creationId xmlns:p14="http://schemas.microsoft.com/office/powerpoint/2010/main" val="4191137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solidFill>
            <a:schemeClr val="accent2">
              <a:lumMod val="60000"/>
              <a:lumOff val="40000"/>
            </a:schemeClr>
          </a:solidFill>
        </p:spPr>
        <p:txBody>
          <a:bodyPr/>
          <a:lstStyle>
            <a:lvl1pPr>
              <a:defRPr>
                <a:solidFill>
                  <a:schemeClr val="bg1"/>
                </a:solidFill>
              </a:defRPr>
            </a:lvl1pPr>
          </a:lstStyle>
          <a:p>
            <a:r>
              <a:rPr lang="cs-CZ" dirty="0" smtClean="0"/>
              <a:t>Kliknutím lze upravit styl.</a:t>
            </a:r>
            <a:endParaRPr lang="cs-CZ" dirty="0"/>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E23B3A8-C959-4FD7-9FAE-A51E7F277B65}" type="datetimeFigureOut">
              <a:rPr lang="cs-CZ" smtClean="0"/>
              <a:t>12.04.2023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0F35E30-FB89-41DC-B5AD-02C1B7012D27}" type="slidenum">
              <a:rPr lang="cs-CZ" smtClean="0"/>
              <a:t>‹#›</a:t>
            </a:fld>
            <a:endParaRPr lang="cs-CZ"/>
          </a:p>
        </p:txBody>
      </p:sp>
    </p:spTree>
    <p:extLst>
      <p:ext uri="{BB962C8B-B14F-4D97-AF65-F5344CB8AC3E}">
        <p14:creationId xmlns:p14="http://schemas.microsoft.com/office/powerpoint/2010/main" val="1286478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2E23B3A8-C959-4FD7-9FAE-A51E7F277B65}" type="datetimeFigureOut">
              <a:rPr lang="cs-CZ" smtClean="0"/>
              <a:t>12.04.2023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0F35E30-FB89-41DC-B5AD-02C1B7012D27}" type="slidenum">
              <a:rPr lang="cs-CZ" smtClean="0"/>
              <a:t>‹#›</a:t>
            </a:fld>
            <a:endParaRPr lang="cs-CZ"/>
          </a:p>
        </p:txBody>
      </p:sp>
    </p:spTree>
    <p:extLst>
      <p:ext uri="{BB962C8B-B14F-4D97-AF65-F5344CB8AC3E}">
        <p14:creationId xmlns:p14="http://schemas.microsoft.com/office/powerpoint/2010/main" val="315449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solidFill>
            <a:schemeClr val="accent2">
              <a:lumMod val="60000"/>
              <a:lumOff val="40000"/>
            </a:schemeClr>
          </a:solidFill>
        </p:spPr>
        <p:txBody>
          <a:bodyPr/>
          <a:lstStyle>
            <a:lvl1pPr>
              <a:defRPr>
                <a:solidFill>
                  <a:schemeClr val="bg1"/>
                </a:solidFill>
              </a:defRPr>
            </a:lvl1pPr>
          </a:lstStyle>
          <a:p>
            <a:r>
              <a:rPr lang="cs-CZ" dirty="0" smtClean="0"/>
              <a:t>Kliknutím lze upravit styl.</a:t>
            </a:r>
            <a:endParaRPr lang="cs-CZ" dirty="0"/>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2E23B3A8-C959-4FD7-9FAE-A51E7F277B65}" type="datetimeFigureOut">
              <a:rPr lang="cs-CZ" smtClean="0"/>
              <a:t>12.04.2023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0F35E30-FB89-41DC-B5AD-02C1B7012D27}" type="slidenum">
              <a:rPr lang="cs-CZ" smtClean="0"/>
              <a:t>‹#›</a:t>
            </a:fld>
            <a:endParaRPr lang="cs-CZ"/>
          </a:p>
        </p:txBody>
      </p:sp>
    </p:spTree>
    <p:extLst>
      <p:ext uri="{BB962C8B-B14F-4D97-AF65-F5344CB8AC3E}">
        <p14:creationId xmlns:p14="http://schemas.microsoft.com/office/powerpoint/2010/main" val="363483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2E23B3A8-C959-4FD7-9FAE-A51E7F277B65}" type="datetimeFigureOut">
              <a:rPr lang="cs-CZ" smtClean="0"/>
              <a:t>12.04.2023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0F35E30-FB89-41DC-B5AD-02C1B7012D27}" type="slidenum">
              <a:rPr lang="cs-CZ" smtClean="0"/>
              <a:t>‹#›</a:t>
            </a:fld>
            <a:endParaRPr lang="cs-CZ"/>
          </a:p>
        </p:txBody>
      </p:sp>
    </p:spTree>
    <p:extLst>
      <p:ext uri="{BB962C8B-B14F-4D97-AF65-F5344CB8AC3E}">
        <p14:creationId xmlns:p14="http://schemas.microsoft.com/office/powerpoint/2010/main" val="3861395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2E23B3A8-C959-4FD7-9FAE-A51E7F277B65}" type="datetimeFigureOut">
              <a:rPr lang="cs-CZ" smtClean="0"/>
              <a:t>12.04.2023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0F35E30-FB89-41DC-B5AD-02C1B7012D27}" type="slidenum">
              <a:rPr lang="cs-CZ" smtClean="0"/>
              <a:t>‹#›</a:t>
            </a:fld>
            <a:endParaRPr lang="cs-CZ"/>
          </a:p>
        </p:txBody>
      </p:sp>
    </p:spTree>
    <p:extLst>
      <p:ext uri="{BB962C8B-B14F-4D97-AF65-F5344CB8AC3E}">
        <p14:creationId xmlns:p14="http://schemas.microsoft.com/office/powerpoint/2010/main" val="189563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E23B3A8-C959-4FD7-9FAE-A51E7F277B65}" type="datetimeFigureOut">
              <a:rPr lang="cs-CZ" smtClean="0"/>
              <a:t>12.04.2023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0F35E30-FB89-41DC-B5AD-02C1B7012D27}" type="slidenum">
              <a:rPr lang="cs-CZ" smtClean="0"/>
              <a:t>‹#›</a:t>
            </a:fld>
            <a:endParaRPr lang="cs-CZ"/>
          </a:p>
        </p:txBody>
      </p:sp>
    </p:spTree>
    <p:extLst>
      <p:ext uri="{BB962C8B-B14F-4D97-AF65-F5344CB8AC3E}">
        <p14:creationId xmlns:p14="http://schemas.microsoft.com/office/powerpoint/2010/main" val="305259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2E23B3A8-C959-4FD7-9FAE-A51E7F277B65}" type="datetimeFigureOut">
              <a:rPr lang="cs-CZ" smtClean="0"/>
              <a:t>12.04.2023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0F35E30-FB89-41DC-B5AD-02C1B7012D27}" type="slidenum">
              <a:rPr lang="cs-CZ" smtClean="0"/>
              <a:t>‹#›</a:t>
            </a:fld>
            <a:endParaRPr lang="cs-CZ"/>
          </a:p>
        </p:txBody>
      </p:sp>
    </p:spTree>
    <p:extLst>
      <p:ext uri="{BB962C8B-B14F-4D97-AF65-F5344CB8AC3E}">
        <p14:creationId xmlns:p14="http://schemas.microsoft.com/office/powerpoint/2010/main" val="251188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2E23B3A8-C959-4FD7-9FAE-A51E7F277B65}" type="datetimeFigureOut">
              <a:rPr lang="cs-CZ" smtClean="0"/>
              <a:t>12.04.2023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0F35E30-FB89-41DC-B5AD-02C1B7012D27}" type="slidenum">
              <a:rPr lang="cs-CZ" smtClean="0"/>
              <a:t>‹#›</a:t>
            </a:fld>
            <a:endParaRPr lang="cs-CZ"/>
          </a:p>
        </p:txBody>
      </p:sp>
    </p:spTree>
    <p:extLst>
      <p:ext uri="{BB962C8B-B14F-4D97-AF65-F5344CB8AC3E}">
        <p14:creationId xmlns:p14="http://schemas.microsoft.com/office/powerpoint/2010/main" val="1764509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E23B3A8-C959-4FD7-9FAE-A51E7F277B65}" type="datetimeFigureOut">
              <a:rPr lang="cs-CZ" smtClean="0"/>
              <a:t>12.04.2023</a:t>
            </a:fld>
            <a:endParaRPr lang="cs-CZ"/>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0F35E30-FB89-41DC-B5AD-02C1B7012D27}" type="slidenum">
              <a:rPr lang="cs-CZ" smtClean="0"/>
              <a:t>‹#›</a:t>
            </a:fld>
            <a:endParaRPr lang="cs-CZ"/>
          </a:p>
        </p:txBody>
      </p:sp>
    </p:spTree>
    <p:extLst>
      <p:ext uri="{BB962C8B-B14F-4D97-AF65-F5344CB8AC3E}">
        <p14:creationId xmlns:p14="http://schemas.microsoft.com/office/powerpoint/2010/main" val="2534433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DE708CC-0C3F-4567-9698-B54C0F35BD31}" type="slidenum">
              <a:rPr lang="cs-CZ" altLang="cs-CZ" smtClean="0">
                <a:solidFill>
                  <a:srgbClr val="F01928"/>
                </a:solidFill>
              </a:rPr>
              <a:pPr/>
              <a:t>1</a:t>
            </a:fld>
            <a:endParaRPr lang="cs-CZ" altLang="cs-CZ" dirty="0">
              <a:solidFill>
                <a:srgbClr val="F01928"/>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85444" cy="1430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Nadpis 3"/>
          <p:cNvSpPr txBox="1">
            <a:spLocks/>
          </p:cNvSpPr>
          <p:nvPr/>
        </p:nvSpPr>
        <p:spPr>
          <a:xfrm>
            <a:off x="539552" y="2139702"/>
            <a:ext cx="8061930" cy="1171580"/>
          </a:xfrm>
          <a:prstGeom prst="rect">
            <a:avLst/>
          </a:prstGeom>
          <a:solidFill>
            <a:schemeClr val="bg1"/>
          </a:solidFill>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cs-CZ" dirty="0" smtClean="0">
                <a:solidFill>
                  <a:srgbClr val="DC1928"/>
                </a:solidFill>
              </a:rPr>
              <a:t>Dopplerův jev a jeho využití v medicíně</a:t>
            </a:r>
            <a:endParaRPr lang="cs-CZ" dirty="0">
              <a:solidFill>
                <a:srgbClr val="DC1928"/>
              </a:solidFill>
            </a:endParaRPr>
          </a:p>
        </p:txBody>
      </p:sp>
    </p:spTree>
    <p:custDataLst>
      <p:tags r:id="rId1"/>
    </p:custDataLst>
    <p:extLst>
      <p:ext uri="{BB962C8B-B14F-4D97-AF65-F5344CB8AC3E}">
        <p14:creationId xmlns:p14="http://schemas.microsoft.com/office/powerpoint/2010/main" val="307652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87474"/>
            <a:ext cx="8229600" cy="637580"/>
          </a:xfrm>
          <a:solidFill>
            <a:srgbClr val="DC1928"/>
          </a:solidFill>
        </p:spPr>
        <p:txBody>
          <a:bodyPr>
            <a:normAutofit fontScale="90000"/>
          </a:bodyPr>
          <a:lstStyle/>
          <a:p>
            <a:r>
              <a:rPr lang="cs-CZ" dirty="0" smtClean="0"/>
              <a:t>Používané systémy</a:t>
            </a:r>
            <a:endParaRPr lang="cs-CZ" dirty="0"/>
          </a:p>
        </p:txBody>
      </p:sp>
      <p:sp>
        <p:nvSpPr>
          <p:cNvPr id="5" name="Zástupný symbol pro obsah 4"/>
          <p:cNvSpPr>
            <a:spLocks noGrp="1"/>
          </p:cNvSpPr>
          <p:nvPr>
            <p:ph sz="half" idx="1"/>
          </p:nvPr>
        </p:nvSpPr>
        <p:spPr>
          <a:xfrm>
            <a:off x="251520" y="843558"/>
            <a:ext cx="5400600" cy="4299942"/>
          </a:xfrm>
        </p:spPr>
        <p:txBody>
          <a:bodyPr>
            <a:normAutofit fontScale="70000" lnSpcReduction="20000"/>
          </a:bodyPr>
          <a:lstStyle/>
          <a:p>
            <a:r>
              <a:rPr lang="cs-CZ" dirty="0" smtClean="0"/>
              <a:t>rozdělení podle způsobu vysílání a detekce ultrazvuku</a:t>
            </a:r>
          </a:p>
          <a:p>
            <a:pPr lvl="1"/>
            <a:r>
              <a:rPr lang="cs-CZ" dirty="0" smtClean="0"/>
              <a:t>systémy s nemodulovanou nosnou vlnou (CW – </a:t>
            </a:r>
            <a:r>
              <a:rPr lang="cs-CZ" dirty="0" err="1" smtClean="0"/>
              <a:t>continual</a:t>
            </a:r>
            <a:r>
              <a:rPr lang="cs-CZ" dirty="0" smtClean="0"/>
              <a:t> </a:t>
            </a:r>
            <a:r>
              <a:rPr lang="cs-CZ" dirty="0" err="1" smtClean="0"/>
              <a:t>wave</a:t>
            </a:r>
            <a:r>
              <a:rPr lang="cs-CZ" dirty="0" smtClean="0"/>
              <a:t>)</a:t>
            </a:r>
          </a:p>
          <a:p>
            <a:pPr lvl="2"/>
            <a:r>
              <a:rPr lang="cs-CZ" dirty="0" smtClean="0"/>
              <a:t>souvislé vysílání ultrazvuku</a:t>
            </a:r>
          </a:p>
          <a:p>
            <a:pPr lvl="2"/>
            <a:r>
              <a:rPr lang="cs-CZ" dirty="0" smtClean="0"/>
              <a:t>2 měniče – vysílač a přijímač</a:t>
            </a:r>
          </a:p>
          <a:p>
            <a:pPr lvl="2"/>
            <a:r>
              <a:rPr lang="cs-CZ" dirty="0" smtClean="0"/>
              <a:t>nesměrové a směrové</a:t>
            </a:r>
          </a:p>
          <a:p>
            <a:pPr lvl="2"/>
            <a:r>
              <a:rPr lang="cs-CZ" dirty="0" smtClean="0"/>
              <a:t>měření hlavně v povrchových cévách, schopný měřit i vysoké rychlosti</a:t>
            </a:r>
          </a:p>
          <a:p>
            <a:pPr lvl="1"/>
            <a:r>
              <a:rPr lang="cs-CZ" dirty="0" smtClean="0"/>
              <a:t>systémy s impulzně modulovanou nosnou vlnou    (PW – </a:t>
            </a:r>
            <a:r>
              <a:rPr lang="cs-CZ" dirty="0" err="1" smtClean="0"/>
              <a:t>pulsed</a:t>
            </a:r>
            <a:r>
              <a:rPr lang="cs-CZ" dirty="0" smtClean="0"/>
              <a:t> </a:t>
            </a:r>
            <a:r>
              <a:rPr lang="cs-CZ" dirty="0" err="1" smtClean="0"/>
              <a:t>wave</a:t>
            </a:r>
            <a:r>
              <a:rPr lang="cs-CZ" dirty="0" smtClean="0"/>
              <a:t>)</a:t>
            </a:r>
          </a:p>
          <a:p>
            <a:pPr lvl="2"/>
            <a:r>
              <a:rPr lang="cs-CZ" dirty="0" smtClean="0"/>
              <a:t>přerušované vlnění</a:t>
            </a:r>
          </a:p>
          <a:p>
            <a:pPr lvl="2"/>
            <a:r>
              <a:rPr lang="cs-CZ" dirty="0" smtClean="0"/>
              <a:t>měření ve větší hloubce</a:t>
            </a:r>
          </a:p>
          <a:p>
            <a:pPr lvl="2"/>
            <a:r>
              <a:rPr lang="cs-CZ" dirty="0" smtClean="0"/>
              <a:t>oblast cévy kde se měří = vzorkovací objem</a:t>
            </a:r>
          </a:p>
          <a:p>
            <a:pPr lvl="2"/>
            <a:r>
              <a:rPr lang="cs-CZ" dirty="0" smtClean="0"/>
              <a:t>měření není ovlivněno cévami, které leží mezi sondou a vzorkovacím objemem</a:t>
            </a:r>
          </a:p>
          <a:p>
            <a:pPr lvl="2"/>
            <a:r>
              <a:rPr lang="cs-CZ" dirty="0" smtClean="0"/>
              <a:t>nevýhoda – nepřesné u vyšších rychlostí (vysokých poměrů rychlost/pulsní interval</a:t>
            </a:r>
          </a:p>
          <a:p>
            <a:endParaRPr lang="cs-CZ" dirty="0"/>
          </a:p>
        </p:txBody>
      </p:sp>
      <p:pic>
        <p:nvPicPr>
          <p:cNvPr id="8194"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72602" y="789553"/>
            <a:ext cx="4035902" cy="176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78256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solidFill>
            <a:srgbClr val="DC1928"/>
          </a:solidFill>
        </p:spPr>
        <p:txBody>
          <a:bodyPr/>
          <a:lstStyle/>
          <a:p>
            <a:r>
              <a:rPr lang="cs-CZ" dirty="0" smtClean="0"/>
              <a:t>Používané systémy</a:t>
            </a:r>
            <a:endParaRPr lang="cs-CZ" dirty="0"/>
          </a:p>
        </p:txBody>
      </p:sp>
      <p:sp>
        <p:nvSpPr>
          <p:cNvPr id="6" name="Zástupný symbol pro obsah 5"/>
          <p:cNvSpPr>
            <a:spLocks noGrp="1"/>
          </p:cNvSpPr>
          <p:nvPr>
            <p:ph idx="1"/>
          </p:nvPr>
        </p:nvSpPr>
        <p:spPr/>
        <p:txBody>
          <a:bodyPr>
            <a:normAutofit lnSpcReduction="10000"/>
          </a:bodyPr>
          <a:lstStyle/>
          <a:p>
            <a:r>
              <a:rPr lang="cs-CZ" dirty="0" smtClean="0"/>
              <a:t>jednoduchá </a:t>
            </a:r>
            <a:r>
              <a:rPr lang="cs-CZ" dirty="0" err="1" smtClean="0"/>
              <a:t>dopplerometrie</a:t>
            </a:r>
            <a:endParaRPr lang="cs-CZ" dirty="0" smtClean="0"/>
          </a:p>
          <a:p>
            <a:r>
              <a:rPr lang="cs-CZ" dirty="0" smtClean="0"/>
              <a:t>duplexní systémy</a:t>
            </a:r>
          </a:p>
          <a:p>
            <a:r>
              <a:rPr lang="cs-CZ" dirty="0" smtClean="0"/>
              <a:t>pulzní </a:t>
            </a:r>
            <a:r>
              <a:rPr lang="cs-CZ" dirty="0" err="1" smtClean="0"/>
              <a:t>doppler</a:t>
            </a:r>
            <a:endParaRPr lang="cs-CZ" dirty="0" smtClean="0"/>
          </a:p>
          <a:p>
            <a:r>
              <a:rPr lang="cs-CZ" dirty="0" smtClean="0"/>
              <a:t>tkáňový </a:t>
            </a:r>
            <a:r>
              <a:rPr lang="cs-CZ" dirty="0" err="1" smtClean="0"/>
              <a:t>doppler</a:t>
            </a:r>
            <a:endParaRPr lang="cs-CZ" dirty="0" smtClean="0"/>
          </a:p>
          <a:p>
            <a:pPr lvl="1"/>
            <a:r>
              <a:rPr lang="cs-CZ" dirty="0" smtClean="0"/>
              <a:t>separuje signál o vysoké amplitudě a nízké frekvenci (pohybující se tkáně) od signálu o nízké amplitudě a vysoké frekvenci (krev)</a:t>
            </a:r>
          </a:p>
          <a:p>
            <a:endParaRPr lang="cs-CZ" dirty="0"/>
          </a:p>
        </p:txBody>
      </p:sp>
    </p:spTree>
    <p:custDataLst>
      <p:tags r:id="rId1"/>
    </p:custDataLst>
    <p:extLst>
      <p:ext uri="{BB962C8B-B14F-4D97-AF65-F5344CB8AC3E}">
        <p14:creationId xmlns:p14="http://schemas.microsoft.com/office/powerpoint/2010/main" val="4031009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solidFill>
            <a:srgbClr val="DC1928"/>
          </a:solidFill>
        </p:spPr>
        <p:txBody>
          <a:bodyPr/>
          <a:lstStyle/>
          <a:p>
            <a:r>
              <a:rPr lang="cs-CZ" dirty="0" smtClean="0"/>
              <a:t>Jednoduchý Doppler</a:t>
            </a:r>
            <a:endParaRPr lang="cs-CZ"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1289" y="1200151"/>
            <a:ext cx="7021422"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02740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solidFill>
            <a:srgbClr val="DC1928"/>
          </a:solidFill>
        </p:spPr>
        <p:txBody>
          <a:bodyPr/>
          <a:lstStyle/>
          <a:p>
            <a:r>
              <a:rPr lang="cs-CZ" dirty="0" smtClean="0"/>
              <a:t>Barevný Doppler</a:t>
            </a:r>
            <a:endParaRPr lang="cs-CZ"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35421" y="1313050"/>
            <a:ext cx="7273158" cy="316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84236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solidFill>
            <a:srgbClr val="DC1928"/>
          </a:solidFill>
        </p:spPr>
        <p:txBody>
          <a:bodyPr/>
          <a:lstStyle/>
          <a:p>
            <a:r>
              <a:rPr lang="cs-CZ" dirty="0" smtClean="0"/>
              <a:t>Pulzní Doppler</a:t>
            </a:r>
            <a:endParaRPr lang="cs-CZ"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3295" y="1200151"/>
            <a:ext cx="633741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79482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custDataLst>
              <p:tags r:id="rId2"/>
            </p:custDataLst>
          </p:nvPr>
        </p:nvSpPr>
        <p:spPr>
          <a:solidFill>
            <a:srgbClr val="DC1928"/>
          </a:solidFill>
        </p:spPr>
        <p:txBody>
          <a:bodyPr/>
          <a:lstStyle/>
          <a:p>
            <a:r>
              <a:rPr lang="cs-CZ" dirty="0" smtClean="0"/>
              <a:t>Tkáňový </a:t>
            </a:r>
            <a:r>
              <a:rPr lang="cs-CZ" dirty="0" err="1" smtClean="0"/>
              <a:t>doppler</a:t>
            </a:r>
            <a:endParaRPr lang="cs-CZ" dirty="0"/>
          </a:p>
        </p:txBody>
      </p:sp>
      <p:pic>
        <p:nvPicPr>
          <p:cNvPr id="5" name="Zástupný symbol pro obsah 4"/>
          <p:cNvPicPr>
            <a:picLocks noGrp="1" noChangeAspect="1"/>
          </p:cNvPicPr>
          <p:nvPr>
            <p:ph idx="1"/>
          </p:nvPr>
        </p:nvPicPr>
        <p:blipFill>
          <a:blip r:embed="rId5"/>
          <a:stretch>
            <a:fillRect/>
          </a:stretch>
        </p:blipFill>
        <p:spPr>
          <a:xfrm>
            <a:off x="1475656" y="1278843"/>
            <a:ext cx="6336704" cy="3312368"/>
          </a:xfrm>
          <a:prstGeom prst="rect">
            <a:avLst/>
          </a:prstGeom>
        </p:spPr>
      </p:pic>
    </p:spTree>
    <p:custDataLst>
      <p:tags r:id="rId1"/>
    </p:custDataLst>
    <p:extLst>
      <p:ext uri="{BB962C8B-B14F-4D97-AF65-F5344CB8AC3E}">
        <p14:creationId xmlns:p14="http://schemas.microsoft.com/office/powerpoint/2010/main" val="3887023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87474"/>
            <a:ext cx="8229600" cy="583574"/>
          </a:xfrm>
          <a:solidFill>
            <a:srgbClr val="DC1928"/>
          </a:solidFill>
        </p:spPr>
        <p:txBody>
          <a:bodyPr>
            <a:normAutofit fontScale="90000"/>
          </a:bodyPr>
          <a:lstStyle/>
          <a:p>
            <a:r>
              <a:rPr lang="cs-CZ" dirty="0" err="1" smtClean="0"/>
              <a:t>Thoracic</a:t>
            </a:r>
            <a:r>
              <a:rPr lang="cs-CZ" dirty="0" smtClean="0"/>
              <a:t> </a:t>
            </a:r>
            <a:r>
              <a:rPr lang="cs-CZ" dirty="0" err="1" smtClean="0"/>
              <a:t>outlet</a:t>
            </a:r>
            <a:r>
              <a:rPr lang="cs-CZ" dirty="0" smtClean="0"/>
              <a:t> syndrome</a:t>
            </a:r>
            <a:endParaRPr lang="cs-CZ" dirty="0"/>
          </a:p>
        </p:txBody>
      </p:sp>
      <p:sp>
        <p:nvSpPr>
          <p:cNvPr id="5" name="Zástupný symbol pro obsah 4"/>
          <p:cNvSpPr>
            <a:spLocks noGrp="1"/>
          </p:cNvSpPr>
          <p:nvPr>
            <p:ph sz="half" idx="1"/>
          </p:nvPr>
        </p:nvSpPr>
        <p:spPr>
          <a:xfrm>
            <a:off x="457200" y="897565"/>
            <a:ext cx="4546848" cy="3697058"/>
          </a:xfrm>
        </p:spPr>
        <p:txBody>
          <a:bodyPr>
            <a:normAutofit fontScale="85000" lnSpcReduction="10000"/>
          </a:bodyPr>
          <a:lstStyle/>
          <a:p>
            <a:r>
              <a:rPr lang="cs-CZ" dirty="0"/>
              <a:t>syndrom horní hrudní apertury</a:t>
            </a:r>
          </a:p>
          <a:p>
            <a:r>
              <a:rPr lang="cs-CZ" dirty="0"/>
              <a:t>komprese nervů a cév (v. a </a:t>
            </a:r>
            <a:r>
              <a:rPr lang="cs-CZ" dirty="0" err="1"/>
              <a:t>a</a:t>
            </a:r>
            <a:r>
              <a:rPr lang="cs-CZ" dirty="0"/>
              <a:t>. </a:t>
            </a:r>
            <a:r>
              <a:rPr lang="cs-CZ" dirty="0" err="1"/>
              <a:t>subclavia</a:t>
            </a:r>
            <a:r>
              <a:rPr lang="cs-CZ" dirty="0"/>
              <a:t>) pro horní končetinu v prostoru mezi m. </a:t>
            </a:r>
            <a:r>
              <a:rPr lang="cs-CZ" dirty="0" err="1"/>
              <a:t>scalenus</a:t>
            </a:r>
            <a:r>
              <a:rPr lang="cs-CZ" dirty="0"/>
              <a:t> </a:t>
            </a:r>
            <a:r>
              <a:rPr lang="cs-CZ" dirty="0" err="1"/>
              <a:t>anterior</a:t>
            </a:r>
            <a:r>
              <a:rPr lang="cs-CZ" dirty="0"/>
              <a:t> a </a:t>
            </a:r>
            <a:r>
              <a:rPr lang="cs-CZ" dirty="0" err="1" smtClean="0"/>
              <a:t>medius</a:t>
            </a:r>
            <a:endParaRPr lang="cs-CZ" dirty="0"/>
          </a:p>
          <a:p>
            <a:r>
              <a:rPr lang="cs-CZ" dirty="0"/>
              <a:t>mladší pacienti, převážně ženy</a:t>
            </a:r>
          </a:p>
          <a:p>
            <a:r>
              <a:rPr lang="cs-CZ" dirty="0"/>
              <a:t>příčiny</a:t>
            </a:r>
          </a:p>
          <a:p>
            <a:pPr lvl="1"/>
            <a:r>
              <a:rPr lang="cs-CZ" dirty="0"/>
              <a:t>hypertrofie m. </a:t>
            </a:r>
            <a:r>
              <a:rPr lang="cs-CZ" dirty="0" err="1"/>
              <a:t>scalenus</a:t>
            </a:r>
            <a:r>
              <a:rPr lang="cs-CZ" dirty="0"/>
              <a:t> </a:t>
            </a:r>
            <a:r>
              <a:rPr lang="cs-CZ" dirty="0" err="1"/>
              <a:t>anterior</a:t>
            </a:r>
            <a:endParaRPr lang="cs-CZ" dirty="0"/>
          </a:p>
          <a:p>
            <a:pPr lvl="1"/>
            <a:r>
              <a:rPr lang="cs-CZ" dirty="0"/>
              <a:t>anomálie cév</a:t>
            </a:r>
          </a:p>
          <a:p>
            <a:pPr lvl="2"/>
            <a:r>
              <a:rPr lang="cs-CZ" dirty="0"/>
              <a:t>aneurysma a. nebo v. </a:t>
            </a:r>
            <a:r>
              <a:rPr lang="cs-CZ" dirty="0" err="1"/>
              <a:t>subclavia</a:t>
            </a:r>
            <a:endParaRPr lang="cs-CZ" dirty="0"/>
          </a:p>
          <a:p>
            <a:endParaRPr lang="cs-CZ" dirty="0"/>
          </a:p>
        </p:txBody>
      </p:sp>
      <p:pic>
        <p:nvPicPr>
          <p:cNvPr id="3074"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97896" y="789552"/>
            <a:ext cx="4038600" cy="255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14488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solidFill>
            <a:srgbClr val="DC1928"/>
          </a:solidFill>
        </p:spPr>
        <p:txBody>
          <a:bodyPr/>
          <a:lstStyle/>
          <a:p>
            <a:r>
              <a:rPr lang="cs-CZ" dirty="0"/>
              <a:t>Syndrom horní hrudní apertury</a:t>
            </a:r>
          </a:p>
        </p:txBody>
      </p:sp>
      <p:pic>
        <p:nvPicPr>
          <p:cNvPr id="409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4365" y="1200151"/>
            <a:ext cx="296427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176526" y="1200151"/>
            <a:ext cx="2981949"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96330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solidFill>
            <a:srgbClr val="DC1928"/>
          </a:solidFill>
        </p:spPr>
        <p:txBody>
          <a:bodyPr/>
          <a:lstStyle/>
          <a:p>
            <a:r>
              <a:rPr lang="cs-CZ" dirty="0" smtClean="0"/>
              <a:t>Klinické aplikace</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měření tepenného tlaku krve - detekce stenózy, </a:t>
            </a:r>
            <a:r>
              <a:rPr lang="cs-CZ" dirty="0" err="1"/>
              <a:t>thoracic</a:t>
            </a:r>
            <a:r>
              <a:rPr lang="cs-CZ" dirty="0"/>
              <a:t> </a:t>
            </a:r>
            <a:r>
              <a:rPr lang="cs-CZ" dirty="0" err="1"/>
              <a:t>outlet</a:t>
            </a:r>
            <a:r>
              <a:rPr lang="cs-CZ" dirty="0"/>
              <a:t> </a:t>
            </a:r>
            <a:r>
              <a:rPr lang="cs-CZ" dirty="0" err="1"/>
              <a:t>sy</a:t>
            </a:r>
            <a:r>
              <a:rPr lang="cs-CZ" dirty="0"/>
              <a:t>.</a:t>
            </a:r>
          </a:p>
          <a:p>
            <a:r>
              <a:rPr lang="cs-CZ" dirty="0"/>
              <a:t>měření směru proudění krve v kolaterálních krevních řečištích- </a:t>
            </a:r>
            <a:r>
              <a:rPr lang="cs-CZ" dirty="0" err="1"/>
              <a:t>steal</a:t>
            </a:r>
            <a:r>
              <a:rPr lang="cs-CZ" dirty="0"/>
              <a:t> </a:t>
            </a:r>
            <a:r>
              <a:rPr lang="cs-CZ" dirty="0" err="1"/>
              <a:t>phenomenon</a:t>
            </a:r>
            <a:endParaRPr lang="cs-CZ" dirty="0"/>
          </a:p>
          <a:p>
            <a:r>
              <a:rPr lang="cs-CZ" dirty="0"/>
              <a:t>sledování charakteru proudění krve - turbulentní / laminární</a:t>
            </a:r>
          </a:p>
          <a:p>
            <a:r>
              <a:rPr lang="cs-CZ" dirty="0"/>
              <a:t>směr proudění krve ve vénách</a:t>
            </a:r>
          </a:p>
          <a:p>
            <a:endParaRPr lang="cs-CZ" dirty="0"/>
          </a:p>
        </p:txBody>
      </p:sp>
    </p:spTree>
    <p:custDataLst>
      <p:tags r:id="rId1"/>
    </p:custDataLst>
    <p:extLst>
      <p:ext uri="{BB962C8B-B14F-4D97-AF65-F5344CB8AC3E}">
        <p14:creationId xmlns:p14="http://schemas.microsoft.com/office/powerpoint/2010/main" val="1838567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51470"/>
            <a:ext cx="8229600" cy="1080120"/>
          </a:xfrm>
          <a:solidFill>
            <a:srgbClr val="DC1928"/>
          </a:solidFill>
        </p:spPr>
        <p:txBody>
          <a:bodyPr>
            <a:normAutofit fontScale="90000"/>
          </a:bodyPr>
          <a:lstStyle/>
          <a:p>
            <a:r>
              <a:rPr lang="cs-CZ" dirty="0" smtClean="0"/>
              <a:t>Detekce arteriální stenózy na dolní končetině</a:t>
            </a:r>
            <a:endParaRPr lang="cs-CZ" dirty="0"/>
          </a:p>
        </p:txBody>
      </p:sp>
      <p:sp>
        <p:nvSpPr>
          <p:cNvPr id="5" name="Zástupný symbol pro obsah 4"/>
          <p:cNvSpPr>
            <a:spLocks noGrp="1"/>
          </p:cNvSpPr>
          <p:nvPr>
            <p:ph sz="half" idx="1"/>
          </p:nvPr>
        </p:nvSpPr>
        <p:spPr>
          <a:xfrm>
            <a:off x="457200" y="1200151"/>
            <a:ext cx="4402832" cy="3394472"/>
          </a:xfrm>
        </p:spPr>
        <p:txBody>
          <a:bodyPr>
            <a:normAutofit fontScale="85000" lnSpcReduction="20000"/>
          </a:bodyPr>
          <a:lstStyle/>
          <a:p>
            <a:r>
              <a:rPr lang="cs-CZ" dirty="0"/>
              <a:t>index kotník/paže ABI (</a:t>
            </a:r>
            <a:r>
              <a:rPr lang="cs-CZ" dirty="0" err="1"/>
              <a:t>ankle</a:t>
            </a:r>
            <a:r>
              <a:rPr lang="cs-CZ" dirty="0"/>
              <a:t>/</a:t>
            </a:r>
            <a:r>
              <a:rPr lang="cs-CZ" dirty="0" err="1"/>
              <a:t>brachial</a:t>
            </a:r>
            <a:r>
              <a:rPr lang="cs-CZ" dirty="0"/>
              <a:t> index)</a:t>
            </a:r>
          </a:p>
          <a:p>
            <a:pPr lvl="1"/>
            <a:r>
              <a:rPr lang="cs-CZ" dirty="0"/>
              <a:t>normální hodnoty 1.0 – 1.2</a:t>
            </a:r>
          </a:p>
          <a:p>
            <a:pPr lvl="1"/>
            <a:r>
              <a:rPr lang="cs-CZ" dirty="0"/>
              <a:t>nad 1.2 – kalcifikace stěny</a:t>
            </a:r>
          </a:p>
          <a:p>
            <a:pPr lvl="1"/>
            <a:r>
              <a:rPr lang="cs-CZ" dirty="0"/>
              <a:t>pod 1.0 – redukce tlaku</a:t>
            </a:r>
          </a:p>
          <a:p>
            <a:r>
              <a:rPr lang="cs-CZ" dirty="0"/>
              <a:t>hodnocení stupně okluze</a:t>
            </a:r>
          </a:p>
          <a:p>
            <a:r>
              <a:rPr lang="cs-CZ" dirty="0"/>
              <a:t>absolutní hodnota tlaku na dolní končetině informuje o poruše prokrvení</a:t>
            </a:r>
          </a:p>
          <a:p>
            <a:pPr lvl="1"/>
            <a:r>
              <a:rPr lang="cs-CZ" dirty="0"/>
              <a:t>dobré prokrvení &gt;100 </a:t>
            </a:r>
            <a:r>
              <a:rPr lang="cs-CZ" dirty="0" err="1"/>
              <a:t>mmHg</a:t>
            </a:r>
            <a:endParaRPr lang="cs-CZ" dirty="0"/>
          </a:p>
          <a:p>
            <a:endParaRPr lang="cs-CZ" dirty="0"/>
          </a:p>
        </p:txBody>
      </p:sp>
      <p:pic>
        <p:nvPicPr>
          <p:cNvPr id="512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25888" y="1221600"/>
            <a:ext cx="4038600" cy="227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26716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141480"/>
            <a:ext cx="8229600" cy="637580"/>
          </a:xfrm>
          <a:solidFill>
            <a:srgbClr val="DC1928"/>
          </a:solidFill>
        </p:spPr>
        <p:txBody>
          <a:bodyPr>
            <a:normAutofit fontScale="90000"/>
          </a:bodyPr>
          <a:lstStyle/>
          <a:p>
            <a:r>
              <a:rPr lang="cs-CZ" dirty="0" smtClean="0"/>
              <a:t>Historie</a:t>
            </a:r>
            <a:endParaRPr lang="cs-CZ" dirty="0"/>
          </a:p>
        </p:txBody>
      </p:sp>
      <p:sp>
        <p:nvSpPr>
          <p:cNvPr id="5" name="Zástupný symbol pro obsah 4"/>
          <p:cNvSpPr>
            <a:spLocks noGrp="1"/>
          </p:cNvSpPr>
          <p:nvPr>
            <p:ph sz="half" idx="1"/>
          </p:nvPr>
        </p:nvSpPr>
        <p:spPr>
          <a:xfrm>
            <a:off x="457200" y="897565"/>
            <a:ext cx="4906888" cy="3697058"/>
          </a:xfrm>
        </p:spPr>
        <p:txBody>
          <a:bodyPr>
            <a:normAutofit/>
          </a:bodyPr>
          <a:lstStyle/>
          <a:p>
            <a:r>
              <a:rPr lang="cs-CZ" dirty="0" smtClean="0"/>
              <a:t>Christian Doppler</a:t>
            </a:r>
          </a:p>
          <a:p>
            <a:pPr lvl="1"/>
            <a:r>
              <a:rPr lang="cs-CZ" dirty="0" smtClean="0"/>
              <a:t>rakouský fyzik a matematik</a:t>
            </a:r>
          </a:p>
          <a:p>
            <a:r>
              <a:rPr lang="cs-CZ" dirty="0" smtClean="0"/>
              <a:t>teorii formuloval 1842 v Praze</a:t>
            </a:r>
          </a:p>
          <a:p>
            <a:pPr lvl="1"/>
            <a:r>
              <a:rPr lang="cs-CZ" dirty="0" smtClean="0"/>
              <a:t>Polytechnický institut</a:t>
            </a:r>
          </a:p>
          <a:p>
            <a:pPr lvl="1"/>
            <a:r>
              <a:rPr lang="cs-CZ" dirty="0" smtClean="0"/>
              <a:t>článek „</a:t>
            </a:r>
            <a:r>
              <a:rPr lang="cs-CZ" dirty="0" err="1" smtClean="0"/>
              <a:t>Ueber</a:t>
            </a:r>
            <a:r>
              <a:rPr lang="cs-CZ" dirty="0" smtClean="0"/>
              <a:t> </a:t>
            </a:r>
            <a:r>
              <a:rPr lang="cs-CZ" dirty="0" err="1" smtClean="0"/>
              <a:t>das</a:t>
            </a:r>
            <a:r>
              <a:rPr lang="cs-CZ" dirty="0" smtClean="0"/>
              <a:t> </a:t>
            </a:r>
            <a:r>
              <a:rPr lang="cs-CZ" dirty="0" err="1" smtClean="0"/>
              <a:t>farbige</a:t>
            </a:r>
            <a:r>
              <a:rPr lang="cs-CZ" dirty="0" smtClean="0"/>
              <a:t> </a:t>
            </a:r>
            <a:r>
              <a:rPr lang="cs-CZ" dirty="0" err="1" smtClean="0"/>
              <a:t>Licht</a:t>
            </a:r>
            <a:r>
              <a:rPr lang="cs-CZ" dirty="0" smtClean="0"/>
              <a:t> der </a:t>
            </a:r>
            <a:r>
              <a:rPr lang="cs-CZ" dirty="0" err="1" smtClean="0"/>
              <a:t>Doppelsterne</a:t>
            </a:r>
            <a:r>
              <a:rPr lang="cs-CZ" dirty="0" smtClean="0"/>
              <a:t> </a:t>
            </a:r>
            <a:r>
              <a:rPr lang="cs-CZ" dirty="0" err="1" smtClean="0"/>
              <a:t>und</a:t>
            </a:r>
            <a:r>
              <a:rPr lang="cs-CZ" dirty="0" smtClean="0"/>
              <a:t> </a:t>
            </a:r>
            <a:r>
              <a:rPr lang="cs-CZ" dirty="0" err="1" smtClean="0"/>
              <a:t>einiger</a:t>
            </a:r>
            <a:r>
              <a:rPr lang="cs-CZ" dirty="0" smtClean="0"/>
              <a:t> </a:t>
            </a:r>
            <a:r>
              <a:rPr lang="cs-CZ" dirty="0" err="1" smtClean="0"/>
              <a:t>anderer</a:t>
            </a:r>
            <a:r>
              <a:rPr lang="cs-CZ" dirty="0" smtClean="0"/>
              <a:t> </a:t>
            </a:r>
            <a:r>
              <a:rPr lang="cs-CZ" dirty="0" err="1" smtClean="0"/>
              <a:t>Gestirne</a:t>
            </a:r>
            <a:r>
              <a:rPr lang="cs-CZ" dirty="0" smtClean="0"/>
              <a:t> des </a:t>
            </a:r>
            <a:r>
              <a:rPr lang="cs-CZ" dirty="0" err="1" smtClean="0"/>
              <a:t>Himmels</a:t>
            </a:r>
            <a:r>
              <a:rPr lang="cs-CZ" dirty="0" smtClean="0"/>
              <a:t>“</a:t>
            </a:r>
          </a:p>
          <a:p>
            <a:endParaRPr lang="cs-CZ" dirty="0"/>
          </a:p>
        </p:txBody>
      </p:sp>
      <p:pic>
        <p:nvPicPr>
          <p:cNvPr id="102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564582" y="951570"/>
            <a:ext cx="2895851" cy="264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66645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solidFill>
            <a:srgbClr val="DC1928"/>
          </a:solidFill>
        </p:spPr>
        <p:txBody>
          <a:bodyPr/>
          <a:lstStyle/>
          <a:p>
            <a:r>
              <a:rPr lang="cs-CZ" dirty="0" smtClean="0"/>
              <a:t>Praktické cvičení</a:t>
            </a:r>
            <a:endParaRPr lang="cs-CZ" dirty="0"/>
          </a:p>
        </p:txBody>
      </p:sp>
      <p:sp>
        <p:nvSpPr>
          <p:cNvPr id="6" name="Zástupný symbol pro obsah 5"/>
          <p:cNvSpPr>
            <a:spLocks noGrp="1"/>
          </p:cNvSpPr>
          <p:nvPr>
            <p:ph idx="1"/>
          </p:nvPr>
        </p:nvSpPr>
        <p:spPr/>
        <p:txBody>
          <a:bodyPr/>
          <a:lstStyle/>
          <a:p>
            <a:r>
              <a:rPr lang="cs-CZ" dirty="0"/>
              <a:t>měření tepenného tlaku krve - detekce stenózy, </a:t>
            </a:r>
            <a:r>
              <a:rPr lang="cs-CZ" dirty="0" err="1"/>
              <a:t>thoracic</a:t>
            </a:r>
            <a:r>
              <a:rPr lang="cs-CZ" dirty="0"/>
              <a:t> </a:t>
            </a:r>
            <a:r>
              <a:rPr lang="cs-CZ" dirty="0" err="1"/>
              <a:t>outlet</a:t>
            </a:r>
            <a:r>
              <a:rPr lang="cs-CZ" dirty="0"/>
              <a:t> </a:t>
            </a:r>
            <a:r>
              <a:rPr lang="cs-CZ" dirty="0" err="1"/>
              <a:t>sy</a:t>
            </a:r>
            <a:r>
              <a:rPr lang="cs-CZ" dirty="0"/>
              <a:t>.</a:t>
            </a:r>
          </a:p>
          <a:p>
            <a:r>
              <a:rPr lang="cs-CZ" dirty="0"/>
              <a:t>měření směru proudění krve v kolaterálních krevních řečištích- </a:t>
            </a:r>
            <a:r>
              <a:rPr lang="cs-CZ" dirty="0" err="1" smtClean="0"/>
              <a:t>steal</a:t>
            </a:r>
            <a:r>
              <a:rPr lang="cs-CZ" dirty="0" smtClean="0"/>
              <a:t> fenomén</a:t>
            </a:r>
            <a:endParaRPr lang="cs-CZ" dirty="0"/>
          </a:p>
          <a:p>
            <a:r>
              <a:rPr lang="cs-CZ" dirty="0"/>
              <a:t>směr proudění krve ve vénách</a:t>
            </a:r>
          </a:p>
          <a:p>
            <a:endParaRPr lang="cs-CZ" dirty="0"/>
          </a:p>
        </p:txBody>
      </p:sp>
    </p:spTree>
    <p:custDataLst>
      <p:tags r:id="rId1"/>
    </p:custDataLst>
    <p:extLst>
      <p:ext uri="{BB962C8B-B14F-4D97-AF65-F5344CB8AC3E}">
        <p14:creationId xmlns:p14="http://schemas.microsoft.com/office/powerpoint/2010/main" val="3972464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35252" y="627534"/>
            <a:ext cx="5273497" cy="339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59823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solidFill>
            <a:srgbClr val="DC1928"/>
          </a:solidFill>
        </p:spPr>
        <p:txBody>
          <a:bodyPr/>
          <a:lstStyle/>
          <a:p>
            <a:r>
              <a:rPr lang="cs-CZ" dirty="0" smtClean="0"/>
              <a:t>Fyzikální podstata</a:t>
            </a:r>
            <a:endParaRPr lang="cs-CZ" dirty="0"/>
          </a:p>
        </p:txBody>
      </p:sp>
      <p:sp>
        <p:nvSpPr>
          <p:cNvPr id="5" name="Zástupný symbol pro obsah 4"/>
          <p:cNvSpPr>
            <a:spLocks noGrp="1"/>
          </p:cNvSpPr>
          <p:nvPr>
            <p:ph sz="half" idx="1"/>
          </p:nvPr>
        </p:nvSpPr>
        <p:spPr/>
        <p:txBody>
          <a:bodyPr/>
          <a:lstStyle/>
          <a:p>
            <a:r>
              <a:rPr lang="cs-CZ" altLang="cs-CZ" dirty="0" smtClean="0"/>
              <a:t>pohybují-li se vůči sobě zdroj a přijímač vlnění, přijímaná frekvence se liší od emitované</a:t>
            </a:r>
          </a:p>
          <a:p>
            <a:endParaRPr lang="cs-CZ" dirty="0"/>
          </a:p>
        </p:txBody>
      </p:sp>
      <p:pic>
        <p:nvPicPr>
          <p:cNvPr id="2050"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00100" y="1966904"/>
            <a:ext cx="3334801" cy="186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30801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1480"/>
            <a:ext cx="8229600" cy="637580"/>
          </a:xfrm>
          <a:solidFill>
            <a:srgbClr val="DC1928"/>
          </a:solidFill>
        </p:spPr>
        <p:txBody>
          <a:bodyPr>
            <a:normAutofit fontScale="90000"/>
          </a:bodyPr>
          <a:lstStyle/>
          <a:p>
            <a:r>
              <a:rPr lang="cs-CZ" dirty="0" smtClean="0"/>
              <a:t>Rovnice Dopplerova posuvu</a:t>
            </a:r>
            <a:endParaRPr lang="cs-CZ" dirty="0"/>
          </a:p>
        </p:txBody>
      </p:sp>
      <p:sp>
        <p:nvSpPr>
          <p:cNvPr id="3" name="Zástupný symbol pro obsah 2"/>
          <p:cNvSpPr>
            <a:spLocks noGrp="1"/>
          </p:cNvSpPr>
          <p:nvPr>
            <p:ph sz="half" idx="1"/>
          </p:nvPr>
        </p:nvSpPr>
        <p:spPr>
          <a:xfrm>
            <a:off x="457200" y="897565"/>
            <a:ext cx="4402832" cy="3697058"/>
          </a:xfrm>
        </p:spPr>
        <p:txBody>
          <a:bodyPr/>
          <a:lstStyle/>
          <a:p>
            <a:r>
              <a:rPr lang="cs-CZ" dirty="0" smtClean="0"/>
              <a:t>Dopplerův posuv</a:t>
            </a:r>
          </a:p>
          <a:p>
            <a:pPr lvl="1"/>
            <a:r>
              <a:rPr lang="cs-CZ" dirty="0" smtClean="0"/>
              <a:t>přímo úměrný rychlosti pohybu zdroje a kosinu dopplerovského úhlu</a:t>
            </a:r>
          </a:p>
          <a:p>
            <a:pPr lvl="1"/>
            <a:r>
              <a:rPr lang="cs-CZ" dirty="0" smtClean="0"/>
              <a:t>matematicky je vztah vyjádřen rovnicí Dopplerova posuvu</a:t>
            </a:r>
          </a:p>
          <a:p>
            <a:endParaRPr lang="cs-CZ" dirty="0"/>
          </a:p>
        </p:txBody>
      </p:sp>
      <p:pic>
        <p:nvPicPr>
          <p:cNvPr id="5122"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32040" y="1059582"/>
            <a:ext cx="3809524" cy="97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2409732"/>
            <a:ext cx="3238500" cy="117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97666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468"/>
            <a:ext cx="8229600" cy="637580"/>
          </a:xfrm>
          <a:solidFill>
            <a:srgbClr val="DC1928"/>
          </a:solidFill>
        </p:spPr>
        <p:txBody>
          <a:bodyPr>
            <a:normAutofit fontScale="90000"/>
          </a:bodyPr>
          <a:lstStyle/>
          <a:p>
            <a:r>
              <a:rPr lang="cs-CZ" dirty="0" smtClean="0"/>
              <a:t>Popis ultrazvuku</a:t>
            </a:r>
            <a:endParaRPr lang="cs-CZ" dirty="0"/>
          </a:p>
        </p:txBody>
      </p:sp>
      <p:sp>
        <p:nvSpPr>
          <p:cNvPr id="3" name="Zástupný symbol pro obsah 2"/>
          <p:cNvSpPr>
            <a:spLocks noGrp="1"/>
          </p:cNvSpPr>
          <p:nvPr>
            <p:ph sz="half" idx="1"/>
          </p:nvPr>
        </p:nvSpPr>
        <p:spPr>
          <a:xfrm>
            <a:off x="457200" y="789552"/>
            <a:ext cx="4474840" cy="4069910"/>
          </a:xfrm>
        </p:spPr>
        <p:txBody>
          <a:bodyPr>
            <a:normAutofit fontScale="77500" lnSpcReduction="20000"/>
          </a:bodyPr>
          <a:lstStyle/>
          <a:p>
            <a:r>
              <a:rPr lang="cs-CZ" dirty="0" smtClean="0"/>
              <a:t>ultrazvuk</a:t>
            </a:r>
          </a:p>
          <a:p>
            <a:pPr lvl="1"/>
            <a:r>
              <a:rPr lang="cs-CZ" dirty="0" smtClean="0"/>
              <a:t>vlnění s f &gt; 20 000 Hz</a:t>
            </a:r>
          </a:p>
          <a:p>
            <a:r>
              <a:rPr lang="cs-CZ" dirty="0" smtClean="0"/>
              <a:t>vlnová délka </a:t>
            </a:r>
            <a:r>
              <a:rPr lang="el-GR" dirty="0" smtClean="0"/>
              <a:t>λ</a:t>
            </a:r>
          </a:p>
          <a:p>
            <a:pPr lvl="1"/>
            <a:r>
              <a:rPr lang="cs-CZ" dirty="0" smtClean="0"/>
              <a:t>rozhodující pro rozlišovací schopnost</a:t>
            </a:r>
          </a:p>
          <a:p>
            <a:pPr lvl="1"/>
            <a:r>
              <a:rPr lang="cs-CZ" dirty="0" smtClean="0"/>
              <a:t>se zkracující se </a:t>
            </a:r>
            <a:r>
              <a:rPr lang="el-GR" dirty="0" smtClean="0"/>
              <a:t>λ (</a:t>
            </a:r>
            <a:r>
              <a:rPr lang="cs-CZ" dirty="0" smtClean="0"/>
              <a:t>a tedy rostoucí f) klesá hloubka propagace  </a:t>
            </a:r>
          </a:p>
          <a:p>
            <a:r>
              <a:rPr lang="cs-CZ" dirty="0" smtClean="0"/>
              <a:t>rychlost šíření ultrazvuku</a:t>
            </a:r>
          </a:p>
          <a:p>
            <a:pPr lvl="1"/>
            <a:r>
              <a:rPr lang="cs-CZ" dirty="0" smtClean="0"/>
              <a:t>c = </a:t>
            </a:r>
            <a:r>
              <a:rPr lang="el-GR" dirty="0" smtClean="0"/>
              <a:t>λ . </a:t>
            </a:r>
            <a:r>
              <a:rPr lang="cs-CZ" dirty="0" smtClean="0"/>
              <a:t>f</a:t>
            </a:r>
          </a:p>
          <a:p>
            <a:pPr lvl="1"/>
            <a:r>
              <a:rPr lang="cs-CZ" dirty="0" smtClean="0"/>
              <a:t>v měkkých tkáních se c liší jen málo </a:t>
            </a:r>
          </a:p>
          <a:p>
            <a:r>
              <a:rPr lang="el-GR" dirty="0" smtClean="0"/>
              <a:t>λ = </a:t>
            </a:r>
            <a:r>
              <a:rPr lang="cs-CZ" dirty="0" smtClean="0"/>
              <a:t>c/f</a:t>
            </a:r>
          </a:p>
          <a:p>
            <a:pPr lvl="1"/>
            <a:r>
              <a:rPr lang="cs-CZ" dirty="0" smtClean="0"/>
              <a:t>sonda s nízkou frekvencí má menší rozlišovací schopnost, ale dostane se do větší hloubky</a:t>
            </a:r>
          </a:p>
          <a:p>
            <a:endParaRPr lang="cs-CZ" dirty="0"/>
          </a:p>
        </p:txBody>
      </p:sp>
      <p:pic>
        <p:nvPicPr>
          <p:cNvPr id="3074"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69904" y="843558"/>
            <a:ext cx="4038600" cy="192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2787774"/>
            <a:ext cx="4176713"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345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87474"/>
            <a:ext cx="8229600" cy="529568"/>
          </a:xfrm>
          <a:solidFill>
            <a:srgbClr val="DC1928"/>
          </a:solidFill>
        </p:spPr>
        <p:txBody>
          <a:bodyPr>
            <a:normAutofit fontScale="90000"/>
          </a:bodyPr>
          <a:lstStyle/>
          <a:p>
            <a:r>
              <a:rPr lang="cs-CZ" dirty="0" smtClean="0"/>
              <a:t>Interakce ultrazvuku s prostředím</a:t>
            </a:r>
            <a:endParaRPr lang="cs-CZ" dirty="0"/>
          </a:p>
        </p:txBody>
      </p:sp>
      <p:sp>
        <p:nvSpPr>
          <p:cNvPr id="3" name="Zástupný symbol pro obsah 2"/>
          <p:cNvSpPr>
            <a:spLocks noGrp="1"/>
          </p:cNvSpPr>
          <p:nvPr>
            <p:ph sz="half" idx="1"/>
          </p:nvPr>
        </p:nvSpPr>
        <p:spPr>
          <a:xfrm>
            <a:off x="457200" y="735547"/>
            <a:ext cx="4402832" cy="3859076"/>
          </a:xfrm>
        </p:spPr>
        <p:txBody>
          <a:bodyPr>
            <a:normAutofit fontScale="85000" lnSpcReduction="20000"/>
          </a:bodyPr>
          <a:lstStyle/>
          <a:p>
            <a:r>
              <a:rPr lang="cs-CZ" dirty="0" smtClean="0"/>
              <a:t>děje, ke kterým dochází v prostředí při průchodu ultrazvuku</a:t>
            </a:r>
          </a:p>
          <a:p>
            <a:pPr lvl="1"/>
            <a:r>
              <a:rPr lang="cs-CZ" dirty="0" smtClean="0"/>
              <a:t>odraz</a:t>
            </a:r>
          </a:p>
          <a:p>
            <a:pPr lvl="2"/>
            <a:r>
              <a:rPr lang="cs-CZ" dirty="0" smtClean="0"/>
              <a:t>na přechodu mezi prostředími s rozdílnou impedancí</a:t>
            </a:r>
          </a:p>
          <a:p>
            <a:pPr lvl="1"/>
            <a:r>
              <a:rPr lang="cs-CZ" dirty="0" smtClean="0"/>
              <a:t>lom</a:t>
            </a:r>
          </a:p>
          <a:p>
            <a:pPr lvl="1"/>
            <a:r>
              <a:rPr lang="cs-CZ" dirty="0" smtClean="0"/>
              <a:t>zeslabení</a:t>
            </a:r>
          </a:p>
          <a:p>
            <a:pPr lvl="2"/>
            <a:r>
              <a:rPr lang="cs-CZ" dirty="0" smtClean="0"/>
              <a:t>vyšší f oslabeny dříve</a:t>
            </a:r>
          </a:p>
          <a:p>
            <a:pPr lvl="2"/>
            <a:r>
              <a:rPr lang="cs-CZ" dirty="0" smtClean="0"/>
              <a:t>přeměna na tepelnou energii</a:t>
            </a:r>
          </a:p>
          <a:p>
            <a:pPr lvl="1"/>
            <a:r>
              <a:rPr lang="cs-CZ" dirty="0" smtClean="0"/>
              <a:t>rozptyl</a:t>
            </a:r>
          </a:p>
          <a:p>
            <a:r>
              <a:rPr lang="cs-CZ" dirty="0" smtClean="0"/>
              <a:t>zdroj ultrazvuku</a:t>
            </a:r>
          </a:p>
          <a:p>
            <a:pPr lvl="1"/>
            <a:r>
              <a:rPr lang="cs-CZ" dirty="0" smtClean="0"/>
              <a:t>piezoelektrický krystal</a:t>
            </a:r>
          </a:p>
          <a:p>
            <a:endParaRPr lang="cs-CZ" dirty="0"/>
          </a:p>
        </p:txBody>
      </p:sp>
      <p:pic>
        <p:nvPicPr>
          <p:cNvPr id="4098"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04048" y="764791"/>
            <a:ext cx="4035902" cy="186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68519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87474"/>
            <a:ext cx="8229600" cy="583574"/>
          </a:xfrm>
          <a:solidFill>
            <a:srgbClr val="DC1928"/>
          </a:solidFill>
        </p:spPr>
        <p:txBody>
          <a:bodyPr>
            <a:normAutofit fontScale="90000"/>
          </a:bodyPr>
          <a:lstStyle/>
          <a:p>
            <a:r>
              <a:rPr lang="cs-CZ" dirty="0" smtClean="0"/>
              <a:t>Princip měření</a:t>
            </a:r>
            <a:endParaRPr lang="cs-CZ" dirty="0"/>
          </a:p>
        </p:txBody>
      </p:sp>
      <p:sp>
        <p:nvSpPr>
          <p:cNvPr id="3" name="Zástupný symbol pro obsah 2"/>
          <p:cNvSpPr>
            <a:spLocks noGrp="1"/>
          </p:cNvSpPr>
          <p:nvPr>
            <p:ph sz="half" idx="1"/>
          </p:nvPr>
        </p:nvSpPr>
        <p:spPr>
          <a:xfrm>
            <a:off x="457200" y="735546"/>
            <a:ext cx="4474840" cy="3996444"/>
          </a:xfrm>
        </p:spPr>
        <p:txBody>
          <a:bodyPr>
            <a:normAutofit fontScale="77500" lnSpcReduction="20000"/>
          </a:bodyPr>
          <a:lstStyle/>
          <a:p>
            <a:r>
              <a:rPr lang="cs-CZ" dirty="0" smtClean="0"/>
              <a:t>průchod ultrazvuku tkání</a:t>
            </a:r>
          </a:p>
          <a:p>
            <a:pPr lvl="1"/>
            <a:r>
              <a:rPr lang="cs-CZ" dirty="0" smtClean="0"/>
              <a:t>klin. využití 2 – 10 MHz</a:t>
            </a:r>
          </a:p>
          <a:p>
            <a:pPr lvl="1"/>
            <a:r>
              <a:rPr lang="cs-CZ" dirty="0" smtClean="0"/>
              <a:t>je možný akustický záznam</a:t>
            </a:r>
          </a:p>
          <a:p>
            <a:r>
              <a:rPr lang="cs-CZ" dirty="0" smtClean="0"/>
              <a:t>odraz ultrazvuku od pohybujících se částic</a:t>
            </a:r>
          </a:p>
          <a:p>
            <a:pPr lvl="1"/>
            <a:r>
              <a:rPr lang="cs-CZ" dirty="0" smtClean="0"/>
              <a:t>erytrocyty – menší než </a:t>
            </a:r>
            <a:r>
              <a:rPr lang="el-GR" dirty="0" smtClean="0"/>
              <a:t>λ </a:t>
            </a:r>
            <a:r>
              <a:rPr lang="cs-CZ" dirty="0" smtClean="0"/>
              <a:t>ultrazvuku, fungují jako zdroje rozptylu</a:t>
            </a:r>
          </a:p>
          <a:p>
            <a:pPr lvl="1"/>
            <a:r>
              <a:rPr lang="cs-CZ" dirty="0" smtClean="0"/>
              <a:t>amplituda odražené vlny je úměrná druhé mocnině celkového počtu elementárních reflektorů</a:t>
            </a:r>
          </a:p>
          <a:p>
            <a:r>
              <a:rPr lang="cs-CZ" dirty="0" smtClean="0"/>
              <a:t>detekce odraženého ultrazvuku</a:t>
            </a:r>
          </a:p>
          <a:p>
            <a:r>
              <a:rPr lang="cs-CZ" dirty="0" smtClean="0"/>
              <a:t>výpočet rychlosti pohybu</a:t>
            </a:r>
          </a:p>
          <a:p>
            <a:r>
              <a:rPr lang="cs-CZ" dirty="0" smtClean="0"/>
              <a:t>zobrazení měřených dat</a:t>
            </a:r>
          </a:p>
          <a:p>
            <a:endParaRPr lang="cs-CZ" dirty="0"/>
          </a:p>
        </p:txBody>
      </p:sp>
      <p:pic>
        <p:nvPicPr>
          <p:cNvPr id="614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97896" y="929640"/>
            <a:ext cx="4038600" cy="180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8301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141480"/>
            <a:ext cx="8229600" cy="583574"/>
          </a:xfrm>
          <a:solidFill>
            <a:srgbClr val="DC1928"/>
          </a:solidFill>
        </p:spPr>
        <p:txBody>
          <a:bodyPr>
            <a:normAutofit fontScale="90000"/>
          </a:bodyPr>
          <a:lstStyle/>
          <a:p>
            <a:r>
              <a:rPr lang="cs-CZ" dirty="0" smtClean="0"/>
              <a:t>Akustické vlastnosti biologických tkání</a:t>
            </a:r>
            <a:endParaRPr lang="cs-CZ"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15616" y="897564"/>
            <a:ext cx="6708430"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83208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87474"/>
            <a:ext cx="8229600" cy="637580"/>
          </a:xfrm>
          <a:solidFill>
            <a:srgbClr val="DC1928"/>
          </a:solidFill>
        </p:spPr>
        <p:txBody>
          <a:bodyPr>
            <a:normAutofit fontScale="90000"/>
          </a:bodyPr>
          <a:lstStyle/>
          <a:p>
            <a:r>
              <a:rPr lang="cs-CZ" dirty="0" smtClean="0"/>
              <a:t>Princip měření</a:t>
            </a:r>
            <a:endParaRPr lang="cs-CZ" dirty="0"/>
          </a:p>
        </p:txBody>
      </p:sp>
      <p:pic>
        <p:nvPicPr>
          <p:cNvPr id="717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51807" y="789553"/>
            <a:ext cx="7040387"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04485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doppler_cz[20190916093556112].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1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1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1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1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1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1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1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2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2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2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2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949</Words>
  <Application>Microsoft Office PowerPoint</Application>
  <PresentationFormat>Předvádění na obrazovce (16:9)</PresentationFormat>
  <Paragraphs>123</Paragraphs>
  <Slides>21</Slides>
  <Notes>13</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21</vt:i4>
      </vt:variant>
    </vt:vector>
  </HeadingPairs>
  <TitlesOfParts>
    <vt:vector size="24" baseType="lpstr">
      <vt:lpstr>Arial</vt:lpstr>
      <vt:lpstr>Calibri</vt:lpstr>
      <vt:lpstr>Motiv systému Office</vt:lpstr>
      <vt:lpstr>Prezentace aplikace PowerPoint</vt:lpstr>
      <vt:lpstr>Historie</vt:lpstr>
      <vt:lpstr>Fyzikální podstata</vt:lpstr>
      <vt:lpstr>Rovnice Dopplerova posuvu</vt:lpstr>
      <vt:lpstr>Popis ultrazvuku</vt:lpstr>
      <vt:lpstr>Interakce ultrazvuku s prostředím</vt:lpstr>
      <vt:lpstr>Princip měření</vt:lpstr>
      <vt:lpstr>Akustické vlastnosti biologických tkání</vt:lpstr>
      <vt:lpstr>Princip měření</vt:lpstr>
      <vt:lpstr>Používané systémy</vt:lpstr>
      <vt:lpstr>Používané systémy</vt:lpstr>
      <vt:lpstr>Jednoduchý Doppler</vt:lpstr>
      <vt:lpstr>Barevný Doppler</vt:lpstr>
      <vt:lpstr>Pulzní Doppler</vt:lpstr>
      <vt:lpstr>Tkáňový doppler</vt:lpstr>
      <vt:lpstr>Thoracic outlet syndrome</vt:lpstr>
      <vt:lpstr>Syndrom horní hrudní apertury</vt:lpstr>
      <vt:lpstr>Klinické aplikace</vt:lpstr>
      <vt:lpstr>Detekce arteriální stenózy na dolní končetině</vt:lpstr>
      <vt:lpstr>Praktické cvičení</vt:lpstr>
      <vt:lpstr>Prezentace aplikace PowerPoint</vt:lpstr>
    </vt:vector>
  </TitlesOfParts>
  <Company>LF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asistent</dc:creator>
  <cp:lastModifiedBy>Filip</cp:lastModifiedBy>
  <cp:revision>37</cp:revision>
  <dcterms:created xsi:type="dcterms:W3CDTF">2015-09-24T13:54:11Z</dcterms:created>
  <dcterms:modified xsi:type="dcterms:W3CDTF">2023-04-12T09:16:24Z</dcterms:modified>
</cp:coreProperties>
</file>