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86" r:id="rId3"/>
    <p:sldId id="394" r:id="rId4"/>
    <p:sldId id="397" r:id="rId5"/>
    <p:sldId id="302" r:id="rId6"/>
    <p:sldId id="398" r:id="rId7"/>
    <p:sldId id="406" r:id="rId8"/>
    <p:sldId id="405" r:id="rId9"/>
    <p:sldId id="404" r:id="rId10"/>
    <p:sldId id="293" r:id="rId11"/>
    <p:sldId id="431" r:id="rId12"/>
    <p:sldId id="432" r:id="rId13"/>
    <p:sldId id="396" r:id="rId14"/>
    <p:sldId id="424" r:id="rId15"/>
    <p:sldId id="319" r:id="rId16"/>
    <p:sldId id="425" r:id="rId17"/>
    <p:sldId id="340" r:id="rId18"/>
    <p:sldId id="427" r:id="rId19"/>
    <p:sldId id="408" r:id="rId20"/>
    <p:sldId id="400" r:id="rId21"/>
    <p:sldId id="401" r:id="rId22"/>
    <p:sldId id="436" r:id="rId23"/>
    <p:sldId id="415" r:id="rId24"/>
    <p:sldId id="416" r:id="rId25"/>
    <p:sldId id="387" r:id="rId26"/>
    <p:sldId id="417" r:id="rId27"/>
    <p:sldId id="306" r:id="rId28"/>
    <p:sldId id="305" r:id="rId29"/>
    <p:sldId id="428" r:id="rId30"/>
    <p:sldId id="399" r:id="rId31"/>
    <p:sldId id="430" r:id="rId32"/>
    <p:sldId id="418" r:id="rId33"/>
    <p:sldId id="420" r:id="rId34"/>
    <p:sldId id="389" r:id="rId35"/>
    <p:sldId id="419" r:id="rId36"/>
    <p:sldId id="316" r:id="rId37"/>
    <p:sldId id="434" r:id="rId38"/>
    <p:sldId id="421" r:id="rId39"/>
    <p:sldId id="320" r:id="rId40"/>
    <p:sldId id="422" r:id="rId41"/>
    <p:sldId id="429" r:id="rId42"/>
    <p:sldId id="385" r:id="rId43"/>
    <p:sldId id="433" r:id="rId44"/>
    <p:sldId id="336" r:id="rId45"/>
    <p:sldId id="338" r:id="rId46"/>
    <p:sldId id="341" r:id="rId47"/>
    <p:sldId id="343" r:id="rId48"/>
    <p:sldId id="342" r:id="rId49"/>
    <p:sldId id="344" r:id="rId50"/>
    <p:sldId id="311" r:id="rId51"/>
    <p:sldId id="435" r:id="rId52"/>
  </p:sldIdLst>
  <p:sldSz cx="12192000" cy="6858000"/>
  <p:notesSz cx="6743700" cy="98552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>
      <p:cViewPr varScale="1">
        <p:scale>
          <a:sx n="105" d="100"/>
          <a:sy n="105" d="100"/>
        </p:scale>
        <p:origin x="120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9869" y="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81AC3-5C62-4504-9BB6-C65C1843D467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6073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9869" y="9360730"/>
            <a:ext cx="2922270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8B45C-4A8E-4FBE-9EBD-FDDB0D89F0D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258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85988-7C99-4FEB-A7F5-0130BA8C75B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4688" y="4743450"/>
            <a:ext cx="5394325" cy="38798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2258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9525" y="9361488"/>
            <a:ext cx="292258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63D3-C27E-4B28-84F3-3D7827859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38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centrální tlak směrem do periferie roste- elasticita</a:t>
            </a:r>
            <a:r>
              <a:rPr lang="cs-CZ" baseline="0" dirty="0" smtClean="0"/>
              <a:t> velkých arterii plus odraz tlakové </a:t>
            </a:r>
            <a:r>
              <a:rPr lang="cs-CZ" baseline="0" dirty="0" err="1" smtClean="0"/>
              <a:t>vly</a:t>
            </a:r>
            <a:r>
              <a:rPr lang="cs-CZ" baseline="0" dirty="0" smtClean="0"/>
              <a:t> ve </a:t>
            </a:r>
            <a:r>
              <a:rPr lang="cs-CZ" baseline="0" dirty="0" err="1" smtClean="0"/>
              <a:t>vetveni</a:t>
            </a:r>
            <a:r>
              <a:rPr lang="cs-CZ" baseline="0" dirty="0" smtClean="0"/>
              <a:t> na </a:t>
            </a:r>
            <a:r>
              <a:rPr lang="cs-CZ" baseline="0" dirty="0" err="1" smtClean="0"/>
              <a:t>metaarterioly</a:t>
            </a:r>
            <a:r>
              <a:rPr lang="cs-CZ" baseline="0" dirty="0" smtClean="0"/>
              <a:t>- u </a:t>
            </a:r>
            <a:r>
              <a:rPr lang="cs-CZ" baseline="0" dirty="0" err="1" smtClean="0"/>
              <a:t>starích</a:t>
            </a:r>
            <a:r>
              <a:rPr lang="cs-CZ" baseline="0" dirty="0" smtClean="0"/>
              <a:t> lidí ale </a:t>
            </a:r>
            <a:r>
              <a:rPr lang="cs-CZ" baseline="0" dirty="0" err="1" smtClean="0"/>
              <a:t>neroste.tlak</a:t>
            </a:r>
            <a:r>
              <a:rPr lang="cs-CZ" baseline="0" dirty="0" smtClean="0"/>
              <a:t> je stejný </a:t>
            </a:r>
            <a:r>
              <a:rPr lang="cs-CZ" baseline="0" dirty="0" err="1" smtClean="0"/>
              <a:t>centální</a:t>
            </a:r>
            <a:r>
              <a:rPr lang="cs-CZ" baseline="0" dirty="0" smtClean="0"/>
              <a:t> i </a:t>
            </a:r>
            <a:r>
              <a:rPr lang="cs-CZ" baseline="0" dirty="0" err="1" smtClean="0"/>
              <a:t>periferní-snížená</a:t>
            </a:r>
            <a:r>
              <a:rPr lang="cs-CZ" baseline="0" dirty="0" smtClean="0"/>
              <a:t> pružnost a vzestup systolického krevního tlaku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89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nedovolí nárůst cévního tlaku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512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poruchy cirkadiánních rytmů-hypertenze, kortizol podporuje </a:t>
            </a:r>
            <a:r>
              <a:rPr lang="cs-CZ" dirty="0" err="1" smtClean="0"/>
              <a:t>učinek</a:t>
            </a:r>
            <a:r>
              <a:rPr lang="cs-CZ" dirty="0" smtClean="0"/>
              <a:t> katecholaminů-dřívější </a:t>
            </a:r>
            <a:r>
              <a:rPr lang="cs-CZ" dirty="0" err="1" smtClean="0"/>
              <a:t>vazokostrikce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881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spánková apnoe- hyperreaktivita</a:t>
            </a:r>
            <a:r>
              <a:rPr lang="cs-CZ" baseline="0" dirty="0" smtClean="0"/>
              <a:t> SNS plus snížená koncentrace o v krvi (</a:t>
            </a:r>
            <a:r>
              <a:rPr lang="cs-CZ" baseline="0" dirty="0" err="1" smtClean="0"/>
              <a:t>endotelin</a:t>
            </a:r>
            <a:r>
              <a:rPr lang="cs-CZ" baseline="0" dirty="0" smtClean="0"/>
              <a:t>) plus zvýšený kortizol---</a:t>
            </a:r>
            <a:r>
              <a:rPr lang="cs-CZ" baseline="0" dirty="0" err="1" smtClean="0"/>
              <a:t>nárlst</a:t>
            </a:r>
            <a:r>
              <a:rPr lang="cs-CZ" baseline="0" dirty="0" smtClean="0"/>
              <a:t> krevního </a:t>
            </a:r>
            <a:r>
              <a:rPr lang="cs-CZ" baseline="0" dirty="0" err="1" smtClean="0"/>
              <a:t>tlakju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74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spojitý znak- </a:t>
            </a:r>
            <a:r>
              <a:rPr lang="cs-CZ" dirty="0" err="1" smtClean="0"/>
              <a:t>cjholůesterol</a:t>
            </a:r>
            <a:r>
              <a:rPr lang="cs-CZ" dirty="0" smtClean="0"/>
              <a:t>. cukr....udělá se </a:t>
            </a:r>
            <a:r>
              <a:rPr lang="cs-CZ" dirty="0" err="1" smtClean="0"/>
              <a:t>cutt-off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15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sekundární-1renální, 2endokrinní, 3neurogenní- nádor mozku, 4.léky, hormony, 5tehotenství 10%, 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255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zvýšená krevní tlak-natáhnutí hladkých svalových buněk-kontrakce- vtok Ca do </a:t>
            </a:r>
            <a:r>
              <a:rPr lang="cs-CZ" dirty="0" err="1" smtClean="0"/>
              <a:t>bunky</a:t>
            </a:r>
            <a:r>
              <a:rPr lang="cs-CZ" dirty="0" smtClean="0"/>
              <a:t> chce udělat vazokonstrikci hlavně v mozku</a:t>
            </a:r>
            <a:r>
              <a:rPr lang="cs-CZ" baseline="0" dirty="0" smtClean="0"/>
              <a:t> a ledvině udržují </a:t>
            </a:r>
            <a:r>
              <a:rPr lang="cs-CZ" baseline="0" dirty="0" err="1" smtClean="0"/>
              <a:t>konstatní</a:t>
            </a:r>
            <a:r>
              <a:rPr lang="cs-CZ" baseline="0" dirty="0" smtClean="0"/>
              <a:t> stejný tlak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975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1DC4-50B6-4E9D-8800-240A5EC2915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38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následky -zvýšené riziko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demence,erektilní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poruchy,cevni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změny očního pozadí- ukládání lipidu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krvácení, fundus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hypertonikus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-změny v kapilární síti oka</a:t>
            </a:r>
          </a:p>
          <a:p>
            <a:pPr marL="457200" lvl="1" indent="0">
              <a:buNone/>
            </a:pPr>
            <a:r>
              <a:rPr lang="cs-CZ" dirty="0" smtClean="0"/>
              <a:t>b blokátory dělají erektilní dysfunkci taky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9D7D9-FBFF-493A-BE73-AEF156A24F86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879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rizkio</a:t>
            </a:r>
            <a:r>
              <a:rPr lang="cs-CZ" dirty="0" smtClean="0"/>
              <a:t> </a:t>
            </a:r>
            <a:r>
              <a:rPr lang="cs-CZ" dirty="0" err="1" smtClean="0"/>
              <a:t>ksardiovaskulární</a:t>
            </a:r>
            <a:r>
              <a:rPr lang="cs-CZ" dirty="0" smtClean="0"/>
              <a:t> a </a:t>
            </a:r>
            <a:r>
              <a:rPr lang="cs-CZ" dirty="0" err="1" smtClean="0"/>
              <a:t>cerebro</a:t>
            </a:r>
            <a:r>
              <a:rPr lang="cs-CZ" dirty="0" smtClean="0"/>
              <a:t> mortality je přímo </a:t>
            </a:r>
            <a:r>
              <a:rPr lang="cs-CZ" dirty="0" err="1" smtClean="0"/>
              <a:t>umerné</a:t>
            </a:r>
            <a:r>
              <a:rPr lang="cs-CZ" dirty="0" smtClean="0"/>
              <a:t> výši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tk</a:t>
            </a:r>
            <a:r>
              <a:rPr lang="cs-CZ" baseline="0" dirty="0" smtClean="0"/>
              <a:t> a lineárně stoupá od 115/75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803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Chronicky zvýšené estrogeny-správně mají cyklovat, menopauza—pokles estrogenu plus zvýšená reakce sympatiku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83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 smtClean="0"/>
              <a:t>Hemodynamické</a:t>
            </a:r>
            <a:r>
              <a:rPr lang="cs-CZ" dirty="0" smtClean="0"/>
              <a:t> veličiny krevního tlaku-primární a sekundární Analogie </a:t>
            </a:r>
            <a:r>
              <a:rPr lang="cs-CZ" dirty="0" err="1" smtClean="0"/>
              <a:t>ohmova</a:t>
            </a:r>
            <a:r>
              <a:rPr lang="cs-CZ" dirty="0" smtClean="0"/>
              <a:t> zákona pro elektrický proud; </a:t>
            </a:r>
            <a:r>
              <a:rPr lang="cs-CZ" sz="1200" dirty="0" smtClean="0"/>
              <a:t>Cévní stěnu namáhá radiální složka (tj. míří proti endotelu)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rychlost šíření po aortě, která je v mladém věku zhruba poloviční oproti rychlosti na velkých tepnách muskulárního typu, se s věkem přibližuje rychlosti na těchto muskulárních tepnách na horních i dolních končetinách, proto je odraz vln v celém těle synchronní,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142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sůl-</a:t>
            </a:r>
            <a:r>
              <a:rPr lang="cs-CZ" dirty="0" err="1" smtClean="0"/>
              <a:t>češi</a:t>
            </a:r>
            <a:r>
              <a:rPr lang="cs-CZ" dirty="0" smtClean="0"/>
              <a:t> 3x více</a:t>
            </a:r>
            <a:r>
              <a:rPr lang="cs-CZ" baseline="0" dirty="0" smtClean="0"/>
              <a:t> než WHO ,  zvýšený sodík v potravě---zvýšené vylučování Ca močí-osteoporóza, u obezity vliv </a:t>
            </a:r>
            <a:r>
              <a:rPr lang="cs-CZ" baseline="0" dirty="0" err="1" smtClean="0"/>
              <a:t>leptinu</a:t>
            </a:r>
            <a:r>
              <a:rPr lang="cs-CZ" baseline="0" dirty="0" smtClean="0"/>
              <a:t>, inzulin-porucha </a:t>
            </a:r>
            <a:r>
              <a:rPr lang="cs-CZ" baseline="0" dirty="0" err="1" smtClean="0"/>
              <a:t>sympariku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608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Monogenní</a:t>
            </a:r>
            <a:r>
              <a:rPr lang="cs-CZ" dirty="0" smtClean="0"/>
              <a:t> formy-nesekundární; glukokortikoidy-</a:t>
            </a:r>
            <a:r>
              <a:rPr lang="cs-CZ" dirty="0" err="1" smtClean="0"/>
              <a:t>suprimovatelný</a:t>
            </a:r>
            <a:r>
              <a:rPr lang="cs-CZ" dirty="0" smtClean="0"/>
              <a:t> </a:t>
            </a:r>
            <a:r>
              <a:rPr lang="cs-CZ" dirty="0" err="1" smtClean="0"/>
              <a:t>hyperaldosteronismus</a:t>
            </a:r>
            <a:endParaRPr lang="cs-CZ" dirty="0" smtClean="0"/>
          </a:p>
          <a:p>
            <a:r>
              <a:rPr lang="cs-CZ" dirty="0" smtClean="0"/>
              <a:t>5) v důsledku mutací v genu pro aldosteron-</a:t>
            </a:r>
            <a:r>
              <a:rPr lang="cs-CZ" dirty="0" err="1" smtClean="0"/>
              <a:t>syntázu</a:t>
            </a:r>
            <a:r>
              <a:rPr lang="cs-CZ" dirty="0" smtClean="0"/>
              <a:t> není produkce aldosteronu</a:t>
            </a:r>
          </a:p>
          <a:p>
            <a:r>
              <a:rPr lang="cs-CZ" dirty="0" smtClean="0"/>
              <a:t>regulována ATII ale ACTH (terapie glukokortikoidy utlumí produkci ACTH)</a:t>
            </a:r>
          </a:p>
          <a:p>
            <a:r>
              <a:rPr lang="cs-CZ" dirty="0" smtClean="0"/>
              <a:t>– </a:t>
            </a:r>
            <a:r>
              <a:rPr lang="cs-CZ" dirty="0" err="1" smtClean="0"/>
              <a:t>Liddleův</a:t>
            </a:r>
            <a:r>
              <a:rPr lang="cs-CZ" dirty="0" smtClean="0"/>
              <a:t> syndrom</a:t>
            </a:r>
          </a:p>
          <a:p>
            <a:r>
              <a:rPr lang="cs-CZ" dirty="0" smtClean="0"/>
              <a:t>6) mutace genu pro podjednotku Na-kanálu, zvýšená </a:t>
            </a:r>
            <a:r>
              <a:rPr lang="cs-CZ" dirty="0" err="1" smtClean="0"/>
              <a:t>reabsorbce</a:t>
            </a:r>
            <a:r>
              <a:rPr lang="cs-CZ" dirty="0" smtClean="0"/>
              <a:t> Na v ledvině</a:t>
            </a:r>
          </a:p>
          <a:p>
            <a:r>
              <a:rPr lang="cs-CZ" dirty="0" smtClean="0"/>
              <a:t>– zdánlivý nadbytek </a:t>
            </a:r>
            <a:r>
              <a:rPr lang="cs-CZ" dirty="0" err="1" smtClean="0"/>
              <a:t>mineralokortikoidů</a:t>
            </a:r>
            <a:endParaRPr lang="cs-CZ" dirty="0" smtClean="0"/>
          </a:p>
          <a:p>
            <a:r>
              <a:rPr lang="cs-CZ" dirty="0" smtClean="0"/>
              <a:t>7) v důsledku mutace enzymu degradujícího kortizol v ledvině jeho lokálně zvýšená</a:t>
            </a:r>
          </a:p>
          <a:p>
            <a:r>
              <a:rPr lang="cs-CZ" dirty="0" smtClean="0"/>
              <a:t>aktivita → ve větších dávkách má kortizol </a:t>
            </a:r>
            <a:r>
              <a:rPr lang="cs-CZ" dirty="0" err="1" smtClean="0"/>
              <a:t>mineralokortikoidní</a:t>
            </a:r>
            <a:r>
              <a:rPr lang="cs-CZ" dirty="0" smtClean="0"/>
              <a:t> účinek</a:t>
            </a:r>
          </a:p>
          <a:p>
            <a:r>
              <a:rPr lang="cs-CZ" dirty="0" smtClean="0"/>
              <a:t>8) </a:t>
            </a:r>
            <a:r>
              <a:rPr lang="es-ES" dirty="0" smtClean="0"/>
              <a:t>mutace mineralokortikoidního receptoru → rezistence k aldosteronu</a:t>
            </a:r>
          </a:p>
          <a:p>
            <a:r>
              <a:rPr lang="cs-CZ" dirty="0" smtClean="0"/>
              <a:t>– </a:t>
            </a:r>
            <a:r>
              <a:rPr lang="cs-CZ" dirty="0" err="1" smtClean="0"/>
              <a:t>adrenogenitální</a:t>
            </a:r>
            <a:r>
              <a:rPr lang="cs-CZ" dirty="0" smtClean="0"/>
              <a:t> syndrom (defekt 11-</a:t>
            </a:r>
            <a:r>
              <a:rPr lang="el-GR" dirty="0" smtClean="0"/>
              <a:t>β-</a:t>
            </a:r>
            <a:r>
              <a:rPr lang="cs-CZ" dirty="0" smtClean="0"/>
              <a:t>hydroxylázy nebo 17-</a:t>
            </a:r>
            <a:r>
              <a:rPr lang="el-GR" dirty="0" smtClean="0"/>
              <a:t>α-</a:t>
            </a:r>
            <a:r>
              <a:rPr lang="cs-CZ" dirty="0" smtClean="0"/>
              <a:t>hydroxylázy)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476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alfa </a:t>
            </a:r>
            <a:r>
              <a:rPr lang="cs-CZ" dirty="0" err="1" smtClean="0"/>
              <a:t>bokátory</a:t>
            </a:r>
            <a:r>
              <a:rPr lang="cs-CZ" dirty="0" smtClean="0"/>
              <a:t>—dělají hypotenzi po</a:t>
            </a:r>
            <a:r>
              <a:rPr lang="cs-CZ" baseline="0" dirty="0" smtClean="0"/>
              <a:t> stanutí </a:t>
            </a:r>
            <a:r>
              <a:rPr lang="cs-CZ" baseline="0" dirty="0" err="1" smtClean="0"/>
              <a:t>ortostatickýá</a:t>
            </a:r>
            <a:r>
              <a:rPr lang="cs-CZ" baseline="0" dirty="0" smtClean="0"/>
              <a:t> hypotenze jen u rezistentní hypertenze; </a:t>
            </a:r>
            <a:r>
              <a:rPr lang="cs-CZ" baseline="0" dirty="0" err="1" smtClean="0"/>
              <a:t>klinicke</a:t>
            </a:r>
            <a:r>
              <a:rPr lang="cs-CZ" baseline="0" dirty="0" smtClean="0"/>
              <a:t> studie -1.fázebezpečnost,2.fázedávkování,3.efektivita na </a:t>
            </a:r>
            <a:r>
              <a:rPr lang="cs-CZ" baseline="0" dirty="0" err="1" smtClean="0"/>
              <a:t>vetsi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poplulaci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226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přístrojová léčba-klinické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studier</a:t>
            </a:r>
            <a:r>
              <a:rPr lang="cs-CZ" baseline="0" dirty="0" smtClean="0"/>
              <a:t> na renální denervace, stimulace karotických baroreceptorů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066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Poslech –přesnější na systolický a </a:t>
            </a:r>
            <a:r>
              <a:rPr lang="cs-CZ" dirty="0" smtClean="0"/>
              <a:t>diastolický, </a:t>
            </a:r>
            <a:r>
              <a:rPr lang="cs-CZ" dirty="0" err="1" smtClean="0"/>
              <a:t>korotkův</a:t>
            </a:r>
            <a:r>
              <a:rPr lang="cs-CZ" dirty="0" smtClean="0"/>
              <a:t> f-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šelest synchronní s pulsem, který je slyšet při klasickém způsobu měření krevního tlaku při snížení tlaku manžety pod hodnotu systolického tlaku. Při snížení pod hodnotu diastolického tlaku fenomén mizí.</a:t>
            </a:r>
            <a:r>
              <a:rPr lang="cs-CZ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K. f. je odrazem turbulentního proudění krve; </a:t>
            </a:r>
            <a:r>
              <a:rPr lang="cs-CZ" dirty="0" smtClean="0"/>
              <a:t>Oscilometrická </a:t>
            </a:r>
            <a:r>
              <a:rPr lang="cs-CZ" dirty="0" smtClean="0"/>
              <a:t>– odhad podle </a:t>
            </a:r>
            <a:r>
              <a:rPr lang="cs-CZ" dirty="0" err="1" smtClean="0"/>
              <a:t>ocilací.jen</a:t>
            </a:r>
            <a:r>
              <a:rPr lang="cs-CZ" dirty="0" smtClean="0"/>
              <a:t> </a:t>
            </a:r>
            <a:r>
              <a:rPr lang="cs-CZ" dirty="0" smtClean="0"/>
              <a:t>střední tlak, liší se podle tepové frekvence-problém u </a:t>
            </a:r>
            <a:r>
              <a:rPr lang="cs-CZ" dirty="0" err="1" smtClean="0"/>
              <a:t>arytmiíí</a:t>
            </a:r>
            <a:endParaRPr lang="cs-CZ" dirty="0" smtClean="0"/>
          </a:p>
          <a:p>
            <a:r>
              <a:rPr lang="cs-CZ" dirty="0" smtClean="0"/>
              <a:t>digitální </a:t>
            </a:r>
            <a:r>
              <a:rPr lang="cs-CZ" dirty="0" smtClean="0"/>
              <a:t>– </a:t>
            </a:r>
            <a:r>
              <a:rPr lang="cs-CZ" dirty="0" err="1" smtClean="0"/>
              <a:t>nepřesná.informaci</a:t>
            </a:r>
            <a:r>
              <a:rPr lang="cs-CZ" dirty="0" smtClean="0"/>
              <a:t> </a:t>
            </a:r>
            <a:r>
              <a:rPr lang="cs-CZ" dirty="0" err="1" smtClean="0"/>
              <a:t>Penázova</a:t>
            </a:r>
            <a:r>
              <a:rPr lang="cs-CZ" dirty="0" smtClean="0"/>
              <a:t> – prof. z Brna máš </a:t>
            </a:r>
            <a:r>
              <a:rPr lang="cs-CZ" dirty="0" smtClean="0"/>
              <a:t>okamžitě-u pacientů na </a:t>
            </a:r>
            <a:r>
              <a:rPr lang="cs-CZ" dirty="0" err="1" smtClean="0"/>
              <a:t>nakoloněné</a:t>
            </a:r>
            <a:r>
              <a:rPr lang="cs-CZ" dirty="0" smtClean="0"/>
              <a:t> rovině u kolapsových stavů-nemusíš dělat </a:t>
            </a:r>
            <a:r>
              <a:rPr lang="cs-CZ" dirty="0" err="1" smtClean="0"/>
              <a:t>katetrt</a:t>
            </a:r>
            <a:r>
              <a:rPr lang="cs-CZ" dirty="0" smtClean="0"/>
              <a:t>, k okamžité korelaci</a:t>
            </a:r>
            <a:r>
              <a:rPr lang="cs-CZ" baseline="0" dirty="0" smtClean="0"/>
              <a:t> EKG a tlaku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921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dirty="0" err="1" smtClean="0"/>
              <a:t>Dopler</a:t>
            </a:r>
            <a:r>
              <a:rPr lang="cs-CZ" dirty="0" smtClean="0"/>
              <a:t>-snímá pohyb krve  sondou umístěnou nad arterií, nap. vyšetření krčních tepen</a:t>
            </a:r>
            <a:r>
              <a:rPr lang="cs-CZ" baseline="0" dirty="0" smtClean="0"/>
              <a:t> ultrazvukem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cs-CZ" dirty="0" smtClean="0"/>
              <a:t>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5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 je závislá a </a:t>
            </a:r>
            <a:r>
              <a:rPr lang="cs-CZ" dirty="0" err="1" smtClean="0"/>
              <a:t>JaR</a:t>
            </a:r>
            <a:r>
              <a:rPr lang="cs-CZ" dirty="0" smtClean="0"/>
              <a:t> nezávislé---není pravda---fyziologická realita-P je nezávislá </a:t>
            </a:r>
            <a:r>
              <a:rPr lang="cs-CZ" dirty="0" err="1" smtClean="0"/>
              <a:t>v.regulována</a:t>
            </a:r>
            <a:r>
              <a:rPr lang="cs-CZ" dirty="0" smtClean="0"/>
              <a:t>  dlouhodobě </a:t>
            </a:r>
            <a:r>
              <a:rPr lang="cs-CZ" dirty="0" err="1" smtClean="0"/>
              <a:t>regulovanob</a:t>
            </a:r>
            <a:r>
              <a:rPr lang="cs-CZ" dirty="0" smtClean="0"/>
              <a:t> ledvinovým přepadem, R-</a:t>
            </a:r>
            <a:r>
              <a:rPr lang="cs-CZ" dirty="0" err="1" smtClean="0"/>
              <a:t>nezávislou,dlouhodobá</a:t>
            </a:r>
            <a:r>
              <a:rPr lang="cs-CZ" baseline="0" dirty="0" smtClean="0"/>
              <a:t> autoregulace v tkáních, závislá je J-sekundární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93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PLUS OBSTRUKCE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24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existuje i juvenilní </a:t>
            </a:r>
            <a:r>
              <a:rPr lang="cs-CZ" dirty="0" err="1" smtClean="0"/>
              <a:t>kyperetenze</a:t>
            </a:r>
            <a:r>
              <a:rPr lang="cs-CZ" dirty="0" smtClean="0"/>
              <a:t> , tam je to naopak, izolovaná diastolický</a:t>
            </a:r>
            <a:r>
              <a:rPr lang="cs-CZ" baseline="0" dirty="0" smtClean="0"/>
              <a:t> tlak (pod 30let),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známo, že tlaková amplituda (= pulzní tlak) a systolický TK se směrem od centrálního do periferního řečiště zvyšují. Jde o tzv. amplifikaci TK (obr. 1). Tento jev je výrazný u mladých jedinců a s věkem se zmenšuje, nad 65 let má tedy většina osob TK v centrálním a periferním řečišti podobný [1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00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systolický TK se směrem od centrálního do periferního řečiště zvyšují</a:t>
            </a:r>
            <a:r>
              <a:rPr lang="cs-CZ" sz="1200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–amplifikace TK</a:t>
            </a:r>
            <a:endParaRPr lang="cs-CZ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817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Rychlé, poplachové nouzové regulace- – krátkodobá regulace ale operuje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zejm. se změnami CO f,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kontraktilita) a r- krvácení,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infuzte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73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Např</a:t>
            </a:r>
            <a:r>
              <a:rPr lang="cs-CZ" dirty="0" smtClean="0"/>
              <a:t>, pokles tlaku vleže-----vzpřímení těla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888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Ang</a:t>
            </a:r>
            <a:r>
              <a:rPr lang="cs-CZ" dirty="0" smtClean="0"/>
              <a:t> I prekurzor neaktivní . odsek z N konce </a:t>
            </a:r>
            <a:r>
              <a:rPr lang="cs-CZ" dirty="0" err="1" smtClean="0"/>
              <a:t>vazodialatčční</a:t>
            </a:r>
            <a:r>
              <a:rPr lang="cs-CZ" dirty="0" smtClean="0"/>
              <a:t> . odsek z C konce </a:t>
            </a:r>
            <a:r>
              <a:rPr lang="cs-CZ" dirty="0" err="1" smtClean="0"/>
              <a:t>vazokonstrikční,ang</a:t>
            </a:r>
            <a:r>
              <a:rPr lang="cs-CZ" dirty="0" smtClean="0"/>
              <a:t> 1-7 </a:t>
            </a:r>
            <a:r>
              <a:rPr lang="cs-CZ" dirty="0" err="1" smtClean="0"/>
              <a:t>dekapeptid</a:t>
            </a:r>
            <a:r>
              <a:rPr lang="cs-CZ" dirty="0" smtClean="0"/>
              <a:t>, ten </a:t>
            </a:r>
            <a:r>
              <a:rPr lang="cs-CZ" dirty="0" err="1" smtClean="0"/>
              <a:t>vazodilatační</a:t>
            </a:r>
            <a:r>
              <a:rPr lang="cs-CZ" dirty="0" smtClean="0"/>
              <a:t> RAAS chrání plíce----</a:t>
            </a:r>
            <a:r>
              <a:rPr lang="cs-CZ" dirty="0" err="1" smtClean="0"/>
              <a:t>coronavirus</a:t>
            </a:r>
            <a:r>
              <a:rPr lang="cs-CZ" dirty="0" smtClean="0"/>
              <a:t> , </a:t>
            </a:r>
            <a:r>
              <a:rPr lang="cs-CZ" dirty="0" err="1" smtClean="0"/>
              <a:t>sarsza,bloikuje</a:t>
            </a:r>
            <a:r>
              <a:rPr lang="cs-CZ" dirty="0" smtClean="0"/>
              <a:t> ACE-</a:t>
            </a:r>
          </a:p>
          <a:p>
            <a:r>
              <a:rPr lang="cs-CZ" dirty="0" smtClean="0"/>
              <a:t>ACE </a:t>
            </a:r>
            <a:r>
              <a:rPr lang="cs-CZ" dirty="0" err="1" smtClean="0"/>
              <a:t>deghraduje</a:t>
            </a:r>
            <a:r>
              <a:rPr lang="cs-CZ" dirty="0" smtClean="0"/>
              <a:t> </a:t>
            </a:r>
            <a:r>
              <a:rPr lang="cs-CZ" dirty="0" smtClean="0"/>
              <a:t>brydykinin,ACE</a:t>
            </a:r>
            <a:r>
              <a:rPr lang="cs-CZ" baseline="0" dirty="0" smtClean="0"/>
              <a:t>2 a </a:t>
            </a:r>
            <a:r>
              <a:rPr lang="cs-CZ" baseline="0" dirty="0" err="1" smtClean="0"/>
              <a:t>Ang</a:t>
            </a:r>
            <a:r>
              <a:rPr lang="cs-CZ" baseline="0" dirty="0" smtClean="0"/>
              <a:t> se produkuje </a:t>
            </a:r>
            <a:r>
              <a:rPr lang="cs-CZ" baseline="0" dirty="0" err="1" smtClean="0"/>
              <a:t>lokáln</a:t>
            </a:r>
            <a:r>
              <a:rPr lang="cs-CZ" baseline="0" dirty="0" smtClean="0"/>
              <a:t>+ (1/3 v tukové tkáni)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63D3-C27E-4B28-84F3-3D782785939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08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904133" cy="777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5" y="981075"/>
            <a:ext cx="11713633" cy="2732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185" y="3865564"/>
            <a:ext cx="11713633" cy="2732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72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4" y="115889"/>
            <a:ext cx="11904133" cy="777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981075"/>
            <a:ext cx="5755216" cy="5616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981075"/>
            <a:ext cx="5755217" cy="2732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865564"/>
            <a:ext cx="5755217" cy="2732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7A3B-67F6-4C70-9ECD-7ECB6BD349A8}" type="datetimeFigureOut">
              <a:rPr lang="cs-CZ" smtClean="0"/>
              <a:pPr/>
              <a:t>13.03.2024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9A03-44A1-4033-A0FE-8257772DCAD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hyperlink" Target="http://www.hypertensiononline.org/slides2/slide01.cfm?tk=22&amp;pg=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hyperlink" Target="http://www.hypertensiononline.org/slides2/slide01.cfm?tk=22&amp;pg=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pertensiononline.org/slides2/slide01.cfm?tk=24&amp;pg=1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6769" y="1164960"/>
            <a:ext cx="10363200" cy="1470025"/>
          </a:xfrm>
        </p:spPr>
        <p:txBody>
          <a:bodyPr>
            <a:normAutofit/>
          </a:bodyPr>
          <a:lstStyle/>
          <a:p>
            <a:r>
              <a:rPr lang="cs-CZ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HYPERTENZE</a:t>
            </a:r>
            <a:endParaRPr lang="cs-CZ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5FDCC5C5-8C36-475F-BB80-593BDC63FF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3028521"/>
            <a:ext cx="4608512" cy="3722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9408368" y="6381328"/>
            <a:ext cx="260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Mgr. Jolana Lipková, Ph.D.</a:t>
            </a:r>
            <a:endParaRPr lang="cs-CZ" dirty="0"/>
          </a:p>
        </p:txBody>
      </p:sp>
      <p:pic>
        <p:nvPicPr>
          <p:cNvPr id="7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96067" y="332213"/>
            <a:ext cx="2432304" cy="1051559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414527" y="414495"/>
            <a:ext cx="273685" cy="427990"/>
          </a:xfrm>
          <a:custGeom>
            <a:avLst/>
            <a:gdLst/>
            <a:ahLst/>
            <a:cxnLst/>
            <a:rect l="l" t="t" r="r" b="b"/>
            <a:pathLst>
              <a:path w="273684" h="427990">
                <a:moveTo>
                  <a:pt x="66836" y="0"/>
                </a:moveTo>
                <a:lnTo>
                  <a:pt x="0" y="0"/>
                </a:lnTo>
                <a:lnTo>
                  <a:pt x="0" y="427495"/>
                </a:lnTo>
                <a:lnTo>
                  <a:pt x="66836" y="427495"/>
                </a:lnTo>
                <a:lnTo>
                  <a:pt x="66836" y="0"/>
                </a:lnTo>
                <a:close/>
              </a:path>
              <a:path w="273684" h="427990">
                <a:moveTo>
                  <a:pt x="93215" y="0"/>
                </a:moveTo>
                <a:lnTo>
                  <a:pt x="72525" y="0"/>
                </a:lnTo>
                <a:lnTo>
                  <a:pt x="113238" y="427495"/>
                </a:lnTo>
                <a:lnTo>
                  <a:pt x="139016" y="427495"/>
                </a:lnTo>
                <a:lnTo>
                  <a:pt x="93215" y="0"/>
                </a:lnTo>
                <a:close/>
              </a:path>
              <a:path w="273684" h="427990">
                <a:moveTo>
                  <a:pt x="205437" y="0"/>
                </a:moveTo>
                <a:lnTo>
                  <a:pt x="179734" y="0"/>
                </a:lnTo>
                <a:lnTo>
                  <a:pt x="139016" y="427495"/>
                </a:lnTo>
                <a:lnTo>
                  <a:pt x="159639" y="427495"/>
                </a:lnTo>
                <a:lnTo>
                  <a:pt x="205437" y="0"/>
                </a:lnTo>
                <a:close/>
              </a:path>
              <a:path w="273684" h="427990">
                <a:moveTo>
                  <a:pt x="273063" y="0"/>
                </a:moveTo>
                <a:lnTo>
                  <a:pt x="206037" y="0"/>
                </a:lnTo>
                <a:lnTo>
                  <a:pt x="206037" y="427495"/>
                </a:lnTo>
                <a:lnTo>
                  <a:pt x="273063" y="427495"/>
                </a:lnTo>
                <a:lnTo>
                  <a:pt x="273063" y="0"/>
                </a:lnTo>
                <a:close/>
              </a:path>
            </a:pathLst>
          </a:custGeom>
          <a:solidFill>
            <a:srgbClr val="0000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878352" y="414495"/>
            <a:ext cx="216535" cy="433070"/>
          </a:xfrm>
          <a:custGeom>
            <a:avLst/>
            <a:gdLst/>
            <a:ahLst/>
            <a:cxnLst/>
            <a:rect l="l" t="t" r="r" b="b"/>
            <a:pathLst>
              <a:path w="216534" h="433069">
                <a:moveTo>
                  <a:pt x="67026" y="0"/>
                </a:moveTo>
                <a:lnTo>
                  <a:pt x="0" y="0"/>
                </a:lnTo>
                <a:lnTo>
                  <a:pt x="0" y="329543"/>
                </a:lnTo>
                <a:lnTo>
                  <a:pt x="8941" y="369580"/>
                </a:lnTo>
                <a:lnTo>
                  <a:pt x="32867" y="402369"/>
                </a:lnTo>
                <a:lnTo>
                  <a:pt x="67425" y="424525"/>
                </a:lnTo>
                <a:lnTo>
                  <a:pt x="108265" y="432663"/>
                </a:lnTo>
                <a:lnTo>
                  <a:pt x="149105" y="424525"/>
                </a:lnTo>
                <a:lnTo>
                  <a:pt x="183663" y="402369"/>
                </a:lnTo>
                <a:lnTo>
                  <a:pt x="207588" y="369580"/>
                </a:lnTo>
                <a:lnTo>
                  <a:pt x="208469" y="365633"/>
                </a:lnTo>
                <a:lnTo>
                  <a:pt x="108265" y="365633"/>
                </a:lnTo>
                <a:lnTo>
                  <a:pt x="93122" y="362813"/>
                </a:lnTo>
                <a:lnTo>
                  <a:pt x="79913" y="354675"/>
                </a:lnTo>
                <a:lnTo>
                  <a:pt x="70570" y="341701"/>
                </a:lnTo>
                <a:lnTo>
                  <a:pt x="67026" y="324375"/>
                </a:lnTo>
                <a:lnTo>
                  <a:pt x="67026" y="0"/>
                </a:lnTo>
                <a:close/>
              </a:path>
              <a:path w="216534" h="433069">
                <a:moveTo>
                  <a:pt x="216530" y="0"/>
                </a:moveTo>
                <a:lnTo>
                  <a:pt x="149521" y="0"/>
                </a:lnTo>
                <a:lnTo>
                  <a:pt x="149521" y="324375"/>
                </a:lnTo>
                <a:lnTo>
                  <a:pt x="145974" y="341701"/>
                </a:lnTo>
                <a:lnTo>
                  <a:pt x="136625" y="354675"/>
                </a:lnTo>
                <a:lnTo>
                  <a:pt x="123410" y="362813"/>
                </a:lnTo>
                <a:lnTo>
                  <a:pt x="108265" y="365633"/>
                </a:lnTo>
                <a:lnTo>
                  <a:pt x="208469" y="365633"/>
                </a:lnTo>
                <a:lnTo>
                  <a:pt x="216530" y="329543"/>
                </a:lnTo>
                <a:lnTo>
                  <a:pt x="216530" y="0"/>
                </a:lnTo>
                <a:close/>
              </a:path>
            </a:pathLst>
          </a:custGeom>
          <a:solidFill>
            <a:srgbClr val="0000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1306279" y="414495"/>
            <a:ext cx="227329" cy="427990"/>
          </a:xfrm>
          <a:custGeom>
            <a:avLst/>
            <a:gdLst/>
            <a:ahLst/>
            <a:cxnLst/>
            <a:rect l="l" t="t" r="r" b="b"/>
            <a:pathLst>
              <a:path w="227330" h="427990">
                <a:moveTo>
                  <a:pt x="67008" y="0"/>
                </a:moveTo>
                <a:lnTo>
                  <a:pt x="0" y="0"/>
                </a:lnTo>
                <a:lnTo>
                  <a:pt x="0" y="427495"/>
                </a:lnTo>
                <a:lnTo>
                  <a:pt x="67008" y="427495"/>
                </a:lnTo>
                <a:lnTo>
                  <a:pt x="67008" y="0"/>
                </a:lnTo>
                <a:close/>
              </a:path>
              <a:path w="227330" h="427990">
                <a:moveTo>
                  <a:pt x="93596" y="0"/>
                </a:moveTo>
                <a:lnTo>
                  <a:pt x="67875" y="0"/>
                </a:lnTo>
                <a:lnTo>
                  <a:pt x="134035" y="427495"/>
                </a:lnTo>
                <a:lnTo>
                  <a:pt x="154654" y="427495"/>
                </a:lnTo>
                <a:lnTo>
                  <a:pt x="93596" y="0"/>
                </a:lnTo>
                <a:close/>
              </a:path>
              <a:path w="227330" h="427990">
                <a:moveTo>
                  <a:pt x="226848" y="0"/>
                </a:moveTo>
                <a:lnTo>
                  <a:pt x="159822" y="0"/>
                </a:lnTo>
                <a:lnTo>
                  <a:pt x="159822" y="427495"/>
                </a:lnTo>
                <a:lnTo>
                  <a:pt x="226848" y="427495"/>
                </a:lnTo>
                <a:lnTo>
                  <a:pt x="226848" y="0"/>
                </a:lnTo>
                <a:close/>
              </a:path>
            </a:pathLst>
          </a:custGeom>
          <a:solidFill>
            <a:srgbClr val="0000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1759966" y="414502"/>
            <a:ext cx="186055" cy="427990"/>
          </a:xfrm>
          <a:custGeom>
            <a:avLst/>
            <a:gdLst/>
            <a:ahLst/>
            <a:cxnLst/>
            <a:rect l="l" t="t" r="r" b="b"/>
            <a:pathLst>
              <a:path w="186055" h="427990">
                <a:moveTo>
                  <a:pt x="185597" y="0"/>
                </a:moveTo>
                <a:lnTo>
                  <a:pt x="0" y="0"/>
                </a:lnTo>
                <a:lnTo>
                  <a:pt x="0" y="20180"/>
                </a:lnTo>
                <a:lnTo>
                  <a:pt x="56718" y="20180"/>
                </a:lnTo>
                <a:lnTo>
                  <a:pt x="56718" y="401726"/>
                </a:lnTo>
                <a:lnTo>
                  <a:pt x="0" y="401726"/>
                </a:lnTo>
                <a:lnTo>
                  <a:pt x="0" y="427494"/>
                </a:lnTo>
                <a:lnTo>
                  <a:pt x="185597" y="427494"/>
                </a:lnTo>
                <a:lnTo>
                  <a:pt x="185597" y="401726"/>
                </a:lnTo>
                <a:lnTo>
                  <a:pt x="123736" y="401726"/>
                </a:lnTo>
                <a:lnTo>
                  <a:pt x="123736" y="20180"/>
                </a:lnTo>
                <a:lnTo>
                  <a:pt x="185597" y="20180"/>
                </a:lnTo>
                <a:lnTo>
                  <a:pt x="185597" y="0"/>
                </a:lnTo>
                <a:close/>
              </a:path>
            </a:pathLst>
          </a:custGeom>
          <a:solidFill>
            <a:srgbClr val="0000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/>
          <p:nvPr/>
        </p:nvSpPr>
        <p:spPr>
          <a:xfrm>
            <a:off x="419497" y="1027609"/>
            <a:ext cx="263525" cy="433705"/>
          </a:xfrm>
          <a:custGeom>
            <a:avLst/>
            <a:gdLst/>
            <a:ahLst/>
            <a:cxnLst/>
            <a:rect l="l" t="t" r="r" b="b"/>
            <a:pathLst>
              <a:path w="263525" h="433705">
                <a:moveTo>
                  <a:pt x="36090" y="0"/>
                </a:moveTo>
                <a:lnTo>
                  <a:pt x="0" y="0"/>
                </a:lnTo>
                <a:lnTo>
                  <a:pt x="0" y="433094"/>
                </a:lnTo>
                <a:lnTo>
                  <a:pt x="36090" y="433094"/>
                </a:lnTo>
                <a:lnTo>
                  <a:pt x="36090" y="0"/>
                </a:lnTo>
                <a:close/>
              </a:path>
              <a:path w="263525" h="433705">
                <a:moveTo>
                  <a:pt x="56711" y="0"/>
                </a:moveTo>
                <a:lnTo>
                  <a:pt x="36090" y="0"/>
                </a:lnTo>
                <a:lnTo>
                  <a:pt x="108268" y="433094"/>
                </a:lnTo>
                <a:lnTo>
                  <a:pt x="134047" y="433094"/>
                </a:lnTo>
                <a:lnTo>
                  <a:pt x="56711" y="0"/>
                </a:lnTo>
                <a:close/>
              </a:path>
              <a:path w="263525" h="433705">
                <a:moveTo>
                  <a:pt x="226855" y="0"/>
                </a:moveTo>
                <a:lnTo>
                  <a:pt x="206218" y="0"/>
                </a:lnTo>
                <a:lnTo>
                  <a:pt x="134047" y="433094"/>
                </a:lnTo>
                <a:lnTo>
                  <a:pt x="154670" y="433094"/>
                </a:lnTo>
                <a:lnTo>
                  <a:pt x="226855" y="0"/>
                </a:lnTo>
                <a:close/>
              </a:path>
              <a:path w="263525" h="433705">
                <a:moveTo>
                  <a:pt x="262944" y="0"/>
                </a:moveTo>
                <a:lnTo>
                  <a:pt x="232006" y="0"/>
                </a:lnTo>
                <a:lnTo>
                  <a:pt x="232006" y="433094"/>
                </a:lnTo>
                <a:lnTo>
                  <a:pt x="262944" y="433094"/>
                </a:lnTo>
                <a:lnTo>
                  <a:pt x="262944" y="0"/>
                </a:lnTo>
                <a:close/>
              </a:path>
            </a:pathLst>
          </a:custGeom>
          <a:solidFill>
            <a:srgbClr val="0000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888669" y="1027937"/>
            <a:ext cx="211454" cy="433070"/>
          </a:xfrm>
          <a:custGeom>
            <a:avLst/>
            <a:gdLst/>
            <a:ahLst/>
            <a:cxnLst/>
            <a:rect l="l" t="t" r="r" b="b"/>
            <a:pathLst>
              <a:path w="211455" h="433069">
                <a:moveTo>
                  <a:pt x="211378" y="0"/>
                </a:moveTo>
                <a:lnTo>
                  <a:pt x="0" y="0"/>
                </a:lnTo>
                <a:lnTo>
                  <a:pt x="0" y="30480"/>
                </a:lnTo>
                <a:lnTo>
                  <a:pt x="0" y="190500"/>
                </a:lnTo>
                <a:lnTo>
                  <a:pt x="0" y="220980"/>
                </a:lnTo>
                <a:lnTo>
                  <a:pt x="0" y="401320"/>
                </a:lnTo>
                <a:lnTo>
                  <a:pt x="0" y="433070"/>
                </a:lnTo>
                <a:lnTo>
                  <a:pt x="211378" y="433070"/>
                </a:lnTo>
                <a:lnTo>
                  <a:pt x="211378" y="401320"/>
                </a:lnTo>
                <a:lnTo>
                  <a:pt x="36080" y="401320"/>
                </a:lnTo>
                <a:lnTo>
                  <a:pt x="36080" y="220980"/>
                </a:lnTo>
                <a:lnTo>
                  <a:pt x="201053" y="220980"/>
                </a:lnTo>
                <a:lnTo>
                  <a:pt x="201053" y="190500"/>
                </a:lnTo>
                <a:lnTo>
                  <a:pt x="36080" y="190500"/>
                </a:lnTo>
                <a:lnTo>
                  <a:pt x="36080" y="30480"/>
                </a:lnTo>
                <a:lnTo>
                  <a:pt x="211378" y="30480"/>
                </a:lnTo>
                <a:lnTo>
                  <a:pt x="211378" y="0"/>
                </a:lnTo>
                <a:close/>
              </a:path>
            </a:pathLst>
          </a:custGeom>
          <a:solidFill>
            <a:srgbClr val="0000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/>
          <p:nvPr/>
        </p:nvSpPr>
        <p:spPr>
          <a:xfrm>
            <a:off x="1316580" y="1027609"/>
            <a:ext cx="211454" cy="433705"/>
          </a:xfrm>
          <a:custGeom>
            <a:avLst/>
            <a:gdLst/>
            <a:ahLst/>
            <a:cxnLst/>
            <a:rect l="l" t="t" r="r" b="b"/>
            <a:pathLst>
              <a:path w="211455" h="433705">
                <a:moveTo>
                  <a:pt x="108265" y="0"/>
                </a:moveTo>
                <a:lnTo>
                  <a:pt x="0" y="0"/>
                </a:lnTo>
                <a:lnTo>
                  <a:pt x="0" y="433094"/>
                </a:lnTo>
                <a:lnTo>
                  <a:pt x="108265" y="433094"/>
                </a:lnTo>
                <a:lnTo>
                  <a:pt x="148307" y="424958"/>
                </a:lnTo>
                <a:lnTo>
                  <a:pt x="181094" y="402803"/>
                </a:lnTo>
                <a:lnTo>
                  <a:pt x="181529" y="402158"/>
                </a:lnTo>
                <a:lnTo>
                  <a:pt x="30937" y="402158"/>
                </a:lnTo>
                <a:lnTo>
                  <a:pt x="30937" y="30939"/>
                </a:lnTo>
                <a:lnTo>
                  <a:pt x="181530" y="30939"/>
                </a:lnTo>
                <a:lnTo>
                  <a:pt x="181094" y="30293"/>
                </a:lnTo>
                <a:lnTo>
                  <a:pt x="148307" y="8137"/>
                </a:lnTo>
                <a:lnTo>
                  <a:pt x="108265" y="0"/>
                </a:lnTo>
                <a:close/>
              </a:path>
              <a:path w="211455" h="433705">
                <a:moveTo>
                  <a:pt x="181530" y="30939"/>
                </a:moveTo>
                <a:lnTo>
                  <a:pt x="108265" y="30939"/>
                </a:lnTo>
                <a:lnTo>
                  <a:pt x="134770" y="36415"/>
                </a:lnTo>
                <a:lnTo>
                  <a:pt x="157895" y="51557"/>
                </a:lnTo>
                <a:lnTo>
                  <a:pt x="174253" y="74435"/>
                </a:lnTo>
                <a:lnTo>
                  <a:pt x="180459" y="103119"/>
                </a:lnTo>
                <a:lnTo>
                  <a:pt x="180459" y="329977"/>
                </a:lnTo>
                <a:lnTo>
                  <a:pt x="174253" y="358656"/>
                </a:lnTo>
                <a:lnTo>
                  <a:pt x="157895" y="381535"/>
                </a:lnTo>
                <a:lnTo>
                  <a:pt x="134770" y="396680"/>
                </a:lnTo>
                <a:lnTo>
                  <a:pt x="108265" y="402158"/>
                </a:lnTo>
                <a:lnTo>
                  <a:pt x="181529" y="402158"/>
                </a:lnTo>
                <a:lnTo>
                  <a:pt x="203245" y="370015"/>
                </a:lnTo>
                <a:lnTo>
                  <a:pt x="211379" y="329977"/>
                </a:lnTo>
                <a:lnTo>
                  <a:pt x="211379" y="103119"/>
                </a:lnTo>
                <a:lnTo>
                  <a:pt x="203245" y="63082"/>
                </a:lnTo>
                <a:lnTo>
                  <a:pt x="181530" y="30939"/>
                </a:lnTo>
                <a:close/>
              </a:path>
            </a:pathLst>
          </a:custGeom>
          <a:solidFill>
            <a:srgbClr val="0000D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612063" y="3721250"/>
            <a:ext cx="2560251" cy="327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1344" y="1176078"/>
            <a:ext cx="10657184" cy="268497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TK je spojitý znak s charakteristickou populační 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distribucí</a:t>
            </a: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stanovení hranice “normality” je vždy arbitrární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TK u daného individua je výsledkem působení</a:t>
            </a:r>
          </a:p>
          <a:p>
            <a:pPr>
              <a:buNone/>
            </a:pP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– genetických faktorů</a:t>
            </a:r>
          </a:p>
          <a:p>
            <a:pPr>
              <a:buNone/>
            </a:pP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– faktoru zevního prostředí</a:t>
            </a:r>
          </a:p>
          <a:p>
            <a:pPr>
              <a:buNone/>
            </a:pP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– aktivity endogenních regulačních 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mechanizmů</a:t>
            </a:r>
          </a:p>
          <a:p>
            <a:pPr>
              <a:buNone/>
            </a:pP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Hodnocení STK, DKT, MAP, PP</a:t>
            </a:r>
          </a:p>
          <a:p>
            <a:pPr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MAP (90-100 </a:t>
            </a:r>
            <a:r>
              <a:rPr lang="cs-CZ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pod 70 nebo náhlý pokles pod 40 – cirkulační selhání)</a:t>
            </a:r>
          </a:p>
          <a:p>
            <a:pPr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PP (pod 65 – cirkulační selhání)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>
            <a:spLocks noGrp="1" noChangeArrowheads="1"/>
          </p:cNvSpPr>
          <p:nvPr>
            <p:ph type="title"/>
          </p:nvPr>
        </p:nvSpPr>
        <p:spPr>
          <a:xfrm>
            <a:off x="294672" y="377861"/>
            <a:ext cx="10193816" cy="650875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Hodnoty krevního tlaku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1157635"/>
            <a:ext cx="3804234" cy="2091109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08" y="3574736"/>
            <a:ext cx="6219402" cy="310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AutoShape 2"/>
          <p:cNvSpPr>
            <a:spLocks noGrp="1" noChangeArrowheads="1"/>
          </p:cNvSpPr>
          <p:nvPr>
            <p:ph type="title"/>
          </p:nvPr>
        </p:nvSpPr>
        <p:spPr>
          <a:xfrm>
            <a:off x="396754" y="404664"/>
            <a:ext cx="9721006" cy="795338"/>
          </a:xfrm>
        </p:spPr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Systolický arteriální tlak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754" y="1340768"/>
            <a:ext cx="6347318" cy="4745037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Jeho hodnota závisí na:</a:t>
            </a:r>
          </a:p>
          <a:p>
            <a:pPr>
              <a:buFont typeface="Wingdings" pitchFamily="2" charset="2"/>
              <a:buNone/>
            </a:pPr>
            <a:endParaRPr lang="cs-CZ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ilním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návratu a dosaženém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přetížení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preload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srdečních komor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ontraktilitě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myokardu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nožství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krve vypuzené během jedné kontrakce z komory do velkých arterií, tj.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tepový objem (</a:t>
            </a:r>
            <a:r>
              <a:rPr lang="cs-CZ" sz="2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</a:t>
            </a:r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ychlosti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 jakou je krev vypuzena do velkých arterií</a:t>
            </a:r>
          </a:p>
          <a:p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oddajnosti </a:t>
            </a:r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velkých arterií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dporu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velkých arteriích, proti kterému je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krev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vypuzována </a:t>
            </a:r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podstatě tedy diastolický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erifernímu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odporu kladenému odtékání krve 	z velkých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arterií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6335" y="3598208"/>
            <a:ext cx="3216273" cy="303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808" y="165418"/>
            <a:ext cx="2898800" cy="34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770" y="1340768"/>
            <a:ext cx="11523885" cy="481806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Jeho výše je určována především </a:t>
            </a:r>
            <a:r>
              <a:rPr lang="cs-CZ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intenzitou odtékání krve z velkých arterií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roztažených vypuzeným tepovým objemem, v období před příští systolou</a:t>
            </a:r>
          </a:p>
          <a:p>
            <a:endParaRPr lang="cs-CZ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Závisí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Systolickém tlaku</a:t>
            </a:r>
          </a:p>
          <a:p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Periferním odporu působícím proti odtékání krve z velkých cév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době mezi dvěma systolami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Výčet těchto faktorů ukazuje, že amplituda mezi systolickým </a:t>
            </a:r>
          </a:p>
          <a:p>
            <a:pPr>
              <a:buFont typeface="Wingdings" pitchFamily="2" charset="2"/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diastolickým tlakem se může při změnách krevního tlaku</a:t>
            </a:r>
          </a:p>
          <a:p>
            <a:pPr>
              <a:buFont typeface="Wingdings" pitchFamily="2" charset="2"/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zvětšit, může zůstat nezměněna nebo se může zmenšit.</a:t>
            </a:r>
          </a:p>
        </p:txBody>
      </p:sp>
      <p:sp>
        <p:nvSpPr>
          <p:cNvPr id="326660" name="AutoShape 4"/>
          <p:cNvSpPr>
            <a:spLocks noGrp="1" noChangeArrowheads="1"/>
          </p:cNvSpPr>
          <p:nvPr>
            <p:ph type="title"/>
          </p:nvPr>
        </p:nvSpPr>
        <p:spPr>
          <a:xfrm>
            <a:off x="263352" y="332656"/>
            <a:ext cx="9642648" cy="719138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</a:rPr>
              <a:t>Diastolický arteriální tlak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6240" y="3540278"/>
            <a:ext cx="3096343" cy="29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9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344" y="1307088"/>
            <a:ext cx="110172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Několik funkčně provázaných systémů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regulace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tepové </a:t>
            </a:r>
            <a:r>
              <a:rPr lang="cs-CZ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frekvence</a:t>
            </a:r>
          </a:p>
          <a:p>
            <a:pPr lvl="1"/>
            <a:r>
              <a:rPr lang="cs-CZ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srdeční </a:t>
            </a:r>
            <a:r>
              <a:rPr lang="cs-CZ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kontraktility</a:t>
            </a:r>
          </a:p>
          <a:p>
            <a:pPr lvl="1"/>
            <a:r>
              <a:rPr lang="cs-CZ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periferní </a:t>
            </a:r>
            <a:r>
              <a:rPr lang="cs-CZ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rezistence</a:t>
            </a:r>
          </a:p>
          <a:p>
            <a:pPr lvl="1"/>
            <a:r>
              <a:rPr lang="cs-CZ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cirkulujícího </a:t>
            </a:r>
            <a:r>
              <a:rPr lang="cs-CZ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volumu</a:t>
            </a:r>
            <a:endParaRPr lang="cs-CZ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regulace </a:t>
            </a:r>
          </a:p>
          <a:p>
            <a:pPr defTabSz="46800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krátkodobá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– akutní-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baroreflex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6800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ANS - rychlé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změn TK změnou SF 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TPR</a:t>
            </a:r>
          </a:p>
          <a:p>
            <a:pPr defTabSz="46800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baroreceptory a chemoreceptory</a:t>
            </a:r>
          </a:p>
          <a:p>
            <a:pPr defTabSz="46800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přizpůsobení kapacity řečiště její náplni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6800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střednědobá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– RAAS (přesun mezi cirkulací a ECT)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6800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–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dlouhodobá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– ledviny (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horm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změny objemu krve</a:t>
            </a:r>
            <a:r>
              <a:rPr lang="cs-CZ" dirty="0" smtClean="0"/>
              <a:t>)</a:t>
            </a:r>
          </a:p>
          <a:p>
            <a:pPr defTabSz="46800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přizpůsobení náplň cirkulace její kapacitě</a:t>
            </a:r>
          </a:p>
          <a:p>
            <a:pPr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regulace</a:t>
            </a:r>
          </a:p>
          <a:p>
            <a:pPr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– systémová =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baroreflex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– lokální = auto-/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parakrinní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mediátory</a:t>
            </a:r>
          </a:p>
          <a:p>
            <a:pPr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3352" y="260648"/>
            <a:ext cx="836100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cap="all" dirty="0" smtClean="0">
                <a:latin typeface="Arial" panose="020B0604020202020204" pitchFamily="34" charset="0"/>
              </a:rPr>
              <a:t>Regulace krevního tlaku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884" y="1484784"/>
            <a:ext cx="5403116" cy="37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425" y="23717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Krátkodobé mechanismy regulace </a:t>
            </a:r>
            <a:r>
              <a:rPr lang="cs-CZ" sz="4400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endParaRPr lang="cs-CZ" sz="4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9336" y="1081867"/>
            <a:ext cx="10346294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působí v rámci sekund, minut, časově omezená účinnost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ympatická stimulace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ředevším nervové mechanismy kontroly tlaku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aroreceptorový a chemoreceptorový reflex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eceptory nízkého tlaku s srdečních síních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pulmonárních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arteriích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zv. ischemická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odpověd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umorální mechanismy – katecholaminy </a:t>
            </a:r>
          </a:p>
          <a:p>
            <a:r>
              <a:rPr lang="cs-CZ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(adrenalin a noradrenalin z dřeně nadledvinek)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otencují účinek nervového zásobení cév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ůsobí v místech malého zásobení –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metaarterioly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venuly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oločas v cirkulaci 3min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tráta krve → ↓ TK→ reflexní vazokonstrikce a redistribuce (centralizace krevního oběhu)</a:t>
            </a:r>
          </a:p>
          <a:p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nfuze → ↑intravaskulární objem →↑TK →</a:t>
            </a:r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rexlexní</a:t>
            </a:r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vazodilatace</a:t>
            </a:r>
          </a:p>
          <a:p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cap="al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přizpůsobení kapacity řečiště její náplni</a:t>
            </a:r>
          </a:p>
          <a:p>
            <a:endParaRPr lang="cs-CZ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700808"/>
            <a:ext cx="3985510" cy="31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376930" y="4241548"/>
            <a:ext cx="2268962" cy="26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63352" y="112128"/>
            <a:ext cx="120619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cap="all" dirty="0" err="1" smtClean="0">
                <a:latin typeface="Arial" panose="020B0604020202020204" pitchFamily="34" charset="0"/>
              </a:rPr>
              <a:t>VEGETATIvní</a:t>
            </a:r>
            <a:r>
              <a:rPr lang="cs-CZ" cap="all" dirty="0" smtClean="0">
                <a:latin typeface="Arial" panose="020B0604020202020204" pitchFamily="34" charset="0"/>
              </a:rPr>
              <a:t> Regulace </a:t>
            </a:r>
            <a:r>
              <a:rPr lang="cs-CZ" cap="all" dirty="0">
                <a:latin typeface="Arial" panose="020B0604020202020204" pitchFamily="34" charset="0"/>
              </a:rPr>
              <a:t>TK - </a:t>
            </a:r>
            <a:r>
              <a:rPr lang="cs-CZ" cap="all" dirty="0" err="1">
                <a:latin typeface="Arial" panose="020B0604020202020204" pitchFamily="34" charset="0"/>
              </a:rPr>
              <a:t>baroreflex</a:t>
            </a:r>
            <a:endParaRPr lang="cs-CZ" cap="all" dirty="0">
              <a:latin typeface="Arial" panose="020B060402020202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9335" y="1145696"/>
            <a:ext cx="8640961" cy="5589200"/>
          </a:xfrm>
        </p:spPr>
        <p:txBody>
          <a:bodyPr>
            <a:normAutofit fontScale="85000" lnSpcReduction="20000"/>
          </a:bodyPr>
          <a:lstStyle/>
          <a:p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hlavní 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krátkodobá regulace </a:t>
            </a:r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</a:p>
          <a:p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autonomní 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nervový systém: </a:t>
            </a:r>
            <a:r>
              <a:rPr lang="cs-CZ" sz="2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sympatikus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 (↑TK, SF, </a:t>
            </a:r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TPR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cs-CZ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parasympatikus</a:t>
            </a:r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(↓TK, SF, </a:t>
            </a:r>
            <a:r>
              <a:rPr lang="cs-CZ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TPR</a:t>
            </a:r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aferentní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zakončení – baroreceptory </a:t>
            </a: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	oblouku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aorty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 karotických bifurkací; </a:t>
            </a: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	centrální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 periferní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chemoreceptory, </a:t>
            </a:r>
          </a:p>
          <a:p>
            <a:pPr marL="0" indent="0">
              <a:buNone/>
            </a:pPr>
            <a:r>
              <a:rPr lang="cs-CZ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centrum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(NTS), </a:t>
            </a: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	area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postrema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rostrální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ventrolaterální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	vazomotorická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formace (RVF, RVLM) s </a:t>
            </a: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	 </a:t>
            </a:r>
            <a:r>
              <a:rPr lang="cs-CZ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imidazolinovými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receptory</a:t>
            </a:r>
          </a:p>
          <a:p>
            <a:r>
              <a:rPr lang="cs-CZ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eferentní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zakončení </a:t>
            </a: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srdce (hl. </a:t>
            </a:r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β1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a M2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receptory) -n. vagus inervuje SA uzel</a:t>
            </a: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- cévy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(hl. </a:t>
            </a:r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α1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receptory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sympatická inervace hladké svaloviny především arterií</a:t>
            </a: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- ledviny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α1, </a:t>
            </a:r>
            <a:r>
              <a:rPr lang="el-G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α2</a:t>
            </a:r>
            <a:r>
              <a:rPr lang="el-GR" sz="1900" dirty="0">
                <a:latin typeface="Arial" panose="020B0604020202020204" pitchFamily="34" charset="0"/>
                <a:cs typeface="Arial" panose="020B0604020202020204" pitchFamily="34" charset="0"/>
              </a:rPr>
              <a:t>, β1</a:t>
            </a:r>
            <a:r>
              <a:rPr lang="el-G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pokles tlaku 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snižuje napětí stěny artérií a snižuje aktivitu </a:t>
            </a:r>
          </a:p>
          <a:p>
            <a:pPr marL="0" indent="0">
              <a:buNone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2100" dirty="0" err="1">
                <a:latin typeface="Arial" panose="020B0604020202020204" pitchFamily="34" charset="0"/>
                <a:cs typeface="Arial" panose="020B0604020202020204" pitchFamily="34" charset="0"/>
              </a:rPr>
              <a:t>barorecetorů</a:t>
            </a: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, tím se zvýší aktivita sympatických nervů, </a:t>
            </a:r>
          </a:p>
          <a:p>
            <a:pPr marL="0" indent="0">
              <a:buNone/>
            </a:pPr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      která zvýší </a:t>
            </a:r>
          </a:p>
          <a:p>
            <a:pPr marL="0" indent="0">
              <a:buNone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9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srdeční frekvenci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2. srdeční kontraktilitu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3. periferní vazokonstrikci </a:t>
            </a:r>
            <a:r>
              <a:rPr lang="cs-CZ" sz="19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9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venokonstrikci</a:t>
            </a:r>
            <a:endParaRPr lang="cs-CZ" sz="19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1255128"/>
            <a:ext cx="3505572" cy="2956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344" y="332656"/>
            <a:ext cx="11582400" cy="1143000"/>
          </a:xfrm>
        </p:spPr>
        <p:txBody>
          <a:bodyPr>
            <a:noAutofit/>
          </a:bodyPr>
          <a:lstStyle/>
          <a:p>
            <a:pPr algn="l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STŘEDNĚDOBÉ MECHAMISMY REGULACE TK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9520" y="2060848"/>
            <a:ext cx="6554552" cy="4680520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desítek minut po několik </a:t>
            </a:r>
            <a:r>
              <a:rPr lang="cs-CZ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hodin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sympatikem zprostředkovaný vliv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katecholaminů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humorální mechanismy – systémová vazokonstrikce –ANTII </a:t>
            </a: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systém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renin-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angiotenzin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-aldosteron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působení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antidiuretického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hormonu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(vazopresin)</a:t>
            </a:r>
            <a:endParaRPr lang="cs-CZ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elaxace cévní stěny při změnách TK</a:t>
            </a: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řesun tekutin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mezi intra a extravazálním prostorem v kapilárách –mají svůj limit</a:t>
            </a:r>
          </a:p>
          <a:p>
            <a:pPr marL="0" indent="0">
              <a:buNone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4638" y="980728"/>
            <a:ext cx="3501607" cy="572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87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3352" y="316696"/>
            <a:ext cx="6196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cap="all" dirty="0">
                <a:latin typeface="Arial" panose="020B0604020202020204" pitchFamily="34" charset="0"/>
                <a:cs typeface="Arial" panose="020B0604020202020204" pitchFamily="34" charset="0"/>
              </a:rPr>
              <a:t>Regulace TK </a:t>
            </a:r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RAAS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o.quizlet.com/Bm2Noi2aoaF1nNq.Iz8n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20" y="3140968"/>
            <a:ext cx="6638268" cy="348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704512" y="188640"/>
            <a:ext cx="530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endokrinní</a:t>
            </a:r>
          </a:p>
          <a:p>
            <a:r>
              <a:rPr lang="cs-CZ" dirty="0" err="1" smtClean="0"/>
              <a:t>parakrinní</a:t>
            </a:r>
            <a:endParaRPr lang="cs-CZ" dirty="0" smtClean="0"/>
          </a:p>
          <a:p>
            <a:r>
              <a:rPr lang="cs-CZ" dirty="0" err="1" smtClean="0"/>
              <a:t>autokrinní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3861048"/>
            <a:ext cx="4323561" cy="251407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13520" y="1412776"/>
            <a:ext cx="1000911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vazokonstrikční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klasický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RAS (presorické rameno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angiotenzinogen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renin, ACE,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AngII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AT1R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vazodilatační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vyrovnávací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depresorické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rameno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angiotenzinogen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renin,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ACE2, Ang1-7,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MasR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-u diabetu a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hypertenze: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Angiotenzin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(1-7): antioxidační,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antifibrinotické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protizánětlivé,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natriuretické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uvolnění NO a prostaglandinů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presorická a </a:t>
            </a:r>
            <a:r>
              <a:rPr lang="cs-CZ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depresorická</a:t>
            </a:r>
            <a:r>
              <a:rPr lang="cs-C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větev jsou často protichůdné, orgánově specifické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940861" y="1489721"/>
            <a:ext cx="1846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poměr ACE/ACE2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016" y="476672"/>
            <a:ext cx="10975304" cy="1143000"/>
          </a:xfrm>
        </p:spPr>
        <p:txBody>
          <a:bodyPr>
            <a:noAutofit/>
          </a:bodyPr>
          <a:lstStyle/>
          <a:p>
            <a:pPr algn="l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DLOUHODOBÉ MECHAMISMY REGULACE TK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9520" y="2060848"/>
            <a:ext cx="10972800" cy="4525963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etrvalé hodnoty TK lze dosáhnout jen přizpůsobením objemu náplně cirkulace její kapacitě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úpravy objemu tělesných tekutin a cirkulující krve ledvinami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ledvinový systém dlouhodobé regulace arteriálního tlaku a dlouhodobé bilance tělních tekutin - neomezená</a:t>
            </a: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kompenzuje nesoulad mezi kapacitou řečiště a velikostí jeho náplně</a:t>
            </a: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352" y="404664"/>
            <a:ext cx="11665296" cy="841248"/>
          </a:xfrm>
        </p:spPr>
        <p:txBody>
          <a:bodyPr>
            <a:normAutofit fontScale="90000"/>
          </a:bodyPr>
          <a:lstStyle/>
          <a:p>
            <a:pPr algn="l"/>
            <a:r>
              <a:rPr lang="cs-CZ" cap="all" dirty="0" smtClean="0">
                <a:latin typeface="Arial" panose="020B0604020202020204" pitchFamily="34" charset="0"/>
              </a:rPr>
              <a:t>TLAKOVÁ DIURÉZA </a:t>
            </a:r>
            <a:r>
              <a:rPr lang="cs-CZ" cap="all" dirty="0">
                <a:latin typeface="Arial" panose="020B0604020202020204" pitchFamily="34" charset="0"/>
              </a:rPr>
              <a:t>/</a:t>
            </a:r>
            <a:r>
              <a:rPr lang="cs-CZ" cap="all" dirty="0" smtClean="0">
                <a:latin typeface="Arial" panose="020B0604020202020204" pitchFamily="34" charset="0"/>
              </a:rPr>
              <a:t>Ledvinná funkční křivka</a:t>
            </a:r>
            <a:endParaRPr lang="cs-CZ" cap="all" dirty="0">
              <a:latin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63352" y="1556792"/>
            <a:ext cx="11665296" cy="5589240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tlaková diuréza – ↑ arteriálního tlaku – ↑ výdej tekutin a solí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dobré funkci ledvin může být vyšší rezistence nebo CO kompenzována vyšší glomerulární filtrací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snížením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cirkulujícího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volumu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vzestup arteriálního tlaku –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zvýšená tvorba moči za 30-60s</a:t>
            </a: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vzestup arteriálního tlaku o 15%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(10-20mmHg) - zdvojnásobení diurézy</a:t>
            </a: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renální funkční křivka – posun doprava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(exkreční deficit) – stálý příjem iontů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Na a vody – expanze extracelulárního 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prostoru – </a:t>
            </a:r>
            <a:r>
              <a:rPr lang="cs-CZ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zvýšení arteriálního tlaku</a:t>
            </a:r>
            <a:endParaRPr lang="cs-CZ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patologických situací je tato regulace porušena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hypervolémie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trvalé odchylky MAP – dlouhodobý nepoměr mezi náplní krevního řečiště a jeho kapacitou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pfyziollfup.upol.cz/castwiki2/wp-content/uploads/2012/02/SklonenaFKriv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74" y="2717874"/>
            <a:ext cx="71532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75920" y="2682450"/>
            <a:ext cx="5060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vazokonstrikce - antidiuretika	vazodilatace -diuretika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8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7368" y="175088"/>
            <a:ext cx="10972800" cy="1143000"/>
          </a:xfrm>
        </p:spPr>
        <p:txBody>
          <a:bodyPr/>
          <a:lstStyle/>
          <a:p>
            <a:pPr algn="l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SRDCE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9512" y="1170042"/>
            <a:ext cx="3930264" cy="56688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první orgán, který se formuje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 funguje v rozvíjejícím se embryu </a:t>
            </a:r>
            <a:endParaRPr lang="cs-CZ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s-CZ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jeho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činnost, umožňující trvalou dodávku kyslíku a živin tělesným orgánům a tkáním, je </a:t>
            </a: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naprosto nezbytná do konce života</a:t>
            </a:r>
          </a:p>
          <a:p>
            <a:pPr>
              <a:lnSpc>
                <a:spcPct val="120000"/>
              </a:lnSpc>
            </a:pPr>
            <a:endParaRPr lang="pl-PL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da-DK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fylogenezi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objevuje v </a:t>
            </a:r>
            <a:endParaRPr lang="cs-CZ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primitivní form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u hmyzu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cs-CZ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pl-P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jak probíhá jeho morfogeneze na molekulov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é úrovni, se začalo objasňovat teprve v 90. letech dvacátého století </a:t>
            </a:r>
          </a:p>
          <a:p>
            <a:pPr>
              <a:lnSpc>
                <a:spcPct val="120000"/>
              </a:lnSpc>
              <a:buNone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prvním krokem byl objev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homeobox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genu, nazývaného </a:t>
            </a:r>
            <a:r>
              <a:rPr lang="cs-CZ" sz="13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tinman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), který je nutný pro formaci primitivního srdce u </a:t>
            </a:r>
            <a:r>
              <a:rPr lang="cs-CZ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  <a:r>
              <a:rPr lang="cs-CZ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melanogaster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 Jeho obdobou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u savců je gen označovaný jako Nkx 2-5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neboli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Csx</a:t>
            </a:r>
            <a:endParaRPr lang="cs-CZ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1794018"/>
            <a:ext cx="3862618" cy="405915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712399" y="6532646"/>
            <a:ext cx="13869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" dirty="0">
                <a:latin typeface="Arial" panose="020B0604020202020204" pitchFamily="34" charset="0"/>
                <a:cs typeface="Arial" panose="020B0604020202020204" pitchFamily="34" charset="0"/>
              </a:rPr>
              <a:t>DOI: 10.1016/j.matbio.2014.03.006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840539"/>
            <a:ext cx="3784440" cy="37844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324" y="245440"/>
            <a:ext cx="4485356" cy="252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336" y="78936"/>
            <a:ext cx="10972800" cy="1143000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</a:rPr>
              <a:t>Cirkadiánní </a:t>
            </a:r>
            <a:r>
              <a:rPr lang="cs-CZ" cap="all" dirty="0" err="1" smtClean="0">
                <a:latin typeface="Arial" panose="020B0604020202020204" pitchFamily="34" charset="0"/>
              </a:rPr>
              <a:t>rytmicita</a:t>
            </a:r>
            <a:r>
              <a:rPr lang="cs-CZ" cap="all" dirty="0" smtClean="0">
                <a:latin typeface="Arial" panose="020B0604020202020204" pitchFamily="34" charset="0"/>
              </a:rPr>
              <a:t> TK</a:t>
            </a:r>
            <a:endParaRPr lang="cs-CZ" cap="all" dirty="0">
              <a:latin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84522" y="1193384"/>
            <a:ext cx="7367661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TK v noci normálně klesá o 10-20%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dipping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Hypertonici „non-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dippers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“ mají cca 2,5x větší riziko kardiovaskulárních příhod, než „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dippers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 části „non-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dippers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“ je příčinou zřejmě porucha sekrece melatoninu, často je absence poklesu důsledkem obstrukční spánkové apnoe </a:t>
            </a:r>
          </a:p>
        </p:txBody>
      </p:sp>
      <p:pic>
        <p:nvPicPr>
          <p:cNvPr id="7" name="Picture 11" descr="b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368" y="3789040"/>
            <a:ext cx="3313634" cy="2328332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23" y="3456365"/>
            <a:ext cx="3823861" cy="25452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196" y="102722"/>
            <a:ext cx="3642179" cy="34563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666" y="3585367"/>
            <a:ext cx="3416110" cy="3272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8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263352" y="332656"/>
            <a:ext cx="11737304" cy="923925"/>
          </a:xfrm>
        </p:spPr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  <a:cs typeface="Trebuchet MS" pitchFamily="34" charset="0"/>
              </a:rPr>
              <a:t>Kardiovaskulární příhody </a:t>
            </a:r>
            <a:r>
              <a:rPr lang="cs-CZ" cap="all" dirty="0" smtClean="0">
                <a:latin typeface="Arial" panose="020B0604020202020204" pitchFamily="34" charset="0"/>
                <a:cs typeface="Trebuchet MS" pitchFamily="34" charset="0"/>
              </a:rPr>
              <a:t/>
            </a:r>
            <a:br>
              <a:rPr lang="cs-CZ" cap="all" dirty="0" smtClean="0">
                <a:latin typeface="Arial" panose="020B0604020202020204" pitchFamily="34" charset="0"/>
                <a:cs typeface="Trebuchet MS" pitchFamily="34" charset="0"/>
              </a:rPr>
            </a:br>
            <a:r>
              <a:rPr lang="cs-CZ" cap="all" dirty="0" smtClean="0">
                <a:latin typeface="Arial" panose="020B0604020202020204" pitchFamily="34" charset="0"/>
                <a:cs typeface="Trebuchet MS" pitchFamily="34" charset="0"/>
              </a:rPr>
              <a:t>během </a:t>
            </a:r>
            <a:r>
              <a:rPr lang="cs-CZ" cap="all" dirty="0">
                <a:latin typeface="Arial" panose="020B0604020202020204" pitchFamily="34" charset="0"/>
                <a:cs typeface="Trebuchet MS" pitchFamily="34" charset="0"/>
              </a:rPr>
              <a:t>dne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2351584" y="5311676"/>
            <a:ext cx="8857479" cy="1628800"/>
          </a:xfrm>
        </p:spPr>
        <p:txBody>
          <a:bodyPr>
            <a:noAutofit/>
          </a:bodyPr>
          <a:lstStyle/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Nejvyšší incidence mozkových a srdečních infarktů je v ranních hodinách 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Výjimkou jsou pacienti se syndromem spánkové apnoe</a:t>
            </a:r>
          </a:p>
        </p:txBody>
      </p:sp>
      <p:pic>
        <p:nvPicPr>
          <p:cNvPr id="5124" name="Picture 2" descr="http://ars.sciencedirect.com/content/image/1-s2.0-S1933171108000387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1" y="1628800"/>
            <a:ext cx="5921573" cy="355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982" y="1223315"/>
            <a:ext cx="4876138" cy="3717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6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400" y="332656"/>
            <a:ext cx="7293178" cy="45582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9336" y="5229200"/>
            <a:ext cx="116340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high-calorie meals after 6 P.M. significantly increases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risk for high blood pressure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high blood sugar levels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lead to type 2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/>
              <a:t>noon</a:t>
            </a:r>
            <a:r>
              <a:rPr lang="cs-CZ" dirty="0"/>
              <a:t> and 11 </a:t>
            </a:r>
            <a:r>
              <a:rPr lang="cs-CZ" dirty="0" err="1" smtClean="0"/>
              <a:t>p.m</a:t>
            </a:r>
            <a:r>
              <a:rPr lang="cs-CZ" dirty="0" smtClean="0"/>
              <a:t> (8weeks)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insulin, blood sugar, cholesterol,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triglycerides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calories they ate between 5 P.M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midnight, the higher their levels of C-reactive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40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336" y="203201"/>
            <a:ext cx="11904133" cy="777875"/>
          </a:xfrm>
        </p:spPr>
        <p:txBody>
          <a:bodyPr/>
          <a:lstStyle/>
          <a:p>
            <a:pPr eaLnBrk="1" hangingPunct="1"/>
            <a:r>
              <a:rPr lang="cs-CZ" cap="all" dirty="0" smtClean="0">
                <a:latin typeface="Arial" panose="020B0604020202020204" pitchFamily="34" charset="0"/>
              </a:rPr>
              <a:t>Normální Krevní tlak a hypertenze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600824" y="981076"/>
            <a:ext cx="5327823" cy="56165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je </a:t>
            </a:r>
            <a:r>
              <a:rPr 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spojitý znak</a:t>
            </a:r>
            <a:r>
              <a:rPr 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charakteristickou </a:t>
            </a:r>
            <a:r>
              <a:rPr 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populační distribucí</a:t>
            </a:r>
          </a:p>
          <a:p>
            <a:pPr eaLnBrk="1" hangingPunct="1"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stanovení hranice “normálnosti” je vždy arbitrární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referenční interval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zahrnuje 95% zdravé populace, zbylých 5% ne)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 parametrů s normální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gaussovskou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 distribucí populační průměr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 2SD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u ostatních parametrů např.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medián [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2.5% - 97.5% kvantil]</a:t>
            </a:r>
          </a:p>
          <a:p>
            <a:pPr eaLnBrk="1" hangingPunct="1"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ale populace nemusí ležet svými obvyklými hladinami v optimu!</a:t>
            </a:r>
          </a:p>
          <a:p>
            <a:pPr lvl="1"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proto se navíc běžně zohledňuje např. mortalita asociovaná s příslušnými hodnotami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eferenční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meze je tak možno upravit na podkladě prospektivních studií</a:t>
            </a:r>
          </a:p>
          <a:p>
            <a:pPr marL="0" indent="0">
              <a:lnSpc>
                <a:spcPct val="80000"/>
              </a:lnSpc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9" descr="BP_cz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480" y="1002804"/>
            <a:ext cx="4986338" cy="568801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368" y="116632"/>
            <a:ext cx="10972800" cy="1143000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</a:rPr>
              <a:t>Hypertenze</a:t>
            </a:r>
            <a:endParaRPr lang="cs-CZ" cap="all" dirty="0">
              <a:latin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96688" y="1124744"/>
            <a:ext cx="11809312" cy="5616624"/>
          </a:xfrm>
        </p:spPr>
        <p:txBody>
          <a:bodyPr>
            <a:normAutofit fontScale="47500" lnSpcReduction="20000"/>
          </a:bodyPr>
          <a:lstStyle/>
          <a:p>
            <a:pPr lvl="1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louhodobé chronické onemocnění</a:t>
            </a:r>
          </a:p>
          <a:p>
            <a:pPr lvl="1">
              <a:lnSpc>
                <a:spcPct val="170000"/>
              </a:lnSpc>
            </a:pP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TK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 </a:t>
            </a: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140/90 </a:t>
            </a:r>
            <a:r>
              <a:rPr lang="cs-CZ" sz="2900" b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mmHg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(ve dne) u dospělého </a:t>
            </a: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bez ohledu na věk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v klidu (&gt;10 min) </a:t>
            </a:r>
            <a:endParaRPr lang="cs-CZ" sz="29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lvl="1">
              <a:lnSpc>
                <a:spcPct val="170000"/>
              </a:lnSpc>
            </a:pP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opakovaně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min. 2 ze 3 měření v odstupu několika dní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u diabetiků a chronického selhání ledvin by měl být tlak &lt;130/80mmHg 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ideální TK je u dospělého STK&lt;120 a DTK&lt;80mmHg</a:t>
            </a:r>
          </a:p>
          <a:p>
            <a:pPr lvl="1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stupeň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mírná 140 – 179/90 – 104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středně závažná 180 – 199/105 - 114 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těžká  200/115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izolovaná systolická hypertenze SBP &gt;160 při DBP &lt;90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mmHg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rezistentní 140/90 při kombinaci 3 antihypertenziv</a:t>
            </a:r>
          </a:p>
          <a:p>
            <a:pPr lvl="1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stadia orgánového poškození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 – prosté zvýšení TK bez orgánových změn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II – hypertrofie LK,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mikroalbumin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-/proteinurie, kalcifikace aorty</a:t>
            </a:r>
          </a:p>
          <a:p>
            <a:pPr lvl="2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III – komplikace:  srdeční selhání, renální insuficience, CMP </a:t>
            </a:r>
            <a:endParaRPr lang="cs-CZ" sz="29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914400" lvl="2" indent="0">
              <a:lnSpc>
                <a:spcPct val="170000"/>
              </a:lnSpc>
              <a:buNone/>
            </a:pPr>
            <a:endParaRPr lang="cs-CZ" sz="29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endParaRPr lang="cs-CZ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4037730"/>
            <a:ext cx="5643338" cy="281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664" y="404664"/>
            <a:ext cx="4573754" cy="3431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7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4255475"/>
            <a:ext cx="4295800" cy="270787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063552" y="4116976"/>
            <a:ext cx="4417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https://www.nzip.cz/clanek/1663-hypertenze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4797152"/>
            <a:ext cx="2193943" cy="943817"/>
          </a:xfrm>
          <a:prstGeom prst="rect">
            <a:avLst/>
          </a:prstGeom>
        </p:spPr>
      </p:pic>
      <p:pic>
        <p:nvPicPr>
          <p:cNvPr id="7" name="Zástupný symbol pro obsa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696" y="946700"/>
            <a:ext cx="4622304" cy="28043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661213"/>
            <a:ext cx="6634008" cy="34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116632"/>
            <a:ext cx="10972800" cy="1143000"/>
          </a:xfrm>
        </p:spPr>
        <p:txBody>
          <a:bodyPr/>
          <a:lstStyle/>
          <a:p>
            <a:pPr algn="l" eaLnBrk="1" hangingPunct="1"/>
            <a:r>
              <a:rPr lang="cs-CZ" cap="all" dirty="0" smtClean="0">
                <a:latin typeface="Arial" panose="020B0604020202020204" pitchFamily="34" charset="0"/>
              </a:rPr>
              <a:t>HYPERTENZE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esenciální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– 90-95%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souběžná porucha regulačních mechanismů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6197600" y="1600201"/>
            <a:ext cx="5384800" cy="4997151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sekundární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– 5-10%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renální</a:t>
            </a:r>
          </a:p>
          <a:p>
            <a:pPr lvl="2" eaLnBrk="1" hangingPunct="1"/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renovaskulární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renopare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chymatózní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endokrinní</a:t>
            </a:r>
          </a:p>
          <a:p>
            <a:pPr lvl="2" eaLnBrk="1" hangingPunct="1"/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nadledviny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prim.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hyperal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osteronismus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/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Cushingův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syndrom</a:t>
            </a:r>
          </a:p>
          <a:p>
            <a:pPr lvl="3" eaLnBrk="1" hangingPunct="1"/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feochromocytom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ostatn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</a:p>
          <a:p>
            <a:pPr lvl="3" eaLnBrk="1" hangingPunct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kromegalie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yperthyreóza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další</a:t>
            </a:r>
          </a:p>
          <a:p>
            <a:pPr lvl="3" eaLnBrk="1" hangingPunct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oarktace aorty</a:t>
            </a:r>
          </a:p>
          <a:p>
            <a:pPr lvl="3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spánková apnoe, </a:t>
            </a:r>
          </a:p>
          <a:p>
            <a:pPr lvl="3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chronická bolest</a:t>
            </a:r>
          </a:p>
          <a:p>
            <a:pPr lvl="3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neurogenní- nádor mozku</a:t>
            </a:r>
          </a:p>
          <a:p>
            <a:pPr lvl="3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léky, hormony</a:t>
            </a:r>
          </a:p>
          <a:p>
            <a:pPr lvl="3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těhotenství</a:t>
            </a:r>
          </a:p>
          <a:p>
            <a:pPr lvl="3" eaLnBrk="1" hangingPunct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VVV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2539488"/>
            <a:ext cx="4057864" cy="4057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9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8960" y="1340768"/>
            <a:ext cx="11161239" cy="5256213"/>
          </a:xfrm>
        </p:spPr>
        <p:txBody>
          <a:bodyPr>
            <a:normAutofit lnSpcReduction="10000"/>
          </a:bodyPr>
          <a:lstStyle/>
          <a:p>
            <a:pPr marL="533400" indent="-533400">
              <a:lnSpc>
                <a:spcPct val="90000"/>
              </a:lnSpc>
              <a:buNone/>
            </a:pP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Sekundární hypertenze způsobené převážně zvýšeným periferním odporem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Feochromocytom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Jednostranná stenóza renální arterie</a:t>
            </a:r>
          </a:p>
          <a:p>
            <a:pPr marL="533400" indent="-533400">
              <a:lnSpc>
                <a:spcPct val="90000"/>
              </a:lnSpc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Sekundární hypertenze způsobené převážně </a:t>
            </a:r>
            <a:endParaRPr lang="cs-CZ" sz="18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cs-CZ" sz="1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zvětšeným </a:t>
            </a: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objemem krve  a zvýšenou cirkulací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Primární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hyperaldosteronizmus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Connův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syndrom)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Odstranění ledvin (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renoprivní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hypertenze)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Cushingův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 (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hyperkortizolismus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Akromegalie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Polycythemia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Podávání estrogenů</a:t>
            </a:r>
          </a:p>
          <a:p>
            <a:pPr marL="533400" indent="-533400">
              <a:lnSpc>
                <a:spcPct val="90000"/>
              </a:lnSpc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Sekundární hypertenze způsobené zvýšeným </a:t>
            </a:r>
            <a:endParaRPr lang="cs-CZ" sz="18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cs-CZ" sz="1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periferním </a:t>
            </a: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odporem a zvětšeným objemem krve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Chronické ledvinové selhání v konečném stádiu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Oboustranná ischemie ledvin</a:t>
            </a:r>
          </a:p>
          <a:p>
            <a:pPr marL="533400" indent="-533400">
              <a:lnSpc>
                <a:spcPct val="90000"/>
              </a:lnSpc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Těhotenská hypertenze</a:t>
            </a:r>
          </a:p>
        </p:txBody>
      </p:sp>
      <p:sp>
        <p:nvSpPr>
          <p:cNvPr id="331780" name="AutoShape 4"/>
          <p:cNvSpPr>
            <a:spLocks noGrp="1" noChangeArrowheads="1"/>
          </p:cNvSpPr>
          <p:nvPr>
            <p:ph type="title"/>
          </p:nvPr>
        </p:nvSpPr>
        <p:spPr>
          <a:xfrm>
            <a:off x="288960" y="188640"/>
            <a:ext cx="11665296" cy="863600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</a:rPr>
              <a:t>Sekundární </a:t>
            </a:r>
            <a:r>
              <a:rPr lang="cs-CZ" cap="all" dirty="0" smtClean="0">
                <a:latin typeface="Arial" panose="020B0604020202020204" pitchFamily="34" charset="0"/>
              </a:rPr>
              <a:t>hypertenze</a:t>
            </a:r>
            <a:endParaRPr lang="cs-CZ" cap="all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43" y="1916832"/>
            <a:ext cx="5287096" cy="390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11" name="AutoShape 7"/>
          <p:cNvSpPr>
            <a:spLocks noGrp="1" noChangeArrowheads="1"/>
          </p:cNvSpPr>
          <p:nvPr>
            <p:ph type="title"/>
          </p:nvPr>
        </p:nvSpPr>
        <p:spPr>
          <a:xfrm>
            <a:off x="119336" y="308312"/>
            <a:ext cx="7924800" cy="720725"/>
          </a:xfrm>
        </p:spPr>
        <p:txBody>
          <a:bodyPr>
            <a:noAutofit/>
          </a:bodyPr>
          <a:lstStyle/>
          <a:p>
            <a:pPr algn="ctr"/>
            <a:r>
              <a:rPr lang="cs-CZ" cap="all" dirty="0">
                <a:latin typeface="Arial" panose="020B0604020202020204" pitchFamily="34" charset="0"/>
              </a:rPr>
              <a:t>Esenciální hypertenze</a:t>
            </a:r>
          </a:p>
        </p:txBody>
      </p:sp>
      <p:sp>
        <p:nvSpPr>
          <p:cNvPr id="3287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07368" y="1268760"/>
            <a:ext cx="9505305" cy="5113337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výsledek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dysregulace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mezi množstvím cirkulující krve a celkovým periferním odporem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(nervové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humorální mechanizmy)</a:t>
            </a:r>
          </a:p>
          <a:p>
            <a:pPr marL="0" indent="0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mechanizmy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primární změny cirkulujícího objemu krve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(hypertenze zvětšením)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hypervolémie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může vést k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hypercirkulačnímu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stavu a následnému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zvýšení periferní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rezistence</a:t>
            </a:r>
          </a:p>
          <a:p>
            <a:pPr>
              <a:buFont typeface="Wingdings" pitchFamily="2" charset="2"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přizpůsobení oběhu primární poruše ledvinných funkcí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dlouhodobé </a:t>
            </a: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nedostatečné vylučování vody a Na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endParaRPr lang="cs-CZ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důsledku neidentifikované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primární poruchy ledvin </a:t>
            </a:r>
            <a:endParaRPr lang="cs-CZ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by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mohlo vést k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hypertenzi</a:t>
            </a:r>
          </a:p>
          <a:p>
            <a:pPr>
              <a:buFont typeface="Wingdings" pitchFamily="2" charset="2"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cs-CZ"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zvýšená aktivita sympatického systému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může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vyvolat hypertenzi zvýšením srdečního výdaje a příp. </a:t>
            </a:r>
          </a:p>
          <a:p>
            <a:pPr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vazokonstrikcí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1765268"/>
            <a:ext cx="3504215" cy="412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PATOGENEZE HYPERTENZE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84784"/>
            <a:ext cx="3609900" cy="1147241"/>
          </a:xfrm>
          <a:ln>
            <a:solidFill>
              <a:srgbClr val="3333CC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sympatoadrenální</a:t>
            </a:r>
            <a:r>
              <a:rPr lang="cs-CZ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aktivita</a:t>
            </a:r>
            <a:endParaRPr lang="cs-CZ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cikulující</a:t>
            </a:r>
            <a:r>
              <a:rPr lang="cs-CZ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 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↑ tuhost cévní stěny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19500" y="1710879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vazokonstrikce</a:t>
            </a:r>
            <a:endParaRPr lang="cs-CZ" sz="2400" dirty="0">
              <a:solidFill>
                <a:srgbClr val="3333CC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456040" y="2870158"/>
            <a:ext cx="5472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hypertorfie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periferních odporových cév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změna senzitivity baroreceptorů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478520" y="217624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82295" y="1684509"/>
            <a:ext cx="50097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rezistence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afterload</a:t>
            </a:r>
            <a:endParaRPr lang="cs-CZ" sz="24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478520" y="384242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cs-CZ" sz="36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7176120" y="4659220"/>
            <a:ext cx="32816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tlakové přetížení srdce</a:t>
            </a:r>
          </a:p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hypertrofie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srd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stěny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478520" y="502422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cs-CZ" sz="3600" b="1" dirty="0"/>
          </a:p>
        </p:txBody>
      </p:sp>
      <p:sp>
        <p:nvSpPr>
          <p:cNvPr id="11" name="Obdélník 10"/>
          <p:cNvSpPr/>
          <p:nvPr/>
        </p:nvSpPr>
        <p:spPr>
          <a:xfrm>
            <a:off x="6653093" y="168467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063552" y="3068960"/>
            <a:ext cx="415806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PŘENASTAVENÍ NOVÉ </a:t>
            </a:r>
          </a:p>
          <a:p>
            <a:r>
              <a:rPr lang="cs-CZ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HODNOTY KT</a:t>
            </a:r>
          </a:p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147263" y="1430499"/>
            <a:ext cx="135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kompenzace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8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Oběhový systém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484784"/>
            <a:ext cx="8587680" cy="4539134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Levá síň, levá komora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Tepny (arterie), arterioly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Systémové kapiláry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Portální řečiště – sériové zapojení</a:t>
            </a:r>
          </a:p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Venuly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žíly (vény)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Pravá síň, pravá komora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Plicní arterie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Plicní kapiláry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Plicní vény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Lymfatické cévy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://images.tutorvista.com/content/circulation-animals/human-blood-circulatory-syste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6672"/>
            <a:ext cx="3240360" cy="29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645024"/>
            <a:ext cx="4834576" cy="30264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696400" y="6671469"/>
            <a:ext cx="26260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latin typeface="Arial" panose="020B0604020202020204" pitchFamily="34" charset="0"/>
                <a:cs typeface="Arial" panose="020B0604020202020204" pitchFamily="34" charset="0"/>
              </a:rPr>
              <a:t>https://answersresearchjournal.org/evolution/heart-evolution-four-types/</a:t>
            </a:r>
          </a:p>
        </p:txBody>
      </p:sp>
      <p:sp>
        <p:nvSpPr>
          <p:cNvPr id="4" name="Obdélník 3"/>
          <p:cNvSpPr/>
          <p:nvPr/>
        </p:nvSpPr>
        <p:spPr>
          <a:xfrm>
            <a:off x="4079776" y="6023918"/>
            <a:ext cx="19677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 = Q x 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3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188" y="298687"/>
            <a:ext cx="10344472" cy="841248"/>
          </a:xfrm>
        </p:spPr>
        <p:txBody>
          <a:bodyPr>
            <a:normAutofit fontScale="90000"/>
          </a:bodyPr>
          <a:lstStyle/>
          <a:p>
            <a:r>
              <a:rPr lang="cs-CZ" cap="all" dirty="0" smtClean="0">
                <a:latin typeface="Arial" panose="020B0604020202020204" pitchFamily="34" charset="0"/>
              </a:rPr>
              <a:t>Patogeneze esenciální hypertenze</a:t>
            </a:r>
            <a:endParaRPr lang="cs-CZ" cap="all" dirty="0">
              <a:latin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8371656" cy="4724400"/>
          </a:xfrm>
        </p:spPr>
        <p:txBody>
          <a:bodyPr/>
          <a:lstStyle/>
          <a:p>
            <a:r>
              <a:rPr lang="cs-CZ" dirty="0" smtClean="0"/>
              <a:t>Aktivace SNS            zvýšení CO               Příjem </a:t>
            </a:r>
            <a:r>
              <a:rPr lang="cs-CZ" dirty="0" err="1" smtClean="0"/>
              <a:t>NaCl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dirty="0" smtClean="0"/>
              <a:t>Aktivace RAAS             vazokonstrikce</a:t>
            </a:r>
          </a:p>
          <a:p>
            <a:endParaRPr lang="cs-CZ" dirty="0" smtClean="0"/>
          </a:p>
          <a:p>
            <a:r>
              <a:rPr lang="cs-CZ" dirty="0" smtClean="0"/>
              <a:t>Porucha ledvinné funkční křivky – hypervolémie</a:t>
            </a:r>
          </a:p>
          <a:p>
            <a:endParaRPr lang="cs-CZ" dirty="0"/>
          </a:p>
          <a:p>
            <a:r>
              <a:rPr lang="cs-CZ" dirty="0" smtClean="0"/>
              <a:t>Tuhost cévní stěny                       arteriální rezistence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                                       Hypertenze         </a:t>
            </a:r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>
            <a:off x="3143672" y="2060848"/>
            <a:ext cx="21602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3143672" y="3140968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4367808" y="1824005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4511824" y="2780928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hnutá šipka 10"/>
          <p:cNvSpPr/>
          <p:nvPr/>
        </p:nvSpPr>
        <p:spPr>
          <a:xfrm rot="5400000">
            <a:off x="7986210" y="2942946"/>
            <a:ext cx="1836204" cy="1728192"/>
          </a:xfrm>
          <a:prstGeom prst="bentArrow">
            <a:avLst>
              <a:gd name="adj1" fmla="val 7556"/>
              <a:gd name="adj2" fmla="val 8855"/>
              <a:gd name="adj3" fmla="val 25000"/>
              <a:gd name="adj4" fmla="val 41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>
            <a:off x="5160316" y="4905164"/>
            <a:ext cx="18593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ů 14"/>
          <p:cNvSpPr/>
          <p:nvPr/>
        </p:nvSpPr>
        <p:spPr>
          <a:xfrm>
            <a:off x="7441428" y="5121189"/>
            <a:ext cx="288032" cy="6412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ohnutá nahoru 16"/>
          <p:cNvSpPr/>
          <p:nvPr/>
        </p:nvSpPr>
        <p:spPr>
          <a:xfrm rot="10800000">
            <a:off x="6577332" y="4149080"/>
            <a:ext cx="1152128" cy="1613405"/>
          </a:xfrm>
          <a:prstGeom prst="bentUpArrow">
            <a:avLst>
              <a:gd name="adj1" fmla="val 9284"/>
              <a:gd name="adj2" fmla="val 1242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1654787">
            <a:off x="4553495" y="5364215"/>
            <a:ext cx="1368152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ve tvaru U 18"/>
          <p:cNvSpPr/>
          <p:nvPr/>
        </p:nvSpPr>
        <p:spPr>
          <a:xfrm rot="5400000">
            <a:off x="7486417" y="3281127"/>
            <a:ext cx="3335270" cy="2289071"/>
          </a:xfrm>
          <a:prstGeom prst="uturnArrow">
            <a:avLst>
              <a:gd name="adj1" fmla="val 4831"/>
              <a:gd name="adj2" fmla="val 6091"/>
              <a:gd name="adj3" fmla="val 25280"/>
              <a:gd name="adj4" fmla="val 43750"/>
              <a:gd name="adj5" fmla="val 75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0" name="Šipka dolů 19"/>
          <p:cNvSpPr/>
          <p:nvPr/>
        </p:nvSpPr>
        <p:spPr>
          <a:xfrm>
            <a:off x="8619448" y="2161514"/>
            <a:ext cx="284865" cy="15555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81" y="1252533"/>
            <a:ext cx="9141846" cy="548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52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1384" y="2348880"/>
            <a:ext cx="5200339" cy="2572735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930" y="1772816"/>
            <a:ext cx="5124139" cy="34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938" y="114585"/>
            <a:ext cx="10972800" cy="1143000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Následky hypertenze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5667" y="1160283"/>
            <a:ext cx="5539584" cy="47244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Srdce</a:t>
            </a:r>
          </a:p>
          <a:p>
            <a:pPr lvl="1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Hypertrofie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Ledviny</a:t>
            </a:r>
          </a:p>
          <a:p>
            <a:pPr lvl="1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Hypertenzní nefroskleróza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Mozek</a:t>
            </a:r>
          </a:p>
          <a:p>
            <a:pPr lvl="1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Hypertenzní encefalopatie</a:t>
            </a:r>
          </a:p>
          <a:p>
            <a:pPr lvl="1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Hemorrhagická CMP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Cévní stěna</a:t>
            </a:r>
          </a:p>
          <a:p>
            <a:pPr lvl="1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Ateroskleróza (zejm. srdce a mozku)</a:t>
            </a:r>
          </a:p>
          <a:p>
            <a:pPr marL="457200" lvl="1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mykentuckyheart.com/images/pictures/hypertens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191115"/>
            <a:ext cx="2733092" cy="21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116632"/>
            <a:ext cx="4212095" cy="31605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511" y="3297748"/>
            <a:ext cx="3724408" cy="34784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35722" y="4353718"/>
            <a:ext cx="791584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hypertentní</a:t>
            </a:r>
            <a:r>
              <a:rPr lang="cs-CZ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krize – </a:t>
            </a:r>
            <a:r>
              <a:rPr lang="cs-CZ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emergentní</a:t>
            </a:r>
            <a:r>
              <a:rPr lang="cs-CZ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hypertenzní stav</a:t>
            </a:r>
          </a:p>
          <a:p>
            <a:endParaRPr lang="cs-CZ" sz="5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STKnad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220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a/nebo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DTK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nad 120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(nevolnost, zvracení,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b.hlavy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křeče)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vznik - komplikace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chronické neléčené nebo špatně léčené primární hypertenze nebo jako komplikace sekundární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hypertenze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následky -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kardiovaskulární: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akutní aortální disekce, akutní levostranné srdeční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selhání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akutní IM, nestabilní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    -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renální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akutní renální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selhání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    -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cerebrovaskulární: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hypertenzní encefalopatie,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intracerebrální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krvácení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subarachnoidální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krvácení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    -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oční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hypertenzní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neuroretinopatie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8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191344" y="308497"/>
            <a:ext cx="11593288" cy="76944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 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ortalita – celková, ICHS a CMP</a:t>
            </a:r>
          </a:p>
        </p:txBody>
      </p:sp>
      <p:pic>
        <p:nvPicPr>
          <p:cNvPr id="19459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947" y="1422747"/>
            <a:ext cx="4752975" cy="2424112"/>
          </a:xfrm>
          <a:noFill/>
        </p:spPr>
      </p:pic>
      <p:pic>
        <p:nvPicPr>
          <p:cNvPr id="19460" name="Picture 9" descr="Imag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056" y="1268760"/>
            <a:ext cx="3867150" cy="2732087"/>
          </a:xfrm>
          <a:noFill/>
        </p:spPr>
      </p:pic>
      <p:pic>
        <p:nvPicPr>
          <p:cNvPr id="19461" name="Picture 10" descr="Imag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6893" y="4020489"/>
            <a:ext cx="3770313" cy="2732087"/>
          </a:xfrm>
          <a:noFill/>
        </p:spPr>
      </p:pic>
      <p:sp>
        <p:nvSpPr>
          <p:cNvPr id="2" name="Obdélník 1"/>
          <p:cNvSpPr/>
          <p:nvPr/>
        </p:nvSpPr>
        <p:spPr>
          <a:xfrm>
            <a:off x="623390" y="3853114"/>
            <a:ext cx="5000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-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 STK lineární závislost, u DTK spíše exponenciální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6" y="4559413"/>
            <a:ext cx="6449715" cy="2050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7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://www.hypertensiononline.org/slides2/slideimgs/t022/s006_dv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1412776"/>
            <a:ext cx="5173619" cy="3880214"/>
          </a:xfrm>
          <a:prstGeom prst="rect">
            <a:avLst/>
          </a:prstGeom>
          <a:noFill/>
        </p:spPr>
      </p:pic>
      <p:pic>
        <p:nvPicPr>
          <p:cNvPr id="3" name="Picture 2" descr="http://www.hypertensiononline.org/slides2/slideimgs/t022/s011_dv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3992" y="1431490"/>
            <a:ext cx="5148666" cy="386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8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336" y="155291"/>
            <a:ext cx="10972800" cy="1143000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Metabolický syndrom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30879" y="1298291"/>
            <a:ext cx="4987280" cy="4724400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Hypertenze</a:t>
            </a:r>
          </a:p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Dyslipidémie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Inzulinová rezistence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Centrální obezita</a:t>
            </a:r>
          </a:p>
          <a:p>
            <a:pPr lvl="1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obvykle také:</a:t>
            </a:r>
          </a:p>
          <a:p>
            <a:pPr lvl="2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hyperurikémie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dlouhodobý vzestup TF</a:t>
            </a:r>
          </a:p>
          <a:p>
            <a:pPr lvl="2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↑ fibrinogen</a:t>
            </a:r>
          </a:p>
          <a:p>
            <a:pPr lvl="2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dlouhodobě ↑ CRP</a:t>
            </a:r>
          </a:p>
          <a:p>
            <a:pPr lvl="2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estrogeny</a:t>
            </a:r>
          </a:p>
          <a:p>
            <a:pPr marL="914400" lvl="2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encrypted-tbn0.gstatic.com/images?q=tbn:ANd9GcQbVi5qEnig-U1fTQfsBCYjH8kkv7AQMfF-OvcvMJgUpPZZ4ZBXF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904" y="160662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9336" y="6290319"/>
            <a:ext cx="1164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Metabolický syndrom není nemocí,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nozologickou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jednotkou, nýbrž klasickým syndromem; pouze místo souběhu příznaků se v tomto případě jedná o nenáhodný souběh </a:t>
            </a:r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klinických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nálezů a laboratorních 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výsledků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9322976" y="3288491"/>
            <a:ext cx="22990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latin typeface="Arial" panose="020B0604020202020204" pitchFamily="34" charset="0"/>
                <a:cs typeface="Arial" panose="020B0604020202020204" pitchFamily="34" charset="0"/>
              </a:rPr>
              <a:t>https://www.solen.cz/pdfs/med/2010/03/04.pdf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3608621"/>
            <a:ext cx="4138387" cy="271242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139148"/>
            <a:ext cx="4533900" cy="222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0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76080"/>
            <a:ext cx="5410625" cy="388641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91344" y="1628800"/>
            <a:ext cx="604867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příjem Na (soli</a:t>
            </a:r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sz="17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po snížení příjmu obvykle pokles TK (i když ne vždy)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zvýšená citlivost k Na se uplatňuje zejm. v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některých populacích, </a:t>
            </a: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kde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 příjem Na obecně nízký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proto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 zajištěna intenzivní reabsorpce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1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přetrvává i v jiných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podmínkách - </a:t>
            </a:r>
            <a:r>
              <a:rPr lang="cs-CZ" sz="1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“gen otroků”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na druhou stranu např. v Evropě je příjem soli obecně vysoký</a:t>
            </a: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 přesto ne všichni jsou 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hypertonici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sz="1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evidentně různá citlivost</a:t>
            </a:r>
          </a:p>
          <a:p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hronický stres</a:t>
            </a:r>
            <a:endParaRPr lang="cs-CZ" sz="17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zpočátku reaktivní ↑ TK vede k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remodelaci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cévní stěny a tím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fixaci hypertenze</a:t>
            </a:r>
          </a:p>
          <a:p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nárůst tělesné váhy / nadváha / </a:t>
            </a:r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obezita (viscerální)</a:t>
            </a:r>
            <a:endParaRPr lang="cs-CZ" sz="17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alkohol </a:t>
            </a:r>
            <a:endParaRPr lang="cs-CZ" sz="17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kouření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(utlumení NO)</a:t>
            </a:r>
          </a:p>
          <a:p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věk, pohlaví</a:t>
            </a:r>
          </a:p>
          <a:p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diabetes</a:t>
            </a:r>
          </a:p>
          <a:p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9) nedostatek pohybu</a:t>
            </a:r>
          </a:p>
          <a:p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10) spánek/poruchy cirkadiánních rytmů</a:t>
            </a:r>
          </a:p>
          <a:p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11) škodlivé látky z prostředí</a:t>
            </a:r>
          </a:p>
          <a:p>
            <a:r>
              <a:rPr lang="cs-CZ" sz="17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12) sociální faktory</a:t>
            </a:r>
          </a:p>
          <a:p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91344" y="188640"/>
            <a:ext cx="67537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RIZIKOVÉ FAKTORY</a:t>
            </a:r>
          </a:p>
          <a:p>
            <a:r>
              <a:rPr lang="cs-CZ" sz="32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Faktory </a:t>
            </a:r>
            <a:r>
              <a:rPr lang="cs-CZ" sz="3200" cap="all" dirty="0">
                <a:latin typeface="Arial" panose="020B0604020202020204" pitchFamily="34" charset="0"/>
                <a:cs typeface="Arial" panose="020B0604020202020204" pitchFamily="34" charset="0"/>
              </a:rPr>
              <a:t>vnějšího </a:t>
            </a:r>
            <a:r>
              <a:rPr lang="cs-CZ" sz="32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prostředí</a:t>
            </a:r>
            <a:endParaRPr lang="cs-CZ" sz="4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4201811"/>
            <a:ext cx="3337799" cy="23821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32948" y="6519446"/>
            <a:ext cx="3424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1/3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se produkuje v tukové tkáni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438150"/>
            <a:ext cx="78105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336" y="207817"/>
            <a:ext cx="11904133" cy="777875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</a:rPr>
              <a:t>Genetika esenciální hypertenze</a:t>
            </a:r>
            <a:endParaRPr lang="cs-CZ" cap="all" dirty="0">
              <a:latin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7128792" cy="5616575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obvykle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polygenní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celkový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podíl dědičných faktorů na variabilitě TK 20-70% (většina studií cca 40%)</a:t>
            </a:r>
          </a:p>
          <a:p>
            <a:pPr lvl="1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pouze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malá část dědičných faktorů (v řádu procent) bezpečně identifikována</a:t>
            </a:r>
          </a:p>
          <a:p>
            <a:pPr lvl="1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nejčastěji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varianty: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SNS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RAAS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renin, AGT, ATR1,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ACE)				  endokrinní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parakrinní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transportní systémy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sodík</a:t>
            </a:r>
          </a:p>
          <a:p>
            <a:pPr marL="857250" lvl="2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vazopresorické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mediátory 				 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endotelin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TXA)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 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vazodilatační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mediátory (ANP, NO), 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Valná část dědičných faktorů spadá do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heritability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(genové interakce? souhrn efektů vzácných alel?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transgenerační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epigenetika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Vzácně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monogenní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formy (nadprodukce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mineralokortikoidů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hyperaldosre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Liddleův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syndrom)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1622364"/>
            <a:ext cx="3802628" cy="3462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1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344" y="1197145"/>
            <a:ext cx="7632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příležitostný TK</a:t>
            </a:r>
          </a:p>
          <a:p>
            <a:pPr marL="468000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sedě, klidu, po 10minutovém uklidnění, na dominantní paži s volně</a:t>
            </a:r>
          </a:p>
          <a:p>
            <a:pPr defTabSz="468000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podloženým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předloktím a tonometrem umístěným ve výši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srdce,</a:t>
            </a:r>
          </a:p>
          <a:p>
            <a:pPr defTabSz="46800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přiměřeně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široká a dlouhá manžeta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(při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obvodu paže pod 33cm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šíře</a:t>
            </a:r>
          </a:p>
          <a:p>
            <a:pPr defTabSz="46800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12cm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u paže s obvodem 33-41cm manžeta 15cm a 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6800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paže nad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41cm	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manžeta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18cm)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klasický tonometr – auskultačně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–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digitální – oscilometricky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dopplerometricky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(2) invazivní měření TK – katetr vyplněný tekutinou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(3) ambulantní monitorování TK (AMTK neboli “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Holter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–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záznam TK celkem 24 (nebo 48) hodin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měření s periodicitou 15–30min během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dne,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30–60min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noci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– </a:t>
            </a:r>
            <a:r>
              <a:rPr lang="cs-CZ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indikace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podezření na syndrom bílého pláště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na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terapii rezistentní hypertenze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epizodické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hypertenze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autonomní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neuropatie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ověření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účinnosti terapie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	kolapsové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stavy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35360" y="264160"/>
            <a:ext cx="7953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cap="all" dirty="0">
                <a:latin typeface="Arial" panose="020B0604020202020204" pitchFamily="34" charset="0"/>
                <a:cs typeface="Arial" panose="020B0604020202020204" pitchFamily="34" charset="0"/>
              </a:rPr>
              <a:t>Diagnostika hypertenze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374" y="414440"/>
            <a:ext cx="3895674" cy="519423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879976" y="566176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průměrný TK ze </a:t>
            </a:r>
            <a:r>
              <a:rPr lang="cs-CZ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cs-CZ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prohlídek je &gt; </a:t>
            </a:r>
            <a:r>
              <a:rPr lang="cs-CZ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140/90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zjištěné </a:t>
            </a:r>
            <a:r>
              <a:rPr lang="cs-CZ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během domácího </a:t>
            </a:r>
            <a:r>
              <a:rPr lang="cs-CZ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měření opakovaně &gt; </a:t>
            </a:r>
            <a:r>
              <a:rPr lang="cs-CZ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135/80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– hodinové měření ukázalo průměrné TK &gt; 130/80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8205" y="411190"/>
            <a:ext cx="8686800" cy="838200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Cirkulující volum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069494"/>
              </p:ext>
            </p:extLst>
          </p:nvPr>
        </p:nvGraphicFramePr>
        <p:xfrm>
          <a:off x="407368" y="1701683"/>
          <a:ext cx="6912768" cy="3159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267">
                <a:tc>
                  <a:txBody>
                    <a:bodyPr/>
                    <a:lstStyle/>
                    <a:p>
                      <a:r>
                        <a:rPr lang="cs-CZ" b="1" dirty="0" smtClean="0"/>
                        <a:t>Oddíl cirkulace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%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/>
                        <a:t>ml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267">
                <a:tc>
                  <a:txBody>
                    <a:bodyPr/>
                    <a:lstStyle/>
                    <a:p>
                      <a:r>
                        <a:rPr lang="cs-CZ" dirty="0" smtClean="0"/>
                        <a:t>Plicní oběh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9 %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450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267">
                <a:tc>
                  <a:txBody>
                    <a:bodyPr/>
                    <a:lstStyle/>
                    <a:p>
                      <a:r>
                        <a:rPr lang="cs-CZ" dirty="0" smtClean="0"/>
                        <a:t>Srdce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7 %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350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12">
                <a:tc>
                  <a:txBody>
                    <a:bodyPr/>
                    <a:lstStyle/>
                    <a:p>
                      <a:r>
                        <a:rPr lang="pt-BR" b="0" dirty="0" smtClean="0"/>
                        <a:t>Tepny periferního oběhu 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0" dirty="0" smtClean="0"/>
                        <a:t>13 % 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650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12">
                <a:tc>
                  <a:txBody>
                    <a:bodyPr/>
                    <a:lstStyle/>
                    <a:p>
                      <a:r>
                        <a:rPr lang="cs-CZ" b="0" dirty="0" err="1" smtClean="0"/>
                        <a:t>Tepénky</a:t>
                      </a:r>
                      <a:r>
                        <a:rPr lang="cs-CZ" b="0" dirty="0" smtClean="0"/>
                        <a:t> a kapiláry periferního oběhu 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 smtClean="0"/>
                        <a:t>7 % 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350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03">
                <a:tc>
                  <a:txBody>
                    <a:bodyPr/>
                    <a:lstStyle/>
                    <a:p>
                      <a:r>
                        <a:rPr lang="cs-CZ" b="0" dirty="0" smtClean="0"/>
                        <a:t>Žilky, žíly a žilní splavy periferního oběhu 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 smtClean="0"/>
                        <a:t>64 % 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3200 	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200" y="1577293"/>
            <a:ext cx="3530116" cy="350614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07368" y="5517232"/>
            <a:ext cx="10187404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Nezávislé rozdělování krve - stálý tlakový spád a tlaková rezerva – stálá hodnota krevního tlaku – 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STŘEDNÍ ARTERIÁLNÍ TLAK 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368" y="332656"/>
            <a:ext cx="11017224" cy="841248"/>
          </a:xfrm>
        </p:spPr>
        <p:txBody>
          <a:bodyPr>
            <a:normAutofit/>
          </a:bodyPr>
          <a:lstStyle/>
          <a:p>
            <a:pPr algn="l"/>
            <a:r>
              <a:rPr lang="cs-CZ" cap="all" dirty="0" smtClean="0">
                <a:latin typeface="Arial" panose="020B0604020202020204" pitchFamily="34" charset="0"/>
              </a:rPr>
              <a:t>Strategie pro terapii HYPERTENZE</a:t>
            </a:r>
            <a:endParaRPr lang="cs-CZ" cap="all" dirty="0">
              <a:latin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87" y="1519096"/>
            <a:ext cx="8587680" cy="4824536"/>
          </a:xfrm>
        </p:spPr>
        <p:txBody>
          <a:bodyPr>
            <a:normAutofit fontScale="85000" lnSpcReduction="20000"/>
          </a:bodyPr>
          <a:lstStyle/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Snížení sympatického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tonu –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blokátory (adrenergní systém)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Snížení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 – </a:t>
            </a:r>
            <a:r>
              <a:rPr lang="el-GR" sz="18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blokátory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Snížení vaskulární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rezistence – </a:t>
            </a:r>
            <a:r>
              <a:rPr 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vazodilatancia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RAAS, </a:t>
            </a:r>
            <a:r>
              <a:rPr lang="el-GR" sz="1800" b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blokátory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Úprava ledvinné funkční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křivky- diuretika, RAAS</a:t>
            </a: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lokátor Ca kanálů </a:t>
            </a:r>
          </a:p>
          <a:p>
            <a:endParaRPr 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ACE inhibitory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AT1 antagonisté - </a:t>
            </a:r>
            <a:r>
              <a:rPr lang="cs-CZ" sz="1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sartany</a:t>
            </a:r>
            <a:endParaRPr lang="cs-CZ" sz="16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blokátory (</a:t>
            </a:r>
            <a:r>
              <a:rPr lang="el-GR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blokátory)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blokátory Ca kanálů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diuretika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vazodilatancia</a:t>
            </a:r>
            <a:endParaRPr lang="cs-CZ" sz="16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endParaRPr lang="cs-CZ" sz="16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CÍL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zasáhnout různé patologické mechanismy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fixní dvojkombinace (trojkombinace)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uky.edu/%7Emtp/hypertension/bhka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049234"/>
            <a:ext cx="4746767" cy="382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4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4021" y="404664"/>
            <a:ext cx="5702155" cy="4525963"/>
          </a:xfrm>
        </p:spPr>
        <p:txBody>
          <a:bodyPr/>
          <a:lstStyle/>
          <a:p>
            <a:pPr marL="0" indent="0">
              <a:buNone/>
            </a:pP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RAAS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ACE inhibitory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pryl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sartany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proti AGTII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proti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minaralokortikoidnimu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kireny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anti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renin</a:t>
            </a:r>
          </a:p>
          <a:p>
            <a:pPr marL="0" indent="0">
              <a:buNone/>
            </a:pPr>
            <a:endParaRPr lang="cs-CZ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404664"/>
            <a:ext cx="6638925" cy="616267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5" y="4221088"/>
            <a:ext cx="5040610" cy="22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89" y="44624"/>
            <a:ext cx="3968062" cy="3968062"/>
          </a:xfrm>
          <a:prstGeom prst="rect">
            <a:avLst/>
          </a:prstGeom>
        </p:spPr>
      </p:pic>
      <p:pic>
        <p:nvPicPr>
          <p:cNvPr id="2" name="Picture 2" descr="http://www.hypertensiononline.org/slides2/slideimgs/t024/s003_dv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3393194"/>
            <a:ext cx="4218262" cy="3163697"/>
          </a:xfrm>
          <a:prstGeom prst="rect">
            <a:avLst/>
          </a:prstGeom>
          <a:noFill/>
        </p:spPr>
      </p:pic>
      <p:pic>
        <p:nvPicPr>
          <p:cNvPr id="3" name="Picture 2" descr="http://www.hypertensiononline.org/slides2/slideimgs/t024/s004_dv.gif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8088" y="3148094"/>
            <a:ext cx="4871864" cy="3653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6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548680"/>
            <a:ext cx="831532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63352" y="142138"/>
            <a:ext cx="12025336" cy="1143000"/>
          </a:xfrm>
        </p:spPr>
        <p:txBody>
          <a:bodyPr>
            <a:noAutofit/>
          </a:bodyPr>
          <a:lstStyle/>
          <a:p>
            <a:pPr algn="l"/>
            <a:r>
              <a:rPr lang="pl-PL" cap="all" dirty="0">
                <a:latin typeface="Arial" panose="020B0604020202020204" pitchFamily="34" charset="0"/>
                <a:cs typeface="Arial" panose="020B0604020202020204" pitchFamily="34" charset="0"/>
              </a:rPr>
              <a:t>Význam tlaku krve a </a:t>
            </a:r>
            <a:r>
              <a:rPr lang="pl-PL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jeho </a:t>
            </a:r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měření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63352" y="1412776"/>
            <a:ext cx="4608512" cy="5445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předcházení mnoha rizikovým onemocněním (ischemická choroba</a:t>
            </a:r>
          </a:p>
          <a:p>
            <a:pPr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srdeční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mozkové příhody, selhání ledvin, oční poruchy …)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nemá po velmi dlouhou dobu žádné symptomy – „Tichý zabiják”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jednotka užívanou pro měření tlaku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krve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je 1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~ 133,322 Pa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nějakém prostoru je tlak 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Pa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jestliže v něm na libovolnou rovinnou plochu 1 m2 působí kolmo rovnoměrně rozložená síla 1 N. </a:t>
            </a:r>
          </a:p>
          <a:p>
            <a:pPr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Pascal je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odvoznená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SI jednotka (m-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.kg.s-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). Používá se od roku 1971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3789040"/>
            <a:ext cx="3666314" cy="29330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68008" y="1447461"/>
            <a:ext cx="5808000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tlak krve TK~ tlak krve v tepnách,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přesněji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brachialis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jeho hodnota kolísá v průběhu dne,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dokonce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každém tepu naměříme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jinou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hodnotu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závislosti na fyzickém a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psychické stavu člověka</a:t>
            </a:r>
          </a:p>
          <a:p>
            <a:pPr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• hodnota tlaku závisí i na ročním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obdob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93783" y="6165304"/>
            <a:ext cx="5669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NEINVAZIVNÍ A INVAZIVNÍ MĚŘENÍ TK</a:t>
            </a:r>
            <a:endParaRPr lang="cs-CZ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2392" y="332656"/>
            <a:ext cx="10972800" cy="864096"/>
          </a:xfrm>
        </p:spPr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Neinvazivní </a:t>
            </a:r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měření KT</a:t>
            </a:r>
            <a:b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6456" y="761304"/>
            <a:ext cx="11593288" cy="52116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yužití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sfygmometrický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princip 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registrace tepu po uvolnění nafouknuté manžety)</a:t>
            </a:r>
          </a:p>
          <a:p>
            <a:pPr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Auskultační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</a:p>
          <a:p>
            <a:pPr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Korotkův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fenomén-odraz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turbulentního proudění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krve,</a:t>
            </a:r>
          </a:p>
          <a:p>
            <a:pPr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STK a DKT)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Oscilometrická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</a:p>
          <a:p>
            <a:pPr defTabSz="468000"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detekce oscilace po uvolnění nafouknuté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manžety nad arterií,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stTK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Peňázova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</a:p>
          <a:p>
            <a:pPr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(kontinuální měření z prstových arterií)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759526"/>
            <a:ext cx="5090080" cy="31735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3933056"/>
            <a:ext cx="3619744" cy="2819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400" y="194062"/>
            <a:ext cx="2385139" cy="24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Neinvazivní metody –</a:t>
            </a:r>
            <a:b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rtuťové tonometry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63352" y="1700808"/>
            <a:ext cx="6396920" cy="4268799"/>
          </a:xfrm>
        </p:spPr>
        <p:txBody>
          <a:bodyPr>
            <a:normAutofit/>
          </a:bodyPr>
          <a:lstStyle/>
          <a:p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nejspolehlivější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nejrozšířenější měření 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TK (STK a DTK)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používána pro své vhodné</a:t>
            </a:r>
          </a:p>
          <a:p>
            <a:pPr>
              <a:buNone/>
            </a:pP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fi-FI" sz="2600" dirty="0">
                <a:latin typeface="Arial" panose="020B0604020202020204" pitchFamily="34" charset="0"/>
                <a:cs typeface="Arial" panose="020B0604020202020204" pitchFamily="34" charset="0"/>
              </a:rPr>
              <a:t>vlastnosti (hustota 13 595</a:t>
            </a:r>
          </a:p>
          <a:p>
            <a:pPr>
              <a:buNone/>
            </a:pP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kg.m-</a:t>
            </a:r>
            <a:r>
              <a:rPr lang="cs-CZ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při 0 °C, kapalný stav při</a:t>
            </a:r>
          </a:p>
          <a:p>
            <a:pPr>
              <a:buNone/>
            </a:pP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pokojové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teplotě)</a:t>
            </a:r>
          </a:p>
          <a:p>
            <a:pPr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• měření auskultační metodou pomocí</a:t>
            </a:r>
          </a:p>
          <a:p>
            <a:pPr>
              <a:buNone/>
            </a:pP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fonendoskopu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3284984"/>
            <a:ext cx="4506311" cy="280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144" y="1860816"/>
            <a:ext cx="3124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Neinvazivní metody –</a:t>
            </a:r>
            <a:b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elektronické tonometry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5400" y="1844824"/>
            <a:ext cx="4614866" cy="475775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piezorezistivní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můstky, kapacitní senzory tlaku</a:t>
            </a:r>
          </a:p>
          <a:p>
            <a:pPr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automatické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určení hodnot TK (bez fonendoskopu),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oscilometrická metoda</a:t>
            </a:r>
          </a:p>
          <a:p>
            <a:pPr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• přesnost v nejlepším případně stejná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jako u klasických tonometrů,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většinou však menší</a:t>
            </a:r>
          </a:p>
          <a:p>
            <a:pPr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• vhodné pro domácí monitorování TK přímo pacientem</a:t>
            </a:r>
          </a:p>
          <a:p>
            <a:pPr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7702" y="1652586"/>
            <a:ext cx="1981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9206" y="4429133"/>
            <a:ext cx="1428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35360" y="404374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Neinvazivní metody –</a:t>
            </a:r>
            <a:b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deformační tonometry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07368" y="1844824"/>
            <a:ext cx="756084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• aneroidní tonometry – bez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použití kapaliny</a:t>
            </a:r>
            <a:endParaRPr lang="cs-CZ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 vlivem 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tlaku dochází k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pružné deformaci 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vhodných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tlakoměrných prvků</a:t>
            </a:r>
            <a:endParaRPr lang="cs-CZ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 malé 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rozměry, hmotnost,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dostatečná přesnost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, spolehlivost, jednoduchost,</a:t>
            </a:r>
          </a:p>
          <a:p>
            <a:pPr>
              <a:lnSpc>
                <a:spcPct val="120000"/>
              </a:lnSpc>
              <a:buNone/>
            </a:pP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- nízká 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cena</a:t>
            </a:r>
          </a:p>
          <a:p>
            <a:pPr>
              <a:lnSpc>
                <a:spcPct val="120000"/>
              </a:lnSpc>
              <a:buNone/>
            </a:pP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ménší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rozšířené než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rtuťové tonometry</a:t>
            </a:r>
          </a:p>
          <a:p>
            <a:pPr>
              <a:lnSpc>
                <a:spcPct val="120000"/>
              </a:lnSpc>
              <a:buNone/>
            </a:pPr>
            <a:endParaRPr lang="cs-CZ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• měření auskultační metodou 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pomocí fonendoskopu</a:t>
            </a:r>
            <a:endParaRPr lang="cs-CZ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91344" y="188640"/>
            <a:ext cx="109728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Další neinvazivní způsoby </a:t>
            </a:r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měření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07368" y="4005064"/>
            <a:ext cx="10972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palpační metoda</a:t>
            </a:r>
          </a:p>
          <a:p>
            <a:pPr>
              <a:buNone/>
            </a:pPr>
            <a:r>
              <a:rPr lang="nn-NO" sz="2000" dirty="0">
                <a:latin typeface="Arial" panose="020B0604020202020204" pitchFamily="34" charset="0"/>
                <a:cs typeface="Arial" panose="020B0604020202020204" pitchFamily="34" charset="0"/>
              </a:rPr>
              <a:t>• utrazvuková metoda – Doppler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nn-NO" sz="2000" dirty="0">
                <a:latin typeface="Arial" panose="020B0604020202020204" pitchFamily="34" charset="0"/>
                <a:cs typeface="Arial" panose="020B0604020202020204" pitchFamily="34" charset="0"/>
              </a:rPr>
              <a:t>v jev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infrazvuková metoda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snímače pulsové vlny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…</a:t>
            </a: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4005064"/>
            <a:ext cx="5634687" cy="270811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11256" y="1196752"/>
            <a:ext cx="6675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cap="all" dirty="0">
                <a:latin typeface="Arial" panose="020B0604020202020204" pitchFamily="34" charset="0"/>
              </a:rPr>
              <a:t>„</a:t>
            </a:r>
            <a:r>
              <a:rPr lang="cs-CZ" sz="2800" cap="all" dirty="0" err="1">
                <a:latin typeface="Arial" panose="020B0604020202020204" pitchFamily="34" charset="0"/>
              </a:rPr>
              <a:t>holter</a:t>
            </a:r>
            <a:r>
              <a:rPr lang="cs-CZ" sz="2800" cap="all" dirty="0">
                <a:latin typeface="Arial" panose="020B0604020202020204" pitchFamily="34" charset="0"/>
              </a:rPr>
              <a:t>“ (</a:t>
            </a:r>
            <a:r>
              <a:rPr lang="cs-CZ" sz="2800" cap="all" dirty="0" err="1">
                <a:latin typeface="Arial" panose="020B0604020202020204" pitchFamily="34" charset="0"/>
              </a:rPr>
              <a:t>Amkt</a:t>
            </a:r>
            <a:r>
              <a:rPr lang="cs-CZ" sz="2800" cap="all" dirty="0">
                <a:latin typeface="Arial" panose="020B0604020202020204" pitchFamily="34" charset="0"/>
              </a:rPr>
              <a:t>)</a:t>
            </a:r>
            <a:endParaRPr lang="cs-CZ" sz="2800" dirty="0"/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335360" y="174514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   kontinuální záznam STK/DTK (15 - 60min)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Norman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Jeff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Holter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1949 EKG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pojem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holter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širším slova smyslu </a:t>
            </a:r>
          </a:p>
          <a:p>
            <a:pPr marL="0" indent="0">
              <a:buFont typeface="Arial" pitchFamily="34" charset="0"/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označuje jakékoliv kontinuální měření v kardiologii/interně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1165864"/>
            <a:ext cx="2657872" cy="2657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5" y="1116690"/>
            <a:ext cx="11894502" cy="4472550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je výsledkem fyzikálních vlastností cévního systému </a:t>
            </a:r>
            <a:endParaRPr lang="cs-CZ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poddajnosti a elasticity) a stupně jeho roztažení krví, kterou </a:t>
            </a:r>
            <a:r>
              <a:rPr 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obsahuje</a:t>
            </a:r>
          </a:p>
          <a:p>
            <a:endParaRPr lang="cs-CZ" sz="5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Systolický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– tlak na vrcholu pulzové 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křivky (SBP)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Diastolický – tlak v minimu pulzové 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křivky (DBP)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Pulzní – amplituda pulzové 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křivky (PBP)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– průměrný tlak během srdečního </a:t>
            </a:r>
            <a:r>
              <a:rPr lang="cs-CZ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cyklu (MAP)</a:t>
            </a:r>
          </a:p>
          <a:p>
            <a:pPr marL="457200" lvl="1" indent="0">
              <a:buNone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- MAP=DBP+1/3(SBP-DBP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Q x R</a:t>
            </a:r>
            <a:r>
              <a:rPr lang="cs-CZ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(analogie Ohmova zákona)</a:t>
            </a:r>
          </a:p>
          <a:p>
            <a:pPr>
              <a:buFont typeface="Wingdings" pitchFamily="2" charset="2"/>
              <a:buNone/>
            </a:pPr>
            <a:endParaRPr lang="cs-CZ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střední arteriální tlak</a:t>
            </a:r>
          </a:p>
          <a:p>
            <a:pPr>
              <a:buFont typeface="Wingdings" pitchFamily="2" charset="2"/>
              <a:buNone/>
            </a:pPr>
            <a:r>
              <a:rPr lang="cs-CZ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množství cirkulující </a:t>
            </a:r>
            <a:r>
              <a:rPr lang="cs-CZ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krve (průtok)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R = odpor kladený proudění krve v určité části </a:t>
            </a:r>
            <a:endParaRPr lang="cs-CZ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srdečně-cévního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</a:p>
          <a:p>
            <a:endParaRPr lang="cs-CZ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564" name="AutoShape 4"/>
          <p:cNvSpPr>
            <a:spLocks noGrp="1" noChangeArrowheads="1"/>
          </p:cNvSpPr>
          <p:nvPr>
            <p:ph type="title"/>
          </p:nvPr>
        </p:nvSpPr>
        <p:spPr>
          <a:xfrm>
            <a:off x="294672" y="377861"/>
            <a:ext cx="7924800" cy="650875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krevní tlak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39816" y="3371887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cs-CZ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průtok – určen přibližně CO (=SV × </a:t>
            </a:r>
            <a:r>
              <a:rPr lang="cs-CZ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 = EDV (→ </a:t>
            </a:r>
            <a:r>
              <a:rPr lang="cs-CZ" sz="11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preload</a:t>
            </a:r>
            <a:r>
              <a:rPr lang="cs-CZ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ESV (→</a:t>
            </a:r>
            <a:r>
              <a:rPr lang="cs-CZ" sz="11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afterload</a:t>
            </a:r>
            <a:r>
              <a:rPr lang="cs-CZ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kontraktilita)</a:t>
            </a:r>
          </a:p>
          <a:p>
            <a:pPr>
              <a:buNone/>
            </a:pPr>
            <a:endParaRPr lang="cs-CZ" sz="11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pt-BR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pt-BR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rezistence – určena </a:t>
            </a:r>
            <a:r>
              <a:rPr lang="cs-CZ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pt-BR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η × d /</a:t>
            </a:r>
            <a:r>
              <a:rPr lang="el-GR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 × </a:t>
            </a:r>
            <a:r>
              <a:rPr lang="cs-CZ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r4</a:t>
            </a:r>
          </a:p>
          <a:p>
            <a:pPr>
              <a:buNone/>
            </a:pPr>
            <a:r>
              <a:rPr lang="el-GR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viskozita krve, d = délka cévy, </a:t>
            </a:r>
          </a:p>
          <a:p>
            <a:pPr>
              <a:buNone/>
            </a:pPr>
            <a:r>
              <a:rPr lang="cs-CZ" sz="11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cs-CZ" sz="11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poloměr cévy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588" y="210492"/>
            <a:ext cx="2243353" cy="232903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79376" y="5565430"/>
            <a:ext cx="889764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Zvýšení TK může být způsobeno jen </a:t>
            </a:r>
            <a:r>
              <a:rPr lang="cs-CZ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třemi mechanizmy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(P=Q x R</a:t>
            </a: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buFont typeface="Wingdings" pitchFamily="2" charset="2"/>
              <a:buNone/>
            </a:pPr>
            <a:endParaRPr lang="cs-CZ" sz="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zvýšeným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množstvím protékající krve (Q)</a:t>
            </a:r>
          </a:p>
          <a:p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výšeným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odporem cévního řečiště proudění krve (R)</a:t>
            </a:r>
          </a:p>
          <a:p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oběma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působícími současně (Q x R</a:t>
            </a: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4277326"/>
            <a:ext cx="3619500" cy="2400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472" y="210492"/>
            <a:ext cx="3866245" cy="3077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63352" y="26064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cs-CZ" cap="all" dirty="0">
                <a:latin typeface="Arial" panose="020B0604020202020204" pitchFamily="34" charset="0"/>
                <a:cs typeface="Arial" panose="020B0604020202020204" pitchFamily="34" charset="0"/>
              </a:rPr>
              <a:t>Invazivní metody měření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katetr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(teflon) vyplněný kapalinou –</a:t>
            </a:r>
          </a:p>
          <a:p>
            <a:pPr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přenos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tlaku hydrodynamickým</a:t>
            </a:r>
          </a:p>
          <a:p>
            <a:pPr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vedením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(fyziologický roztok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• katetr se sníma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em p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ímo na hrotu –</a:t>
            </a:r>
          </a:p>
          <a:p>
            <a:pPr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nejpřesnější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měření – tenzometrický</a:t>
            </a:r>
          </a:p>
          <a:p>
            <a:pPr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senzor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TIP s 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znými sníma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piezoelektrický, kapacitní, optický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ři těžké hypotenzi, významném poklesu srdečního výdeje, špatná dosažitelnost signálu z povrchových arterií (obezita, otoky)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484784"/>
            <a:ext cx="3969791" cy="2973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igh Blood Pressure Cartoons and Comics - funny pictures from Cartoon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846138"/>
            <a:ext cx="47625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72" y="260648"/>
            <a:ext cx="8686800" cy="838200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Srdeční výdej (CO, SV)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44" y="1268760"/>
            <a:ext cx="7128792" cy="558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(CO, SV) </a:t>
            </a:r>
            <a:r>
              <a:rPr lang="cs-CZ" sz="1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srdeční výdej </a:t>
            </a:r>
            <a:r>
              <a:rPr lang="cs-CZ" sz="1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Q</a:t>
            </a:r>
          </a:p>
          <a:p>
            <a:pPr marL="0" indent="0">
              <a:buNone/>
            </a:pPr>
            <a:endParaRPr lang="cs-CZ" sz="18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 =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SV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 (SV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P/R)</a:t>
            </a: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= SV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(tepový objem)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 f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EF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[%] =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SV/EDV</a:t>
            </a:r>
          </a:p>
          <a:p>
            <a:endParaRPr lang="cs-CZ" sz="11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Font typeface="Arial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CO je fyziologicky roven žilnímu návratu (závisí na cirk.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volumu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ři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vysokých frekvencích CO klesá, protože komory se nestačí plnit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!</a:t>
            </a:r>
          </a:p>
          <a:p>
            <a:pPr>
              <a:buFont typeface="Arial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STK je závislý především na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</a:p>
          <a:p>
            <a:pPr>
              <a:buFont typeface="Arial" charset="0"/>
              <a:buChar char="•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DTK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je závislý především na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TPR (R)</a:t>
            </a:r>
          </a:p>
          <a:p>
            <a:pPr>
              <a:buFont typeface="Arial" charset="0"/>
              <a:buChar char="•"/>
            </a:pP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Minutový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výdej srdeční je objem krve přečerpané srdeční komorou za minutu. V klidu tento objem činí asi 5 l, při zátěži se může zvýšit až na 20 l. Jeho hodnota závisí na věku, pohlaví a trénovanosti jedince. </a:t>
            </a:r>
            <a:endParaRPr lang="cs-CZ" sz="12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Font typeface="Arial" charset="0"/>
              <a:buChar char="•"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Font typeface="Arial" charset="0"/>
              <a:buChar char="•"/>
            </a:pP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Funkce srdce je asymetricky řízena rovnováhou mezi sympatickou stimulací (↑tepová frekvence ↑kontraktilita) a parasympatickou inhibicí (↓tepová frekvence)</a:t>
            </a:r>
          </a:p>
          <a:p>
            <a:pPr>
              <a:buFont typeface="Arial" charset="0"/>
              <a:buChar char="•"/>
            </a:pP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převaha parasympatiku v klidových podmínkách –funkční rezerva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165" y="1097200"/>
            <a:ext cx="3203448" cy="16392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89" y="260648"/>
            <a:ext cx="4089956" cy="316835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623282" y="2564904"/>
            <a:ext cx="22649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200" b="1" dirty="0">
                <a:solidFill>
                  <a:srgbClr val="3333CC"/>
                </a:solidFill>
              </a:rPr>
              <a:t>SV = EDV (</a:t>
            </a:r>
            <a:r>
              <a:rPr lang="en-US" sz="1200" b="1" dirty="0" err="1">
                <a:solidFill>
                  <a:srgbClr val="3333CC"/>
                </a:solidFill>
              </a:rPr>
              <a:t>enddiastolic</a:t>
            </a:r>
            <a:r>
              <a:rPr lang="en-US" sz="1200" b="1" dirty="0">
                <a:solidFill>
                  <a:srgbClr val="3333CC"/>
                </a:solidFill>
              </a:rPr>
              <a:t> volume) </a:t>
            </a:r>
            <a:endParaRPr lang="cs-CZ" sz="1200" b="1" dirty="0" smtClean="0">
              <a:solidFill>
                <a:srgbClr val="3333CC"/>
              </a:solidFill>
            </a:endParaRPr>
          </a:p>
          <a:p>
            <a:r>
              <a:rPr lang="en-US" sz="1200" b="1" dirty="0" smtClean="0">
                <a:solidFill>
                  <a:srgbClr val="3333CC"/>
                </a:solidFill>
              </a:rPr>
              <a:t>– </a:t>
            </a:r>
            <a:r>
              <a:rPr lang="en-US" sz="1200" b="1" dirty="0">
                <a:solidFill>
                  <a:srgbClr val="3333CC"/>
                </a:solidFill>
              </a:rPr>
              <a:t>ESV (</a:t>
            </a:r>
            <a:r>
              <a:rPr lang="en-US" sz="1200" b="1" dirty="0" err="1">
                <a:solidFill>
                  <a:srgbClr val="3333CC"/>
                </a:solidFill>
              </a:rPr>
              <a:t>endsystolic</a:t>
            </a:r>
            <a:r>
              <a:rPr lang="en-US" sz="1200" b="1" dirty="0">
                <a:solidFill>
                  <a:srgbClr val="3333CC"/>
                </a:solidFill>
              </a:rPr>
              <a:t> volume)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160" y="3645024"/>
            <a:ext cx="4308644" cy="288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3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368" y="90647"/>
            <a:ext cx="10972800" cy="1143000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Periferní rezistence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612" y="1052736"/>
            <a:ext cx="10972800" cy="4525963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dpor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roste nepřímo úměrně čtvrté mocnině poloměru cévy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arteriol klesá poloměr nejrychleji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onus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hladké svaloviny ve stěně arteriol je proměnlivý – určuje periferní rezistenci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(„odporové arterioly“)</a:t>
            </a:r>
          </a:p>
          <a:p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2348880"/>
            <a:ext cx="4073936" cy="40739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011" y="316016"/>
            <a:ext cx="3524250" cy="12954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902" y="3315717"/>
            <a:ext cx="3930545" cy="2599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4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957" y="275382"/>
            <a:ext cx="8686800" cy="841248"/>
          </a:xfrm>
        </p:spPr>
        <p:txBody>
          <a:bodyPr/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Tonus cévní stěny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536" y="1116630"/>
            <a:ext cx="4191000" cy="3412976"/>
          </a:xfrm>
        </p:spPr>
        <p:txBody>
          <a:bodyPr>
            <a:normAutofit lnSpcReduction="10000"/>
          </a:bodyPr>
          <a:lstStyle/>
          <a:p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Vazodilatace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 –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tvořen v endotelu konstitutivní (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eNOS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inducibilní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iNOS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syntázou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prostacyklin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histamin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bradykinin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pH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adenosin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katecholaminy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cGMP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cAMP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2000" baseline="-25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821690" y="1116630"/>
            <a:ext cx="4343400" cy="3124944"/>
          </a:xfrm>
        </p:spPr>
        <p:txBody>
          <a:bodyPr>
            <a:normAutofit lnSpcReduction="10000"/>
          </a:bodyPr>
          <a:lstStyle/>
          <a:p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Vazokonstrikce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endotelin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ATII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ADH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katecholaminy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romboxan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A2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5122" name="Picture 2" descr="http://c431376.r76.cf2.rackcdn.com/53869/fimmu-04-00174-HTML/image_m/fimmu-04-00174-g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529606"/>
            <a:ext cx="3405336" cy="22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260" y="1278548"/>
            <a:ext cx="3027045" cy="31531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414" y="3573016"/>
            <a:ext cx="3869804" cy="2789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4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9376" y="189011"/>
            <a:ext cx="12192000" cy="1143000"/>
          </a:xfrm>
        </p:spPr>
        <p:txBody>
          <a:bodyPr>
            <a:noAutofit/>
          </a:bodyPr>
          <a:lstStyle/>
          <a:p>
            <a:pPr algn="l"/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Tuhost cévní stěny </a:t>
            </a:r>
            <a:b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(elastické arterie)</a:t>
            </a:r>
            <a:endParaRPr lang="cs-CZ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7368" y="1556792"/>
            <a:ext cx="11547430" cy="1383432"/>
          </a:xfrm>
        </p:spPr>
        <p:txBody>
          <a:bodyPr>
            <a:normAutofit fontScale="77500" lnSpcReduction="20000"/>
          </a:bodyPr>
          <a:lstStyle/>
          <a:p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horšování s věkem</a:t>
            </a:r>
          </a:p>
          <a:p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vypuzení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krve během systoly se stěna aorty 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roztahuje - nárazníková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funkce a vzestup systolického TK v centrálním řečišti není tak výrazný jako u staršího jedince, kde </a:t>
            </a:r>
            <a:r>
              <a:rPr lang="cs-CZ" sz="2300" dirty="0" err="1">
                <a:latin typeface="Arial" panose="020B0604020202020204" pitchFamily="34" charset="0"/>
                <a:cs typeface="Arial" panose="020B0604020202020204" pitchFamily="34" charset="0"/>
              </a:rPr>
              <a:t>pružníková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 funkce 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selhává</a:t>
            </a:r>
          </a:p>
          <a:p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ede k tzv. „</a:t>
            </a:r>
            <a:r>
              <a:rPr lang="cs-CZ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pružníkové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hypertenzi“ (izolovaně zvýšený STK)</a:t>
            </a:r>
            <a:endParaRPr lang="cs-CZ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www.nature.com/ki/journal/v82/n4/images/ki2012131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940224"/>
            <a:ext cx="5489202" cy="36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3490983"/>
            <a:ext cx="5210726" cy="3147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1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4671</TotalTime>
  <Words>3330</Words>
  <Application>Microsoft Office PowerPoint</Application>
  <PresentationFormat>Širokoúhlá obrazovka</PresentationFormat>
  <Paragraphs>632</Paragraphs>
  <Slides>51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7" baseType="lpstr">
      <vt:lpstr>Arial</vt:lpstr>
      <vt:lpstr>Calibri</vt:lpstr>
      <vt:lpstr>Symbol</vt:lpstr>
      <vt:lpstr>Trebuchet MS</vt:lpstr>
      <vt:lpstr>Wingdings</vt:lpstr>
      <vt:lpstr>Motiv sady Office</vt:lpstr>
      <vt:lpstr>HYPERTENZE</vt:lpstr>
      <vt:lpstr>SRDCE</vt:lpstr>
      <vt:lpstr>Oběhový systém</vt:lpstr>
      <vt:lpstr>Cirkulující volum</vt:lpstr>
      <vt:lpstr>krevní tlak</vt:lpstr>
      <vt:lpstr>Srdeční výdej (CO, SV)</vt:lpstr>
      <vt:lpstr>Periferní rezistence</vt:lpstr>
      <vt:lpstr>Tonus cévní stěny</vt:lpstr>
      <vt:lpstr>Tuhost cévní stěny  (elastické arterie)</vt:lpstr>
      <vt:lpstr>Hodnoty krevního tlaku</vt:lpstr>
      <vt:lpstr>Systolický arteriální tlak</vt:lpstr>
      <vt:lpstr>Diastolický arteriální tlak</vt:lpstr>
      <vt:lpstr>Prezentace aplikace PowerPoint</vt:lpstr>
      <vt:lpstr>Prezentace aplikace PowerPoint</vt:lpstr>
      <vt:lpstr>VEGETATIvní Regulace TK - baroreflex</vt:lpstr>
      <vt:lpstr>STŘEDNĚDOBÉ MECHAMISMY REGULACE TK</vt:lpstr>
      <vt:lpstr>Prezentace aplikace PowerPoint</vt:lpstr>
      <vt:lpstr>DLOUHODOBÉ MECHAMISMY REGULACE TK</vt:lpstr>
      <vt:lpstr>TLAKOVÁ DIURÉZA /Ledvinná funkční křivka</vt:lpstr>
      <vt:lpstr>Cirkadiánní rytmicita TK</vt:lpstr>
      <vt:lpstr>Kardiovaskulární příhody  během dne</vt:lpstr>
      <vt:lpstr>Prezentace aplikace PowerPoint</vt:lpstr>
      <vt:lpstr>Normální Krevní tlak a hypertenze</vt:lpstr>
      <vt:lpstr>Hypertenze</vt:lpstr>
      <vt:lpstr>Prezentace aplikace PowerPoint</vt:lpstr>
      <vt:lpstr>HYPERTENZE</vt:lpstr>
      <vt:lpstr>Sekundární hypertenze</vt:lpstr>
      <vt:lpstr>Esenciální hypertenze</vt:lpstr>
      <vt:lpstr>PATOGENEZE HYPERTENZE</vt:lpstr>
      <vt:lpstr>Patogeneze esenciální hypertenze</vt:lpstr>
      <vt:lpstr>Prezentace aplikace PowerPoint</vt:lpstr>
      <vt:lpstr>Následky hypertenze</vt:lpstr>
      <vt:lpstr>TK a mortalita – celková, ICHS a CMP</vt:lpstr>
      <vt:lpstr>Prezentace aplikace PowerPoint</vt:lpstr>
      <vt:lpstr>Metabolický syndrom</vt:lpstr>
      <vt:lpstr>Prezentace aplikace PowerPoint</vt:lpstr>
      <vt:lpstr>Prezentace aplikace PowerPoint</vt:lpstr>
      <vt:lpstr>Genetika esenciální hypertenze</vt:lpstr>
      <vt:lpstr>Prezentace aplikace PowerPoint</vt:lpstr>
      <vt:lpstr>Strategie pro terapii HYPERTENZE</vt:lpstr>
      <vt:lpstr>Prezentace aplikace PowerPoint</vt:lpstr>
      <vt:lpstr>Prezentace aplikace PowerPoint</vt:lpstr>
      <vt:lpstr>Prezentace aplikace PowerPoint</vt:lpstr>
      <vt:lpstr>Význam tlaku krve a jeho měření</vt:lpstr>
      <vt:lpstr>Neinvazivní měření KT </vt:lpstr>
      <vt:lpstr>Neinvazivní metody – rtuťové tonometry</vt:lpstr>
      <vt:lpstr>Neinvazivní metody – elektronické tonometry</vt:lpstr>
      <vt:lpstr>Neinvazivní metody – deformační tonometry</vt:lpstr>
      <vt:lpstr>Další neinvazivní způsoby měření</vt:lpstr>
      <vt:lpstr>Invazivní metody měření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MG</dc:creator>
  <cp:lastModifiedBy>Filip</cp:lastModifiedBy>
  <cp:revision>193</cp:revision>
  <dcterms:created xsi:type="dcterms:W3CDTF">2009-02-20T17:12:55Z</dcterms:created>
  <dcterms:modified xsi:type="dcterms:W3CDTF">2024-03-13T10:33:46Z</dcterms:modified>
</cp:coreProperties>
</file>