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17" r:id="rId4"/>
    <p:sldId id="259" r:id="rId5"/>
    <p:sldId id="260" r:id="rId6"/>
    <p:sldId id="30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3" r:id="rId16"/>
    <p:sldId id="304" r:id="rId17"/>
    <p:sldId id="269" r:id="rId18"/>
    <p:sldId id="274" r:id="rId19"/>
    <p:sldId id="275" r:id="rId20"/>
    <p:sldId id="270" r:id="rId21"/>
    <p:sldId id="27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73" r:id="rId36"/>
    <p:sldId id="318" r:id="rId37"/>
    <p:sldId id="290" r:id="rId38"/>
    <p:sldId id="291" r:id="rId39"/>
    <p:sldId id="292" r:id="rId40"/>
    <p:sldId id="320" r:id="rId41"/>
    <p:sldId id="305" r:id="rId42"/>
    <p:sldId id="306" r:id="rId43"/>
    <p:sldId id="307" r:id="rId44"/>
    <p:sldId id="302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9" r:id="rId5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FEB3-3C85-43A3-9E0F-779121D3251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A895-2DE0-434F-849A-F15BFE02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myoblobin</a:t>
            </a:r>
            <a:r>
              <a:rPr lang="cs-CZ" dirty="0" smtClean="0"/>
              <a:t> je nejrychlejší - je ho </a:t>
            </a:r>
            <a:r>
              <a:rPr lang="cs-CZ" dirty="0" err="1" smtClean="0"/>
              <a:t>hodne</a:t>
            </a:r>
            <a:r>
              <a:rPr lang="cs-CZ" dirty="0" smtClean="0"/>
              <a:t> v cytosolu---je strašně nespecifický- po pádu nebo </a:t>
            </a:r>
            <a:r>
              <a:rPr lang="cs-CZ" dirty="0" err="1" smtClean="0"/>
              <a:t>spréleženinama</a:t>
            </a:r>
            <a:r>
              <a:rPr lang="cs-CZ" dirty="0" smtClean="0"/>
              <a:t> </a:t>
            </a:r>
            <a:r>
              <a:rPr lang="cs-CZ" dirty="0" err="1" smtClean="0"/>
              <a:t>muze</a:t>
            </a:r>
            <a:r>
              <a:rPr lang="cs-CZ" dirty="0" smtClean="0"/>
              <a:t> ho </a:t>
            </a:r>
            <a:r>
              <a:rPr lang="cs-CZ" dirty="0" err="1" smtClean="0"/>
              <a:t>mit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proenzym-prekurzor, izoenzym-katalyzuje tu stejnou reakci, má odlišnou struktur 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jié</a:t>
            </a:r>
            <a:r>
              <a:rPr lang="cs-CZ" baseline="0" dirty="0" smtClean="0"/>
              <a:t> tkání</a:t>
            </a:r>
          </a:p>
          <a:p>
            <a:r>
              <a:rPr lang="cs-CZ" baseline="0" dirty="0" err="1" smtClean="0"/>
              <a:t>vnitropolulační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izofotrmy</a:t>
            </a:r>
            <a:r>
              <a:rPr lang="cs-CZ" baseline="0" dirty="0" smtClean="0"/>
              <a:t>-populační genetika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Ck</a:t>
            </a:r>
            <a:r>
              <a:rPr lang="cs-CZ" dirty="0" smtClean="0"/>
              <a:t>- kreatin kináza –svaly kosterní, myokard, mozek ale i ledviny. </a:t>
            </a:r>
            <a:r>
              <a:rPr lang="cs-CZ" dirty="0" err="1" smtClean="0"/>
              <a:t>rlzn´é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izoformy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BNP- </a:t>
            </a:r>
            <a:r>
              <a:rPr lang="cs-CZ" dirty="0" err="1" smtClean="0"/>
              <a:t>nejvic</a:t>
            </a:r>
            <a:r>
              <a:rPr lang="cs-CZ" dirty="0" smtClean="0"/>
              <a:t> zvýšený</a:t>
            </a:r>
            <a:r>
              <a:rPr lang="cs-CZ" baseline="0" dirty="0" smtClean="0"/>
              <a:t> u infarktu myokardu a srdečního selhání, ale taky u šoku!!!!§zvýšený u </a:t>
            </a:r>
            <a:r>
              <a:rPr lang="cs-CZ" baseline="0" dirty="0" err="1" smtClean="0"/>
              <a:t>plícních</a:t>
            </a:r>
            <a:r>
              <a:rPr lang="cs-CZ" baseline="0" dirty="0" smtClean="0"/>
              <a:t> chorob, endokrinních chorob, </a:t>
            </a:r>
            <a:r>
              <a:rPr lang="cs-CZ" baseline="0" dirty="0" err="1" smtClean="0"/>
              <a:t>atd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 err="1" smtClean="0"/>
              <a:t>prognozy</a:t>
            </a:r>
            <a:r>
              <a:rPr lang="cs-CZ" dirty="0" smtClean="0"/>
              <a:t>, </a:t>
            </a:r>
            <a:r>
              <a:rPr lang="cs-CZ" dirty="0" err="1" smtClean="0"/>
              <a:t>srceční</a:t>
            </a:r>
            <a:r>
              <a:rPr lang="cs-CZ" dirty="0" smtClean="0"/>
              <a:t> selhání,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Plazmatické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hladiny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BNP a NT-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proBNP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korelují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pokročilostí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CHSS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jednorázové </a:t>
            </a:r>
            <a:r>
              <a:rPr lang="cs-CZ" dirty="0" err="1" smtClean="0"/>
              <a:t>vs</a:t>
            </a:r>
            <a:r>
              <a:rPr lang="cs-CZ" dirty="0" smtClean="0"/>
              <a:t> přístroje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statim</a:t>
            </a:r>
            <a:r>
              <a:rPr lang="cs-CZ" dirty="0" smtClean="0"/>
              <a:t>-urgentní vyšetření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dostupná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celých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závažné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akutní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nemocných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rozhodujícím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ovlivnit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péči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nemocné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přednostně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vitalni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 ohrožení života,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urazy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zhoršení stavu,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naléhavoiu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operací-ionty,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glukoza,urea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kretainin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dirty="0" smtClean="0"/>
              <a:t>ABR </a:t>
            </a:r>
            <a:r>
              <a:rPr lang="cs-CZ" dirty="0" smtClean="0"/>
              <a:t>– acidobazická rovnováha z tepny </a:t>
            </a:r>
            <a:r>
              <a:rPr lang="cs-CZ" dirty="0" smtClean="0"/>
              <a:t>kapilárkou –poruchy ventilace a respirace-</a:t>
            </a:r>
            <a:r>
              <a:rPr lang="cs-CZ" dirty="0" err="1" smtClean="0"/>
              <a:t>plícní</a:t>
            </a:r>
            <a:r>
              <a:rPr lang="cs-CZ" dirty="0" smtClean="0"/>
              <a:t> a </a:t>
            </a:r>
            <a:r>
              <a:rPr lang="cs-CZ" dirty="0" err="1" smtClean="0"/>
              <a:t>srceční</a:t>
            </a:r>
            <a:r>
              <a:rPr lang="cs-CZ" dirty="0" smtClean="0"/>
              <a:t> onemocnění, ledviny, játra, otravy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Zádný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nemá 100% senzitivitu a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specificitu,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Senzitivitu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hodnotíme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testů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včetně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zobrazovacích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(RTG, CT,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Dokonce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příznaky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dušnost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erythema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svědění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zvýšený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bicipitový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reflex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senzitivitu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různá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onemocnění.</a:t>
            </a:r>
            <a:r>
              <a:rPr lang="en-US" dirty="0" err="1" smtClean="0"/>
              <a:t>Specificita</a:t>
            </a:r>
            <a:r>
              <a:rPr lang="en-US" dirty="0" smtClean="0"/>
              <a:t> je </a:t>
            </a:r>
            <a:r>
              <a:rPr lang="en-US" dirty="0" err="1" smtClean="0"/>
              <a:t>pravděpodobnost</a:t>
            </a:r>
            <a:r>
              <a:rPr lang="en-US" dirty="0" smtClean="0"/>
              <a:t> </a:t>
            </a:r>
            <a:r>
              <a:rPr lang="en-US" dirty="0" err="1" smtClean="0"/>
              <a:t>negativního</a:t>
            </a:r>
            <a:r>
              <a:rPr lang="en-US" dirty="0" smtClean="0"/>
              <a:t> </a:t>
            </a:r>
            <a:r>
              <a:rPr lang="en-US" dirty="0" err="1" smtClean="0"/>
              <a:t>nálezu</a:t>
            </a:r>
            <a:r>
              <a:rPr lang="en-US" dirty="0" smtClean="0"/>
              <a:t> u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zdravé</a:t>
            </a:r>
            <a:r>
              <a:rPr lang="en-US" dirty="0" smtClean="0"/>
              <a:t>. </a:t>
            </a:r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vyšší</a:t>
            </a:r>
            <a:r>
              <a:rPr lang="en-US" dirty="0" smtClean="0"/>
              <a:t> je </a:t>
            </a:r>
            <a:r>
              <a:rPr lang="en-US" dirty="0" err="1" smtClean="0"/>
              <a:t>specificita</a:t>
            </a:r>
            <a:r>
              <a:rPr lang="en-US" dirty="0" smtClean="0"/>
              <a:t>,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méně</a:t>
            </a:r>
            <a:r>
              <a:rPr lang="en-US" dirty="0" smtClean="0"/>
              <a:t> je </a:t>
            </a:r>
            <a:r>
              <a:rPr lang="en-US" dirty="0" err="1" smtClean="0"/>
              <a:t>falešně</a:t>
            </a:r>
            <a:r>
              <a:rPr lang="en-US" dirty="0" smtClean="0"/>
              <a:t> </a:t>
            </a:r>
            <a:r>
              <a:rPr lang="en-US" dirty="0" err="1" smtClean="0"/>
              <a:t>pozitivních</a:t>
            </a:r>
            <a:r>
              <a:rPr lang="en-US" dirty="0" smtClean="0"/>
              <a:t> </a:t>
            </a:r>
            <a:r>
              <a:rPr lang="en-US" dirty="0" err="1" smtClean="0"/>
              <a:t>nálezů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 smtClean="0"/>
              <a:t>Senzitivita</a:t>
            </a:r>
            <a:r>
              <a:rPr lang="en-US" dirty="0" smtClean="0"/>
              <a:t> je </a:t>
            </a:r>
            <a:r>
              <a:rPr lang="en-US" dirty="0" err="1" smtClean="0"/>
              <a:t>pravděpodobnost</a:t>
            </a:r>
            <a:r>
              <a:rPr lang="en-US" dirty="0" smtClean="0"/>
              <a:t> </a:t>
            </a:r>
            <a:r>
              <a:rPr lang="en-US" dirty="0" err="1" smtClean="0"/>
              <a:t>pozitivního</a:t>
            </a:r>
            <a:r>
              <a:rPr lang="en-US" dirty="0" smtClean="0"/>
              <a:t> </a:t>
            </a:r>
            <a:r>
              <a:rPr lang="en-US" dirty="0" err="1" smtClean="0"/>
              <a:t>nálezu</a:t>
            </a:r>
            <a:r>
              <a:rPr lang="en-US" dirty="0" smtClean="0"/>
              <a:t> u </a:t>
            </a:r>
            <a:r>
              <a:rPr lang="en-US" dirty="0" err="1" smtClean="0"/>
              <a:t>nemocné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vyšší</a:t>
            </a:r>
            <a:r>
              <a:rPr lang="en-US" dirty="0" smtClean="0"/>
              <a:t> je </a:t>
            </a:r>
            <a:r>
              <a:rPr lang="en-US" dirty="0" err="1" smtClean="0"/>
              <a:t>senzitivita</a:t>
            </a:r>
            <a:r>
              <a:rPr lang="en-US" dirty="0" smtClean="0"/>
              <a:t>,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méně</a:t>
            </a:r>
            <a:r>
              <a:rPr lang="en-US" dirty="0" smtClean="0"/>
              <a:t> je </a:t>
            </a:r>
            <a:r>
              <a:rPr lang="en-US" dirty="0" err="1" smtClean="0"/>
              <a:t>falešně</a:t>
            </a:r>
            <a:r>
              <a:rPr lang="en-US" dirty="0" smtClean="0"/>
              <a:t> </a:t>
            </a:r>
            <a:r>
              <a:rPr lang="en-US" dirty="0" err="1" smtClean="0"/>
              <a:t>negativních</a:t>
            </a:r>
            <a:r>
              <a:rPr lang="en-US" dirty="0" smtClean="0"/>
              <a:t> </a:t>
            </a:r>
            <a:r>
              <a:rPr lang="en-US" dirty="0" err="1" smtClean="0"/>
              <a:t>výsledků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Diagnostické</a:t>
            </a:r>
            <a:r>
              <a:rPr lang="en-US" dirty="0" smtClean="0"/>
              <a:t> testy se </a:t>
            </a:r>
            <a:r>
              <a:rPr lang="en-US" dirty="0" err="1" smtClean="0"/>
              <a:t>zaměřují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vysokou</a:t>
            </a:r>
            <a:r>
              <a:rPr lang="en-US" dirty="0" smtClean="0"/>
              <a:t> </a:t>
            </a:r>
            <a:r>
              <a:rPr lang="en-US" dirty="0" err="1" smtClean="0"/>
              <a:t>senzitivitu</a:t>
            </a:r>
            <a:r>
              <a:rPr lang="en-US" dirty="0" smtClean="0"/>
              <a:t> – </a:t>
            </a:r>
            <a:r>
              <a:rPr lang="en-US" dirty="0" err="1" smtClean="0"/>
              <a:t>správný</a:t>
            </a:r>
            <a:r>
              <a:rPr lang="en-US" dirty="0" smtClean="0"/>
              <a:t> </a:t>
            </a:r>
            <a:r>
              <a:rPr lang="en-US" dirty="0" err="1" smtClean="0"/>
              <a:t>záchyt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obr.1</a:t>
            </a:r>
            <a:r>
              <a:rPr lang="cs-CZ" baseline="0" dirty="0" smtClean="0"/>
              <a:t> normální rozložení –</a:t>
            </a:r>
            <a:r>
              <a:rPr lang="cs-CZ" baseline="0" dirty="0" err="1" smtClean="0"/>
              <a:t>gausova</a:t>
            </a:r>
            <a:r>
              <a:rPr lang="cs-CZ" baseline="0" dirty="0" smtClean="0"/>
              <a:t> křivka –málo metod to </a:t>
            </a:r>
            <a:r>
              <a:rPr lang="cs-CZ" baseline="0" dirty="0" err="1" smtClean="0"/>
              <a:t>splnuje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npř</a:t>
            </a:r>
            <a:r>
              <a:rPr lang="cs-CZ" baseline="0" dirty="0" smtClean="0"/>
              <a:t>. minerály v séru (Na, K, Ca),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rozložení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četností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křivka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rozložení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znázorňuje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obvykle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vyšším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hodnotám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pozvolněji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medián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menší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aritmetický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glukózy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močoviny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kreatininu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cholesterolu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enzymů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AST, ALT, CK </a:t>
            </a:r>
            <a:endParaRPr lang="cs-CZ" baseline="0" dirty="0" smtClean="0"/>
          </a:p>
          <a:p>
            <a:r>
              <a:rPr lang="cs-CZ" baseline="0" dirty="0" smtClean="0"/>
              <a:t>obr.2 bimodální distribuce hladiny testosteronu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referenční intervaly-</a:t>
            </a:r>
            <a:r>
              <a:rPr lang="cs-CZ" baseline="0" dirty="0" smtClean="0"/>
              <a:t> </a:t>
            </a:r>
            <a:r>
              <a:rPr lang="cs-CZ" dirty="0" smtClean="0"/>
              <a:t>cokoliv</a:t>
            </a:r>
            <a:r>
              <a:rPr lang="cs-CZ" baseline="0" dirty="0" smtClean="0"/>
              <a:t> u železa vyšší u mužů kvůli menstruaci-setře se to ve stáří, příjem železa se dá regulovat potravou, výdej ne- u žen je vyšší výdej, </a:t>
            </a:r>
          </a:p>
          <a:p>
            <a:r>
              <a:rPr lang="cs-CZ" baseline="0" dirty="0" smtClean="0"/>
              <a:t>děti mají víc </a:t>
            </a:r>
            <a:r>
              <a:rPr lang="cs-CZ" baseline="0" dirty="0" err="1" smtClean="0"/>
              <a:t>lymfpocytů</a:t>
            </a:r>
            <a:r>
              <a:rPr lang="cs-CZ" baseline="0" dirty="0" smtClean="0"/>
              <a:t>, vyšší alkalickou fosfatázu a fosfor kvůli </a:t>
            </a:r>
            <a:r>
              <a:rPr lang="cs-CZ" baseline="0" dirty="0" err="1" smtClean="0"/>
              <a:t>vývoóji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kostrí-rozvíjí</a:t>
            </a:r>
            <a:r>
              <a:rPr lang="cs-CZ" baseline="0" dirty="0" smtClean="0"/>
              <a:t> se specifická imunita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kys</a:t>
            </a:r>
            <a:r>
              <a:rPr lang="cs-CZ" dirty="0" smtClean="0"/>
              <a:t>. močová a obezita-u metabolického syndromu, </a:t>
            </a:r>
            <a:r>
              <a:rPr lang="cs-CZ" dirty="0" err="1" smtClean="0"/>
              <a:t>vysokoproteinová</a:t>
            </a:r>
            <a:r>
              <a:rPr lang="cs-CZ" dirty="0" smtClean="0"/>
              <a:t> dieta- kreatinin z masa, fyzická </a:t>
            </a:r>
            <a:r>
              <a:rPr lang="cs-CZ" dirty="0" err="1" smtClean="0"/>
              <a:t>zátež</a:t>
            </a:r>
            <a:r>
              <a:rPr lang="cs-CZ" dirty="0" smtClean="0"/>
              <a:t> </a:t>
            </a:r>
            <a:r>
              <a:rPr lang="cs-CZ" dirty="0" err="1" smtClean="0"/>
              <a:t>zyvšuje</a:t>
            </a:r>
            <a:r>
              <a:rPr lang="cs-CZ" dirty="0" smtClean="0"/>
              <a:t> kratin-kinázu zvýšená po svalové </a:t>
            </a:r>
            <a:r>
              <a:rPr lang="cs-CZ" dirty="0" err="1" smtClean="0"/>
              <a:t>námaza</a:t>
            </a:r>
            <a:r>
              <a:rPr lang="cs-CZ" dirty="0" smtClean="0"/>
              <a:t>, myoglobin, nadmořská výška- mění acidobazickou </a:t>
            </a:r>
            <a:r>
              <a:rPr lang="cs-CZ" dirty="0" err="1" smtClean="0"/>
              <a:t>rovnováhu,krvák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CTC- cirkulatin tumor cells, Cf Dna - </a:t>
            </a:r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fragments of nucleic acids present in many fluids of the human body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, releas from autophagy an lysis – in plasma, CSF, urine, saliva, pleural fluid- most of is from </a:t>
            </a:r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hematopoietic system in healthy individuals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,, exosome- plasmid , </a:t>
            </a:r>
            <a:r>
              <a:rPr lang="en-US" altLang="cs-CZ" smtClean="0">
                <a:latin typeface="Arial" panose="020B0604020202020204" pitchFamily="34" charset="0"/>
                <a:cs typeface="Arial" panose="020B0604020202020204" pitchFamily="34" charset="0"/>
              </a:rPr>
              <a:t>NETosis is a process that induces the neutrophil’s death after its contact with exogenous agents</a:t>
            </a: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enzym jednoduchá</a:t>
            </a:r>
            <a:r>
              <a:rPr lang="cs-CZ" baseline="0" dirty="0" smtClean="0"/>
              <a:t> či složená bílkovina s katalytickou aktivitou, řídí </a:t>
            </a:r>
            <a:r>
              <a:rPr lang="cs-CZ" baseline="0" dirty="0" err="1" smtClean="0"/>
              <a:t>vštšinu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bioch.procesů</a:t>
            </a:r>
            <a:r>
              <a:rPr lang="cs-CZ" baseline="0" dirty="0" smtClean="0"/>
              <a:t> v těle., </a:t>
            </a:r>
            <a:r>
              <a:rPr lang="cs-CZ" baseline="0" dirty="0" err="1" smtClean="0"/>
              <a:t>kofaktor</a:t>
            </a:r>
            <a:r>
              <a:rPr lang="cs-CZ" baseline="0" dirty="0" smtClean="0"/>
              <a:t>-nebílkovinný-cukry, ionty kovů pros. skupina se váže pevně, </a:t>
            </a:r>
            <a:r>
              <a:rPr lang="cs-CZ" baseline="0" dirty="0" err="1" smtClean="0"/>
              <a:t>koewnzym</a:t>
            </a:r>
            <a:r>
              <a:rPr lang="cs-CZ" baseline="0" dirty="0" smtClean="0"/>
              <a:t> volně</a:t>
            </a:r>
          </a:p>
          <a:p>
            <a:r>
              <a:rPr lang="cs-CZ" baseline="0" dirty="0" err="1" smtClean="0"/>
              <a:t>ribozym-štěpi</a:t>
            </a:r>
            <a:r>
              <a:rPr lang="cs-CZ" baseline="0" dirty="0" smtClean="0"/>
              <a:t> cukr fosfátovou kostru, tvorba </a:t>
            </a:r>
            <a:r>
              <a:rPr lang="cs-CZ" baseline="0" dirty="0" err="1" smtClean="0"/>
              <a:t>pep.vazby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haipiny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A895-2DE0-434F-849A-F15BFE02FB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29869"/>
            <a:ext cx="59207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170559"/>
            <a:ext cx="4973320" cy="394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170559"/>
            <a:ext cx="4876800" cy="4544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268416"/>
            <a:ext cx="5755216" cy="12464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268416"/>
            <a:ext cx="5755217" cy="12464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85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36808" y="5940532"/>
            <a:ext cx="153092" cy="2399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6844" y="5940532"/>
            <a:ext cx="121399" cy="2428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36745" y="5940532"/>
            <a:ext cx="127174" cy="2399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791087" y="5940539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9605" y="6284624"/>
            <a:ext cx="147407" cy="2430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302619" y="6284086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42520" y="6284624"/>
            <a:ext cx="118511" cy="243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230" y="129920"/>
            <a:ext cx="11252200" cy="1000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53247"/>
            <a:ext cx="9998710" cy="3763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7.png"/><Relationship Id="rId7" Type="http://schemas.openxmlformats.org/officeDocument/2006/relationships/image" Target="../media/image4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cc.org/cln/articles/2013/january/saliv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1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606" y="412670"/>
            <a:ext cx="276860" cy="438150"/>
          </a:xfrm>
          <a:custGeom>
            <a:avLst/>
            <a:gdLst/>
            <a:ahLst/>
            <a:cxnLst/>
            <a:rect l="l" t="t" r="r" b="b"/>
            <a:pathLst>
              <a:path w="276859" h="438150">
                <a:moveTo>
                  <a:pt x="68268" y="0"/>
                </a:moveTo>
                <a:lnTo>
                  <a:pt x="0" y="0"/>
                </a:lnTo>
                <a:lnTo>
                  <a:pt x="0" y="437652"/>
                </a:lnTo>
                <a:lnTo>
                  <a:pt x="68268" y="437652"/>
                </a:lnTo>
                <a:lnTo>
                  <a:pt x="68268" y="0"/>
                </a:lnTo>
                <a:close/>
              </a:path>
              <a:path w="276859" h="438150">
                <a:moveTo>
                  <a:pt x="93419" y="0"/>
                </a:moveTo>
                <a:lnTo>
                  <a:pt x="70063" y="0"/>
                </a:lnTo>
                <a:lnTo>
                  <a:pt x="113185" y="437652"/>
                </a:lnTo>
                <a:lnTo>
                  <a:pt x="136536" y="437652"/>
                </a:lnTo>
                <a:lnTo>
                  <a:pt x="93419" y="0"/>
                </a:lnTo>
                <a:close/>
              </a:path>
              <a:path w="276859" h="438150">
                <a:moveTo>
                  <a:pt x="204809" y="0"/>
                </a:moveTo>
                <a:lnTo>
                  <a:pt x="181453" y="0"/>
                </a:lnTo>
                <a:lnTo>
                  <a:pt x="138336" y="437652"/>
                </a:lnTo>
                <a:lnTo>
                  <a:pt x="161692" y="437652"/>
                </a:lnTo>
                <a:lnTo>
                  <a:pt x="204809" y="0"/>
                </a:lnTo>
                <a:close/>
              </a:path>
              <a:path w="276859" h="438150">
                <a:moveTo>
                  <a:pt x="276666" y="0"/>
                </a:moveTo>
                <a:lnTo>
                  <a:pt x="206604" y="0"/>
                </a:lnTo>
                <a:lnTo>
                  <a:pt x="206604" y="437652"/>
                </a:lnTo>
                <a:lnTo>
                  <a:pt x="276666" y="437652"/>
                </a:lnTo>
                <a:lnTo>
                  <a:pt x="27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9916" y="412670"/>
            <a:ext cx="219710" cy="441325"/>
          </a:xfrm>
          <a:custGeom>
            <a:avLst/>
            <a:gdLst/>
            <a:ahLst/>
            <a:cxnLst/>
            <a:rect l="l" t="t" r="r" b="b"/>
            <a:pathLst>
              <a:path w="219709" h="441325">
                <a:moveTo>
                  <a:pt x="219166" y="0"/>
                </a:moveTo>
                <a:lnTo>
                  <a:pt x="150893" y="0"/>
                </a:lnTo>
                <a:lnTo>
                  <a:pt x="150893" y="333596"/>
                </a:lnTo>
                <a:lnTo>
                  <a:pt x="149910" y="342387"/>
                </a:lnTo>
                <a:lnTo>
                  <a:pt x="123735" y="371974"/>
                </a:lnTo>
                <a:lnTo>
                  <a:pt x="109589" y="374879"/>
                </a:lnTo>
                <a:lnTo>
                  <a:pt x="101812" y="374181"/>
                </a:lnTo>
                <a:lnTo>
                  <a:pt x="71185" y="349993"/>
                </a:lnTo>
                <a:lnTo>
                  <a:pt x="68267" y="333596"/>
                </a:lnTo>
                <a:lnTo>
                  <a:pt x="68267" y="0"/>
                </a:lnTo>
                <a:lnTo>
                  <a:pt x="0" y="0"/>
                </a:lnTo>
                <a:lnTo>
                  <a:pt x="0" y="337228"/>
                </a:lnTo>
                <a:lnTo>
                  <a:pt x="981" y="351405"/>
                </a:lnTo>
                <a:lnTo>
                  <a:pt x="14370" y="389226"/>
                </a:lnTo>
                <a:lnTo>
                  <a:pt x="43929" y="419487"/>
                </a:lnTo>
                <a:lnTo>
                  <a:pt x="81290" y="438091"/>
                </a:lnTo>
                <a:lnTo>
                  <a:pt x="109589" y="441223"/>
                </a:lnTo>
                <a:lnTo>
                  <a:pt x="123032" y="440242"/>
                </a:lnTo>
                <a:lnTo>
                  <a:pt x="161686" y="426877"/>
                </a:lnTo>
                <a:lnTo>
                  <a:pt x="194547" y="400667"/>
                </a:lnTo>
                <a:lnTo>
                  <a:pt x="215127" y="364566"/>
                </a:lnTo>
                <a:lnTo>
                  <a:pt x="219166" y="337228"/>
                </a:lnTo>
                <a:lnTo>
                  <a:pt x="219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1059" y="412670"/>
            <a:ext cx="232410" cy="438150"/>
          </a:xfrm>
          <a:custGeom>
            <a:avLst/>
            <a:gdLst/>
            <a:ahLst/>
            <a:cxnLst/>
            <a:rect l="l" t="t" r="r" b="b"/>
            <a:pathLst>
              <a:path w="232409" h="438150">
                <a:moveTo>
                  <a:pt x="68273" y="0"/>
                </a:moveTo>
                <a:lnTo>
                  <a:pt x="0" y="0"/>
                </a:lnTo>
                <a:lnTo>
                  <a:pt x="0" y="437652"/>
                </a:lnTo>
                <a:lnTo>
                  <a:pt x="68273" y="437652"/>
                </a:lnTo>
                <a:lnTo>
                  <a:pt x="68273" y="0"/>
                </a:lnTo>
                <a:close/>
              </a:path>
              <a:path w="232409" h="438150">
                <a:moveTo>
                  <a:pt x="95255" y="0"/>
                </a:moveTo>
                <a:lnTo>
                  <a:pt x="71911" y="0"/>
                </a:lnTo>
                <a:lnTo>
                  <a:pt x="136547" y="437652"/>
                </a:lnTo>
                <a:lnTo>
                  <a:pt x="159951" y="437652"/>
                </a:lnTo>
                <a:lnTo>
                  <a:pt x="95255" y="0"/>
                </a:lnTo>
                <a:close/>
              </a:path>
              <a:path w="232409" h="438150">
                <a:moveTo>
                  <a:pt x="231803" y="0"/>
                </a:moveTo>
                <a:lnTo>
                  <a:pt x="161710" y="0"/>
                </a:lnTo>
                <a:lnTo>
                  <a:pt x="161710" y="437652"/>
                </a:lnTo>
                <a:lnTo>
                  <a:pt x="231803" y="437652"/>
                </a:lnTo>
                <a:lnTo>
                  <a:pt x="23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1015" y="412635"/>
            <a:ext cx="187325" cy="436880"/>
          </a:xfrm>
          <a:custGeom>
            <a:avLst/>
            <a:gdLst/>
            <a:ahLst/>
            <a:cxnLst/>
            <a:rect l="l" t="t" r="r" b="b"/>
            <a:pathLst>
              <a:path w="187325" h="436880">
                <a:moveTo>
                  <a:pt x="186817" y="0"/>
                </a:moveTo>
                <a:lnTo>
                  <a:pt x="0" y="0"/>
                </a:lnTo>
                <a:lnTo>
                  <a:pt x="0" y="22834"/>
                </a:lnTo>
                <a:lnTo>
                  <a:pt x="57492" y="22834"/>
                </a:lnTo>
                <a:lnTo>
                  <a:pt x="57492" y="412407"/>
                </a:lnTo>
                <a:lnTo>
                  <a:pt x="0" y="412407"/>
                </a:lnTo>
                <a:lnTo>
                  <a:pt x="0" y="436511"/>
                </a:lnTo>
                <a:lnTo>
                  <a:pt x="186817" y="436511"/>
                </a:lnTo>
                <a:lnTo>
                  <a:pt x="186817" y="412407"/>
                </a:lnTo>
                <a:lnTo>
                  <a:pt x="125755" y="412407"/>
                </a:lnTo>
                <a:lnTo>
                  <a:pt x="125755" y="22834"/>
                </a:lnTo>
                <a:lnTo>
                  <a:pt x="186817" y="22834"/>
                </a:lnTo>
                <a:lnTo>
                  <a:pt x="186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995" y="1036855"/>
            <a:ext cx="266065" cy="438150"/>
          </a:xfrm>
          <a:custGeom>
            <a:avLst/>
            <a:gdLst/>
            <a:ahLst/>
            <a:cxnLst/>
            <a:rect l="l" t="t" r="r" b="b"/>
            <a:pathLst>
              <a:path w="266065" h="438150">
                <a:moveTo>
                  <a:pt x="32338" y="0"/>
                </a:moveTo>
                <a:lnTo>
                  <a:pt x="0" y="0"/>
                </a:lnTo>
                <a:lnTo>
                  <a:pt x="0" y="437627"/>
                </a:lnTo>
                <a:lnTo>
                  <a:pt x="32338" y="437627"/>
                </a:lnTo>
                <a:lnTo>
                  <a:pt x="32338" y="0"/>
                </a:lnTo>
                <a:close/>
              </a:path>
              <a:path w="266065" h="438150">
                <a:moveTo>
                  <a:pt x="57488" y="0"/>
                </a:moveTo>
                <a:lnTo>
                  <a:pt x="35931" y="0"/>
                </a:lnTo>
                <a:lnTo>
                  <a:pt x="109591" y="437627"/>
                </a:lnTo>
                <a:lnTo>
                  <a:pt x="131146" y="437627"/>
                </a:lnTo>
                <a:lnTo>
                  <a:pt x="57488" y="0"/>
                </a:lnTo>
                <a:close/>
              </a:path>
              <a:path w="266065" h="438150">
                <a:moveTo>
                  <a:pt x="229961" y="0"/>
                </a:moveTo>
                <a:lnTo>
                  <a:pt x="208399" y="0"/>
                </a:lnTo>
                <a:lnTo>
                  <a:pt x="132947" y="437627"/>
                </a:lnTo>
                <a:lnTo>
                  <a:pt x="156303" y="437627"/>
                </a:lnTo>
                <a:lnTo>
                  <a:pt x="229961" y="0"/>
                </a:lnTo>
                <a:close/>
              </a:path>
              <a:path w="266065" h="438150">
                <a:moveTo>
                  <a:pt x="265892" y="0"/>
                </a:moveTo>
                <a:lnTo>
                  <a:pt x="231756" y="0"/>
                </a:lnTo>
                <a:lnTo>
                  <a:pt x="231756" y="437627"/>
                </a:lnTo>
                <a:lnTo>
                  <a:pt x="265892" y="437627"/>
                </a:lnTo>
                <a:lnTo>
                  <a:pt x="26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283" y="1036954"/>
            <a:ext cx="208915" cy="435609"/>
          </a:xfrm>
          <a:custGeom>
            <a:avLst/>
            <a:gdLst/>
            <a:ahLst/>
            <a:cxnLst/>
            <a:rect l="l" t="t" r="r" b="b"/>
            <a:pathLst>
              <a:path w="208915" h="435609">
                <a:moveTo>
                  <a:pt x="208368" y="0"/>
                </a:moveTo>
                <a:lnTo>
                  <a:pt x="0" y="0"/>
                </a:lnTo>
                <a:lnTo>
                  <a:pt x="0" y="30454"/>
                </a:lnTo>
                <a:lnTo>
                  <a:pt x="0" y="191604"/>
                </a:lnTo>
                <a:lnTo>
                  <a:pt x="0" y="222059"/>
                </a:lnTo>
                <a:lnTo>
                  <a:pt x="0" y="404787"/>
                </a:lnTo>
                <a:lnTo>
                  <a:pt x="0" y="435241"/>
                </a:lnTo>
                <a:lnTo>
                  <a:pt x="208368" y="435241"/>
                </a:lnTo>
                <a:lnTo>
                  <a:pt x="208368" y="404787"/>
                </a:lnTo>
                <a:lnTo>
                  <a:pt x="34137" y="404787"/>
                </a:lnTo>
                <a:lnTo>
                  <a:pt x="34137" y="222059"/>
                </a:lnTo>
                <a:lnTo>
                  <a:pt x="201218" y="222059"/>
                </a:lnTo>
                <a:lnTo>
                  <a:pt x="201218" y="191604"/>
                </a:lnTo>
                <a:lnTo>
                  <a:pt x="34137" y="191604"/>
                </a:lnTo>
                <a:lnTo>
                  <a:pt x="34137" y="30454"/>
                </a:lnTo>
                <a:lnTo>
                  <a:pt x="208368" y="30454"/>
                </a:lnTo>
                <a:lnTo>
                  <a:pt x="2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1852" y="1036855"/>
            <a:ext cx="217804" cy="438150"/>
          </a:xfrm>
          <a:custGeom>
            <a:avLst/>
            <a:gdLst/>
            <a:ahLst/>
            <a:cxnLst/>
            <a:rect l="l" t="t" r="r" b="b"/>
            <a:pathLst>
              <a:path w="217805" h="438150">
                <a:moveTo>
                  <a:pt x="111384" y="0"/>
                </a:moveTo>
                <a:lnTo>
                  <a:pt x="0" y="0"/>
                </a:lnTo>
                <a:lnTo>
                  <a:pt x="0" y="437627"/>
                </a:lnTo>
                <a:lnTo>
                  <a:pt x="111384" y="437627"/>
                </a:lnTo>
                <a:lnTo>
                  <a:pt x="125621" y="436646"/>
                </a:lnTo>
                <a:lnTo>
                  <a:pt x="165287" y="423279"/>
                </a:lnTo>
                <a:lnTo>
                  <a:pt x="188406" y="405343"/>
                </a:lnTo>
                <a:lnTo>
                  <a:pt x="34136" y="405343"/>
                </a:lnTo>
                <a:lnTo>
                  <a:pt x="34136" y="34073"/>
                </a:lnTo>
                <a:lnTo>
                  <a:pt x="189356" y="34073"/>
                </a:lnTo>
                <a:lnTo>
                  <a:pt x="186850" y="31160"/>
                </a:lnTo>
                <a:lnTo>
                  <a:pt x="152073" y="8322"/>
                </a:lnTo>
                <a:lnTo>
                  <a:pt x="125621" y="980"/>
                </a:lnTo>
                <a:lnTo>
                  <a:pt x="111384" y="0"/>
                </a:lnTo>
                <a:close/>
              </a:path>
              <a:path w="217805" h="438150">
                <a:moveTo>
                  <a:pt x="189356" y="34073"/>
                </a:moveTo>
                <a:lnTo>
                  <a:pt x="111384" y="34073"/>
                </a:lnTo>
                <a:lnTo>
                  <a:pt x="120805" y="34466"/>
                </a:lnTo>
                <a:lnTo>
                  <a:pt x="130044" y="35869"/>
                </a:lnTo>
                <a:lnTo>
                  <a:pt x="168554" y="60446"/>
                </a:lnTo>
                <a:lnTo>
                  <a:pt x="183235" y="105817"/>
                </a:lnTo>
                <a:lnTo>
                  <a:pt x="183124" y="333602"/>
                </a:lnTo>
                <a:lnTo>
                  <a:pt x="168554" y="377178"/>
                </a:lnTo>
                <a:lnTo>
                  <a:pt x="130044" y="401083"/>
                </a:lnTo>
                <a:lnTo>
                  <a:pt x="111384" y="403550"/>
                </a:lnTo>
                <a:lnTo>
                  <a:pt x="111384" y="405343"/>
                </a:lnTo>
                <a:lnTo>
                  <a:pt x="188406" y="405343"/>
                </a:lnTo>
                <a:lnTo>
                  <a:pt x="195599" y="397048"/>
                </a:lnTo>
                <a:lnTo>
                  <a:pt x="213575" y="360953"/>
                </a:lnTo>
                <a:lnTo>
                  <a:pt x="217372" y="333602"/>
                </a:lnTo>
                <a:lnTo>
                  <a:pt x="217372" y="105817"/>
                </a:lnTo>
                <a:lnTo>
                  <a:pt x="209058" y="64453"/>
                </a:lnTo>
                <a:lnTo>
                  <a:pt x="195599" y="41333"/>
                </a:lnTo>
                <a:lnTo>
                  <a:pt x="189356" y="34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2658" y="2136393"/>
            <a:ext cx="9791065" cy="1192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0"/>
              </a:spcBef>
            </a:pPr>
            <a:r>
              <a:rPr sz="4000" spc="-55" dirty="0">
                <a:solidFill>
                  <a:srgbClr val="FFFFFF"/>
                </a:solidFill>
              </a:rPr>
              <a:t>Enzymové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a</a:t>
            </a:r>
            <a:r>
              <a:rPr sz="4000" spc="-9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jiné</a:t>
            </a:r>
            <a:r>
              <a:rPr sz="4000" spc="-150" dirty="0">
                <a:solidFill>
                  <a:srgbClr val="FFFFFF"/>
                </a:solidFill>
              </a:rPr>
              <a:t> </a:t>
            </a:r>
            <a:r>
              <a:rPr sz="4000" spc="-45" dirty="0">
                <a:solidFill>
                  <a:srgbClr val="FFFFFF"/>
                </a:solidFill>
              </a:rPr>
              <a:t>markery</a:t>
            </a:r>
            <a:r>
              <a:rPr sz="4000" spc="-135" dirty="0">
                <a:solidFill>
                  <a:srgbClr val="FFFFFF"/>
                </a:solidFill>
              </a:rPr>
              <a:t> </a:t>
            </a:r>
            <a:r>
              <a:rPr sz="4000" spc="-35" dirty="0">
                <a:solidFill>
                  <a:srgbClr val="FFFFFF"/>
                </a:solidFill>
              </a:rPr>
              <a:t>využívané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v</a:t>
            </a:r>
            <a:r>
              <a:rPr sz="4000" spc="-10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diagnostice </a:t>
            </a:r>
            <a:r>
              <a:rPr sz="4000" spc="-35" dirty="0">
                <a:solidFill>
                  <a:srgbClr val="FFFFFF"/>
                </a:solidFill>
              </a:rPr>
              <a:t>vybraných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-40" dirty="0">
                <a:solidFill>
                  <a:srgbClr val="FFFFFF"/>
                </a:solidFill>
              </a:rPr>
              <a:t>patologických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stavů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3611626" y="6242405"/>
            <a:ext cx="2134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FFFFFF"/>
                </a:solidFill>
                <a:latin typeface="Calibri Light"/>
                <a:cs typeface="Calibri Light"/>
              </a:rPr>
              <a:t>Ústav</a:t>
            </a:r>
            <a:r>
              <a:rPr sz="12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patologické</a:t>
            </a:r>
            <a:r>
              <a:rPr sz="1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Calibri Light"/>
                <a:cs typeface="Calibri Light"/>
              </a:rPr>
              <a:t>fyziologie</a:t>
            </a:r>
            <a:r>
              <a:rPr sz="1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FFFFFF"/>
                </a:solidFill>
                <a:latin typeface="Calibri Light"/>
                <a:cs typeface="Calibri Light"/>
              </a:rPr>
              <a:t>LF</a:t>
            </a:r>
            <a:r>
              <a:rPr sz="1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MU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9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Neovlivnitelné</a:t>
            </a:r>
            <a:r>
              <a:rPr sz="4000" spc="-170" dirty="0"/>
              <a:t> </a:t>
            </a:r>
            <a:r>
              <a:rPr sz="4000" spc="-10" dirty="0"/>
              <a:t>faktory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207084"/>
            <a:ext cx="5015865" cy="465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pohlaví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hemoglobin,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haptoglobin,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železo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CK,</a:t>
            </a:r>
            <a:r>
              <a:rPr sz="2000" spc="-45" dirty="0">
                <a:latin typeface="Calibri"/>
                <a:cs typeface="Calibri"/>
              </a:rPr>
              <a:t> GMT,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kyselina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močová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Calibri"/>
                <a:cs typeface="Calibri"/>
              </a:rPr>
              <a:t>rasa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granulocyty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enzymy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genová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frekvence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dědičné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poruchy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metabolizmu</a:t>
            </a:r>
            <a:endParaRPr sz="16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věk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dětství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referenční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rozmezí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častěji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nižší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vyšší</a:t>
            </a:r>
            <a:r>
              <a:rPr lang="cs-CZ" sz="2000" spc="-10" dirty="0" smtClean="0">
                <a:latin typeface="Calibri"/>
                <a:cs typeface="Calibri"/>
              </a:rPr>
              <a:t> v dětství 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55" dirty="0">
                <a:latin typeface="Calibri"/>
                <a:cs typeface="Calibri"/>
              </a:rPr>
              <a:t>ALP,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fosfor</a:t>
            </a:r>
            <a:r>
              <a:rPr lang="cs-CZ" sz="1800" spc="-10" dirty="0" smtClean="0">
                <a:latin typeface="Calibri"/>
                <a:cs typeface="Calibri"/>
              </a:rPr>
              <a:t>, lymfocyty</a:t>
            </a:r>
            <a:endParaRPr sz="1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sezonní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vlivy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bilirubin,</a:t>
            </a:r>
            <a:r>
              <a:rPr sz="2000" spc="-35" dirty="0">
                <a:latin typeface="Calibri"/>
                <a:cs typeface="Calibri"/>
              </a:rPr>
              <a:t> TAG,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07084"/>
            <a:ext cx="4834890" cy="419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cyklické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změny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diurnální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rytmus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kortizolu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20" dirty="0">
                <a:latin typeface="Calibri"/>
                <a:cs typeface="Calibri"/>
              </a:rPr>
              <a:t>železo,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močovina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gravidita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16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bílkoviny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jiné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látky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produkované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trofoblastem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nebo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orgány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plodu</a:t>
            </a:r>
            <a:endParaRPr sz="20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155065" algn="l"/>
              </a:tabLst>
            </a:pPr>
            <a:r>
              <a:rPr sz="1600" spc="-10" dirty="0">
                <a:latin typeface="Calibri"/>
                <a:cs typeface="Calibri"/>
              </a:rPr>
              <a:t>α-fetoprotein,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placentární</a:t>
            </a:r>
            <a:r>
              <a:rPr sz="1600" spc="-25" dirty="0">
                <a:latin typeface="Calibri"/>
                <a:cs typeface="Calibri"/>
              </a:rPr>
              <a:t> ALP</a:t>
            </a:r>
            <a:endParaRPr sz="1600">
              <a:latin typeface="Calibri"/>
              <a:cs typeface="Calibri"/>
            </a:endParaRPr>
          </a:p>
          <a:p>
            <a:pPr marL="227965" marR="675640" lvl="1" indent="-227965" algn="r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27965" algn="l"/>
              </a:tabLst>
            </a:pPr>
            <a:r>
              <a:rPr sz="2000" spc="-55" dirty="0">
                <a:latin typeface="Calibri"/>
                <a:cs typeface="Calibri"/>
              </a:rPr>
              <a:t>ALP, </a:t>
            </a:r>
            <a:r>
              <a:rPr sz="2000" spc="-10" dirty="0">
                <a:latin typeface="Calibri"/>
                <a:cs typeface="Calibri"/>
              </a:rPr>
              <a:t>amyláza,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kortizol,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</a:t>
            </a:r>
            <a:endParaRPr sz="2000">
              <a:latin typeface="Calibri"/>
              <a:cs typeface="Calibri"/>
            </a:endParaRPr>
          </a:p>
          <a:p>
            <a:pPr marL="227329" marR="638810" indent="-227329" algn="r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27329" algn="l"/>
              </a:tabLst>
            </a:pPr>
            <a:r>
              <a:rPr sz="2400" dirty="0">
                <a:latin typeface="Calibri"/>
                <a:cs typeface="Calibri"/>
              </a:rPr>
              <a:t>současně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probíhající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jiná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nemoc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biol.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poločas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stanovované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falešně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negativní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výsledek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nevhodné </a:t>
            </a:r>
            <a:r>
              <a:rPr sz="2000" dirty="0">
                <a:latin typeface="Calibri"/>
                <a:cs typeface="Calibri"/>
              </a:rPr>
              <a:t>volbě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testu</a:t>
            </a:r>
            <a:endParaRPr sz="20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155065" algn="l"/>
              </a:tabLst>
            </a:pPr>
            <a:r>
              <a:rPr sz="1600" spc="-10" dirty="0">
                <a:latin typeface="Calibri"/>
                <a:cs typeface="Calibri"/>
              </a:rPr>
              <a:t>infarkt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myokardu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6690"/>
            <a:ext cx="398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Ovlivnitelné</a:t>
            </a:r>
            <a:r>
              <a:rPr sz="4000" spc="-125" dirty="0"/>
              <a:t> </a:t>
            </a:r>
            <a:r>
              <a:rPr sz="4000" spc="-10" dirty="0"/>
              <a:t>faktory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91539" y="1063382"/>
            <a:ext cx="5024120" cy="524310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65430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65430" algn="l"/>
              </a:tabLst>
            </a:pPr>
            <a:r>
              <a:rPr sz="2400" spc="-10" dirty="0">
                <a:latin typeface="Calibri"/>
                <a:cs typeface="Calibri"/>
              </a:rPr>
              <a:t>hmotnost</a:t>
            </a:r>
            <a:endParaRPr sz="2400" dirty="0">
              <a:latin typeface="Calibri"/>
              <a:cs typeface="Calibri"/>
            </a:endParaRPr>
          </a:p>
          <a:p>
            <a:pPr marL="723900" marR="30480" lvl="1" indent="-228600">
              <a:lnSpc>
                <a:spcPts val="2160"/>
              </a:lnSpc>
              <a:spcBef>
                <a:spcPts val="560"/>
              </a:spcBef>
              <a:buFont typeface="Arial"/>
              <a:buChar char="•"/>
              <a:tabLst>
                <a:tab pos="723900" algn="l"/>
              </a:tabLst>
            </a:pPr>
            <a:r>
              <a:rPr sz="2000" spc="-10" dirty="0">
                <a:latin typeface="Calibri"/>
                <a:cs typeface="Calibri"/>
              </a:rPr>
              <a:t>korelace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cholesterolu,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TAG,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kortizolu,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kys. </a:t>
            </a:r>
            <a:r>
              <a:rPr sz="2000" dirty="0">
                <a:latin typeface="Calibri"/>
                <a:cs typeface="Calibri"/>
              </a:rPr>
              <a:t>močové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obezitou</a:t>
            </a:r>
            <a:endParaRPr sz="20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65430" algn="l"/>
              </a:tabLst>
            </a:pPr>
            <a:r>
              <a:rPr sz="2400" spc="-20" dirty="0">
                <a:latin typeface="Calibri"/>
                <a:cs typeface="Calibri"/>
              </a:rPr>
              <a:t>stravovací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návyky</a:t>
            </a:r>
            <a:endParaRPr sz="2400" dirty="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723900" algn="l"/>
              </a:tabLst>
            </a:pPr>
            <a:r>
              <a:rPr sz="2000" spc="-10" dirty="0">
                <a:latin typeface="Calibri"/>
                <a:cs typeface="Calibri"/>
              </a:rPr>
              <a:t>vysokoproteinová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dieta</a:t>
            </a:r>
            <a:endParaRPr sz="2000" dirty="0">
              <a:latin typeface="Calibri"/>
              <a:cs typeface="Calibri"/>
            </a:endParaRPr>
          </a:p>
          <a:p>
            <a:pPr marL="1181100" lvl="2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181100" algn="l"/>
              </a:tabLst>
            </a:pPr>
            <a:r>
              <a:rPr sz="1600" dirty="0">
                <a:latin typeface="Calibri"/>
                <a:cs typeface="Calibri"/>
              </a:rPr>
              <a:t>nárůst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močoviny,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cs-CZ" sz="1600" spc="-30" dirty="0" err="1" smtClean="0">
                <a:latin typeface="Calibri"/>
                <a:cs typeface="Calibri"/>
              </a:rPr>
              <a:t>kys.močové</a:t>
            </a:r>
            <a:r>
              <a:rPr lang="cs-CZ" sz="1600" spc="-30" dirty="0" smtClean="0">
                <a:latin typeface="Calibri"/>
                <a:cs typeface="Calibri"/>
              </a:rPr>
              <a:t>, </a:t>
            </a:r>
            <a:r>
              <a:rPr sz="1600" spc="-10" dirty="0" err="1" smtClean="0">
                <a:latin typeface="Calibri"/>
                <a:cs typeface="Calibri"/>
              </a:rPr>
              <a:t>cholesterolu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fosfátů</a:t>
            </a:r>
            <a:r>
              <a:rPr lang="cs-CZ" sz="1600" spc="-10" dirty="0" smtClean="0">
                <a:latin typeface="Calibri"/>
                <a:cs typeface="Calibri"/>
              </a:rPr>
              <a:t>, kreatinu</a:t>
            </a:r>
            <a:endParaRPr sz="16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65430" algn="l"/>
              </a:tabLst>
            </a:pPr>
            <a:r>
              <a:rPr sz="2400" spc="-10" dirty="0">
                <a:latin typeface="Calibri"/>
                <a:cs typeface="Calibri"/>
              </a:rPr>
              <a:t>kouření</a:t>
            </a:r>
            <a:endParaRPr sz="2400" dirty="0">
              <a:latin typeface="Calibri"/>
              <a:cs typeface="Calibri"/>
            </a:endParaRPr>
          </a:p>
          <a:p>
            <a:pPr marL="723900" marR="99060" lvl="1" indent="-228600">
              <a:lnSpc>
                <a:spcPts val="2160"/>
              </a:lnSpc>
              <a:spcBef>
                <a:spcPts val="555"/>
              </a:spcBef>
              <a:buFont typeface="Arial"/>
              <a:buChar char="•"/>
              <a:tabLst>
                <a:tab pos="723900" algn="l"/>
              </a:tabLst>
            </a:pPr>
            <a:r>
              <a:rPr sz="2000" dirty="0">
                <a:latin typeface="Calibri"/>
                <a:cs typeface="Calibri"/>
              </a:rPr>
              <a:t>zvyšuje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TAG,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kortizol,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snižuje </a:t>
            </a:r>
            <a:r>
              <a:rPr sz="2000" dirty="0">
                <a:latin typeface="Calibri"/>
                <a:cs typeface="Calibri"/>
              </a:rPr>
              <a:t>vitaminy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1950" baseline="-21367" dirty="0">
                <a:latin typeface="Calibri"/>
                <a:cs typeface="Calibri"/>
              </a:rPr>
              <a:t>12</a:t>
            </a:r>
            <a:r>
              <a:rPr sz="1950" spc="165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C</a:t>
            </a:r>
            <a:endParaRPr sz="20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65430" algn="l"/>
              </a:tabLst>
            </a:pPr>
            <a:r>
              <a:rPr sz="2400" spc="-10" dirty="0">
                <a:latin typeface="Calibri"/>
                <a:cs typeface="Calibri"/>
              </a:rPr>
              <a:t>alkohol</a:t>
            </a:r>
            <a:endParaRPr sz="2400" dirty="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284"/>
              </a:spcBef>
              <a:buFont typeface="Arial"/>
              <a:buChar char="•"/>
              <a:tabLst>
                <a:tab pos="723900" algn="l"/>
              </a:tabLst>
            </a:pPr>
            <a:r>
              <a:rPr sz="2000" dirty="0">
                <a:latin typeface="Calibri"/>
                <a:cs typeface="Calibri"/>
              </a:rPr>
              <a:t>chronický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abúzus</a:t>
            </a:r>
            <a:endParaRPr sz="2000" dirty="0">
              <a:latin typeface="Calibri"/>
              <a:cs typeface="Calibri"/>
            </a:endParaRPr>
          </a:p>
          <a:p>
            <a:pPr marL="1181100" lvl="2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181100" algn="l"/>
              </a:tabLst>
            </a:pPr>
            <a:r>
              <a:rPr sz="1600" dirty="0">
                <a:latin typeface="Calibri"/>
                <a:cs typeface="Calibri"/>
              </a:rPr>
              <a:t>zvýšení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75" dirty="0">
                <a:latin typeface="Calibri"/>
                <a:cs typeface="Calibri"/>
              </a:rPr>
              <a:t>ALT,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AST,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kortizolu</a:t>
            </a:r>
            <a:endParaRPr sz="1600" dirty="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723900" algn="l"/>
              </a:tabLst>
            </a:pPr>
            <a:r>
              <a:rPr sz="2000" dirty="0">
                <a:latin typeface="Calibri"/>
                <a:cs typeface="Calibri"/>
              </a:rPr>
              <a:t>mírné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dávky</a:t>
            </a:r>
            <a:endParaRPr sz="2000" dirty="0">
              <a:latin typeface="Calibri"/>
              <a:cs typeface="Calibri"/>
            </a:endParaRPr>
          </a:p>
          <a:p>
            <a:pPr marL="1181100" lvl="2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81100" algn="l"/>
              </a:tabLst>
            </a:pPr>
            <a:r>
              <a:rPr sz="1800" spc="-10" dirty="0">
                <a:latin typeface="Calibri"/>
                <a:cs typeface="Calibri"/>
              </a:rPr>
              <a:t>přechodné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zvýšení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HDL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015745"/>
            <a:ext cx="5178172" cy="456791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styl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života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léky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drogy</a:t>
            </a:r>
            <a:endParaRPr sz="2400" dirty="0">
              <a:latin typeface="Calibri"/>
              <a:cs typeface="Calibri"/>
            </a:endParaRPr>
          </a:p>
          <a:p>
            <a:pPr marL="227965" marR="676275" lvl="1" indent="-227965" algn="r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vliv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biologické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(indukce</a:t>
            </a:r>
            <a:endParaRPr sz="2000" dirty="0">
              <a:latin typeface="Calibri"/>
              <a:cs typeface="Calibri"/>
            </a:endParaRPr>
          </a:p>
          <a:p>
            <a:pPr marR="638810" algn="r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enzymů,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cytotoxicita),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interference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fyzická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zátěž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závisí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délce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intenzitě</a:t>
            </a:r>
            <a:r>
              <a:rPr lang="cs-CZ" sz="2000" spc="-10" dirty="0" smtClean="0">
                <a:latin typeface="Calibri"/>
                <a:cs typeface="Calibri"/>
              </a:rPr>
              <a:t> (CK, myoglobin)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zevní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prostředí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nadmořská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výška,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teplota,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cestování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přes </a:t>
            </a:r>
            <a:r>
              <a:rPr sz="2000" dirty="0">
                <a:latin typeface="Calibri"/>
                <a:cs typeface="Calibri"/>
              </a:rPr>
              <a:t>časová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pásma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mechanické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vlivy</a:t>
            </a:r>
            <a:endParaRPr sz="2400" dirty="0">
              <a:latin typeface="Calibri"/>
              <a:cs typeface="Calibri"/>
            </a:endParaRPr>
          </a:p>
          <a:p>
            <a:pPr marL="698500" marR="346075" lvl="1" indent="-228600">
              <a:lnSpc>
                <a:spcPts val="2160"/>
              </a:lnSpc>
              <a:spcBef>
                <a:spcPts val="55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svalové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trauma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zvýšení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95" dirty="0">
                <a:latin typeface="Calibri"/>
                <a:cs typeface="Calibri"/>
              </a:rPr>
              <a:t>ALT,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AST, </a:t>
            </a:r>
            <a:r>
              <a:rPr sz="2000" spc="-25" dirty="0">
                <a:latin typeface="Calibri"/>
                <a:cs typeface="Calibri"/>
              </a:rPr>
              <a:t>CK, </a:t>
            </a:r>
            <a:r>
              <a:rPr sz="2000" spc="-10" dirty="0">
                <a:latin typeface="Calibri"/>
                <a:cs typeface="Calibri"/>
              </a:rPr>
              <a:t>myoglobin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031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Faktory</a:t>
            </a:r>
            <a:r>
              <a:rPr spc="-195" dirty="0"/>
              <a:t> </a:t>
            </a:r>
            <a:r>
              <a:rPr dirty="0"/>
              <a:t>ovlivňující</a:t>
            </a:r>
            <a:r>
              <a:rPr spc="-165" dirty="0"/>
              <a:t> </a:t>
            </a:r>
            <a:r>
              <a:rPr spc="-10" dirty="0"/>
              <a:t>preanalytickou</a:t>
            </a:r>
            <a:r>
              <a:rPr spc="-215" dirty="0"/>
              <a:t> </a:t>
            </a:r>
            <a:r>
              <a:rPr spc="-20" dirty="0"/>
              <a:t>fázi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939" y="1253247"/>
            <a:ext cx="4427220" cy="1960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odběr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materiálu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označení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vzorku,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odběrový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materiál, technika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odběru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transport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materiálu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skladování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materiálu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810709"/>
            <a:ext cx="4800600" cy="27885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816" y="2423683"/>
            <a:ext cx="5649874" cy="22644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Příklady</a:t>
            </a:r>
            <a:r>
              <a:rPr sz="4000" spc="-125" dirty="0"/>
              <a:t> </a:t>
            </a:r>
            <a:r>
              <a:rPr sz="4000" dirty="0"/>
              <a:t>zkreslených</a:t>
            </a:r>
            <a:r>
              <a:rPr sz="4000" spc="-114" dirty="0"/>
              <a:t> </a:t>
            </a:r>
            <a:r>
              <a:rPr sz="4000" spc="-10" dirty="0"/>
              <a:t>výsledků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077" y="1257228"/>
            <a:ext cx="8658080" cy="47770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657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Diagnostické</a:t>
            </a:r>
            <a:r>
              <a:rPr sz="4000" spc="-135" dirty="0"/>
              <a:t> </a:t>
            </a:r>
            <a:r>
              <a:rPr sz="4000" spc="-10" dirty="0"/>
              <a:t>markery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259204"/>
            <a:ext cx="4941570" cy="500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cirkulující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ionty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Na,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metabolity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20" dirty="0">
                <a:latin typeface="Calibri"/>
                <a:cs typeface="Calibri"/>
              </a:rPr>
              <a:t>glukóza,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cholesterol,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TG,</a:t>
            </a:r>
            <a:r>
              <a:rPr sz="1800" spc="-50" dirty="0">
                <a:latin typeface="Calibri"/>
                <a:cs typeface="Calibri"/>
              </a:rPr>
              <a:t> …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odpadní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produkty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urea,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kreatinin,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bilirubin,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nosiče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látky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specifickou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funkcí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(nejč. bílkoviny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1945"/>
              </a:lnSpc>
              <a:spcBef>
                <a:spcPts val="6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albumin,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IgG,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fibrinogen,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další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srážecí</a:t>
            </a:r>
            <a:endParaRPr sz="1800">
              <a:latin typeface="Calibri"/>
              <a:cs typeface="Calibri"/>
            </a:endParaRPr>
          </a:p>
          <a:p>
            <a:pPr marL="1155700">
              <a:lnSpc>
                <a:spcPts val="1945"/>
              </a:lnSpc>
            </a:pPr>
            <a:r>
              <a:rPr sz="1800" spc="-20" dirty="0">
                <a:latin typeface="Calibri"/>
                <a:cs typeface="Calibri"/>
              </a:rPr>
              <a:t>faktory,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CRP,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enzymy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secernované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buněčné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16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markery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abnormální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proliferace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dediferenciace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mikrobiologické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59204"/>
            <a:ext cx="4906645" cy="3799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tkáňové/buněčné</a:t>
            </a:r>
            <a:endParaRPr sz="2400">
              <a:latin typeface="Calibri"/>
              <a:cs typeface="Calibri"/>
            </a:endParaRPr>
          </a:p>
          <a:p>
            <a:pPr marL="227965" marR="2970530" lvl="1" indent="-227965" algn="r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molekulární</a:t>
            </a:r>
            <a:endParaRPr sz="2000">
              <a:latin typeface="Calibri"/>
              <a:cs typeface="Calibri"/>
            </a:endParaRPr>
          </a:p>
          <a:p>
            <a:pPr marL="227965" marR="2966720" lvl="2" indent="-227965" algn="r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27965" algn="l"/>
              </a:tabLst>
            </a:pPr>
            <a:r>
              <a:rPr sz="1800" spc="-10" dirty="0">
                <a:latin typeface="Calibri"/>
                <a:cs typeface="Calibri"/>
              </a:rPr>
              <a:t>proteiny</a:t>
            </a:r>
            <a:endParaRPr sz="1800">
              <a:latin typeface="Calibri"/>
              <a:cs typeface="Calibri"/>
            </a:endParaRPr>
          </a:p>
          <a:p>
            <a:pPr marL="1612265" lvl="3" indent="-2279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612265" algn="l"/>
              </a:tabLst>
            </a:pPr>
            <a:r>
              <a:rPr sz="1600" spc="-10" dirty="0">
                <a:latin typeface="Calibri"/>
                <a:cs typeface="Calibri"/>
              </a:rPr>
              <a:t>kvantitativní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změna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exprese</a:t>
            </a:r>
            <a:endParaRPr sz="16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</a:tabLst>
            </a:pPr>
            <a:r>
              <a:rPr sz="1800" spc="-25" dirty="0">
                <a:latin typeface="Calibri"/>
                <a:cs typeface="Calibri"/>
              </a:rPr>
              <a:t>RNA</a:t>
            </a:r>
            <a:endParaRPr sz="1800">
              <a:latin typeface="Calibri"/>
              <a:cs typeface="Calibri"/>
            </a:endParaRPr>
          </a:p>
          <a:p>
            <a:pPr marL="1612265" lvl="3" indent="-227965">
              <a:lnSpc>
                <a:spcPts val="1730"/>
              </a:lnSpc>
              <a:spcBef>
                <a:spcPts val="120"/>
              </a:spcBef>
              <a:buFont typeface="Arial"/>
              <a:buChar char="•"/>
              <a:tabLst>
                <a:tab pos="1612265" algn="l"/>
              </a:tabLst>
            </a:pPr>
            <a:r>
              <a:rPr sz="1600" spc="-10" dirty="0">
                <a:latin typeface="Calibri"/>
                <a:cs typeface="Calibri"/>
              </a:rPr>
              <a:t>kvantitativní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změna </a:t>
            </a:r>
            <a:r>
              <a:rPr sz="1600" spc="-10" dirty="0">
                <a:latin typeface="Calibri"/>
                <a:cs typeface="Calibri"/>
              </a:rPr>
              <a:t>transkripce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(genové</a:t>
            </a:r>
            <a:endParaRPr sz="1600">
              <a:latin typeface="Calibri"/>
              <a:cs typeface="Calibri"/>
            </a:endParaRPr>
          </a:p>
          <a:p>
            <a:pPr marL="1612900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exprese)</a:t>
            </a:r>
            <a:endParaRPr sz="16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1155065" algn="l"/>
              </a:tabLst>
            </a:pPr>
            <a:r>
              <a:rPr sz="1800" spc="-25" dirty="0">
                <a:latin typeface="Calibri"/>
                <a:cs typeface="Calibri"/>
              </a:rPr>
              <a:t>DNA</a:t>
            </a:r>
            <a:endParaRPr sz="1800">
              <a:latin typeface="Calibri"/>
              <a:cs typeface="Calibri"/>
            </a:endParaRPr>
          </a:p>
          <a:p>
            <a:pPr marL="1612900" marR="513080" lvl="3" indent="-228600">
              <a:lnSpc>
                <a:spcPts val="1540"/>
              </a:lnSpc>
              <a:spcBef>
                <a:spcPts val="495"/>
              </a:spcBef>
              <a:buFont typeface="Arial"/>
              <a:buChar char="•"/>
              <a:tabLst>
                <a:tab pos="1612900" algn="l"/>
              </a:tabLst>
            </a:pPr>
            <a:r>
              <a:rPr sz="1600" spc="-10" dirty="0">
                <a:latin typeface="Calibri"/>
                <a:cs typeface="Calibri"/>
              </a:rPr>
              <a:t>kvalitativní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průkaz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poruchy -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např. </a:t>
            </a:r>
            <a:r>
              <a:rPr sz="1600" spc="-10" dirty="0">
                <a:latin typeface="Calibri"/>
                <a:cs typeface="Calibri"/>
              </a:rPr>
              <a:t>mutace/polymorfizmy</a:t>
            </a:r>
            <a:endParaRPr sz="1600">
              <a:latin typeface="Calibri"/>
              <a:cs typeface="Calibri"/>
            </a:endParaRPr>
          </a:p>
          <a:p>
            <a:pPr marL="2069464" lvl="4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069464" algn="l"/>
              </a:tabLst>
            </a:pPr>
            <a:r>
              <a:rPr sz="1400" spc="-10" dirty="0">
                <a:latin typeface="Calibri"/>
                <a:cs typeface="Calibri"/>
              </a:rPr>
              <a:t>velké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cytogenetika</a:t>
            </a:r>
            <a:endParaRPr sz="1400">
              <a:latin typeface="Calibri"/>
              <a:cs typeface="Calibri"/>
            </a:endParaRPr>
          </a:p>
          <a:p>
            <a:pPr marL="2069464" lvl="4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069464" algn="l"/>
              </a:tabLst>
            </a:pPr>
            <a:r>
              <a:rPr sz="1400" dirty="0">
                <a:latin typeface="Calibri"/>
                <a:cs typeface="Calibri"/>
              </a:rPr>
              <a:t>malé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PCR</a:t>
            </a:r>
            <a:endParaRPr sz="1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kultivace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buněk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vitro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mikrobiologické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54" y="4241798"/>
            <a:ext cx="4858494" cy="1870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6939" y="229869"/>
            <a:ext cx="5920740" cy="677108"/>
          </a:xfrm>
        </p:spPr>
        <p:txBody>
          <a:bodyPr/>
          <a:lstStyle/>
          <a:p>
            <a:r>
              <a:rPr lang="cs-CZ" dirty="0" smtClean="0"/>
              <a:t>Nukleové kyseliny</a:t>
            </a:r>
            <a:endParaRPr lang="en-US" dirty="0"/>
          </a:p>
        </p:txBody>
      </p:sp>
      <p:pic>
        <p:nvPicPr>
          <p:cNvPr id="5" name="Picture 2" descr="Organelles in a ce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96" y="1112835"/>
            <a:ext cx="556141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7336998" y="995854"/>
            <a:ext cx="3168175" cy="692497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500" b="1" dirty="0">
                <a:solidFill>
                  <a:srgbClr val="CC00CC"/>
                </a:solidFill>
                <a:latin typeface="Arial" panose="020B0604020202020204" pitchFamily="34" charset="0"/>
              </a:rPr>
              <a:t>INTRACELULÁRNÍ</a:t>
            </a:r>
          </a:p>
          <a:p>
            <a:pPr marL="214313" indent="-214313">
              <a:spcBef>
                <a:spcPct val="0"/>
              </a:spcBef>
              <a:buSzTx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DNA - jádro, mitochondrie, „</a:t>
            </a:r>
            <a:r>
              <a:rPr lang="cs-CZ" altLang="cs-CZ" sz="1200" i="1" dirty="0" err="1">
                <a:latin typeface="Arial" panose="020B0604020202020204" pitchFamily="34" charset="0"/>
              </a:rPr>
              <a:t>exclusome</a:t>
            </a:r>
            <a:r>
              <a:rPr lang="cs-CZ" altLang="cs-CZ" sz="1200" i="1" dirty="0">
                <a:latin typeface="Arial" panose="020B0604020202020204" pitchFamily="34" charset="0"/>
              </a:rPr>
              <a:t>“</a:t>
            </a:r>
          </a:p>
          <a:p>
            <a:pPr marL="214313" indent="-214313">
              <a:spcBef>
                <a:spcPct val="0"/>
              </a:spcBef>
              <a:buSzTx/>
              <a:defRPr/>
            </a:pPr>
            <a:r>
              <a:rPr lang="cs-CZ" altLang="cs-CZ" sz="1200" dirty="0" smtClean="0">
                <a:latin typeface="Arial" panose="020B0604020202020204" pitchFamily="34" charset="0"/>
              </a:rPr>
              <a:t>RNA- </a:t>
            </a:r>
            <a:r>
              <a:rPr lang="cs-CZ" altLang="cs-CZ" sz="1200" dirty="0" err="1" smtClean="0">
                <a:latin typeface="Arial" panose="020B0604020202020204" pitchFamily="34" charset="0"/>
              </a:rPr>
              <a:t>mRNA</a:t>
            </a:r>
            <a:r>
              <a:rPr lang="cs-CZ" altLang="cs-CZ" sz="1200" dirty="0" smtClean="0">
                <a:latin typeface="Arial" panose="020B0604020202020204" pitchFamily="34" charset="0"/>
              </a:rPr>
              <a:t>  </a:t>
            </a:r>
            <a:r>
              <a:rPr lang="cs-CZ" altLang="cs-CZ" sz="1200" dirty="0">
                <a:latin typeface="Arial" panose="020B0604020202020204" pitchFamily="34" charset="0"/>
              </a:rPr>
              <a:t>a  </a:t>
            </a:r>
            <a:r>
              <a:rPr lang="cs-CZ" altLang="cs-CZ" sz="1200" dirty="0" err="1">
                <a:latin typeface="Arial" panose="020B0604020202020204" pitchFamily="34" charset="0"/>
              </a:rPr>
              <a:t>ncRNA</a:t>
            </a:r>
            <a:r>
              <a:rPr lang="cs-CZ" altLang="cs-CZ" sz="1200" dirty="0">
                <a:latin typeface="Arial" panose="020B0604020202020204" pitchFamily="34" charset="0"/>
              </a:rPr>
              <a:t> (</a:t>
            </a:r>
            <a:r>
              <a:rPr lang="cs-CZ" altLang="cs-CZ" sz="1200" dirty="0" err="1">
                <a:latin typeface="Arial" panose="020B0604020202020204" pitchFamily="34" charset="0"/>
              </a:rPr>
              <a:t>miRNA</a:t>
            </a:r>
            <a:r>
              <a:rPr lang="cs-CZ" altLang="cs-CZ" sz="1200" dirty="0"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latin typeface="Arial" panose="020B0604020202020204" pitchFamily="34" charset="0"/>
              </a:rPr>
              <a:t>siRNA</a:t>
            </a:r>
            <a:r>
              <a:rPr lang="cs-CZ" altLang="cs-CZ" sz="1200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7" y="1836464"/>
            <a:ext cx="1857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Zástupný symbol pro obsah 9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7373256" y="3401488"/>
            <a:ext cx="3086799" cy="324795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981200" y="6248372"/>
            <a:ext cx="3754760" cy="413519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cs-CZ" dirty="0" smtClean="0"/>
              <a:t>Hostitelské NK/Infekční částice</a:t>
            </a:r>
          </a:p>
        </p:txBody>
      </p:sp>
    </p:spTree>
    <p:extLst>
      <p:ext uri="{BB962C8B-B14F-4D97-AF65-F5344CB8AC3E}">
        <p14:creationId xmlns:p14="http://schemas.microsoft.com/office/powerpoint/2010/main" val="240383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rganelles in a ce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03" y="1140306"/>
            <a:ext cx="5339396" cy="30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46" y="3501009"/>
            <a:ext cx="4417219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3"/>
          <p:cNvSpPr txBox="1">
            <a:spLocks noChangeArrowheads="1"/>
          </p:cNvSpPr>
          <p:nvPr/>
        </p:nvSpPr>
        <p:spPr bwMode="auto">
          <a:xfrm>
            <a:off x="6220647" y="6417049"/>
            <a:ext cx="1870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600" b="1" dirty="0" err="1">
                <a:latin typeface="+mj-lt"/>
              </a:rPr>
              <a:t>Liquid</a:t>
            </a:r>
            <a:r>
              <a:rPr lang="cs-CZ" altLang="cs-CZ" sz="1600" b="1" dirty="0">
                <a:latin typeface="+mj-lt"/>
              </a:rPr>
              <a:t> </a:t>
            </a:r>
            <a:r>
              <a:rPr lang="cs-CZ" altLang="cs-CZ" sz="1600" b="1" dirty="0" err="1">
                <a:latin typeface="+mj-lt"/>
              </a:rPr>
              <a:t>biopsy</a:t>
            </a:r>
            <a:endParaRPr lang="cs-CZ" altLang="cs-CZ" sz="1600" b="1" dirty="0">
              <a:latin typeface="+mj-lt"/>
            </a:endParaRPr>
          </a:p>
        </p:txBody>
      </p:sp>
      <p:sp>
        <p:nvSpPr>
          <p:cNvPr id="15367" name="TextovéPole 4"/>
          <p:cNvSpPr txBox="1">
            <a:spLocks noChangeArrowheads="1"/>
          </p:cNvSpPr>
          <p:nvPr/>
        </p:nvSpPr>
        <p:spPr bwMode="auto">
          <a:xfrm>
            <a:off x="7060767" y="1140306"/>
            <a:ext cx="3514530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1500" b="1" dirty="0">
                <a:solidFill>
                  <a:srgbClr val="CC00CC"/>
                </a:solidFill>
                <a:latin typeface="Arial" panose="020B0604020202020204" pitchFamily="34" charset="0"/>
              </a:rPr>
              <a:t>EXTRACELULÁRNÍ</a:t>
            </a:r>
          </a:p>
          <a:p>
            <a:pPr marL="214313" indent="-214313">
              <a:spcBef>
                <a:spcPct val="0"/>
              </a:spcBef>
              <a:buSzTx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cirkulující cell-free DNA</a:t>
            </a:r>
          </a:p>
          <a:p>
            <a:pPr marL="214313" indent="-214313">
              <a:spcBef>
                <a:spcPct val="0"/>
              </a:spcBef>
              <a:buSzTx/>
              <a:defRPr/>
            </a:pPr>
            <a:r>
              <a:rPr lang="cs-CZ" altLang="cs-CZ" sz="1200" dirty="0" err="1">
                <a:latin typeface="Arial" panose="020B0604020202020204" pitchFamily="34" charset="0"/>
              </a:rPr>
              <a:t>ncRNA</a:t>
            </a:r>
            <a:endParaRPr lang="cs-CZ" altLang="cs-CZ" sz="1200" dirty="0">
              <a:latin typeface="Arial" panose="020B0604020202020204" pitchFamily="34" charset="0"/>
            </a:endParaRPr>
          </a:p>
          <a:p>
            <a:pPr marL="214313" indent="-214313">
              <a:spcBef>
                <a:spcPct val="0"/>
              </a:spcBef>
              <a:buSzTx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extracelulární vezikuly </a:t>
            </a: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     – </a:t>
            </a:r>
            <a:r>
              <a:rPr lang="cs-CZ" altLang="cs-CZ" sz="1200" dirty="0" err="1">
                <a:latin typeface="Arial" panose="020B0604020202020204" pitchFamily="34" charset="0"/>
              </a:rPr>
              <a:t>exozomy</a:t>
            </a:r>
            <a:r>
              <a:rPr lang="cs-CZ" altLang="cs-CZ" sz="1200" dirty="0"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latin typeface="Arial" panose="020B0604020202020204" pitchFamily="34" charset="0"/>
              </a:rPr>
              <a:t>mikrovezikuly</a:t>
            </a:r>
            <a:r>
              <a:rPr lang="cs-CZ" altLang="cs-CZ" sz="1200" dirty="0"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latin typeface="Arial" panose="020B0604020202020204" pitchFamily="34" charset="0"/>
              </a:rPr>
              <a:t>apoptická</a:t>
            </a:r>
            <a:r>
              <a:rPr lang="cs-CZ" altLang="cs-CZ" sz="1200" dirty="0">
                <a:latin typeface="Arial" panose="020B0604020202020204" pitchFamily="34" charset="0"/>
              </a:rPr>
              <a:t> tělíska </a:t>
            </a: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     – nesou </a:t>
            </a:r>
            <a:r>
              <a:rPr lang="cs-CZ" altLang="cs-CZ" sz="1200" dirty="0" err="1">
                <a:latin typeface="Arial" panose="020B0604020202020204" pitchFamily="34" charset="0"/>
              </a:rPr>
              <a:t>gDNA</a:t>
            </a:r>
            <a:r>
              <a:rPr lang="cs-CZ" altLang="cs-CZ" sz="1200" dirty="0"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latin typeface="Arial" panose="020B0604020202020204" pitchFamily="34" charset="0"/>
              </a:rPr>
              <a:t>mtDNA</a:t>
            </a:r>
            <a:r>
              <a:rPr lang="cs-CZ" altLang="cs-CZ" sz="1200" dirty="0">
                <a:latin typeface="Arial" panose="020B0604020202020204" pitchFamily="34" charset="0"/>
              </a:rPr>
              <a:t>, RNA, proteiny, lipidy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38595" y="4180229"/>
            <a:ext cx="4582052" cy="394918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68580" tIns="34290" rIns="68580" bIns="34290" rtlCol="0" anchor="ctr">
            <a:noAutofit/>
          </a:bodyPr>
          <a:lstStyle/>
          <a:p>
            <a:r>
              <a:rPr lang="cs-CZ" sz="1600" dirty="0" smtClean="0"/>
              <a:t>Hostitelské </a:t>
            </a:r>
            <a:r>
              <a:rPr lang="cs-CZ" sz="1600" dirty="0"/>
              <a:t>NK/Infekční </a:t>
            </a:r>
            <a:r>
              <a:rPr lang="cs-CZ" sz="1600" dirty="0" smtClean="0"/>
              <a:t>částice/</a:t>
            </a:r>
            <a:r>
              <a:rPr lang="cs-CZ" sz="1600" dirty="0" err="1" smtClean="0"/>
              <a:t>Mikrobiom</a:t>
            </a:r>
            <a:endParaRPr lang="en-US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03" y="4623209"/>
            <a:ext cx="2452203" cy="1988759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916939" y="229869"/>
            <a:ext cx="5920740" cy="6771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Nukleové kyseliny</a:t>
            </a:r>
            <a:endParaRPr lang="en-US" sz="440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3808858"/>
            <a:ext cx="3121152" cy="278129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21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Enzymy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7230" y="914400"/>
            <a:ext cx="4526915" cy="34913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biokatalyzátory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snižují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aktivační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energii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neovlivňují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rovnovážný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stav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reakce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bílkovina</a:t>
            </a:r>
            <a:r>
              <a:rPr lang="cs-CZ" sz="2000" spc="-10" dirty="0" smtClean="0">
                <a:latin typeface="Calibri"/>
                <a:cs typeface="Calibri"/>
              </a:rPr>
              <a:t> (</a:t>
            </a:r>
            <a:r>
              <a:rPr lang="cs-CZ" sz="2000" spc="-10" dirty="0" err="1" smtClean="0">
                <a:latin typeface="Calibri"/>
                <a:cs typeface="Calibri"/>
              </a:rPr>
              <a:t>ribozym</a:t>
            </a:r>
            <a:r>
              <a:rPr lang="cs-CZ" sz="2000" spc="-10" dirty="0" smtClean="0">
                <a:latin typeface="Calibri"/>
                <a:cs typeface="Calibri"/>
              </a:rPr>
              <a:t> - </a:t>
            </a:r>
            <a:r>
              <a:rPr lang="cs-CZ" sz="2000" spc="-10" dirty="0" err="1" smtClean="0">
                <a:latin typeface="Calibri"/>
                <a:cs typeface="Calibri"/>
              </a:rPr>
              <a:t>rRNA</a:t>
            </a:r>
            <a:r>
              <a:rPr lang="cs-CZ" sz="2000" spc="-1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holoenzym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apoenzym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kofaktor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kofaktor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prosthetická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skupina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koenzym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aktivní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místo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9400" y="533400"/>
            <a:ext cx="3553968" cy="17312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9333" y="2445407"/>
            <a:ext cx="5152922" cy="343528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9407" y="6536996"/>
            <a:ext cx="11168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sedm</a:t>
            </a:r>
            <a:r>
              <a:rPr lang="en-US" sz="1400" dirty="0" smtClean="0"/>
              <a:t> </a:t>
            </a:r>
            <a:r>
              <a:rPr lang="en-US" sz="1400" dirty="0" err="1" smtClean="0"/>
              <a:t>skupin</a:t>
            </a:r>
            <a:r>
              <a:rPr lang="en-US" sz="1400" dirty="0" smtClean="0"/>
              <a:t>: </a:t>
            </a:r>
            <a:r>
              <a:rPr lang="en-US" sz="1400" dirty="0" err="1" smtClean="0"/>
              <a:t>oxidoreduktázy</a:t>
            </a:r>
            <a:r>
              <a:rPr lang="en-US" sz="1400" dirty="0" smtClean="0"/>
              <a:t>, </a:t>
            </a:r>
            <a:r>
              <a:rPr lang="en-US" sz="1400" dirty="0" err="1" smtClean="0"/>
              <a:t>transferázy</a:t>
            </a:r>
            <a:r>
              <a:rPr lang="en-US" sz="1400" dirty="0" smtClean="0"/>
              <a:t>, </a:t>
            </a:r>
            <a:r>
              <a:rPr lang="en-US" sz="1400" dirty="0" err="1" smtClean="0"/>
              <a:t>hydrolázy</a:t>
            </a:r>
            <a:r>
              <a:rPr lang="en-US" sz="1400" dirty="0" smtClean="0"/>
              <a:t>, </a:t>
            </a:r>
            <a:r>
              <a:rPr lang="en-US" sz="1400" dirty="0" err="1" smtClean="0"/>
              <a:t>lyázy</a:t>
            </a:r>
            <a:r>
              <a:rPr lang="en-US" sz="1400" dirty="0" smtClean="0"/>
              <a:t>, </a:t>
            </a:r>
            <a:r>
              <a:rPr lang="en-US" sz="1400" dirty="0" err="1" smtClean="0"/>
              <a:t>izomerázy</a:t>
            </a:r>
            <a:r>
              <a:rPr lang="en-US" sz="1400" dirty="0" smtClean="0"/>
              <a:t>, </a:t>
            </a:r>
            <a:r>
              <a:rPr lang="en-US" sz="1400" dirty="0" err="1" smtClean="0"/>
              <a:t>ligázy</a:t>
            </a:r>
            <a:r>
              <a:rPr lang="en-US" sz="1400" dirty="0" smtClean="0"/>
              <a:t> a  </a:t>
            </a:r>
            <a:r>
              <a:rPr lang="en-US" sz="1400" dirty="0" err="1" smtClean="0"/>
              <a:t>translokázy</a:t>
            </a:r>
            <a:r>
              <a:rPr lang="cs-CZ" sz="1400" dirty="0" smtClean="0"/>
              <a:t> (</a:t>
            </a:r>
            <a:r>
              <a:rPr lang="en-US" sz="1400" dirty="0" smtClean="0"/>
              <a:t>od </a:t>
            </a:r>
            <a:r>
              <a:rPr lang="en-US" sz="1400" dirty="0" err="1" smtClean="0"/>
              <a:t>roku</a:t>
            </a:r>
            <a:r>
              <a:rPr lang="en-US" sz="1400" dirty="0" smtClean="0"/>
              <a:t> 2018</a:t>
            </a:r>
            <a:r>
              <a:rPr lang="cs-CZ" sz="1400" dirty="0" smtClean="0"/>
              <a:t>) </a:t>
            </a:r>
            <a:r>
              <a:rPr lang="cs-CZ" sz="1400" dirty="0" smtClean="0"/>
              <a:t>- </a:t>
            </a:r>
            <a:r>
              <a:rPr lang="en-US" sz="1400" dirty="0" err="1" smtClean="0"/>
              <a:t>společnou</a:t>
            </a:r>
            <a:r>
              <a:rPr lang="en-US" sz="1400" dirty="0" smtClean="0"/>
              <a:t> </a:t>
            </a:r>
            <a:r>
              <a:rPr lang="en-US" sz="1400" dirty="0" err="1" smtClean="0"/>
              <a:t>katalytickou</a:t>
            </a:r>
            <a:r>
              <a:rPr lang="en-US" sz="1400" dirty="0" smtClean="0"/>
              <a:t> </a:t>
            </a:r>
            <a:r>
              <a:rPr lang="en-US" sz="1400" dirty="0" err="1" smtClean="0"/>
              <a:t>funkci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96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Formy</a:t>
            </a:r>
            <a:r>
              <a:rPr spc="-140" dirty="0"/>
              <a:t> </a:t>
            </a:r>
            <a:r>
              <a:rPr dirty="0"/>
              <a:t>výskytu</a:t>
            </a:r>
            <a:r>
              <a:rPr spc="-130" dirty="0"/>
              <a:t> </a:t>
            </a:r>
            <a:r>
              <a:rPr spc="-10" dirty="0"/>
              <a:t>enzymů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372500"/>
            <a:ext cx="7541261" cy="32508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proenzymy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(zymogeny)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izoenzymy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primární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sekundární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lang="cs-CZ" sz="2800" spc="-10" dirty="0" smtClean="0">
                <a:latin typeface="Calibri"/>
                <a:cs typeface="Calibri"/>
              </a:rPr>
              <a:t>orgánově, tkáňově či </a:t>
            </a:r>
            <a:r>
              <a:rPr lang="cs-CZ" sz="2800" spc="-10" dirty="0" err="1" smtClean="0">
                <a:latin typeface="Calibri"/>
                <a:cs typeface="Calibri"/>
              </a:rPr>
              <a:t>subcelulárně</a:t>
            </a:r>
            <a:r>
              <a:rPr lang="cs-CZ" sz="2800" spc="-10" dirty="0" smtClean="0">
                <a:latin typeface="Calibri"/>
                <a:cs typeface="Calibri"/>
              </a:rPr>
              <a:t> specifické</a:t>
            </a: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 err="1" smtClean="0">
                <a:latin typeface="Calibri"/>
                <a:cs typeface="Calibri"/>
              </a:rPr>
              <a:t>příklady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5" dirty="0">
                <a:latin typeface="Calibri"/>
                <a:cs typeface="Calibri"/>
              </a:rPr>
              <a:t>laktátdehydrogenáza,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kreatinkináza,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lang="cs-CZ" sz="2400" spc="25" dirty="0" smtClean="0">
                <a:latin typeface="Calibri"/>
                <a:cs typeface="Calibri"/>
              </a:rPr>
              <a:t>ALP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39152"/>
              </p:ext>
            </p:extLst>
          </p:nvPr>
        </p:nvGraphicFramePr>
        <p:xfrm>
          <a:off x="1066800" y="5093988"/>
          <a:ext cx="32099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astrový obrázek" r:id="rId4" imgW="3209760" imgH="1171440" progId="Paint.Picture">
                  <p:embed/>
                </p:oleObj>
              </mc:Choice>
              <mc:Fallback>
                <p:oleObj name="Rastrový obrázek" r:id="rId4" imgW="3209760" imgH="1171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5093988"/>
                        <a:ext cx="3209925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5103132"/>
            <a:ext cx="1476375" cy="676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330" y="4984450"/>
            <a:ext cx="20383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217119"/>
            <a:ext cx="435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Detekce</a:t>
            </a:r>
            <a:r>
              <a:rPr spc="-210" dirty="0"/>
              <a:t> </a:t>
            </a:r>
            <a:r>
              <a:rPr spc="-10" dirty="0"/>
              <a:t>izoenzymů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939" y="1287664"/>
            <a:ext cx="4191000" cy="25857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Calibri"/>
                <a:cs typeface="Calibri"/>
              </a:rPr>
              <a:t>fyzikálně-</a:t>
            </a:r>
            <a:r>
              <a:rPr sz="2400" spc="-10" dirty="0">
                <a:latin typeface="Calibri"/>
                <a:cs typeface="Calibri"/>
              </a:rPr>
              <a:t>chemicky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elektroforéza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chromatografie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imunochemicky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chemicky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05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stanovení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reakční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rychlosti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různých</a:t>
            </a:r>
            <a:endParaRPr sz="1800">
              <a:latin typeface="Calibri"/>
              <a:cs typeface="Calibri"/>
            </a:endParaRPr>
          </a:p>
          <a:p>
            <a:pPr marR="51435" algn="ctr">
              <a:lnSpc>
                <a:spcPts val="2050"/>
              </a:lnSpc>
            </a:pPr>
            <a:r>
              <a:rPr sz="1800" dirty="0">
                <a:latin typeface="Calibri"/>
                <a:cs typeface="Calibri"/>
              </a:rPr>
              <a:t>podmínek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substrátu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7416" y="537524"/>
            <a:ext cx="2422585" cy="52526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08926" y="6202476"/>
            <a:ext cx="2782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Li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et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al.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J.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Biol. Chem.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1999;274:3764-</a:t>
            </a:r>
            <a:r>
              <a:rPr sz="1200" i="1" spc="-20" dirty="0">
                <a:latin typeface="Calibri"/>
                <a:cs typeface="Calibri"/>
              </a:rPr>
              <a:t>3771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9920"/>
            <a:ext cx="8434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Cíle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význam</a:t>
            </a:r>
            <a:r>
              <a:rPr spc="-70" dirty="0"/>
              <a:t> </a:t>
            </a:r>
            <a:r>
              <a:rPr spc="-20" dirty="0"/>
              <a:t>laboratorního</a:t>
            </a:r>
            <a:r>
              <a:rPr spc="-70" dirty="0"/>
              <a:t> </a:t>
            </a:r>
            <a:r>
              <a:rPr spc="-10" dirty="0"/>
              <a:t>vyšetření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60830"/>
            <a:ext cx="10048875" cy="51663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029" marR="5080" indent="-227329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laboratorní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vyšetření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informují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probíhajících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procesech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lidském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organizmu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	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změnách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fyziologických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patologických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změny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laboratorních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mohou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předcházet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projevy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nemoci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někt.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změny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objevují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minutách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vzniku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poškození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70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%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lékařských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rozhodnutí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závisí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testech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nízké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náklady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celkových)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posledních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nárůst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vyšetřování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glukózy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molekulární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biologie</a:t>
            </a:r>
            <a:endParaRPr sz="1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latin typeface="Calibri"/>
                <a:cs typeface="Calibri"/>
              </a:rPr>
              <a:t>cíle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určení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diagnózy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stanovení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aktivity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onemocnění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prognózy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monitorování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odpovědi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léčbu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screening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výzkum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nemoci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971800"/>
            <a:ext cx="303605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854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Lokalizace</a:t>
            </a:r>
            <a:r>
              <a:rPr sz="4000" spc="-110" dirty="0"/>
              <a:t> </a:t>
            </a:r>
            <a:r>
              <a:rPr sz="4000" dirty="0"/>
              <a:t>a</a:t>
            </a:r>
            <a:r>
              <a:rPr sz="4000" spc="-90" dirty="0"/>
              <a:t> </a:t>
            </a:r>
            <a:r>
              <a:rPr sz="4000" spc="-10" dirty="0"/>
              <a:t>vlastnosti</a:t>
            </a:r>
            <a:r>
              <a:rPr sz="4000" spc="-90" dirty="0"/>
              <a:t> </a:t>
            </a:r>
            <a:r>
              <a:rPr sz="4000" spc="-10" dirty="0"/>
              <a:t>enzymů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916939" y="1145897"/>
            <a:ext cx="4189095" cy="46196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extracelulární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intracelulární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membránově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vázané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cytosolické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organelové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účinnost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specifita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reakční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substrátová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pracují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mírných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podmínek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snadno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regulovatelné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složitá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struktura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rychlé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opotřebování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42212" y="1418688"/>
            <a:ext cx="5135387" cy="2385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69023" y="4189476"/>
            <a:ext cx="4035552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11252200" cy="1368836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lang="en-US" sz="4000" spc="-20" dirty="0" err="1"/>
              <a:t>Plazmatické</a:t>
            </a:r>
            <a:r>
              <a:rPr lang="en-US" sz="4000" spc="-150" dirty="0"/>
              <a:t> </a:t>
            </a:r>
            <a:r>
              <a:rPr lang="en-US" sz="4000" spc="-10" dirty="0" err="1"/>
              <a:t>enzymy</a:t>
            </a:r>
            <a:r>
              <a:rPr lang="en-US" sz="4000" spc="-10" dirty="0"/>
              <a:t> </a:t>
            </a:r>
            <a:br>
              <a:rPr lang="en-US" sz="4000" spc="-10" dirty="0"/>
            </a:br>
            <a:r>
              <a:rPr sz="4000" spc="-10" dirty="0" err="1" smtClean="0"/>
              <a:t>Faktory</a:t>
            </a:r>
            <a:r>
              <a:rPr sz="4000" spc="-145" dirty="0" smtClean="0"/>
              <a:t> </a:t>
            </a:r>
            <a:r>
              <a:rPr sz="4000" dirty="0"/>
              <a:t>ovlivňující</a:t>
            </a:r>
            <a:r>
              <a:rPr sz="4000" spc="-135" dirty="0"/>
              <a:t> </a:t>
            </a:r>
            <a:r>
              <a:rPr sz="4000" spc="-25" dirty="0"/>
              <a:t>koncentraci</a:t>
            </a:r>
            <a:r>
              <a:rPr sz="4000" spc="-155" dirty="0"/>
              <a:t> </a:t>
            </a:r>
            <a:r>
              <a:rPr sz="4000" dirty="0"/>
              <a:t>enzymů</a:t>
            </a:r>
            <a:r>
              <a:rPr sz="4000" spc="-135" dirty="0"/>
              <a:t> </a:t>
            </a:r>
            <a:r>
              <a:rPr sz="4000" dirty="0"/>
              <a:t>v</a:t>
            </a:r>
            <a:r>
              <a:rPr sz="4000" spc="-140" dirty="0"/>
              <a:t> </a:t>
            </a:r>
            <a:r>
              <a:rPr sz="4000" spc="-10" dirty="0"/>
              <a:t>plazmě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2209800"/>
            <a:ext cx="492442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aktivita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enzymu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buňce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lokalizace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enzymu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buňce</a:t>
            </a:r>
            <a:endParaRPr sz="2800" dirty="0">
              <a:latin typeface="Calibri"/>
              <a:cs typeface="Calibri"/>
            </a:endParaRPr>
          </a:p>
          <a:p>
            <a:pPr marL="240029" marR="51689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propustnost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cytoplazmatické 	membrány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míra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poškození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buněk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celková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postižených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buněk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rychlost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eliminace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enzymu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600" y="2590800"/>
            <a:ext cx="3923029" cy="28575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enzymový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„vzorec“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orgánu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závisí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na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specifické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aktivitě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enzymu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zastoupení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izoenzymů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změna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průběhu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ontogeneze</a:t>
            </a:r>
            <a:endParaRPr sz="2400" dirty="0">
              <a:latin typeface="Calibri"/>
              <a:cs typeface="Calibri"/>
            </a:endParaRPr>
          </a:p>
          <a:p>
            <a:pPr marL="240029" marR="171450" indent="-227329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uvolnění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enzymů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indikátor 	poškození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306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SRDEČNÍ</a:t>
            </a:r>
            <a:r>
              <a:rPr spc="-55" dirty="0"/>
              <a:t> </a:t>
            </a:r>
            <a:r>
              <a:rPr spc="-10" dirty="0"/>
              <a:t>MARKERY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725" y="1601724"/>
            <a:ext cx="5798862" cy="39352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Laboratorní</a:t>
            </a:r>
            <a:r>
              <a:rPr spc="-204" dirty="0"/>
              <a:t> </a:t>
            </a:r>
            <a:r>
              <a:rPr spc="-10" dirty="0"/>
              <a:t>diagnostika</a:t>
            </a:r>
            <a:r>
              <a:rPr spc="-195" dirty="0"/>
              <a:t> </a:t>
            </a:r>
            <a:r>
              <a:rPr spc="-10" dirty="0"/>
              <a:t>nekrózy</a:t>
            </a:r>
            <a:r>
              <a:rPr spc="-195" dirty="0"/>
              <a:t> </a:t>
            </a:r>
            <a:r>
              <a:rPr spc="-10" dirty="0"/>
              <a:t>myokardu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42186"/>
            <a:ext cx="4957445" cy="24015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029" marR="431165" indent="-227329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čím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molekula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menší,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tím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rychleji 	uvolňována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(clearance)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59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proteiny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vázané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membránu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jsou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400" spc="-10" dirty="0">
                <a:latin typeface="Calibri"/>
                <a:cs typeface="Calibri"/>
              </a:rPr>
              <a:t>uvolňovány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cytosolické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vázané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kontraktilní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aparát</a:t>
            </a:r>
            <a:endParaRPr sz="2400">
              <a:latin typeface="Calibri"/>
              <a:cs typeface="Calibri"/>
            </a:endParaRPr>
          </a:p>
          <a:p>
            <a:pPr marL="240029" marR="340995" indent="-227329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specificita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myokard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troponiny 	</a:t>
            </a:r>
            <a:r>
              <a:rPr sz="2400" spc="-20" dirty="0">
                <a:latin typeface="Calibri"/>
                <a:cs typeface="Calibri"/>
              </a:rPr>
              <a:t>100%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42186"/>
            <a:ext cx="4810125" cy="461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klasicky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myoglobin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kreatinkináza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(CK)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isoenzym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CK-</a:t>
            </a:r>
            <a:r>
              <a:rPr sz="2000" spc="-25" dirty="0">
                <a:latin typeface="Calibri"/>
                <a:cs typeface="Calibri"/>
              </a:rPr>
              <a:t>MB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troponiny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(TnI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TnT)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20" dirty="0">
                <a:latin typeface="Calibri"/>
                <a:cs typeface="Calibri"/>
              </a:rPr>
              <a:t>aspartátaminotransferáza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(AST)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20" dirty="0">
                <a:latin typeface="Calibri"/>
                <a:cs typeface="Calibri"/>
              </a:rPr>
              <a:t>laktátdehydrogenáza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(LDH)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nověji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binding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protein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(HFABP)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natriuretický </a:t>
            </a:r>
            <a:r>
              <a:rPr sz="2000" dirty="0">
                <a:latin typeface="Calibri"/>
                <a:cs typeface="Calibri"/>
              </a:rPr>
              <a:t>peptid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(BNP)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ischemií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modifikovaný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albumin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(IMA)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zkoušení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20" dirty="0">
                <a:latin typeface="Calibri"/>
                <a:cs typeface="Calibri"/>
              </a:rPr>
              <a:t>karboanhydráza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III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lehké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řetězce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myosinu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(MLC)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976115"/>
            <a:ext cx="3627120" cy="22006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Dynamika</a:t>
            </a:r>
            <a:r>
              <a:rPr sz="4000" spc="-165" dirty="0"/>
              <a:t> </a:t>
            </a:r>
            <a:r>
              <a:rPr sz="4000" dirty="0"/>
              <a:t>srdečních</a:t>
            </a:r>
            <a:r>
              <a:rPr sz="4000" spc="-160" dirty="0"/>
              <a:t> </a:t>
            </a:r>
            <a:r>
              <a:rPr sz="4000" spc="-10" dirty="0"/>
              <a:t>markerů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4723" y="1882139"/>
            <a:ext cx="4468368" cy="205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195" y="1882139"/>
            <a:ext cx="5158604" cy="30738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301876"/>
            <a:ext cx="7320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29605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prvních</a:t>
            </a:r>
            <a:r>
              <a:rPr sz="2000" spc="-10" dirty="0">
                <a:latin typeface="Calibri"/>
                <a:cs typeface="Calibri"/>
              </a:rPr>
              <a:t> hodinách</a:t>
            </a:r>
            <a:r>
              <a:rPr sz="2000" dirty="0">
                <a:latin typeface="Calibri"/>
                <a:cs typeface="Calibri"/>
              </a:rPr>
              <a:t>	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horizontu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dní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Srdeční</a:t>
            </a:r>
            <a:r>
              <a:rPr sz="3600" spc="-114" dirty="0"/>
              <a:t> </a:t>
            </a:r>
            <a:r>
              <a:rPr sz="3600" spc="-10" dirty="0"/>
              <a:t>strukturální</a:t>
            </a:r>
            <a:r>
              <a:rPr sz="3600" spc="-80" dirty="0"/>
              <a:t> </a:t>
            </a:r>
            <a:r>
              <a:rPr sz="3600" dirty="0"/>
              <a:t>a</a:t>
            </a:r>
            <a:r>
              <a:rPr sz="3600" spc="-100" dirty="0"/>
              <a:t> </a:t>
            </a:r>
            <a:r>
              <a:rPr sz="3600" dirty="0"/>
              <a:t>funkční</a:t>
            </a:r>
            <a:r>
              <a:rPr sz="3600" spc="-100" dirty="0"/>
              <a:t> </a:t>
            </a:r>
            <a:r>
              <a:rPr sz="3600" spc="-10" dirty="0"/>
              <a:t>proteiny</a:t>
            </a:r>
            <a:r>
              <a:rPr sz="3600" spc="-80" dirty="0"/>
              <a:t> </a:t>
            </a:r>
            <a:r>
              <a:rPr sz="3600" dirty="0"/>
              <a:t>–</a:t>
            </a:r>
            <a:r>
              <a:rPr sz="3600" spc="-114" dirty="0"/>
              <a:t> </a:t>
            </a:r>
            <a:r>
              <a:rPr sz="3600" dirty="0"/>
              <a:t>časná</a:t>
            </a:r>
            <a:r>
              <a:rPr sz="3600" spc="-100" dirty="0"/>
              <a:t> </a:t>
            </a:r>
            <a:r>
              <a:rPr sz="3600" dirty="0"/>
              <a:t>diagnostika</a:t>
            </a:r>
            <a:r>
              <a:rPr sz="3600" spc="-65" dirty="0"/>
              <a:t> </a:t>
            </a:r>
            <a:r>
              <a:rPr sz="3600" spc="-25" dirty="0"/>
              <a:t>IM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497230" y="1151661"/>
            <a:ext cx="6751320" cy="46564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myoglobin</a:t>
            </a:r>
            <a:endParaRPr sz="1600">
              <a:latin typeface="Calibri"/>
              <a:cs typeface="Calibri"/>
            </a:endParaRPr>
          </a:p>
          <a:p>
            <a:pPr marL="698500" marR="101600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intracelulární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protein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srdečních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kosterních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svalových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buněk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účastnící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aerobního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metabolismu</a:t>
            </a:r>
            <a:endParaRPr sz="1600">
              <a:latin typeface="Calibri"/>
              <a:cs typeface="Calibri"/>
            </a:endParaRPr>
          </a:p>
          <a:p>
            <a:pPr marL="697865" lvl="1" indent="-227965">
              <a:lnSpc>
                <a:spcPts val="1730"/>
              </a:lnSpc>
              <a:spcBef>
                <a:spcPts val="105"/>
              </a:spcBef>
              <a:buFont typeface="Arial"/>
              <a:buChar char="•"/>
              <a:tabLst>
                <a:tab pos="697865" algn="l"/>
              </a:tabLst>
            </a:pPr>
            <a:r>
              <a:rPr sz="1600" dirty="0">
                <a:latin typeface="Calibri"/>
                <a:cs typeface="Calibri"/>
              </a:rPr>
              <a:t>při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poškození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buněk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vyplavuje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velmi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rychle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krevního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oběhu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(za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0.5</a:t>
            </a:r>
            <a:endParaRPr sz="1600">
              <a:latin typeface="Calibri"/>
              <a:cs typeface="Calibri"/>
            </a:endParaRPr>
          </a:p>
          <a:p>
            <a:pPr marL="6985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až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h)</a:t>
            </a:r>
            <a:endParaRPr sz="1600">
              <a:latin typeface="Calibri"/>
              <a:cs typeface="Calibri"/>
            </a:endParaRPr>
          </a:p>
          <a:p>
            <a:pPr marL="698500" marR="492125" lvl="1" indent="-228600">
              <a:lnSpc>
                <a:spcPts val="154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latin typeface="Calibri"/>
                <a:cs typeface="Calibri"/>
              </a:rPr>
              <a:t>nejmenší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srdečních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markerů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(~18kDa)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rychle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zvyšuje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velmi </a:t>
            </a:r>
            <a:r>
              <a:rPr sz="1600" dirty="0">
                <a:latin typeface="Calibri"/>
                <a:cs typeface="Calibri"/>
              </a:rPr>
              <a:t>rychle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odbourává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(normalizace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24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hod.)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latin typeface="Calibri"/>
                <a:cs typeface="Calibri"/>
              </a:rPr>
              <a:t>vzhledem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výskytu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myoglobinu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buňkách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kosterních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svalů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 </a:t>
            </a:r>
            <a:r>
              <a:rPr sz="1600" spc="-10" dirty="0">
                <a:latin typeface="Calibri"/>
                <a:cs typeface="Calibri"/>
              </a:rPr>
              <a:t>markerem nespecifickým</a:t>
            </a:r>
            <a:endParaRPr sz="160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155065" algn="l"/>
              </a:tabLst>
            </a:pPr>
            <a:r>
              <a:rPr sz="1400" spc="-10" dirty="0">
                <a:latin typeface="Calibri"/>
                <a:cs typeface="Calibri"/>
              </a:rPr>
              <a:t>myopatie,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úrazy,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renální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selhání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troponiny</a:t>
            </a:r>
            <a:endParaRPr sz="1600">
              <a:latin typeface="Calibri"/>
              <a:cs typeface="Calibri"/>
            </a:endParaRPr>
          </a:p>
          <a:p>
            <a:pPr marL="698500" marR="31115" lvl="1" indent="-228600">
              <a:lnSpc>
                <a:spcPts val="1540"/>
              </a:lnSpc>
              <a:spcBef>
                <a:spcPts val="475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troponinový komplex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součást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strukturálních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proteinů,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které 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podílí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na </a:t>
            </a:r>
            <a:r>
              <a:rPr sz="1600" spc="-20" dirty="0">
                <a:latin typeface="Calibri"/>
                <a:cs typeface="Calibri"/>
              </a:rPr>
              <a:t>kontrakci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příčně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pruhovaných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svalů</a:t>
            </a:r>
            <a:endParaRPr sz="160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155065" algn="l"/>
              </a:tabLst>
            </a:pPr>
            <a:r>
              <a:rPr sz="1400" spc="-10" dirty="0">
                <a:latin typeface="Calibri"/>
                <a:cs typeface="Calibri"/>
              </a:rPr>
              <a:t>heterotrimer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složený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troponinů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 marL="697865" lvl="1" indent="-227965">
              <a:lnSpc>
                <a:spcPts val="1730"/>
              </a:lnSpc>
              <a:spcBef>
                <a:spcPts val="110"/>
              </a:spcBef>
              <a:buFont typeface="Arial"/>
              <a:buChar char="•"/>
              <a:tabLst>
                <a:tab pos="697865" algn="l"/>
              </a:tabLst>
            </a:pPr>
            <a:r>
              <a:rPr sz="1600" dirty="0">
                <a:latin typeface="Calibri"/>
                <a:cs typeface="Calibri"/>
              </a:rPr>
              <a:t>těsně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spojen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kontraktilním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aparátem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nízké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koncentrace </a:t>
            </a:r>
            <a:r>
              <a:rPr sz="1600" spc="-10" dirty="0">
                <a:latin typeface="Calibri"/>
                <a:cs typeface="Calibri"/>
              </a:rPr>
              <a:t>srdečních</a:t>
            </a:r>
            <a:endParaRPr sz="1600">
              <a:latin typeface="Calibri"/>
              <a:cs typeface="Calibri"/>
            </a:endParaRPr>
          </a:p>
          <a:p>
            <a:pPr marL="6985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troponinů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oběhu</a:t>
            </a:r>
            <a:endParaRPr sz="1600">
              <a:latin typeface="Calibri"/>
              <a:cs typeface="Calibri"/>
            </a:endParaRPr>
          </a:p>
          <a:p>
            <a:pPr marL="1155065" marR="297180" lvl="2" indent="-228600">
              <a:lnSpc>
                <a:spcPts val="1340"/>
              </a:lnSpc>
              <a:spcBef>
                <a:spcPts val="495"/>
              </a:spcBef>
              <a:buFont typeface="Arial"/>
              <a:buChar char="•"/>
              <a:tabLst>
                <a:tab pos="1155065" algn="l"/>
              </a:tabLst>
            </a:pPr>
            <a:r>
              <a:rPr sz="1400" spc="-10" dirty="0">
                <a:latin typeface="Calibri"/>
                <a:cs typeface="Calibri"/>
              </a:rPr>
              <a:t>není-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srdeční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sval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poškozen,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koncentrace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TnI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prakticky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nulová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při </a:t>
            </a:r>
            <a:r>
              <a:rPr sz="1400" spc="-10" dirty="0">
                <a:latin typeface="Calibri"/>
                <a:cs typeface="Calibri"/>
              </a:rPr>
              <a:t>poškození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kosterního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svalstva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vysoká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senzitivita</a:t>
            </a:r>
            <a:endParaRPr sz="1400">
              <a:latin typeface="Calibri"/>
              <a:cs typeface="Calibri"/>
            </a:endParaRPr>
          </a:p>
          <a:p>
            <a:pPr marL="698500" marR="716915" lvl="1" indent="-228600">
              <a:lnSpc>
                <a:spcPts val="154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latin typeface="Calibri"/>
                <a:cs typeface="Calibri"/>
              </a:rPr>
              <a:t>srdeční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izoforma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troponinu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(TnI)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strukturně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liší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analogické </a:t>
            </a:r>
            <a:r>
              <a:rPr sz="1600" spc="-20" dirty="0">
                <a:latin typeface="Calibri"/>
                <a:cs typeface="Calibri"/>
              </a:rPr>
              <a:t>izoformy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kosterním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svalu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absolutní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kardiospecificita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42276" y="1287780"/>
            <a:ext cx="4096511" cy="35112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64668"/>
            <a:ext cx="205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Troponiny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93863"/>
            <a:ext cx="5496560" cy="25857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výhody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stanovení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TnI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absolutní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kardiospecifita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dlouhá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doba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vylučování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sledování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průběhu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citlivost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detekce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menších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poškození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není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ovlivněn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chronickou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renální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insuficiencí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nevýhody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stanovení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TnI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pomalejší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nástup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myoglobin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(nespecifický)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816" y="3938015"/>
            <a:ext cx="8266176" cy="22189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199085"/>
            <a:ext cx="3194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Srdeční</a:t>
            </a:r>
            <a:r>
              <a:rPr sz="4000" spc="-60" dirty="0"/>
              <a:t> </a:t>
            </a:r>
            <a:r>
              <a:rPr sz="4000" spc="-10" dirty="0"/>
              <a:t>enzymy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916939" y="1170533"/>
            <a:ext cx="4932045" cy="26003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kreatinkináza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(CK)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cytoplazma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mitochondrie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039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katalyzuje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reverzibilní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přenos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fosfátu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45" dirty="0">
                <a:latin typeface="Calibri"/>
                <a:cs typeface="Calibri"/>
              </a:rPr>
              <a:t> ATP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kreatin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45" dirty="0">
                <a:latin typeface="Calibri"/>
                <a:cs typeface="Calibri"/>
              </a:rPr>
              <a:t>ATP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kreatin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kreatinfosfát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dimer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(muscle)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(brain)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3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izoformy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3746119"/>
            <a:ext cx="4177029" cy="20904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spc="-10" dirty="0">
                <a:latin typeface="Calibri"/>
                <a:cs typeface="Calibri"/>
              </a:rPr>
              <a:t>CK-</a:t>
            </a:r>
            <a:r>
              <a:rPr sz="1800" b="1" dirty="0">
                <a:latin typeface="Calibri"/>
                <a:cs typeface="Calibri"/>
              </a:rPr>
              <a:t>BB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hladký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sval,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mozek,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prostata</a:t>
            </a:r>
            <a:endParaRPr sz="18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spc="-10" dirty="0">
                <a:latin typeface="Calibri"/>
                <a:cs typeface="Calibri"/>
              </a:rPr>
              <a:t>CK-</a:t>
            </a:r>
            <a:r>
              <a:rPr sz="1800" b="1" dirty="0">
                <a:latin typeface="Calibri"/>
                <a:cs typeface="Calibri"/>
              </a:rPr>
              <a:t>MB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myokard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(kosterní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sval)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40%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CK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myokardu</a:t>
            </a:r>
            <a:endParaRPr sz="1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spc="-10" dirty="0">
                <a:latin typeface="Calibri"/>
                <a:cs typeface="Calibri"/>
              </a:rPr>
              <a:t>CK-</a:t>
            </a:r>
            <a:r>
              <a:rPr sz="1800" b="1" dirty="0">
                <a:latin typeface="Calibri"/>
                <a:cs typeface="Calibri"/>
              </a:rPr>
              <a:t>MM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kosterní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sval,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myokard</a:t>
            </a:r>
            <a:endParaRPr sz="1800">
              <a:latin typeface="Calibri"/>
              <a:cs typeface="Calibri"/>
            </a:endParaRPr>
          </a:p>
          <a:p>
            <a:pPr marL="241300" marR="50800" indent="-228600">
              <a:lnSpc>
                <a:spcPts val="2039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CK-</a:t>
            </a:r>
            <a:r>
              <a:rPr sz="2000" dirty="0">
                <a:latin typeface="Calibri"/>
                <a:cs typeface="Calibri"/>
              </a:rPr>
              <a:t>MB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diagnóza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akutního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infarktu myokardu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monitorování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reperfuze</a:t>
            </a:r>
            <a:r>
              <a:rPr sz="2000" spc="-50" dirty="0">
                <a:latin typeface="Calibri"/>
                <a:cs typeface="Calibri"/>
              </a:rPr>
              <a:t> v </a:t>
            </a:r>
            <a:r>
              <a:rPr sz="2000" dirty="0">
                <a:latin typeface="Calibri"/>
                <a:cs typeface="Calibri"/>
              </a:rPr>
              <a:t>průběhu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trombolytické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léčby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AMI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5200" y="1295400"/>
            <a:ext cx="2683510" cy="10388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25" dirty="0">
                <a:latin typeface="Calibri"/>
                <a:cs typeface="Calibri"/>
              </a:rPr>
              <a:t>AST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Calibri"/>
                <a:cs typeface="Calibri"/>
              </a:rPr>
              <a:t>aktivita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koncentrace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25" dirty="0">
                <a:latin typeface="Calibri"/>
                <a:cs typeface="Calibri"/>
              </a:rPr>
              <a:t>LDH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Dynamika</a:t>
            </a:r>
            <a:r>
              <a:rPr sz="4000" spc="-150" dirty="0"/>
              <a:t> </a:t>
            </a:r>
            <a:r>
              <a:rPr sz="4000" spc="-10" dirty="0"/>
              <a:t>kardiomarkerů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522" y="1382291"/>
            <a:ext cx="8784256" cy="45505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417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JATERNÍ</a:t>
            </a:r>
            <a:r>
              <a:rPr spc="-210" dirty="0"/>
              <a:t> </a:t>
            </a:r>
            <a:r>
              <a:rPr spc="-10" dirty="0"/>
              <a:t>MARKERY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0" y="1289303"/>
            <a:ext cx="5394960" cy="4698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3039" y="6112897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210388"/>
            <a:ext cx="6133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Rozdělení</a:t>
            </a:r>
            <a:r>
              <a:rPr sz="3600" spc="-135" dirty="0"/>
              <a:t> </a:t>
            </a:r>
            <a:r>
              <a:rPr sz="3600" spc="-10" dirty="0"/>
              <a:t>laboratorních</a:t>
            </a:r>
            <a:r>
              <a:rPr sz="3600" spc="-100" dirty="0"/>
              <a:t> </a:t>
            </a:r>
            <a:r>
              <a:rPr sz="3600" spc="-10" dirty="0"/>
              <a:t>vyšetření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485456" y="981358"/>
            <a:ext cx="3498215" cy="20764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hlediska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dostupnosti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základní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rychle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dostupná</a:t>
            </a:r>
            <a:endParaRPr sz="1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speciální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vysoce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specializovaná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centralizované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provádění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7800" y="981358"/>
            <a:ext cx="4440555" cy="3513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hlediska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požadavků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rychlost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provedení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rutinní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statimová</a:t>
            </a:r>
            <a:endParaRPr sz="2000" dirty="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065" algn="l"/>
              </a:tabLst>
            </a:pP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dodání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vzorku</a:t>
            </a:r>
            <a:endParaRPr sz="1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vitální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indikace</a:t>
            </a:r>
            <a:endParaRPr sz="2000" dirty="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065" algn="l"/>
              </a:tabLst>
            </a:pP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dodání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vzorku</a:t>
            </a:r>
            <a:endParaRPr sz="1800" dirty="0">
              <a:latin typeface="Calibri"/>
              <a:cs typeface="Calibri"/>
            </a:endParaRPr>
          </a:p>
          <a:p>
            <a:pPr marL="227965" marR="1624965" lvl="1" indent="-227965" algn="r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point-of-</a:t>
            </a:r>
            <a:r>
              <a:rPr sz="2000" dirty="0">
                <a:latin typeface="Calibri"/>
                <a:cs typeface="Calibri"/>
              </a:rPr>
              <a:t>care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endParaRPr sz="2000" dirty="0">
              <a:latin typeface="Calibri"/>
              <a:cs typeface="Calibri"/>
            </a:endParaRPr>
          </a:p>
          <a:p>
            <a:pPr marL="227965" marR="1586230" lvl="2" indent="-227965" algn="r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27965" algn="l"/>
              </a:tabLst>
            </a:pPr>
            <a:r>
              <a:rPr sz="1800" dirty="0">
                <a:latin typeface="Calibri"/>
                <a:cs typeface="Calibri"/>
              </a:rPr>
              <a:t>vyšetření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místě</a:t>
            </a:r>
            <a:endParaRPr sz="1800" dirty="0">
              <a:latin typeface="Calibri"/>
              <a:cs typeface="Calibri"/>
            </a:endParaRPr>
          </a:p>
          <a:p>
            <a:pPr marL="1612265" lvl="3" indent="-227965">
              <a:lnSpc>
                <a:spcPts val="1825"/>
              </a:lnSpc>
              <a:spcBef>
                <a:spcPts val="320"/>
              </a:spcBef>
              <a:buFont typeface="Arial"/>
              <a:buChar char="•"/>
              <a:tabLst>
                <a:tab pos="1612265" algn="l"/>
              </a:tabLst>
            </a:pPr>
            <a:r>
              <a:rPr sz="1600" dirty="0">
                <a:latin typeface="Calibri"/>
                <a:cs typeface="Calibri"/>
              </a:rPr>
              <a:t>ABR,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kyslíkový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metabolizmus,</a:t>
            </a:r>
            <a:endParaRPr sz="1600" dirty="0">
              <a:latin typeface="Calibri"/>
              <a:cs typeface="Calibri"/>
            </a:endParaRPr>
          </a:p>
          <a:p>
            <a:pPr marL="1612900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diagnostické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proužky 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krev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moč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874" y="2530658"/>
            <a:ext cx="2009905" cy="146730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525" y="3139846"/>
            <a:ext cx="3626076" cy="346249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836" y="4691107"/>
            <a:ext cx="5946838" cy="20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Laboratorní</a:t>
            </a:r>
            <a:r>
              <a:rPr spc="-145" dirty="0"/>
              <a:t> </a:t>
            </a:r>
            <a:r>
              <a:rPr spc="-10" dirty="0"/>
              <a:t>diagnostika</a:t>
            </a:r>
            <a:r>
              <a:rPr spc="-135" dirty="0"/>
              <a:t> </a:t>
            </a:r>
            <a:r>
              <a:rPr dirty="0"/>
              <a:t>v</a:t>
            </a:r>
            <a:r>
              <a:rPr spc="-145" dirty="0"/>
              <a:t> </a:t>
            </a:r>
            <a:r>
              <a:rPr spc="-10" dirty="0"/>
              <a:t>hepatologii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97073"/>
            <a:ext cx="10131425" cy="37560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jaterní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poškození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praxi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časté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významný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vývoj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posledních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letech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pokles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akutních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poškození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(HAV,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HBV)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nárůst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chronických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(HCV)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170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osob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(3%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světové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populace)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cirhóza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vzestup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mortality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nárůst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HCC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(5.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nejčastější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malignita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celosvětově)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hepatologie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velký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význam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laboratorních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vyšetření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(především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biochemické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sérologické)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Biochemická</a:t>
            </a:r>
            <a:r>
              <a:rPr sz="4000" spc="-210" dirty="0"/>
              <a:t> </a:t>
            </a:r>
            <a:r>
              <a:rPr sz="4000" dirty="0"/>
              <a:t>vyšetření</a:t>
            </a:r>
            <a:r>
              <a:rPr sz="4000" spc="-195" dirty="0"/>
              <a:t> </a:t>
            </a:r>
            <a:r>
              <a:rPr sz="4000" spc="-10" dirty="0"/>
              <a:t>jater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270682"/>
            <a:ext cx="9341485" cy="42189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rozdělení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testů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statické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hodnocení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okamžité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metabolické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situace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80" dirty="0">
                <a:latin typeface="Calibri"/>
                <a:cs typeface="Calibri"/>
              </a:rPr>
              <a:t>ALT,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AST,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GMT,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ALP,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proteiny,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lipidy,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bilirubin,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žlučové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kyseliny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dynamické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určení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funkční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jaterní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rezervy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bromsulfoftalein,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galaktóza,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lidokain,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antipyrin</a:t>
            </a:r>
            <a:endParaRPr sz="1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jaterní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vyšetření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obecně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často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nespecifické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není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žádný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jednoduchý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vždy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kombinace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několika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počáteční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fázi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onemocnění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dlouhodobě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falešně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negativní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výsledky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racionální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volba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vyšetření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standardizace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metod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laboratořích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optimální,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postupy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liší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mění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opakované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vyšetření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časovém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horizontu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přínosnější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jednorázové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(prognóza)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21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Dělení</a:t>
            </a:r>
            <a:r>
              <a:rPr spc="-60" dirty="0"/>
              <a:t> </a:t>
            </a:r>
            <a:r>
              <a:rPr dirty="0"/>
              <a:t>biochemických</a:t>
            </a:r>
            <a:r>
              <a:rPr spc="-50" dirty="0"/>
              <a:t> </a:t>
            </a:r>
            <a:r>
              <a:rPr dirty="0"/>
              <a:t>vyšetření</a:t>
            </a:r>
            <a:r>
              <a:rPr spc="-45" dirty="0"/>
              <a:t> </a:t>
            </a:r>
            <a:r>
              <a:rPr spc="-10" dirty="0"/>
              <a:t>jater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82864"/>
            <a:ext cx="8751570" cy="35966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ukazatelé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poškození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hepatocytů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10" dirty="0">
                <a:latin typeface="Calibri"/>
                <a:cs typeface="Calibri"/>
              </a:rPr>
              <a:t>ALT,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AST,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LDH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ukazatelé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obstrukce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žlučových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cest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70" dirty="0">
                <a:latin typeface="Calibri"/>
                <a:cs typeface="Calibri"/>
              </a:rPr>
              <a:t>ALP,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GMT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ukazatelé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syntetické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funkce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jater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albumin,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LCAT,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testy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konjugace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jaterního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transportu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organických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aniontů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bilirubin,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urobilinogen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067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Markery</a:t>
            </a:r>
            <a:r>
              <a:rPr sz="4000" spc="-165" dirty="0"/>
              <a:t> </a:t>
            </a:r>
            <a:r>
              <a:rPr sz="4000" spc="-35" dirty="0"/>
              <a:t>poškození</a:t>
            </a:r>
            <a:r>
              <a:rPr sz="4000" spc="-135" dirty="0"/>
              <a:t> </a:t>
            </a:r>
            <a:r>
              <a:rPr sz="4000" spc="-10" dirty="0"/>
              <a:t>hepatocytů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249171"/>
            <a:ext cx="4538980" cy="318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Alaninaminotransferáza</a:t>
            </a:r>
            <a:r>
              <a:rPr sz="24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(ALT)</a:t>
            </a:r>
            <a:endParaRPr sz="2400">
              <a:latin typeface="Calibri"/>
              <a:cs typeface="Calibri"/>
            </a:endParaRPr>
          </a:p>
          <a:p>
            <a:pPr marL="240029" marR="1169035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L-alanin+2-oxoglutarát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→ 	</a:t>
            </a:r>
            <a:r>
              <a:rPr sz="2400" spc="-25" dirty="0">
                <a:latin typeface="Calibri"/>
                <a:cs typeface="Calibri"/>
              </a:rPr>
              <a:t>pyruvát+L-</a:t>
            </a:r>
            <a:r>
              <a:rPr sz="2400" spc="-10" dirty="0">
                <a:latin typeface="Calibri"/>
                <a:cs typeface="Calibri"/>
              </a:rPr>
              <a:t>glutamát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reverzibilní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reakce</a:t>
            </a:r>
            <a:endParaRPr sz="2400">
              <a:latin typeface="Calibri"/>
              <a:cs typeface="Calibri"/>
            </a:endParaRPr>
          </a:p>
          <a:p>
            <a:pPr marL="698500" marR="548005" lvl="1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syntéza,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odbourávání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přeměna aminokyselin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cytoplazmatický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enzym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nejvíce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obsažen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hepatocytech, 	</a:t>
            </a:r>
            <a:r>
              <a:rPr sz="2400" dirty="0">
                <a:latin typeface="Calibri"/>
                <a:cs typeface="Calibri"/>
              </a:rPr>
              <a:t>hladina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zvýšena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poruše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membránové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permeability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49171"/>
            <a:ext cx="4946015" cy="458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Aspartátaminotransferáza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(AST)</a:t>
            </a:r>
            <a:endParaRPr sz="2400">
              <a:latin typeface="Calibri"/>
              <a:cs typeface="Calibri"/>
            </a:endParaRPr>
          </a:p>
          <a:p>
            <a:pPr marL="240029" marR="130810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L-</a:t>
            </a:r>
            <a:r>
              <a:rPr sz="2400" spc="-10" dirty="0">
                <a:latin typeface="Calibri"/>
                <a:cs typeface="Calibri"/>
              </a:rPr>
              <a:t>aspartát+2-</a:t>
            </a:r>
            <a:r>
              <a:rPr sz="2400" spc="-20" dirty="0">
                <a:latin typeface="Calibri"/>
                <a:cs typeface="Calibri"/>
              </a:rPr>
              <a:t>oxoglutarát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→ 	</a:t>
            </a:r>
            <a:r>
              <a:rPr sz="2400" spc="-25" dirty="0">
                <a:latin typeface="Calibri"/>
                <a:cs typeface="Calibri"/>
              </a:rPr>
              <a:t>oxalacetát+L-</a:t>
            </a:r>
            <a:r>
              <a:rPr sz="2400" spc="-10" dirty="0">
                <a:latin typeface="Calibri"/>
                <a:cs typeface="Calibri"/>
              </a:rPr>
              <a:t>glutamát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reverzibilní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reakce</a:t>
            </a:r>
            <a:endParaRPr sz="2400">
              <a:latin typeface="Calibri"/>
              <a:cs typeface="Calibri"/>
            </a:endParaRPr>
          </a:p>
          <a:p>
            <a:pPr marL="698500" marR="955675" lvl="1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syntéza,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odbourávání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přeměna aminokyselin</a:t>
            </a:r>
            <a:endParaRPr sz="2000">
              <a:latin typeface="Calibri"/>
              <a:cs typeface="Calibri"/>
            </a:endParaRPr>
          </a:p>
          <a:p>
            <a:pPr marL="240029" marR="459740" indent="-227329">
              <a:lnSpc>
                <a:spcPct val="701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cytoplazmatický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mitochondriální 	izoenzym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játra,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myokard,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kosterní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sval,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ledviny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	</a:t>
            </a:r>
            <a:r>
              <a:rPr sz="2400" spc="-10" dirty="0">
                <a:latin typeface="Calibri"/>
                <a:cs typeface="Calibri"/>
              </a:rPr>
              <a:t>pankreas</a:t>
            </a:r>
            <a:endParaRPr sz="2400">
              <a:latin typeface="Calibri"/>
              <a:cs typeface="Calibri"/>
            </a:endParaRPr>
          </a:p>
          <a:p>
            <a:pPr marL="240029" marR="19177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Uvolnění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cytoplazmatického 	izoenzymu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narušení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permeability 	</a:t>
            </a:r>
            <a:r>
              <a:rPr sz="2400" spc="-30" dirty="0">
                <a:latin typeface="Calibri"/>
                <a:cs typeface="Calibri"/>
              </a:rPr>
              <a:t>membrány,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uvolnění</a:t>
            </a:r>
            <a:endParaRPr sz="2400">
              <a:latin typeface="Calibri"/>
              <a:cs typeface="Calibri"/>
            </a:endParaRPr>
          </a:p>
          <a:p>
            <a:pPr marL="241300" marR="624205">
              <a:lnSpc>
                <a:spcPct val="70000"/>
              </a:lnSpc>
            </a:pPr>
            <a:r>
              <a:rPr sz="2400" dirty="0">
                <a:latin typeface="Calibri"/>
                <a:cs typeface="Calibri"/>
              </a:rPr>
              <a:t>mitochondriálního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izoenzymu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při </a:t>
            </a:r>
            <a:r>
              <a:rPr sz="2400" spc="-10" dirty="0">
                <a:latin typeface="Calibri"/>
                <a:cs typeface="Calibri"/>
              </a:rPr>
              <a:t>nekrózu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0802"/>
            <a:ext cx="4267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Interpretace</a:t>
            </a:r>
            <a:r>
              <a:rPr sz="4000" spc="-195" dirty="0"/>
              <a:t> </a:t>
            </a:r>
            <a:r>
              <a:rPr sz="4000" spc="-75" dirty="0"/>
              <a:t>ALT/AST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102614"/>
            <a:ext cx="10135870" cy="509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75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zvýšení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ALT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mnoha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jaterních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chorob</a:t>
            </a:r>
            <a:endParaRPr sz="2400">
              <a:latin typeface="Calibri"/>
              <a:cs typeface="Calibri"/>
            </a:endParaRPr>
          </a:p>
          <a:p>
            <a:pPr marL="698500" marR="300990" lvl="1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extrémně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vysoké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hodnoty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(10-</a:t>
            </a:r>
            <a:r>
              <a:rPr sz="2000" dirty="0">
                <a:latin typeface="Calibri"/>
                <a:cs typeface="Calibri"/>
              </a:rPr>
              <a:t>100x)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toxických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akutních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virových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hepatitid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šokových stavů</a:t>
            </a:r>
            <a:endParaRPr sz="20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aktivita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aminotransferáz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plazmě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neříká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exkretorické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metabolické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funkci 	hepatocytů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není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vždy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korelace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mezi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hladinou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aminotransferáz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závažností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jaterní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léze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0"/>
              </a:lnSpc>
              <a:spcBef>
                <a:spcPts val="14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Ritisův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index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AST/ALT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méně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0,7…dobrá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prognóza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více…špatná prognóza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(nekróza)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za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normálního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stavu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většiny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jaterních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chorob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ALT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AST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7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výjimky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AST/ALT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&gt;2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18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alkoholické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poškození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295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postnekrotické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cirhózy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ts val="2775"/>
              </a:lnSpc>
              <a:spcBef>
                <a:spcPts val="1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glutathion-S-transferáza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185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indikátor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hepatocelulárního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poškození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ts val="2290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vysoká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horší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dostupnost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Příklad</a:t>
            </a:r>
            <a:endParaRPr sz="40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" y="1112519"/>
            <a:ext cx="4526279" cy="50886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62260" y="1407934"/>
            <a:ext cx="4487914" cy="472663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89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Laktátdehydrogenáza</a:t>
            </a:r>
            <a:r>
              <a:rPr spc="-80" dirty="0"/>
              <a:t> </a:t>
            </a:r>
            <a:r>
              <a:rPr spc="-10" dirty="0"/>
              <a:t>(LDH)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1539" y="1302738"/>
            <a:ext cx="3413760" cy="5019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66065" algn="l"/>
              </a:tabLst>
            </a:pPr>
            <a:r>
              <a:rPr sz="2200" spc="-10" dirty="0">
                <a:latin typeface="Calibri"/>
                <a:cs typeface="Calibri"/>
              </a:rPr>
              <a:t>tetramer</a:t>
            </a:r>
            <a:endParaRPr sz="2200">
              <a:latin typeface="Calibri"/>
              <a:cs typeface="Calibri"/>
            </a:endParaRPr>
          </a:p>
          <a:p>
            <a:pPr marL="723265" lvl="1" indent="-227965">
              <a:lnSpc>
                <a:spcPct val="100000"/>
              </a:lnSpc>
              <a:spcBef>
                <a:spcPts val="395"/>
              </a:spcBef>
              <a:buFont typeface="Courier New"/>
              <a:buChar char="-"/>
              <a:tabLst>
                <a:tab pos="723265" algn="l"/>
              </a:tabLst>
            </a:pPr>
            <a:r>
              <a:rPr sz="1900" dirty="0">
                <a:latin typeface="Calibri"/>
                <a:cs typeface="Calibri"/>
              </a:rPr>
              <a:t>M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(gen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LDHA,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ch.11)</a:t>
            </a:r>
            <a:endParaRPr sz="1900">
              <a:latin typeface="Calibri"/>
              <a:cs typeface="Calibri"/>
            </a:endParaRPr>
          </a:p>
          <a:p>
            <a:pPr marL="723265" lvl="1" indent="-227965">
              <a:lnSpc>
                <a:spcPct val="100000"/>
              </a:lnSpc>
              <a:spcBef>
                <a:spcPts val="395"/>
              </a:spcBef>
              <a:buFont typeface="Courier New"/>
              <a:buChar char="-"/>
              <a:tabLst>
                <a:tab pos="723265" algn="l"/>
              </a:tabLst>
            </a:pPr>
            <a:r>
              <a:rPr sz="1900" dirty="0">
                <a:latin typeface="Calibri"/>
                <a:cs typeface="Calibri"/>
              </a:rPr>
              <a:t>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(gen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LDHB,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ch.12)</a:t>
            </a:r>
            <a:endParaRPr sz="19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66065" algn="l"/>
              </a:tabLst>
            </a:pPr>
            <a:r>
              <a:rPr sz="2200" dirty="0">
                <a:latin typeface="Calibri"/>
                <a:cs typeface="Calibri"/>
              </a:rPr>
              <a:t>LDH</a:t>
            </a:r>
            <a:r>
              <a:rPr sz="2175" baseline="-21072" dirty="0">
                <a:latin typeface="Calibri"/>
                <a:cs typeface="Calibri"/>
              </a:rPr>
              <a:t>1</a:t>
            </a:r>
            <a:r>
              <a:rPr sz="2175" spc="-52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(HHHH)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9900"/>
                </a:solidFill>
                <a:latin typeface="Calibri"/>
                <a:cs typeface="Calibri"/>
              </a:rPr>
              <a:t>31-</a:t>
            </a:r>
            <a:r>
              <a:rPr sz="2200" b="1" spc="-25" dirty="0">
                <a:solidFill>
                  <a:srgbClr val="FF9900"/>
                </a:solidFill>
                <a:latin typeface="Calibri"/>
                <a:cs typeface="Calibri"/>
              </a:rPr>
              <a:t>49%</a:t>
            </a:r>
            <a:endParaRPr sz="2200">
              <a:latin typeface="Calibri"/>
              <a:cs typeface="Calibri"/>
            </a:endParaRPr>
          </a:p>
          <a:p>
            <a:pPr marL="7239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723900" algn="l"/>
              </a:tabLst>
            </a:pPr>
            <a:r>
              <a:rPr sz="1900" dirty="0">
                <a:latin typeface="Calibri"/>
                <a:cs typeface="Calibri"/>
              </a:rPr>
              <a:t>srdce,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erytrocyty</a:t>
            </a:r>
            <a:endParaRPr sz="19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66065" algn="l"/>
              </a:tabLst>
            </a:pPr>
            <a:r>
              <a:rPr sz="2200" dirty="0">
                <a:latin typeface="Calibri"/>
                <a:cs typeface="Calibri"/>
              </a:rPr>
              <a:t>LDH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spc="-44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(HHHM)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9900"/>
                </a:solidFill>
                <a:latin typeface="Calibri"/>
                <a:cs typeface="Calibri"/>
              </a:rPr>
              <a:t>38-</a:t>
            </a:r>
            <a:r>
              <a:rPr sz="2200" b="1" spc="-25" dirty="0">
                <a:solidFill>
                  <a:srgbClr val="FF9900"/>
                </a:solidFill>
                <a:latin typeface="Calibri"/>
                <a:cs typeface="Calibri"/>
              </a:rPr>
              <a:t>58%</a:t>
            </a:r>
            <a:endParaRPr sz="220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723900" algn="l"/>
              </a:tabLst>
            </a:pPr>
            <a:r>
              <a:rPr sz="1900" spc="-10" dirty="0">
                <a:latin typeface="Calibri"/>
                <a:cs typeface="Calibri"/>
              </a:rPr>
              <a:t>retikuloendoteliální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systém</a:t>
            </a:r>
            <a:endParaRPr sz="19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66065" algn="l"/>
              </a:tabLst>
            </a:pPr>
            <a:r>
              <a:rPr sz="2200" dirty="0">
                <a:latin typeface="Calibri"/>
                <a:cs typeface="Calibri"/>
              </a:rPr>
              <a:t>LDH</a:t>
            </a:r>
            <a:r>
              <a:rPr sz="2175" baseline="-21072" dirty="0">
                <a:latin typeface="Calibri"/>
                <a:cs typeface="Calibri"/>
              </a:rPr>
              <a:t>3</a:t>
            </a:r>
            <a:r>
              <a:rPr sz="2175" spc="-3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(HHMM)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9900"/>
                </a:solidFill>
                <a:latin typeface="Calibri"/>
                <a:cs typeface="Calibri"/>
              </a:rPr>
              <a:t>5.5-16.5%</a:t>
            </a:r>
            <a:endParaRPr sz="220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723900" algn="l"/>
              </a:tabLst>
            </a:pPr>
            <a:r>
              <a:rPr sz="1900" spc="-10" dirty="0">
                <a:latin typeface="Calibri"/>
                <a:cs typeface="Calibri"/>
              </a:rPr>
              <a:t>plíce</a:t>
            </a:r>
            <a:endParaRPr sz="19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66065" algn="l"/>
              </a:tabLst>
            </a:pPr>
            <a:r>
              <a:rPr sz="2200" dirty="0">
                <a:latin typeface="Calibri"/>
                <a:cs typeface="Calibri"/>
              </a:rPr>
              <a:t>LDH</a:t>
            </a:r>
            <a:r>
              <a:rPr sz="2175" baseline="-21072" dirty="0">
                <a:latin typeface="Calibri"/>
                <a:cs typeface="Calibri"/>
              </a:rPr>
              <a:t>4</a:t>
            </a:r>
            <a:r>
              <a:rPr sz="2175" spc="-44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(HMMM)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9900"/>
                </a:solidFill>
                <a:latin typeface="Calibri"/>
                <a:cs typeface="Calibri"/>
              </a:rPr>
              <a:t>0-</a:t>
            </a:r>
            <a:r>
              <a:rPr sz="2200" b="1" spc="-20" dirty="0">
                <a:solidFill>
                  <a:srgbClr val="FF9900"/>
                </a:solidFill>
                <a:latin typeface="Calibri"/>
                <a:cs typeface="Calibri"/>
              </a:rPr>
              <a:t>0.7%</a:t>
            </a:r>
            <a:endParaRPr sz="220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723900" algn="l"/>
              </a:tabLst>
            </a:pPr>
            <a:r>
              <a:rPr sz="1900" spc="-10" dirty="0">
                <a:latin typeface="Calibri"/>
                <a:cs typeface="Calibri"/>
              </a:rPr>
              <a:t>ledviny</a:t>
            </a:r>
            <a:endParaRPr sz="19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66065" algn="l"/>
              </a:tabLst>
            </a:pPr>
            <a:r>
              <a:rPr sz="2200" dirty="0">
                <a:latin typeface="Calibri"/>
                <a:cs typeface="Calibri"/>
              </a:rPr>
              <a:t>LDH</a:t>
            </a:r>
            <a:r>
              <a:rPr sz="2175" baseline="-21072" dirty="0">
                <a:latin typeface="Calibri"/>
                <a:cs typeface="Calibri"/>
              </a:rPr>
              <a:t>5</a:t>
            </a:r>
            <a:r>
              <a:rPr sz="2175" spc="-37" baseline="-2107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(MMMM)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9900"/>
                </a:solidFill>
                <a:latin typeface="Calibri"/>
                <a:cs typeface="Calibri"/>
              </a:rPr>
              <a:t>0-</a:t>
            </a:r>
            <a:r>
              <a:rPr sz="2200" b="1" spc="-20" dirty="0">
                <a:solidFill>
                  <a:srgbClr val="FF9900"/>
                </a:solidFill>
                <a:latin typeface="Calibri"/>
                <a:cs typeface="Calibri"/>
              </a:rPr>
              <a:t>1.5%</a:t>
            </a:r>
            <a:endParaRPr sz="2200">
              <a:latin typeface="Calibri"/>
              <a:cs typeface="Calibri"/>
            </a:endParaRPr>
          </a:p>
          <a:p>
            <a:pPr marL="723900" lvl="1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723900" algn="l"/>
              </a:tabLst>
            </a:pPr>
            <a:r>
              <a:rPr sz="1900" spc="-10" dirty="0">
                <a:latin typeface="Calibri"/>
                <a:cs typeface="Calibri"/>
              </a:rPr>
              <a:t>kosterní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sval,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játra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55427" y="129920"/>
            <a:ext cx="2767584" cy="246887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68917" y="4597789"/>
            <a:ext cx="70618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0029" marR="367030" indent="-227329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600" dirty="0" smtClean="0">
                <a:latin typeface="Calibri"/>
                <a:cs typeface="Calibri"/>
              </a:rPr>
              <a:t>LDH</a:t>
            </a:r>
            <a:r>
              <a:rPr lang="en-US" sz="1600" spc="-4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1</a:t>
            </a:r>
            <a:r>
              <a:rPr lang="en-US" sz="1600" spc="-6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a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LDH</a:t>
            </a:r>
            <a:r>
              <a:rPr lang="en-US" sz="1600" spc="-3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2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–</a:t>
            </a:r>
            <a:r>
              <a:rPr lang="en-US" sz="1600" spc="-6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přeměna</a:t>
            </a:r>
            <a:r>
              <a:rPr lang="en-US" sz="1600" spc="-4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laktátu</a:t>
            </a:r>
            <a:r>
              <a:rPr lang="en-US" sz="1600" spc="-6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na</a:t>
            </a:r>
            <a:r>
              <a:rPr lang="en-US" sz="1600" spc="-5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pyruvát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</a:t>
            </a:r>
            <a:r>
              <a:rPr lang="en-US" sz="1600" spc="-6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tkáních</a:t>
            </a:r>
            <a:r>
              <a:rPr lang="en-US" sz="1600" spc="-4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s</a:t>
            </a:r>
            <a:r>
              <a:rPr lang="en-US" sz="1600" spc="-65" dirty="0" smtClean="0">
                <a:latin typeface="Calibri"/>
                <a:cs typeface="Calibri"/>
              </a:rPr>
              <a:t> </a:t>
            </a:r>
            <a:r>
              <a:rPr lang="en-US" sz="1600" spc="-20" dirty="0" err="1" smtClean="0">
                <a:latin typeface="Calibri"/>
                <a:cs typeface="Calibri"/>
              </a:rPr>
              <a:t>aer</a:t>
            </a:r>
            <a:r>
              <a:rPr lang="en-US" sz="1600" spc="-20" dirty="0" smtClean="0">
                <a:latin typeface="Calibri"/>
                <a:cs typeface="Calibri"/>
              </a:rPr>
              <a:t>. </a:t>
            </a:r>
            <a:r>
              <a:rPr lang="en-US" sz="1600" spc="-10" dirty="0" err="1" smtClean="0">
                <a:latin typeface="Calibri"/>
                <a:cs typeface="Calibri"/>
              </a:rPr>
              <a:t>metabolizmem</a:t>
            </a:r>
            <a:endParaRPr lang="en-US" sz="1600" dirty="0" smtClean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1600" dirty="0" smtClean="0">
                <a:latin typeface="Calibri"/>
                <a:cs typeface="Calibri"/>
              </a:rPr>
              <a:t>LDH</a:t>
            </a:r>
            <a:r>
              <a:rPr lang="en-US" sz="1600" spc="-5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4</a:t>
            </a:r>
            <a:r>
              <a:rPr lang="en-US" sz="1600" spc="-6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a</a:t>
            </a:r>
            <a:r>
              <a:rPr lang="en-US" sz="1600" spc="-5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LDH</a:t>
            </a:r>
            <a:r>
              <a:rPr lang="en-US" sz="1600" spc="-3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5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–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pyruvát</a:t>
            </a:r>
            <a:r>
              <a:rPr lang="en-US" sz="1600" spc="-3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na</a:t>
            </a:r>
            <a:r>
              <a:rPr lang="en-US" sz="1600" spc="-6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laktát</a:t>
            </a:r>
            <a:r>
              <a:rPr lang="en-US" sz="1600" spc="-6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tkáních</a:t>
            </a:r>
            <a:r>
              <a:rPr lang="en-US" sz="1600" spc="-5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s</a:t>
            </a:r>
            <a:r>
              <a:rPr lang="en-US" sz="1600" spc="-35" dirty="0" smtClean="0">
                <a:latin typeface="Calibri"/>
                <a:cs typeface="Calibri"/>
              </a:rPr>
              <a:t> </a:t>
            </a:r>
            <a:r>
              <a:rPr lang="en-US" sz="1600" spc="-30" dirty="0" err="1" smtClean="0">
                <a:latin typeface="Calibri"/>
                <a:cs typeface="Calibri"/>
              </a:rPr>
              <a:t>anaer</a:t>
            </a:r>
            <a:r>
              <a:rPr lang="en-US" sz="1600" spc="-30" dirty="0" smtClean="0">
                <a:latin typeface="Calibri"/>
                <a:cs typeface="Calibri"/>
              </a:rPr>
              <a:t>.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spc="-10" dirty="0" err="1" smtClean="0">
                <a:latin typeface="Calibri"/>
                <a:cs typeface="Calibri"/>
              </a:rPr>
              <a:t>glykolýzou</a:t>
            </a:r>
            <a:endParaRPr lang="en-US" sz="1600" spc="-10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endParaRPr lang="cs-CZ" sz="1200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r>
              <a:rPr lang="en-US" sz="1200" dirty="0" err="1" smtClean="0">
                <a:latin typeface="Calibri"/>
                <a:cs typeface="Calibri"/>
              </a:rPr>
              <a:t>onemocnění</a:t>
            </a:r>
            <a:r>
              <a:rPr lang="en-US" sz="1200" spc="-85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kosterních</a:t>
            </a:r>
            <a:r>
              <a:rPr lang="en-US" sz="1200" spc="-40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svalů</a:t>
            </a:r>
            <a:endParaRPr lang="cs-CZ" sz="1200" spc="-10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r>
              <a:rPr lang="en-US" sz="1200" dirty="0" err="1" smtClean="0">
                <a:latin typeface="Calibri"/>
                <a:cs typeface="Calibri"/>
              </a:rPr>
              <a:t>hemolytických</a:t>
            </a:r>
            <a:r>
              <a:rPr lang="en-US" sz="1200" spc="-75" dirty="0" smtClean="0">
                <a:latin typeface="Calibri"/>
                <a:cs typeface="Calibri"/>
              </a:rPr>
              <a:t> </a:t>
            </a:r>
            <a:r>
              <a:rPr lang="en-US" sz="1200" dirty="0" err="1" smtClean="0">
                <a:latin typeface="Calibri"/>
                <a:cs typeface="Calibri"/>
              </a:rPr>
              <a:t>anemií</a:t>
            </a:r>
            <a:endParaRPr lang="cs-CZ" sz="1200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r>
              <a:rPr lang="en-US" sz="1200" dirty="0" smtClean="0">
                <a:latin typeface="Calibri"/>
                <a:cs typeface="Calibri"/>
              </a:rPr>
              <a:t>non-</a:t>
            </a:r>
            <a:r>
              <a:rPr lang="en-US" sz="1200" dirty="0" err="1" smtClean="0">
                <a:latin typeface="Calibri"/>
                <a:cs typeface="Calibri"/>
              </a:rPr>
              <a:t>hodgkinských</a:t>
            </a:r>
            <a:r>
              <a:rPr lang="en-US" sz="1200" spc="-90" dirty="0" smtClean="0">
                <a:latin typeface="Calibri"/>
                <a:cs typeface="Calibri"/>
              </a:rPr>
              <a:t> </a:t>
            </a:r>
            <a:r>
              <a:rPr lang="en-US" sz="1200" dirty="0" err="1" smtClean="0">
                <a:latin typeface="Calibri"/>
                <a:cs typeface="Calibri"/>
              </a:rPr>
              <a:t>lymfomů</a:t>
            </a:r>
            <a:r>
              <a:rPr lang="en-US" sz="1200" spc="-85" dirty="0" smtClean="0">
                <a:latin typeface="Calibri"/>
                <a:cs typeface="Calibri"/>
              </a:rPr>
              <a:t> </a:t>
            </a:r>
            <a:endParaRPr lang="cs-CZ" sz="1200" spc="-85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r>
              <a:rPr lang="en-US" sz="1200" dirty="0" smtClean="0">
                <a:latin typeface="Calibri"/>
                <a:cs typeface="Calibri"/>
              </a:rPr>
              <a:t>a</a:t>
            </a:r>
            <a:r>
              <a:rPr lang="en-US" sz="1200" spc="-60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dalších</a:t>
            </a:r>
            <a:r>
              <a:rPr lang="en-US" sz="1200" spc="-10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hematologických</a:t>
            </a:r>
            <a:r>
              <a:rPr lang="en-US" sz="1200" spc="-65" dirty="0" smtClean="0">
                <a:latin typeface="Calibri"/>
                <a:cs typeface="Calibri"/>
              </a:rPr>
              <a:t> </a:t>
            </a:r>
            <a:r>
              <a:rPr lang="en-US" sz="1200" dirty="0" err="1" smtClean="0">
                <a:latin typeface="Calibri"/>
                <a:cs typeface="Calibri"/>
              </a:rPr>
              <a:t>chorob</a:t>
            </a:r>
            <a:endParaRPr lang="cs-CZ" sz="1200" dirty="0" smtClean="0">
              <a:latin typeface="Calibri"/>
              <a:cs typeface="Calibri"/>
            </a:endParaRPr>
          </a:p>
          <a:p>
            <a:pPr marL="12700" lvl="1">
              <a:tabLst>
                <a:tab pos="240029" algn="l"/>
              </a:tabLst>
            </a:pPr>
            <a:r>
              <a:rPr lang="en-US" sz="1200" dirty="0" smtClean="0">
                <a:latin typeface="Calibri"/>
                <a:cs typeface="Calibri"/>
              </a:rPr>
              <a:t>u</a:t>
            </a:r>
            <a:r>
              <a:rPr lang="en-US" sz="1200" spc="-50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testikulárních</a:t>
            </a:r>
            <a:r>
              <a:rPr lang="en-US" sz="1200" spc="-10" dirty="0" smtClean="0">
                <a:latin typeface="Calibri"/>
                <a:cs typeface="Calibri"/>
              </a:rPr>
              <a:t> </a:t>
            </a:r>
            <a:r>
              <a:rPr lang="en-US" sz="1200" dirty="0" err="1" smtClean="0">
                <a:latin typeface="Calibri"/>
                <a:cs typeface="Calibri"/>
              </a:rPr>
              <a:t>germinálních</a:t>
            </a:r>
            <a:r>
              <a:rPr lang="en-US" sz="1200" spc="-55" dirty="0" smtClean="0">
                <a:latin typeface="Calibri"/>
                <a:cs typeface="Calibri"/>
              </a:rPr>
              <a:t> </a:t>
            </a:r>
            <a:r>
              <a:rPr lang="en-US" sz="1200" spc="-10" dirty="0" err="1" smtClean="0">
                <a:latin typeface="Calibri"/>
                <a:cs typeface="Calibri"/>
              </a:rPr>
              <a:t>tumorů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sz="1200" dirty="0"/>
          </a:p>
        </p:txBody>
      </p:sp>
      <p:sp>
        <p:nvSpPr>
          <p:cNvPr id="13" name="object 3"/>
          <p:cNvSpPr txBox="1"/>
          <p:nvPr/>
        </p:nvSpPr>
        <p:spPr>
          <a:xfrm>
            <a:off x="4651738" y="1302738"/>
            <a:ext cx="7507605" cy="307840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0029" algn="l"/>
              </a:tabLst>
            </a:pPr>
            <a:r>
              <a:rPr sz="1600" dirty="0">
                <a:latin typeface="Calibri"/>
                <a:cs typeface="Calibri"/>
              </a:rPr>
              <a:t>příčiny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zvýšení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aktivity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séru</a:t>
            </a:r>
            <a:endParaRPr sz="16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1600" spc="-10" dirty="0">
                <a:latin typeface="Calibri"/>
                <a:cs typeface="Calibri"/>
              </a:rPr>
              <a:t>hemolýza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arteficiální)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stoupá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izoenzym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H4</a:t>
            </a:r>
            <a:endParaRPr sz="16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230" algn="l"/>
              </a:tabLst>
            </a:pPr>
            <a:r>
              <a:rPr sz="1600" dirty="0">
                <a:latin typeface="Calibri"/>
                <a:cs typeface="Calibri"/>
              </a:rPr>
              <a:t>infarkt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myokardu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stoupá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izoenzym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H4</a:t>
            </a:r>
            <a:endParaRPr sz="16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230" algn="l"/>
              </a:tabLst>
            </a:pPr>
            <a:r>
              <a:rPr sz="1600" dirty="0">
                <a:latin typeface="Calibri"/>
                <a:cs typeface="Calibri"/>
              </a:rPr>
              <a:t>onemocnění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jaterního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parenchymu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stoupá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izoenzym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M4</a:t>
            </a:r>
            <a:endParaRPr sz="16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230" algn="l"/>
              </a:tabLst>
            </a:pPr>
            <a:r>
              <a:rPr sz="1600" dirty="0">
                <a:latin typeface="Calibri"/>
                <a:cs typeface="Calibri"/>
              </a:rPr>
              <a:t>onemocnění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svalů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zvýšení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výrazně</a:t>
            </a:r>
            <a:endParaRPr sz="16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230" algn="l"/>
              </a:tabLst>
            </a:pPr>
            <a:r>
              <a:rPr sz="1600" dirty="0">
                <a:latin typeface="Calibri"/>
                <a:cs typeface="Calibri"/>
              </a:rPr>
              <a:t>další </a:t>
            </a:r>
            <a:r>
              <a:rPr sz="1600" spc="-10" dirty="0">
                <a:latin typeface="Calibri"/>
                <a:cs typeface="Calibri"/>
              </a:rPr>
              <a:t>choroby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perniciózní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anémie,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tumory,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leukémie,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embolizace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plicnice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55428" y="5562600"/>
            <a:ext cx="3127904" cy="11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3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861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Markery</a:t>
            </a:r>
            <a:r>
              <a:rPr sz="4000" spc="-185" dirty="0"/>
              <a:t> </a:t>
            </a:r>
            <a:r>
              <a:rPr sz="4000" dirty="0"/>
              <a:t>obstrukce</a:t>
            </a:r>
            <a:r>
              <a:rPr sz="4000" spc="-170" dirty="0"/>
              <a:t> </a:t>
            </a:r>
            <a:r>
              <a:rPr sz="4000" dirty="0"/>
              <a:t>žlučových</a:t>
            </a:r>
            <a:r>
              <a:rPr sz="4000" spc="-175" dirty="0"/>
              <a:t> </a:t>
            </a:r>
            <a:r>
              <a:rPr sz="4000" spc="-20" dirty="0"/>
              <a:t>cest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293850"/>
            <a:ext cx="4999990" cy="46513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alkalická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fosfatáza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(ALP)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membránový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enzym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hydrolýzu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fosfátových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esterů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při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alkalickém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pH</a:t>
            </a:r>
            <a:endParaRPr sz="1800">
              <a:latin typeface="Calibri"/>
              <a:cs typeface="Calibri"/>
            </a:endParaRPr>
          </a:p>
          <a:p>
            <a:pPr marL="241300" marR="1026160" indent="-22860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30" dirty="0">
                <a:latin typeface="Calibri"/>
                <a:cs typeface="Calibri"/>
              </a:rPr>
              <a:t>tetramer,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cirkulace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membrán uvolňovaný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jako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dimer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široce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rozšířená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játra,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střevo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(různé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izoenzymy)</a:t>
            </a:r>
            <a:endParaRPr sz="1800">
              <a:latin typeface="Calibri"/>
              <a:cs typeface="Calibri"/>
            </a:endParaRPr>
          </a:p>
          <a:p>
            <a:pPr marL="241300" marR="87058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posouzení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kostních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hepatobiliárních onemocnění</a:t>
            </a:r>
            <a:endParaRPr sz="2000">
              <a:latin typeface="Calibri"/>
              <a:cs typeface="Calibri"/>
            </a:endParaRPr>
          </a:p>
          <a:p>
            <a:pPr marL="241300" marR="9080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značná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část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jaterní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membránách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buněk </a:t>
            </a:r>
            <a:r>
              <a:rPr sz="2000" dirty="0">
                <a:latin typeface="Calibri"/>
                <a:cs typeface="Calibri"/>
              </a:rPr>
              <a:t>výstelky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žlučových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cholestáze</a:t>
            </a:r>
            <a:endParaRPr sz="2000">
              <a:latin typeface="Calibri"/>
              <a:cs typeface="Calibri"/>
            </a:endParaRPr>
          </a:p>
          <a:p>
            <a:pPr marL="241300" marR="398780">
              <a:lnSpc>
                <a:spcPct val="80000"/>
              </a:lnSpc>
            </a:pPr>
            <a:r>
              <a:rPr sz="2000" dirty="0">
                <a:latin typeface="Calibri"/>
                <a:cs typeface="Calibri"/>
              </a:rPr>
              <a:t>narušení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membrán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mechanicky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účinkem </a:t>
            </a:r>
            <a:r>
              <a:rPr sz="2000" dirty="0">
                <a:latin typeface="Calibri"/>
                <a:cs typeface="Calibri"/>
              </a:rPr>
              <a:t>žlučových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kyselin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kromě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cholestázy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zvýšená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dalších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stavů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(tumory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jater,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cirhóza)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93850"/>
            <a:ext cx="4775200" cy="28949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39395" indent="-226695" algn="just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39395" algn="l"/>
              </a:tabLst>
            </a:pPr>
            <a:r>
              <a:rPr sz="2000" spc="-10" dirty="0">
                <a:solidFill>
                  <a:srgbClr val="FF0000"/>
                </a:solidFill>
                <a:latin typeface="Symbol"/>
                <a:cs typeface="Symbol"/>
              </a:rPr>
              <a:t>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glutamyltransferáza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(GMT)</a:t>
            </a:r>
            <a:endParaRPr sz="2000">
              <a:latin typeface="Calibri"/>
              <a:cs typeface="Calibri"/>
            </a:endParaRPr>
          </a:p>
          <a:p>
            <a:pPr marL="239395" indent="-226695" algn="just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39395" algn="l"/>
              </a:tabLst>
            </a:pPr>
            <a:r>
              <a:rPr sz="2000" dirty="0">
                <a:latin typeface="Calibri"/>
                <a:cs typeface="Calibri"/>
              </a:rPr>
              <a:t>membránový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enzym</a:t>
            </a:r>
            <a:endParaRPr sz="2000">
              <a:latin typeface="Calibri"/>
              <a:cs typeface="Calibri"/>
            </a:endParaRPr>
          </a:p>
          <a:p>
            <a:pPr marL="697865" lvl="1" indent="-227965" algn="just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Calibri"/>
                <a:cs typeface="Calibri"/>
              </a:rPr>
              <a:t>játra,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ledvina,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pankreas,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střevo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prostata</a:t>
            </a:r>
            <a:endParaRPr sz="1800">
              <a:latin typeface="Calibri"/>
              <a:cs typeface="Calibri"/>
            </a:endParaRPr>
          </a:p>
          <a:p>
            <a:pPr marL="239395" marR="5080" indent="-226695" algn="just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katalyzuje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přenos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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glutamylu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glutathionu 	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aminokyselinu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umožňuje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transport 	aminokyseliny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přes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buněčnou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membránu.</a:t>
            </a:r>
            <a:endParaRPr sz="2000">
              <a:latin typeface="Calibri"/>
              <a:cs typeface="Calibri"/>
            </a:endParaRPr>
          </a:p>
          <a:p>
            <a:pPr marL="241300" marR="412750" indent="-228600">
              <a:lnSpc>
                <a:spcPts val="19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vyskytuje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hlavně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játrech,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ledvinách, tenkém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střevě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prostatě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posouzení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hepatobiliárních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onemocnění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9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Markery</a:t>
            </a:r>
            <a:r>
              <a:rPr spc="-170" dirty="0"/>
              <a:t> </a:t>
            </a:r>
            <a:r>
              <a:rPr spc="-25" dirty="0"/>
              <a:t>syntetické</a:t>
            </a:r>
            <a:r>
              <a:rPr spc="-140" dirty="0"/>
              <a:t> </a:t>
            </a:r>
            <a:r>
              <a:rPr dirty="0"/>
              <a:t>funkce</a:t>
            </a:r>
            <a:r>
              <a:rPr spc="-160" dirty="0"/>
              <a:t> </a:t>
            </a:r>
            <a:r>
              <a:rPr spc="-10" dirty="0"/>
              <a:t>jater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ts val="3354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pc="-10" dirty="0"/>
              <a:t>albumin</a:t>
            </a:r>
          </a:p>
          <a:p>
            <a:pPr marL="240029" marR="5080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tvořen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játrech,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určení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hladiny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v 	</a:t>
            </a:r>
            <a:r>
              <a:rPr spc="-20" dirty="0">
                <a:solidFill>
                  <a:srgbClr val="000000"/>
                </a:solidFill>
              </a:rPr>
              <a:t>séru</a:t>
            </a:r>
          </a:p>
          <a:p>
            <a:pPr marL="240029" marR="857885" indent="-227329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dlouhý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poločas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neklesá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u 	</a:t>
            </a:r>
            <a:r>
              <a:rPr dirty="0">
                <a:solidFill>
                  <a:srgbClr val="000000"/>
                </a:solidFill>
              </a:rPr>
              <a:t>akutních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poruch</a:t>
            </a:r>
          </a:p>
          <a:p>
            <a:pPr marL="240029" marR="314325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vyloučení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jiné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příčiny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poklesu 	</a:t>
            </a:r>
            <a:r>
              <a:rPr dirty="0">
                <a:solidFill>
                  <a:srgbClr val="000000"/>
                </a:solidFill>
              </a:rPr>
              <a:t>(malabsorpce,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snížený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přívod 	bílkovin,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onemocnění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ledvin)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– 	</a:t>
            </a:r>
            <a:r>
              <a:rPr dirty="0">
                <a:solidFill>
                  <a:srgbClr val="000000"/>
                </a:solidFill>
              </a:rPr>
              <a:t>jde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jaterní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poškození</a:t>
            </a:r>
          </a:p>
          <a:p>
            <a:pPr marL="240029" marR="264795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výrazné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snížení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alkoholických 	cirhóz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ts val="3354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pc="-10" dirty="0"/>
              <a:t>cholinesteráza</a:t>
            </a:r>
          </a:p>
          <a:p>
            <a:pPr marL="240029" marR="462915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sekreční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enzym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produkovaný 	</a:t>
            </a:r>
            <a:r>
              <a:rPr dirty="0">
                <a:solidFill>
                  <a:srgbClr val="000000"/>
                </a:solidFill>
              </a:rPr>
              <a:t>jaterními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buňkami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krve</a:t>
            </a:r>
          </a:p>
          <a:p>
            <a:pPr marL="240029" marR="5080" indent="-227329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v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plazmě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katalyzuje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hydrolytické 	</a:t>
            </a:r>
            <a:r>
              <a:rPr dirty="0">
                <a:solidFill>
                  <a:srgbClr val="000000"/>
                </a:solidFill>
              </a:rPr>
              <a:t>štěpení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esterů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cholinu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a</a:t>
            </a:r>
          </a:p>
          <a:p>
            <a:pPr marL="241300">
              <a:lnSpc>
                <a:spcPts val="2345"/>
              </a:lnSpc>
            </a:pPr>
            <a:r>
              <a:rPr dirty="0">
                <a:solidFill>
                  <a:srgbClr val="000000"/>
                </a:solidFill>
              </a:rPr>
              <a:t>některých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dalších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substrátů</a:t>
            </a:r>
          </a:p>
          <a:p>
            <a:pPr marL="240029" marR="215900" indent="-227329">
              <a:lnSpc>
                <a:spcPct val="701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pc="-20" dirty="0">
                <a:solidFill>
                  <a:srgbClr val="000000"/>
                </a:solidFill>
              </a:rPr>
              <a:t>syntéza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cholinesterázy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tím</a:t>
            </a:r>
            <a:r>
              <a:rPr spc="-50" dirty="0">
                <a:solidFill>
                  <a:srgbClr val="000000"/>
                </a:solidFill>
              </a:rPr>
              <a:t> i 	</a:t>
            </a:r>
            <a:r>
              <a:rPr dirty="0">
                <a:solidFill>
                  <a:srgbClr val="000000"/>
                </a:solidFill>
              </a:rPr>
              <a:t>její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aktivita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plazmě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klesá</a:t>
            </a:r>
          </a:p>
          <a:p>
            <a:pPr marL="241300" marR="375920">
              <a:lnSpc>
                <a:spcPct val="70000"/>
              </a:lnSpc>
            </a:pPr>
            <a:r>
              <a:rPr dirty="0">
                <a:solidFill>
                  <a:srgbClr val="000000"/>
                </a:solidFill>
              </a:rPr>
              <a:t>v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případě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poškození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jaterního parenchymu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nebo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při </a:t>
            </a:r>
            <a:r>
              <a:rPr spc="-20" dirty="0">
                <a:solidFill>
                  <a:srgbClr val="000000"/>
                </a:solidFill>
              </a:rPr>
              <a:t>nedostatku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proteinů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dietě</a:t>
            </a:r>
          </a:p>
          <a:p>
            <a:pPr marL="240029" marR="473075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solidFill>
                  <a:srgbClr val="000000"/>
                </a:solidFill>
              </a:rPr>
              <a:t>nevratně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je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enzym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inhibován 	organofosfáty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349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Markery</a:t>
            </a:r>
            <a:r>
              <a:rPr spc="-170" dirty="0"/>
              <a:t> </a:t>
            </a:r>
            <a:r>
              <a:rPr spc="-25" dirty="0"/>
              <a:t>syntetické</a:t>
            </a:r>
            <a:r>
              <a:rPr spc="-140" dirty="0"/>
              <a:t> </a:t>
            </a:r>
            <a:r>
              <a:rPr dirty="0"/>
              <a:t>funkce</a:t>
            </a:r>
            <a:r>
              <a:rPr spc="-160" dirty="0"/>
              <a:t> </a:t>
            </a:r>
            <a:r>
              <a:rPr spc="-10" dirty="0"/>
              <a:t>jater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061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0000"/>
                </a:solidFill>
              </a:rPr>
              <a:t>hemokoagulační</a:t>
            </a:r>
            <a:r>
              <a:rPr sz="2800" spc="-15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faktory</a:t>
            </a:r>
            <a:endParaRPr sz="2800"/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tvořeny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játrech,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krátký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poločas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jejich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změny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jsou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rychlé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Quickův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vnější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cesta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koagulačního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systému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hodnoty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mění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onemocnění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jaterního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parenchymu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provázených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poruchou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ts val="2280"/>
              </a:lnSpc>
            </a:pPr>
            <a:r>
              <a:rPr sz="2000" spc="-10" dirty="0"/>
              <a:t>proteosyntézy</a:t>
            </a:r>
            <a:endParaRPr sz="2000"/>
          </a:p>
          <a:p>
            <a:pPr marL="1155700" lvl="2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nebo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obstrukčního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ikteru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poruchou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vstřebávání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tuků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nich</a:t>
            </a:r>
            <a:r>
              <a:rPr sz="2000" spc="-20" dirty="0">
                <a:latin typeface="Calibri"/>
                <a:cs typeface="Calibri"/>
              </a:rPr>
              <a:t> rozpustných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vitaminů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6788"/>
            <a:ext cx="6354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Obecné</a:t>
            </a:r>
            <a:r>
              <a:rPr sz="4000" spc="-85" dirty="0"/>
              <a:t> </a:t>
            </a:r>
            <a:r>
              <a:rPr sz="4000" spc="-20" dirty="0"/>
              <a:t>charakteristiky</a:t>
            </a:r>
            <a:r>
              <a:rPr sz="4000" spc="-70" dirty="0"/>
              <a:t> </a:t>
            </a:r>
            <a:r>
              <a:rPr sz="4000" spc="-10" dirty="0"/>
              <a:t>metody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074427"/>
            <a:ext cx="9843770" cy="413257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stanovení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požadovaného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může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být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prováděno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řadou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metod/postupů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různá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výpovědní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hodnota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spolehlivost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metody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dána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přístroj.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vybavením,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kalibrací,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správným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uchováváním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materiálu,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kvalitou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personálu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parametry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správnost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odchylka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výsledku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skutečné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hodnoty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(náhodné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systematické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vlivy)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přesnost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612900" algn="l"/>
              </a:tabLst>
            </a:pPr>
            <a:r>
              <a:rPr sz="1600" spc="-10" dirty="0">
                <a:latin typeface="Calibri"/>
                <a:cs typeface="Calibri"/>
              </a:rPr>
              <a:t>těsnost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shody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mezi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vzájemně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nezávislými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výsledky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analýzy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robustnost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(=spolehlivost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při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běžném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používání)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1612900" algn="l"/>
              </a:tabLst>
            </a:pPr>
            <a:r>
              <a:rPr sz="1600" dirty="0">
                <a:latin typeface="Calibri"/>
                <a:cs typeface="Calibri"/>
              </a:rPr>
              <a:t>míra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kapacity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analytického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postupu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zůstat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netečný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vůči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malým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změnám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parametrů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metod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selektivita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schopnost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rozlišovat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mezi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stanovovanou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látkou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ostatními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složkami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citlivost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nejmenší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zjistitelný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rozdíl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69" y="1117929"/>
            <a:ext cx="72580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1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230" y="129920"/>
            <a:ext cx="11252200" cy="677108"/>
          </a:xfrm>
        </p:spPr>
        <p:txBody>
          <a:bodyPr/>
          <a:lstStyle/>
          <a:p>
            <a:r>
              <a:rPr lang="en-US" b="1" dirty="0"/>
              <a:t>Point of care testing (POCT)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9998710" cy="5647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zajišťuje testování v místě péče o pacienta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rychlá stanovení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600" dirty="0" smtClean="0"/>
          </a:p>
          <a:p>
            <a:r>
              <a:rPr lang="cs-CZ" dirty="0"/>
              <a:t>	</a:t>
            </a:r>
            <a:r>
              <a:rPr lang="cs-CZ" dirty="0" smtClean="0"/>
              <a:t>- u lůžka pacienta (centrální příjem, jednotky intenzivní péče)</a:t>
            </a:r>
          </a:p>
          <a:p>
            <a:endParaRPr lang="cs-CZ" sz="600" dirty="0" smtClean="0"/>
          </a:p>
          <a:p>
            <a:r>
              <a:rPr lang="cs-CZ" dirty="0"/>
              <a:t>	</a:t>
            </a:r>
            <a:r>
              <a:rPr lang="cs-CZ" dirty="0" smtClean="0"/>
              <a:t>- v ordinacích praktických lékařů a specialistů </a:t>
            </a:r>
          </a:p>
          <a:p>
            <a:endParaRPr lang="cs-CZ" sz="600" dirty="0" smtClean="0"/>
          </a:p>
          <a:p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 err="1" smtClean="0"/>
              <a:t>sebetestování</a:t>
            </a:r>
            <a:r>
              <a:rPr lang="cs-CZ" dirty="0" smtClean="0"/>
              <a:t> chronicky nemocných doma (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	</a:t>
            </a:r>
            <a:r>
              <a:rPr lang="cs-CZ" dirty="0" err="1" smtClean="0"/>
              <a:t>testing</a:t>
            </a:r>
            <a:r>
              <a:rPr lang="cs-CZ" dirty="0" smtClean="0"/>
              <a:t>) </a:t>
            </a:r>
          </a:p>
          <a:p>
            <a:endParaRPr lang="cs-CZ" sz="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diagnostické přístroje s jednoduchým ovládáním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POCT </a:t>
            </a:r>
            <a:r>
              <a:rPr lang="cs-CZ" dirty="0" smtClean="0"/>
              <a:t>analyzátory (miniaturizace v klinické diagnostice)</a:t>
            </a:r>
            <a:endParaRPr lang="cs-CZ" dirty="0"/>
          </a:p>
          <a:p>
            <a:pPr lvl="1"/>
            <a:r>
              <a:rPr lang="cs-CZ" dirty="0" smtClean="0"/>
              <a:t>	- zařízení </a:t>
            </a:r>
            <a:r>
              <a:rPr lang="cs-CZ" dirty="0"/>
              <a:t>do ruky, stolní analyzátory či zařízení na jedno použití</a:t>
            </a:r>
          </a:p>
          <a:p>
            <a:pPr lvl="1"/>
            <a:r>
              <a:rPr lang="cs-CZ" dirty="0" smtClean="0"/>
              <a:t>	- konstruovány </a:t>
            </a:r>
            <a:r>
              <a:rPr lang="cs-CZ" dirty="0"/>
              <a:t>pro obsluhu pracovníky bez specializovaného laboratorního vzdělání</a:t>
            </a:r>
          </a:p>
          <a:p>
            <a:pPr lvl="1"/>
            <a:r>
              <a:rPr lang="cs-CZ" dirty="0" smtClean="0"/>
              <a:t>	- jednoduchý </a:t>
            </a:r>
            <a:r>
              <a:rPr lang="cs-CZ" dirty="0"/>
              <a:t>způsob obsluhy</a:t>
            </a:r>
          </a:p>
          <a:p>
            <a:pPr lvl="1"/>
            <a:r>
              <a:rPr lang="cs-CZ" dirty="0" smtClean="0"/>
              <a:t>	- vysoce </a:t>
            </a:r>
            <a:r>
              <a:rPr lang="cs-CZ" dirty="0"/>
              <a:t>rozvinutý systém autodiagnostiky</a:t>
            </a:r>
          </a:p>
          <a:p>
            <a:pPr lvl="1"/>
            <a:r>
              <a:rPr lang="cs-CZ" dirty="0" smtClean="0"/>
              <a:t>	- minimálním </a:t>
            </a:r>
            <a:r>
              <a:rPr lang="cs-CZ" dirty="0"/>
              <a:t>požadavky pro kalibraci, kontrolu a </a:t>
            </a:r>
            <a:r>
              <a:rPr lang="cs-CZ" dirty="0" smtClean="0"/>
              <a:t>údržbu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jednorázové (kvantitativní/kvalitativní) nebo k opakovanému měření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plná </a:t>
            </a:r>
            <a:r>
              <a:rPr lang="cs-CZ" dirty="0"/>
              <a:t>venózní </a:t>
            </a:r>
            <a:r>
              <a:rPr lang="cs-CZ" dirty="0" err="1"/>
              <a:t>heparinizované</a:t>
            </a:r>
            <a:r>
              <a:rPr lang="cs-CZ" dirty="0"/>
              <a:t> </a:t>
            </a:r>
            <a:r>
              <a:rPr lang="cs-CZ" dirty="0" smtClean="0"/>
              <a:t>krev </a:t>
            </a:r>
            <a:r>
              <a:rPr lang="cs-CZ" dirty="0"/>
              <a:t>nebo </a:t>
            </a:r>
            <a:r>
              <a:rPr lang="cs-CZ" dirty="0" smtClean="0"/>
              <a:t>moč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nejčastější testy: parametry acidobazické rovnováhy, glukózu a ionty (Na+, K+ a Cl-), </a:t>
            </a:r>
            <a:r>
              <a:rPr lang="cs-CZ" dirty="0" smtClean="0"/>
              <a:t>kardiální </a:t>
            </a:r>
            <a:r>
              <a:rPr lang="cs-CZ" dirty="0" err="1"/>
              <a:t>markery</a:t>
            </a:r>
            <a:r>
              <a:rPr lang="cs-CZ" dirty="0"/>
              <a:t> (troponin T, myoglobin, NT-</a:t>
            </a:r>
            <a:r>
              <a:rPr lang="cs-CZ" dirty="0" err="1"/>
              <a:t>proBNP</a:t>
            </a:r>
            <a:r>
              <a:rPr lang="cs-CZ" dirty="0" smtClean="0"/>
              <a:t>), drogy </a:t>
            </a:r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301190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230" y="129920"/>
            <a:ext cx="11252200" cy="677108"/>
          </a:xfrm>
        </p:spPr>
        <p:txBody>
          <a:bodyPr/>
          <a:lstStyle/>
          <a:p>
            <a:r>
              <a:rPr lang="cs-CZ" dirty="0" smtClean="0"/>
              <a:t>Výhody POCT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7230" y="990600"/>
            <a:ext cx="11542370" cy="51706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optimalizace úvodního vyšetření pacienta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a </a:t>
            </a:r>
            <a:r>
              <a:rPr lang="cs-CZ" dirty="0"/>
              <a:t>cílené odebrání  anamnézy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rychlá analýza z plné nebo kapilární krve (malý objem vzorku)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získání výsledku v době, kdy se lékař plně věnuje pacientovi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zkrácení analytického času odezvy (krátká doba čekání pacienta)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cílená změna péče v případě časného získání výsledku (rychlost může zachránit život)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zlepšení kvality života pacienta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malá velikost, snadný transport, snadná instalace, snadná obsluha, minimální údržba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využití v terénu a v zemích třetího </a:t>
            </a:r>
            <a:r>
              <a:rPr lang="cs-CZ" dirty="0" smtClean="0"/>
              <a:t>světa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omezené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err="1" smtClean="0"/>
              <a:t>prováděných</a:t>
            </a:r>
            <a:r>
              <a:rPr lang="en-US" dirty="0" smtClean="0"/>
              <a:t> </a:t>
            </a:r>
            <a:r>
              <a:rPr lang="en-US" dirty="0" err="1" smtClean="0"/>
              <a:t>testů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většinou </a:t>
            </a:r>
            <a:r>
              <a:rPr lang="en-US" dirty="0" err="1"/>
              <a:t>nelze</a:t>
            </a:r>
            <a:r>
              <a:rPr lang="en-US" dirty="0"/>
              <a:t> </a:t>
            </a:r>
            <a:r>
              <a:rPr lang="en-US" dirty="0" err="1"/>
              <a:t>vybrat</a:t>
            </a:r>
            <a:r>
              <a:rPr lang="en-US" dirty="0"/>
              <a:t> </a:t>
            </a:r>
            <a:r>
              <a:rPr lang="en-US" dirty="0" err="1"/>
              <a:t>jednotlivé</a:t>
            </a:r>
            <a:r>
              <a:rPr lang="en-US" dirty="0"/>
              <a:t> testy, ale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panel </a:t>
            </a:r>
            <a:r>
              <a:rPr lang="en-US" dirty="0" err="1"/>
              <a:t>vyšetření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4662" y="4572000"/>
            <a:ext cx="11252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C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cs-CZ" dirty="0" smtClean="0"/>
              <a:t>Nevýhody POCT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247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343400"/>
            <a:ext cx="2247900" cy="24239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-23319"/>
            <a:ext cx="3143249" cy="31432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230" y="129920"/>
            <a:ext cx="11252200" cy="677108"/>
          </a:xfrm>
        </p:spPr>
        <p:txBody>
          <a:bodyPr/>
          <a:lstStyle/>
          <a:p>
            <a:r>
              <a:rPr lang="cs-CZ" dirty="0" smtClean="0"/>
              <a:t> POCT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" y="946017"/>
            <a:ext cx="11201400" cy="3970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diagnostické </a:t>
            </a:r>
            <a:r>
              <a:rPr lang="cs-CZ" sz="2000" dirty="0" err="1"/>
              <a:t>použky</a:t>
            </a:r>
            <a:r>
              <a:rPr lang="cs-CZ" sz="2000" dirty="0"/>
              <a:t> pro jeden nebo více analytů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( glukóza, chemické </a:t>
            </a:r>
            <a:r>
              <a:rPr lang="cs-CZ" sz="2000" dirty="0"/>
              <a:t>vyšetření moče)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imunoanalytické </a:t>
            </a:r>
            <a:r>
              <a:rPr lang="cs-CZ" sz="2000" dirty="0" smtClean="0"/>
              <a:t>kazety - kvalitativní </a:t>
            </a:r>
            <a:r>
              <a:rPr lang="cs-CZ" sz="2000" dirty="0"/>
              <a:t>či </a:t>
            </a:r>
            <a:r>
              <a:rPr lang="cs-CZ" sz="2000" dirty="0" smtClean="0"/>
              <a:t>kvantitativní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(drogy</a:t>
            </a:r>
            <a:r>
              <a:rPr lang="cs-CZ" sz="2000" dirty="0"/>
              <a:t>, </a:t>
            </a:r>
            <a:r>
              <a:rPr lang="cs-CZ" sz="2000" dirty="0" err="1"/>
              <a:t>kardiomarkery</a:t>
            </a:r>
            <a:r>
              <a:rPr lang="cs-CZ" sz="2000" dirty="0" smtClean="0"/>
              <a:t>,  okultní </a:t>
            </a:r>
            <a:r>
              <a:rPr lang="cs-CZ" sz="2000" dirty="0"/>
              <a:t>krvácení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	</a:t>
            </a:r>
            <a:r>
              <a:rPr lang="cs-CZ" sz="1800" dirty="0" smtClean="0"/>
              <a:t>- kazety </a:t>
            </a:r>
            <a:r>
              <a:rPr lang="cs-CZ" sz="1800" dirty="0"/>
              <a:t>obsahují </a:t>
            </a:r>
            <a:r>
              <a:rPr lang="cs-CZ" sz="1800" dirty="0" err="1"/>
              <a:t>biosenzory</a:t>
            </a:r>
            <a:endParaRPr lang="cs-CZ" sz="1800" dirty="0"/>
          </a:p>
          <a:p>
            <a:r>
              <a:rPr lang="cs-CZ" sz="1800" dirty="0" smtClean="0"/>
              <a:t>	- detekce </a:t>
            </a:r>
            <a:r>
              <a:rPr lang="cs-CZ" sz="1800" dirty="0"/>
              <a:t>založena na měření </a:t>
            </a:r>
            <a:r>
              <a:rPr lang="cs-CZ" sz="1800" dirty="0" err="1"/>
              <a:t>reflektance</a:t>
            </a:r>
            <a:r>
              <a:rPr lang="cs-CZ" sz="1800" dirty="0"/>
              <a:t>, fluorescence či optického </a:t>
            </a:r>
            <a:r>
              <a:rPr lang="cs-CZ" sz="1800" dirty="0" smtClean="0"/>
              <a:t>signálu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POCT přístroje: stolní/do </a:t>
            </a:r>
            <a:r>
              <a:rPr lang="cs-CZ" sz="2000" dirty="0"/>
              <a:t>dlaně </a:t>
            </a:r>
            <a:r>
              <a:rPr lang="cs-CZ" sz="2000" dirty="0" smtClean="0"/>
              <a:t>- k </a:t>
            </a:r>
            <a:r>
              <a:rPr lang="cs-CZ" sz="2000" dirty="0"/>
              <a:t>opakovanému měření</a:t>
            </a:r>
          </a:p>
          <a:p>
            <a:r>
              <a:rPr lang="cs-CZ" sz="2000" dirty="0" smtClean="0"/>
              <a:t>	- na </a:t>
            </a:r>
            <a:r>
              <a:rPr lang="cs-CZ" sz="2000" dirty="0"/>
              <a:t>jednotkách intenzivní péče, urgentním příjmu, </a:t>
            </a:r>
            <a:r>
              <a:rPr lang="cs-CZ" sz="2000" dirty="0" smtClean="0"/>
              <a:t>operačních  sálech</a:t>
            </a:r>
            <a:endParaRPr lang="cs-CZ" sz="2000" dirty="0"/>
          </a:p>
          <a:p>
            <a:r>
              <a:rPr lang="cs-CZ" sz="2000" dirty="0" smtClean="0"/>
              <a:t>	- využívají </a:t>
            </a:r>
            <a:r>
              <a:rPr lang="cs-CZ" sz="2000" dirty="0"/>
              <a:t>senzory nebo diagnostické proužky</a:t>
            </a:r>
          </a:p>
          <a:p>
            <a:r>
              <a:rPr lang="cs-CZ" sz="2000" dirty="0" smtClean="0"/>
              <a:t>	- nejčastěji </a:t>
            </a:r>
            <a:r>
              <a:rPr lang="cs-CZ" sz="2000" dirty="0"/>
              <a:t>měří glukózu, laktát, ureu, krevní plyny</a:t>
            </a:r>
          </a:p>
          <a:p>
            <a:r>
              <a:rPr lang="cs-CZ" sz="2000" dirty="0" smtClean="0"/>
              <a:t>	- senzory </a:t>
            </a:r>
            <a:r>
              <a:rPr lang="cs-CZ" sz="2000" dirty="0"/>
              <a:t>bývají umístěny společně s </a:t>
            </a:r>
            <a:r>
              <a:rPr lang="cs-CZ" sz="2000" dirty="0" err="1"/>
              <a:t>kalibrátory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cs-CZ" sz="2000" dirty="0" smtClean="0"/>
              <a:t> a </a:t>
            </a:r>
            <a:r>
              <a:rPr lang="cs-CZ" sz="2000" dirty="0"/>
              <a:t>reagenciemi do jedné kazety</a:t>
            </a:r>
          </a:p>
          <a:p>
            <a:r>
              <a:rPr lang="cs-CZ" sz="2000" dirty="0" smtClean="0"/>
              <a:t>	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6717"/>
            <a:ext cx="1386230" cy="20993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424" y="2971800"/>
            <a:ext cx="2171700" cy="210502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2400" y="4753931"/>
            <a:ext cx="83102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glukometr </a:t>
            </a:r>
            <a:r>
              <a:rPr lang="cs-CZ" sz="1600" dirty="0" err="1" smtClean="0">
                <a:solidFill>
                  <a:schemeClr val="tx1"/>
                </a:solidFill>
              </a:rPr>
              <a:t>Accu-Chek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Active</a:t>
            </a:r>
            <a:r>
              <a:rPr lang="cs-CZ" sz="1600" dirty="0" smtClean="0">
                <a:solidFill>
                  <a:schemeClr val="tx1"/>
                </a:solidFill>
              </a:rPr>
              <a:t> (doba měření cca 5 s)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ABR analyzátory (</a:t>
            </a:r>
            <a:r>
              <a:rPr lang="en-US" sz="1600" dirty="0" err="1" smtClean="0">
                <a:solidFill>
                  <a:schemeClr val="tx1"/>
                </a:solidFill>
              </a:rPr>
              <a:t>využití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senzorů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analýza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derivátů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hemoglobinu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založena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spektrofotometrii</a:t>
            </a:r>
            <a:r>
              <a:rPr lang="en-US" sz="1600" dirty="0" smtClean="0">
                <a:solidFill>
                  <a:schemeClr val="tx1"/>
                </a:solidFill>
              </a:rPr>
              <a:t> s </a:t>
            </a:r>
            <a:r>
              <a:rPr lang="en-US" sz="1600" dirty="0" err="1" smtClean="0">
                <a:solidFill>
                  <a:schemeClr val="tx1"/>
                </a:solidFill>
              </a:rPr>
              <a:t>měřením</a:t>
            </a:r>
            <a:r>
              <a:rPr lang="en-US" sz="1600" dirty="0" smtClean="0">
                <a:solidFill>
                  <a:schemeClr val="tx1"/>
                </a:solidFill>
              </a:rPr>
              <a:t> multi </a:t>
            </a:r>
            <a:r>
              <a:rPr lang="en-US" sz="1600" dirty="0" err="1" smtClean="0">
                <a:solidFill>
                  <a:schemeClr val="tx1"/>
                </a:solidFill>
              </a:rPr>
              <a:t>vlnové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délky</a:t>
            </a:r>
            <a:r>
              <a:rPr lang="en-US" sz="1600" dirty="0" smtClean="0">
                <a:solidFill>
                  <a:schemeClr val="tx1"/>
                </a:solidFill>
              </a:rPr>
              <a:t> (60 a </a:t>
            </a:r>
            <a:r>
              <a:rPr lang="en-US" sz="1600" dirty="0" err="1" smtClean="0">
                <a:solidFill>
                  <a:schemeClr val="tx1"/>
                </a:solidFill>
              </a:rPr>
              <a:t>ví</a:t>
            </a:r>
            <a:r>
              <a:rPr lang="cs-CZ" sz="1600" dirty="0" err="1" smtClean="0">
                <a:solidFill>
                  <a:schemeClr val="tx1"/>
                </a:solidFill>
              </a:rPr>
              <a:t>ce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Analyzátor AQT 90 </a:t>
            </a:r>
            <a:r>
              <a:rPr lang="cs-CZ" sz="1600" dirty="0" err="1" smtClean="0">
                <a:solidFill>
                  <a:schemeClr val="tx1"/>
                </a:solidFill>
              </a:rPr>
              <a:t>Flex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Radiometer</a:t>
            </a:r>
            <a:r>
              <a:rPr lang="cs-CZ" sz="1600" dirty="0" smtClean="0">
                <a:solidFill>
                  <a:schemeClr val="tx1"/>
                </a:solidFill>
              </a:rPr>
              <a:t> - stanovení kardiálních </a:t>
            </a:r>
            <a:r>
              <a:rPr lang="cs-CZ" sz="1600" dirty="0" err="1" smtClean="0">
                <a:solidFill>
                  <a:schemeClr val="tx1"/>
                </a:solidFill>
              </a:rPr>
              <a:t>markerů</a:t>
            </a:r>
            <a:r>
              <a:rPr lang="cs-CZ" sz="1600" dirty="0" smtClean="0">
                <a:solidFill>
                  <a:schemeClr val="tx1"/>
                </a:solidFill>
              </a:rPr>
              <a:t> vč. NT-</a:t>
            </a:r>
            <a:r>
              <a:rPr lang="cs-CZ" sz="1600" dirty="0" err="1" smtClean="0">
                <a:solidFill>
                  <a:schemeClr val="tx1"/>
                </a:solidFill>
              </a:rPr>
              <a:t>proBNP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stanovení </a:t>
            </a:r>
            <a:r>
              <a:rPr lang="el-GR" sz="1600" dirty="0" smtClean="0">
                <a:solidFill>
                  <a:schemeClr val="tx1"/>
                </a:solidFill>
              </a:rPr>
              <a:t>β</a:t>
            </a:r>
            <a:r>
              <a:rPr lang="cs-CZ" sz="1600" dirty="0" err="1" smtClean="0">
                <a:solidFill>
                  <a:schemeClr val="tx1"/>
                </a:solidFill>
              </a:rPr>
              <a:t>hCG</a:t>
            </a:r>
            <a:r>
              <a:rPr lang="cs-CZ" sz="1600" dirty="0" smtClean="0">
                <a:solidFill>
                  <a:schemeClr val="tx1"/>
                </a:solidFill>
              </a:rPr>
              <a:t>, CRP a D-dimeru – sendvičová </a:t>
            </a:r>
            <a:r>
              <a:rPr lang="cs-CZ" sz="1600" dirty="0" err="1" smtClean="0">
                <a:solidFill>
                  <a:schemeClr val="tx1"/>
                </a:solidFill>
              </a:rPr>
              <a:t>imunoalanlýza</a:t>
            </a:r>
            <a:r>
              <a:rPr lang="cs-CZ" sz="1600" dirty="0" smtClean="0">
                <a:solidFill>
                  <a:schemeClr val="tx1"/>
                </a:solidFill>
              </a:rPr>
              <a:t> (20min)</a:t>
            </a: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solidFill>
                  <a:schemeClr val="tx1"/>
                </a:solidFill>
              </a:rPr>
              <a:t>Koagulometr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dirty="0" err="1" smtClean="0">
                <a:solidFill>
                  <a:schemeClr val="tx1"/>
                </a:solidFill>
              </a:rPr>
              <a:t>CoaguCheck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Roche</a:t>
            </a:r>
            <a:r>
              <a:rPr lang="cs-CZ" sz="1600" dirty="0" smtClean="0">
                <a:solidFill>
                  <a:schemeClr val="tx1"/>
                </a:solidFill>
              </a:rPr>
              <a:t> (domácí test při </a:t>
            </a:r>
            <a:r>
              <a:rPr lang="cs-CZ" sz="1600" dirty="0" err="1" smtClean="0">
                <a:solidFill>
                  <a:schemeClr val="tx1"/>
                </a:solidFill>
              </a:rPr>
              <a:t>léčbe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Warfarinem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solidFill>
                  <a:schemeClr val="tx1"/>
                </a:solidFill>
              </a:rPr>
              <a:t>Accutrend</a:t>
            </a:r>
            <a:r>
              <a:rPr lang="cs-CZ" sz="1600" dirty="0" smtClean="0">
                <a:solidFill>
                  <a:schemeClr val="tx1"/>
                </a:solidFill>
              </a:rPr>
              <a:t> Plus – stanovení cholesterolu, TG, glukózy, laktátu </a:t>
            </a: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solidFill>
                  <a:schemeClr val="tx1"/>
                </a:solidFill>
              </a:rPr>
              <a:t>Cholesterolmeter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Easy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touch</a:t>
            </a:r>
            <a:r>
              <a:rPr lang="cs-CZ" sz="1600" dirty="0" smtClean="0">
                <a:solidFill>
                  <a:schemeClr val="tx1"/>
                </a:solidFill>
              </a:rPr>
              <a:t> - stanovení glukózy, </a:t>
            </a:r>
            <a:r>
              <a:rPr lang="cs-CZ" sz="1600" dirty="0" err="1" smtClean="0">
                <a:solidFill>
                  <a:schemeClr val="tx1"/>
                </a:solidFill>
              </a:rPr>
              <a:t>kys.močové</a:t>
            </a:r>
            <a:r>
              <a:rPr lang="cs-CZ" sz="1600" dirty="0" smtClean="0">
                <a:solidFill>
                  <a:schemeClr val="tx1"/>
                </a:solidFill>
              </a:rPr>
              <a:t> a cholesterolu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2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72962"/>
            <a:ext cx="11252200" cy="677108"/>
          </a:xfrm>
        </p:spPr>
        <p:txBody>
          <a:bodyPr/>
          <a:lstStyle/>
          <a:p>
            <a:r>
              <a:rPr lang="cs-CZ" dirty="0" smtClean="0"/>
              <a:t> Nové </a:t>
            </a:r>
            <a:r>
              <a:rPr lang="cs-CZ" dirty="0" err="1" smtClean="0"/>
              <a:t>markery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883" y="-4618427"/>
            <a:ext cx="3566257" cy="25610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71600"/>
            <a:ext cx="7004911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72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010" y="383286"/>
            <a:ext cx="5265420" cy="26532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85" dirty="0"/>
              <a:t> </a:t>
            </a:r>
            <a:r>
              <a:rPr dirty="0"/>
              <a:t>analýza</a:t>
            </a:r>
            <a:r>
              <a:rPr spc="-195" dirty="0"/>
              <a:t> </a:t>
            </a:r>
            <a:r>
              <a:rPr spc="-10" dirty="0"/>
              <a:t>sliny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" y="935075"/>
            <a:ext cx="518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Slina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jako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diagnostické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medium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947" y="1499234"/>
            <a:ext cx="6542253" cy="225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bohatý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rezervoár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peptidů,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proteinů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NK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tabLst>
                <a:tab pos="190500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složky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slin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prokazatelně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mění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reakci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na </a:t>
            </a:r>
            <a:r>
              <a:rPr dirty="0">
                <a:latin typeface="Arial"/>
                <a:cs typeface="Arial"/>
              </a:rPr>
              <a:t>určitá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onemocnění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stavy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  <a:p>
            <a:pPr marL="190500" marR="69215" indent="-178435">
              <a:lnSpc>
                <a:spcPct val="100000"/>
              </a:lnSpc>
              <a:tabLst>
                <a:tab pos="190500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více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než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100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molekul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detekovaných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ve </a:t>
            </a:r>
            <a:r>
              <a:rPr dirty="0">
                <a:latin typeface="Arial"/>
                <a:cs typeface="Arial"/>
              </a:rPr>
              <a:t>vzorcích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slin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hodnoceno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jako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potenciální </a:t>
            </a:r>
            <a:r>
              <a:rPr dirty="0">
                <a:latin typeface="Arial"/>
                <a:cs typeface="Arial"/>
              </a:rPr>
              <a:t>diagnostické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nebo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prognostické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biomarkery </a:t>
            </a:r>
            <a:r>
              <a:rPr dirty="0">
                <a:latin typeface="Arial"/>
                <a:cs typeface="Arial"/>
              </a:rPr>
              <a:t>pro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různá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onemocnění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(např.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zubní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kaz, </a:t>
            </a:r>
            <a:r>
              <a:rPr dirty="0">
                <a:latin typeface="Arial"/>
                <a:cs typeface="Arial"/>
              </a:rPr>
              <a:t>parodontitida,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rakovina,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cukrovka)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9750" y="5225541"/>
            <a:ext cx="1185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https://doi.org/10.1111/prd.12099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800" y="6630415"/>
            <a:ext cx="1560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https://doi.org/10.1371/journal.ppat.1008058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28600" y="3841724"/>
            <a:ext cx="6647815" cy="288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2685"/>
              </a:spcBef>
              <a:tabLst>
                <a:tab pos="443865" algn="l"/>
              </a:tabLst>
            </a:pPr>
            <a:r>
              <a:rPr sz="2000" dirty="0" smtClean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2000" b="1" spc="-10" dirty="0" err="1" smtClean="0">
                <a:latin typeface="Arial"/>
                <a:cs typeface="Arial"/>
              </a:rPr>
              <a:t>Salivaomika</a:t>
            </a:r>
            <a:r>
              <a:rPr lang="cs-CZ" sz="2000" b="1" spc="-10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pojem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zaveden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2008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spojuje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znalosti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různých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„omických“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složkách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sliny</a:t>
            </a:r>
            <a:endParaRPr sz="1600" dirty="0">
              <a:latin typeface="Arial"/>
              <a:cs typeface="Arial"/>
            </a:endParaRPr>
          </a:p>
          <a:p>
            <a:pPr marR="337185" algn="ctr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(proteom,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transktiptom,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metabolom,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mikrobiom,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…)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800" dirty="0">
              <a:latin typeface="Arial"/>
              <a:cs typeface="Arial"/>
            </a:endParaRPr>
          </a:p>
          <a:p>
            <a:pPr marL="855344" marR="692150" indent="-381000" algn="just">
              <a:lnSpc>
                <a:spcPct val="100299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využívá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high-</a:t>
            </a:r>
            <a:r>
              <a:rPr sz="1600" dirty="0">
                <a:latin typeface="Arial"/>
                <a:cs typeface="Arial"/>
              </a:rPr>
              <a:t>throughput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technologie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(genomika, </a:t>
            </a:r>
            <a:r>
              <a:rPr sz="1600" dirty="0">
                <a:latin typeface="Arial"/>
                <a:cs typeface="Arial"/>
              </a:rPr>
              <a:t>transkriptomika,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proteomika,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metabolomika,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lipidomika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mikrobiomika,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…)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600" dirty="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analýza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sliny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identifikace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biomarkerů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5054" y="3324350"/>
            <a:ext cx="3637788" cy="34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6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43" y="243586"/>
            <a:ext cx="4822825" cy="11436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85"/>
              </a:spcBef>
            </a:pPr>
            <a:r>
              <a:rPr dirty="0"/>
              <a:t>Molekulární</a:t>
            </a:r>
            <a:r>
              <a:rPr spc="-215" dirty="0"/>
              <a:t> </a:t>
            </a:r>
            <a:r>
              <a:rPr spc="-10" dirty="0"/>
              <a:t>analýza sliny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185" y="2222635"/>
            <a:ext cx="38265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5344" marR="5080" indent="-843280">
              <a:lnSpc>
                <a:spcPct val="1072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diagnostické medium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69" y="3478529"/>
            <a:ext cx="11236325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Výhody:</a:t>
            </a:r>
            <a:endParaRPr sz="20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1920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odběr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neinvazivní,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snadný,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bezbolestný,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opakovatelný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(trvalá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dostupnost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materiálu),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nevyškolený </a:t>
            </a:r>
            <a:r>
              <a:rPr sz="2000" dirty="0">
                <a:latin typeface="Arial"/>
                <a:cs typeface="Arial"/>
              </a:rPr>
              <a:t>personál,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lze 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všech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věkových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kategorií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vzorek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 velkém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objemu,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stabilní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čase,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zpracování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rychlé,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levné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potenciál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nahradit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krev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při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screeningu,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diagnostice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prognóze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3671" y="3419983"/>
            <a:ext cx="1308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https://doi.org/10.3390/ijms17060846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2721" y="6429247"/>
            <a:ext cx="1560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https://doi.org/10.1371/journal.ppat.1008058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286511"/>
            <a:ext cx="6960108" cy="29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4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85" dirty="0"/>
              <a:t> </a:t>
            </a:r>
            <a:r>
              <a:rPr dirty="0"/>
              <a:t>analýza</a:t>
            </a:r>
            <a:r>
              <a:rPr spc="-195" dirty="0"/>
              <a:t> </a:t>
            </a:r>
            <a:r>
              <a:rPr spc="-10" dirty="0"/>
              <a:t>sliny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07756" y="6434942"/>
            <a:ext cx="1798320" cy="2940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600" spc="-10" dirty="0">
                <a:latin typeface="Arial"/>
                <a:cs typeface="Arial"/>
              </a:rPr>
              <a:t>https://doi.org/10.1371/journal.ppat.1008058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https://doi.org/10.1007/978-3-030-37681-</a:t>
            </a:r>
            <a:r>
              <a:rPr sz="600" spc="-50" dirty="0">
                <a:latin typeface="Arial"/>
                <a:cs typeface="Arial"/>
              </a:rPr>
              <a:t>9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https:/</a:t>
            </a:r>
            <a:r>
              <a:rPr sz="600" spc="-10" dirty="0">
                <a:latin typeface="Arial"/>
                <a:cs typeface="Arial"/>
                <a:hlinkClick r:id="rId2"/>
              </a:rPr>
              <a:t>/w</a:t>
            </a:r>
            <a:r>
              <a:rPr sz="600" spc="-10" dirty="0">
                <a:latin typeface="Arial"/>
                <a:cs typeface="Arial"/>
              </a:rPr>
              <a:t>w</a:t>
            </a:r>
            <a:r>
              <a:rPr sz="600" spc="-10" dirty="0">
                <a:latin typeface="Arial"/>
                <a:cs typeface="Arial"/>
                <a:hlinkClick r:id="rId2"/>
              </a:rPr>
              <a:t>w.aacc.org/cln/articles/2013/january/saliva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1" y="934189"/>
            <a:ext cx="5189220" cy="1134745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diagnostické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medium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245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Limitace: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135" y="2222465"/>
            <a:ext cx="10989945" cy="423862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korelace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hladin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biomarkerů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sérum/slina</a:t>
            </a:r>
            <a:endParaRPr sz="2000" dirty="0">
              <a:latin typeface="Arial"/>
              <a:cs typeface="Arial"/>
            </a:endParaRPr>
          </a:p>
          <a:p>
            <a:pPr marL="1001394" marR="5080" indent="-399415">
              <a:lnSpc>
                <a:spcPct val="105000"/>
              </a:lnSpc>
              <a:spcBef>
                <a:spcPts val="305"/>
              </a:spcBef>
            </a:pPr>
            <a:r>
              <a:rPr sz="1600" dirty="0">
                <a:latin typeface="Arial"/>
                <a:cs typeface="Arial"/>
              </a:rPr>
              <a:t>↓↓↓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koncentrace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analytů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porovnání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sérem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↑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vzorku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detekční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limit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metody,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deplece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abundantních </a:t>
            </a:r>
            <a:r>
              <a:rPr sz="1600" dirty="0">
                <a:latin typeface="Arial"/>
                <a:cs typeface="Arial"/>
              </a:rPr>
              <a:t>proteinů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PRPs,</a:t>
            </a:r>
            <a:r>
              <a:rPr sz="16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DC"/>
                </a:solidFill>
                <a:latin typeface="Arial"/>
                <a:cs typeface="Arial"/>
              </a:rPr>
              <a:t>α-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amyláza,</a:t>
            </a:r>
            <a:r>
              <a:rPr sz="16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albumin,</a:t>
            </a:r>
            <a:r>
              <a:rPr sz="16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muciny</a:t>
            </a:r>
            <a:r>
              <a:rPr sz="16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sekreční</a:t>
            </a:r>
            <a:r>
              <a:rPr sz="16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IgA</a:t>
            </a:r>
            <a:r>
              <a:rPr sz="16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mohou</a:t>
            </a:r>
            <a:r>
              <a:rPr sz="16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tvořit</a:t>
            </a:r>
            <a:r>
              <a:rPr sz="16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až</a:t>
            </a:r>
            <a:r>
              <a:rPr sz="16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80</a:t>
            </a:r>
            <a:r>
              <a:rPr sz="16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DC"/>
                </a:solidFill>
                <a:latin typeface="Arial"/>
                <a:cs typeface="Arial"/>
              </a:rPr>
              <a:t>%),</a:t>
            </a:r>
            <a:r>
              <a:rPr sz="16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osmolalita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vysoká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variabilita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horší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reprodukovatelnost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výsledků</a:t>
            </a:r>
            <a:endParaRPr sz="2000" dirty="0">
              <a:latin typeface="Arial"/>
              <a:cs typeface="Arial"/>
            </a:endParaRPr>
          </a:p>
          <a:p>
            <a:pPr marL="888365" indent="-286385">
              <a:lnSpc>
                <a:spcPct val="100000"/>
              </a:lnSpc>
              <a:spcBef>
                <a:spcPts val="15"/>
              </a:spcBef>
              <a:buSzPct val="78125"/>
              <a:buChar char="•"/>
              <a:tabLst>
                <a:tab pos="888365" algn="l"/>
              </a:tabLst>
            </a:pPr>
            <a:r>
              <a:rPr sz="1600" dirty="0">
                <a:latin typeface="Arial"/>
                <a:cs typeface="Arial"/>
              </a:rPr>
              <a:t>technická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(odběr,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zpracování,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použitá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metoda)</a:t>
            </a:r>
            <a:endParaRPr sz="1600" dirty="0">
              <a:latin typeface="Arial"/>
              <a:cs typeface="Arial"/>
            </a:endParaRPr>
          </a:p>
          <a:p>
            <a:pPr marL="888365" indent="-286385">
              <a:lnSpc>
                <a:spcPct val="100000"/>
              </a:lnSpc>
              <a:buSzPct val="78125"/>
              <a:buChar char="•"/>
              <a:tabLst>
                <a:tab pos="888365" algn="l"/>
              </a:tabLst>
            </a:pPr>
            <a:r>
              <a:rPr sz="1600" dirty="0">
                <a:latin typeface="Arial"/>
                <a:cs typeface="Arial"/>
              </a:rPr>
              <a:t>inter-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(věk,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pohlaví,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fyziologický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stav)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intraindividuální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(cirkadiánní, </a:t>
            </a:r>
            <a:r>
              <a:rPr sz="1600" spc="-10" dirty="0">
                <a:latin typeface="Arial"/>
                <a:cs typeface="Arial"/>
              </a:rPr>
              <a:t>cirkanuální)</a:t>
            </a:r>
            <a:endParaRPr sz="1600" dirty="0">
              <a:latin typeface="Arial"/>
              <a:cs typeface="Arial"/>
            </a:endParaRPr>
          </a:p>
          <a:p>
            <a:pPr marL="889000" marR="475615" indent="-287020">
              <a:lnSpc>
                <a:spcPct val="100000"/>
              </a:lnSpc>
              <a:buSzPct val="78125"/>
              <a:buChar char="•"/>
              <a:tabLst>
                <a:tab pos="889000" algn="l"/>
              </a:tabLst>
            </a:pPr>
            <a:r>
              <a:rPr sz="1600" dirty="0">
                <a:latin typeface="Arial"/>
                <a:cs typeface="Arial"/>
              </a:rPr>
              <a:t>biologická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(vliv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stavu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dutiny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ústní,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cirkadiánní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rytmus,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systémová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onemocnění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(Sjögrenův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syndrom),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léčiva, chemo/radioterapie)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objem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složení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slin</a:t>
            </a:r>
            <a:endParaRPr sz="1600" dirty="0">
              <a:latin typeface="Arial"/>
              <a:cs typeface="Arial"/>
            </a:endParaRPr>
          </a:p>
          <a:p>
            <a:pPr marL="888365" indent="-286385">
              <a:lnSpc>
                <a:spcPct val="100000"/>
              </a:lnSpc>
              <a:buSzPct val="78125"/>
              <a:buChar char="•"/>
              <a:tabLst>
                <a:tab pos="888365" algn="l"/>
              </a:tabLst>
            </a:pPr>
            <a:r>
              <a:rPr sz="1600" dirty="0">
                <a:latin typeface="Arial"/>
                <a:cs typeface="Arial"/>
              </a:rPr>
              <a:t>rychlost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stimulace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toku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koncentrace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slinných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biomarkerů</a:t>
            </a:r>
            <a:endParaRPr sz="1600" dirty="0">
              <a:latin typeface="Arial"/>
              <a:cs typeface="Arial"/>
            </a:endParaRPr>
          </a:p>
          <a:p>
            <a:pPr marL="888365" indent="-286385">
              <a:lnSpc>
                <a:spcPct val="100000"/>
              </a:lnSpc>
              <a:buSzPct val="78125"/>
              <a:buChar char="•"/>
              <a:tabLst>
                <a:tab pos="888365" algn="l"/>
              </a:tabLst>
            </a:pPr>
            <a:r>
              <a:rPr sz="1600" spc="-10" dirty="0">
                <a:latin typeface="Arial"/>
                <a:cs typeface="Arial"/>
              </a:rPr>
              <a:t>proteolytické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enzymy </a:t>
            </a:r>
            <a:r>
              <a:rPr sz="1600" spc="-10" dirty="0">
                <a:latin typeface="Arial"/>
                <a:cs typeface="Arial"/>
              </a:rPr>
              <a:t>(mikrobiom/hostitel)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stabilita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určitých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biomarkerů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1905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otázka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standardizace</a:t>
            </a:r>
            <a:endParaRPr sz="2000" dirty="0">
              <a:latin typeface="Arial"/>
              <a:cs typeface="Arial"/>
            </a:endParaRPr>
          </a:p>
          <a:p>
            <a:pPr marL="42227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vztažení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proteinových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markerů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celkovému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proteinu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(stejná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osoba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jako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vzorek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kontrola)</a:t>
            </a:r>
            <a:endParaRPr sz="1600" dirty="0">
              <a:latin typeface="Arial"/>
              <a:cs typeface="Arial"/>
            </a:endParaRPr>
          </a:p>
          <a:p>
            <a:pPr marL="422275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standardizace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používaných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metod,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validace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protokolů</a:t>
            </a:r>
            <a:endParaRPr sz="1600" dirty="0">
              <a:latin typeface="Arial"/>
              <a:cs typeface="Arial"/>
            </a:endParaRPr>
          </a:p>
          <a:p>
            <a:pPr marL="650875" marR="962660" indent="-22923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zohlednění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všech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proměnných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(variabilita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složení,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místo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odběru,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rychlost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toku,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vzorku,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stimulace, </a:t>
            </a:r>
            <a:r>
              <a:rPr sz="1600" dirty="0">
                <a:latin typeface="Arial"/>
                <a:cs typeface="Arial"/>
              </a:rPr>
              <a:t>kontaminace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krví,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odběrové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soupravy,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integrita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analytu)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2389" y="261315"/>
            <a:ext cx="4959350" cy="2099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ahoma"/>
                <a:cs typeface="Tahoma"/>
              </a:rPr>
              <a:t>otázka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validace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biomarkerů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klinické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spc="-10" dirty="0">
                <a:latin typeface="Tahoma"/>
                <a:cs typeface="Tahoma"/>
              </a:rPr>
              <a:t>aplikace</a:t>
            </a:r>
            <a:endParaRPr sz="2000" dirty="0">
              <a:latin typeface="Tahoma"/>
              <a:cs typeface="Tahoma"/>
            </a:endParaRPr>
          </a:p>
          <a:p>
            <a:pPr marL="299085" marR="784225" indent="-287020">
              <a:lnSpc>
                <a:spcPct val="101899"/>
              </a:lnSpc>
              <a:spcBef>
                <a:spcPts val="89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00DC"/>
                </a:solidFill>
                <a:latin typeface="Tahoma"/>
                <a:cs typeface="Tahoma"/>
              </a:rPr>
              <a:t>verifikace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ahoma"/>
                <a:cs typeface="Tahoma"/>
              </a:rPr>
              <a:t>stanovení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biomarkeru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různými </a:t>
            </a:r>
            <a:r>
              <a:rPr sz="1600" dirty="0">
                <a:latin typeface="Tahoma"/>
                <a:cs typeface="Tahoma"/>
              </a:rPr>
              <a:t>technikami,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dosažení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podobných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výsledků</a:t>
            </a:r>
            <a:endParaRPr sz="16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0000DC"/>
                </a:solidFill>
                <a:latin typeface="Tahoma"/>
                <a:cs typeface="Tahoma"/>
              </a:rPr>
              <a:t>validace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ahoma"/>
                <a:cs typeface="Tahoma"/>
              </a:rPr>
              <a:t>preklinická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ahoma"/>
                <a:cs typeface="Tahoma"/>
              </a:rPr>
              <a:t>definitivní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akademická</a:t>
            </a:r>
            <a:endParaRPr sz="1600" dirty="0">
              <a:latin typeface="Tahoma"/>
              <a:cs typeface="Tahoma"/>
            </a:endParaRPr>
          </a:p>
          <a:p>
            <a:pPr marL="299085">
              <a:lnSpc>
                <a:spcPts val="1900"/>
              </a:lnSpc>
              <a:spcBef>
                <a:spcPts val="35"/>
              </a:spcBef>
            </a:pPr>
            <a:r>
              <a:rPr sz="1600" dirty="0">
                <a:latin typeface="Tahoma"/>
                <a:cs typeface="Tahoma"/>
              </a:rPr>
              <a:t>(prospektivní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odběr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vzorků,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retrospektivní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evaluace)</a:t>
            </a:r>
            <a:endParaRPr sz="1600" dirty="0">
              <a:latin typeface="Tahoma"/>
              <a:cs typeface="Tahoma"/>
            </a:endParaRPr>
          </a:p>
          <a:p>
            <a:pPr marL="299085">
              <a:lnSpc>
                <a:spcPts val="1900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ahoma"/>
                <a:cs typeface="Tahoma"/>
              </a:rPr>
              <a:t>multicentrické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studie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0891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85" dirty="0"/>
              <a:t> </a:t>
            </a:r>
            <a:r>
              <a:rPr dirty="0"/>
              <a:t>analýza</a:t>
            </a:r>
            <a:r>
              <a:rPr spc="-195" dirty="0"/>
              <a:t> </a:t>
            </a:r>
            <a:r>
              <a:rPr spc="-10" dirty="0"/>
              <a:t>sliny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595" y="1018159"/>
            <a:ext cx="6120765" cy="445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diagnostické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medium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Tekutá</a:t>
            </a:r>
            <a:r>
              <a:rPr sz="2000" b="1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biopsie</a:t>
            </a:r>
            <a:r>
              <a:rPr sz="2000" b="1" spc="-4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(liquid</a:t>
            </a:r>
            <a:r>
              <a:rPr sz="2000" b="1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biopsy)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40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nádorových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nahrazují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tradiční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tkáňovou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biopsii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 smtClean="0">
                <a:latin typeface="Arial"/>
                <a:cs typeface="Arial"/>
              </a:rPr>
              <a:t>testy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detekují</a:t>
            </a:r>
            <a:r>
              <a:rPr lang="cs-CZ" sz="2000" dirty="0" smtClean="0">
                <a:latin typeface="Arial"/>
                <a:cs typeface="Arial"/>
              </a:rPr>
              <a:t>:</a:t>
            </a:r>
            <a:r>
              <a:rPr sz="2000" spc="-25" dirty="0" smtClean="0">
                <a:latin typeface="Arial"/>
                <a:cs typeface="Arial"/>
              </a:rPr>
              <a:t> </a:t>
            </a:r>
            <a:endParaRPr lang="cs-CZ" sz="2000" spc="-25" dirty="0" smtClean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endParaRPr lang="cs-CZ" sz="800" spc="-25" dirty="0" smtClean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lang="cs-CZ" sz="2000" spc="-25" dirty="0">
                <a:latin typeface="Arial"/>
                <a:cs typeface="Arial"/>
              </a:rPr>
              <a:t>	</a:t>
            </a:r>
            <a:r>
              <a:rPr lang="cs-CZ" sz="2000" spc="-25" dirty="0" smtClean="0">
                <a:latin typeface="Arial"/>
                <a:cs typeface="Arial"/>
              </a:rPr>
              <a:t>	</a:t>
            </a:r>
            <a:r>
              <a:rPr sz="2000" dirty="0" err="1" smtClean="0">
                <a:latin typeface="Arial"/>
                <a:cs typeface="Arial"/>
              </a:rPr>
              <a:t>cirkulující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nádorové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buňky</a:t>
            </a:r>
            <a:endParaRPr lang="cs-CZ" sz="2000" spc="-10" dirty="0" smtClean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lang="cs-CZ" sz="2000" spc="-10" dirty="0">
                <a:latin typeface="Arial"/>
                <a:cs typeface="Arial"/>
              </a:rPr>
              <a:t>	</a:t>
            </a:r>
            <a:r>
              <a:rPr lang="cs-CZ" sz="2000" spc="-10" dirty="0" smtClean="0">
                <a:latin typeface="Arial"/>
                <a:cs typeface="Arial"/>
              </a:rPr>
              <a:t>	</a:t>
            </a:r>
            <a:r>
              <a:rPr sz="2000" dirty="0" err="1" smtClean="0">
                <a:latin typeface="Arial"/>
                <a:cs typeface="Arial"/>
              </a:rPr>
              <a:t>exomy</a:t>
            </a:r>
            <a:endParaRPr lang="cs-CZ" sz="2000" dirty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lang="cs-CZ" sz="2000" spc="-55" dirty="0">
                <a:latin typeface="Arial"/>
                <a:cs typeface="Arial"/>
              </a:rPr>
              <a:t>		</a:t>
            </a:r>
            <a:r>
              <a:rPr sz="2000" dirty="0" err="1" smtClean="0">
                <a:latin typeface="Arial"/>
                <a:cs typeface="Arial"/>
              </a:rPr>
              <a:t>nádorovou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DNA,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nádorovou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dirty="0" err="1" smtClean="0">
                <a:latin typeface="Arial"/>
                <a:cs typeface="Arial"/>
              </a:rPr>
              <a:t>proteiny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lang="cs-CZ" sz="2000" spc="-45" dirty="0" smtClean="0">
                <a:latin typeface="Arial"/>
                <a:cs typeface="Arial"/>
              </a:rPr>
              <a:t>	</a:t>
            </a:r>
            <a:r>
              <a:rPr lang="cs-CZ" sz="1600" dirty="0" smtClean="0">
                <a:latin typeface="Arial"/>
                <a:cs typeface="Arial"/>
              </a:rPr>
              <a:t>(</a:t>
            </a:r>
            <a:r>
              <a:rPr sz="1600" dirty="0" err="1" smtClean="0">
                <a:latin typeface="Arial"/>
                <a:cs typeface="Arial"/>
              </a:rPr>
              <a:t>šíří</a:t>
            </a:r>
            <a:r>
              <a:rPr lang="cs-CZ" sz="1600" dirty="0" err="1" smtClean="0">
                <a:latin typeface="Arial"/>
                <a:cs typeface="Arial"/>
              </a:rPr>
              <a:t>ení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krevního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řečiště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nebo</a:t>
            </a:r>
            <a:r>
              <a:rPr sz="1600" spc="-20" dirty="0">
                <a:latin typeface="Arial"/>
                <a:cs typeface="Arial"/>
              </a:rPr>
              <a:t> slin </a:t>
            </a:r>
            <a:r>
              <a:rPr sz="1600" dirty="0">
                <a:latin typeface="Arial"/>
                <a:cs typeface="Arial"/>
              </a:rPr>
              <a:t>z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primární</a:t>
            </a:r>
            <a:r>
              <a:rPr sz="1600" spc="-45" dirty="0" smtClean="0">
                <a:latin typeface="Arial"/>
                <a:cs typeface="Arial"/>
              </a:rPr>
              <a:t> </a:t>
            </a:r>
            <a:r>
              <a:rPr sz="1600" spc="-20" dirty="0" err="1" smtClean="0">
                <a:latin typeface="Arial"/>
                <a:cs typeface="Arial"/>
              </a:rPr>
              <a:t>léze</a:t>
            </a:r>
            <a:r>
              <a:rPr lang="cs-CZ" sz="1600" spc="-2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9252" y="1176527"/>
            <a:ext cx="5173980" cy="4834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98589" y="52577"/>
            <a:ext cx="506666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Table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describing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examples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commonly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analyzed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biomarkers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whole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mouth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saliva;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CRP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C-</a:t>
            </a:r>
            <a:r>
              <a:rPr sz="1000" dirty="0">
                <a:latin typeface="Arial"/>
                <a:cs typeface="Arial"/>
              </a:rPr>
              <a:t>reactive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protein;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HPLC</a:t>
            </a:r>
            <a:r>
              <a:rPr sz="1000" spc="4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high</a:t>
            </a:r>
            <a:r>
              <a:rPr sz="1000" spc="4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performance</a:t>
            </a:r>
            <a:r>
              <a:rPr sz="1000" spc="4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liquid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chromatography;</a:t>
            </a:r>
            <a:r>
              <a:rPr sz="1000" spc="4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IC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40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ion </a:t>
            </a:r>
            <a:r>
              <a:rPr sz="1000" dirty="0">
                <a:latin typeface="Arial"/>
                <a:cs typeface="Arial"/>
              </a:rPr>
              <a:t>chromatography;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LC-</a:t>
            </a:r>
            <a:r>
              <a:rPr sz="1000" dirty="0">
                <a:latin typeface="Arial"/>
                <a:cs typeface="Arial"/>
              </a:rPr>
              <a:t>MS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liquid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chromatography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spectrometry;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MALDI-</a:t>
            </a:r>
            <a:r>
              <a:rPr sz="1000" dirty="0">
                <a:latin typeface="Arial"/>
                <a:cs typeface="Arial"/>
              </a:rPr>
              <a:t>TOF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- </a:t>
            </a:r>
            <a:r>
              <a:rPr sz="1000" dirty="0">
                <a:latin typeface="Arial"/>
                <a:cs typeface="Arial"/>
              </a:rPr>
              <a:t>matrix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assisted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laser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desorption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ionization-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flight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mass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spectrometry;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RT-</a:t>
            </a:r>
            <a:r>
              <a:rPr sz="1000" dirty="0">
                <a:latin typeface="Arial"/>
                <a:cs typeface="Arial"/>
              </a:rPr>
              <a:t>LAMP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– </a:t>
            </a:r>
            <a:r>
              <a:rPr sz="1000" dirty="0">
                <a:latin typeface="Arial"/>
                <a:cs typeface="Arial"/>
              </a:rPr>
              <a:t>reverse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transcriptase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spc="-20" dirty="0">
                <a:latin typeface="Arial"/>
                <a:cs typeface="Arial"/>
              </a:rPr>
              <a:t>loop-</a:t>
            </a:r>
            <a:r>
              <a:rPr sz="1000" dirty="0">
                <a:latin typeface="Arial"/>
                <a:cs typeface="Arial"/>
              </a:rPr>
              <a:t>mediated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isothermal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amplification;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AOPP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Advanced </a:t>
            </a:r>
            <a:r>
              <a:rPr sz="1000" dirty="0">
                <a:latin typeface="Arial"/>
                <a:cs typeface="Arial"/>
              </a:rPr>
              <a:t>Oxidation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Protein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Products;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TBARS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Thiobarbituric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Acid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Reactive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Substances;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TAC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– </a:t>
            </a:r>
            <a:r>
              <a:rPr sz="1000" dirty="0">
                <a:latin typeface="Arial"/>
                <a:cs typeface="Arial"/>
              </a:rPr>
              <a:t>Total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Antioxidant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Capacity;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FRAS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Radical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Analytical</a:t>
            </a:r>
            <a:r>
              <a:rPr sz="1000" spc="-10" dirty="0">
                <a:latin typeface="Arial"/>
                <a:cs typeface="Arial"/>
              </a:rPr>
              <a:t> Systém.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0357" y="6210609"/>
            <a:ext cx="1828800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Arial"/>
                <a:cs typeface="Arial"/>
              </a:rPr>
              <a:t>Klin.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Biochem.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Metab.,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26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(47),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2018,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No.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1,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p.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21–26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0826" y="6583134"/>
            <a:ext cx="14897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https://doi.org/10.1007/978-3-030-37681-</a:t>
            </a:r>
            <a:r>
              <a:rPr sz="600" spc="-50" dirty="0">
                <a:latin typeface="Tahoma"/>
                <a:cs typeface="Tahoma"/>
              </a:rPr>
              <a:t>9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654" y="6111951"/>
            <a:ext cx="6032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"/>
                <a:cs typeface="Arial"/>
              </a:rPr>
              <a:t>Janšáková</a:t>
            </a:r>
            <a:r>
              <a:rPr sz="600" spc="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et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at.,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1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43" y="243586"/>
            <a:ext cx="612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85" dirty="0"/>
              <a:t> </a:t>
            </a:r>
            <a:r>
              <a:rPr dirty="0"/>
              <a:t>analýza</a:t>
            </a:r>
            <a:r>
              <a:rPr spc="-195" dirty="0"/>
              <a:t> </a:t>
            </a:r>
            <a:r>
              <a:rPr spc="-10" dirty="0"/>
              <a:t>sliny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87425"/>
            <a:ext cx="7385050" cy="241412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diagnostické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medium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„Omiky“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405"/>
              </a:spcBef>
              <a:tabLst>
                <a:tab pos="443865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DNA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(genomika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epigenomika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rakovina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RNA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(transkriptomika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biomarkery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chronickou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parodontitidu</a:t>
            </a:r>
            <a:r>
              <a:rPr sz="1600" spc="-10" dirty="0" smtClean="0">
                <a:latin typeface="Arial"/>
                <a:cs typeface="Arial"/>
              </a:rPr>
              <a:t>,</a:t>
            </a:r>
            <a:r>
              <a:rPr lang="cs-CZ" sz="1600" dirty="0">
                <a:latin typeface="Arial"/>
                <a:cs typeface="Arial"/>
              </a:rPr>
              <a:t> </a:t>
            </a:r>
            <a:endParaRPr lang="cs-CZ" sz="1600" dirty="0" smtClean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lang="cs-CZ" sz="1600" dirty="0">
                <a:latin typeface="Arial"/>
                <a:cs typeface="Arial"/>
              </a:rPr>
              <a:t>		</a:t>
            </a:r>
            <a:r>
              <a:rPr sz="1600" dirty="0" err="1" smtClean="0">
                <a:latin typeface="Arial"/>
                <a:cs typeface="Arial"/>
              </a:rPr>
              <a:t>Sjögrenův</a:t>
            </a:r>
            <a:r>
              <a:rPr sz="1600" spc="-50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syndrom, rakovinu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plic,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vaječníků,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prsu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slinivky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lang="cs-CZ"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dirty="0" smtClean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 err="1">
                <a:solidFill>
                  <a:srgbClr val="0000DC"/>
                </a:solidFill>
                <a:latin typeface="Arial"/>
                <a:cs typeface="Arial"/>
              </a:rPr>
              <a:t>proteiny</a:t>
            </a:r>
            <a:r>
              <a:rPr spc="-85" dirty="0" smtClean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(</a:t>
            </a:r>
            <a:r>
              <a:rPr lang="cs-CZ" sz="1600" dirty="0" err="1" smtClean="0">
                <a:latin typeface="Arial"/>
                <a:cs typeface="Arial"/>
              </a:rPr>
              <a:t>proteomika</a:t>
            </a:r>
            <a:r>
              <a:rPr lang="cs-CZ" sz="1600" dirty="0" smtClean="0">
                <a:latin typeface="Arial"/>
                <a:cs typeface="Arial"/>
              </a:rPr>
              <a:t> - </a:t>
            </a:r>
            <a:r>
              <a:rPr sz="1600" dirty="0" err="1" smtClean="0">
                <a:latin typeface="Arial"/>
                <a:cs typeface="Arial"/>
              </a:rPr>
              <a:t>Sjögrenův</a:t>
            </a:r>
            <a:r>
              <a:rPr sz="1600" spc="-50" dirty="0" smtClean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syndrom</a:t>
            </a:r>
            <a:r>
              <a:rPr sz="1600" dirty="0" smtClean="0">
                <a:latin typeface="Arial"/>
                <a:cs typeface="Arial"/>
              </a:rPr>
              <a:t>,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Downův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syndrom</a:t>
            </a:r>
            <a:r>
              <a:rPr sz="1600" dirty="0" smtClean="0">
                <a:latin typeface="Arial"/>
                <a:cs typeface="Arial"/>
              </a:rPr>
              <a:t>,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schizofreni</a:t>
            </a:r>
            <a:r>
              <a:rPr lang="cs-CZ" sz="1600" spc="-10" dirty="0" smtClean="0">
                <a:latin typeface="Arial"/>
                <a:cs typeface="Arial"/>
              </a:rPr>
              <a:t>e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15" y="3391863"/>
            <a:ext cx="11165840" cy="317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2759" marR="5080" indent="-178435">
              <a:lnSpc>
                <a:spcPct val="100000"/>
              </a:lnSpc>
              <a:spcBef>
                <a:spcPts val="105"/>
              </a:spcBef>
              <a:tabLst>
                <a:tab pos="492759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metabolity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(metabolomika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rakovina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ústní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dutiny,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hepatocelulární</a:t>
            </a:r>
            <a:endParaRPr lang="cs-CZ" sz="1600" dirty="0" smtClean="0">
              <a:latin typeface="Arial"/>
              <a:cs typeface="Arial"/>
            </a:endParaRPr>
          </a:p>
          <a:p>
            <a:pPr marL="492759" marR="5080" indent="-178435">
              <a:lnSpc>
                <a:spcPct val="100000"/>
              </a:lnSpc>
              <a:spcBef>
                <a:spcPts val="105"/>
              </a:spcBef>
              <a:tabLst>
                <a:tab pos="492759" algn="l"/>
              </a:tabLst>
            </a:pPr>
            <a:r>
              <a:rPr lang="cs-CZ" sz="1600" spc="-45" dirty="0">
                <a:latin typeface="Arial"/>
                <a:cs typeface="Arial"/>
              </a:rPr>
              <a:t>		</a:t>
            </a:r>
            <a:r>
              <a:rPr sz="1600" dirty="0" smtClean="0">
                <a:latin typeface="Arial"/>
                <a:cs typeface="Arial"/>
              </a:rPr>
              <a:t>a</a:t>
            </a:r>
            <a:r>
              <a:rPr sz="1600" spc="-4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kolorektální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karcinomy, </a:t>
            </a:r>
            <a:r>
              <a:rPr sz="1600" spc="-10" dirty="0">
                <a:latin typeface="Arial"/>
                <a:cs typeface="Arial"/>
              </a:rPr>
              <a:t>parodontitida,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chronické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onemocnění</a:t>
            </a:r>
            <a:r>
              <a:rPr sz="1600" spc="-80" dirty="0" smtClean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ledvin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tabLst>
                <a:tab pos="492759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lipidy</a:t>
            </a:r>
            <a:r>
              <a:rPr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mikrobiom</a:t>
            </a:r>
            <a:r>
              <a:rPr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(lipidomika,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 err="1" smtClean="0">
                <a:latin typeface="Arial"/>
                <a:cs typeface="Arial"/>
              </a:rPr>
              <a:t>mikrobiomik</a:t>
            </a:r>
            <a:r>
              <a:rPr lang="cs-CZ" dirty="0" smtClean="0">
                <a:latin typeface="Arial"/>
                <a:cs typeface="Arial"/>
              </a:rPr>
              <a:t>a)…</a:t>
            </a:r>
          </a:p>
          <a:p>
            <a:pPr marL="314960">
              <a:lnSpc>
                <a:spcPct val="100000"/>
              </a:lnSpc>
              <a:tabLst>
                <a:tab pos="492759" algn="l"/>
              </a:tabLst>
            </a:pPr>
            <a:endParaRPr sz="800" dirty="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1920"/>
              </a:spcBef>
              <a:tabLst>
                <a:tab pos="492759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souběžná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analýza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stovek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analytů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Wingdings"/>
                <a:cs typeface="Wingdings"/>
              </a:rPr>
              <a:t>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Arial"/>
                <a:cs typeface="Arial"/>
              </a:rPr>
              <a:t>přesná</a:t>
            </a:r>
            <a:r>
              <a:rPr spc="-25" dirty="0" smtClean="0">
                <a:latin typeface="Arial"/>
                <a:cs typeface="Arial"/>
              </a:rPr>
              <a:t> </a:t>
            </a:r>
            <a:r>
              <a:rPr dirty="0" err="1" smtClean="0">
                <a:latin typeface="Arial"/>
                <a:cs typeface="Arial"/>
              </a:rPr>
              <a:t>detekce</a:t>
            </a:r>
            <a:r>
              <a:rPr spc="-35" dirty="0" smtClean="0">
                <a:latin typeface="Arial"/>
                <a:cs typeface="Arial"/>
              </a:rPr>
              <a:t> </a:t>
            </a:r>
            <a:r>
              <a:rPr dirty="0" err="1" smtClean="0">
                <a:latin typeface="Arial"/>
                <a:cs typeface="Arial"/>
              </a:rPr>
              <a:t>malých</a:t>
            </a:r>
            <a:r>
              <a:rPr spc="-30" dirty="0" smtClean="0">
                <a:latin typeface="Arial"/>
                <a:cs typeface="Arial"/>
              </a:rPr>
              <a:t> </a:t>
            </a:r>
            <a:r>
              <a:rPr spc="-20" dirty="0" err="1" smtClean="0">
                <a:latin typeface="Arial"/>
                <a:cs typeface="Arial"/>
              </a:rPr>
              <a:t>změn</a:t>
            </a:r>
            <a:endParaRPr dirty="0" smtClean="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1920"/>
              </a:spcBef>
              <a:tabLst>
                <a:tab pos="492759" algn="l"/>
              </a:tabLst>
            </a:pPr>
            <a:r>
              <a:rPr dirty="0" smtClean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dirty="0">
                <a:latin typeface="Arial"/>
                <a:cs typeface="Arial"/>
              </a:rPr>
              <a:t>vysoká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citlivost,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kvantitativní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výsledky</a:t>
            </a:r>
            <a:endParaRPr dirty="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1920"/>
              </a:spcBef>
              <a:tabLst>
                <a:tab pos="492759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analýza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souboru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biomarkerů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dané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onemocnění</a:t>
            </a:r>
            <a:endParaRPr dirty="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1920"/>
              </a:spcBef>
              <a:tabLst>
                <a:tab pos="492759" algn="l"/>
              </a:tabLst>
            </a:pPr>
            <a:r>
              <a:rPr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dirty="0">
                <a:latin typeface="Arial"/>
                <a:cs typeface="Arial"/>
              </a:rPr>
              <a:t>zatím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žádná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klinické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aplikaci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Wingdings"/>
                <a:cs typeface="Wingdings"/>
              </a:rPr>
              <a:t>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snahy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„</a:t>
            </a:r>
            <a:r>
              <a:rPr b="1" dirty="0">
                <a:latin typeface="Arial"/>
                <a:cs typeface="Arial"/>
              </a:rPr>
              <a:t>point-</a:t>
            </a:r>
            <a:r>
              <a:rPr b="1" spc="-10" dirty="0">
                <a:latin typeface="Arial"/>
                <a:cs typeface="Arial"/>
              </a:rPr>
              <a:t>of-</a:t>
            </a:r>
            <a:r>
              <a:rPr b="1" dirty="0">
                <a:latin typeface="Arial"/>
                <a:cs typeface="Arial"/>
              </a:rPr>
              <a:t>care</a:t>
            </a:r>
            <a:r>
              <a:rPr dirty="0">
                <a:latin typeface="Arial"/>
                <a:cs typeface="Arial"/>
              </a:rPr>
              <a:t>“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 err="1" smtClean="0">
                <a:latin typeface="Arial"/>
                <a:cs typeface="Arial"/>
              </a:rPr>
              <a:t>testování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96442"/>
            <a:ext cx="3970654" cy="25218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94922" y="2771647"/>
            <a:ext cx="13074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https://doi.org/10.3390/bios11100396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5542" y="6662992"/>
            <a:ext cx="14897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https://doi.org/10.1007/978-3-030-37681-</a:t>
            </a:r>
            <a:r>
              <a:rPr sz="600" spc="-50" dirty="0">
                <a:latin typeface="Tahoma"/>
                <a:cs typeface="Tahoma"/>
              </a:rPr>
              <a:t>9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93" y="3291474"/>
            <a:ext cx="4742068" cy="28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6788"/>
            <a:ext cx="2667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Validita</a:t>
            </a:r>
            <a:r>
              <a:rPr sz="4000" spc="-175" dirty="0"/>
              <a:t> </a:t>
            </a:r>
            <a:r>
              <a:rPr sz="4000" spc="-10" dirty="0"/>
              <a:t>testu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990600"/>
            <a:ext cx="10134600" cy="5046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předpokladem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validitu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analytická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spolehlivost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698500" algn="l"/>
              </a:tabLst>
            </a:pPr>
            <a:r>
              <a:rPr dirty="0">
                <a:latin typeface="Calibri"/>
                <a:cs typeface="Calibri"/>
              </a:rPr>
              <a:t>hranice,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od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které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můžeme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považovat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změnu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20" dirty="0" err="1">
                <a:latin typeface="Calibri"/>
                <a:cs typeface="Calibri"/>
              </a:rPr>
              <a:t>koncentrace</a:t>
            </a:r>
            <a:r>
              <a:rPr spc="-60" dirty="0">
                <a:latin typeface="Calibri"/>
                <a:cs typeface="Calibri"/>
              </a:rPr>
              <a:t> </a:t>
            </a:r>
            <a:endParaRPr lang="cs-CZ" spc="-60" dirty="0" smtClean="0">
              <a:latin typeface="Calibri"/>
              <a:cs typeface="Calibri"/>
            </a:endParaRPr>
          </a:p>
          <a:p>
            <a:pPr marL="469900" lvl="1">
              <a:lnSpc>
                <a:spcPct val="100000"/>
              </a:lnSpc>
              <a:spcBef>
                <a:spcPts val="60"/>
              </a:spcBef>
              <a:tabLst>
                <a:tab pos="698500" algn="l"/>
              </a:tabLst>
            </a:pP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spc="-60" dirty="0" smtClean="0">
                <a:latin typeface="Calibri"/>
                <a:cs typeface="Calibri"/>
              </a:rPr>
              <a:t>    </a:t>
            </a:r>
            <a:r>
              <a:rPr dirty="0" err="1" smtClean="0">
                <a:latin typeface="Calibri"/>
                <a:cs typeface="Calibri"/>
              </a:rPr>
              <a:t>analytu</a:t>
            </a:r>
            <a:r>
              <a:rPr spc="-75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za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pozitivní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nález</a:t>
            </a:r>
            <a:endParaRPr dirty="0">
              <a:latin typeface="Calibri"/>
              <a:cs typeface="Calibri"/>
            </a:endParaRPr>
          </a:p>
          <a:p>
            <a:pPr marL="227965" marR="4324350" lvl="2" indent="-227965" algn="r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27965" algn="l"/>
              </a:tabLst>
            </a:pPr>
            <a:r>
              <a:rPr sz="1700" dirty="0">
                <a:latin typeface="Calibri"/>
                <a:cs typeface="Calibri"/>
              </a:rPr>
              <a:t>u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většiny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analytů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překryv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mezi</a:t>
            </a:r>
            <a:r>
              <a:rPr lang="cs-CZ" sz="1700" spc="-30" dirty="0">
                <a:latin typeface="Calibri"/>
                <a:cs typeface="Calibri"/>
              </a:rPr>
              <a:t> </a:t>
            </a:r>
            <a:r>
              <a:rPr lang="cs-CZ" sz="1700" spc="-30" dirty="0" smtClean="0">
                <a:latin typeface="Calibri"/>
                <a:cs typeface="Calibri"/>
              </a:rPr>
              <a:t>z</a:t>
            </a:r>
            <a:r>
              <a:rPr sz="1700" spc="-10" dirty="0" err="1" smtClean="0">
                <a:latin typeface="Calibri"/>
                <a:cs typeface="Calibri"/>
              </a:rPr>
              <a:t>dravými</a:t>
            </a:r>
            <a:r>
              <a:rPr sz="1700" spc="-35" dirty="0" smtClean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nemocnými</a:t>
            </a:r>
            <a:endParaRPr sz="1700" dirty="0">
              <a:latin typeface="Calibri"/>
              <a:cs typeface="Calibri"/>
            </a:endParaRPr>
          </a:p>
          <a:p>
            <a:pPr marL="227965" marR="4315460" lvl="3" indent="-227965" algn="r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227965" algn="l"/>
              </a:tabLst>
            </a:pPr>
            <a:r>
              <a:rPr sz="1500" dirty="0">
                <a:latin typeface="Calibri"/>
                <a:cs typeface="Calibri"/>
              </a:rPr>
              <a:t>skupina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zdravých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pozitivním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testem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(</a:t>
            </a:r>
            <a:r>
              <a:rPr sz="1500" dirty="0" err="1" smtClean="0">
                <a:latin typeface="Calibri"/>
                <a:cs typeface="Calibri"/>
              </a:rPr>
              <a:t>falešně</a:t>
            </a:r>
            <a:r>
              <a:rPr sz="1500" spc="-30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pozitivní)</a:t>
            </a:r>
            <a:endParaRPr sz="1500" dirty="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612900" algn="l"/>
              </a:tabLst>
            </a:pPr>
            <a:r>
              <a:rPr sz="1500" dirty="0">
                <a:latin typeface="Calibri"/>
                <a:cs typeface="Calibri"/>
              </a:rPr>
              <a:t>skupina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nemocných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pozitivním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testem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(správně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pozitivní)</a:t>
            </a:r>
            <a:endParaRPr sz="15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parametry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 err="1" smtClean="0">
                <a:solidFill>
                  <a:srgbClr val="FF0000"/>
                </a:solidFill>
                <a:latin typeface="Calibri"/>
                <a:cs typeface="Calibri"/>
              </a:rPr>
              <a:t>senzitivita</a:t>
            </a:r>
            <a:r>
              <a:rPr sz="1600" spc="-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(Se)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pozitivní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test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pozitivní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diagnóza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55700" algn="l"/>
              </a:tabLst>
            </a:pPr>
            <a:r>
              <a:rPr sz="1400" dirty="0">
                <a:latin typeface="Calibri"/>
                <a:cs typeface="Calibri"/>
              </a:rPr>
              <a:t>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0" dirty="0">
                <a:latin typeface="Calibri"/>
                <a:cs typeface="Calibri"/>
              </a:rPr>
              <a:t>správně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pozitivní/(správně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pozitivní+falešně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negativní)</a:t>
            </a:r>
            <a:endParaRPr sz="1400" dirty="0">
              <a:latin typeface="Calibri"/>
              <a:cs typeface="Calibri"/>
            </a:endParaRPr>
          </a:p>
          <a:p>
            <a:pPr marL="1155700" marR="160020" lvl="2" indent="-228600">
              <a:lnSpc>
                <a:spcPts val="163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</a:tabLst>
            </a:pPr>
            <a:r>
              <a:rPr sz="1400" dirty="0">
                <a:latin typeface="Calibri"/>
                <a:cs typeface="Calibri"/>
              </a:rPr>
              <a:t>vysoce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senzitivní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metody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jsou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dobré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záchyt,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ideálně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 err="1">
                <a:latin typeface="Calibri"/>
                <a:cs typeface="Calibri"/>
              </a:rPr>
              <a:t>závažných</a:t>
            </a:r>
            <a:r>
              <a:rPr sz="1400" spc="-50" dirty="0">
                <a:latin typeface="Calibri"/>
                <a:cs typeface="Calibri"/>
              </a:rPr>
              <a:t> </a:t>
            </a:r>
            <a:endParaRPr lang="cs-CZ" sz="1400" spc="-50" dirty="0" smtClean="0">
              <a:latin typeface="Calibri"/>
              <a:cs typeface="Calibri"/>
            </a:endParaRPr>
          </a:p>
          <a:p>
            <a:pPr marL="927100" marR="160020" lvl="2">
              <a:lnSpc>
                <a:spcPts val="1630"/>
              </a:lnSpc>
              <a:spcBef>
                <a:spcPts val="495"/>
              </a:spcBef>
              <a:tabLst>
                <a:tab pos="1155700" algn="l"/>
              </a:tabLst>
            </a:pPr>
            <a:r>
              <a:rPr lang="cs-CZ" sz="1400" spc="-50" dirty="0">
                <a:latin typeface="Calibri"/>
                <a:cs typeface="Calibri"/>
              </a:rPr>
              <a:t> </a:t>
            </a:r>
            <a:r>
              <a:rPr lang="cs-CZ" sz="1400" spc="-50" dirty="0" smtClean="0">
                <a:latin typeface="Calibri"/>
                <a:cs typeface="Calibri"/>
              </a:rPr>
              <a:t>     </a:t>
            </a:r>
            <a:r>
              <a:rPr sz="1400" spc="-10" dirty="0" err="1" smtClean="0">
                <a:latin typeface="Calibri"/>
                <a:cs typeface="Calibri"/>
              </a:rPr>
              <a:t>léčitelných</a:t>
            </a:r>
            <a:r>
              <a:rPr sz="1400" spc="-4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chorob,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neměl </a:t>
            </a:r>
            <a:r>
              <a:rPr sz="1400" dirty="0" err="1">
                <a:latin typeface="Calibri"/>
                <a:cs typeface="Calibri"/>
              </a:rPr>
              <a:t>selhat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 smtClean="0">
                <a:latin typeface="Calibri"/>
                <a:cs typeface="Calibri"/>
              </a:rPr>
              <a:t>screening</a:t>
            </a:r>
            <a:endParaRPr lang="cs-CZ" sz="1400" spc="-10" dirty="0" smtClean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specificita</a:t>
            </a:r>
            <a:r>
              <a:rPr lang="en-US" sz="1600" spc="-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(</a:t>
            </a:r>
            <a:r>
              <a:rPr lang="en-US" sz="1600" dirty="0" err="1" smtClean="0">
                <a:latin typeface="Calibri"/>
                <a:cs typeface="Calibri"/>
              </a:rPr>
              <a:t>Sp</a:t>
            </a:r>
            <a:r>
              <a:rPr lang="en-US" sz="1600" dirty="0" smtClean="0">
                <a:latin typeface="Calibri"/>
                <a:cs typeface="Calibri"/>
              </a:rPr>
              <a:t>)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–</a:t>
            </a:r>
            <a:r>
              <a:rPr lang="en-US" sz="1600" spc="-65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negativní</a:t>
            </a:r>
            <a:r>
              <a:rPr lang="en-US" sz="1600" spc="-3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test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=</a:t>
            </a:r>
            <a:r>
              <a:rPr lang="en-US" sz="1600" spc="-55" dirty="0" smtClean="0">
                <a:latin typeface="Calibri"/>
                <a:cs typeface="Calibri"/>
              </a:rPr>
              <a:t> </a:t>
            </a:r>
            <a:r>
              <a:rPr lang="en-US" sz="1600" spc="-10" dirty="0" err="1" smtClean="0">
                <a:latin typeface="Calibri"/>
                <a:cs typeface="Calibri"/>
              </a:rPr>
              <a:t>negativní</a:t>
            </a:r>
            <a:r>
              <a:rPr lang="en-US" sz="1600" spc="-40" dirty="0" smtClean="0">
                <a:latin typeface="Calibri"/>
                <a:cs typeface="Calibri"/>
              </a:rPr>
              <a:t> </a:t>
            </a:r>
            <a:r>
              <a:rPr lang="en-US" sz="1600" spc="-10" dirty="0" err="1" smtClean="0">
                <a:latin typeface="Calibri"/>
                <a:cs typeface="Calibri"/>
              </a:rPr>
              <a:t>diagnóza</a:t>
            </a:r>
            <a:endParaRPr lang="en-US" sz="1600" dirty="0" smtClean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155700" algn="l"/>
              </a:tabLst>
            </a:pPr>
            <a:r>
              <a:rPr lang="en-US" sz="1400" dirty="0" err="1" smtClean="0">
                <a:latin typeface="Calibri"/>
                <a:cs typeface="Calibri"/>
              </a:rPr>
              <a:t>Sp</a:t>
            </a:r>
            <a:r>
              <a:rPr lang="en-US" sz="1400" spc="-25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=</a:t>
            </a:r>
            <a:r>
              <a:rPr lang="en-US" sz="1400" spc="-15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správně</a:t>
            </a:r>
            <a:r>
              <a:rPr lang="en-US" sz="1400" spc="-45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negativní</a:t>
            </a:r>
            <a:r>
              <a:rPr lang="en-US" sz="1400" spc="-10" dirty="0" smtClean="0">
                <a:latin typeface="Calibri"/>
                <a:cs typeface="Calibri"/>
              </a:rPr>
              <a:t>/(</a:t>
            </a:r>
            <a:r>
              <a:rPr lang="en-US" sz="1400" spc="-10" dirty="0" err="1" smtClean="0">
                <a:latin typeface="Calibri"/>
                <a:cs typeface="Calibri"/>
              </a:rPr>
              <a:t>správně</a:t>
            </a:r>
            <a:r>
              <a:rPr lang="en-US" sz="1400" spc="-25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negativní+falešně</a:t>
            </a:r>
            <a:r>
              <a:rPr lang="en-US" sz="1400" spc="-15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pozitivní</a:t>
            </a:r>
            <a:r>
              <a:rPr lang="en-US" sz="1400" spc="-10" dirty="0" smtClean="0">
                <a:latin typeface="Calibri"/>
                <a:cs typeface="Calibri"/>
              </a:rPr>
              <a:t>)</a:t>
            </a:r>
            <a:endParaRPr lang="en-US" sz="1400" dirty="0" smtClean="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612900" algn="l"/>
              </a:tabLst>
            </a:pPr>
            <a:r>
              <a:rPr lang="en-US" sz="1400" dirty="0" err="1" smtClean="0">
                <a:latin typeface="Calibri"/>
                <a:cs typeface="Calibri"/>
              </a:rPr>
              <a:t>ideálně</a:t>
            </a:r>
            <a:r>
              <a:rPr lang="en-US" sz="1400" spc="-65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1,</a:t>
            </a:r>
            <a:r>
              <a:rPr lang="en-US" sz="1400" spc="-35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v</a:t>
            </a:r>
            <a:r>
              <a:rPr lang="en-US" sz="1400" spc="-5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praxi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&gt;0.95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velmi</a:t>
            </a:r>
            <a:r>
              <a:rPr lang="en-US" sz="1400" spc="-35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dobré</a:t>
            </a:r>
            <a:r>
              <a:rPr lang="en-US" sz="1400" dirty="0" smtClean="0">
                <a:latin typeface="Calibri"/>
                <a:cs typeface="Calibri"/>
              </a:rPr>
              <a:t>,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&gt;0.7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ještě</a:t>
            </a:r>
            <a:r>
              <a:rPr lang="en-US" sz="1400" spc="-50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použitelné</a:t>
            </a:r>
            <a:endParaRPr lang="en-US" sz="1400" dirty="0" smtClean="0">
              <a:latin typeface="Calibri"/>
              <a:cs typeface="Calibri"/>
            </a:endParaRPr>
          </a:p>
          <a:p>
            <a:pPr marL="1155700" marR="5080" lvl="2" indent="-228600">
              <a:lnSpc>
                <a:spcPts val="163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lang="en-US" sz="1400" dirty="0" err="1" smtClean="0">
                <a:latin typeface="Calibri"/>
                <a:cs typeface="Calibri"/>
              </a:rPr>
              <a:t>vysoce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spec.</a:t>
            </a:r>
            <a:r>
              <a:rPr lang="en-US" sz="1400" spc="-5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metody</a:t>
            </a:r>
            <a:r>
              <a:rPr lang="en-US" sz="1400" spc="-2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s</a:t>
            </a:r>
            <a:r>
              <a:rPr lang="en-US" sz="1400" spc="-35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nízkou</a:t>
            </a:r>
            <a:r>
              <a:rPr lang="en-US" sz="1400" spc="-55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falešnou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poz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  <a:r>
              <a:rPr lang="en-US" sz="1400" spc="-4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–</a:t>
            </a:r>
            <a:r>
              <a:rPr lang="en-US" sz="1400" spc="-25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konečná</a:t>
            </a:r>
            <a:r>
              <a:rPr lang="en-US" sz="1400" spc="-5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diagnóza</a:t>
            </a:r>
            <a:r>
              <a:rPr lang="en-US" sz="1400" spc="-45" dirty="0" smtClean="0">
                <a:latin typeface="Calibri"/>
                <a:cs typeface="Calibri"/>
              </a:rPr>
              <a:t> </a:t>
            </a:r>
          </a:p>
          <a:p>
            <a:pPr marL="927100" marR="5080" lvl="2">
              <a:lnSpc>
                <a:spcPts val="1630"/>
              </a:lnSpc>
              <a:spcBef>
                <a:spcPts val="484"/>
              </a:spcBef>
              <a:tabLst>
                <a:tab pos="1155700" algn="l"/>
              </a:tabLst>
            </a:pPr>
            <a:r>
              <a:rPr lang="en-US" sz="1400" spc="-45" dirty="0" smtClean="0">
                <a:latin typeface="Calibri"/>
                <a:cs typeface="Calibri"/>
              </a:rPr>
              <a:t>      </a:t>
            </a:r>
            <a:r>
              <a:rPr lang="en-US" sz="1400" dirty="0" smtClean="0">
                <a:latin typeface="Calibri"/>
                <a:cs typeface="Calibri"/>
              </a:rPr>
              <a:t>u</a:t>
            </a:r>
            <a:r>
              <a:rPr lang="en-US" sz="1400" spc="-55" dirty="0" smtClean="0">
                <a:latin typeface="Calibri"/>
                <a:cs typeface="Calibri"/>
              </a:rPr>
              <a:t> </a:t>
            </a:r>
            <a:r>
              <a:rPr lang="en-US" sz="1400" spc="-20" dirty="0" err="1" smtClean="0">
                <a:latin typeface="Calibri"/>
                <a:cs typeface="Calibri"/>
              </a:rPr>
              <a:t>závažných</a:t>
            </a:r>
            <a:r>
              <a:rPr lang="en-US" sz="1400" spc="-5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chorob</a:t>
            </a:r>
            <a:r>
              <a:rPr lang="en-US" sz="1400" spc="-55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(</a:t>
            </a:r>
            <a:r>
              <a:rPr lang="en-US" sz="1400" dirty="0" err="1" smtClean="0">
                <a:latin typeface="Calibri"/>
                <a:cs typeface="Calibri"/>
              </a:rPr>
              <a:t>falešná</a:t>
            </a:r>
            <a:r>
              <a:rPr lang="en-US" sz="1400" spc="-60" dirty="0" smtClean="0">
                <a:latin typeface="Calibri"/>
                <a:cs typeface="Calibri"/>
              </a:rPr>
              <a:t> </a:t>
            </a:r>
            <a:r>
              <a:rPr lang="en-US" sz="1400" spc="-10" dirty="0" err="1" smtClean="0">
                <a:latin typeface="Calibri"/>
                <a:cs typeface="Calibri"/>
              </a:rPr>
              <a:t>pozitivita</a:t>
            </a:r>
            <a:r>
              <a:rPr lang="en-US" sz="1400" spc="-65" dirty="0" smtClean="0">
                <a:latin typeface="Calibri"/>
                <a:cs typeface="Calibri"/>
              </a:rPr>
              <a:t> </a:t>
            </a:r>
            <a:r>
              <a:rPr lang="en-US" sz="1400" spc="-50" dirty="0" smtClean="0">
                <a:latin typeface="Calibri"/>
                <a:cs typeface="Calibri"/>
              </a:rPr>
              <a:t>= </a:t>
            </a:r>
            <a:r>
              <a:rPr lang="en-US" sz="1400" spc="-10" dirty="0" smtClean="0">
                <a:latin typeface="Calibri"/>
                <a:cs typeface="Calibri"/>
              </a:rPr>
              <a:t>trauma)</a:t>
            </a:r>
            <a:endParaRPr lang="en-US" sz="1400" dirty="0" smtClean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efektivita</a:t>
            </a:r>
            <a:r>
              <a:rPr sz="1600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(Ef)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podíl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správně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určených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všem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vyšetřeným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55700" algn="l"/>
              </a:tabLst>
            </a:pPr>
            <a:r>
              <a:rPr sz="1400" dirty="0">
                <a:latin typeface="Calibri"/>
                <a:cs typeface="Calibri"/>
              </a:rPr>
              <a:t>Ef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správně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pozitivní+správně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negativní/všichni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155700" algn="l"/>
              </a:tabLst>
            </a:pPr>
            <a:r>
              <a:rPr sz="1400" spc="-10" dirty="0">
                <a:latin typeface="Calibri"/>
                <a:cs typeface="Calibri"/>
              </a:rPr>
              <a:t>zjednodušené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vyjádření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34200" y="199055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b="1" dirty="0" err="1" smtClean="0">
                <a:solidFill>
                  <a:srgbClr val="0000CC"/>
                </a:solidFill>
                <a:latin typeface="+mn-lt"/>
              </a:rPr>
              <a:t>Příklad</a:t>
            </a:r>
            <a:r>
              <a:rPr lang="en-US" sz="1400" b="1" dirty="0" smtClean="0">
                <a:solidFill>
                  <a:srgbClr val="0000CC"/>
                </a:solidFill>
                <a:latin typeface="+mn-lt"/>
              </a:rPr>
              <a:t>:</a:t>
            </a:r>
          </a:p>
          <a:p>
            <a:pPr algn="l"/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Máme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skupinu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10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mužů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, z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nichž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je 8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zdravých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a 2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mají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nádor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prostaty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. </a:t>
            </a:r>
            <a:endParaRPr lang="cs-CZ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U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všech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jsou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změřeny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hladiny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PSA a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základě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testů</a:t>
            </a:r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je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posláno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6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zdravých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mužů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domů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(SN), 2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zdraví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muži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(2FP) a </a:t>
            </a:r>
            <a:endParaRPr lang="cs-CZ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2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muži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s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nádorem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(SP)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biopsii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.</a:t>
            </a:r>
          </a:p>
          <a:p>
            <a:pPr algn="l"/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Specificita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testu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: 6SN/(6SN+2FP) = 75%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specificita</a:t>
            </a:r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Senzitivita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testu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: 2SP/(2SP+0FN) = 100%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senzitivita</a:t>
            </a:r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Výsledek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je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že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díky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PSA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stanovení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jsme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zachytili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všechny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pacienty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endParaRPr lang="cs-CZ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s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nádorem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prostaty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(100%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senzitivita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), ale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bohužel</a:t>
            </a:r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jsme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poslali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zbytečně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dva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zdravé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muže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na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biopsii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(75% </a:t>
            </a:r>
            <a:r>
              <a:rPr lang="en-US" sz="1400" dirty="0" err="1" smtClean="0">
                <a:solidFill>
                  <a:srgbClr val="0000CC"/>
                </a:solidFill>
                <a:latin typeface="+mn-lt"/>
              </a:rPr>
              <a:t>specificita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).</a:t>
            </a:r>
          </a:p>
          <a:p>
            <a:pPr algn="l"/>
            <a:endParaRPr lang="en-US" sz="1400" dirty="0" smtClean="0">
              <a:solidFill>
                <a:srgbClr val="0000CC"/>
              </a:solidFill>
              <a:latin typeface="+mn-lt"/>
            </a:endParaRPr>
          </a:p>
          <a:p>
            <a:pPr algn="l"/>
            <a:endParaRPr lang="en-US" sz="1400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85" dirty="0"/>
              <a:t> </a:t>
            </a:r>
            <a:r>
              <a:rPr dirty="0"/>
              <a:t>analýza</a:t>
            </a:r>
            <a:r>
              <a:rPr spc="-195" dirty="0"/>
              <a:t> </a:t>
            </a:r>
            <a:r>
              <a:rPr spc="-10" dirty="0"/>
              <a:t>sliny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343" y="1283461"/>
            <a:ext cx="7397750" cy="182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diagnostické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medium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zubní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kaz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žádný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diagnostický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test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testy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náchylnosti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zubnímu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kazu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mikrobiologická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laboratoř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497327"/>
            <a:ext cx="10993755" cy="2884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latin typeface="Wingdings"/>
                <a:cs typeface="Wingdings"/>
              </a:rPr>
              <a:t></a:t>
            </a:r>
            <a:r>
              <a:rPr sz="1250" spc="1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Arial"/>
                <a:cs typeface="Arial"/>
              </a:rPr>
              <a:t>stanovení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kariogenní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mikroflóry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602615">
              <a:lnSpc>
                <a:spcPct val="100000"/>
              </a:lnSpc>
            </a:pPr>
            <a:r>
              <a:rPr sz="1250" dirty="0">
                <a:latin typeface="Wingdings"/>
                <a:cs typeface="Wingdings"/>
              </a:rPr>
              <a:t></a:t>
            </a:r>
            <a:r>
              <a:rPr sz="1250" spc="1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Arial"/>
                <a:cs typeface="Arial"/>
              </a:rPr>
              <a:t>kvantitativní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určení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fermentujících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mikroorganismů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ve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slině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r>
              <a:rPr sz="1250" dirty="0">
                <a:latin typeface="Wingdings"/>
                <a:cs typeface="Wingdings"/>
              </a:rPr>
              <a:t></a:t>
            </a:r>
            <a:r>
              <a:rPr sz="125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Arial"/>
                <a:cs typeface="Arial"/>
              </a:rPr>
              <a:t>stanovení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pufrovací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kapacity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rychlosti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sekrece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slin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 dirty="0">
              <a:latin typeface="Arial"/>
              <a:cs typeface="Arial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r>
              <a:rPr sz="1250" dirty="0">
                <a:latin typeface="Wingdings"/>
                <a:cs typeface="Wingdings"/>
              </a:rPr>
              <a:t></a:t>
            </a:r>
            <a:r>
              <a:rPr sz="1250" spc="18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Arial"/>
                <a:cs typeface="Arial"/>
              </a:rPr>
              <a:t>kvantifikace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kolonií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plísně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Candida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 err="1" smtClean="0">
                <a:latin typeface="Arial"/>
                <a:cs typeface="Arial"/>
              </a:rPr>
              <a:t>albicans</a:t>
            </a:r>
            <a:endParaRPr lang="cs-CZ" sz="1600" i="1" spc="-10" dirty="0" smtClean="0">
              <a:latin typeface="Arial"/>
              <a:cs typeface="Arial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endParaRPr lang="cs-CZ" sz="1600" i="1" spc="-10" dirty="0" smtClean="0">
              <a:latin typeface="Arial"/>
              <a:cs typeface="Arial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0500" algn="l"/>
              </a:tabLst>
            </a:pPr>
            <a:r>
              <a:rPr sz="2000" dirty="0">
                <a:latin typeface="Arial"/>
                <a:cs typeface="Arial"/>
              </a:rPr>
              <a:t>̶	snahy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vztažení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prevalence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zubního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kazu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fenotypu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určeném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sliny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rozporuplné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výsledky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519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43" y="18745"/>
            <a:ext cx="6123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60" dirty="0"/>
              <a:t> </a:t>
            </a:r>
            <a:r>
              <a:rPr dirty="0"/>
              <a:t>analýza</a:t>
            </a:r>
            <a:r>
              <a:rPr spc="-160" dirty="0"/>
              <a:t> </a:t>
            </a:r>
            <a:r>
              <a:rPr spc="-10" dirty="0"/>
              <a:t>sliny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595" y="590448"/>
            <a:ext cx="6645275" cy="28073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Slina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diagnostické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medium</a:t>
            </a:r>
            <a:endParaRPr sz="28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240"/>
              </a:spcBef>
            </a:pPr>
            <a:r>
              <a:rPr sz="2800" dirty="0" smtClean="0">
                <a:latin typeface="Arial"/>
                <a:cs typeface="Arial"/>
              </a:rPr>
              <a:t>–</a:t>
            </a:r>
            <a:r>
              <a:rPr sz="2800" spc="-10" dirty="0" smtClean="0">
                <a:latin typeface="Arial"/>
                <a:cs typeface="Arial"/>
              </a:rPr>
              <a:t>biomarker</a:t>
            </a:r>
            <a:r>
              <a:rPr lang="cs-CZ" sz="2800" spc="-10" dirty="0" smtClean="0">
                <a:latin typeface="Arial"/>
                <a:cs typeface="Arial"/>
              </a:rPr>
              <a:t>y onemocnění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24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autoimunitní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 marL="855344" marR="457834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latin typeface="Arial"/>
                <a:cs typeface="Arial"/>
              </a:rPr>
              <a:t>Sjögrenův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syndrom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α-</a:t>
            </a:r>
            <a:r>
              <a:rPr sz="1600" dirty="0">
                <a:latin typeface="Arial"/>
                <a:cs typeface="Arial"/>
              </a:rPr>
              <a:t>amyláza,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karbonická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anhydráza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VI, </a:t>
            </a:r>
            <a:r>
              <a:rPr sz="1600" dirty="0">
                <a:latin typeface="Arial"/>
                <a:cs typeface="Arial"/>
              </a:rPr>
              <a:t>laktoferin,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β2-mikroglobulin</a:t>
            </a:r>
            <a:endParaRPr sz="16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944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neurodegenerativní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latin typeface="Arial"/>
                <a:cs typeface="Arial"/>
              </a:rPr>
              <a:t>Alzheimerova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choroba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celkový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protein,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fosforylovaný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tau</a:t>
            </a:r>
            <a:endParaRPr sz="16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protein, </a:t>
            </a:r>
            <a:r>
              <a:rPr sz="1600" spc="-10" dirty="0">
                <a:latin typeface="Arial"/>
                <a:cs typeface="Arial"/>
              </a:rPr>
              <a:t>amyloid-</a:t>
            </a:r>
            <a:r>
              <a:rPr sz="1600" dirty="0">
                <a:latin typeface="Arial"/>
                <a:cs typeface="Arial"/>
              </a:rPr>
              <a:t>β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alfa-synuklein</a:t>
            </a:r>
            <a:endParaRPr sz="1600" dirty="0">
              <a:latin typeface="Arial"/>
              <a:cs typeface="Arial"/>
            </a:endParaRPr>
          </a:p>
        </p:txBody>
      </p:sp>
      <p:sp useBgFill="1">
        <p:nvSpPr>
          <p:cNvPr id="4" name="object 4"/>
          <p:cNvSpPr txBox="1"/>
          <p:nvPr/>
        </p:nvSpPr>
        <p:spPr>
          <a:xfrm>
            <a:off x="678180" y="3475851"/>
            <a:ext cx="11312525" cy="30321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9"/>
              </a:spcBef>
              <a:tabLst>
                <a:tab pos="2159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genetické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 marL="2984500">
              <a:lnSpc>
                <a:spcPts val="595"/>
              </a:lnSpc>
              <a:spcBef>
                <a:spcPts val="85"/>
              </a:spcBef>
            </a:pPr>
            <a:r>
              <a:rPr sz="1050" spc="-25" dirty="0">
                <a:latin typeface="Arial"/>
                <a:cs typeface="Arial"/>
              </a:rPr>
              <a:t>2-</a:t>
            </a:r>
            <a:endParaRPr sz="1050" dirty="0">
              <a:latin typeface="Arial"/>
              <a:cs typeface="Arial"/>
            </a:endParaRPr>
          </a:p>
          <a:p>
            <a:pPr marL="628015">
              <a:lnSpc>
                <a:spcPts val="1255"/>
              </a:lnSpc>
            </a:pPr>
            <a:r>
              <a:rPr sz="1600" dirty="0">
                <a:latin typeface="Arial"/>
                <a:cs typeface="Arial"/>
              </a:rPr>
              <a:t>cystická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fibróza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</a:t>
            </a:r>
            <a:r>
              <a:rPr sz="1575" baseline="-21164" dirty="0">
                <a:latin typeface="Arial"/>
                <a:cs typeface="Arial"/>
              </a:rPr>
              <a:t>4</a:t>
            </a:r>
            <a:r>
              <a:rPr sz="1575" spc="209" baseline="-2116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slin,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močovina,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kyselina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močová,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prostaglandin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575" spc="-37" baseline="-21164" dirty="0">
                <a:latin typeface="Arial"/>
                <a:cs typeface="Arial"/>
              </a:rPr>
              <a:t>2</a:t>
            </a:r>
            <a:endParaRPr sz="1575" baseline="-21164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  <a:tabLst>
                <a:tab pos="2159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rakovina</a:t>
            </a:r>
            <a:endParaRPr sz="2000" dirty="0">
              <a:latin typeface="Arial"/>
              <a:cs typeface="Arial"/>
            </a:endParaRPr>
          </a:p>
          <a:p>
            <a:pPr marL="628015" marR="30480">
              <a:lnSpc>
                <a:spcPct val="100000"/>
              </a:lnSpc>
              <a:spcBef>
                <a:spcPts val="20"/>
              </a:spcBef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spinocelulární</a:t>
            </a:r>
            <a:r>
              <a:rPr sz="16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karcinom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IL-</a:t>
            </a:r>
            <a:r>
              <a:rPr sz="1600" dirty="0">
                <a:latin typeface="Arial"/>
                <a:cs typeface="Arial"/>
              </a:rPr>
              <a:t>8,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IL-</a:t>
            </a:r>
            <a:r>
              <a:rPr sz="1600" dirty="0">
                <a:latin typeface="Arial"/>
                <a:cs typeface="Arial"/>
              </a:rPr>
              <a:t>6,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IL-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i="1" dirty="0">
                <a:latin typeface="Arial"/>
                <a:cs typeface="Arial"/>
              </a:rPr>
              <a:t>β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0" dirty="0">
                <a:latin typeface="Arial"/>
                <a:cs typeface="Arial"/>
              </a:rPr>
              <a:t> IL-</a:t>
            </a:r>
            <a:r>
              <a:rPr sz="1600" dirty="0">
                <a:latin typeface="Arial"/>
                <a:cs typeface="Arial"/>
              </a:rPr>
              <a:t>4,</a:t>
            </a:r>
            <a:r>
              <a:rPr sz="1600" spc="-10" dirty="0">
                <a:latin typeface="Arial"/>
                <a:cs typeface="Arial"/>
              </a:rPr>
              <a:t> IL-</a:t>
            </a:r>
            <a:r>
              <a:rPr sz="1600" dirty="0">
                <a:latin typeface="Arial"/>
                <a:cs typeface="Arial"/>
              </a:rPr>
              <a:t>1,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VEGF,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HER2,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tissue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polypeptide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antigen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(TPA)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EGFR,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LDH, N-α-</a:t>
            </a:r>
            <a:r>
              <a:rPr sz="1600" dirty="0">
                <a:latin typeface="Arial"/>
                <a:cs typeface="Arial"/>
              </a:rPr>
              <a:t>acetyltransferase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(Naa10p),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carcinoembryonic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antigen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(CEA)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protein,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serum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basic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fibroblast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growth </a:t>
            </a:r>
            <a:r>
              <a:rPr sz="1600" dirty="0">
                <a:latin typeface="Arial"/>
                <a:cs typeface="Arial"/>
              </a:rPr>
              <a:t>factor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(bFGF),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transferin,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cyklin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Maspin,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specifické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 err="1" smtClean="0">
                <a:latin typeface="Arial"/>
                <a:cs typeface="Arial"/>
              </a:rPr>
              <a:t>mR</a:t>
            </a:r>
            <a:r>
              <a:rPr lang="cs-CZ" sz="1600" dirty="0" smtClean="0">
                <a:latin typeface="Arial"/>
                <a:cs typeface="Arial"/>
              </a:rPr>
              <a:t>NA</a:t>
            </a:r>
            <a:endParaRPr sz="1600" dirty="0">
              <a:latin typeface="Arial"/>
              <a:cs typeface="Arial"/>
            </a:endParaRPr>
          </a:p>
          <a:p>
            <a:pPr marL="628015">
              <a:lnSpc>
                <a:spcPct val="10000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r.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prsu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HER2/neu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(C-</a:t>
            </a:r>
            <a:r>
              <a:rPr sz="1600" spc="-10" dirty="0">
                <a:latin typeface="Arial"/>
                <a:cs typeface="Arial"/>
              </a:rPr>
              <a:t>erbB-</a:t>
            </a:r>
            <a:r>
              <a:rPr sz="1600" dirty="0">
                <a:latin typeface="Arial"/>
                <a:cs typeface="Arial"/>
              </a:rPr>
              <a:t>2),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VEGF,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EGF, specifické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mRNA,</a:t>
            </a:r>
            <a:r>
              <a:rPr sz="1600" spc="-10" dirty="0">
                <a:latin typeface="Arial"/>
                <a:cs typeface="Arial"/>
              </a:rPr>
              <a:t> autoprotilátky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proti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HER2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MUC-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628015" marR="163830">
              <a:lnSpc>
                <a:spcPct val="10000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r.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slinivky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transkriptomické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markery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mRNA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KRAS,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MBD3L2,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ACRV1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DPM1</a:t>
            </a:r>
            <a:r>
              <a:rPr sz="1600" dirty="0">
                <a:latin typeface="Arial"/>
                <a:cs typeface="Arial"/>
              </a:rPr>
              <a:t>),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specifické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miRNA,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laktoperoxidáza, </a:t>
            </a:r>
            <a:r>
              <a:rPr sz="1600" dirty="0">
                <a:latin typeface="Arial"/>
                <a:cs typeface="Arial"/>
              </a:rPr>
              <a:t>Cyklofilin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Cytokeratiny (14,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16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17)</a:t>
            </a:r>
            <a:endParaRPr sz="1600" dirty="0">
              <a:latin typeface="Arial"/>
              <a:cs typeface="Arial"/>
            </a:endParaRPr>
          </a:p>
          <a:p>
            <a:pPr marL="38100">
              <a:lnSpc>
                <a:spcPts val="2385"/>
              </a:lnSpc>
              <a:tabLst>
                <a:tab pos="2159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alergie</a:t>
            </a:r>
            <a:endParaRPr sz="2000" dirty="0">
              <a:latin typeface="Arial"/>
              <a:cs typeface="Arial"/>
            </a:endParaRPr>
          </a:p>
          <a:p>
            <a:pPr marL="62801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latin typeface="Arial"/>
                <a:cs typeface="Arial"/>
              </a:rPr>
              <a:t>potravinová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alergie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IgG</a:t>
            </a:r>
            <a:r>
              <a:rPr sz="1575" spc="-30" baseline="-21164" dirty="0">
                <a:latin typeface="Arial"/>
                <a:cs typeface="Arial"/>
              </a:rPr>
              <a:t>1</a:t>
            </a:r>
            <a:endParaRPr sz="1575" baseline="-21164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0817" y="151768"/>
            <a:ext cx="4901183" cy="35874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95026" y="3680841"/>
            <a:ext cx="16027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https://doi.org/10.1016/j.medntd.2022.100115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0558" y="6478283"/>
            <a:ext cx="86106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doi:10.7759/cureus.7708</a:t>
            </a:r>
            <a:endParaRPr sz="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0452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43" y="18364"/>
            <a:ext cx="6123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Molekulární</a:t>
            </a:r>
            <a:r>
              <a:rPr spc="-160" dirty="0"/>
              <a:t> </a:t>
            </a:r>
            <a:r>
              <a:rPr dirty="0"/>
              <a:t>analýza</a:t>
            </a:r>
            <a:r>
              <a:rPr spc="-160" dirty="0"/>
              <a:t> </a:t>
            </a:r>
            <a:r>
              <a:rPr spc="-10" dirty="0"/>
              <a:t>sliny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688676"/>
            <a:ext cx="9005570" cy="529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344" marR="4024629" indent="-843280">
              <a:lnSpc>
                <a:spcPct val="1071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 err="1" smtClean="0">
                <a:latin typeface="Arial"/>
                <a:cs typeface="Arial"/>
              </a:rPr>
              <a:t>biomarkery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onemocnění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kardiovaskulární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 marL="855344" marR="3783329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latin typeface="Arial"/>
                <a:cs typeface="Arial"/>
              </a:rPr>
              <a:t>CK-</a:t>
            </a:r>
            <a:r>
              <a:rPr sz="1600" dirty="0">
                <a:latin typeface="Arial"/>
                <a:cs typeface="Arial"/>
              </a:rPr>
              <a:t>MB,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myoglobin,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troponin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myeloperoxidáza, </a:t>
            </a:r>
            <a:r>
              <a:rPr sz="1600" dirty="0">
                <a:latin typeface="Arial"/>
                <a:cs typeface="Arial"/>
              </a:rPr>
              <a:t>markery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zánětu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(CRP,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TNF-</a:t>
            </a:r>
            <a:r>
              <a:rPr sz="1600" dirty="0">
                <a:latin typeface="Arial"/>
                <a:cs typeface="Arial"/>
              </a:rPr>
              <a:t>α,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MMP-</a:t>
            </a:r>
            <a:r>
              <a:rPr sz="1600" spc="-25" dirty="0">
                <a:latin typeface="Arial"/>
                <a:cs typeface="Arial"/>
              </a:rPr>
              <a:t>9),</a:t>
            </a:r>
            <a:endParaRPr sz="16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markery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adheze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(rozpustný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CD40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ICAM-</a:t>
            </a:r>
            <a:r>
              <a:rPr sz="1600" spc="-25" dirty="0">
                <a:latin typeface="Arial"/>
                <a:cs typeface="Arial"/>
              </a:rPr>
              <a:t>1)</a:t>
            </a:r>
            <a:endParaRPr sz="16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944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metabolismus</a:t>
            </a:r>
            <a:endParaRPr sz="2000" dirty="0">
              <a:latin typeface="Arial"/>
              <a:cs typeface="Arial"/>
            </a:endParaRPr>
          </a:p>
          <a:p>
            <a:pPr marL="855344" marR="3466465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Arial"/>
                <a:cs typeface="Arial"/>
              </a:rPr>
              <a:t>diabetes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melitus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2.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typu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1,5-anhydroglucitol,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CRP, </a:t>
            </a:r>
            <a:r>
              <a:rPr sz="1600" dirty="0">
                <a:latin typeface="Arial"/>
                <a:cs typeface="Arial"/>
              </a:rPr>
              <a:t>leptin,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IL-</a:t>
            </a:r>
            <a:r>
              <a:rPr sz="1600" dirty="0">
                <a:latin typeface="Arial"/>
                <a:cs typeface="Arial"/>
              </a:rPr>
              <a:t>6, </a:t>
            </a:r>
            <a:r>
              <a:rPr sz="1600" spc="-10" dirty="0">
                <a:latin typeface="Arial"/>
                <a:cs typeface="Arial"/>
              </a:rPr>
              <a:t>TNF-</a:t>
            </a:r>
            <a:r>
              <a:rPr sz="1600" spc="-60" dirty="0">
                <a:latin typeface="Arial"/>
                <a:cs typeface="Arial"/>
              </a:rPr>
              <a:t>α</a:t>
            </a:r>
            <a:endParaRPr sz="16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94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infekční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onemocnění</a:t>
            </a:r>
            <a:endParaRPr sz="20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Arial"/>
                <a:cs typeface="Arial"/>
              </a:rPr>
              <a:t>HIV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protilátky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HIV</a:t>
            </a:r>
            <a:endParaRPr sz="16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viry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protilátek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IgM/IgA,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virová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RNA</a:t>
            </a:r>
            <a:endParaRPr sz="1600" dirty="0">
              <a:latin typeface="Arial"/>
              <a:cs typeface="Arial"/>
            </a:endParaRPr>
          </a:p>
          <a:p>
            <a:pPr marL="855344" marR="75882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Kandidóza,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amébiáza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Candida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Entamoeba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histolytica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(protilátky) </a:t>
            </a:r>
            <a:r>
              <a:rPr sz="1600" dirty="0">
                <a:latin typeface="Arial"/>
                <a:cs typeface="Arial"/>
              </a:rPr>
              <a:t>Hepatitida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 DNA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viru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HBV</a:t>
            </a:r>
            <a:endParaRPr sz="16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Peptidické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vředy,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gastritida,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přítomnost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Helicobacter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pylori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(IgG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protilátky,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DNA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H.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pylori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944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hormonální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nemoci</a:t>
            </a:r>
            <a:endParaRPr sz="20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Arial"/>
                <a:cs typeface="Arial"/>
              </a:rPr>
              <a:t>Cushingův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syndrom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Addisonova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choroba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kortizol</a:t>
            </a:r>
            <a:endParaRPr sz="1600" dirty="0">
              <a:latin typeface="Arial"/>
              <a:cs typeface="Arial"/>
            </a:endParaRPr>
          </a:p>
          <a:p>
            <a:pPr marL="855344" marR="1543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pohlavní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hormony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syndrom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polycystyckých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ovarií,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menopauza/andropauza,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anovulace, </a:t>
            </a:r>
            <a:r>
              <a:rPr sz="1600" dirty="0">
                <a:latin typeface="Arial"/>
                <a:cs typeface="Arial"/>
              </a:rPr>
              <a:t>hypogonadismus,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hyperestrogenismus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0496" y="592773"/>
            <a:ext cx="4901183" cy="35874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10800" y="4267200"/>
            <a:ext cx="16027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https://doi.org/10.1016/j.medntd.2022.100115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558" y="6478283"/>
            <a:ext cx="86106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ahoma"/>
                <a:cs typeface="Tahoma"/>
              </a:rPr>
              <a:t>doi:10.7759/cureus.7708</a:t>
            </a:r>
            <a:endParaRPr sz="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2927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1662"/>
            <a:ext cx="6553199" cy="656070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0" y="642212"/>
            <a:ext cx="6460254" cy="56149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57" y="630020"/>
            <a:ext cx="5705475" cy="39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271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Referenční</a:t>
            </a:r>
            <a:r>
              <a:rPr sz="4000" spc="-125" dirty="0"/>
              <a:t> </a:t>
            </a:r>
            <a:r>
              <a:rPr sz="4000" spc="-10" dirty="0"/>
              <a:t>interval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916939" y="1229995"/>
            <a:ext cx="5821680" cy="43427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235585" indent="-2286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raději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normální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interval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normální?)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volí </a:t>
            </a:r>
            <a:r>
              <a:rPr sz="2000" spc="-10" dirty="0">
                <a:latin typeface="Calibri"/>
                <a:cs typeface="Calibri"/>
              </a:rPr>
              <a:t>referenční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interval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hodnot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jasně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definované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920"/>
              </a:lnSpc>
            </a:pPr>
            <a:r>
              <a:rPr sz="2000" spc="-10" dirty="0">
                <a:latin typeface="Calibri"/>
                <a:cs typeface="Calibri"/>
              </a:rPr>
              <a:t>referenční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skupiny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osob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referenční</a:t>
            </a:r>
            <a:r>
              <a:rPr sz="1800" spc="-10" dirty="0">
                <a:latin typeface="Calibri"/>
                <a:cs typeface="Calibri"/>
              </a:rPr>
              <a:t> skupina?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ts val="1730"/>
              </a:lnSpc>
              <a:spcBef>
                <a:spcPts val="12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spc="-10" dirty="0">
                <a:latin typeface="Calibri"/>
                <a:cs typeface="Calibri"/>
              </a:rPr>
              <a:t>zdraví,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nebo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spíše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osoby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bez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takového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zdrav.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stavu,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který</a:t>
            </a:r>
            <a:endParaRPr sz="1600">
              <a:latin typeface="Calibri"/>
              <a:cs typeface="Calibri"/>
            </a:endParaRPr>
          </a:p>
          <a:p>
            <a:pPr marL="11557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přímo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ovlivňuje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interferuje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měřenou</a:t>
            </a:r>
            <a:r>
              <a:rPr sz="1600" spc="-10" dirty="0">
                <a:latin typeface="Calibri"/>
                <a:cs typeface="Calibri"/>
              </a:rPr>
              <a:t> veličinou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stanovení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historicky: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SD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latin typeface="Calibri"/>
                <a:cs typeface="Calibri"/>
              </a:rPr>
              <a:t>tj.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95%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normálně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rozložených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hodnot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vlivy,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které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mohou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ovlivňovat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distribuci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věk,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pohlaví,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rasa,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dieta,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hodnoty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mimo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referenční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statistická/metodologická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variabilita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biologická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variabilita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zdravé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mimo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38619" y="2846056"/>
            <a:ext cx="3909059" cy="21076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4935" y="4953747"/>
            <a:ext cx="3906011" cy="183029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800" y="304800"/>
            <a:ext cx="3511596" cy="2451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11252200" cy="1000201"/>
          </a:xfrm>
          <a:prstGeom prst="rect">
            <a:avLst/>
          </a:prstGeom>
        </p:spPr>
        <p:txBody>
          <a:bodyPr vert="horz" wrap="square" lIns="0" tIns="29039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dirty="0"/>
              <a:t>Průběh</a:t>
            </a:r>
            <a:r>
              <a:rPr spc="-140" dirty="0"/>
              <a:t> </a:t>
            </a:r>
            <a:r>
              <a:rPr spc="-10" dirty="0"/>
              <a:t>laboratorního</a:t>
            </a:r>
            <a:r>
              <a:rPr spc="-140" dirty="0"/>
              <a:t> </a:t>
            </a:r>
            <a:r>
              <a:rPr spc="-10" dirty="0"/>
              <a:t>vyšetření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622" y="1085374"/>
            <a:ext cx="10333355" cy="37818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preanalytická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část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mimo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laboratoř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(příprava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vyšetřovaného,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odběr,</a:t>
            </a:r>
            <a:r>
              <a:rPr sz="2000" spc="-80" dirty="0">
                <a:latin typeface="Calibri"/>
                <a:cs typeface="Calibri"/>
              </a:rPr>
              <a:t> </a:t>
            </a:r>
            <a:endParaRPr lang="cs-CZ" sz="2000" spc="-80" dirty="0" smtClean="0">
              <a:latin typeface="Calibri"/>
              <a:cs typeface="Calibri"/>
            </a:endParaRPr>
          </a:p>
          <a:p>
            <a:pPr marL="469900" marR="5080" lvl="1">
              <a:lnSpc>
                <a:spcPts val="2160"/>
              </a:lnSpc>
              <a:spcBef>
                <a:spcPts val="565"/>
              </a:spcBef>
              <a:tabLst>
                <a:tab pos="698500" algn="l"/>
              </a:tabLst>
            </a:pPr>
            <a:r>
              <a:rPr lang="cs-CZ" sz="2000" spc="-80" dirty="0">
                <a:latin typeface="Calibri"/>
                <a:cs typeface="Calibri"/>
              </a:rPr>
              <a:t> </a:t>
            </a:r>
            <a:r>
              <a:rPr lang="cs-CZ" sz="2000" spc="-80" dirty="0" smtClean="0">
                <a:latin typeface="Calibri"/>
                <a:cs typeface="Calibri"/>
              </a:rPr>
              <a:t>    </a:t>
            </a:r>
            <a:r>
              <a:rPr sz="2000" dirty="0" err="1" smtClean="0">
                <a:latin typeface="Calibri"/>
                <a:cs typeface="Calibri"/>
              </a:rPr>
              <a:t>uchování</a:t>
            </a:r>
            <a:r>
              <a:rPr sz="2000" spc="-8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transport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biologického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materiálu)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 laboratoři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méně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kontrolovatelná </a:t>
            </a:r>
            <a:r>
              <a:rPr sz="2000" dirty="0">
                <a:latin typeface="Calibri"/>
                <a:cs typeface="Calibri"/>
              </a:rPr>
              <a:t>než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analytická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část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60%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chyb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analytická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část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dodržování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správné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laboratorní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praxe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interní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externí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kontrola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kvality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eliminace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chyb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postanalytická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část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interpretace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výsledků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81000"/>
            <a:ext cx="4129430" cy="34889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375" y="4104613"/>
            <a:ext cx="4867655" cy="2423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87" y="5035166"/>
            <a:ext cx="4538700" cy="1822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2255" y="6012160"/>
            <a:ext cx="153092" cy="239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291" y="6012160"/>
            <a:ext cx="121399" cy="242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2192" y="6012160"/>
            <a:ext cx="127174" cy="2399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946535" y="6012167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51" y="0"/>
                </a:moveTo>
                <a:lnTo>
                  <a:pt x="0" y="0"/>
                </a:lnTo>
                <a:lnTo>
                  <a:pt x="0" y="11353"/>
                </a:lnTo>
                <a:lnTo>
                  <a:pt x="31788" y="11353"/>
                </a:lnTo>
                <a:lnTo>
                  <a:pt x="31788" y="225463"/>
                </a:lnTo>
                <a:lnTo>
                  <a:pt x="0" y="225463"/>
                </a:lnTo>
                <a:lnTo>
                  <a:pt x="0" y="239928"/>
                </a:lnTo>
                <a:lnTo>
                  <a:pt x="104051" y="239928"/>
                </a:lnTo>
                <a:lnTo>
                  <a:pt x="104051" y="225463"/>
                </a:lnTo>
                <a:lnTo>
                  <a:pt x="69367" y="225463"/>
                </a:lnTo>
                <a:lnTo>
                  <a:pt x="69367" y="11353"/>
                </a:lnTo>
                <a:lnTo>
                  <a:pt x="104051" y="11353"/>
                </a:lnTo>
                <a:lnTo>
                  <a:pt x="10405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5053" y="6356253"/>
            <a:ext cx="147407" cy="24303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458067" y="6355715"/>
            <a:ext cx="118745" cy="244475"/>
          </a:xfrm>
          <a:custGeom>
            <a:avLst/>
            <a:gdLst/>
            <a:ahLst/>
            <a:cxnLst/>
            <a:rect l="l" t="t" r="r" b="b"/>
            <a:pathLst>
              <a:path w="118745" h="244475">
                <a:moveTo>
                  <a:pt x="118503" y="0"/>
                </a:moveTo>
                <a:lnTo>
                  <a:pt x="0" y="0"/>
                </a:lnTo>
                <a:lnTo>
                  <a:pt x="0" y="17792"/>
                </a:lnTo>
                <a:lnTo>
                  <a:pt x="0" y="108000"/>
                </a:lnTo>
                <a:lnTo>
                  <a:pt x="0" y="124523"/>
                </a:lnTo>
                <a:lnTo>
                  <a:pt x="0" y="226174"/>
                </a:lnTo>
                <a:lnTo>
                  <a:pt x="0" y="243967"/>
                </a:lnTo>
                <a:lnTo>
                  <a:pt x="118503" y="243967"/>
                </a:lnTo>
                <a:lnTo>
                  <a:pt x="118503" y="226174"/>
                </a:lnTo>
                <a:lnTo>
                  <a:pt x="20231" y="226174"/>
                </a:lnTo>
                <a:lnTo>
                  <a:pt x="20231" y="124523"/>
                </a:lnTo>
                <a:lnTo>
                  <a:pt x="112725" y="124523"/>
                </a:lnTo>
                <a:lnTo>
                  <a:pt x="112725" y="108000"/>
                </a:lnTo>
                <a:lnTo>
                  <a:pt x="20231" y="108000"/>
                </a:lnTo>
                <a:lnTo>
                  <a:pt x="20231" y="17792"/>
                </a:lnTo>
                <a:lnTo>
                  <a:pt x="118503" y="17792"/>
                </a:lnTo>
                <a:lnTo>
                  <a:pt x="1185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7968" y="6356253"/>
            <a:ext cx="118511" cy="2430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07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Preanalytické</a:t>
            </a:r>
            <a:r>
              <a:rPr spc="-55" dirty="0"/>
              <a:t> </a:t>
            </a:r>
            <a:r>
              <a:rPr dirty="0"/>
              <a:t>vlivy</a:t>
            </a:r>
            <a:r>
              <a:rPr spc="-50" dirty="0"/>
              <a:t> </a:t>
            </a:r>
            <a:r>
              <a:rPr dirty="0"/>
              <a:t>na</a:t>
            </a:r>
            <a:r>
              <a:rPr spc="-60" dirty="0"/>
              <a:t> </a:t>
            </a:r>
            <a:r>
              <a:rPr dirty="0"/>
              <a:t>výsledek</a:t>
            </a:r>
            <a:r>
              <a:rPr spc="-60" dirty="0"/>
              <a:t> </a:t>
            </a:r>
            <a:r>
              <a:rPr spc="-10" dirty="0"/>
              <a:t>vyšetření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9113" y="1181937"/>
            <a:ext cx="2956560" cy="777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osoba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pacienta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faktory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neovlivnitelné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1594" y="1962759"/>
            <a:ext cx="3684270" cy="5937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pohlaví,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rasa,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věk,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cyklické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změny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Calibri"/>
                <a:cs typeface="Calibri"/>
              </a:rPr>
              <a:t>gravidita,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současně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probíhající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jiná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nemoc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394" y="2560066"/>
            <a:ext cx="2239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faktory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ovlivnitelné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594" y="2867668"/>
            <a:ext cx="2778760" cy="8763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fyzická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aktivita,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stres,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kouření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vliv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alkoholu,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potravy</a:t>
            </a:r>
            <a:r>
              <a:rPr sz="1600" dirty="0">
                <a:latin typeface="Calibri"/>
                <a:cs typeface="Calibri"/>
              </a:rPr>
              <a:t> 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tekutin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20" dirty="0">
                <a:latin typeface="Calibri"/>
                <a:cs typeface="Calibri"/>
              </a:rPr>
              <a:t>léky,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operace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39" y="3759208"/>
            <a:ext cx="4928235" cy="26377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odběr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vzorku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transport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vzorku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uchování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vzorku</a:t>
            </a: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prvotní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zpracování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příprava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vzorku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 	</a:t>
            </a:r>
            <a:r>
              <a:rPr sz="2400" spc="-10" dirty="0">
                <a:latin typeface="Calibri"/>
                <a:cs typeface="Calibri"/>
              </a:rPr>
              <a:t>analýze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hemolýza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83773"/>
            <a:ext cx="2936618" cy="3825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2883</Words>
  <Application>Microsoft Office PowerPoint</Application>
  <PresentationFormat>Širokoúhlá obrazovka</PresentationFormat>
  <Paragraphs>704</Paragraphs>
  <Slides>53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Obrázek programu Paintbrush</vt:lpstr>
      <vt:lpstr>Enzymové a jiné markery využívané v diagnostice vybraných patologických stavů</vt:lpstr>
      <vt:lpstr>Cíle a význam laboratorního vyšetření</vt:lpstr>
      <vt:lpstr>Rozdělení laboratorních vyšetření</vt:lpstr>
      <vt:lpstr>Obecné charakteristiky metody</vt:lpstr>
      <vt:lpstr>Validita testu</vt:lpstr>
      <vt:lpstr>Prezentace aplikace PowerPoint</vt:lpstr>
      <vt:lpstr>Referenční interval</vt:lpstr>
      <vt:lpstr>Průběh laboratorního vyšetření</vt:lpstr>
      <vt:lpstr>Preanalytické vlivy na výsledek vyšetření</vt:lpstr>
      <vt:lpstr>Neovlivnitelné faktory</vt:lpstr>
      <vt:lpstr>Ovlivnitelné faktory</vt:lpstr>
      <vt:lpstr>Faktory ovlivňující preanalytickou fázi</vt:lpstr>
      <vt:lpstr>Příklady zkreslených výsledků</vt:lpstr>
      <vt:lpstr>Diagnostické markery</vt:lpstr>
      <vt:lpstr>Nukleové kyseliny</vt:lpstr>
      <vt:lpstr>Prezentace aplikace PowerPoint</vt:lpstr>
      <vt:lpstr>Enzymy</vt:lpstr>
      <vt:lpstr>Formy výskytu enzymů</vt:lpstr>
      <vt:lpstr>Detekce izoenzymů</vt:lpstr>
      <vt:lpstr>Lokalizace a vlastnosti enzymů</vt:lpstr>
      <vt:lpstr>Plazmatické enzymy  Faktory ovlivňující koncentraci enzymů v plazmě</vt:lpstr>
      <vt:lpstr>SRDEČNÍ MARKERY</vt:lpstr>
      <vt:lpstr>Laboratorní diagnostika nekrózy myokardu</vt:lpstr>
      <vt:lpstr>Dynamika srdečních markerů</vt:lpstr>
      <vt:lpstr>Srdeční strukturální a funkční proteiny – časná diagnostika IM</vt:lpstr>
      <vt:lpstr>Troponiny</vt:lpstr>
      <vt:lpstr>Srdeční enzymy</vt:lpstr>
      <vt:lpstr>Dynamika kardiomarkerů</vt:lpstr>
      <vt:lpstr>JATERNÍ MARKERY</vt:lpstr>
      <vt:lpstr>Laboratorní diagnostika v hepatologii</vt:lpstr>
      <vt:lpstr>Biochemická vyšetření jater</vt:lpstr>
      <vt:lpstr>Dělení biochemických vyšetření jater</vt:lpstr>
      <vt:lpstr>Markery poškození hepatocytů</vt:lpstr>
      <vt:lpstr>Interpretace ALT/AST</vt:lpstr>
      <vt:lpstr>Příklad</vt:lpstr>
      <vt:lpstr>Laktátdehydrogenáza (LDH)</vt:lpstr>
      <vt:lpstr>Markery obstrukce žlučových cest</vt:lpstr>
      <vt:lpstr>Markery syntetické funkce jater</vt:lpstr>
      <vt:lpstr>Markery syntetické funkce jater</vt:lpstr>
      <vt:lpstr>Prezentace aplikace PowerPoint</vt:lpstr>
      <vt:lpstr>Point of care testing (POCT)</vt:lpstr>
      <vt:lpstr>Výhody POCT</vt:lpstr>
      <vt:lpstr> POCT</vt:lpstr>
      <vt:lpstr> Nové markery</vt:lpstr>
      <vt:lpstr>Molekulární analýza sliny</vt:lpstr>
      <vt:lpstr>Molekulární analýza sliny</vt:lpstr>
      <vt:lpstr>Molekulární analýza sliny</vt:lpstr>
      <vt:lpstr>Molekulární analýza sliny</vt:lpstr>
      <vt:lpstr>Molekulární analýza sliny</vt:lpstr>
      <vt:lpstr>Molekulární analýza sliny</vt:lpstr>
      <vt:lpstr>Molekulární analýza sliny</vt:lpstr>
      <vt:lpstr>Molekulární analýza sliny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</dc:creator>
  <cp:lastModifiedBy>Filip</cp:lastModifiedBy>
  <cp:revision>39</cp:revision>
  <dcterms:created xsi:type="dcterms:W3CDTF">2024-03-05T11:49:04Z</dcterms:created>
  <dcterms:modified xsi:type="dcterms:W3CDTF">2024-04-17T10:30:03Z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2024-03-05T00:00:00Z</vt:filetime>
  </property>
  <property fmtid="{D5CDD505-2E9C-101B-9397-08002B2CF9AE}" pid="5" name="Producer">
    <vt:lpwstr>Microsoft® PowerPoint® 2013</vt:lpwstr>
  </property>
</Properties>
</file>