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1" r:id="rId3"/>
    <p:sldId id="286" r:id="rId4"/>
    <p:sldId id="274" r:id="rId5"/>
    <p:sldId id="288" r:id="rId6"/>
    <p:sldId id="289" r:id="rId7"/>
    <p:sldId id="287" r:id="rId8"/>
    <p:sldId id="272" r:id="rId9"/>
    <p:sldId id="273" r:id="rId10"/>
    <p:sldId id="275" r:id="rId11"/>
    <p:sldId id="276" r:id="rId12"/>
    <p:sldId id="290" r:id="rId13"/>
    <p:sldId id="292" r:id="rId14"/>
    <p:sldId id="293" r:id="rId15"/>
    <p:sldId id="291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20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92" autoAdjust="0"/>
  </p:normalViewPr>
  <p:slideViewPr>
    <p:cSldViewPr>
      <p:cViewPr varScale="1">
        <p:scale>
          <a:sx n="84" d="100"/>
          <a:sy n="84" d="100"/>
        </p:scale>
        <p:origin x="96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475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2908605-337E-41FD-9477-62A02DAA14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4D87F0-5F26-4E31-BF60-F298CC50F8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AF4AF62-60FC-4204-BBA0-85C37E0DCFAC}" type="datetimeFigureOut">
              <a:rPr lang="cs-CZ"/>
              <a:pPr>
                <a:defRPr/>
              </a:pPr>
              <a:t>18.03.2024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12A40C8F-4EBB-47B9-A9CF-268BE0E49F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930480AC-981E-4F23-BE94-87C841708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27E57F-AEA1-47C1-9744-F81CBE1707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A5C07F-1395-49F1-B7C4-DB247FBFB8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FC56861-6C8B-471D-9E54-2AACB59FA8F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6895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>
            <a:extLst>
              <a:ext uri="{FF2B5EF4-FFF2-40B4-BE49-F238E27FC236}">
                <a16:creationId xmlns:a16="http://schemas.microsoft.com/office/drawing/2014/main" id="{7CA56403-5C32-44FA-BEDB-E99F2CF9D1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-12700"/>
            <a:ext cx="7931150" cy="289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800945"/>
            <a:ext cx="6046440" cy="1470025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1760" y="4556720"/>
            <a:ext cx="604867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102ED6C8-1355-4365-B930-6645A9E7B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ABC2-F3CA-49B5-8BB3-4F7CBC78FA33}" type="datetimeFigureOut">
              <a:rPr lang="cs-CZ"/>
              <a:pPr>
                <a:defRPr/>
              </a:pPr>
              <a:t>18.03.2024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13645838-D593-4F33-9EEB-6B8478C05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B6E33BAD-74F1-4913-8506-B3009ECCE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658C9-E933-4436-902C-9079C3C11D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738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603099-FCDF-477E-83EC-CFF4D2B4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61D2-7731-40E2-83A3-1AAF3BB28A14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E6D205-E12C-4863-852D-8B8140FC4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E6AB83-2C63-47C4-8C41-C2A1420B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14E42-5B3C-4B0B-8A8F-3EE14CCDB8A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867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80EB8-8282-4A97-B1D4-195346921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1381-C186-45D2-A69E-BE8DDB8A1F9F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60A88B-4C8C-488A-BB10-9A4813C1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9520FB-657F-4D81-95C7-DF459708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7D549-A79B-4711-8A7E-D7455CD6323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9605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2DF8904F-0BB5-4EA6-82A5-DE5AAFED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2A1B8-C486-4EED-AD6B-6E8693D7415B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6FBB9058-A2D9-4006-B5F5-518ED1D2D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62232167-3029-4CA5-9E7F-3F764FF35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DDC0A-E737-4561-A2D3-F7B77BBEE9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227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11DBF3-6671-47B4-951C-1FCCCC463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3BAC7-93B1-4759-80C4-D65FA41C512B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F6BA71-5BEA-4A35-BFC0-AF4582CB9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54D0C3-BFAA-4914-B440-2C0857B61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8B4D5-CBDB-49CD-B319-0BEF2EA62C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14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7">
            <a:extLst>
              <a:ext uri="{FF2B5EF4-FFF2-40B4-BE49-F238E27FC236}">
                <a16:creationId xmlns:a16="http://schemas.microsoft.com/office/drawing/2014/main" id="{81CF01F0-EEDA-4826-A45B-5F6F70AA0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-12700"/>
            <a:ext cx="7931150" cy="289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59" y="4406900"/>
            <a:ext cx="608295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411759" y="2906713"/>
            <a:ext cx="608295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5361DCD6-B1E7-4B89-B994-C4C070921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C6C20-4385-4078-A620-578EF2AC1A22}" type="datetimeFigureOut">
              <a:rPr lang="cs-CZ"/>
              <a:pPr>
                <a:defRPr/>
              </a:pPr>
              <a:t>18.03.2024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49D4D32A-C783-4967-A1DD-2C28A2D10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5975569-1660-4D7C-9D34-E5D82E27D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7D988-E92C-46FB-9FEC-C37DD8084B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701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106C02D8-9F05-48F8-B804-04F63C018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BF95-2446-4844-BE25-5BC15C222289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14BD3396-24CF-4B34-8BEA-C36209EB4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BCAD92EE-FB66-4019-B359-7598C2CA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08F58-D499-4048-92D0-2DAC4FE72E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518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56F419BF-2632-4857-8599-8D382C42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C0734-464B-47E8-8ADA-1B9F6C581AA5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2DFCCB2B-466E-4E8A-8476-777B71C6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6F14CA45-62A3-4350-BAA2-E218E7D22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B7553-0587-4E96-9CF3-B9EBDC6AA2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223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1A756A97-9349-48A0-B8A4-1CEB59978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35695-661C-4694-B0BF-F477222C8D41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F58CC272-0736-4A3D-9BA0-E3D1A695F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02441225-F22D-4AD7-B6EC-E6F24263A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A87C4-90FB-4BB2-AD09-42AA98C87B1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718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48FEB03C-8616-48B3-AD20-27DC3CC67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36002-9418-424E-AB42-4CB78914074A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6B9A10E8-632B-4F35-A51E-6F4329DB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CA50CB7D-8270-4393-92B8-0B7996A72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23126-2A3D-4609-A337-F76AD51CDC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3052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B71E3B05-4B66-4B26-B8B7-2F05E54C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A514A-3820-48AE-BC29-348E258450D8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C4A7752-E16E-4840-B566-A3C535963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7E10D08C-B05F-4D0B-A7C5-AE49F74A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D6AD3-DCDE-408C-9873-F8C7CB266BE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957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4D9FDC26-9A69-415A-8B2E-6D8F31A83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2BD7-03DF-40F8-B8C8-63200AC26336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8AA0CABE-A2CD-49B7-AD66-06882E7DD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E2DDCE0B-143D-4929-AAE0-79360036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E0781-1A24-4084-BECF-1499C5EAF4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682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12">
            <a:extLst>
              <a:ext uri="{FF2B5EF4-FFF2-40B4-BE49-F238E27FC236}">
                <a16:creationId xmlns:a16="http://schemas.microsoft.com/office/drawing/2014/main" id="{78873DC5-3C96-4F13-BF92-BF1BD23D042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-14288"/>
            <a:ext cx="3500438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Obrázek 6">
            <a:extLst>
              <a:ext uri="{FF2B5EF4-FFF2-40B4-BE49-F238E27FC236}">
                <a16:creationId xmlns:a16="http://schemas.microsoft.com/office/drawing/2014/main" id="{6DD92ABA-03AA-45BE-914A-3E844754D0D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348413"/>
            <a:ext cx="6829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Zástupný symbol pro nadpis 1">
            <a:extLst>
              <a:ext uri="{FF2B5EF4-FFF2-40B4-BE49-F238E27FC236}">
                <a16:creationId xmlns:a16="http://schemas.microsoft.com/office/drawing/2014/main" id="{8F7321BC-E86F-400F-8DFB-ECDC4808E9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53975"/>
            <a:ext cx="54832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9" name="Zástupný symbol pro text 2">
            <a:extLst>
              <a:ext uri="{FF2B5EF4-FFF2-40B4-BE49-F238E27FC236}">
                <a16:creationId xmlns:a16="http://schemas.microsoft.com/office/drawing/2014/main" id="{AE1A6485-85E8-4064-B8F6-9288CE6C8F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765175"/>
            <a:ext cx="8229600" cy="536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49E398-BE93-4784-B4CE-BEA671D9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71775" y="6427788"/>
            <a:ext cx="1917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E43765-44F7-4A82-86BA-01707968F3D9}" type="datetimeFigureOut">
              <a:rPr lang="cs-CZ"/>
              <a:pPr>
                <a:defRPr/>
              </a:pPr>
              <a:t>18.03.2024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9EBF1C-8E64-4809-B227-737F12FCA0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87900" y="6427788"/>
            <a:ext cx="31115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FAFF59-57D1-49EC-8F9F-11C64A27B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27988" y="6427788"/>
            <a:ext cx="6588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67FA314F-29D9-49F4-ACF4-75994E34D947}" type="slidenum">
              <a:rPr lang="cs-CZ" altLang="cs-CZ"/>
              <a:pPr/>
              <a:t>‹#›</a:t>
            </a:fld>
            <a:endParaRPr lang="cs-CZ" altLang="cs-CZ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19FDC2D0-F5BF-42E4-8BC2-355D62C936B6}"/>
              </a:ext>
            </a:extLst>
          </p:cNvPr>
          <p:cNvCxnSpPr/>
          <p:nvPr/>
        </p:nvCxnSpPr>
        <p:spPr>
          <a:xfrm>
            <a:off x="7956550" y="6423025"/>
            <a:ext cx="0" cy="43497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2" descr="E:\##iba\karim\pack\znacka-full-FN-LF-cs\barva\znacka-full-FN-LF-cs-barva.emf">
            <a:extLst>
              <a:ext uri="{FF2B5EF4-FFF2-40B4-BE49-F238E27FC236}">
                <a16:creationId xmlns:a16="http://schemas.microsoft.com/office/drawing/2014/main" id="{457CDF8B-796E-47C7-9624-45EBEF8FB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6337300"/>
            <a:ext cx="18478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17" r:id="rId2"/>
    <p:sldLayoutId id="2147483928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2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D20A1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20A1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20A1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20A1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D20A1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D20A1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D20A1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D20A1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D20A1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9B8208C0-AFA9-4E85-809F-A44F56D8C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5776" y="2781300"/>
            <a:ext cx="6408837" cy="3221038"/>
          </a:xfrm>
        </p:spPr>
        <p:txBody>
          <a:bodyPr/>
          <a:lstStyle/>
          <a:p>
            <a:pPr algn="ctr" eaLnBrk="1" hangingPunct="1"/>
            <a:r>
              <a:rPr lang="cs-CZ" altLang="cs-CZ" sz="4000" dirty="0"/>
              <a:t>     Kazuistiky</a:t>
            </a:r>
            <a:br>
              <a:rPr lang="cs-CZ" altLang="cs-CZ" sz="4000" dirty="0"/>
            </a:br>
            <a:br>
              <a:rPr lang="cs-CZ" altLang="cs-CZ" sz="3600" dirty="0"/>
            </a:br>
            <a:r>
              <a:rPr lang="cs-CZ" altLang="cs-CZ" sz="3600" dirty="0"/>
              <a:t>                                </a:t>
            </a:r>
            <a:endParaRPr lang="cs-CZ" altLang="cs-CZ" sz="3600" dirty="0"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BAD1BF-DB09-4585-A7DF-E9418026F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1275" y="6426200"/>
            <a:ext cx="3673475" cy="4318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bg1"/>
                </a:solidFill>
              </a:rPr>
              <a:t>MUDr. Jitka Zemanová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55C1996-DF82-A12C-B7E2-3D235A51D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041" y="2517601"/>
            <a:ext cx="3029719" cy="30297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12"/>
    </mc:Choice>
    <mc:Fallback xmlns="">
      <p:transition spd="slow" advTm="671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174EB-E647-E9E7-DB2D-F47F4B0F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2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438974-182D-0F2C-8983-FBEF911F18B5}"/>
              </a:ext>
            </a:extLst>
          </p:cNvPr>
          <p:cNvSpPr txBox="1"/>
          <p:nvPr/>
        </p:nvSpPr>
        <p:spPr>
          <a:xfrm>
            <a:off x="457200" y="549275"/>
            <a:ext cx="8208912" cy="2461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7.15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Volá manžel. Žena 36 let, 14.dnů po spontánním porodu. Dnes ráno ji velmi obtížně vzbudil na kojení. Když vstala, tak zkolabovala. Nyní je již při vědomí, ale nemůže vstát.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OA: první těhotenství po IVF, porod bez komplikací, dítě v pořádku. V těhotenství gestační diabetes ale jen na dietě, hypertenzi neměla.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5046FE4-0EF3-C268-9201-30324E757C43}"/>
              </a:ext>
            </a:extLst>
          </p:cNvPr>
          <p:cNvSpPr txBox="1"/>
          <p:nvPr/>
        </p:nvSpPr>
        <p:spPr>
          <a:xfrm>
            <a:off x="488102" y="3010783"/>
            <a:ext cx="8299995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Od příchodu z porodnice se cítí slabá, unavená, pořád by spala. Z porodnice přišla domů s virózou. Brala si Paracetamol, ale již jej nebere. V noci se vůbec nevzbudila, když dítě plakalo, budil ji manžel – kojila v polosedě. Ráno, když vstala se jí zatočila hlava a pak si chvíli nepamatuje. Udává, že nekrvácí, očistky ale odcházejí – spotřebuje 10–15 vložek denně.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16" descr="Nejlepší klávesové zkratky pro Windows">
            <a:extLst>
              <a:ext uri="{FF2B5EF4-FFF2-40B4-BE49-F238E27FC236}">
                <a16:creationId xmlns:a16="http://schemas.microsoft.com/office/drawing/2014/main" id="{0D392EEC-C76A-3A8B-8925-F2321D3F4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9147" y="4412899"/>
            <a:ext cx="3672408" cy="211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Hvězda: osmicípá 7">
            <a:extLst>
              <a:ext uri="{FF2B5EF4-FFF2-40B4-BE49-F238E27FC236}">
                <a16:creationId xmlns:a16="http://schemas.microsoft.com/office/drawing/2014/main" id="{FBEC9D53-D4C6-C26E-E213-60FACF06A477}"/>
              </a:ext>
            </a:extLst>
          </p:cNvPr>
          <p:cNvSpPr/>
          <p:nvPr/>
        </p:nvSpPr>
        <p:spPr>
          <a:xfrm>
            <a:off x="8050088" y="9148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  <p:graphicFrame>
        <p:nvGraphicFramePr>
          <p:cNvPr id="9" name="Object 4">
            <a:extLst>
              <a:ext uri="{FF2B5EF4-FFF2-40B4-BE49-F238E27FC236}">
                <a16:creationId xmlns:a16="http://schemas.microsoft.com/office/drawing/2014/main" id="{2A3C681E-AD4A-3E02-5E56-AE7FD438F9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932996"/>
              </p:ext>
            </p:extLst>
          </p:nvPr>
        </p:nvGraphicFramePr>
        <p:xfrm flipH="1">
          <a:off x="475481" y="5015089"/>
          <a:ext cx="1012372" cy="914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lip" r:id="rId3" imgW="3212327" imgH="3935896" progId="MS_ClipArt_Gallery.2">
                  <p:embed/>
                </p:oleObj>
              </mc:Choice>
              <mc:Fallback>
                <p:oleObj name="Klip" r:id="rId3" imgW="3212327" imgH="3935896" progId="MS_ClipArt_Gallery.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475481" y="5015089"/>
                        <a:ext cx="1012372" cy="9144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939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EC7381E-BD48-7A57-4EE2-2CD2B09D907A}"/>
              </a:ext>
            </a:extLst>
          </p:cNvPr>
          <p:cNvSpPr txBox="1"/>
          <p:nvPr/>
        </p:nvSpPr>
        <p:spPr>
          <a:xfrm>
            <a:off x="187386" y="981472"/>
            <a:ext cx="8208912" cy="766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Bledý kolorit kůže i sliznic, dušná, poslechově bez plicní patologie, dechová f 16/min,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90 % bez kyslíku, TK 85/40, f 110/min. 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gly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4,5.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6C411C-7D79-DAAA-73AD-BD3D93CFF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975"/>
            <a:ext cx="5483225" cy="495300"/>
          </a:xfrm>
        </p:spPr>
        <p:txBody>
          <a:bodyPr/>
          <a:lstStyle/>
          <a:p>
            <a:r>
              <a:rPr lang="cs-CZ" dirty="0"/>
              <a:t>Situace: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43C9872-BB16-7271-6EB1-893ED9BBA47F}"/>
              </a:ext>
            </a:extLst>
          </p:cNvPr>
          <p:cNvSpPr txBox="1"/>
          <p:nvPr/>
        </p:nvSpPr>
        <p:spPr>
          <a:xfrm>
            <a:off x="212558" y="1916832"/>
            <a:ext cx="831988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Zajištěna 2x periferní žilní linka. Balancované krystaloidy 1000 ml. O</a:t>
            </a:r>
            <a:r>
              <a:rPr lang="cs-CZ" sz="1800" kern="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maskou. Transportována na ambulanci gynekologické kliniky jako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rezidua po porodu s velkou krevní ztrátou. Předávána s krevním tlakem 95/45, f 100/min.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93%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7F28081-E478-2366-EC35-038A6B54730C}"/>
              </a:ext>
            </a:extLst>
          </p:cNvPr>
          <p:cNvSpPr txBox="1"/>
          <p:nvPr/>
        </p:nvSpPr>
        <p:spPr>
          <a:xfrm>
            <a:off x="457200" y="3789040"/>
            <a:ext cx="8147248" cy="1469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Gynekologické vyš. včetně UZ s dg.  Rezidua po porodu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Odběry: KS, nakřížení krví, KO (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Hb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98,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Htk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0,31, tromb 190), koagulace v normě,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trombelastografie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bez patologie, v základní biochemii bez pozoruhodností, CRP 20.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Naplánovaná revize dutiny děložní – ta se uskutečnila 1,5 hod od přijetí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Hvězda: osmicípá 8">
            <a:extLst>
              <a:ext uri="{FF2B5EF4-FFF2-40B4-BE49-F238E27FC236}">
                <a16:creationId xmlns:a16="http://schemas.microsoft.com/office/drawing/2014/main" id="{0AE0585E-CB23-2F39-2E28-D0A9FFA5189D}"/>
              </a:ext>
            </a:extLst>
          </p:cNvPr>
          <p:cNvSpPr/>
          <p:nvPr/>
        </p:nvSpPr>
        <p:spPr>
          <a:xfrm>
            <a:off x="8050088" y="9148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022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2325C58-C7E8-5BFB-806E-23E331A1EE75}"/>
              </a:ext>
            </a:extLst>
          </p:cNvPr>
          <p:cNvSpPr txBox="1"/>
          <p:nvPr/>
        </p:nvSpPr>
        <p:spPr>
          <a:xfrm>
            <a:off x="323528" y="620688"/>
            <a:ext cx="8712968" cy="2963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příjezdu na sál: výrazně dušná, vyžaduje více zvednutou hlavu.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 kyslíku 90 %,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plicích poslechově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chrůpky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 jí na zvracení TK 90/45, f 100/min. 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Doplněna invazivní monitorace tlaku - a.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radialis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 do anestezie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Sufentanil+Propofol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rokuronium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intubována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řízeně ventilována.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Perioperačně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znovu laboratorní odběry včetně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trombelastografie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rozšířené koagulace, krevních plynů, laktát (5,3), troponin, NT-pro BNP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Krátký operační výkon (cca 10 minut) - revize dutiny děložní s odstraněním reziduální části placenty bez větších krevních ztrát. 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85834F1-8C59-8B90-E0B6-D49DEB8847F4}"/>
              </a:ext>
            </a:extLst>
          </p:cNvPr>
          <p:cNvSpPr txBox="1"/>
          <p:nvPr/>
        </p:nvSpPr>
        <p:spPr>
          <a:xfrm>
            <a:off x="323528" y="4005064"/>
            <a:ext cx="8496944" cy="1661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průběhu výkonu se prohlubuje oběhová nestabilita, která je řešen katecholaminy (KO, i koagulace jsou stabilní, nedochází k dalšímu poklesu).</a:t>
            </a:r>
            <a:endParaRPr kumimoji="0" lang="cs-CZ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výkonu zůstává pacientka </a:t>
            </a:r>
            <a:r>
              <a:rPr kumimoji="0" lang="cs-CZ" sz="18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analgosedována</a:t>
            </a:r>
            <a:r>
              <a:rPr kumimoji="0" lang="cs-CZ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umělé plicní ventilaci a je hospitalizována na KARIM. ECHO srdce prokazuje levostranné srdeční selhání - ejekční frakce levé komory je 15 % a je stanovena pracovní diagnóza virové myokarditidy.</a:t>
            </a:r>
            <a:endParaRPr lang="cs-CZ" dirty="0"/>
          </a:p>
        </p:txBody>
      </p:sp>
      <p:sp>
        <p:nvSpPr>
          <p:cNvPr id="7" name="Hvězda: osmicípá 6">
            <a:extLst>
              <a:ext uri="{FF2B5EF4-FFF2-40B4-BE49-F238E27FC236}">
                <a16:creationId xmlns:a16="http://schemas.microsoft.com/office/drawing/2014/main" id="{224FD238-F8C3-8F5F-88E1-109AB13B1230}"/>
              </a:ext>
            </a:extLst>
          </p:cNvPr>
          <p:cNvSpPr/>
          <p:nvPr/>
        </p:nvSpPr>
        <p:spPr>
          <a:xfrm>
            <a:off x="8229600" y="208154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9003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9BC15-BF2D-EFB4-4422-ACFFA28B1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F040E03-0A7D-CCDC-F9AE-E6F90AD34198}"/>
              </a:ext>
            </a:extLst>
          </p:cNvPr>
          <p:cNvSpPr txBox="1"/>
          <p:nvPr/>
        </p:nvSpPr>
        <p:spPr>
          <a:xfrm>
            <a:off x="396935" y="836712"/>
            <a:ext cx="8640960" cy="2267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39 let, I.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grav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0. para in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g.h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30+5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Diabetes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mellitus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na inzulinové pumpě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monitoring glykémie mezi 8-12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M.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hypertonicus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Dopegyt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½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tbl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R-V (před otěhotněním řešeno ACE inhibitory)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Magnezium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sulfuricum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20.30 hod. cca 1 hod. po večeři bolest břicha, nauzea, 2x zvracela – poprvé jídlo, podruhé již jen šťávy.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Hvězda: osmicípá 4">
            <a:extLst>
              <a:ext uri="{FF2B5EF4-FFF2-40B4-BE49-F238E27FC236}">
                <a16:creationId xmlns:a16="http://schemas.microsoft.com/office/drawing/2014/main" id="{22094E15-F814-3B16-5C50-21FCC04DC900}"/>
              </a:ext>
            </a:extLst>
          </p:cNvPr>
          <p:cNvSpPr/>
          <p:nvPr/>
        </p:nvSpPr>
        <p:spPr>
          <a:xfrm>
            <a:off x="8050088" y="9148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E60C711-0630-67A4-6D55-20777E0021F8}"/>
              </a:ext>
            </a:extLst>
          </p:cNvPr>
          <p:cNvSpPr txBox="1"/>
          <p:nvPr/>
        </p:nvSpPr>
        <p:spPr>
          <a:xfrm>
            <a:off x="534288" y="3719282"/>
            <a:ext cx="8495545" cy="18687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Hůř se jí dýchá, obtížněji se jí chodí. Je světloplachá. Má strach o dítě.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Nekrvácí, pohyby plodu cítí.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při vědomí, vystrašená, neklidná. Poslechově na plicích vlhké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chrůpky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bez kyslíku 93, TK 180/115, f 95/min,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perimaleolární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peritibiální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otoky,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10,1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836C70A4-C2DB-EF10-B59D-4C9021A49A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580408"/>
              </p:ext>
            </p:extLst>
          </p:nvPr>
        </p:nvGraphicFramePr>
        <p:xfrm flipH="1">
          <a:off x="4932040" y="147215"/>
          <a:ext cx="1197464" cy="1081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lip" r:id="rId2" imgW="3212327" imgH="3935896" progId="MS_ClipArt_Gallery.2">
                  <p:embed/>
                </p:oleObj>
              </mc:Choice>
              <mc:Fallback>
                <p:oleObj name="Klip" r:id="rId2" imgW="3212327" imgH="3935896" progId="MS_ClipArt_Gallery.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4932040" y="147215"/>
                        <a:ext cx="1197464" cy="10815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32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52E3442-2F60-32C1-6A8A-4B353461B45D}"/>
              </a:ext>
            </a:extLst>
          </p:cNvPr>
          <p:cNvSpPr txBox="1"/>
          <p:nvPr/>
        </p:nvSpPr>
        <p:spPr>
          <a:xfrm>
            <a:off x="251520" y="692696"/>
            <a:ext cx="8784976" cy="1173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Neinvazivní monitoring, zajištěna periferní žilní linka, poloha v sedu, O</a:t>
            </a:r>
            <a:r>
              <a:rPr lang="cs-CZ" sz="1800" kern="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maskou 2l/min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Ebrantil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25 mg  s odezvou na TK 165/105,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Furosemid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mg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dotaz na podání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Dexamethazon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 mg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i.m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.– negativní  - nepodáno,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EC32388-5B90-EB36-602A-5F083C02689C}"/>
              </a:ext>
            </a:extLst>
          </p:cNvPr>
          <p:cNvSpPr txBox="1"/>
          <p:nvPr/>
        </p:nvSpPr>
        <p:spPr>
          <a:xfrm>
            <a:off x="251520" y="2080859"/>
            <a:ext cx="8784976" cy="3863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Pacientka transportována na ambulanci gynekologické kliniky: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Odběry:  test na preeklampsii,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ure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krea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jaterní testy (vše zvýšené) KO (trombocytopenie), koagul,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iontogram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vyšetření moče proteinurie,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mikroalbuminurie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oligurie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dopler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a.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uterina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oční vyšetření – změny na očním pozadí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neurologické vyšetření: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hyperreflexe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kardiotokogram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Nepresol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 mg/25 ml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Fyz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roztoku bolus 3 ml, kontinuálně 5 ml/hod s úpravou dle TK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MgSO</a:t>
            </a:r>
            <a:r>
              <a:rPr lang="cs-CZ" sz="1800" i="1" kern="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20% kontinuálně 2,4 ml/hod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Dexamethazon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8mg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i.m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12 hod (plánované celkem 4 dávky )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vězda: osmicípá 6">
            <a:extLst>
              <a:ext uri="{FF2B5EF4-FFF2-40B4-BE49-F238E27FC236}">
                <a16:creationId xmlns:a16="http://schemas.microsoft.com/office/drawing/2014/main" id="{BD39838F-A0A3-7287-43FA-2293BC5E0EC2}"/>
              </a:ext>
            </a:extLst>
          </p:cNvPr>
          <p:cNvSpPr/>
          <p:nvPr/>
        </p:nvSpPr>
        <p:spPr>
          <a:xfrm>
            <a:off x="8229600" y="25192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3458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vězda: osmicípá 2">
            <a:extLst>
              <a:ext uri="{FF2B5EF4-FFF2-40B4-BE49-F238E27FC236}">
                <a16:creationId xmlns:a16="http://schemas.microsoft.com/office/drawing/2014/main" id="{D1C610E3-9E92-ADE9-7CFB-C1A30ED718D1}"/>
              </a:ext>
            </a:extLst>
          </p:cNvPr>
          <p:cNvSpPr/>
          <p:nvPr/>
        </p:nvSpPr>
        <p:spPr>
          <a:xfrm>
            <a:off x="8050088" y="9148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FDA38DB-76E9-6153-7CC4-0389867A98FD}"/>
              </a:ext>
            </a:extLst>
          </p:cNvPr>
          <p:cNvSpPr txBox="1"/>
          <p:nvPr/>
        </p:nvSpPr>
        <p:spPr>
          <a:xfrm>
            <a:off x="201236" y="692696"/>
            <a:ext cx="8507288" cy="1367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Žena 25+ let,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Matkou pacientky volána ZZS pro křeče, kterým předcházela úporná bolest hlavy. Dle matky se dcera asi před rokem léčila pro závislost na alkoholu a nějakých lécích. Má strach, že si zase něco vzala.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73A9311-5E14-ECBF-6254-6A64075C96D9}"/>
              </a:ext>
            </a:extLst>
          </p:cNvPr>
          <p:cNvSpPr txBox="1"/>
          <p:nvPr/>
        </p:nvSpPr>
        <p:spPr>
          <a:xfrm>
            <a:off x="254928" y="4583102"/>
            <a:ext cx="876325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příjezdu pacientka na zemi,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spont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ventilace 10/min, reaguje jen na bolestivý podnět úhybným manévrem, bez známek traumatu, bez pomočení.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89 bez kyslíku, TK 190/100,  f 110/min. zorničky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izokorické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 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fotorekcí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3+,3+. V průběhu vyšetření se znovu objevují křeče s náznakem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opistotonu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bez známek lateralizace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13112FE-2325-0757-CBA8-279188852E94}"/>
              </a:ext>
            </a:extLst>
          </p:cNvPr>
          <p:cNvSpPr txBox="1"/>
          <p:nvPr/>
        </p:nvSpPr>
        <p:spPr>
          <a:xfrm>
            <a:off x="216104" y="2317548"/>
            <a:ext cx="85072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Doplnění anamnézy od matky: Matka pacientky s dcerou nežije, půl roku se neviděly. Přijela poté, co ji dcera volala, že je jí moc zle, zvrací, přestává vidět a má strašné bolesti hlavy. Neví zda se s něčím léčí, netuší, zda si vzala nějaké léky, jaké má alergie, zda je těhotná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624E44E-B791-4162-A967-46F68E2CE476}"/>
              </a:ext>
            </a:extLst>
          </p:cNvPr>
          <p:cNvSpPr txBox="1"/>
          <p:nvPr/>
        </p:nvSpPr>
        <p:spPr>
          <a:xfrm>
            <a:off x="254928" y="3726746"/>
            <a:ext cx="85072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nalezených farmak načaté krabičky: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Dopegyt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250 mg,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Helides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20mg a vitamínový přípravek</a:t>
            </a:r>
            <a:endParaRPr lang="cs-CZ" dirty="0"/>
          </a:p>
        </p:txBody>
      </p:sp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B0144B9F-D4FE-6E49-10E1-E32357A296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876232"/>
              </p:ext>
            </p:extLst>
          </p:nvPr>
        </p:nvGraphicFramePr>
        <p:xfrm flipH="1">
          <a:off x="4439253" y="19933"/>
          <a:ext cx="1226715" cy="1108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lip" r:id="rId2" imgW="3212327" imgH="3935896" progId="MS_ClipArt_Gallery.2">
                  <p:embed/>
                </p:oleObj>
              </mc:Choice>
              <mc:Fallback>
                <p:oleObj name="Klip" r:id="rId2" imgW="3212327" imgH="3935896" progId="MS_ClipArt_Gallery.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4439253" y="19933"/>
                        <a:ext cx="1226715" cy="11080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146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A447D7-E6A1-0E97-3E2A-5A58778ED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3E3098C-7BBC-18DC-8E24-ECBD780075B5}"/>
              </a:ext>
            </a:extLst>
          </p:cNvPr>
          <p:cNvSpPr txBox="1"/>
          <p:nvPr/>
        </p:nvSpPr>
        <p:spPr>
          <a:xfrm>
            <a:off x="226378" y="1124744"/>
            <a:ext cx="8691244" cy="185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zajištěném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vstupu midazolam 5 mg,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suxamethonium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100 mg a pacientka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intubována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napojena na řízenou ventilaci.  Doplněna analgosedace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sufentanyl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10ug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opakovaně midazolam 5mg. Zajištěná pacientka transportována na urgentní příjem s pracovní dg. Porucha vědomí nejasné etiologie s křečovou aktivitou. Během transportu vzhledem k opakovanému TK 175-180/95-100 i přes analgosedaci aplikován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Ebrantil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bolus 10mg s následnou kontinuální infuzí a pro náznak křečové aktivity Diazepam 10mg. </a:t>
            </a:r>
            <a:r>
              <a:rPr lang="cs-CZ" sz="1800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Hvězda: osmicípá 2">
            <a:extLst>
              <a:ext uri="{FF2B5EF4-FFF2-40B4-BE49-F238E27FC236}">
                <a16:creationId xmlns:a16="http://schemas.microsoft.com/office/drawing/2014/main" id="{5D8A7E8D-23CD-C303-671F-F99FBFF89CE7}"/>
              </a:ext>
            </a:extLst>
          </p:cNvPr>
          <p:cNvSpPr/>
          <p:nvPr/>
        </p:nvSpPr>
        <p:spPr>
          <a:xfrm>
            <a:off x="8050088" y="9148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9124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B0DAE-C48C-0899-1B1E-31B0A7F37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3B25354-DF4F-06F6-C07A-D6DDA77E77B3}"/>
              </a:ext>
            </a:extLst>
          </p:cNvPr>
          <p:cNvSpPr txBox="1"/>
          <p:nvPr/>
        </p:nvSpPr>
        <p:spPr>
          <a:xfrm>
            <a:off x="323528" y="1124744"/>
            <a:ext cx="8712968" cy="35557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hale urgentního příjmu.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Kompletní laboratoř biochemie, KO, koagulace, snaha o odběr moče neúspěšná – po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zacévkování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zisk cca 2 ml moči, pacientka anurická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CT mozku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Vysloveno podezření, že je pacientka těhotná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Potvrzeno ultrazvukem – gynekolog odhaduje těhotenství na 30-32. gestační týden, zhoršený nález průtoku na a.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umbilicalis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rozhodnuto o urgentním císařském řezu v celkové anestezii – chlapec, 1150 g, </a:t>
            </a:r>
            <a:r>
              <a:rPr lang="cs-CZ" sz="1800" i="1" kern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intubován</a:t>
            </a:r>
            <a:r>
              <a:rPr lang="cs-CZ" sz="1800" i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napojen na umělou plicní ventilaci. Rodička zůstává v analgosedaci na umělé plicní ventilaci s komplexní léčbou eklampsie. 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Hvězda: osmicípá 4">
            <a:extLst>
              <a:ext uri="{FF2B5EF4-FFF2-40B4-BE49-F238E27FC236}">
                <a16:creationId xmlns:a16="http://schemas.microsoft.com/office/drawing/2014/main" id="{1E09579C-3F97-0A1A-44A7-4C973DC34BCF}"/>
              </a:ext>
            </a:extLst>
          </p:cNvPr>
          <p:cNvSpPr/>
          <p:nvPr/>
        </p:nvSpPr>
        <p:spPr>
          <a:xfrm>
            <a:off x="8050088" y="9148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79025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B6714-0FF0-7E42-73E1-36B82DF06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Preeklampsie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19D42A3-EA44-912C-2698-6A2B6B650F09}"/>
              </a:ext>
            </a:extLst>
          </p:cNvPr>
          <p:cNvSpPr txBox="1"/>
          <p:nvPr/>
        </p:nvSpPr>
        <p:spPr>
          <a:xfrm>
            <a:off x="251520" y="824738"/>
            <a:ext cx="8640960" cy="3042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antihypertenzní terapie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labetalol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Trandate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20 ml, 1 ml= 5 mg)  10–80 mg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bolus s následným kontinuálním podáním 1 – 2mg/min nebo opakované bolusy v intervalech cca 10–20 min)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dihydralazin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Nepresol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25 mg)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urapidil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Ebrantil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5 ml, 1 ml = 5mg) bolus 10–15 mg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s následným kontinuálním podáním 2mg/min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diuretika – pouze při hrozícím, či rozvinutém plicním edému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Furosemis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10–20 mg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.).  Je nutné pamatovat na to, že mají nepříznivý vliv na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perfuzi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placenty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těžké preeklampsie MgSO</a:t>
            </a:r>
            <a:r>
              <a:rPr lang="cs-CZ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prevence křečové aktivity</a:t>
            </a:r>
          </a:p>
        </p:txBody>
      </p:sp>
    </p:spTree>
    <p:extLst>
      <p:ext uri="{BB962C8B-B14F-4D97-AF65-F5344CB8AC3E}">
        <p14:creationId xmlns:p14="http://schemas.microsoft.com/office/powerpoint/2010/main" val="2701118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6F024-8D79-1152-8F85-DE5E725B9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Eklampsie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F0BED2F-13E9-F8D1-6AF1-9A17A92B6A95}"/>
              </a:ext>
            </a:extLst>
          </p:cNvPr>
          <p:cNvSpPr txBox="1"/>
          <p:nvPr/>
        </p:nvSpPr>
        <p:spPr>
          <a:xfrm>
            <a:off x="12546" y="836712"/>
            <a:ext cx="8964488" cy="4524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Prevence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aortokavální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komprese a prevence poranění při křečích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maskou, v případě kumulujících křečových záchvatů s poruchou vědomí zajištění DC intubací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MgSO</a:t>
            </a:r>
            <a:r>
              <a:rPr lang="cs-CZ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(1amp = 10 ml, 1ml = 200mg), </a:t>
            </a:r>
          </a:p>
          <a:p>
            <a:pPr lvl="0" algn="just">
              <a:lnSpc>
                <a:spcPct val="107000"/>
              </a:lnSpc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4–6 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následná kontinuální aplikace 1-2 g/hod.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algn="just">
              <a:lnSpc>
                <a:spcPct val="107000"/>
              </a:lnSpc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CAVE!!!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magnesium je kontraindikováno u pacientek s 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myasthenia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gravis – zde je lékem volby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fenytoin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Epanutin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1amp = 5 ml, 1 ml = 50 mg) 15mg/kg v pomalé infuzi s následnou kontinuální aplikací 40 mg/min.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benzodiazepiny  (např.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Apaurin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5-10 mg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antihypertenzní terapie viz výše </a:t>
            </a:r>
          </a:p>
          <a:p>
            <a:pPr marL="457200" algn="just">
              <a:lnSpc>
                <a:spcPct val="107000"/>
              </a:lnSpc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labetalol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Trandate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20 ml, 1 ml= 5 mg)  10–80 mg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bolus s následným kontinuálním podáním 1 – 2mg/min nebo opakované bolusy v intervalech cca 10–20 min)</a:t>
            </a:r>
          </a:p>
          <a:p>
            <a:pPr marL="457200" algn="just">
              <a:lnSpc>
                <a:spcPct val="107000"/>
              </a:lnSpc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dihydralazin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Nepresol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25 mg)</a:t>
            </a: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urapidil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Ebrantil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5 ml, 1 ml = 5mg) bolus 10–15 mg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s následným kontinuálním podáním 2mg/min</a:t>
            </a:r>
          </a:p>
        </p:txBody>
      </p:sp>
    </p:spTree>
    <p:extLst>
      <p:ext uri="{BB962C8B-B14F-4D97-AF65-F5344CB8AC3E}">
        <p14:creationId xmlns:p14="http://schemas.microsoft.com/office/powerpoint/2010/main" val="157179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B4BFDD6C-5E9E-4931-A524-3FEC63549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95" y="699551"/>
            <a:ext cx="5483225" cy="495300"/>
          </a:xfrm>
        </p:spPr>
        <p:txBody>
          <a:bodyPr/>
          <a:lstStyle/>
          <a:p>
            <a:r>
              <a:rPr lang="cs-CZ" altLang="cs-CZ" sz="2400" dirty="0">
                <a:solidFill>
                  <a:srgbClr val="C00000"/>
                </a:solidFill>
                <a:latin typeface="Roboto-Bold"/>
              </a:rPr>
              <a:t>Krvácení v těhotenství </a:t>
            </a:r>
            <a:endParaRPr lang="cs-CZ" altLang="cs-CZ" sz="2400" dirty="0">
              <a:solidFill>
                <a:srgbClr val="C00000"/>
              </a:solidFill>
            </a:endParaRPr>
          </a:p>
        </p:txBody>
      </p:sp>
      <p:sp>
        <p:nvSpPr>
          <p:cNvPr id="26627" name="Obdélník 2">
            <a:extLst>
              <a:ext uri="{FF2B5EF4-FFF2-40B4-BE49-F238E27FC236}">
                <a16:creationId xmlns:a16="http://schemas.microsoft.com/office/drawing/2014/main" id="{AC138DCF-9EEF-480E-B31B-FE9B5D1E7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65" y="1484784"/>
            <a:ext cx="8753068" cy="2919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méně závažné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krevní ztráta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1000 ml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závažné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krevní ztráta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1000–1500 m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peripartální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život ohrožující krvácení (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PŽOK)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krevní ztráta </a:t>
            </a: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 1500 ml 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ztráta, která je spojena s klinickými nebo laboratorními známkami šoku.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altLang="cs-CZ" sz="1800" dirty="0">
              <a:solidFill>
                <a:srgbClr val="000000"/>
              </a:solidFill>
              <a:latin typeface="ArialMT"/>
            </a:endParaRPr>
          </a:p>
        </p:txBody>
      </p:sp>
      <p:pic>
        <p:nvPicPr>
          <p:cNvPr id="2" name="Picture 7">
            <a:extLst>
              <a:ext uri="{FF2B5EF4-FFF2-40B4-BE49-F238E27FC236}">
                <a16:creationId xmlns:a16="http://schemas.microsoft.com/office/drawing/2014/main" id="{26589393-DC4F-7A32-8C45-4C7B30AE9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08" y="436290"/>
            <a:ext cx="3629025" cy="1905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18416253-48A2-0648-9A94-9C34A1542181}"/>
              </a:ext>
            </a:extLst>
          </p:cNvPr>
          <p:cNvSpPr txBox="1"/>
          <p:nvPr/>
        </p:nvSpPr>
        <p:spPr>
          <a:xfrm>
            <a:off x="2555776" y="4405451"/>
            <a:ext cx="4824536" cy="967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České republice zemře každý rok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b="1" kern="1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peripartální</a:t>
            </a:r>
            <a:r>
              <a:rPr lang="cs-CZ" sz="2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krvácení  7–10 žen</a:t>
            </a:r>
            <a:r>
              <a:rPr lang="cs-CZ" sz="18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82"/>
    </mc:Choice>
    <mc:Fallback xmlns="">
      <p:transition spd="slow" advTm="35482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0E0F7-C276-1717-4DD4-0F39CD22B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hale urgentního příjmu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906C353-4558-F56D-6DB7-CB24F3FC603C}"/>
              </a:ext>
            </a:extLst>
          </p:cNvPr>
          <p:cNvSpPr txBox="1"/>
          <p:nvPr/>
        </p:nvSpPr>
        <p:spPr>
          <a:xfrm>
            <a:off x="89756" y="1340768"/>
            <a:ext cx="8964488" cy="3635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vyšetření moči na proteinurii (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≥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0,3 g/24 hod), případně na poměr albumin/kreatinin v moči (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≥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30 mg/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mmol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krevní obraz ( trombocytopenie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100x 10</a:t>
            </a:r>
            <a:r>
              <a:rPr lang="cs-CZ" sz="1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/l, vzestup hematokritu) +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schistocyty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koagulace včetně fibrinogenu, ATIII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jaterní testy (elevace AST, ALT)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kyselina močová (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360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µ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mol/l), vzestup kreatininu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ionty včetně Mg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gynekologické vyšetření včetně ultrazvukového vyšetření zaměřeného nejen na stav plodu, ale i na zjištění průtoků při dopplerovském vyšetření uterinních a umbilikálních tepen 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kardiotokografii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Kauzální terapií je ukončení těhotenství. Rozhodnutí o načasování, způsobu ukončení a případné kortikosteroidní terapii z důvodu indukce zrání plic plodu je v indikaci gynekologa.  </a:t>
            </a:r>
          </a:p>
        </p:txBody>
      </p:sp>
    </p:spTree>
    <p:extLst>
      <p:ext uri="{BB962C8B-B14F-4D97-AF65-F5344CB8AC3E}">
        <p14:creationId xmlns:p14="http://schemas.microsoft.com/office/powerpoint/2010/main" val="3512923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349AFC-E0C7-D9E4-E8C7-EA38CB78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Plná krev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934AF0F-DFD2-0CD9-91EF-1316AB043E4F}"/>
              </a:ext>
            </a:extLst>
          </p:cNvPr>
          <p:cNvSpPr txBox="1"/>
          <p:nvPr/>
        </p:nvSpPr>
        <p:spPr>
          <a:xfrm>
            <a:off x="107504" y="573311"/>
            <a:ext cx="8496944" cy="4741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Použití v PNP je podmíněno: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technickým vybavením (chladící box pro transport krve, validace na teplotu 4 </a:t>
            </a:r>
            <a:r>
              <a:rPr lang="cs-CZ" sz="18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s garancí udržení teploty déle než 24 hodin a s atestem pro použití ve vrtulníku,  průtokový nebo jiný ohřívač krve)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održením striktních pravidel pro transport, aplikaci nebo případnou likvidaci nepoužitých transfuzních jednotek.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prava vykazování aplikací transfuzních jednotek (domluvou s transfuzním střediskem, traumacentrem).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většině případů je krev transportována prostředky ZZS z transfuzního střediska na předem určené místo ZZS, kde je skladována max. 12–24 hodin. Pokud není krev použita, je vrácena na transfuzní středisko.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Čím starší je transfuzní jednotka plné krve, tím horší bude funkce trombocytů, snižuje se i aktivita koagulačních faktorů a je nutné počítat s vyšší hladinou K, které je uvolňováno při rozpadu buněk z důvodů stárnutí krve.</a:t>
            </a:r>
          </a:p>
        </p:txBody>
      </p:sp>
    </p:spTree>
    <p:extLst>
      <p:ext uri="{BB962C8B-B14F-4D97-AF65-F5344CB8AC3E}">
        <p14:creationId xmlns:p14="http://schemas.microsoft.com/office/powerpoint/2010/main" val="1067656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17396-499F-6402-465D-286566A9D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Nežádoucí </a:t>
            </a:r>
            <a:r>
              <a:rPr lang="cs-CZ" dirty="0" err="1"/>
              <a:t>potransfuzní</a:t>
            </a:r>
            <a:r>
              <a:rPr lang="cs-CZ" dirty="0"/>
              <a:t> reakce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CEFC7E9-693C-EDDB-C99E-29BFB6F19F3B}"/>
              </a:ext>
            </a:extLst>
          </p:cNvPr>
          <p:cNvSpPr txBox="1"/>
          <p:nvPr/>
        </p:nvSpPr>
        <p:spPr>
          <a:xfrm>
            <a:off x="251520" y="519629"/>
            <a:ext cx="8229600" cy="4485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hemolytická reakce (reakce způsobená protilátkami), i při aplikaci 0- nelze vyloučit vznik hemolytické reakce. Pacient může mít protilátku proti antigenům jiných skupinových systémů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pyretická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reakce (přítomnost pyrogenů v transfuzním přípravku, nebo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alloprotilátky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proti transfundovaným leukocytům či trombocytům)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alergická reakce (alergie na složky konzervačního roztoku)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infekční komplikace (přenos infekcí, viry,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priony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…)</a:t>
            </a:r>
          </a:p>
          <a:p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TRALI syndrom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Transfusion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Injury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akutní poškození plic, které vznikne běhen transfuze nebo do 6 hodin od jejího ukončení u pacientů bez jiných rizikových faktorů pro ALI (akutní poškození plic). </a:t>
            </a:r>
          </a:p>
          <a:p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ovoří se o tzv.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-hit modelu, kdy první úder je např. trauma či sepse a druhý úder je vlastní transfuze a situace bývá označována jako „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TRALI“. Klinicky může syndrom probíhat pod obrazem plicního edému, dechové nedostatečnosti,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hypoxemie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tachykardie, hypotenze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741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E6F94-32E4-48D2-5A32-2E485E4B4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Plazma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88F1A78-5A2E-16CF-B592-4E30EEF67A51}"/>
              </a:ext>
            </a:extLst>
          </p:cNvPr>
          <p:cNvSpPr txBox="1"/>
          <p:nvPr/>
        </p:nvSpPr>
        <p:spPr>
          <a:xfrm>
            <a:off x="215516" y="836712"/>
            <a:ext cx="8712968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dostupná buď jako čerstvě zmražená plazma (FFP) nebo jako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Octoplas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LG (ve formě zmrazené infuze nebo jako lyofilizovaný prášek).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AAB0FE1-A054-CB91-68C3-C33E626BA450}"/>
              </a:ext>
            </a:extLst>
          </p:cNvPr>
          <p:cNvSpPr txBox="1"/>
          <p:nvPr/>
        </p:nvSpPr>
        <p:spPr>
          <a:xfrm>
            <a:off x="220110" y="1777798"/>
            <a:ext cx="8820980" cy="156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Octaplas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LG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směsná protivirově ošetřená plazma vyrobena ze směsi mražených plazem od 630–1520 dárců. Má definovaný obsah účinných látek. Kromě antivirového ošetření dochází při výrobě i k odstranění případných bakterií nebo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prionů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Výrazně se snižuje riziko imunologických reakcí včetně TRALI. Obdobně jako FFP je skupinově specifická (A, B, AB, 0). Plazma skupiny AB je považována za univerzální plazmu.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1BFE312-B1B4-FF1A-2C4F-56762AAC9802}"/>
              </a:ext>
            </a:extLst>
          </p:cNvPr>
          <p:cNvSpPr txBox="1"/>
          <p:nvPr/>
        </p:nvSpPr>
        <p:spPr>
          <a:xfrm>
            <a:off x="276413" y="3639992"/>
            <a:ext cx="87083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Octaplas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LG zmrazená infuze má standartní objem 200ml,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lyofilizát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1 balení obsahuje lahvičku (9–14 g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lyofilizátu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 rozpouštědlo 190 ml. Výsledný roztok tak má 45–70 mg/ml proteinů lidské plazmy. Skladuje se při pokojové teplotě do 25 </a:t>
            </a:r>
            <a:r>
              <a:rPr lang="cs-CZ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v původním obalu chráněn před světlem. Doba expirace je 2 roky. 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7BADA5B-01A0-3CCA-703D-AE91D08121A7}"/>
              </a:ext>
            </a:extLst>
          </p:cNvPr>
          <p:cNvSpPr txBox="1"/>
          <p:nvPr/>
        </p:nvSpPr>
        <p:spPr>
          <a:xfrm>
            <a:off x="293563" y="5229200"/>
            <a:ext cx="8708373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 rozpouštění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lyofilizátu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do 15 minut. Jemné kroužení lahví s práškem, dokud se prášek zcela nerozpustí. Lahví se nemůže třepat – tvorba pěny. </a:t>
            </a:r>
          </a:p>
        </p:txBody>
      </p:sp>
    </p:spTree>
    <p:extLst>
      <p:ext uri="{BB962C8B-B14F-4D97-AF65-F5344CB8AC3E}">
        <p14:creationId xmlns:p14="http://schemas.microsoft.com/office/powerpoint/2010/main" val="21332851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2D3FE-2318-66C6-C960-6880ADF46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Fibrinogen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D128855-2FD7-C763-7EC1-5471AF083319}"/>
              </a:ext>
            </a:extLst>
          </p:cNvPr>
          <p:cNvSpPr txBox="1"/>
          <p:nvPr/>
        </p:nvSpPr>
        <p:spPr>
          <a:xfrm>
            <a:off x="251520" y="692696"/>
            <a:ext cx="84249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Haemocomplettan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 je koncentrát fibrinogenu vyrobený z lidské plazmy, dodávaný v lyofilizované formě (bílý prášek). Jsou dostupné dvě velikosti balení – v jedné lahvičce je 1 g nebo 2 g fibrinogenu</a:t>
            </a:r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C5EFB695-C01A-649F-731E-651EFFFCE1D6}"/>
              </a:ext>
            </a:extLst>
          </p:cNvPr>
          <p:cNvSpPr txBox="1">
            <a:spLocks/>
          </p:cNvSpPr>
          <p:nvPr/>
        </p:nvSpPr>
        <p:spPr bwMode="auto">
          <a:xfrm>
            <a:off x="422920" y="1988840"/>
            <a:ext cx="54832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rgbClr val="D20A1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D20A1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D20A1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D20A1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D20A11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D20A11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D20A11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D20A11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D20A11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Kyselina </a:t>
            </a:r>
            <a:r>
              <a:rPr lang="cs-CZ" dirty="0" err="1"/>
              <a:t>tranexamová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F92A0CD-4A04-7277-321D-6EF6ADA9DD6A}"/>
              </a:ext>
            </a:extLst>
          </p:cNvPr>
          <p:cNvSpPr txBox="1"/>
          <p:nvPr/>
        </p:nvSpPr>
        <p:spPr>
          <a:xfrm>
            <a:off x="251520" y="2484140"/>
            <a:ext cx="8712968" cy="3156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Exacyl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 5 ml ampulka - 500 mg účinné látky.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Doporučená dávka u dospělého pacienta 1 g během 10 minut co nejdříve a poté další dávka 1 g v průběhu následujících 8 hodin.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dětí je doporučené dávkování 25–50 mg/kg tělesné hmotnosti.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není možné podat kyselinu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tranexamovou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3 hodin od vzniku traumatického ŽOK doporučuje se její aplikace až po průkazu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hyperfibrinolýzy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(např.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viskoelastografickou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metodou).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Mezi nežádoucí účinky mohou patřit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trombembolické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komplikace, proto je vždy na zvážení její indikace u pacientů s 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kraniotraumatem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625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B4182-2FC0-DC38-A338-5846B5187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1903DE4-3FC5-9674-1325-931160F1B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196752"/>
            <a:ext cx="4457238" cy="3132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porodem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mimoděložní těhotenství,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potrat ve II. trimestru gravidity,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placenta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praevia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abrupce placenty,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ruptura dělohy.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None/>
            </a:pPr>
            <a:endParaRPr lang="cs-CZ" altLang="cs-CZ" sz="1800" dirty="0">
              <a:solidFill>
                <a:srgbClr val="000000"/>
              </a:solidFill>
              <a:latin typeface="ArialMT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4466B46-0F24-D266-00F0-843BBB57BE6B}"/>
              </a:ext>
            </a:extLst>
          </p:cNvPr>
          <p:cNvSpPr txBox="1"/>
          <p:nvPr/>
        </p:nvSpPr>
        <p:spPr>
          <a:xfrm>
            <a:off x="5083407" y="908720"/>
            <a:ext cx="3960440" cy="4090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porodu: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hypotonie (atonie) dělohy,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zadržená placenta nebo její část,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porodní poranění,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porucha krevní srážlivosti ať již primární (hemofilie, von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Wilebrandova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choroba) nebo získaná (konzumpční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koagulopatie</a:t>
            </a: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 krevní ztrátě,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embolii plodovou vodou,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HELLP syndromu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antikoagulační terapii.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73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2205C-412C-09AE-9A4C-C42B3853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v PNP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14FDF5B-D448-986B-CF1C-5FC3A12758FF}"/>
              </a:ext>
            </a:extLst>
          </p:cNvPr>
          <p:cNvSpPr txBox="1"/>
          <p:nvPr/>
        </p:nvSpPr>
        <p:spPr>
          <a:xfrm>
            <a:off x="275151" y="607060"/>
            <a:ext cx="8593698" cy="4228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dva žilní vstupy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neinvazivní monitorace vitálních funkcí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maskou, (intubace – obtížná – pozor na změny v těhotenství – rychlá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desaturace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vzhledem k poklesu reziduálního plicního objemu, celkové prosáknutí dýchacích cest, křehčí sliznice, snížený tonus jícnových sfinkterů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balancované krystaloidy do 1500 ml –hranice nebezpečí vzniku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diluční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koagulopatie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Katecholaminy (Noradrenalin)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taktika permisivní hypotenze TK systol 90 mm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Hg</a:t>
            </a:r>
            <a:endParaRPr lang="cs-CZ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zabránění ztráty tepla. Pokles tělesné teploty o 1 </a:t>
            </a:r>
            <a:r>
              <a:rPr lang="cs-CZ" sz="1800" kern="1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znamená pokles aktivity koagulačních faktorů o 10 %. Při teplotě pod 34 </a:t>
            </a:r>
            <a:r>
              <a:rPr lang="cs-CZ" sz="1800" kern="100" baseline="30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výrazně snižuje funkce krevních destiček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neproběhl-li porod – prevence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aortokavální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komprese při polohování, aplikace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uterolytik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typu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Gynipral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může být kontraproduktivní a zvýšit krevní ztrátu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situaci po potratu či porodu je možné provádět masáž dělohy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9">
            <a:extLst>
              <a:ext uri="{FF2B5EF4-FFF2-40B4-BE49-F238E27FC236}">
                <a16:creationId xmlns:a16="http://schemas.microsoft.com/office/drawing/2014/main" id="{A9370F0A-88EC-9E39-52A8-733CE36F00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646097"/>
              </p:ext>
            </p:extLst>
          </p:nvPr>
        </p:nvGraphicFramePr>
        <p:xfrm>
          <a:off x="7236296" y="4581128"/>
          <a:ext cx="1447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4016999" imgH="3945437" progId="MS_ClipArt_Gallery.5">
                  <p:embed/>
                </p:oleObj>
              </mc:Choice>
              <mc:Fallback>
                <p:oleObj name="Clip" r:id="rId2" imgW="4016999" imgH="3945437" progId="MS_ClipArt_Gallery.5">
                  <p:embed/>
                  <p:pic>
                    <p:nvPicPr>
                      <p:cNvPr id="5" name="Object 9">
                        <a:extLst>
                          <a:ext uri="{FF2B5EF4-FFF2-40B4-BE49-F238E27FC236}">
                            <a16:creationId xmlns:a16="http://schemas.microsoft.com/office/drawing/2014/main" id="{1E952D06-69B7-4A87-336E-98FA28681E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581128"/>
                        <a:ext cx="1447800" cy="1676400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066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2205C-412C-09AE-9A4C-C42B3853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v PNP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14FDF5B-D448-986B-CF1C-5FC3A12758FF}"/>
              </a:ext>
            </a:extLst>
          </p:cNvPr>
          <p:cNvSpPr txBox="1"/>
          <p:nvPr/>
        </p:nvSpPr>
        <p:spPr>
          <a:xfrm>
            <a:off x="275151" y="607060"/>
            <a:ext cx="8593698" cy="4627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Uterotonika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Oxytocin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 ml = 5 IU) bolus 10 IU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+ následná infuze např. 20-40 IU ve 100 ml F 1/1.  Bolus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oxytocynu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má relativně krátkou dobu účinku cca 10 minut. 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Je-li dostupný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karbetocin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Duratocin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1ml = 100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který má 6–8 x vyšší účinek než oxytocin je možné jej jednorázově v dávce 100ug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podat. Oba přípravky mohou snižovat krevní tlak.</a:t>
            </a: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ergometrin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Metylergometrin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 ml = 0,2 mg) – jde o neselektivní alfa sympatolytikum, lze jej kombinovat s oxytocinem v dávce 0,2 mg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nebo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i.m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lze opakovat maximálně 3x ve 30minutových intervalech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kyselina </a:t>
            </a:r>
            <a:r>
              <a:rPr lang="cs-CZ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tranexamová</a:t>
            </a: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Exacyl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amp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5 ml, 1 ml = 100mg ) – inhibitor aktivátoru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plasminogenu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má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antifibrinolytický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účinek. Iniciální dávka 1 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Fibrinogen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(např.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Haemocomplettan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P) je-li dostupný, iniciální dávka při PŽOK je 2–4 g </a:t>
            </a:r>
            <a:r>
              <a:rPr lang="cs-CZ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Je-li dostupná, tak plazma nebo transfuzní jednotka plné krve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Nalezený obrázek pro oxytocin">
            <a:extLst>
              <a:ext uri="{FF2B5EF4-FFF2-40B4-BE49-F238E27FC236}">
                <a16:creationId xmlns:a16="http://schemas.microsoft.com/office/drawing/2014/main" id="{4F54E2AC-07E6-70C2-E790-E8F79FD4F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809" y="4905276"/>
            <a:ext cx="23526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544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2205C-412C-09AE-9A4C-C42B3853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na UP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14FDF5B-D448-986B-CF1C-5FC3A12758FF}"/>
              </a:ext>
            </a:extLst>
          </p:cNvPr>
          <p:cNvSpPr txBox="1"/>
          <p:nvPr/>
        </p:nvSpPr>
        <p:spPr>
          <a:xfrm>
            <a:off x="275151" y="607060"/>
            <a:ext cx="8593698" cy="4524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krevní skupina, nakřížení krví, krevní obraz, rozšířená koagulace včetně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trombelastografie</a:t>
            </a: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biochemie, včetně ionizovaného kalcia, laktát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dozajištění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žilních vstupů, invazivní monitorace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pokračuje se ve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volumosubstituci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transfuzními přípravky a krevními deriváty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prostaglandiny – lékem volby je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dinoprost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Enzaprost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 1amp = 5 mg) buď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i.v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v infuzi nebo přímo do děložního svalu. Další variantou je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carboprost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Prostin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15M) – aplikace je přímo do děložního svalu. 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gynekologické vyšetření-neproběhl-li porod, pak rozhodnutí o urgentním ukončení těhotenství císařským řezem</a:t>
            </a:r>
          </a:p>
        </p:txBody>
      </p:sp>
      <p:graphicFrame>
        <p:nvGraphicFramePr>
          <p:cNvPr id="3" name="Object 9">
            <a:extLst>
              <a:ext uri="{FF2B5EF4-FFF2-40B4-BE49-F238E27FC236}">
                <a16:creationId xmlns:a16="http://schemas.microsoft.com/office/drawing/2014/main" id="{E199FF1E-D701-13E6-12F5-768513C9C9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810713"/>
              </p:ext>
            </p:extLst>
          </p:nvPr>
        </p:nvGraphicFramePr>
        <p:xfrm>
          <a:off x="7711786" y="5131696"/>
          <a:ext cx="972309" cy="1125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4016999" imgH="3945437" progId="MS_ClipArt_Gallery.5">
                  <p:embed/>
                </p:oleObj>
              </mc:Choice>
              <mc:Fallback>
                <p:oleObj name="Clip" r:id="rId2" imgW="4016999" imgH="3945437" progId="MS_ClipArt_Gallery.5">
                  <p:embed/>
                  <p:pic>
                    <p:nvPicPr>
                      <p:cNvPr id="5" name="Object 9">
                        <a:extLst>
                          <a:ext uri="{FF2B5EF4-FFF2-40B4-BE49-F238E27FC236}">
                            <a16:creationId xmlns:a16="http://schemas.microsoft.com/office/drawing/2014/main" id="{1E952D06-69B7-4A87-336E-98FA28681E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1786" y="5131696"/>
                        <a:ext cx="972309" cy="1125831"/>
                      </a:xfrm>
                      <a:prstGeom prst="rect">
                        <a:avLst/>
                      </a:prstGeom>
                      <a:solidFill>
                        <a:srgbClr val="92D05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5435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2205C-412C-09AE-9A4C-C42B3853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 na UP  v situaci </a:t>
            </a:r>
            <a:r>
              <a:rPr lang="cs-CZ" dirty="0" err="1"/>
              <a:t>postpartální</a:t>
            </a:r>
            <a:r>
              <a:rPr lang="cs-CZ" dirty="0"/>
              <a:t> </a:t>
            </a:r>
            <a:r>
              <a:rPr lang="cs-CZ" dirty="0" err="1"/>
              <a:t>haemoragie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14FDF5B-D448-986B-CF1C-5FC3A12758FF}"/>
              </a:ext>
            </a:extLst>
          </p:cNvPr>
          <p:cNvSpPr txBox="1"/>
          <p:nvPr/>
        </p:nvSpPr>
        <p:spPr>
          <a:xfrm>
            <a:off x="275151" y="607060"/>
            <a:ext cx="8593698" cy="3139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rozhodnutí o chirurgických možnostech řešení krvácení:</a:t>
            </a:r>
          </a:p>
          <a:p>
            <a:pPr marL="628650" lvl="1" indent="-274638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revize dutiny děložní,</a:t>
            </a:r>
          </a:p>
          <a:p>
            <a:pPr marL="628650" lvl="0" indent="-274638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zavedení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Bakriho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balónkového katétru, </a:t>
            </a:r>
          </a:p>
          <a:p>
            <a:pPr marL="628650" lvl="0" indent="-274638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poševní tamponáda</a:t>
            </a:r>
          </a:p>
          <a:p>
            <a:pPr marL="628650" lvl="0" indent="-274638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neúspěchu pro provedení selektivní katetrizační embolizace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uterinae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angiolince</a:t>
            </a: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není-li angiologické pracoviště dostupné, je možné operační řešení -  podvaz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uterinae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ovaricae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neúspěchu předchozích opatření je dalším řešením rozhodnutí o hysterektomii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komplexní resuscitační péče 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5C19660-364D-8453-AA55-37E5C2379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151" y="3501008"/>
            <a:ext cx="1777698" cy="2455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15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EC7381E-BD48-7A57-4EE2-2CD2B09D907A}"/>
              </a:ext>
            </a:extLst>
          </p:cNvPr>
          <p:cNvSpPr txBox="1"/>
          <p:nvPr/>
        </p:nvSpPr>
        <p:spPr>
          <a:xfrm>
            <a:off x="179512" y="692696"/>
            <a:ext cx="8568952" cy="20252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Žena 31 let, I.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grav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0. para, t. g. 32+2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Přibližně 2 hodiny slabě špiní a nyní hodně zakrvácela, jde o jasnou krev. 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 OA: V 26+5 t. g. naložena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cerclage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 inkompetenci hrdla, dle screeningového UZ placenta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praevia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partialis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St.p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emboliam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ad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pulmonum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před 5 lety – etiologie nezjištěna, nyní na profylaktických dávkách LMWH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C24FD78-E5AF-F690-7AAA-07419F04C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01030"/>
            <a:ext cx="5483225" cy="495300"/>
          </a:xfrm>
        </p:spPr>
        <p:txBody>
          <a:bodyPr/>
          <a:lstStyle/>
          <a:p>
            <a:r>
              <a:rPr lang="cs-CZ" dirty="0"/>
              <a:t>Situace: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81FC2B99-1F98-FDF1-1B3D-601C5D5A95BC}"/>
              </a:ext>
            </a:extLst>
          </p:cNvPr>
          <p:cNvSpPr txBox="1"/>
          <p:nvPr/>
        </p:nvSpPr>
        <p:spPr>
          <a:xfrm>
            <a:off x="287524" y="2852936"/>
            <a:ext cx="8568952" cy="8395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Při příjezdu: je sama doma, má strach aby se nestalo něco dítěti. Mluví velmi zrychleně, ale přerušovaně aby se nadechla.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9E94D4C-72C0-E4A1-CFCD-974A3C72C8DA}"/>
              </a:ext>
            </a:extLst>
          </p:cNvPr>
          <p:cNvSpPr txBox="1"/>
          <p:nvPr/>
        </p:nvSpPr>
        <p:spPr>
          <a:xfrm>
            <a:off x="287524" y="3827467"/>
            <a:ext cx="8568952" cy="2731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Subj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Trochu ji bolí břicho – snad kontrakce. Pohyby plodu cítí. Nyní krvácení ustalo, před příjezdem spotřebovala asi 5 vložek. Zda to byla jenom krev nebo i plodová voda neví,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Obj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při vědomí, poslechově na plicích bez výrazné patologie, </a:t>
            </a:r>
            <a:r>
              <a:rPr lang="cs-CZ" sz="1800" kern="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Sat</a:t>
            </a: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bez kyslíku 93,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TK 130/65, f 95/min.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vězda: osmicípá 6">
            <a:extLst>
              <a:ext uri="{FF2B5EF4-FFF2-40B4-BE49-F238E27FC236}">
                <a16:creationId xmlns:a16="http://schemas.microsoft.com/office/drawing/2014/main" id="{CD063CBE-9FFF-1409-9493-5843EA9062F2}"/>
              </a:ext>
            </a:extLst>
          </p:cNvPr>
          <p:cNvSpPr/>
          <p:nvPr/>
        </p:nvSpPr>
        <p:spPr>
          <a:xfrm>
            <a:off x="8050088" y="9148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611256"/>
              </p:ext>
            </p:extLst>
          </p:nvPr>
        </p:nvGraphicFramePr>
        <p:xfrm flipH="1">
          <a:off x="4762637" y="139860"/>
          <a:ext cx="1224136" cy="1105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Klip" r:id="rId2" imgW="3212327" imgH="3935896" progId="MS_ClipArt_Gallery.2">
                  <p:embed/>
                </p:oleObj>
              </mc:Choice>
              <mc:Fallback>
                <p:oleObj name="Klip" r:id="rId2" imgW="3212327" imgH="3935896" progId="MS_ClipArt_Gallery.2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4762637" y="139860"/>
                        <a:ext cx="1224136" cy="1105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11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EA96F-A4CC-09E7-B5CD-4CC9890D6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budu situaci řešit 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D01ED7F-3545-D4C5-EC96-06F039AB2508}"/>
              </a:ext>
            </a:extLst>
          </p:cNvPr>
          <p:cNvSpPr txBox="1"/>
          <p:nvPr/>
        </p:nvSpPr>
        <p:spPr>
          <a:xfrm>
            <a:off x="215516" y="764704"/>
            <a:ext cx="871296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Neinvazivní monitoring, zajištěna periferní žilní linka, poloha v sedu, </a:t>
            </a:r>
          </a:p>
          <a:p>
            <a:r>
              <a:rPr lang="cs-CZ" dirty="0"/>
              <a:t>O</a:t>
            </a:r>
            <a:r>
              <a:rPr lang="cs-CZ" baseline="-25000" dirty="0"/>
              <a:t>2</a:t>
            </a:r>
            <a:r>
              <a:rPr lang="cs-CZ" dirty="0"/>
              <a:t> maskou 2 l/min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Během transportu výrazná tonizace dělohy s velkou bolestivostí, dochází k dalšímu krvácení světle červenou krví s odhadovanou ztrátou cca 300–400 ml. </a:t>
            </a:r>
          </a:p>
          <a:p>
            <a:r>
              <a:rPr lang="cs-CZ" dirty="0"/>
              <a:t>TK 100/60, f 115/min. Při vědomí s dostatečnou </a:t>
            </a:r>
            <a:r>
              <a:rPr lang="cs-CZ" dirty="0" err="1"/>
              <a:t>spont</a:t>
            </a:r>
            <a:r>
              <a:rPr lang="cs-CZ" dirty="0"/>
              <a:t>. ventilací </a:t>
            </a:r>
          </a:p>
          <a:p>
            <a:r>
              <a:rPr lang="cs-CZ" dirty="0" err="1"/>
              <a:t>Sat</a:t>
            </a:r>
            <a:r>
              <a:rPr lang="cs-CZ" dirty="0"/>
              <a:t> 95 při O</a:t>
            </a:r>
            <a:r>
              <a:rPr lang="cs-CZ" baseline="-25000" dirty="0"/>
              <a:t>2</a:t>
            </a:r>
            <a:r>
              <a:rPr lang="cs-CZ" dirty="0"/>
              <a:t> maskou. </a:t>
            </a:r>
          </a:p>
        </p:txBody>
      </p:sp>
      <p:graphicFrame>
        <p:nvGraphicFramePr>
          <p:cNvPr id="6" name="Object 9">
            <a:extLst>
              <a:ext uri="{FF2B5EF4-FFF2-40B4-BE49-F238E27FC236}">
                <a16:creationId xmlns:a16="http://schemas.microsoft.com/office/drawing/2014/main" id="{1E952D06-69B7-4A87-336E-98FA28681E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208378"/>
              </p:ext>
            </p:extLst>
          </p:nvPr>
        </p:nvGraphicFramePr>
        <p:xfrm>
          <a:off x="7236296" y="4581128"/>
          <a:ext cx="14478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4016999" imgH="3945437" progId="MS_ClipArt_Gallery.5">
                  <p:embed/>
                </p:oleObj>
              </mc:Choice>
              <mc:Fallback>
                <p:oleObj name="Clip" r:id="rId2" imgW="4016999" imgH="3945437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4581128"/>
                        <a:ext cx="1447800" cy="1676400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8F4CCABD-E98D-406D-4952-65FAF95CCF06}"/>
              </a:ext>
            </a:extLst>
          </p:cNvPr>
          <p:cNvSpPr txBox="1"/>
          <p:nvPr/>
        </p:nvSpPr>
        <p:spPr>
          <a:xfrm>
            <a:off x="250952" y="2993966"/>
            <a:ext cx="871296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Pacientka transportována na ambulanci gynekologické kliniky:</a:t>
            </a:r>
          </a:p>
          <a:p>
            <a:r>
              <a:rPr lang="cs-CZ" i="1" dirty="0"/>
              <a:t>Gynekologické vyš. včetně UZ s dg. </a:t>
            </a:r>
            <a:r>
              <a:rPr lang="cs-CZ" i="1" dirty="0" err="1"/>
              <a:t>Susp</a:t>
            </a:r>
            <a:r>
              <a:rPr lang="cs-CZ" i="1" dirty="0"/>
              <a:t>. Abrupce placenty – indikováno urgentní ukončení těhotenství Císařským řezem</a:t>
            </a:r>
          </a:p>
          <a:p>
            <a:endParaRPr lang="cs-CZ" dirty="0"/>
          </a:p>
          <a:p>
            <a:r>
              <a:rPr lang="cs-CZ" i="1" dirty="0"/>
              <a:t>Odběry: KS, nakřížení krví, KO (</a:t>
            </a:r>
            <a:r>
              <a:rPr lang="cs-CZ" i="1" dirty="0" err="1"/>
              <a:t>Hb</a:t>
            </a:r>
            <a:r>
              <a:rPr lang="cs-CZ" i="1" dirty="0"/>
              <a:t> 78, </a:t>
            </a:r>
            <a:r>
              <a:rPr lang="cs-CZ" i="1" dirty="0" err="1"/>
              <a:t>Htk</a:t>
            </a:r>
            <a:r>
              <a:rPr lang="cs-CZ" i="1" dirty="0"/>
              <a:t> 0,29, tromb 150), koagulace, </a:t>
            </a:r>
            <a:r>
              <a:rPr lang="cs-CZ" i="1" dirty="0" err="1"/>
              <a:t>trombelastografie</a:t>
            </a:r>
            <a:r>
              <a:rPr lang="cs-CZ" i="1" dirty="0"/>
              <a:t>, základní biochemie</a:t>
            </a:r>
            <a:endParaRPr lang="cs-CZ" dirty="0"/>
          </a:p>
          <a:p>
            <a:r>
              <a:rPr lang="cs-CZ" dirty="0"/>
              <a:t> </a:t>
            </a:r>
          </a:p>
        </p:txBody>
      </p:sp>
      <p:sp>
        <p:nvSpPr>
          <p:cNvPr id="4" name="Hvězda: osmicípá 3">
            <a:extLst>
              <a:ext uri="{FF2B5EF4-FFF2-40B4-BE49-F238E27FC236}">
                <a16:creationId xmlns:a16="http://schemas.microsoft.com/office/drawing/2014/main" id="{0DA09F97-C0C7-6CEA-D1D9-DC3C44085D36}"/>
              </a:ext>
            </a:extLst>
          </p:cNvPr>
          <p:cNvSpPr/>
          <p:nvPr/>
        </p:nvSpPr>
        <p:spPr>
          <a:xfrm>
            <a:off x="8050088" y="91480"/>
            <a:ext cx="914400" cy="914400"/>
          </a:xfrm>
          <a:prstGeom prst="star8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0910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7246</TotalTime>
  <Words>3061</Words>
  <Application>Microsoft Office PowerPoint</Application>
  <PresentationFormat>Předvádění na obrazovce (4:3)</PresentationFormat>
  <Paragraphs>203</Paragraphs>
  <Slides>24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34" baseType="lpstr">
      <vt:lpstr>Aptos</vt:lpstr>
      <vt:lpstr>Arial</vt:lpstr>
      <vt:lpstr>ArialMT</vt:lpstr>
      <vt:lpstr>Calibri</vt:lpstr>
      <vt:lpstr>Roboto-Bold</vt:lpstr>
      <vt:lpstr>Symbol</vt:lpstr>
      <vt:lpstr>Wingdings</vt:lpstr>
      <vt:lpstr>Motiv systému Office</vt:lpstr>
      <vt:lpstr>Clip</vt:lpstr>
      <vt:lpstr>Klip</vt:lpstr>
      <vt:lpstr>     Kazuistiky                                  </vt:lpstr>
      <vt:lpstr>Krvácení v těhotenství </vt:lpstr>
      <vt:lpstr>Prezentace aplikace PowerPoint</vt:lpstr>
      <vt:lpstr>Léčba v PNP</vt:lpstr>
      <vt:lpstr>Léčba v PNP</vt:lpstr>
      <vt:lpstr>Léčba na UP</vt:lpstr>
      <vt:lpstr>Léčba na UP  v situaci postpartální haemoragie</vt:lpstr>
      <vt:lpstr>Situace:</vt:lpstr>
      <vt:lpstr>Jak budu situaci řešit ?</vt:lpstr>
      <vt:lpstr>Kazuistika 2</vt:lpstr>
      <vt:lpstr>Situace: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Preeklampsie</vt:lpstr>
      <vt:lpstr>Eklampsie</vt:lpstr>
      <vt:lpstr>Na hale urgentního příjmu</vt:lpstr>
      <vt:lpstr>Plná krev</vt:lpstr>
      <vt:lpstr>Nežádoucí potransfuzní reakce</vt:lpstr>
      <vt:lpstr>Plazma</vt:lpstr>
      <vt:lpstr>Fibrinogen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malejJohn</dc:creator>
  <cp:lastModifiedBy>Jitka</cp:lastModifiedBy>
  <cp:revision>163</cp:revision>
  <dcterms:created xsi:type="dcterms:W3CDTF">2011-11-21T21:25:58Z</dcterms:created>
  <dcterms:modified xsi:type="dcterms:W3CDTF">2024-03-18T12:09:48Z</dcterms:modified>
</cp:coreProperties>
</file>