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74" r:id="rId2"/>
    <p:sldId id="366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3" r:id="rId23"/>
    <p:sldId id="394" r:id="rId24"/>
    <p:sldId id="402" r:id="rId25"/>
    <p:sldId id="392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3" r:id="rId34"/>
    <p:sldId id="404" r:id="rId35"/>
    <p:sldId id="405" r:id="rId36"/>
    <p:sldId id="406" r:id="rId37"/>
    <p:sldId id="407" r:id="rId38"/>
    <p:sldId id="408" r:id="rId39"/>
    <p:sldId id="413" r:id="rId40"/>
    <p:sldId id="410" r:id="rId41"/>
    <p:sldId id="411" r:id="rId42"/>
    <p:sldId id="412" r:id="rId43"/>
    <p:sldId id="409" r:id="rId44"/>
    <p:sldId id="414" r:id="rId45"/>
    <p:sldId id="415" r:id="rId46"/>
    <p:sldId id="416" r:id="rId47"/>
    <p:sldId id="417" r:id="rId48"/>
    <p:sldId id="418" r:id="rId49"/>
    <p:sldId id="419" r:id="rId50"/>
    <p:sldId id="272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067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549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070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7057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425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7521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115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3736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204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25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81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7901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095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0502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6607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7394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5270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7128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7984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556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8139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144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5369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5356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2331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5602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6603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52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6175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45957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9170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064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375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7755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7264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018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1161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06492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5179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7661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0580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40719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543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785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971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742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629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367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075FBBC5-FF1C-4127-6B18-291BA9D2CA65}"/>
              </a:ext>
            </a:extLst>
          </p:cNvPr>
          <p:cNvGrpSpPr/>
          <p:nvPr userDrawn="1"/>
        </p:nvGrpSpPr>
        <p:grpSpPr>
          <a:xfrm>
            <a:off x="7109957" y="414868"/>
            <a:ext cx="4650145" cy="482765"/>
            <a:chOff x="1071723" y="2877625"/>
            <a:chExt cx="10402903" cy="1080000"/>
          </a:xfrm>
        </p:grpSpPr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4B2488B0-F959-0774-92F9-C2BEC7F25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0234" y="2877625"/>
              <a:ext cx="2581604" cy="1080000"/>
            </a:xfrm>
            <a:prstGeom prst="rect">
              <a:avLst/>
            </a:prstGeom>
          </p:spPr>
        </p:pic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ABD9AC45-8DE8-05E8-3519-6C3866DC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343" y="2877625"/>
              <a:ext cx="2281283" cy="1080000"/>
            </a:xfrm>
            <a:prstGeom prst="rect">
              <a:avLst/>
            </a:prstGeom>
          </p:spPr>
        </p:pic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4AE0E094-842B-C31F-B502-F3517D50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723" y="2877625"/>
              <a:ext cx="4037006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F524FD24-8C84-38DE-51CD-421ADCCABFA9}"/>
              </a:ext>
            </a:extLst>
          </p:cNvPr>
          <p:cNvGrpSpPr/>
          <p:nvPr userDrawn="1"/>
        </p:nvGrpSpPr>
        <p:grpSpPr>
          <a:xfrm>
            <a:off x="7234358" y="5827127"/>
            <a:ext cx="4650145" cy="482765"/>
            <a:chOff x="1071723" y="2877625"/>
            <a:chExt cx="10402903" cy="1080000"/>
          </a:xfrm>
        </p:grpSpPr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70539C21-1E6E-F391-F267-D263DB08F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0234" y="2877625"/>
              <a:ext cx="2581604" cy="1080000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1C6D01CF-E3CF-E563-265C-6003BE75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343" y="2877625"/>
              <a:ext cx="2281283" cy="1080000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581ECAEE-AC3B-75BD-EECD-2A35EA74C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723" y="2877625"/>
              <a:ext cx="4037006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FN BRNO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univerzity, Fakultní nemocnice Brno</a:t>
            </a:r>
          </a:p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8936D5-520F-0A9A-90DE-4F65DDAAB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73560967-14EF-CB0E-E51F-CCCE791CFFF4}"/>
              </a:ext>
            </a:extLst>
          </p:cNvPr>
          <p:cNvGrpSpPr/>
          <p:nvPr userDrawn="1"/>
        </p:nvGrpSpPr>
        <p:grpSpPr>
          <a:xfrm>
            <a:off x="7234358" y="5827127"/>
            <a:ext cx="4650145" cy="482765"/>
            <a:chOff x="1071723" y="2877625"/>
            <a:chExt cx="10402903" cy="1080000"/>
          </a:xfrm>
        </p:grpSpPr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CFFC4A0A-D89A-1840-7E6F-4D5123D6C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0234" y="2877625"/>
              <a:ext cx="2581604" cy="1080000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92772DDC-435C-F265-D452-B4F6DDEE5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343" y="2877625"/>
              <a:ext cx="2281283" cy="1080000"/>
            </a:xfrm>
            <a:prstGeom prst="rect">
              <a:avLst/>
            </a:prstGeom>
          </p:spPr>
        </p:pic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32939563-7BF9-E050-7707-49480635D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723" y="2877625"/>
              <a:ext cx="4037006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097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 FNUSA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univerzity, Fakultní nemocnice u sv. Anny v Brně</a:t>
            </a:r>
          </a:p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EFECAA-4C8C-6F68-29BD-C15C2BBD8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0E1EC22E-8F74-F96A-9979-912C784D85A5}"/>
              </a:ext>
            </a:extLst>
          </p:cNvPr>
          <p:cNvGrpSpPr/>
          <p:nvPr userDrawn="1"/>
        </p:nvGrpSpPr>
        <p:grpSpPr>
          <a:xfrm>
            <a:off x="7234358" y="5827127"/>
            <a:ext cx="4650145" cy="482765"/>
            <a:chOff x="1071723" y="2877625"/>
            <a:chExt cx="10402903" cy="1080000"/>
          </a:xfrm>
        </p:grpSpPr>
        <p:pic>
          <p:nvPicPr>
            <p:cNvPr id="4" name="Grafický objekt 3">
              <a:extLst>
                <a:ext uri="{FF2B5EF4-FFF2-40B4-BE49-F238E27FC236}">
                  <a16:creationId xmlns:a16="http://schemas.microsoft.com/office/drawing/2014/main" id="{4999108B-1F31-F296-889F-2D0DC2431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0234" y="2877625"/>
              <a:ext cx="2581604" cy="1080000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08CA4299-8CA8-F3AC-6211-74D1E43D5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343" y="2877625"/>
              <a:ext cx="2281283" cy="1080000"/>
            </a:xfrm>
            <a:prstGeom prst="rect">
              <a:avLst/>
            </a:prstGeom>
          </p:spPr>
        </p:pic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2C437553-BA0F-4194-2F79-1FE91E83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723" y="2877625"/>
              <a:ext cx="4037006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31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84" r:id="rId3"/>
    <p:sldLayoutId id="2147483685" r:id="rId4"/>
    <p:sldLayoutId id="2147483674" r:id="rId5"/>
    <p:sldLayoutId id="2147483688" r:id="rId6"/>
    <p:sldLayoutId id="2147483675" r:id="rId7"/>
    <p:sldLayoutId id="2147483695" r:id="rId8"/>
    <p:sldLayoutId id="2147483686" r:id="rId9"/>
    <p:sldLayoutId id="2147483700" r:id="rId10"/>
    <p:sldLayoutId id="2147483701" r:id="rId11"/>
    <p:sldLayoutId id="2147483702" r:id="rId12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pt-BR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2EA8D7-C538-DA77-801A-FD632E5B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/>
              <a:t>Kontrola správnosti a oprávněnosti vykázané a vyúčtované zdravotní péče – úloha kodérů v lůžkových zařízeních, vykazování péče dle CZ DRG</a:t>
            </a:r>
            <a:endParaRPr lang="cs-CZ" sz="900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93B7C73-D11E-D204-7916-08990C12BD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Marcela </a:t>
            </a:r>
            <a:r>
              <a:rPr lang="cs-CZ" dirty="0" err="1"/>
              <a:t>Micohlavová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Česká asociace zdravotnických informací – ČAZI –www.cazi.cz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5" name="Picture 2" descr="71a442e9-dce1-424b-b76b-e8471d002a85">
            <a:extLst>
              <a:ext uri="{FF2B5EF4-FFF2-40B4-BE49-F238E27FC236}">
                <a16:creationId xmlns:a16="http://schemas.microsoft.com/office/drawing/2014/main" id="{26A7BD58-7B8C-4485-A192-A2326B4C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86" y="1886316"/>
            <a:ext cx="3949925" cy="37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38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Co je kódování?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Zahrnuje přeměnu informací z lékařské dokumentace na standardizované kódy, což má vliv na přesné účtování, statistiky a dokonce i na výzkum.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1485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1800"/>
              <a:t>Co má kodér k dispozici?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5663"/>
            <a:ext cx="10753200" cy="44363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1100" dirty="0"/>
              <a:t>Závěrečná zpráva</a:t>
            </a:r>
          </a:p>
          <a:p>
            <a:r>
              <a:rPr lang="cs-CZ" sz="1100" dirty="0"/>
              <a:t>Dokumentace pacienta</a:t>
            </a:r>
          </a:p>
          <a:p>
            <a:r>
              <a:rPr lang="cs-CZ" sz="1100" dirty="0"/>
              <a:t>NIS</a:t>
            </a:r>
          </a:p>
          <a:p>
            <a:r>
              <a:rPr lang="cs-CZ" sz="1100" dirty="0"/>
              <a:t>Kódovací nástroj</a:t>
            </a:r>
          </a:p>
          <a:p>
            <a:r>
              <a:rPr lang="cs-CZ" sz="1100" dirty="0"/>
              <a:t>Sazebník výkonů</a:t>
            </a:r>
          </a:p>
          <a:p>
            <a:r>
              <a:rPr lang="cs-CZ" sz="1100" dirty="0"/>
              <a:t>Metodika pro pořizování a předávání dokladů</a:t>
            </a:r>
          </a:p>
          <a:p>
            <a:r>
              <a:rPr lang="cs-CZ" sz="1100" dirty="0"/>
              <a:t>Pravidla kódování</a:t>
            </a:r>
          </a:p>
          <a:p>
            <a:r>
              <a:rPr lang="cs-CZ" sz="1100" dirty="0"/>
              <a:t>Metodika použití DRG markerů</a:t>
            </a:r>
          </a:p>
          <a:p>
            <a:r>
              <a:rPr lang="cs-CZ" sz="1100" dirty="0"/>
              <a:t>Úhradová vyhláška</a:t>
            </a:r>
          </a:p>
          <a:p>
            <a:r>
              <a:rPr lang="cs-CZ" sz="1100" dirty="0"/>
              <a:t>Chuť učit se něco nového</a:t>
            </a:r>
          </a:p>
          <a:p>
            <a:endParaRPr lang="cs-CZ" sz="2400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3F12C8A1-7718-4510-8203-E28BB3F8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78" y="1567576"/>
            <a:ext cx="8136322" cy="2174245"/>
          </a:xfrm>
          <a:prstGeom prst="rect">
            <a:avLst/>
          </a:prstGeo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544CADAD-FBF7-4D24-9D34-DE35C8F19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013" y="3104147"/>
            <a:ext cx="6709998" cy="30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Sazebník výkonů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F0C08107-170C-40B5-AF60-7BB2BD053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82" y="1347537"/>
            <a:ext cx="8974635" cy="47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374C7D0-80D6-4B49-BACB-712585B2B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854986"/>
            <a:ext cx="10752138" cy="18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3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1CE20B42-1CAA-4EA5-8C52-AB7856745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5" y="890337"/>
            <a:ext cx="8382980" cy="49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8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800212"/>
            <a:ext cx="10753200" cy="451576"/>
          </a:xfrm>
        </p:spPr>
        <p:txBody>
          <a:bodyPr/>
          <a:lstStyle/>
          <a:p>
            <a:pPr algn="ctr"/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DRG markery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Nahrazují nebo doplňují výkon</a:t>
            </a:r>
          </a:p>
          <a:p>
            <a:endParaRPr lang="cs-CZ" sz="2400" dirty="0"/>
          </a:p>
          <a:p>
            <a:r>
              <a:rPr lang="cs-CZ" sz="2400" dirty="0"/>
              <a:t>57233 X 91749</a:t>
            </a:r>
          </a:p>
          <a:p>
            <a:r>
              <a:rPr lang="cs-CZ" sz="2400" dirty="0"/>
              <a:t>51711+ 90818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4366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83905"/>
            <a:ext cx="10753200" cy="451576"/>
          </a:xfrm>
        </p:spPr>
        <p:txBody>
          <a:bodyPr/>
          <a:lstStyle/>
          <a:p>
            <a:pPr algn="ctr"/>
            <a:r>
              <a:rPr lang="cs-CZ" sz="2400"/>
              <a:t>Z pravidel pro kódování…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id="{ED6AEB9F-5D69-4AC4-9E16-6D812F4C1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630" y="1435700"/>
            <a:ext cx="6486707" cy="9716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EB3995-6512-4EF7-A3C2-A33A7F24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51" y="2610431"/>
            <a:ext cx="6486707" cy="5620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DC9476-7DFD-4DBF-995C-0EDECB1A7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04" y="3361736"/>
            <a:ext cx="6077799" cy="25096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1B4C50-472C-4685-816A-94FF86C97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919" y="2752521"/>
            <a:ext cx="3610479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2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Nejasné a nepřesné ZZ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1400" dirty="0"/>
              <a:t>Nelze vracet každý druhý chorobopis</a:t>
            </a:r>
          </a:p>
          <a:p>
            <a:r>
              <a:rPr lang="cs-CZ" sz="1400" dirty="0"/>
              <a:t>Rozdíl mezi menšími nemocnicemi a velkými, např. fakultními</a:t>
            </a:r>
          </a:p>
          <a:p>
            <a:r>
              <a:rPr lang="cs-CZ" sz="1400" dirty="0"/>
              <a:t>Lékař má pocit, že to ze ZZ vyplývá, ale není bohužel napsáno (podání krve – anémie</a:t>
            </a:r>
          </a:p>
        </p:txBody>
      </p:sp>
      <p:pic>
        <p:nvPicPr>
          <p:cNvPr id="5" name="Picture 2" descr="Podnikatel pohřbívá hlavu uner notebook s žádostí o pomoc - Bez autorských poplatků Frustrace - Stres Stock fotka">
            <a:extLst>
              <a:ext uri="{FF2B5EF4-FFF2-40B4-BE49-F238E27FC236}">
                <a16:creationId xmlns:a16="http://schemas.microsoft.com/office/drawing/2014/main" id="{81B8BFA8-3D97-4AC8-9270-1F49FBED2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25" y="3002409"/>
            <a:ext cx="5213839" cy="32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0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Pořadí diagnóz – v CZ DRG na pořadí diagnóz nezáleží ale…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137BAA-9D42-49E0-807B-FAB94E28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9" y="1817367"/>
            <a:ext cx="7885604" cy="12863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8696C9-AC4A-426D-9102-6903591CF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60" y="3322614"/>
            <a:ext cx="9451444" cy="21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Cíl prezentace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221" y="162978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Pokusit se přiblížit práci kodéra ve zdravotnickém zařízení a v celém systému vykazování ZP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Zdůraznit jeho důležitost v celém systému vykazování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652C97-1B99-4EBC-AB35-591541488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16" y="3732701"/>
            <a:ext cx="3273565" cy="24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4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0CEB2AB8-6E10-4914-894D-C5A4414B3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6122" y="1692275"/>
            <a:ext cx="5955394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Revize ZP ve FN Brno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53" y="1766051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Pro ukázku výsledek revize po vytvoření KO FN Brno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01F27E-CEB9-49B5-BEC6-C86778B96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5" y="2201779"/>
            <a:ext cx="7375200" cy="136174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6C4DE2D-9877-4B18-9C3B-8060AB4173C2}"/>
              </a:ext>
            </a:extLst>
          </p:cNvPr>
          <p:cNvSpPr txBox="1"/>
          <p:nvPr/>
        </p:nvSpPr>
        <p:spPr>
          <a:xfrm>
            <a:off x="1055684" y="3100647"/>
            <a:ext cx="8289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A po několika letech provozu KO FN Brno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B76A38-F514-41AC-9923-EB568DEA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4158001"/>
            <a:ext cx="8490862" cy="15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94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Úskalí revizí od ZP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„papírová“ revize</a:t>
            </a:r>
          </a:p>
          <a:p>
            <a:r>
              <a:rPr lang="cs-CZ" sz="2400" dirty="0"/>
              <a:t>Někdy nechuť naslouchat ZZ</a:t>
            </a:r>
          </a:p>
          <a:p>
            <a:r>
              <a:rPr lang="cs-CZ" sz="2400" dirty="0"/>
              <a:t>Arbitr kódování</a:t>
            </a:r>
          </a:p>
          <a:p>
            <a:r>
              <a:rPr lang="cs-CZ" sz="2400" dirty="0"/>
              <a:t>Nejednotnost výkladu pravidel</a:t>
            </a:r>
          </a:p>
          <a:p>
            <a:r>
              <a:rPr lang="cs-CZ" sz="2400" dirty="0"/>
              <a:t>Nejednotnost ZP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84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Nejednotnost zdravotních pojišťoven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A5DA1D-FFB1-4F69-915D-F76ED6746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4" y="1547446"/>
            <a:ext cx="10395972" cy="43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02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Nejednotnost zdravotních pojišťoven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2E18B6-EBEF-401B-8347-6CA3C74DA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6" y="1630523"/>
            <a:ext cx="10521125" cy="42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7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Markery paliativní péče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1400" dirty="0"/>
              <a:t>Signální výkon – vykazuje ambulance</a:t>
            </a:r>
          </a:p>
          <a:p>
            <a:r>
              <a:rPr lang="cs-CZ" sz="1400" dirty="0"/>
              <a:t>Marker paliativní péče – vykazuje se na hospitalizační účet</a:t>
            </a:r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69B35B-62D9-4134-BB2A-B6A598C1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6" y="2869491"/>
            <a:ext cx="9637295" cy="14003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3C25CE4-D5E9-499F-AC5B-998F62A04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77" y="4269861"/>
            <a:ext cx="9278645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39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Nutriční markery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V popisech markerů je odbornost 999. U nás k dnešnímu dni není nasmlouváno!!!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EBF3A7-9BE6-4266-A5A7-7E96A96BF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001374"/>
            <a:ext cx="11500338" cy="10194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CFEE8E-27C5-4AC1-843D-A88AC4F1B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649106"/>
            <a:ext cx="11500338" cy="10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9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Případy v bazi 888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Ne vždy je 888 špatně</a:t>
            </a:r>
          </a:p>
          <a:p>
            <a:r>
              <a:rPr lang="cs-CZ" sz="2400" dirty="0"/>
              <a:t>Chybí výkony v sazebníku výkonů, nahrazují se podobnými.</a:t>
            </a:r>
          </a:p>
          <a:p>
            <a:r>
              <a:rPr lang="cs-CZ" sz="2400" dirty="0"/>
              <a:t>Chybějící DRG markery ve vykázaném HP – chyba ZZ</a:t>
            </a:r>
          </a:p>
          <a:p>
            <a:r>
              <a:rPr lang="cs-CZ" sz="2400" dirty="0"/>
              <a:t>Po zavedení CZ DRG některé nemocnice nemají 888. Jak to dělají?</a:t>
            </a:r>
          </a:p>
          <a:p>
            <a:endParaRPr lang="cs-CZ" sz="2400" dirty="0"/>
          </a:p>
        </p:txBody>
      </p:sp>
      <p:pic>
        <p:nvPicPr>
          <p:cNvPr id="5" name="Picture 2" descr="Riziko na trhu s bydlením - Bez autorských poplatků Dům Stock fotka">
            <a:extLst>
              <a:ext uri="{FF2B5EF4-FFF2-40B4-BE49-F238E27FC236}">
                <a16:creationId xmlns:a16="http://schemas.microsoft.com/office/drawing/2014/main" id="{7B4805D0-1286-4572-8370-24520A22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4" y="3553324"/>
            <a:ext cx="2875548" cy="24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21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800212"/>
            <a:ext cx="10753200" cy="451576"/>
          </a:xfrm>
        </p:spPr>
        <p:txBody>
          <a:bodyPr/>
          <a:lstStyle/>
          <a:p>
            <a:pPr algn="ctr"/>
            <a:r>
              <a:rPr lang="cs-CZ" sz="2400"/>
              <a:t>Případy v bazi 999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1800" dirty="0"/>
              <a:t>Tato </a:t>
            </a:r>
            <a:r>
              <a:rPr lang="cs-CZ" sz="1800" dirty="0" err="1"/>
              <a:t>baze</a:t>
            </a:r>
            <a:r>
              <a:rPr lang="cs-CZ" sz="1800" dirty="0"/>
              <a:t> by neměla opustit nemocnici!!!</a:t>
            </a: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Nově (srdeční selhání, NIHSS, </a:t>
            </a:r>
            <a:r>
              <a:rPr lang="cs-CZ" sz="1800" dirty="0" err="1"/>
              <a:t>Bartelové</a:t>
            </a:r>
            <a:r>
              <a:rPr lang="cs-CZ" sz="1800" dirty="0"/>
              <a:t> test, novotvary – stádium a </a:t>
            </a:r>
            <a:r>
              <a:rPr lang="cs-CZ" sz="1800" dirty="0" err="1"/>
              <a:t>grading</a:t>
            </a:r>
            <a:r>
              <a:rPr lang="cs-CZ" sz="18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522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Chemoterapie na JIP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ABECE1-677C-4A20-883B-ACC22CB4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15" y="2042380"/>
            <a:ext cx="7990995" cy="1518504"/>
          </a:xfrm>
          <a:prstGeom prst="rect">
            <a:avLst/>
          </a:prstGeom>
        </p:spPr>
      </p:pic>
      <p:pic>
        <p:nvPicPr>
          <p:cNvPr id="6" name="Zástupný symbol pro obsah 15">
            <a:extLst>
              <a:ext uri="{FF2B5EF4-FFF2-40B4-BE49-F238E27FC236}">
                <a16:creationId xmlns:a16="http://schemas.microsoft.com/office/drawing/2014/main" id="{CDE19BFC-B0EA-47CC-8492-5A3483466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49" y="3702197"/>
            <a:ext cx="7990996" cy="19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Organizace EO a KO ve FN Brno </a:t>
            </a:r>
            <a:b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(z organizační struktury EO)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id="{2170658D-1A23-4367-8CDA-AECFFA4138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47" y="2651052"/>
            <a:ext cx="5938753" cy="284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11DE89-CEB1-425B-A5BF-A4FF5860D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5" y="2651052"/>
            <a:ext cx="2303145" cy="231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386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Příklad  - chemoterapie na JIP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A5D9D1-0AC9-46DF-9BAE-3AA28E46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9030960" cy="18385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AB0467-F102-4927-9965-60A1B978C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13" y="3871904"/>
            <a:ext cx="9088118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8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Nejasnosti v metodice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Příklady v metodice kódování</a:t>
            </a:r>
          </a:p>
          <a:p>
            <a:r>
              <a:rPr lang="cs-CZ" sz="2400" dirty="0" err="1"/>
              <a:t>Iatrogenní</a:t>
            </a:r>
            <a:r>
              <a:rPr lang="cs-CZ" sz="2400" dirty="0"/>
              <a:t> poranění</a:t>
            </a:r>
          </a:p>
          <a:p>
            <a:r>
              <a:rPr lang="cs-CZ" sz="2400" dirty="0"/>
              <a:t>Nozokomiální nákazy</a:t>
            </a:r>
          </a:p>
          <a:p>
            <a:r>
              <a:rPr lang="cs-CZ" sz="2400" dirty="0"/>
              <a:t>Porody a onemocnění, které jim předchází</a:t>
            </a:r>
          </a:p>
          <a:p>
            <a:r>
              <a:rPr lang="cs-CZ" sz="2400" dirty="0"/>
              <a:t>Sepse – sofa skóre</a:t>
            </a:r>
          </a:p>
          <a:p>
            <a:r>
              <a:rPr lang="cs-CZ" sz="2400" dirty="0"/>
              <a:t>HIV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2252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EBFEA9-B0E2-40AC-BD1C-5548DBA03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0" y="945788"/>
            <a:ext cx="2325189" cy="596666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521BCF-C231-48F5-BB7B-EBE478270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6" y="1692275"/>
            <a:ext cx="8567654" cy="321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pacientka přeložena z plicního … pro nově zjištěnou pozitivitu HIV. Původně přijata pro protrahovanou bronchitis na plicní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Bez efektu na standardní terapii, v rámci došetřování zjištěna deplece CD4 a HIV pozitivita. Přeložena k další léčbě na ... Vstupně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hyposaturace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88% na vzduchu. Zahájená preemptivní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vysokodávkovaná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terapie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cotrimoxazolem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vysoké podezření na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pneumocvystovou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etiologii v krytí kortikoidy. Na CT plic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atypická infiltrace. V krvi pozitivní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panfungeální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antigen. Dne 4/8/2023 provedena BAL kde pozitivní PCR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Pneumocystis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jiroveci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medikace také ART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Biktarvy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Z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dále hlášen pozitivní kryptokokový antigen (titr 1:10)- navýšená dávka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fluconazolu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Provedená LP bez nálezu serózní zánětu, infekční agens v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likvoru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nezachyceno. Pacientka nadále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hyposaturující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vzduchu,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anxiozní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 riziko progrese respiračního selhání pacientka přeložena na monitorované lůžko ... Pokračováno v zavedené terapii.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BAL stran nálezu kryptokoka negativní. Pro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progredujcí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respirační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insucicienci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postupně eskalace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oxygenoetrapie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až na HFNO. Kortikoterapie dle zavedených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Pacientka přechodně opět febrilní - výměna vstupů, do terapii empiricky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meropenem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Doplněn kontrolní BAL, kde zjištěn nárůst počtu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kopiií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pneumocysty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Nově i vzestup počtu kopií CMV v periferní krvi. Změna ATB terapie z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cotrimoxazolu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pentamidin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přidán i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venozní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gancyklovir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Kortikoterapie eskalována, ordinovány opiáty k tišení dušnosti, s efektem. Stav se stabilizuje, teploty odezněly, oběhově stabilní.</a:t>
            </a:r>
          </a:p>
        </p:txBody>
      </p:sp>
    </p:spTree>
    <p:extLst>
      <p:ext uri="{BB962C8B-B14F-4D97-AF65-F5344CB8AC3E}">
        <p14:creationId xmlns:p14="http://schemas.microsoft.com/office/powerpoint/2010/main" val="211364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862C812-30EE-4DF9-84BA-2D0CA6C14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484" y="1333664"/>
            <a:ext cx="6268325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just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pacientka,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multigravida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multipara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7x porod, 20x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abort, Nyní septický stav,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choriomaniitis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gr.h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22+t.g., placenta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praevia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febrilie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liquorea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amnialis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praecox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zchvácená přijata …. Nanismus. Pacientky přijata na … ve 22. týdnu gravidity pro předčasný odtok plodové vody a teploty při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chorioamnitidě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Zavedena ATB léčba, stav progreduje až do septického šoku. Ukončení gravidity vyvoláním potratu odmítá, stejně jako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minor.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83347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Kolize – centrová léčiva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 err="1"/>
              <a:t>Exjade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Defitelio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Antifosfolipidový</a:t>
            </a:r>
            <a:r>
              <a:rPr lang="cs-CZ" sz="2400" dirty="0"/>
              <a:t> syndrom - </a:t>
            </a:r>
            <a:r>
              <a:rPr lang="cs-CZ" sz="2400" dirty="0" err="1"/>
              <a:t>Rixathon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995078-F76D-4E99-B3DA-4C4FBD2B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39" y="2475389"/>
            <a:ext cx="4904261" cy="25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29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07969"/>
            <a:ext cx="10753200" cy="451576"/>
          </a:xfrm>
        </p:spPr>
        <p:txBody>
          <a:bodyPr/>
          <a:lstStyle/>
          <a:p>
            <a:pPr algn="ctr"/>
            <a:r>
              <a:rPr lang="cs-CZ" sz="2400"/>
              <a:t>Metodika markerů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Role DRG markeru v systému CZ-DRG: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1. DRG markery slouží pro klasifikaci HP v rámci struktury klasifikačního systému CZ-DRG,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2. DRG markery slouží pro sběr informací potenciálně využitelných pro kultivaci klasifikačního systému CZ-DRG</a:t>
            </a:r>
          </a:p>
        </p:txBody>
      </p:sp>
    </p:spTree>
    <p:extLst>
      <p:ext uri="{BB962C8B-B14F-4D97-AF65-F5344CB8AC3E}">
        <p14:creationId xmlns:p14="http://schemas.microsoft.com/office/powerpoint/2010/main" val="2365087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CZ-DRG obsahuje DRG markery tří typů: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DRG marker pro výkon neexistující v SZV – umožňuje překlenout periodu před zavedením výkonu do Seznamu zdravotních výkonů s bodovými hodnotami (SZV). • </a:t>
            </a:r>
          </a:p>
          <a:p>
            <a:r>
              <a:rPr lang="cs-CZ" sz="2400" dirty="0"/>
              <a:t>DRG marker pro upřesnění výkonu zavedeného v SZV – umožňuje specifikovat výkony definované v SZV, které z definice zahrnují provedení více možných terapeutických postupů. </a:t>
            </a:r>
          </a:p>
          <a:p>
            <a:r>
              <a:rPr lang="cs-CZ" sz="2400" dirty="0"/>
              <a:t>• DRG marker pro informaci nezjistitelnou z aktuálního datového rozhraní – umožňuje získat informaci s potenciálním vlivem na celkové náklady, který však nelze vyhodnotit na základě rutinně sbíraných dat.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0486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Návrh DRG markerů pro systém CZ-DRG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Kdo může navrhnout zavedení, zrušení či korekci DRG markeru?</a:t>
            </a:r>
          </a:p>
          <a:p>
            <a:r>
              <a:rPr lang="pt-BR" sz="2400" dirty="0"/>
              <a:t>Jakou cestou se návrh předkládá?</a:t>
            </a:r>
            <a:r>
              <a:rPr lang="cs-CZ" sz="2400" dirty="0"/>
              <a:t> </a:t>
            </a:r>
          </a:p>
          <a:p>
            <a:r>
              <a:rPr lang="cs-CZ" sz="2400" dirty="0"/>
              <a:t>Kdy je možné návrh předložit?</a:t>
            </a:r>
          </a:p>
          <a:p>
            <a:r>
              <a:rPr lang="cs-CZ" sz="2400" dirty="0"/>
              <a:t>Co musí obsahovat předložený návrh?</a:t>
            </a:r>
          </a:p>
          <a:p>
            <a:r>
              <a:rPr lang="cs-CZ" sz="2400" dirty="0"/>
              <a:t>Jak probíhá vypořádání předloženého návrhu?</a:t>
            </a:r>
          </a:p>
          <a:p>
            <a:r>
              <a:rPr lang="cs-CZ" sz="2400" dirty="0"/>
              <a:t>Kdy se nové DRG markery projeví v klasifikačním algoritmu (</a:t>
            </a:r>
            <a:r>
              <a:rPr lang="cs-CZ" sz="2400" dirty="0" err="1"/>
              <a:t>grouperu</a:t>
            </a:r>
            <a:r>
              <a:rPr lang="cs-CZ" sz="2400" dirty="0"/>
              <a:t>) systému CZ-DRG?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9141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/>
              <a:t>DRG markery pro UPV</a:t>
            </a:r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cs-CZ" sz="2400" dirty="0"/>
              <a:t>Pro rozpoznání výše uvedených typů UPV v datech jsou v CZ-DRG zavedeny následující DRG markery: 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91927 (DRG) DÉLKA TRVÁNÍ INVAZIVNÍ UPV - použije se pro vykázání délky Invazivní umělé plicní ventilace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91928 (DRG) DÉLKA TRVÁNÍ NEINVAZIVNÍ UPV - použije se pro vykázání délky Neinvazivní umělé plicní ventilace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91929 (DRG) DÉLKA TRVÁNÍ HFNO - - použije se pro vykázání délky HFNO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7352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C1FAB7-02E0-417C-B2EF-3B9040013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171576"/>
            <a:ext cx="3117108" cy="4140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93F7CC2-E40D-4785-9026-E492E05D436C}"/>
              </a:ext>
            </a:extLst>
          </p:cNvPr>
          <p:cNvSpPr txBox="1"/>
          <p:nvPr/>
        </p:nvSpPr>
        <p:spPr>
          <a:xfrm>
            <a:off x="5101389" y="3194000"/>
            <a:ext cx="1082843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Kodérské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oddělení FN Brno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D8C014-2475-4777-B99B-33D35B462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1171576"/>
            <a:ext cx="3759867" cy="43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34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Tabulka přepočtu ventilace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BFA93BEE-E1B7-4D61-BD44-CC9AE90DE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6106" y="2199390"/>
            <a:ext cx="5430008" cy="10002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238DB1-6E6A-4078-94E8-1C6D9C06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37" y="3539152"/>
            <a:ext cx="6683557" cy="14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06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Příklad vykázání UPV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Pacient přijat pro rozvíjející se respirační selhání dne 1. 10., od 20. hodiny téhož dne zahájena aplikace kyslíku o vysokém průtoku nosní kanylou (HFNO). Dne 2. 10. ve 14 hodin je pacient pro zhoršení stavu napojen na invazivní UPV. Po necelých šesti dnech, 8. 10. v 10 hodin je pacient pro zlepšující se stav odpojen z invazivní UPV, nicméně stále není schopen samostatného dýchání, a proto pokračuje na neinvazivní ventilaci v podobě HFNO. Ta je ukončena 10. 10. v 8 hodin, 15. 10. pacient propuštěn do domácí péče. V rámci kódování HP jsou vykázány dva DRG markery: 91927 a 91929.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6946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/>
              <a:t>DRG markery pro endoprotézy kloubů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cs-CZ" sz="2400" dirty="0"/>
              <a:t>• </a:t>
            </a:r>
            <a:r>
              <a:rPr lang="cs-CZ" sz="1400" dirty="0"/>
              <a:t>Lokalizace endoprotézy kloubu: právě jeden DRG marker z 91810-91817; </a:t>
            </a:r>
          </a:p>
          <a:p>
            <a:pPr marL="0" indent="0">
              <a:buNone/>
            </a:pPr>
            <a:r>
              <a:rPr lang="cs-CZ" sz="1400" dirty="0"/>
              <a:t>• Typ vlastního zákroku: právě jeden DRG marker z 91829-91833; </a:t>
            </a:r>
          </a:p>
          <a:p>
            <a:pPr marL="0" indent="0">
              <a:buNone/>
            </a:pPr>
            <a:r>
              <a:rPr lang="cs-CZ" sz="1400" dirty="0"/>
              <a:t>• Rozsah endoprotézy: právě jeden DRG marker z 91819-91821; </a:t>
            </a:r>
          </a:p>
          <a:p>
            <a:pPr marL="0" indent="0">
              <a:buNone/>
            </a:pPr>
            <a:r>
              <a:rPr lang="cs-CZ" sz="1400" dirty="0"/>
              <a:t>• Typ ukotvení endoprotézy: právě jeden DRG marker z 91826-91828.</a:t>
            </a:r>
          </a:p>
          <a:p>
            <a:pPr marL="0" indent="0">
              <a:buNone/>
            </a:pPr>
            <a:r>
              <a:rPr lang="cs-CZ" sz="1400" dirty="0"/>
              <a:t>Výměna jednotlivých komponent</a:t>
            </a:r>
          </a:p>
          <a:p>
            <a:pPr marL="0" indent="0">
              <a:buNone/>
            </a:pPr>
            <a:r>
              <a:rPr lang="cs-CZ" sz="1400" dirty="0"/>
              <a:t>• Lokalizace endoprotézy kloubu: právě jeden DRG marker z 91810-91817; </a:t>
            </a:r>
          </a:p>
          <a:p>
            <a:pPr marL="0" indent="0">
              <a:buNone/>
            </a:pPr>
            <a:r>
              <a:rPr lang="cs-CZ" sz="1400" dirty="0"/>
              <a:t>• Typ vlastního zákroku: 91830 (DRG) TYP VÝKONU – REIMPLANTACE; </a:t>
            </a:r>
          </a:p>
          <a:p>
            <a:pPr marL="0" indent="0">
              <a:buNone/>
            </a:pPr>
            <a:r>
              <a:rPr lang="cs-CZ" sz="1400" dirty="0"/>
              <a:t>• Rozsah endoprotézy: 91820 (DRG) ROZSAH ENDOPROTÉZY - CERVIKOKAPITÁLNÍ, SÁŇOVÁ, ČÁSTEČNÁ; </a:t>
            </a:r>
          </a:p>
          <a:p>
            <a:pPr marL="0" indent="0">
              <a:buNone/>
            </a:pPr>
            <a:r>
              <a:rPr lang="cs-CZ" sz="1400" dirty="0"/>
              <a:t>• Typ ukotvení endoprotézy: právě jeden DRG marker z 91826-91828.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1021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/>
              <a:t>Markery pro zavedení stentu do koronárního řečiště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cs-CZ" sz="1400" dirty="0"/>
              <a:t>17117 KORONÁRNÍ STENT / NAVAZUJE NA PERKUTÁNNÍ KORONÁRNÍ ANGIOPLASTIKU - PTCA, </a:t>
            </a:r>
          </a:p>
          <a:p>
            <a:pPr marL="0" indent="0">
              <a:buNone/>
            </a:pPr>
            <a:r>
              <a:rPr lang="cs-CZ" sz="1400" dirty="0"/>
              <a:t>• 89435 PERKUTÁNNÍ TRANSLUMINÁLNÍ KORONÁRNÍ ANGIOPLASTIKA (PTCA) JEDNÉ VĚNČITÉ TEPNY, </a:t>
            </a:r>
          </a:p>
          <a:p>
            <a:pPr marL="0" indent="0">
              <a:buNone/>
            </a:pPr>
            <a:r>
              <a:rPr lang="cs-CZ" sz="1400" dirty="0"/>
              <a:t>• 89437 PERKUTÁNNÍ TRANSLUMINÁLNÍ KORONÁRNÍ ANGIOPLASTIKA (PTCA) VÍCE VĚNČITÝCH TEPEN NEBO OPAKOVANÁ 89437 PERKUTÁNNÍ TRANSLUMINÁLNÍ KORONÁRNÍ ANGIOPLASTIKA (PTCA) VÍCE 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746A50-79E1-4AB1-83A7-0BC9B40B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42" y="4324968"/>
            <a:ext cx="9931623" cy="15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0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Pravidla kódování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1400" dirty="0"/>
              <a:t>Při kódování hospitalizačních případů akutní lůžkové péče se neřídí kodér textem kapitoly 4.5 Nemocnost Instrukční příručky MKN-10, ale výhradně textem Pravidel kódování pro CZ-DRG. To samé platí pro audity a revize kódování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A8CA08-82BF-4FBA-81A2-4A5E2DD5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13" y="2777673"/>
            <a:ext cx="10329064" cy="3900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4245348-DC98-4EF7-A92B-CA95A3C13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13" y="4041671"/>
            <a:ext cx="10329064" cy="8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Hospitalizační případ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Hospitalizační případ – čas, po který je pacient hospitalizován v jednom zdravotnickém zařízení na lůžku akutní péče.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9113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Důležité body z  obecných pravidel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5663"/>
            <a:ext cx="10753200" cy="44363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1100" dirty="0"/>
              <a:t>Specifičnost</a:t>
            </a:r>
          </a:p>
          <a:p>
            <a:r>
              <a:rPr lang="cs-CZ" sz="1100" dirty="0"/>
              <a:t>Kombinované položky</a:t>
            </a:r>
          </a:p>
          <a:p>
            <a:r>
              <a:rPr lang="cs-CZ" sz="1100" dirty="0"/>
              <a:t>Kódování mnohočetných stavů</a:t>
            </a:r>
          </a:p>
          <a:p>
            <a:r>
              <a:rPr lang="cs-CZ" sz="1100" dirty="0"/>
              <a:t>Podvojné kódování</a:t>
            </a:r>
          </a:p>
          <a:p>
            <a:r>
              <a:rPr lang="cs-CZ" sz="1100" dirty="0"/>
              <a:t>Kódování suspektních diagnóz</a:t>
            </a:r>
          </a:p>
          <a:p>
            <a:r>
              <a:rPr lang="cs-CZ" sz="1100" dirty="0"/>
              <a:t>Hrozící stavy</a:t>
            </a:r>
          </a:p>
          <a:p>
            <a:r>
              <a:rPr lang="cs-CZ" sz="1100" dirty="0"/>
              <a:t>Příznak rozpoznané a současně kódované nemoci</a:t>
            </a:r>
          </a:p>
          <a:p>
            <a:r>
              <a:rPr lang="cs-CZ" sz="1100" dirty="0"/>
              <a:t>Stav, který odezněl před přijetím</a:t>
            </a:r>
          </a:p>
          <a:p>
            <a:r>
              <a:rPr lang="cs-CZ" sz="1100" dirty="0"/>
              <a:t>Kódování vnější příčiny komplikace zdravotní péče</a:t>
            </a:r>
          </a:p>
          <a:p>
            <a:r>
              <a:rPr lang="cs-CZ" sz="1100" dirty="0"/>
              <a:t>Kódování akutních a chronických stavů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23741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Hlavní diagnóza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Hlavní diagnóza (HDG) je definována jako stav diagnostikovaný, tj. vyhodnocený po všech vyšetřeních na konci případu akutní lůžkové péče jako odpovědný za potřebu hospitalizace v daném zařízení. Jako HDG nelze kódovat onemocnění a stavy, které nastaly v průběhu hospitalizace. Jako HDG nelze kódovat stav, který je příznakem diagnostikovaného onemocnění; výjimkou jsou případy, kdy léčba příznaku vedla k většímu čerpání prostředků, než léčba vlastního diagnostikovaného onemocnění (např. hospitalizace cílená na řešení ascitu, epistaxe, hematurie apod.)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0180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/>
              <a:t>Vedlejší diagnóza a náhodné nálezy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Vedlejší diagnóza (VDG) je stav, který existoval při přijetí nebo vznikl během hospitalizačního případu a měl vliv na péči alespoň jedním z těchto způsobů: </a:t>
            </a:r>
          </a:p>
          <a:p>
            <a:r>
              <a:rPr lang="cs-CZ" sz="2400" dirty="0"/>
              <a:t>a) byl důvodem klinického vyšetření, </a:t>
            </a:r>
          </a:p>
          <a:p>
            <a:r>
              <a:rPr lang="cs-CZ" sz="2400" dirty="0"/>
              <a:t>b) byl předmětem terapeutického zásahu nebo léčby (včetně podávání chronické medikace), </a:t>
            </a:r>
          </a:p>
          <a:p>
            <a:r>
              <a:rPr lang="cs-CZ" sz="2400" dirty="0"/>
              <a:t>c) byl důvodem cílené diagnostiky, </a:t>
            </a:r>
          </a:p>
          <a:p>
            <a:r>
              <a:rPr lang="cs-CZ" sz="2400" dirty="0"/>
              <a:t>d) vyžadoval zvýšenou ošetřovatelskou péči a/nebo kontinuální monitorování. Stavy, které se vztahují k období před hospitalizací a které nemají vliv na průběh hospitalizačního případu, nekódujeme.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2898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Micohlavova.Marcela@fnbrno.cz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B2001E-B989-48F8-BD6D-8EBFC68D7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2" y="2089000"/>
            <a:ext cx="1433383" cy="143338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A1557F6-0909-4703-8D21-748CEAE94C50}"/>
              </a:ext>
            </a:extLst>
          </p:cNvPr>
          <p:cNvSpPr txBox="1"/>
          <p:nvPr/>
        </p:nvSpPr>
        <p:spPr>
          <a:xfrm>
            <a:off x="3588418" y="4268978"/>
            <a:ext cx="6093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532 232 956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41E5F22-9460-483D-B413-6E453E024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95" y="3699788"/>
            <a:ext cx="1452609" cy="14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Vznik kodérského oddělení ve FN Brno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1400" dirty="0"/>
              <a:t>Snaha o sejmutí administrativy z lékařů a sester</a:t>
            </a:r>
          </a:p>
          <a:p>
            <a:r>
              <a:rPr lang="cs-CZ" sz="1400" dirty="0"/>
              <a:t>Nikdy lékař neobsáhne celou metodiku</a:t>
            </a:r>
          </a:p>
          <a:p>
            <a:r>
              <a:rPr lang="cs-CZ" sz="1400" dirty="0"/>
              <a:t>Problém – lékař vyčte to, co není v dokumentaci napsáno, ale „pouze“ z ní vyplývá</a:t>
            </a:r>
          </a:p>
          <a:p>
            <a:r>
              <a:rPr lang="cs-CZ" sz="1400" dirty="0"/>
              <a:t>Agenda zpracovávání:</a:t>
            </a:r>
          </a:p>
          <a:p>
            <a:r>
              <a:rPr lang="cs-CZ" sz="1400" dirty="0"/>
              <a:t>20 klinik dospělá Bohunická část</a:t>
            </a:r>
          </a:p>
          <a:p>
            <a:r>
              <a:rPr lang="cs-CZ" sz="1400" dirty="0"/>
              <a:t>2 velké gynekologické pracoviště </a:t>
            </a:r>
          </a:p>
          <a:p>
            <a:r>
              <a:rPr lang="cs-CZ" sz="1400" dirty="0"/>
              <a:t>9 klinik dětská část</a:t>
            </a:r>
          </a:p>
          <a:p>
            <a:r>
              <a:rPr lang="cs-CZ" sz="1400" dirty="0"/>
              <a:t>Loňský rok zpracováno:</a:t>
            </a:r>
          </a:p>
          <a:p>
            <a:pPr marL="0" indent="0">
              <a:buNone/>
            </a:pPr>
            <a:r>
              <a:rPr lang="cs-CZ" sz="1400" dirty="0"/>
              <a:t>74 710 chorobopisů =&gt; 5 336 chorobopisů na kodéra/rok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4190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Úloha kodérů v lůžkových zařízeních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28097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Kontrolor?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Zadávač</a:t>
            </a:r>
            <a:r>
              <a:rPr lang="cs-CZ" sz="2400" dirty="0"/>
              <a:t> nebo přepisovač dat?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Mezičlánek mezi vložením dat a odesláním do </a:t>
            </a:r>
          </a:p>
          <a:p>
            <a:pPr marL="0" indent="0">
              <a:buNone/>
            </a:pPr>
            <a:r>
              <a:rPr lang="cs-CZ" sz="2400" dirty="0"/>
              <a:t>Pojišťovny  </a:t>
            </a:r>
          </a:p>
          <a:p>
            <a:endParaRPr lang="cs-CZ" sz="2400" dirty="0"/>
          </a:p>
        </p:txBody>
      </p:sp>
      <p:pic>
        <p:nvPicPr>
          <p:cNvPr id="5" name="Picture 2" descr="multimedia ikona">
            <a:extLst>
              <a:ext uri="{FF2B5EF4-FFF2-40B4-BE49-F238E27FC236}">
                <a16:creationId xmlns:a16="http://schemas.microsoft.com/office/drawing/2014/main" id="{86C3F1F9-A189-49C6-BCF7-04738BA2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46" y="1825626"/>
            <a:ext cx="1334117" cy="10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Obrázek produktu Zmizík Maped s přepisovačem">
            <a:extLst>
              <a:ext uri="{FF2B5EF4-FFF2-40B4-BE49-F238E27FC236}">
                <a16:creationId xmlns:a16="http://schemas.microsoft.com/office/drawing/2014/main" id="{D1222B37-3605-4E87-AA28-F92FEB8D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4807" y="3071263"/>
            <a:ext cx="2303584" cy="13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ow to Become a Data Analyst in 2024: 5 Steps to Start Your Career |  DataCamp">
            <a:extLst>
              <a:ext uri="{FF2B5EF4-FFF2-40B4-BE49-F238E27FC236}">
                <a16:creationId xmlns:a16="http://schemas.microsoft.com/office/drawing/2014/main" id="{C574EC5F-13EC-4481-B1E2-2038F65E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62" y="3688033"/>
            <a:ext cx="3008228" cy="22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7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Kdo je kodér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400" dirty="0"/>
              <a:t>Už na konferenci CZ DRG – pokus o definici kodéra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13B382-58D4-4222-85D5-966293A8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018" y="2683412"/>
            <a:ext cx="5806257" cy="22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1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Kdo je kodér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E0AB3D-0906-4F11-8340-CB5C226BD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58" y="1171575"/>
            <a:ext cx="5537962" cy="47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3600" dirty="0"/>
              <a:t>Představa X realita</a:t>
            </a:r>
          </a:p>
          <a:p>
            <a:endParaRPr lang="cs-CZ" sz="2400" dirty="0"/>
          </a:p>
        </p:txBody>
      </p:sp>
      <p:pic>
        <p:nvPicPr>
          <p:cNvPr id="5" name="Zástupný symbol pro obsah 10" descr="Obsah obrázku interiér, počítač, computer, nábytek&#10;&#10;Popis byl vytvořen automaticky">
            <a:extLst>
              <a:ext uri="{FF2B5EF4-FFF2-40B4-BE49-F238E27FC236}">
                <a16:creationId xmlns:a16="http://schemas.microsoft.com/office/drawing/2014/main" id="{0783A298-C830-4B35-ADDA-8B459BA554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24" y="2502567"/>
            <a:ext cx="4506966" cy="3115717"/>
          </a:xfrm>
          <a:prstGeom prst="rect">
            <a:avLst/>
          </a:prstGeom>
        </p:spPr>
      </p:pic>
      <p:pic>
        <p:nvPicPr>
          <p:cNvPr id="6" name="Zástupný obsah 5" descr="Obsah obrázku interiér, nábytek, kancelářské potřeby, Kancelářská technika&#10;&#10;Popis se vygeneroval automaticky.">
            <a:extLst>
              <a:ext uri="{FF2B5EF4-FFF2-40B4-BE49-F238E27FC236}">
                <a16:creationId xmlns:a16="http://schemas.microsoft.com/office/drawing/2014/main" id="{1643FA57-6647-4C8F-BCB1-39161E8C1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946" y="1026000"/>
            <a:ext cx="4431323" cy="50258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766601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171</TotalTime>
  <Words>1984</Words>
  <Application>Microsoft Office PowerPoint</Application>
  <PresentationFormat>Širokoúhlá obrazovka</PresentationFormat>
  <Paragraphs>272</Paragraphs>
  <Slides>50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Calibri</vt:lpstr>
      <vt:lpstr>Tahoma</vt:lpstr>
      <vt:lpstr>Wingdings</vt:lpstr>
      <vt:lpstr>Prezentace_MU_CZ</vt:lpstr>
      <vt:lpstr>Kontrola správnosti a oprávněnosti vykázané a vyúčtované zdravotní péče – úloha kodérů v lůžkových zařízeních, vykazování péče dle CZ DRG</vt:lpstr>
      <vt:lpstr>Cíl prezentace</vt:lpstr>
      <vt:lpstr>Organizace EO a KO ve FN Brno  (z organizační struktury EO)</vt:lpstr>
      <vt:lpstr> </vt:lpstr>
      <vt:lpstr>Vznik kodérského oddělení ve FN Brno</vt:lpstr>
      <vt:lpstr>Úloha kodérů v lůžkových zařízeních</vt:lpstr>
      <vt:lpstr>Kdo je kodér</vt:lpstr>
      <vt:lpstr> </vt:lpstr>
      <vt:lpstr> </vt:lpstr>
      <vt:lpstr>Česká asociace zdravotnických informací – ČAZI –www.cazi.cz</vt:lpstr>
      <vt:lpstr>Co je kódování?</vt:lpstr>
      <vt:lpstr>Co má kodér k dispozici?</vt:lpstr>
      <vt:lpstr>Sazebník výkonů</vt:lpstr>
      <vt:lpstr> </vt:lpstr>
      <vt:lpstr> </vt:lpstr>
      <vt:lpstr>DRG markery</vt:lpstr>
      <vt:lpstr>Z pravidel pro kódování…</vt:lpstr>
      <vt:lpstr>Nejasné a nepřesné ZZ</vt:lpstr>
      <vt:lpstr>Pořadí diagnóz – v CZ DRG na pořadí diagnóz nezáleží ale…</vt:lpstr>
      <vt:lpstr> </vt:lpstr>
      <vt:lpstr>Revize ZP ve FN Brno</vt:lpstr>
      <vt:lpstr>Úskalí revizí od ZP</vt:lpstr>
      <vt:lpstr>Nejednotnost zdravotních pojišťoven</vt:lpstr>
      <vt:lpstr>Nejednotnost zdravotních pojišťoven</vt:lpstr>
      <vt:lpstr>Markery paliativní péče</vt:lpstr>
      <vt:lpstr>Nutriční markery</vt:lpstr>
      <vt:lpstr>Případy v bazi 888</vt:lpstr>
      <vt:lpstr>Případy v bazi 999</vt:lpstr>
      <vt:lpstr>Chemoterapie na JIP</vt:lpstr>
      <vt:lpstr>Příklad  - chemoterapie na JIP</vt:lpstr>
      <vt:lpstr>Nejasnosti v metodice</vt:lpstr>
      <vt:lpstr> </vt:lpstr>
      <vt:lpstr> </vt:lpstr>
      <vt:lpstr> </vt:lpstr>
      <vt:lpstr>Kolize – centrová léčiva</vt:lpstr>
      <vt:lpstr>Metodika markerů</vt:lpstr>
      <vt:lpstr>CZ-DRG obsahuje DRG markery tří typů:</vt:lpstr>
      <vt:lpstr>Návrh DRG markerů pro systém CZ-DRG</vt:lpstr>
      <vt:lpstr>DRG markery pro UPV </vt:lpstr>
      <vt:lpstr>Tabulka přepočtu ventilace</vt:lpstr>
      <vt:lpstr>Příklad vykázání UPV</vt:lpstr>
      <vt:lpstr>DRG markery pro endoprotézy kloubů</vt:lpstr>
      <vt:lpstr>Markery pro zavedení stentu do koronárního řečiště</vt:lpstr>
      <vt:lpstr>Pravidla kódování</vt:lpstr>
      <vt:lpstr>Hospitalizační případ</vt:lpstr>
      <vt:lpstr>Důležité body z  obecných pravidel</vt:lpstr>
      <vt:lpstr>Hlavní diagnóza</vt:lpstr>
      <vt:lpstr>Vedlejší diagnóza a náhodné nálezy</vt:lpstr>
      <vt:lpstr>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Kateřina Novohradská</cp:lastModifiedBy>
  <cp:revision>62</cp:revision>
  <cp:lastPrinted>1601-01-01T00:00:00Z</cp:lastPrinted>
  <dcterms:created xsi:type="dcterms:W3CDTF">2020-08-24T06:00:57Z</dcterms:created>
  <dcterms:modified xsi:type="dcterms:W3CDTF">2024-07-10T08:46:26Z</dcterms:modified>
</cp:coreProperties>
</file>