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78"/>
  </p:notesMasterIdLst>
  <p:handoutMasterIdLst>
    <p:handoutMasterId r:id="rId79"/>
  </p:handoutMasterIdLst>
  <p:sldIdLst>
    <p:sldId id="412" r:id="rId2"/>
    <p:sldId id="258" r:id="rId3"/>
    <p:sldId id="261" r:id="rId4"/>
    <p:sldId id="417" r:id="rId5"/>
    <p:sldId id="262" r:id="rId6"/>
    <p:sldId id="263" r:id="rId7"/>
    <p:sldId id="265" r:id="rId8"/>
    <p:sldId id="267" r:id="rId9"/>
    <p:sldId id="268" r:id="rId10"/>
    <p:sldId id="269" r:id="rId11"/>
    <p:sldId id="270" r:id="rId12"/>
    <p:sldId id="271" r:id="rId13"/>
    <p:sldId id="411" r:id="rId14"/>
    <p:sldId id="273" r:id="rId15"/>
    <p:sldId id="277" r:id="rId16"/>
    <p:sldId id="279" r:id="rId17"/>
    <p:sldId id="281" r:id="rId18"/>
    <p:sldId id="282" r:id="rId19"/>
    <p:sldId id="284" r:id="rId20"/>
    <p:sldId id="286" r:id="rId21"/>
    <p:sldId id="424" r:id="rId22"/>
    <p:sldId id="416" r:id="rId23"/>
    <p:sldId id="290" r:id="rId24"/>
    <p:sldId id="287" r:id="rId25"/>
    <p:sldId id="292" r:id="rId26"/>
    <p:sldId id="425" r:id="rId27"/>
    <p:sldId id="293" r:id="rId28"/>
    <p:sldId id="294" r:id="rId29"/>
    <p:sldId id="297" r:id="rId30"/>
    <p:sldId id="299" r:id="rId31"/>
    <p:sldId id="430" r:id="rId32"/>
    <p:sldId id="426" r:id="rId33"/>
    <p:sldId id="307" r:id="rId34"/>
    <p:sldId id="308" r:id="rId35"/>
    <p:sldId id="431" r:id="rId36"/>
    <p:sldId id="309" r:id="rId37"/>
    <p:sldId id="389" r:id="rId38"/>
    <p:sldId id="325" r:id="rId39"/>
    <p:sldId id="326" r:id="rId40"/>
    <p:sldId id="418" r:id="rId41"/>
    <p:sldId id="328" r:id="rId42"/>
    <p:sldId id="330" r:id="rId43"/>
    <p:sldId id="331" r:id="rId44"/>
    <p:sldId id="332" r:id="rId45"/>
    <p:sldId id="385" r:id="rId46"/>
    <p:sldId id="334" r:id="rId47"/>
    <p:sldId id="335" r:id="rId48"/>
    <p:sldId id="386" r:id="rId49"/>
    <p:sldId id="333" r:id="rId50"/>
    <p:sldId id="339" r:id="rId51"/>
    <p:sldId id="404" r:id="rId52"/>
    <p:sldId id="402" r:id="rId53"/>
    <p:sldId id="405" r:id="rId54"/>
    <p:sldId id="406" r:id="rId55"/>
    <p:sldId id="338" r:id="rId56"/>
    <p:sldId id="390" r:id="rId57"/>
    <p:sldId id="420" r:id="rId58"/>
    <p:sldId id="341" r:id="rId59"/>
    <p:sldId id="391" r:id="rId60"/>
    <p:sldId id="399" r:id="rId61"/>
    <p:sldId id="401" r:id="rId62"/>
    <p:sldId id="400" r:id="rId63"/>
    <p:sldId id="354" r:id="rId64"/>
    <p:sldId id="387" r:id="rId65"/>
    <p:sldId id="355" r:id="rId66"/>
    <p:sldId id="410" r:id="rId67"/>
    <p:sldId id="358" r:id="rId68"/>
    <p:sldId id="359" r:id="rId69"/>
    <p:sldId id="414" r:id="rId70"/>
    <p:sldId id="361" r:id="rId71"/>
    <p:sldId id="366" r:id="rId72"/>
    <p:sldId id="367" r:id="rId73"/>
    <p:sldId id="368" r:id="rId74"/>
    <p:sldId id="369" r:id="rId75"/>
    <p:sldId id="384" r:id="rId76"/>
    <p:sldId id="413" r:id="rId77"/>
  </p:sldIdLst>
  <p:sldSz cx="12192000" cy="6858000"/>
  <p:notesSz cx="6858000" cy="9144000"/>
  <p:custDataLst>
    <p:tags r:id="rId80"/>
  </p:custDataLst>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521415D9-36F7-43E2-AB2F-B90AF26B5E84}">
      <p14:sectionLst xmlns:p14="http://schemas.microsoft.com/office/powerpoint/2010/main">
        <p14:section name="Úvod prezentace" id="{8BDAD649-776B-4D1D-BFFC-6B07CDAF8D80}">
          <p14:sldIdLst>
            <p14:sldId id="412"/>
            <p14:sldId id="258"/>
            <p14:sldId id="261"/>
          </p14:sldIdLst>
        </p14:section>
        <p14:section name="Připojení k síťi" id="{E141B84E-B145-48AA-AE0E-FA77BBDA4507}">
          <p14:sldIdLst>
            <p14:sldId id="417"/>
            <p14:sldId id="262"/>
            <p14:sldId id="263"/>
            <p14:sldId id="265"/>
            <p14:sldId id="267"/>
            <p14:sldId id="268"/>
            <p14:sldId id="269"/>
            <p14:sldId id="270"/>
            <p14:sldId id="271"/>
            <p14:sldId id="411"/>
            <p14:sldId id="273"/>
            <p14:sldId id="277"/>
            <p14:sldId id="279"/>
            <p14:sldId id="281"/>
            <p14:sldId id="282"/>
            <p14:sldId id="284"/>
            <p14:sldId id="286"/>
          </p14:sldIdLst>
        </p14:section>
        <p14:section name="Síťové služby" id="{30DE7B08-132E-4510-B1CB-AD92A85EE3C1}">
          <p14:sldIdLst>
            <p14:sldId id="424"/>
            <p14:sldId id="416"/>
            <p14:sldId id="290"/>
            <p14:sldId id="287"/>
            <p14:sldId id="292"/>
            <p14:sldId id="425"/>
            <p14:sldId id="293"/>
            <p14:sldId id="294"/>
            <p14:sldId id="297"/>
            <p14:sldId id="299"/>
            <p14:sldId id="430"/>
            <p14:sldId id="426"/>
            <p14:sldId id="307"/>
            <p14:sldId id="308"/>
            <p14:sldId id="431"/>
          </p14:sldIdLst>
        </p14:section>
        <p14:section name="Bezpečnost na síti" id="{8D14D891-7788-4E0D-8255-DB7B8EB0A0CF}">
          <p14:sldIdLst>
            <p14:sldId id="309"/>
          </p14:sldIdLst>
        </p14:section>
        <p14:section name="Šifrování a elektronický podpis" id="{81875472-C999-4DCF-A357-BEB06C917658}">
          <p14:sldIdLst>
            <p14:sldId id="389"/>
            <p14:sldId id="325"/>
            <p14:sldId id="326"/>
            <p14:sldId id="418"/>
            <p14:sldId id="328"/>
            <p14:sldId id="330"/>
            <p14:sldId id="331"/>
            <p14:sldId id="332"/>
            <p14:sldId id="385"/>
            <p14:sldId id="334"/>
            <p14:sldId id="335"/>
            <p14:sldId id="386"/>
            <p14:sldId id="333"/>
            <p14:sldId id="339"/>
            <p14:sldId id="404"/>
            <p14:sldId id="402"/>
            <p14:sldId id="405"/>
            <p14:sldId id="406"/>
            <p14:sldId id="338"/>
          </p14:sldIdLst>
        </p14:section>
        <p14:section name="Český e-government" id="{C174E894-E3B3-4D47-9689-CA25F524D0FD}">
          <p14:sldIdLst>
            <p14:sldId id="390"/>
            <p14:sldId id="420"/>
            <p14:sldId id="341"/>
            <p14:sldId id="391"/>
            <p14:sldId id="399"/>
            <p14:sldId id="401"/>
          </p14:sldIdLst>
        </p14:section>
        <p14:section name="Elektronické zdravotnictví" id="{80D80AB9-52F9-4C5A-BCE5-49AC98EC100F}">
          <p14:sldIdLst>
            <p14:sldId id="400"/>
            <p14:sldId id="354"/>
            <p14:sldId id="387"/>
            <p14:sldId id="355"/>
            <p14:sldId id="410"/>
            <p14:sldId id="358"/>
            <p14:sldId id="359"/>
            <p14:sldId id="414"/>
            <p14:sldId id="361"/>
            <p14:sldId id="366"/>
            <p14:sldId id="367"/>
            <p14:sldId id="368"/>
            <p14:sldId id="369"/>
          </p14:sldIdLst>
        </p14:section>
        <p14:section name="Internet věcí" id="{BD2F67F1-81F7-4AA7-BAB2-5005DE1BFC6C}">
          <p14:sldIdLst/>
        </p14:section>
        <p14:section name="Konec prezentace" id="{BA4D975E-D8EB-4D14-BFE2-043C8A8CEA8F}">
          <p14:sldIdLst>
            <p14:sldId id="384"/>
            <p14:sldId id="413"/>
          </p14:sldIdLst>
        </p14:section>
      </p14:sectionLst>
    </p:ex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ejčí Jan, Ing. Mgr." initials="KJIM" lastIdx="1" clrIdx="0">
    <p:extLst>
      <p:ext uri="{19B8F6BF-5375-455C-9EA6-DF929625EA0E}">
        <p15:presenceInfo xmlns:p15="http://schemas.microsoft.com/office/powerpoint/2012/main" userId="S::krejcij@mzcr.cz::ba1e8b96-dab1-4df1-b99f-ba64b8138db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52" autoAdjust="0"/>
    <p:restoredTop sz="78133" autoAdjust="0"/>
  </p:normalViewPr>
  <p:slideViewPr>
    <p:cSldViewPr snapToGrid="0">
      <p:cViewPr varScale="1">
        <p:scale>
          <a:sx n="77" d="100"/>
          <a:sy n="77" d="100"/>
        </p:scale>
        <p:origin x="907" y="62"/>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1" d="100"/>
          <a:sy n="121" d="100"/>
        </p:scale>
        <p:origin x="7578" y="114"/>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gs" Target="tags/tag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Click to edit the styles of the draft text.</a:t>
            </a:r>
          </a:p>
          <a:p>
            <a:pPr lvl="1"/>
            <a:r>
              <a:rPr lang="cs-CZ" altLang="cs-CZ"/>
              <a:t>Second level</a:t>
            </a:r>
          </a:p>
          <a:p>
            <a:pPr lvl="2"/>
            <a:r>
              <a:rPr lang="cs-CZ" altLang="cs-CZ"/>
              <a:t>Third level</a:t>
            </a:r>
          </a:p>
          <a:p>
            <a:pPr lvl="3"/>
            <a:r>
              <a:rPr lang="cs-CZ" altLang="cs-CZ"/>
              <a:t>Fourth level</a:t>
            </a:r>
          </a:p>
          <a:p>
            <a:pPr lvl="4"/>
            <a:r>
              <a:rPr lang="cs-CZ" altLang="cs-CZ"/>
              <a:t>Fifth level</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E27AE10-B028-48ED-9123-E61F4A9A0150}" type="slidenum">
              <a:rPr lang="cs-CZ" altLang="cs-CZ" smtClean="0"/>
              <a:t>3</a:t>
            </a:fld>
            <a:endParaRPr lang="cs-CZ" altLang="cs-CZ"/>
          </a:p>
        </p:txBody>
      </p:sp>
      <p:sp>
        <p:nvSpPr>
          <p:cNvPr id="1024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3E114C1B-9B79-40E3-9396-3A1D34248038}" type="slidenum">
              <a:rPr lang="en-US" altLang="cs-CZ"/>
              <a:t>3</a:t>
            </a:fld>
            <a:endParaRPr lang="en-US" altLang="cs-CZ"/>
          </a:p>
        </p:txBody>
      </p:sp>
      <p:sp>
        <p:nvSpPr>
          <p:cNvPr id="10244" name="Rectangle 2"/>
          <p:cNvSpPr>
            <a:spLocks noGrp="1" noRot="1" noChangeAspect="1" noChangeArrowheads="1" noTextEdit="1"/>
          </p:cNvSpPr>
          <p:nvPr>
            <p:ph type="sldImg"/>
          </p:nvPr>
        </p:nvSpPr>
        <p:spPr>
          <a:xfrm>
            <a:off x="384175" y="687388"/>
            <a:ext cx="6091238" cy="3427412"/>
          </a:xfrm>
          <a:ln/>
        </p:spPr>
      </p:sp>
      <p:sp>
        <p:nvSpPr>
          <p:cNvPr id="10245" name="Rectangle 3"/>
          <p:cNvSpPr>
            <a:spLocks noGrp="1" noChangeArrowheads="1"/>
          </p:cNvSpPr>
          <p:nvPr>
            <p:ph type="body" idx="1"/>
          </p:nvPr>
        </p:nvSpPr>
        <p:spPr>
          <a:xfrm>
            <a:off x="914400" y="4343400"/>
            <a:ext cx="5029200"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887270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The penultimate service is email services. Electronic mail, or e-mail, is the most widely used method of electronic communication, and everyone of us encounters it on an almost daily basis. </a:t>
            </a:r>
          </a:p>
          <a:p>
            <a:r>
              <a:rPr lang="cs-CZ" dirty="0"/>
              <a:t>Email communication works similarly to HTTP, i.e. by passing some data between servers. We'll take a look at how these servers communicate with each other, what services they use to do so, and what options they have for reading their mail in the following slides.</a:t>
            </a: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t>29</a:t>
            </a:fld>
            <a:endParaRPr lang="cs-CZ" altLang="cs-CZ"/>
          </a:p>
        </p:txBody>
      </p:sp>
    </p:spTree>
    <p:extLst>
      <p:ext uri="{BB962C8B-B14F-4D97-AF65-F5344CB8AC3E}">
        <p14:creationId xmlns:p14="http://schemas.microsoft.com/office/powerpoint/2010/main" val="22877322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IMAP and POP3 services are used to read mail on a remote mail server when using a local mail client.</a:t>
            </a:r>
          </a:p>
          <a:p>
            <a:r>
              <a:rPr lang="cs-CZ" dirty="0"/>
              <a:t>Both of these protocols allow the user to read mail, but each in a different way:</a:t>
            </a:r>
          </a:p>
          <a:p>
            <a:r>
              <a:rPr lang="cs-CZ" dirty="0"/>
              <a:t>- The POP3 protocol, which is older by the way, was widely </a:t>
            </a:r>
            <a:r>
              <a:rPr lang="cs-CZ" dirty="0" err="1"/>
              <a:t>used </a:t>
            </a:r>
            <a:r>
              <a:rPr lang="cs-CZ" dirty="0"/>
              <a:t>in the days of dial-up or slow Internet connections. This is because it works by automatically downloading new emails from the server to the client and deleting them one by one on the server. The disadvantage is that they then only exist on that computer, so they are not available online from anywhere, but in turn are available on that device even without an internet connection.</a:t>
            </a:r>
          </a:p>
          <a:p>
            <a:r>
              <a:rPr lang="cs-CZ" dirty="0"/>
              <a:t>- In contrast, IMAP automatically downloads only the headers, the user then chooses which emails he wants to download to his client, but these emails are then only copied, nothing is deleted from the server. The advantage is that the mail can be stored on the client, but it is still available on the server. It can then be read from several different devices, or you can use the web interface and the local client at the same time.</a:t>
            </a: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t>30</a:t>
            </a:fld>
            <a:endParaRPr lang="cs-CZ" altLang="cs-CZ"/>
          </a:p>
        </p:txBody>
      </p:sp>
    </p:spTree>
    <p:extLst>
      <p:ext uri="{BB962C8B-B14F-4D97-AF65-F5344CB8AC3E}">
        <p14:creationId xmlns:p14="http://schemas.microsoft.com/office/powerpoint/2010/main" val="31084985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cs-CZ" dirty="0"/>
              <a:t>As mentioned on the previous slide, mail can be read on the server via the local email client, but also using the web interface.  The following slide shows the different paths that the mail travels. Note that in the case of using the web interface, another server enters the </a:t>
            </a:r>
            <a:r>
              <a:rPr lang="cs-CZ" dirty="0" err="1"/>
              <a:t>schema</a:t>
            </a:r>
            <a:r>
              <a:rPr lang="cs-CZ" dirty="0"/>
              <a:t>, providing a web interface for the user, but also acting as a mail client and reading the mail content from another dedicated server.</a:t>
            </a: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t>31</a:t>
            </a:fld>
            <a:endParaRPr lang="cs-CZ" altLang="cs-CZ"/>
          </a:p>
        </p:txBody>
      </p:sp>
    </p:spTree>
    <p:extLst>
      <p:ext uri="{BB962C8B-B14F-4D97-AF65-F5344CB8AC3E}">
        <p14:creationId xmlns:p14="http://schemas.microsoft.com/office/powerpoint/2010/main" val="25212936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cs-CZ" dirty="0"/>
              <a:t>SMTP is a protocol used to send email, especially when using local email clients. This means that the user writes an email in any email client, when the "send" button is pressed, the client connects to the SMTP server of the email provider (i.e. where the client has an email box) using the </a:t>
            </a:r>
            <a:r>
              <a:rPr lang="cs-CZ" dirty="0" err="1"/>
              <a:t>name </a:t>
            </a:r>
            <a:r>
              <a:rPr lang="cs-CZ" dirty="0"/>
              <a:t>and password, the server processes the email and sends a </a:t>
            </a:r>
            <a:r>
              <a:rPr lang="cs-CZ" dirty="0" err="1"/>
              <a:t>confirmation of </a:t>
            </a:r>
            <a:r>
              <a:rPr lang="cs-CZ" dirty="0"/>
              <a:t>receipt to the user's client or returns an error code if the email is not processed.</a:t>
            </a:r>
          </a:p>
          <a:p>
            <a:pPr marL="0" marR="0" lvl="0" indent="0" algn="l" defTabSz="914400" rtl="0" eaLnBrk="1" fontAlgn="base" latinLnBrk="0" hangingPunct="1">
              <a:lnSpc>
                <a:spcPct val="100000"/>
              </a:lnSpc>
              <a:spcBef>
                <a:spcPct val="30000"/>
              </a:spcBef>
              <a:spcAft>
                <a:spcPct val="0"/>
              </a:spcAft>
              <a:buClrTx/>
              <a:buSzTx/>
              <a:buFontTx/>
              <a:buNone/>
              <a:tabLst/>
              <a:defRPr/>
            </a:pPr>
            <a:r>
              <a:rPr lang="cs-CZ" dirty="0"/>
              <a:t>However, if the email is successfully processed by the server, it is then sent by the server (without the participation of the client) to the recipient's mail server.</a:t>
            </a: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t>32</a:t>
            </a:fld>
            <a:endParaRPr lang="cs-CZ" altLang="cs-CZ"/>
          </a:p>
        </p:txBody>
      </p:sp>
    </p:spTree>
    <p:extLst>
      <p:ext uri="{BB962C8B-B14F-4D97-AF65-F5344CB8AC3E}">
        <p14:creationId xmlns:p14="http://schemas.microsoft.com/office/powerpoint/2010/main" val="33422596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A VPN service is used to remotely access a computer network from somewhere outside. The computer is assigned a local network address, and the computer therefore pretends to be part of that network. All you need is some software and access data. Such remote access is then useful, for example, when working from home or when accessing services on an internal computer network.</a:t>
            </a: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t>33</a:t>
            </a:fld>
            <a:endParaRPr lang="cs-CZ" altLang="cs-CZ"/>
          </a:p>
        </p:txBody>
      </p:sp>
    </p:spTree>
    <p:extLst>
      <p:ext uri="{BB962C8B-B14F-4D97-AF65-F5344CB8AC3E}">
        <p14:creationId xmlns:p14="http://schemas.microsoft.com/office/powerpoint/2010/main" val="9267042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In the real world, as employees or students of Masaryk University, you can meet the MUNI VPN. This is used to connect remotely to the university network, but mainly to draw on the university's electronic services, such as software licences, electronic resources and specialised equipment or computing and storage capacity. It is available to every student or employee of </a:t>
            </a:r>
            <a:r>
              <a:rPr lang="cs-CZ" dirty="0" err="1"/>
              <a:t>the university </a:t>
            </a:r>
            <a:r>
              <a:rPr lang="cs-CZ" dirty="0"/>
              <a:t>and to use it, you need to install the </a:t>
            </a:r>
            <a:r>
              <a:rPr lang="cs-CZ" dirty="0" err="1"/>
              <a:t>OpenVPN </a:t>
            </a:r>
            <a:r>
              <a:rPr lang="cs-CZ" dirty="0"/>
              <a:t>program from the VPN.MUNI.CZ website and know your UČO and secondary password.</a:t>
            </a: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t>34</a:t>
            </a:fld>
            <a:endParaRPr lang="cs-CZ" altLang="cs-CZ"/>
          </a:p>
        </p:txBody>
      </p:sp>
    </p:spTree>
    <p:extLst>
      <p:ext uri="{BB962C8B-B14F-4D97-AF65-F5344CB8AC3E}">
        <p14:creationId xmlns:p14="http://schemas.microsoft.com/office/powerpoint/2010/main" val="2148466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Hello,</a:t>
            </a:r>
          </a:p>
          <a:p>
            <a:r>
              <a:rPr lang="cs-CZ" dirty="0"/>
              <a:t>welcome to the continuation of the course "Computer Network User".  In this video we will talk about "Network Services".</a:t>
            </a:r>
          </a:p>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t>35</a:t>
            </a:fld>
            <a:endParaRPr lang="cs-CZ" altLang="cs-CZ"/>
          </a:p>
        </p:txBody>
      </p:sp>
    </p:spTree>
    <p:extLst>
      <p:ext uri="{BB962C8B-B14F-4D97-AF65-F5344CB8AC3E}">
        <p14:creationId xmlns:p14="http://schemas.microsoft.com/office/powerpoint/2010/main" val="3183395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Hello,</a:t>
            </a:r>
          </a:p>
          <a:p>
            <a:r>
              <a:rPr lang="cs-CZ" dirty="0"/>
              <a:t>welcome to the continuation of the course "Computer Network User".  In this video we will talk about "Network Services".</a:t>
            </a:r>
          </a:p>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t>21</a:t>
            </a:fld>
            <a:endParaRPr lang="cs-CZ" altLang="cs-CZ"/>
          </a:p>
        </p:txBody>
      </p:sp>
    </p:spTree>
    <p:extLst>
      <p:ext uri="{BB962C8B-B14F-4D97-AF65-F5344CB8AC3E}">
        <p14:creationId xmlns:p14="http://schemas.microsoft.com/office/powerpoint/2010/main" val="3991447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kumimoji="1" lang="cs-CZ" sz="1200" b="0" i="0" kern="1200" dirty="0">
                <a:solidFill>
                  <a:schemeClr val="tx1"/>
                </a:solidFill>
                <a:effectLst/>
                <a:latin typeface="Arial" charset="0"/>
                <a:ea typeface="+mn-ea"/>
                <a:cs typeface="+mn-cs"/>
              </a:rPr>
              <a:t>A network service is a service provided to users over the Internet, or computer </a:t>
            </a:r>
            <a:r>
              <a:rPr kumimoji="1" lang="cs-CZ" sz="1200" b="0" i="0" kern="1200" dirty="0" err="1">
                <a:solidFill>
                  <a:schemeClr val="tx1"/>
                </a:solidFill>
                <a:effectLst/>
                <a:latin typeface="Arial" charset="0"/>
                <a:ea typeface="+mn-ea"/>
                <a:cs typeface="+mn-cs"/>
              </a:rPr>
              <a:t>networks </a:t>
            </a:r>
            <a:r>
              <a:rPr kumimoji="1" lang="cs-CZ" sz="1200" b="0" i="0" kern="1200" dirty="0">
                <a:solidFill>
                  <a:schemeClr val="tx1"/>
                </a:solidFill>
                <a:effectLst/>
                <a:latin typeface="Arial" charset="0"/>
                <a:ea typeface="+mn-ea"/>
                <a:cs typeface="+mn-cs"/>
              </a:rPr>
              <a:t>in general. These services are provided by computer programs, usually running on a server. As we discussed in the previous topic, a server is some computer on a </a:t>
            </a:r>
            <a:r>
              <a:rPr kumimoji="1" lang="cs-CZ" sz="1200" b="0" i="0" kern="1200" dirty="0" err="1">
                <a:solidFill>
                  <a:schemeClr val="tx1"/>
                </a:solidFill>
                <a:effectLst/>
                <a:latin typeface="Arial" charset="0"/>
                <a:ea typeface="+mn-ea"/>
                <a:cs typeface="+mn-cs"/>
              </a:rPr>
              <a:t>network </a:t>
            </a:r>
            <a:r>
              <a:rPr kumimoji="1" lang="cs-CZ" sz="1200" b="0" i="0" kern="1200" dirty="0">
                <a:solidFill>
                  <a:schemeClr val="tx1"/>
                </a:solidFill>
                <a:effectLst/>
                <a:latin typeface="Arial" charset="0"/>
                <a:ea typeface="+mn-ea"/>
                <a:cs typeface="+mn-cs"/>
              </a:rPr>
              <a:t>that is identified by a unique IP address (in real life, you can think of it as identifying a telephone </a:t>
            </a:r>
            <a:r>
              <a:rPr kumimoji="1" lang="cs-CZ" sz="1200" b="0" i="0" kern="1200" dirty="0" err="1">
                <a:solidFill>
                  <a:schemeClr val="tx1"/>
                </a:solidFill>
                <a:effectLst/>
                <a:latin typeface="Arial" charset="0"/>
                <a:ea typeface="+mn-ea"/>
                <a:cs typeface="+mn-cs"/>
              </a:rPr>
              <a:t>set </a:t>
            </a:r>
            <a:r>
              <a:rPr kumimoji="1" lang="cs-CZ" sz="1200" b="0" i="0" kern="1200" dirty="0">
                <a:solidFill>
                  <a:schemeClr val="tx1"/>
                </a:solidFill>
                <a:effectLst/>
                <a:latin typeface="Arial" charset="0"/>
                <a:ea typeface="+mn-ea"/>
                <a:cs typeface="+mn-cs"/>
              </a:rPr>
              <a:t>by a telephone number). Such a server can of course provide multiple services, so the different services are differentiated within the server by a so-called port - the port is a number </a:t>
            </a:r>
            <a:r>
              <a:rPr kumimoji="1" lang="cs-CZ" sz="1200" b="0" i="0" kern="1200" dirty="0" err="1">
                <a:solidFill>
                  <a:schemeClr val="tx1"/>
                </a:solidFill>
                <a:effectLst/>
                <a:latin typeface="Arial" charset="0"/>
                <a:ea typeface="+mn-ea"/>
                <a:cs typeface="+mn-cs"/>
              </a:rPr>
              <a:t>identifying the </a:t>
            </a:r>
            <a:r>
              <a:rPr kumimoji="1" lang="cs-CZ" sz="1200" b="0" i="0" kern="1200" dirty="0">
                <a:solidFill>
                  <a:schemeClr val="tx1"/>
                </a:solidFill>
                <a:effectLst/>
                <a:latin typeface="Arial" charset="0"/>
                <a:ea typeface="+mn-ea"/>
                <a:cs typeface="+mn-cs"/>
              </a:rPr>
              <a:t>service (this can be thought of as a telephone flap). Each such provided service has a standard port defined so that their use is compatible within the network. </a:t>
            </a:r>
          </a:p>
          <a:p>
            <a:r>
              <a:rPr kumimoji="1" lang="cs-CZ" sz="1200" b="0" i="0" kern="1200" dirty="0">
                <a:solidFill>
                  <a:schemeClr val="tx1"/>
                </a:solidFill>
                <a:effectLst/>
                <a:latin typeface="Arial" charset="0"/>
                <a:ea typeface="+mn-ea"/>
                <a:cs typeface="+mn-cs"/>
              </a:rPr>
              <a:t>Users can use many services in this way, some are used by the user on purpose, some are used in the background without the user's knowledge. Some of the most well-known are HTTP for web browsing, IMAP for remote mail reading, and so on. In the following slides, we'll take a closer look at some of these.</a:t>
            </a:r>
          </a:p>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t>22</a:t>
            </a:fld>
            <a:endParaRPr lang="cs-CZ" altLang="cs-CZ"/>
          </a:p>
        </p:txBody>
      </p:sp>
    </p:spTree>
    <p:extLst>
      <p:ext uri="{BB962C8B-B14F-4D97-AF65-F5344CB8AC3E}">
        <p14:creationId xmlns:p14="http://schemas.microsoft.com/office/powerpoint/2010/main" val="2770024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The DNS service, or name resolution service in English, is a service we use every day without perhaps realizing it. As we said earlier, each server is identified on the </a:t>
            </a:r>
            <a:r>
              <a:rPr lang="cs-CZ" dirty="0" err="1"/>
              <a:t>network </a:t>
            </a:r>
            <a:r>
              <a:rPr lang="cs-CZ" dirty="0"/>
              <a:t>by its IP address. </a:t>
            </a:r>
          </a:p>
          <a:p>
            <a:r>
              <a:rPr lang="cs-CZ" dirty="0"/>
              <a:t>However, in order not to have to remember complex IP addresses, but only simple names such as seznam.cz or muni.cz, the DNS service is used for this purpose. This service translates this easy-to-remember name into an IP address. </a:t>
            </a:r>
          </a:p>
          <a:p>
            <a:r>
              <a:rPr lang="cs-CZ" dirty="0"/>
              <a:t>If this service didn't exist, we would have to remember a plethora of IP addresses, but also the servers would have to own multiple IP addresses if they provided more content. Thanks to the DNS service now, a server can distinguish between these requests </a:t>
            </a:r>
            <a:r>
              <a:rPr lang="cs-CZ" dirty="0" err="1"/>
              <a:t>by the name </a:t>
            </a:r>
            <a:r>
              <a:rPr lang="cs-CZ" dirty="0"/>
              <a:t>of the site and can provide content for multiple websites or services in general. Thus, a server can have multiple Internet names. But it may also not have any.</a:t>
            </a:r>
          </a:p>
          <a:p>
            <a:endParaRPr lang="cs-CZ" dirty="0"/>
          </a:p>
          <a:p>
            <a:r>
              <a:rPr lang="cs-CZ" dirty="0"/>
              <a:t>For example, for the website of the Faculty of Medicine of Masaryk </a:t>
            </a:r>
            <a:r>
              <a:rPr lang="cs-CZ" dirty="0" err="1"/>
              <a:t>University, </a:t>
            </a:r>
            <a:r>
              <a:rPr lang="cs-CZ" dirty="0"/>
              <a:t>just remember MED.MUNI.CZ, thanks to DNS translation we will automatically connect to the IP address 147.251.128.10.</a:t>
            </a: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t>23</a:t>
            </a:fld>
            <a:endParaRPr lang="cs-CZ" altLang="cs-CZ"/>
          </a:p>
        </p:txBody>
      </p:sp>
    </p:spTree>
    <p:extLst>
      <p:ext uri="{BB962C8B-B14F-4D97-AF65-F5344CB8AC3E}">
        <p14:creationId xmlns:p14="http://schemas.microsoft.com/office/powerpoint/2010/main" val="3310806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Another service is DHCP. This is a protocol that automatically sets all the necessary network parameters (i.e. IP address, mask, default gateway and DNS server) to a given device the moment it connects to the computer network. </a:t>
            </a:r>
          </a:p>
          <a:p>
            <a:r>
              <a:rPr lang="cs-CZ" dirty="0"/>
              <a:t>This is a </a:t>
            </a:r>
            <a:r>
              <a:rPr lang="cs-CZ" dirty="0" err="1"/>
              <a:t>simple </a:t>
            </a:r>
            <a:r>
              <a:rPr lang="cs-CZ" dirty="0"/>
              <a:t>and user-friendly way to configure the network on the device, it actually happens automatically and there is no need to remember and configure any settings.</a:t>
            </a:r>
          </a:p>
          <a:p>
            <a:endParaRPr lang="cs-CZ" dirty="0"/>
          </a:p>
          <a:p>
            <a:r>
              <a:rPr lang="cs-CZ" dirty="0"/>
              <a:t>Most of us also use this service without realising it. For example, whenever you connect to home wifi at home, your mobile or laptop is configured automatically, you don't really care, you're connected right away.</a:t>
            </a:r>
          </a:p>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t>24</a:t>
            </a:fld>
            <a:endParaRPr lang="cs-CZ" altLang="cs-CZ"/>
          </a:p>
        </p:txBody>
      </p:sp>
    </p:spTree>
    <p:extLst>
      <p:ext uri="{BB962C8B-B14F-4D97-AF65-F5344CB8AC3E}">
        <p14:creationId xmlns:p14="http://schemas.microsoft.com/office/powerpoint/2010/main" val="36726688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kumimoji="1" lang="cs-CZ" sz="1200" b="0" i="0" kern="1200" dirty="0">
                <a:solidFill>
                  <a:schemeClr val="tx1"/>
                </a:solidFill>
                <a:effectLst/>
                <a:latin typeface="Arial" charset="0"/>
                <a:ea typeface="+mn-ea"/>
                <a:cs typeface="+mn-cs"/>
              </a:rPr>
              <a:t>Another, more familiar protocol is the HTTP protocol. This protocol is the basis for the functioning of WWW pages, i.e. web browsing as we know it. This protocol currently exists in two side-by-side variants. Both are based on the older HTTP protocol and its younger counterpart HTTPS, which extended the original protocol by encrypting the transmitted content with a certificate. The original protocol transmitted data in an open form, so in theory anyone who had access to it during transmission could read it at will. However, this was inappropriate for the transmission of confidential information such as passwords or bank details, so the protocol was extended to include the ability to encrypt the transmitted content using a certificate.</a:t>
            </a:r>
          </a:p>
          <a:p>
            <a:endParaRPr kumimoji="1" lang="cs-CZ" sz="1200" b="0" i="0" kern="1200" dirty="0">
              <a:solidFill>
                <a:schemeClr val="tx1"/>
              </a:solidFill>
              <a:effectLst/>
              <a:latin typeface="Arial" charset="0"/>
              <a:ea typeface="+mn-ea"/>
              <a:cs typeface="+mn-cs"/>
            </a:endParaRPr>
          </a:p>
          <a:p>
            <a:r>
              <a:rPr kumimoji="1" lang="cs-CZ" sz="1200" b="0" i="0" kern="1200" dirty="0">
                <a:solidFill>
                  <a:schemeClr val="tx1"/>
                </a:solidFill>
                <a:effectLst/>
                <a:latin typeface="Arial" charset="0"/>
                <a:ea typeface="+mn-ea"/>
                <a:cs typeface="+mn-cs"/>
              </a:rPr>
              <a:t>Nowadays, the vast majority of websites are already run with the secure HTTPS protocol. The user can recognize this in the browser by the label or the colored icon next to the entered address.</a:t>
            </a:r>
          </a:p>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t>25</a:t>
            </a:fld>
            <a:endParaRPr lang="cs-CZ" altLang="cs-CZ"/>
          </a:p>
        </p:txBody>
      </p:sp>
    </p:spTree>
    <p:extLst>
      <p:ext uri="{BB962C8B-B14F-4D97-AF65-F5344CB8AC3E}">
        <p14:creationId xmlns:p14="http://schemas.microsoft.com/office/powerpoint/2010/main" val="6111957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cs-CZ" dirty="0"/>
              <a:t>The HTTP protocol is a </a:t>
            </a:r>
            <a:r>
              <a:rPr kumimoji="1" lang="cs-CZ" sz="1200" b="0" i="0" kern="1200" dirty="0">
                <a:solidFill>
                  <a:schemeClr val="tx1"/>
                </a:solidFill>
                <a:effectLst/>
                <a:latin typeface="Arial" charset="0"/>
                <a:ea typeface="+mn-ea"/>
                <a:cs typeface="+mn-cs"/>
              </a:rPr>
              <a:t>protocol that uses a client request and server response system. In practice, when browsing web pages, it works by the user entering an address into the browser, sending a request from the client to the server (for example, show me the front page of a search engine list), the server processes the request and sends back to the user the content of the front page of the requested portal as a </a:t>
            </a:r>
            <a:r>
              <a:rPr kumimoji="1" lang="cs-CZ" sz="1200" b="0" i="0" kern="1200" dirty="0" err="1">
                <a:solidFill>
                  <a:schemeClr val="tx1"/>
                </a:solidFill>
                <a:effectLst/>
                <a:latin typeface="Arial" charset="0"/>
                <a:ea typeface="+mn-ea"/>
                <a:cs typeface="+mn-cs"/>
              </a:rPr>
              <a:t>response</a:t>
            </a:r>
            <a:r>
              <a:rPr kumimoji="1" lang="cs-CZ" sz="1200" b="0" i="0" kern="1200" dirty="0">
                <a:solidFill>
                  <a:schemeClr val="tx1"/>
                </a:solidFill>
                <a:effectLst/>
                <a:latin typeface="Arial" charset="0"/>
                <a:ea typeface="+mn-ea"/>
                <a:cs typeface="+mn-cs"/>
              </a:rPr>
              <a:t>. At the client, the browser processes and displays it.</a:t>
            </a:r>
          </a:p>
          <a:p>
            <a:pPr marL="0" marR="0" lvl="0" indent="0" algn="l" defTabSz="914400" rtl="0" eaLnBrk="1" fontAlgn="base" latinLnBrk="0" hangingPunct="1">
              <a:lnSpc>
                <a:spcPct val="100000"/>
              </a:lnSpc>
              <a:spcBef>
                <a:spcPct val="30000"/>
              </a:spcBef>
              <a:spcAft>
                <a:spcPct val="0"/>
              </a:spcAft>
              <a:buClrTx/>
              <a:buSzTx/>
              <a:buFontTx/>
              <a:buNone/>
              <a:tabLst/>
              <a:defRPr/>
            </a:pPr>
            <a:endParaRPr kumimoji="1" lang="cs-CZ" sz="1200" b="0" i="0" kern="1200" dirty="0">
              <a:solidFill>
                <a:schemeClr val="tx1"/>
              </a:solidFill>
              <a:effectLst/>
              <a:latin typeface="Arial"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cs-CZ" sz="1200" b="0" i="0" kern="1200" dirty="0">
                <a:solidFill>
                  <a:schemeClr val="tx1"/>
                </a:solidFill>
                <a:effectLst/>
                <a:latin typeface="Arial" charset="0"/>
                <a:ea typeface="+mn-ea"/>
                <a:cs typeface="+mn-cs"/>
              </a:rPr>
              <a:t>The encrypted version of HTTPS follows a very similar process, but the content is encrypted "as-is" using a certificate.</a:t>
            </a:r>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t>26</a:t>
            </a:fld>
            <a:endParaRPr lang="cs-CZ" altLang="cs-CZ"/>
          </a:p>
        </p:txBody>
      </p:sp>
    </p:spTree>
    <p:extLst>
      <p:ext uri="{BB962C8B-B14F-4D97-AF65-F5344CB8AC3E}">
        <p14:creationId xmlns:p14="http://schemas.microsoft.com/office/powerpoint/2010/main" val="358907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Cookies are an integral part of browsing websites. This </a:t>
            </a:r>
            <a:r>
              <a:rPr kumimoji="1" lang="cs-CZ" sz="1200" b="0" i="0" kern="1200" dirty="0">
                <a:solidFill>
                  <a:schemeClr val="tx1"/>
                </a:solidFill>
                <a:effectLst/>
                <a:latin typeface="Arial" charset="0"/>
                <a:ea typeface="+mn-ea"/>
                <a:cs typeface="+mn-cs"/>
              </a:rPr>
              <a:t>refers to a small amount of data that the web server sends to the user's browser to be stored there for later use. Each time you visit the same server again, the browser then sends this data back to the server, which is why some websites may pretend to remember you or your settings. Cookies are commonly used to differentiate between users, store user preferences, collect statistics and so on. Their content is some specific value tied to a particular website.</a:t>
            </a:r>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t>27</a:t>
            </a:fld>
            <a:endParaRPr lang="cs-CZ" altLang="cs-CZ"/>
          </a:p>
        </p:txBody>
      </p:sp>
    </p:spTree>
    <p:extLst>
      <p:ext uri="{BB962C8B-B14F-4D97-AF65-F5344CB8AC3E}">
        <p14:creationId xmlns:p14="http://schemas.microsoft.com/office/powerpoint/2010/main" val="13221000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As such, cookies make life easier for the user (and therefore for the creators of the website), but it is not always </a:t>
            </a:r>
            <a:r>
              <a:rPr lang="cs-CZ" dirty="0" err="1"/>
              <a:t>desirable</a:t>
            </a:r>
            <a:r>
              <a:rPr lang="cs-CZ" dirty="0"/>
              <a:t> to store such information</a:t>
            </a:r>
            <a:r>
              <a:rPr lang="cs-CZ" dirty="0" err="1"/>
              <a:t>.Therefore, </a:t>
            </a:r>
            <a:r>
              <a:rPr lang="cs-CZ" dirty="0"/>
              <a:t>every web browser contains the option not only to view these cookies, but of course to delete them. Here you can see the procedures for the most commonly used web browsers.</a:t>
            </a: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t>28</a:t>
            </a:fld>
            <a:endParaRPr lang="cs-CZ" altLang="cs-CZ"/>
          </a:p>
        </p:txBody>
      </p:sp>
    </p:spTree>
    <p:extLst>
      <p:ext uri="{BB962C8B-B14F-4D97-AF65-F5344CB8AC3E}">
        <p14:creationId xmlns:p14="http://schemas.microsoft.com/office/powerpoint/2010/main" val="22370888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Uživatel počítačové sítě – výukové materiály kurzu</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effectLst>
                  <a:outerShdw blurRad="38100" dist="38100" dir="2700000" algn="tl">
                    <a:srgbClr val="000000">
                      <a:alpha val="43137"/>
                    </a:srgbClr>
                  </a:outerShdw>
                </a:effectLst>
              </a:defRPr>
            </a:lvl1pPr>
          </a:lstStyle>
          <a:p>
            <a:r>
              <a:rPr lang="cs-CZ" dirty="0"/>
              <a:t>Kliknutím vložíte nadpis</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effectLst>
                  <a:outerShdw blurRad="38100" dist="38100" dir="2700000" algn="tl">
                    <a:srgbClr val="000000">
                      <a:alpha val="43137"/>
                    </a:srgbClr>
                  </a:outerShdw>
                </a:effectLst>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Uživatel počítačové sítě – výukové materiály kurzu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dirty="0"/>
              <a:t>Uživatel počítačové sítě – výukové materiály kurzu</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spTree>
    <p:extLst>
      <p:ext uri="{BB962C8B-B14F-4D97-AF65-F5344CB8AC3E}">
        <p14:creationId xmlns:p14="http://schemas.microsoft.com/office/powerpoint/2010/main" val="38455407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Uživatel počítačové sítě – výukové materiály kurzu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Uživatel počítačové sítě – výukové materiály kurzu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Uživatel počítačové sítě – výukové materiály kurzu</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Uživatel počítačové sítě – výukové materiály kurzu</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Úvodní snímek - inverzní">
    <p:bg>
      <p:bgRef idx="1001">
        <a:schemeClr val="bg2"/>
      </p:bgRef>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tx1"/>
                </a:solidFill>
              </a:defRPr>
            </a:lvl1pPr>
          </a:lstStyle>
          <a:p>
            <a:r>
              <a:rPr lang="cs-CZ" dirty="0"/>
              <a:t>Uživatel počítačové sítě – výukové materiály kurzu</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tx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tx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235777427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Uživatel počítačové sítě – výukové materiály kurzu</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Uživatel počítačové sítě – výukové materiály kurzu</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3324578"/>
            <a:ext cx="11361600" cy="496712"/>
          </a:xfrm>
        </p:spPr>
        <p:txBody>
          <a:bodyPr anchor="t"/>
          <a:lstStyle>
            <a:lvl1pPr algn="ctr">
              <a:lnSpc>
                <a:spcPts val="4400"/>
              </a:lnSpc>
              <a:defRPr sz="4400">
                <a:effectLst>
                  <a:outerShdw blurRad="38100" dist="38100" dir="2700000" algn="tl">
                    <a:srgbClr val="000000">
                      <a:alpha val="43137"/>
                    </a:srgbClr>
                  </a:outerShdw>
                </a:effectLst>
              </a:defRPr>
            </a:lvl1pPr>
          </a:lstStyle>
          <a:p>
            <a:r>
              <a:rPr lang="cs-CZ" dirty="0"/>
              <a:t>Kliknutím vložíte nadpis</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Tree>
    <p:extLst>
      <p:ext uri="{BB962C8B-B14F-4D97-AF65-F5344CB8AC3E}">
        <p14:creationId xmlns:p14="http://schemas.microsoft.com/office/powerpoint/2010/main" val="257692942"/>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dirty="0"/>
              <a:t>Uživatel počítačové sítě – výukové materiály kurzu</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lvl1pPr>
              <a:defRPr>
                <a:effectLst>
                  <a:outerShdw blurRad="38100" dist="38100" dir="2700000" algn="tl">
                    <a:srgbClr val="000000">
                      <a:alpha val="43137"/>
                    </a:srgbClr>
                  </a:outerShdw>
                </a:effectLst>
              </a:defRPr>
            </a:lvl1p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Nadpis a obsah">
    <p:bg>
      <p:bgRef idx="1002">
        <a:schemeClr val="bg1"/>
      </p:bgRef>
    </p:bg>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dirty="0"/>
              <a:t>Uživatel počítačové sítě – výukové materiály kurzu</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30904968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dirty="0"/>
              <a:t>Uživatel počítačové sítě – výukové materiály kurzu</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Uživatel počítačové sítě – výukové materiály kurzu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Uživatel počítačové sítě – výukové materiály kurzu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Uživatel počítačové sítě – výukové materiály kurzu</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Uživatel počítačové sítě – výukové materiály kurzu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Computer network user - course materials</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Click to insert title</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Click to insert text</a:t>
            </a:r>
          </a:p>
        </p:txBody>
      </p:sp>
    </p:spTree>
  </p:cSld>
  <p:clrMap bg1="lt1" tx1="dk1" bg2="lt2" tx2="dk2" accent1="accent1" accent2="accent2" accent3="accent3" accent4="accent4" accent5="accent5" accent6="accent6" hlink="hlink" folHlink="folHlink"/>
  <p:sldLayoutIdLst>
    <p:sldLayoutId id="2147483678" r:id="rId1"/>
    <p:sldLayoutId id="2147483701" r:id="rId2"/>
    <p:sldLayoutId id="2147483684" r:id="rId3"/>
    <p:sldLayoutId id="2147483699" r:id="rId4"/>
    <p:sldLayoutId id="2147483685" r:id="rId5"/>
    <p:sldLayoutId id="2147483674" r:id="rId6"/>
    <p:sldLayoutId id="2147483688" r:id="rId7"/>
    <p:sldLayoutId id="2147483698" r:id="rId8"/>
    <p:sldLayoutId id="2147483673" r:id="rId9"/>
    <p:sldLayoutId id="2147483675" r:id="rId10"/>
    <p:sldLayoutId id="2147483695" r:id="rId11"/>
    <p:sldLayoutId id="2147483677" r:id="rId12"/>
    <p:sldLayoutId id="2147483686" r:id="rId13"/>
    <p:sldLayoutId id="2147483697" r:id="rId14"/>
    <p:sldLayoutId id="2147483690" r:id="rId15"/>
    <p:sldLayoutId id="2147483700" r:id="rId16"/>
    <p:sldLayoutId id="2147483696" r:id="rId17"/>
    <p:sldLayoutId id="2147483694" r:id="rId18"/>
    <p:sldLayoutId id="2147483692" r:id="rId19"/>
    <p:sldLayoutId id="2147483693" r:id="rId20"/>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hyperlink" Target="http://www.ip-adress.com/"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it.muni.cz/sluzby/wifi" TargetMode="External"/><Relationship Id="rId2" Type="http://schemas.openxmlformats.org/officeDocument/2006/relationships/hyperlink" Target="http://www.internetprovsechny.cz/wifi/"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nastroje.lupa.cz/mereni-rychlosti/"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5.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image" Target="../media/image18.sv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1.svg"/></Relationships>
</file>

<file path=ppt/slides/_rels/slide3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hyperlink" Target="http://ezdroje.muni.cz/prehled/abecedne.php?lang=cs"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 Id="rId5" Type="http://schemas.openxmlformats.org/officeDocument/2006/relationships/hyperlink" Target="http://vpn.muni.cz/" TargetMode="External"/><Relationship Id="rId4" Type="http://schemas.openxmlformats.org/officeDocument/2006/relationships/hyperlink" Target="https://it.muni.cz/sluzby/software"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2" Type="http://schemas.openxmlformats.org/officeDocument/2006/relationships/image" Target="../media/image28.jp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3" Type="http://schemas.openxmlformats.org/officeDocument/2006/relationships/image" Target="../media/image32.jpg"/><Relationship Id="rId2" Type="http://schemas.openxmlformats.org/officeDocument/2006/relationships/image" Target="../media/image31.jpeg"/><Relationship Id="rId1" Type="http://schemas.openxmlformats.org/officeDocument/2006/relationships/slideLayout" Target="../slideLayouts/slideLayout11.xml"/><Relationship Id="rId4" Type="http://schemas.openxmlformats.org/officeDocument/2006/relationships/image" Target="../media/image33.jpe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3.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1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hyperlink" Target="https://www.nixzd.cz/" TargetMode="Externa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3" Type="http://schemas.openxmlformats.org/officeDocument/2006/relationships/hyperlink" Target="http://www.sukl.cz/modules/medication/search.php?data%5batc_group%5d=L01BC02&amp;data%5bwith_adv%5d=0" TargetMode="External"/><Relationship Id="rId2" Type="http://schemas.openxmlformats.org/officeDocument/2006/relationships/hyperlink" Target="http://www.sukl.cz/modules/medication/search.php?data%5batc_group%5d=N02BE01&amp;data%5bwith_adv%5d=0" TargetMode="Externa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hyperlink" Target="http://www.ihtsdo.org/" TargetMode="Externa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D897222-EE20-491E-A303-97963692CBE9}"/>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dirty="0"/>
              <a:t>Computer network user - course materials</a:t>
            </a:r>
            <a:endParaRPr lang="cs-CZ"/>
          </a:p>
        </p:txBody>
      </p:sp>
      <p:sp>
        <p:nvSpPr>
          <p:cNvPr id="3" name="Zástupný symbol pro číslo snímku 2">
            <a:extLst>
              <a:ext uri="{FF2B5EF4-FFF2-40B4-BE49-F238E27FC236}">
                <a16:creationId xmlns:a16="http://schemas.microsoft.com/office/drawing/2014/main" id="{EC8B0E25-CBC6-44BA-87F7-4057D2B6B67C}"/>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t>1</a:t>
            </a:fld>
            <a:endParaRPr lang="cs-CZ" altLang="cs-CZ"/>
          </a:p>
        </p:txBody>
      </p:sp>
      <p:sp>
        <p:nvSpPr>
          <p:cNvPr id="19" name="Nadpis 18">
            <a:extLst>
              <a:ext uri="{FF2B5EF4-FFF2-40B4-BE49-F238E27FC236}">
                <a16:creationId xmlns:a16="http://schemas.microsoft.com/office/drawing/2014/main" id="{20F576CF-0A4C-4C80-AB7C-7641F382364C}"/>
              </a:ext>
            </a:extLst>
          </p:cNvPr>
          <p:cNvSpPr>
            <a:spLocks noGrp="1"/>
          </p:cNvSpPr>
          <p:nvPr>
            <p:ph type="title"/>
          </p:nvPr>
        </p:nvSpPr>
        <p:spPr>
          <a:xfrm>
            <a:off x="398502" y="2900365"/>
            <a:ext cx="11361600" cy="1171580"/>
          </a:xfrm>
        </p:spPr>
        <p:txBody>
          <a:bodyPr anchor="t">
            <a:normAutofit/>
          </a:bodyPr>
          <a:lstStyle/>
          <a:p>
            <a:r>
              <a:rPr lang="cs-CZ" dirty="0">
                <a:effectLst>
                  <a:outerShdw blurRad="38100" dist="38100" dir="2700000" algn="tl">
                    <a:srgbClr val="000000">
                      <a:alpha val="43137"/>
                    </a:srgbClr>
                  </a:outerShdw>
                </a:effectLst>
              </a:rPr>
              <a:t>Computer network user</a:t>
            </a:r>
          </a:p>
        </p:txBody>
      </p:sp>
      <p:sp>
        <p:nvSpPr>
          <p:cNvPr id="20" name="Podnadpis 19">
            <a:extLst>
              <a:ext uri="{FF2B5EF4-FFF2-40B4-BE49-F238E27FC236}">
                <a16:creationId xmlns:a16="http://schemas.microsoft.com/office/drawing/2014/main" id="{FA38189D-B9F2-4A04-B112-E6E487B21C00}"/>
              </a:ext>
            </a:extLst>
          </p:cNvPr>
          <p:cNvSpPr>
            <a:spLocks noGrp="1"/>
          </p:cNvSpPr>
          <p:nvPr>
            <p:ph type="subTitle" idx="1"/>
          </p:nvPr>
        </p:nvSpPr>
        <p:spPr>
          <a:xfrm>
            <a:off x="398502" y="4116402"/>
            <a:ext cx="11361600" cy="698497"/>
          </a:xfrm>
        </p:spPr>
        <p:txBody>
          <a:bodyPr anchor="t">
            <a:normAutofit/>
          </a:bodyPr>
          <a:lstStyle/>
          <a:p>
            <a:pPr>
              <a:spcAft>
                <a:spcPts val="600"/>
              </a:spcAft>
            </a:pPr>
            <a:r>
              <a:rPr lang="cs-CZ" dirty="0">
                <a:effectLst>
                  <a:outerShdw blurRad="38100" dist="38100" dir="2700000" algn="tl">
                    <a:srgbClr val="000000">
                      <a:alpha val="43137"/>
                    </a:srgbClr>
                  </a:outerShdw>
                </a:effectLst>
              </a:rPr>
              <a:t>Klimeš Daniel, Šmíd Roman, Krejčí Jan</a:t>
            </a:r>
          </a:p>
        </p:txBody>
      </p:sp>
    </p:spTree>
    <p:extLst>
      <p:ext uri="{BB962C8B-B14F-4D97-AF65-F5344CB8AC3E}">
        <p14:creationId xmlns:p14="http://schemas.microsoft.com/office/powerpoint/2010/main" val="4174732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667F211-DCD3-4DBA-B861-0C2680893AA6}"/>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5D9481A2-D4DC-4151-A150-616A826C445C}"/>
              </a:ext>
            </a:extLst>
          </p:cNvPr>
          <p:cNvSpPr>
            <a:spLocks noGrp="1"/>
          </p:cNvSpPr>
          <p:nvPr>
            <p:ph type="sldNum" sz="quarter" idx="11"/>
          </p:nvPr>
        </p:nvSpPr>
        <p:spPr/>
        <p:txBody>
          <a:bodyPr/>
          <a:lstStyle/>
          <a:p>
            <a:fld id="{0970407D-EE58-4A0B-824B-1D3AE42DD9CF}" type="slidenum">
              <a:rPr lang="cs-CZ" altLang="cs-CZ" smtClean="0"/>
              <a:t>10</a:t>
            </a:fld>
            <a:endParaRPr lang="cs-CZ" altLang="cs-CZ" dirty="0"/>
          </a:p>
        </p:txBody>
      </p:sp>
      <p:sp>
        <p:nvSpPr>
          <p:cNvPr id="23554" name="Rectangle 2"/>
          <p:cNvSpPr>
            <a:spLocks noGrp="1" noChangeArrowheads="1"/>
          </p:cNvSpPr>
          <p:nvPr>
            <p:ph type="title"/>
          </p:nvPr>
        </p:nvSpPr>
        <p:spPr/>
        <p:txBody>
          <a:bodyPr/>
          <a:lstStyle/>
          <a:p>
            <a:pPr eaLnBrk="1" hangingPunct="1"/>
            <a:r>
              <a:rPr lang="cs-CZ" altLang="cs-CZ" dirty="0">
                <a:effectLst>
                  <a:outerShdw blurRad="38100" dist="38100" dir="2700000" algn="tl">
                    <a:srgbClr val="000000">
                      <a:alpha val="43137"/>
                    </a:srgbClr>
                  </a:outerShdw>
                </a:effectLst>
              </a:rPr>
              <a:t>IP address</a:t>
            </a:r>
          </a:p>
        </p:txBody>
      </p:sp>
      <p:sp>
        <p:nvSpPr>
          <p:cNvPr id="23555" name="Rectangle 3"/>
          <p:cNvSpPr>
            <a:spLocks noGrp="1" noChangeArrowheads="1"/>
          </p:cNvSpPr>
          <p:nvPr>
            <p:ph idx="1"/>
          </p:nvPr>
        </p:nvSpPr>
        <p:spPr/>
        <p:txBody>
          <a:bodyPr/>
          <a:lstStyle/>
          <a:p>
            <a:pPr>
              <a:lnSpc>
                <a:spcPct val="80000"/>
              </a:lnSpc>
              <a:spcAft>
                <a:spcPts val="600"/>
              </a:spcAft>
            </a:pPr>
            <a:r>
              <a:rPr lang="en-US" altLang="cs-CZ" sz="2400" dirty="0" err="1"/>
              <a:t>Fixed </a:t>
            </a:r>
            <a:r>
              <a:rPr lang="cs-CZ" altLang="cs-CZ" sz="2400" dirty="0"/>
              <a:t>x dynamic IP address</a:t>
            </a:r>
          </a:p>
          <a:p>
            <a:pPr>
              <a:lnSpc>
                <a:spcPct val="80000"/>
              </a:lnSpc>
              <a:spcAft>
                <a:spcPts val="600"/>
              </a:spcAft>
            </a:pPr>
            <a:r>
              <a:rPr lang="cs-CZ" altLang="cs-CZ" sz="2400" dirty="0"/>
              <a:t>Public x non-public IP address</a:t>
            </a:r>
            <a:endParaRPr lang="en-US" altLang="cs-CZ" sz="2400" dirty="0"/>
          </a:p>
          <a:p>
            <a:pPr>
              <a:lnSpc>
                <a:spcPct val="80000"/>
              </a:lnSpc>
              <a:spcAft>
                <a:spcPts val="600"/>
              </a:spcAft>
            </a:pPr>
            <a:endParaRPr lang="cs-CZ" altLang="cs-CZ" sz="2400" dirty="0"/>
          </a:p>
          <a:p>
            <a:pPr lvl="1">
              <a:lnSpc>
                <a:spcPct val="80000"/>
              </a:lnSpc>
              <a:spcAft>
                <a:spcPts val="600"/>
              </a:spcAft>
            </a:pPr>
            <a:r>
              <a:rPr lang="cs-CZ" altLang="cs-CZ" dirty="0"/>
              <a:t>Non-public IP is not globally unique - only within the local subnet</a:t>
            </a:r>
          </a:p>
          <a:p>
            <a:pPr lvl="1">
              <a:lnSpc>
                <a:spcPct val="80000"/>
              </a:lnSpc>
              <a:spcAft>
                <a:spcPts val="600"/>
              </a:spcAft>
            </a:pPr>
            <a:r>
              <a:rPr lang="cs-CZ" altLang="cs-CZ" dirty="0"/>
              <a:t>Non-public addresses do not have an associated Internet name</a:t>
            </a:r>
          </a:p>
          <a:p>
            <a:pPr lvl="1">
              <a:lnSpc>
                <a:spcPct val="80000"/>
              </a:lnSpc>
              <a:spcAft>
                <a:spcPts val="600"/>
              </a:spcAft>
            </a:pPr>
            <a:r>
              <a:rPr lang="cs-CZ" altLang="cs-CZ" dirty="0"/>
              <a:t>Dynamic + non-public IP - typical service consumer</a:t>
            </a:r>
          </a:p>
          <a:p>
            <a:pPr lvl="1">
              <a:lnSpc>
                <a:spcPct val="80000"/>
              </a:lnSpc>
              <a:spcAft>
                <a:spcPts val="600"/>
              </a:spcAft>
            </a:pPr>
            <a:r>
              <a:rPr lang="cs-CZ" altLang="cs-CZ" dirty="0"/>
              <a:t>Fixed + public IP - typical service provider</a:t>
            </a:r>
            <a:endParaRPr lang="en-US" altLang="cs-CZ" dirty="0"/>
          </a:p>
          <a:p>
            <a:pPr lvl="1" eaLnBrk="1" hangingPunct="1">
              <a:lnSpc>
                <a:spcPct val="80000"/>
              </a:lnSpc>
            </a:pPr>
            <a:endParaRPr lang="cs-CZ" altLang="cs-CZ" sz="1800" dirty="0"/>
          </a:p>
          <a:p>
            <a:pPr lvl="1" eaLnBrk="1" hangingPunct="1">
              <a:lnSpc>
                <a:spcPct val="80000"/>
              </a:lnSpc>
            </a:pPr>
            <a:endParaRPr lang="en-US" altLang="cs-CZ" sz="1800" dirty="0"/>
          </a:p>
          <a:p>
            <a:pPr lvl="1" eaLnBrk="1" hangingPunct="1">
              <a:lnSpc>
                <a:spcPct val="80000"/>
              </a:lnSpc>
              <a:buFontTx/>
              <a:buNone/>
            </a:pPr>
            <a:r>
              <a:rPr lang="cs-CZ" altLang="cs-CZ" b="1" dirty="0">
                <a:hlinkClick r:id="rId2"/>
              </a:rPr>
              <a:t>http://www.ip-adress.com/</a:t>
            </a:r>
            <a:endParaRPr lang="en-US" altLang="cs-CZ" b="1" dirty="0"/>
          </a:p>
          <a:p>
            <a:pPr lvl="1" eaLnBrk="1" hangingPunct="1">
              <a:lnSpc>
                <a:spcPct val="80000"/>
              </a:lnSpc>
              <a:buFontTx/>
              <a:buNone/>
            </a:pPr>
            <a:endParaRPr lang="en-US" altLang="cs-CZ" b="1" dirty="0"/>
          </a:p>
          <a:p>
            <a:pPr lvl="1" eaLnBrk="1" hangingPunct="1">
              <a:lnSpc>
                <a:spcPct val="80000"/>
              </a:lnSpc>
              <a:buFontTx/>
              <a:buNone/>
            </a:pPr>
            <a:r>
              <a:rPr lang="en-US" altLang="cs-CZ" b="1" dirty="0" err="1"/>
              <a:t>cmd </a:t>
            </a:r>
            <a:r>
              <a:rPr lang="en-US" altLang="cs-CZ" b="1" dirty="0"/>
              <a:t>- ipconfig</a:t>
            </a:r>
            <a:endParaRPr lang="cs-CZ" altLang="cs-CZ" b="1" dirty="0"/>
          </a:p>
          <a:p>
            <a:pPr eaLnBrk="1" hangingPunct="1">
              <a:lnSpc>
                <a:spcPct val="80000"/>
              </a:lnSpc>
            </a:pPr>
            <a:endParaRPr lang="cs-CZ" altLang="cs-CZ" sz="2000" dirty="0"/>
          </a:p>
        </p:txBody>
      </p:sp>
    </p:spTree>
    <p:extLst>
      <p:ext uri="{BB962C8B-B14F-4D97-AF65-F5344CB8AC3E}">
        <p14:creationId xmlns:p14="http://schemas.microsoft.com/office/powerpoint/2010/main" val="1270116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6" descr="https://encrypted-tbn3.gstatic.com/images?q=tbn:ANd9GcRJu0CWWj_8t344La6nhfc8vAnBOw09NSUtMmfPJmEQYR6UTCF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2914" y="3546475"/>
            <a:ext cx="1455737"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ástupný symbol pro zápatí 2">
            <a:extLst>
              <a:ext uri="{FF2B5EF4-FFF2-40B4-BE49-F238E27FC236}">
                <a16:creationId xmlns:a16="http://schemas.microsoft.com/office/drawing/2014/main" id="{0B047AE2-356B-44E3-826E-973BB59DAF18}"/>
              </a:ext>
            </a:extLst>
          </p:cNvPr>
          <p:cNvSpPr>
            <a:spLocks noGrp="1"/>
          </p:cNvSpPr>
          <p:nvPr>
            <p:ph type="ftr" sz="quarter" idx="10"/>
          </p:nvPr>
        </p:nvSpPr>
        <p:spPr/>
        <p:txBody>
          <a:bodyPr/>
          <a:lstStyle/>
          <a:p>
            <a:r>
              <a:rPr lang="cs-CZ"/>
              <a:t>Computer network user - course materials</a:t>
            </a:r>
            <a:endParaRPr lang="cs-CZ" dirty="0"/>
          </a:p>
        </p:txBody>
      </p:sp>
      <p:sp>
        <p:nvSpPr>
          <p:cNvPr id="4" name="Zástupný symbol pro číslo snímku 3">
            <a:extLst>
              <a:ext uri="{FF2B5EF4-FFF2-40B4-BE49-F238E27FC236}">
                <a16:creationId xmlns:a16="http://schemas.microsoft.com/office/drawing/2014/main" id="{BEE02FDB-EE9F-41F9-9E2A-47678506614C}"/>
              </a:ext>
            </a:extLst>
          </p:cNvPr>
          <p:cNvSpPr>
            <a:spLocks noGrp="1"/>
          </p:cNvSpPr>
          <p:nvPr>
            <p:ph type="sldNum" sz="quarter" idx="11"/>
          </p:nvPr>
        </p:nvSpPr>
        <p:spPr/>
        <p:txBody>
          <a:bodyPr/>
          <a:lstStyle/>
          <a:p>
            <a:fld id="{0970407D-EE58-4A0B-824B-1D3AE42DD9CF}" type="slidenum">
              <a:rPr lang="cs-CZ" altLang="cs-CZ" smtClean="0"/>
              <a:t>11</a:t>
            </a:fld>
            <a:endParaRPr lang="cs-CZ" altLang="cs-CZ" dirty="0"/>
          </a:p>
        </p:txBody>
      </p:sp>
      <p:sp>
        <p:nvSpPr>
          <p:cNvPr id="24579" name="Rectangle 2"/>
          <p:cNvSpPr>
            <a:spLocks noGrp="1" noChangeArrowheads="1"/>
          </p:cNvSpPr>
          <p:nvPr>
            <p:ph type="title"/>
          </p:nvPr>
        </p:nvSpPr>
        <p:spPr/>
        <p:txBody>
          <a:bodyPr/>
          <a:lstStyle/>
          <a:p>
            <a:pPr eaLnBrk="1" hangingPunct="1"/>
            <a:r>
              <a:rPr lang="cs-CZ" altLang="cs-CZ" sz="3600" dirty="0">
                <a:effectLst>
                  <a:outerShdw blurRad="38100" dist="38100" dir="2700000" algn="tl">
                    <a:srgbClr val="000000">
                      <a:alpha val="43137"/>
                    </a:srgbClr>
                  </a:outerShdw>
                </a:effectLst>
              </a:rPr>
              <a:t>Non-public IP addresses</a:t>
            </a:r>
            <a:br>
              <a:rPr lang="cs-CZ" altLang="cs-CZ" sz="3600" dirty="0">
                <a:effectLst>
                  <a:outerShdw blurRad="38100" dist="38100" dir="2700000" algn="tl">
                    <a:srgbClr val="000000">
                      <a:alpha val="43137"/>
                    </a:srgbClr>
                  </a:outerShdw>
                </a:effectLst>
              </a:rPr>
            </a:br>
            <a:r>
              <a:rPr lang="cs-CZ" altLang="cs-CZ" sz="2800" dirty="0">
                <a:effectLst>
                  <a:outerShdw blurRad="38100" dist="38100" dir="2700000" algn="tl">
                    <a:srgbClr val="000000">
                      <a:alpha val="43137"/>
                    </a:srgbClr>
                  </a:outerShdw>
                </a:effectLst>
              </a:rPr>
              <a:t>192.168.</a:t>
            </a:r>
            <a:r>
              <a:rPr lang="en-US" altLang="cs-CZ" sz="2800" dirty="0">
                <a:effectLst>
                  <a:outerShdw blurRad="38100" dist="38100" dir="2700000" algn="tl">
                    <a:srgbClr val="000000">
                      <a:alpha val="43137"/>
                    </a:srgbClr>
                  </a:outerShdw>
                </a:effectLst>
              </a:rPr>
              <a:t>*.*</a:t>
            </a:r>
            <a:endParaRPr lang="cs-CZ" altLang="cs-CZ" sz="2800" dirty="0">
              <a:effectLst>
                <a:outerShdw blurRad="38100" dist="38100" dir="2700000" algn="tl">
                  <a:srgbClr val="000000">
                    <a:alpha val="43137"/>
                  </a:srgbClr>
                </a:outerShdw>
              </a:effectLst>
            </a:endParaRPr>
          </a:p>
        </p:txBody>
      </p:sp>
      <p:sp>
        <p:nvSpPr>
          <p:cNvPr id="2" name="Zástupný obsah 1">
            <a:extLst>
              <a:ext uri="{FF2B5EF4-FFF2-40B4-BE49-F238E27FC236}">
                <a16:creationId xmlns:a16="http://schemas.microsoft.com/office/drawing/2014/main" id="{D6CA9C08-507C-49EA-98FD-FCF41B77E88C}"/>
              </a:ext>
            </a:extLst>
          </p:cNvPr>
          <p:cNvSpPr>
            <a:spLocks noGrp="1"/>
          </p:cNvSpPr>
          <p:nvPr>
            <p:ph idx="1"/>
          </p:nvPr>
        </p:nvSpPr>
        <p:spPr/>
        <p:txBody>
          <a:bodyPr/>
          <a:lstStyle/>
          <a:p>
            <a:endParaRPr lang="cs-CZ"/>
          </a:p>
        </p:txBody>
      </p:sp>
      <p:sp>
        <p:nvSpPr>
          <p:cNvPr id="24580" name="computr2"/>
          <p:cNvSpPr>
            <a:spLocks noEditPoints="1" noChangeArrowheads="1"/>
          </p:cNvSpPr>
          <p:nvPr/>
        </p:nvSpPr>
        <p:spPr bwMode="auto">
          <a:xfrm>
            <a:off x="2782889" y="2852738"/>
            <a:ext cx="1201737" cy="8509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4581" name="Line 29"/>
          <p:cNvSpPr>
            <a:spLocks noChangeShapeType="1"/>
          </p:cNvSpPr>
          <p:nvPr/>
        </p:nvSpPr>
        <p:spPr bwMode="auto">
          <a:xfrm flipH="1">
            <a:off x="5591176" y="3284539"/>
            <a:ext cx="720725" cy="10810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24582" name="Line 49"/>
          <p:cNvSpPr>
            <a:spLocks noChangeShapeType="1"/>
          </p:cNvSpPr>
          <p:nvPr/>
        </p:nvSpPr>
        <p:spPr bwMode="auto">
          <a:xfrm flipV="1">
            <a:off x="6978651" y="1989138"/>
            <a:ext cx="2212975" cy="1116012"/>
          </a:xfrm>
          <a:prstGeom prst="line">
            <a:avLst/>
          </a:prstGeom>
          <a:noFill/>
          <a:ln w="25400">
            <a:solidFill>
              <a:schemeClr val="tx1"/>
            </a:solidFill>
            <a:round/>
            <a:headEnd/>
            <a:tailEnd type="triangle" w="lg" len="lg"/>
          </a:ln>
          <a:extLst>
            <a:ext uri="{909E8E84-426E-40DD-AFC4-6F175D3DCCD1}">
              <a14:hiddenFill xmlns:a14="http://schemas.microsoft.com/office/drawing/2010/main">
                <a:noFill/>
              </a14:hiddenFill>
            </a:ext>
          </a:extLst>
        </p:spPr>
        <p:txBody>
          <a:bodyPr wrap="none"/>
          <a:lstStyle/>
          <a:p>
            <a:endParaRPr lang="cs-CZ"/>
          </a:p>
        </p:txBody>
      </p:sp>
      <p:sp>
        <p:nvSpPr>
          <p:cNvPr id="24583" name="Text Box 50"/>
          <p:cNvSpPr txBox="1">
            <a:spLocks noChangeArrowheads="1"/>
          </p:cNvSpPr>
          <p:nvPr/>
        </p:nvSpPr>
        <p:spPr bwMode="auto">
          <a:xfrm>
            <a:off x="3394076" y="1844676"/>
            <a:ext cx="1763713" cy="46196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2400">
                <a:latin typeface="Times New Roman" panose="02020603050405020304" pitchFamily="18" charset="0"/>
              </a:rPr>
              <a:t>WIFI-router </a:t>
            </a:r>
          </a:p>
        </p:txBody>
      </p:sp>
      <p:sp>
        <p:nvSpPr>
          <p:cNvPr id="24584" name="Line 53"/>
          <p:cNvSpPr>
            <a:spLocks noChangeShapeType="1"/>
          </p:cNvSpPr>
          <p:nvPr/>
        </p:nvSpPr>
        <p:spPr bwMode="auto">
          <a:xfrm>
            <a:off x="4525963" y="2349501"/>
            <a:ext cx="849312" cy="2016125"/>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24585" name="Text Box 54"/>
          <p:cNvSpPr txBox="1">
            <a:spLocks noChangeArrowheads="1"/>
          </p:cNvSpPr>
          <p:nvPr/>
        </p:nvSpPr>
        <p:spPr bwMode="auto">
          <a:xfrm>
            <a:off x="8307388" y="1193800"/>
            <a:ext cx="2305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cs-CZ" altLang="cs-CZ" sz="2400"/>
              <a:t>Internet</a:t>
            </a:r>
          </a:p>
        </p:txBody>
      </p:sp>
      <p:sp>
        <p:nvSpPr>
          <p:cNvPr id="24586" name="modem"/>
          <p:cNvSpPr>
            <a:spLocks noEditPoints="1" noChangeArrowheads="1"/>
          </p:cNvSpPr>
          <p:nvPr/>
        </p:nvSpPr>
        <p:spPr bwMode="auto">
          <a:xfrm>
            <a:off x="5808664" y="2636839"/>
            <a:ext cx="1169987" cy="638175"/>
          </a:xfrm>
          <a:custGeom>
            <a:avLst/>
            <a:gdLst>
              <a:gd name="T0" fmla="*/ 0 w 21600"/>
              <a:gd name="T1" fmla="*/ 2147483646 h 21600"/>
              <a:gd name="T2" fmla="*/ 2147483646 w 21600"/>
              <a:gd name="T3" fmla="*/ 0 h 21600"/>
              <a:gd name="T4" fmla="*/ 2147483646 w 21600"/>
              <a:gd name="T5" fmla="*/ 0 h 21600"/>
              <a:gd name="T6" fmla="*/ 2147483646 w 21600"/>
              <a:gd name="T7" fmla="*/ 2147483646 h 21600"/>
              <a:gd name="T8" fmla="*/ 2147483646 w 21600"/>
              <a:gd name="T9" fmla="*/ 2147483646 h 21600"/>
              <a:gd name="T10" fmla="*/ 0 w 21600"/>
              <a:gd name="T11" fmla="*/ 2147483646 h 21600"/>
              <a:gd name="T12" fmla="*/ 2147483646 w 21600"/>
              <a:gd name="T13" fmla="*/ 0 h 21600"/>
              <a:gd name="T14" fmla="*/ 2147483646 w 21600"/>
              <a:gd name="T15" fmla="*/ 2147483646 h 21600"/>
              <a:gd name="T16" fmla="*/ 0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00 w 21600"/>
              <a:gd name="T31" fmla="*/ 22400 h 21600"/>
              <a:gd name="T32" fmla="*/ 21200 w 21600"/>
              <a:gd name="T33" fmla="*/ 30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5152"/>
                </a:moveTo>
                <a:lnTo>
                  <a:pt x="2941" y="0"/>
                </a:lnTo>
                <a:lnTo>
                  <a:pt x="18625" y="0"/>
                </a:lnTo>
                <a:lnTo>
                  <a:pt x="21600" y="5152"/>
                </a:lnTo>
                <a:lnTo>
                  <a:pt x="21600" y="21600"/>
                </a:lnTo>
                <a:lnTo>
                  <a:pt x="0" y="21600"/>
                </a:lnTo>
                <a:lnTo>
                  <a:pt x="0" y="5152"/>
                </a:lnTo>
                <a:close/>
              </a:path>
              <a:path w="21600" h="21600" extrusionOk="0">
                <a:moveTo>
                  <a:pt x="0" y="5251"/>
                </a:moveTo>
                <a:lnTo>
                  <a:pt x="21600" y="5251"/>
                </a:lnTo>
                <a:moveTo>
                  <a:pt x="1961" y="11791"/>
                </a:moveTo>
                <a:lnTo>
                  <a:pt x="1961" y="14268"/>
                </a:lnTo>
                <a:lnTo>
                  <a:pt x="2806" y="14268"/>
                </a:lnTo>
                <a:lnTo>
                  <a:pt x="2806" y="11791"/>
                </a:lnTo>
                <a:lnTo>
                  <a:pt x="1961" y="11791"/>
                </a:lnTo>
                <a:close/>
              </a:path>
              <a:path w="21600" h="21600" extrusionOk="0">
                <a:moveTo>
                  <a:pt x="3685" y="11791"/>
                </a:moveTo>
                <a:lnTo>
                  <a:pt x="3685" y="14268"/>
                </a:lnTo>
                <a:lnTo>
                  <a:pt x="4530" y="14268"/>
                </a:lnTo>
                <a:lnTo>
                  <a:pt x="4530" y="11791"/>
                </a:lnTo>
                <a:lnTo>
                  <a:pt x="3685" y="11791"/>
                </a:lnTo>
                <a:close/>
              </a:path>
              <a:path w="21600" h="21600" extrusionOk="0">
                <a:moveTo>
                  <a:pt x="5408" y="11791"/>
                </a:moveTo>
                <a:lnTo>
                  <a:pt x="5408" y="14268"/>
                </a:lnTo>
                <a:lnTo>
                  <a:pt x="6254" y="14268"/>
                </a:lnTo>
                <a:lnTo>
                  <a:pt x="6254" y="11791"/>
                </a:lnTo>
                <a:lnTo>
                  <a:pt x="5408" y="11791"/>
                </a:lnTo>
                <a:close/>
              </a:path>
              <a:path w="21600" h="21600" extrusionOk="0">
                <a:moveTo>
                  <a:pt x="7132" y="11791"/>
                </a:moveTo>
                <a:lnTo>
                  <a:pt x="7132" y="14268"/>
                </a:lnTo>
                <a:lnTo>
                  <a:pt x="7977" y="14268"/>
                </a:lnTo>
                <a:lnTo>
                  <a:pt x="7977" y="11791"/>
                </a:lnTo>
                <a:lnTo>
                  <a:pt x="7132" y="11791"/>
                </a:lnTo>
                <a:close/>
              </a:path>
            </a:pathLst>
          </a:custGeom>
          <a:solidFill>
            <a:srgbClr val="C0C0C0"/>
          </a:solidFill>
          <a:ln w="9525">
            <a:solidFill>
              <a:srgbClr val="000000"/>
            </a:solidFill>
            <a:miter lim="800000"/>
            <a:headEnd/>
            <a:tailEnd/>
          </a:ln>
        </p:spPr>
        <p:txBody>
          <a:bodyPr/>
          <a:lstStyle/>
          <a:p>
            <a:endParaRPr lang="cs-CZ"/>
          </a:p>
        </p:txBody>
      </p:sp>
      <p:sp>
        <p:nvSpPr>
          <p:cNvPr id="24587" name="Text Box 50"/>
          <p:cNvSpPr txBox="1">
            <a:spLocks noChangeArrowheads="1"/>
          </p:cNvSpPr>
          <p:nvPr/>
        </p:nvSpPr>
        <p:spPr bwMode="auto">
          <a:xfrm>
            <a:off x="7248526" y="1844676"/>
            <a:ext cx="1141413" cy="46196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2400">
                <a:latin typeface="Times New Roman" panose="02020603050405020304" pitchFamily="18" charset="0"/>
              </a:rPr>
              <a:t>Modem</a:t>
            </a:r>
          </a:p>
        </p:txBody>
      </p:sp>
      <p:sp>
        <p:nvSpPr>
          <p:cNvPr id="24588" name="Line 53"/>
          <p:cNvSpPr>
            <a:spLocks noChangeShapeType="1"/>
          </p:cNvSpPr>
          <p:nvPr/>
        </p:nvSpPr>
        <p:spPr bwMode="auto">
          <a:xfrm flipH="1">
            <a:off x="6959601" y="2276476"/>
            <a:ext cx="288925" cy="504825"/>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pic>
        <p:nvPicPr>
          <p:cNvPr id="24589" name="Picture 2" descr="https://encrypted-tbn2.gstatic.com/images?q=tbn:ANd9GcRw8_fdfgzHaNwoURTteSWbVzvFjbD-Kz_eiru8imAAbGRrQBCMI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12125" y="3213101"/>
            <a:ext cx="1951038"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90" name="Picture 4" descr="https://encrypted-tbn1.gstatic.com/images?q=tbn:ANd9GcRh8xgW9w1-tpzx5oUcqjv82ogoRIMvp43TrqY5aMbMtFjDJyZdt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00376" y="4562475"/>
            <a:ext cx="1611313"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91" name="TextovéPole 1"/>
          <p:cNvSpPr txBox="1">
            <a:spLocks noChangeArrowheads="1"/>
          </p:cNvSpPr>
          <p:nvPr/>
        </p:nvSpPr>
        <p:spPr bwMode="auto">
          <a:xfrm>
            <a:off x="5511801" y="5003801"/>
            <a:ext cx="1736725"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cs-CZ" altLang="cs-CZ" sz="1800"/>
              <a:t>1 </a:t>
            </a:r>
            <a:r>
              <a:rPr lang="cs-CZ" altLang="cs-CZ" sz="1800" b="1">
                <a:solidFill>
                  <a:srgbClr val="FF0000"/>
                </a:solidFill>
              </a:rPr>
              <a:t>public </a:t>
            </a:r>
            <a:r>
              <a:rPr lang="cs-CZ" altLang="cs-CZ" sz="1800"/>
              <a:t>IP</a:t>
            </a:r>
          </a:p>
          <a:p>
            <a:pPr>
              <a:spcBef>
                <a:spcPct val="0"/>
              </a:spcBef>
              <a:buFontTx/>
              <a:buNone/>
            </a:pPr>
            <a:r>
              <a:rPr lang="cs-CZ" altLang="cs-CZ" sz="1800"/>
              <a:t>147.251.26.1</a:t>
            </a:r>
          </a:p>
          <a:p>
            <a:pPr>
              <a:spcBef>
                <a:spcPct val="0"/>
              </a:spcBef>
              <a:buFontTx/>
              <a:buNone/>
            </a:pPr>
            <a:r>
              <a:rPr lang="cs-CZ" altLang="cs-CZ" sz="1800"/>
              <a:t>        +</a:t>
            </a:r>
          </a:p>
          <a:p>
            <a:pPr>
              <a:spcBef>
                <a:spcPct val="0"/>
              </a:spcBef>
              <a:buFontTx/>
              <a:buNone/>
            </a:pPr>
            <a:r>
              <a:rPr lang="cs-CZ" altLang="cs-CZ" sz="1800"/>
              <a:t>1 </a:t>
            </a:r>
            <a:r>
              <a:rPr lang="cs-CZ" altLang="cs-CZ" sz="1800" b="1"/>
              <a:t>non-public </a:t>
            </a:r>
            <a:r>
              <a:rPr lang="cs-CZ" altLang="cs-CZ" sz="1800"/>
              <a:t>IP</a:t>
            </a:r>
          </a:p>
          <a:p>
            <a:pPr>
              <a:spcBef>
                <a:spcPct val="0"/>
              </a:spcBef>
              <a:buFontTx/>
              <a:buNone/>
            </a:pPr>
            <a:r>
              <a:rPr lang="cs-CZ" altLang="cs-CZ" sz="1800"/>
              <a:t>192.168.1.1</a:t>
            </a:r>
          </a:p>
        </p:txBody>
      </p:sp>
      <p:sp>
        <p:nvSpPr>
          <p:cNvPr id="24592" name="TextovéPole 17"/>
          <p:cNvSpPr txBox="1">
            <a:spLocks noChangeArrowheads="1"/>
          </p:cNvSpPr>
          <p:nvPr/>
        </p:nvSpPr>
        <p:spPr bwMode="auto">
          <a:xfrm>
            <a:off x="2808288" y="3881438"/>
            <a:ext cx="15176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cs-CZ" altLang="cs-CZ" sz="1800"/>
              <a:t>Non-public IP</a:t>
            </a:r>
          </a:p>
          <a:p>
            <a:pPr algn="ctr">
              <a:spcBef>
                <a:spcPct val="0"/>
              </a:spcBef>
              <a:buFontTx/>
              <a:buNone/>
            </a:pPr>
            <a:r>
              <a:rPr lang="cs-CZ" altLang="cs-CZ" sz="1800"/>
              <a:t>192.168.1.2</a:t>
            </a:r>
          </a:p>
        </p:txBody>
      </p:sp>
      <p:sp>
        <p:nvSpPr>
          <p:cNvPr id="24593" name="TextovéPole 18"/>
          <p:cNvSpPr txBox="1">
            <a:spLocks noChangeArrowheads="1"/>
          </p:cNvSpPr>
          <p:nvPr/>
        </p:nvSpPr>
        <p:spPr bwMode="auto">
          <a:xfrm>
            <a:off x="3048000" y="5494338"/>
            <a:ext cx="151923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cs-CZ" altLang="cs-CZ" sz="1800"/>
              <a:t>Non-public IP</a:t>
            </a:r>
          </a:p>
          <a:p>
            <a:pPr algn="ctr">
              <a:spcBef>
                <a:spcPct val="0"/>
              </a:spcBef>
              <a:buFontTx/>
              <a:buNone/>
            </a:pPr>
            <a:r>
              <a:rPr lang="cs-CZ" altLang="cs-CZ" sz="1800"/>
              <a:t>192.168.1.3</a:t>
            </a:r>
          </a:p>
        </p:txBody>
      </p:sp>
      <p:sp>
        <p:nvSpPr>
          <p:cNvPr id="24594" name="TextovéPole 19"/>
          <p:cNvSpPr txBox="1">
            <a:spLocks noChangeArrowheads="1"/>
          </p:cNvSpPr>
          <p:nvPr/>
        </p:nvSpPr>
        <p:spPr bwMode="auto">
          <a:xfrm>
            <a:off x="8701088" y="4689475"/>
            <a:ext cx="15176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cs-CZ" altLang="cs-CZ" sz="1800"/>
              <a:t>Non-public IP</a:t>
            </a:r>
          </a:p>
          <a:p>
            <a:pPr algn="ctr">
              <a:spcBef>
                <a:spcPct val="0"/>
              </a:spcBef>
              <a:buFontTx/>
              <a:buNone/>
            </a:pPr>
            <a:r>
              <a:rPr lang="cs-CZ" altLang="cs-CZ" sz="1800"/>
              <a:t>192.168.1.4</a:t>
            </a:r>
          </a:p>
        </p:txBody>
      </p:sp>
    </p:spTree>
    <p:extLst>
      <p:ext uri="{BB962C8B-B14F-4D97-AF65-F5344CB8AC3E}">
        <p14:creationId xmlns:p14="http://schemas.microsoft.com/office/powerpoint/2010/main" val="3147659313"/>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2D583A0-FB26-4E68-B979-09F1452A2F55}"/>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5575B41A-0F81-43E2-BBB3-3A7251B5448B}"/>
              </a:ext>
            </a:extLst>
          </p:cNvPr>
          <p:cNvSpPr>
            <a:spLocks noGrp="1"/>
          </p:cNvSpPr>
          <p:nvPr>
            <p:ph type="sldNum" sz="quarter" idx="11"/>
          </p:nvPr>
        </p:nvSpPr>
        <p:spPr/>
        <p:txBody>
          <a:bodyPr/>
          <a:lstStyle/>
          <a:p>
            <a:fld id="{0970407D-EE58-4A0B-824B-1D3AE42DD9CF}" type="slidenum">
              <a:rPr lang="cs-CZ" altLang="cs-CZ" smtClean="0"/>
              <a:t>12</a:t>
            </a:fld>
            <a:endParaRPr lang="cs-CZ" altLang="cs-CZ" dirty="0"/>
          </a:p>
        </p:txBody>
      </p:sp>
      <p:sp>
        <p:nvSpPr>
          <p:cNvPr id="25602" name="Rectangle 2"/>
          <p:cNvSpPr>
            <a:spLocks noGrp="1" noChangeArrowheads="1"/>
          </p:cNvSpPr>
          <p:nvPr>
            <p:ph type="title"/>
          </p:nvPr>
        </p:nvSpPr>
        <p:spPr/>
        <p:txBody>
          <a:bodyPr/>
          <a:lstStyle/>
          <a:p>
            <a:pPr eaLnBrk="1" hangingPunct="1"/>
            <a:r>
              <a:rPr lang="cs-CZ" altLang="cs-CZ" dirty="0">
                <a:effectLst>
                  <a:outerShdw blurRad="38100" dist="38100" dir="2700000" algn="tl">
                    <a:srgbClr val="000000">
                      <a:alpha val="43137"/>
                    </a:srgbClr>
                  </a:outerShdw>
                </a:effectLst>
              </a:rPr>
              <a:t>Physical connection of the PC to the network</a:t>
            </a:r>
          </a:p>
        </p:txBody>
      </p:sp>
      <p:sp>
        <p:nvSpPr>
          <p:cNvPr id="25603" name="Rectangle 4"/>
          <p:cNvSpPr>
            <a:spLocks noGrp="1" noChangeArrowheads="1"/>
          </p:cNvSpPr>
          <p:nvPr>
            <p:ph idx="1"/>
          </p:nvPr>
        </p:nvSpPr>
        <p:spPr>
          <a:noFill/>
        </p:spPr>
        <p:txBody>
          <a:bodyPr/>
          <a:lstStyle/>
          <a:p>
            <a:pPr eaLnBrk="1" hangingPunct="1">
              <a:buFont typeface="Wingdings" panose="05000000000000000000" pitchFamily="2" charset="2"/>
              <a:buChar char="§"/>
            </a:pPr>
            <a:r>
              <a:rPr lang="cs-CZ" altLang="cs-CZ" dirty="0"/>
              <a:t>Cable TV</a:t>
            </a:r>
          </a:p>
          <a:p>
            <a:pPr lvl="1">
              <a:buFont typeface="Wingdings" panose="05000000000000000000" pitchFamily="2" charset="2"/>
              <a:buChar char="§"/>
            </a:pPr>
            <a:r>
              <a:rPr lang="cs-CZ" altLang="cs-CZ" dirty="0"/>
              <a:t>Modem</a:t>
            </a:r>
            <a:r>
              <a:rPr lang="en-US" altLang="cs-CZ" dirty="0"/>
              <a:t>, </a:t>
            </a:r>
            <a:r>
              <a:rPr lang="en-US" altLang="cs-CZ" dirty="0" err="1"/>
              <a:t>metallic </a:t>
            </a:r>
            <a:r>
              <a:rPr lang="cs-CZ" altLang="cs-CZ" dirty="0"/>
              <a:t>network x optical network</a:t>
            </a:r>
          </a:p>
          <a:p>
            <a:pPr lvl="1">
              <a:buFont typeface="Wingdings" panose="05000000000000000000" pitchFamily="2" charset="2"/>
              <a:buChar char="§"/>
            </a:pPr>
            <a:endParaRPr lang="cs-CZ" altLang="cs-CZ" dirty="0"/>
          </a:p>
          <a:p>
            <a:pPr eaLnBrk="1" hangingPunct="1">
              <a:buFont typeface="Wingdings" panose="05000000000000000000" pitchFamily="2" charset="2"/>
              <a:buChar char="§"/>
            </a:pPr>
            <a:r>
              <a:rPr lang="cs-CZ" altLang="cs-CZ" dirty="0"/>
              <a:t>Telephone line</a:t>
            </a:r>
          </a:p>
          <a:p>
            <a:pPr lvl="1">
              <a:buFont typeface="Wingdings" panose="05000000000000000000" pitchFamily="2" charset="2"/>
              <a:buChar char="§"/>
            </a:pPr>
            <a:r>
              <a:rPr lang="cs-CZ" altLang="cs-CZ" dirty="0" err="1"/>
              <a:t>xDSL </a:t>
            </a:r>
            <a:r>
              <a:rPr lang="cs-CZ" altLang="cs-CZ" dirty="0"/>
              <a:t>modem</a:t>
            </a:r>
          </a:p>
          <a:p>
            <a:pPr lvl="1">
              <a:buFont typeface="Wingdings" panose="05000000000000000000" pitchFamily="2" charset="2"/>
              <a:buChar char="§"/>
            </a:pPr>
            <a:endParaRPr lang="cs-CZ" altLang="cs-CZ" dirty="0"/>
          </a:p>
          <a:p>
            <a:pPr eaLnBrk="1" hangingPunct="1">
              <a:buFont typeface="Wingdings" panose="05000000000000000000" pitchFamily="2" charset="2"/>
              <a:buChar char="§"/>
            </a:pPr>
            <a:r>
              <a:rPr lang="cs-CZ" altLang="cs-CZ" dirty="0"/>
              <a:t>Mobile connection</a:t>
            </a:r>
          </a:p>
          <a:p>
            <a:pPr lvl="1">
              <a:buFont typeface="Wingdings" panose="05000000000000000000" pitchFamily="2" charset="2"/>
              <a:buChar char="§"/>
            </a:pPr>
            <a:r>
              <a:rPr lang="cs-CZ" altLang="cs-CZ" dirty="0"/>
              <a:t>LTE modem or mobile phone</a:t>
            </a:r>
          </a:p>
          <a:p>
            <a:pPr lvl="1">
              <a:buFont typeface="Wingdings" panose="05000000000000000000" pitchFamily="2" charset="2"/>
              <a:buChar char="§"/>
            </a:pPr>
            <a:endParaRPr lang="cs-CZ" altLang="cs-CZ" dirty="0"/>
          </a:p>
          <a:p>
            <a:pPr eaLnBrk="1" hangingPunct="1">
              <a:buFont typeface="Wingdings" panose="05000000000000000000" pitchFamily="2" charset="2"/>
              <a:buChar char="§"/>
            </a:pPr>
            <a:r>
              <a:rPr lang="cs-CZ" altLang="cs-CZ" dirty="0"/>
              <a:t>Wireless - </a:t>
            </a:r>
            <a:r>
              <a:rPr lang="cs-CZ" altLang="cs-CZ" dirty="0" err="1"/>
              <a:t>WiFi</a:t>
            </a:r>
            <a:endParaRPr lang="cs-CZ" altLang="cs-CZ" dirty="0"/>
          </a:p>
          <a:p>
            <a:pPr lvl="1">
              <a:buFont typeface="Wingdings" panose="05000000000000000000" pitchFamily="2" charset="2"/>
              <a:buChar char="§"/>
            </a:pPr>
            <a:r>
              <a:rPr lang="cs-CZ" altLang="cs-CZ" dirty="0"/>
              <a:t>Special equipment/card, antenna</a:t>
            </a:r>
          </a:p>
        </p:txBody>
      </p:sp>
      <p:sp>
        <p:nvSpPr>
          <p:cNvPr id="25604" name="Line 5"/>
          <p:cNvSpPr>
            <a:spLocks noChangeShapeType="1"/>
          </p:cNvSpPr>
          <p:nvPr/>
        </p:nvSpPr>
        <p:spPr bwMode="auto">
          <a:xfrm>
            <a:off x="9050867" y="2569666"/>
            <a:ext cx="30480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25605" name="modem"/>
          <p:cNvSpPr>
            <a:spLocks noEditPoints="1" noChangeArrowheads="1"/>
          </p:cNvSpPr>
          <p:nvPr/>
        </p:nvSpPr>
        <p:spPr bwMode="auto">
          <a:xfrm>
            <a:off x="8674631" y="2341066"/>
            <a:ext cx="371475" cy="228600"/>
          </a:xfrm>
          <a:custGeom>
            <a:avLst/>
            <a:gdLst>
              <a:gd name="T0" fmla="*/ 0 w 21600"/>
              <a:gd name="T1" fmla="*/ 2147483646 h 21600"/>
              <a:gd name="T2" fmla="*/ 2147483646 w 21600"/>
              <a:gd name="T3" fmla="*/ 0 h 21600"/>
              <a:gd name="T4" fmla="*/ 2147483646 w 21600"/>
              <a:gd name="T5" fmla="*/ 0 h 21600"/>
              <a:gd name="T6" fmla="*/ 2147483646 w 21600"/>
              <a:gd name="T7" fmla="*/ 2147483646 h 21600"/>
              <a:gd name="T8" fmla="*/ 2147483646 w 21600"/>
              <a:gd name="T9" fmla="*/ 2147483646 h 21600"/>
              <a:gd name="T10" fmla="*/ 0 w 21600"/>
              <a:gd name="T11" fmla="*/ 2147483646 h 21600"/>
              <a:gd name="T12" fmla="*/ 2147483646 w 21600"/>
              <a:gd name="T13" fmla="*/ 0 h 21600"/>
              <a:gd name="T14" fmla="*/ 2147483646 w 21600"/>
              <a:gd name="T15" fmla="*/ 2147483646 h 21600"/>
              <a:gd name="T16" fmla="*/ 0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00 w 21600"/>
              <a:gd name="T31" fmla="*/ 22400 h 21600"/>
              <a:gd name="T32" fmla="*/ 21200 w 21600"/>
              <a:gd name="T33" fmla="*/ 30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5152"/>
                </a:moveTo>
                <a:lnTo>
                  <a:pt x="2941" y="0"/>
                </a:lnTo>
                <a:lnTo>
                  <a:pt x="18625" y="0"/>
                </a:lnTo>
                <a:lnTo>
                  <a:pt x="21600" y="5152"/>
                </a:lnTo>
                <a:lnTo>
                  <a:pt x="21600" y="21600"/>
                </a:lnTo>
                <a:lnTo>
                  <a:pt x="0" y="21600"/>
                </a:lnTo>
                <a:lnTo>
                  <a:pt x="0" y="5152"/>
                </a:lnTo>
                <a:close/>
              </a:path>
              <a:path w="21600" h="21600" extrusionOk="0">
                <a:moveTo>
                  <a:pt x="0" y="5251"/>
                </a:moveTo>
                <a:lnTo>
                  <a:pt x="21600" y="5251"/>
                </a:lnTo>
                <a:moveTo>
                  <a:pt x="1961" y="11791"/>
                </a:moveTo>
                <a:lnTo>
                  <a:pt x="1961" y="14268"/>
                </a:lnTo>
                <a:lnTo>
                  <a:pt x="2806" y="14268"/>
                </a:lnTo>
                <a:lnTo>
                  <a:pt x="2806" y="11791"/>
                </a:lnTo>
                <a:lnTo>
                  <a:pt x="1961" y="11791"/>
                </a:lnTo>
                <a:close/>
              </a:path>
              <a:path w="21600" h="21600" extrusionOk="0">
                <a:moveTo>
                  <a:pt x="3685" y="11791"/>
                </a:moveTo>
                <a:lnTo>
                  <a:pt x="3685" y="14268"/>
                </a:lnTo>
                <a:lnTo>
                  <a:pt x="4530" y="14268"/>
                </a:lnTo>
                <a:lnTo>
                  <a:pt x="4530" y="11791"/>
                </a:lnTo>
                <a:lnTo>
                  <a:pt x="3685" y="11791"/>
                </a:lnTo>
                <a:close/>
              </a:path>
              <a:path w="21600" h="21600" extrusionOk="0">
                <a:moveTo>
                  <a:pt x="5408" y="11791"/>
                </a:moveTo>
                <a:lnTo>
                  <a:pt x="5408" y="14268"/>
                </a:lnTo>
                <a:lnTo>
                  <a:pt x="6254" y="14268"/>
                </a:lnTo>
                <a:lnTo>
                  <a:pt x="6254" y="11791"/>
                </a:lnTo>
                <a:lnTo>
                  <a:pt x="5408" y="11791"/>
                </a:lnTo>
                <a:close/>
              </a:path>
              <a:path w="21600" h="21600" extrusionOk="0">
                <a:moveTo>
                  <a:pt x="7132" y="11791"/>
                </a:moveTo>
                <a:lnTo>
                  <a:pt x="7132" y="14268"/>
                </a:lnTo>
                <a:lnTo>
                  <a:pt x="7977" y="14268"/>
                </a:lnTo>
                <a:lnTo>
                  <a:pt x="7977" y="11791"/>
                </a:lnTo>
                <a:lnTo>
                  <a:pt x="7132" y="11791"/>
                </a:lnTo>
                <a:close/>
              </a:path>
            </a:pathLst>
          </a:custGeom>
          <a:solidFill>
            <a:srgbClr val="C0C0C0"/>
          </a:solidFill>
          <a:ln w="9525">
            <a:solidFill>
              <a:srgbClr val="000000"/>
            </a:solidFill>
            <a:miter lim="800000"/>
            <a:headEnd/>
            <a:tailEnd/>
          </a:ln>
        </p:spPr>
        <p:txBody>
          <a:bodyPr/>
          <a:lstStyle/>
          <a:p>
            <a:endParaRPr lang="cs-CZ"/>
          </a:p>
        </p:txBody>
      </p:sp>
      <p:sp>
        <p:nvSpPr>
          <p:cNvPr id="25606" name="computr2"/>
          <p:cNvSpPr>
            <a:spLocks noEditPoints="1" noChangeArrowheads="1"/>
          </p:cNvSpPr>
          <p:nvPr/>
        </p:nvSpPr>
        <p:spPr bwMode="auto">
          <a:xfrm>
            <a:off x="8060267" y="2188666"/>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5607" name="computr2"/>
          <p:cNvSpPr>
            <a:spLocks noEditPoints="1" noChangeArrowheads="1"/>
          </p:cNvSpPr>
          <p:nvPr/>
        </p:nvSpPr>
        <p:spPr bwMode="auto">
          <a:xfrm>
            <a:off x="8060267" y="2722066"/>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5608" name="computr2"/>
          <p:cNvSpPr>
            <a:spLocks noEditPoints="1" noChangeArrowheads="1"/>
          </p:cNvSpPr>
          <p:nvPr/>
        </p:nvSpPr>
        <p:spPr bwMode="auto">
          <a:xfrm>
            <a:off x="8669867" y="2950666"/>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5609" name="computr2"/>
          <p:cNvSpPr>
            <a:spLocks noEditPoints="1" noChangeArrowheads="1"/>
          </p:cNvSpPr>
          <p:nvPr/>
        </p:nvSpPr>
        <p:spPr bwMode="auto">
          <a:xfrm>
            <a:off x="9050867" y="1807666"/>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5610" name="computr2"/>
          <p:cNvSpPr>
            <a:spLocks noEditPoints="1" noChangeArrowheads="1"/>
          </p:cNvSpPr>
          <p:nvPr/>
        </p:nvSpPr>
        <p:spPr bwMode="auto">
          <a:xfrm>
            <a:off x="9355667" y="2188666"/>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5611" name="computr2"/>
          <p:cNvSpPr>
            <a:spLocks noEditPoints="1" noChangeArrowheads="1"/>
          </p:cNvSpPr>
          <p:nvPr/>
        </p:nvSpPr>
        <p:spPr bwMode="auto">
          <a:xfrm>
            <a:off x="9279467" y="2722066"/>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5612" name="Line 13"/>
          <p:cNvSpPr>
            <a:spLocks noChangeShapeType="1"/>
          </p:cNvSpPr>
          <p:nvPr/>
        </p:nvSpPr>
        <p:spPr bwMode="auto">
          <a:xfrm>
            <a:off x="8898467" y="2569666"/>
            <a:ext cx="0" cy="3810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25613" name="Line 14"/>
          <p:cNvSpPr>
            <a:spLocks noChangeShapeType="1"/>
          </p:cNvSpPr>
          <p:nvPr/>
        </p:nvSpPr>
        <p:spPr bwMode="auto">
          <a:xfrm>
            <a:off x="8365067" y="2417266"/>
            <a:ext cx="304800" cy="762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25614" name="Line 15"/>
          <p:cNvSpPr>
            <a:spLocks noChangeShapeType="1"/>
          </p:cNvSpPr>
          <p:nvPr/>
        </p:nvSpPr>
        <p:spPr bwMode="auto">
          <a:xfrm flipV="1">
            <a:off x="8365067" y="2569666"/>
            <a:ext cx="38100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25615" name="Line 16"/>
          <p:cNvSpPr>
            <a:spLocks noChangeShapeType="1"/>
          </p:cNvSpPr>
          <p:nvPr/>
        </p:nvSpPr>
        <p:spPr bwMode="auto">
          <a:xfrm>
            <a:off x="8517467" y="1960066"/>
            <a:ext cx="304800" cy="3810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25616" name="Line 17"/>
          <p:cNvSpPr>
            <a:spLocks noChangeShapeType="1"/>
          </p:cNvSpPr>
          <p:nvPr/>
        </p:nvSpPr>
        <p:spPr bwMode="auto">
          <a:xfrm flipH="1">
            <a:off x="8974667" y="2112466"/>
            <a:ext cx="22860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25617" name="computr2"/>
          <p:cNvSpPr>
            <a:spLocks noEditPoints="1" noChangeArrowheads="1"/>
          </p:cNvSpPr>
          <p:nvPr/>
        </p:nvSpPr>
        <p:spPr bwMode="auto">
          <a:xfrm>
            <a:off x="8365067" y="1807666"/>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5618" name="Line 19"/>
          <p:cNvSpPr>
            <a:spLocks noChangeShapeType="1"/>
          </p:cNvSpPr>
          <p:nvPr/>
        </p:nvSpPr>
        <p:spPr bwMode="auto">
          <a:xfrm flipH="1">
            <a:off x="9050867" y="2341066"/>
            <a:ext cx="38100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25619" name="computr2"/>
          <p:cNvSpPr>
            <a:spLocks noEditPoints="1" noChangeArrowheads="1"/>
          </p:cNvSpPr>
          <p:nvPr/>
        </p:nvSpPr>
        <p:spPr bwMode="auto">
          <a:xfrm>
            <a:off x="8365067" y="4469903"/>
            <a:ext cx="1295400" cy="13716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5620" name="AutoShape 21"/>
          <p:cNvSpPr>
            <a:spLocks noChangeArrowheads="1"/>
          </p:cNvSpPr>
          <p:nvPr/>
        </p:nvSpPr>
        <p:spPr bwMode="auto">
          <a:xfrm>
            <a:off x="8822267" y="3479303"/>
            <a:ext cx="304800" cy="762000"/>
          </a:xfrm>
          <a:prstGeom prst="upArrow">
            <a:avLst>
              <a:gd name="adj1" fmla="val 50000"/>
              <a:gd name="adj2" fmla="val 62500"/>
            </a:avLst>
          </a:prstGeom>
          <a:solidFill>
            <a:srgbClr val="FFFF00"/>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Tree>
    <p:extLst>
      <p:ext uri="{BB962C8B-B14F-4D97-AF65-F5344CB8AC3E}">
        <p14:creationId xmlns:p14="http://schemas.microsoft.com/office/powerpoint/2010/main" val="4268264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2D583A0-FB26-4E68-B979-09F1452A2F55}"/>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5575B41A-0F81-43E2-BBB3-3A7251B5448B}"/>
              </a:ext>
            </a:extLst>
          </p:cNvPr>
          <p:cNvSpPr>
            <a:spLocks noGrp="1"/>
          </p:cNvSpPr>
          <p:nvPr>
            <p:ph type="sldNum" sz="quarter" idx="11"/>
          </p:nvPr>
        </p:nvSpPr>
        <p:spPr/>
        <p:txBody>
          <a:bodyPr/>
          <a:lstStyle/>
          <a:p>
            <a:fld id="{0970407D-EE58-4A0B-824B-1D3AE42DD9CF}" type="slidenum">
              <a:rPr lang="cs-CZ" altLang="cs-CZ" smtClean="0"/>
              <a:t>13</a:t>
            </a:fld>
            <a:endParaRPr lang="cs-CZ" altLang="cs-CZ" dirty="0"/>
          </a:p>
        </p:txBody>
      </p:sp>
      <p:sp>
        <p:nvSpPr>
          <p:cNvPr id="25602" name="Rectangle 2"/>
          <p:cNvSpPr>
            <a:spLocks noGrp="1" noChangeArrowheads="1"/>
          </p:cNvSpPr>
          <p:nvPr>
            <p:ph type="title"/>
          </p:nvPr>
        </p:nvSpPr>
        <p:spPr/>
        <p:txBody>
          <a:bodyPr/>
          <a:lstStyle/>
          <a:p>
            <a:pPr eaLnBrk="1" hangingPunct="1"/>
            <a:r>
              <a:rPr lang="cs-CZ" altLang="cs-CZ" dirty="0">
                <a:effectLst>
                  <a:outerShdw blurRad="38100" dist="38100" dir="2700000" algn="tl">
                    <a:srgbClr val="000000">
                      <a:alpha val="43137"/>
                    </a:srgbClr>
                  </a:outerShdw>
                </a:effectLst>
              </a:rPr>
              <a:t>Cable TV</a:t>
            </a:r>
          </a:p>
        </p:txBody>
      </p:sp>
      <p:sp>
        <p:nvSpPr>
          <p:cNvPr id="25603" name="Rectangle 4"/>
          <p:cNvSpPr>
            <a:spLocks noGrp="1" noChangeArrowheads="1"/>
          </p:cNvSpPr>
          <p:nvPr>
            <p:ph idx="1"/>
          </p:nvPr>
        </p:nvSpPr>
        <p:spPr>
          <a:noFill/>
        </p:spPr>
        <p:txBody>
          <a:bodyPr/>
          <a:lstStyle/>
          <a:p>
            <a:pPr>
              <a:buFont typeface="Wingdings" panose="05000000000000000000" pitchFamily="2" charset="2"/>
              <a:buChar char="§"/>
            </a:pPr>
            <a:r>
              <a:rPr lang="cs-CZ" altLang="cs-CZ" sz="2400" dirty="0"/>
              <a:t>In places where cable TV is available</a:t>
            </a:r>
          </a:p>
          <a:p>
            <a:pPr>
              <a:buFont typeface="Wingdings" panose="05000000000000000000" pitchFamily="2" charset="2"/>
              <a:buChar char="§"/>
            </a:pPr>
            <a:r>
              <a:rPr lang="cs-CZ" altLang="cs-CZ" sz="2400" dirty="0"/>
              <a:t>Speed up to 500 Mbps</a:t>
            </a:r>
          </a:p>
          <a:p>
            <a:pPr>
              <a:buFont typeface="Wingdings" panose="05000000000000000000" pitchFamily="2" charset="2"/>
              <a:buChar char="§"/>
            </a:pPr>
            <a:r>
              <a:rPr lang="cs-CZ" altLang="cs-CZ" sz="2400" dirty="0"/>
              <a:t>Metallic x optical connection</a:t>
            </a:r>
          </a:p>
          <a:p>
            <a:pPr lvl="1">
              <a:buFont typeface="Wingdings" panose="05000000000000000000" pitchFamily="2" charset="2"/>
              <a:buChar char="§"/>
            </a:pPr>
            <a:r>
              <a:rPr lang="cs-CZ" altLang="cs-CZ" sz="1800" dirty="0"/>
              <a:t>Metallic has significantly worse upload</a:t>
            </a:r>
          </a:p>
          <a:p>
            <a:pPr>
              <a:buFont typeface="Wingdings" panose="05000000000000000000" pitchFamily="2" charset="2"/>
              <a:buChar char="§"/>
            </a:pPr>
            <a:r>
              <a:rPr lang="cs-CZ" altLang="cs-CZ" sz="2400" dirty="0"/>
              <a:t>Special modem</a:t>
            </a:r>
          </a:p>
          <a:p>
            <a:pPr>
              <a:buFont typeface="Wingdings" panose="05000000000000000000" pitchFamily="2" charset="2"/>
              <a:buChar char="§"/>
            </a:pPr>
            <a:r>
              <a:rPr lang="cs-CZ" altLang="cs-CZ" sz="2400" dirty="0"/>
              <a:t>Main providers</a:t>
            </a:r>
          </a:p>
          <a:p>
            <a:pPr lvl="1">
              <a:buFont typeface="Wingdings" panose="05000000000000000000" pitchFamily="2" charset="2"/>
              <a:buChar char="§"/>
            </a:pPr>
            <a:r>
              <a:rPr lang="cs-CZ" altLang="cs-CZ" sz="1800" dirty="0"/>
              <a:t>http://www.vodafone.cz</a:t>
            </a:r>
          </a:p>
          <a:p>
            <a:pPr lvl="1">
              <a:buFont typeface="Wingdings" panose="05000000000000000000" pitchFamily="2" charset="2"/>
              <a:buChar char="§"/>
            </a:pPr>
            <a:r>
              <a:rPr lang="cs-CZ" altLang="cs-CZ" sz="1800" dirty="0"/>
              <a:t>http://www.netbox.cz</a:t>
            </a:r>
          </a:p>
          <a:p>
            <a:pPr lvl="1">
              <a:buFont typeface="Wingdings" panose="05000000000000000000" pitchFamily="2" charset="2"/>
              <a:buChar char="§"/>
            </a:pPr>
            <a:r>
              <a:rPr lang="cs-CZ" altLang="cs-CZ" sz="1800" dirty="0"/>
              <a:t>http://www.selfnet.cz</a:t>
            </a:r>
          </a:p>
          <a:p>
            <a:pPr lvl="1">
              <a:buFont typeface="Wingdings" panose="05000000000000000000" pitchFamily="2" charset="2"/>
              <a:buChar char="§"/>
            </a:pPr>
            <a:r>
              <a:rPr lang="cs-CZ" altLang="cs-CZ" sz="1800" dirty="0"/>
              <a:t>http://rychlost.cz/pripojeni-internetu/kabelova-tv/</a:t>
            </a:r>
          </a:p>
          <a:p>
            <a:pPr>
              <a:buFont typeface="Wingdings" panose="05000000000000000000" pitchFamily="2" charset="2"/>
              <a:buChar char="§"/>
            </a:pPr>
            <a:endParaRPr lang="cs-CZ" altLang="cs-CZ" sz="2400" dirty="0"/>
          </a:p>
        </p:txBody>
      </p:sp>
      <p:sp>
        <p:nvSpPr>
          <p:cNvPr id="25604" name="Line 5"/>
          <p:cNvSpPr>
            <a:spLocks noChangeShapeType="1"/>
          </p:cNvSpPr>
          <p:nvPr/>
        </p:nvSpPr>
        <p:spPr bwMode="auto">
          <a:xfrm>
            <a:off x="9050867" y="2569666"/>
            <a:ext cx="30480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25605" name="modem"/>
          <p:cNvSpPr>
            <a:spLocks noEditPoints="1" noChangeArrowheads="1"/>
          </p:cNvSpPr>
          <p:nvPr/>
        </p:nvSpPr>
        <p:spPr bwMode="auto">
          <a:xfrm>
            <a:off x="8674631" y="2341066"/>
            <a:ext cx="371475" cy="228600"/>
          </a:xfrm>
          <a:custGeom>
            <a:avLst/>
            <a:gdLst>
              <a:gd name="T0" fmla="*/ 0 w 21600"/>
              <a:gd name="T1" fmla="*/ 2147483646 h 21600"/>
              <a:gd name="T2" fmla="*/ 2147483646 w 21600"/>
              <a:gd name="T3" fmla="*/ 0 h 21600"/>
              <a:gd name="T4" fmla="*/ 2147483646 w 21600"/>
              <a:gd name="T5" fmla="*/ 0 h 21600"/>
              <a:gd name="T6" fmla="*/ 2147483646 w 21600"/>
              <a:gd name="T7" fmla="*/ 2147483646 h 21600"/>
              <a:gd name="T8" fmla="*/ 2147483646 w 21600"/>
              <a:gd name="T9" fmla="*/ 2147483646 h 21600"/>
              <a:gd name="T10" fmla="*/ 0 w 21600"/>
              <a:gd name="T11" fmla="*/ 2147483646 h 21600"/>
              <a:gd name="T12" fmla="*/ 2147483646 w 21600"/>
              <a:gd name="T13" fmla="*/ 0 h 21600"/>
              <a:gd name="T14" fmla="*/ 2147483646 w 21600"/>
              <a:gd name="T15" fmla="*/ 2147483646 h 21600"/>
              <a:gd name="T16" fmla="*/ 0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00 w 21600"/>
              <a:gd name="T31" fmla="*/ 22400 h 21600"/>
              <a:gd name="T32" fmla="*/ 21200 w 21600"/>
              <a:gd name="T33" fmla="*/ 30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5152"/>
                </a:moveTo>
                <a:lnTo>
                  <a:pt x="2941" y="0"/>
                </a:lnTo>
                <a:lnTo>
                  <a:pt x="18625" y="0"/>
                </a:lnTo>
                <a:lnTo>
                  <a:pt x="21600" y="5152"/>
                </a:lnTo>
                <a:lnTo>
                  <a:pt x="21600" y="21600"/>
                </a:lnTo>
                <a:lnTo>
                  <a:pt x="0" y="21600"/>
                </a:lnTo>
                <a:lnTo>
                  <a:pt x="0" y="5152"/>
                </a:lnTo>
                <a:close/>
              </a:path>
              <a:path w="21600" h="21600" extrusionOk="0">
                <a:moveTo>
                  <a:pt x="0" y="5251"/>
                </a:moveTo>
                <a:lnTo>
                  <a:pt x="21600" y="5251"/>
                </a:lnTo>
                <a:moveTo>
                  <a:pt x="1961" y="11791"/>
                </a:moveTo>
                <a:lnTo>
                  <a:pt x="1961" y="14268"/>
                </a:lnTo>
                <a:lnTo>
                  <a:pt x="2806" y="14268"/>
                </a:lnTo>
                <a:lnTo>
                  <a:pt x="2806" y="11791"/>
                </a:lnTo>
                <a:lnTo>
                  <a:pt x="1961" y="11791"/>
                </a:lnTo>
                <a:close/>
              </a:path>
              <a:path w="21600" h="21600" extrusionOk="0">
                <a:moveTo>
                  <a:pt x="3685" y="11791"/>
                </a:moveTo>
                <a:lnTo>
                  <a:pt x="3685" y="14268"/>
                </a:lnTo>
                <a:lnTo>
                  <a:pt x="4530" y="14268"/>
                </a:lnTo>
                <a:lnTo>
                  <a:pt x="4530" y="11791"/>
                </a:lnTo>
                <a:lnTo>
                  <a:pt x="3685" y="11791"/>
                </a:lnTo>
                <a:close/>
              </a:path>
              <a:path w="21600" h="21600" extrusionOk="0">
                <a:moveTo>
                  <a:pt x="5408" y="11791"/>
                </a:moveTo>
                <a:lnTo>
                  <a:pt x="5408" y="14268"/>
                </a:lnTo>
                <a:lnTo>
                  <a:pt x="6254" y="14268"/>
                </a:lnTo>
                <a:lnTo>
                  <a:pt x="6254" y="11791"/>
                </a:lnTo>
                <a:lnTo>
                  <a:pt x="5408" y="11791"/>
                </a:lnTo>
                <a:close/>
              </a:path>
              <a:path w="21600" h="21600" extrusionOk="0">
                <a:moveTo>
                  <a:pt x="7132" y="11791"/>
                </a:moveTo>
                <a:lnTo>
                  <a:pt x="7132" y="14268"/>
                </a:lnTo>
                <a:lnTo>
                  <a:pt x="7977" y="14268"/>
                </a:lnTo>
                <a:lnTo>
                  <a:pt x="7977" y="11791"/>
                </a:lnTo>
                <a:lnTo>
                  <a:pt x="7132" y="11791"/>
                </a:lnTo>
                <a:close/>
              </a:path>
            </a:pathLst>
          </a:custGeom>
          <a:solidFill>
            <a:srgbClr val="C0C0C0"/>
          </a:solidFill>
          <a:ln w="9525">
            <a:solidFill>
              <a:srgbClr val="000000"/>
            </a:solidFill>
            <a:miter lim="800000"/>
            <a:headEnd/>
            <a:tailEnd/>
          </a:ln>
        </p:spPr>
        <p:txBody>
          <a:bodyPr/>
          <a:lstStyle/>
          <a:p>
            <a:endParaRPr lang="cs-CZ"/>
          </a:p>
        </p:txBody>
      </p:sp>
      <p:sp>
        <p:nvSpPr>
          <p:cNvPr id="25606" name="computr2"/>
          <p:cNvSpPr>
            <a:spLocks noEditPoints="1" noChangeArrowheads="1"/>
          </p:cNvSpPr>
          <p:nvPr/>
        </p:nvSpPr>
        <p:spPr bwMode="auto">
          <a:xfrm>
            <a:off x="8060267" y="2188666"/>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5607" name="computr2"/>
          <p:cNvSpPr>
            <a:spLocks noEditPoints="1" noChangeArrowheads="1"/>
          </p:cNvSpPr>
          <p:nvPr/>
        </p:nvSpPr>
        <p:spPr bwMode="auto">
          <a:xfrm>
            <a:off x="8060267" y="2722066"/>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5608" name="computr2"/>
          <p:cNvSpPr>
            <a:spLocks noEditPoints="1" noChangeArrowheads="1"/>
          </p:cNvSpPr>
          <p:nvPr/>
        </p:nvSpPr>
        <p:spPr bwMode="auto">
          <a:xfrm>
            <a:off x="8669867" y="2950666"/>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5609" name="computr2"/>
          <p:cNvSpPr>
            <a:spLocks noEditPoints="1" noChangeArrowheads="1"/>
          </p:cNvSpPr>
          <p:nvPr/>
        </p:nvSpPr>
        <p:spPr bwMode="auto">
          <a:xfrm>
            <a:off x="9050867" y="1807666"/>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5610" name="computr2"/>
          <p:cNvSpPr>
            <a:spLocks noEditPoints="1" noChangeArrowheads="1"/>
          </p:cNvSpPr>
          <p:nvPr/>
        </p:nvSpPr>
        <p:spPr bwMode="auto">
          <a:xfrm>
            <a:off x="9355667" y="2188666"/>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5611" name="computr2"/>
          <p:cNvSpPr>
            <a:spLocks noEditPoints="1" noChangeArrowheads="1"/>
          </p:cNvSpPr>
          <p:nvPr/>
        </p:nvSpPr>
        <p:spPr bwMode="auto">
          <a:xfrm>
            <a:off x="9279467" y="2722066"/>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5612" name="Line 13"/>
          <p:cNvSpPr>
            <a:spLocks noChangeShapeType="1"/>
          </p:cNvSpPr>
          <p:nvPr/>
        </p:nvSpPr>
        <p:spPr bwMode="auto">
          <a:xfrm>
            <a:off x="8898467" y="2569666"/>
            <a:ext cx="0" cy="3810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25613" name="Line 14"/>
          <p:cNvSpPr>
            <a:spLocks noChangeShapeType="1"/>
          </p:cNvSpPr>
          <p:nvPr/>
        </p:nvSpPr>
        <p:spPr bwMode="auto">
          <a:xfrm>
            <a:off x="8365067" y="2417266"/>
            <a:ext cx="304800" cy="762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25614" name="Line 15"/>
          <p:cNvSpPr>
            <a:spLocks noChangeShapeType="1"/>
          </p:cNvSpPr>
          <p:nvPr/>
        </p:nvSpPr>
        <p:spPr bwMode="auto">
          <a:xfrm flipV="1">
            <a:off x="8365067" y="2569666"/>
            <a:ext cx="38100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25615" name="Line 16"/>
          <p:cNvSpPr>
            <a:spLocks noChangeShapeType="1"/>
          </p:cNvSpPr>
          <p:nvPr/>
        </p:nvSpPr>
        <p:spPr bwMode="auto">
          <a:xfrm>
            <a:off x="8517467" y="1960066"/>
            <a:ext cx="304800" cy="3810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25616" name="Line 17"/>
          <p:cNvSpPr>
            <a:spLocks noChangeShapeType="1"/>
          </p:cNvSpPr>
          <p:nvPr/>
        </p:nvSpPr>
        <p:spPr bwMode="auto">
          <a:xfrm flipH="1">
            <a:off x="8974667" y="2112466"/>
            <a:ext cx="22860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25617" name="computr2"/>
          <p:cNvSpPr>
            <a:spLocks noEditPoints="1" noChangeArrowheads="1"/>
          </p:cNvSpPr>
          <p:nvPr/>
        </p:nvSpPr>
        <p:spPr bwMode="auto">
          <a:xfrm>
            <a:off x="8365067" y="1807666"/>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5618" name="Line 19"/>
          <p:cNvSpPr>
            <a:spLocks noChangeShapeType="1"/>
          </p:cNvSpPr>
          <p:nvPr/>
        </p:nvSpPr>
        <p:spPr bwMode="auto">
          <a:xfrm flipH="1">
            <a:off x="9050867" y="2341066"/>
            <a:ext cx="38100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25619" name="computr2"/>
          <p:cNvSpPr>
            <a:spLocks noEditPoints="1" noChangeArrowheads="1"/>
          </p:cNvSpPr>
          <p:nvPr/>
        </p:nvSpPr>
        <p:spPr bwMode="auto">
          <a:xfrm>
            <a:off x="8365067" y="4469903"/>
            <a:ext cx="1295400" cy="13716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5620" name="AutoShape 21"/>
          <p:cNvSpPr>
            <a:spLocks noChangeArrowheads="1"/>
          </p:cNvSpPr>
          <p:nvPr/>
        </p:nvSpPr>
        <p:spPr bwMode="auto">
          <a:xfrm>
            <a:off x="8822267" y="3479303"/>
            <a:ext cx="304800" cy="762000"/>
          </a:xfrm>
          <a:prstGeom prst="upArrow">
            <a:avLst>
              <a:gd name="adj1" fmla="val 50000"/>
              <a:gd name="adj2" fmla="val 62500"/>
            </a:avLst>
          </a:prstGeom>
          <a:solidFill>
            <a:srgbClr val="FFFF00"/>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Tree>
    <p:extLst>
      <p:ext uri="{BB962C8B-B14F-4D97-AF65-F5344CB8AC3E}">
        <p14:creationId xmlns:p14="http://schemas.microsoft.com/office/powerpoint/2010/main" val="491983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9F5370EA-A472-4F88-A9CD-7C278106F663}"/>
              </a:ext>
            </a:extLst>
          </p:cNvPr>
          <p:cNvSpPr>
            <a:spLocks noGrp="1"/>
          </p:cNvSpPr>
          <p:nvPr>
            <p:ph type="ftr" sz="quarter" idx="10"/>
          </p:nvPr>
        </p:nvSpPr>
        <p:spPr/>
        <p:txBody>
          <a:bodyPr/>
          <a:lstStyle/>
          <a:p>
            <a:r>
              <a:rPr lang="cs-CZ"/>
              <a:t>Computer network user - course materials</a:t>
            </a:r>
            <a:endParaRPr lang="cs-CZ" dirty="0"/>
          </a:p>
        </p:txBody>
      </p:sp>
      <p:sp>
        <p:nvSpPr>
          <p:cNvPr id="4" name="Zástupný symbol pro číslo snímku 3">
            <a:extLst>
              <a:ext uri="{FF2B5EF4-FFF2-40B4-BE49-F238E27FC236}">
                <a16:creationId xmlns:a16="http://schemas.microsoft.com/office/drawing/2014/main" id="{07944854-8FE9-4762-9304-7A268173EB20}"/>
              </a:ext>
            </a:extLst>
          </p:cNvPr>
          <p:cNvSpPr>
            <a:spLocks noGrp="1"/>
          </p:cNvSpPr>
          <p:nvPr>
            <p:ph type="sldNum" sz="quarter" idx="11"/>
          </p:nvPr>
        </p:nvSpPr>
        <p:spPr/>
        <p:txBody>
          <a:bodyPr/>
          <a:lstStyle/>
          <a:p>
            <a:fld id="{0970407D-EE58-4A0B-824B-1D3AE42DD9CF}" type="slidenum">
              <a:rPr lang="cs-CZ" altLang="cs-CZ" smtClean="0"/>
              <a:t>14</a:t>
            </a:fld>
            <a:endParaRPr lang="cs-CZ" altLang="cs-CZ" dirty="0"/>
          </a:p>
        </p:txBody>
      </p:sp>
      <p:sp>
        <p:nvSpPr>
          <p:cNvPr id="27650" name="Rectangle 2"/>
          <p:cNvSpPr>
            <a:spLocks noGrp="1" noChangeArrowheads="1"/>
          </p:cNvSpPr>
          <p:nvPr>
            <p:ph type="title"/>
          </p:nvPr>
        </p:nvSpPr>
        <p:spPr/>
        <p:txBody>
          <a:bodyPr/>
          <a:lstStyle/>
          <a:p>
            <a:pPr eaLnBrk="1" hangingPunct="1"/>
            <a:r>
              <a:rPr lang="cs-CZ" altLang="cs-CZ" dirty="0">
                <a:effectLst>
                  <a:outerShdw blurRad="38100" dist="38100" dir="2700000" algn="tl">
                    <a:srgbClr val="000000">
                      <a:alpha val="43137"/>
                    </a:srgbClr>
                  </a:outerShdw>
                </a:effectLst>
              </a:rPr>
              <a:t>Telephone line</a:t>
            </a:r>
          </a:p>
        </p:txBody>
      </p:sp>
      <p:sp>
        <p:nvSpPr>
          <p:cNvPr id="27651" name="Rectangle 4"/>
          <p:cNvSpPr>
            <a:spLocks noChangeArrowheads="1"/>
          </p:cNvSpPr>
          <p:nvPr/>
        </p:nvSpPr>
        <p:spPr bwMode="auto">
          <a:xfrm>
            <a:off x="5265281" y="1807801"/>
            <a:ext cx="6019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90000"/>
              </a:lnSpc>
            </a:pPr>
            <a:r>
              <a:rPr lang="cs-CZ" altLang="cs-CZ" dirty="0"/>
              <a:t>ADSL ( up to </a:t>
            </a:r>
            <a:r>
              <a:rPr lang="en-US" altLang="cs-CZ" dirty="0"/>
              <a:t>16 </a:t>
            </a:r>
            <a:r>
              <a:rPr lang="cs-CZ" altLang="cs-CZ" dirty="0" err="1"/>
              <a:t>Mbps</a:t>
            </a:r>
            <a:r>
              <a:rPr lang="cs-CZ" altLang="cs-CZ" dirty="0"/>
              <a:t>)</a:t>
            </a:r>
          </a:p>
          <a:p>
            <a:pPr eaLnBrk="1" hangingPunct="1">
              <a:lnSpc>
                <a:spcPct val="90000"/>
              </a:lnSpc>
            </a:pPr>
            <a:r>
              <a:rPr lang="cs-CZ" altLang="cs-CZ" dirty="0"/>
              <a:t>VDSL (up </a:t>
            </a:r>
            <a:r>
              <a:rPr lang="cs-CZ" altLang="cs-CZ" dirty="0" err="1"/>
              <a:t>to </a:t>
            </a:r>
            <a:r>
              <a:rPr lang="cs-CZ" altLang="cs-CZ" sz="2800" dirty="0"/>
              <a:t>100 </a:t>
            </a:r>
            <a:r>
              <a:rPr lang="cs-CZ" altLang="cs-CZ" sz="2800" dirty="0" err="1"/>
              <a:t>Mbps</a:t>
            </a:r>
            <a:r>
              <a:rPr lang="cs-CZ" altLang="cs-CZ" sz="2800" dirty="0"/>
              <a:t>)</a:t>
            </a:r>
          </a:p>
          <a:p>
            <a:pPr lvl="1" eaLnBrk="1" hangingPunct="1">
              <a:lnSpc>
                <a:spcPct val="90000"/>
              </a:lnSpc>
            </a:pPr>
            <a:r>
              <a:rPr lang="cs-CZ" altLang="cs-CZ" sz="2400" dirty="0"/>
              <a:t>Offered within 1.3 km of the exchange</a:t>
            </a:r>
          </a:p>
          <a:p>
            <a:pPr eaLnBrk="1" hangingPunct="1">
              <a:lnSpc>
                <a:spcPct val="90000"/>
              </a:lnSpc>
            </a:pPr>
            <a:endParaRPr lang="cs-CZ" altLang="cs-CZ" sz="2800" dirty="0"/>
          </a:p>
          <a:p>
            <a:pPr eaLnBrk="1" hangingPunct="1">
              <a:lnSpc>
                <a:spcPct val="90000"/>
              </a:lnSpc>
            </a:pPr>
            <a:r>
              <a:rPr lang="cs-CZ" altLang="cs-CZ" sz="2800" dirty="0"/>
              <a:t>Each type requires a specific modem</a:t>
            </a:r>
          </a:p>
        </p:txBody>
      </p:sp>
      <p:sp>
        <p:nvSpPr>
          <p:cNvPr id="27652" name="Line 5"/>
          <p:cNvSpPr>
            <a:spLocks noChangeShapeType="1"/>
          </p:cNvSpPr>
          <p:nvPr/>
        </p:nvSpPr>
        <p:spPr bwMode="auto">
          <a:xfrm>
            <a:off x="2971800" y="2366963"/>
            <a:ext cx="30480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27653" name="modem"/>
          <p:cNvSpPr>
            <a:spLocks noEditPoints="1" noChangeArrowheads="1"/>
          </p:cNvSpPr>
          <p:nvPr/>
        </p:nvSpPr>
        <p:spPr bwMode="auto">
          <a:xfrm>
            <a:off x="2595564" y="2138363"/>
            <a:ext cx="371475" cy="228600"/>
          </a:xfrm>
          <a:custGeom>
            <a:avLst/>
            <a:gdLst>
              <a:gd name="T0" fmla="*/ 0 w 21600"/>
              <a:gd name="T1" fmla="*/ 2147483646 h 21600"/>
              <a:gd name="T2" fmla="*/ 2147483646 w 21600"/>
              <a:gd name="T3" fmla="*/ 0 h 21600"/>
              <a:gd name="T4" fmla="*/ 2147483646 w 21600"/>
              <a:gd name="T5" fmla="*/ 0 h 21600"/>
              <a:gd name="T6" fmla="*/ 2147483646 w 21600"/>
              <a:gd name="T7" fmla="*/ 2147483646 h 21600"/>
              <a:gd name="T8" fmla="*/ 2147483646 w 21600"/>
              <a:gd name="T9" fmla="*/ 2147483646 h 21600"/>
              <a:gd name="T10" fmla="*/ 0 w 21600"/>
              <a:gd name="T11" fmla="*/ 2147483646 h 21600"/>
              <a:gd name="T12" fmla="*/ 2147483646 w 21600"/>
              <a:gd name="T13" fmla="*/ 0 h 21600"/>
              <a:gd name="T14" fmla="*/ 2147483646 w 21600"/>
              <a:gd name="T15" fmla="*/ 2147483646 h 21600"/>
              <a:gd name="T16" fmla="*/ 0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00 w 21600"/>
              <a:gd name="T31" fmla="*/ 22400 h 21600"/>
              <a:gd name="T32" fmla="*/ 21200 w 21600"/>
              <a:gd name="T33" fmla="*/ 30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5152"/>
                </a:moveTo>
                <a:lnTo>
                  <a:pt x="2941" y="0"/>
                </a:lnTo>
                <a:lnTo>
                  <a:pt x="18625" y="0"/>
                </a:lnTo>
                <a:lnTo>
                  <a:pt x="21600" y="5152"/>
                </a:lnTo>
                <a:lnTo>
                  <a:pt x="21600" y="21600"/>
                </a:lnTo>
                <a:lnTo>
                  <a:pt x="0" y="21600"/>
                </a:lnTo>
                <a:lnTo>
                  <a:pt x="0" y="5152"/>
                </a:lnTo>
                <a:close/>
              </a:path>
              <a:path w="21600" h="21600" extrusionOk="0">
                <a:moveTo>
                  <a:pt x="0" y="5251"/>
                </a:moveTo>
                <a:lnTo>
                  <a:pt x="21600" y="5251"/>
                </a:lnTo>
                <a:moveTo>
                  <a:pt x="1961" y="11791"/>
                </a:moveTo>
                <a:lnTo>
                  <a:pt x="1961" y="14268"/>
                </a:lnTo>
                <a:lnTo>
                  <a:pt x="2806" y="14268"/>
                </a:lnTo>
                <a:lnTo>
                  <a:pt x="2806" y="11791"/>
                </a:lnTo>
                <a:lnTo>
                  <a:pt x="1961" y="11791"/>
                </a:lnTo>
                <a:close/>
              </a:path>
              <a:path w="21600" h="21600" extrusionOk="0">
                <a:moveTo>
                  <a:pt x="3685" y="11791"/>
                </a:moveTo>
                <a:lnTo>
                  <a:pt x="3685" y="14268"/>
                </a:lnTo>
                <a:lnTo>
                  <a:pt x="4530" y="14268"/>
                </a:lnTo>
                <a:lnTo>
                  <a:pt x="4530" y="11791"/>
                </a:lnTo>
                <a:lnTo>
                  <a:pt x="3685" y="11791"/>
                </a:lnTo>
                <a:close/>
              </a:path>
              <a:path w="21600" h="21600" extrusionOk="0">
                <a:moveTo>
                  <a:pt x="5408" y="11791"/>
                </a:moveTo>
                <a:lnTo>
                  <a:pt x="5408" y="14268"/>
                </a:lnTo>
                <a:lnTo>
                  <a:pt x="6254" y="14268"/>
                </a:lnTo>
                <a:lnTo>
                  <a:pt x="6254" y="11791"/>
                </a:lnTo>
                <a:lnTo>
                  <a:pt x="5408" y="11791"/>
                </a:lnTo>
                <a:close/>
              </a:path>
              <a:path w="21600" h="21600" extrusionOk="0">
                <a:moveTo>
                  <a:pt x="7132" y="11791"/>
                </a:moveTo>
                <a:lnTo>
                  <a:pt x="7132" y="14268"/>
                </a:lnTo>
                <a:lnTo>
                  <a:pt x="7977" y="14268"/>
                </a:lnTo>
                <a:lnTo>
                  <a:pt x="7977" y="11791"/>
                </a:lnTo>
                <a:lnTo>
                  <a:pt x="7132" y="11791"/>
                </a:lnTo>
                <a:close/>
              </a:path>
            </a:pathLst>
          </a:custGeom>
          <a:solidFill>
            <a:srgbClr val="C0C0C0"/>
          </a:solidFill>
          <a:ln w="9525">
            <a:solidFill>
              <a:srgbClr val="000000"/>
            </a:solidFill>
            <a:miter lim="800000"/>
            <a:headEnd/>
            <a:tailEnd/>
          </a:ln>
        </p:spPr>
        <p:txBody>
          <a:bodyPr/>
          <a:lstStyle/>
          <a:p>
            <a:endParaRPr lang="cs-CZ"/>
          </a:p>
        </p:txBody>
      </p:sp>
      <p:sp>
        <p:nvSpPr>
          <p:cNvPr id="27654" name="computr2"/>
          <p:cNvSpPr>
            <a:spLocks noEditPoints="1" noChangeArrowheads="1"/>
          </p:cNvSpPr>
          <p:nvPr/>
        </p:nvSpPr>
        <p:spPr bwMode="auto">
          <a:xfrm>
            <a:off x="1981200" y="1985963"/>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7655" name="computr2"/>
          <p:cNvSpPr>
            <a:spLocks noEditPoints="1" noChangeArrowheads="1"/>
          </p:cNvSpPr>
          <p:nvPr/>
        </p:nvSpPr>
        <p:spPr bwMode="auto">
          <a:xfrm>
            <a:off x="1981200" y="2519363"/>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7656" name="computr2"/>
          <p:cNvSpPr>
            <a:spLocks noEditPoints="1" noChangeArrowheads="1"/>
          </p:cNvSpPr>
          <p:nvPr/>
        </p:nvSpPr>
        <p:spPr bwMode="auto">
          <a:xfrm>
            <a:off x="2590800" y="2747963"/>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7657" name="computr2"/>
          <p:cNvSpPr>
            <a:spLocks noEditPoints="1" noChangeArrowheads="1"/>
          </p:cNvSpPr>
          <p:nvPr/>
        </p:nvSpPr>
        <p:spPr bwMode="auto">
          <a:xfrm>
            <a:off x="2971800" y="1604963"/>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7658" name="computr2"/>
          <p:cNvSpPr>
            <a:spLocks noEditPoints="1" noChangeArrowheads="1"/>
          </p:cNvSpPr>
          <p:nvPr/>
        </p:nvSpPr>
        <p:spPr bwMode="auto">
          <a:xfrm>
            <a:off x="3276600" y="1985963"/>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7659" name="computr2"/>
          <p:cNvSpPr>
            <a:spLocks noEditPoints="1" noChangeArrowheads="1"/>
          </p:cNvSpPr>
          <p:nvPr/>
        </p:nvSpPr>
        <p:spPr bwMode="auto">
          <a:xfrm>
            <a:off x="3200400" y="2519363"/>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7660" name="Line 13"/>
          <p:cNvSpPr>
            <a:spLocks noChangeShapeType="1"/>
          </p:cNvSpPr>
          <p:nvPr/>
        </p:nvSpPr>
        <p:spPr bwMode="auto">
          <a:xfrm>
            <a:off x="2819400" y="2366963"/>
            <a:ext cx="0" cy="3810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27661" name="Line 14"/>
          <p:cNvSpPr>
            <a:spLocks noChangeShapeType="1"/>
          </p:cNvSpPr>
          <p:nvPr/>
        </p:nvSpPr>
        <p:spPr bwMode="auto">
          <a:xfrm>
            <a:off x="2286000" y="2214563"/>
            <a:ext cx="304800" cy="762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27662" name="Line 15"/>
          <p:cNvSpPr>
            <a:spLocks noChangeShapeType="1"/>
          </p:cNvSpPr>
          <p:nvPr/>
        </p:nvSpPr>
        <p:spPr bwMode="auto">
          <a:xfrm flipV="1">
            <a:off x="2286000" y="2366963"/>
            <a:ext cx="38100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27663" name="Line 16"/>
          <p:cNvSpPr>
            <a:spLocks noChangeShapeType="1"/>
          </p:cNvSpPr>
          <p:nvPr/>
        </p:nvSpPr>
        <p:spPr bwMode="auto">
          <a:xfrm>
            <a:off x="2438400" y="1757363"/>
            <a:ext cx="304800" cy="3810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27664" name="Line 17"/>
          <p:cNvSpPr>
            <a:spLocks noChangeShapeType="1"/>
          </p:cNvSpPr>
          <p:nvPr/>
        </p:nvSpPr>
        <p:spPr bwMode="auto">
          <a:xfrm flipH="1">
            <a:off x="2895600" y="1909763"/>
            <a:ext cx="22860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27665" name="computr2"/>
          <p:cNvSpPr>
            <a:spLocks noEditPoints="1" noChangeArrowheads="1"/>
          </p:cNvSpPr>
          <p:nvPr/>
        </p:nvSpPr>
        <p:spPr bwMode="auto">
          <a:xfrm>
            <a:off x="2286000" y="1604963"/>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7666" name="Line 19"/>
          <p:cNvSpPr>
            <a:spLocks noChangeShapeType="1"/>
          </p:cNvSpPr>
          <p:nvPr/>
        </p:nvSpPr>
        <p:spPr bwMode="auto">
          <a:xfrm flipH="1">
            <a:off x="2971800" y="2138363"/>
            <a:ext cx="38100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27667" name="computr2"/>
          <p:cNvSpPr>
            <a:spLocks noEditPoints="1" noChangeArrowheads="1"/>
          </p:cNvSpPr>
          <p:nvPr/>
        </p:nvSpPr>
        <p:spPr bwMode="auto">
          <a:xfrm>
            <a:off x="2286000" y="4267200"/>
            <a:ext cx="1295400" cy="13716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27668" name="AutoShape 21"/>
          <p:cNvSpPr>
            <a:spLocks noChangeArrowheads="1"/>
          </p:cNvSpPr>
          <p:nvPr/>
        </p:nvSpPr>
        <p:spPr bwMode="auto">
          <a:xfrm>
            <a:off x="2743200" y="3276600"/>
            <a:ext cx="304800" cy="762000"/>
          </a:xfrm>
          <a:prstGeom prst="upArrow">
            <a:avLst>
              <a:gd name="adj1" fmla="val 50000"/>
              <a:gd name="adj2" fmla="val 62500"/>
            </a:avLst>
          </a:prstGeom>
          <a:solidFill>
            <a:srgbClr val="FFFF00"/>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Tree>
    <p:extLst>
      <p:ext uri="{BB962C8B-B14F-4D97-AF65-F5344CB8AC3E}">
        <p14:creationId xmlns:p14="http://schemas.microsoft.com/office/powerpoint/2010/main" val="1183963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85355B8-5F44-422D-97D3-7E956E6C732C}"/>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C14033E2-FA76-4BA9-A273-16D308A6F2F2}"/>
              </a:ext>
            </a:extLst>
          </p:cNvPr>
          <p:cNvSpPr>
            <a:spLocks noGrp="1"/>
          </p:cNvSpPr>
          <p:nvPr>
            <p:ph type="sldNum" sz="quarter" idx="11"/>
          </p:nvPr>
        </p:nvSpPr>
        <p:spPr/>
        <p:txBody>
          <a:bodyPr/>
          <a:lstStyle/>
          <a:p>
            <a:fld id="{0970407D-EE58-4A0B-824B-1D3AE42DD9CF}" type="slidenum">
              <a:rPr lang="cs-CZ" altLang="cs-CZ" smtClean="0"/>
              <a:t>15</a:t>
            </a:fld>
            <a:endParaRPr lang="cs-CZ" altLang="cs-CZ" dirty="0"/>
          </a:p>
        </p:txBody>
      </p:sp>
      <p:sp>
        <p:nvSpPr>
          <p:cNvPr id="31746" name="Rectangle 2"/>
          <p:cNvSpPr>
            <a:spLocks noGrp="1" noChangeArrowheads="1"/>
          </p:cNvSpPr>
          <p:nvPr>
            <p:ph type="title"/>
          </p:nvPr>
        </p:nvSpPr>
        <p:spPr/>
        <p:txBody>
          <a:bodyPr/>
          <a:lstStyle/>
          <a:p>
            <a:pPr eaLnBrk="1" hangingPunct="1"/>
            <a:r>
              <a:rPr lang="cs-CZ" altLang="cs-CZ" dirty="0" err="1">
                <a:effectLst>
                  <a:outerShdw blurRad="38100" dist="38100" dir="2700000" algn="tl">
                    <a:srgbClr val="000000">
                      <a:alpha val="43137"/>
                    </a:srgbClr>
                  </a:outerShdw>
                </a:effectLst>
              </a:rPr>
              <a:t>WiFi-connection</a:t>
            </a:r>
          </a:p>
        </p:txBody>
      </p:sp>
      <p:sp>
        <p:nvSpPr>
          <p:cNvPr id="31747" name="Rectangle 4"/>
          <p:cNvSpPr>
            <a:spLocks noGrp="1" noChangeArrowheads="1"/>
          </p:cNvSpPr>
          <p:nvPr>
            <p:ph idx="1"/>
          </p:nvPr>
        </p:nvSpPr>
        <p:spPr>
          <a:noFill/>
        </p:spPr>
        <p:txBody>
          <a:bodyPr/>
          <a:lstStyle/>
          <a:p>
            <a:pPr eaLnBrk="1" hangingPunct="1"/>
            <a:r>
              <a:rPr lang="cs-CZ" altLang="cs-CZ" sz="1800" dirty="0" err="1"/>
              <a:t>Outdoor/indoor</a:t>
            </a:r>
            <a:endParaRPr lang="cs-CZ" altLang="cs-CZ" sz="1800" dirty="0"/>
          </a:p>
          <a:p>
            <a:pPr eaLnBrk="1" hangingPunct="1"/>
            <a:r>
              <a:rPr lang="cs-CZ" altLang="cs-CZ" sz="1800" dirty="0"/>
              <a:t>Commercial/community networks</a:t>
            </a:r>
          </a:p>
          <a:p>
            <a:pPr eaLnBrk="1" hangingPunct="1"/>
            <a:r>
              <a:rPr lang="cs-CZ" altLang="cs-CZ" sz="1800" dirty="0"/>
              <a:t>Speed up to </a:t>
            </a:r>
            <a:r>
              <a:rPr lang="en-US" altLang="cs-CZ" sz="1800" dirty="0"/>
              <a:t>54 </a:t>
            </a:r>
            <a:r>
              <a:rPr lang="cs-CZ" altLang="cs-CZ" sz="1800" dirty="0" err="1"/>
              <a:t>Mbps</a:t>
            </a:r>
          </a:p>
          <a:p>
            <a:pPr eaLnBrk="1" hangingPunct="1"/>
            <a:r>
              <a:rPr lang="cs-CZ" altLang="cs-CZ" sz="1800" dirty="0"/>
              <a:t>Special affordable equipment</a:t>
            </a:r>
          </a:p>
          <a:p>
            <a:pPr eaLnBrk="1" hangingPunct="1"/>
            <a:r>
              <a:rPr lang="en-US" altLang="cs-CZ" sz="1800" dirty="0" err="1"/>
              <a:t>Risk of interference</a:t>
            </a:r>
            <a:r>
              <a:rPr lang="cs-CZ" altLang="cs-CZ" sz="1800" dirty="0"/>
              <a:t>, eavesdropping, unauthorised connection</a:t>
            </a:r>
            <a:endParaRPr lang="en-US" altLang="cs-CZ" sz="1800" dirty="0"/>
          </a:p>
          <a:p>
            <a:pPr eaLnBrk="1" hangingPunct="1"/>
            <a:r>
              <a:rPr lang="cs-CZ" altLang="cs-CZ" sz="1800" dirty="0"/>
              <a:t>Access point /Access point/ hot spot</a:t>
            </a:r>
          </a:p>
          <a:p>
            <a:r>
              <a:rPr lang="cs-CZ" altLang="cs-CZ" sz="1800" dirty="0">
                <a:hlinkClick r:id="rId2"/>
              </a:rPr>
              <a:t>http://www.internetprovsechny.cz/wifi/</a:t>
            </a:r>
            <a:endParaRPr lang="cs-CZ" altLang="cs-CZ" sz="1800" dirty="0"/>
          </a:p>
          <a:p>
            <a:r>
              <a:rPr lang="cs-CZ" altLang="cs-CZ" sz="1800" dirty="0">
                <a:hlinkClick r:id="rId3"/>
              </a:rPr>
              <a:t>https://it.muni.cz/sluzby/wifi</a:t>
            </a:r>
            <a:endParaRPr lang="cs-CZ" altLang="cs-CZ" sz="1800" dirty="0"/>
          </a:p>
          <a:p>
            <a:pPr lvl="1"/>
            <a:r>
              <a:rPr lang="en-US" altLang="cs-CZ" sz="1600" dirty="0" err="1"/>
              <a:t>Eduroam</a:t>
            </a:r>
            <a:endParaRPr lang="cs-CZ" altLang="cs-CZ" sz="1600" dirty="0"/>
          </a:p>
        </p:txBody>
      </p:sp>
    </p:spTree>
    <p:extLst>
      <p:ext uri="{BB962C8B-B14F-4D97-AF65-F5344CB8AC3E}">
        <p14:creationId xmlns:p14="http://schemas.microsoft.com/office/powerpoint/2010/main" val="328072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2D319E8-A673-4542-A820-7D5EE8750E80}"/>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549C3295-70BA-4101-865B-B5A7B9D757AD}"/>
              </a:ext>
            </a:extLst>
          </p:cNvPr>
          <p:cNvSpPr>
            <a:spLocks noGrp="1"/>
          </p:cNvSpPr>
          <p:nvPr>
            <p:ph type="sldNum" sz="quarter" idx="11"/>
          </p:nvPr>
        </p:nvSpPr>
        <p:spPr/>
        <p:txBody>
          <a:bodyPr/>
          <a:lstStyle/>
          <a:p>
            <a:fld id="{0970407D-EE58-4A0B-824B-1D3AE42DD9CF}" type="slidenum">
              <a:rPr lang="cs-CZ" altLang="cs-CZ" smtClean="0"/>
              <a:t>16</a:t>
            </a:fld>
            <a:endParaRPr lang="cs-CZ" altLang="cs-CZ" dirty="0"/>
          </a:p>
        </p:txBody>
      </p:sp>
      <p:sp>
        <p:nvSpPr>
          <p:cNvPr id="33794" name="Rectangle 2"/>
          <p:cNvSpPr>
            <a:spLocks noGrp="1" noChangeArrowheads="1"/>
          </p:cNvSpPr>
          <p:nvPr>
            <p:ph type="title"/>
          </p:nvPr>
        </p:nvSpPr>
        <p:spPr/>
        <p:txBody>
          <a:bodyPr/>
          <a:lstStyle/>
          <a:p>
            <a:pPr eaLnBrk="1" hangingPunct="1"/>
            <a:r>
              <a:rPr lang="cs-CZ" altLang="cs-CZ" dirty="0">
                <a:effectLst>
                  <a:outerShdw blurRad="38100" dist="38100" dir="2700000" algn="tl">
                    <a:srgbClr val="000000">
                      <a:alpha val="43137"/>
                    </a:srgbClr>
                  </a:outerShdw>
                </a:effectLst>
              </a:rPr>
              <a:t>Mobile connection</a:t>
            </a:r>
          </a:p>
        </p:txBody>
      </p:sp>
      <p:sp>
        <p:nvSpPr>
          <p:cNvPr id="33795" name="Rectangle 4"/>
          <p:cNvSpPr>
            <a:spLocks noGrp="1" noChangeArrowheads="1"/>
          </p:cNvSpPr>
          <p:nvPr>
            <p:ph idx="1"/>
          </p:nvPr>
        </p:nvSpPr>
        <p:spPr>
          <a:xfrm>
            <a:off x="5252244" y="1629789"/>
            <a:ext cx="5679916" cy="4139998"/>
          </a:xfrm>
          <a:noFill/>
        </p:spPr>
        <p:txBody>
          <a:bodyPr/>
          <a:lstStyle/>
          <a:p>
            <a:pPr eaLnBrk="1" hangingPunct="1"/>
            <a:r>
              <a:rPr lang="cs-CZ" altLang="cs-CZ" sz="2000" dirty="0"/>
              <a:t>GPRS ( up to 128 </a:t>
            </a:r>
            <a:r>
              <a:rPr lang="cs-CZ" altLang="cs-CZ" sz="2000" dirty="0" err="1"/>
              <a:t>kbps</a:t>
            </a:r>
            <a:r>
              <a:rPr lang="cs-CZ" altLang="cs-CZ" sz="2000" dirty="0"/>
              <a:t>) </a:t>
            </a:r>
          </a:p>
          <a:p>
            <a:pPr eaLnBrk="1" hangingPunct="1"/>
            <a:r>
              <a:rPr lang="cs-CZ" altLang="cs-CZ" sz="2000" dirty="0"/>
              <a:t>2G - EDGE ( up to 512 </a:t>
            </a:r>
            <a:r>
              <a:rPr lang="cs-CZ" altLang="cs-CZ" sz="2000" dirty="0" err="1"/>
              <a:t>kbps</a:t>
            </a:r>
            <a:r>
              <a:rPr lang="cs-CZ" altLang="cs-CZ" sz="2000" dirty="0"/>
              <a:t>)</a:t>
            </a:r>
          </a:p>
          <a:p>
            <a:pPr eaLnBrk="1" hangingPunct="1"/>
            <a:r>
              <a:rPr lang="en-US" altLang="cs-CZ" sz="2000" dirty="0"/>
              <a:t>3G - </a:t>
            </a:r>
            <a:r>
              <a:rPr lang="cs-CZ" altLang="cs-CZ" sz="2000" dirty="0"/>
              <a:t>UMTS/HSDPA (</a:t>
            </a:r>
            <a:r>
              <a:rPr lang="en-US" altLang="cs-CZ" sz="2000" dirty="0"/>
              <a:t>1024 </a:t>
            </a:r>
            <a:r>
              <a:rPr lang="cs-CZ" altLang="cs-CZ" sz="2000" dirty="0" err="1"/>
              <a:t>kbps </a:t>
            </a:r>
            <a:r>
              <a:rPr lang="cs-CZ" altLang="cs-CZ" sz="2000" dirty="0"/>
              <a:t>and more)</a:t>
            </a:r>
          </a:p>
          <a:p>
            <a:pPr eaLnBrk="1" hangingPunct="1"/>
            <a:r>
              <a:rPr lang="cs-CZ" altLang="cs-CZ" sz="2000" b="1" dirty="0"/>
              <a:t>4G - </a:t>
            </a:r>
            <a:r>
              <a:rPr lang="en-US" altLang="cs-CZ" sz="2000" b="1" dirty="0"/>
              <a:t>LTE (80 Mbps or </a:t>
            </a:r>
            <a:r>
              <a:rPr lang="cs-CZ" altLang="cs-CZ" sz="2000" b="1" dirty="0" err="1"/>
              <a:t>more</a:t>
            </a:r>
            <a:r>
              <a:rPr lang="cs-CZ" altLang="cs-CZ" sz="2000" b="1" dirty="0"/>
              <a:t>)</a:t>
            </a:r>
          </a:p>
          <a:p>
            <a:pPr lvl="1" eaLnBrk="1" hangingPunct="1"/>
            <a:r>
              <a:rPr lang="cs-CZ" altLang="cs-CZ" sz="1600" b="1" dirty="0"/>
              <a:t>More coverage than 3G</a:t>
            </a:r>
          </a:p>
          <a:p>
            <a:pPr lvl="1" eaLnBrk="1" hangingPunct="1"/>
            <a:r>
              <a:rPr lang="cs-CZ" altLang="cs-CZ" sz="1600" dirty="0"/>
              <a:t>Newer </a:t>
            </a:r>
            <a:r>
              <a:rPr lang="cs-CZ" altLang="cs-CZ" sz="1600" dirty="0" err="1"/>
              <a:t>smartphones </a:t>
            </a:r>
            <a:r>
              <a:rPr lang="cs-CZ" altLang="cs-CZ" sz="1600" dirty="0"/>
              <a:t>and modems</a:t>
            </a:r>
          </a:p>
          <a:p>
            <a:pPr lvl="1" eaLnBrk="1" hangingPunct="1">
              <a:buFontTx/>
              <a:buNone/>
            </a:pPr>
            <a:endParaRPr lang="cs-CZ" altLang="cs-CZ" sz="1800" dirty="0"/>
          </a:p>
        </p:txBody>
      </p:sp>
      <p:sp>
        <p:nvSpPr>
          <p:cNvPr id="33796" name="Line 5"/>
          <p:cNvSpPr>
            <a:spLocks noChangeShapeType="1"/>
          </p:cNvSpPr>
          <p:nvPr/>
        </p:nvSpPr>
        <p:spPr bwMode="auto">
          <a:xfrm>
            <a:off x="2971800" y="2366963"/>
            <a:ext cx="30480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33797" name="modem"/>
          <p:cNvSpPr>
            <a:spLocks noEditPoints="1" noChangeArrowheads="1"/>
          </p:cNvSpPr>
          <p:nvPr/>
        </p:nvSpPr>
        <p:spPr bwMode="auto">
          <a:xfrm>
            <a:off x="2595564" y="2138363"/>
            <a:ext cx="371475" cy="228600"/>
          </a:xfrm>
          <a:custGeom>
            <a:avLst/>
            <a:gdLst>
              <a:gd name="T0" fmla="*/ 0 w 21600"/>
              <a:gd name="T1" fmla="*/ 2147483646 h 21600"/>
              <a:gd name="T2" fmla="*/ 2147483646 w 21600"/>
              <a:gd name="T3" fmla="*/ 0 h 21600"/>
              <a:gd name="T4" fmla="*/ 2147483646 w 21600"/>
              <a:gd name="T5" fmla="*/ 0 h 21600"/>
              <a:gd name="T6" fmla="*/ 2147483646 w 21600"/>
              <a:gd name="T7" fmla="*/ 2147483646 h 21600"/>
              <a:gd name="T8" fmla="*/ 2147483646 w 21600"/>
              <a:gd name="T9" fmla="*/ 2147483646 h 21600"/>
              <a:gd name="T10" fmla="*/ 0 w 21600"/>
              <a:gd name="T11" fmla="*/ 2147483646 h 21600"/>
              <a:gd name="T12" fmla="*/ 2147483646 w 21600"/>
              <a:gd name="T13" fmla="*/ 0 h 21600"/>
              <a:gd name="T14" fmla="*/ 2147483646 w 21600"/>
              <a:gd name="T15" fmla="*/ 2147483646 h 21600"/>
              <a:gd name="T16" fmla="*/ 0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00 w 21600"/>
              <a:gd name="T31" fmla="*/ 22400 h 21600"/>
              <a:gd name="T32" fmla="*/ 21200 w 21600"/>
              <a:gd name="T33" fmla="*/ 30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5152"/>
                </a:moveTo>
                <a:lnTo>
                  <a:pt x="2941" y="0"/>
                </a:lnTo>
                <a:lnTo>
                  <a:pt x="18625" y="0"/>
                </a:lnTo>
                <a:lnTo>
                  <a:pt x="21600" y="5152"/>
                </a:lnTo>
                <a:lnTo>
                  <a:pt x="21600" y="21600"/>
                </a:lnTo>
                <a:lnTo>
                  <a:pt x="0" y="21600"/>
                </a:lnTo>
                <a:lnTo>
                  <a:pt x="0" y="5152"/>
                </a:lnTo>
                <a:close/>
              </a:path>
              <a:path w="21600" h="21600" extrusionOk="0">
                <a:moveTo>
                  <a:pt x="0" y="5251"/>
                </a:moveTo>
                <a:lnTo>
                  <a:pt x="21600" y="5251"/>
                </a:lnTo>
                <a:moveTo>
                  <a:pt x="1961" y="11791"/>
                </a:moveTo>
                <a:lnTo>
                  <a:pt x="1961" y="14268"/>
                </a:lnTo>
                <a:lnTo>
                  <a:pt x="2806" y="14268"/>
                </a:lnTo>
                <a:lnTo>
                  <a:pt x="2806" y="11791"/>
                </a:lnTo>
                <a:lnTo>
                  <a:pt x="1961" y="11791"/>
                </a:lnTo>
                <a:close/>
              </a:path>
              <a:path w="21600" h="21600" extrusionOk="0">
                <a:moveTo>
                  <a:pt x="3685" y="11791"/>
                </a:moveTo>
                <a:lnTo>
                  <a:pt x="3685" y="14268"/>
                </a:lnTo>
                <a:lnTo>
                  <a:pt x="4530" y="14268"/>
                </a:lnTo>
                <a:lnTo>
                  <a:pt x="4530" y="11791"/>
                </a:lnTo>
                <a:lnTo>
                  <a:pt x="3685" y="11791"/>
                </a:lnTo>
                <a:close/>
              </a:path>
              <a:path w="21600" h="21600" extrusionOk="0">
                <a:moveTo>
                  <a:pt x="5408" y="11791"/>
                </a:moveTo>
                <a:lnTo>
                  <a:pt x="5408" y="14268"/>
                </a:lnTo>
                <a:lnTo>
                  <a:pt x="6254" y="14268"/>
                </a:lnTo>
                <a:lnTo>
                  <a:pt x="6254" y="11791"/>
                </a:lnTo>
                <a:lnTo>
                  <a:pt x="5408" y="11791"/>
                </a:lnTo>
                <a:close/>
              </a:path>
              <a:path w="21600" h="21600" extrusionOk="0">
                <a:moveTo>
                  <a:pt x="7132" y="11791"/>
                </a:moveTo>
                <a:lnTo>
                  <a:pt x="7132" y="14268"/>
                </a:lnTo>
                <a:lnTo>
                  <a:pt x="7977" y="14268"/>
                </a:lnTo>
                <a:lnTo>
                  <a:pt x="7977" y="11791"/>
                </a:lnTo>
                <a:lnTo>
                  <a:pt x="7132" y="11791"/>
                </a:lnTo>
                <a:close/>
              </a:path>
            </a:pathLst>
          </a:custGeom>
          <a:solidFill>
            <a:srgbClr val="C0C0C0"/>
          </a:solidFill>
          <a:ln w="9525">
            <a:solidFill>
              <a:srgbClr val="000000"/>
            </a:solidFill>
            <a:miter lim="800000"/>
            <a:headEnd/>
            <a:tailEnd/>
          </a:ln>
        </p:spPr>
        <p:txBody>
          <a:bodyPr/>
          <a:lstStyle/>
          <a:p>
            <a:endParaRPr lang="cs-CZ"/>
          </a:p>
        </p:txBody>
      </p:sp>
      <p:sp>
        <p:nvSpPr>
          <p:cNvPr id="33798" name="computr2"/>
          <p:cNvSpPr>
            <a:spLocks noEditPoints="1" noChangeArrowheads="1"/>
          </p:cNvSpPr>
          <p:nvPr/>
        </p:nvSpPr>
        <p:spPr bwMode="auto">
          <a:xfrm>
            <a:off x="1981200" y="1985963"/>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33799" name="computr2"/>
          <p:cNvSpPr>
            <a:spLocks noEditPoints="1" noChangeArrowheads="1"/>
          </p:cNvSpPr>
          <p:nvPr/>
        </p:nvSpPr>
        <p:spPr bwMode="auto">
          <a:xfrm>
            <a:off x="1981200" y="2519363"/>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33800" name="computr2"/>
          <p:cNvSpPr>
            <a:spLocks noEditPoints="1" noChangeArrowheads="1"/>
          </p:cNvSpPr>
          <p:nvPr/>
        </p:nvSpPr>
        <p:spPr bwMode="auto">
          <a:xfrm>
            <a:off x="2590800" y="2747963"/>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33801" name="computr2"/>
          <p:cNvSpPr>
            <a:spLocks noEditPoints="1" noChangeArrowheads="1"/>
          </p:cNvSpPr>
          <p:nvPr/>
        </p:nvSpPr>
        <p:spPr bwMode="auto">
          <a:xfrm>
            <a:off x="2971800" y="1604963"/>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33802" name="computr2"/>
          <p:cNvSpPr>
            <a:spLocks noEditPoints="1" noChangeArrowheads="1"/>
          </p:cNvSpPr>
          <p:nvPr/>
        </p:nvSpPr>
        <p:spPr bwMode="auto">
          <a:xfrm>
            <a:off x="3276600" y="1985963"/>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33803" name="computr2"/>
          <p:cNvSpPr>
            <a:spLocks noEditPoints="1" noChangeArrowheads="1"/>
          </p:cNvSpPr>
          <p:nvPr/>
        </p:nvSpPr>
        <p:spPr bwMode="auto">
          <a:xfrm>
            <a:off x="3200400" y="2519363"/>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33804" name="Line 13"/>
          <p:cNvSpPr>
            <a:spLocks noChangeShapeType="1"/>
          </p:cNvSpPr>
          <p:nvPr/>
        </p:nvSpPr>
        <p:spPr bwMode="auto">
          <a:xfrm>
            <a:off x="2819400" y="2366963"/>
            <a:ext cx="0" cy="3810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33805" name="Line 14"/>
          <p:cNvSpPr>
            <a:spLocks noChangeShapeType="1"/>
          </p:cNvSpPr>
          <p:nvPr/>
        </p:nvSpPr>
        <p:spPr bwMode="auto">
          <a:xfrm>
            <a:off x="2286000" y="2214563"/>
            <a:ext cx="304800" cy="762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33806" name="Line 15"/>
          <p:cNvSpPr>
            <a:spLocks noChangeShapeType="1"/>
          </p:cNvSpPr>
          <p:nvPr/>
        </p:nvSpPr>
        <p:spPr bwMode="auto">
          <a:xfrm flipV="1">
            <a:off x="2286000" y="2366963"/>
            <a:ext cx="38100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33807" name="Line 16"/>
          <p:cNvSpPr>
            <a:spLocks noChangeShapeType="1"/>
          </p:cNvSpPr>
          <p:nvPr/>
        </p:nvSpPr>
        <p:spPr bwMode="auto">
          <a:xfrm>
            <a:off x="2438400" y="1757363"/>
            <a:ext cx="304800" cy="3810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33808" name="Line 17"/>
          <p:cNvSpPr>
            <a:spLocks noChangeShapeType="1"/>
          </p:cNvSpPr>
          <p:nvPr/>
        </p:nvSpPr>
        <p:spPr bwMode="auto">
          <a:xfrm flipH="1">
            <a:off x="2895600" y="1909763"/>
            <a:ext cx="22860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33809" name="computr2"/>
          <p:cNvSpPr>
            <a:spLocks noEditPoints="1" noChangeArrowheads="1"/>
          </p:cNvSpPr>
          <p:nvPr/>
        </p:nvSpPr>
        <p:spPr bwMode="auto">
          <a:xfrm>
            <a:off x="2286000" y="1604963"/>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33810" name="Line 19"/>
          <p:cNvSpPr>
            <a:spLocks noChangeShapeType="1"/>
          </p:cNvSpPr>
          <p:nvPr/>
        </p:nvSpPr>
        <p:spPr bwMode="auto">
          <a:xfrm flipH="1">
            <a:off x="2971800" y="2138363"/>
            <a:ext cx="38100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33811" name="computr2"/>
          <p:cNvSpPr>
            <a:spLocks noEditPoints="1" noChangeArrowheads="1"/>
          </p:cNvSpPr>
          <p:nvPr/>
        </p:nvSpPr>
        <p:spPr bwMode="auto">
          <a:xfrm>
            <a:off x="2286000" y="4267200"/>
            <a:ext cx="1295400" cy="13716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33812" name="AutoShape 21"/>
          <p:cNvSpPr>
            <a:spLocks noChangeArrowheads="1"/>
          </p:cNvSpPr>
          <p:nvPr/>
        </p:nvSpPr>
        <p:spPr bwMode="auto">
          <a:xfrm>
            <a:off x="2743200" y="3276600"/>
            <a:ext cx="304800" cy="762000"/>
          </a:xfrm>
          <a:prstGeom prst="upArrow">
            <a:avLst>
              <a:gd name="adj1" fmla="val 50000"/>
              <a:gd name="adj2" fmla="val 62500"/>
            </a:avLst>
          </a:prstGeom>
          <a:solidFill>
            <a:srgbClr val="FFFF00"/>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Tree>
    <p:extLst>
      <p:ext uri="{BB962C8B-B14F-4D97-AF65-F5344CB8AC3E}">
        <p14:creationId xmlns:p14="http://schemas.microsoft.com/office/powerpoint/2010/main" val="7487317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3AB999D-51AF-4D61-9D3B-F88E1826B124}"/>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50FAA702-AF9B-4D18-A25F-56D7C6F7CBC3}"/>
              </a:ext>
            </a:extLst>
          </p:cNvPr>
          <p:cNvSpPr>
            <a:spLocks noGrp="1"/>
          </p:cNvSpPr>
          <p:nvPr>
            <p:ph type="sldNum" sz="quarter" idx="11"/>
          </p:nvPr>
        </p:nvSpPr>
        <p:spPr/>
        <p:txBody>
          <a:bodyPr/>
          <a:lstStyle/>
          <a:p>
            <a:fld id="{0970407D-EE58-4A0B-824B-1D3AE42DD9CF}" type="slidenum">
              <a:rPr lang="cs-CZ" altLang="cs-CZ" smtClean="0"/>
              <a:t>17</a:t>
            </a:fld>
            <a:endParaRPr lang="cs-CZ" altLang="cs-CZ" dirty="0"/>
          </a:p>
        </p:txBody>
      </p:sp>
      <p:sp>
        <p:nvSpPr>
          <p:cNvPr id="100354" name="Nadpis 1"/>
          <p:cNvSpPr>
            <a:spLocks noGrp="1"/>
          </p:cNvSpPr>
          <p:nvPr>
            <p:ph type="title"/>
          </p:nvPr>
        </p:nvSpPr>
        <p:spPr/>
        <p:txBody>
          <a:bodyPr/>
          <a:lstStyle/>
          <a:p>
            <a:r>
              <a:rPr lang="cs-CZ" altLang="cs-CZ" sz="3600" dirty="0">
                <a:effectLst>
                  <a:outerShdw blurRad="38100" dist="38100" dir="2700000" algn="tl">
                    <a:srgbClr val="000000">
                      <a:alpha val="43137"/>
                    </a:srgbClr>
                  </a:outerShdw>
                </a:effectLst>
              </a:rPr>
              <a:t>GSM connection speed</a:t>
            </a:r>
          </a:p>
        </p:txBody>
      </p:sp>
      <p:sp>
        <p:nvSpPr>
          <p:cNvPr id="100355" name="Zástupný symbol pro obsah 2"/>
          <p:cNvSpPr>
            <a:spLocks noGrp="1"/>
          </p:cNvSpPr>
          <p:nvPr>
            <p:ph idx="1"/>
          </p:nvPr>
        </p:nvSpPr>
        <p:spPr/>
        <p:txBody>
          <a:bodyPr/>
          <a:lstStyle/>
          <a:p>
            <a:r>
              <a:rPr lang="cs-CZ" altLang="cs-CZ" sz="2400"/>
              <a:t>Many terms and abbreviations - GPRS, EDGE, UMTS, HSPA, HSPA+, HSDPA, HSUPA, WCDMA, 3G, 4G, LTE....</a:t>
            </a:r>
          </a:p>
        </p:txBody>
      </p:sp>
      <p:pic>
        <p:nvPicPr>
          <p:cNvPr id="100356" name="Picture 2" descr="http://tasel.files.wordpress.com/2012/03/all-network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4425" y="2862264"/>
            <a:ext cx="7423150" cy="286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57" name="TextovéPole 3"/>
          <p:cNvSpPr txBox="1">
            <a:spLocks noChangeArrowheads="1"/>
          </p:cNvSpPr>
          <p:nvPr/>
        </p:nvSpPr>
        <p:spPr bwMode="auto">
          <a:xfrm>
            <a:off x="2927351" y="6361113"/>
            <a:ext cx="187642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100"/>
              <a:t>Source: tasel.wordpress.com</a:t>
            </a:r>
          </a:p>
        </p:txBody>
      </p:sp>
    </p:spTree>
    <p:extLst>
      <p:ext uri="{BB962C8B-B14F-4D97-AF65-F5344CB8AC3E}">
        <p14:creationId xmlns:p14="http://schemas.microsoft.com/office/powerpoint/2010/main" val="1259254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9FEC05B-72DC-4722-8C8C-106AA3763DC9}"/>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CD7D68BB-D33E-4CA9-B6EB-B422CD13E3A2}"/>
              </a:ext>
            </a:extLst>
          </p:cNvPr>
          <p:cNvSpPr>
            <a:spLocks noGrp="1"/>
          </p:cNvSpPr>
          <p:nvPr>
            <p:ph type="sldNum" sz="quarter" idx="11"/>
          </p:nvPr>
        </p:nvSpPr>
        <p:spPr/>
        <p:txBody>
          <a:bodyPr/>
          <a:lstStyle/>
          <a:p>
            <a:fld id="{0970407D-EE58-4A0B-824B-1D3AE42DD9CF}" type="slidenum">
              <a:rPr lang="cs-CZ" altLang="cs-CZ" smtClean="0"/>
              <a:t>18</a:t>
            </a:fld>
            <a:endParaRPr lang="cs-CZ" altLang="cs-CZ" dirty="0"/>
          </a:p>
        </p:txBody>
      </p:sp>
      <p:sp>
        <p:nvSpPr>
          <p:cNvPr id="35842" name="Nadpis 1"/>
          <p:cNvSpPr>
            <a:spLocks noGrp="1"/>
          </p:cNvSpPr>
          <p:nvPr>
            <p:ph type="title"/>
          </p:nvPr>
        </p:nvSpPr>
        <p:spPr/>
        <p:txBody>
          <a:bodyPr/>
          <a:lstStyle/>
          <a:p>
            <a:r>
              <a:rPr lang="cs-CZ" altLang="cs-CZ" dirty="0">
                <a:effectLst>
                  <a:outerShdw blurRad="38100" dist="38100" dir="2700000" algn="tl">
                    <a:srgbClr val="000000">
                      <a:alpha val="43137"/>
                    </a:srgbClr>
                  </a:outerShdw>
                </a:effectLst>
              </a:rPr>
              <a:t>LTE coverage</a:t>
            </a:r>
          </a:p>
        </p:txBody>
      </p:sp>
      <p:sp>
        <p:nvSpPr>
          <p:cNvPr id="35843" name="Zástupný symbol pro obsah 1"/>
          <p:cNvSpPr>
            <a:spLocks noGrp="1"/>
          </p:cNvSpPr>
          <p:nvPr>
            <p:ph idx="1"/>
          </p:nvPr>
        </p:nvSpPr>
        <p:spPr/>
        <p:txBody>
          <a:bodyPr/>
          <a:lstStyle/>
          <a:p>
            <a:pPr lvl="1"/>
            <a:r>
              <a:rPr lang="cs-CZ" altLang="cs-CZ" sz="2400" dirty="0"/>
              <a:t> Great dynamics</a:t>
            </a:r>
          </a:p>
          <a:p>
            <a:pPr lvl="1"/>
            <a:r>
              <a:rPr lang="cs-CZ" altLang="cs-CZ" sz="2400" dirty="0"/>
              <a:t> Provider websites or</a:t>
            </a:r>
          </a:p>
          <a:p>
            <a:pPr lvl="1"/>
            <a:r>
              <a:rPr lang="cs-CZ" altLang="cs-CZ" sz="2400" dirty="0"/>
              <a:t> http://lte.ctu.cz/pokryti/</a:t>
            </a:r>
          </a:p>
          <a:p>
            <a:pPr lvl="1"/>
            <a:r>
              <a:rPr lang="cs-CZ" altLang="cs-CZ" sz="2400" dirty="0"/>
              <a:t> For all operators</a:t>
            </a:r>
          </a:p>
          <a:p>
            <a:pPr marL="324000" lvl="1" indent="0">
              <a:buNone/>
            </a:pPr>
            <a:endParaRPr lang="cs-CZ" altLang="cs-CZ" sz="2400" dirty="0"/>
          </a:p>
          <a:p>
            <a:pPr lvl="1"/>
            <a:r>
              <a:rPr lang="cs-CZ" altLang="cs-CZ" sz="2400" dirty="0"/>
              <a:t>LTE bands</a:t>
            </a:r>
          </a:p>
          <a:p>
            <a:pPr marL="1200150" lvl="2" indent="-285750">
              <a:buFont typeface="Arial" panose="020B0604020202020204" pitchFamily="34" charset="0"/>
              <a:buChar char="•"/>
            </a:pPr>
            <a:r>
              <a:rPr lang="cs-CZ" altLang="cs-CZ" sz="1600" dirty="0"/>
              <a:t> LTE-800 = basic for the Czech Republic</a:t>
            </a:r>
          </a:p>
        </p:txBody>
      </p:sp>
    </p:spTree>
    <p:extLst>
      <p:ext uri="{BB962C8B-B14F-4D97-AF65-F5344CB8AC3E}">
        <p14:creationId xmlns:p14="http://schemas.microsoft.com/office/powerpoint/2010/main" val="1681050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A338D67-1405-4331-8480-5DBF95B85539}"/>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E73866F0-2485-4CAA-9DA4-F70DDC773858}"/>
              </a:ext>
            </a:extLst>
          </p:cNvPr>
          <p:cNvSpPr>
            <a:spLocks noGrp="1"/>
          </p:cNvSpPr>
          <p:nvPr>
            <p:ph type="sldNum" sz="quarter" idx="11"/>
          </p:nvPr>
        </p:nvSpPr>
        <p:spPr/>
        <p:txBody>
          <a:bodyPr/>
          <a:lstStyle/>
          <a:p>
            <a:fld id="{0970407D-EE58-4A0B-824B-1D3AE42DD9CF}" type="slidenum">
              <a:rPr lang="cs-CZ" altLang="cs-CZ" smtClean="0"/>
              <a:t>19</a:t>
            </a:fld>
            <a:endParaRPr lang="cs-CZ" altLang="cs-CZ" dirty="0"/>
          </a:p>
        </p:txBody>
      </p:sp>
      <p:sp>
        <p:nvSpPr>
          <p:cNvPr id="37890" name="Rectangle 2"/>
          <p:cNvSpPr>
            <a:spLocks noGrp="1" noChangeArrowheads="1"/>
          </p:cNvSpPr>
          <p:nvPr>
            <p:ph type="title"/>
          </p:nvPr>
        </p:nvSpPr>
        <p:spPr/>
        <p:txBody>
          <a:bodyPr/>
          <a:lstStyle/>
          <a:p>
            <a:pPr eaLnBrk="1" hangingPunct="1"/>
            <a:r>
              <a:rPr lang="cs-CZ" altLang="cs-CZ" dirty="0">
                <a:effectLst>
                  <a:outerShdw blurRad="38100" dist="38100" dir="2700000" algn="tl">
                    <a:srgbClr val="000000">
                      <a:alpha val="43137"/>
                    </a:srgbClr>
                  </a:outerShdw>
                </a:effectLst>
              </a:rPr>
              <a:t>Choosing an internet connection</a:t>
            </a:r>
          </a:p>
        </p:txBody>
      </p:sp>
      <p:sp>
        <p:nvSpPr>
          <p:cNvPr id="37891" name="Rectangle 3"/>
          <p:cNvSpPr>
            <a:spLocks noGrp="1" noChangeArrowheads="1"/>
          </p:cNvSpPr>
          <p:nvPr>
            <p:ph idx="1"/>
          </p:nvPr>
        </p:nvSpPr>
        <p:spPr/>
        <p:txBody>
          <a:bodyPr/>
          <a:lstStyle/>
          <a:p>
            <a:pPr eaLnBrk="1" hangingPunct="1"/>
            <a:r>
              <a:rPr lang="en-US" altLang="cs-CZ" sz="2000" dirty="0" err="1"/>
              <a:t>Method of </a:t>
            </a:r>
            <a:r>
              <a:rPr lang="cs-CZ" altLang="cs-CZ" sz="2000" dirty="0"/>
              <a:t>use </a:t>
            </a:r>
            <a:r>
              <a:rPr lang="en-US" altLang="cs-CZ" sz="2000" dirty="0"/>
              <a:t>- </a:t>
            </a:r>
            <a:r>
              <a:rPr lang="cs-CZ" altLang="cs-CZ" sz="2000" dirty="0"/>
              <a:t>fixed </a:t>
            </a:r>
            <a:r>
              <a:rPr lang="en-US" altLang="cs-CZ" sz="2000" dirty="0"/>
              <a:t>PC </a:t>
            </a:r>
            <a:r>
              <a:rPr lang="cs-CZ" altLang="cs-CZ" sz="2000" dirty="0"/>
              <a:t>x </a:t>
            </a:r>
            <a:r>
              <a:rPr lang="en-US" altLang="cs-CZ" sz="2000" dirty="0"/>
              <a:t>notebook</a:t>
            </a:r>
          </a:p>
          <a:p>
            <a:pPr eaLnBrk="1" hangingPunct="1"/>
            <a:r>
              <a:rPr lang="en-US" altLang="cs-CZ" sz="2000" dirty="0" err="1"/>
              <a:t>Availability </a:t>
            </a:r>
            <a:r>
              <a:rPr lang="cs-CZ" altLang="cs-CZ" sz="2000" dirty="0"/>
              <a:t>in given locations</a:t>
            </a:r>
            <a:r>
              <a:rPr lang="en-US" altLang="cs-CZ" sz="2000" dirty="0"/>
              <a:t>, </a:t>
            </a:r>
            <a:r>
              <a:rPr lang="cs-CZ" altLang="cs-CZ" sz="2000" dirty="0"/>
              <a:t>coverage</a:t>
            </a:r>
            <a:endParaRPr lang="en-US" altLang="cs-CZ" sz="2000" dirty="0"/>
          </a:p>
          <a:p>
            <a:pPr eaLnBrk="1" hangingPunct="1"/>
            <a:r>
              <a:rPr lang="cs-CZ" altLang="cs-CZ" sz="2000" dirty="0"/>
              <a:t>Speed, usually in </a:t>
            </a:r>
            <a:r>
              <a:rPr lang="cs-CZ" altLang="cs-CZ" sz="2000" dirty="0" err="1">
                <a:solidFill>
                  <a:srgbClr val="FF0000"/>
                </a:solidFill>
              </a:rPr>
              <a:t>Mbps</a:t>
            </a:r>
          </a:p>
          <a:p>
            <a:pPr lvl="1" eaLnBrk="1" hangingPunct="1"/>
            <a:r>
              <a:rPr lang="cs-CZ" altLang="cs-CZ" sz="1800" dirty="0"/>
              <a:t>symmetric x </a:t>
            </a:r>
            <a:r>
              <a:rPr lang="cs-CZ" altLang="cs-CZ" sz="1800" b="1" dirty="0"/>
              <a:t>asymmetric </a:t>
            </a:r>
            <a:r>
              <a:rPr lang="en-US" altLang="cs-CZ" sz="1800" dirty="0"/>
              <a:t>(</a:t>
            </a:r>
            <a:r>
              <a:rPr lang="cs-CZ" altLang="cs-CZ" sz="1800" dirty="0" err="1"/>
              <a:t>download</a:t>
            </a:r>
            <a:r>
              <a:rPr lang="cs-CZ" altLang="cs-CZ" sz="1800" dirty="0"/>
              <a:t>, </a:t>
            </a:r>
            <a:r>
              <a:rPr lang="cs-CZ" altLang="cs-CZ" sz="1800" dirty="0" err="1"/>
              <a:t>upload</a:t>
            </a:r>
            <a:r>
              <a:rPr lang="en-US" altLang="cs-CZ" sz="1800" dirty="0"/>
              <a:t>)</a:t>
            </a:r>
            <a:endParaRPr lang="cs-CZ" altLang="cs-CZ" sz="1800" dirty="0"/>
          </a:p>
          <a:p>
            <a:pPr lvl="1" eaLnBrk="1" hangingPunct="1"/>
            <a:r>
              <a:rPr lang="en-US" altLang="cs-CZ" sz="1800" dirty="0"/>
              <a:t>(</a:t>
            </a:r>
            <a:r>
              <a:rPr lang="cs-CZ" altLang="cs-CZ" sz="1800" dirty="0"/>
              <a:t>e.g.: </a:t>
            </a:r>
            <a:r>
              <a:rPr lang="en-US" altLang="cs-CZ" sz="1800" dirty="0"/>
              <a:t>20/2 </a:t>
            </a:r>
            <a:r>
              <a:rPr lang="cs-CZ" altLang="cs-CZ" sz="1800" dirty="0" err="1"/>
              <a:t>Mbps</a:t>
            </a:r>
            <a:r>
              <a:rPr lang="en-US" altLang="cs-CZ" sz="1800" dirty="0"/>
              <a:t>)</a:t>
            </a:r>
            <a:endParaRPr lang="cs-CZ" altLang="cs-CZ" sz="1800" dirty="0"/>
          </a:p>
          <a:p>
            <a:pPr lvl="1" eaLnBrk="1" hangingPunct="1"/>
            <a:r>
              <a:rPr lang="cs-CZ" altLang="cs-CZ" sz="1800" dirty="0"/>
              <a:t>Actual speed verified in practice</a:t>
            </a:r>
          </a:p>
          <a:p>
            <a:pPr eaLnBrk="1" hangingPunct="1"/>
            <a:r>
              <a:rPr lang="cs-CZ" altLang="cs-CZ" sz="2000" dirty="0"/>
              <a:t>Fair user </a:t>
            </a:r>
            <a:r>
              <a:rPr lang="cs-CZ" altLang="cs-CZ" sz="2000" dirty="0" err="1"/>
              <a:t>policy </a:t>
            </a:r>
            <a:r>
              <a:rPr lang="en-US" altLang="cs-CZ" sz="2000" dirty="0"/>
              <a:t>(</a:t>
            </a:r>
            <a:r>
              <a:rPr lang="cs-CZ" altLang="cs-CZ" sz="2000" dirty="0"/>
              <a:t>FUP</a:t>
            </a:r>
            <a:r>
              <a:rPr lang="en-US" altLang="cs-CZ" sz="2000" dirty="0"/>
              <a:t>) </a:t>
            </a:r>
            <a:r>
              <a:rPr lang="cs-CZ" altLang="cs-CZ" sz="2000" dirty="0"/>
              <a:t>- speed limitation after transferring a certain amount of data</a:t>
            </a:r>
            <a:endParaRPr lang="en-US" altLang="cs-CZ" sz="2000" dirty="0"/>
          </a:p>
          <a:p>
            <a:pPr eaLnBrk="1" hangingPunct="1"/>
            <a:r>
              <a:rPr lang="en-US" altLang="cs-CZ" sz="2000" dirty="0" err="1"/>
              <a:t>Aggregation </a:t>
            </a:r>
            <a:r>
              <a:rPr lang="en-US" altLang="cs-CZ" sz="2000" dirty="0"/>
              <a:t>(</a:t>
            </a:r>
            <a:r>
              <a:rPr lang="cs-CZ" altLang="cs-CZ" sz="2000" dirty="0"/>
              <a:t>e.g.: </a:t>
            </a:r>
            <a:r>
              <a:rPr lang="en-US" altLang="cs-CZ" sz="2000" dirty="0"/>
              <a:t>1:32) </a:t>
            </a:r>
            <a:r>
              <a:rPr lang="cs-CZ" altLang="cs-CZ" sz="2000" dirty="0"/>
              <a:t>- (ADSL, wireless)</a:t>
            </a:r>
            <a:endParaRPr lang="en-US" altLang="cs-CZ" sz="2000" dirty="0"/>
          </a:p>
          <a:p>
            <a:pPr>
              <a:spcBef>
                <a:spcPct val="0"/>
              </a:spcBef>
              <a:buNone/>
            </a:pPr>
            <a:r>
              <a:rPr lang="cs-CZ" altLang="cs-CZ" sz="2000" dirty="0">
                <a:latin typeface="Times New Roman" panose="02020603050405020304" pitchFamily="18" charset="0"/>
              </a:rPr>
              <a:t>The actual speed between two computers can be measured indicatively using </a:t>
            </a:r>
            <a:r>
              <a:rPr lang="cs-CZ" altLang="cs-CZ" sz="2000" dirty="0" err="1">
                <a:latin typeface="Times New Roman" panose="02020603050405020304" pitchFamily="18" charset="0"/>
              </a:rPr>
              <a:t>speedmeters </a:t>
            </a:r>
          </a:p>
          <a:p>
            <a:pPr>
              <a:spcBef>
                <a:spcPct val="0"/>
              </a:spcBef>
              <a:buNone/>
            </a:pPr>
            <a:r>
              <a:rPr lang="cs-CZ" altLang="cs-CZ" sz="2000" dirty="0">
                <a:latin typeface="Times New Roman" panose="02020603050405020304" pitchFamily="18" charset="0"/>
              </a:rPr>
              <a:t>E.g.: </a:t>
            </a:r>
            <a:r>
              <a:rPr lang="cs-CZ" altLang="cs-CZ" sz="2000" dirty="0">
                <a:latin typeface="Times New Roman" panose="02020603050405020304" pitchFamily="18" charset="0"/>
                <a:hlinkClick r:id="rId2"/>
              </a:rPr>
              <a:t>http:</a:t>
            </a:r>
            <a:r>
              <a:rPr lang="cs-CZ" altLang="cs-CZ" sz="2000" dirty="0">
                <a:latin typeface="Times New Roman" panose="02020603050405020304" pitchFamily="18" charset="0"/>
              </a:rPr>
              <a:t>//nastroje.lupa.cz/mereni-rychlosti/, www.dsl.cz</a:t>
            </a:r>
            <a:endParaRPr lang="cs-CZ" altLang="cs-CZ" sz="2000" dirty="0"/>
          </a:p>
          <a:p>
            <a:pPr eaLnBrk="1" hangingPunct="1"/>
            <a:endParaRPr lang="en-US" altLang="cs-CZ" sz="2000" dirty="0"/>
          </a:p>
          <a:p>
            <a:pPr eaLnBrk="1" hangingPunct="1"/>
            <a:endParaRPr lang="cs-CZ" altLang="cs-CZ" sz="2000" dirty="0"/>
          </a:p>
        </p:txBody>
      </p:sp>
    </p:spTree>
    <p:extLst>
      <p:ext uri="{BB962C8B-B14F-4D97-AF65-F5344CB8AC3E}">
        <p14:creationId xmlns:p14="http://schemas.microsoft.com/office/powerpoint/2010/main" val="2051791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D897222-EE20-491E-A303-97963692CBE9}"/>
              </a:ext>
            </a:extLst>
          </p:cNvPr>
          <p:cNvSpPr>
            <a:spLocks noGrp="1"/>
          </p:cNvSpPr>
          <p:nvPr>
            <p:ph type="ftr" sz="quarter" idx="10"/>
          </p:nvPr>
        </p:nvSpPr>
        <p:spPr/>
        <p:txBody>
          <a:bodyPr/>
          <a:lstStyle/>
          <a:p>
            <a:r>
              <a:rPr lang="cs-CZ" dirty="0"/>
              <a:t>Computer network user - course materials</a:t>
            </a:r>
          </a:p>
        </p:txBody>
      </p:sp>
      <p:sp>
        <p:nvSpPr>
          <p:cNvPr id="3" name="Zástupný symbol pro číslo snímku 2">
            <a:extLst>
              <a:ext uri="{FF2B5EF4-FFF2-40B4-BE49-F238E27FC236}">
                <a16:creationId xmlns:a16="http://schemas.microsoft.com/office/drawing/2014/main" id="{EC8B0E25-CBC6-44BA-87F7-4057D2B6B67C}"/>
              </a:ext>
            </a:extLst>
          </p:cNvPr>
          <p:cNvSpPr>
            <a:spLocks noGrp="1"/>
          </p:cNvSpPr>
          <p:nvPr>
            <p:ph type="sldNum" sz="quarter" idx="11"/>
          </p:nvPr>
        </p:nvSpPr>
        <p:spPr/>
        <p:txBody>
          <a:bodyPr/>
          <a:lstStyle/>
          <a:p>
            <a:fld id="{0970407D-EE58-4A0B-824B-1D3AE42DD9CF}" type="slidenum">
              <a:rPr lang="cs-CZ" altLang="cs-CZ" smtClean="0"/>
              <a:t>2</a:t>
            </a:fld>
            <a:endParaRPr lang="cs-CZ" altLang="cs-CZ" dirty="0"/>
          </a:p>
        </p:txBody>
      </p:sp>
      <p:sp>
        <p:nvSpPr>
          <p:cNvPr id="19" name="Nadpis 18">
            <a:extLst>
              <a:ext uri="{FF2B5EF4-FFF2-40B4-BE49-F238E27FC236}">
                <a16:creationId xmlns:a16="http://schemas.microsoft.com/office/drawing/2014/main" id="{20F576CF-0A4C-4C80-AB7C-7641F382364C}"/>
              </a:ext>
            </a:extLst>
          </p:cNvPr>
          <p:cNvSpPr>
            <a:spLocks noGrp="1"/>
          </p:cNvSpPr>
          <p:nvPr>
            <p:ph type="title"/>
          </p:nvPr>
        </p:nvSpPr>
        <p:spPr/>
        <p:txBody>
          <a:bodyPr/>
          <a:lstStyle/>
          <a:p>
            <a:r>
              <a:rPr lang="cs-CZ" dirty="0"/>
              <a:t>Organisation of the course</a:t>
            </a:r>
          </a:p>
        </p:txBody>
      </p:sp>
      <p:sp>
        <p:nvSpPr>
          <p:cNvPr id="20" name="Podnadpis 19">
            <a:extLst>
              <a:ext uri="{FF2B5EF4-FFF2-40B4-BE49-F238E27FC236}">
                <a16:creationId xmlns:a16="http://schemas.microsoft.com/office/drawing/2014/main" id="{FA38189D-B9F2-4A04-B112-E6E487B21C00}"/>
              </a:ext>
            </a:extLst>
          </p:cNvPr>
          <p:cNvSpPr>
            <a:spLocks noGrp="1"/>
          </p:cNvSpPr>
          <p:nvPr>
            <p:ph idx="1"/>
          </p:nvPr>
        </p:nvSpPr>
        <p:spPr/>
        <p:txBody>
          <a:bodyPr/>
          <a:lstStyle/>
          <a:p>
            <a:pPr marL="72000" indent="0">
              <a:buSzPct val="80000"/>
              <a:buNone/>
            </a:pPr>
            <a:r>
              <a:rPr lang="cs-CZ" dirty="0"/>
              <a:t>Conditions for credit</a:t>
            </a:r>
          </a:p>
          <a:p>
            <a:pPr marL="72000" indent="0">
              <a:buSzPct val="80000"/>
              <a:buNone/>
            </a:pPr>
            <a:endParaRPr lang="cs-CZ" dirty="0"/>
          </a:p>
          <a:p>
            <a:pPr marL="536575" indent="-446088">
              <a:buSzPct val="80000"/>
              <a:buFont typeface="Wingdings" panose="05000000000000000000" pitchFamily="2" charset="2"/>
              <a:buChar char="§"/>
            </a:pPr>
            <a:r>
              <a:rPr lang="cs-CZ" dirty="0"/>
              <a:t>Registration in is.muni.cz</a:t>
            </a:r>
          </a:p>
          <a:p>
            <a:pPr marL="536575" indent="-446088">
              <a:buSzPct val="80000"/>
              <a:buFont typeface="Wingdings" panose="05000000000000000000" pitchFamily="2" charset="2"/>
              <a:buChar char="§"/>
            </a:pPr>
            <a:endParaRPr lang="cs-CZ" dirty="0"/>
          </a:p>
          <a:p>
            <a:pPr marL="536575" indent="-446088">
              <a:buSzPct val="80000"/>
              <a:buFont typeface="Wingdings" panose="05000000000000000000" pitchFamily="2" charset="2"/>
              <a:buChar char="§"/>
            </a:pPr>
            <a:r>
              <a:rPr lang="cs-CZ" dirty="0"/>
              <a:t>Learning </a:t>
            </a:r>
            <a:r>
              <a:rPr lang="cs-CZ" dirty="0" err="1"/>
              <a:t>this</a:t>
            </a:r>
            <a:r>
              <a:rPr lang="cs-CZ" dirty="0"/>
              <a:t> </a:t>
            </a:r>
            <a:r>
              <a:rPr lang="cs-CZ" dirty="0" err="1"/>
              <a:t>material</a:t>
            </a:r>
            <a:endParaRPr lang="cs-CZ" dirty="0"/>
          </a:p>
          <a:p>
            <a:pPr marL="536575" indent="-446088">
              <a:buSzPct val="80000"/>
              <a:buFont typeface="Wingdings" panose="05000000000000000000" pitchFamily="2" charset="2"/>
              <a:buChar char="§"/>
            </a:pPr>
            <a:endParaRPr lang="cs-CZ" dirty="0"/>
          </a:p>
          <a:p>
            <a:pPr marL="536575" indent="-446088">
              <a:buSzPct val="80000"/>
              <a:buFont typeface="Wingdings" panose="05000000000000000000" pitchFamily="2" charset="2"/>
              <a:buChar char="§"/>
            </a:pPr>
            <a:r>
              <a:rPr lang="cs-CZ" dirty="0"/>
              <a:t>Passing the </a:t>
            </a:r>
            <a:r>
              <a:rPr lang="cs-CZ" dirty="0" err="1"/>
              <a:t>electronic</a:t>
            </a:r>
            <a:r>
              <a:rPr lang="cs-CZ" dirty="0"/>
              <a:t> test</a:t>
            </a:r>
          </a:p>
        </p:txBody>
      </p:sp>
    </p:spTree>
    <p:extLst>
      <p:ext uri="{BB962C8B-B14F-4D97-AF65-F5344CB8AC3E}">
        <p14:creationId xmlns:p14="http://schemas.microsoft.com/office/powerpoint/2010/main" val="16319050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7E7694E1-BA07-4D5D-AC85-BB1A30CC6D19}"/>
              </a:ext>
            </a:extLst>
          </p:cNvPr>
          <p:cNvSpPr>
            <a:spLocks noGrp="1"/>
          </p:cNvSpPr>
          <p:nvPr>
            <p:ph type="ftr" sz="quarter" idx="10"/>
          </p:nvPr>
        </p:nvSpPr>
        <p:spPr/>
        <p:txBody>
          <a:bodyPr/>
          <a:lstStyle/>
          <a:p>
            <a:r>
              <a:rPr lang="cs-CZ"/>
              <a:t>Computer network user - course materials</a:t>
            </a:r>
            <a:endParaRPr lang="cs-CZ" dirty="0"/>
          </a:p>
        </p:txBody>
      </p:sp>
      <p:sp>
        <p:nvSpPr>
          <p:cNvPr id="4" name="Zástupný symbol pro číslo snímku 3">
            <a:extLst>
              <a:ext uri="{FF2B5EF4-FFF2-40B4-BE49-F238E27FC236}">
                <a16:creationId xmlns:a16="http://schemas.microsoft.com/office/drawing/2014/main" id="{5EA0A50F-A8A8-4DAF-B82F-74AD0AACFBC1}"/>
              </a:ext>
            </a:extLst>
          </p:cNvPr>
          <p:cNvSpPr>
            <a:spLocks noGrp="1"/>
          </p:cNvSpPr>
          <p:nvPr>
            <p:ph type="sldNum" sz="quarter" idx="11"/>
          </p:nvPr>
        </p:nvSpPr>
        <p:spPr/>
        <p:txBody>
          <a:bodyPr/>
          <a:lstStyle/>
          <a:p>
            <a:fld id="{0970407D-EE58-4A0B-824B-1D3AE42DD9CF}" type="slidenum">
              <a:rPr lang="cs-CZ" altLang="cs-CZ" smtClean="0"/>
              <a:t>20</a:t>
            </a:fld>
            <a:endParaRPr lang="cs-CZ" altLang="cs-CZ" dirty="0"/>
          </a:p>
        </p:txBody>
      </p:sp>
      <p:sp>
        <p:nvSpPr>
          <p:cNvPr id="43010" name="Rectangle 4"/>
          <p:cNvSpPr>
            <a:spLocks noGrp="1" noChangeArrowheads="1"/>
          </p:cNvSpPr>
          <p:nvPr>
            <p:ph type="title"/>
          </p:nvPr>
        </p:nvSpPr>
        <p:spPr>
          <a:noFill/>
        </p:spPr>
        <p:txBody>
          <a:bodyPr/>
          <a:lstStyle/>
          <a:p>
            <a:pPr eaLnBrk="1" hangingPunct="1"/>
            <a:r>
              <a:rPr lang="cs-CZ" altLang="cs-CZ" dirty="0">
                <a:effectLst>
                  <a:outerShdw blurRad="38100" dist="38100" dir="2700000" algn="tl">
                    <a:srgbClr val="000000">
                      <a:alpha val="43137"/>
                    </a:srgbClr>
                  </a:outerShdw>
                </a:effectLst>
              </a:rPr>
              <a:t>Intercommunication of computers in the network</a:t>
            </a:r>
          </a:p>
        </p:txBody>
      </p:sp>
      <p:sp>
        <p:nvSpPr>
          <p:cNvPr id="2" name="Zástupný obsah 1">
            <a:extLst>
              <a:ext uri="{FF2B5EF4-FFF2-40B4-BE49-F238E27FC236}">
                <a16:creationId xmlns:a16="http://schemas.microsoft.com/office/drawing/2014/main" id="{427A8C13-FCD9-45E7-95DF-7B8FE0496F14}"/>
              </a:ext>
            </a:extLst>
          </p:cNvPr>
          <p:cNvSpPr>
            <a:spLocks noGrp="1"/>
          </p:cNvSpPr>
          <p:nvPr>
            <p:ph idx="1"/>
          </p:nvPr>
        </p:nvSpPr>
        <p:spPr/>
        <p:txBody>
          <a:bodyPr/>
          <a:lstStyle/>
          <a:p>
            <a:endParaRPr lang="cs-CZ"/>
          </a:p>
        </p:txBody>
      </p:sp>
      <p:sp>
        <p:nvSpPr>
          <p:cNvPr id="43011" name="Text Box 5"/>
          <p:cNvSpPr txBox="1">
            <a:spLocks noChangeArrowheads="1"/>
          </p:cNvSpPr>
          <p:nvPr/>
        </p:nvSpPr>
        <p:spPr bwMode="auto">
          <a:xfrm>
            <a:off x="4656138" y="1341439"/>
            <a:ext cx="3097212" cy="460375"/>
          </a:xfrm>
          <a:prstGeom prst="rect">
            <a:avLst/>
          </a:prstGeom>
          <a:solidFill>
            <a:schemeClr val="bg1"/>
          </a:solidFill>
          <a:ln w="25400">
            <a:solidFill>
              <a:schemeClr val="tx1"/>
            </a:solidFill>
            <a:miter lim="800000"/>
            <a:headEnd/>
            <a:tailEnd/>
          </a:ln>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2400">
                <a:latin typeface="Times New Roman" panose="02020603050405020304" pitchFamily="18" charset="0"/>
              </a:rPr>
              <a:t>Client - Server model</a:t>
            </a:r>
          </a:p>
        </p:txBody>
      </p:sp>
      <p:sp>
        <p:nvSpPr>
          <p:cNvPr id="43012" name="computr2"/>
          <p:cNvSpPr>
            <a:spLocks noEditPoints="1" noChangeArrowheads="1"/>
          </p:cNvSpPr>
          <p:nvPr/>
        </p:nvSpPr>
        <p:spPr bwMode="auto">
          <a:xfrm>
            <a:off x="4122738" y="3657600"/>
            <a:ext cx="838200" cy="685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43013" name="computr2"/>
          <p:cNvSpPr>
            <a:spLocks noEditPoints="1" noChangeArrowheads="1"/>
          </p:cNvSpPr>
          <p:nvPr/>
        </p:nvSpPr>
        <p:spPr bwMode="auto">
          <a:xfrm>
            <a:off x="8313738" y="3657600"/>
            <a:ext cx="838200" cy="685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43014" name="Text Box 8"/>
          <p:cNvSpPr txBox="1">
            <a:spLocks noChangeArrowheads="1"/>
          </p:cNvSpPr>
          <p:nvPr/>
        </p:nvSpPr>
        <p:spPr bwMode="auto">
          <a:xfrm>
            <a:off x="3894138" y="2971801"/>
            <a:ext cx="13827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2400" b="1">
                <a:solidFill>
                  <a:srgbClr val="FF0000"/>
                </a:solidFill>
                <a:latin typeface="Times New Roman" panose="02020603050405020304" pitchFamily="18" charset="0"/>
              </a:rPr>
              <a:t>CLIENT</a:t>
            </a:r>
          </a:p>
        </p:txBody>
      </p:sp>
      <p:sp>
        <p:nvSpPr>
          <p:cNvPr id="43015" name="Text Box 9"/>
          <p:cNvSpPr txBox="1">
            <a:spLocks noChangeArrowheads="1"/>
          </p:cNvSpPr>
          <p:nvPr/>
        </p:nvSpPr>
        <p:spPr bwMode="auto">
          <a:xfrm>
            <a:off x="8096250" y="3048001"/>
            <a:ext cx="14239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2400" b="1">
                <a:solidFill>
                  <a:srgbClr val="FF0000"/>
                </a:solidFill>
                <a:latin typeface="Times New Roman" panose="02020603050405020304" pitchFamily="18" charset="0"/>
              </a:rPr>
              <a:t>SERVER</a:t>
            </a:r>
          </a:p>
        </p:txBody>
      </p:sp>
      <p:sp>
        <p:nvSpPr>
          <p:cNvPr id="43016" name="AutoShape 10"/>
          <p:cNvSpPr>
            <a:spLocks noChangeArrowheads="1"/>
          </p:cNvSpPr>
          <p:nvPr/>
        </p:nvSpPr>
        <p:spPr bwMode="auto">
          <a:xfrm>
            <a:off x="5570538" y="3124200"/>
            <a:ext cx="2125662" cy="685800"/>
          </a:xfrm>
          <a:prstGeom prst="rightArrow">
            <a:avLst>
              <a:gd name="adj1" fmla="val 50000"/>
              <a:gd name="adj2" fmla="val 77488"/>
            </a:avLst>
          </a:prstGeom>
          <a:solidFill>
            <a:schemeClr val="bg1"/>
          </a:solidFill>
          <a:ln w="2540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2400">
                <a:latin typeface="Times New Roman" panose="02020603050405020304" pitchFamily="18" charset="0"/>
              </a:rPr>
              <a:t>Request</a:t>
            </a:r>
          </a:p>
        </p:txBody>
      </p:sp>
      <p:sp>
        <p:nvSpPr>
          <p:cNvPr id="43017" name="AutoShape 11"/>
          <p:cNvSpPr>
            <a:spLocks noChangeArrowheads="1"/>
          </p:cNvSpPr>
          <p:nvPr/>
        </p:nvSpPr>
        <p:spPr bwMode="auto">
          <a:xfrm>
            <a:off x="5570538" y="4038600"/>
            <a:ext cx="2278062" cy="762000"/>
          </a:xfrm>
          <a:prstGeom prst="leftArrow">
            <a:avLst>
              <a:gd name="adj1" fmla="val 50000"/>
              <a:gd name="adj2" fmla="val 74740"/>
            </a:avLst>
          </a:prstGeom>
          <a:solidFill>
            <a:schemeClr val="bg1"/>
          </a:solidFill>
          <a:ln w="2540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2400">
                <a:latin typeface="Times New Roman" panose="02020603050405020304" pitchFamily="18" charset="0"/>
              </a:rPr>
              <a:t>Answer</a:t>
            </a:r>
          </a:p>
        </p:txBody>
      </p:sp>
      <p:pic>
        <p:nvPicPr>
          <p:cNvPr id="43018" name="Picture 12" descr="BD06790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28800" y="3505201"/>
            <a:ext cx="1219200"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9" name="Text Box 13"/>
          <p:cNvSpPr txBox="1">
            <a:spLocks noChangeArrowheads="1"/>
          </p:cNvSpPr>
          <p:nvPr/>
        </p:nvSpPr>
        <p:spPr bwMode="auto">
          <a:xfrm>
            <a:off x="1676400" y="2971800"/>
            <a:ext cx="169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2400">
                <a:latin typeface="Times New Roman" panose="02020603050405020304" pitchFamily="18" charset="0"/>
              </a:rPr>
              <a:t>USER</a:t>
            </a:r>
          </a:p>
        </p:txBody>
      </p:sp>
      <p:sp>
        <p:nvSpPr>
          <p:cNvPr id="43020" name="AutoShape 14"/>
          <p:cNvSpPr>
            <a:spLocks noChangeArrowheads="1"/>
          </p:cNvSpPr>
          <p:nvPr/>
        </p:nvSpPr>
        <p:spPr bwMode="auto">
          <a:xfrm>
            <a:off x="3200400" y="3657601"/>
            <a:ext cx="762000" cy="485775"/>
          </a:xfrm>
          <a:prstGeom prst="rightArrow">
            <a:avLst>
              <a:gd name="adj1" fmla="val 50000"/>
              <a:gd name="adj2" fmla="val 39216"/>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43021" name="Text Box 15"/>
          <p:cNvSpPr txBox="1">
            <a:spLocks noChangeArrowheads="1"/>
          </p:cNvSpPr>
          <p:nvPr/>
        </p:nvSpPr>
        <p:spPr bwMode="auto">
          <a:xfrm>
            <a:off x="4022725" y="4724401"/>
            <a:ext cx="153920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 typeface="Wingdings" panose="05000000000000000000" pitchFamily="2" charset="2"/>
              <a:buChar char="§"/>
            </a:pPr>
            <a:r>
              <a:rPr lang="cs-CZ" altLang="cs-CZ" sz="2400">
                <a:latin typeface="Times New Roman" panose="02020603050405020304" pitchFamily="18" charset="0"/>
              </a:rPr>
              <a:t>  Computer</a:t>
            </a:r>
          </a:p>
          <a:p>
            <a:pPr eaLnBrk="1" hangingPunct="1">
              <a:spcBef>
                <a:spcPct val="0"/>
              </a:spcBef>
              <a:buFont typeface="Wingdings" panose="05000000000000000000" pitchFamily="2" charset="2"/>
              <a:buChar char="§"/>
            </a:pPr>
            <a:r>
              <a:rPr lang="cs-CZ" altLang="cs-CZ" sz="2400">
                <a:latin typeface="Times New Roman" panose="02020603050405020304" pitchFamily="18" charset="0"/>
              </a:rPr>
              <a:t>  Program</a:t>
            </a:r>
          </a:p>
        </p:txBody>
      </p:sp>
      <p:sp>
        <p:nvSpPr>
          <p:cNvPr id="43022" name="Text Box 16"/>
          <p:cNvSpPr txBox="1">
            <a:spLocks noChangeArrowheads="1"/>
          </p:cNvSpPr>
          <p:nvPr/>
        </p:nvSpPr>
        <p:spPr bwMode="auto">
          <a:xfrm>
            <a:off x="7620001" y="4724401"/>
            <a:ext cx="306365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 typeface="Wingdings" panose="05000000000000000000" pitchFamily="2" charset="2"/>
              <a:buChar char="§"/>
            </a:pPr>
            <a:r>
              <a:rPr lang="cs-CZ" altLang="cs-CZ" sz="2400">
                <a:latin typeface="Times New Roman" panose="02020603050405020304" pitchFamily="18" charset="0"/>
              </a:rPr>
              <a:t>  Computer</a:t>
            </a:r>
          </a:p>
          <a:p>
            <a:pPr eaLnBrk="1" hangingPunct="1">
              <a:spcBef>
                <a:spcPct val="0"/>
              </a:spcBef>
              <a:buFont typeface="Wingdings" panose="05000000000000000000" pitchFamily="2" charset="2"/>
              <a:buChar char="§"/>
            </a:pPr>
            <a:r>
              <a:rPr lang="cs-CZ" altLang="cs-CZ" sz="2400">
                <a:latin typeface="Times New Roman" panose="02020603050405020304" pitchFamily="18" charset="0"/>
              </a:rPr>
              <a:t>  Program = SERVICE</a:t>
            </a:r>
          </a:p>
        </p:txBody>
      </p:sp>
      <p:sp>
        <p:nvSpPr>
          <p:cNvPr id="43023" name="Text Box 17"/>
          <p:cNvSpPr txBox="1">
            <a:spLocks noChangeArrowheads="1"/>
          </p:cNvSpPr>
          <p:nvPr/>
        </p:nvSpPr>
        <p:spPr bwMode="auto">
          <a:xfrm>
            <a:off x="2424114" y="5661025"/>
            <a:ext cx="32226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2400">
                <a:latin typeface="Times New Roman" panose="02020603050405020304" pitchFamily="18" charset="0"/>
              </a:rPr>
              <a:t>What client do you use</a:t>
            </a:r>
          </a:p>
          <a:p>
            <a:pPr eaLnBrk="1" hangingPunct="1">
              <a:spcBef>
                <a:spcPct val="0"/>
              </a:spcBef>
              <a:buFontTx/>
              <a:buNone/>
            </a:pPr>
            <a:r>
              <a:rPr lang="cs-CZ" altLang="cs-CZ" sz="2400">
                <a:latin typeface="Times New Roman" panose="02020603050405020304" pitchFamily="18" charset="0"/>
              </a:rPr>
              <a:t> for the service?</a:t>
            </a:r>
          </a:p>
        </p:txBody>
      </p:sp>
      <p:sp>
        <p:nvSpPr>
          <p:cNvPr id="43024" name="AutoShape 18"/>
          <p:cNvSpPr>
            <a:spLocks noChangeArrowheads="1"/>
          </p:cNvSpPr>
          <p:nvPr/>
        </p:nvSpPr>
        <p:spPr bwMode="auto">
          <a:xfrm>
            <a:off x="6167438" y="2060576"/>
            <a:ext cx="2233612" cy="936625"/>
          </a:xfrm>
          <a:prstGeom prst="wedgeRoundRectCallout">
            <a:avLst>
              <a:gd name="adj1" fmla="val -43750"/>
              <a:gd name="adj2" fmla="val 70000"/>
              <a:gd name="adj3" fmla="val 16667"/>
            </a:avLst>
          </a:prstGeom>
          <a:solidFill>
            <a:schemeClr val="bg1"/>
          </a:solidFill>
          <a:ln w="25400">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2400">
                <a:latin typeface="Times New Roman" panose="02020603050405020304" pitchFamily="18" charset="0"/>
              </a:rPr>
              <a:t>Who, who, what he wants</a:t>
            </a:r>
          </a:p>
        </p:txBody>
      </p:sp>
      <p:sp>
        <p:nvSpPr>
          <p:cNvPr id="43025" name="AutoShape 19"/>
          <p:cNvSpPr>
            <a:spLocks noChangeArrowheads="1"/>
          </p:cNvSpPr>
          <p:nvPr/>
        </p:nvSpPr>
        <p:spPr bwMode="auto">
          <a:xfrm>
            <a:off x="6240464" y="5516563"/>
            <a:ext cx="2016125" cy="863600"/>
          </a:xfrm>
          <a:prstGeom prst="wedgeRoundRectCallout">
            <a:avLst>
              <a:gd name="adj1" fmla="val -41181"/>
              <a:gd name="adj2" fmla="val -151838"/>
              <a:gd name="adj3" fmla="val 16667"/>
            </a:avLst>
          </a:prstGeom>
          <a:solidFill>
            <a:schemeClr val="bg1"/>
          </a:solidFill>
          <a:ln w="25400">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2400">
                <a:latin typeface="Times New Roman" panose="02020603050405020304" pitchFamily="18" charset="0"/>
              </a:rPr>
              <a:t>For whom, from whom</a:t>
            </a:r>
          </a:p>
        </p:txBody>
      </p:sp>
    </p:spTree>
    <p:extLst>
      <p:ext uri="{BB962C8B-B14F-4D97-AF65-F5344CB8AC3E}">
        <p14:creationId xmlns:p14="http://schemas.microsoft.com/office/powerpoint/2010/main" val="23481236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95C6220-9EC1-41C1-A189-5C835FBC12C3}"/>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DF22AB4F-630B-4380-AEA3-F99930899E63}"/>
              </a:ext>
            </a:extLst>
          </p:cNvPr>
          <p:cNvSpPr>
            <a:spLocks noGrp="1"/>
          </p:cNvSpPr>
          <p:nvPr>
            <p:ph type="sldNum" sz="quarter" idx="11"/>
          </p:nvPr>
        </p:nvSpPr>
        <p:spPr/>
        <p:txBody>
          <a:bodyPr/>
          <a:lstStyle/>
          <a:p>
            <a:fld id="{0970407D-EE58-4A0B-824B-1D3AE42DD9CF}" type="slidenum">
              <a:rPr lang="cs-CZ" altLang="cs-CZ" smtClean="0"/>
              <a:t>21</a:t>
            </a:fld>
            <a:endParaRPr lang="cs-CZ" altLang="cs-CZ" dirty="0"/>
          </a:p>
        </p:txBody>
      </p:sp>
      <p:sp>
        <p:nvSpPr>
          <p:cNvPr id="6" name="Nadpis 5">
            <a:extLst>
              <a:ext uri="{FF2B5EF4-FFF2-40B4-BE49-F238E27FC236}">
                <a16:creationId xmlns:a16="http://schemas.microsoft.com/office/drawing/2014/main" id="{1F791340-9D31-4B3E-BC37-573E1BF90A42}"/>
              </a:ext>
            </a:extLst>
          </p:cNvPr>
          <p:cNvSpPr>
            <a:spLocks noGrp="1"/>
          </p:cNvSpPr>
          <p:nvPr>
            <p:ph type="title"/>
          </p:nvPr>
        </p:nvSpPr>
        <p:spPr/>
        <p:txBody>
          <a:bodyPr/>
          <a:lstStyle/>
          <a:p>
            <a:pPr algn="ctr"/>
            <a:r>
              <a:rPr lang="cs-CZ" dirty="0"/>
              <a:t>Network services</a:t>
            </a:r>
          </a:p>
        </p:txBody>
      </p:sp>
    </p:spTree>
    <p:extLst>
      <p:ext uri="{BB962C8B-B14F-4D97-AF65-F5344CB8AC3E}">
        <p14:creationId xmlns:p14="http://schemas.microsoft.com/office/powerpoint/2010/main" val="2202423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30C7918-988A-4CC1-A92C-FB2AC127883C}"/>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0697822A-A7F3-477A-9E72-82AB75EB2CB1}"/>
              </a:ext>
            </a:extLst>
          </p:cNvPr>
          <p:cNvSpPr>
            <a:spLocks noGrp="1"/>
          </p:cNvSpPr>
          <p:nvPr>
            <p:ph type="sldNum" sz="quarter" idx="11"/>
          </p:nvPr>
        </p:nvSpPr>
        <p:spPr/>
        <p:txBody>
          <a:bodyPr/>
          <a:lstStyle/>
          <a:p>
            <a:fld id="{0970407D-EE58-4A0B-824B-1D3AE42DD9CF}" type="slidenum">
              <a:rPr lang="cs-CZ" altLang="cs-CZ" smtClean="0"/>
              <a:t>22</a:t>
            </a:fld>
            <a:endParaRPr lang="cs-CZ" altLang="cs-CZ" dirty="0"/>
          </a:p>
        </p:txBody>
      </p:sp>
      <p:sp>
        <p:nvSpPr>
          <p:cNvPr id="44034" name="Rectangle 2"/>
          <p:cNvSpPr>
            <a:spLocks noGrp="1" noChangeArrowheads="1"/>
          </p:cNvSpPr>
          <p:nvPr>
            <p:ph type="title"/>
          </p:nvPr>
        </p:nvSpPr>
        <p:spPr/>
        <p:txBody>
          <a:bodyPr/>
          <a:lstStyle/>
          <a:p>
            <a:pPr eaLnBrk="1" hangingPunct="1"/>
            <a:r>
              <a:rPr lang="cs-CZ" altLang="cs-CZ"/>
              <a:t>Network services</a:t>
            </a:r>
          </a:p>
        </p:txBody>
      </p:sp>
      <p:sp>
        <p:nvSpPr>
          <p:cNvPr id="44035" name="Rectangle 3"/>
          <p:cNvSpPr>
            <a:spLocks noGrp="1" noChangeArrowheads="1"/>
          </p:cNvSpPr>
          <p:nvPr>
            <p:ph idx="1"/>
          </p:nvPr>
        </p:nvSpPr>
        <p:spPr/>
        <p:txBody>
          <a:bodyPr/>
          <a:lstStyle/>
          <a:p>
            <a:pPr eaLnBrk="1" hangingPunct="1">
              <a:lnSpc>
                <a:spcPct val="100000"/>
              </a:lnSpc>
              <a:buFont typeface="Wingdings" panose="05000000000000000000" pitchFamily="2" charset="2"/>
              <a:buChar char="§"/>
            </a:pPr>
            <a:r>
              <a:rPr lang="cs-CZ" altLang="cs-CZ" sz="1800" dirty="0"/>
              <a:t>A network service is a service provided to users over a computer network</a:t>
            </a:r>
          </a:p>
          <a:p>
            <a:pPr eaLnBrk="1" hangingPunct="1">
              <a:lnSpc>
                <a:spcPct val="100000"/>
              </a:lnSpc>
              <a:buFont typeface="Wingdings" panose="05000000000000000000" pitchFamily="2" charset="2"/>
              <a:buChar char="§"/>
            </a:pPr>
            <a:endParaRPr lang="cs-CZ" altLang="cs-CZ" sz="1800" dirty="0"/>
          </a:p>
          <a:p>
            <a:pPr eaLnBrk="1" hangingPunct="1">
              <a:lnSpc>
                <a:spcPct val="100000"/>
              </a:lnSpc>
              <a:buFont typeface="Wingdings" panose="05000000000000000000" pitchFamily="2" charset="2"/>
              <a:buChar char="§"/>
            </a:pPr>
            <a:r>
              <a:rPr lang="cs-CZ" altLang="cs-CZ" sz="1800" dirty="0"/>
              <a:t>The main ones are DHCP, DNS, HTTP</a:t>
            </a:r>
            <a:r>
              <a:rPr lang="en-US" altLang="cs-CZ" sz="1800" dirty="0"/>
              <a:t>, FTP, SSH, POP3</a:t>
            </a:r>
            <a:r>
              <a:rPr lang="cs-CZ" altLang="cs-CZ" sz="1800" dirty="0"/>
              <a:t>, IMAP, SMTP, ...</a:t>
            </a:r>
          </a:p>
          <a:p>
            <a:pPr eaLnBrk="1" hangingPunct="1">
              <a:lnSpc>
                <a:spcPct val="100000"/>
              </a:lnSpc>
              <a:buFont typeface="Wingdings" panose="05000000000000000000" pitchFamily="2" charset="2"/>
              <a:buChar char="§"/>
            </a:pPr>
            <a:endParaRPr lang="en-US" altLang="cs-CZ" sz="1800" dirty="0"/>
          </a:p>
          <a:p>
            <a:pPr eaLnBrk="1" hangingPunct="1">
              <a:lnSpc>
                <a:spcPct val="100000"/>
              </a:lnSpc>
              <a:buFont typeface="Wingdings" panose="05000000000000000000" pitchFamily="2" charset="2"/>
              <a:buChar char="§"/>
            </a:pPr>
            <a:r>
              <a:rPr lang="en-US" altLang="cs-CZ" sz="1800" dirty="0" err="1"/>
              <a:t>Typically one </a:t>
            </a:r>
            <a:r>
              <a:rPr lang="en-US" altLang="cs-CZ" sz="1800" dirty="0"/>
              <a:t>server </a:t>
            </a:r>
            <a:r>
              <a:rPr lang="en-US" altLang="cs-CZ" sz="1800" dirty="0" err="1"/>
              <a:t>provides </a:t>
            </a:r>
            <a:r>
              <a:rPr lang="cs-CZ" altLang="cs-CZ" sz="1800" dirty="0" err="1"/>
              <a:t>multiple </a:t>
            </a:r>
            <a:r>
              <a:rPr lang="cs-CZ" altLang="cs-CZ" sz="1800" dirty="0"/>
              <a:t>services</a:t>
            </a:r>
          </a:p>
          <a:p>
            <a:pPr eaLnBrk="1" hangingPunct="1">
              <a:lnSpc>
                <a:spcPct val="100000"/>
              </a:lnSpc>
              <a:buFont typeface="Wingdings" panose="05000000000000000000" pitchFamily="2" charset="2"/>
              <a:buChar char="§"/>
            </a:pPr>
            <a:endParaRPr lang="cs-CZ" altLang="cs-CZ" sz="1800" dirty="0"/>
          </a:p>
          <a:p>
            <a:pPr eaLnBrk="1" hangingPunct="1">
              <a:lnSpc>
                <a:spcPct val="100000"/>
              </a:lnSpc>
              <a:buFont typeface="Wingdings" panose="05000000000000000000" pitchFamily="2" charset="2"/>
              <a:buChar char="§"/>
            </a:pPr>
            <a:r>
              <a:rPr lang="cs-CZ" altLang="cs-CZ" sz="1800" dirty="0"/>
              <a:t>The server is identified by its IP address </a:t>
            </a:r>
            <a:r>
              <a:rPr lang="en-US" altLang="cs-CZ" sz="1800" i="1" dirty="0">
                <a:solidFill>
                  <a:schemeClr val="bg1">
                    <a:lumMod val="75000"/>
                  </a:schemeClr>
                </a:solidFill>
              </a:rPr>
              <a:t>(phone </a:t>
            </a:r>
            <a:r>
              <a:rPr lang="cs-CZ" altLang="cs-CZ" sz="1800" i="1" dirty="0">
                <a:solidFill>
                  <a:schemeClr val="bg1">
                    <a:lumMod val="75000"/>
                  </a:schemeClr>
                </a:solidFill>
              </a:rPr>
              <a:t>number</a:t>
            </a:r>
            <a:r>
              <a:rPr lang="en-US" altLang="cs-CZ" sz="1800" i="1" dirty="0">
                <a:solidFill>
                  <a:schemeClr val="bg1">
                    <a:lumMod val="75000"/>
                  </a:schemeClr>
                </a:solidFill>
              </a:rPr>
              <a:t>)</a:t>
            </a:r>
            <a:r>
              <a:rPr lang="cs-CZ" altLang="cs-CZ" sz="1800" dirty="0"/>
              <a:t>, the service by its number </a:t>
            </a:r>
            <a:r>
              <a:rPr lang="cs-CZ" altLang="cs-CZ" sz="1800" dirty="0" err="1"/>
              <a:t>called</a:t>
            </a:r>
            <a:r>
              <a:rPr lang="cs-CZ" altLang="cs-CZ" sz="1800" dirty="0"/>
              <a:t> </a:t>
            </a:r>
            <a:r>
              <a:rPr lang="cs-CZ" altLang="cs-CZ" sz="1800" dirty="0">
                <a:solidFill>
                  <a:srgbClr val="FF0000"/>
                </a:solidFill>
              </a:rPr>
              <a:t>port</a:t>
            </a:r>
            <a:endParaRPr lang="cs-CZ" altLang="cs-CZ" sz="1800" i="1" dirty="0">
              <a:solidFill>
                <a:schemeClr val="bg1">
                  <a:lumMod val="75000"/>
                </a:schemeClr>
              </a:solidFill>
            </a:endParaRPr>
          </a:p>
          <a:p>
            <a:pPr eaLnBrk="1" hangingPunct="1">
              <a:lnSpc>
                <a:spcPct val="100000"/>
              </a:lnSpc>
              <a:buFont typeface="Wingdings" panose="05000000000000000000" pitchFamily="2" charset="2"/>
              <a:buChar char="§"/>
            </a:pPr>
            <a:endParaRPr lang="en-US" altLang="cs-CZ" sz="1800" i="1" dirty="0">
              <a:solidFill>
                <a:schemeClr val="bg1">
                  <a:lumMod val="75000"/>
                </a:schemeClr>
              </a:solidFill>
            </a:endParaRPr>
          </a:p>
          <a:p>
            <a:pPr eaLnBrk="1" hangingPunct="1">
              <a:lnSpc>
                <a:spcPct val="100000"/>
              </a:lnSpc>
              <a:buFont typeface="Wingdings" panose="05000000000000000000" pitchFamily="2" charset="2"/>
              <a:buChar char="§"/>
            </a:pPr>
            <a:r>
              <a:rPr lang="cs-CZ" altLang="cs-CZ" sz="1800" dirty="0"/>
              <a:t>The complete service address is always the server IP address + port number</a:t>
            </a:r>
          </a:p>
          <a:p>
            <a:pPr eaLnBrk="1" hangingPunct="1">
              <a:lnSpc>
                <a:spcPct val="100000"/>
              </a:lnSpc>
              <a:buFont typeface="Wingdings" panose="05000000000000000000" pitchFamily="2" charset="2"/>
              <a:buChar char="§"/>
            </a:pPr>
            <a:endParaRPr lang="cs-CZ" altLang="cs-CZ" sz="1800" dirty="0"/>
          </a:p>
          <a:p>
            <a:pPr eaLnBrk="1" hangingPunct="1">
              <a:lnSpc>
                <a:spcPct val="100000"/>
              </a:lnSpc>
              <a:buFont typeface="Wingdings" panose="05000000000000000000" pitchFamily="2" charset="2"/>
              <a:buChar char="§"/>
            </a:pPr>
            <a:r>
              <a:rPr lang="cs-CZ" altLang="cs-CZ" sz="1800" dirty="0" err="1"/>
              <a:t>Each </a:t>
            </a:r>
            <a:r>
              <a:rPr lang="cs-CZ" altLang="cs-CZ" sz="1800" dirty="0"/>
              <a:t>service has a defined standard port, e.g. HTTP has port 80, SSH has port 22, ...</a:t>
            </a:r>
          </a:p>
          <a:p>
            <a:pPr eaLnBrk="1" hangingPunct="1">
              <a:lnSpc>
                <a:spcPct val="100000"/>
              </a:lnSpc>
              <a:buFontTx/>
              <a:buNone/>
            </a:pPr>
            <a:endParaRPr lang="en-US" altLang="cs-CZ" sz="1800" dirty="0"/>
          </a:p>
          <a:p>
            <a:pPr eaLnBrk="1" hangingPunct="1">
              <a:lnSpc>
                <a:spcPct val="100000"/>
              </a:lnSpc>
              <a:buFontTx/>
              <a:buNone/>
            </a:pPr>
            <a:endParaRPr lang="en-US" altLang="cs-CZ" sz="1800" dirty="0"/>
          </a:p>
          <a:p>
            <a:pPr eaLnBrk="1" hangingPunct="1">
              <a:lnSpc>
                <a:spcPct val="100000"/>
              </a:lnSpc>
            </a:pPr>
            <a:endParaRPr lang="cs-CZ" altLang="cs-CZ" sz="1800" dirty="0"/>
          </a:p>
        </p:txBody>
      </p:sp>
    </p:spTree>
    <p:extLst>
      <p:ext uri="{BB962C8B-B14F-4D97-AF65-F5344CB8AC3E}">
        <p14:creationId xmlns:p14="http://schemas.microsoft.com/office/powerpoint/2010/main" val="27225873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A6D0DB5-41C8-4F2C-891F-8186065A8207}"/>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2E31F176-40BF-438B-BDE6-033AA47A3034}"/>
              </a:ext>
            </a:extLst>
          </p:cNvPr>
          <p:cNvSpPr>
            <a:spLocks noGrp="1"/>
          </p:cNvSpPr>
          <p:nvPr>
            <p:ph type="sldNum" sz="quarter" idx="11"/>
          </p:nvPr>
        </p:nvSpPr>
        <p:spPr/>
        <p:txBody>
          <a:bodyPr/>
          <a:lstStyle/>
          <a:p>
            <a:fld id="{0970407D-EE58-4A0B-824B-1D3AE42DD9CF}" type="slidenum">
              <a:rPr lang="cs-CZ" altLang="cs-CZ" smtClean="0"/>
              <a:t>23</a:t>
            </a:fld>
            <a:endParaRPr lang="cs-CZ" altLang="cs-CZ" dirty="0"/>
          </a:p>
        </p:txBody>
      </p:sp>
      <p:sp>
        <p:nvSpPr>
          <p:cNvPr id="41986" name="Rectangle 2"/>
          <p:cNvSpPr>
            <a:spLocks noGrp="1" noChangeArrowheads="1"/>
          </p:cNvSpPr>
          <p:nvPr>
            <p:ph type="title"/>
          </p:nvPr>
        </p:nvSpPr>
        <p:spPr/>
        <p:txBody>
          <a:bodyPr/>
          <a:lstStyle/>
          <a:p>
            <a:pPr eaLnBrk="1" hangingPunct="1"/>
            <a:r>
              <a:rPr lang="cs-CZ" altLang="cs-CZ" dirty="0"/>
              <a:t>DNS service (name resolution)</a:t>
            </a:r>
            <a:br>
              <a:rPr lang="cs-CZ" altLang="cs-CZ" dirty="0"/>
            </a:br>
            <a:endParaRPr lang="cs-CZ" altLang="cs-CZ" dirty="0"/>
          </a:p>
        </p:txBody>
      </p:sp>
      <p:sp>
        <p:nvSpPr>
          <p:cNvPr id="41987" name="Rectangle 3"/>
          <p:cNvSpPr>
            <a:spLocks noGrp="1" noChangeArrowheads="1"/>
          </p:cNvSpPr>
          <p:nvPr>
            <p:ph idx="1"/>
          </p:nvPr>
        </p:nvSpPr>
        <p:spPr/>
        <p:txBody>
          <a:bodyPr/>
          <a:lstStyle/>
          <a:p>
            <a:pPr eaLnBrk="1" hangingPunct="1">
              <a:lnSpc>
                <a:spcPct val="200000"/>
              </a:lnSpc>
              <a:buFont typeface="Wingdings" panose="05000000000000000000" pitchFamily="2" charset="2"/>
              <a:buChar char="§"/>
            </a:pPr>
            <a:r>
              <a:rPr lang="cs-CZ" altLang="cs-CZ" sz="1800" dirty="0"/>
              <a:t>Translating Internet names to IP addresses</a:t>
            </a:r>
          </a:p>
          <a:p>
            <a:pPr eaLnBrk="1" hangingPunct="1">
              <a:lnSpc>
                <a:spcPct val="200000"/>
              </a:lnSpc>
              <a:buFont typeface="Wingdings" panose="05000000000000000000" pitchFamily="2" charset="2"/>
              <a:buChar char="§"/>
            </a:pPr>
            <a:r>
              <a:rPr lang="cs-CZ" altLang="cs-CZ" sz="1800" dirty="0"/>
              <a:t>Not every IP address has a defined Internet name</a:t>
            </a:r>
          </a:p>
          <a:p>
            <a:pPr eaLnBrk="1" hangingPunct="1">
              <a:lnSpc>
                <a:spcPct val="200000"/>
              </a:lnSpc>
              <a:buFont typeface="Wingdings" panose="05000000000000000000" pitchFamily="2" charset="2"/>
              <a:buChar char="§"/>
            </a:pPr>
            <a:r>
              <a:rPr lang="cs-CZ" altLang="cs-CZ" sz="1800" dirty="0"/>
              <a:t>The translation is performed by DNS servers that maintain a list of known Internet names and query other DNS servers for unknown names</a:t>
            </a:r>
          </a:p>
          <a:p>
            <a:pPr eaLnBrk="1" hangingPunct="1">
              <a:lnSpc>
                <a:spcPct val="200000"/>
              </a:lnSpc>
              <a:buFont typeface="Wingdings" panose="05000000000000000000" pitchFamily="2" charset="2"/>
              <a:buChar char="§"/>
            </a:pPr>
            <a:r>
              <a:rPr lang="cs-CZ" altLang="cs-CZ" sz="1800" dirty="0"/>
              <a:t>Internet names cannot be used without the availability of this service, only IP addresses</a:t>
            </a:r>
          </a:p>
          <a:p>
            <a:pPr eaLnBrk="1" hangingPunct="1">
              <a:lnSpc>
                <a:spcPct val="200000"/>
              </a:lnSpc>
              <a:buFont typeface="Wingdings" panose="05000000000000000000" pitchFamily="2" charset="2"/>
              <a:buChar char="§"/>
            </a:pPr>
            <a:r>
              <a:rPr lang="cs-CZ" altLang="cs-CZ" sz="1800" dirty="0"/>
              <a:t>For example: </a:t>
            </a:r>
            <a:r>
              <a:rPr lang="cs-CZ" altLang="cs-CZ" sz="1800" dirty="0">
                <a:solidFill>
                  <a:srgbClr val="C00000"/>
                </a:solidFill>
              </a:rPr>
              <a:t>med.muni.cz </a:t>
            </a:r>
            <a:r>
              <a:rPr lang="cs-CZ" altLang="cs-CZ" sz="1800" dirty="0"/>
              <a:t>=&gt; </a:t>
            </a:r>
            <a:r>
              <a:rPr lang="cs-CZ" altLang="cs-CZ" sz="1800" dirty="0">
                <a:solidFill>
                  <a:schemeClr val="accent3">
                    <a:lumMod val="75000"/>
                  </a:schemeClr>
                </a:solidFill>
              </a:rPr>
              <a:t>147.251.128.10</a:t>
            </a:r>
          </a:p>
        </p:txBody>
      </p:sp>
    </p:spTree>
    <p:extLst>
      <p:ext uri="{BB962C8B-B14F-4D97-AF65-F5344CB8AC3E}">
        <p14:creationId xmlns:p14="http://schemas.microsoft.com/office/powerpoint/2010/main" val="18841235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20672F2-8B0B-4578-8DFB-6133102E4BA1}"/>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39733D26-B361-468A-A38A-FCD88FEE7C7B}"/>
              </a:ext>
            </a:extLst>
          </p:cNvPr>
          <p:cNvSpPr>
            <a:spLocks noGrp="1"/>
          </p:cNvSpPr>
          <p:nvPr>
            <p:ph type="sldNum" sz="quarter" idx="11"/>
          </p:nvPr>
        </p:nvSpPr>
        <p:spPr/>
        <p:txBody>
          <a:bodyPr/>
          <a:lstStyle/>
          <a:p>
            <a:fld id="{0970407D-EE58-4A0B-824B-1D3AE42DD9CF}" type="slidenum">
              <a:rPr lang="cs-CZ" altLang="cs-CZ" smtClean="0"/>
              <a:t>24</a:t>
            </a:fld>
            <a:endParaRPr lang="cs-CZ" altLang="cs-CZ" dirty="0"/>
          </a:p>
        </p:txBody>
      </p:sp>
      <p:sp>
        <p:nvSpPr>
          <p:cNvPr id="39938" name="Rectangle 2"/>
          <p:cNvSpPr>
            <a:spLocks noGrp="1" noChangeArrowheads="1"/>
          </p:cNvSpPr>
          <p:nvPr>
            <p:ph type="title"/>
          </p:nvPr>
        </p:nvSpPr>
        <p:spPr/>
        <p:txBody>
          <a:bodyPr/>
          <a:lstStyle/>
          <a:p>
            <a:pPr eaLnBrk="1" hangingPunct="1"/>
            <a:r>
              <a:rPr lang="cs-CZ" altLang="cs-CZ" dirty="0"/>
              <a:t>DHCP service (IP address allocation)</a:t>
            </a:r>
          </a:p>
        </p:txBody>
      </p:sp>
      <p:sp>
        <p:nvSpPr>
          <p:cNvPr id="39939" name="Rectangle 3"/>
          <p:cNvSpPr>
            <a:spLocks noGrp="1" noChangeArrowheads="1"/>
          </p:cNvSpPr>
          <p:nvPr>
            <p:ph idx="1"/>
          </p:nvPr>
        </p:nvSpPr>
        <p:spPr/>
        <p:txBody>
          <a:bodyPr/>
          <a:lstStyle/>
          <a:p>
            <a:pPr eaLnBrk="1" hangingPunct="1">
              <a:lnSpc>
                <a:spcPct val="150000"/>
              </a:lnSpc>
              <a:buFont typeface="Wingdings" panose="05000000000000000000" pitchFamily="2" charset="2"/>
              <a:buChar char="§"/>
            </a:pPr>
            <a:r>
              <a:rPr lang="cs-CZ" altLang="cs-CZ" sz="1800" dirty="0"/>
              <a:t>Automatically configure your computer's network connection on your local network</a:t>
            </a:r>
          </a:p>
          <a:p>
            <a:pPr eaLnBrk="1" hangingPunct="1">
              <a:lnSpc>
                <a:spcPct val="150000"/>
              </a:lnSpc>
              <a:buFont typeface="Wingdings" panose="05000000000000000000" pitchFamily="2" charset="2"/>
              <a:buChar char="§"/>
            </a:pPr>
            <a:endParaRPr lang="cs-CZ" altLang="cs-CZ" sz="1800" dirty="0"/>
          </a:p>
          <a:p>
            <a:pPr eaLnBrk="1" hangingPunct="1">
              <a:lnSpc>
                <a:spcPct val="150000"/>
              </a:lnSpc>
              <a:buFont typeface="Wingdings" panose="05000000000000000000" pitchFamily="2" charset="2"/>
              <a:buChar char="§"/>
            </a:pPr>
            <a:r>
              <a:rPr lang="cs-CZ" altLang="cs-CZ" sz="1800" dirty="0"/>
              <a:t>The DHCP protocol sets all the parameters necessary to connect the PC to the network, in particular</a:t>
            </a:r>
          </a:p>
          <a:p>
            <a:pPr lvl="1">
              <a:lnSpc>
                <a:spcPct val="150000"/>
              </a:lnSpc>
              <a:buFont typeface="Wingdings" panose="05000000000000000000" pitchFamily="2" charset="2"/>
              <a:buChar char="§"/>
            </a:pPr>
            <a:r>
              <a:rPr lang="cs-CZ" altLang="cs-CZ" sz="1800" b="1" dirty="0"/>
              <a:t>IP address of the </a:t>
            </a:r>
            <a:r>
              <a:rPr lang="cs-CZ" altLang="cs-CZ" sz="1800" dirty="0"/>
              <a:t>PC </a:t>
            </a:r>
            <a:r>
              <a:rPr lang="en-US" altLang="cs-CZ" sz="1800" dirty="0"/>
              <a:t>(</a:t>
            </a:r>
            <a:r>
              <a:rPr lang="cs-CZ" altLang="cs-CZ" sz="1800" dirty="0"/>
              <a:t>147.251.140.250</a:t>
            </a:r>
            <a:r>
              <a:rPr lang="en-US" altLang="cs-CZ" sz="1800" dirty="0"/>
              <a:t>)</a:t>
            </a:r>
            <a:endParaRPr lang="cs-CZ" altLang="cs-CZ" sz="1800" dirty="0"/>
          </a:p>
          <a:p>
            <a:pPr lvl="1">
              <a:lnSpc>
                <a:spcPct val="150000"/>
              </a:lnSpc>
              <a:buFont typeface="Wingdings" panose="05000000000000000000" pitchFamily="2" charset="2"/>
              <a:buChar char="§"/>
            </a:pPr>
            <a:r>
              <a:rPr lang="cs-CZ" altLang="cs-CZ" sz="1800" b="1" dirty="0"/>
              <a:t>Netmask (</a:t>
            </a:r>
            <a:r>
              <a:rPr lang="cs-CZ" altLang="cs-CZ" sz="1800" dirty="0"/>
              <a:t>255.255.255.0</a:t>
            </a:r>
            <a:r>
              <a:rPr lang="en-US" altLang="cs-CZ" sz="1800" dirty="0"/>
              <a:t>)</a:t>
            </a:r>
            <a:endParaRPr lang="cs-CZ" altLang="cs-CZ" sz="1800" dirty="0"/>
          </a:p>
          <a:p>
            <a:pPr lvl="1">
              <a:lnSpc>
                <a:spcPct val="150000"/>
              </a:lnSpc>
              <a:buFont typeface="Wingdings" panose="05000000000000000000" pitchFamily="2" charset="2"/>
              <a:buChar char="§"/>
            </a:pPr>
            <a:r>
              <a:rPr lang="cs-CZ" altLang="cs-CZ" sz="1800" dirty="0" err="1"/>
              <a:t>Gateway</a:t>
            </a:r>
            <a:r>
              <a:rPr lang="cs-CZ" altLang="cs-CZ" sz="1800" b="1" dirty="0"/>
              <a:t> IP address </a:t>
            </a:r>
            <a:r>
              <a:rPr lang="en-US" altLang="cs-CZ" sz="1800" dirty="0"/>
              <a:t>(</a:t>
            </a:r>
            <a:r>
              <a:rPr lang="cs-CZ" altLang="cs-CZ" sz="1800" dirty="0"/>
              <a:t>147.251.147.1</a:t>
            </a:r>
            <a:r>
              <a:rPr lang="en-US" altLang="cs-CZ" sz="1800" dirty="0"/>
              <a:t>)</a:t>
            </a:r>
            <a:endParaRPr lang="cs-CZ" altLang="cs-CZ" sz="1800" dirty="0"/>
          </a:p>
          <a:p>
            <a:pPr lvl="1">
              <a:lnSpc>
                <a:spcPct val="150000"/>
              </a:lnSpc>
              <a:buFont typeface="Wingdings" panose="05000000000000000000" pitchFamily="2" charset="2"/>
              <a:buChar char="§"/>
            </a:pPr>
            <a:r>
              <a:rPr lang="cs-CZ" altLang="cs-CZ" sz="1800" b="1" dirty="0"/>
              <a:t>DNS server IP address </a:t>
            </a:r>
            <a:r>
              <a:rPr lang="en-US" altLang="cs-CZ" sz="1800" dirty="0"/>
              <a:t>(</a:t>
            </a:r>
            <a:r>
              <a:rPr lang="cs-CZ" altLang="cs-CZ" sz="1800" dirty="0"/>
              <a:t>147.251.26.1</a:t>
            </a:r>
            <a:r>
              <a:rPr lang="en-US" altLang="cs-CZ" sz="1800" dirty="0"/>
              <a:t>)</a:t>
            </a:r>
            <a:endParaRPr lang="cs-CZ" altLang="cs-CZ" sz="1800" dirty="0"/>
          </a:p>
          <a:p>
            <a:pPr marL="324000" lvl="1" indent="0">
              <a:lnSpc>
                <a:spcPct val="150000"/>
              </a:lnSpc>
              <a:buNone/>
            </a:pPr>
            <a:endParaRPr lang="cs-CZ" altLang="cs-CZ" sz="1800" dirty="0"/>
          </a:p>
          <a:p>
            <a:pPr eaLnBrk="1" hangingPunct="1">
              <a:lnSpc>
                <a:spcPct val="150000"/>
              </a:lnSpc>
              <a:buFont typeface="Wingdings" panose="05000000000000000000" pitchFamily="2" charset="2"/>
              <a:buChar char="§"/>
            </a:pPr>
            <a:r>
              <a:rPr lang="cs-CZ" altLang="cs-CZ" sz="1800" dirty="0"/>
              <a:t>Computer connections (network cards = MAC addresses) can be enabled/disabled by the network administrator </a:t>
            </a:r>
          </a:p>
          <a:p>
            <a:pPr lvl="1" eaLnBrk="1" hangingPunct="1">
              <a:lnSpc>
                <a:spcPct val="80000"/>
              </a:lnSpc>
              <a:buFontTx/>
              <a:buNone/>
            </a:pPr>
            <a:endParaRPr lang="cs-CZ" altLang="cs-CZ" dirty="0"/>
          </a:p>
          <a:p>
            <a:pPr lvl="1" eaLnBrk="1" hangingPunct="1">
              <a:lnSpc>
                <a:spcPct val="80000"/>
              </a:lnSpc>
              <a:buFontTx/>
              <a:buNone/>
            </a:pPr>
            <a:endParaRPr lang="en-US" altLang="cs-CZ" dirty="0"/>
          </a:p>
          <a:p>
            <a:pPr eaLnBrk="1" hangingPunct="1">
              <a:lnSpc>
                <a:spcPct val="80000"/>
              </a:lnSpc>
            </a:pPr>
            <a:endParaRPr lang="cs-CZ" altLang="cs-CZ" sz="2000" dirty="0"/>
          </a:p>
          <a:p>
            <a:pPr eaLnBrk="1" hangingPunct="1">
              <a:lnSpc>
                <a:spcPct val="80000"/>
              </a:lnSpc>
            </a:pPr>
            <a:endParaRPr lang="cs-CZ" altLang="cs-CZ" sz="2000" dirty="0"/>
          </a:p>
        </p:txBody>
      </p:sp>
    </p:spTree>
    <p:extLst>
      <p:ext uri="{BB962C8B-B14F-4D97-AF65-F5344CB8AC3E}">
        <p14:creationId xmlns:p14="http://schemas.microsoft.com/office/powerpoint/2010/main" val="34226197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5E80A287-2F31-4C0D-8B68-D7A9AF3BA095}"/>
              </a:ext>
            </a:extLst>
          </p:cNvPr>
          <p:cNvSpPr>
            <a:spLocks noGrp="1"/>
          </p:cNvSpPr>
          <p:nvPr>
            <p:ph type="ftr" sz="quarter" idx="10"/>
          </p:nvPr>
        </p:nvSpPr>
        <p:spPr/>
        <p:txBody>
          <a:bodyPr/>
          <a:lstStyle/>
          <a:p>
            <a:r>
              <a:rPr lang="cs-CZ"/>
              <a:t>Computer network user - course materials</a:t>
            </a:r>
            <a:endParaRPr lang="cs-CZ" dirty="0"/>
          </a:p>
        </p:txBody>
      </p:sp>
      <p:sp>
        <p:nvSpPr>
          <p:cNvPr id="4" name="Zástupný symbol pro číslo snímku 3">
            <a:extLst>
              <a:ext uri="{FF2B5EF4-FFF2-40B4-BE49-F238E27FC236}">
                <a16:creationId xmlns:a16="http://schemas.microsoft.com/office/drawing/2014/main" id="{CEAC0490-CFA5-4920-9F13-500616EA4941}"/>
              </a:ext>
            </a:extLst>
          </p:cNvPr>
          <p:cNvSpPr>
            <a:spLocks noGrp="1"/>
          </p:cNvSpPr>
          <p:nvPr>
            <p:ph type="sldNum" sz="quarter" idx="11"/>
          </p:nvPr>
        </p:nvSpPr>
        <p:spPr/>
        <p:txBody>
          <a:bodyPr/>
          <a:lstStyle/>
          <a:p>
            <a:fld id="{0970407D-EE58-4A0B-824B-1D3AE42DD9CF}" type="slidenum">
              <a:rPr lang="cs-CZ" altLang="cs-CZ" smtClean="0"/>
              <a:t>25</a:t>
            </a:fld>
            <a:endParaRPr lang="cs-CZ" altLang="cs-CZ" dirty="0"/>
          </a:p>
        </p:txBody>
      </p:sp>
      <p:sp>
        <p:nvSpPr>
          <p:cNvPr id="46082" name="Rectangle 2"/>
          <p:cNvSpPr>
            <a:spLocks noGrp="1" noChangeArrowheads="1"/>
          </p:cNvSpPr>
          <p:nvPr>
            <p:ph type="title"/>
          </p:nvPr>
        </p:nvSpPr>
        <p:spPr/>
        <p:txBody>
          <a:bodyPr/>
          <a:lstStyle/>
          <a:p>
            <a:pPr eaLnBrk="1" hangingPunct="1"/>
            <a:r>
              <a:rPr lang="en-US" altLang="cs-CZ" dirty="0">
                <a:effectLst>
                  <a:outerShdw blurRad="38100" dist="38100" dir="2700000" algn="tl">
                    <a:srgbClr val="000000">
                      <a:alpha val="43137"/>
                    </a:srgbClr>
                  </a:outerShdw>
                </a:effectLst>
              </a:rPr>
              <a:t>HTTP </a:t>
            </a:r>
            <a:r>
              <a:rPr lang="cs-CZ" altLang="cs-CZ" dirty="0">
                <a:effectLst>
                  <a:outerShdw blurRad="38100" dist="38100" dir="2700000" algn="tl">
                    <a:srgbClr val="000000">
                      <a:alpha val="43137"/>
                    </a:srgbClr>
                  </a:outerShdw>
                </a:effectLst>
              </a:rPr>
              <a:t>and </a:t>
            </a:r>
            <a:r>
              <a:rPr lang="en-US" altLang="cs-CZ" dirty="0">
                <a:effectLst>
                  <a:outerShdw blurRad="38100" dist="38100" dir="2700000" algn="tl">
                    <a:srgbClr val="000000">
                      <a:alpha val="43137"/>
                    </a:srgbClr>
                  </a:outerShdw>
                </a:effectLst>
              </a:rPr>
              <a:t>HTTPS </a:t>
            </a:r>
            <a:r>
              <a:rPr lang="cs-CZ" altLang="cs-CZ" dirty="0">
                <a:effectLst>
                  <a:outerShdw blurRad="38100" dist="38100" dir="2700000" algn="tl">
                    <a:srgbClr val="000000">
                      <a:alpha val="43137"/>
                    </a:srgbClr>
                  </a:outerShdw>
                </a:effectLst>
              </a:rPr>
              <a:t>protocols (web pages)</a:t>
            </a:r>
          </a:p>
        </p:txBody>
      </p:sp>
      <p:sp>
        <p:nvSpPr>
          <p:cNvPr id="6" name="Zástupný obsah 5">
            <a:extLst>
              <a:ext uri="{FF2B5EF4-FFF2-40B4-BE49-F238E27FC236}">
                <a16:creationId xmlns:a16="http://schemas.microsoft.com/office/drawing/2014/main" id="{E95CD3F5-73A9-4762-A3CD-77A7C868B44D}"/>
              </a:ext>
            </a:extLst>
          </p:cNvPr>
          <p:cNvSpPr>
            <a:spLocks noGrp="1"/>
          </p:cNvSpPr>
          <p:nvPr>
            <p:ph idx="1"/>
          </p:nvPr>
        </p:nvSpPr>
        <p:spPr/>
        <p:txBody>
          <a:bodyPr/>
          <a:lstStyle/>
          <a:p>
            <a:pPr>
              <a:lnSpc>
                <a:spcPct val="150000"/>
              </a:lnSpc>
              <a:buFont typeface="Wingdings" panose="05000000000000000000" pitchFamily="2" charset="2"/>
              <a:buChar char="§"/>
            </a:pPr>
            <a:r>
              <a:rPr lang="cs-CZ" altLang="cs-CZ" sz="2000" dirty="0"/>
              <a:t>Web page transfer protocol</a:t>
            </a:r>
          </a:p>
          <a:p>
            <a:pPr>
              <a:lnSpc>
                <a:spcPct val="100000"/>
              </a:lnSpc>
              <a:buFont typeface="Wingdings" panose="05000000000000000000" pitchFamily="2" charset="2"/>
              <a:buChar char="§"/>
            </a:pPr>
            <a:endParaRPr lang="cs-CZ" altLang="cs-CZ" sz="1000" dirty="0"/>
          </a:p>
          <a:p>
            <a:pPr>
              <a:lnSpc>
                <a:spcPct val="100000"/>
              </a:lnSpc>
              <a:buFont typeface="Wingdings" panose="05000000000000000000" pitchFamily="2" charset="2"/>
              <a:buChar char="§"/>
            </a:pPr>
            <a:r>
              <a:rPr lang="cs-CZ" altLang="cs-CZ" sz="2000" dirty="0"/>
              <a:t>HTTP</a:t>
            </a:r>
          </a:p>
          <a:p>
            <a:pPr lvl="1">
              <a:buFont typeface="Wingdings" panose="05000000000000000000" pitchFamily="2" charset="2"/>
              <a:buChar char="§"/>
            </a:pPr>
            <a:r>
              <a:rPr lang="cs-CZ" altLang="cs-CZ" dirty="0"/>
              <a:t>transmits data in readable form </a:t>
            </a:r>
          </a:p>
          <a:p>
            <a:pPr lvl="1">
              <a:buFont typeface="Wingdings" panose="05000000000000000000" pitchFamily="2" charset="2"/>
              <a:buChar char="§"/>
            </a:pPr>
            <a:r>
              <a:rPr lang="cs-CZ" altLang="cs-CZ" dirty="0"/>
              <a:t>Port 80</a:t>
            </a:r>
          </a:p>
          <a:p>
            <a:pPr>
              <a:lnSpc>
                <a:spcPct val="100000"/>
              </a:lnSpc>
              <a:buFont typeface="Wingdings" panose="05000000000000000000" pitchFamily="2" charset="2"/>
              <a:buChar char="§"/>
            </a:pPr>
            <a:endParaRPr lang="cs-CZ" altLang="cs-CZ" sz="1000" dirty="0"/>
          </a:p>
          <a:p>
            <a:pPr>
              <a:lnSpc>
                <a:spcPct val="100000"/>
              </a:lnSpc>
              <a:buFont typeface="Wingdings" panose="05000000000000000000" pitchFamily="2" charset="2"/>
              <a:buChar char="§"/>
            </a:pPr>
            <a:r>
              <a:rPr lang="cs-CZ" altLang="cs-CZ" sz="2000" dirty="0"/>
              <a:t>HTTPS</a:t>
            </a:r>
          </a:p>
          <a:p>
            <a:pPr lvl="1">
              <a:buFont typeface="Wingdings" panose="05000000000000000000" pitchFamily="2" charset="2"/>
              <a:buChar char="§"/>
            </a:pPr>
            <a:r>
              <a:rPr lang="cs-CZ" altLang="cs-CZ" dirty="0"/>
              <a:t>communication between client and server is encrypted</a:t>
            </a:r>
          </a:p>
          <a:p>
            <a:pPr lvl="1">
              <a:buFont typeface="Wingdings" panose="05000000000000000000" pitchFamily="2" charset="2"/>
              <a:buChar char="§"/>
            </a:pPr>
            <a:r>
              <a:rPr lang="cs-CZ" altLang="cs-CZ" dirty="0"/>
              <a:t>data is unreadable during transmission</a:t>
            </a:r>
          </a:p>
          <a:p>
            <a:pPr lvl="1">
              <a:buFont typeface="Wingdings" panose="05000000000000000000" pitchFamily="2" charset="2"/>
              <a:buChar char="§"/>
            </a:pPr>
            <a:r>
              <a:rPr lang="cs-CZ" altLang="cs-CZ" dirty="0"/>
              <a:t>HTTPS has its own port 443</a:t>
            </a:r>
          </a:p>
          <a:p>
            <a:pPr>
              <a:lnSpc>
                <a:spcPct val="150000"/>
              </a:lnSpc>
              <a:buFont typeface="Wingdings" panose="05000000000000000000" pitchFamily="2" charset="2"/>
              <a:buChar char="§"/>
            </a:pPr>
            <a:endParaRPr lang="cs-CZ" altLang="cs-CZ" sz="1000" dirty="0"/>
          </a:p>
          <a:p>
            <a:pPr>
              <a:lnSpc>
                <a:spcPct val="150000"/>
              </a:lnSpc>
              <a:buFont typeface="Wingdings" panose="05000000000000000000" pitchFamily="2" charset="2"/>
              <a:buChar char="§"/>
            </a:pPr>
            <a:r>
              <a:rPr lang="cs-CZ" altLang="cs-CZ" sz="2000" dirty="0"/>
              <a:t>Nowadays most sites are already HTTPS</a:t>
            </a:r>
          </a:p>
          <a:p>
            <a:pPr lvl="1">
              <a:lnSpc>
                <a:spcPct val="150000"/>
              </a:lnSpc>
              <a:buFont typeface="Wingdings" panose="05000000000000000000" pitchFamily="2" charset="2"/>
              <a:buChar char="§"/>
            </a:pPr>
            <a:r>
              <a:rPr lang="cs-CZ" altLang="cs-CZ" sz="1200" dirty="0"/>
              <a:t>Browsers automatically warn the user when unencrypted HTTP is being used</a:t>
            </a:r>
            <a:endParaRPr lang="cs-CZ" altLang="cs-CZ" dirty="0"/>
          </a:p>
          <a:p>
            <a:pPr>
              <a:lnSpc>
                <a:spcPct val="150000"/>
              </a:lnSpc>
              <a:buFont typeface="Wingdings" panose="05000000000000000000" pitchFamily="2" charset="2"/>
              <a:buChar char="§"/>
            </a:pPr>
            <a:endParaRPr lang="cs-CZ" dirty="0"/>
          </a:p>
        </p:txBody>
      </p:sp>
      <p:pic>
        <p:nvPicPr>
          <p:cNvPr id="46083"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82333" y="1692002"/>
            <a:ext cx="3846512" cy="1514475"/>
          </a:xfrm>
          <a:prstGeom prst="rect">
            <a:avLst/>
          </a:prstGeom>
          <a:noFill/>
          <a:ln w="12700">
            <a:solidFill>
              <a:srgbClr val="C00000"/>
            </a:solidFill>
            <a:miter lim="800000"/>
            <a:headEnd/>
            <a:tailEnd/>
          </a:ln>
          <a:extLst>
            <a:ext uri="{909E8E84-426E-40DD-AFC4-6F175D3DCCD1}">
              <a14:hiddenFill xmlns:a14="http://schemas.microsoft.com/office/drawing/2010/main">
                <a:solidFill>
                  <a:srgbClr val="FFFFFF"/>
                </a:solidFill>
              </a14:hiddenFill>
            </a:ext>
          </a:extLst>
        </p:spPr>
      </p:pic>
      <p:pic>
        <p:nvPicPr>
          <p:cNvPr id="46085"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25183" y="3922435"/>
            <a:ext cx="3960812" cy="1455738"/>
          </a:xfrm>
          <a:prstGeom prst="rect">
            <a:avLst/>
          </a:prstGeom>
          <a:noFill/>
          <a:ln w="12700">
            <a:solidFill>
              <a:schemeClr val="accent3">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 name="Obrázek 4">
            <a:extLst>
              <a:ext uri="{FF2B5EF4-FFF2-40B4-BE49-F238E27FC236}">
                <a16:creationId xmlns:a16="http://schemas.microsoft.com/office/drawing/2014/main" id="{567B44A0-D60C-46A7-A1F0-88DC54E156BC}"/>
              </a:ext>
            </a:extLst>
          </p:cNvPr>
          <p:cNvPicPr>
            <a:picLocks noChangeAspect="1"/>
          </p:cNvPicPr>
          <p:nvPr/>
        </p:nvPicPr>
        <p:blipFill>
          <a:blip r:embed="rId5"/>
          <a:stretch>
            <a:fillRect/>
          </a:stretch>
        </p:blipFill>
        <p:spPr>
          <a:xfrm>
            <a:off x="7486541" y="2923897"/>
            <a:ext cx="3985459" cy="602538"/>
          </a:xfrm>
          <a:prstGeom prst="rect">
            <a:avLst/>
          </a:prstGeom>
          <a:ln w="12700">
            <a:solidFill>
              <a:srgbClr val="C00000"/>
            </a:solidFill>
          </a:ln>
        </p:spPr>
      </p:pic>
      <p:pic>
        <p:nvPicPr>
          <p:cNvPr id="7" name="Obrázek 6">
            <a:extLst>
              <a:ext uri="{FF2B5EF4-FFF2-40B4-BE49-F238E27FC236}">
                <a16:creationId xmlns:a16="http://schemas.microsoft.com/office/drawing/2014/main" id="{5EC0FFEB-1AC9-4B7A-8FAC-7B1F2F021E4E}"/>
              </a:ext>
            </a:extLst>
          </p:cNvPr>
          <p:cNvPicPr>
            <a:picLocks noChangeAspect="1"/>
          </p:cNvPicPr>
          <p:nvPr/>
        </p:nvPicPr>
        <p:blipFill>
          <a:blip r:embed="rId6"/>
          <a:stretch>
            <a:fillRect/>
          </a:stretch>
        </p:blipFill>
        <p:spPr>
          <a:xfrm>
            <a:off x="7486541" y="4874642"/>
            <a:ext cx="3985459" cy="770239"/>
          </a:xfrm>
          <a:prstGeom prst="rect">
            <a:avLst/>
          </a:prstGeom>
          <a:ln w="12700">
            <a:solidFill>
              <a:schemeClr val="accent3">
                <a:lumMod val="50000"/>
              </a:schemeClr>
            </a:solidFill>
          </a:ln>
        </p:spPr>
      </p:pic>
      <p:sp>
        <p:nvSpPr>
          <p:cNvPr id="11" name="Obdélník 10">
            <a:extLst>
              <a:ext uri="{FF2B5EF4-FFF2-40B4-BE49-F238E27FC236}">
                <a16:creationId xmlns:a16="http://schemas.microsoft.com/office/drawing/2014/main" id="{C687B8F0-0139-4C54-8E30-80C35DAB2ED7}"/>
              </a:ext>
            </a:extLst>
          </p:cNvPr>
          <p:cNvSpPr/>
          <p:nvPr/>
        </p:nvSpPr>
        <p:spPr>
          <a:xfrm>
            <a:off x="7371001" y="3497031"/>
            <a:ext cx="2108269" cy="246221"/>
          </a:xfrm>
          <a:prstGeom prst="rect">
            <a:avLst/>
          </a:prstGeom>
        </p:spPr>
        <p:txBody>
          <a:bodyPr wrap="none">
            <a:spAutoFit/>
          </a:bodyPr>
          <a:lstStyle/>
          <a:p>
            <a:pPr algn="ctr"/>
            <a:r>
              <a:rPr lang="cs-CZ" altLang="cs-CZ" sz="1000" dirty="0">
                <a:solidFill>
                  <a:srgbClr val="C00000"/>
                </a:solidFill>
                <a:latin typeface="+mj-lt"/>
              </a:rPr>
              <a:t>Unencrypted transmission using HTTP</a:t>
            </a:r>
          </a:p>
        </p:txBody>
      </p:sp>
      <p:sp>
        <p:nvSpPr>
          <p:cNvPr id="12" name="Obdélník 11">
            <a:extLst>
              <a:ext uri="{FF2B5EF4-FFF2-40B4-BE49-F238E27FC236}">
                <a16:creationId xmlns:a16="http://schemas.microsoft.com/office/drawing/2014/main" id="{458536BF-08D6-4860-8821-B0323777C600}"/>
              </a:ext>
            </a:extLst>
          </p:cNvPr>
          <p:cNvSpPr/>
          <p:nvPr/>
        </p:nvSpPr>
        <p:spPr>
          <a:xfrm>
            <a:off x="7371001" y="5633757"/>
            <a:ext cx="2050562" cy="246221"/>
          </a:xfrm>
          <a:prstGeom prst="rect">
            <a:avLst/>
          </a:prstGeom>
        </p:spPr>
        <p:txBody>
          <a:bodyPr wrap="none">
            <a:spAutoFit/>
          </a:bodyPr>
          <a:lstStyle/>
          <a:p>
            <a:pPr algn="ctr"/>
            <a:r>
              <a:rPr lang="cs-CZ" altLang="cs-CZ" sz="1000" dirty="0">
                <a:solidFill>
                  <a:schemeClr val="accent3">
                    <a:lumMod val="50000"/>
                  </a:schemeClr>
                </a:solidFill>
                <a:latin typeface="+mj-lt"/>
              </a:rPr>
              <a:t>Encrypted transmission using HTTPS</a:t>
            </a:r>
          </a:p>
        </p:txBody>
      </p:sp>
    </p:spTree>
    <p:extLst>
      <p:ext uri="{BB962C8B-B14F-4D97-AF65-F5344CB8AC3E}">
        <p14:creationId xmlns:p14="http://schemas.microsoft.com/office/powerpoint/2010/main" val="18808088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C3572BA-CA26-4D78-993C-59BDBB2B828D}"/>
              </a:ext>
            </a:extLst>
          </p:cNvPr>
          <p:cNvSpPr>
            <a:spLocks noGrp="1"/>
          </p:cNvSpPr>
          <p:nvPr>
            <p:ph type="ftr" sz="quarter" idx="10"/>
          </p:nvPr>
        </p:nvSpPr>
        <p:spPr/>
        <p:txBody>
          <a:bodyPr/>
          <a:lstStyle/>
          <a:p>
            <a:r>
              <a:rPr lang="cs-CZ"/>
              <a:t>Computer network user - course materials</a:t>
            </a:r>
            <a:endParaRPr lang="cs-CZ" dirty="0"/>
          </a:p>
        </p:txBody>
      </p:sp>
      <p:sp>
        <p:nvSpPr>
          <p:cNvPr id="4" name="Zástupný symbol pro číslo snímku 3">
            <a:extLst>
              <a:ext uri="{FF2B5EF4-FFF2-40B4-BE49-F238E27FC236}">
                <a16:creationId xmlns:a16="http://schemas.microsoft.com/office/drawing/2014/main" id="{4C91BD75-DDC5-4FB8-9295-07D2ABAC8631}"/>
              </a:ext>
            </a:extLst>
          </p:cNvPr>
          <p:cNvSpPr>
            <a:spLocks noGrp="1"/>
          </p:cNvSpPr>
          <p:nvPr>
            <p:ph type="sldNum" sz="quarter" idx="11"/>
          </p:nvPr>
        </p:nvSpPr>
        <p:spPr/>
        <p:txBody>
          <a:bodyPr/>
          <a:lstStyle/>
          <a:p>
            <a:fld id="{0970407D-EE58-4A0B-824B-1D3AE42DD9CF}" type="slidenum">
              <a:rPr lang="cs-CZ" altLang="cs-CZ" smtClean="0"/>
              <a:t>26</a:t>
            </a:fld>
            <a:endParaRPr lang="cs-CZ" altLang="cs-CZ" dirty="0"/>
          </a:p>
        </p:txBody>
      </p:sp>
      <p:sp>
        <p:nvSpPr>
          <p:cNvPr id="45058" name="Rectangle 2"/>
          <p:cNvSpPr>
            <a:spLocks noGrp="1" noChangeArrowheads="1"/>
          </p:cNvSpPr>
          <p:nvPr>
            <p:ph type="title"/>
          </p:nvPr>
        </p:nvSpPr>
        <p:spPr/>
        <p:txBody>
          <a:bodyPr/>
          <a:lstStyle/>
          <a:p>
            <a:pPr eaLnBrk="1" hangingPunct="1"/>
            <a:r>
              <a:rPr lang="cs-CZ" altLang="cs-CZ" dirty="0">
                <a:effectLst>
                  <a:outerShdw blurRad="38100" dist="38100" dir="2700000" algn="tl">
                    <a:srgbClr val="000000">
                      <a:alpha val="43137"/>
                    </a:srgbClr>
                  </a:outerShdw>
                </a:effectLst>
              </a:rPr>
              <a:t>HTTP</a:t>
            </a:r>
            <a:r>
              <a:rPr lang="en-US" altLang="cs-CZ" dirty="0">
                <a:effectLst>
                  <a:outerShdw blurRad="38100" dist="38100" dir="2700000" algn="tl">
                    <a:srgbClr val="000000">
                      <a:alpha val="43137"/>
                    </a:srgbClr>
                  </a:outerShdw>
                </a:effectLst>
              </a:rPr>
              <a:t>(</a:t>
            </a:r>
            <a:r>
              <a:rPr lang="en-US" altLang="cs-CZ" dirty="0">
                <a:solidFill>
                  <a:srgbClr val="C00000"/>
                </a:solidFill>
                <a:effectLst>
                  <a:outerShdw blurRad="38100" dist="38100" dir="2700000" algn="tl">
                    <a:srgbClr val="000000">
                      <a:alpha val="43137"/>
                    </a:srgbClr>
                  </a:outerShdw>
                </a:effectLst>
              </a:rPr>
              <a:t>S</a:t>
            </a:r>
            <a:r>
              <a:rPr lang="en-US" altLang="cs-CZ" dirty="0">
                <a:effectLst>
                  <a:outerShdw blurRad="38100" dist="38100" dir="2700000" algn="tl">
                    <a:srgbClr val="000000">
                      <a:alpha val="43137"/>
                    </a:srgbClr>
                  </a:outerShdw>
                </a:effectLst>
              </a:rPr>
              <a:t>) websites</a:t>
            </a:r>
            <a:endParaRPr lang="cs-CZ" altLang="cs-CZ" dirty="0">
              <a:effectLst>
                <a:outerShdw blurRad="38100" dist="38100" dir="2700000" algn="tl">
                  <a:srgbClr val="000000">
                    <a:alpha val="43137"/>
                  </a:srgbClr>
                </a:outerShdw>
              </a:effectLst>
            </a:endParaRPr>
          </a:p>
        </p:txBody>
      </p:sp>
      <p:sp>
        <p:nvSpPr>
          <p:cNvPr id="45061" name="Text Box 6"/>
          <p:cNvSpPr txBox="1">
            <a:spLocks noChangeArrowheads="1"/>
          </p:cNvSpPr>
          <p:nvPr/>
        </p:nvSpPr>
        <p:spPr bwMode="auto">
          <a:xfrm>
            <a:off x="1660391" y="2026209"/>
            <a:ext cx="108395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2000" dirty="0">
                <a:latin typeface="+mj-lt"/>
              </a:rPr>
              <a:t>CLIENT</a:t>
            </a:r>
          </a:p>
        </p:txBody>
      </p:sp>
      <p:sp>
        <p:nvSpPr>
          <p:cNvPr id="45062" name="Text Box 7"/>
          <p:cNvSpPr txBox="1">
            <a:spLocks noChangeArrowheads="1"/>
          </p:cNvSpPr>
          <p:nvPr/>
        </p:nvSpPr>
        <p:spPr bwMode="auto">
          <a:xfrm>
            <a:off x="8324774" y="2023527"/>
            <a:ext cx="123803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2000" dirty="0">
                <a:latin typeface="+mj-lt"/>
              </a:rPr>
              <a:t>SERVER</a:t>
            </a:r>
          </a:p>
        </p:txBody>
      </p:sp>
      <p:sp>
        <p:nvSpPr>
          <p:cNvPr id="45063" name="AutoShape 8"/>
          <p:cNvSpPr>
            <a:spLocks noChangeArrowheads="1"/>
          </p:cNvSpPr>
          <p:nvPr/>
        </p:nvSpPr>
        <p:spPr bwMode="auto">
          <a:xfrm>
            <a:off x="3707173" y="2423637"/>
            <a:ext cx="3776972" cy="559338"/>
          </a:xfrm>
          <a:prstGeom prst="rightArrow">
            <a:avLst>
              <a:gd name="adj1" fmla="val 50000"/>
              <a:gd name="adj2" fmla="val 88889"/>
            </a:avLst>
          </a:prstGeom>
          <a:solidFill>
            <a:schemeClr val="bg1"/>
          </a:solidFill>
          <a:ln w="2540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1400" dirty="0">
                <a:latin typeface="+mj-lt"/>
              </a:rPr>
              <a:t>Page request</a:t>
            </a:r>
          </a:p>
        </p:txBody>
      </p:sp>
      <p:sp>
        <p:nvSpPr>
          <p:cNvPr id="45064" name="AutoShape 9"/>
          <p:cNvSpPr>
            <a:spLocks noChangeArrowheads="1"/>
          </p:cNvSpPr>
          <p:nvPr/>
        </p:nvSpPr>
        <p:spPr bwMode="auto">
          <a:xfrm>
            <a:off x="3707173" y="3136773"/>
            <a:ext cx="3776972" cy="559338"/>
          </a:xfrm>
          <a:prstGeom prst="leftArrow">
            <a:avLst>
              <a:gd name="adj1" fmla="val 50000"/>
              <a:gd name="adj2" fmla="val 74740"/>
            </a:avLst>
          </a:prstGeom>
          <a:solidFill>
            <a:schemeClr val="bg1"/>
          </a:solidFill>
          <a:ln w="2540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1400" dirty="0">
                <a:latin typeface="+mj-lt"/>
              </a:rPr>
              <a:t>Reply with the requested page</a:t>
            </a:r>
          </a:p>
        </p:txBody>
      </p:sp>
      <p:sp>
        <p:nvSpPr>
          <p:cNvPr id="45065" name="Text Box 10"/>
          <p:cNvSpPr txBox="1">
            <a:spLocks noChangeArrowheads="1"/>
          </p:cNvSpPr>
          <p:nvPr/>
        </p:nvSpPr>
        <p:spPr bwMode="auto">
          <a:xfrm>
            <a:off x="1462837" y="3979887"/>
            <a:ext cx="194476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600" dirty="0">
                <a:latin typeface="+mj-lt"/>
              </a:rPr>
              <a:t>Browsers:</a:t>
            </a:r>
          </a:p>
          <a:p>
            <a:pPr marL="285750" indent="-285750" eaLnBrk="1" hangingPunct="1">
              <a:spcBef>
                <a:spcPct val="0"/>
              </a:spcBef>
              <a:buFont typeface="Wingdings" panose="05000000000000000000" pitchFamily="2" charset="2"/>
              <a:buChar char="§"/>
            </a:pPr>
            <a:r>
              <a:rPr lang="cs-CZ" altLang="cs-CZ" sz="1600" dirty="0">
                <a:latin typeface="+mj-lt"/>
              </a:rPr>
              <a:t>Microsoft EDGE</a:t>
            </a:r>
          </a:p>
          <a:p>
            <a:pPr marL="285750" indent="-285750" eaLnBrk="1" hangingPunct="1">
              <a:spcBef>
                <a:spcPct val="0"/>
              </a:spcBef>
              <a:buFont typeface="Wingdings" panose="05000000000000000000" pitchFamily="2" charset="2"/>
              <a:buChar char="§"/>
            </a:pPr>
            <a:r>
              <a:rPr lang="cs-CZ" altLang="cs-CZ" sz="1600" dirty="0">
                <a:latin typeface="+mj-lt"/>
              </a:rPr>
              <a:t>Mozilla Firefox</a:t>
            </a:r>
          </a:p>
          <a:p>
            <a:pPr marL="285750" indent="-285750" eaLnBrk="1" hangingPunct="1">
              <a:spcBef>
                <a:spcPct val="0"/>
              </a:spcBef>
              <a:buFont typeface="Wingdings" panose="05000000000000000000" pitchFamily="2" charset="2"/>
              <a:buChar char="§"/>
            </a:pPr>
            <a:r>
              <a:rPr lang="cs-CZ" altLang="cs-CZ" sz="1600" dirty="0">
                <a:latin typeface="+mj-lt"/>
              </a:rPr>
              <a:t>Google Chrome</a:t>
            </a:r>
          </a:p>
          <a:p>
            <a:pPr marL="285750" indent="-285750" eaLnBrk="1" hangingPunct="1">
              <a:spcBef>
                <a:spcPct val="0"/>
              </a:spcBef>
              <a:buFont typeface="Wingdings" panose="05000000000000000000" pitchFamily="2" charset="2"/>
              <a:buChar char="§"/>
            </a:pPr>
            <a:r>
              <a:rPr lang="cs-CZ" altLang="cs-CZ" sz="1600" dirty="0">
                <a:latin typeface="+mj-lt"/>
              </a:rPr>
              <a:t>Apple </a:t>
            </a:r>
            <a:r>
              <a:rPr lang="en-US" altLang="cs-CZ" sz="1600" dirty="0">
                <a:latin typeface="+mj-lt"/>
              </a:rPr>
              <a:t>Safari</a:t>
            </a:r>
            <a:endParaRPr lang="cs-CZ" altLang="cs-CZ" sz="1600" dirty="0">
              <a:latin typeface="+mj-lt"/>
            </a:endParaRPr>
          </a:p>
        </p:txBody>
      </p:sp>
      <p:sp>
        <p:nvSpPr>
          <p:cNvPr id="45066" name="Text Box 11"/>
          <p:cNvSpPr txBox="1">
            <a:spLocks noChangeArrowheads="1"/>
          </p:cNvSpPr>
          <p:nvPr/>
        </p:nvSpPr>
        <p:spPr bwMode="auto">
          <a:xfrm>
            <a:off x="8249326" y="3980288"/>
            <a:ext cx="1680268"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600" dirty="0">
                <a:latin typeface="+mj-lt"/>
              </a:rPr>
              <a:t>Servers:</a:t>
            </a:r>
            <a:endParaRPr lang="en-US" altLang="cs-CZ" sz="1600" dirty="0">
              <a:latin typeface="+mj-lt"/>
            </a:endParaRPr>
          </a:p>
          <a:p>
            <a:pPr marL="285750" indent="-285750" eaLnBrk="1" hangingPunct="1">
              <a:spcBef>
                <a:spcPct val="0"/>
              </a:spcBef>
              <a:buFont typeface="Wingdings" panose="05000000000000000000" pitchFamily="2" charset="2"/>
              <a:buChar char="§"/>
            </a:pPr>
            <a:r>
              <a:rPr lang="cs-CZ" altLang="cs-CZ" sz="1600" dirty="0">
                <a:latin typeface="+mj-lt"/>
              </a:rPr>
              <a:t>IIS</a:t>
            </a:r>
          </a:p>
          <a:p>
            <a:pPr marL="285750" indent="-285750" eaLnBrk="1" hangingPunct="1">
              <a:spcBef>
                <a:spcPct val="0"/>
              </a:spcBef>
              <a:buFont typeface="Wingdings" panose="05000000000000000000" pitchFamily="2" charset="2"/>
              <a:buChar char="§"/>
            </a:pPr>
            <a:r>
              <a:rPr lang="cs-CZ" altLang="cs-CZ" sz="1600" dirty="0" err="1">
                <a:latin typeface="+mj-lt"/>
              </a:rPr>
              <a:t>Apache</a:t>
            </a:r>
            <a:endParaRPr lang="cs-CZ" altLang="cs-CZ" sz="1600" dirty="0">
              <a:latin typeface="+mj-lt"/>
            </a:endParaRPr>
          </a:p>
          <a:p>
            <a:pPr marL="285750" indent="-285750" eaLnBrk="1" hangingPunct="1">
              <a:spcBef>
                <a:spcPct val="0"/>
              </a:spcBef>
              <a:buFont typeface="Wingdings" panose="05000000000000000000" pitchFamily="2" charset="2"/>
              <a:buChar char="§"/>
            </a:pPr>
            <a:endParaRPr lang="cs-CZ" altLang="cs-CZ" sz="1600" dirty="0">
              <a:latin typeface="+mj-lt"/>
            </a:endParaRPr>
          </a:p>
          <a:p>
            <a:pPr eaLnBrk="1" hangingPunct="1">
              <a:spcBef>
                <a:spcPct val="0"/>
              </a:spcBef>
              <a:buNone/>
            </a:pPr>
            <a:r>
              <a:rPr lang="cs-CZ" altLang="cs-CZ" sz="1600" dirty="0">
                <a:latin typeface="+mj-lt"/>
              </a:rPr>
              <a:t>Ports:</a:t>
            </a:r>
          </a:p>
          <a:p>
            <a:pPr marL="285750" indent="-285750" eaLnBrk="1" hangingPunct="1">
              <a:spcBef>
                <a:spcPct val="0"/>
              </a:spcBef>
              <a:buFont typeface="Wingdings" panose="05000000000000000000" pitchFamily="2" charset="2"/>
              <a:buChar char="§"/>
            </a:pPr>
            <a:r>
              <a:rPr lang="cs-CZ" altLang="cs-CZ" sz="1600" dirty="0">
                <a:latin typeface="+mj-lt"/>
              </a:rPr>
              <a:t>80 (HTTP)</a:t>
            </a:r>
          </a:p>
          <a:p>
            <a:pPr marL="285750" indent="-285750" eaLnBrk="1" hangingPunct="1">
              <a:spcBef>
                <a:spcPct val="0"/>
              </a:spcBef>
              <a:buFont typeface="Wingdings" panose="05000000000000000000" pitchFamily="2" charset="2"/>
              <a:buChar char="§"/>
            </a:pPr>
            <a:r>
              <a:rPr lang="cs-CZ" altLang="cs-CZ" sz="1600" dirty="0">
                <a:latin typeface="+mj-lt"/>
              </a:rPr>
              <a:t>443 (HTTPS)</a:t>
            </a:r>
          </a:p>
        </p:txBody>
      </p:sp>
      <p:sp>
        <p:nvSpPr>
          <p:cNvPr id="2" name="AutoShape 2" descr="Webový server - - HTML5">
            <a:extLst>
              <a:ext uri="{FF2B5EF4-FFF2-40B4-BE49-F238E27FC236}">
                <a16:creationId xmlns:a16="http://schemas.microsoft.com/office/drawing/2014/main" id="{32B03F34-71BC-4041-988C-896016B8FDC0}"/>
              </a:ext>
            </a:extLst>
          </p:cNvPr>
          <p:cNvSpPr>
            <a:spLocks noChangeAspect="1" noChangeArrowheads="1"/>
          </p:cNvSpPr>
          <p:nvPr/>
        </p:nvSpPr>
        <p:spPr bwMode="auto">
          <a:xfrm>
            <a:off x="4552789" y="3937589"/>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sz="1600">
              <a:latin typeface="+mj-lt"/>
            </a:endParaRPr>
          </a:p>
        </p:txBody>
      </p:sp>
      <p:pic>
        <p:nvPicPr>
          <p:cNvPr id="13" name="Grafický objekt 12" descr="Počítač">
            <a:extLst>
              <a:ext uri="{FF2B5EF4-FFF2-40B4-BE49-F238E27FC236}">
                <a16:creationId xmlns:a16="http://schemas.microsoft.com/office/drawing/2014/main" id="{DED54CCA-FE04-41C6-883D-90E62AB143A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15348" y="2323006"/>
            <a:ext cx="1656881" cy="1656881"/>
          </a:xfrm>
          <a:prstGeom prst="rect">
            <a:avLst/>
          </a:prstGeom>
        </p:spPr>
      </p:pic>
      <p:pic>
        <p:nvPicPr>
          <p:cNvPr id="19" name="Grafický objekt 18" descr="Programátor">
            <a:extLst>
              <a:ext uri="{FF2B5EF4-FFF2-40B4-BE49-F238E27FC236}">
                <a16:creationId xmlns:a16="http://schemas.microsoft.com/office/drawing/2014/main" id="{71080BEA-1A63-445C-A5F1-FB96D7BAF96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419089" y="2225638"/>
            <a:ext cx="1656881" cy="1656881"/>
          </a:xfrm>
          <a:prstGeom prst="rect">
            <a:avLst/>
          </a:prstGeom>
        </p:spPr>
      </p:pic>
      <p:sp>
        <p:nvSpPr>
          <p:cNvPr id="20" name="Obdélník 19">
            <a:extLst>
              <a:ext uri="{FF2B5EF4-FFF2-40B4-BE49-F238E27FC236}">
                <a16:creationId xmlns:a16="http://schemas.microsoft.com/office/drawing/2014/main" id="{53F732C2-A8C5-4B49-BCAA-F7616FC15718}"/>
              </a:ext>
            </a:extLst>
          </p:cNvPr>
          <p:cNvSpPr/>
          <p:nvPr/>
        </p:nvSpPr>
        <p:spPr bwMode="auto">
          <a:xfrm>
            <a:off x="3407600" y="2157847"/>
            <a:ext cx="4437798" cy="1792462"/>
          </a:xfrm>
          <a:prstGeom prst="rect">
            <a:avLst/>
          </a:prstGeom>
          <a:noFill/>
          <a:ln w="9525" cap="flat" cmpd="sng" algn="ctr">
            <a:solidFill>
              <a:srgbClr val="C00000"/>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sp>
        <p:nvSpPr>
          <p:cNvPr id="21" name="Obdélník 20">
            <a:extLst>
              <a:ext uri="{FF2B5EF4-FFF2-40B4-BE49-F238E27FC236}">
                <a16:creationId xmlns:a16="http://schemas.microsoft.com/office/drawing/2014/main" id="{0B36D771-A5F3-4A4D-A059-675661722ACE}"/>
              </a:ext>
            </a:extLst>
          </p:cNvPr>
          <p:cNvSpPr/>
          <p:nvPr/>
        </p:nvSpPr>
        <p:spPr>
          <a:xfrm>
            <a:off x="5640116" y="3680850"/>
            <a:ext cx="2225289" cy="276999"/>
          </a:xfrm>
          <a:prstGeom prst="rect">
            <a:avLst/>
          </a:prstGeom>
        </p:spPr>
        <p:txBody>
          <a:bodyPr wrap="none">
            <a:spAutoFit/>
          </a:bodyPr>
          <a:lstStyle/>
          <a:p>
            <a:pPr algn="ctr"/>
            <a:r>
              <a:rPr lang="cs-CZ" altLang="cs-CZ" sz="1200" dirty="0">
                <a:solidFill>
                  <a:srgbClr val="C00000"/>
                </a:solidFill>
                <a:latin typeface="+mj-lt"/>
              </a:rPr>
              <a:t>In case of HTTPS encrypted</a:t>
            </a:r>
          </a:p>
        </p:txBody>
      </p:sp>
    </p:spTree>
    <p:extLst>
      <p:ext uri="{BB962C8B-B14F-4D97-AF65-F5344CB8AC3E}">
        <p14:creationId xmlns:p14="http://schemas.microsoft.com/office/powerpoint/2010/main" val="16226129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60A0072-44C2-4D7B-A4A9-53BF3F4455E4}"/>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2DD75FC4-5160-40D8-BD90-127EE5F8F773}"/>
              </a:ext>
            </a:extLst>
          </p:cNvPr>
          <p:cNvSpPr>
            <a:spLocks noGrp="1"/>
          </p:cNvSpPr>
          <p:nvPr>
            <p:ph type="sldNum" sz="quarter" idx="11"/>
          </p:nvPr>
        </p:nvSpPr>
        <p:spPr/>
        <p:txBody>
          <a:bodyPr/>
          <a:lstStyle/>
          <a:p>
            <a:fld id="{0970407D-EE58-4A0B-824B-1D3AE42DD9CF}" type="slidenum">
              <a:rPr lang="cs-CZ" altLang="cs-CZ" smtClean="0"/>
              <a:t>27</a:t>
            </a:fld>
            <a:endParaRPr lang="cs-CZ" altLang="cs-CZ" dirty="0"/>
          </a:p>
        </p:txBody>
      </p:sp>
      <p:sp>
        <p:nvSpPr>
          <p:cNvPr id="47106" name="Nadpis 1"/>
          <p:cNvSpPr>
            <a:spLocks noGrp="1"/>
          </p:cNvSpPr>
          <p:nvPr>
            <p:ph type="title"/>
          </p:nvPr>
        </p:nvSpPr>
        <p:spPr/>
        <p:txBody>
          <a:bodyPr/>
          <a:lstStyle/>
          <a:p>
            <a:r>
              <a:rPr lang="cs-CZ" altLang="cs-CZ" b="1" dirty="0"/>
              <a:t>Cookies - what they are for</a:t>
            </a:r>
            <a:endParaRPr lang="cs-CZ" altLang="cs-CZ" dirty="0"/>
          </a:p>
        </p:txBody>
      </p:sp>
      <p:sp>
        <p:nvSpPr>
          <p:cNvPr id="47107" name="Zástupný symbol pro obsah 2"/>
          <p:cNvSpPr>
            <a:spLocks noGrp="1"/>
          </p:cNvSpPr>
          <p:nvPr>
            <p:ph idx="1"/>
          </p:nvPr>
        </p:nvSpPr>
        <p:spPr/>
        <p:txBody>
          <a:bodyPr/>
          <a:lstStyle/>
          <a:p>
            <a:pPr>
              <a:buFont typeface="Wingdings" panose="05000000000000000000" pitchFamily="2" charset="2"/>
              <a:buChar char="§"/>
            </a:pPr>
            <a:r>
              <a:rPr lang="cs-CZ" altLang="cs-CZ" sz="1800" dirty="0"/>
              <a:t>Small files stored on your computer</a:t>
            </a:r>
          </a:p>
          <a:p>
            <a:pPr>
              <a:buFont typeface="Wingdings" panose="05000000000000000000" pitchFamily="2" charset="2"/>
              <a:buChar char="§"/>
            </a:pPr>
            <a:r>
              <a:rPr lang="cs-CZ" altLang="cs-CZ" sz="1800" dirty="0"/>
              <a:t>Tied to a specific server</a:t>
            </a:r>
          </a:p>
          <a:p>
            <a:pPr>
              <a:buFont typeface="Wingdings" panose="05000000000000000000" pitchFamily="2" charset="2"/>
              <a:buChar char="§"/>
            </a:pPr>
            <a:r>
              <a:rPr lang="cs-CZ" altLang="cs-CZ" sz="1800" dirty="0"/>
              <a:t>The browser sends them with a request to the server</a:t>
            </a:r>
          </a:p>
          <a:p>
            <a:pPr>
              <a:buFont typeface="Wingdings" panose="05000000000000000000" pitchFamily="2" charset="2"/>
              <a:buChar char="§"/>
            </a:pPr>
            <a:r>
              <a:rPr lang="cs-CZ" altLang="cs-CZ" sz="1800" dirty="0"/>
              <a:t>The server creates/modifies them, sends them to the browser</a:t>
            </a:r>
          </a:p>
          <a:p>
            <a:pPr>
              <a:buFont typeface="Wingdings" panose="05000000000000000000" pitchFamily="2" charset="2"/>
              <a:buChar char="§"/>
            </a:pPr>
            <a:r>
              <a:rPr lang="cs-CZ" altLang="cs-CZ" sz="1800" dirty="0"/>
              <a:t>The server "remembers" you</a:t>
            </a:r>
          </a:p>
          <a:p>
            <a:pPr>
              <a:buFont typeface="Wingdings" panose="05000000000000000000" pitchFamily="2" charset="2"/>
              <a:buChar char="§"/>
            </a:pPr>
            <a:r>
              <a:rPr lang="cs-CZ" altLang="cs-CZ" sz="1800" dirty="0"/>
              <a:t>Privacy Campaign </a:t>
            </a:r>
          </a:p>
          <a:p>
            <a:pPr>
              <a:buFont typeface="Wingdings" panose="05000000000000000000" pitchFamily="2" charset="2"/>
              <a:buChar char="§"/>
            </a:pPr>
            <a:r>
              <a:rPr lang="cs-CZ" altLang="cs-CZ" sz="1800" dirty="0"/>
              <a:t>Risk of connection takeover after you log in to the open WIFI service, if the connection is not encrypted</a:t>
            </a:r>
          </a:p>
          <a:p>
            <a:pPr>
              <a:buFont typeface="Wingdings" panose="05000000000000000000" pitchFamily="2" charset="2"/>
              <a:buChar char="§"/>
            </a:pPr>
            <a:endParaRPr lang="cs-CZ" altLang="cs-CZ" sz="1800" dirty="0"/>
          </a:p>
          <a:p>
            <a:pPr>
              <a:buFont typeface="Wingdings" panose="05000000000000000000" pitchFamily="2" charset="2"/>
              <a:buChar char="§"/>
            </a:pPr>
            <a:endParaRPr lang="cs-CZ" altLang="cs-CZ" sz="1800" dirty="0"/>
          </a:p>
        </p:txBody>
      </p:sp>
    </p:spTree>
    <p:extLst>
      <p:ext uri="{BB962C8B-B14F-4D97-AF65-F5344CB8AC3E}">
        <p14:creationId xmlns:p14="http://schemas.microsoft.com/office/powerpoint/2010/main" val="3753907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778EDF6-06B6-40F1-8A08-4317D31DCDB2}"/>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1AA892A2-685B-4FC3-9DB8-7B8AEB8E2E02}"/>
              </a:ext>
            </a:extLst>
          </p:cNvPr>
          <p:cNvSpPr>
            <a:spLocks noGrp="1"/>
          </p:cNvSpPr>
          <p:nvPr>
            <p:ph type="sldNum" sz="quarter" idx="11"/>
          </p:nvPr>
        </p:nvSpPr>
        <p:spPr/>
        <p:txBody>
          <a:bodyPr/>
          <a:lstStyle/>
          <a:p>
            <a:fld id="{0970407D-EE58-4A0B-824B-1D3AE42DD9CF}" type="slidenum">
              <a:rPr lang="cs-CZ" altLang="cs-CZ" smtClean="0"/>
              <a:t>28</a:t>
            </a:fld>
            <a:endParaRPr lang="cs-CZ" altLang="cs-CZ" dirty="0"/>
          </a:p>
        </p:txBody>
      </p:sp>
      <p:sp>
        <p:nvSpPr>
          <p:cNvPr id="48130" name="Nadpis 1"/>
          <p:cNvSpPr>
            <a:spLocks noGrp="1"/>
          </p:cNvSpPr>
          <p:nvPr>
            <p:ph type="title"/>
          </p:nvPr>
        </p:nvSpPr>
        <p:spPr/>
        <p:txBody>
          <a:bodyPr/>
          <a:lstStyle/>
          <a:p>
            <a:r>
              <a:rPr lang="cs-CZ" altLang="cs-CZ" dirty="0"/>
              <a:t>Cookies - how to remove them</a:t>
            </a:r>
          </a:p>
        </p:txBody>
      </p:sp>
      <p:sp>
        <p:nvSpPr>
          <p:cNvPr id="48131" name="Zástupný symbol pro obsah 2"/>
          <p:cNvSpPr>
            <a:spLocks noGrp="1"/>
          </p:cNvSpPr>
          <p:nvPr>
            <p:ph idx="1"/>
          </p:nvPr>
        </p:nvSpPr>
        <p:spPr/>
        <p:txBody>
          <a:bodyPr/>
          <a:lstStyle/>
          <a:p>
            <a:pPr>
              <a:buFont typeface="Wingdings" panose="05000000000000000000" pitchFamily="2" charset="2"/>
              <a:buChar char="§"/>
            </a:pPr>
            <a:r>
              <a:rPr lang="cs-CZ" altLang="cs-CZ" sz="1800" dirty="0"/>
              <a:t>MS </a:t>
            </a:r>
            <a:r>
              <a:rPr lang="cs-CZ" altLang="cs-CZ" sz="1800" dirty="0" err="1"/>
              <a:t>Edge</a:t>
            </a:r>
            <a:endParaRPr lang="cs-CZ" altLang="cs-CZ" sz="1800" dirty="0"/>
          </a:p>
          <a:p>
            <a:pPr lvl="1">
              <a:buFont typeface="Wingdings" panose="05000000000000000000" pitchFamily="2" charset="2"/>
              <a:buChar char="§"/>
            </a:pPr>
            <a:r>
              <a:rPr lang="cs-CZ" altLang="cs-CZ" sz="1600" dirty="0"/>
              <a:t>Settings -&gt; Clear browsing data</a:t>
            </a:r>
          </a:p>
          <a:p>
            <a:pPr lvl="1">
              <a:buFont typeface="Wingdings" panose="05000000000000000000" pitchFamily="2" charset="2"/>
              <a:buChar char="§"/>
            </a:pPr>
            <a:endParaRPr lang="cs-CZ" altLang="cs-CZ" sz="1800" dirty="0"/>
          </a:p>
          <a:p>
            <a:pPr>
              <a:buFont typeface="Wingdings" panose="05000000000000000000" pitchFamily="2" charset="2"/>
              <a:buChar char="§"/>
            </a:pPr>
            <a:r>
              <a:rPr lang="cs-CZ" altLang="cs-CZ" sz="1800" dirty="0"/>
              <a:t>Mozilla Firefox</a:t>
            </a:r>
          </a:p>
          <a:p>
            <a:pPr lvl="1">
              <a:buFont typeface="Wingdings" panose="05000000000000000000" pitchFamily="2" charset="2"/>
              <a:buChar char="§"/>
            </a:pPr>
            <a:r>
              <a:rPr lang="cs-CZ" altLang="cs-CZ" sz="1600" dirty="0"/>
              <a:t>Options menu -&gt; Privacy -&gt; Remove cookies </a:t>
            </a:r>
          </a:p>
          <a:p>
            <a:pPr marL="324000" lvl="1" indent="0">
              <a:buNone/>
            </a:pPr>
            <a:endParaRPr lang="cs-CZ" altLang="cs-CZ" sz="1600" dirty="0"/>
          </a:p>
          <a:p>
            <a:pPr>
              <a:buFont typeface="Wingdings" panose="05000000000000000000" pitchFamily="2" charset="2"/>
              <a:buChar char="§"/>
            </a:pPr>
            <a:r>
              <a:rPr lang="cs-CZ" altLang="cs-CZ" sz="1800" dirty="0"/>
              <a:t>Google Chrome</a:t>
            </a:r>
          </a:p>
          <a:p>
            <a:pPr lvl="1">
              <a:buFont typeface="Wingdings" panose="05000000000000000000" pitchFamily="2" charset="2"/>
              <a:buChar char="§"/>
            </a:pPr>
            <a:r>
              <a:rPr lang="cs-CZ" altLang="cs-CZ" sz="1600" dirty="0"/>
              <a:t>Settings -&gt; Privacy -&gt; Delete browsing data</a:t>
            </a:r>
          </a:p>
          <a:p>
            <a:pPr lvl="1">
              <a:buFont typeface="Wingdings" panose="05000000000000000000" pitchFamily="2" charset="2"/>
              <a:buChar char="§"/>
            </a:pPr>
            <a:endParaRPr lang="cs-CZ" altLang="cs-CZ" sz="1600" dirty="0"/>
          </a:p>
          <a:p>
            <a:pPr>
              <a:buFont typeface="Wingdings" panose="05000000000000000000" pitchFamily="2" charset="2"/>
              <a:buChar char="§"/>
            </a:pPr>
            <a:r>
              <a:rPr lang="cs-CZ" altLang="cs-CZ" sz="1800" dirty="0"/>
              <a:t>Apple Safari</a:t>
            </a:r>
          </a:p>
          <a:p>
            <a:pPr lvl="1">
              <a:buFont typeface="Wingdings" panose="05000000000000000000" pitchFamily="2" charset="2"/>
              <a:buChar char="§"/>
            </a:pPr>
            <a:r>
              <a:rPr lang="cs-CZ" altLang="cs-CZ" sz="1600" dirty="0"/>
              <a:t>Settings -&gt; Safari -&gt; Advanced -&gt; Site Data -&gt; Delete all site data</a:t>
            </a:r>
          </a:p>
          <a:p>
            <a:pPr>
              <a:buFont typeface="Wingdings" panose="05000000000000000000" pitchFamily="2" charset="2"/>
              <a:buChar char="§"/>
            </a:pPr>
            <a:endParaRPr lang="cs-CZ" altLang="cs-CZ" sz="1800" dirty="0"/>
          </a:p>
        </p:txBody>
      </p:sp>
    </p:spTree>
    <p:extLst>
      <p:ext uri="{BB962C8B-B14F-4D97-AF65-F5344CB8AC3E}">
        <p14:creationId xmlns:p14="http://schemas.microsoft.com/office/powerpoint/2010/main" val="37572593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0EEE233F-7860-460E-93D2-3757DC63FB07}"/>
              </a:ext>
            </a:extLst>
          </p:cNvPr>
          <p:cNvSpPr>
            <a:spLocks noGrp="1"/>
          </p:cNvSpPr>
          <p:nvPr>
            <p:ph type="ftr" sz="quarter" idx="10"/>
          </p:nvPr>
        </p:nvSpPr>
        <p:spPr/>
        <p:txBody>
          <a:bodyPr/>
          <a:lstStyle/>
          <a:p>
            <a:r>
              <a:rPr lang="cs-CZ"/>
              <a:t>Computer network user - course materials</a:t>
            </a:r>
            <a:endParaRPr lang="cs-CZ" dirty="0"/>
          </a:p>
        </p:txBody>
      </p:sp>
      <p:sp>
        <p:nvSpPr>
          <p:cNvPr id="4" name="Zástupný symbol pro číslo snímku 3">
            <a:extLst>
              <a:ext uri="{FF2B5EF4-FFF2-40B4-BE49-F238E27FC236}">
                <a16:creationId xmlns:a16="http://schemas.microsoft.com/office/drawing/2014/main" id="{CB2F3B3C-9A23-4942-82BD-0865F1E27C22}"/>
              </a:ext>
            </a:extLst>
          </p:cNvPr>
          <p:cNvSpPr>
            <a:spLocks noGrp="1"/>
          </p:cNvSpPr>
          <p:nvPr>
            <p:ph type="sldNum" sz="quarter" idx="11"/>
          </p:nvPr>
        </p:nvSpPr>
        <p:spPr/>
        <p:txBody>
          <a:bodyPr/>
          <a:lstStyle/>
          <a:p>
            <a:fld id="{0970407D-EE58-4A0B-824B-1D3AE42DD9CF}" type="slidenum">
              <a:rPr lang="cs-CZ" altLang="cs-CZ" smtClean="0"/>
              <a:t>29</a:t>
            </a:fld>
            <a:endParaRPr lang="cs-CZ" altLang="cs-CZ" dirty="0"/>
          </a:p>
        </p:txBody>
      </p:sp>
      <p:sp>
        <p:nvSpPr>
          <p:cNvPr id="51202" name="Rectangle 2"/>
          <p:cNvSpPr>
            <a:spLocks noGrp="1" noChangeArrowheads="1"/>
          </p:cNvSpPr>
          <p:nvPr>
            <p:ph type="title"/>
          </p:nvPr>
        </p:nvSpPr>
        <p:spPr/>
        <p:txBody>
          <a:bodyPr/>
          <a:lstStyle/>
          <a:p>
            <a:pPr eaLnBrk="1" hangingPunct="1"/>
            <a:r>
              <a:rPr lang="cs-CZ" altLang="cs-CZ"/>
              <a:t>Email services</a:t>
            </a:r>
          </a:p>
        </p:txBody>
      </p:sp>
      <p:sp>
        <p:nvSpPr>
          <p:cNvPr id="5" name="Zástupný obsah 4">
            <a:extLst>
              <a:ext uri="{FF2B5EF4-FFF2-40B4-BE49-F238E27FC236}">
                <a16:creationId xmlns:a16="http://schemas.microsoft.com/office/drawing/2014/main" id="{FC3E6414-07B8-4202-A99E-A5F54CA36FC4}"/>
              </a:ext>
            </a:extLst>
          </p:cNvPr>
          <p:cNvSpPr>
            <a:spLocks noGrp="1"/>
          </p:cNvSpPr>
          <p:nvPr>
            <p:ph idx="1"/>
          </p:nvPr>
        </p:nvSpPr>
        <p:spPr/>
        <p:txBody>
          <a:bodyPr/>
          <a:lstStyle/>
          <a:p>
            <a:pPr>
              <a:lnSpc>
                <a:spcPct val="150000"/>
              </a:lnSpc>
              <a:buFont typeface="Wingdings" panose="05000000000000000000" pitchFamily="2" charset="2"/>
              <a:buChar char="§"/>
            </a:pPr>
            <a:r>
              <a:rPr lang="cs-CZ" altLang="cs-CZ" sz="1800" dirty="0"/>
              <a:t>Mailbox = </a:t>
            </a:r>
            <a:r>
              <a:rPr lang="en-US" altLang="cs-CZ" sz="1800" dirty="0"/>
              <a:t>files </a:t>
            </a:r>
            <a:r>
              <a:rPr lang="cs-CZ" altLang="cs-CZ" sz="1800" dirty="0"/>
              <a:t>primarily located on the mail server</a:t>
            </a:r>
          </a:p>
          <a:p>
            <a:pPr>
              <a:lnSpc>
                <a:spcPct val="150000"/>
              </a:lnSpc>
              <a:buFont typeface="Wingdings" panose="05000000000000000000" pitchFamily="2" charset="2"/>
              <a:buChar char="§"/>
            </a:pPr>
            <a:endParaRPr lang="cs-CZ" altLang="cs-CZ" sz="1800" dirty="0"/>
          </a:p>
          <a:p>
            <a:pPr>
              <a:lnSpc>
                <a:spcPct val="150000"/>
              </a:lnSpc>
              <a:buFont typeface="Wingdings" panose="05000000000000000000" pitchFamily="2" charset="2"/>
              <a:buChar char="§"/>
            </a:pPr>
            <a:r>
              <a:rPr lang="cs-CZ" altLang="cs-CZ" sz="1800" dirty="0"/>
              <a:t>Mail servers communicate with each other - they forward mails</a:t>
            </a:r>
          </a:p>
          <a:p>
            <a:pPr>
              <a:lnSpc>
                <a:spcPct val="150000"/>
              </a:lnSpc>
              <a:buFont typeface="Wingdings" panose="05000000000000000000" pitchFamily="2" charset="2"/>
              <a:buChar char="§"/>
            </a:pPr>
            <a:endParaRPr lang="cs-CZ" altLang="cs-CZ" sz="1800" dirty="0"/>
          </a:p>
          <a:p>
            <a:pPr>
              <a:lnSpc>
                <a:spcPct val="150000"/>
              </a:lnSpc>
              <a:buFont typeface="Wingdings" panose="05000000000000000000" pitchFamily="2" charset="2"/>
              <a:buChar char="§"/>
            </a:pPr>
            <a:r>
              <a:rPr lang="en-US" altLang="cs-CZ" sz="1800" dirty="0" err="1"/>
              <a:t>Email </a:t>
            </a:r>
            <a:r>
              <a:rPr lang="cs-CZ" altLang="cs-CZ" sz="1800" dirty="0"/>
              <a:t>programs versus email via web interface</a:t>
            </a:r>
          </a:p>
          <a:p>
            <a:pPr>
              <a:lnSpc>
                <a:spcPct val="150000"/>
              </a:lnSpc>
              <a:buFont typeface="Wingdings" panose="05000000000000000000" pitchFamily="2" charset="2"/>
              <a:buChar char="§"/>
            </a:pPr>
            <a:endParaRPr lang="en-US" altLang="cs-CZ" sz="1800" dirty="0"/>
          </a:p>
          <a:p>
            <a:pPr>
              <a:lnSpc>
                <a:spcPct val="150000"/>
              </a:lnSpc>
              <a:buFont typeface="Wingdings" panose="05000000000000000000" pitchFamily="2" charset="2"/>
              <a:buChar char="§"/>
            </a:pPr>
            <a:r>
              <a:rPr lang="cs-CZ" altLang="cs-CZ" sz="1800" dirty="0"/>
              <a:t>Mail reading services (POP3 and IMAP)</a:t>
            </a:r>
          </a:p>
          <a:p>
            <a:pPr>
              <a:lnSpc>
                <a:spcPct val="150000"/>
              </a:lnSpc>
              <a:buFont typeface="Wingdings" panose="05000000000000000000" pitchFamily="2" charset="2"/>
              <a:buChar char="§"/>
            </a:pPr>
            <a:endParaRPr lang="cs-CZ" altLang="cs-CZ" sz="1800" dirty="0"/>
          </a:p>
          <a:p>
            <a:pPr>
              <a:lnSpc>
                <a:spcPct val="150000"/>
              </a:lnSpc>
              <a:buFont typeface="Wingdings" panose="05000000000000000000" pitchFamily="2" charset="2"/>
              <a:buChar char="§"/>
            </a:pPr>
            <a:r>
              <a:rPr lang="cs-CZ" altLang="cs-CZ" sz="1800" dirty="0"/>
              <a:t>Service for sending mail (SMTP)</a:t>
            </a:r>
          </a:p>
          <a:p>
            <a:pPr>
              <a:lnSpc>
                <a:spcPct val="150000"/>
              </a:lnSpc>
              <a:buFont typeface="Wingdings" panose="05000000000000000000" pitchFamily="2" charset="2"/>
              <a:buChar char="§"/>
            </a:pPr>
            <a:endParaRPr lang="cs-CZ" altLang="cs-CZ" sz="2400" dirty="0"/>
          </a:p>
          <a:p>
            <a:pPr>
              <a:lnSpc>
                <a:spcPct val="150000"/>
              </a:lnSpc>
              <a:buFont typeface="Wingdings" panose="05000000000000000000" pitchFamily="2" charset="2"/>
              <a:buChar char="§"/>
            </a:pPr>
            <a:endParaRPr lang="cs-CZ" sz="2400" dirty="0"/>
          </a:p>
        </p:txBody>
      </p:sp>
    </p:spTree>
    <p:extLst>
      <p:ext uri="{BB962C8B-B14F-4D97-AF65-F5344CB8AC3E}">
        <p14:creationId xmlns:p14="http://schemas.microsoft.com/office/powerpoint/2010/main" val="3588764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zápatí 6">
            <a:extLst>
              <a:ext uri="{FF2B5EF4-FFF2-40B4-BE49-F238E27FC236}">
                <a16:creationId xmlns:a16="http://schemas.microsoft.com/office/drawing/2014/main" id="{B0880DA5-7820-4A96-890D-F05BFEB9A9DD}"/>
              </a:ext>
            </a:extLst>
          </p:cNvPr>
          <p:cNvSpPr>
            <a:spLocks noGrp="1"/>
          </p:cNvSpPr>
          <p:nvPr>
            <p:ph type="ftr" sz="quarter" idx="10"/>
          </p:nvPr>
        </p:nvSpPr>
        <p:spPr/>
        <p:txBody>
          <a:bodyPr/>
          <a:lstStyle/>
          <a:p>
            <a:r>
              <a:rPr lang="cs-CZ"/>
              <a:t>Computer network user - course materials</a:t>
            </a:r>
            <a:endParaRPr lang="cs-CZ" dirty="0"/>
          </a:p>
        </p:txBody>
      </p:sp>
      <p:sp>
        <p:nvSpPr>
          <p:cNvPr id="8" name="Zástupný symbol pro číslo snímku 7">
            <a:extLst>
              <a:ext uri="{FF2B5EF4-FFF2-40B4-BE49-F238E27FC236}">
                <a16:creationId xmlns:a16="http://schemas.microsoft.com/office/drawing/2014/main" id="{79A62077-10F2-492B-AB7B-2A72D161BA6B}"/>
              </a:ext>
            </a:extLst>
          </p:cNvPr>
          <p:cNvSpPr>
            <a:spLocks noGrp="1"/>
          </p:cNvSpPr>
          <p:nvPr>
            <p:ph type="sldNum" sz="quarter" idx="11"/>
          </p:nvPr>
        </p:nvSpPr>
        <p:spPr/>
        <p:txBody>
          <a:bodyPr/>
          <a:lstStyle/>
          <a:p>
            <a:fld id="{0970407D-EE58-4A0B-824B-1D3AE42DD9CF}" type="slidenum">
              <a:rPr lang="cs-CZ" altLang="cs-CZ" smtClean="0"/>
              <a:t>3</a:t>
            </a:fld>
            <a:endParaRPr lang="cs-CZ" altLang="cs-CZ" dirty="0"/>
          </a:p>
        </p:txBody>
      </p:sp>
      <p:sp>
        <p:nvSpPr>
          <p:cNvPr id="9218" name="Rectangle 8"/>
          <p:cNvSpPr>
            <a:spLocks noGrp="1" noChangeArrowheads="1"/>
          </p:cNvSpPr>
          <p:nvPr>
            <p:ph type="title"/>
          </p:nvPr>
        </p:nvSpPr>
        <p:spPr/>
        <p:txBody>
          <a:bodyPr/>
          <a:lstStyle/>
          <a:p>
            <a:pPr eaLnBrk="1" hangingPunct="1"/>
            <a:r>
              <a:rPr lang="cs-CZ" altLang="cs-CZ" dirty="0"/>
              <a:t>Course outline</a:t>
            </a:r>
          </a:p>
        </p:txBody>
      </p:sp>
      <p:sp>
        <p:nvSpPr>
          <p:cNvPr id="5123" name="Rectangle 9"/>
          <p:cNvSpPr>
            <a:spLocks noGrp="1" noChangeArrowheads="1"/>
          </p:cNvSpPr>
          <p:nvPr>
            <p:ph idx="1"/>
          </p:nvPr>
        </p:nvSpPr>
        <p:spPr/>
        <p:txBody>
          <a:bodyPr/>
          <a:lstStyle/>
          <a:p>
            <a:pPr>
              <a:lnSpc>
                <a:spcPct val="100000"/>
              </a:lnSpc>
              <a:spcAft>
                <a:spcPts val="600"/>
              </a:spcAft>
              <a:buFont typeface="Wingdings" panose="05000000000000000000" pitchFamily="2" charset="2"/>
              <a:buChar char="§"/>
              <a:defRPr/>
            </a:pPr>
            <a:r>
              <a:rPr lang="cs-CZ" altLang="cs-CZ" sz="1800" dirty="0"/>
              <a:t>Network connection</a:t>
            </a:r>
          </a:p>
          <a:p>
            <a:pPr lvl="1">
              <a:spcAft>
                <a:spcPts val="600"/>
              </a:spcAft>
              <a:buFont typeface="Wingdings" panose="05000000000000000000" pitchFamily="2" charset="2"/>
              <a:buChar char="§"/>
              <a:defRPr/>
            </a:pPr>
            <a:r>
              <a:rPr lang="cs-CZ" altLang="cs-CZ" sz="1400" dirty="0"/>
              <a:t>Connection options, what is needed, comparison</a:t>
            </a:r>
          </a:p>
          <a:p>
            <a:pPr>
              <a:lnSpc>
                <a:spcPct val="100000"/>
              </a:lnSpc>
              <a:spcAft>
                <a:spcPts val="600"/>
              </a:spcAft>
              <a:buFont typeface="Wingdings" panose="05000000000000000000" pitchFamily="2" charset="2"/>
              <a:buChar char="§"/>
              <a:defRPr/>
            </a:pPr>
            <a:r>
              <a:rPr lang="cs-CZ" altLang="cs-CZ" sz="1800" dirty="0"/>
              <a:t>Network services</a:t>
            </a:r>
          </a:p>
          <a:p>
            <a:pPr marL="742950" lvl="1" indent="-285750">
              <a:spcAft>
                <a:spcPts val="600"/>
              </a:spcAft>
              <a:buFont typeface="Wingdings" panose="05000000000000000000" pitchFamily="2" charset="2"/>
              <a:buChar char="§"/>
              <a:defRPr/>
            </a:pPr>
            <a:r>
              <a:rPr lang="cs-CZ" altLang="cs-CZ" sz="1400" dirty="0"/>
              <a:t>HTTP, FTP, DHCP, DNS, E-mail, remote access</a:t>
            </a:r>
          </a:p>
          <a:p>
            <a:pPr>
              <a:lnSpc>
                <a:spcPct val="100000"/>
              </a:lnSpc>
              <a:spcAft>
                <a:spcPts val="600"/>
              </a:spcAft>
              <a:buFont typeface="Wingdings" panose="05000000000000000000" pitchFamily="2" charset="2"/>
              <a:buChar char="§"/>
              <a:defRPr/>
            </a:pPr>
            <a:r>
              <a:rPr lang="cs-CZ" altLang="cs-CZ" sz="1800" dirty="0"/>
              <a:t>Network security</a:t>
            </a:r>
          </a:p>
          <a:p>
            <a:pPr lvl="1">
              <a:spcAft>
                <a:spcPts val="600"/>
              </a:spcAft>
              <a:buFont typeface="Wingdings" panose="05000000000000000000" pitchFamily="2" charset="2"/>
              <a:buChar char="§"/>
              <a:defRPr/>
            </a:pPr>
            <a:r>
              <a:rPr lang="cs-CZ" altLang="cs-CZ" sz="1400" dirty="0"/>
              <a:t>Passwords and Explorer in general, Firewall, email, </a:t>
            </a:r>
            <a:r>
              <a:rPr lang="cs-CZ" altLang="cs-CZ" sz="1400" dirty="0" err="1"/>
              <a:t>spyware</a:t>
            </a:r>
            <a:r>
              <a:rPr lang="cs-CZ" altLang="cs-CZ" sz="1400" dirty="0"/>
              <a:t>, </a:t>
            </a:r>
            <a:r>
              <a:rPr lang="cs-CZ" altLang="cs-CZ" sz="1400" dirty="0" err="1"/>
              <a:t>phishing</a:t>
            </a:r>
            <a:endParaRPr lang="cs-CZ" altLang="cs-CZ" sz="1400" dirty="0"/>
          </a:p>
          <a:p>
            <a:pPr lvl="1">
              <a:spcAft>
                <a:spcPts val="600"/>
              </a:spcAft>
              <a:buFont typeface="Wingdings" panose="05000000000000000000" pitchFamily="2" charset="2"/>
              <a:buChar char="§"/>
              <a:defRPr/>
            </a:pPr>
            <a:r>
              <a:rPr lang="cs-CZ" altLang="cs-CZ" sz="1400" dirty="0"/>
              <a:t>Mobile devices</a:t>
            </a:r>
          </a:p>
          <a:p>
            <a:pPr>
              <a:lnSpc>
                <a:spcPct val="100000"/>
              </a:lnSpc>
              <a:spcAft>
                <a:spcPts val="600"/>
              </a:spcAft>
              <a:buFont typeface="Wingdings" panose="05000000000000000000" pitchFamily="2" charset="2"/>
              <a:buChar char="§"/>
              <a:defRPr/>
            </a:pPr>
            <a:r>
              <a:rPr lang="cs-CZ" altLang="cs-CZ" sz="1800" dirty="0"/>
              <a:t>Encryption and electronic signature</a:t>
            </a:r>
          </a:p>
          <a:p>
            <a:pPr>
              <a:lnSpc>
                <a:spcPct val="100000"/>
              </a:lnSpc>
              <a:spcAft>
                <a:spcPts val="600"/>
              </a:spcAft>
              <a:buFont typeface="Wingdings" panose="05000000000000000000" pitchFamily="2" charset="2"/>
              <a:buChar char="§"/>
              <a:defRPr/>
            </a:pPr>
            <a:r>
              <a:rPr lang="cs-CZ" sz="1800" dirty="0"/>
              <a:t>Czech E-government (</a:t>
            </a:r>
            <a:r>
              <a:rPr lang="cs-CZ" sz="1800" dirty="0" err="1"/>
              <a:t>optional</a:t>
            </a:r>
            <a:r>
              <a:rPr lang="cs-CZ" sz="1800" dirty="0"/>
              <a:t>)</a:t>
            </a:r>
            <a:endParaRPr lang="cs-CZ" altLang="cs-CZ" sz="1800" dirty="0"/>
          </a:p>
          <a:p>
            <a:pPr marL="0" indent="0">
              <a:lnSpc>
                <a:spcPct val="100000"/>
              </a:lnSpc>
              <a:spcAft>
                <a:spcPts val="600"/>
              </a:spcAft>
              <a:buNone/>
              <a:defRPr/>
            </a:pPr>
            <a:endParaRPr lang="cs-CZ" altLang="cs-CZ" sz="1400" dirty="0"/>
          </a:p>
          <a:p>
            <a:pPr eaLnBrk="1" hangingPunct="1">
              <a:lnSpc>
                <a:spcPct val="100000"/>
              </a:lnSpc>
              <a:buFont typeface="Wingdings" panose="05000000000000000000" pitchFamily="2" charset="2"/>
              <a:buChar char="§"/>
              <a:defRPr/>
            </a:pPr>
            <a:r>
              <a:rPr lang="cs-CZ" altLang="cs-CZ" sz="1400" dirty="0" err="1"/>
              <a:t>Electronic</a:t>
            </a:r>
            <a:r>
              <a:rPr lang="cs-CZ" altLang="cs-CZ" sz="1400" dirty="0"/>
              <a:t> health care in the Czech Republic</a:t>
            </a:r>
          </a:p>
          <a:p>
            <a:pPr marL="72000" indent="0">
              <a:lnSpc>
                <a:spcPct val="80000"/>
              </a:lnSpc>
              <a:spcAft>
                <a:spcPts val="600"/>
              </a:spcAft>
              <a:buNone/>
              <a:defRPr/>
            </a:pPr>
            <a:endParaRPr lang="cs-CZ" altLang="cs-CZ" sz="1800" dirty="0"/>
          </a:p>
          <a:p>
            <a:pPr eaLnBrk="1" hangingPunct="1">
              <a:lnSpc>
                <a:spcPct val="80000"/>
              </a:lnSpc>
              <a:defRPr/>
            </a:pPr>
            <a:endParaRPr lang="cs-CZ" altLang="cs-CZ" sz="1200" dirty="0"/>
          </a:p>
          <a:p>
            <a:pPr eaLnBrk="1" hangingPunct="1">
              <a:lnSpc>
                <a:spcPct val="80000"/>
              </a:lnSpc>
              <a:defRPr/>
            </a:pPr>
            <a:endParaRPr lang="cs-CZ" altLang="cs-CZ" sz="1400" dirty="0"/>
          </a:p>
          <a:p>
            <a:pPr eaLnBrk="1" hangingPunct="1">
              <a:lnSpc>
                <a:spcPct val="80000"/>
              </a:lnSpc>
              <a:defRPr/>
            </a:pPr>
            <a:endParaRPr lang="cs-CZ" altLang="cs-CZ" sz="1400" dirty="0"/>
          </a:p>
          <a:p>
            <a:pPr eaLnBrk="1" hangingPunct="1">
              <a:lnSpc>
                <a:spcPct val="80000"/>
              </a:lnSpc>
              <a:defRPr/>
            </a:pPr>
            <a:endParaRPr lang="cs-CZ" altLang="cs-CZ" sz="1400" dirty="0"/>
          </a:p>
        </p:txBody>
      </p:sp>
    </p:spTree>
    <p:extLst>
      <p:ext uri="{BB962C8B-B14F-4D97-AF65-F5344CB8AC3E}">
        <p14:creationId xmlns:p14="http://schemas.microsoft.com/office/powerpoint/2010/main" val="2998580463"/>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003DD068-4397-44AC-BF20-D3BEAE554DB0}"/>
              </a:ext>
            </a:extLst>
          </p:cNvPr>
          <p:cNvSpPr>
            <a:spLocks noGrp="1"/>
          </p:cNvSpPr>
          <p:nvPr>
            <p:ph type="ftr" sz="quarter" idx="10"/>
          </p:nvPr>
        </p:nvSpPr>
        <p:spPr/>
        <p:txBody>
          <a:bodyPr/>
          <a:lstStyle/>
          <a:p>
            <a:r>
              <a:rPr lang="cs-CZ"/>
              <a:t>Computer network user - course materials</a:t>
            </a:r>
            <a:endParaRPr lang="cs-CZ" dirty="0"/>
          </a:p>
        </p:txBody>
      </p:sp>
      <p:sp>
        <p:nvSpPr>
          <p:cNvPr id="4" name="Zástupný symbol pro číslo snímku 3">
            <a:extLst>
              <a:ext uri="{FF2B5EF4-FFF2-40B4-BE49-F238E27FC236}">
                <a16:creationId xmlns:a16="http://schemas.microsoft.com/office/drawing/2014/main" id="{445D94DC-AC18-4399-8586-8D5ADA768008}"/>
              </a:ext>
            </a:extLst>
          </p:cNvPr>
          <p:cNvSpPr>
            <a:spLocks noGrp="1"/>
          </p:cNvSpPr>
          <p:nvPr>
            <p:ph type="sldNum" sz="quarter" idx="11"/>
          </p:nvPr>
        </p:nvSpPr>
        <p:spPr/>
        <p:txBody>
          <a:bodyPr/>
          <a:lstStyle/>
          <a:p>
            <a:fld id="{0970407D-EE58-4A0B-824B-1D3AE42DD9CF}" type="slidenum">
              <a:rPr lang="cs-CZ" altLang="cs-CZ" smtClean="0"/>
              <a:t>30</a:t>
            </a:fld>
            <a:endParaRPr lang="cs-CZ" altLang="cs-CZ" dirty="0"/>
          </a:p>
        </p:txBody>
      </p:sp>
      <p:sp>
        <p:nvSpPr>
          <p:cNvPr id="6" name="Zástupný text 5">
            <a:extLst>
              <a:ext uri="{FF2B5EF4-FFF2-40B4-BE49-F238E27FC236}">
                <a16:creationId xmlns:a16="http://schemas.microsoft.com/office/drawing/2014/main" id="{B1DB8C0C-ADB6-4BE9-B1E4-735956D9F1A0}"/>
              </a:ext>
            </a:extLst>
          </p:cNvPr>
          <p:cNvSpPr>
            <a:spLocks noGrp="1"/>
          </p:cNvSpPr>
          <p:nvPr>
            <p:ph type="body" sz="quarter" idx="26"/>
          </p:nvPr>
        </p:nvSpPr>
        <p:spPr>
          <a:xfrm>
            <a:off x="720725" y="2211721"/>
            <a:ext cx="5220000" cy="271576"/>
          </a:xfrm>
        </p:spPr>
        <p:txBody>
          <a:bodyPr/>
          <a:lstStyle/>
          <a:p>
            <a:pPr algn="ctr"/>
            <a:r>
              <a:rPr lang="cs-CZ" dirty="0"/>
              <a:t>IMAP protocol</a:t>
            </a:r>
          </a:p>
        </p:txBody>
      </p:sp>
      <p:sp>
        <p:nvSpPr>
          <p:cNvPr id="53250" name="Rectangle 2"/>
          <p:cNvSpPr>
            <a:spLocks noGrp="1" noChangeArrowheads="1"/>
          </p:cNvSpPr>
          <p:nvPr>
            <p:ph type="title"/>
          </p:nvPr>
        </p:nvSpPr>
        <p:spPr/>
        <p:txBody>
          <a:bodyPr/>
          <a:lstStyle/>
          <a:p>
            <a:pPr eaLnBrk="1" hangingPunct="1"/>
            <a:r>
              <a:rPr lang="cs-CZ" altLang="cs-CZ" dirty="0">
                <a:effectLst>
                  <a:outerShdw blurRad="38100" dist="38100" dir="2700000" algn="tl">
                    <a:srgbClr val="000000">
                      <a:alpha val="43137"/>
                    </a:srgbClr>
                  </a:outerShdw>
                </a:effectLst>
              </a:rPr>
              <a:t>IMAP and POP3 services (receiving mail)</a:t>
            </a:r>
          </a:p>
        </p:txBody>
      </p:sp>
      <p:sp>
        <p:nvSpPr>
          <p:cNvPr id="7" name="Zástupný text 6">
            <a:extLst>
              <a:ext uri="{FF2B5EF4-FFF2-40B4-BE49-F238E27FC236}">
                <a16:creationId xmlns:a16="http://schemas.microsoft.com/office/drawing/2014/main" id="{9739B35E-3BDB-43E8-8C0D-DEA5E8E68305}"/>
              </a:ext>
            </a:extLst>
          </p:cNvPr>
          <p:cNvSpPr>
            <a:spLocks noGrp="1"/>
          </p:cNvSpPr>
          <p:nvPr>
            <p:ph type="body" sz="quarter" idx="27"/>
          </p:nvPr>
        </p:nvSpPr>
        <p:spPr>
          <a:xfrm>
            <a:off x="6251278" y="2206235"/>
            <a:ext cx="5220000" cy="271576"/>
          </a:xfrm>
        </p:spPr>
        <p:txBody>
          <a:bodyPr/>
          <a:lstStyle/>
          <a:p>
            <a:pPr algn="ctr"/>
            <a:r>
              <a:rPr lang="cs-CZ" dirty="0"/>
              <a:t>POP3 protocol</a:t>
            </a:r>
          </a:p>
        </p:txBody>
      </p:sp>
      <p:sp>
        <p:nvSpPr>
          <p:cNvPr id="8" name="Zástupný obsah 7">
            <a:extLst>
              <a:ext uri="{FF2B5EF4-FFF2-40B4-BE49-F238E27FC236}">
                <a16:creationId xmlns:a16="http://schemas.microsoft.com/office/drawing/2014/main" id="{298BEBB5-3733-49EE-8603-9A3D591D170B}"/>
              </a:ext>
            </a:extLst>
          </p:cNvPr>
          <p:cNvSpPr>
            <a:spLocks noGrp="1"/>
          </p:cNvSpPr>
          <p:nvPr>
            <p:ph idx="29"/>
          </p:nvPr>
        </p:nvSpPr>
        <p:spPr>
          <a:xfrm>
            <a:off x="720000" y="2701749"/>
            <a:ext cx="5219998" cy="4139998"/>
          </a:xfrm>
        </p:spPr>
        <p:txBody>
          <a:bodyPr/>
          <a:lstStyle/>
          <a:p>
            <a:pPr>
              <a:spcBef>
                <a:spcPct val="0"/>
              </a:spcBef>
              <a:buFont typeface="Wingdings" panose="05000000000000000000" pitchFamily="2" charset="2"/>
              <a:buChar char="§"/>
            </a:pPr>
            <a:r>
              <a:rPr lang="cs-CZ" altLang="cs-CZ" sz="1800" dirty="0">
                <a:latin typeface="+mj-lt"/>
              </a:rPr>
              <a:t>Sends email </a:t>
            </a:r>
            <a:r>
              <a:rPr lang="cs-CZ" altLang="cs-CZ" sz="1800" dirty="0">
                <a:solidFill>
                  <a:srgbClr val="C00000"/>
                </a:solidFill>
                <a:latin typeface="+mj-lt"/>
              </a:rPr>
              <a:t>headers only</a:t>
            </a:r>
          </a:p>
          <a:p>
            <a:pPr>
              <a:spcBef>
                <a:spcPct val="0"/>
              </a:spcBef>
              <a:buFont typeface="Wingdings" panose="05000000000000000000" pitchFamily="2" charset="2"/>
              <a:buChar char="§"/>
            </a:pPr>
            <a:endParaRPr lang="cs-CZ" altLang="cs-CZ" sz="1800" dirty="0">
              <a:latin typeface="+mj-lt"/>
            </a:endParaRPr>
          </a:p>
          <a:p>
            <a:pPr>
              <a:spcBef>
                <a:spcPct val="0"/>
              </a:spcBef>
              <a:buFont typeface="Wingdings" panose="05000000000000000000" pitchFamily="2" charset="2"/>
              <a:buChar char="§"/>
            </a:pPr>
            <a:r>
              <a:rPr lang="cs-CZ" altLang="cs-CZ" sz="1800" dirty="0">
                <a:latin typeface="+mj-lt"/>
              </a:rPr>
              <a:t>The content of the email </a:t>
            </a:r>
            <a:r>
              <a:rPr lang="cs-CZ" altLang="cs-CZ" sz="1800" dirty="0">
                <a:solidFill>
                  <a:srgbClr val="00B050"/>
                </a:solidFill>
                <a:latin typeface="+mj-lt"/>
              </a:rPr>
              <a:t>will be sent </a:t>
            </a:r>
            <a:r>
              <a:rPr lang="cs-CZ" altLang="cs-CZ" sz="1800" dirty="0">
                <a:latin typeface="+mj-lt"/>
              </a:rPr>
              <a:t>upon request </a:t>
            </a:r>
          </a:p>
          <a:p>
            <a:pPr>
              <a:spcBef>
                <a:spcPct val="0"/>
              </a:spcBef>
              <a:buFont typeface="Wingdings" panose="05000000000000000000" pitchFamily="2" charset="2"/>
              <a:buChar char="§"/>
            </a:pPr>
            <a:endParaRPr lang="cs-CZ" altLang="cs-CZ" sz="1800" dirty="0">
              <a:latin typeface="+mj-lt"/>
            </a:endParaRPr>
          </a:p>
          <a:p>
            <a:pPr>
              <a:spcBef>
                <a:spcPct val="0"/>
              </a:spcBef>
              <a:buFont typeface="Wingdings" panose="05000000000000000000" pitchFamily="2" charset="2"/>
              <a:buChar char="§"/>
            </a:pPr>
            <a:r>
              <a:rPr lang="cs-CZ" altLang="cs-CZ" sz="1800" dirty="0">
                <a:latin typeface="+mj-lt"/>
              </a:rPr>
              <a:t>All email folders are </a:t>
            </a:r>
            <a:r>
              <a:rPr lang="cs-CZ" altLang="cs-CZ" sz="1800" dirty="0">
                <a:solidFill>
                  <a:srgbClr val="00B050"/>
                </a:solidFill>
                <a:latin typeface="+mj-lt"/>
              </a:rPr>
              <a:t>on the server</a:t>
            </a:r>
          </a:p>
          <a:p>
            <a:pPr>
              <a:spcBef>
                <a:spcPct val="0"/>
              </a:spcBef>
              <a:buFont typeface="Wingdings" panose="05000000000000000000" pitchFamily="2" charset="2"/>
              <a:buChar char="§"/>
            </a:pPr>
            <a:endParaRPr lang="cs-CZ" altLang="cs-CZ" sz="1800" dirty="0">
              <a:latin typeface="+mj-lt"/>
            </a:endParaRPr>
          </a:p>
          <a:p>
            <a:pPr>
              <a:spcBef>
                <a:spcPct val="0"/>
              </a:spcBef>
              <a:buFont typeface="Wingdings" panose="05000000000000000000" pitchFamily="2" charset="2"/>
              <a:buChar char="§"/>
            </a:pPr>
            <a:r>
              <a:rPr lang="cs-CZ" altLang="cs-CZ" sz="1800" dirty="0">
                <a:latin typeface="+mj-lt"/>
              </a:rPr>
              <a:t>Convenient when reading mail </a:t>
            </a:r>
            <a:r>
              <a:rPr lang="cs-CZ" altLang="cs-CZ" sz="1800" dirty="0">
                <a:solidFill>
                  <a:srgbClr val="00B050"/>
                </a:solidFill>
                <a:latin typeface="+mj-lt"/>
              </a:rPr>
              <a:t>from multiple computers</a:t>
            </a:r>
          </a:p>
          <a:p>
            <a:pPr>
              <a:buFont typeface="Wingdings" panose="05000000000000000000" pitchFamily="2" charset="2"/>
              <a:buChar char="§"/>
            </a:pPr>
            <a:endParaRPr lang="cs-CZ" sz="1800" dirty="0">
              <a:latin typeface="+mj-lt"/>
            </a:endParaRPr>
          </a:p>
        </p:txBody>
      </p:sp>
      <p:sp>
        <p:nvSpPr>
          <p:cNvPr id="9" name="Zástupný obsah 8">
            <a:extLst>
              <a:ext uri="{FF2B5EF4-FFF2-40B4-BE49-F238E27FC236}">
                <a16:creationId xmlns:a16="http://schemas.microsoft.com/office/drawing/2014/main" id="{3275179D-DBC8-4074-9B86-85CE8FE71E4A}"/>
              </a:ext>
            </a:extLst>
          </p:cNvPr>
          <p:cNvSpPr>
            <a:spLocks noGrp="1"/>
          </p:cNvSpPr>
          <p:nvPr>
            <p:ph idx="30"/>
          </p:nvPr>
        </p:nvSpPr>
        <p:spPr>
          <a:xfrm>
            <a:off x="6251280" y="2701749"/>
            <a:ext cx="5219998" cy="4139998"/>
          </a:xfrm>
        </p:spPr>
        <p:txBody>
          <a:bodyPr/>
          <a:lstStyle/>
          <a:p>
            <a:pPr>
              <a:spcBef>
                <a:spcPct val="0"/>
              </a:spcBef>
              <a:buFont typeface="Wingdings" panose="05000000000000000000" pitchFamily="2" charset="2"/>
              <a:buChar char="§"/>
            </a:pPr>
            <a:r>
              <a:rPr lang="cs-CZ" altLang="cs-CZ" sz="1800" dirty="0">
                <a:latin typeface="+mj-lt"/>
              </a:rPr>
              <a:t>Sends </a:t>
            </a:r>
            <a:r>
              <a:rPr lang="cs-CZ" altLang="cs-CZ" sz="1800" dirty="0">
                <a:solidFill>
                  <a:srgbClr val="00B050"/>
                </a:solidFill>
                <a:latin typeface="+mj-lt"/>
              </a:rPr>
              <a:t>all new whole </a:t>
            </a:r>
            <a:r>
              <a:rPr lang="cs-CZ" altLang="cs-CZ" sz="1800" dirty="0">
                <a:latin typeface="+mj-lt"/>
              </a:rPr>
              <a:t>emails</a:t>
            </a:r>
          </a:p>
          <a:p>
            <a:pPr>
              <a:spcBef>
                <a:spcPct val="0"/>
              </a:spcBef>
              <a:buFont typeface="Wingdings" panose="05000000000000000000" pitchFamily="2" charset="2"/>
              <a:buChar char="§"/>
            </a:pPr>
            <a:endParaRPr lang="cs-CZ" altLang="cs-CZ" sz="1800" dirty="0">
              <a:latin typeface="+mj-lt"/>
            </a:endParaRPr>
          </a:p>
          <a:p>
            <a:pPr>
              <a:spcBef>
                <a:spcPct val="0"/>
              </a:spcBef>
              <a:buFont typeface="Wingdings" panose="05000000000000000000" pitchFamily="2" charset="2"/>
              <a:buChar char="§"/>
            </a:pPr>
            <a:r>
              <a:rPr lang="cs-CZ" altLang="cs-CZ" sz="1800" dirty="0">
                <a:solidFill>
                  <a:srgbClr val="C00000"/>
                </a:solidFill>
                <a:latin typeface="+mj-lt"/>
              </a:rPr>
              <a:t>Removes them </a:t>
            </a:r>
            <a:r>
              <a:rPr lang="cs-CZ" altLang="cs-CZ" sz="1800" dirty="0">
                <a:latin typeface="+mj-lt"/>
              </a:rPr>
              <a:t>from the server</a:t>
            </a:r>
          </a:p>
          <a:p>
            <a:pPr>
              <a:spcBef>
                <a:spcPct val="0"/>
              </a:spcBef>
              <a:buFont typeface="Wingdings" panose="05000000000000000000" pitchFamily="2" charset="2"/>
              <a:buChar char="§"/>
            </a:pPr>
            <a:endParaRPr lang="cs-CZ" altLang="cs-CZ" sz="1800" dirty="0">
              <a:latin typeface="+mj-lt"/>
            </a:endParaRPr>
          </a:p>
          <a:p>
            <a:pPr>
              <a:spcBef>
                <a:spcPct val="0"/>
              </a:spcBef>
              <a:buFont typeface="Wingdings" panose="05000000000000000000" pitchFamily="2" charset="2"/>
              <a:buChar char="§"/>
            </a:pPr>
            <a:r>
              <a:rPr lang="cs-CZ" altLang="cs-CZ" sz="1800" dirty="0">
                <a:latin typeface="+mj-lt"/>
              </a:rPr>
              <a:t>Sorting emails into folders </a:t>
            </a:r>
            <a:r>
              <a:rPr lang="cs-CZ" altLang="cs-CZ" sz="1800" dirty="0">
                <a:solidFill>
                  <a:srgbClr val="C00000"/>
                </a:solidFill>
                <a:latin typeface="+mj-lt"/>
              </a:rPr>
              <a:t>on the local computer</a:t>
            </a:r>
          </a:p>
          <a:p>
            <a:pPr>
              <a:spcBef>
                <a:spcPct val="0"/>
              </a:spcBef>
              <a:buFont typeface="Wingdings" panose="05000000000000000000" pitchFamily="2" charset="2"/>
              <a:buChar char="§"/>
            </a:pPr>
            <a:endParaRPr lang="cs-CZ" altLang="cs-CZ" sz="1800" dirty="0">
              <a:latin typeface="+mj-lt"/>
            </a:endParaRPr>
          </a:p>
          <a:p>
            <a:pPr>
              <a:spcBef>
                <a:spcPct val="0"/>
              </a:spcBef>
              <a:buFont typeface="Wingdings" panose="05000000000000000000" pitchFamily="2" charset="2"/>
              <a:buChar char="§"/>
            </a:pPr>
            <a:r>
              <a:rPr lang="cs-CZ" altLang="cs-CZ" sz="1800" dirty="0">
                <a:latin typeface="+mj-lt"/>
              </a:rPr>
              <a:t>Suitable for </a:t>
            </a:r>
            <a:r>
              <a:rPr lang="cs-CZ" altLang="cs-CZ" sz="1800" dirty="0">
                <a:solidFill>
                  <a:srgbClr val="00B050"/>
                </a:solidFill>
                <a:latin typeface="+mj-lt"/>
              </a:rPr>
              <a:t>offline </a:t>
            </a:r>
            <a:r>
              <a:rPr lang="cs-CZ" altLang="cs-CZ" sz="1800" dirty="0">
                <a:latin typeface="+mj-lt"/>
              </a:rPr>
              <a:t>reading</a:t>
            </a:r>
          </a:p>
          <a:p>
            <a:pPr>
              <a:buFont typeface="Wingdings" panose="05000000000000000000" pitchFamily="2" charset="2"/>
              <a:buChar char="§"/>
            </a:pPr>
            <a:endParaRPr lang="cs-CZ" sz="1800" dirty="0">
              <a:latin typeface="+mj-lt"/>
            </a:endParaRPr>
          </a:p>
        </p:txBody>
      </p:sp>
      <p:sp>
        <p:nvSpPr>
          <p:cNvPr id="10" name="Zástupný obsah 6">
            <a:extLst>
              <a:ext uri="{FF2B5EF4-FFF2-40B4-BE49-F238E27FC236}">
                <a16:creationId xmlns:a16="http://schemas.microsoft.com/office/drawing/2014/main" id="{970D8400-2CCB-4F2D-8908-A1FB31FB284E}"/>
              </a:ext>
            </a:extLst>
          </p:cNvPr>
          <p:cNvSpPr txBox="1">
            <a:spLocks/>
          </p:cNvSpPr>
          <p:nvPr/>
        </p:nvSpPr>
        <p:spPr>
          <a:xfrm>
            <a:off x="720000" y="1692002"/>
            <a:ext cx="10753200" cy="4139998"/>
          </a:xfrm>
          <a:prstGeom prst="rect">
            <a:avLst/>
          </a:prstGeom>
        </p:spPr>
        <p:txBody>
          <a:bodyPr/>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a:buFont typeface="Wingdings" panose="05000000000000000000" pitchFamily="2" charset="2"/>
              <a:buChar char="§"/>
            </a:pPr>
            <a:r>
              <a:rPr lang="cs-CZ" sz="1600" kern="0" dirty="0"/>
              <a:t> IMAP and POP3 protocols are used to read mail on a mail server using a mail client</a:t>
            </a:r>
          </a:p>
        </p:txBody>
      </p:sp>
    </p:spTree>
    <p:extLst>
      <p:ext uri="{BB962C8B-B14F-4D97-AF65-F5344CB8AC3E}">
        <p14:creationId xmlns:p14="http://schemas.microsoft.com/office/powerpoint/2010/main" val="23376661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C3572BA-CA26-4D78-993C-59BDBB2B828D}"/>
              </a:ext>
            </a:extLst>
          </p:cNvPr>
          <p:cNvSpPr>
            <a:spLocks noGrp="1"/>
          </p:cNvSpPr>
          <p:nvPr>
            <p:ph type="ftr" sz="quarter" idx="10"/>
          </p:nvPr>
        </p:nvSpPr>
        <p:spPr/>
        <p:txBody>
          <a:bodyPr/>
          <a:lstStyle/>
          <a:p>
            <a:r>
              <a:rPr lang="cs-CZ" dirty="0"/>
              <a:t>Computer network user - course materials</a:t>
            </a:r>
          </a:p>
        </p:txBody>
      </p:sp>
      <p:sp>
        <p:nvSpPr>
          <p:cNvPr id="4" name="Zástupný symbol pro číslo snímku 3">
            <a:extLst>
              <a:ext uri="{FF2B5EF4-FFF2-40B4-BE49-F238E27FC236}">
                <a16:creationId xmlns:a16="http://schemas.microsoft.com/office/drawing/2014/main" id="{4C91BD75-DDC5-4FB8-9295-07D2ABAC8631}"/>
              </a:ext>
            </a:extLst>
          </p:cNvPr>
          <p:cNvSpPr>
            <a:spLocks noGrp="1"/>
          </p:cNvSpPr>
          <p:nvPr>
            <p:ph type="sldNum" sz="quarter" idx="11"/>
          </p:nvPr>
        </p:nvSpPr>
        <p:spPr/>
        <p:txBody>
          <a:bodyPr/>
          <a:lstStyle/>
          <a:p>
            <a:fld id="{0970407D-EE58-4A0B-824B-1D3AE42DD9CF}" type="slidenum">
              <a:rPr lang="cs-CZ" altLang="cs-CZ" smtClean="0"/>
              <a:t>31</a:t>
            </a:fld>
            <a:endParaRPr lang="cs-CZ" altLang="cs-CZ" dirty="0"/>
          </a:p>
        </p:txBody>
      </p:sp>
      <p:sp>
        <p:nvSpPr>
          <p:cNvPr id="45058" name="Rectangle 2"/>
          <p:cNvSpPr>
            <a:spLocks noGrp="1" noChangeArrowheads="1"/>
          </p:cNvSpPr>
          <p:nvPr>
            <p:ph type="title"/>
          </p:nvPr>
        </p:nvSpPr>
        <p:spPr/>
        <p:txBody>
          <a:bodyPr/>
          <a:lstStyle/>
          <a:p>
            <a:pPr eaLnBrk="1" hangingPunct="1"/>
            <a:r>
              <a:rPr lang="cs-CZ" altLang="cs-CZ" sz="2400" dirty="0"/>
              <a:t>Email via local client</a:t>
            </a:r>
          </a:p>
        </p:txBody>
      </p:sp>
      <p:sp>
        <p:nvSpPr>
          <p:cNvPr id="45061" name="Text Box 6"/>
          <p:cNvSpPr txBox="1">
            <a:spLocks noChangeArrowheads="1"/>
          </p:cNvSpPr>
          <p:nvPr/>
        </p:nvSpPr>
        <p:spPr bwMode="auto">
          <a:xfrm>
            <a:off x="3278898" y="1624903"/>
            <a:ext cx="90120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600" dirty="0">
                <a:latin typeface="+mj-lt"/>
              </a:rPr>
              <a:t>CLIENT</a:t>
            </a:r>
          </a:p>
        </p:txBody>
      </p:sp>
      <p:sp>
        <p:nvSpPr>
          <p:cNvPr id="45062" name="Text Box 7"/>
          <p:cNvSpPr txBox="1">
            <a:spLocks noChangeArrowheads="1"/>
          </p:cNvSpPr>
          <p:nvPr/>
        </p:nvSpPr>
        <p:spPr bwMode="auto">
          <a:xfrm>
            <a:off x="6482192" y="1593930"/>
            <a:ext cx="176631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600" dirty="0">
                <a:latin typeface="+mj-lt"/>
              </a:rPr>
              <a:t>SERVER - local</a:t>
            </a:r>
          </a:p>
        </p:txBody>
      </p:sp>
      <p:sp>
        <p:nvSpPr>
          <p:cNvPr id="45063" name="AutoShape 8"/>
          <p:cNvSpPr>
            <a:spLocks noChangeArrowheads="1"/>
          </p:cNvSpPr>
          <p:nvPr/>
        </p:nvSpPr>
        <p:spPr bwMode="auto">
          <a:xfrm>
            <a:off x="4437151" y="1864307"/>
            <a:ext cx="1979009" cy="316027"/>
          </a:xfrm>
          <a:prstGeom prst="rightArrow">
            <a:avLst>
              <a:gd name="adj1" fmla="val 50000"/>
              <a:gd name="adj2" fmla="val 88889"/>
            </a:avLst>
          </a:prstGeom>
          <a:solidFill>
            <a:schemeClr val="bg1"/>
          </a:solidFill>
          <a:ln w="2540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400" dirty="0">
              <a:latin typeface="+mj-lt"/>
            </a:endParaRPr>
          </a:p>
        </p:txBody>
      </p:sp>
      <p:sp>
        <p:nvSpPr>
          <p:cNvPr id="45064" name="AutoShape 9"/>
          <p:cNvSpPr>
            <a:spLocks noChangeArrowheads="1"/>
          </p:cNvSpPr>
          <p:nvPr/>
        </p:nvSpPr>
        <p:spPr bwMode="auto">
          <a:xfrm>
            <a:off x="4416811" y="2234195"/>
            <a:ext cx="1979009" cy="304800"/>
          </a:xfrm>
          <a:prstGeom prst="leftArrow">
            <a:avLst>
              <a:gd name="adj1" fmla="val 50000"/>
              <a:gd name="adj2" fmla="val 74740"/>
            </a:avLst>
          </a:prstGeom>
          <a:solidFill>
            <a:schemeClr val="bg1"/>
          </a:solidFill>
          <a:ln w="2540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400" dirty="0">
              <a:latin typeface="+mj-lt"/>
            </a:endParaRPr>
          </a:p>
        </p:txBody>
      </p:sp>
      <p:sp>
        <p:nvSpPr>
          <p:cNvPr id="45065" name="Text Box 10"/>
          <p:cNvSpPr txBox="1">
            <a:spLocks noChangeArrowheads="1"/>
          </p:cNvSpPr>
          <p:nvPr/>
        </p:nvSpPr>
        <p:spPr bwMode="auto">
          <a:xfrm>
            <a:off x="2811937" y="2721647"/>
            <a:ext cx="199009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200" i="1" dirty="0">
                <a:latin typeface="+mj-lt"/>
              </a:rPr>
              <a:t>Outlook, </a:t>
            </a:r>
            <a:r>
              <a:rPr lang="cs-CZ" altLang="cs-CZ" sz="1200" i="1" dirty="0" err="1">
                <a:latin typeface="+mj-lt"/>
              </a:rPr>
              <a:t>Thunderbird</a:t>
            </a:r>
            <a:r>
              <a:rPr lang="cs-CZ" altLang="cs-CZ" sz="1200" i="1" dirty="0">
                <a:latin typeface="+mj-lt"/>
              </a:rPr>
              <a:t>, Mail</a:t>
            </a:r>
          </a:p>
        </p:txBody>
      </p:sp>
      <p:sp>
        <p:nvSpPr>
          <p:cNvPr id="45066" name="Text Box 11"/>
          <p:cNvSpPr txBox="1">
            <a:spLocks noChangeArrowheads="1"/>
          </p:cNvSpPr>
          <p:nvPr/>
        </p:nvSpPr>
        <p:spPr bwMode="auto">
          <a:xfrm>
            <a:off x="6297938" y="2721647"/>
            <a:ext cx="205639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200" i="1" dirty="0">
                <a:latin typeface="+mj-lt"/>
              </a:rPr>
              <a:t>POP3, IMAP, SMTP services</a:t>
            </a:r>
          </a:p>
        </p:txBody>
      </p:sp>
      <p:pic>
        <p:nvPicPr>
          <p:cNvPr id="13" name="Grafický objekt 12" descr="Počítač">
            <a:extLst>
              <a:ext uri="{FF2B5EF4-FFF2-40B4-BE49-F238E27FC236}">
                <a16:creationId xmlns:a16="http://schemas.microsoft.com/office/drawing/2014/main" id="{DED54CCA-FE04-41C6-883D-90E62AB143A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32217" y="1719578"/>
            <a:ext cx="1266269" cy="1266269"/>
          </a:xfrm>
          <a:prstGeom prst="rect">
            <a:avLst/>
          </a:prstGeom>
        </p:spPr>
      </p:pic>
      <p:pic>
        <p:nvPicPr>
          <p:cNvPr id="19" name="Grafický objekt 18" descr="Programátor">
            <a:extLst>
              <a:ext uri="{FF2B5EF4-FFF2-40B4-BE49-F238E27FC236}">
                <a16:creationId xmlns:a16="http://schemas.microsoft.com/office/drawing/2014/main" id="{71080BEA-1A63-445C-A5F1-FB96D7BAF96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228812" y="1794180"/>
            <a:ext cx="1001379" cy="1001379"/>
          </a:xfrm>
          <a:prstGeom prst="rect">
            <a:avLst/>
          </a:prstGeom>
        </p:spPr>
      </p:pic>
      <p:sp>
        <p:nvSpPr>
          <p:cNvPr id="18" name="Rectangle 2">
            <a:extLst>
              <a:ext uri="{FF2B5EF4-FFF2-40B4-BE49-F238E27FC236}">
                <a16:creationId xmlns:a16="http://schemas.microsoft.com/office/drawing/2014/main" id="{87FFB289-0A5A-453D-B403-8FAA70986A2D}"/>
              </a:ext>
            </a:extLst>
          </p:cNvPr>
          <p:cNvSpPr txBox="1">
            <a:spLocks noChangeArrowheads="1"/>
          </p:cNvSpPr>
          <p:nvPr/>
        </p:nvSpPr>
        <p:spPr>
          <a:xfrm>
            <a:off x="666000" y="3237246"/>
            <a:ext cx="10753200" cy="451576"/>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effectLst>
                  <a:outerShdw blurRad="38100" dist="38100" dir="2700000" algn="tl">
                    <a:srgbClr val="000000">
                      <a:alpha val="43137"/>
                    </a:srgbClr>
                  </a:outerShdw>
                </a:effectLst>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altLang="cs-CZ" sz="2400" kern="0" dirty="0"/>
              <a:t>Email via web interface</a:t>
            </a:r>
          </a:p>
        </p:txBody>
      </p:sp>
      <p:sp>
        <p:nvSpPr>
          <p:cNvPr id="30" name="Text Box 7">
            <a:extLst>
              <a:ext uri="{FF2B5EF4-FFF2-40B4-BE49-F238E27FC236}">
                <a16:creationId xmlns:a16="http://schemas.microsoft.com/office/drawing/2014/main" id="{B850D41B-6924-472A-913F-FA13B468E7FF}"/>
              </a:ext>
            </a:extLst>
          </p:cNvPr>
          <p:cNvSpPr txBox="1">
            <a:spLocks noChangeArrowheads="1"/>
          </p:cNvSpPr>
          <p:nvPr/>
        </p:nvSpPr>
        <p:spPr bwMode="auto">
          <a:xfrm>
            <a:off x="4698421" y="4210163"/>
            <a:ext cx="151304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600" dirty="0">
                <a:latin typeface="+mj-lt"/>
              </a:rPr>
              <a:t>SERVER - foreign</a:t>
            </a:r>
          </a:p>
        </p:txBody>
      </p:sp>
      <p:sp>
        <p:nvSpPr>
          <p:cNvPr id="31" name="AutoShape 8">
            <a:extLst>
              <a:ext uri="{FF2B5EF4-FFF2-40B4-BE49-F238E27FC236}">
                <a16:creationId xmlns:a16="http://schemas.microsoft.com/office/drawing/2014/main" id="{2806D7FF-1948-41A5-B299-D6E407356827}"/>
              </a:ext>
            </a:extLst>
          </p:cNvPr>
          <p:cNvSpPr>
            <a:spLocks noChangeArrowheads="1"/>
          </p:cNvSpPr>
          <p:nvPr/>
        </p:nvSpPr>
        <p:spPr bwMode="auto">
          <a:xfrm>
            <a:off x="2526743" y="4446651"/>
            <a:ext cx="1979009" cy="316027"/>
          </a:xfrm>
          <a:prstGeom prst="rightArrow">
            <a:avLst>
              <a:gd name="adj1" fmla="val 50000"/>
              <a:gd name="adj2" fmla="val 88889"/>
            </a:avLst>
          </a:prstGeom>
          <a:solidFill>
            <a:schemeClr val="bg1"/>
          </a:solidFill>
          <a:ln w="2540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400" dirty="0">
              <a:latin typeface="+mj-lt"/>
            </a:endParaRPr>
          </a:p>
        </p:txBody>
      </p:sp>
      <p:sp>
        <p:nvSpPr>
          <p:cNvPr id="32" name="AutoShape 9">
            <a:extLst>
              <a:ext uri="{FF2B5EF4-FFF2-40B4-BE49-F238E27FC236}">
                <a16:creationId xmlns:a16="http://schemas.microsoft.com/office/drawing/2014/main" id="{E04DAC67-E6BA-4967-97CE-981785C19B69}"/>
              </a:ext>
            </a:extLst>
          </p:cNvPr>
          <p:cNvSpPr>
            <a:spLocks noChangeArrowheads="1"/>
          </p:cNvSpPr>
          <p:nvPr/>
        </p:nvSpPr>
        <p:spPr bwMode="auto">
          <a:xfrm>
            <a:off x="2506403" y="4816539"/>
            <a:ext cx="1979009" cy="304800"/>
          </a:xfrm>
          <a:prstGeom prst="leftArrow">
            <a:avLst>
              <a:gd name="adj1" fmla="val 50000"/>
              <a:gd name="adj2" fmla="val 74740"/>
            </a:avLst>
          </a:prstGeom>
          <a:solidFill>
            <a:schemeClr val="bg1"/>
          </a:solidFill>
          <a:ln w="2540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400" dirty="0">
              <a:latin typeface="+mj-lt"/>
            </a:endParaRPr>
          </a:p>
        </p:txBody>
      </p:sp>
      <p:sp>
        <p:nvSpPr>
          <p:cNvPr id="33" name="Text Box 10">
            <a:extLst>
              <a:ext uri="{FF2B5EF4-FFF2-40B4-BE49-F238E27FC236}">
                <a16:creationId xmlns:a16="http://schemas.microsoft.com/office/drawing/2014/main" id="{0219A6C1-0724-4D76-8198-C8B1490400F1}"/>
              </a:ext>
            </a:extLst>
          </p:cNvPr>
          <p:cNvSpPr txBox="1">
            <a:spLocks noChangeArrowheads="1"/>
          </p:cNvSpPr>
          <p:nvPr/>
        </p:nvSpPr>
        <p:spPr bwMode="auto">
          <a:xfrm>
            <a:off x="1124949" y="5389461"/>
            <a:ext cx="14017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200" i="1" dirty="0">
                <a:latin typeface="+mj-lt"/>
              </a:rPr>
              <a:t>Web browser</a:t>
            </a:r>
          </a:p>
        </p:txBody>
      </p:sp>
      <p:sp>
        <p:nvSpPr>
          <p:cNvPr id="34" name="Text Box 11">
            <a:extLst>
              <a:ext uri="{FF2B5EF4-FFF2-40B4-BE49-F238E27FC236}">
                <a16:creationId xmlns:a16="http://schemas.microsoft.com/office/drawing/2014/main" id="{C2423B2C-2282-4E61-8006-250C58E26F02}"/>
              </a:ext>
            </a:extLst>
          </p:cNvPr>
          <p:cNvSpPr txBox="1">
            <a:spLocks noChangeArrowheads="1"/>
          </p:cNvSpPr>
          <p:nvPr/>
        </p:nvSpPr>
        <p:spPr bwMode="auto">
          <a:xfrm>
            <a:off x="4213779" y="5315851"/>
            <a:ext cx="10983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200" i="1" dirty="0">
                <a:solidFill>
                  <a:srgbClr val="0000DC"/>
                </a:solidFill>
                <a:latin typeface="+mj-lt"/>
              </a:rPr>
              <a:t>HTTP Service</a:t>
            </a:r>
          </a:p>
        </p:txBody>
      </p:sp>
      <p:pic>
        <p:nvPicPr>
          <p:cNvPr id="42" name="Grafický objekt 41" descr="Počítač">
            <a:extLst>
              <a:ext uri="{FF2B5EF4-FFF2-40B4-BE49-F238E27FC236}">
                <a16:creationId xmlns:a16="http://schemas.microsoft.com/office/drawing/2014/main" id="{61C1FCE5-1944-41E6-87F5-B4BDB835A08A}"/>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980483" y="4248367"/>
            <a:ext cx="1266269" cy="1266269"/>
          </a:xfrm>
          <a:prstGeom prst="rect">
            <a:avLst/>
          </a:prstGeom>
        </p:spPr>
      </p:pic>
      <p:pic>
        <p:nvPicPr>
          <p:cNvPr id="35" name="Grafický objekt 34" descr="Počítač">
            <a:extLst>
              <a:ext uri="{FF2B5EF4-FFF2-40B4-BE49-F238E27FC236}">
                <a16:creationId xmlns:a16="http://schemas.microsoft.com/office/drawing/2014/main" id="{A41D8D2A-2A2A-4F7B-B56B-50066BAFFA8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821809" y="4301922"/>
            <a:ext cx="1266269" cy="1266269"/>
          </a:xfrm>
          <a:prstGeom prst="rect">
            <a:avLst/>
          </a:prstGeom>
        </p:spPr>
      </p:pic>
      <p:pic>
        <p:nvPicPr>
          <p:cNvPr id="36" name="Grafický objekt 35" descr="Programátor">
            <a:extLst>
              <a:ext uri="{FF2B5EF4-FFF2-40B4-BE49-F238E27FC236}">
                <a16:creationId xmlns:a16="http://schemas.microsoft.com/office/drawing/2014/main" id="{9D756226-38C0-46DF-A2D6-466FC0CDD55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318404" y="4376524"/>
            <a:ext cx="1001379" cy="1001379"/>
          </a:xfrm>
          <a:prstGeom prst="rect">
            <a:avLst/>
          </a:prstGeom>
        </p:spPr>
      </p:pic>
      <p:sp>
        <p:nvSpPr>
          <p:cNvPr id="37" name="Text Box 7">
            <a:extLst>
              <a:ext uri="{FF2B5EF4-FFF2-40B4-BE49-F238E27FC236}">
                <a16:creationId xmlns:a16="http://schemas.microsoft.com/office/drawing/2014/main" id="{C34CF2EC-7E9F-452B-9558-DAE835846F6D}"/>
              </a:ext>
            </a:extLst>
          </p:cNvPr>
          <p:cNvSpPr txBox="1">
            <a:spLocks noChangeArrowheads="1"/>
          </p:cNvSpPr>
          <p:nvPr/>
        </p:nvSpPr>
        <p:spPr bwMode="auto">
          <a:xfrm>
            <a:off x="8635945" y="4197902"/>
            <a:ext cx="151304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600" dirty="0">
                <a:latin typeface="+mj-lt"/>
              </a:rPr>
              <a:t>SERVER - foreign</a:t>
            </a:r>
          </a:p>
        </p:txBody>
      </p:sp>
      <p:sp>
        <p:nvSpPr>
          <p:cNvPr id="38" name="AutoShape 8">
            <a:extLst>
              <a:ext uri="{FF2B5EF4-FFF2-40B4-BE49-F238E27FC236}">
                <a16:creationId xmlns:a16="http://schemas.microsoft.com/office/drawing/2014/main" id="{C8072657-A1BD-4329-8265-C8BC4F9C029D}"/>
              </a:ext>
            </a:extLst>
          </p:cNvPr>
          <p:cNvSpPr>
            <a:spLocks noChangeArrowheads="1"/>
          </p:cNvSpPr>
          <p:nvPr/>
        </p:nvSpPr>
        <p:spPr bwMode="auto">
          <a:xfrm>
            <a:off x="6464267" y="4434390"/>
            <a:ext cx="1979009" cy="316027"/>
          </a:xfrm>
          <a:prstGeom prst="rightArrow">
            <a:avLst>
              <a:gd name="adj1" fmla="val 50000"/>
              <a:gd name="adj2" fmla="val 88889"/>
            </a:avLst>
          </a:prstGeom>
          <a:solidFill>
            <a:schemeClr val="bg1"/>
          </a:solidFill>
          <a:ln w="2540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400" dirty="0">
              <a:latin typeface="+mj-lt"/>
            </a:endParaRPr>
          </a:p>
        </p:txBody>
      </p:sp>
      <p:sp>
        <p:nvSpPr>
          <p:cNvPr id="39" name="AutoShape 9">
            <a:extLst>
              <a:ext uri="{FF2B5EF4-FFF2-40B4-BE49-F238E27FC236}">
                <a16:creationId xmlns:a16="http://schemas.microsoft.com/office/drawing/2014/main" id="{2376B98D-B328-40EE-B921-BEE530164187}"/>
              </a:ext>
            </a:extLst>
          </p:cNvPr>
          <p:cNvSpPr>
            <a:spLocks noChangeArrowheads="1"/>
          </p:cNvSpPr>
          <p:nvPr/>
        </p:nvSpPr>
        <p:spPr bwMode="auto">
          <a:xfrm>
            <a:off x="6443927" y="4804278"/>
            <a:ext cx="1979009" cy="304800"/>
          </a:xfrm>
          <a:prstGeom prst="leftArrow">
            <a:avLst>
              <a:gd name="adj1" fmla="val 50000"/>
              <a:gd name="adj2" fmla="val 74740"/>
            </a:avLst>
          </a:prstGeom>
          <a:solidFill>
            <a:schemeClr val="bg1"/>
          </a:solidFill>
          <a:ln w="2540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400" dirty="0">
              <a:latin typeface="+mj-lt"/>
            </a:endParaRPr>
          </a:p>
        </p:txBody>
      </p:sp>
      <p:sp>
        <p:nvSpPr>
          <p:cNvPr id="40" name="Text Box 11">
            <a:extLst>
              <a:ext uri="{FF2B5EF4-FFF2-40B4-BE49-F238E27FC236}">
                <a16:creationId xmlns:a16="http://schemas.microsoft.com/office/drawing/2014/main" id="{50D93839-83E8-475E-8B01-8CB4527D8489}"/>
              </a:ext>
            </a:extLst>
          </p:cNvPr>
          <p:cNvSpPr txBox="1">
            <a:spLocks noChangeArrowheads="1"/>
          </p:cNvSpPr>
          <p:nvPr/>
        </p:nvSpPr>
        <p:spPr bwMode="auto">
          <a:xfrm>
            <a:off x="8325054" y="5291730"/>
            <a:ext cx="205639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200" i="1" dirty="0">
                <a:latin typeface="+mj-lt"/>
              </a:rPr>
              <a:t>POP3, IMAP, SMTP services</a:t>
            </a:r>
          </a:p>
        </p:txBody>
      </p:sp>
      <p:pic>
        <p:nvPicPr>
          <p:cNvPr id="41" name="Grafický objekt 40" descr="Počítač">
            <a:extLst>
              <a:ext uri="{FF2B5EF4-FFF2-40B4-BE49-F238E27FC236}">
                <a16:creationId xmlns:a16="http://schemas.microsoft.com/office/drawing/2014/main" id="{BE27A95E-49BA-4606-B0D4-46602021627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759333" y="4289661"/>
            <a:ext cx="1266269" cy="1266269"/>
          </a:xfrm>
          <a:prstGeom prst="rect">
            <a:avLst/>
          </a:prstGeom>
        </p:spPr>
      </p:pic>
      <p:sp>
        <p:nvSpPr>
          <p:cNvPr id="44" name="Text Box 11">
            <a:extLst>
              <a:ext uri="{FF2B5EF4-FFF2-40B4-BE49-F238E27FC236}">
                <a16:creationId xmlns:a16="http://schemas.microsoft.com/office/drawing/2014/main" id="{AF4CF6A7-4DC7-4825-8277-FAEA0E15CBD9}"/>
              </a:ext>
            </a:extLst>
          </p:cNvPr>
          <p:cNvSpPr txBox="1">
            <a:spLocks noChangeArrowheads="1"/>
          </p:cNvSpPr>
          <p:nvPr/>
        </p:nvSpPr>
        <p:spPr bwMode="auto">
          <a:xfrm>
            <a:off x="5294181" y="5320387"/>
            <a:ext cx="197945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200" i="1" dirty="0">
                <a:solidFill>
                  <a:srgbClr val="C00000"/>
                </a:solidFill>
                <a:latin typeface="+mj-lt"/>
              </a:rPr>
              <a:t>IMAP, POP3, SMTP client</a:t>
            </a:r>
          </a:p>
        </p:txBody>
      </p:sp>
    </p:spTree>
    <p:extLst>
      <p:ext uri="{BB962C8B-B14F-4D97-AF65-F5344CB8AC3E}">
        <p14:creationId xmlns:p14="http://schemas.microsoft.com/office/powerpoint/2010/main" val="1135826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C3572BA-CA26-4D78-993C-59BDBB2B828D}"/>
              </a:ext>
            </a:extLst>
          </p:cNvPr>
          <p:cNvSpPr>
            <a:spLocks noGrp="1"/>
          </p:cNvSpPr>
          <p:nvPr>
            <p:ph type="ftr" sz="quarter" idx="10"/>
          </p:nvPr>
        </p:nvSpPr>
        <p:spPr/>
        <p:txBody>
          <a:bodyPr/>
          <a:lstStyle/>
          <a:p>
            <a:r>
              <a:rPr lang="cs-CZ"/>
              <a:t>Computer network user - course materials</a:t>
            </a:r>
            <a:endParaRPr lang="cs-CZ" dirty="0"/>
          </a:p>
        </p:txBody>
      </p:sp>
      <p:sp>
        <p:nvSpPr>
          <p:cNvPr id="4" name="Zástupný symbol pro číslo snímku 3">
            <a:extLst>
              <a:ext uri="{FF2B5EF4-FFF2-40B4-BE49-F238E27FC236}">
                <a16:creationId xmlns:a16="http://schemas.microsoft.com/office/drawing/2014/main" id="{4C91BD75-DDC5-4FB8-9295-07D2ABAC8631}"/>
              </a:ext>
            </a:extLst>
          </p:cNvPr>
          <p:cNvSpPr>
            <a:spLocks noGrp="1"/>
          </p:cNvSpPr>
          <p:nvPr>
            <p:ph type="sldNum" sz="quarter" idx="11"/>
          </p:nvPr>
        </p:nvSpPr>
        <p:spPr/>
        <p:txBody>
          <a:bodyPr/>
          <a:lstStyle/>
          <a:p>
            <a:fld id="{0970407D-EE58-4A0B-824B-1D3AE42DD9CF}" type="slidenum">
              <a:rPr lang="cs-CZ" altLang="cs-CZ" smtClean="0"/>
              <a:t>32</a:t>
            </a:fld>
            <a:endParaRPr lang="cs-CZ" altLang="cs-CZ" dirty="0"/>
          </a:p>
        </p:txBody>
      </p:sp>
      <p:sp>
        <p:nvSpPr>
          <p:cNvPr id="45058" name="Rectangle 2"/>
          <p:cNvSpPr>
            <a:spLocks noGrp="1" noChangeArrowheads="1"/>
          </p:cNvSpPr>
          <p:nvPr>
            <p:ph type="title"/>
          </p:nvPr>
        </p:nvSpPr>
        <p:spPr/>
        <p:txBody>
          <a:bodyPr/>
          <a:lstStyle/>
          <a:p>
            <a:pPr eaLnBrk="1" hangingPunct="1"/>
            <a:r>
              <a:rPr lang="cs-CZ" altLang="cs-CZ" dirty="0">
                <a:effectLst>
                  <a:outerShdw blurRad="38100" dist="38100" dir="2700000" algn="tl">
                    <a:srgbClr val="000000">
                      <a:alpha val="43137"/>
                    </a:srgbClr>
                  </a:outerShdw>
                </a:effectLst>
              </a:rPr>
              <a:t>SMTP service (sending mail)</a:t>
            </a:r>
          </a:p>
        </p:txBody>
      </p:sp>
      <p:sp>
        <p:nvSpPr>
          <p:cNvPr id="7" name="Zástupný obsah 6">
            <a:extLst>
              <a:ext uri="{FF2B5EF4-FFF2-40B4-BE49-F238E27FC236}">
                <a16:creationId xmlns:a16="http://schemas.microsoft.com/office/drawing/2014/main" id="{00B8FB48-F99C-43F4-A6BB-8B7A74858EEB}"/>
              </a:ext>
            </a:extLst>
          </p:cNvPr>
          <p:cNvSpPr>
            <a:spLocks noGrp="1"/>
          </p:cNvSpPr>
          <p:nvPr>
            <p:ph idx="1"/>
          </p:nvPr>
        </p:nvSpPr>
        <p:spPr/>
        <p:txBody>
          <a:bodyPr/>
          <a:lstStyle/>
          <a:p>
            <a:pPr>
              <a:buFont typeface="Wingdings" panose="05000000000000000000" pitchFamily="2" charset="2"/>
              <a:buChar char="§"/>
            </a:pPr>
            <a:r>
              <a:rPr lang="cs-CZ" sz="1600" dirty="0"/>
              <a:t>SMTP is a service for sending email, especially when using email clients</a:t>
            </a:r>
          </a:p>
        </p:txBody>
      </p:sp>
      <p:sp>
        <p:nvSpPr>
          <p:cNvPr id="45061" name="Text Box 6"/>
          <p:cNvSpPr txBox="1">
            <a:spLocks noChangeArrowheads="1"/>
          </p:cNvSpPr>
          <p:nvPr/>
        </p:nvSpPr>
        <p:spPr bwMode="auto">
          <a:xfrm>
            <a:off x="1045671" y="2325885"/>
            <a:ext cx="108395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2000" dirty="0">
                <a:latin typeface="+mj-lt"/>
              </a:rPr>
              <a:t>CLIENT</a:t>
            </a:r>
          </a:p>
        </p:txBody>
      </p:sp>
      <p:sp>
        <p:nvSpPr>
          <p:cNvPr id="45062" name="Text Box 7"/>
          <p:cNvSpPr txBox="1">
            <a:spLocks noChangeArrowheads="1"/>
          </p:cNvSpPr>
          <p:nvPr/>
        </p:nvSpPr>
        <p:spPr bwMode="auto">
          <a:xfrm>
            <a:off x="7710054" y="2323203"/>
            <a:ext cx="123803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2000" dirty="0">
                <a:latin typeface="+mj-lt"/>
              </a:rPr>
              <a:t>SERVER</a:t>
            </a:r>
          </a:p>
        </p:txBody>
      </p:sp>
      <p:sp>
        <p:nvSpPr>
          <p:cNvPr id="45063" name="AutoShape 8"/>
          <p:cNvSpPr>
            <a:spLocks noChangeArrowheads="1"/>
          </p:cNvSpPr>
          <p:nvPr/>
        </p:nvSpPr>
        <p:spPr bwMode="auto">
          <a:xfrm>
            <a:off x="3092453" y="2723313"/>
            <a:ext cx="3776972" cy="559338"/>
          </a:xfrm>
          <a:prstGeom prst="rightArrow">
            <a:avLst>
              <a:gd name="adj1" fmla="val 50000"/>
              <a:gd name="adj2" fmla="val 88889"/>
            </a:avLst>
          </a:prstGeom>
          <a:solidFill>
            <a:schemeClr val="bg1"/>
          </a:solidFill>
          <a:ln w="2540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1400" dirty="0">
                <a:latin typeface="+mj-lt"/>
              </a:rPr>
              <a:t>Email to send</a:t>
            </a:r>
          </a:p>
        </p:txBody>
      </p:sp>
      <p:sp>
        <p:nvSpPr>
          <p:cNvPr id="45064" name="AutoShape 9"/>
          <p:cNvSpPr>
            <a:spLocks noChangeArrowheads="1"/>
          </p:cNvSpPr>
          <p:nvPr/>
        </p:nvSpPr>
        <p:spPr bwMode="auto">
          <a:xfrm>
            <a:off x="3092453" y="3436449"/>
            <a:ext cx="3776972" cy="559338"/>
          </a:xfrm>
          <a:prstGeom prst="leftArrow">
            <a:avLst>
              <a:gd name="adj1" fmla="val 50000"/>
              <a:gd name="adj2" fmla="val 74740"/>
            </a:avLst>
          </a:prstGeom>
          <a:solidFill>
            <a:schemeClr val="bg1"/>
          </a:solidFill>
          <a:ln w="2540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1400" dirty="0">
                <a:latin typeface="+mj-lt"/>
              </a:rPr>
              <a:t>Answer: accepted/not accepted</a:t>
            </a:r>
          </a:p>
        </p:txBody>
      </p:sp>
      <p:sp>
        <p:nvSpPr>
          <p:cNvPr id="45065" name="Text Box 10"/>
          <p:cNvSpPr txBox="1">
            <a:spLocks noChangeArrowheads="1"/>
          </p:cNvSpPr>
          <p:nvPr/>
        </p:nvSpPr>
        <p:spPr bwMode="auto">
          <a:xfrm>
            <a:off x="848117" y="4279563"/>
            <a:ext cx="226805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600" dirty="0">
                <a:latin typeface="+mj-lt"/>
              </a:rPr>
              <a:t>Clients:</a:t>
            </a:r>
          </a:p>
          <a:p>
            <a:pPr marL="285750" indent="-285750" eaLnBrk="1" hangingPunct="1">
              <a:spcBef>
                <a:spcPct val="0"/>
              </a:spcBef>
              <a:buFont typeface="Wingdings" panose="05000000000000000000" pitchFamily="2" charset="2"/>
              <a:buChar char="§"/>
            </a:pPr>
            <a:r>
              <a:rPr lang="cs-CZ" altLang="cs-CZ" sz="1600" dirty="0">
                <a:latin typeface="+mj-lt"/>
              </a:rPr>
              <a:t>MS Post 10</a:t>
            </a:r>
          </a:p>
          <a:p>
            <a:pPr marL="285750" indent="-285750" eaLnBrk="1" hangingPunct="1">
              <a:spcBef>
                <a:spcPct val="0"/>
              </a:spcBef>
              <a:buFont typeface="Wingdings" panose="05000000000000000000" pitchFamily="2" charset="2"/>
              <a:buChar char="§"/>
            </a:pPr>
            <a:r>
              <a:rPr lang="cs-CZ" altLang="cs-CZ" sz="1600" dirty="0">
                <a:latin typeface="+mj-lt"/>
              </a:rPr>
              <a:t>MS Outlook</a:t>
            </a:r>
          </a:p>
          <a:p>
            <a:pPr marL="285750" indent="-285750" eaLnBrk="1" hangingPunct="1">
              <a:spcBef>
                <a:spcPct val="0"/>
              </a:spcBef>
              <a:buFont typeface="Wingdings" panose="05000000000000000000" pitchFamily="2" charset="2"/>
              <a:buChar char="§"/>
            </a:pPr>
            <a:r>
              <a:rPr lang="cs-CZ" altLang="cs-CZ" sz="1600" dirty="0">
                <a:latin typeface="+mj-lt"/>
              </a:rPr>
              <a:t>Mozilla </a:t>
            </a:r>
            <a:r>
              <a:rPr lang="cs-CZ" altLang="cs-CZ" sz="1600" dirty="0" err="1">
                <a:latin typeface="+mj-lt"/>
              </a:rPr>
              <a:t>Thunderbird</a:t>
            </a:r>
            <a:endParaRPr lang="cs-CZ" altLang="cs-CZ" sz="1600" dirty="0">
              <a:latin typeface="+mj-lt"/>
            </a:endParaRPr>
          </a:p>
          <a:p>
            <a:pPr marL="285750" indent="-285750" eaLnBrk="1" hangingPunct="1">
              <a:spcBef>
                <a:spcPct val="0"/>
              </a:spcBef>
              <a:buFont typeface="Wingdings" panose="05000000000000000000" pitchFamily="2" charset="2"/>
              <a:buChar char="§"/>
            </a:pPr>
            <a:r>
              <a:rPr lang="cs-CZ" altLang="cs-CZ" sz="1600" dirty="0">
                <a:latin typeface="+mj-lt"/>
              </a:rPr>
              <a:t>Apple Mail</a:t>
            </a:r>
          </a:p>
        </p:txBody>
      </p:sp>
      <p:sp>
        <p:nvSpPr>
          <p:cNvPr id="45066" name="Text Box 11"/>
          <p:cNvSpPr txBox="1">
            <a:spLocks noChangeArrowheads="1"/>
          </p:cNvSpPr>
          <p:nvPr/>
        </p:nvSpPr>
        <p:spPr bwMode="auto">
          <a:xfrm>
            <a:off x="7634606" y="4279964"/>
            <a:ext cx="14366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600" dirty="0">
                <a:latin typeface="+mj-lt"/>
              </a:rPr>
              <a:t>SMTP service</a:t>
            </a:r>
          </a:p>
        </p:txBody>
      </p:sp>
      <p:sp>
        <p:nvSpPr>
          <p:cNvPr id="2" name="AutoShape 2" descr="Webový server - - HTML5">
            <a:extLst>
              <a:ext uri="{FF2B5EF4-FFF2-40B4-BE49-F238E27FC236}">
                <a16:creationId xmlns:a16="http://schemas.microsoft.com/office/drawing/2014/main" id="{32B03F34-71BC-4041-988C-896016B8FDC0}"/>
              </a:ext>
            </a:extLst>
          </p:cNvPr>
          <p:cNvSpPr>
            <a:spLocks noChangeAspect="1" noChangeArrowheads="1"/>
          </p:cNvSpPr>
          <p:nvPr/>
        </p:nvSpPr>
        <p:spPr bwMode="auto">
          <a:xfrm>
            <a:off x="3938069" y="423726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sz="1600">
              <a:latin typeface="+mj-lt"/>
            </a:endParaRPr>
          </a:p>
        </p:txBody>
      </p:sp>
      <p:pic>
        <p:nvPicPr>
          <p:cNvPr id="13" name="Grafický objekt 12" descr="Počítač">
            <a:extLst>
              <a:ext uri="{FF2B5EF4-FFF2-40B4-BE49-F238E27FC236}">
                <a16:creationId xmlns:a16="http://schemas.microsoft.com/office/drawing/2014/main" id="{DED54CCA-FE04-41C6-883D-90E62AB143A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00628" y="2622682"/>
            <a:ext cx="1656881" cy="1656881"/>
          </a:xfrm>
          <a:prstGeom prst="rect">
            <a:avLst/>
          </a:prstGeom>
        </p:spPr>
      </p:pic>
      <p:pic>
        <p:nvPicPr>
          <p:cNvPr id="19" name="Grafický objekt 18" descr="Programátor">
            <a:extLst>
              <a:ext uri="{FF2B5EF4-FFF2-40B4-BE49-F238E27FC236}">
                <a16:creationId xmlns:a16="http://schemas.microsoft.com/office/drawing/2014/main" id="{71080BEA-1A63-445C-A5F1-FB96D7BAF96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04369" y="2525314"/>
            <a:ext cx="1656881" cy="1656881"/>
          </a:xfrm>
          <a:prstGeom prst="rect">
            <a:avLst/>
          </a:prstGeom>
        </p:spPr>
      </p:pic>
      <p:sp>
        <p:nvSpPr>
          <p:cNvPr id="21" name="Obdélník 20">
            <a:extLst>
              <a:ext uri="{FF2B5EF4-FFF2-40B4-BE49-F238E27FC236}">
                <a16:creationId xmlns:a16="http://schemas.microsoft.com/office/drawing/2014/main" id="{0B36D771-A5F3-4A4D-A059-675661722ACE}"/>
              </a:ext>
            </a:extLst>
          </p:cNvPr>
          <p:cNvSpPr/>
          <p:nvPr/>
        </p:nvSpPr>
        <p:spPr>
          <a:xfrm>
            <a:off x="3536286" y="2609402"/>
            <a:ext cx="2767104" cy="276999"/>
          </a:xfrm>
          <a:prstGeom prst="rect">
            <a:avLst/>
          </a:prstGeom>
        </p:spPr>
        <p:txBody>
          <a:bodyPr wrap="none">
            <a:spAutoFit/>
          </a:bodyPr>
          <a:lstStyle/>
          <a:p>
            <a:pPr algn="ctr"/>
            <a:r>
              <a:rPr lang="cs-CZ" altLang="cs-CZ" sz="1200" dirty="0">
                <a:solidFill>
                  <a:srgbClr val="C00000"/>
                </a:solidFill>
                <a:latin typeface="+mj-lt"/>
              </a:rPr>
              <a:t>User login with name and password</a:t>
            </a:r>
          </a:p>
        </p:txBody>
      </p:sp>
      <p:sp>
        <p:nvSpPr>
          <p:cNvPr id="16" name="AutoShape 8">
            <a:extLst>
              <a:ext uri="{FF2B5EF4-FFF2-40B4-BE49-F238E27FC236}">
                <a16:creationId xmlns:a16="http://schemas.microsoft.com/office/drawing/2014/main" id="{D7AED02C-CDB8-4C65-A536-E00A19353DF9}"/>
              </a:ext>
            </a:extLst>
          </p:cNvPr>
          <p:cNvSpPr>
            <a:spLocks noChangeArrowheads="1"/>
          </p:cNvSpPr>
          <p:nvPr/>
        </p:nvSpPr>
        <p:spPr bwMode="auto">
          <a:xfrm>
            <a:off x="9438300" y="2622683"/>
            <a:ext cx="1949557" cy="1656880"/>
          </a:xfrm>
          <a:prstGeom prst="rightArrow">
            <a:avLst>
              <a:gd name="adj1" fmla="val 66696"/>
              <a:gd name="adj2" fmla="val 24426"/>
            </a:avLst>
          </a:prstGeom>
          <a:solidFill>
            <a:schemeClr val="bg1"/>
          </a:solidFill>
          <a:ln w="2540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1400" dirty="0">
                <a:latin typeface="+mj-lt"/>
              </a:rPr>
              <a:t>Send to </a:t>
            </a:r>
          </a:p>
          <a:p>
            <a:pPr algn="ctr" eaLnBrk="1" hangingPunct="1">
              <a:spcBef>
                <a:spcPct val="0"/>
              </a:spcBef>
              <a:buFontTx/>
              <a:buNone/>
            </a:pPr>
            <a:r>
              <a:rPr lang="cs-CZ" altLang="cs-CZ" sz="1400" dirty="0">
                <a:latin typeface="+mj-lt"/>
              </a:rPr>
              <a:t>email </a:t>
            </a:r>
          </a:p>
          <a:p>
            <a:pPr algn="ctr" eaLnBrk="1" hangingPunct="1">
              <a:spcBef>
                <a:spcPct val="0"/>
              </a:spcBef>
              <a:buFontTx/>
              <a:buNone/>
            </a:pPr>
            <a:r>
              <a:rPr lang="cs-CZ" altLang="cs-CZ" sz="1400" dirty="0">
                <a:latin typeface="+mj-lt"/>
              </a:rPr>
              <a:t>to the server </a:t>
            </a:r>
          </a:p>
          <a:p>
            <a:pPr algn="ctr" eaLnBrk="1" hangingPunct="1">
              <a:spcBef>
                <a:spcPct val="0"/>
              </a:spcBef>
              <a:buFontTx/>
              <a:buNone/>
            </a:pPr>
            <a:r>
              <a:rPr lang="cs-CZ" altLang="cs-CZ" sz="1400" dirty="0">
                <a:latin typeface="+mj-lt"/>
              </a:rPr>
              <a:t>recipient</a:t>
            </a:r>
          </a:p>
        </p:txBody>
      </p:sp>
    </p:spTree>
    <p:extLst>
      <p:ext uri="{BB962C8B-B14F-4D97-AF65-F5344CB8AC3E}">
        <p14:creationId xmlns:p14="http://schemas.microsoft.com/office/powerpoint/2010/main" val="27839385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23904E0-011C-4215-8DC0-A07E24C482C0}"/>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3ADD3B3A-5466-4AB0-8DA3-137A5AACD0E5}"/>
              </a:ext>
            </a:extLst>
          </p:cNvPr>
          <p:cNvSpPr>
            <a:spLocks noGrp="1"/>
          </p:cNvSpPr>
          <p:nvPr>
            <p:ph type="sldNum" sz="quarter" idx="11"/>
          </p:nvPr>
        </p:nvSpPr>
        <p:spPr/>
        <p:txBody>
          <a:bodyPr/>
          <a:lstStyle/>
          <a:p>
            <a:fld id="{0970407D-EE58-4A0B-824B-1D3AE42DD9CF}" type="slidenum">
              <a:rPr lang="cs-CZ" altLang="cs-CZ" smtClean="0"/>
              <a:t>33</a:t>
            </a:fld>
            <a:endParaRPr lang="cs-CZ" altLang="cs-CZ" dirty="0"/>
          </a:p>
        </p:txBody>
      </p:sp>
      <p:sp>
        <p:nvSpPr>
          <p:cNvPr id="61442" name="Rectangle 2"/>
          <p:cNvSpPr>
            <a:spLocks noGrp="1" noChangeArrowheads="1"/>
          </p:cNvSpPr>
          <p:nvPr>
            <p:ph type="title"/>
          </p:nvPr>
        </p:nvSpPr>
        <p:spPr/>
        <p:txBody>
          <a:bodyPr/>
          <a:lstStyle/>
          <a:p>
            <a:pPr eaLnBrk="1" hangingPunct="1"/>
            <a:r>
              <a:rPr lang="en-US" altLang="cs-CZ" dirty="0"/>
              <a:t>Virtual private network </a:t>
            </a:r>
            <a:r>
              <a:rPr lang="cs-CZ" altLang="cs-CZ" dirty="0"/>
              <a:t>(VPN</a:t>
            </a:r>
            <a:r>
              <a:rPr lang="en-US" altLang="cs-CZ" dirty="0"/>
              <a:t>)</a:t>
            </a:r>
            <a:r>
              <a:rPr lang="cs-CZ" altLang="cs-CZ" dirty="0"/>
              <a:t> service</a:t>
            </a:r>
          </a:p>
        </p:txBody>
      </p:sp>
      <p:sp>
        <p:nvSpPr>
          <p:cNvPr id="61443" name="Rectangle 4"/>
          <p:cNvSpPr>
            <a:spLocks noGrp="1" noChangeArrowheads="1"/>
          </p:cNvSpPr>
          <p:nvPr>
            <p:ph idx="1"/>
          </p:nvPr>
        </p:nvSpPr>
        <p:spPr>
          <a:noFill/>
        </p:spPr>
        <p:txBody>
          <a:bodyPr/>
          <a:lstStyle/>
          <a:p>
            <a:pPr eaLnBrk="1" hangingPunct="1">
              <a:lnSpc>
                <a:spcPct val="200000"/>
              </a:lnSpc>
              <a:buFont typeface="Wingdings" panose="05000000000000000000" pitchFamily="2" charset="2"/>
              <a:buChar char="§"/>
            </a:pPr>
            <a:r>
              <a:rPr lang="cs-CZ" altLang="cs-CZ" sz="1800" dirty="0"/>
              <a:t>The service simulates the connection of a remote computer to the local network</a:t>
            </a:r>
          </a:p>
          <a:p>
            <a:pPr eaLnBrk="1" hangingPunct="1">
              <a:lnSpc>
                <a:spcPct val="200000"/>
              </a:lnSpc>
              <a:buFont typeface="Wingdings" panose="05000000000000000000" pitchFamily="2" charset="2"/>
              <a:buChar char="§"/>
            </a:pPr>
            <a:r>
              <a:rPr lang="cs-CZ" altLang="cs-CZ" sz="1800" dirty="0"/>
              <a:t>"Tunnel" to the remote network</a:t>
            </a:r>
          </a:p>
          <a:p>
            <a:pPr eaLnBrk="1" hangingPunct="1">
              <a:lnSpc>
                <a:spcPct val="200000"/>
              </a:lnSpc>
              <a:buFont typeface="Wingdings" panose="05000000000000000000" pitchFamily="2" charset="2"/>
              <a:buChar char="§"/>
            </a:pPr>
            <a:r>
              <a:rPr lang="cs-CZ" altLang="cs-CZ" sz="1800" dirty="0"/>
              <a:t>The remote computer is assigned a local IP address </a:t>
            </a:r>
          </a:p>
          <a:p>
            <a:pPr eaLnBrk="1" hangingPunct="1">
              <a:lnSpc>
                <a:spcPct val="200000"/>
              </a:lnSpc>
              <a:buFont typeface="Wingdings" panose="05000000000000000000" pitchFamily="2" charset="2"/>
              <a:buChar char="§"/>
            </a:pPr>
            <a:r>
              <a:rPr lang="cs-CZ" altLang="cs-CZ" sz="1800" dirty="0"/>
              <a:t>The remote PC then becomes "almost" a full-fledged part of the internal network</a:t>
            </a:r>
          </a:p>
          <a:p>
            <a:pPr eaLnBrk="1" hangingPunct="1">
              <a:lnSpc>
                <a:spcPct val="200000"/>
              </a:lnSpc>
              <a:buFont typeface="Wingdings" panose="05000000000000000000" pitchFamily="2" charset="2"/>
              <a:buChar char="§"/>
            </a:pPr>
            <a:r>
              <a:rPr lang="cs-CZ" altLang="cs-CZ" sz="1800" dirty="0"/>
              <a:t>Used for remote access to work, for example in HO</a:t>
            </a:r>
          </a:p>
          <a:p>
            <a:pPr eaLnBrk="1" hangingPunct="1">
              <a:lnSpc>
                <a:spcPct val="200000"/>
              </a:lnSpc>
              <a:buFont typeface="Wingdings" panose="05000000000000000000" pitchFamily="2" charset="2"/>
              <a:buChar char="§"/>
            </a:pPr>
            <a:r>
              <a:rPr lang="cs-CZ" altLang="cs-CZ" sz="1800" dirty="0"/>
              <a:t>It is always necessary to install some client software</a:t>
            </a:r>
          </a:p>
          <a:p>
            <a:pPr>
              <a:lnSpc>
                <a:spcPct val="150000"/>
              </a:lnSpc>
              <a:buFont typeface="Wingdings" panose="05000000000000000000" pitchFamily="2" charset="2"/>
              <a:buChar char="§"/>
            </a:pPr>
            <a:r>
              <a:rPr lang="cs-CZ" altLang="cs-CZ" sz="1800" dirty="0"/>
              <a:t>Nowadays, PCs with Windows, MacOS and Linux are mostly supported, but also mobile devices with Google Android or iOS.</a:t>
            </a:r>
          </a:p>
          <a:p>
            <a:pPr eaLnBrk="1" hangingPunct="1">
              <a:lnSpc>
                <a:spcPct val="150000"/>
              </a:lnSpc>
              <a:buFont typeface="Wingdings" panose="05000000000000000000" pitchFamily="2" charset="2"/>
              <a:buChar char="§"/>
            </a:pPr>
            <a:endParaRPr lang="cs-CZ" altLang="cs-CZ" sz="1800" dirty="0"/>
          </a:p>
        </p:txBody>
      </p:sp>
    </p:spTree>
    <p:extLst>
      <p:ext uri="{BB962C8B-B14F-4D97-AF65-F5344CB8AC3E}">
        <p14:creationId xmlns:p14="http://schemas.microsoft.com/office/powerpoint/2010/main" val="15058339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68DA9C8-7A4D-46CD-BD82-DB0C57D108BD}"/>
              </a:ext>
            </a:extLst>
          </p:cNvPr>
          <p:cNvSpPr>
            <a:spLocks noGrp="1"/>
          </p:cNvSpPr>
          <p:nvPr>
            <p:ph type="ftr" sz="quarter" idx="10"/>
          </p:nvPr>
        </p:nvSpPr>
        <p:spPr/>
        <p:txBody>
          <a:bodyPr/>
          <a:lstStyle/>
          <a:p>
            <a:r>
              <a:rPr lang="cs-CZ"/>
              <a:t>Computer network user - course materials</a:t>
            </a:r>
            <a:endParaRPr lang="cs-CZ" dirty="0"/>
          </a:p>
        </p:txBody>
      </p:sp>
      <p:sp>
        <p:nvSpPr>
          <p:cNvPr id="4" name="Zástupný symbol pro číslo snímku 3">
            <a:extLst>
              <a:ext uri="{FF2B5EF4-FFF2-40B4-BE49-F238E27FC236}">
                <a16:creationId xmlns:a16="http://schemas.microsoft.com/office/drawing/2014/main" id="{1B1F7FAA-3252-46C3-8C91-DA2AF677C1B7}"/>
              </a:ext>
            </a:extLst>
          </p:cNvPr>
          <p:cNvSpPr>
            <a:spLocks noGrp="1"/>
          </p:cNvSpPr>
          <p:nvPr>
            <p:ph type="sldNum" sz="quarter" idx="11"/>
          </p:nvPr>
        </p:nvSpPr>
        <p:spPr/>
        <p:txBody>
          <a:bodyPr/>
          <a:lstStyle/>
          <a:p>
            <a:fld id="{0970407D-EE58-4A0B-824B-1D3AE42DD9CF}" type="slidenum">
              <a:rPr lang="cs-CZ" altLang="cs-CZ" smtClean="0"/>
              <a:t>34</a:t>
            </a:fld>
            <a:endParaRPr lang="cs-CZ" altLang="cs-CZ" dirty="0"/>
          </a:p>
        </p:txBody>
      </p:sp>
      <p:sp>
        <p:nvSpPr>
          <p:cNvPr id="62466" name="Nadpis 1"/>
          <p:cNvSpPr>
            <a:spLocks noGrp="1"/>
          </p:cNvSpPr>
          <p:nvPr>
            <p:ph type="title"/>
          </p:nvPr>
        </p:nvSpPr>
        <p:spPr/>
        <p:txBody>
          <a:bodyPr/>
          <a:lstStyle/>
          <a:p>
            <a:r>
              <a:rPr lang="cs-CZ" altLang="cs-CZ" dirty="0"/>
              <a:t>VPN service for MU students and employees</a:t>
            </a:r>
          </a:p>
        </p:txBody>
      </p:sp>
      <p:sp>
        <p:nvSpPr>
          <p:cNvPr id="3" name="Zástupný symbol pro obsah 2"/>
          <p:cNvSpPr>
            <a:spLocks noGrp="1"/>
          </p:cNvSpPr>
          <p:nvPr>
            <p:ph idx="1"/>
          </p:nvPr>
        </p:nvSpPr>
        <p:spPr/>
        <p:txBody>
          <a:bodyPr/>
          <a:lstStyle/>
          <a:p>
            <a:pPr>
              <a:lnSpc>
                <a:spcPct val="150000"/>
              </a:lnSpc>
              <a:buFont typeface="Wingdings" panose="05000000000000000000" pitchFamily="2" charset="2"/>
              <a:buChar char="§"/>
              <a:defRPr/>
            </a:pPr>
            <a:r>
              <a:rPr lang="cs-CZ" sz="1600" dirty="0"/>
              <a:t>The MUNI VPN provides staff and students with access to the university network from home, abroad or another university. </a:t>
            </a:r>
          </a:p>
          <a:p>
            <a:pPr>
              <a:lnSpc>
                <a:spcPct val="150000"/>
              </a:lnSpc>
              <a:buFont typeface="Wingdings" panose="05000000000000000000" pitchFamily="2" charset="2"/>
              <a:buChar char="§"/>
              <a:defRPr/>
            </a:pPr>
            <a:endParaRPr lang="cs-CZ" sz="1600" dirty="0"/>
          </a:p>
          <a:p>
            <a:pPr>
              <a:lnSpc>
                <a:spcPct val="150000"/>
              </a:lnSpc>
              <a:buFont typeface="Wingdings" panose="05000000000000000000" pitchFamily="2" charset="2"/>
              <a:buChar char="§"/>
              <a:defRPr/>
            </a:pPr>
            <a:r>
              <a:rPr lang="cs-CZ" altLang="cs-CZ" sz="1600" dirty="0"/>
              <a:t>To log in, you need to know the User ID + secondary password</a:t>
            </a:r>
          </a:p>
          <a:p>
            <a:pPr>
              <a:lnSpc>
                <a:spcPct val="150000"/>
              </a:lnSpc>
              <a:buFont typeface="Wingdings" panose="05000000000000000000" pitchFamily="2" charset="2"/>
              <a:buChar char="§"/>
              <a:defRPr/>
            </a:pPr>
            <a:endParaRPr lang="cs-CZ" altLang="cs-CZ" sz="1600" dirty="0"/>
          </a:p>
          <a:p>
            <a:pPr>
              <a:lnSpc>
                <a:spcPct val="150000"/>
              </a:lnSpc>
              <a:buFont typeface="Wingdings" panose="05000000000000000000" pitchFamily="2" charset="2"/>
              <a:buChar char="§"/>
              <a:defRPr/>
            </a:pPr>
            <a:r>
              <a:rPr lang="cs-CZ" sz="1600" dirty="0"/>
              <a:t>This allows students and staff to use services that are only available from the university network, even if they are not currently on the network. By connecting to the VPN, you get a public address from the MU range, for example: </a:t>
            </a:r>
          </a:p>
          <a:p>
            <a:pPr lvl="1">
              <a:lnSpc>
                <a:spcPct val="150000"/>
              </a:lnSpc>
              <a:buFont typeface="Wingdings" panose="05000000000000000000" pitchFamily="2" charset="2"/>
              <a:buChar char="§"/>
              <a:defRPr/>
            </a:pPr>
            <a:r>
              <a:rPr lang="cs-CZ" sz="1400" dirty="0"/>
              <a:t>access to MU's paid information resources: </a:t>
            </a:r>
            <a:r>
              <a:rPr lang="cs-CZ" sz="1400" dirty="0">
                <a:hlinkClick r:id="rId3"/>
              </a:rPr>
              <a:t>http://ezdroje.muni.cz/prehled/abecedne.php?lang=cs</a:t>
            </a:r>
            <a:endParaRPr lang="cs-CZ" sz="1400" dirty="0"/>
          </a:p>
          <a:p>
            <a:pPr lvl="1">
              <a:lnSpc>
                <a:spcPct val="150000"/>
              </a:lnSpc>
              <a:buFont typeface="Wingdings" panose="05000000000000000000" pitchFamily="2" charset="2"/>
              <a:buChar char="§"/>
              <a:defRPr/>
            </a:pPr>
            <a:r>
              <a:rPr lang="cs-CZ" sz="1400" dirty="0"/>
              <a:t>Access to paid university licenses: </a:t>
            </a:r>
            <a:r>
              <a:rPr lang="cs-CZ" sz="1400" dirty="0">
                <a:hlinkClick r:id="rId4"/>
              </a:rPr>
              <a:t>https://it.muni.cz/sluzby/software</a:t>
            </a:r>
            <a:endParaRPr lang="cs-CZ" sz="1400" dirty="0"/>
          </a:p>
          <a:p>
            <a:pPr lvl="1">
              <a:lnSpc>
                <a:spcPct val="150000"/>
              </a:lnSpc>
              <a:buFont typeface="Wingdings" panose="05000000000000000000" pitchFamily="2" charset="2"/>
              <a:buChar char="§"/>
              <a:defRPr/>
            </a:pPr>
            <a:r>
              <a:rPr lang="cs-CZ" sz="1400" dirty="0"/>
              <a:t>access to services available only from the MU network (e.g. specialised equipment and devices)</a:t>
            </a:r>
          </a:p>
          <a:p>
            <a:pPr lvl="1">
              <a:lnSpc>
                <a:spcPct val="150000"/>
              </a:lnSpc>
              <a:buFont typeface="Wingdings" panose="05000000000000000000" pitchFamily="2" charset="2"/>
              <a:buChar char="§"/>
              <a:defRPr/>
            </a:pPr>
            <a:endParaRPr lang="cs-CZ" sz="1600" dirty="0"/>
          </a:p>
          <a:p>
            <a:pPr>
              <a:lnSpc>
                <a:spcPct val="150000"/>
              </a:lnSpc>
              <a:buFont typeface="Wingdings" panose="05000000000000000000" pitchFamily="2" charset="2"/>
              <a:buChar char="§"/>
              <a:defRPr/>
            </a:pPr>
            <a:r>
              <a:rPr lang="cs-CZ" sz="1600" dirty="0"/>
              <a:t>For more information visit: </a:t>
            </a:r>
            <a:r>
              <a:rPr lang="cs-CZ" altLang="cs-CZ" sz="1600" dirty="0">
                <a:hlinkClick r:id="rId5"/>
              </a:rPr>
              <a:t>http://vpn.muni.cz/ </a:t>
            </a:r>
            <a:r>
              <a:rPr lang="en-US" altLang="cs-CZ" sz="1600" dirty="0"/>
              <a:t>(OpenVPN)</a:t>
            </a:r>
            <a:endParaRPr lang="cs-CZ" altLang="cs-CZ" sz="1600" dirty="0"/>
          </a:p>
          <a:p>
            <a:pPr>
              <a:buFont typeface="Wingdings" panose="05000000000000000000" pitchFamily="2" charset="2"/>
              <a:buChar char="§"/>
              <a:defRPr/>
            </a:pPr>
            <a:endParaRPr lang="cs-CZ" sz="2400" dirty="0"/>
          </a:p>
          <a:p>
            <a:pPr marL="628650" lvl="1" indent="-171450">
              <a:buFont typeface="Wingdings" panose="05000000000000000000" pitchFamily="2" charset="2"/>
              <a:buChar char="§"/>
              <a:defRPr/>
            </a:pPr>
            <a:endParaRPr lang="cs-CZ" sz="1800" dirty="0"/>
          </a:p>
          <a:p>
            <a:pPr>
              <a:lnSpc>
                <a:spcPct val="100000"/>
              </a:lnSpc>
              <a:buFont typeface="Wingdings" panose="05000000000000000000" pitchFamily="2" charset="2"/>
              <a:buChar char="§"/>
              <a:defRPr/>
            </a:pPr>
            <a:endParaRPr lang="cs-CZ" sz="1800" dirty="0"/>
          </a:p>
        </p:txBody>
      </p:sp>
    </p:spTree>
    <p:extLst>
      <p:ext uri="{BB962C8B-B14F-4D97-AF65-F5344CB8AC3E}">
        <p14:creationId xmlns:p14="http://schemas.microsoft.com/office/powerpoint/2010/main" val="19402142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95C6220-9EC1-41C1-A189-5C835FBC12C3}"/>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DF22AB4F-630B-4380-AEA3-F99930899E63}"/>
              </a:ext>
            </a:extLst>
          </p:cNvPr>
          <p:cNvSpPr>
            <a:spLocks noGrp="1"/>
          </p:cNvSpPr>
          <p:nvPr>
            <p:ph type="sldNum" sz="quarter" idx="11"/>
          </p:nvPr>
        </p:nvSpPr>
        <p:spPr/>
        <p:txBody>
          <a:bodyPr/>
          <a:lstStyle/>
          <a:p>
            <a:fld id="{0970407D-EE58-4A0B-824B-1D3AE42DD9CF}" type="slidenum">
              <a:rPr lang="cs-CZ" altLang="cs-CZ" smtClean="0"/>
              <a:t>35</a:t>
            </a:fld>
            <a:endParaRPr lang="cs-CZ" altLang="cs-CZ" dirty="0"/>
          </a:p>
        </p:txBody>
      </p:sp>
      <p:sp>
        <p:nvSpPr>
          <p:cNvPr id="6" name="Nadpis 5">
            <a:extLst>
              <a:ext uri="{FF2B5EF4-FFF2-40B4-BE49-F238E27FC236}">
                <a16:creationId xmlns:a16="http://schemas.microsoft.com/office/drawing/2014/main" id="{1F791340-9D31-4B3E-BC37-573E1BF90A42}"/>
              </a:ext>
            </a:extLst>
          </p:cNvPr>
          <p:cNvSpPr>
            <a:spLocks noGrp="1"/>
          </p:cNvSpPr>
          <p:nvPr>
            <p:ph type="title"/>
          </p:nvPr>
        </p:nvSpPr>
        <p:spPr/>
        <p:txBody>
          <a:bodyPr/>
          <a:lstStyle/>
          <a:p>
            <a:pPr algn="ctr"/>
            <a:r>
              <a:rPr lang="cs-CZ" dirty="0"/>
              <a:t>Network services</a:t>
            </a:r>
          </a:p>
        </p:txBody>
      </p:sp>
    </p:spTree>
    <p:extLst>
      <p:ext uri="{BB962C8B-B14F-4D97-AF65-F5344CB8AC3E}">
        <p14:creationId xmlns:p14="http://schemas.microsoft.com/office/powerpoint/2010/main" val="8546988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a:extLst>
              <a:ext uri="{FF2B5EF4-FFF2-40B4-BE49-F238E27FC236}">
                <a16:creationId xmlns:a16="http://schemas.microsoft.com/office/drawing/2014/main" id="{2A8888E1-7CED-4385-89E9-3911B4D546DF}"/>
              </a:ext>
            </a:extLst>
          </p:cNvPr>
          <p:cNvSpPr>
            <a:spLocks noGrp="1"/>
          </p:cNvSpPr>
          <p:nvPr>
            <p:ph type="ftr" sz="quarter" idx="10"/>
          </p:nvPr>
        </p:nvSpPr>
        <p:spPr/>
        <p:txBody>
          <a:bodyPr/>
          <a:lstStyle/>
          <a:p>
            <a:r>
              <a:rPr lang="cs-CZ"/>
              <a:t>Computer network user - course materials</a:t>
            </a:r>
            <a:endParaRPr lang="cs-CZ" dirty="0"/>
          </a:p>
        </p:txBody>
      </p:sp>
      <p:sp>
        <p:nvSpPr>
          <p:cNvPr id="5" name="Zástupný symbol pro číslo snímku 4">
            <a:extLst>
              <a:ext uri="{FF2B5EF4-FFF2-40B4-BE49-F238E27FC236}">
                <a16:creationId xmlns:a16="http://schemas.microsoft.com/office/drawing/2014/main" id="{2F40EDD8-6635-4A25-A814-C114720E72DC}"/>
              </a:ext>
            </a:extLst>
          </p:cNvPr>
          <p:cNvSpPr>
            <a:spLocks noGrp="1"/>
          </p:cNvSpPr>
          <p:nvPr>
            <p:ph type="sldNum" sz="quarter" idx="11"/>
          </p:nvPr>
        </p:nvSpPr>
        <p:spPr/>
        <p:txBody>
          <a:bodyPr/>
          <a:lstStyle/>
          <a:p>
            <a:fld id="{0970407D-EE58-4A0B-824B-1D3AE42DD9CF}" type="slidenum">
              <a:rPr lang="cs-CZ" altLang="cs-CZ" smtClean="0"/>
              <a:t>36</a:t>
            </a:fld>
            <a:endParaRPr lang="cs-CZ" altLang="cs-CZ" dirty="0"/>
          </a:p>
        </p:txBody>
      </p:sp>
      <p:sp>
        <p:nvSpPr>
          <p:cNvPr id="2" name="Nadpis 1"/>
          <p:cNvSpPr>
            <a:spLocks noGrp="1"/>
          </p:cNvSpPr>
          <p:nvPr>
            <p:ph type="title"/>
          </p:nvPr>
        </p:nvSpPr>
        <p:spPr/>
        <p:txBody>
          <a:bodyPr/>
          <a:lstStyle/>
          <a:p>
            <a:pPr algn="ctr">
              <a:defRPr/>
            </a:pPr>
            <a:r>
              <a:rPr lang="cs-CZ" dirty="0">
                <a:effectLst>
                  <a:outerShdw blurRad="38100" dist="38100" dir="2700000" algn="tl">
                    <a:srgbClr val="000000">
                      <a:alpha val="43137"/>
                    </a:srgbClr>
                  </a:outerShdw>
                </a:effectLst>
              </a:rPr>
              <a:t>IT security policies</a:t>
            </a:r>
          </a:p>
        </p:txBody>
      </p:sp>
      <p:sp>
        <p:nvSpPr>
          <p:cNvPr id="3" name="Podnadpis 2"/>
          <p:cNvSpPr>
            <a:spLocks noGrp="1"/>
          </p:cNvSpPr>
          <p:nvPr>
            <p:ph type="subTitle" idx="1"/>
          </p:nvPr>
        </p:nvSpPr>
        <p:spPr/>
        <p:txBody>
          <a:bodyPr/>
          <a:lstStyle/>
          <a:p>
            <a:pPr algn="ctr">
              <a:defRPr/>
            </a:pPr>
            <a:r>
              <a:rPr lang="cs-CZ" dirty="0" err="1">
                <a:effectLst>
                  <a:outerShdw blurRad="38100" dist="38100" dir="2700000" algn="tl">
                    <a:srgbClr val="000000">
                      <a:alpha val="43137"/>
                    </a:srgbClr>
                  </a:outerShdw>
                </a:effectLst>
              </a:rPr>
              <a:t>See</a:t>
            </a:r>
            <a:r>
              <a:rPr lang="cs-CZ" dirty="0">
                <a:effectLst>
                  <a:outerShdw blurRad="38100" dist="38100" dir="2700000" algn="tl">
                    <a:srgbClr val="000000">
                      <a:alpha val="43137"/>
                    </a:srgbClr>
                  </a:outerShdw>
                </a:effectLst>
              </a:rPr>
              <a:t> </a:t>
            </a:r>
            <a:r>
              <a:rPr lang="cs-CZ" dirty="0" err="1">
                <a:effectLst>
                  <a:outerShdw blurRad="38100" dist="38100" dir="2700000" algn="tl">
                    <a:srgbClr val="000000">
                      <a:alpha val="43137"/>
                    </a:srgbClr>
                  </a:outerShdw>
                </a:effectLst>
              </a:rPr>
              <a:t>file</a:t>
            </a:r>
            <a:r>
              <a:rPr lang="cs-CZ" dirty="0">
                <a:effectLst>
                  <a:outerShdw blurRad="38100" dist="38100" dir="2700000" algn="tl">
                    <a:srgbClr val="000000">
                      <a:alpha val="43137"/>
                    </a:srgbClr>
                  </a:outerShdw>
                </a:effectLst>
              </a:rPr>
              <a:t> </a:t>
            </a:r>
          </a:p>
          <a:p>
            <a:pPr algn="ctr">
              <a:defRPr/>
            </a:pPr>
            <a:r>
              <a:rPr lang="cs-CZ" altLang="cs-CZ" sz="2400" dirty="0"/>
              <a:t>Network security</a:t>
            </a:r>
            <a:r>
              <a:rPr lang="cs-CZ" dirty="0"/>
              <a:t>.pptx</a:t>
            </a:r>
            <a:endParaRPr lang="cs-CZ"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218424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a:extLst>
              <a:ext uri="{FF2B5EF4-FFF2-40B4-BE49-F238E27FC236}">
                <a16:creationId xmlns:a16="http://schemas.microsoft.com/office/drawing/2014/main" id="{2C4C1DA0-49A5-4681-B2F0-9F2965A25144}"/>
              </a:ext>
            </a:extLst>
          </p:cNvPr>
          <p:cNvSpPr>
            <a:spLocks noGrp="1"/>
          </p:cNvSpPr>
          <p:nvPr>
            <p:ph type="ftr" sz="quarter" idx="10"/>
          </p:nvPr>
        </p:nvSpPr>
        <p:spPr/>
        <p:txBody>
          <a:bodyPr/>
          <a:lstStyle/>
          <a:p>
            <a:r>
              <a:rPr lang="cs-CZ"/>
              <a:t>Computer network user - course materials</a:t>
            </a:r>
            <a:endParaRPr lang="cs-CZ" dirty="0"/>
          </a:p>
        </p:txBody>
      </p:sp>
      <p:sp>
        <p:nvSpPr>
          <p:cNvPr id="6" name="Zástupný symbol pro číslo snímku 5">
            <a:extLst>
              <a:ext uri="{FF2B5EF4-FFF2-40B4-BE49-F238E27FC236}">
                <a16:creationId xmlns:a16="http://schemas.microsoft.com/office/drawing/2014/main" id="{3E716E7C-24C1-4145-9DB5-DD11EB210F5C}"/>
              </a:ext>
            </a:extLst>
          </p:cNvPr>
          <p:cNvSpPr>
            <a:spLocks noGrp="1"/>
          </p:cNvSpPr>
          <p:nvPr>
            <p:ph type="sldNum" sz="quarter" idx="11"/>
          </p:nvPr>
        </p:nvSpPr>
        <p:spPr/>
        <p:txBody>
          <a:bodyPr/>
          <a:lstStyle/>
          <a:p>
            <a:fld id="{0970407D-EE58-4A0B-824B-1D3AE42DD9CF}" type="slidenum">
              <a:rPr lang="cs-CZ" altLang="cs-CZ" smtClean="0"/>
              <a:t>37</a:t>
            </a:fld>
            <a:endParaRPr lang="cs-CZ" altLang="cs-CZ" dirty="0"/>
          </a:p>
        </p:txBody>
      </p:sp>
      <p:sp>
        <p:nvSpPr>
          <p:cNvPr id="2" name="Nadpis 1"/>
          <p:cNvSpPr>
            <a:spLocks noGrp="1"/>
          </p:cNvSpPr>
          <p:nvPr>
            <p:ph type="title"/>
          </p:nvPr>
        </p:nvSpPr>
        <p:spPr/>
        <p:txBody>
          <a:bodyPr/>
          <a:lstStyle/>
          <a:p>
            <a:pPr algn="ctr">
              <a:defRPr/>
            </a:pPr>
            <a:r>
              <a:rPr lang="cs-CZ" dirty="0">
                <a:effectLst>
                  <a:outerShdw blurRad="38100" dist="38100" dir="2700000" algn="tl">
                    <a:srgbClr val="000000">
                      <a:alpha val="43137"/>
                    </a:srgbClr>
                  </a:outerShdw>
                </a:effectLst>
              </a:rPr>
              <a:t>Encryption and electronic signature</a:t>
            </a:r>
          </a:p>
        </p:txBody>
      </p:sp>
    </p:spTree>
    <p:extLst>
      <p:ext uri="{BB962C8B-B14F-4D97-AF65-F5344CB8AC3E}">
        <p14:creationId xmlns:p14="http://schemas.microsoft.com/office/powerpoint/2010/main" val="25185471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BA945AA-614F-4CA8-980C-87B37DFFA6BD}"/>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64F39EF7-2CF7-4B40-B605-CE40AAD0056C}"/>
              </a:ext>
            </a:extLst>
          </p:cNvPr>
          <p:cNvSpPr>
            <a:spLocks noGrp="1"/>
          </p:cNvSpPr>
          <p:nvPr>
            <p:ph type="sldNum" sz="quarter" idx="11"/>
          </p:nvPr>
        </p:nvSpPr>
        <p:spPr/>
        <p:txBody>
          <a:bodyPr/>
          <a:lstStyle/>
          <a:p>
            <a:fld id="{0970407D-EE58-4A0B-824B-1D3AE42DD9CF}" type="slidenum">
              <a:rPr lang="cs-CZ" altLang="cs-CZ" smtClean="0"/>
              <a:t>38</a:t>
            </a:fld>
            <a:endParaRPr lang="cs-CZ" altLang="cs-CZ" dirty="0"/>
          </a:p>
        </p:txBody>
      </p:sp>
      <p:sp>
        <p:nvSpPr>
          <p:cNvPr id="79874" name="Rectangle 2"/>
          <p:cNvSpPr>
            <a:spLocks noGrp="1" noChangeArrowheads="1"/>
          </p:cNvSpPr>
          <p:nvPr>
            <p:ph type="title"/>
          </p:nvPr>
        </p:nvSpPr>
        <p:spPr/>
        <p:txBody>
          <a:bodyPr/>
          <a:lstStyle/>
          <a:p>
            <a:pPr eaLnBrk="1" hangingPunct="1"/>
            <a:r>
              <a:rPr lang="cs-CZ" altLang="cs-CZ" dirty="0"/>
              <a:t>Encryption</a:t>
            </a:r>
          </a:p>
        </p:txBody>
      </p:sp>
      <p:sp>
        <p:nvSpPr>
          <p:cNvPr id="79875" name="Rectangle 4"/>
          <p:cNvSpPr>
            <a:spLocks noGrp="1" noChangeArrowheads="1"/>
          </p:cNvSpPr>
          <p:nvPr>
            <p:ph idx="1"/>
          </p:nvPr>
        </p:nvSpPr>
        <p:spPr/>
        <p:txBody>
          <a:bodyPr/>
          <a:lstStyle/>
          <a:p>
            <a:pPr eaLnBrk="1" hangingPunct="1">
              <a:lnSpc>
                <a:spcPct val="100000"/>
              </a:lnSpc>
              <a:buFont typeface="Wingdings" panose="05000000000000000000" pitchFamily="2" charset="2"/>
              <a:buChar char="§"/>
            </a:pPr>
            <a:r>
              <a:rPr lang="cs-CZ" altLang="cs-CZ" sz="1800" dirty="0" err="1"/>
              <a:t>Changing the </a:t>
            </a:r>
            <a:r>
              <a:rPr lang="cs-CZ" altLang="cs-CZ" sz="1800" dirty="0"/>
              <a:t>form </a:t>
            </a:r>
            <a:r>
              <a:rPr lang="en-US" altLang="cs-CZ" sz="1800" dirty="0"/>
              <a:t>(</a:t>
            </a:r>
            <a:r>
              <a:rPr lang="cs-CZ" altLang="cs-CZ" sz="1800" dirty="0"/>
              <a:t>encoding</a:t>
            </a:r>
            <a:r>
              <a:rPr lang="en-US" altLang="cs-CZ" sz="1800" dirty="0"/>
              <a:t>) of </a:t>
            </a:r>
            <a:r>
              <a:rPr lang="cs-CZ" altLang="cs-CZ" sz="1800" dirty="0"/>
              <a:t>text and data into a form that is unreadable without knowledge of the decryption key </a:t>
            </a:r>
            <a:r>
              <a:rPr lang="en-US" altLang="cs-CZ" sz="1800" dirty="0"/>
              <a:t>(</a:t>
            </a:r>
            <a:r>
              <a:rPr lang="en-US" altLang="cs-CZ" sz="1800" dirty="0" err="1"/>
              <a:t>password</a:t>
            </a:r>
            <a:r>
              <a:rPr lang="en-US" altLang="cs-CZ" sz="1800" dirty="0"/>
              <a:t>)</a:t>
            </a:r>
          </a:p>
          <a:p>
            <a:pPr eaLnBrk="1" hangingPunct="1">
              <a:lnSpc>
                <a:spcPct val="100000"/>
              </a:lnSpc>
              <a:buFont typeface="Wingdings" panose="05000000000000000000" pitchFamily="2" charset="2"/>
              <a:buChar char="§"/>
            </a:pPr>
            <a:endParaRPr lang="en-US" altLang="cs-CZ" sz="1800" dirty="0"/>
          </a:p>
          <a:p>
            <a:pPr eaLnBrk="1" hangingPunct="1">
              <a:lnSpc>
                <a:spcPct val="150000"/>
              </a:lnSpc>
              <a:buFont typeface="Wingdings" panose="05000000000000000000" pitchFamily="2" charset="2"/>
              <a:buChar char="§"/>
            </a:pPr>
            <a:r>
              <a:rPr lang="cs-CZ" altLang="cs-CZ" sz="1800" dirty="0"/>
              <a:t>You can encrypt e.g.</a:t>
            </a:r>
          </a:p>
          <a:p>
            <a:pPr lvl="1" eaLnBrk="1" hangingPunct="1">
              <a:lnSpc>
                <a:spcPct val="150000"/>
              </a:lnSpc>
              <a:buFont typeface="Wingdings" panose="05000000000000000000" pitchFamily="2" charset="2"/>
              <a:buChar char="§"/>
            </a:pPr>
            <a:r>
              <a:rPr lang="cs-CZ" altLang="cs-CZ" sz="1600" dirty="0"/>
              <a:t>Documents </a:t>
            </a:r>
            <a:r>
              <a:rPr lang="en-US" altLang="cs-CZ" sz="1600" dirty="0"/>
              <a:t>(7zip, </a:t>
            </a:r>
            <a:r>
              <a:rPr lang="en-US" altLang="cs-CZ" sz="1600" dirty="0" err="1"/>
              <a:t>winrar </a:t>
            </a:r>
            <a:r>
              <a:rPr lang="en-US" altLang="cs-CZ" sz="1600" dirty="0"/>
              <a:t>- </a:t>
            </a:r>
            <a:r>
              <a:rPr lang="en-US" altLang="cs-CZ" sz="1600" dirty="0" err="1"/>
              <a:t>symmetrically</a:t>
            </a:r>
            <a:r>
              <a:rPr lang="en-US" altLang="cs-CZ" sz="1600" dirty="0"/>
              <a:t>)</a:t>
            </a:r>
            <a:endParaRPr lang="cs-CZ" altLang="cs-CZ" sz="1600" dirty="0"/>
          </a:p>
          <a:p>
            <a:pPr lvl="1" eaLnBrk="1" hangingPunct="1">
              <a:lnSpc>
                <a:spcPct val="150000"/>
              </a:lnSpc>
              <a:buFont typeface="Wingdings" panose="05000000000000000000" pitchFamily="2" charset="2"/>
              <a:buChar char="§"/>
            </a:pPr>
            <a:r>
              <a:rPr lang="cs-CZ" altLang="cs-CZ" sz="1600" dirty="0"/>
              <a:t>Emails </a:t>
            </a:r>
            <a:r>
              <a:rPr lang="en-US" altLang="cs-CZ" sz="1600" dirty="0"/>
              <a:t>(</a:t>
            </a:r>
            <a:r>
              <a:rPr lang="en-US" altLang="cs-CZ" sz="1600" dirty="0" err="1"/>
              <a:t>email </a:t>
            </a:r>
            <a:r>
              <a:rPr lang="en-US" altLang="cs-CZ" sz="1600" dirty="0"/>
              <a:t>client </a:t>
            </a:r>
            <a:r>
              <a:rPr lang="cs-CZ" altLang="cs-CZ" sz="1600" dirty="0"/>
              <a:t>support, recipient public key</a:t>
            </a:r>
            <a:r>
              <a:rPr lang="en-US" altLang="cs-CZ" sz="1600" dirty="0"/>
              <a:t>)</a:t>
            </a:r>
            <a:endParaRPr lang="cs-CZ" altLang="cs-CZ" sz="1600" dirty="0"/>
          </a:p>
          <a:p>
            <a:pPr lvl="1" eaLnBrk="1" hangingPunct="1">
              <a:lnSpc>
                <a:spcPct val="150000"/>
              </a:lnSpc>
              <a:buFont typeface="Wingdings" panose="05000000000000000000" pitchFamily="2" charset="2"/>
              <a:buChar char="§"/>
            </a:pPr>
            <a:r>
              <a:rPr lang="cs-CZ" altLang="cs-CZ" sz="1600" dirty="0"/>
              <a:t>Network </a:t>
            </a:r>
            <a:r>
              <a:rPr lang="cs-CZ" altLang="cs-CZ" sz="1600" dirty="0" err="1"/>
              <a:t>communication </a:t>
            </a:r>
            <a:r>
              <a:rPr lang="cs-CZ" altLang="cs-CZ" sz="1600" dirty="0"/>
              <a:t>(https, </a:t>
            </a:r>
            <a:r>
              <a:rPr lang="en-US" altLang="cs-CZ" sz="1600" dirty="0" err="1"/>
              <a:t>sftp</a:t>
            </a:r>
            <a:r>
              <a:rPr lang="en-US" altLang="cs-CZ" sz="1600" dirty="0"/>
              <a:t>, </a:t>
            </a:r>
            <a:r>
              <a:rPr lang="cs-CZ" altLang="cs-CZ" sz="1600" dirty="0" err="1"/>
              <a:t>imaps</a:t>
            </a:r>
            <a:r>
              <a:rPr lang="cs-CZ" altLang="cs-CZ" sz="1600" dirty="0"/>
              <a:t>, </a:t>
            </a:r>
            <a:r>
              <a:rPr lang="cs-CZ" altLang="cs-CZ" sz="1600" dirty="0" err="1"/>
              <a:t>ssh</a:t>
            </a:r>
            <a:r>
              <a:rPr lang="cs-CZ" altLang="cs-CZ" sz="1600" dirty="0"/>
              <a:t>)</a:t>
            </a:r>
          </a:p>
          <a:p>
            <a:pPr lvl="1" eaLnBrk="1" hangingPunct="1">
              <a:lnSpc>
                <a:spcPct val="150000"/>
              </a:lnSpc>
              <a:buFont typeface="Wingdings" panose="05000000000000000000" pitchFamily="2" charset="2"/>
              <a:buChar char="§"/>
            </a:pPr>
            <a:r>
              <a:rPr lang="cs-CZ" altLang="cs-CZ" sz="1600" dirty="0"/>
              <a:t>Disks </a:t>
            </a:r>
            <a:r>
              <a:rPr lang="en-US" altLang="cs-CZ" sz="1600" dirty="0"/>
              <a:t>(</a:t>
            </a:r>
            <a:r>
              <a:rPr lang="en-US" altLang="cs-CZ" sz="1600" dirty="0" err="1"/>
              <a:t>truecrypt</a:t>
            </a:r>
            <a:r>
              <a:rPr lang="en-US" altLang="cs-CZ" sz="1600" dirty="0"/>
              <a:t>, </a:t>
            </a:r>
            <a:r>
              <a:rPr lang="en-US" altLang="cs-CZ" sz="1600" dirty="0" err="1"/>
              <a:t>realcrypt</a:t>
            </a:r>
            <a:r>
              <a:rPr lang="cs-CZ" altLang="cs-CZ" sz="1600" dirty="0"/>
              <a:t>, </a:t>
            </a:r>
            <a:r>
              <a:rPr lang="cs-CZ" altLang="cs-CZ" sz="1600" dirty="0" err="1"/>
              <a:t>bitlocker</a:t>
            </a:r>
            <a:r>
              <a:rPr lang="en-US" altLang="cs-CZ" sz="1600" dirty="0"/>
              <a:t>)</a:t>
            </a:r>
            <a:endParaRPr lang="cs-CZ" altLang="cs-CZ" sz="1600" dirty="0"/>
          </a:p>
          <a:p>
            <a:pPr lvl="1" eaLnBrk="1" hangingPunct="1">
              <a:buFont typeface="Wingdings" panose="05000000000000000000" pitchFamily="2" charset="2"/>
              <a:buChar char="§"/>
            </a:pPr>
            <a:endParaRPr lang="cs-CZ" altLang="cs-CZ" sz="1600" dirty="0"/>
          </a:p>
          <a:p>
            <a:pPr eaLnBrk="1" hangingPunct="1">
              <a:lnSpc>
                <a:spcPct val="100000"/>
              </a:lnSpc>
              <a:buFont typeface="Wingdings" panose="05000000000000000000" pitchFamily="2" charset="2"/>
              <a:buChar char="§"/>
            </a:pPr>
            <a:r>
              <a:rPr lang="cs-CZ" altLang="cs-CZ" sz="1800" dirty="0"/>
              <a:t>Confidentiality of communications and documents</a:t>
            </a:r>
            <a:endParaRPr lang="en-US" altLang="cs-CZ" sz="1800" dirty="0"/>
          </a:p>
        </p:txBody>
      </p:sp>
      <p:pic>
        <p:nvPicPr>
          <p:cNvPr id="8" name="Picture 2">
            <a:extLst>
              <a:ext uri="{FF2B5EF4-FFF2-40B4-BE49-F238E27FC236}">
                <a16:creationId xmlns:a16="http://schemas.microsoft.com/office/drawing/2014/main" id="{7645AEB4-D5A9-4702-B021-000C60A8030D}"/>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7540449" y="2434344"/>
            <a:ext cx="2913062" cy="250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83817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E3D0182-3704-40E2-BF2E-886B041488E1}"/>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A84439DA-2778-48BD-B38D-8F7119BCD949}"/>
              </a:ext>
            </a:extLst>
          </p:cNvPr>
          <p:cNvSpPr>
            <a:spLocks noGrp="1"/>
          </p:cNvSpPr>
          <p:nvPr>
            <p:ph type="sldNum" sz="quarter" idx="11"/>
          </p:nvPr>
        </p:nvSpPr>
        <p:spPr/>
        <p:txBody>
          <a:bodyPr/>
          <a:lstStyle/>
          <a:p>
            <a:fld id="{0970407D-EE58-4A0B-824B-1D3AE42DD9CF}" type="slidenum">
              <a:rPr lang="cs-CZ" altLang="cs-CZ" smtClean="0"/>
              <a:t>39</a:t>
            </a:fld>
            <a:endParaRPr lang="cs-CZ" altLang="cs-CZ" dirty="0"/>
          </a:p>
        </p:txBody>
      </p:sp>
      <p:sp>
        <p:nvSpPr>
          <p:cNvPr id="80898" name="Rectangle 2"/>
          <p:cNvSpPr>
            <a:spLocks noGrp="1" noChangeArrowheads="1"/>
          </p:cNvSpPr>
          <p:nvPr>
            <p:ph type="title"/>
          </p:nvPr>
        </p:nvSpPr>
        <p:spPr/>
        <p:txBody>
          <a:bodyPr/>
          <a:lstStyle/>
          <a:p>
            <a:pPr eaLnBrk="1" hangingPunct="1"/>
            <a:r>
              <a:rPr lang="cs-CZ" altLang="cs-CZ" dirty="0">
                <a:effectLst>
                  <a:outerShdw blurRad="38100" dist="38100" dir="2700000" algn="tl">
                    <a:srgbClr val="000000">
                      <a:alpha val="43137"/>
                    </a:srgbClr>
                  </a:outerShdw>
                </a:effectLst>
              </a:rPr>
              <a:t>Types of encryption</a:t>
            </a:r>
          </a:p>
        </p:txBody>
      </p:sp>
      <p:sp>
        <p:nvSpPr>
          <p:cNvPr id="80899" name="Rectangle 3"/>
          <p:cNvSpPr>
            <a:spLocks noGrp="1" noChangeArrowheads="1"/>
          </p:cNvSpPr>
          <p:nvPr>
            <p:ph idx="29"/>
          </p:nvPr>
        </p:nvSpPr>
        <p:spPr/>
        <p:txBody>
          <a:bodyPr/>
          <a:lstStyle/>
          <a:p>
            <a:pPr eaLnBrk="1" hangingPunct="1">
              <a:lnSpc>
                <a:spcPct val="100000"/>
              </a:lnSpc>
              <a:buFont typeface="Wingdings" panose="05000000000000000000" pitchFamily="2" charset="2"/>
              <a:buChar char="§"/>
            </a:pPr>
            <a:r>
              <a:rPr lang="cs-CZ" altLang="cs-CZ" sz="2200" dirty="0"/>
              <a:t>Symmetric encryption</a:t>
            </a:r>
          </a:p>
          <a:p>
            <a:pPr lvl="1" eaLnBrk="1" hangingPunct="1">
              <a:buFont typeface="Wingdings" panose="05000000000000000000" pitchFamily="2" charset="2"/>
              <a:buChar char="§"/>
            </a:pPr>
            <a:r>
              <a:rPr lang="cs-CZ" altLang="cs-CZ" sz="1600" dirty="0"/>
              <a:t>Simpler form, a single key is used for encryption and decryption - the password</a:t>
            </a:r>
          </a:p>
          <a:p>
            <a:pPr marL="324000" lvl="1" indent="0" eaLnBrk="1" hangingPunct="1">
              <a:lnSpc>
                <a:spcPct val="150000"/>
              </a:lnSpc>
              <a:buNone/>
            </a:pPr>
            <a:endParaRPr lang="cs-CZ" altLang="cs-CZ" dirty="0"/>
          </a:p>
        </p:txBody>
      </p:sp>
      <p:sp>
        <p:nvSpPr>
          <p:cNvPr id="4" name="Zástupný obsah 3">
            <a:extLst>
              <a:ext uri="{FF2B5EF4-FFF2-40B4-BE49-F238E27FC236}">
                <a16:creationId xmlns:a16="http://schemas.microsoft.com/office/drawing/2014/main" id="{298503A0-3C21-463C-902A-84AB3538621C}"/>
              </a:ext>
            </a:extLst>
          </p:cNvPr>
          <p:cNvSpPr>
            <a:spLocks noGrp="1"/>
          </p:cNvSpPr>
          <p:nvPr>
            <p:ph idx="30"/>
          </p:nvPr>
        </p:nvSpPr>
        <p:spPr/>
        <p:txBody>
          <a:bodyPr/>
          <a:lstStyle/>
          <a:p>
            <a:pPr>
              <a:lnSpc>
                <a:spcPct val="100000"/>
              </a:lnSpc>
              <a:buFont typeface="Wingdings" panose="05000000000000000000" pitchFamily="2" charset="2"/>
              <a:buChar char="§"/>
            </a:pPr>
            <a:r>
              <a:rPr lang="cs-CZ" altLang="cs-CZ" sz="2200" dirty="0"/>
              <a:t>Asymmetric encryption</a:t>
            </a:r>
          </a:p>
          <a:p>
            <a:pPr lvl="1">
              <a:buFont typeface="Wingdings" panose="05000000000000000000" pitchFamily="2" charset="2"/>
              <a:buChar char="§"/>
            </a:pPr>
            <a:r>
              <a:rPr lang="cs-CZ" altLang="cs-CZ" sz="1600" dirty="0"/>
              <a:t>The key has two parts, </a:t>
            </a:r>
            <a:r>
              <a:rPr lang="cs-CZ" altLang="cs-CZ" sz="1600" b="1" dirty="0"/>
              <a:t>private </a:t>
            </a:r>
            <a:r>
              <a:rPr lang="cs-CZ" altLang="cs-CZ" sz="1600" dirty="0"/>
              <a:t>and </a:t>
            </a:r>
            <a:r>
              <a:rPr lang="cs-CZ" altLang="cs-CZ" sz="1600" b="1" dirty="0"/>
              <a:t>public</a:t>
            </a:r>
            <a:endParaRPr lang="cs-CZ" dirty="0"/>
          </a:p>
        </p:txBody>
      </p:sp>
      <p:pic>
        <p:nvPicPr>
          <p:cNvPr id="11" name="Picture 2">
            <a:extLst>
              <a:ext uri="{FF2B5EF4-FFF2-40B4-BE49-F238E27FC236}">
                <a16:creationId xmlns:a16="http://schemas.microsoft.com/office/drawing/2014/main" id="{3159169F-C086-46FE-9379-02D94BA231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6191" y="3038786"/>
            <a:ext cx="2678875" cy="2305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Zástupný symbol pro obsah 3">
            <a:extLst>
              <a:ext uri="{FF2B5EF4-FFF2-40B4-BE49-F238E27FC236}">
                <a16:creationId xmlns:a16="http://schemas.microsoft.com/office/drawing/2014/main" id="{3757BCA3-DC53-454B-B63B-7AE2D023DBA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36326" y="2871862"/>
            <a:ext cx="2696291" cy="2632725"/>
          </a:xfrm>
          <a:prstGeom prst="rect">
            <a:avLst/>
          </a:prstGeom>
        </p:spPr>
      </p:pic>
    </p:spTree>
    <p:extLst>
      <p:ext uri="{BB962C8B-B14F-4D97-AF65-F5344CB8AC3E}">
        <p14:creationId xmlns:p14="http://schemas.microsoft.com/office/powerpoint/2010/main" val="3194130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9809BB7-8A90-4C6A-86C5-0D01A39024FA}"/>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28581EDC-8494-425A-A243-151C325B32CE}"/>
              </a:ext>
            </a:extLst>
          </p:cNvPr>
          <p:cNvSpPr>
            <a:spLocks noGrp="1"/>
          </p:cNvSpPr>
          <p:nvPr>
            <p:ph type="sldNum" sz="quarter" idx="11"/>
          </p:nvPr>
        </p:nvSpPr>
        <p:spPr/>
        <p:txBody>
          <a:bodyPr/>
          <a:lstStyle/>
          <a:p>
            <a:fld id="{0970407D-EE58-4A0B-824B-1D3AE42DD9CF}" type="slidenum">
              <a:rPr lang="cs-CZ" altLang="cs-CZ" smtClean="0"/>
              <a:t>4</a:t>
            </a:fld>
            <a:endParaRPr lang="cs-CZ" altLang="cs-CZ" dirty="0"/>
          </a:p>
        </p:txBody>
      </p:sp>
      <p:sp>
        <p:nvSpPr>
          <p:cNvPr id="13314" name="Rectangle 2"/>
          <p:cNvSpPr>
            <a:spLocks noGrp="1" noChangeArrowheads="1"/>
          </p:cNvSpPr>
          <p:nvPr>
            <p:ph type="title"/>
          </p:nvPr>
        </p:nvSpPr>
        <p:spPr/>
        <p:txBody>
          <a:bodyPr/>
          <a:lstStyle/>
          <a:p>
            <a:pPr algn="ctr" eaLnBrk="1" hangingPunct="1"/>
            <a:r>
              <a:rPr lang="cs-CZ" altLang="cs-CZ" dirty="0"/>
              <a:t>Network connection</a:t>
            </a:r>
          </a:p>
        </p:txBody>
      </p:sp>
    </p:spTree>
    <p:extLst>
      <p:ext uri="{BB962C8B-B14F-4D97-AF65-F5344CB8AC3E}">
        <p14:creationId xmlns:p14="http://schemas.microsoft.com/office/powerpoint/2010/main" val="19924980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Zástupný symbol pro obsah 3">
            <a:extLst>
              <a:ext uri="{FF2B5EF4-FFF2-40B4-BE49-F238E27FC236}">
                <a16:creationId xmlns:a16="http://schemas.microsoft.com/office/drawing/2014/main" id="{D6584822-7289-41E2-89AC-A366859420D5}"/>
              </a:ext>
            </a:extLst>
          </p:cNvPr>
          <p:cNvPicPr>
            <a:picLocks noGrp="1" noChangeAspect="1"/>
          </p:cNvPicPr>
          <p:nvPr>
            <p:ph idx="30"/>
          </p:nvPr>
        </p:nvPicPr>
        <p:blipFill>
          <a:blip r:embed="rId2" cstate="print">
            <a:extLst>
              <a:ext uri="{28A0092B-C50C-407E-A947-70E740481C1C}">
                <a14:useLocalDpi xmlns:a14="http://schemas.microsoft.com/office/drawing/2010/main" val="0"/>
              </a:ext>
            </a:extLst>
          </a:blip>
          <a:stretch>
            <a:fillRect/>
          </a:stretch>
        </p:blipFill>
        <p:spPr>
          <a:xfrm>
            <a:off x="7122814" y="1701505"/>
            <a:ext cx="3617235" cy="3531957"/>
          </a:xfrm>
          <a:prstGeom prst="rect">
            <a:avLst/>
          </a:prstGeom>
        </p:spPr>
      </p:pic>
      <p:sp>
        <p:nvSpPr>
          <p:cNvPr id="2" name="Zástupný symbol pro zápatí 1">
            <a:extLst>
              <a:ext uri="{FF2B5EF4-FFF2-40B4-BE49-F238E27FC236}">
                <a16:creationId xmlns:a16="http://schemas.microsoft.com/office/drawing/2014/main" id="{4E3D0182-3704-40E2-BF2E-886B041488E1}"/>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A84439DA-2778-48BD-B38D-8F7119BCD949}"/>
              </a:ext>
            </a:extLst>
          </p:cNvPr>
          <p:cNvSpPr>
            <a:spLocks noGrp="1"/>
          </p:cNvSpPr>
          <p:nvPr>
            <p:ph type="sldNum" sz="quarter" idx="11"/>
          </p:nvPr>
        </p:nvSpPr>
        <p:spPr/>
        <p:txBody>
          <a:bodyPr/>
          <a:lstStyle/>
          <a:p>
            <a:fld id="{0970407D-EE58-4A0B-824B-1D3AE42DD9CF}" type="slidenum">
              <a:rPr lang="cs-CZ" altLang="cs-CZ" smtClean="0"/>
              <a:t>40</a:t>
            </a:fld>
            <a:endParaRPr lang="cs-CZ" altLang="cs-CZ" dirty="0"/>
          </a:p>
        </p:txBody>
      </p:sp>
      <p:sp>
        <p:nvSpPr>
          <p:cNvPr id="80898" name="Rectangle 2"/>
          <p:cNvSpPr>
            <a:spLocks noGrp="1" noChangeArrowheads="1"/>
          </p:cNvSpPr>
          <p:nvPr>
            <p:ph type="title"/>
          </p:nvPr>
        </p:nvSpPr>
        <p:spPr/>
        <p:txBody>
          <a:bodyPr/>
          <a:lstStyle/>
          <a:p>
            <a:pPr eaLnBrk="1" hangingPunct="1"/>
            <a:r>
              <a:rPr lang="cs-CZ" altLang="cs-CZ" dirty="0">
                <a:effectLst>
                  <a:outerShdw blurRad="38100" dist="38100" dir="2700000" algn="tl">
                    <a:srgbClr val="000000">
                      <a:alpha val="43137"/>
                    </a:srgbClr>
                  </a:outerShdw>
                </a:effectLst>
              </a:rPr>
              <a:t>Asymmetric encryption</a:t>
            </a:r>
          </a:p>
        </p:txBody>
      </p:sp>
      <p:sp>
        <p:nvSpPr>
          <p:cNvPr id="4" name="Zástupný obsah 3">
            <a:extLst>
              <a:ext uri="{FF2B5EF4-FFF2-40B4-BE49-F238E27FC236}">
                <a16:creationId xmlns:a16="http://schemas.microsoft.com/office/drawing/2014/main" id="{298503A0-3C21-463C-902A-84AB3538621C}"/>
              </a:ext>
            </a:extLst>
          </p:cNvPr>
          <p:cNvSpPr>
            <a:spLocks noGrp="1"/>
          </p:cNvSpPr>
          <p:nvPr>
            <p:ph idx="29"/>
          </p:nvPr>
        </p:nvSpPr>
        <p:spPr/>
        <p:txBody>
          <a:bodyPr/>
          <a:lstStyle/>
          <a:p>
            <a:pPr marL="324000" lvl="1" indent="0">
              <a:lnSpc>
                <a:spcPct val="150000"/>
              </a:lnSpc>
              <a:buNone/>
            </a:pPr>
            <a:r>
              <a:rPr lang="cs-CZ" altLang="cs-CZ" sz="2200" dirty="0"/>
              <a:t>The key has two parts, </a:t>
            </a:r>
            <a:r>
              <a:rPr lang="cs-CZ" altLang="cs-CZ" sz="2200" b="1" dirty="0"/>
              <a:t>private </a:t>
            </a:r>
            <a:r>
              <a:rPr lang="cs-CZ" altLang="cs-CZ" sz="2200" dirty="0"/>
              <a:t>and </a:t>
            </a:r>
            <a:r>
              <a:rPr lang="cs-CZ" altLang="cs-CZ" sz="2200" b="1" dirty="0"/>
              <a:t>public</a:t>
            </a:r>
          </a:p>
          <a:p>
            <a:pPr marL="324000" lvl="1" indent="0">
              <a:lnSpc>
                <a:spcPct val="150000"/>
              </a:lnSpc>
              <a:buNone/>
            </a:pPr>
            <a:endParaRPr lang="cs-CZ" altLang="cs-CZ" sz="1050" b="1" dirty="0"/>
          </a:p>
          <a:p>
            <a:pPr marL="789750" lvl="1" indent="-285750">
              <a:lnSpc>
                <a:spcPct val="150000"/>
              </a:lnSpc>
              <a:buFont typeface="Wingdings" panose="05000000000000000000" pitchFamily="2" charset="2"/>
              <a:buChar char="§"/>
            </a:pPr>
            <a:r>
              <a:rPr lang="cs-CZ" altLang="cs-CZ" sz="1800" dirty="0"/>
              <a:t>If someone wants to send me </a:t>
            </a:r>
            <a:r>
              <a:rPr lang="cs-CZ" altLang="cs-CZ" sz="1800" b="1" dirty="0"/>
              <a:t>encrypted </a:t>
            </a:r>
            <a:r>
              <a:rPr lang="cs-CZ" altLang="cs-CZ" sz="1800" dirty="0"/>
              <a:t>information, they encrypt it using the </a:t>
            </a:r>
            <a:r>
              <a:rPr lang="cs-CZ" altLang="cs-CZ" sz="1800" b="1" dirty="0"/>
              <a:t>public part of the recipient's key</a:t>
            </a:r>
            <a:r>
              <a:rPr lang="cs-CZ" altLang="cs-CZ" sz="1800" dirty="0"/>
              <a:t>.</a:t>
            </a:r>
          </a:p>
          <a:p>
            <a:pPr marL="789750" lvl="1" indent="-285750">
              <a:lnSpc>
                <a:spcPct val="150000"/>
              </a:lnSpc>
              <a:buFont typeface="Wingdings" panose="05000000000000000000" pitchFamily="2" charset="2"/>
              <a:buChar char="§"/>
            </a:pPr>
            <a:endParaRPr lang="cs-CZ" altLang="cs-CZ" sz="1800" dirty="0"/>
          </a:p>
          <a:p>
            <a:pPr marL="789750" lvl="1" indent="-285750">
              <a:lnSpc>
                <a:spcPct val="150000"/>
              </a:lnSpc>
              <a:buFont typeface="Wingdings" panose="05000000000000000000" pitchFamily="2" charset="2"/>
              <a:buChar char="§"/>
            </a:pPr>
            <a:r>
              <a:rPr lang="cs-CZ" altLang="cs-CZ" sz="1800" dirty="0"/>
              <a:t>The only one who can decrypt this data is the owner of the private part of the key, i.e. me</a:t>
            </a:r>
          </a:p>
          <a:p>
            <a:pPr lvl="1">
              <a:lnSpc>
                <a:spcPct val="150000"/>
              </a:lnSpc>
              <a:buFont typeface="Wingdings" panose="05000000000000000000" pitchFamily="2" charset="2"/>
              <a:buChar char="§"/>
            </a:pPr>
            <a:endParaRPr lang="cs-CZ" altLang="cs-CZ" dirty="0"/>
          </a:p>
          <a:p>
            <a:pPr marL="72000" indent="0">
              <a:lnSpc>
                <a:spcPct val="150000"/>
              </a:lnSpc>
              <a:buNone/>
            </a:pPr>
            <a:endParaRPr lang="cs-CZ" dirty="0"/>
          </a:p>
        </p:txBody>
      </p:sp>
    </p:spTree>
    <p:extLst>
      <p:ext uri="{BB962C8B-B14F-4D97-AF65-F5344CB8AC3E}">
        <p14:creationId xmlns:p14="http://schemas.microsoft.com/office/powerpoint/2010/main" val="20139492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7987EC6-D85D-4B27-884F-5E8E4E7223B6}"/>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521491A2-36D8-4E78-A72C-77B4CA6D506F}"/>
              </a:ext>
            </a:extLst>
          </p:cNvPr>
          <p:cNvSpPr>
            <a:spLocks noGrp="1"/>
          </p:cNvSpPr>
          <p:nvPr>
            <p:ph type="sldNum" sz="quarter" idx="11"/>
          </p:nvPr>
        </p:nvSpPr>
        <p:spPr/>
        <p:txBody>
          <a:bodyPr/>
          <a:lstStyle/>
          <a:p>
            <a:fld id="{0970407D-EE58-4A0B-824B-1D3AE42DD9CF}" type="slidenum">
              <a:rPr lang="cs-CZ" altLang="cs-CZ" smtClean="0"/>
              <a:t>41</a:t>
            </a:fld>
            <a:endParaRPr lang="cs-CZ" altLang="cs-CZ" dirty="0"/>
          </a:p>
        </p:txBody>
      </p:sp>
      <p:sp>
        <p:nvSpPr>
          <p:cNvPr id="82946" name="Rectangle 2"/>
          <p:cNvSpPr>
            <a:spLocks noGrp="1" noChangeArrowheads="1"/>
          </p:cNvSpPr>
          <p:nvPr>
            <p:ph type="title"/>
          </p:nvPr>
        </p:nvSpPr>
        <p:spPr/>
        <p:txBody>
          <a:bodyPr/>
          <a:lstStyle/>
          <a:p>
            <a:pPr eaLnBrk="1" hangingPunct="1"/>
            <a:r>
              <a:rPr lang="cs-CZ" altLang="cs-CZ"/>
              <a:t>Electronic signature</a:t>
            </a:r>
          </a:p>
        </p:txBody>
      </p:sp>
      <p:sp>
        <p:nvSpPr>
          <p:cNvPr id="82947" name="Rectangle 3"/>
          <p:cNvSpPr>
            <a:spLocks noGrp="1" noChangeArrowheads="1"/>
          </p:cNvSpPr>
          <p:nvPr>
            <p:ph idx="1"/>
          </p:nvPr>
        </p:nvSpPr>
        <p:spPr/>
        <p:txBody>
          <a:bodyPr/>
          <a:lstStyle/>
          <a:p>
            <a:pPr eaLnBrk="1" hangingPunct="1">
              <a:lnSpc>
                <a:spcPct val="150000"/>
              </a:lnSpc>
              <a:buFont typeface="Wingdings" panose="05000000000000000000" pitchFamily="2" charset="2"/>
              <a:buChar char="§"/>
            </a:pPr>
            <a:r>
              <a:rPr lang="cs-CZ" altLang="cs-CZ" sz="1800" b="1" dirty="0" err="1"/>
              <a:t>Uses </a:t>
            </a:r>
            <a:r>
              <a:rPr lang="cs-CZ" altLang="cs-CZ" sz="1800" b="1" dirty="0"/>
              <a:t>elements of asymmetric encryption</a:t>
            </a:r>
          </a:p>
          <a:p>
            <a:pPr eaLnBrk="1" hangingPunct="1">
              <a:lnSpc>
                <a:spcPct val="150000"/>
              </a:lnSpc>
              <a:buFont typeface="Wingdings" panose="05000000000000000000" pitchFamily="2" charset="2"/>
              <a:buChar char="§"/>
            </a:pPr>
            <a:r>
              <a:rPr lang="cs-CZ" altLang="cs-CZ" sz="1800" dirty="0"/>
              <a:t>If I want to digitally </a:t>
            </a:r>
            <a:r>
              <a:rPr lang="cs-CZ" altLang="cs-CZ" sz="1800" b="1" dirty="0"/>
              <a:t>sign </a:t>
            </a:r>
            <a:r>
              <a:rPr lang="cs-CZ" altLang="cs-CZ" sz="1800" dirty="0"/>
              <a:t>some text, I just need to use the </a:t>
            </a:r>
            <a:r>
              <a:rPr lang="en-US" altLang="cs-CZ" sz="1800" b="1" dirty="0" err="1"/>
              <a:t>private </a:t>
            </a:r>
            <a:r>
              <a:rPr lang="cs-CZ" altLang="cs-CZ" sz="1800" dirty="0"/>
              <a:t>part of the key for signing </a:t>
            </a:r>
            <a:r>
              <a:rPr lang="en-US" altLang="cs-CZ" sz="1800" dirty="0"/>
              <a:t>(</a:t>
            </a:r>
            <a:r>
              <a:rPr lang="cs-CZ" altLang="cs-CZ" sz="1800" dirty="0"/>
              <a:t>done by email client, PDF editor</a:t>
            </a:r>
            <a:r>
              <a:rPr lang="en-US" altLang="cs-CZ" sz="1800" dirty="0"/>
              <a:t>)</a:t>
            </a:r>
            <a:endParaRPr lang="cs-CZ" altLang="cs-CZ" sz="1800" dirty="0"/>
          </a:p>
          <a:p>
            <a:pPr eaLnBrk="1" hangingPunct="1">
              <a:lnSpc>
                <a:spcPct val="150000"/>
              </a:lnSpc>
              <a:buFont typeface="Wingdings" panose="05000000000000000000" pitchFamily="2" charset="2"/>
              <a:buChar char="§"/>
            </a:pPr>
            <a:r>
              <a:rPr lang="cs-CZ" altLang="cs-CZ" sz="1800" dirty="0"/>
              <a:t>Anyone who knows the public part of my key (it is sent automatically with the signed email) can then digitally sign the text</a:t>
            </a:r>
          </a:p>
          <a:p>
            <a:pPr lvl="1" eaLnBrk="1" hangingPunct="1">
              <a:lnSpc>
                <a:spcPct val="150000"/>
              </a:lnSpc>
              <a:buFont typeface="Wingdings" panose="05000000000000000000" pitchFamily="2" charset="2"/>
              <a:buChar char="§"/>
            </a:pPr>
            <a:r>
              <a:rPr lang="cs-CZ" altLang="cs-CZ" sz="1400" dirty="0"/>
              <a:t>Read more</a:t>
            </a:r>
          </a:p>
          <a:p>
            <a:pPr lvl="1" eaLnBrk="1" hangingPunct="1">
              <a:lnSpc>
                <a:spcPct val="150000"/>
              </a:lnSpc>
              <a:buFont typeface="Wingdings" panose="05000000000000000000" pitchFamily="2" charset="2"/>
              <a:buChar char="§"/>
            </a:pPr>
            <a:r>
              <a:rPr lang="cs-CZ" altLang="cs-CZ" sz="1400" b="1" dirty="0"/>
              <a:t>Verify that I am the author/submitter</a:t>
            </a:r>
          </a:p>
          <a:p>
            <a:pPr lvl="1" eaLnBrk="1" hangingPunct="1">
              <a:lnSpc>
                <a:spcPct val="150000"/>
              </a:lnSpc>
              <a:buFont typeface="Wingdings" panose="05000000000000000000" pitchFamily="2" charset="2"/>
              <a:buChar char="§"/>
            </a:pPr>
            <a:r>
              <a:rPr lang="cs-CZ" altLang="cs-CZ" sz="1400" b="1" dirty="0"/>
              <a:t>To verify that the text has not been tampered with</a:t>
            </a:r>
          </a:p>
          <a:p>
            <a:pPr>
              <a:lnSpc>
                <a:spcPct val="150000"/>
              </a:lnSpc>
              <a:buFont typeface="Wingdings" panose="05000000000000000000" pitchFamily="2" charset="2"/>
              <a:buChar char="§"/>
            </a:pPr>
            <a:r>
              <a:rPr lang="cs-CZ" altLang="cs-CZ" sz="1800" dirty="0"/>
              <a:t>Signed email/document </a:t>
            </a:r>
            <a:r>
              <a:rPr lang="cs-CZ" altLang="cs-CZ" sz="1800" b="1" dirty="0"/>
              <a:t>is not encrypted</a:t>
            </a:r>
            <a:r>
              <a:rPr lang="en-US" altLang="cs-CZ" sz="1800" b="1" dirty="0"/>
              <a:t>!! </a:t>
            </a:r>
            <a:endParaRPr lang="cs-CZ" altLang="cs-CZ" sz="1800" b="1" dirty="0"/>
          </a:p>
          <a:p>
            <a:pPr lvl="1">
              <a:lnSpc>
                <a:spcPct val="150000"/>
              </a:lnSpc>
              <a:buFont typeface="Wingdings" panose="05000000000000000000" pitchFamily="2" charset="2"/>
              <a:buChar char="§"/>
            </a:pPr>
            <a:r>
              <a:rPr lang="cs-CZ" altLang="cs-CZ" sz="1400" dirty="0"/>
              <a:t>You don't have to "calculate" or remember </a:t>
            </a:r>
            <a:r>
              <a:rPr lang="en-US" altLang="cs-CZ" sz="1400" dirty="0" err="1"/>
              <a:t>anything</a:t>
            </a:r>
            <a:r>
              <a:rPr lang="cs-CZ" altLang="cs-CZ" sz="1400" dirty="0"/>
              <a:t>, an email client or other application (</a:t>
            </a:r>
            <a:r>
              <a:rPr lang="cs-CZ" altLang="cs-CZ" sz="1400" dirty="0" err="1"/>
              <a:t>pdf reader</a:t>
            </a:r>
            <a:r>
              <a:rPr lang="cs-CZ" altLang="cs-CZ" sz="1400" dirty="0"/>
              <a:t>) will do the job</a:t>
            </a:r>
          </a:p>
          <a:p>
            <a:pPr>
              <a:lnSpc>
                <a:spcPct val="150000"/>
              </a:lnSpc>
              <a:buFont typeface="Wingdings" panose="05000000000000000000" pitchFamily="2" charset="2"/>
              <a:buChar char="§"/>
            </a:pPr>
            <a:r>
              <a:rPr lang="cs-CZ" altLang="cs-CZ" sz="1800" b="1" dirty="0"/>
              <a:t>In its basic form, it is not intended for signing archival documents with long-term validity </a:t>
            </a:r>
          </a:p>
          <a:p>
            <a:pPr lvl="1">
              <a:lnSpc>
                <a:spcPct val="150000"/>
              </a:lnSpc>
              <a:buFont typeface="Wingdings" panose="05000000000000000000" pitchFamily="2" charset="2"/>
              <a:buChar char="§"/>
            </a:pPr>
            <a:endParaRPr lang="cs-CZ" altLang="cs-CZ" sz="1800" dirty="0"/>
          </a:p>
          <a:p>
            <a:pPr lvl="1">
              <a:lnSpc>
                <a:spcPct val="150000"/>
              </a:lnSpc>
              <a:buFont typeface="Wingdings" panose="05000000000000000000" pitchFamily="2" charset="2"/>
              <a:buChar char="§"/>
            </a:pPr>
            <a:endParaRPr lang="cs-CZ" altLang="cs-CZ" sz="1800" dirty="0"/>
          </a:p>
          <a:p>
            <a:pPr lvl="1">
              <a:lnSpc>
                <a:spcPct val="150000"/>
              </a:lnSpc>
              <a:buFont typeface="Wingdings" panose="05000000000000000000" pitchFamily="2" charset="2"/>
              <a:buChar char="§"/>
            </a:pPr>
            <a:endParaRPr lang="en-US" altLang="cs-CZ" sz="1800" dirty="0"/>
          </a:p>
          <a:p>
            <a:pPr lvl="1" eaLnBrk="1" hangingPunct="1">
              <a:lnSpc>
                <a:spcPct val="150000"/>
              </a:lnSpc>
              <a:buFont typeface="Wingdings" panose="05000000000000000000" pitchFamily="2" charset="2"/>
              <a:buChar char="§"/>
            </a:pPr>
            <a:endParaRPr lang="cs-CZ" altLang="cs-CZ" sz="1800" b="1" dirty="0"/>
          </a:p>
          <a:p>
            <a:pPr lvl="1" eaLnBrk="1" hangingPunct="1">
              <a:lnSpc>
                <a:spcPct val="150000"/>
              </a:lnSpc>
              <a:buFont typeface="Wingdings" panose="05000000000000000000" pitchFamily="2" charset="2"/>
              <a:buChar char="§"/>
            </a:pPr>
            <a:endParaRPr lang="en-US" altLang="cs-CZ" sz="1800" dirty="0"/>
          </a:p>
        </p:txBody>
      </p:sp>
    </p:spTree>
    <p:extLst>
      <p:ext uri="{BB962C8B-B14F-4D97-AF65-F5344CB8AC3E}">
        <p14:creationId xmlns:p14="http://schemas.microsoft.com/office/powerpoint/2010/main" val="42824758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EFCC31D2-2E6F-4D04-949C-542CE086F94F}"/>
              </a:ext>
            </a:extLst>
          </p:cNvPr>
          <p:cNvSpPr>
            <a:spLocks noGrp="1"/>
          </p:cNvSpPr>
          <p:nvPr>
            <p:ph type="ftr" sz="quarter" idx="10"/>
          </p:nvPr>
        </p:nvSpPr>
        <p:spPr/>
        <p:txBody>
          <a:bodyPr/>
          <a:lstStyle/>
          <a:p>
            <a:r>
              <a:rPr lang="cs-CZ"/>
              <a:t>Computer network user - course materials</a:t>
            </a:r>
            <a:endParaRPr lang="cs-CZ" dirty="0"/>
          </a:p>
        </p:txBody>
      </p:sp>
      <p:sp>
        <p:nvSpPr>
          <p:cNvPr id="7" name="Zástupný symbol pro číslo snímku 6">
            <a:extLst>
              <a:ext uri="{FF2B5EF4-FFF2-40B4-BE49-F238E27FC236}">
                <a16:creationId xmlns:a16="http://schemas.microsoft.com/office/drawing/2014/main" id="{1D724B32-5849-4B49-941D-0192EB674448}"/>
              </a:ext>
            </a:extLst>
          </p:cNvPr>
          <p:cNvSpPr>
            <a:spLocks noGrp="1"/>
          </p:cNvSpPr>
          <p:nvPr>
            <p:ph type="sldNum" sz="quarter" idx="11"/>
          </p:nvPr>
        </p:nvSpPr>
        <p:spPr/>
        <p:txBody>
          <a:bodyPr/>
          <a:lstStyle/>
          <a:p>
            <a:fld id="{0970407D-EE58-4A0B-824B-1D3AE42DD9CF}" type="slidenum">
              <a:rPr lang="cs-CZ" altLang="cs-CZ" smtClean="0"/>
              <a:t>42</a:t>
            </a:fld>
            <a:endParaRPr lang="cs-CZ" altLang="cs-CZ" dirty="0"/>
          </a:p>
        </p:txBody>
      </p:sp>
      <p:sp>
        <p:nvSpPr>
          <p:cNvPr id="4" name="Zástupný obsah 3">
            <a:extLst>
              <a:ext uri="{FF2B5EF4-FFF2-40B4-BE49-F238E27FC236}">
                <a16:creationId xmlns:a16="http://schemas.microsoft.com/office/drawing/2014/main" id="{195ECB63-D151-DCA4-80A4-2BCBBDEA7835}"/>
              </a:ext>
            </a:extLst>
          </p:cNvPr>
          <p:cNvSpPr>
            <a:spLocks noGrp="1"/>
          </p:cNvSpPr>
          <p:nvPr>
            <p:ph idx="12"/>
          </p:nvPr>
        </p:nvSpPr>
        <p:spPr/>
        <p:txBody>
          <a:bodyPr/>
          <a:lstStyle/>
          <a:p>
            <a:endParaRPr lang="cs-CZ"/>
          </a:p>
        </p:txBody>
      </p:sp>
      <p:sp>
        <p:nvSpPr>
          <p:cNvPr id="5" name="Šipka doprava 4"/>
          <p:cNvSpPr/>
          <p:nvPr/>
        </p:nvSpPr>
        <p:spPr>
          <a:xfrm>
            <a:off x="3647728" y="609836"/>
            <a:ext cx="187220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chemeClr val="bg1"/>
                </a:solidFill>
              </a:rPr>
              <a:t>Calculating </a:t>
            </a:r>
            <a:r>
              <a:rPr lang="cs-CZ" sz="1600" dirty="0" err="1">
                <a:solidFill>
                  <a:schemeClr val="bg1"/>
                </a:solidFill>
              </a:rPr>
              <a:t>hash</a:t>
            </a:r>
            <a:endParaRPr lang="cs-CZ" sz="1600" dirty="0">
              <a:solidFill>
                <a:schemeClr val="bg1"/>
              </a:solidFill>
            </a:endParaRPr>
          </a:p>
        </p:txBody>
      </p:sp>
      <p:sp>
        <p:nvSpPr>
          <p:cNvPr id="6" name="Zaoblený obdélník 5"/>
          <p:cNvSpPr/>
          <p:nvPr/>
        </p:nvSpPr>
        <p:spPr>
          <a:xfrm>
            <a:off x="5715569" y="476672"/>
            <a:ext cx="2057007"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bg1"/>
                </a:solidFill>
              </a:rPr>
              <a:t>ABCD12345</a:t>
            </a:r>
          </a:p>
        </p:txBody>
      </p:sp>
      <p:sp>
        <p:nvSpPr>
          <p:cNvPr id="8" name="Šipka doprava 7"/>
          <p:cNvSpPr/>
          <p:nvPr/>
        </p:nvSpPr>
        <p:spPr>
          <a:xfrm rot="5400000">
            <a:off x="6240016" y="1833972"/>
            <a:ext cx="1080120"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chemeClr val="tx1"/>
              </a:solidFill>
            </a:endParaRPr>
          </a:p>
        </p:txBody>
      </p:sp>
      <p:sp>
        <p:nvSpPr>
          <p:cNvPr id="9" name="Zaoblený obdélník 8"/>
          <p:cNvSpPr/>
          <p:nvPr/>
        </p:nvSpPr>
        <p:spPr>
          <a:xfrm>
            <a:off x="5879977" y="2842084"/>
            <a:ext cx="189259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bg1"/>
                </a:solidFill>
              </a:rPr>
              <a:t>ABABD111</a:t>
            </a:r>
          </a:p>
        </p:txBody>
      </p:sp>
      <p:sp>
        <p:nvSpPr>
          <p:cNvPr id="10" name="Zaoblený obdélník 9"/>
          <p:cNvSpPr/>
          <p:nvPr/>
        </p:nvSpPr>
        <p:spPr>
          <a:xfrm>
            <a:off x="7464153" y="1639383"/>
            <a:ext cx="189259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800" dirty="0">
                <a:solidFill>
                  <a:schemeClr val="bg1"/>
                </a:solidFill>
              </a:rPr>
              <a:t>Private key encryption</a:t>
            </a:r>
          </a:p>
        </p:txBody>
      </p:sp>
      <p:sp>
        <p:nvSpPr>
          <p:cNvPr id="11" name="Šipka doprava 10"/>
          <p:cNvSpPr/>
          <p:nvPr/>
        </p:nvSpPr>
        <p:spPr>
          <a:xfrm rot="5400000">
            <a:off x="1689510" y="2744924"/>
            <a:ext cx="2448272"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chemeClr val="tx1"/>
              </a:solidFill>
            </a:endParaRPr>
          </a:p>
        </p:txBody>
      </p:sp>
      <p:sp>
        <p:nvSpPr>
          <p:cNvPr id="12" name="Šipka doprava 11"/>
          <p:cNvSpPr/>
          <p:nvPr/>
        </p:nvSpPr>
        <p:spPr>
          <a:xfrm rot="10800000">
            <a:off x="3647728" y="2975248"/>
            <a:ext cx="158417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chemeClr val="tx1"/>
              </a:solidFill>
            </a:endParaRPr>
          </a:p>
        </p:txBody>
      </p:sp>
      <p:sp>
        <p:nvSpPr>
          <p:cNvPr id="13" name="Zaoblený obdélník 12"/>
          <p:cNvSpPr/>
          <p:nvPr/>
        </p:nvSpPr>
        <p:spPr>
          <a:xfrm>
            <a:off x="3625898" y="1882957"/>
            <a:ext cx="189259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000" dirty="0" err="1">
                <a:solidFill>
                  <a:schemeClr val="bg1"/>
                </a:solidFill>
              </a:rPr>
              <a:t>attached</a:t>
            </a:r>
            <a:r>
              <a:rPr lang="cs-CZ" sz="2000" dirty="0">
                <a:solidFill>
                  <a:schemeClr val="bg1"/>
                </a:solidFill>
              </a:rPr>
              <a:t> to a document</a:t>
            </a:r>
          </a:p>
        </p:txBody>
      </p:sp>
      <p:pic>
        <p:nvPicPr>
          <p:cNvPr id="14" name="Zástupný symbol pro obsah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2369391" y="4293096"/>
            <a:ext cx="1124125"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Zaoblený obdélník 14"/>
          <p:cNvSpPr/>
          <p:nvPr/>
        </p:nvSpPr>
        <p:spPr>
          <a:xfrm>
            <a:off x="2279577" y="5661249"/>
            <a:ext cx="1407157" cy="6604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800" dirty="0">
                <a:solidFill>
                  <a:schemeClr val="bg1"/>
                </a:solidFill>
              </a:rPr>
              <a:t>ABABD111</a:t>
            </a:r>
          </a:p>
        </p:txBody>
      </p:sp>
      <p:sp>
        <p:nvSpPr>
          <p:cNvPr id="16" name="TextovéPole 15"/>
          <p:cNvSpPr txBox="1"/>
          <p:nvPr/>
        </p:nvSpPr>
        <p:spPr>
          <a:xfrm>
            <a:off x="3909723" y="5760641"/>
            <a:ext cx="3217547" cy="461665"/>
          </a:xfrm>
          <a:prstGeom prst="rect">
            <a:avLst/>
          </a:prstGeom>
          <a:noFill/>
        </p:spPr>
        <p:txBody>
          <a:bodyPr wrap="none" rtlCol="0">
            <a:spAutoFit/>
          </a:bodyPr>
          <a:lstStyle/>
          <a:p>
            <a:r>
              <a:rPr lang="cs-CZ" b="1" dirty="0">
                <a:solidFill>
                  <a:srgbClr val="FF0000"/>
                </a:solidFill>
              </a:rPr>
              <a:t>Electronic signature</a:t>
            </a:r>
          </a:p>
        </p:txBody>
      </p:sp>
      <p:pic>
        <p:nvPicPr>
          <p:cNvPr id="2" name="Zástupný symbol pro obsah 3">
            <a:extLst>
              <a:ext uri="{FF2B5EF4-FFF2-40B4-BE49-F238E27FC236}">
                <a16:creationId xmlns:a16="http://schemas.microsoft.com/office/drawing/2014/main" id="{D933C993-E643-670E-0F7E-566C4034B49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2327970" y="177788"/>
            <a:ext cx="1124125"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07548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Šipka doprava 4"/>
          <p:cNvSpPr/>
          <p:nvPr/>
        </p:nvSpPr>
        <p:spPr>
          <a:xfrm>
            <a:off x="3621955" y="656692"/>
            <a:ext cx="2376264"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800" dirty="0">
                <a:solidFill>
                  <a:schemeClr val="bg1"/>
                </a:solidFill>
              </a:rPr>
              <a:t>The document itself</a:t>
            </a:r>
          </a:p>
        </p:txBody>
      </p:sp>
      <p:sp>
        <p:nvSpPr>
          <p:cNvPr id="6" name="Zaoblený obdélník 5"/>
          <p:cNvSpPr/>
          <p:nvPr/>
        </p:nvSpPr>
        <p:spPr>
          <a:xfrm>
            <a:off x="6023993" y="5229200"/>
            <a:ext cx="189259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000" dirty="0">
                <a:solidFill>
                  <a:schemeClr val="bg1"/>
                </a:solidFill>
              </a:rPr>
              <a:t>ABCD12345</a:t>
            </a:r>
          </a:p>
        </p:txBody>
      </p:sp>
      <p:sp>
        <p:nvSpPr>
          <p:cNvPr id="8" name="Šipka doprava 7"/>
          <p:cNvSpPr/>
          <p:nvPr/>
        </p:nvSpPr>
        <p:spPr>
          <a:xfrm rot="5400000">
            <a:off x="5297722" y="3075150"/>
            <a:ext cx="296470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chemeClr val="tx1"/>
              </a:solidFill>
            </a:endParaRPr>
          </a:p>
        </p:txBody>
      </p:sp>
      <p:sp>
        <p:nvSpPr>
          <p:cNvPr id="10" name="Zaoblený obdélník 9"/>
          <p:cNvSpPr/>
          <p:nvPr/>
        </p:nvSpPr>
        <p:spPr>
          <a:xfrm>
            <a:off x="7197897" y="2924944"/>
            <a:ext cx="189259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000" dirty="0">
                <a:solidFill>
                  <a:schemeClr val="bg1"/>
                </a:solidFill>
              </a:rPr>
              <a:t>HASH calculation</a:t>
            </a:r>
          </a:p>
        </p:txBody>
      </p:sp>
      <p:sp>
        <p:nvSpPr>
          <p:cNvPr id="11" name="Šipka doprava 10"/>
          <p:cNvSpPr/>
          <p:nvPr/>
        </p:nvSpPr>
        <p:spPr>
          <a:xfrm rot="5400000">
            <a:off x="1486824" y="3327178"/>
            <a:ext cx="2460651"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chemeClr val="tx1"/>
              </a:solidFill>
            </a:endParaRPr>
          </a:p>
        </p:txBody>
      </p:sp>
      <p:sp>
        <p:nvSpPr>
          <p:cNvPr id="13" name="Zaoblený obdélník 12"/>
          <p:cNvSpPr/>
          <p:nvPr/>
        </p:nvSpPr>
        <p:spPr>
          <a:xfrm>
            <a:off x="3134970" y="2941986"/>
            <a:ext cx="225443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000" dirty="0">
                <a:solidFill>
                  <a:schemeClr val="bg1"/>
                </a:solidFill>
              </a:rPr>
              <a:t>Public key </a:t>
            </a:r>
            <a:r>
              <a:rPr lang="cs-CZ" sz="2000" b="1" dirty="0">
                <a:solidFill>
                  <a:schemeClr val="bg1"/>
                </a:solidFill>
              </a:rPr>
              <a:t>signature </a:t>
            </a:r>
            <a:r>
              <a:rPr lang="cs-CZ" sz="2000" dirty="0">
                <a:solidFill>
                  <a:schemeClr val="bg1"/>
                </a:solidFill>
              </a:rPr>
              <a:t>decryption</a:t>
            </a:r>
          </a:p>
        </p:txBody>
      </p:sp>
      <p:pic>
        <p:nvPicPr>
          <p:cNvPr id="14" name="Zástupný symbol pro obsah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2189376" y="260648"/>
            <a:ext cx="1124125"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Zaoblený obdélník 14"/>
          <p:cNvSpPr/>
          <p:nvPr/>
        </p:nvSpPr>
        <p:spPr>
          <a:xfrm>
            <a:off x="2099562" y="1628801"/>
            <a:ext cx="1407157" cy="6604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800" dirty="0">
                <a:solidFill>
                  <a:schemeClr val="bg1"/>
                </a:solidFill>
              </a:rPr>
              <a:t>ABABD111</a:t>
            </a:r>
          </a:p>
        </p:txBody>
      </p:sp>
      <p:sp>
        <p:nvSpPr>
          <p:cNvPr id="16" name="Zaoblený obdélník 15"/>
          <p:cNvSpPr/>
          <p:nvPr/>
        </p:nvSpPr>
        <p:spPr>
          <a:xfrm>
            <a:off x="2052973" y="5229200"/>
            <a:ext cx="189259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000" dirty="0">
                <a:solidFill>
                  <a:schemeClr val="bg1"/>
                </a:solidFill>
              </a:rPr>
              <a:t>ABCD12345</a:t>
            </a:r>
          </a:p>
        </p:txBody>
      </p:sp>
      <p:pic>
        <p:nvPicPr>
          <p:cNvPr id="17" name="Zástupný symbol pro obsah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6218014" y="302844"/>
            <a:ext cx="1124125"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ovéPole 1"/>
          <p:cNvSpPr txBox="1"/>
          <p:nvPr/>
        </p:nvSpPr>
        <p:spPr>
          <a:xfrm>
            <a:off x="4593523" y="5451933"/>
            <a:ext cx="883575" cy="646331"/>
          </a:xfrm>
          <a:prstGeom prst="rect">
            <a:avLst/>
          </a:prstGeom>
          <a:noFill/>
        </p:spPr>
        <p:txBody>
          <a:bodyPr wrap="none" rtlCol="0">
            <a:spAutoFit/>
          </a:bodyPr>
          <a:lstStyle/>
          <a:p>
            <a:r>
              <a:rPr lang="cs-CZ" sz="3600" dirty="0"/>
              <a:t>= ?</a:t>
            </a:r>
          </a:p>
        </p:txBody>
      </p:sp>
      <p:sp>
        <p:nvSpPr>
          <p:cNvPr id="3" name="TextovéPole 2"/>
          <p:cNvSpPr txBox="1"/>
          <p:nvPr/>
        </p:nvSpPr>
        <p:spPr>
          <a:xfrm>
            <a:off x="7908228" y="536116"/>
            <a:ext cx="2699778" cy="461665"/>
          </a:xfrm>
          <a:prstGeom prst="rect">
            <a:avLst/>
          </a:prstGeom>
          <a:noFill/>
        </p:spPr>
        <p:txBody>
          <a:bodyPr wrap="none" rtlCol="0">
            <a:spAutoFit/>
          </a:bodyPr>
          <a:lstStyle/>
          <a:p>
            <a:r>
              <a:rPr lang="cs-CZ" b="1" dirty="0">
                <a:solidFill>
                  <a:srgbClr val="FF0000"/>
                </a:solidFill>
              </a:rPr>
              <a:t>Signature verification</a:t>
            </a:r>
          </a:p>
        </p:txBody>
      </p:sp>
      <p:sp>
        <p:nvSpPr>
          <p:cNvPr id="9" name="Zástupný symbol pro zápatí 8">
            <a:extLst>
              <a:ext uri="{FF2B5EF4-FFF2-40B4-BE49-F238E27FC236}">
                <a16:creationId xmlns:a16="http://schemas.microsoft.com/office/drawing/2014/main" id="{7DE22665-01D4-4EBF-A37D-F17C59C978E3}"/>
              </a:ext>
            </a:extLst>
          </p:cNvPr>
          <p:cNvSpPr>
            <a:spLocks noGrp="1"/>
          </p:cNvSpPr>
          <p:nvPr>
            <p:ph type="ftr" sz="quarter" idx="10"/>
          </p:nvPr>
        </p:nvSpPr>
        <p:spPr/>
        <p:txBody>
          <a:bodyPr/>
          <a:lstStyle/>
          <a:p>
            <a:r>
              <a:rPr lang="cs-CZ"/>
              <a:t>Computer network user - course materials</a:t>
            </a:r>
            <a:endParaRPr lang="cs-CZ" dirty="0"/>
          </a:p>
        </p:txBody>
      </p:sp>
      <p:sp>
        <p:nvSpPr>
          <p:cNvPr id="12" name="Zástupný symbol pro číslo snímku 11">
            <a:extLst>
              <a:ext uri="{FF2B5EF4-FFF2-40B4-BE49-F238E27FC236}">
                <a16:creationId xmlns:a16="http://schemas.microsoft.com/office/drawing/2014/main" id="{0DE063EF-F20C-48E6-B589-B0D2245DF2AE}"/>
              </a:ext>
            </a:extLst>
          </p:cNvPr>
          <p:cNvSpPr>
            <a:spLocks noGrp="1"/>
          </p:cNvSpPr>
          <p:nvPr>
            <p:ph type="sldNum" sz="quarter" idx="11"/>
          </p:nvPr>
        </p:nvSpPr>
        <p:spPr/>
        <p:txBody>
          <a:bodyPr/>
          <a:lstStyle/>
          <a:p>
            <a:fld id="{0970407D-EE58-4A0B-824B-1D3AE42DD9CF}" type="slidenum">
              <a:rPr lang="cs-CZ" altLang="cs-CZ" smtClean="0"/>
              <a:t>43</a:t>
            </a:fld>
            <a:endParaRPr lang="cs-CZ" altLang="cs-CZ" dirty="0"/>
          </a:p>
        </p:txBody>
      </p:sp>
      <p:sp>
        <p:nvSpPr>
          <p:cNvPr id="4" name="Zástupný obsah 3">
            <a:extLst>
              <a:ext uri="{FF2B5EF4-FFF2-40B4-BE49-F238E27FC236}">
                <a16:creationId xmlns:a16="http://schemas.microsoft.com/office/drawing/2014/main" id="{20D611F0-B04C-865B-F362-86B09D972AB0}"/>
              </a:ext>
            </a:extLst>
          </p:cNvPr>
          <p:cNvSpPr>
            <a:spLocks noGrp="1"/>
          </p:cNvSpPr>
          <p:nvPr>
            <p:ph idx="12"/>
          </p:nvPr>
        </p:nvSpPr>
        <p:spPr/>
        <p:txBody>
          <a:bodyPr/>
          <a:lstStyle/>
          <a:p>
            <a:endParaRPr lang="cs-CZ"/>
          </a:p>
        </p:txBody>
      </p:sp>
    </p:spTree>
    <p:extLst>
      <p:ext uri="{BB962C8B-B14F-4D97-AF65-F5344CB8AC3E}">
        <p14:creationId xmlns:p14="http://schemas.microsoft.com/office/powerpoint/2010/main" val="6105999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C377082-16AC-442B-A00A-71C5B3179E95}"/>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400E9AAD-3D59-4D94-879C-89388E0BA254}"/>
              </a:ext>
            </a:extLst>
          </p:cNvPr>
          <p:cNvSpPr>
            <a:spLocks noGrp="1"/>
          </p:cNvSpPr>
          <p:nvPr>
            <p:ph type="sldNum" sz="quarter" idx="11"/>
          </p:nvPr>
        </p:nvSpPr>
        <p:spPr/>
        <p:txBody>
          <a:bodyPr/>
          <a:lstStyle/>
          <a:p>
            <a:fld id="{0970407D-EE58-4A0B-824B-1D3AE42DD9CF}" type="slidenum">
              <a:rPr lang="cs-CZ" altLang="cs-CZ" smtClean="0"/>
              <a:t>44</a:t>
            </a:fld>
            <a:endParaRPr lang="cs-CZ" altLang="cs-CZ" dirty="0"/>
          </a:p>
        </p:txBody>
      </p:sp>
      <p:sp>
        <p:nvSpPr>
          <p:cNvPr id="60419" name="Rectangle 4"/>
          <p:cNvSpPr>
            <a:spLocks noGrp="1" noChangeArrowheads="1"/>
          </p:cNvSpPr>
          <p:nvPr>
            <p:ph idx="12"/>
          </p:nvPr>
        </p:nvSpPr>
        <p:spPr/>
        <p:txBody>
          <a:bodyPr/>
          <a:lstStyle/>
          <a:p>
            <a:pPr marL="0" indent="0">
              <a:lnSpc>
                <a:spcPct val="80000"/>
              </a:lnSpc>
              <a:buNone/>
              <a:defRPr/>
            </a:pPr>
            <a:endParaRPr lang="en-US" sz="1600" dirty="0"/>
          </a:p>
          <a:p>
            <a:pPr eaLnBrk="1" hangingPunct="1">
              <a:lnSpc>
                <a:spcPct val="80000"/>
              </a:lnSpc>
              <a:defRPr/>
            </a:pPr>
            <a:r>
              <a:rPr lang="cs-CZ" sz="1600" dirty="0"/>
              <a:t>Physical = computer file </a:t>
            </a:r>
            <a:r>
              <a:rPr lang="en-US" sz="1600" dirty="0" err="1"/>
              <a:t>from the certification </a:t>
            </a:r>
            <a:r>
              <a:rPr lang="cs-CZ" sz="1600" dirty="0"/>
              <a:t>authority</a:t>
            </a:r>
          </a:p>
          <a:p>
            <a:pPr marL="753300" lvl="2" indent="-342900">
              <a:lnSpc>
                <a:spcPct val="150000"/>
              </a:lnSpc>
              <a:buFontTx/>
              <a:buChar char="•"/>
              <a:defRPr/>
            </a:pPr>
            <a:r>
              <a:rPr lang="cs-CZ" sz="1200" dirty="0"/>
              <a:t>Issued by a certification authority </a:t>
            </a:r>
          </a:p>
          <a:p>
            <a:pPr marL="753300" lvl="2" indent="-342900">
              <a:lnSpc>
                <a:spcPct val="150000"/>
              </a:lnSpc>
              <a:buFontTx/>
              <a:buChar char="•"/>
              <a:defRPr/>
            </a:pPr>
            <a:r>
              <a:rPr lang="cs-CZ" sz="1200" dirty="0"/>
              <a:t>Limited certificate validity (usually 1 year)</a:t>
            </a:r>
          </a:p>
          <a:p>
            <a:pPr eaLnBrk="1" hangingPunct="1">
              <a:lnSpc>
                <a:spcPct val="80000"/>
              </a:lnSpc>
              <a:defRPr/>
            </a:pPr>
            <a:r>
              <a:rPr lang="cs-CZ" sz="1600" dirty="0"/>
              <a:t>Contains</a:t>
            </a:r>
            <a:endParaRPr lang="cs-CZ" sz="1400" dirty="0"/>
          </a:p>
          <a:p>
            <a:pPr lvl="1" eaLnBrk="1" hangingPunct="1">
              <a:lnSpc>
                <a:spcPct val="150000"/>
              </a:lnSpc>
              <a:defRPr/>
            </a:pPr>
            <a:r>
              <a:rPr lang="cs-CZ" sz="1400" b="1" dirty="0"/>
              <a:t>Subject data </a:t>
            </a:r>
            <a:r>
              <a:rPr lang="cs-CZ" sz="1400" dirty="0"/>
              <a:t>(user, server) </a:t>
            </a:r>
          </a:p>
          <a:p>
            <a:pPr lvl="2" eaLnBrk="1" hangingPunct="1">
              <a:lnSpc>
                <a:spcPct val="150000"/>
              </a:lnSpc>
              <a:defRPr/>
            </a:pPr>
            <a:r>
              <a:rPr lang="cs-CZ" sz="1200" dirty="0"/>
              <a:t>Name </a:t>
            </a:r>
          </a:p>
          <a:p>
            <a:pPr lvl="2" eaLnBrk="1" hangingPunct="1">
              <a:lnSpc>
                <a:spcPct val="150000"/>
              </a:lnSpc>
              <a:defRPr/>
            </a:pPr>
            <a:r>
              <a:rPr lang="cs-CZ" sz="1200" dirty="0" err="1"/>
              <a:t>E-mail </a:t>
            </a:r>
            <a:r>
              <a:rPr lang="cs-CZ" sz="1200" dirty="0"/>
              <a:t>address </a:t>
            </a:r>
          </a:p>
          <a:p>
            <a:pPr lvl="2" eaLnBrk="1" hangingPunct="1">
              <a:lnSpc>
                <a:spcPct val="150000"/>
              </a:lnSpc>
              <a:defRPr/>
            </a:pPr>
            <a:r>
              <a:rPr lang="cs-CZ" sz="1200" dirty="0"/>
              <a:t>Other identification data</a:t>
            </a:r>
          </a:p>
          <a:p>
            <a:pPr lvl="1" eaLnBrk="1" hangingPunct="1">
              <a:lnSpc>
                <a:spcPct val="150000"/>
              </a:lnSpc>
              <a:defRPr/>
            </a:pPr>
            <a:r>
              <a:rPr lang="cs-CZ" sz="1400" b="1" dirty="0"/>
              <a:t>Subject public key</a:t>
            </a:r>
          </a:p>
          <a:p>
            <a:pPr lvl="1" eaLnBrk="1" hangingPunct="1">
              <a:lnSpc>
                <a:spcPct val="80000"/>
              </a:lnSpc>
              <a:defRPr/>
            </a:pPr>
            <a:endParaRPr lang="cs-CZ" sz="1400" b="1" dirty="0"/>
          </a:p>
          <a:p>
            <a:pPr eaLnBrk="1" hangingPunct="1">
              <a:lnSpc>
                <a:spcPct val="80000"/>
              </a:lnSpc>
              <a:defRPr/>
            </a:pPr>
            <a:r>
              <a:rPr lang="cs-CZ" sz="1600" b="1" dirty="0"/>
              <a:t>The separate component is the corresponding private key</a:t>
            </a:r>
          </a:p>
          <a:p>
            <a:pPr lvl="1" eaLnBrk="1" hangingPunct="1">
              <a:lnSpc>
                <a:spcPct val="80000"/>
              </a:lnSpc>
              <a:defRPr/>
            </a:pPr>
            <a:endParaRPr lang="cs-CZ" sz="1400" b="1" dirty="0"/>
          </a:p>
          <a:p>
            <a:pPr eaLnBrk="1" hangingPunct="1">
              <a:defRPr/>
            </a:pPr>
            <a:r>
              <a:rPr lang="cs-CZ" sz="1600" dirty="0"/>
              <a:t>Can be revoked (revoked) if the private key is disclosed</a:t>
            </a:r>
          </a:p>
          <a:p>
            <a:pPr eaLnBrk="1" hangingPunct="1">
              <a:defRPr/>
            </a:pPr>
            <a:r>
              <a:rPr lang="en-US" sz="1600" b="1" dirty="0" err="1"/>
              <a:t>Qualified </a:t>
            </a:r>
            <a:r>
              <a:rPr lang="cs-CZ" sz="1600" dirty="0"/>
              <a:t>x commercial certificate</a:t>
            </a:r>
          </a:p>
          <a:p>
            <a:pPr marL="0" indent="0">
              <a:lnSpc>
                <a:spcPct val="80000"/>
              </a:lnSpc>
              <a:buNone/>
              <a:defRPr/>
            </a:pPr>
            <a:endParaRPr lang="cs-CZ" sz="1600" dirty="0"/>
          </a:p>
          <a:p>
            <a:pPr eaLnBrk="1" hangingPunct="1">
              <a:lnSpc>
                <a:spcPct val="80000"/>
              </a:lnSpc>
              <a:defRPr/>
            </a:pPr>
            <a:endParaRPr lang="cs-CZ" sz="1600" dirty="0"/>
          </a:p>
        </p:txBody>
      </p:sp>
      <p:sp>
        <p:nvSpPr>
          <p:cNvPr id="84994" name="Rectangle 2"/>
          <p:cNvSpPr>
            <a:spLocks noGrp="1" noChangeArrowheads="1"/>
          </p:cNvSpPr>
          <p:nvPr>
            <p:ph type="title" idx="4294967295"/>
          </p:nvPr>
        </p:nvSpPr>
        <p:spPr>
          <a:xfrm>
            <a:off x="719931" y="262743"/>
            <a:ext cx="10752137" cy="450850"/>
          </a:xfrm>
        </p:spPr>
        <p:txBody>
          <a:bodyPr/>
          <a:lstStyle/>
          <a:p>
            <a:pPr eaLnBrk="1" hangingPunct="1"/>
            <a:r>
              <a:rPr lang="en-US" altLang="cs-CZ" dirty="0">
                <a:effectLst>
                  <a:outerShdw blurRad="38100" dist="38100" dir="2700000" algn="tl">
                    <a:srgbClr val="000000">
                      <a:alpha val="43137"/>
                    </a:srgbClr>
                  </a:outerShdw>
                </a:effectLst>
              </a:rPr>
              <a:t>Digital </a:t>
            </a:r>
            <a:r>
              <a:rPr lang="cs-CZ" altLang="cs-CZ" dirty="0">
                <a:effectLst>
                  <a:outerShdw blurRad="38100" dist="38100" dir="2700000" algn="tl">
                    <a:srgbClr val="000000">
                      <a:alpha val="43137"/>
                    </a:srgbClr>
                  </a:outerShdw>
                </a:effectLst>
              </a:rPr>
              <a:t>certificate</a:t>
            </a:r>
          </a:p>
        </p:txBody>
      </p:sp>
      <p:pic>
        <p:nvPicPr>
          <p:cNvPr id="5" name="Obrázek 4">
            <a:extLst>
              <a:ext uri="{FF2B5EF4-FFF2-40B4-BE49-F238E27FC236}">
                <a16:creationId xmlns:a16="http://schemas.microsoft.com/office/drawing/2014/main" id="{7B18A223-2EFE-4890-8CDD-1010916D23AD}"/>
              </a:ext>
            </a:extLst>
          </p:cNvPr>
          <p:cNvPicPr>
            <a:picLocks noChangeAspect="1"/>
          </p:cNvPicPr>
          <p:nvPr/>
        </p:nvPicPr>
        <p:blipFill>
          <a:blip r:embed="rId2"/>
          <a:stretch>
            <a:fillRect/>
          </a:stretch>
        </p:blipFill>
        <p:spPr>
          <a:xfrm>
            <a:off x="8895292" y="2625372"/>
            <a:ext cx="2126866" cy="1794228"/>
          </a:xfrm>
          <a:prstGeom prst="rect">
            <a:avLst/>
          </a:prstGeom>
        </p:spPr>
      </p:pic>
    </p:spTree>
    <p:extLst>
      <p:ext uri="{BB962C8B-B14F-4D97-AF65-F5344CB8AC3E}">
        <p14:creationId xmlns:p14="http://schemas.microsoft.com/office/powerpoint/2010/main" val="4210788229"/>
      </p:ext>
    </p:extLst>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a:extLst>
              <a:ext uri="{FF2B5EF4-FFF2-40B4-BE49-F238E27FC236}">
                <a16:creationId xmlns:a16="http://schemas.microsoft.com/office/drawing/2014/main" id="{CF19E53E-47EF-42CF-97A6-65EA60B5101C}"/>
              </a:ext>
            </a:extLst>
          </p:cNvPr>
          <p:cNvSpPr>
            <a:spLocks noGrp="1"/>
          </p:cNvSpPr>
          <p:nvPr>
            <p:ph type="ftr" sz="quarter" idx="10"/>
          </p:nvPr>
        </p:nvSpPr>
        <p:spPr/>
        <p:txBody>
          <a:bodyPr/>
          <a:lstStyle/>
          <a:p>
            <a:r>
              <a:rPr lang="cs-CZ"/>
              <a:t>Computer network user - course materials</a:t>
            </a:r>
            <a:endParaRPr 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t>45</a:t>
            </a:fld>
            <a:endParaRPr lang="cs-CZ" altLang="cs-CZ" dirty="0"/>
          </a:p>
        </p:txBody>
      </p:sp>
      <p:sp>
        <p:nvSpPr>
          <p:cNvPr id="4" name="Zástupný symbol pro obsah 3"/>
          <p:cNvSpPr>
            <a:spLocks noGrp="1"/>
          </p:cNvSpPr>
          <p:nvPr>
            <p:ph idx="12"/>
          </p:nvPr>
        </p:nvSpPr>
        <p:spPr>
          <a:xfrm>
            <a:off x="805070" y="1272208"/>
            <a:ext cx="10668130" cy="4559791"/>
          </a:xfrm>
        </p:spPr>
        <p:txBody>
          <a:bodyPr/>
          <a:lstStyle/>
          <a:p>
            <a:r>
              <a:rPr lang="cs-CZ" sz="2000" b="1" dirty="0"/>
              <a:t>Act No. 297/2016 Coll., the Act on trust services for electronic transactions</a:t>
            </a:r>
            <a:endParaRPr lang="cs-CZ" sz="2000" dirty="0"/>
          </a:p>
          <a:p>
            <a:r>
              <a:rPr lang="cs-CZ" dirty="0"/>
              <a:t>Qualified certificate</a:t>
            </a:r>
          </a:p>
          <a:p>
            <a:pPr lvl="1"/>
            <a:r>
              <a:rPr lang="cs-CZ" b="1" dirty="0"/>
              <a:t>Issued by a qualified </a:t>
            </a:r>
            <a:r>
              <a:rPr lang="cs-CZ" dirty="0"/>
              <a:t>trust service </a:t>
            </a:r>
            <a:r>
              <a:rPr lang="cs-CZ" b="1" dirty="0"/>
              <a:t>provider </a:t>
            </a:r>
          </a:p>
          <a:p>
            <a:pPr lvl="1"/>
            <a:r>
              <a:rPr lang="cs-CZ" b="1" dirty="0"/>
              <a:t>https://www.mvcr.cz/clanek/seznam-kvalifikovanych-poskytovatelu-sluzeb-vytvarejicich-duveru-a-poskytovanych-kvalifikovanych-sluzeb-vytvarejicich-duveru.aspx</a:t>
            </a:r>
            <a:endParaRPr lang="cs-CZ" dirty="0"/>
          </a:p>
          <a:p>
            <a:pPr marL="537750" lvl="1" indent="-285750">
              <a:lnSpc>
                <a:spcPct val="150000"/>
              </a:lnSpc>
              <a:buFont typeface="Arial" panose="020B0604020202020204" pitchFamily="34" charset="0"/>
              <a:buChar char="•"/>
            </a:pPr>
            <a:r>
              <a:rPr lang="cs-CZ" sz="2400" dirty="0">
                <a:ea typeface="+mn-ea"/>
                <a:cs typeface="+mn-cs"/>
              </a:rPr>
              <a:t>Czech Post (</a:t>
            </a:r>
            <a:r>
              <a:rPr lang="cs-CZ" sz="2400" dirty="0" err="1">
                <a:ea typeface="+mn-ea"/>
                <a:cs typeface="+mn-cs"/>
              </a:rPr>
              <a:t>PostSignum</a:t>
            </a:r>
            <a:r>
              <a:rPr lang="cs-CZ" sz="2400" dirty="0">
                <a:ea typeface="+mn-ea"/>
                <a:cs typeface="+mn-cs"/>
              </a:rPr>
              <a:t>)</a:t>
            </a:r>
          </a:p>
          <a:p>
            <a:pPr marL="537750" indent="-285750">
              <a:buFont typeface="Arial" panose="020B0604020202020204" pitchFamily="34" charset="0"/>
              <a:buChar char="•"/>
            </a:pPr>
            <a:r>
              <a:rPr lang="cs-CZ" sz="2400" dirty="0"/>
              <a:t>First Certification Authority, a. s.</a:t>
            </a:r>
          </a:p>
          <a:p>
            <a:pPr marL="537750" indent="-285750">
              <a:buFont typeface="Arial" panose="020B0604020202020204" pitchFamily="34" charset="0"/>
              <a:buChar char="•"/>
            </a:pPr>
            <a:r>
              <a:rPr lang="cs-CZ" sz="2400" dirty="0" err="1"/>
              <a:t>eIdentity </a:t>
            </a:r>
            <a:r>
              <a:rPr lang="cs-CZ" sz="2400" dirty="0"/>
              <a:t>a. s.</a:t>
            </a:r>
          </a:p>
        </p:txBody>
      </p:sp>
      <p:sp>
        <p:nvSpPr>
          <p:cNvPr id="3" name="Nadpis 2"/>
          <p:cNvSpPr>
            <a:spLocks noGrp="1"/>
          </p:cNvSpPr>
          <p:nvPr>
            <p:ph type="title" idx="4294967295"/>
          </p:nvPr>
        </p:nvSpPr>
        <p:spPr>
          <a:xfrm>
            <a:off x="1439863" y="720725"/>
            <a:ext cx="10752137" cy="450850"/>
          </a:xfrm>
        </p:spPr>
        <p:txBody>
          <a:bodyPr/>
          <a:lstStyle/>
          <a:p>
            <a:r>
              <a:rPr lang="en-US" dirty="0" err="1">
                <a:effectLst>
                  <a:outerShdw blurRad="38100" dist="38100" dir="2700000" algn="tl">
                    <a:srgbClr val="000000">
                      <a:alpha val="43137"/>
                    </a:srgbClr>
                  </a:outerShdw>
                </a:effectLst>
              </a:rPr>
              <a:t>Qualified </a:t>
            </a:r>
            <a:r>
              <a:rPr lang="cs-CZ" dirty="0">
                <a:effectLst>
                  <a:outerShdw blurRad="38100" dist="38100" dir="2700000" algn="tl">
                    <a:srgbClr val="000000">
                      <a:alpha val="43137"/>
                    </a:srgbClr>
                  </a:outerShdw>
                </a:effectLst>
              </a:rPr>
              <a:t>x commercial certificate</a:t>
            </a:r>
            <a:br>
              <a:rPr lang="cs-CZ" dirty="0">
                <a:effectLst>
                  <a:outerShdw blurRad="38100" dist="38100" dir="2700000" algn="tl">
                    <a:srgbClr val="000000">
                      <a:alpha val="43137"/>
                    </a:srgbClr>
                  </a:outerShdw>
                </a:effectLst>
              </a:rPr>
            </a:br>
            <a:br>
              <a:rPr lang="cs-CZ" dirty="0">
                <a:effectLst>
                  <a:outerShdw blurRad="38100" dist="38100" dir="2700000" algn="tl">
                    <a:srgbClr val="000000">
                      <a:alpha val="43137"/>
                    </a:srgbClr>
                  </a:outerShdw>
                </a:effectLst>
              </a:rPr>
            </a:br>
            <a:endParaRPr lang="cs-CZ"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738631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B727D52-E849-4D43-A175-73BC82C43D52}"/>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9C50B092-8FBB-4AB0-860C-872530DC8165}"/>
              </a:ext>
            </a:extLst>
          </p:cNvPr>
          <p:cNvSpPr>
            <a:spLocks noGrp="1"/>
          </p:cNvSpPr>
          <p:nvPr>
            <p:ph type="sldNum" sz="quarter" idx="11"/>
          </p:nvPr>
        </p:nvSpPr>
        <p:spPr/>
        <p:txBody>
          <a:bodyPr/>
          <a:lstStyle/>
          <a:p>
            <a:fld id="{0970407D-EE58-4A0B-824B-1D3AE42DD9CF}" type="slidenum">
              <a:rPr lang="cs-CZ" altLang="cs-CZ" smtClean="0"/>
              <a:t>46</a:t>
            </a:fld>
            <a:endParaRPr lang="cs-CZ" altLang="cs-CZ" dirty="0"/>
          </a:p>
        </p:txBody>
      </p:sp>
      <p:sp>
        <p:nvSpPr>
          <p:cNvPr id="87043" name="Rectangle 3"/>
          <p:cNvSpPr>
            <a:spLocks noGrp="1" noChangeArrowheads="1"/>
          </p:cNvSpPr>
          <p:nvPr>
            <p:ph idx="12"/>
          </p:nvPr>
        </p:nvSpPr>
        <p:spPr>
          <a:xfrm>
            <a:off x="795130" y="1480930"/>
            <a:ext cx="10678070" cy="4351070"/>
          </a:xfrm>
        </p:spPr>
        <p:txBody>
          <a:bodyPr/>
          <a:lstStyle/>
          <a:p>
            <a:pPr eaLnBrk="1" hangingPunct="1">
              <a:lnSpc>
                <a:spcPct val="90000"/>
              </a:lnSpc>
            </a:pPr>
            <a:r>
              <a:rPr lang="cs-CZ" altLang="cs-CZ" sz="2000" dirty="0"/>
              <a:t>Issued by so-called certification authorities </a:t>
            </a:r>
            <a:r>
              <a:rPr lang="en-US" altLang="cs-CZ" sz="2000" dirty="0"/>
              <a:t>(</a:t>
            </a:r>
            <a:r>
              <a:rPr lang="cs-CZ" altLang="cs-CZ" sz="2000" dirty="0"/>
              <a:t>e.g</a:t>
            </a:r>
            <a:r>
              <a:rPr lang="en-US" altLang="cs-CZ" sz="2000" dirty="0"/>
              <a:t>.</a:t>
            </a:r>
            <a:r>
              <a:rPr lang="cs-CZ" altLang="cs-CZ" sz="2000" dirty="0"/>
              <a:t> Czech Post</a:t>
            </a:r>
            <a:r>
              <a:rPr lang="en-US" altLang="cs-CZ" sz="2000" dirty="0"/>
              <a:t>)</a:t>
            </a:r>
            <a:endParaRPr lang="cs-CZ" altLang="cs-CZ" sz="2000" dirty="0"/>
          </a:p>
          <a:p>
            <a:pPr eaLnBrk="1" hangingPunct="1">
              <a:lnSpc>
                <a:spcPct val="90000"/>
              </a:lnSpc>
            </a:pPr>
            <a:endParaRPr lang="cs-CZ" altLang="cs-CZ" sz="2000" dirty="0"/>
          </a:p>
          <a:p>
            <a:pPr marL="800100" lvl="1" indent="-342900">
              <a:lnSpc>
                <a:spcPct val="90000"/>
              </a:lnSpc>
              <a:buFont typeface="+mj-lt"/>
              <a:buAutoNum type="arabicPeriod"/>
            </a:pPr>
            <a:r>
              <a:rPr lang="cs-CZ" altLang="cs-CZ" sz="1800" dirty="0"/>
              <a:t>Login to the web </a:t>
            </a:r>
            <a:r>
              <a:rPr lang="en-US" altLang="cs-CZ" sz="1800" dirty="0"/>
              <a:t>(or </a:t>
            </a:r>
            <a:r>
              <a:rPr lang="cs-CZ" altLang="cs-CZ" sz="1800" dirty="0"/>
              <a:t>download the off-line</a:t>
            </a:r>
            <a:r>
              <a:rPr lang="en-US" altLang="cs-CZ" sz="1800" dirty="0"/>
              <a:t>) </a:t>
            </a:r>
            <a:r>
              <a:rPr lang="cs-CZ" altLang="cs-CZ" sz="1800" dirty="0"/>
              <a:t>application</a:t>
            </a:r>
          </a:p>
          <a:p>
            <a:pPr marL="800100" lvl="1" indent="-342900">
              <a:lnSpc>
                <a:spcPct val="90000"/>
              </a:lnSpc>
              <a:buFont typeface="+mj-lt"/>
              <a:buAutoNum type="arabicPeriod"/>
            </a:pPr>
            <a:r>
              <a:rPr lang="cs-CZ" altLang="cs-CZ" sz="1800" dirty="0"/>
              <a:t>Self-generated and saved key pair with password</a:t>
            </a:r>
          </a:p>
          <a:p>
            <a:pPr marL="800100" lvl="1" indent="-342900">
              <a:lnSpc>
                <a:spcPct val="90000"/>
              </a:lnSpc>
              <a:buFont typeface="+mj-lt"/>
              <a:buAutoNum type="arabicPeriod"/>
            </a:pPr>
            <a:r>
              <a:rPr lang="cs-CZ" altLang="cs-CZ" sz="1800" dirty="0"/>
              <a:t>Completing the application</a:t>
            </a:r>
          </a:p>
          <a:p>
            <a:pPr marL="800100" lvl="1" indent="-342900">
              <a:lnSpc>
                <a:spcPct val="90000"/>
              </a:lnSpc>
              <a:buFont typeface="+mj-lt"/>
              <a:buAutoNum type="arabicPeriod"/>
            </a:pPr>
            <a:r>
              <a:rPr lang="cs-CZ" altLang="cs-CZ" sz="1800" dirty="0"/>
              <a:t>Visit a branch with an application, verify data</a:t>
            </a:r>
          </a:p>
          <a:p>
            <a:pPr marL="800100" lvl="1" indent="-342900">
              <a:lnSpc>
                <a:spcPct val="90000"/>
              </a:lnSpc>
              <a:buFont typeface="+mj-lt"/>
              <a:buAutoNum type="arabicPeriod"/>
            </a:pPr>
            <a:r>
              <a:rPr lang="cs-CZ" altLang="cs-CZ" sz="1800" dirty="0"/>
              <a:t>Inclusion of the public part of the key by the CA in the list of authenticated keys</a:t>
            </a:r>
          </a:p>
          <a:p>
            <a:pPr marL="800100" lvl="1" indent="-342900">
              <a:lnSpc>
                <a:spcPct val="90000"/>
              </a:lnSpc>
              <a:buFont typeface="+mj-lt"/>
              <a:buAutoNum type="arabicPeriod"/>
            </a:pPr>
            <a:r>
              <a:rPr lang="cs-CZ" altLang="cs-CZ" sz="1800" dirty="0"/>
              <a:t>Receiving a signed certificate with a public key and identification</a:t>
            </a:r>
          </a:p>
          <a:p>
            <a:pPr lvl="1" eaLnBrk="1" hangingPunct="1">
              <a:lnSpc>
                <a:spcPct val="90000"/>
              </a:lnSpc>
            </a:pPr>
            <a:endParaRPr lang="cs-CZ" altLang="cs-CZ" sz="1800" dirty="0"/>
          </a:p>
          <a:p>
            <a:pPr marL="457200" lvl="1" indent="0">
              <a:lnSpc>
                <a:spcPct val="90000"/>
              </a:lnSpc>
              <a:buNone/>
            </a:pPr>
            <a:endParaRPr lang="cs-CZ" altLang="cs-CZ" sz="1800" dirty="0"/>
          </a:p>
          <a:p>
            <a:pPr marL="457200" lvl="1" indent="0">
              <a:lnSpc>
                <a:spcPct val="90000"/>
              </a:lnSpc>
              <a:buNone/>
            </a:pPr>
            <a:endParaRPr lang="cs-CZ" altLang="cs-CZ" sz="1800" dirty="0"/>
          </a:p>
          <a:p>
            <a:pPr eaLnBrk="1" hangingPunct="1">
              <a:lnSpc>
                <a:spcPct val="90000"/>
              </a:lnSpc>
            </a:pPr>
            <a:r>
              <a:rPr lang="cs-CZ" altLang="cs-CZ" sz="2000" dirty="0"/>
              <a:t>Can be easily integrated into used email applications in the form of a certificate = guaranteed digital (electronic) signature</a:t>
            </a:r>
          </a:p>
          <a:p>
            <a:pPr eaLnBrk="1" hangingPunct="1">
              <a:lnSpc>
                <a:spcPct val="90000"/>
              </a:lnSpc>
            </a:pPr>
            <a:endParaRPr lang="en-US" altLang="cs-CZ" sz="2000" dirty="0"/>
          </a:p>
          <a:p>
            <a:pPr eaLnBrk="1" hangingPunct="1">
              <a:lnSpc>
                <a:spcPct val="90000"/>
              </a:lnSpc>
            </a:pPr>
            <a:r>
              <a:rPr lang="en-US" altLang="cs-CZ" sz="2000" dirty="0"/>
              <a:t>At MU</a:t>
            </a:r>
            <a:r>
              <a:rPr lang="en-US" altLang="cs-CZ" sz="2000" dirty="0" err="1"/>
              <a:t>, you can </a:t>
            </a:r>
            <a:r>
              <a:rPr lang="cs-CZ" altLang="cs-CZ" sz="2000" dirty="0" err="1"/>
              <a:t>obtain a </a:t>
            </a:r>
            <a:r>
              <a:rPr lang="cs-CZ" altLang="cs-CZ" sz="2000" dirty="0"/>
              <a:t>free personal digital certificate for users at http://pki.cesnet.cz/cs/tcs-personal.html</a:t>
            </a:r>
          </a:p>
          <a:p>
            <a:pPr eaLnBrk="1" hangingPunct="1">
              <a:lnSpc>
                <a:spcPct val="90000"/>
              </a:lnSpc>
              <a:buFontTx/>
              <a:buNone/>
            </a:pPr>
            <a:endParaRPr lang="cs-CZ" altLang="cs-CZ" sz="2000" dirty="0"/>
          </a:p>
        </p:txBody>
      </p:sp>
      <p:sp>
        <p:nvSpPr>
          <p:cNvPr id="87042" name="Rectangle 2"/>
          <p:cNvSpPr>
            <a:spLocks noGrp="1" noChangeArrowheads="1"/>
          </p:cNvSpPr>
          <p:nvPr>
            <p:ph type="title" idx="4294967295"/>
          </p:nvPr>
        </p:nvSpPr>
        <p:spPr>
          <a:xfrm>
            <a:off x="1439863" y="720725"/>
            <a:ext cx="10752137" cy="450850"/>
          </a:xfrm>
        </p:spPr>
        <p:txBody>
          <a:bodyPr/>
          <a:lstStyle/>
          <a:p>
            <a:pPr eaLnBrk="1" hangingPunct="1"/>
            <a:r>
              <a:rPr lang="cs-CZ" altLang="cs-CZ" sz="3600" dirty="0">
                <a:effectLst>
                  <a:outerShdw blurRad="38100" dist="38100" dir="2700000" algn="tl">
                    <a:srgbClr val="000000">
                      <a:alpha val="43137"/>
                    </a:srgbClr>
                  </a:outerShdw>
                </a:effectLst>
              </a:rPr>
              <a:t>Digital certificate - how to get it practically</a:t>
            </a:r>
          </a:p>
        </p:txBody>
      </p:sp>
    </p:spTree>
    <p:extLst>
      <p:ext uri="{BB962C8B-B14F-4D97-AF65-F5344CB8AC3E}">
        <p14:creationId xmlns:p14="http://schemas.microsoft.com/office/powerpoint/2010/main" val="11437348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a:extLst>
              <a:ext uri="{FF2B5EF4-FFF2-40B4-BE49-F238E27FC236}">
                <a16:creationId xmlns:a16="http://schemas.microsoft.com/office/drawing/2014/main" id="{23A3AD37-F625-497B-809C-6072F6DAA1F0}"/>
              </a:ext>
            </a:extLst>
          </p:cNvPr>
          <p:cNvSpPr>
            <a:spLocks noGrp="1"/>
          </p:cNvSpPr>
          <p:nvPr>
            <p:ph type="ftr" sz="quarter" idx="10"/>
          </p:nvPr>
        </p:nvSpPr>
        <p:spPr/>
        <p:txBody>
          <a:bodyPr/>
          <a:lstStyle/>
          <a:p>
            <a:r>
              <a:rPr lang="cs-CZ"/>
              <a:t>Computer network user - course materials</a:t>
            </a:r>
            <a:endParaRPr lang="cs-CZ" dirty="0"/>
          </a:p>
        </p:txBody>
      </p:sp>
      <p:sp>
        <p:nvSpPr>
          <p:cNvPr id="5" name="Zástupný symbol pro číslo snímku 4">
            <a:extLst>
              <a:ext uri="{FF2B5EF4-FFF2-40B4-BE49-F238E27FC236}">
                <a16:creationId xmlns:a16="http://schemas.microsoft.com/office/drawing/2014/main" id="{75CEF3B9-609F-41F7-AB9A-9C049F602970}"/>
              </a:ext>
            </a:extLst>
          </p:cNvPr>
          <p:cNvSpPr>
            <a:spLocks noGrp="1"/>
          </p:cNvSpPr>
          <p:nvPr>
            <p:ph type="sldNum" sz="quarter" idx="11"/>
          </p:nvPr>
        </p:nvSpPr>
        <p:spPr/>
        <p:txBody>
          <a:bodyPr/>
          <a:lstStyle/>
          <a:p>
            <a:fld id="{0970407D-EE58-4A0B-824B-1D3AE42DD9CF}" type="slidenum">
              <a:rPr lang="cs-CZ" altLang="cs-CZ" smtClean="0"/>
              <a:t>47</a:t>
            </a:fld>
            <a:endParaRPr lang="cs-CZ" altLang="cs-CZ" dirty="0"/>
          </a:p>
        </p:txBody>
      </p:sp>
      <p:sp>
        <p:nvSpPr>
          <p:cNvPr id="3" name="Zástupný symbol pro obsah 2"/>
          <p:cNvSpPr>
            <a:spLocks noGrp="1"/>
          </p:cNvSpPr>
          <p:nvPr>
            <p:ph idx="12"/>
          </p:nvPr>
        </p:nvSpPr>
        <p:spPr>
          <a:xfrm>
            <a:off x="914400" y="1480930"/>
            <a:ext cx="10558800" cy="4351070"/>
          </a:xfrm>
        </p:spPr>
        <p:txBody>
          <a:bodyPr/>
          <a:lstStyle/>
          <a:p>
            <a:r>
              <a:rPr lang="cs-CZ" sz="2000" dirty="0"/>
              <a:t>electronic signature (FO) - expresses consent</a:t>
            </a:r>
          </a:p>
          <a:p>
            <a:r>
              <a:rPr lang="cs-CZ" sz="2000" dirty="0"/>
              <a:t>electronic seal (PO)</a:t>
            </a:r>
          </a:p>
          <a:p>
            <a:pPr>
              <a:buFont typeface="+mj-lt"/>
              <a:buAutoNum type="alphaLcPeriod"/>
            </a:pPr>
            <a:r>
              <a:rPr lang="cs-CZ" sz="1600" dirty="0" err="1"/>
              <a:t>Qualified</a:t>
            </a:r>
            <a:r>
              <a:rPr lang="cs-CZ" sz="1600" b="1" dirty="0"/>
              <a:t> </a:t>
            </a:r>
            <a:r>
              <a:rPr lang="cs-CZ" sz="1600" dirty="0" err="1"/>
              <a:t>Electronic Signature </a:t>
            </a:r>
            <a:r>
              <a:rPr lang="cs-CZ" sz="1600" dirty="0"/>
              <a:t>(QES): </a:t>
            </a:r>
          </a:p>
          <a:p>
            <a:pPr lvl="1"/>
            <a:r>
              <a:rPr lang="cs-CZ" sz="1600" dirty="0"/>
              <a:t>Must be based on a qualified certificate for electronic signature </a:t>
            </a:r>
          </a:p>
          <a:p>
            <a:pPr lvl="1"/>
            <a:r>
              <a:rPr lang="cs-CZ" sz="1600" dirty="0"/>
              <a:t>It must be created using a qualified (secure) electronic signature creation device (smart card and USB token </a:t>
            </a:r>
            <a:r>
              <a:rPr lang="en-US" sz="1600" dirty="0"/>
              <a:t>= </a:t>
            </a:r>
            <a:r>
              <a:rPr lang="cs-CZ" sz="1600" b="1" dirty="0"/>
              <a:t>QSCD </a:t>
            </a:r>
            <a:r>
              <a:rPr lang="cs-CZ" sz="1600" dirty="0"/>
              <a:t>(from: </a:t>
            </a:r>
            <a:r>
              <a:rPr lang="cs-CZ" sz="1600" dirty="0" err="1"/>
              <a:t>Qualified Signature Creation Device</a:t>
            </a:r>
            <a:r>
              <a:rPr lang="cs-CZ" sz="1600" dirty="0"/>
              <a:t>).</a:t>
            </a:r>
          </a:p>
          <a:p>
            <a:pPr>
              <a:buFont typeface="+mj-lt"/>
              <a:buAutoNum type="alphaLcPeriod"/>
            </a:pPr>
            <a:r>
              <a:rPr lang="cs-CZ" sz="1600" b="1" dirty="0"/>
              <a:t>a guaranteed electronic signature based on a qualified certificate</a:t>
            </a:r>
            <a:endParaRPr lang="cs-CZ" sz="1600" dirty="0"/>
          </a:p>
          <a:p>
            <a:pPr lvl="1"/>
            <a:r>
              <a:rPr lang="cs-CZ" sz="1600" dirty="0"/>
              <a:t>Must be based on a qualified certificate</a:t>
            </a:r>
          </a:p>
          <a:p>
            <a:pPr lvl="1"/>
            <a:r>
              <a:rPr lang="cs-CZ" sz="1600" dirty="0"/>
              <a:t>A qualified device (certified smart card/token) is not required.</a:t>
            </a:r>
          </a:p>
          <a:p>
            <a:pPr>
              <a:buFont typeface="+mj-lt"/>
              <a:buAutoNum type="alphaLcPeriod"/>
            </a:pPr>
            <a:r>
              <a:rPr lang="cs-CZ" sz="1600" dirty="0" err="1"/>
              <a:t>Advanced</a:t>
            </a:r>
            <a:r>
              <a:rPr lang="cs-CZ" sz="1600" b="1" dirty="0"/>
              <a:t> </a:t>
            </a:r>
            <a:r>
              <a:rPr lang="cs-CZ" sz="1600" dirty="0" err="1"/>
              <a:t>Electronic Signature </a:t>
            </a:r>
            <a:r>
              <a:rPr lang="cs-CZ" sz="1600" dirty="0"/>
              <a:t>(</a:t>
            </a:r>
            <a:r>
              <a:rPr lang="cs-CZ" sz="1600" dirty="0" err="1"/>
              <a:t>AdES</a:t>
            </a:r>
            <a:r>
              <a:rPr lang="cs-CZ" sz="1600" dirty="0"/>
              <a:t>) </a:t>
            </a:r>
          </a:p>
          <a:p>
            <a:pPr lvl="1"/>
            <a:r>
              <a:rPr lang="cs-CZ" sz="1600" dirty="0"/>
              <a:t>No specific certificate requirements</a:t>
            </a:r>
            <a:endParaRPr lang="cs-CZ" sz="2800" dirty="0"/>
          </a:p>
          <a:p>
            <a:pPr marL="72000" indent="0">
              <a:buNone/>
            </a:pPr>
            <a:endParaRPr lang="cs-CZ" sz="1600" b="1" dirty="0"/>
          </a:p>
          <a:p>
            <a:pPr marL="72000" indent="0">
              <a:buNone/>
            </a:pPr>
            <a:r>
              <a:rPr lang="cs-CZ" sz="1600" b="1" dirty="0"/>
              <a:t>Recognized electronic signature </a:t>
            </a:r>
            <a:r>
              <a:rPr lang="cs-CZ" sz="1600" dirty="0"/>
              <a:t>= common designation for a. and b.</a:t>
            </a:r>
          </a:p>
          <a:p>
            <a:pPr marL="72000" indent="0">
              <a:buNone/>
            </a:pPr>
            <a:endParaRPr lang="cs-CZ" sz="2000" dirty="0"/>
          </a:p>
          <a:p>
            <a:endParaRPr lang="cs-CZ" sz="2000" dirty="0"/>
          </a:p>
        </p:txBody>
      </p:sp>
      <p:sp>
        <p:nvSpPr>
          <p:cNvPr id="2" name="Nadpis 1"/>
          <p:cNvSpPr>
            <a:spLocks noGrp="1"/>
          </p:cNvSpPr>
          <p:nvPr>
            <p:ph type="title" idx="4294967295"/>
          </p:nvPr>
        </p:nvSpPr>
        <p:spPr>
          <a:xfrm>
            <a:off x="914400" y="800575"/>
            <a:ext cx="10752137" cy="450850"/>
          </a:xfrm>
        </p:spPr>
        <p:txBody>
          <a:bodyPr/>
          <a:lstStyle/>
          <a:p>
            <a:r>
              <a:rPr lang="en-US" dirty="0" err="1">
                <a:effectLst>
                  <a:outerShdw blurRad="38100" dist="38100" dir="2700000" algn="tl">
                    <a:srgbClr val="000000">
                      <a:alpha val="43137"/>
                    </a:srgbClr>
                  </a:outerShdw>
                </a:effectLst>
              </a:rPr>
              <a:t>Electronic signature </a:t>
            </a:r>
            <a:r>
              <a:rPr lang="en-US" dirty="0">
                <a:effectLst>
                  <a:outerShdw blurRad="38100" dist="38100" dir="2700000" algn="tl">
                    <a:srgbClr val="000000">
                      <a:alpha val="43137"/>
                    </a:srgbClr>
                  </a:outerShdw>
                </a:effectLst>
              </a:rPr>
              <a:t>and </a:t>
            </a:r>
            <a:r>
              <a:rPr lang="cs-CZ" dirty="0">
                <a:effectLst>
                  <a:outerShdw blurRad="38100" dist="38100" dir="2700000" algn="tl">
                    <a:srgbClr val="000000">
                      <a:alpha val="43137"/>
                    </a:srgbClr>
                  </a:outerShdw>
                </a:effectLst>
              </a:rPr>
              <a:t>eIDAS</a:t>
            </a:r>
          </a:p>
        </p:txBody>
      </p:sp>
    </p:spTree>
    <p:extLst>
      <p:ext uri="{BB962C8B-B14F-4D97-AF65-F5344CB8AC3E}">
        <p14:creationId xmlns:p14="http://schemas.microsoft.com/office/powerpoint/2010/main" val="20924187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5">
            <a:extLst>
              <a:ext uri="{FF2B5EF4-FFF2-40B4-BE49-F238E27FC236}">
                <a16:creationId xmlns:a16="http://schemas.microsoft.com/office/drawing/2014/main" id="{E16E3A3E-99B7-49CC-B45A-666B1A471E57}"/>
              </a:ext>
            </a:extLst>
          </p:cNvPr>
          <p:cNvSpPr>
            <a:spLocks noGrp="1"/>
          </p:cNvSpPr>
          <p:nvPr>
            <p:ph type="ftr" sz="quarter" idx="10"/>
          </p:nvPr>
        </p:nvSpPr>
        <p:spPr/>
        <p:txBody>
          <a:bodyPr/>
          <a:lstStyle/>
          <a:p>
            <a:r>
              <a:rPr lang="cs-CZ"/>
              <a:t>Computer network user - course materials</a:t>
            </a:r>
            <a:endParaRPr 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t>48</a:t>
            </a:fld>
            <a:endParaRPr lang="cs-CZ" altLang="cs-CZ" dirty="0"/>
          </a:p>
        </p:txBody>
      </p:sp>
      <p:sp>
        <p:nvSpPr>
          <p:cNvPr id="3" name="Nadpis 2"/>
          <p:cNvSpPr>
            <a:spLocks noGrp="1"/>
          </p:cNvSpPr>
          <p:nvPr>
            <p:ph type="title"/>
          </p:nvPr>
        </p:nvSpPr>
        <p:spPr/>
        <p:txBody>
          <a:bodyPr/>
          <a:lstStyle/>
          <a:p>
            <a:r>
              <a:rPr lang="cs-CZ" dirty="0"/>
              <a:t>Electronic time stamp</a:t>
            </a:r>
          </a:p>
        </p:txBody>
      </p:sp>
      <p:sp>
        <p:nvSpPr>
          <p:cNvPr id="4" name="Zástupný symbol pro obsah 3"/>
          <p:cNvSpPr>
            <a:spLocks noGrp="1"/>
          </p:cNvSpPr>
          <p:nvPr>
            <p:ph idx="1"/>
          </p:nvPr>
        </p:nvSpPr>
        <p:spPr/>
        <p:txBody>
          <a:bodyPr/>
          <a:lstStyle/>
          <a:p>
            <a:pPr>
              <a:buFont typeface="Wingdings" panose="05000000000000000000" pitchFamily="2" charset="2"/>
              <a:buChar char="§"/>
            </a:pPr>
            <a:r>
              <a:rPr lang="cs-CZ" sz="1800" dirty="0"/>
              <a:t>Evidence that the document existed in the relevant form at the time.</a:t>
            </a:r>
          </a:p>
          <a:p>
            <a:pPr>
              <a:buFont typeface="Wingdings" panose="05000000000000000000" pitchFamily="2" charset="2"/>
              <a:buChar char="§"/>
            </a:pPr>
            <a:r>
              <a:rPr lang="cs-CZ" sz="1800" dirty="0"/>
              <a:t>Combined with electronic signature</a:t>
            </a:r>
          </a:p>
          <a:p>
            <a:pPr lvl="1">
              <a:buFont typeface="Wingdings" panose="05000000000000000000" pitchFamily="2" charset="2"/>
              <a:buChar char="§"/>
            </a:pPr>
            <a:r>
              <a:rPr lang="cs-CZ" sz="1600" dirty="0"/>
              <a:t>"Extend" the validity of the e-signature</a:t>
            </a:r>
          </a:p>
          <a:p>
            <a:pPr>
              <a:buFont typeface="Wingdings" panose="05000000000000000000" pitchFamily="2" charset="2"/>
              <a:buChar char="§"/>
            </a:pPr>
            <a:r>
              <a:rPr lang="cs-CZ" sz="1800" dirty="0"/>
              <a:t>Limited validity, but longer than e-signature</a:t>
            </a:r>
          </a:p>
          <a:p>
            <a:pPr>
              <a:buFont typeface="Wingdings" panose="05000000000000000000" pitchFamily="2" charset="2"/>
              <a:buChar char="§"/>
            </a:pPr>
            <a:r>
              <a:rPr lang="cs-CZ" sz="1800" dirty="0"/>
              <a:t>Simple and qualified stamp</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77734" y="3997674"/>
            <a:ext cx="3636531" cy="1215293"/>
          </a:xfrm>
          <a:prstGeom prst="rect">
            <a:avLst/>
          </a:prstGeom>
        </p:spPr>
      </p:pic>
    </p:spTree>
    <p:extLst>
      <p:ext uri="{BB962C8B-B14F-4D97-AF65-F5344CB8AC3E}">
        <p14:creationId xmlns:p14="http://schemas.microsoft.com/office/powerpoint/2010/main" val="5930741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D604429-D25A-4FDA-8C78-9634CB996054}"/>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C9198019-F3B9-469C-A27F-B6B33EEC46BD}"/>
              </a:ext>
            </a:extLst>
          </p:cNvPr>
          <p:cNvSpPr>
            <a:spLocks noGrp="1"/>
          </p:cNvSpPr>
          <p:nvPr>
            <p:ph type="sldNum" sz="quarter" idx="11"/>
          </p:nvPr>
        </p:nvSpPr>
        <p:spPr/>
        <p:txBody>
          <a:bodyPr/>
          <a:lstStyle/>
          <a:p>
            <a:fld id="{0970407D-EE58-4A0B-824B-1D3AE42DD9CF}" type="slidenum">
              <a:rPr lang="cs-CZ" altLang="cs-CZ" smtClean="0"/>
              <a:t>49</a:t>
            </a:fld>
            <a:endParaRPr lang="cs-CZ" altLang="cs-CZ" dirty="0"/>
          </a:p>
        </p:txBody>
      </p:sp>
      <p:sp>
        <p:nvSpPr>
          <p:cNvPr id="86018" name="Nadpis 1"/>
          <p:cNvSpPr>
            <a:spLocks noGrp="1"/>
          </p:cNvSpPr>
          <p:nvPr>
            <p:ph type="title"/>
          </p:nvPr>
        </p:nvSpPr>
        <p:spPr/>
        <p:txBody>
          <a:bodyPr/>
          <a:lstStyle/>
          <a:p>
            <a:r>
              <a:rPr lang="cs-CZ" altLang="cs-CZ" dirty="0"/>
              <a:t>Electronic signatures in practice</a:t>
            </a:r>
          </a:p>
        </p:txBody>
      </p:sp>
      <p:sp>
        <p:nvSpPr>
          <p:cNvPr id="74755" name="Zástupný symbol pro obsah 2"/>
          <p:cNvSpPr>
            <a:spLocks noGrp="1"/>
          </p:cNvSpPr>
          <p:nvPr>
            <p:ph idx="1"/>
          </p:nvPr>
        </p:nvSpPr>
        <p:spPr/>
        <p:txBody>
          <a:bodyPr/>
          <a:lstStyle/>
          <a:p>
            <a:pPr marL="72000" indent="0">
              <a:lnSpc>
                <a:spcPct val="150000"/>
              </a:lnSpc>
              <a:buNone/>
              <a:defRPr/>
            </a:pPr>
            <a:r>
              <a:rPr lang="cs-CZ" altLang="cs-CZ" sz="2400" dirty="0"/>
              <a:t>Application </a:t>
            </a:r>
            <a:r>
              <a:rPr lang="en-US" altLang="cs-CZ" sz="2400" dirty="0" err="1"/>
              <a:t>behaviour </a:t>
            </a:r>
          </a:p>
          <a:p>
            <a:pPr lvl="1">
              <a:lnSpc>
                <a:spcPct val="150000"/>
              </a:lnSpc>
              <a:buFont typeface="Wingdings" panose="05000000000000000000" pitchFamily="2" charset="2"/>
              <a:buChar char="§"/>
              <a:defRPr/>
            </a:pPr>
            <a:r>
              <a:rPr lang="cs-CZ" altLang="cs-CZ" sz="1800" dirty="0"/>
              <a:t>When programs tell us that a particular signature is valid, we have to find out for ourselves whether it is a recognized signature or a commercial certificate signature. </a:t>
            </a:r>
          </a:p>
          <a:p>
            <a:pPr lvl="1">
              <a:lnSpc>
                <a:spcPct val="150000"/>
              </a:lnSpc>
              <a:buFont typeface="Wingdings" panose="05000000000000000000" pitchFamily="2" charset="2"/>
              <a:buChar char="§"/>
              <a:defRPr/>
            </a:pPr>
            <a:r>
              <a:rPr lang="cs-CZ" altLang="cs-CZ" sz="1800" dirty="0"/>
              <a:t>Conversely, if they tell us that they can't verify the validity of the signature (i.e. the validity of the signature is unknown), it may just be because the certificate is not in the right place in the trusted certificate store.</a:t>
            </a:r>
          </a:p>
          <a:p>
            <a:pPr lvl="1">
              <a:lnSpc>
                <a:spcPct val="150000"/>
              </a:lnSpc>
              <a:buFont typeface="Wingdings" panose="05000000000000000000" pitchFamily="2" charset="2"/>
              <a:buChar char="§"/>
              <a:defRPr/>
            </a:pPr>
            <a:r>
              <a:rPr lang="cs-CZ" altLang="cs-CZ" sz="1800" dirty="0"/>
              <a:t>Applications often do not verify certificate revocation</a:t>
            </a:r>
          </a:p>
          <a:p>
            <a:pPr lvl="1">
              <a:lnSpc>
                <a:spcPct val="150000"/>
              </a:lnSpc>
              <a:buFont typeface="Wingdings" panose="05000000000000000000" pitchFamily="2" charset="2"/>
              <a:buChar char="§"/>
              <a:defRPr/>
            </a:pPr>
            <a:r>
              <a:rPr lang="cs-CZ" altLang="cs-CZ" sz="1800" dirty="0"/>
              <a:t>The email signature does not include the subject line or the sender's address</a:t>
            </a:r>
          </a:p>
          <a:p>
            <a:pPr lvl="1">
              <a:lnSpc>
                <a:spcPct val="150000"/>
              </a:lnSpc>
              <a:buFont typeface="Wingdings" panose="05000000000000000000" pitchFamily="2" charset="2"/>
              <a:buChar char="§"/>
              <a:defRPr/>
            </a:pPr>
            <a:r>
              <a:rPr lang="cs-CZ" altLang="cs-CZ" sz="1800" dirty="0"/>
              <a:t>The sender's email is not verified to match the email in the certificate</a:t>
            </a:r>
          </a:p>
          <a:p>
            <a:pPr>
              <a:lnSpc>
                <a:spcPct val="150000"/>
              </a:lnSpc>
              <a:buFont typeface="Wingdings" panose="05000000000000000000" pitchFamily="2" charset="2"/>
              <a:buChar char="§"/>
              <a:defRPr/>
            </a:pPr>
            <a:endParaRPr lang="cs-CZ" altLang="cs-CZ" sz="1600" i="1" dirty="0"/>
          </a:p>
        </p:txBody>
      </p:sp>
    </p:spTree>
    <p:extLst>
      <p:ext uri="{BB962C8B-B14F-4D97-AF65-F5344CB8AC3E}">
        <p14:creationId xmlns:p14="http://schemas.microsoft.com/office/powerpoint/2010/main" val="535616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9809BB7-8A90-4C6A-86C5-0D01A39024FA}"/>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28581EDC-8494-425A-A243-151C325B32CE}"/>
              </a:ext>
            </a:extLst>
          </p:cNvPr>
          <p:cNvSpPr>
            <a:spLocks noGrp="1"/>
          </p:cNvSpPr>
          <p:nvPr>
            <p:ph type="sldNum" sz="quarter" idx="11"/>
          </p:nvPr>
        </p:nvSpPr>
        <p:spPr/>
        <p:txBody>
          <a:bodyPr/>
          <a:lstStyle/>
          <a:p>
            <a:fld id="{0970407D-EE58-4A0B-824B-1D3AE42DD9CF}" type="slidenum">
              <a:rPr lang="cs-CZ" altLang="cs-CZ" smtClean="0"/>
              <a:t>5</a:t>
            </a:fld>
            <a:endParaRPr lang="cs-CZ" altLang="cs-CZ" dirty="0"/>
          </a:p>
        </p:txBody>
      </p:sp>
      <p:sp>
        <p:nvSpPr>
          <p:cNvPr id="13314" name="Rectangle 2"/>
          <p:cNvSpPr>
            <a:spLocks noGrp="1" noChangeArrowheads="1"/>
          </p:cNvSpPr>
          <p:nvPr>
            <p:ph type="title"/>
          </p:nvPr>
        </p:nvSpPr>
        <p:spPr/>
        <p:txBody>
          <a:bodyPr/>
          <a:lstStyle/>
          <a:p>
            <a:pPr eaLnBrk="1" hangingPunct="1"/>
            <a:r>
              <a:rPr lang="cs-CZ" altLang="cs-CZ" dirty="0">
                <a:effectLst>
                  <a:outerShdw blurRad="38100" dist="38100" dir="2700000" algn="tl">
                    <a:srgbClr val="000000">
                      <a:alpha val="43137"/>
                    </a:srgbClr>
                  </a:outerShdw>
                </a:effectLst>
              </a:rPr>
              <a:t>Data and its </a:t>
            </a:r>
            <a:r>
              <a:rPr lang="en-US" altLang="cs-CZ" dirty="0" err="1">
                <a:effectLst>
                  <a:outerShdw blurRad="38100" dist="38100" dir="2700000" algn="tl">
                    <a:srgbClr val="000000">
                      <a:alpha val="43137"/>
                    </a:srgbClr>
                  </a:outerShdw>
                </a:effectLst>
              </a:rPr>
              <a:t>volume</a:t>
            </a:r>
            <a:endParaRPr lang="cs-CZ" altLang="cs-CZ" dirty="0">
              <a:effectLst>
                <a:outerShdw blurRad="38100" dist="38100" dir="2700000" algn="tl">
                  <a:srgbClr val="000000">
                    <a:alpha val="43137"/>
                  </a:srgbClr>
                </a:outerShdw>
              </a:effectLst>
            </a:endParaRPr>
          </a:p>
        </p:txBody>
      </p:sp>
      <p:sp>
        <p:nvSpPr>
          <p:cNvPr id="14339" name="Rectangle 3"/>
          <p:cNvSpPr>
            <a:spLocks noGrp="1" noChangeArrowheads="1"/>
          </p:cNvSpPr>
          <p:nvPr>
            <p:ph idx="1"/>
          </p:nvPr>
        </p:nvSpPr>
        <p:spPr/>
        <p:txBody>
          <a:bodyPr/>
          <a:lstStyle/>
          <a:p>
            <a:pPr eaLnBrk="1" hangingPunct="1">
              <a:defRPr/>
            </a:pPr>
            <a:r>
              <a:rPr lang="cs-CZ" altLang="cs-CZ" sz="2400" dirty="0"/>
              <a:t>How to express information</a:t>
            </a:r>
          </a:p>
          <a:p>
            <a:pPr eaLnBrk="1" hangingPunct="1">
              <a:defRPr/>
            </a:pPr>
            <a:r>
              <a:rPr lang="cs-CZ" altLang="cs-CZ" sz="2400" b="1" dirty="0"/>
              <a:t>1 bit </a:t>
            </a:r>
            <a:r>
              <a:rPr lang="en-US" altLang="cs-CZ" sz="2400" b="1" dirty="0"/>
              <a:t>(b) - </a:t>
            </a:r>
            <a:r>
              <a:rPr lang="cs-CZ" altLang="cs-CZ" sz="2400" b="1" dirty="0" err="1"/>
              <a:t>basic </a:t>
            </a:r>
            <a:r>
              <a:rPr lang="cs-CZ" altLang="cs-CZ" sz="2400" b="1" dirty="0"/>
              <a:t>information unit 1/0</a:t>
            </a:r>
          </a:p>
          <a:p>
            <a:pPr eaLnBrk="1" hangingPunct="1">
              <a:defRPr/>
            </a:pPr>
            <a:r>
              <a:rPr lang="cs-CZ" altLang="cs-CZ" sz="2400" b="1" dirty="0"/>
              <a:t>1 Byte </a:t>
            </a:r>
            <a:r>
              <a:rPr lang="en-US" altLang="cs-CZ" sz="2400" b="1" dirty="0"/>
              <a:t>(B) - 8 bits</a:t>
            </a:r>
            <a:r>
              <a:rPr lang="cs-CZ" altLang="cs-CZ" sz="2400" b="1" dirty="0"/>
              <a:t>, integer from 0 to 255, </a:t>
            </a:r>
            <a:endParaRPr lang="en-US" altLang="cs-CZ" sz="2400" b="1" dirty="0"/>
          </a:p>
          <a:p>
            <a:pPr lvl="1" eaLnBrk="1" hangingPunct="1">
              <a:defRPr/>
            </a:pPr>
            <a:r>
              <a:rPr lang="cs-CZ" altLang="cs-CZ" b="1" dirty="0"/>
              <a:t>1 text character </a:t>
            </a:r>
            <a:r>
              <a:rPr lang="en-US" altLang="cs-CZ" b="1" dirty="0"/>
              <a:t>(ASCII), </a:t>
            </a:r>
            <a:r>
              <a:rPr lang="cs-CZ" altLang="cs-CZ" b="1" dirty="0"/>
              <a:t>e.g</a:t>
            </a:r>
            <a:r>
              <a:rPr lang="en-US" altLang="cs-CZ" b="1" dirty="0"/>
              <a:t>.</a:t>
            </a:r>
            <a:r>
              <a:rPr lang="cs-CZ" altLang="cs-CZ" b="1" dirty="0"/>
              <a:t> "A" = 65</a:t>
            </a:r>
          </a:p>
          <a:p>
            <a:pPr eaLnBrk="1" hangingPunct="1">
              <a:defRPr/>
            </a:pPr>
            <a:r>
              <a:rPr lang="cs-CZ" altLang="cs-CZ" sz="2400" dirty="0"/>
              <a:t>1 </a:t>
            </a:r>
            <a:r>
              <a:rPr lang="cs-CZ" altLang="cs-CZ" sz="2400" dirty="0" err="1"/>
              <a:t>Kb </a:t>
            </a:r>
            <a:r>
              <a:rPr lang="en-US" altLang="cs-CZ" sz="2400" dirty="0"/>
              <a:t>= </a:t>
            </a:r>
            <a:r>
              <a:rPr lang="cs-CZ" altLang="cs-CZ" sz="2400" dirty="0"/>
              <a:t>1024 bits </a:t>
            </a:r>
          </a:p>
          <a:p>
            <a:pPr eaLnBrk="1" hangingPunct="1">
              <a:defRPr/>
            </a:pPr>
            <a:r>
              <a:rPr lang="cs-CZ" altLang="cs-CZ" sz="2400" dirty="0"/>
              <a:t>1 KB </a:t>
            </a:r>
            <a:r>
              <a:rPr lang="en-US" altLang="cs-CZ" sz="2400" dirty="0"/>
              <a:t>= </a:t>
            </a:r>
            <a:r>
              <a:rPr lang="cs-CZ" altLang="cs-CZ" sz="2400" dirty="0"/>
              <a:t>1024 Bytes</a:t>
            </a:r>
          </a:p>
        </p:txBody>
      </p:sp>
    </p:spTree>
    <p:extLst>
      <p:ext uri="{BB962C8B-B14F-4D97-AF65-F5344CB8AC3E}">
        <p14:creationId xmlns:p14="http://schemas.microsoft.com/office/powerpoint/2010/main" val="33044644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obsah 3">
            <a:extLst>
              <a:ext uri="{FF2B5EF4-FFF2-40B4-BE49-F238E27FC236}">
                <a16:creationId xmlns:a16="http://schemas.microsoft.com/office/drawing/2014/main" id="{C031BFC3-5128-4A60-B56F-74854061C7E2}"/>
              </a:ext>
            </a:extLst>
          </p:cNvPr>
          <p:cNvSpPr>
            <a:spLocks noGrp="1"/>
          </p:cNvSpPr>
          <p:nvPr>
            <p:ph idx="30"/>
          </p:nvPr>
        </p:nvSpPr>
        <p:spPr/>
        <p:txBody>
          <a:bodyPr/>
          <a:lstStyle/>
          <a:p>
            <a:pPr marL="414900" indent="-342900">
              <a:lnSpc>
                <a:spcPct val="100000"/>
              </a:lnSpc>
              <a:spcBef>
                <a:spcPct val="0"/>
              </a:spcBef>
              <a:buFont typeface="+mj-lt"/>
              <a:buAutoNum type="arabicParenR"/>
            </a:pPr>
            <a:r>
              <a:rPr lang="cs-CZ" altLang="cs-CZ" sz="1800" dirty="0"/>
              <a:t>Bob </a:t>
            </a:r>
            <a:r>
              <a:rPr lang="cs-CZ" altLang="cs-CZ" sz="1800" b="1" dirty="0"/>
              <a:t>signs the </a:t>
            </a:r>
            <a:r>
              <a:rPr lang="cs-CZ" altLang="cs-CZ" sz="1800" dirty="0"/>
              <a:t>message </a:t>
            </a:r>
            <a:r>
              <a:rPr lang="cs-CZ" altLang="cs-CZ" sz="1800" b="1" dirty="0"/>
              <a:t>to </a:t>
            </a:r>
            <a:r>
              <a:rPr lang="cs-CZ" altLang="cs-CZ" sz="1800" dirty="0"/>
              <a:t>Alice with his </a:t>
            </a:r>
            <a:r>
              <a:rPr lang="cs-CZ" altLang="cs-CZ" sz="1800" dirty="0">
                <a:solidFill>
                  <a:srgbClr val="FF0000"/>
                </a:solidFill>
              </a:rPr>
              <a:t>private key</a:t>
            </a:r>
          </a:p>
          <a:p>
            <a:pPr marL="414900" indent="-342900">
              <a:lnSpc>
                <a:spcPct val="100000"/>
              </a:lnSpc>
              <a:spcBef>
                <a:spcPct val="0"/>
              </a:spcBef>
              <a:buFont typeface="+mj-lt"/>
              <a:buAutoNum type="arabicParenR"/>
            </a:pPr>
            <a:endParaRPr lang="cs-CZ" altLang="cs-CZ" sz="1800" dirty="0"/>
          </a:p>
          <a:p>
            <a:pPr marL="414900" indent="-342900">
              <a:lnSpc>
                <a:spcPct val="100000"/>
              </a:lnSpc>
              <a:spcBef>
                <a:spcPct val="0"/>
              </a:spcBef>
              <a:buFont typeface="+mj-lt"/>
              <a:buAutoNum type="arabicParenR"/>
            </a:pPr>
            <a:r>
              <a:rPr lang="cs-CZ" altLang="cs-CZ" sz="1800" dirty="0"/>
              <a:t> The email </a:t>
            </a:r>
            <a:r>
              <a:rPr lang="cs-CZ" altLang="cs-CZ" sz="1800" b="1" dirty="0"/>
              <a:t>is encrypted </a:t>
            </a:r>
            <a:r>
              <a:rPr lang="cs-CZ" altLang="cs-CZ" sz="1800" dirty="0">
                <a:solidFill>
                  <a:srgbClr val="00B050"/>
                </a:solidFill>
              </a:rPr>
              <a:t>with </a:t>
            </a:r>
            <a:r>
              <a:rPr lang="cs-CZ" altLang="cs-CZ" sz="1800" dirty="0"/>
              <a:t>Alice's </a:t>
            </a:r>
            <a:r>
              <a:rPr lang="cs-CZ" altLang="cs-CZ" sz="1800" dirty="0">
                <a:solidFill>
                  <a:srgbClr val="00B050"/>
                </a:solidFill>
              </a:rPr>
              <a:t>public </a:t>
            </a:r>
            <a:r>
              <a:rPr lang="cs-CZ" altLang="cs-CZ" sz="1800" dirty="0"/>
              <a:t>key</a:t>
            </a:r>
          </a:p>
          <a:p>
            <a:pPr marL="414900" indent="-342900">
              <a:lnSpc>
                <a:spcPct val="100000"/>
              </a:lnSpc>
              <a:spcBef>
                <a:spcPct val="0"/>
              </a:spcBef>
              <a:buFont typeface="+mj-lt"/>
              <a:buAutoNum type="arabicParenR"/>
            </a:pPr>
            <a:endParaRPr lang="cs-CZ" altLang="cs-CZ" sz="1800" dirty="0"/>
          </a:p>
          <a:p>
            <a:pPr marL="414900" indent="-342900">
              <a:lnSpc>
                <a:spcPct val="100000"/>
              </a:lnSpc>
              <a:spcBef>
                <a:spcPct val="0"/>
              </a:spcBef>
              <a:buFont typeface="+mj-lt"/>
              <a:buAutoNum type="arabicParenR"/>
            </a:pPr>
            <a:endParaRPr lang="cs-CZ" altLang="cs-CZ" sz="1800" dirty="0"/>
          </a:p>
          <a:p>
            <a:pPr marL="414900" indent="-342900">
              <a:lnSpc>
                <a:spcPct val="100000"/>
              </a:lnSpc>
              <a:spcBef>
                <a:spcPct val="0"/>
              </a:spcBef>
              <a:buFont typeface="+mj-lt"/>
              <a:buAutoNum type="arabicParenR"/>
            </a:pPr>
            <a:endParaRPr lang="cs-CZ" altLang="cs-CZ" sz="1800" dirty="0"/>
          </a:p>
          <a:p>
            <a:pPr marL="414900" indent="-342900">
              <a:lnSpc>
                <a:spcPct val="100000"/>
              </a:lnSpc>
              <a:spcBef>
                <a:spcPct val="0"/>
              </a:spcBef>
              <a:buFont typeface="+mj-lt"/>
              <a:buAutoNum type="arabicParenR"/>
            </a:pPr>
            <a:endParaRPr lang="cs-CZ" altLang="cs-CZ" sz="1800" dirty="0"/>
          </a:p>
          <a:p>
            <a:pPr marL="414900" indent="-342900">
              <a:lnSpc>
                <a:spcPct val="100000"/>
              </a:lnSpc>
              <a:spcBef>
                <a:spcPct val="0"/>
              </a:spcBef>
              <a:buFont typeface="+mj-lt"/>
              <a:buAutoNum type="arabicParenR"/>
            </a:pPr>
            <a:endParaRPr lang="cs-CZ" altLang="cs-CZ" sz="1800" dirty="0"/>
          </a:p>
          <a:p>
            <a:pPr marL="414900" indent="-342900">
              <a:lnSpc>
                <a:spcPct val="100000"/>
              </a:lnSpc>
              <a:spcBef>
                <a:spcPct val="0"/>
              </a:spcBef>
              <a:buFont typeface="+mj-lt"/>
              <a:buAutoNum type="arabicParenR"/>
            </a:pPr>
            <a:endParaRPr lang="cs-CZ" altLang="cs-CZ" sz="1800" dirty="0"/>
          </a:p>
          <a:p>
            <a:pPr marL="414900" indent="-342900">
              <a:lnSpc>
                <a:spcPct val="100000"/>
              </a:lnSpc>
              <a:spcBef>
                <a:spcPct val="0"/>
              </a:spcBef>
              <a:buFont typeface="+mj-lt"/>
              <a:buAutoNum type="arabicParenR"/>
            </a:pPr>
            <a:r>
              <a:rPr lang="cs-CZ" altLang="cs-CZ" sz="1800" dirty="0"/>
              <a:t> Alice </a:t>
            </a:r>
            <a:r>
              <a:rPr lang="cs-CZ" altLang="cs-CZ" sz="1800" b="1" dirty="0"/>
              <a:t>decrypts the </a:t>
            </a:r>
            <a:r>
              <a:rPr lang="cs-CZ" altLang="cs-CZ" sz="1800" dirty="0"/>
              <a:t>message </a:t>
            </a:r>
            <a:r>
              <a:rPr lang="cs-CZ" altLang="cs-CZ" sz="1800" dirty="0">
                <a:solidFill>
                  <a:srgbClr val="FF0000"/>
                </a:solidFill>
              </a:rPr>
              <a:t>with </a:t>
            </a:r>
            <a:r>
              <a:rPr lang="cs-CZ" altLang="cs-CZ" sz="1800" dirty="0"/>
              <a:t>her </a:t>
            </a:r>
            <a:r>
              <a:rPr lang="cs-CZ" altLang="cs-CZ" sz="1800" dirty="0">
                <a:solidFill>
                  <a:srgbClr val="FF0000"/>
                </a:solidFill>
              </a:rPr>
              <a:t>private </a:t>
            </a:r>
            <a:r>
              <a:rPr lang="cs-CZ" altLang="cs-CZ" sz="1800" dirty="0"/>
              <a:t>key</a:t>
            </a:r>
          </a:p>
          <a:p>
            <a:pPr marL="414900" indent="-342900">
              <a:lnSpc>
                <a:spcPct val="100000"/>
              </a:lnSpc>
              <a:spcBef>
                <a:spcPct val="0"/>
              </a:spcBef>
              <a:buFont typeface="+mj-lt"/>
              <a:buAutoNum type="arabicParenR"/>
            </a:pPr>
            <a:endParaRPr lang="cs-CZ" altLang="cs-CZ" sz="1800" dirty="0"/>
          </a:p>
          <a:p>
            <a:pPr marL="414900" indent="-342900">
              <a:lnSpc>
                <a:spcPct val="100000"/>
              </a:lnSpc>
              <a:spcBef>
                <a:spcPct val="0"/>
              </a:spcBef>
              <a:buFont typeface="+mj-lt"/>
              <a:buAutoNum type="arabicParenR"/>
            </a:pPr>
            <a:r>
              <a:rPr lang="cs-CZ" altLang="cs-CZ" sz="1800" b="1" dirty="0"/>
              <a:t> </a:t>
            </a:r>
            <a:r>
              <a:rPr lang="en-US" altLang="cs-CZ" sz="1800" b="1" dirty="0" err="1"/>
              <a:t>Sh</a:t>
            </a:r>
            <a:r>
              <a:rPr lang="cs-CZ" altLang="cs-CZ" sz="1800" b="1" dirty="0" err="1"/>
              <a:t>e'll</a:t>
            </a:r>
            <a:r>
              <a:rPr lang="cs-CZ" altLang="cs-CZ" sz="1800" b="1" dirty="0"/>
              <a:t> verify </a:t>
            </a:r>
            <a:r>
              <a:rPr lang="cs-CZ" altLang="cs-CZ" sz="1800" dirty="0"/>
              <a:t>Bob's signature with his </a:t>
            </a:r>
            <a:r>
              <a:rPr lang="cs-CZ" altLang="cs-CZ" sz="1800" dirty="0">
                <a:solidFill>
                  <a:srgbClr val="00B050"/>
                </a:solidFill>
              </a:rPr>
              <a:t>public </a:t>
            </a:r>
            <a:r>
              <a:rPr lang="cs-CZ" altLang="cs-CZ" sz="1800" dirty="0"/>
              <a:t>key</a:t>
            </a:r>
          </a:p>
          <a:p>
            <a:pPr marL="72000" indent="0">
              <a:lnSpc>
                <a:spcPct val="100000"/>
              </a:lnSpc>
              <a:buNone/>
            </a:pPr>
            <a:endParaRPr lang="cs-CZ" sz="1800" dirty="0"/>
          </a:p>
        </p:txBody>
      </p:sp>
      <p:sp>
        <p:nvSpPr>
          <p:cNvPr id="2" name="Zástupný symbol pro zápatí 1">
            <a:extLst>
              <a:ext uri="{FF2B5EF4-FFF2-40B4-BE49-F238E27FC236}">
                <a16:creationId xmlns:a16="http://schemas.microsoft.com/office/drawing/2014/main" id="{85EB1AFA-5A33-47A8-9AAC-ABA866377F6E}"/>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F4ACF60B-AF69-4E35-B79A-A7B97877691A}"/>
              </a:ext>
            </a:extLst>
          </p:cNvPr>
          <p:cNvSpPr>
            <a:spLocks noGrp="1"/>
          </p:cNvSpPr>
          <p:nvPr>
            <p:ph type="sldNum" sz="quarter" idx="11"/>
          </p:nvPr>
        </p:nvSpPr>
        <p:spPr/>
        <p:txBody>
          <a:bodyPr/>
          <a:lstStyle/>
          <a:p>
            <a:fld id="{0970407D-EE58-4A0B-824B-1D3AE42DD9CF}" type="slidenum">
              <a:rPr lang="cs-CZ" altLang="cs-CZ" smtClean="0"/>
              <a:t>50</a:t>
            </a:fld>
            <a:endParaRPr lang="cs-CZ" altLang="cs-CZ" dirty="0"/>
          </a:p>
        </p:txBody>
      </p:sp>
      <p:sp>
        <p:nvSpPr>
          <p:cNvPr id="91141" name="Rectangle 2"/>
          <p:cNvSpPr>
            <a:spLocks noGrp="1" noChangeArrowheads="1"/>
          </p:cNvSpPr>
          <p:nvPr>
            <p:ph type="title"/>
          </p:nvPr>
        </p:nvSpPr>
        <p:spPr/>
        <p:txBody>
          <a:bodyPr/>
          <a:lstStyle/>
          <a:p>
            <a:pPr eaLnBrk="1" hangingPunct="1"/>
            <a:r>
              <a:rPr lang="cs-CZ" altLang="cs-CZ" dirty="0">
                <a:effectLst>
                  <a:outerShdw blurRad="38100" dist="38100" dir="2700000" algn="tl">
                    <a:srgbClr val="000000">
                      <a:alpha val="43137"/>
                    </a:srgbClr>
                  </a:outerShdw>
                </a:effectLst>
              </a:rPr>
              <a:t>Encrypted email</a:t>
            </a:r>
          </a:p>
        </p:txBody>
      </p:sp>
      <p:pic>
        <p:nvPicPr>
          <p:cNvPr id="91138" name="Picture 2"/>
          <p:cNvPicPr>
            <a:picLocks noGrp="1" noChangeAspect="1" noChangeArrowheads="1"/>
          </p:cNvPicPr>
          <p:nvPr>
            <p:ph idx="29"/>
          </p:nvPr>
        </p:nvPicPr>
        <p:blipFill>
          <a:blip r:embed="rId2">
            <a:extLst>
              <a:ext uri="{28A0092B-C50C-407E-A947-70E740481C1C}">
                <a14:useLocalDpi xmlns:a14="http://schemas.microsoft.com/office/drawing/2010/main" val="0"/>
              </a:ext>
            </a:extLst>
          </a:blip>
          <a:stretch>
            <a:fillRect/>
          </a:stretch>
        </p:blipFill>
        <p:spPr>
          <a:xfrm>
            <a:off x="6748992" y="3236647"/>
            <a:ext cx="4415719" cy="676418"/>
          </a:xfrm>
        </p:spPr>
      </p:pic>
      <p:pic>
        <p:nvPicPr>
          <p:cNvPr id="9113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2730" y="1491879"/>
            <a:ext cx="3964516" cy="3874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42488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a:extLst>
              <a:ext uri="{FF2B5EF4-FFF2-40B4-BE49-F238E27FC236}">
                <a16:creationId xmlns:a16="http://schemas.microsoft.com/office/drawing/2014/main" id="{2CF955FC-CE06-4580-BE87-0D4EEE9BB44F}"/>
              </a:ext>
            </a:extLst>
          </p:cNvPr>
          <p:cNvSpPr>
            <a:spLocks noGrp="1"/>
          </p:cNvSpPr>
          <p:nvPr>
            <p:ph type="ftr" sz="quarter" idx="10"/>
          </p:nvPr>
        </p:nvSpPr>
        <p:spPr/>
        <p:txBody>
          <a:bodyPr/>
          <a:lstStyle/>
          <a:p>
            <a:r>
              <a:rPr lang="cs-CZ"/>
              <a:t>Computer network user - course materials</a:t>
            </a:r>
            <a:endParaRPr 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t>51</a:t>
            </a:fld>
            <a:endParaRPr lang="cs-CZ" alt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3265" y="1693467"/>
            <a:ext cx="1694248" cy="1001816"/>
          </a:xfrm>
          <a:prstGeom prst="rect">
            <a:avLst/>
          </a:prstGeom>
          <a:ln>
            <a:noFill/>
          </a:ln>
          <a:effectLst>
            <a:softEdge rad="112500"/>
          </a:effectLst>
        </p:spPr>
      </p:pic>
      <p:pic>
        <p:nvPicPr>
          <p:cNvPr id="8" name="Obrázek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4102" y="1632851"/>
            <a:ext cx="1386162" cy="1036320"/>
          </a:xfrm>
          <a:prstGeom prst="rect">
            <a:avLst/>
          </a:prstGeom>
          <a:ln>
            <a:noFill/>
          </a:ln>
          <a:effectLst>
            <a:softEdge rad="112500"/>
          </a:effectLst>
        </p:spPr>
      </p:pic>
      <p:sp>
        <p:nvSpPr>
          <p:cNvPr id="9" name="TextovéPole 8"/>
          <p:cNvSpPr txBox="1"/>
          <p:nvPr/>
        </p:nvSpPr>
        <p:spPr>
          <a:xfrm>
            <a:off x="1074690" y="3262117"/>
            <a:ext cx="6428575" cy="400110"/>
          </a:xfrm>
          <a:prstGeom prst="rect">
            <a:avLst/>
          </a:prstGeom>
          <a:noFill/>
        </p:spPr>
        <p:txBody>
          <a:bodyPr wrap="square" rtlCol="0">
            <a:spAutoFit/>
          </a:bodyPr>
          <a:lstStyle/>
          <a:p>
            <a:r>
              <a:rPr lang="cs-CZ" sz="2000" b="1" i="1" dirty="0">
                <a:solidFill>
                  <a:srgbClr val="C00000"/>
                </a:solidFill>
              </a:rPr>
              <a:t>1) Something unique I know</a:t>
            </a:r>
            <a:endParaRPr lang="en-US" sz="2000" b="1" i="1" dirty="0">
              <a:solidFill>
                <a:srgbClr val="C00000"/>
              </a:solidFill>
            </a:endParaRPr>
          </a:p>
        </p:txBody>
      </p:sp>
      <p:sp>
        <p:nvSpPr>
          <p:cNvPr id="10" name="Nadpis 1"/>
          <p:cNvSpPr txBox="1">
            <a:spLocks/>
          </p:cNvSpPr>
          <p:nvPr/>
        </p:nvSpPr>
        <p:spPr>
          <a:xfrm>
            <a:off x="666000" y="587406"/>
            <a:ext cx="11296990" cy="7747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sz="4000" b="1" dirty="0">
                <a:solidFill>
                  <a:srgbClr val="33CCCC"/>
                </a:solidFill>
                <a:effectLst>
                  <a:outerShdw blurRad="38100" dist="38100" dir="2700000" algn="tl">
                    <a:srgbClr val="000000">
                      <a:alpha val="43137"/>
                    </a:srgbClr>
                  </a:outerShdw>
                </a:effectLst>
              </a:rPr>
              <a:t>Remote Person Authentication</a:t>
            </a:r>
          </a:p>
        </p:txBody>
      </p:sp>
      <p:sp>
        <p:nvSpPr>
          <p:cNvPr id="11" name="TextovéPole 10"/>
          <p:cNvSpPr txBox="1"/>
          <p:nvPr/>
        </p:nvSpPr>
        <p:spPr>
          <a:xfrm>
            <a:off x="1074690" y="3991699"/>
            <a:ext cx="6617582" cy="400110"/>
          </a:xfrm>
          <a:prstGeom prst="rect">
            <a:avLst/>
          </a:prstGeom>
          <a:noFill/>
        </p:spPr>
        <p:txBody>
          <a:bodyPr wrap="square" rtlCol="0">
            <a:spAutoFit/>
          </a:bodyPr>
          <a:lstStyle/>
          <a:p>
            <a:r>
              <a:rPr lang="cs-CZ" sz="2000" b="1" i="1" dirty="0">
                <a:solidFill>
                  <a:srgbClr val="C00000"/>
                </a:solidFill>
              </a:rPr>
              <a:t>2) I have something unique</a:t>
            </a:r>
            <a:endParaRPr lang="en-US" sz="2000" b="1" i="1" dirty="0">
              <a:solidFill>
                <a:srgbClr val="C00000"/>
              </a:solidFill>
            </a:endParaRPr>
          </a:p>
        </p:txBody>
      </p:sp>
      <p:pic>
        <p:nvPicPr>
          <p:cNvPr id="12" name="Obrázek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92272" y="4904227"/>
            <a:ext cx="2331334" cy="783998"/>
          </a:xfrm>
          <a:prstGeom prst="rect">
            <a:avLst/>
          </a:prstGeom>
        </p:spPr>
      </p:pic>
      <p:sp>
        <p:nvSpPr>
          <p:cNvPr id="13" name="Obdélník 12"/>
          <p:cNvSpPr/>
          <p:nvPr/>
        </p:nvSpPr>
        <p:spPr>
          <a:xfrm>
            <a:off x="5564136" y="4150983"/>
            <a:ext cx="6087394" cy="1323439"/>
          </a:xfrm>
          <a:prstGeom prst="rect">
            <a:avLst/>
          </a:prstGeom>
        </p:spPr>
        <p:txBody>
          <a:bodyPr wrap="square">
            <a:spAutoFit/>
          </a:bodyPr>
          <a:lstStyle/>
          <a:p>
            <a:r>
              <a:rPr lang="en-US" sz="2000" b="1" dirty="0">
                <a:solidFill>
                  <a:srgbClr val="0000FF"/>
                </a:solidFill>
              </a:rPr>
              <a:t>Level</a:t>
            </a:r>
            <a:r>
              <a:rPr lang="cs-CZ" sz="2000" b="1" dirty="0">
                <a:solidFill>
                  <a:srgbClr val="0000FF"/>
                </a:solidFill>
              </a:rPr>
              <a:t> of assurance </a:t>
            </a:r>
          </a:p>
          <a:p>
            <a:pPr marL="285750" indent="-285750">
              <a:buFont typeface="Arial" panose="020B0604020202020204" pitchFamily="34" charset="0"/>
              <a:buChar char="•"/>
            </a:pPr>
            <a:r>
              <a:rPr lang="cs-CZ" sz="2000" b="1" dirty="0">
                <a:solidFill>
                  <a:srgbClr val="0000FF"/>
                </a:solidFill>
              </a:rPr>
              <a:t>Low</a:t>
            </a:r>
          </a:p>
          <a:p>
            <a:pPr marL="285750" indent="-285750">
              <a:buFont typeface="Arial" panose="020B0604020202020204" pitchFamily="34" charset="0"/>
              <a:buChar char="•"/>
            </a:pPr>
            <a:r>
              <a:rPr lang="cs-CZ" sz="2000" b="1" dirty="0">
                <a:solidFill>
                  <a:srgbClr val="0000FF"/>
                </a:solidFill>
              </a:rPr>
              <a:t>Considerable</a:t>
            </a:r>
          </a:p>
          <a:p>
            <a:pPr marL="285750" indent="-285750">
              <a:buFont typeface="Arial" panose="020B0604020202020204" pitchFamily="34" charset="0"/>
              <a:buChar char="•"/>
            </a:pPr>
            <a:r>
              <a:rPr lang="cs-CZ" sz="2000" b="1" dirty="0">
                <a:solidFill>
                  <a:srgbClr val="0000FF"/>
                </a:solidFill>
              </a:rPr>
              <a:t>High</a:t>
            </a:r>
            <a:endParaRPr lang="cs-CZ" sz="2000" dirty="0">
              <a:solidFill>
                <a:srgbClr val="0000FF"/>
              </a:solidFill>
            </a:endParaRPr>
          </a:p>
        </p:txBody>
      </p:sp>
      <p:cxnSp>
        <p:nvCxnSpPr>
          <p:cNvPr id="14" name="Přímá spojnice se šipkou 13"/>
          <p:cNvCxnSpPr/>
          <p:nvPr/>
        </p:nvCxnSpPr>
        <p:spPr bwMode="auto">
          <a:xfrm>
            <a:off x="4110087" y="3817271"/>
            <a:ext cx="1140643" cy="9427"/>
          </a:xfrm>
          <a:prstGeom prst="straightConnector1">
            <a:avLst/>
          </a:prstGeom>
          <a:solidFill>
            <a:schemeClr val="accent1"/>
          </a:solidFill>
          <a:ln w="76200" cap="flat" cmpd="sng" algn="ctr">
            <a:solidFill>
              <a:srgbClr val="0000FF"/>
            </a:solidFill>
            <a:prstDash val="solid"/>
            <a:round/>
            <a:headEnd type="none" w="med" len="med"/>
            <a:tailEnd type="arrow" w="med" len="med"/>
          </a:ln>
          <a:effectLst/>
        </p:spPr>
      </p:cxnSp>
      <p:sp>
        <p:nvSpPr>
          <p:cNvPr id="15" name="Obousměrná vodorovná šipka 14"/>
          <p:cNvSpPr/>
          <p:nvPr/>
        </p:nvSpPr>
        <p:spPr bwMode="auto">
          <a:xfrm>
            <a:off x="3012900" y="2190211"/>
            <a:ext cx="4320480" cy="149488"/>
          </a:xfrm>
          <a:prstGeom prst="leftRightArrow">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Obdélník 15"/>
          <p:cNvSpPr/>
          <p:nvPr/>
        </p:nvSpPr>
        <p:spPr>
          <a:xfrm>
            <a:off x="2576188" y="1527107"/>
            <a:ext cx="5040764" cy="369332"/>
          </a:xfrm>
          <a:prstGeom prst="rect">
            <a:avLst/>
          </a:prstGeom>
        </p:spPr>
        <p:txBody>
          <a:bodyPr wrap="square">
            <a:spAutoFit/>
          </a:bodyPr>
          <a:lstStyle/>
          <a:p>
            <a:r>
              <a:rPr lang="cs-CZ" sz="1800" dirty="0"/>
              <a:t>... or how to remotely prove it's me</a:t>
            </a:r>
          </a:p>
        </p:txBody>
      </p:sp>
      <p:sp>
        <p:nvSpPr>
          <p:cNvPr id="17" name="Text Box 17"/>
          <p:cNvSpPr txBox="1">
            <a:spLocks noChangeArrowheads="1"/>
          </p:cNvSpPr>
          <p:nvPr/>
        </p:nvSpPr>
        <p:spPr bwMode="auto">
          <a:xfrm>
            <a:off x="5564136" y="3591589"/>
            <a:ext cx="439424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400" b="1">
                <a:solidFill>
                  <a:schemeClr val="tx1"/>
                </a:solidFill>
                <a:latin typeface="Arial" charset="0"/>
              </a:defRPr>
            </a:lvl1pPr>
            <a:lvl2pPr marL="742950" indent="-285750">
              <a:defRPr kumimoji="1" sz="2400" b="1">
                <a:solidFill>
                  <a:schemeClr val="tx1"/>
                </a:solidFill>
                <a:latin typeface="Arial" charset="0"/>
              </a:defRPr>
            </a:lvl2pPr>
            <a:lvl3pPr marL="1143000" indent="-228600">
              <a:defRPr kumimoji="1" sz="2400" b="1">
                <a:solidFill>
                  <a:schemeClr val="tx1"/>
                </a:solidFill>
                <a:latin typeface="Arial" charset="0"/>
              </a:defRPr>
            </a:lvl3pPr>
            <a:lvl4pPr marL="1600200" indent="-228600">
              <a:defRPr kumimoji="1" sz="2400" b="1">
                <a:solidFill>
                  <a:schemeClr val="tx1"/>
                </a:solidFill>
                <a:latin typeface="Arial" charset="0"/>
              </a:defRPr>
            </a:lvl4pPr>
            <a:lvl5pPr marL="2057400" indent="-228600">
              <a:defRPr kumimoji="1" sz="2400" b="1">
                <a:solidFill>
                  <a:schemeClr val="tx1"/>
                </a:solidFill>
                <a:latin typeface="Arial" charset="0"/>
              </a:defRPr>
            </a:lvl5pPr>
            <a:lvl6pPr marL="2514600" indent="-228600" eaLnBrk="0" fontAlgn="base" hangingPunct="0">
              <a:spcBef>
                <a:spcPct val="0"/>
              </a:spcBef>
              <a:spcAft>
                <a:spcPct val="0"/>
              </a:spcAft>
              <a:defRPr kumimoji="1" sz="2400" b="1">
                <a:solidFill>
                  <a:schemeClr val="tx1"/>
                </a:solidFill>
                <a:latin typeface="Arial" charset="0"/>
              </a:defRPr>
            </a:lvl6pPr>
            <a:lvl7pPr marL="2971800" indent="-228600" eaLnBrk="0" fontAlgn="base" hangingPunct="0">
              <a:spcBef>
                <a:spcPct val="0"/>
              </a:spcBef>
              <a:spcAft>
                <a:spcPct val="0"/>
              </a:spcAft>
              <a:defRPr kumimoji="1" sz="2400" b="1">
                <a:solidFill>
                  <a:schemeClr val="tx1"/>
                </a:solidFill>
                <a:latin typeface="Arial" charset="0"/>
              </a:defRPr>
            </a:lvl7pPr>
            <a:lvl8pPr marL="3429000" indent="-228600" eaLnBrk="0" fontAlgn="base" hangingPunct="0">
              <a:spcBef>
                <a:spcPct val="0"/>
              </a:spcBef>
              <a:spcAft>
                <a:spcPct val="0"/>
              </a:spcAft>
              <a:defRPr kumimoji="1" sz="2400" b="1">
                <a:solidFill>
                  <a:schemeClr val="tx1"/>
                </a:solidFill>
                <a:latin typeface="Arial" charset="0"/>
              </a:defRPr>
            </a:lvl8pPr>
            <a:lvl9pPr marL="3886200" indent="-228600" eaLnBrk="0" fontAlgn="base" hangingPunct="0">
              <a:spcBef>
                <a:spcPct val="0"/>
              </a:spcBef>
              <a:spcAft>
                <a:spcPct val="0"/>
              </a:spcAft>
              <a:defRPr kumimoji="1" sz="2400" b="1">
                <a:solidFill>
                  <a:schemeClr val="tx1"/>
                </a:solidFill>
                <a:latin typeface="Arial" charset="0"/>
              </a:defRPr>
            </a:lvl9pPr>
          </a:lstStyle>
          <a:p>
            <a:pPr algn="ctr">
              <a:buClr>
                <a:srgbClr val="FFFF00"/>
              </a:buClr>
            </a:pPr>
            <a:r>
              <a:rPr kumimoji="0" lang="cs-CZ" altLang="cs-CZ" sz="2000" dirty="0">
                <a:solidFill>
                  <a:srgbClr val="FF0000"/>
                </a:solidFill>
                <a:latin typeface="Arial" panose="020B0604020202020204" pitchFamily="34" charset="0"/>
                <a:cs typeface="Arial" panose="020B0604020202020204" pitchFamily="34" charset="0"/>
              </a:rPr>
              <a:t>Means of proving identity</a:t>
            </a:r>
          </a:p>
        </p:txBody>
      </p:sp>
    </p:spTree>
    <p:extLst>
      <p:ext uri="{BB962C8B-B14F-4D97-AF65-F5344CB8AC3E}">
        <p14:creationId xmlns:p14="http://schemas.microsoft.com/office/powerpoint/2010/main" val="29595376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a:extLst>
              <a:ext uri="{FF2B5EF4-FFF2-40B4-BE49-F238E27FC236}">
                <a16:creationId xmlns:a16="http://schemas.microsoft.com/office/drawing/2014/main" id="{7CA289FD-64DD-4BF9-BB35-8E5B6376710F}"/>
              </a:ext>
            </a:extLst>
          </p:cNvPr>
          <p:cNvSpPr>
            <a:spLocks noGrp="1"/>
          </p:cNvSpPr>
          <p:nvPr>
            <p:ph type="ftr" sz="quarter" idx="10"/>
          </p:nvPr>
        </p:nvSpPr>
        <p:spPr/>
        <p:txBody>
          <a:bodyPr/>
          <a:lstStyle/>
          <a:p>
            <a:r>
              <a:rPr lang="cs-CZ"/>
              <a:t>Computer network user - course materials</a:t>
            </a:r>
            <a:endParaRPr 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t>52</a:t>
            </a:fld>
            <a:endParaRPr lang="cs-CZ" altLang="cs-CZ" dirty="0"/>
          </a:p>
        </p:txBody>
      </p:sp>
      <p:sp>
        <p:nvSpPr>
          <p:cNvPr id="3" name="Nadpis 2"/>
          <p:cNvSpPr>
            <a:spLocks noGrp="1"/>
          </p:cNvSpPr>
          <p:nvPr>
            <p:ph type="title"/>
          </p:nvPr>
        </p:nvSpPr>
        <p:spPr/>
        <p:txBody>
          <a:bodyPr/>
          <a:lstStyle/>
          <a:p>
            <a:r>
              <a:rPr lang="cs-CZ" sz="3200" dirty="0"/>
              <a:t>Security level of proof of electronic identity</a:t>
            </a:r>
          </a:p>
        </p:txBody>
      </p:sp>
      <p:sp>
        <p:nvSpPr>
          <p:cNvPr id="4" name="Zástupný symbol pro obsah 3"/>
          <p:cNvSpPr>
            <a:spLocks noGrp="1"/>
          </p:cNvSpPr>
          <p:nvPr>
            <p:ph idx="4294967295"/>
          </p:nvPr>
        </p:nvSpPr>
        <p:spPr>
          <a:xfrm>
            <a:off x="1439863" y="1692275"/>
            <a:ext cx="10752137" cy="4140200"/>
          </a:xfrm>
        </p:spPr>
        <p:txBody>
          <a:bodyPr/>
          <a:lstStyle/>
          <a:p>
            <a:r>
              <a:rPr lang="cs-CZ" dirty="0"/>
              <a:t>Means by level of trust: </a:t>
            </a:r>
          </a:p>
          <a:p>
            <a:pPr lvl="1"/>
            <a:r>
              <a:rPr lang="cs-CZ" dirty="0" err="1"/>
              <a:t>Low </a:t>
            </a:r>
            <a:r>
              <a:rPr lang="cs-CZ" dirty="0"/>
              <a:t>- e.g.: </a:t>
            </a:r>
            <a:r>
              <a:rPr lang="cs-CZ" dirty="0" err="1"/>
              <a:t>login </a:t>
            </a:r>
            <a:r>
              <a:rPr lang="cs-CZ" dirty="0"/>
              <a:t>+ password</a:t>
            </a:r>
          </a:p>
          <a:p>
            <a:pPr lvl="1"/>
            <a:r>
              <a:rPr lang="cs-CZ" dirty="0" err="1"/>
              <a:t>Substantional </a:t>
            </a:r>
            <a:r>
              <a:rPr lang="cs-CZ" dirty="0"/>
              <a:t>- </a:t>
            </a:r>
            <a:r>
              <a:rPr lang="cs-CZ" dirty="0" err="1"/>
              <a:t>two-factor </a:t>
            </a:r>
            <a:r>
              <a:rPr lang="cs-CZ" dirty="0"/>
              <a:t>authentication = SMS confirmation, OTP = </a:t>
            </a:r>
            <a:r>
              <a:rPr lang="cs-CZ" dirty="0" err="1"/>
              <a:t>One Time Password</a:t>
            </a:r>
            <a:endParaRPr lang="cs-CZ" dirty="0"/>
          </a:p>
          <a:p>
            <a:pPr lvl="1"/>
            <a:r>
              <a:rPr lang="cs-CZ" dirty="0" err="1"/>
              <a:t>High </a:t>
            </a:r>
            <a:r>
              <a:rPr lang="cs-CZ" dirty="0"/>
              <a:t>(chip card, electronic ID card)</a:t>
            </a:r>
            <a:endParaRPr lang="en-US" dirty="0"/>
          </a:p>
          <a:p>
            <a:pPr lvl="1"/>
            <a:endParaRPr lang="en-US" dirty="0"/>
          </a:p>
        </p:txBody>
      </p:sp>
    </p:spTree>
    <p:extLst>
      <p:ext uri="{BB962C8B-B14F-4D97-AF65-F5344CB8AC3E}">
        <p14:creationId xmlns:p14="http://schemas.microsoft.com/office/powerpoint/2010/main" val="35315141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a:extLst>
              <a:ext uri="{FF2B5EF4-FFF2-40B4-BE49-F238E27FC236}">
                <a16:creationId xmlns:a16="http://schemas.microsoft.com/office/drawing/2014/main" id="{CF4740E5-7B76-464F-AC08-52EDF7B7B0D3}"/>
              </a:ext>
            </a:extLst>
          </p:cNvPr>
          <p:cNvSpPr>
            <a:spLocks noGrp="1"/>
          </p:cNvSpPr>
          <p:nvPr>
            <p:ph type="ftr" sz="quarter" idx="10"/>
          </p:nvPr>
        </p:nvSpPr>
        <p:spPr/>
        <p:txBody>
          <a:bodyPr/>
          <a:lstStyle/>
          <a:p>
            <a:r>
              <a:rPr lang="cs-CZ"/>
              <a:t>Computer network user - course materials</a:t>
            </a:r>
            <a:endParaRPr 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t>53</a:t>
            </a:fld>
            <a:endParaRPr lang="cs-CZ" altLang="cs-CZ" dirty="0"/>
          </a:p>
        </p:txBody>
      </p:sp>
      <p:sp>
        <p:nvSpPr>
          <p:cNvPr id="7" name="Nadpis 1"/>
          <p:cNvSpPr txBox="1">
            <a:spLocks/>
          </p:cNvSpPr>
          <p:nvPr/>
        </p:nvSpPr>
        <p:spPr>
          <a:xfrm>
            <a:off x="354540" y="478046"/>
            <a:ext cx="11296990" cy="7747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sz="4000" b="1" dirty="0">
                <a:solidFill>
                  <a:srgbClr val="33CCCC"/>
                </a:solidFill>
                <a:effectLst>
                  <a:outerShdw blurRad="38100" dist="38100" dir="2700000" algn="tl">
                    <a:srgbClr val="000000">
                      <a:alpha val="43137"/>
                    </a:srgbClr>
                  </a:outerShdw>
                </a:effectLst>
              </a:rPr>
              <a:t>Means of proving identity</a:t>
            </a:r>
          </a:p>
        </p:txBody>
      </p:sp>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14441" y="4302622"/>
            <a:ext cx="2331334" cy="783998"/>
          </a:xfrm>
          <a:prstGeom prst="rect">
            <a:avLst/>
          </a:prstGeom>
        </p:spPr>
      </p:pic>
      <p:sp>
        <p:nvSpPr>
          <p:cNvPr id="9" name="Obdélník 8"/>
          <p:cNvSpPr/>
          <p:nvPr/>
        </p:nvSpPr>
        <p:spPr>
          <a:xfrm>
            <a:off x="886154" y="1413499"/>
            <a:ext cx="2290307" cy="2352952"/>
          </a:xfrm>
          <a:prstGeom prst="rect">
            <a:avLst/>
          </a:prstGeom>
        </p:spPr>
        <p:txBody>
          <a:bodyPr wrap="none">
            <a:spAutoFit/>
          </a:bodyPr>
          <a:lstStyle/>
          <a:p>
            <a:pPr marL="342900" indent="-342900">
              <a:lnSpc>
                <a:spcPct val="150000"/>
              </a:lnSpc>
              <a:buFont typeface="Wingdings" panose="05000000000000000000" pitchFamily="2" charset="2"/>
              <a:buChar char="Ø"/>
            </a:pPr>
            <a:r>
              <a:rPr lang="cs-CZ" sz="2000" b="1" dirty="0"/>
              <a:t>Passwords </a:t>
            </a:r>
          </a:p>
          <a:p>
            <a:pPr marL="342900" indent="-342900">
              <a:lnSpc>
                <a:spcPct val="150000"/>
              </a:lnSpc>
              <a:buFont typeface="Wingdings" panose="05000000000000000000" pitchFamily="2" charset="2"/>
              <a:buChar char="Ø"/>
            </a:pPr>
            <a:r>
              <a:rPr lang="cs-CZ" sz="2000" b="1" dirty="0"/>
              <a:t>Tokens</a:t>
            </a:r>
          </a:p>
          <a:p>
            <a:pPr marL="342900" indent="-342900">
              <a:lnSpc>
                <a:spcPct val="150000"/>
              </a:lnSpc>
              <a:buFont typeface="Wingdings" panose="05000000000000000000" pitchFamily="2" charset="2"/>
              <a:buChar char="Ø"/>
            </a:pPr>
            <a:r>
              <a:rPr lang="cs-CZ" sz="2000" b="1" dirty="0"/>
              <a:t>Cards</a:t>
            </a:r>
          </a:p>
          <a:p>
            <a:pPr marL="342900" indent="-342900">
              <a:lnSpc>
                <a:spcPct val="150000"/>
              </a:lnSpc>
              <a:buFont typeface="Wingdings" panose="05000000000000000000" pitchFamily="2" charset="2"/>
              <a:buChar char="Ø"/>
            </a:pPr>
            <a:r>
              <a:rPr lang="cs-CZ" sz="2000" b="1" dirty="0"/>
              <a:t>Biometrics</a:t>
            </a:r>
          </a:p>
          <a:p>
            <a:pPr marL="342900" indent="-342900">
              <a:lnSpc>
                <a:spcPct val="150000"/>
              </a:lnSpc>
              <a:buFont typeface="Wingdings" panose="05000000000000000000" pitchFamily="2" charset="2"/>
              <a:buChar char="Ø"/>
            </a:pPr>
            <a:r>
              <a:rPr lang="cs-CZ" sz="2000" b="1" dirty="0"/>
              <a:t>Mobile phones</a:t>
            </a:r>
            <a:endParaRPr lang="cs-CZ" sz="2000" dirty="0"/>
          </a:p>
        </p:txBody>
      </p:sp>
      <p:sp>
        <p:nvSpPr>
          <p:cNvPr id="10" name="Šipka dolů 9"/>
          <p:cNvSpPr/>
          <p:nvPr/>
        </p:nvSpPr>
        <p:spPr>
          <a:xfrm rot="16200000">
            <a:off x="4019789" y="2392249"/>
            <a:ext cx="419100" cy="709777"/>
          </a:xfrm>
          <a:prstGeom prst="down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ovéPole 10"/>
          <p:cNvSpPr txBox="1"/>
          <p:nvPr/>
        </p:nvSpPr>
        <p:spPr>
          <a:xfrm>
            <a:off x="4837368" y="3428431"/>
            <a:ext cx="5285040" cy="646331"/>
          </a:xfrm>
          <a:prstGeom prst="rect">
            <a:avLst/>
          </a:prstGeom>
          <a:noFill/>
        </p:spPr>
        <p:txBody>
          <a:bodyPr wrap="square" rtlCol="0">
            <a:spAutoFit/>
          </a:bodyPr>
          <a:lstStyle/>
          <a:p>
            <a:pPr marL="342900" indent="-342900">
              <a:buFont typeface="Arial" panose="020B0604020202020204" pitchFamily="34" charset="0"/>
              <a:buChar char="•"/>
            </a:pPr>
            <a:r>
              <a:rPr lang="cs-CZ" sz="1800" b="1" dirty="0"/>
              <a:t>B) </a:t>
            </a:r>
            <a:r>
              <a:rPr lang="en-US" sz="1800" b="1" dirty="0"/>
              <a:t>According to the </a:t>
            </a:r>
            <a:r>
              <a:rPr lang="cs-CZ" sz="1800" b="1" dirty="0"/>
              <a:t>NIA concept of "Identity provider"</a:t>
            </a:r>
          </a:p>
          <a:p>
            <a:r>
              <a:rPr lang="cs-CZ" sz="1800" b="1" dirty="0" err="1"/>
              <a:t>     Identity </a:t>
            </a:r>
            <a:r>
              <a:rPr lang="cs-CZ" sz="1800" b="1" dirty="0"/>
              <a:t>resource      provider </a:t>
            </a:r>
            <a:endParaRPr lang="en-US" sz="1800" b="1" dirty="0"/>
          </a:p>
        </p:txBody>
      </p:sp>
      <p:sp>
        <p:nvSpPr>
          <p:cNvPr id="12" name="Obdélník 11"/>
          <p:cNvSpPr/>
          <p:nvPr/>
        </p:nvSpPr>
        <p:spPr>
          <a:xfrm>
            <a:off x="4837368" y="1282503"/>
            <a:ext cx="6264857" cy="707886"/>
          </a:xfrm>
          <a:prstGeom prst="rect">
            <a:avLst/>
          </a:prstGeom>
        </p:spPr>
        <p:txBody>
          <a:bodyPr wrap="none">
            <a:spAutoFit/>
          </a:bodyPr>
          <a:lstStyle/>
          <a:p>
            <a:r>
              <a:rPr lang="cs-CZ" sz="2000" b="1" dirty="0"/>
              <a:t>The issuance of these resources and the </a:t>
            </a:r>
            <a:r>
              <a:rPr lang="cs-CZ" sz="2000" b="1" dirty="0" err="1"/>
              <a:t>actual</a:t>
            </a:r>
            <a:r>
              <a:rPr lang="cs-CZ" sz="2000" b="1" dirty="0"/>
              <a:t> </a:t>
            </a:r>
          </a:p>
          <a:p>
            <a:r>
              <a:rPr lang="cs-CZ" sz="2000" b="1" dirty="0" err="1"/>
              <a:t>authentication</a:t>
            </a:r>
            <a:r>
              <a:rPr lang="cs-CZ" sz="2000" b="1" dirty="0"/>
              <a:t> of access is handled by</a:t>
            </a:r>
            <a:endParaRPr lang="cs-CZ" sz="2000" dirty="0"/>
          </a:p>
        </p:txBody>
      </p:sp>
      <p:sp>
        <p:nvSpPr>
          <p:cNvPr id="13" name="TextovéPole 12"/>
          <p:cNvSpPr txBox="1"/>
          <p:nvPr/>
        </p:nvSpPr>
        <p:spPr>
          <a:xfrm>
            <a:off x="4842288" y="2057271"/>
            <a:ext cx="3903633" cy="369332"/>
          </a:xfrm>
          <a:prstGeom prst="rect">
            <a:avLst/>
          </a:prstGeom>
          <a:noFill/>
        </p:spPr>
        <p:txBody>
          <a:bodyPr wrap="none" rtlCol="0">
            <a:spAutoFit/>
          </a:bodyPr>
          <a:lstStyle/>
          <a:p>
            <a:pPr marL="342900" indent="-342900">
              <a:buFont typeface="Arial" panose="020B0604020202020204" pitchFamily="34" charset="0"/>
              <a:buChar char="•"/>
            </a:pPr>
            <a:r>
              <a:rPr lang="cs-CZ" sz="1800" b="1" dirty="0"/>
              <a:t>A) Target service provider</a:t>
            </a:r>
          </a:p>
        </p:txBody>
      </p:sp>
      <p:sp>
        <p:nvSpPr>
          <p:cNvPr id="14" name="Zaoblený obdélník 13"/>
          <p:cNvSpPr/>
          <p:nvPr/>
        </p:nvSpPr>
        <p:spPr>
          <a:xfrm>
            <a:off x="4879756" y="3213052"/>
            <a:ext cx="5863472" cy="2092751"/>
          </a:xfrm>
          <a:prstGeom prst="roundRect">
            <a:avLst/>
          </a:pr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42275582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zápatí 6">
            <a:extLst>
              <a:ext uri="{FF2B5EF4-FFF2-40B4-BE49-F238E27FC236}">
                <a16:creationId xmlns:a16="http://schemas.microsoft.com/office/drawing/2014/main" id="{9BFE855E-20DC-4DF0-9B6D-9FDA24D7E302}"/>
              </a:ext>
            </a:extLst>
          </p:cNvPr>
          <p:cNvSpPr>
            <a:spLocks noGrp="1"/>
          </p:cNvSpPr>
          <p:nvPr>
            <p:ph type="ftr" sz="quarter" idx="10"/>
          </p:nvPr>
        </p:nvSpPr>
        <p:spPr/>
        <p:txBody>
          <a:bodyPr/>
          <a:lstStyle/>
          <a:p>
            <a:r>
              <a:rPr lang="cs-CZ"/>
              <a:t>Computer network user - course materials</a:t>
            </a:r>
            <a:endParaRPr 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t>54</a:t>
            </a:fld>
            <a:endParaRPr lang="cs-CZ" altLang="cs-CZ" dirty="0"/>
          </a:p>
        </p:txBody>
      </p:sp>
      <p:sp>
        <p:nvSpPr>
          <p:cNvPr id="5" name="Nadpis 1"/>
          <p:cNvSpPr txBox="1">
            <a:spLocks/>
          </p:cNvSpPr>
          <p:nvPr/>
        </p:nvSpPr>
        <p:spPr>
          <a:xfrm>
            <a:off x="354540" y="478046"/>
            <a:ext cx="11296990" cy="7747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sz="4000" b="1" dirty="0" err="1">
                <a:solidFill>
                  <a:srgbClr val="33CCCC"/>
                </a:solidFill>
                <a:effectLst>
                  <a:outerShdw blurRad="38100" dist="38100" dir="2700000" algn="tl">
                    <a:srgbClr val="000000">
                      <a:alpha val="43137"/>
                    </a:srgbClr>
                  </a:outerShdw>
                </a:effectLst>
              </a:rPr>
              <a:t>Identity </a:t>
            </a:r>
            <a:r>
              <a:rPr lang="cs-CZ" sz="4000" b="1" dirty="0">
                <a:solidFill>
                  <a:srgbClr val="33CCCC"/>
                </a:solidFill>
                <a:effectLst>
                  <a:outerShdw blurRad="38100" dist="38100" dir="2700000" algn="tl">
                    <a:srgbClr val="000000">
                      <a:alpha val="43137"/>
                    </a:srgbClr>
                  </a:outerShdw>
                </a:effectLst>
              </a:rPr>
              <a:t>resource provider </a:t>
            </a:r>
          </a:p>
        </p:txBody>
      </p:sp>
      <p:sp>
        <p:nvSpPr>
          <p:cNvPr id="6" name="Obdélník 5"/>
          <p:cNvSpPr/>
          <p:nvPr/>
        </p:nvSpPr>
        <p:spPr>
          <a:xfrm>
            <a:off x="886154" y="1413499"/>
            <a:ext cx="6582251" cy="3261214"/>
          </a:xfrm>
          <a:prstGeom prst="rect">
            <a:avLst/>
          </a:prstGeom>
        </p:spPr>
        <p:txBody>
          <a:bodyPr wrap="none">
            <a:spAutoFit/>
          </a:bodyPr>
          <a:lstStyle/>
          <a:p>
            <a:pPr marL="342900" indent="-342900">
              <a:lnSpc>
                <a:spcPct val="150000"/>
              </a:lnSpc>
              <a:buFont typeface="Wingdings" panose="05000000000000000000" pitchFamily="2" charset="2"/>
              <a:buChar char="Ø"/>
            </a:pPr>
            <a:r>
              <a:rPr lang="cs-CZ" sz="2000" b="1" dirty="0"/>
              <a:t>State</a:t>
            </a:r>
          </a:p>
          <a:p>
            <a:pPr marL="800100" lvl="1" indent="-342900">
              <a:lnSpc>
                <a:spcPct val="150000"/>
              </a:lnSpc>
              <a:buFont typeface="Wingdings" panose="05000000000000000000" pitchFamily="2" charset="2"/>
              <a:buChar char="Ø"/>
            </a:pPr>
            <a:r>
              <a:rPr lang="cs-CZ" sz="2000" b="1" dirty="0"/>
              <a:t>Electronic ID card from 1 July 2018</a:t>
            </a:r>
          </a:p>
          <a:p>
            <a:pPr marL="800100" lvl="1" indent="-342900">
              <a:lnSpc>
                <a:spcPct val="150000"/>
              </a:lnSpc>
              <a:buFont typeface="Wingdings" panose="05000000000000000000" pitchFamily="2" charset="2"/>
              <a:buChar char="Ø"/>
            </a:pPr>
            <a:r>
              <a:rPr lang="cs-CZ" sz="2000" b="1" dirty="0"/>
              <a:t>Password + one-time SMS code</a:t>
            </a:r>
          </a:p>
          <a:p>
            <a:pPr lvl="1">
              <a:lnSpc>
                <a:spcPct val="150000"/>
              </a:lnSpc>
            </a:pPr>
            <a:endParaRPr lang="cs-CZ" sz="2000" b="1" dirty="0"/>
          </a:p>
          <a:p>
            <a:pPr marL="342900" indent="-342900">
              <a:lnSpc>
                <a:spcPct val="150000"/>
              </a:lnSpc>
              <a:buFont typeface="Wingdings" panose="05000000000000000000" pitchFamily="2" charset="2"/>
              <a:buChar char="Ø"/>
            </a:pPr>
            <a:r>
              <a:rPr lang="cs-CZ" sz="2000" b="1" dirty="0"/>
              <a:t>Private provider</a:t>
            </a:r>
          </a:p>
          <a:p>
            <a:pPr marL="800100" lvl="1" indent="-342900">
              <a:lnSpc>
                <a:spcPct val="150000"/>
              </a:lnSpc>
              <a:buFont typeface="Wingdings" panose="05000000000000000000" pitchFamily="2" charset="2"/>
              <a:buChar char="Ø"/>
            </a:pPr>
            <a:r>
              <a:rPr lang="cs-CZ" sz="2000" b="1" dirty="0"/>
              <a:t>Running certification</a:t>
            </a:r>
          </a:p>
          <a:p>
            <a:pPr marL="800100" lvl="1" indent="-342900">
              <a:lnSpc>
                <a:spcPct val="150000"/>
              </a:lnSpc>
              <a:buFont typeface="Wingdings" panose="05000000000000000000" pitchFamily="2" charset="2"/>
              <a:buChar char="Ø"/>
            </a:pPr>
            <a:r>
              <a:rPr lang="cs-CZ" sz="2000" b="1" dirty="0"/>
              <a:t>Banking Identity</a:t>
            </a:r>
          </a:p>
        </p:txBody>
      </p:sp>
    </p:spTree>
    <p:extLst>
      <p:ext uri="{BB962C8B-B14F-4D97-AF65-F5344CB8AC3E}">
        <p14:creationId xmlns:p14="http://schemas.microsoft.com/office/powerpoint/2010/main" val="18426499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E389942-4C02-4188-B954-B193DB9DF8A7}"/>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78675068-ECBB-46BF-A1C5-701C331D5E8C}"/>
              </a:ext>
            </a:extLst>
          </p:cNvPr>
          <p:cNvSpPr>
            <a:spLocks noGrp="1"/>
          </p:cNvSpPr>
          <p:nvPr>
            <p:ph type="sldNum" sz="quarter" idx="11"/>
          </p:nvPr>
        </p:nvSpPr>
        <p:spPr/>
        <p:txBody>
          <a:bodyPr/>
          <a:lstStyle/>
          <a:p>
            <a:fld id="{0970407D-EE58-4A0B-824B-1D3AE42DD9CF}" type="slidenum">
              <a:rPr lang="cs-CZ" altLang="cs-CZ" smtClean="0"/>
              <a:t>55</a:t>
            </a:fld>
            <a:endParaRPr lang="cs-CZ" altLang="cs-CZ" dirty="0"/>
          </a:p>
        </p:txBody>
      </p:sp>
      <p:sp>
        <p:nvSpPr>
          <p:cNvPr id="90114" name="Nadpis 1"/>
          <p:cNvSpPr>
            <a:spLocks noGrp="1"/>
          </p:cNvSpPr>
          <p:nvPr>
            <p:ph type="title"/>
          </p:nvPr>
        </p:nvSpPr>
        <p:spPr/>
        <p:txBody>
          <a:bodyPr/>
          <a:lstStyle/>
          <a:p>
            <a:r>
              <a:rPr lang="cs-CZ" altLang="cs-CZ" sz="3600" dirty="0"/>
              <a:t>Where electronic signatures can be used</a:t>
            </a:r>
          </a:p>
        </p:txBody>
      </p:sp>
      <p:sp>
        <p:nvSpPr>
          <p:cNvPr id="65539" name="Zástupný symbol pro obsah 2"/>
          <p:cNvSpPr>
            <a:spLocks noGrp="1"/>
          </p:cNvSpPr>
          <p:nvPr>
            <p:ph idx="1"/>
          </p:nvPr>
        </p:nvSpPr>
        <p:spPr/>
        <p:txBody>
          <a:bodyPr/>
          <a:lstStyle/>
          <a:p>
            <a:pPr>
              <a:lnSpc>
                <a:spcPct val="150000"/>
              </a:lnSpc>
              <a:buFont typeface="Wingdings" panose="05000000000000000000" pitchFamily="2" charset="2"/>
              <a:buChar char="§"/>
              <a:defRPr/>
            </a:pPr>
            <a:r>
              <a:rPr lang="cs-CZ" sz="1800" dirty="0"/>
              <a:t>when submitting a statement of income and expenses for self-employed persons</a:t>
            </a:r>
          </a:p>
          <a:p>
            <a:pPr>
              <a:lnSpc>
                <a:spcPct val="150000"/>
              </a:lnSpc>
              <a:buFont typeface="Wingdings" panose="05000000000000000000" pitchFamily="2" charset="2"/>
              <a:buChar char="§"/>
              <a:defRPr/>
            </a:pPr>
            <a:r>
              <a:rPr lang="cs-CZ" sz="1800" dirty="0"/>
              <a:t>for registration and deregistration for sickness insurance</a:t>
            </a:r>
          </a:p>
          <a:p>
            <a:pPr>
              <a:lnSpc>
                <a:spcPct val="150000"/>
              </a:lnSpc>
              <a:buFont typeface="Wingdings" panose="05000000000000000000" pitchFamily="2" charset="2"/>
              <a:buChar char="§"/>
              <a:defRPr/>
            </a:pPr>
            <a:r>
              <a:rPr lang="cs-CZ" sz="1800" dirty="0"/>
              <a:t>for VAT returns</a:t>
            </a:r>
          </a:p>
          <a:p>
            <a:pPr>
              <a:lnSpc>
                <a:spcPct val="150000"/>
              </a:lnSpc>
              <a:buFont typeface="Wingdings" panose="05000000000000000000" pitchFamily="2" charset="2"/>
              <a:buChar char="§"/>
              <a:defRPr/>
            </a:pPr>
            <a:r>
              <a:rPr lang="cs-CZ" sz="1800" dirty="0"/>
              <a:t>in electronic communication with the state administration</a:t>
            </a:r>
          </a:p>
          <a:p>
            <a:pPr>
              <a:lnSpc>
                <a:spcPct val="150000"/>
              </a:lnSpc>
              <a:buFont typeface="Wingdings" panose="05000000000000000000" pitchFamily="2" charset="2"/>
              <a:buChar char="§"/>
              <a:defRPr/>
            </a:pPr>
            <a:r>
              <a:rPr lang="cs-CZ" sz="1800" dirty="0"/>
              <a:t>electronic communication with regional and municipal authorities</a:t>
            </a:r>
          </a:p>
          <a:p>
            <a:pPr>
              <a:lnSpc>
                <a:spcPct val="150000"/>
              </a:lnSpc>
              <a:buFont typeface="Wingdings" panose="05000000000000000000" pitchFamily="2" charset="2"/>
              <a:buChar char="§"/>
              <a:defRPr/>
            </a:pPr>
            <a:r>
              <a:rPr lang="cs-CZ" sz="1800" dirty="0"/>
              <a:t>electronic communication with health insurance companies</a:t>
            </a:r>
          </a:p>
          <a:p>
            <a:pPr>
              <a:lnSpc>
                <a:spcPct val="150000"/>
              </a:lnSpc>
              <a:buFont typeface="Wingdings" panose="05000000000000000000" pitchFamily="2" charset="2"/>
              <a:buChar char="§"/>
              <a:defRPr/>
            </a:pPr>
            <a:r>
              <a:rPr lang="cs-CZ" sz="1800" dirty="0"/>
              <a:t>when applying for social benefits</a:t>
            </a:r>
          </a:p>
          <a:p>
            <a:pPr>
              <a:lnSpc>
                <a:spcPct val="150000"/>
              </a:lnSpc>
              <a:buFont typeface="Wingdings" panose="05000000000000000000" pitchFamily="2" charset="2"/>
              <a:buChar char="§"/>
              <a:defRPr/>
            </a:pPr>
            <a:r>
              <a:rPr lang="cs-CZ" sz="1800" dirty="0"/>
              <a:t>when applying for EU funding</a:t>
            </a:r>
          </a:p>
          <a:p>
            <a:pPr>
              <a:lnSpc>
                <a:spcPct val="150000"/>
              </a:lnSpc>
              <a:buFont typeface="Wingdings" panose="05000000000000000000" pitchFamily="2" charset="2"/>
              <a:buChar char="§"/>
              <a:defRPr/>
            </a:pPr>
            <a:r>
              <a:rPr lang="cs-CZ" sz="1800" dirty="0"/>
              <a:t>when signing invoices</a:t>
            </a:r>
          </a:p>
          <a:p>
            <a:pPr>
              <a:lnSpc>
                <a:spcPct val="150000"/>
              </a:lnSpc>
              <a:buFont typeface="Wingdings" panose="05000000000000000000" pitchFamily="2" charset="2"/>
              <a:buChar char="§"/>
              <a:defRPr/>
            </a:pPr>
            <a:r>
              <a:rPr lang="cs-CZ" sz="1800" dirty="0"/>
              <a:t>as an electronic signature of PDF documents</a:t>
            </a:r>
          </a:p>
        </p:txBody>
      </p:sp>
      <p:sp>
        <p:nvSpPr>
          <p:cNvPr id="90116" name="Nadpis 1"/>
          <p:cNvSpPr txBox="1">
            <a:spLocks/>
          </p:cNvSpPr>
          <p:nvPr/>
        </p:nvSpPr>
        <p:spPr bwMode="auto">
          <a:xfrm>
            <a:off x="1870075" y="6286500"/>
            <a:ext cx="568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cs-CZ" altLang="cs-CZ" sz="1100">
                <a:solidFill>
                  <a:schemeClr val="tx2"/>
                </a:solidFill>
              </a:rPr>
              <a:t>Source: en.wikipedia.org</a:t>
            </a:r>
          </a:p>
        </p:txBody>
      </p:sp>
    </p:spTree>
    <p:extLst>
      <p:ext uri="{BB962C8B-B14F-4D97-AF65-F5344CB8AC3E}">
        <p14:creationId xmlns:p14="http://schemas.microsoft.com/office/powerpoint/2010/main" val="1595443127"/>
      </p:ext>
    </p:extLst>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a:extLst>
              <a:ext uri="{FF2B5EF4-FFF2-40B4-BE49-F238E27FC236}">
                <a16:creationId xmlns:a16="http://schemas.microsoft.com/office/drawing/2014/main" id="{167636ED-BF6C-4041-BE4A-E560E8E799F0}"/>
              </a:ext>
            </a:extLst>
          </p:cNvPr>
          <p:cNvSpPr>
            <a:spLocks noGrp="1"/>
          </p:cNvSpPr>
          <p:nvPr>
            <p:ph type="ftr" sz="quarter" idx="10"/>
          </p:nvPr>
        </p:nvSpPr>
        <p:spPr/>
        <p:txBody>
          <a:bodyPr/>
          <a:lstStyle/>
          <a:p>
            <a:r>
              <a:rPr lang="cs-CZ"/>
              <a:t>Computer network user - course materials</a:t>
            </a:r>
            <a:endParaRPr 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t>56</a:t>
            </a:fld>
            <a:endParaRPr lang="cs-CZ" altLang="cs-CZ" dirty="0"/>
          </a:p>
        </p:txBody>
      </p:sp>
      <p:sp>
        <p:nvSpPr>
          <p:cNvPr id="3" name="Nadpis 2"/>
          <p:cNvSpPr>
            <a:spLocks noGrp="1"/>
          </p:cNvSpPr>
          <p:nvPr>
            <p:ph type="title"/>
          </p:nvPr>
        </p:nvSpPr>
        <p:spPr/>
        <p:txBody>
          <a:bodyPr/>
          <a:lstStyle/>
          <a:p>
            <a:pPr algn="ctr"/>
            <a:r>
              <a:rPr lang="cs-CZ" dirty="0"/>
              <a:t>Czech E-government</a:t>
            </a:r>
            <a:br>
              <a:rPr lang="cs-CZ" dirty="0"/>
            </a:br>
            <a:br>
              <a:rPr lang="cs-CZ" dirty="0"/>
            </a:br>
            <a:r>
              <a:rPr lang="cs-CZ" sz="1800" dirty="0" err="1"/>
              <a:t>Optional</a:t>
            </a:r>
            <a:r>
              <a:rPr lang="cs-CZ" sz="1800" dirty="0"/>
              <a:t> </a:t>
            </a:r>
            <a:r>
              <a:rPr lang="cs-CZ" sz="1800" dirty="0" err="1"/>
              <a:t>chapter</a:t>
            </a:r>
            <a:r>
              <a:rPr lang="cs-CZ" sz="1800" dirty="0"/>
              <a:t> </a:t>
            </a:r>
            <a:r>
              <a:rPr lang="cs-CZ" sz="1800" dirty="0" err="1"/>
              <a:t>for</a:t>
            </a:r>
            <a:r>
              <a:rPr lang="cs-CZ" sz="1800" dirty="0"/>
              <a:t> </a:t>
            </a:r>
            <a:r>
              <a:rPr lang="cs-CZ" sz="1800" dirty="0" err="1"/>
              <a:t>international</a:t>
            </a:r>
            <a:r>
              <a:rPr lang="cs-CZ" sz="1800" dirty="0"/>
              <a:t> </a:t>
            </a:r>
            <a:r>
              <a:rPr lang="cs-CZ" sz="1800" dirty="0" err="1"/>
              <a:t>students</a:t>
            </a:r>
            <a:endParaRPr lang="cs-CZ" dirty="0"/>
          </a:p>
        </p:txBody>
      </p:sp>
    </p:spTree>
    <p:extLst>
      <p:ext uri="{BB962C8B-B14F-4D97-AF65-F5344CB8AC3E}">
        <p14:creationId xmlns:p14="http://schemas.microsoft.com/office/powerpoint/2010/main" val="411488584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a:extLst>
              <a:ext uri="{FF2B5EF4-FFF2-40B4-BE49-F238E27FC236}">
                <a16:creationId xmlns:a16="http://schemas.microsoft.com/office/drawing/2014/main" id="{167636ED-BF6C-4041-BE4A-E560E8E799F0}"/>
              </a:ext>
            </a:extLst>
          </p:cNvPr>
          <p:cNvSpPr>
            <a:spLocks noGrp="1"/>
          </p:cNvSpPr>
          <p:nvPr>
            <p:ph type="ftr" sz="quarter" idx="10"/>
          </p:nvPr>
        </p:nvSpPr>
        <p:spPr/>
        <p:txBody>
          <a:bodyPr/>
          <a:lstStyle/>
          <a:p>
            <a:r>
              <a:rPr lang="cs-CZ"/>
              <a:t>Computer network user - course materials</a:t>
            </a:r>
            <a:endParaRPr 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t>57</a:t>
            </a:fld>
            <a:endParaRPr lang="cs-CZ" altLang="cs-CZ" dirty="0"/>
          </a:p>
        </p:txBody>
      </p:sp>
      <p:sp>
        <p:nvSpPr>
          <p:cNvPr id="3" name="Nadpis 2"/>
          <p:cNvSpPr>
            <a:spLocks noGrp="1"/>
          </p:cNvSpPr>
          <p:nvPr>
            <p:ph type="title"/>
          </p:nvPr>
        </p:nvSpPr>
        <p:spPr/>
        <p:txBody>
          <a:bodyPr/>
          <a:lstStyle/>
          <a:p>
            <a:r>
              <a:rPr lang="cs-CZ" dirty="0"/>
              <a:t>Czech E-government</a:t>
            </a:r>
          </a:p>
        </p:txBody>
      </p:sp>
      <p:sp>
        <p:nvSpPr>
          <p:cNvPr id="4" name="Zástupný symbol pro obsah 3"/>
          <p:cNvSpPr>
            <a:spLocks noGrp="1"/>
          </p:cNvSpPr>
          <p:nvPr>
            <p:ph idx="1"/>
          </p:nvPr>
        </p:nvSpPr>
        <p:spPr/>
        <p:txBody>
          <a:bodyPr/>
          <a:lstStyle/>
          <a:p>
            <a:pPr>
              <a:lnSpc>
                <a:spcPct val="150000"/>
              </a:lnSpc>
              <a:buFont typeface="Wingdings" panose="05000000000000000000" pitchFamily="2" charset="2"/>
              <a:buChar char="§"/>
            </a:pPr>
            <a:r>
              <a:rPr lang="cs-CZ" sz="2400" dirty="0"/>
              <a:t>Data boxes</a:t>
            </a:r>
          </a:p>
          <a:p>
            <a:pPr>
              <a:lnSpc>
                <a:spcPct val="150000"/>
              </a:lnSpc>
              <a:buFont typeface="Wingdings" panose="05000000000000000000" pitchFamily="2" charset="2"/>
              <a:buChar char="§"/>
            </a:pPr>
            <a:r>
              <a:rPr lang="cs-CZ" sz="2400" dirty="0"/>
              <a:t>Basic registers</a:t>
            </a:r>
          </a:p>
          <a:p>
            <a:pPr>
              <a:lnSpc>
                <a:spcPct val="150000"/>
              </a:lnSpc>
              <a:buFont typeface="Wingdings" panose="05000000000000000000" pitchFamily="2" charset="2"/>
              <a:buChar char="§"/>
            </a:pPr>
            <a:r>
              <a:rPr lang="cs-CZ" sz="2400" dirty="0"/>
              <a:t>Electronic ID card</a:t>
            </a:r>
          </a:p>
          <a:p>
            <a:pPr>
              <a:lnSpc>
                <a:spcPct val="150000"/>
              </a:lnSpc>
              <a:buFont typeface="Wingdings" panose="05000000000000000000" pitchFamily="2" charset="2"/>
              <a:buChar char="§"/>
            </a:pPr>
            <a:r>
              <a:rPr lang="cs-CZ" sz="2400" dirty="0"/>
              <a:t>Citizen Portal</a:t>
            </a:r>
          </a:p>
        </p:txBody>
      </p:sp>
    </p:spTree>
    <p:extLst>
      <p:ext uri="{BB962C8B-B14F-4D97-AF65-F5344CB8AC3E}">
        <p14:creationId xmlns:p14="http://schemas.microsoft.com/office/powerpoint/2010/main" val="32245973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FC669BB-F8F8-404D-8DC2-B161F09D0A67}"/>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2E2DD62F-7404-4CE2-9221-37CC166C7C5A}"/>
              </a:ext>
            </a:extLst>
          </p:cNvPr>
          <p:cNvSpPr>
            <a:spLocks noGrp="1"/>
          </p:cNvSpPr>
          <p:nvPr>
            <p:ph type="sldNum" sz="quarter" idx="11"/>
          </p:nvPr>
        </p:nvSpPr>
        <p:spPr/>
        <p:txBody>
          <a:bodyPr/>
          <a:lstStyle/>
          <a:p>
            <a:fld id="{0970407D-EE58-4A0B-824B-1D3AE42DD9CF}" type="slidenum">
              <a:rPr lang="cs-CZ" altLang="cs-CZ" smtClean="0"/>
              <a:t>58</a:t>
            </a:fld>
            <a:endParaRPr lang="cs-CZ" altLang="cs-CZ" dirty="0"/>
          </a:p>
        </p:txBody>
      </p:sp>
      <p:sp>
        <p:nvSpPr>
          <p:cNvPr id="93186" name="Nadpis 1"/>
          <p:cNvSpPr>
            <a:spLocks noGrp="1"/>
          </p:cNvSpPr>
          <p:nvPr>
            <p:ph type="title"/>
          </p:nvPr>
        </p:nvSpPr>
        <p:spPr/>
        <p:txBody>
          <a:bodyPr/>
          <a:lstStyle/>
          <a:p>
            <a:r>
              <a:rPr lang="cs-CZ" altLang="cs-CZ"/>
              <a:t>Data boxes</a:t>
            </a:r>
          </a:p>
        </p:txBody>
      </p:sp>
      <p:sp>
        <p:nvSpPr>
          <p:cNvPr id="93187" name="Zástupný symbol pro obsah 2"/>
          <p:cNvSpPr>
            <a:spLocks noGrp="1"/>
          </p:cNvSpPr>
          <p:nvPr>
            <p:ph idx="1"/>
          </p:nvPr>
        </p:nvSpPr>
        <p:spPr/>
        <p:txBody>
          <a:bodyPr/>
          <a:lstStyle/>
          <a:p>
            <a:pPr>
              <a:lnSpc>
                <a:spcPct val="150000"/>
              </a:lnSpc>
              <a:buFont typeface="Wingdings" panose="05000000000000000000" pitchFamily="2" charset="2"/>
              <a:buChar char="§"/>
            </a:pPr>
            <a:r>
              <a:rPr lang="cs-CZ" altLang="cs-CZ" sz="1800" dirty="0"/>
              <a:t>It can be used for the same purpose as an electronic signature in communication with the state administration</a:t>
            </a:r>
          </a:p>
          <a:p>
            <a:pPr>
              <a:lnSpc>
                <a:spcPct val="150000"/>
              </a:lnSpc>
              <a:buFont typeface="Wingdings" panose="05000000000000000000" pitchFamily="2" charset="2"/>
              <a:buChar char="§"/>
            </a:pPr>
            <a:r>
              <a:rPr lang="cs-CZ" altLang="cs-CZ" sz="1800" dirty="0"/>
              <a:t>Setting up and communicating with the state administration </a:t>
            </a:r>
            <a:r>
              <a:rPr lang="cs-CZ" altLang="cs-CZ" sz="1800" dirty="0">
                <a:solidFill>
                  <a:srgbClr val="FF0000"/>
                </a:solidFill>
              </a:rPr>
              <a:t>free of charge</a:t>
            </a:r>
          </a:p>
          <a:p>
            <a:pPr>
              <a:lnSpc>
                <a:spcPct val="150000"/>
              </a:lnSpc>
              <a:buFont typeface="Wingdings" panose="05000000000000000000" pitchFamily="2" charset="2"/>
              <a:buChar char="§"/>
            </a:pPr>
            <a:r>
              <a:rPr lang="cs-CZ" altLang="cs-CZ" sz="1800" dirty="0"/>
              <a:t>Not limited validity as for certificates</a:t>
            </a:r>
          </a:p>
          <a:p>
            <a:pPr>
              <a:lnSpc>
                <a:spcPct val="150000"/>
              </a:lnSpc>
              <a:buFont typeface="Wingdings" panose="05000000000000000000" pitchFamily="2" charset="2"/>
              <a:buChar char="§"/>
            </a:pPr>
            <a:r>
              <a:rPr lang="cs-CZ" altLang="cs-CZ" sz="1800" dirty="0"/>
              <a:t>Retains documents for 90 days only</a:t>
            </a:r>
          </a:p>
          <a:p>
            <a:pPr>
              <a:lnSpc>
                <a:spcPct val="150000"/>
              </a:lnSpc>
              <a:buFont typeface="Wingdings" panose="05000000000000000000" pitchFamily="2" charset="2"/>
              <a:buChar char="§"/>
            </a:pPr>
            <a:r>
              <a:rPr lang="cs-CZ" altLang="cs-CZ" sz="1800" dirty="0"/>
              <a:t>Works like a "web email", instead of an email address there is a mailbox code</a:t>
            </a:r>
          </a:p>
          <a:p>
            <a:pPr>
              <a:lnSpc>
                <a:spcPct val="150000"/>
              </a:lnSpc>
              <a:buFont typeface="Wingdings" panose="05000000000000000000" pitchFamily="2" charset="2"/>
              <a:buChar char="§"/>
            </a:pPr>
            <a:r>
              <a:rPr lang="cs-CZ" altLang="cs-CZ" sz="1800" dirty="0"/>
              <a:t>Communication outside the public authorities is subject to a fee</a:t>
            </a:r>
          </a:p>
          <a:p>
            <a:pPr>
              <a:lnSpc>
                <a:spcPct val="150000"/>
              </a:lnSpc>
              <a:buFont typeface="Wingdings" panose="05000000000000000000" pitchFamily="2" charset="2"/>
              <a:buChar char="§"/>
            </a:pPr>
            <a:r>
              <a:rPr lang="cs-CZ" altLang="cs-CZ" sz="1800" dirty="0"/>
              <a:t>Set up at the post office, simple form and OP</a:t>
            </a:r>
          </a:p>
        </p:txBody>
      </p:sp>
    </p:spTree>
    <p:extLst>
      <p:ext uri="{BB962C8B-B14F-4D97-AF65-F5344CB8AC3E}">
        <p14:creationId xmlns:p14="http://schemas.microsoft.com/office/powerpoint/2010/main" val="50468622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a:extLst>
              <a:ext uri="{FF2B5EF4-FFF2-40B4-BE49-F238E27FC236}">
                <a16:creationId xmlns:a16="http://schemas.microsoft.com/office/drawing/2014/main" id="{40EC9685-2555-4C1F-94CA-DC3EB5C12E8E}"/>
              </a:ext>
            </a:extLst>
          </p:cNvPr>
          <p:cNvSpPr>
            <a:spLocks noGrp="1"/>
          </p:cNvSpPr>
          <p:nvPr>
            <p:ph type="ftr" sz="quarter" idx="10"/>
          </p:nvPr>
        </p:nvSpPr>
        <p:spPr/>
        <p:txBody>
          <a:bodyPr/>
          <a:lstStyle/>
          <a:p>
            <a:r>
              <a:rPr lang="cs-CZ"/>
              <a:t>Computer network user - course materials</a:t>
            </a:r>
            <a:endParaRPr 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t>59</a:t>
            </a:fld>
            <a:endParaRPr lang="cs-CZ" altLang="cs-CZ" dirty="0"/>
          </a:p>
        </p:txBody>
      </p:sp>
      <p:sp>
        <p:nvSpPr>
          <p:cNvPr id="3" name="Nadpis 2"/>
          <p:cNvSpPr>
            <a:spLocks noGrp="1"/>
          </p:cNvSpPr>
          <p:nvPr>
            <p:ph type="title"/>
          </p:nvPr>
        </p:nvSpPr>
        <p:spPr/>
        <p:txBody>
          <a:bodyPr/>
          <a:lstStyle/>
          <a:p>
            <a:r>
              <a:rPr lang="cs-CZ" dirty="0"/>
              <a:t>Basic registers</a:t>
            </a:r>
          </a:p>
        </p:txBody>
      </p:sp>
      <p:sp>
        <p:nvSpPr>
          <p:cNvPr id="4" name="Zástupný symbol pro obsah 3"/>
          <p:cNvSpPr>
            <a:spLocks noGrp="1"/>
          </p:cNvSpPr>
          <p:nvPr>
            <p:ph idx="1"/>
          </p:nvPr>
        </p:nvSpPr>
        <p:spPr/>
        <p:txBody>
          <a:bodyPr/>
          <a:lstStyle/>
          <a:p>
            <a:pPr>
              <a:lnSpc>
                <a:spcPct val="150000"/>
              </a:lnSpc>
              <a:buFont typeface="Wingdings" panose="05000000000000000000" pitchFamily="2" charset="2"/>
              <a:buChar char="§"/>
            </a:pPr>
            <a:r>
              <a:rPr lang="cs-CZ" sz="2000" dirty="0"/>
              <a:t>ROB - population register</a:t>
            </a:r>
          </a:p>
          <a:p>
            <a:pPr lvl="1">
              <a:lnSpc>
                <a:spcPct val="150000"/>
              </a:lnSpc>
              <a:buFont typeface="Wingdings" panose="05000000000000000000" pitchFamily="2" charset="2"/>
              <a:buChar char="§"/>
            </a:pPr>
            <a:r>
              <a:rPr lang="cs-CZ" sz="1600" dirty="0"/>
              <a:t>Linked to the population and foreigners register</a:t>
            </a:r>
          </a:p>
          <a:p>
            <a:pPr lvl="1">
              <a:lnSpc>
                <a:spcPct val="150000"/>
              </a:lnSpc>
              <a:buFont typeface="Wingdings" panose="05000000000000000000" pitchFamily="2" charset="2"/>
              <a:buChar char="§"/>
            </a:pPr>
            <a:r>
              <a:rPr lang="cs-CZ" sz="1600" dirty="0"/>
              <a:t>Restricted access</a:t>
            </a:r>
          </a:p>
          <a:p>
            <a:pPr lvl="1">
              <a:lnSpc>
                <a:spcPct val="150000"/>
              </a:lnSpc>
              <a:buFont typeface="Wingdings" panose="05000000000000000000" pitchFamily="2" charset="2"/>
              <a:buChar char="§"/>
            </a:pPr>
            <a:endParaRPr lang="cs-CZ" sz="1600" dirty="0"/>
          </a:p>
          <a:p>
            <a:pPr>
              <a:lnSpc>
                <a:spcPct val="150000"/>
              </a:lnSpc>
              <a:buFont typeface="Wingdings" panose="05000000000000000000" pitchFamily="2" charset="2"/>
              <a:buChar char="§"/>
            </a:pPr>
            <a:r>
              <a:rPr lang="cs-CZ" sz="2000" dirty="0"/>
              <a:t>ROS - register of persons (business)</a:t>
            </a:r>
          </a:p>
          <a:p>
            <a:pPr>
              <a:lnSpc>
                <a:spcPct val="150000"/>
              </a:lnSpc>
              <a:buFont typeface="Wingdings" panose="05000000000000000000" pitchFamily="2" charset="2"/>
              <a:buChar char="§"/>
            </a:pPr>
            <a:endParaRPr lang="cs-CZ" sz="2000" dirty="0"/>
          </a:p>
          <a:p>
            <a:pPr>
              <a:lnSpc>
                <a:spcPct val="150000"/>
              </a:lnSpc>
              <a:buFont typeface="Wingdings" panose="05000000000000000000" pitchFamily="2" charset="2"/>
              <a:buChar char="§"/>
            </a:pPr>
            <a:r>
              <a:rPr lang="cs-CZ" sz="2000" dirty="0"/>
              <a:t>RUIAN - </a:t>
            </a:r>
            <a:r>
              <a:rPr lang="pt-BR" sz="2000" dirty="0"/>
              <a:t>Register of Territorial Identification, Addresses and Real Estate </a:t>
            </a:r>
            <a:endParaRPr lang="cs-CZ" sz="2000" dirty="0"/>
          </a:p>
          <a:p>
            <a:pPr>
              <a:lnSpc>
                <a:spcPct val="150000"/>
              </a:lnSpc>
              <a:buFont typeface="Wingdings" panose="05000000000000000000" pitchFamily="2" charset="2"/>
              <a:buChar char="§"/>
            </a:pPr>
            <a:endParaRPr lang="cs-CZ" sz="2000" dirty="0"/>
          </a:p>
          <a:p>
            <a:pPr>
              <a:lnSpc>
                <a:spcPct val="150000"/>
              </a:lnSpc>
              <a:buFont typeface="Wingdings" panose="05000000000000000000" pitchFamily="2" charset="2"/>
              <a:buChar char="§"/>
            </a:pPr>
            <a:r>
              <a:rPr lang="cs-CZ" sz="2000" dirty="0"/>
              <a:t>Birth number x AIFO (</a:t>
            </a:r>
            <a:r>
              <a:rPr lang="cs-CZ" sz="2000" dirty="0" err="1"/>
              <a:t>agen</a:t>
            </a:r>
            <a:r>
              <a:rPr lang="en-US" sz="2000" dirty="0"/>
              <a:t>da</a:t>
            </a:r>
            <a:r>
              <a:rPr lang="cs-CZ" sz="2000" dirty="0"/>
              <a:t> identifier of a </a:t>
            </a:r>
            <a:r>
              <a:rPr lang="en-US" sz="2000" dirty="0"/>
              <a:t>physical</a:t>
            </a:r>
            <a:r>
              <a:rPr lang="cs-CZ" sz="2000" dirty="0"/>
              <a:t> person)</a:t>
            </a:r>
          </a:p>
          <a:p>
            <a:pPr lvl="1">
              <a:lnSpc>
                <a:spcPct val="150000"/>
              </a:lnSpc>
              <a:buFont typeface="Wingdings" panose="05000000000000000000" pitchFamily="2" charset="2"/>
              <a:buChar char="§"/>
            </a:pPr>
            <a:r>
              <a:rPr lang="cs-CZ" sz="1600" dirty="0"/>
              <a:t>Different citizen identification in different agendas</a:t>
            </a:r>
          </a:p>
          <a:p>
            <a:pPr>
              <a:lnSpc>
                <a:spcPct val="150000"/>
              </a:lnSpc>
              <a:buFont typeface="Wingdings" panose="05000000000000000000" pitchFamily="2" charset="2"/>
              <a:buChar char="§"/>
            </a:pPr>
            <a:endParaRPr lang="cs-CZ" sz="2000" dirty="0"/>
          </a:p>
        </p:txBody>
      </p:sp>
    </p:spTree>
    <p:extLst>
      <p:ext uri="{BB962C8B-B14F-4D97-AF65-F5344CB8AC3E}">
        <p14:creationId xmlns:p14="http://schemas.microsoft.com/office/powerpoint/2010/main" val="4277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824148B-BD48-45CC-A6FC-B16A8A2651DF}"/>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D18D5EFC-F1E7-4866-82AA-26EFF3B672BD}"/>
              </a:ext>
            </a:extLst>
          </p:cNvPr>
          <p:cNvSpPr>
            <a:spLocks noGrp="1"/>
          </p:cNvSpPr>
          <p:nvPr>
            <p:ph type="sldNum" sz="quarter" idx="11"/>
          </p:nvPr>
        </p:nvSpPr>
        <p:spPr/>
        <p:txBody>
          <a:bodyPr/>
          <a:lstStyle/>
          <a:p>
            <a:fld id="{0970407D-EE58-4A0B-824B-1D3AE42DD9CF}" type="slidenum">
              <a:rPr lang="cs-CZ" altLang="cs-CZ" smtClean="0"/>
              <a:t>6</a:t>
            </a:fld>
            <a:endParaRPr lang="cs-CZ" altLang="cs-CZ" dirty="0"/>
          </a:p>
        </p:txBody>
      </p:sp>
      <p:sp>
        <p:nvSpPr>
          <p:cNvPr id="15362" name="Rectangle 2"/>
          <p:cNvSpPr>
            <a:spLocks noGrp="1" noChangeArrowheads="1"/>
          </p:cNvSpPr>
          <p:nvPr>
            <p:ph type="title"/>
          </p:nvPr>
        </p:nvSpPr>
        <p:spPr/>
        <p:txBody>
          <a:bodyPr/>
          <a:lstStyle/>
          <a:p>
            <a:pPr eaLnBrk="1" hangingPunct="1"/>
            <a:r>
              <a:rPr lang="cs-CZ" altLang="cs-CZ"/>
              <a:t>Computer network</a:t>
            </a:r>
          </a:p>
        </p:txBody>
      </p:sp>
      <p:sp>
        <p:nvSpPr>
          <p:cNvPr id="15363" name="Rectangle 3"/>
          <p:cNvSpPr>
            <a:spLocks noGrp="1" noChangeArrowheads="1"/>
          </p:cNvSpPr>
          <p:nvPr>
            <p:ph idx="1"/>
          </p:nvPr>
        </p:nvSpPr>
        <p:spPr/>
        <p:txBody>
          <a:bodyPr/>
          <a:lstStyle/>
          <a:p>
            <a:pPr eaLnBrk="1" hangingPunct="1">
              <a:buFont typeface="Wingdings" panose="05000000000000000000" pitchFamily="2" charset="2"/>
              <a:buChar char="§"/>
            </a:pPr>
            <a:r>
              <a:rPr lang="cs-CZ" altLang="cs-CZ" sz="2400" dirty="0"/>
              <a:t>Connecting two or more computers</a:t>
            </a:r>
          </a:p>
          <a:p>
            <a:pPr eaLnBrk="1" hangingPunct="1">
              <a:buFont typeface="Wingdings" panose="05000000000000000000" pitchFamily="2" charset="2"/>
              <a:buChar char="§"/>
            </a:pPr>
            <a:r>
              <a:rPr lang="cs-CZ" altLang="cs-CZ" sz="2400" dirty="0"/>
              <a:t>Network elements are part of the network</a:t>
            </a:r>
            <a:endParaRPr lang="en-US" altLang="cs-CZ" sz="2400" dirty="0"/>
          </a:p>
          <a:p>
            <a:pPr lvl="1" eaLnBrk="1" hangingPunct="1">
              <a:lnSpc>
                <a:spcPct val="150000"/>
              </a:lnSpc>
              <a:buFont typeface="Wingdings" panose="05000000000000000000" pitchFamily="2" charset="2"/>
              <a:buChar char="§"/>
            </a:pPr>
            <a:r>
              <a:rPr lang="cs-CZ" altLang="cs-CZ" dirty="0"/>
              <a:t>Computer (device) </a:t>
            </a:r>
            <a:r>
              <a:rPr lang="en-US" altLang="cs-CZ" dirty="0"/>
              <a:t>with </a:t>
            </a:r>
            <a:r>
              <a:rPr lang="cs-CZ" altLang="cs-CZ" dirty="0" err="1"/>
              <a:t>network </a:t>
            </a:r>
            <a:r>
              <a:rPr lang="cs-CZ" altLang="cs-CZ" dirty="0"/>
              <a:t>card, modem, </a:t>
            </a:r>
            <a:r>
              <a:rPr lang="cs-CZ" altLang="cs-CZ" dirty="0" err="1"/>
              <a:t>wifi </a:t>
            </a:r>
            <a:r>
              <a:rPr lang="cs-CZ" altLang="cs-CZ" dirty="0"/>
              <a:t>adapter</a:t>
            </a:r>
          </a:p>
          <a:p>
            <a:pPr lvl="1" eaLnBrk="1" hangingPunct="1">
              <a:lnSpc>
                <a:spcPct val="150000"/>
              </a:lnSpc>
              <a:buFont typeface="Wingdings" panose="05000000000000000000" pitchFamily="2" charset="2"/>
              <a:buChar char="§"/>
            </a:pPr>
            <a:r>
              <a:rPr lang="cs-CZ" altLang="cs-CZ" dirty="0"/>
              <a:t>Cabling </a:t>
            </a:r>
            <a:r>
              <a:rPr lang="en-US" altLang="cs-CZ" dirty="0"/>
              <a:t>(</a:t>
            </a:r>
            <a:r>
              <a:rPr lang="cs-CZ" altLang="cs-CZ" dirty="0"/>
              <a:t>metallic, optical</a:t>
            </a:r>
            <a:r>
              <a:rPr lang="en-US" altLang="cs-CZ" dirty="0"/>
              <a:t>)</a:t>
            </a:r>
            <a:endParaRPr lang="cs-CZ" altLang="cs-CZ" dirty="0"/>
          </a:p>
          <a:p>
            <a:pPr lvl="1" eaLnBrk="1" hangingPunct="1">
              <a:lnSpc>
                <a:spcPct val="150000"/>
              </a:lnSpc>
              <a:buFont typeface="Wingdings" panose="05000000000000000000" pitchFamily="2" charset="2"/>
              <a:buChar char="§"/>
            </a:pPr>
            <a:r>
              <a:rPr lang="cs-CZ" altLang="cs-CZ" dirty="0"/>
              <a:t>Hubs, routers and switches, </a:t>
            </a:r>
            <a:r>
              <a:rPr lang="cs-CZ" altLang="cs-CZ" dirty="0" err="1"/>
              <a:t>wifirouters</a:t>
            </a:r>
            <a:r>
              <a:rPr lang="cs-CZ" altLang="cs-CZ" dirty="0"/>
              <a:t>, antennas</a:t>
            </a:r>
          </a:p>
          <a:p>
            <a:pPr lvl="1" eaLnBrk="1" hangingPunct="1">
              <a:lnSpc>
                <a:spcPct val="150000"/>
              </a:lnSpc>
              <a:buFont typeface="Wingdings" panose="05000000000000000000" pitchFamily="2" charset="2"/>
              <a:buChar char="§"/>
            </a:pPr>
            <a:r>
              <a:rPr lang="cs-CZ" altLang="cs-CZ" dirty="0"/>
              <a:t>Devices providing network services, network printers...</a:t>
            </a:r>
          </a:p>
          <a:p>
            <a:pPr eaLnBrk="1" hangingPunct="1">
              <a:buFont typeface="Wingdings" panose="05000000000000000000" pitchFamily="2" charset="2"/>
              <a:buChar char="§"/>
            </a:pPr>
            <a:r>
              <a:rPr lang="cs-CZ" altLang="cs-CZ" sz="2400" dirty="0"/>
              <a:t>The quality of a network, or a particular path in a network, can be assessed by </a:t>
            </a:r>
          </a:p>
          <a:p>
            <a:pPr lvl="1" eaLnBrk="1" hangingPunct="1">
              <a:lnSpc>
                <a:spcPct val="150000"/>
              </a:lnSpc>
              <a:buFont typeface="Wingdings" panose="05000000000000000000" pitchFamily="2" charset="2"/>
              <a:buChar char="§"/>
            </a:pPr>
            <a:r>
              <a:rPr lang="cs-CZ" altLang="cs-CZ" dirty="0" err="1"/>
              <a:t>Network </a:t>
            </a:r>
            <a:r>
              <a:rPr lang="cs-CZ" altLang="cs-CZ" b="1" dirty="0"/>
              <a:t>throughput </a:t>
            </a:r>
            <a:r>
              <a:rPr lang="en-US" altLang="cs-CZ" dirty="0"/>
              <a:t>(</a:t>
            </a:r>
            <a:r>
              <a:rPr lang="en-US" altLang="cs-CZ" dirty="0" err="1"/>
              <a:t>speeds</a:t>
            </a:r>
            <a:r>
              <a:rPr lang="en-US" altLang="cs-CZ" dirty="0"/>
              <a:t>) </a:t>
            </a:r>
            <a:r>
              <a:rPr lang="cs-CZ" altLang="cs-CZ" dirty="0"/>
              <a:t>- (K/M/G) bits per second (</a:t>
            </a:r>
            <a:r>
              <a:rPr lang="cs-CZ" altLang="cs-CZ" b="1" dirty="0"/>
              <a:t>b/s</a:t>
            </a:r>
            <a:r>
              <a:rPr lang="cs-CZ" altLang="cs-CZ" dirty="0"/>
              <a:t>)</a:t>
            </a:r>
            <a:endParaRPr lang="en-US" altLang="cs-CZ" dirty="0"/>
          </a:p>
          <a:p>
            <a:pPr lvl="1" eaLnBrk="1" hangingPunct="1">
              <a:lnSpc>
                <a:spcPct val="150000"/>
              </a:lnSpc>
              <a:buFont typeface="Wingdings" panose="05000000000000000000" pitchFamily="2" charset="2"/>
              <a:buChar char="§"/>
            </a:pPr>
            <a:r>
              <a:rPr lang="en-US" altLang="cs-CZ" b="1" dirty="0" err="1"/>
              <a:t>Response speeds </a:t>
            </a:r>
            <a:r>
              <a:rPr lang="en-US" altLang="cs-CZ" dirty="0"/>
              <a:t>(</a:t>
            </a:r>
            <a:r>
              <a:rPr lang="en-US" altLang="cs-CZ" dirty="0" err="1"/>
              <a:t>milliseconds</a:t>
            </a:r>
            <a:r>
              <a:rPr lang="en-US" altLang="cs-CZ" dirty="0"/>
              <a:t>) </a:t>
            </a:r>
            <a:r>
              <a:rPr lang="cs-CZ" altLang="cs-CZ" dirty="0"/>
              <a:t>- </a:t>
            </a:r>
            <a:r>
              <a:rPr lang="cs-CZ" altLang="cs-CZ" b="1" dirty="0"/>
              <a:t>ping</a:t>
            </a:r>
          </a:p>
        </p:txBody>
      </p:sp>
    </p:spTree>
    <p:extLst>
      <p:ext uri="{BB962C8B-B14F-4D97-AF65-F5344CB8AC3E}">
        <p14:creationId xmlns:p14="http://schemas.microsoft.com/office/powerpoint/2010/main" val="112069241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a:extLst>
              <a:ext uri="{FF2B5EF4-FFF2-40B4-BE49-F238E27FC236}">
                <a16:creationId xmlns:a16="http://schemas.microsoft.com/office/drawing/2014/main" id="{8568A9A1-781A-49EA-A19E-6580E8D2182D}"/>
              </a:ext>
            </a:extLst>
          </p:cNvPr>
          <p:cNvSpPr>
            <a:spLocks noGrp="1"/>
          </p:cNvSpPr>
          <p:nvPr>
            <p:ph type="ftr" sz="quarter" idx="10"/>
          </p:nvPr>
        </p:nvSpPr>
        <p:spPr/>
        <p:txBody>
          <a:bodyPr/>
          <a:lstStyle/>
          <a:p>
            <a:r>
              <a:rPr lang="cs-CZ"/>
              <a:t>Computer network user - course materials</a:t>
            </a:r>
            <a:endParaRPr 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t>60</a:t>
            </a:fld>
            <a:endParaRPr lang="cs-CZ" altLang="cs-CZ" dirty="0"/>
          </a:p>
        </p:txBody>
      </p:sp>
      <p:sp>
        <p:nvSpPr>
          <p:cNvPr id="3" name="Nadpis 2"/>
          <p:cNvSpPr>
            <a:spLocks noGrp="1"/>
          </p:cNvSpPr>
          <p:nvPr>
            <p:ph type="title"/>
          </p:nvPr>
        </p:nvSpPr>
        <p:spPr/>
        <p:txBody>
          <a:bodyPr/>
          <a:lstStyle/>
          <a:p>
            <a:r>
              <a:rPr lang="cs-CZ" dirty="0"/>
              <a:t>Electronic ID card</a:t>
            </a:r>
          </a:p>
        </p:txBody>
      </p:sp>
      <p:sp>
        <p:nvSpPr>
          <p:cNvPr id="4" name="Zástupný symbol pro obsah 3"/>
          <p:cNvSpPr>
            <a:spLocks noGrp="1"/>
          </p:cNvSpPr>
          <p:nvPr>
            <p:ph idx="1"/>
          </p:nvPr>
        </p:nvSpPr>
        <p:spPr/>
        <p:txBody>
          <a:bodyPr/>
          <a:lstStyle/>
          <a:p>
            <a:pPr>
              <a:buFont typeface="Wingdings" panose="05000000000000000000" pitchFamily="2" charset="2"/>
              <a:buChar char="§"/>
            </a:pPr>
            <a:r>
              <a:rPr lang="cs-CZ" sz="1800" dirty="0"/>
              <a:t>Issued from 1.7. 2018</a:t>
            </a:r>
          </a:p>
          <a:p>
            <a:pPr>
              <a:buFont typeface="Wingdings" panose="05000000000000000000" pitchFamily="2" charset="2"/>
              <a:buChar char="§"/>
            </a:pPr>
            <a:r>
              <a:rPr lang="cs-CZ" sz="1800" dirty="0"/>
              <a:t>Contact technology</a:t>
            </a:r>
          </a:p>
          <a:p>
            <a:pPr>
              <a:buFont typeface="Wingdings" panose="05000000000000000000" pitchFamily="2" charset="2"/>
              <a:buChar char="§"/>
            </a:pPr>
            <a:r>
              <a:rPr lang="cs-CZ" sz="1800" dirty="0"/>
              <a:t>Allows you to log in to electronic government services</a:t>
            </a:r>
          </a:p>
          <a:p>
            <a:pPr>
              <a:buFont typeface="Wingdings" panose="05000000000000000000" pitchFamily="2" charset="2"/>
              <a:buChar char="§"/>
            </a:pPr>
            <a:r>
              <a:rPr lang="cs-CZ" sz="1800" dirty="0"/>
              <a:t>Activation required at the office</a:t>
            </a:r>
          </a:p>
          <a:p>
            <a:pPr>
              <a:buFont typeface="Wingdings" panose="05000000000000000000" pitchFamily="2" charset="2"/>
              <a:buChar char="§"/>
            </a:pPr>
            <a:r>
              <a:rPr lang="cs-CZ" sz="1800" dirty="0"/>
              <a:t>Allows you to upload a signing certificate</a:t>
            </a:r>
          </a:p>
          <a:p>
            <a:pPr>
              <a:buFont typeface="Wingdings" panose="05000000000000000000" pitchFamily="2" charset="2"/>
              <a:buChar char="§"/>
            </a:pPr>
            <a:r>
              <a:rPr lang="cs-CZ" sz="1800" dirty="0"/>
              <a:t>You need a card reader (laptop or external)</a:t>
            </a:r>
          </a:p>
          <a:p>
            <a:pPr>
              <a:buFont typeface="Wingdings" panose="05000000000000000000" pitchFamily="2" charset="2"/>
              <a:buChar char="§"/>
            </a:pPr>
            <a:r>
              <a:rPr lang="cs-CZ" sz="1800" dirty="0"/>
              <a:t>Access codes (PIN)</a:t>
            </a:r>
          </a:p>
          <a:p>
            <a:pPr lvl="1">
              <a:buFont typeface="Wingdings" panose="05000000000000000000" pitchFamily="2" charset="2"/>
              <a:buChar char="§"/>
            </a:pPr>
            <a:r>
              <a:rPr lang="cs-CZ" sz="1600" dirty="0"/>
              <a:t>BOK, IOK, DOCK, PIN, PUK, QPIN</a:t>
            </a:r>
          </a:p>
        </p:txBody>
      </p:sp>
    </p:spTree>
    <p:extLst>
      <p:ext uri="{BB962C8B-B14F-4D97-AF65-F5344CB8AC3E}">
        <p14:creationId xmlns:p14="http://schemas.microsoft.com/office/powerpoint/2010/main" val="68895661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a:extLst>
              <a:ext uri="{FF2B5EF4-FFF2-40B4-BE49-F238E27FC236}">
                <a16:creationId xmlns:a16="http://schemas.microsoft.com/office/drawing/2014/main" id="{89472B4B-8734-4990-B8F7-7F0408FD8444}"/>
              </a:ext>
            </a:extLst>
          </p:cNvPr>
          <p:cNvSpPr>
            <a:spLocks noGrp="1"/>
          </p:cNvSpPr>
          <p:nvPr>
            <p:ph type="ftr" sz="quarter" idx="10"/>
          </p:nvPr>
        </p:nvSpPr>
        <p:spPr/>
        <p:txBody>
          <a:bodyPr/>
          <a:lstStyle/>
          <a:p>
            <a:r>
              <a:rPr lang="cs-CZ"/>
              <a:t>Computer network user - course materials</a:t>
            </a:r>
            <a:endParaRPr 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t>61</a:t>
            </a:fld>
            <a:endParaRPr lang="cs-CZ" altLang="cs-CZ" dirty="0"/>
          </a:p>
        </p:txBody>
      </p:sp>
      <p:sp>
        <p:nvSpPr>
          <p:cNvPr id="3" name="Nadpis 2"/>
          <p:cNvSpPr>
            <a:spLocks noGrp="1"/>
          </p:cNvSpPr>
          <p:nvPr>
            <p:ph type="title"/>
          </p:nvPr>
        </p:nvSpPr>
        <p:spPr/>
        <p:txBody>
          <a:bodyPr/>
          <a:lstStyle/>
          <a:p>
            <a:r>
              <a:rPr lang="cs-CZ" dirty="0"/>
              <a:t>Citizen Portal</a:t>
            </a:r>
          </a:p>
        </p:txBody>
      </p:sp>
      <p:sp>
        <p:nvSpPr>
          <p:cNvPr id="4" name="Zástupný symbol pro obsah 3"/>
          <p:cNvSpPr>
            <a:spLocks noGrp="1"/>
          </p:cNvSpPr>
          <p:nvPr>
            <p:ph idx="1"/>
          </p:nvPr>
        </p:nvSpPr>
        <p:spPr/>
        <p:txBody>
          <a:bodyPr/>
          <a:lstStyle/>
          <a:p>
            <a:pPr>
              <a:lnSpc>
                <a:spcPct val="150000"/>
              </a:lnSpc>
              <a:buFont typeface="Wingdings" panose="05000000000000000000" pitchFamily="2" charset="2"/>
              <a:buChar char="§"/>
            </a:pPr>
            <a:r>
              <a:rPr lang="cs-CZ" sz="2400" dirty="0"/>
              <a:t>https://obcan.portal.gov.cz</a:t>
            </a:r>
          </a:p>
          <a:p>
            <a:pPr>
              <a:lnSpc>
                <a:spcPct val="150000"/>
              </a:lnSpc>
              <a:buFont typeface="Wingdings" panose="05000000000000000000" pitchFamily="2" charset="2"/>
              <a:buChar char="§"/>
            </a:pPr>
            <a:r>
              <a:rPr lang="cs-CZ" sz="2400" dirty="0"/>
              <a:t>Login via </a:t>
            </a:r>
            <a:r>
              <a:rPr lang="cs-CZ" sz="2400" dirty="0" err="1"/>
              <a:t>eOP </a:t>
            </a:r>
            <a:r>
              <a:rPr lang="cs-CZ" sz="2400" dirty="0"/>
              <a:t>or data box</a:t>
            </a:r>
          </a:p>
          <a:p>
            <a:pPr>
              <a:lnSpc>
                <a:spcPct val="150000"/>
              </a:lnSpc>
              <a:buFont typeface="Wingdings" panose="05000000000000000000" pitchFamily="2" charset="2"/>
              <a:buChar char="§"/>
            </a:pPr>
            <a:r>
              <a:rPr lang="cs-CZ" sz="2400" dirty="0"/>
              <a:t>Gradual rollout of services</a:t>
            </a:r>
          </a:p>
          <a:p>
            <a:pPr>
              <a:lnSpc>
                <a:spcPct val="150000"/>
              </a:lnSpc>
              <a:buFont typeface="Wingdings" panose="05000000000000000000" pitchFamily="2" charset="2"/>
              <a:buChar char="§"/>
            </a:pPr>
            <a:r>
              <a:rPr lang="cs-CZ" sz="2400" dirty="0"/>
              <a:t>Overview of documents</a:t>
            </a:r>
          </a:p>
          <a:p>
            <a:pPr>
              <a:lnSpc>
                <a:spcPct val="150000"/>
              </a:lnSpc>
              <a:buFont typeface="Wingdings" panose="05000000000000000000" pitchFamily="2" charset="2"/>
              <a:buChar char="§"/>
            </a:pPr>
            <a:r>
              <a:rPr lang="cs-CZ" sz="2400" dirty="0"/>
              <a:t>e-Prescription</a:t>
            </a:r>
          </a:p>
        </p:txBody>
      </p:sp>
    </p:spTree>
    <p:extLst>
      <p:ext uri="{BB962C8B-B14F-4D97-AF65-F5344CB8AC3E}">
        <p14:creationId xmlns:p14="http://schemas.microsoft.com/office/powerpoint/2010/main" val="396276507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a:extLst>
              <a:ext uri="{FF2B5EF4-FFF2-40B4-BE49-F238E27FC236}">
                <a16:creationId xmlns:a16="http://schemas.microsoft.com/office/drawing/2014/main" id="{9F53292C-1BE0-43D0-9A99-9A1245D334B5}"/>
              </a:ext>
            </a:extLst>
          </p:cNvPr>
          <p:cNvSpPr>
            <a:spLocks noGrp="1"/>
          </p:cNvSpPr>
          <p:nvPr>
            <p:ph type="ftr" sz="quarter" idx="10"/>
          </p:nvPr>
        </p:nvSpPr>
        <p:spPr/>
        <p:txBody>
          <a:bodyPr/>
          <a:lstStyle/>
          <a:p>
            <a:r>
              <a:rPr lang="cs-CZ"/>
              <a:t>Computer network user - course materials</a:t>
            </a:r>
            <a:endParaRPr lang="cs-CZ" dirty="0"/>
          </a:p>
        </p:txBody>
      </p:sp>
      <p:sp>
        <p:nvSpPr>
          <p:cNvPr id="6" name="Zástupný symbol pro číslo snímku 5">
            <a:extLst>
              <a:ext uri="{FF2B5EF4-FFF2-40B4-BE49-F238E27FC236}">
                <a16:creationId xmlns:a16="http://schemas.microsoft.com/office/drawing/2014/main" id="{D0059421-498A-40A2-872E-FB519F636ABA}"/>
              </a:ext>
            </a:extLst>
          </p:cNvPr>
          <p:cNvSpPr>
            <a:spLocks noGrp="1"/>
          </p:cNvSpPr>
          <p:nvPr>
            <p:ph type="sldNum" sz="quarter" idx="11"/>
          </p:nvPr>
        </p:nvSpPr>
        <p:spPr/>
        <p:txBody>
          <a:bodyPr/>
          <a:lstStyle/>
          <a:p>
            <a:fld id="{0970407D-EE58-4A0B-824B-1D3AE42DD9CF}" type="slidenum">
              <a:rPr lang="cs-CZ" altLang="cs-CZ" smtClean="0"/>
              <a:t>62</a:t>
            </a:fld>
            <a:endParaRPr lang="cs-CZ" altLang="cs-CZ" dirty="0"/>
          </a:p>
        </p:txBody>
      </p:sp>
      <p:sp>
        <p:nvSpPr>
          <p:cNvPr id="2" name="Nadpis 1"/>
          <p:cNvSpPr>
            <a:spLocks noGrp="1"/>
          </p:cNvSpPr>
          <p:nvPr>
            <p:ph type="title"/>
          </p:nvPr>
        </p:nvSpPr>
        <p:spPr/>
        <p:txBody>
          <a:bodyPr/>
          <a:lstStyle/>
          <a:p>
            <a:pPr algn="ctr">
              <a:defRPr/>
            </a:pPr>
            <a:r>
              <a:rPr lang="cs-CZ" dirty="0">
                <a:effectLst>
                  <a:outerShdw blurRad="38100" dist="38100" dir="2700000" algn="tl">
                    <a:srgbClr val="000000">
                      <a:alpha val="43137"/>
                    </a:srgbClr>
                  </a:outerShdw>
                </a:effectLst>
              </a:rPr>
              <a:t>Electronic health care</a:t>
            </a:r>
          </a:p>
        </p:txBody>
      </p:sp>
    </p:spTree>
    <p:extLst>
      <p:ext uri="{BB962C8B-B14F-4D97-AF65-F5344CB8AC3E}">
        <p14:creationId xmlns:p14="http://schemas.microsoft.com/office/powerpoint/2010/main" val="12371173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a:extLst>
              <a:ext uri="{FF2B5EF4-FFF2-40B4-BE49-F238E27FC236}">
                <a16:creationId xmlns:a16="http://schemas.microsoft.com/office/drawing/2014/main" id="{E665A67F-C1B8-4878-B956-EE634439D1E9}"/>
              </a:ext>
            </a:extLst>
          </p:cNvPr>
          <p:cNvSpPr>
            <a:spLocks noGrp="1"/>
          </p:cNvSpPr>
          <p:nvPr>
            <p:ph type="ftr" sz="quarter" idx="10"/>
          </p:nvPr>
        </p:nvSpPr>
        <p:spPr/>
        <p:txBody>
          <a:bodyPr/>
          <a:lstStyle/>
          <a:p>
            <a:r>
              <a:rPr lang="cs-CZ"/>
              <a:t>Computer network user - course materials</a:t>
            </a:r>
            <a:endParaRPr lang="cs-CZ" dirty="0"/>
          </a:p>
        </p:txBody>
      </p:sp>
      <p:sp>
        <p:nvSpPr>
          <p:cNvPr id="5" name="Zástupný symbol pro číslo snímku 4">
            <a:extLst>
              <a:ext uri="{FF2B5EF4-FFF2-40B4-BE49-F238E27FC236}">
                <a16:creationId xmlns:a16="http://schemas.microsoft.com/office/drawing/2014/main" id="{B6600137-1DE6-44AF-9430-53015C45C05E}"/>
              </a:ext>
            </a:extLst>
          </p:cNvPr>
          <p:cNvSpPr>
            <a:spLocks noGrp="1"/>
          </p:cNvSpPr>
          <p:nvPr>
            <p:ph type="sldNum" sz="quarter" idx="11"/>
          </p:nvPr>
        </p:nvSpPr>
        <p:spPr/>
        <p:txBody>
          <a:bodyPr/>
          <a:lstStyle/>
          <a:p>
            <a:fld id="{0970407D-EE58-4A0B-824B-1D3AE42DD9CF}" type="slidenum">
              <a:rPr lang="cs-CZ" altLang="cs-CZ" smtClean="0"/>
              <a:t>63</a:t>
            </a:fld>
            <a:endParaRPr lang="cs-CZ" altLang="cs-CZ" dirty="0"/>
          </a:p>
        </p:txBody>
      </p:sp>
      <p:sp>
        <p:nvSpPr>
          <p:cNvPr id="2" name="Nadpis 1"/>
          <p:cNvSpPr>
            <a:spLocks noGrp="1"/>
          </p:cNvSpPr>
          <p:nvPr>
            <p:ph type="title"/>
          </p:nvPr>
        </p:nvSpPr>
        <p:spPr/>
        <p:txBody>
          <a:bodyPr/>
          <a:lstStyle/>
          <a:p>
            <a:r>
              <a:rPr lang="cs-CZ" sz="3600" dirty="0" err="1"/>
              <a:t>National </a:t>
            </a:r>
            <a:r>
              <a:rPr lang="cs-CZ" sz="3600" dirty="0"/>
              <a:t>register of health professionals</a:t>
            </a:r>
          </a:p>
        </p:txBody>
      </p:sp>
      <p:sp>
        <p:nvSpPr>
          <p:cNvPr id="3" name="Zástupný symbol pro obsah 2"/>
          <p:cNvSpPr>
            <a:spLocks noGrp="1"/>
          </p:cNvSpPr>
          <p:nvPr>
            <p:ph idx="1"/>
          </p:nvPr>
        </p:nvSpPr>
        <p:spPr/>
        <p:txBody>
          <a:bodyPr/>
          <a:lstStyle/>
          <a:p>
            <a:pPr>
              <a:buFont typeface="Wingdings" panose="05000000000000000000" pitchFamily="2" charset="2"/>
              <a:buChar char="§"/>
            </a:pPr>
            <a:r>
              <a:rPr lang="cs-CZ" sz="1800" dirty="0"/>
              <a:t>According to Act 372/2011 Coll.</a:t>
            </a:r>
          </a:p>
          <a:p>
            <a:pPr>
              <a:buFont typeface="Wingdings" panose="05000000000000000000" pitchFamily="2" charset="2"/>
              <a:buChar char="§"/>
            </a:pPr>
            <a:r>
              <a:rPr lang="cs-CZ" sz="1800" dirty="0"/>
              <a:t>Medical and non-medical staff</a:t>
            </a:r>
          </a:p>
          <a:p>
            <a:pPr>
              <a:buFont typeface="Wingdings" panose="05000000000000000000" pitchFamily="2" charset="2"/>
              <a:buChar char="§"/>
            </a:pPr>
            <a:r>
              <a:rPr lang="cs-CZ" sz="1800" dirty="0"/>
              <a:t>The record is created automatically by the educator after the completion of education</a:t>
            </a:r>
          </a:p>
          <a:p>
            <a:pPr lvl="1">
              <a:buFont typeface="Wingdings" panose="05000000000000000000" pitchFamily="2" charset="2"/>
              <a:buChar char="§"/>
            </a:pPr>
            <a:r>
              <a:rPr lang="cs-CZ" sz="1600" dirty="0"/>
              <a:t>Basic field, specialization, certification courses</a:t>
            </a:r>
          </a:p>
          <a:p>
            <a:pPr>
              <a:buFont typeface="Wingdings" panose="05000000000000000000" pitchFamily="2" charset="2"/>
              <a:buChar char="§"/>
            </a:pPr>
            <a:r>
              <a:rPr lang="cs-CZ" sz="1800" dirty="0"/>
              <a:t>Registration of employees by the employer (health service provider)</a:t>
            </a:r>
          </a:p>
          <a:p>
            <a:pPr>
              <a:buFont typeface="Wingdings" panose="05000000000000000000" pitchFamily="2" charset="2"/>
              <a:buChar char="§"/>
            </a:pPr>
            <a:r>
              <a:rPr lang="cs-CZ" sz="1800" b="1" dirty="0"/>
              <a:t>Employee </a:t>
            </a:r>
            <a:r>
              <a:rPr lang="cs-CZ" sz="1800" dirty="0"/>
              <a:t>= looks up, adds contact details, takes a printout</a:t>
            </a:r>
          </a:p>
          <a:p>
            <a:pPr>
              <a:buFont typeface="Wingdings" panose="05000000000000000000" pitchFamily="2" charset="2"/>
              <a:buChar char="§"/>
            </a:pPr>
            <a:r>
              <a:rPr lang="en-US" sz="1800" b="1" dirty="0" err="1"/>
              <a:t>Provider </a:t>
            </a:r>
            <a:r>
              <a:rPr lang="en-US" sz="1800" dirty="0"/>
              <a:t>- </a:t>
            </a:r>
            <a:r>
              <a:rPr lang="en-US" sz="1800" dirty="0" err="1"/>
              <a:t>obligation to register </a:t>
            </a:r>
            <a:r>
              <a:rPr lang="cs-CZ" sz="1800" dirty="0"/>
              <a:t>employed healthcare workers </a:t>
            </a:r>
          </a:p>
        </p:txBody>
      </p:sp>
    </p:spTree>
    <p:extLst>
      <p:ext uri="{BB962C8B-B14F-4D97-AF65-F5344CB8AC3E}">
        <p14:creationId xmlns:p14="http://schemas.microsoft.com/office/powerpoint/2010/main" val="47539028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a:extLst>
              <a:ext uri="{FF2B5EF4-FFF2-40B4-BE49-F238E27FC236}">
                <a16:creationId xmlns:a16="http://schemas.microsoft.com/office/drawing/2014/main" id="{EFBDEFBA-3364-480A-979F-70D7E2CD71F0}"/>
              </a:ext>
            </a:extLst>
          </p:cNvPr>
          <p:cNvSpPr>
            <a:spLocks noGrp="1"/>
          </p:cNvSpPr>
          <p:nvPr>
            <p:ph type="ftr" sz="quarter" idx="10"/>
          </p:nvPr>
        </p:nvSpPr>
        <p:spPr/>
        <p:txBody>
          <a:bodyPr/>
          <a:lstStyle/>
          <a:p>
            <a:r>
              <a:rPr lang="cs-CZ"/>
              <a:t>Computer network user - course materials</a:t>
            </a:r>
            <a:endParaRPr 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t>64</a:t>
            </a:fld>
            <a:endParaRPr lang="cs-CZ" altLang="cs-CZ" dirty="0"/>
          </a:p>
        </p:txBody>
      </p:sp>
      <p:sp>
        <p:nvSpPr>
          <p:cNvPr id="3" name="Nadpis 2"/>
          <p:cNvSpPr>
            <a:spLocks noGrp="1"/>
          </p:cNvSpPr>
          <p:nvPr>
            <p:ph type="title"/>
          </p:nvPr>
        </p:nvSpPr>
        <p:spPr/>
        <p:txBody>
          <a:bodyPr/>
          <a:lstStyle/>
          <a:p>
            <a:r>
              <a:rPr lang="cs-CZ" dirty="0"/>
              <a:t>E-prescription</a:t>
            </a:r>
          </a:p>
        </p:txBody>
      </p:sp>
      <p:sp>
        <p:nvSpPr>
          <p:cNvPr id="4" name="Zástupný symbol pro obsah 3"/>
          <p:cNvSpPr>
            <a:spLocks noGrp="1"/>
          </p:cNvSpPr>
          <p:nvPr>
            <p:ph idx="1"/>
          </p:nvPr>
        </p:nvSpPr>
        <p:spPr/>
        <p:txBody>
          <a:bodyPr/>
          <a:lstStyle/>
          <a:p>
            <a:pPr>
              <a:lnSpc>
                <a:spcPct val="150000"/>
              </a:lnSpc>
              <a:buFont typeface="Wingdings" panose="05000000000000000000" pitchFamily="2" charset="2"/>
              <a:buChar char="§"/>
            </a:pPr>
            <a:r>
              <a:rPr lang="cs-CZ" sz="1800" dirty="0"/>
              <a:t>Central recipe repository</a:t>
            </a:r>
          </a:p>
          <a:p>
            <a:pPr>
              <a:lnSpc>
                <a:spcPct val="150000"/>
              </a:lnSpc>
              <a:buFont typeface="Wingdings" panose="05000000000000000000" pitchFamily="2" charset="2"/>
              <a:buChar char="§"/>
            </a:pPr>
            <a:r>
              <a:rPr lang="cs-CZ" sz="1800" dirty="0"/>
              <a:t>Identification of patients against ROB is ongoing (not necessary)</a:t>
            </a:r>
          </a:p>
          <a:p>
            <a:pPr>
              <a:lnSpc>
                <a:spcPct val="150000"/>
              </a:lnSpc>
              <a:buFont typeface="Wingdings" panose="05000000000000000000" pitchFamily="2" charset="2"/>
              <a:buChar char="§"/>
            </a:pPr>
            <a:r>
              <a:rPr lang="cs-CZ" sz="1800" dirty="0"/>
              <a:t>Around 5 million e-prescriptions per month</a:t>
            </a:r>
          </a:p>
          <a:p>
            <a:pPr>
              <a:lnSpc>
                <a:spcPct val="150000"/>
              </a:lnSpc>
              <a:buFont typeface="Wingdings" panose="05000000000000000000" pitchFamily="2" charset="2"/>
              <a:buChar char="§"/>
            </a:pPr>
            <a:r>
              <a:rPr lang="cs-CZ" sz="1800" dirty="0"/>
              <a:t>Server certificate (for the provider = for the ID)</a:t>
            </a:r>
          </a:p>
          <a:p>
            <a:pPr>
              <a:lnSpc>
                <a:spcPct val="150000"/>
              </a:lnSpc>
              <a:buFont typeface="Wingdings" panose="05000000000000000000" pitchFamily="2" charset="2"/>
              <a:buChar char="§"/>
            </a:pPr>
            <a:r>
              <a:rPr lang="cs-CZ" sz="1800" dirty="0"/>
              <a:t>Recognised </a:t>
            </a:r>
            <a:r>
              <a:rPr lang="cs-CZ" sz="1800" dirty="0" err="1"/>
              <a:t>electronic signature </a:t>
            </a:r>
            <a:r>
              <a:rPr lang="cs-CZ" sz="1800" dirty="0"/>
              <a:t>(doctor)</a:t>
            </a:r>
          </a:p>
          <a:p>
            <a:pPr>
              <a:lnSpc>
                <a:spcPct val="150000"/>
              </a:lnSpc>
              <a:buFont typeface="Wingdings" panose="05000000000000000000" pitchFamily="2" charset="2"/>
              <a:buChar char="§"/>
            </a:pPr>
            <a:r>
              <a:rPr lang="cs-CZ" sz="1800" dirty="0" err="1"/>
              <a:t>Login </a:t>
            </a:r>
            <a:r>
              <a:rPr lang="cs-CZ" sz="1800" dirty="0"/>
              <a:t>and password of the doctor, pharmacist</a:t>
            </a:r>
          </a:p>
          <a:p>
            <a:pPr>
              <a:lnSpc>
                <a:spcPct val="150000"/>
              </a:lnSpc>
              <a:buFont typeface="Wingdings" panose="05000000000000000000" pitchFamily="2" charset="2"/>
              <a:buChar char="§"/>
            </a:pPr>
            <a:r>
              <a:rPr lang="cs-CZ" sz="1800" dirty="0"/>
              <a:t>https://www.epreskripce.cz/</a:t>
            </a:r>
          </a:p>
        </p:txBody>
      </p:sp>
    </p:spTree>
    <p:extLst>
      <p:ext uri="{BB962C8B-B14F-4D97-AF65-F5344CB8AC3E}">
        <p14:creationId xmlns:p14="http://schemas.microsoft.com/office/powerpoint/2010/main" val="35901872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B599CCD-8C70-44B7-AC32-F2613EBB8117}"/>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43120CBA-580F-45B1-B09C-27C08CC32E7D}"/>
              </a:ext>
            </a:extLst>
          </p:cNvPr>
          <p:cNvSpPr>
            <a:spLocks noGrp="1"/>
          </p:cNvSpPr>
          <p:nvPr>
            <p:ph type="sldNum" sz="quarter" idx="11"/>
          </p:nvPr>
        </p:nvSpPr>
        <p:spPr/>
        <p:txBody>
          <a:bodyPr/>
          <a:lstStyle/>
          <a:p>
            <a:fld id="{0970407D-EE58-4A0B-824B-1D3AE42DD9CF}" type="slidenum">
              <a:rPr lang="cs-CZ" altLang="cs-CZ" smtClean="0"/>
              <a:t>65</a:t>
            </a:fld>
            <a:endParaRPr lang="cs-CZ" altLang="cs-CZ" dirty="0"/>
          </a:p>
        </p:txBody>
      </p:sp>
      <p:sp>
        <p:nvSpPr>
          <p:cNvPr id="108546" name="Nadpis 1"/>
          <p:cNvSpPr>
            <a:spLocks noGrp="1"/>
          </p:cNvSpPr>
          <p:nvPr>
            <p:ph type="title"/>
          </p:nvPr>
        </p:nvSpPr>
        <p:spPr/>
        <p:txBody>
          <a:bodyPr/>
          <a:lstStyle/>
          <a:p>
            <a:r>
              <a:rPr lang="cs-CZ" altLang="cs-CZ" dirty="0" err="1"/>
              <a:t>Clinical</a:t>
            </a:r>
            <a:r>
              <a:rPr lang="cs-CZ" altLang="cs-CZ" dirty="0"/>
              <a:t> data </a:t>
            </a:r>
            <a:r>
              <a:rPr lang="cs-CZ" altLang="cs-CZ" dirty="0" err="1"/>
              <a:t>exchange</a:t>
            </a:r>
            <a:r>
              <a:rPr lang="cs-CZ" altLang="cs-CZ" dirty="0"/>
              <a:t> in </a:t>
            </a:r>
            <a:r>
              <a:rPr lang="cs-CZ" altLang="cs-CZ" dirty="0" err="1"/>
              <a:t>the</a:t>
            </a:r>
            <a:r>
              <a:rPr lang="cs-CZ" altLang="cs-CZ" dirty="0"/>
              <a:t> Czech Republic</a:t>
            </a:r>
          </a:p>
        </p:txBody>
      </p:sp>
      <p:sp>
        <p:nvSpPr>
          <p:cNvPr id="108547" name="Zástupný symbol pro obsah 2"/>
          <p:cNvSpPr>
            <a:spLocks noGrp="1"/>
          </p:cNvSpPr>
          <p:nvPr>
            <p:ph idx="1"/>
          </p:nvPr>
        </p:nvSpPr>
        <p:spPr/>
        <p:txBody>
          <a:bodyPr/>
          <a:lstStyle/>
          <a:p>
            <a:pPr marL="72000" indent="0">
              <a:buNone/>
            </a:pPr>
            <a:r>
              <a:rPr lang="cs-CZ" altLang="cs-CZ" sz="2000" dirty="0"/>
              <a:t>Types of communication</a:t>
            </a:r>
          </a:p>
          <a:p>
            <a:pPr lvl="1">
              <a:buFont typeface="Wingdings" panose="05000000000000000000" pitchFamily="2" charset="2"/>
              <a:buChar char="§"/>
            </a:pPr>
            <a:r>
              <a:rPr lang="cs-CZ" altLang="cs-CZ" sz="1800" dirty="0"/>
              <a:t>Between information systems within the facility</a:t>
            </a:r>
          </a:p>
          <a:p>
            <a:pPr lvl="1">
              <a:lnSpc>
                <a:spcPct val="150000"/>
              </a:lnSpc>
              <a:buFont typeface="Wingdings" panose="05000000000000000000" pitchFamily="2" charset="2"/>
              <a:buChar char="§"/>
            </a:pPr>
            <a:r>
              <a:rPr lang="cs-CZ" altLang="cs-CZ" sz="1800" dirty="0"/>
              <a:t>Between health facilities (HF)</a:t>
            </a:r>
          </a:p>
          <a:p>
            <a:pPr marL="1257300" lvl="2" indent="-342900">
              <a:lnSpc>
                <a:spcPct val="150000"/>
              </a:lnSpc>
              <a:buFont typeface="Wingdings" panose="05000000000000000000" pitchFamily="2" charset="2"/>
              <a:buChar char="§"/>
            </a:pPr>
            <a:r>
              <a:rPr lang="cs-CZ" altLang="cs-CZ" dirty="0"/>
              <a:t>Image data</a:t>
            </a:r>
          </a:p>
          <a:p>
            <a:pPr marL="1657350" lvl="3" indent="-285750">
              <a:lnSpc>
                <a:spcPct val="150000"/>
              </a:lnSpc>
              <a:buFont typeface="Wingdings" panose="05000000000000000000" pitchFamily="2" charset="2"/>
              <a:buChar char="§"/>
            </a:pPr>
            <a:r>
              <a:rPr lang="cs-CZ" altLang="cs-CZ" sz="1400" dirty="0"/>
              <a:t>PACS, DICOM , </a:t>
            </a:r>
          </a:p>
          <a:p>
            <a:pPr marL="1657350" lvl="3" indent="-285750">
              <a:lnSpc>
                <a:spcPct val="150000"/>
              </a:lnSpc>
              <a:buFont typeface="Wingdings" panose="05000000000000000000" pitchFamily="2" charset="2"/>
              <a:buChar char="§"/>
            </a:pPr>
            <a:r>
              <a:rPr lang="cs-CZ" altLang="cs-CZ" sz="1400" dirty="0" err="1"/>
              <a:t>ePACS </a:t>
            </a:r>
            <a:r>
              <a:rPr lang="cs-CZ" sz="1400" dirty="0"/>
              <a:t>(</a:t>
            </a:r>
            <a:r>
              <a:rPr lang="cs-CZ" altLang="cs-CZ" sz="1400" dirty="0"/>
              <a:t>http://www.epacs.cz/) </a:t>
            </a:r>
          </a:p>
          <a:p>
            <a:pPr marL="1657350" lvl="3" indent="-285750">
              <a:lnSpc>
                <a:spcPct val="150000"/>
              </a:lnSpc>
              <a:buFont typeface="Wingdings" panose="05000000000000000000" pitchFamily="2" charset="2"/>
              <a:buChar char="§"/>
            </a:pPr>
            <a:r>
              <a:rPr lang="cs-CZ" sz="1400" dirty="0" err="1"/>
              <a:t>ReDiMed (</a:t>
            </a:r>
            <a:r>
              <a:rPr lang="cs-CZ" sz="1400" dirty="0"/>
              <a:t>https://www.medimed.cz/redimed)</a:t>
            </a:r>
            <a:endParaRPr lang="cs-CZ" altLang="cs-CZ" sz="1400" dirty="0"/>
          </a:p>
          <a:p>
            <a:pPr marL="1257300" lvl="2" indent="-342900">
              <a:lnSpc>
                <a:spcPct val="150000"/>
              </a:lnSpc>
              <a:buFont typeface="Wingdings" panose="05000000000000000000" pitchFamily="2" charset="2"/>
              <a:buChar char="§"/>
            </a:pPr>
            <a:r>
              <a:rPr lang="cs-CZ" altLang="cs-CZ" dirty="0"/>
              <a:t>Clinical data</a:t>
            </a:r>
          </a:p>
          <a:p>
            <a:pPr marL="1657350" lvl="3" indent="-285750">
              <a:lnSpc>
                <a:spcPct val="150000"/>
              </a:lnSpc>
              <a:buFont typeface="Wingdings" panose="05000000000000000000" pitchFamily="2" charset="2"/>
              <a:buChar char="§"/>
            </a:pPr>
            <a:r>
              <a:rPr lang="cs-CZ" sz="1400" b="1" dirty="0" err="1"/>
              <a:t>eMeDOcS </a:t>
            </a:r>
            <a:r>
              <a:rPr lang="cs-CZ" sz="1400" b="1" dirty="0"/>
              <a:t>, </a:t>
            </a:r>
            <a:r>
              <a:rPr lang="cs-CZ" altLang="cs-CZ" sz="1400" dirty="0"/>
              <a:t>MEDICAL NET (CGM)</a:t>
            </a:r>
            <a:r>
              <a:rPr lang="cs-CZ" altLang="cs-CZ" sz="1400" b="1" dirty="0"/>
              <a:t>, </a:t>
            </a:r>
            <a:r>
              <a:rPr lang="cs-CZ" altLang="cs-CZ" sz="1400" dirty="0"/>
              <a:t>MISE (STAPRO), E-message</a:t>
            </a:r>
          </a:p>
          <a:p>
            <a:pPr lvl="1">
              <a:buFont typeface="Wingdings" panose="05000000000000000000" pitchFamily="2" charset="2"/>
              <a:buChar char="§"/>
            </a:pPr>
            <a:r>
              <a:rPr lang="cs-CZ" altLang="cs-CZ" sz="1800" dirty="0"/>
              <a:t>Between health insurance companies and insurance companies</a:t>
            </a:r>
          </a:p>
          <a:p>
            <a:pPr marL="1257300" lvl="2" indent="-342900">
              <a:lnSpc>
                <a:spcPct val="150000"/>
              </a:lnSpc>
              <a:buFont typeface="Wingdings" panose="05000000000000000000" pitchFamily="2" charset="2"/>
              <a:buChar char="§"/>
            </a:pPr>
            <a:r>
              <a:rPr lang="cs-CZ" altLang="cs-CZ" dirty="0"/>
              <a:t>K-Benefits</a:t>
            </a:r>
          </a:p>
          <a:p>
            <a:pPr marL="1257300" lvl="2" indent="-342900">
              <a:lnSpc>
                <a:spcPct val="150000"/>
              </a:lnSpc>
              <a:buFont typeface="Wingdings" panose="05000000000000000000" pitchFamily="2" charset="2"/>
              <a:buChar char="§"/>
            </a:pPr>
            <a:r>
              <a:rPr lang="cs-CZ" altLang="cs-CZ" dirty="0"/>
              <a:t>Health insurance portals (commercial certificates)</a:t>
            </a:r>
          </a:p>
        </p:txBody>
      </p:sp>
    </p:spTree>
    <p:extLst>
      <p:ext uri="{BB962C8B-B14F-4D97-AF65-F5344CB8AC3E}">
        <p14:creationId xmlns:p14="http://schemas.microsoft.com/office/powerpoint/2010/main" val="168484018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a:extLst>
              <a:ext uri="{FF2B5EF4-FFF2-40B4-BE49-F238E27FC236}">
                <a16:creationId xmlns:a16="http://schemas.microsoft.com/office/drawing/2014/main" id="{485E62EC-17B7-49BC-89F5-FF641838DBB3}"/>
              </a:ext>
            </a:extLst>
          </p:cNvPr>
          <p:cNvSpPr>
            <a:spLocks noGrp="1"/>
          </p:cNvSpPr>
          <p:nvPr>
            <p:ph type="ftr" sz="quarter" idx="10"/>
          </p:nvPr>
        </p:nvSpPr>
        <p:spPr/>
        <p:txBody>
          <a:bodyPr/>
          <a:lstStyle/>
          <a:p>
            <a:r>
              <a:rPr lang="cs-CZ"/>
              <a:t>Computer network user - course materials</a:t>
            </a:r>
            <a:endParaRPr lang="cs-CZ" dirty="0"/>
          </a:p>
        </p:txBody>
      </p:sp>
      <p:sp>
        <p:nvSpPr>
          <p:cNvPr id="2" name="Zástupný symbol pro číslo snímku 1">
            <a:extLst>
              <a:ext uri="{FF2B5EF4-FFF2-40B4-BE49-F238E27FC236}">
                <a16:creationId xmlns:a16="http://schemas.microsoft.com/office/drawing/2014/main" id="{761EE37D-BAF1-4AAD-89F1-FAF67570E9DE}"/>
              </a:ext>
            </a:extLst>
          </p:cNvPr>
          <p:cNvSpPr>
            <a:spLocks noGrp="1"/>
          </p:cNvSpPr>
          <p:nvPr>
            <p:ph type="sldNum" sz="quarter" idx="11"/>
          </p:nvPr>
        </p:nvSpPr>
        <p:spPr/>
        <p:txBody>
          <a:bodyPr/>
          <a:lstStyle/>
          <a:p>
            <a:fld id="{0970407D-EE58-4A0B-824B-1D3AE42DD9CF}" type="slidenum">
              <a:rPr lang="cs-CZ" altLang="cs-CZ" smtClean="0"/>
              <a:t>66</a:t>
            </a:fld>
            <a:endParaRPr lang="cs-CZ" altLang="cs-CZ" dirty="0"/>
          </a:p>
        </p:txBody>
      </p:sp>
      <p:sp>
        <p:nvSpPr>
          <p:cNvPr id="3" name="Nadpis 2">
            <a:extLst>
              <a:ext uri="{FF2B5EF4-FFF2-40B4-BE49-F238E27FC236}">
                <a16:creationId xmlns:a16="http://schemas.microsoft.com/office/drawing/2014/main" id="{B3F40247-F22B-46C9-98D7-BD3D192B013A}"/>
              </a:ext>
            </a:extLst>
          </p:cNvPr>
          <p:cNvSpPr>
            <a:spLocks noGrp="1"/>
          </p:cNvSpPr>
          <p:nvPr>
            <p:ph type="title"/>
          </p:nvPr>
        </p:nvSpPr>
        <p:spPr/>
        <p:txBody>
          <a:bodyPr/>
          <a:lstStyle/>
          <a:p>
            <a:r>
              <a:rPr lang="cs-CZ" dirty="0"/>
              <a:t>Inter</a:t>
            </a:r>
            <a:r>
              <a:rPr lang="en-US" dirty="0"/>
              <a:t>national</a:t>
            </a:r>
            <a:r>
              <a:rPr lang="cs-CZ" dirty="0"/>
              <a:t> data exchange</a:t>
            </a:r>
          </a:p>
        </p:txBody>
      </p:sp>
      <p:sp>
        <p:nvSpPr>
          <p:cNvPr id="4" name="Zástupný obsah 3">
            <a:extLst>
              <a:ext uri="{FF2B5EF4-FFF2-40B4-BE49-F238E27FC236}">
                <a16:creationId xmlns:a16="http://schemas.microsoft.com/office/drawing/2014/main" id="{EE619D06-3A0E-484C-AEDC-2B4A20097E0D}"/>
              </a:ext>
            </a:extLst>
          </p:cNvPr>
          <p:cNvSpPr>
            <a:spLocks noGrp="1"/>
          </p:cNvSpPr>
          <p:nvPr>
            <p:ph idx="1"/>
          </p:nvPr>
        </p:nvSpPr>
        <p:spPr/>
        <p:txBody>
          <a:bodyPr/>
          <a:lstStyle/>
          <a:p>
            <a:pPr>
              <a:lnSpc>
                <a:spcPct val="150000"/>
              </a:lnSpc>
              <a:buFont typeface="Wingdings" panose="05000000000000000000" pitchFamily="2" charset="2"/>
              <a:buChar char="§"/>
            </a:pPr>
            <a:r>
              <a:rPr lang="cs-CZ" sz="2400" dirty="0"/>
              <a:t>Patient </a:t>
            </a:r>
            <a:r>
              <a:rPr lang="cs-CZ" sz="2400" dirty="0" err="1"/>
              <a:t>summary</a:t>
            </a:r>
          </a:p>
          <a:p>
            <a:pPr>
              <a:lnSpc>
                <a:spcPct val="150000"/>
              </a:lnSpc>
              <a:buFont typeface="Wingdings" panose="05000000000000000000" pitchFamily="2" charset="2"/>
              <a:buChar char="§"/>
            </a:pPr>
            <a:r>
              <a:rPr lang="cs-CZ" sz="2400" dirty="0" err="1"/>
              <a:t>ePrescription </a:t>
            </a:r>
            <a:r>
              <a:rPr lang="cs-CZ" sz="2400" dirty="0"/>
              <a:t>and </a:t>
            </a:r>
            <a:r>
              <a:rPr lang="cs-CZ" sz="2400" dirty="0" err="1"/>
              <a:t>eDispensation </a:t>
            </a:r>
          </a:p>
          <a:p>
            <a:pPr>
              <a:lnSpc>
                <a:spcPct val="150000"/>
              </a:lnSpc>
              <a:buFont typeface="Wingdings" panose="05000000000000000000" pitchFamily="2" charset="2"/>
              <a:buChar char="§"/>
            </a:pPr>
            <a:r>
              <a:rPr lang="cs-CZ" sz="2400" dirty="0">
                <a:hlinkClick r:id="rId2"/>
              </a:rPr>
              <a:t>https://www.nixzd.cz/</a:t>
            </a:r>
            <a:endParaRPr lang="cs-CZ" sz="2400" dirty="0"/>
          </a:p>
        </p:txBody>
      </p:sp>
    </p:spTree>
    <p:extLst>
      <p:ext uri="{BB962C8B-B14F-4D97-AF65-F5344CB8AC3E}">
        <p14:creationId xmlns:p14="http://schemas.microsoft.com/office/powerpoint/2010/main" val="11444041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68F64D7-E31E-45A0-9998-1E9956B4DC34}"/>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EA760B75-9F3F-4A42-A45A-9080D9288F49}"/>
              </a:ext>
            </a:extLst>
          </p:cNvPr>
          <p:cNvSpPr>
            <a:spLocks noGrp="1"/>
          </p:cNvSpPr>
          <p:nvPr>
            <p:ph type="sldNum" sz="quarter" idx="11"/>
          </p:nvPr>
        </p:nvSpPr>
        <p:spPr/>
        <p:txBody>
          <a:bodyPr/>
          <a:lstStyle/>
          <a:p>
            <a:fld id="{0970407D-EE58-4A0B-824B-1D3AE42DD9CF}" type="slidenum">
              <a:rPr lang="cs-CZ" altLang="cs-CZ" smtClean="0"/>
              <a:t>67</a:t>
            </a:fld>
            <a:endParaRPr lang="cs-CZ" altLang="cs-CZ" dirty="0"/>
          </a:p>
        </p:txBody>
      </p:sp>
      <p:sp>
        <p:nvSpPr>
          <p:cNvPr id="111618" name="Nadpis 1"/>
          <p:cNvSpPr>
            <a:spLocks noGrp="1"/>
          </p:cNvSpPr>
          <p:nvPr>
            <p:ph type="title"/>
          </p:nvPr>
        </p:nvSpPr>
        <p:spPr/>
        <p:txBody>
          <a:bodyPr/>
          <a:lstStyle/>
          <a:p>
            <a:r>
              <a:rPr lang="cs-CZ" altLang="cs-CZ" dirty="0"/>
              <a:t>Data structure </a:t>
            </a:r>
            <a:r>
              <a:rPr lang="cs-CZ" altLang="cs-CZ" dirty="0">
                <a:solidFill>
                  <a:schemeClr val="accent4">
                    <a:lumMod val="20000"/>
                    <a:lumOff val="80000"/>
                  </a:schemeClr>
                </a:solidFill>
              </a:rPr>
              <a:t>(1/2)</a:t>
            </a:r>
          </a:p>
        </p:txBody>
      </p:sp>
      <p:sp>
        <p:nvSpPr>
          <p:cNvPr id="111619" name="Zástupný symbol pro obsah 2"/>
          <p:cNvSpPr>
            <a:spLocks noGrp="1"/>
          </p:cNvSpPr>
          <p:nvPr>
            <p:ph idx="1"/>
          </p:nvPr>
        </p:nvSpPr>
        <p:spPr/>
        <p:txBody>
          <a:bodyPr/>
          <a:lstStyle/>
          <a:p>
            <a:pPr>
              <a:buFont typeface="Wingdings" panose="05000000000000000000" pitchFamily="2" charset="2"/>
              <a:buChar char="§"/>
            </a:pPr>
            <a:r>
              <a:rPr lang="cs-CZ" altLang="cs-CZ" sz="2400" dirty="0"/>
              <a:t>Laboratory data</a:t>
            </a:r>
          </a:p>
          <a:p>
            <a:pPr lvl="1">
              <a:buFont typeface="Wingdings" panose="05000000000000000000" pitchFamily="2" charset="2"/>
              <a:buChar char="§"/>
            </a:pPr>
            <a:r>
              <a:rPr lang="cs-CZ" altLang="cs-CZ" sz="1800" dirty="0"/>
              <a:t>NČLP - National codebook of laboratory items</a:t>
            </a:r>
          </a:p>
          <a:p>
            <a:pPr lvl="1">
              <a:buFont typeface="Wingdings" panose="05000000000000000000" pitchFamily="2" charset="2"/>
              <a:buChar char="§"/>
            </a:pPr>
            <a:r>
              <a:rPr lang="cs-CZ" altLang="cs-CZ" sz="1800" dirty="0"/>
              <a:t>Division: system </a:t>
            </a:r>
            <a:r>
              <a:rPr lang="en-US" altLang="cs-CZ" sz="1800" dirty="0"/>
              <a:t>(</a:t>
            </a:r>
            <a:r>
              <a:rPr lang="en-US" altLang="cs-CZ" sz="1800" dirty="0" err="1"/>
              <a:t>blood</a:t>
            </a:r>
            <a:r>
              <a:rPr lang="en-US" altLang="cs-CZ" sz="1800" dirty="0"/>
              <a:t>)</a:t>
            </a:r>
            <a:r>
              <a:rPr lang="cs-CZ" altLang="cs-CZ" sz="1800" dirty="0"/>
              <a:t>, component </a:t>
            </a:r>
            <a:r>
              <a:rPr lang="en-US" altLang="cs-CZ" sz="1800" dirty="0"/>
              <a:t>(ERY)</a:t>
            </a:r>
            <a:r>
              <a:rPr lang="cs-CZ" altLang="cs-CZ" sz="1800" dirty="0"/>
              <a:t>, quantity </a:t>
            </a:r>
            <a:r>
              <a:rPr lang="en-US" altLang="cs-CZ" sz="1800" dirty="0"/>
              <a:t>(</a:t>
            </a:r>
            <a:r>
              <a:rPr lang="cs-CZ" altLang="cs-CZ" sz="1800" dirty="0"/>
              <a:t>number), unit</a:t>
            </a:r>
            <a:r>
              <a:rPr lang="en-US" altLang="cs-CZ" sz="1800" dirty="0"/>
              <a:t>, </a:t>
            </a:r>
            <a:r>
              <a:rPr lang="cs-CZ" altLang="cs-CZ" sz="1800" dirty="0"/>
              <a:t>procedure (FLOWCYT)</a:t>
            </a:r>
          </a:p>
          <a:p>
            <a:pPr>
              <a:buFont typeface="Wingdings" panose="05000000000000000000" pitchFamily="2" charset="2"/>
              <a:buChar char="§"/>
            </a:pPr>
            <a:r>
              <a:rPr lang="cs-CZ" altLang="cs-CZ" sz="2400" dirty="0"/>
              <a:t>Medicines</a:t>
            </a:r>
          </a:p>
          <a:p>
            <a:pPr lvl="1">
              <a:buFont typeface="Wingdings" panose="05000000000000000000" pitchFamily="2" charset="2"/>
              <a:buChar char="§"/>
            </a:pPr>
            <a:r>
              <a:rPr lang="cs-CZ" altLang="cs-CZ" sz="1800" dirty="0"/>
              <a:t>SÚKL code - corresponds to the code in the VZP codebook </a:t>
            </a:r>
          </a:p>
          <a:p>
            <a:pPr marL="1200150" lvl="2" indent="-285750">
              <a:buFont typeface="Wingdings" panose="05000000000000000000" pitchFamily="2" charset="2"/>
              <a:buChar char="§"/>
            </a:pPr>
            <a:r>
              <a:rPr lang="cs-CZ" altLang="cs-CZ" sz="1400" dirty="0"/>
              <a:t>7-digit number</a:t>
            </a:r>
          </a:p>
          <a:p>
            <a:pPr marL="1200150" lvl="2" indent="-285750">
              <a:buFont typeface="Wingdings" panose="05000000000000000000" pitchFamily="2" charset="2"/>
              <a:buChar char="§"/>
            </a:pPr>
            <a:r>
              <a:rPr lang="cs-CZ" altLang="cs-CZ" sz="1400" dirty="0"/>
              <a:t>Specific product</a:t>
            </a:r>
          </a:p>
          <a:p>
            <a:pPr marL="1200150" lvl="2" indent="-285750">
              <a:buFont typeface="Wingdings" panose="05000000000000000000" pitchFamily="2" charset="2"/>
              <a:buChar char="§"/>
            </a:pPr>
            <a:r>
              <a:rPr lang="cs-CZ" altLang="cs-CZ" sz="1400" dirty="0"/>
              <a:t>0046224 - </a:t>
            </a:r>
            <a:r>
              <a:rPr lang="cs-CZ" altLang="cs-CZ" sz="1400" dirty="0" err="1"/>
              <a:t>Panadol </a:t>
            </a:r>
            <a:r>
              <a:rPr lang="cs-CZ" altLang="cs-CZ" sz="1400" dirty="0"/>
              <a:t>- POR TBL FLM 24X500MG</a:t>
            </a:r>
          </a:p>
          <a:p>
            <a:pPr marL="1200150" lvl="2" indent="-285750">
              <a:buFont typeface="Wingdings" panose="05000000000000000000" pitchFamily="2" charset="2"/>
              <a:buChar char="§"/>
            </a:pPr>
            <a:r>
              <a:rPr lang="cs-CZ" altLang="cs-CZ" sz="1400" dirty="0"/>
              <a:t>http://www.sukl.cz/modules/medication/search.php</a:t>
            </a:r>
          </a:p>
          <a:p>
            <a:pPr lvl="1">
              <a:buFont typeface="Wingdings" panose="05000000000000000000" pitchFamily="2" charset="2"/>
              <a:buChar char="§"/>
            </a:pPr>
            <a:r>
              <a:rPr lang="cs-CZ" altLang="cs-CZ" sz="1800" dirty="0"/>
              <a:t>ATC classification</a:t>
            </a:r>
          </a:p>
          <a:p>
            <a:pPr marL="1200150" lvl="2" indent="-285750">
              <a:buFont typeface="Wingdings" panose="05000000000000000000" pitchFamily="2" charset="2"/>
              <a:buChar char="§"/>
            </a:pPr>
            <a:r>
              <a:rPr lang="cs-CZ" altLang="cs-CZ" sz="1400" dirty="0"/>
              <a:t>Active ingredient</a:t>
            </a:r>
          </a:p>
          <a:p>
            <a:pPr marL="1200150" lvl="2" indent="-285750">
              <a:buFont typeface="Wingdings" panose="05000000000000000000" pitchFamily="2" charset="2"/>
              <a:buChar char="§"/>
            </a:pPr>
            <a:r>
              <a:rPr lang="cs-CZ" altLang="cs-CZ" sz="1400" dirty="0"/>
              <a:t>Anatomical-therapeutic-chemical groups</a:t>
            </a:r>
          </a:p>
          <a:p>
            <a:pPr marL="1200150" lvl="2" indent="-285750">
              <a:buFont typeface="Wingdings" panose="05000000000000000000" pitchFamily="2" charset="2"/>
              <a:buChar char="§"/>
            </a:pPr>
            <a:r>
              <a:rPr lang="cs-CZ" altLang="cs-CZ" sz="1400" dirty="0"/>
              <a:t>Hierarchical code layout</a:t>
            </a:r>
          </a:p>
          <a:p>
            <a:pPr marL="1200150" lvl="2" indent="-285750">
              <a:buFont typeface="Wingdings" panose="05000000000000000000" pitchFamily="2" charset="2"/>
              <a:buChar char="§"/>
            </a:pPr>
            <a:r>
              <a:rPr lang="cs-CZ" altLang="cs-CZ" sz="1400" dirty="0">
                <a:hlinkClick r:id="rId2"/>
              </a:rPr>
              <a:t>N02BE01 </a:t>
            </a:r>
            <a:r>
              <a:rPr lang="cs-CZ" altLang="cs-CZ" sz="1400" dirty="0"/>
              <a:t>- Paracetamol (N Nervous system)</a:t>
            </a:r>
          </a:p>
          <a:p>
            <a:pPr marL="1200150" lvl="2" indent="-285750">
              <a:buFont typeface="Wingdings" panose="05000000000000000000" pitchFamily="2" charset="2"/>
              <a:buChar char="§"/>
            </a:pPr>
            <a:r>
              <a:rPr lang="cs-CZ" altLang="cs-CZ" sz="1400" dirty="0">
                <a:hlinkClick r:id="rId3"/>
              </a:rPr>
              <a:t>L01BC02 </a:t>
            </a:r>
            <a:r>
              <a:rPr lang="cs-CZ" altLang="cs-CZ" sz="1400" dirty="0"/>
              <a:t>- </a:t>
            </a:r>
            <a:r>
              <a:rPr lang="cs-CZ" altLang="cs-CZ" sz="1400" dirty="0" err="1"/>
              <a:t>Fluorouracil </a:t>
            </a:r>
            <a:r>
              <a:rPr lang="cs-CZ" altLang="cs-CZ" sz="1400" dirty="0"/>
              <a:t>(L </a:t>
            </a:r>
            <a:r>
              <a:rPr lang="cs-CZ" altLang="cs-CZ" sz="1400" b="1" dirty="0"/>
              <a:t>Cytostatics and </a:t>
            </a:r>
            <a:r>
              <a:rPr lang="cs-CZ" altLang="cs-CZ" sz="1400" b="1" dirty="0" err="1"/>
              <a:t>immunomodulatory </a:t>
            </a:r>
            <a:r>
              <a:rPr lang="cs-CZ" altLang="cs-CZ" sz="1400" b="1" dirty="0"/>
              <a:t>drugs) </a:t>
            </a:r>
            <a:endParaRPr lang="cs-CZ" altLang="cs-CZ" sz="1400" dirty="0"/>
          </a:p>
          <a:p>
            <a:pPr marL="1200150" lvl="2" indent="-285750">
              <a:buFont typeface="Wingdings" panose="05000000000000000000" pitchFamily="2" charset="2"/>
              <a:buChar char="§"/>
            </a:pPr>
            <a:r>
              <a:rPr lang="cs-CZ" altLang="cs-CZ" sz="1400" dirty="0"/>
              <a:t>www.whocc.no, http://www.sukl.cz/modules/medication/atc_tree.php</a:t>
            </a:r>
          </a:p>
          <a:p>
            <a:pPr lvl="1"/>
            <a:endParaRPr lang="cs-CZ" altLang="cs-CZ" sz="1800" dirty="0"/>
          </a:p>
        </p:txBody>
      </p:sp>
    </p:spTree>
    <p:extLst>
      <p:ext uri="{BB962C8B-B14F-4D97-AF65-F5344CB8AC3E}">
        <p14:creationId xmlns:p14="http://schemas.microsoft.com/office/powerpoint/2010/main" val="299269461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EE7E644-82E6-4CD9-8B10-6436D081F2A6}"/>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9A4F310F-31F0-4B91-ACAC-A7001A956A89}"/>
              </a:ext>
            </a:extLst>
          </p:cNvPr>
          <p:cNvSpPr>
            <a:spLocks noGrp="1"/>
          </p:cNvSpPr>
          <p:nvPr>
            <p:ph type="sldNum" sz="quarter" idx="11"/>
          </p:nvPr>
        </p:nvSpPr>
        <p:spPr/>
        <p:txBody>
          <a:bodyPr/>
          <a:lstStyle/>
          <a:p>
            <a:fld id="{0970407D-EE58-4A0B-824B-1D3AE42DD9CF}" type="slidenum">
              <a:rPr lang="cs-CZ" altLang="cs-CZ" smtClean="0"/>
              <a:t>68</a:t>
            </a:fld>
            <a:endParaRPr lang="cs-CZ" altLang="cs-CZ" dirty="0"/>
          </a:p>
        </p:txBody>
      </p:sp>
      <p:sp>
        <p:nvSpPr>
          <p:cNvPr id="112642" name="Nadpis 1"/>
          <p:cNvSpPr>
            <a:spLocks noGrp="1"/>
          </p:cNvSpPr>
          <p:nvPr>
            <p:ph type="title"/>
          </p:nvPr>
        </p:nvSpPr>
        <p:spPr/>
        <p:txBody>
          <a:bodyPr/>
          <a:lstStyle/>
          <a:p>
            <a:r>
              <a:rPr lang="cs-CZ" altLang="cs-CZ" dirty="0"/>
              <a:t>Data structure </a:t>
            </a:r>
            <a:r>
              <a:rPr lang="cs-CZ" altLang="cs-CZ" dirty="0">
                <a:solidFill>
                  <a:schemeClr val="accent4">
                    <a:lumMod val="20000"/>
                    <a:lumOff val="80000"/>
                  </a:schemeClr>
                </a:solidFill>
              </a:rPr>
              <a:t>(2/2)</a:t>
            </a:r>
            <a:endParaRPr lang="cs-CZ" altLang="cs-CZ" dirty="0"/>
          </a:p>
        </p:txBody>
      </p:sp>
      <p:sp>
        <p:nvSpPr>
          <p:cNvPr id="112643" name="Zástupný symbol pro obsah 2"/>
          <p:cNvSpPr>
            <a:spLocks noGrp="1"/>
          </p:cNvSpPr>
          <p:nvPr>
            <p:ph idx="1"/>
          </p:nvPr>
        </p:nvSpPr>
        <p:spPr/>
        <p:txBody>
          <a:bodyPr/>
          <a:lstStyle/>
          <a:p>
            <a:pPr>
              <a:lnSpc>
                <a:spcPct val="100000"/>
              </a:lnSpc>
              <a:buFont typeface="Wingdings" panose="05000000000000000000" pitchFamily="2" charset="2"/>
              <a:buChar char="§"/>
            </a:pPr>
            <a:r>
              <a:rPr lang="cs-CZ" altLang="cs-CZ" sz="2400" dirty="0"/>
              <a:t>Healthcare payers</a:t>
            </a:r>
          </a:p>
          <a:p>
            <a:pPr lvl="1">
              <a:buFont typeface="Wingdings" panose="05000000000000000000" pitchFamily="2" charset="2"/>
              <a:buChar char="§"/>
            </a:pPr>
            <a:r>
              <a:rPr lang="cs-CZ" altLang="cs-CZ" sz="1800" dirty="0"/>
              <a:t>Standard VZP (K Benefits)</a:t>
            </a:r>
          </a:p>
          <a:p>
            <a:pPr lvl="1">
              <a:buFont typeface="Wingdings" panose="05000000000000000000" pitchFamily="2" charset="2"/>
              <a:buChar char="§"/>
            </a:pPr>
            <a:r>
              <a:rPr lang="cs-CZ" altLang="cs-CZ" sz="1800" dirty="0"/>
              <a:t>Methodology for the acquisition and transmission of VZP ČR documents </a:t>
            </a:r>
          </a:p>
          <a:p>
            <a:pPr lvl="1">
              <a:buFont typeface="Wingdings" panose="05000000000000000000" pitchFamily="2" charset="2"/>
              <a:buChar char="§"/>
            </a:pPr>
            <a:r>
              <a:rPr lang="cs-CZ" altLang="cs-CZ" sz="1800" dirty="0"/>
              <a:t>www.vzp.cz - Providers</a:t>
            </a:r>
          </a:p>
          <a:p>
            <a:pPr lvl="1">
              <a:buFont typeface="Wingdings" panose="05000000000000000000" pitchFamily="2" charset="2"/>
              <a:buChar char="§"/>
            </a:pPr>
            <a:r>
              <a:rPr lang="cs-CZ" altLang="cs-CZ" sz="1800" dirty="0"/>
              <a:t>Dialers</a:t>
            </a:r>
          </a:p>
          <a:p>
            <a:pPr marL="1200150" lvl="2" indent="-285750">
              <a:buFont typeface="Wingdings" panose="05000000000000000000" pitchFamily="2" charset="2"/>
              <a:buChar char="§"/>
            </a:pPr>
            <a:r>
              <a:rPr lang="cs-CZ" altLang="cs-CZ" dirty="0"/>
              <a:t>Performance dial</a:t>
            </a:r>
          </a:p>
          <a:p>
            <a:pPr marL="1200150" lvl="2" indent="-285750">
              <a:buFont typeface="Wingdings" panose="05000000000000000000" pitchFamily="2" charset="2"/>
              <a:buChar char="§"/>
            </a:pPr>
            <a:r>
              <a:rPr lang="cs-CZ" altLang="cs-CZ" dirty="0"/>
              <a:t>HVLP - mass-produced medicinal products</a:t>
            </a:r>
          </a:p>
          <a:p>
            <a:pPr marL="1200150" lvl="2" indent="-285750">
              <a:buFont typeface="Wingdings" panose="05000000000000000000" pitchFamily="2" charset="2"/>
              <a:buChar char="§"/>
            </a:pPr>
            <a:r>
              <a:rPr lang="cs-CZ" altLang="cs-CZ" dirty="0"/>
              <a:t>Medical devices</a:t>
            </a:r>
          </a:p>
          <a:p>
            <a:pPr marL="1200150" lvl="2" indent="-285750">
              <a:buFont typeface="Wingdings" panose="05000000000000000000" pitchFamily="2" charset="2"/>
              <a:buChar char="§"/>
            </a:pPr>
            <a:r>
              <a:rPr lang="cs-CZ" altLang="cs-CZ" dirty="0"/>
              <a:t>ICD-10 - International Classification of Diseases version 10</a:t>
            </a:r>
          </a:p>
          <a:p>
            <a:pPr lvl="1"/>
            <a:endParaRPr lang="cs-CZ" altLang="cs-CZ" dirty="0"/>
          </a:p>
        </p:txBody>
      </p:sp>
    </p:spTree>
    <p:extLst>
      <p:ext uri="{BB962C8B-B14F-4D97-AF65-F5344CB8AC3E}">
        <p14:creationId xmlns:p14="http://schemas.microsoft.com/office/powerpoint/2010/main" val="33861524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16FE13D-686A-4584-A3B4-5BBA1B6C4F1C}"/>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0A2A0D50-CDCA-43D5-917F-5D5F3F1EE28B}"/>
              </a:ext>
            </a:extLst>
          </p:cNvPr>
          <p:cNvSpPr>
            <a:spLocks noGrp="1"/>
          </p:cNvSpPr>
          <p:nvPr>
            <p:ph type="sldNum" sz="quarter" idx="11"/>
          </p:nvPr>
        </p:nvSpPr>
        <p:spPr/>
        <p:txBody>
          <a:bodyPr/>
          <a:lstStyle/>
          <a:p>
            <a:fld id="{0970407D-EE58-4A0B-824B-1D3AE42DD9CF}" type="slidenum">
              <a:rPr lang="cs-CZ" altLang="cs-CZ" smtClean="0"/>
              <a:t>69</a:t>
            </a:fld>
            <a:endParaRPr lang="cs-CZ" altLang="cs-CZ" dirty="0"/>
          </a:p>
        </p:txBody>
      </p:sp>
      <p:sp>
        <p:nvSpPr>
          <p:cNvPr id="113666" name="Nadpis 1"/>
          <p:cNvSpPr>
            <a:spLocks noGrp="1"/>
          </p:cNvSpPr>
          <p:nvPr>
            <p:ph type="title"/>
          </p:nvPr>
        </p:nvSpPr>
        <p:spPr/>
        <p:txBody>
          <a:bodyPr/>
          <a:lstStyle/>
          <a:p>
            <a:r>
              <a:rPr lang="cs-CZ" altLang="cs-CZ" dirty="0"/>
              <a:t>MKN 10</a:t>
            </a:r>
          </a:p>
        </p:txBody>
      </p:sp>
      <p:sp>
        <p:nvSpPr>
          <p:cNvPr id="113667" name="Zástupný symbol pro obsah 2"/>
          <p:cNvSpPr>
            <a:spLocks noGrp="1"/>
          </p:cNvSpPr>
          <p:nvPr>
            <p:ph idx="1"/>
          </p:nvPr>
        </p:nvSpPr>
        <p:spPr/>
        <p:txBody>
          <a:bodyPr/>
          <a:lstStyle/>
          <a:p>
            <a:pPr>
              <a:lnSpc>
                <a:spcPct val="150000"/>
              </a:lnSpc>
              <a:buFont typeface="Wingdings" panose="05000000000000000000" pitchFamily="2" charset="2"/>
              <a:buChar char="§"/>
            </a:pPr>
            <a:r>
              <a:rPr lang="cs-CZ" altLang="cs-CZ" sz="1800" dirty="0"/>
              <a:t>Czech translation of ICD - 10 </a:t>
            </a:r>
          </a:p>
          <a:p>
            <a:pPr>
              <a:lnSpc>
                <a:spcPct val="150000"/>
              </a:lnSpc>
              <a:buFont typeface="Wingdings" panose="05000000000000000000" pitchFamily="2" charset="2"/>
              <a:buChar char="§"/>
            </a:pPr>
            <a:r>
              <a:rPr lang="en-US" altLang="cs-CZ" sz="1800" dirty="0"/>
              <a:t>International Statistical Classification of Diseases and Related Health Problems </a:t>
            </a:r>
            <a:endParaRPr lang="cs-CZ" altLang="cs-CZ" sz="1800" dirty="0"/>
          </a:p>
          <a:p>
            <a:pPr>
              <a:lnSpc>
                <a:spcPct val="150000"/>
              </a:lnSpc>
              <a:buFont typeface="Wingdings" panose="05000000000000000000" pitchFamily="2" charset="2"/>
              <a:buChar char="§"/>
            </a:pPr>
            <a:r>
              <a:rPr lang="cs-CZ" altLang="cs-CZ" sz="1800" dirty="0"/>
              <a:t>Approximately 14 thousand items</a:t>
            </a:r>
          </a:p>
          <a:p>
            <a:pPr>
              <a:lnSpc>
                <a:spcPct val="150000"/>
              </a:lnSpc>
              <a:buFont typeface="Wingdings" panose="05000000000000000000" pitchFamily="2" charset="2"/>
              <a:buChar char="§"/>
            </a:pPr>
            <a:r>
              <a:rPr lang="cs-CZ" altLang="cs-CZ" sz="1800" dirty="0"/>
              <a:t>Hierarchical code structure</a:t>
            </a:r>
          </a:p>
          <a:p>
            <a:pPr lvl="1">
              <a:lnSpc>
                <a:spcPct val="150000"/>
              </a:lnSpc>
              <a:buFont typeface="Wingdings" panose="05000000000000000000" pitchFamily="2" charset="2"/>
              <a:buChar char="§"/>
            </a:pPr>
            <a:r>
              <a:rPr lang="cs-CZ" altLang="cs-CZ" sz="1600" dirty="0" err="1"/>
              <a:t>Xnnnn</a:t>
            </a:r>
            <a:r>
              <a:rPr lang="cs-CZ" altLang="cs-CZ" sz="1600" dirty="0"/>
              <a:t>, </a:t>
            </a:r>
            <a:r>
              <a:rPr lang="cs-CZ" altLang="cs-CZ" sz="1600" dirty="0" err="1"/>
              <a:t>Xnn </a:t>
            </a:r>
            <a:r>
              <a:rPr lang="cs-CZ" altLang="cs-CZ" sz="1600" dirty="0"/>
              <a:t>- disease </a:t>
            </a:r>
          </a:p>
          <a:p>
            <a:pPr lvl="1">
              <a:lnSpc>
                <a:spcPct val="150000"/>
              </a:lnSpc>
              <a:buFont typeface="Wingdings" panose="05000000000000000000" pitchFamily="2" charset="2"/>
              <a:buChar char="§"/>
            </a:pPr>
            <a:r>
              <a:rPr lang="cs-CZ" altLang="cs-CZ" sz="1600" dirty="0"/>
              <a:t>A, B - Infectious diseases</a:t>
            </a:r>
          </a:p>
          <a:p>
            <a:pPr lvl="1">
              <a:lnSpc>
                <a:spcPct val="150000"/>
              </a:lnSpc>
              <a:buFont typeface="Wingdings" panose="05000000000000000000" pitchFamily="2" charset="2"/>
              <a:buChar char="§"/>
            </a:pPr>
            <a:r>
              <a:rPr lang="cs-CZ" altLang="cs-CZ" sz="1600" dirty="0"/>
              <a:t>C - malignant tumours</a:t>
            </a:r>
          </a:p>
          <a:p>
            <a:pPr marL="1200150" lvl="2" indent="-285750">
              <a:lnSpc>
                <a:spcPct val="150000"/>
              </a:lnSpc>
              <a:buFont typeface="Wingdings" panose="05000000000000000000" pitchFamily="2" charset="2"/>
              <a:buChar char="§"/>
            </a:pPr>
            <a:r>
              <a:rPr lang="cs-CZ" altLang="cs-CZ" dirty="0"/>
              <a:t>C50 breast cancer</a:t>
            </a:r>
          </a:p>
          <a:p>
            <a:pPr marL="1200150" lvl="2" indent="-285750">
              <a:lnSpc>
                <a:spcPct val="150000"/>
              </a:lnSpc>
              <a:buFont typeface="Wingdings" panose="05000000000000000000" pitchFamily="2" charset="2"/>
              <a:buChar char="§"/>
            </a:pPr>
            <a:r>
              <a:rPr lang="cs-CZ" altLang="cs-CZ" dirty="0"/>
              <a:t>C502 breast cancer - upper </a:t>
            </a:r>
            <a:r>
              <a:rPr lang="cs-CZ" altLang="cs-CZ" dirty="0" err="1"/>
              <a:t>inner quadrant of </a:t>
            </a:r>
            <a:r>
              <a:rPr lang="cs-CZ" altLang="cs-CZ" dirty="0"/>
              <a:t>the breast</a:t>
            </a:r>
          </a:p>
          <a:p>
            <a:pPr>
              <a:lnSpc>
                <a:spcPct val="150000"/>
              </a:lnSpc>
              <a:buFont typeface="Wingdings" panose="05000000000000000000" pitchFamily="2" charset="2"/>
              <a:buChar char="§"/>
            </a:pPr>
            <a:r>
              <a:rPr lang="cs-CZ" altLang="cs-CZ" sz="1800" dirty="0"/>
              <a:t>Web: https://mkn10.uzis.cz</a:t>
            </a:r>
            <a:endParaRPr lang="en-US" altLang="cs-CZ" sz="1800" dirty="0"/>
          </a:p>
          <a:p>
            <a:pPr>
              <a:buFont typeface="Wingdings" panose="05000000000000000000" pitchFamily="2" charset="2"/>
              <a:buChar char="§"/>
            </a:pPr>
            <a:endParaRPr lang="cs-CZ" altLang="cs-CZ" sz="2600" dirty="0"/>
          </a:p>
        </p:txBody>
      </p:sp>
    </p:spTree>
    <p:extLst>
      <p:ext uri="{BB962C8B-B14F-4D97-AF65-F5344CB8AC3E}">
        <p14:creationId xmlns:p14="http://schemas.microsoft.com/office/powerpoint/2010/main" val="1682548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63934F6B-6DB5-4273-8E9A-8A3BB64FDE2B}"/>
              </a:ext>
            </a:extLst>
          </p:cNvPr>
          <p:cNvSpPr>
            <a:spLocks noGrp="1"/>
          </p:cNvSpPr>
          <p:nvPr>
            <p:ph type="ftr" sz="quarter" idx="10"/>
          </p:nvPr>
        </p:nvSpPr>
        <p:spPr/>
        <p:txBody>
          <a:bodyPr/>
          <a:lstStyle/>
          <a:p>
            <a:r>
              <a:rPr lang="cs-CZ"/>
              <a:t>Computer network user - course materials</a:t>
            </a:r>
            <a:endParaRPr lang="cs-CZ" dirty="0"/>
          </a:p>
        </p:txBody>
      </p:sp>
      <p:sp>
        <p:nvSpPr>
          <p:cNvPr id="4" name="Zástupný symbol pro číslo snímku 3">
            <a:extLst>
              <a:ext uri="{FF2B5EF4-FFF2-40B4-BE49-F238E27FC236}">
                <a16:creationId xmlns:a16="http://schemas.microsoft.com/office/drawing/2014/main" id="{BB79A420-5053-4006-9451-5554DB228143}"/>
              </a:ext>
            </a:extLst>
          </p:cNvPr>
          <p:cNvSpPr>
            <a:spLocks noGrp="1"/>
          </p:cNvSpPr>
          <p:nvPr>
            <p:ph type="sldNum" sz="quarter" idx="11"/>
          </p:nvPr>
        </p:nvSpPr>
        <p:spPr/>
        <p:txBody>
          <a:bodyPr/>
          <a:lstStyle/>
          <a:p>
            <a:fld id="{0970407D-EE58-4A0B-824B-1D3AE42DD9CF}" type="slidenum">
              <a:rPr lang="cs-CZ" altLang="cs-CZ" smtClean="0"/>
              <a:t>7</a:t>
            </a:fld>
            <a:endParaRPr lang="cs-CZ" altLang="cs-CZ" dirty="0"/>
          </a:p>
        </p:txBody>
      </p:sp>
      <p:sp>
        <p:nvSpPr>
          <p:cNvPr id="19458" name="Rectangle 2"/>
          <p:cNvSpPr>
            <a:spLocks noGrp="1" noChangeArrowheads="1"/>
          </p:cNvSpPr>
          <p:nvPr>
            <p:ph type="title"/>
          </p:nvPr>
        </p:nvSpPr>
        <p:spPr/>
        <p:txBody>
          <a:bodyPr/>
          <a:lstStyle/>
          <a:p>
            <a:pPr eaLnBrk="1" hangingPunct="1"/>
            <a:r>
              <a:rPr lang="cs-CZ" altLang="cs-CZ"/>
              <a:t>Connecting local networks</a:t>
            </a:r>
          </a:p>
        </p:txBody>
      </p:sp>
      <p:sp>
        <p:nvSpPr>
          <p:cNvPr id="2" name="Zástupný obsah 1">
            <a:extLst>
              <a:ext uri="{FF2B5EF4-FFF2-40B4-BE49-F238E27FC236}">
                <a16:creationId xmlns:a16="http://schemas.microsoft.com/office/drawing/2014/main" id="{63DED79E-4606-42C2-AEBD-2A5174316F04}"/>
              </a:ext>
            </a:extLst>
          </p:cNvPr>
          <p:cNvSpPr>
            <a:spLocks noGrp="1"/>
          </p:cNvSpPr>
          <p:nvPr>
            <p:ph idx="1"/>
          </p:nvPr>
        </p:nvSpPr>
        <p:spPr/>
        <p:txBody>
          <a:bodyPr/>
          <a:lstStyle/>
          <a:p>
            <a:endParaRPr lang="cs-CZ"/>
          </a:p>
        </p:txBody>
      </p:sp>
      <p:sp>
        <p:nvSpPr>
          <p:cNvPr id="19459" name="Line 4"/>
          <p:cNvSpPr>
            <a:spLocks noChangeShapeType="1"/>
          </p:cNvSpPr>
          <p:nvPr/>
        </p:nvSpPr>
        <p:spPr bwMode="auto">
          <a:xfrm>
            <a:off x="3450344" y="2562574"/>
            <a:ext cx="30480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19460" name="modem"/>
          <p:cNvSpPr>
            <a:spLocks noEditPoints="1" noChangeArrowheads="1"/>
          </p:cNvSpPr>
          <p:nvPr/>
        </p:nvSpPr>
        <p:spPr bwMode="auto">
          <a:xfrm>
            <a:off x="3074107" y="2333974"/>
            <a:ext cx="371475" cy="228600"/>
          </a:xfrm>
          <a:custGeom>
            <a:avLst/>
            <a:gdLst>
              <a:gd name="T0" fmla="*/ 0 w 21600"/>
              <a:gd name="T1" fmla="*/ 2147483646 h 21600"/>
              <a:gd name="T2" fmla="*/ 2147483646 w 21600"/>
              <a:gd name="T3" fmla="*/ 0 h 21600"/>
              <a:gd name="T4" fmla="*/ 2147483646 w 21600"/>
              <a:gd name="T5" fmla="*/ 0 h 21600"/>
              <a:gd name="T6" fmla="*/ 2147483646 w 21600"/>
              <a:gd name="T7" fmla="*/ 2147483646 h 21600"/>
              <a:gd name="T8" fmla="*/ 2147483646 w 21600"/>
              <a:gd name="T9" fmla="*/ 2147483646 h 21600"/>
              <a:gd name="T10" fmla="*/ 0 w 21600"/>
              <a:gd name="T11" fmla="*/ 2147483646 h 21600"/>
              <a:gd name="T12" fmla="*/ 2147483646 w 21600"/>
              <a:gd name="T13" fmla="*/ 0 h 21600"/>
              <a:gd name="T14" fmla="*/ 2147483646 w 21600"/>
              <a:gd name="T15" fmla="*/ 2147483646 h 21600"/>
              <a:gd name="T16" fmla="*/ 0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00 w 21600"/>
              <a:gd name="T31" fmla="*/ 22400 h 21600"/>
              <a:gd name="T32" fmla="*/ 21200 w 21600"/>
              <a:gd name="T33" fmla="*/ 30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5152"/>
                </a:moveTo>
                <a:lnTo>
                  <a:pt x="2941" y="0"/>
                </a:lnTo>
                <a:lnTo>
                  <a:pt x="18625" y="0"/>
                </a:lnTo>
                <a:lnTo>
                  <a:pt x="21600" y="5152"/>
                </a:lnTo>
                <a:lnTo>
                  <a:pt x="21600" y="21600"/>
                </a:lnTo>
                <a:lnTo>
                  <a:pt x="0" y="21600"/>
                </a:lnTo>
                <a:lnTo>
                  <a:pt x="0" y="5152"/>
                </a:lnTo>
                <a:close/>
              </a:path>
              <a:path w="21600" h="21600" extrusionOk="0">
                <a:moveTo>
                  <a:pt x="0" y="5251"/>
                </a:moveTo>
                <a:lnTo>
                  <a:pt x="21600" y="5251"/>
                </a:lnTo>
                <a:moveTo>
                  <a:pt x="1961" y="11791"/>
                </a:moveTo>
                <a:lnTo>
                  <a:pt x="1961" y="14268"/>
                </a:lnTo>
                <a:lnTo>
                  <a:pt x="2806" y="14268"/>
                </a:lnTo>
                <a:lnTo>
                  <a:pt x="2806" y="11791"/>
                </a:lnTo>
                <a:lnTo>
                  <a:pt x="1961" y="11791"/>
                </a:lnTo>
                <a:close/>
              </a:path>
              <a:path w="21600" h="21600" extrusionOk="0">
                <a:moveTo>
                  <a:pt x="3685" y="11791"/>
                </a:moveTo>
                <a:lnTo>
                  <a:pt x="3685" y="14268"/>
                </a:lnTo>
                <a:lnTo>
                  <a:pt x="4530" y="14268"/>
                </a:lnTo>
                <a:lnTo>
                  <a:pt x="4530" y="11791"/>
                </a:lnTo>
                <a:lnTo>
                  <a:pt x="3685" y="11791"/>
                </a:lnTo>
                <a:close/>
              </a:path>
              <a:path w="21600" h="21600" extrusionOk="0">
                <a:moveTo>
                  <a:pt x="5408" y="11791"/>
                </a:moveTo>
                <a:lnTo>
                  <a:pt x="5408" y="14268"/>
                </a:lnTo>
                <a:lnTo>
                  <a:pt x="6254" y="14268"/>
                </a:lnTo>
                <a:lnTo>
                  <a:pt x="6254" y="11791"/>
                </a:lnTo>
                <a:lnTo>
                  <a:pt x="5408" y="11791"/>
                </a:lnTo>
                <a:close/>
              </a:path>
              <a:path w="21600" h="21600" extrusionOk="0">
                <a:moveTo>
                  <a:pt x="7132" y="11791"/>
                </a:moveTo>
                <a:lnTo>
                  <a:pt x="7132" y="14268"/>
                </a:lnTo>
                <a:lnTo>
                  <a:pt x="7977" y="14268"/>
                </a:lnTo>
                <a:lnTo>
                  <a:pt x="7977" y="11791"/>
                </a:lnTo>
                <a:lnTo>
                  <a:pt x="7132" y="11791"/>
                </a:lnTo>
                <a:close/>
              </a:path>
            </a:pathLst>
          </a:custGeom>
          <a:solidFill>
            <a:srgbClr val="C0C0C0"/>
          </a:solidFill>
          <a:ln w="9525">
            <a:solidFill>
              <a:srgbClr val="000000"/>
            </a:solidFill>
            <a:miter lim="800000"/>
            <a:headEnd/>
            <a:tailEnd/>
          </a:ln>
        </p:spPr>
        <p:txBody>
          <a:bodyPr/>
          <a:lstStyle/>
          <a:p>
            <a:endParaRPr lang="cs-CZ"/>
          </a:p>
        </p:txBody>
      </p:sp>
      <p:sp>
        <p:nvSpPr>
          <p:cNvPr id="19461" name="computr2"/>
          <p:cNvSpPr>
            <a:spLocks noEditPoints="1" noChangeArrowheads="1"/>
          </p:cNvSpPr>
          <p:nvPr/>
        </p:nvSpPr>
        <p:spPr bwMode="auto">
          <a:xfrm>
            <a:off x="2459744" y="2181574"/>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19462" name="computr2"/>
          <p:cNvSpPr>
            <a:spLocks noEditPoints="1" noChangeArrowheads="1"/>
          </p:cNvSpPr>
          <p:nvPr/>
        </p:nvSpPr>
        <p:spPr bwMode="auto">
          <a:xfrm>
            <a:off x="2459744" y="2714974"/>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19463" name="computr2"/>
          <p:cNvSpPr>
            <a:spLocks noEditPoints="1" noChangeArrowheads="1"/>
          </p:cNvSpPr>
          <p:nvPr/>
        </p:nvSpPr>
        <p:spPr bwMode="auto">
          <a:xfrm>
            <a:off x="3069344" y="2943574"/>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19464" name="computr2"/>
          <p:cNvSpPr>
            <a:spLocks noEditPoints="1" noChangeArrowheads="1"/>
          </p:cNvSpPr>
          <p:nvPr/>
        </p:nvSpPr>
        <p:spPr bwMode="auto">
          <a:xfrm>
            <a:off x="3450344" y="1800574"/>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19465" name="computr2"/>
          <p:cNvSpPr>
            <a:spLocks noEditPoints="1" noChangeArrowheads="1"/>
          </p:cNvSpPr>
          <p:nvPr/>
        </p:nvSpPr>
        <p:spPr bwMode="auto">
          <a:xfrm>
            <a:off x="3755144" y="2181574"/>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19466" name="computr2"/>
          <p:cNvSpPr>
            <a:spLocks noEditPoints="1" noChangeArrowheads="1"/>
          </p:cNvSpPr>
          <p:nvPr/>
        </p:nvSpPr>
        <p:spPr bwMode="auto">
          <a:xfrm>
            <a:off x="3678944" y="2714974"/>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19467" name="Line 12"/>
          <p:cNvSpPr>
            <a:spLocks noChangeShapeType="1"/>
          </p:cNvSpPr>
          <p:nvPr/>
        </p:nvSpPr>
        <p:spPr bwMode="auto">
          <a:xfrm>
            <a:off x="3297944" y="2562574"/>
            <a:ext cx="0" cy="3810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19468" name="Line 13"/>
          <p:cNvSpPr>
            <a:spLocks noChangeShapeType="1"/>
          </p:cNvSpPr>
          <p:nvPr/>
        </p:nvSpPr>
        <p:spPr bwMode="auto">
          <a:xfrm>
            <a:off x="2764544" y="2410174"/>
            <a:ext cx="304800" cy="762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19469" name="Line 14"/>
          <p:cNvSpPr>
            <a:spLocks noChangeShapeType="1"/>
          </p:cNvSpPr>
          <p:nvPr/>
        </p:nvSpPr>
        <p:spPr bwMode="auto">
          <a:xfrm flipV="1">
            <a:off x="2764544" y="2562574"/>
            <a:ext cx="38100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19470" name="Line 15"/>
          <p:cNvSpPr>
            <a:spLocks noChangeShapeType="1"/>
          </p:cNvSpPr>
          <p:nvPr/>
        </p:nvSpPr>
        <p:spPr bwMode="auto">
          <a:xfrm>
            <a:off x="2916944" y="1952974"/>
            <a:ext cx="304800" cy="3810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19471" name="Line 16"/>
          <p:cNvSpPr>
            <a:spLocks noChangeShapeType="1"/>
          </p:cNvSpPr>
          <p:nvPr/>
        </p:nvSpPr>
        <p:spPr bwMode="auto">
          <a:xfrm flipH="1">
            <a:off x="3374144" y="2105374"/>
            <a:ext cx="22860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19472" name="computr2"/>
          <p:cNvSpPr>
            <a:spLocks noEditPoints="1" noChangeArrowheads="1"/>
          </p:cNvSpPr>
          <p:nvPr/>
        </p:nvSpPr>
        <p:spPr bwMode="auto">
          <a:xfrm>
            <a:off x="2764544" y="1800574"/>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19473" name="Line 18"/>
          <p:cNvSpPr>
            <a:spLocks noChangeShapeType="1"/>
          </p:cNvSpPr>
          <p:nvPr/>
        </p:nvSpPr>
        <p:spPr bwMode="auto">
          <a:xfrm flipH="1">
            <a:off x="3450344" y="2333974"/>
            <a:ext cx="38100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19474" name="Line 19"/>
          <p:cNvSpPr>
            <a:spLocks noChangeShapeType="1"/>
          </p:cNvSpPr>
          <p:nvPr/>
        </p:nvSpPr>
        <p:spPr bwMode="auto">
          <a:xfrm>
            <a:off x="5736344" y="4238974"/>
            <a:ext cx="30480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19475" name="modem"/>
          <p:cNvSpPr>
            <a:spLocks noEditPoints="1" noChangeArrowheads="1"/>
          </p:cNvSpPr>
          <p:nvPr/>
        </p:nvSpPr>
        <p:spPr bwMode="auto">
          <a:xfrm>
            <a:off x="5360107" y="4010374"/>
            <a:ext cx="371475" cy="228600"/>
          </a:xfrm>
          <a:custGeom>
            <a:avLst/>
            <a:gdLst>
              <a:gd name="T0" fmla="*/ 0 w 21600"/>
              <a:gd name="T1" fmla="*/ 2147483646 h 21600"/>
              <a:gd name="T2" fmla="*/ 2147483646 w 21600"/>
              <a:gd name="T3" fmla="*/ 0 h 21600"/>
              <a:gd name="T4" fmla="*/ 2147483646 w 21600"/>
              <a:gd name="T5" fmla="*/ 0 h 21600"/>
              <a:gd name="T6" fmla="*/ 2147483646 w 21600"/>
              <a:gd name="T7" fmla="*/ 2147483646 h 21600"/>
              <a:gd name="T8" fmla="*/ 2147483646 w 21600"/>
              <a:gd name="T9" fmla="*/ 2147483646 h 21600"/>
              <a:gd name="T10" fmla="*/ 0 w 21600"/>
              <a:gd name="T11" fmla="*/ 2147483646 h 21600"/>
              <a:gd name="T12" fmla="*/ 2147483646 w 21600"/>
              <a:gd name="T13" fmla="*/ 0 h 21600"/>
              <a:gd name="T14" fmla="*/ 2147483646 w 21600"/>
              <a:gd name="T15" fmla="*/ 2147483646 h 21600"/>
              <a:gd name="T16" fmla="*/ 0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00 w 21600"/>
              <a:gd name="T31" fmla="*/ 22400 h 21600"/>
              <a:gd name="T32" fmla="*/ 21200 w 21600"/>
              <a:gd name="T33" fmla="*/ 30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5152"/>
                </a:moveTo>
                <a:lnTo>
                  <a:pt x="2941" y="0"/>
                </a:lnTo>
                <a:lnTo>
                  <a:pt x="18625" y="0"/>
                </a:lnTo>
                <a:lnTo>
                  <a:pt x="21600" y="5152"/>
                </a:lnTo>
                <a:lnTo>
                  <a:pt x="21600" y="21600"/>
                </a:lnTo>
                <a:lnTo>
                  <a:pt x="0" y="21600"/>
                </a:lnTo>
                <a:lnTo>
                  <a:pt x="0" y="5152"/>
                </a:lnTo>
                <a:close/>
              </a:path>
              <a:path w="21600" h="21600" extrusionOk="0">
                <a:moveTo>
                  <a:pt x="0" y="5251"/>
                </a:moveTo>
                <a:lnTo>
                  <a:pt x="21600" y="5251"/>
                </a:lnTo>
                <a:moveTo>
                  <a:pt x="1961" y="11791"/>
                </a:moveTo>
                <a:lnTo>
                  <a:pt x="1961" y="14268"/>
                </a:lnTo>
                <a:lnTo>
                  <a:pt x="2806" y="14268"/>
                </a:lnTo>
                <a:lnTo>
                  <a:pt x="2806" y="11791"/>
                </a:lnTo>
                <a:lnTo>
                  <a:pt x="1961" y="11791"/>
                </a:lnTo>
                <a:close/>
              </a:path>
              <a:path w="21600" h="21600" extrusionOk="0">
                <a:moveTo>
                  <a:pt x="3685" y="11791"/>
                </a:moveTo>
                <a:lnTo>
                  <a:pt x="3685" y="14268"/>
                </a:lnTo>
                <a:lnTo>
                  <a:pt x="4530" y="14268"/>
                </a:lnTo>
                <a:lnTo>
                  <a:pt x="4530" y="11791"/>
                </a:lnTo>
                <a:lnTo>
                  <a:pt x="3685" y="11791"/>
                </a:lnTo>
                <a:close/>
              </a:path>
              <a:path w="21600" h="21600" extrusionOk="0">
                <a:moveTo>
                  <a:pt x="5408" y="11791"/>
                </a:moveTo>
                <a:lnTo>
                  <a:pt x="5408" y="14268"/>
                </a:lnTo>
                <a:lnTo>
                  <a:pt x="6254" y="14268"/>
                </a:lnTo>
                <a:lnTo>
                  <a:pt x="6254" y="11791"/>
                </a:lnTo>
                <a:lnTo>
                  <a:pt x="5408" y="11791"/>
                </a:lnTo>
                <a:close/>
              </a:path>
              <a:path w="21600" h="21600" extrusionOk="0">
                <a:moveTo>
                  <a:pt x="7132" y="11791"/>
                </a:moveTo>
                <a:lnTo>
                  <a:pt x="7132" y="14268"/>
                </a:lnTo>
                <a:lnTo>
                  <a:pt x="7977" y="14268"/>
                </a:lnTo>
                <a:lnTo>
                  <a:pt x="7977" y="11791"/>
                </a:lnTo>
                <a:lnTo>
                  <a:pt x="7132" y="11791"/>
                </a:lnTo>
                <a:close/>
              </a:path>
            </a:pathLst>
          </a:custGeom>
          <a:solidFill>
            <a:srgbClr val="C0C0C0"/>
          </a:solidFill>
          <a:ln w="9525">
            <a:solidFill>
              <a:srgbClr val="000000"/>
            </a:solidFill>
            <a:miter lim="800000"/>
            <a:headEnd/>
            <a:tailEnd/>
          </a:ln>
        </p:spPr>
        <p:txBody>
          <a:bodyPr/>
          <a:lstStyle/>
          <a:p>
            <a:endParaRPr lang="cs-CZ"/>
          </a:p>
        </p:txBody>
      </p:sp>
      <p:sp>
        <p:nvSpPr>
          <p:cNvPr id="19476" name="computr2"/>
          <p:cNvSpPr>
            <a:spLocks noEditPoints="1" noChangeArrowheads="1"/>
          </p:cNvSpPr>
          <p:nvPr/>
        </p:nvSpPr>
        <p:spPr bwMode="auto">
          <a:xfrm>
            <a:off x="4745744" y="3857974"/>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19477" name="computr2"/>
          <p:cNvSpPr>
            <a:spLocks noEditPoints="1" noChangeArrowheads="1"/>
          </p:cNvSpPr>
          <p:nvPr/>
        </p:nvSpPr>
        <p:spPr bwMode="auto">
          <a:xfrm>
            <a:off x="4745744" y="4391374"/>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19478" name="computr2"/>
          <p:cNvSpPr>
            <a:spLocks noEditPoints="1" noChangeArrowheads="1"/>
          </p:cNvSpPr>
          <p:nvPr/>
        </p:nvSpPr>
        <p:spPr bwMode="auto">
          <a:xfrm>
            <a:off x="5355344" y="4619974"/>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19479" name="computr2"/>
          <p:cNvSpPr>
            <a:spLocks noEditPoints="1" noChangeArrowheads="1"/>
          </p:cNvSpPr>
          <p:nvPr/>
        </p:nvSpPr>
        <p:spPr bwMode="auto">
          <a:xfrm>
            <a:off x="6041144" y="3857974"/>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19480" name="computr2"/>
          <p:cNvSpPr>
            <a:spLocks noEditPoints="1" noChangeArrowheads="1"/>
          </p:cNvSpPr>
          <p:nvPr/>
        </p:nvSpPr>
        <p:spPr bwMode="auto">
          <a:xfrm>
            <a:off x="5964944" y="4391374"/>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19481" name="Line 26"/>
          <p:cNvSpPr>
            <a:spLocks noChangeShapeType="1"/>
          </p:cNvSpPr>
          <p:nvPr/>
        </p:nvSpPr>
        <p:spPr bwMode="auto">
          <a:xfrm>
            <a:off x="5583944" y="4238974"/>
            <a:ext cx="0" cy="3810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19482" name="Line 27"/>
          <p:cNvSpPr>
            <a:spLocks noChangeShapeType="1"/>
          </p:cNvSpPr>
          <p:nvPr/>
        </p:nvSpPr>
        <p:spPr bwMode="auto">
          <a:xfrm>
            <a:off x="5050544" y="4086574"/>
            <a:ext cx="304800" cy="762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19483" name="Line 28"/>
          <p:cNvSpPr>
            <a:spLocks noChangeShapeType="1"/>
          </p:cNvSpPr>
          <p:nvPr/>
        </p:nvSpPr>
        <p:spPr bwMode="auto">
          <a:xfrm flipV="1">
            <a:off x="5050544" y="4238974"/>
            <a:ext cx="38100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19484" name="Line 29"/>
          <p:cNvSpPr>
            <a:spLocks noChangeShapeType="1"/>
          </p:cNvSpPr>
          <p:nvPr/>
        </p:nvSpPr>
        <p:spPr bwMode="auto">
          <a:xfrm flipH="1">
            <a:off x="5583944" y="3705574"/>
            <a:ext cx="76200" cy="304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19485" name="computr2"/>
          <p:cNvSpPr>
            <a:spLocks noEditPoints="1" noChangeArrowheads="1"/>
          </p:cNvSpPr>
          <p:nvPr/>
        </p:nvSpPr>
        <p:spPr bwMode="auto">
          <a:xfrm>
            <a:off x="5507744" y="3476974"/>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19486" name="Line 31"/>
          <p:cNvSpPr>
            <a:spLocks noChangeShapeType="1"/>
          </p:cNvSpPr>
          <p:nvPr/>
        </p:nvSpPr>
        <p:spPr bwMode="auto">
          <a:xfrm flipH="1">
            <a:off x="5736344" y="4010374"/>
            <a:ext cx="38100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19487" name="Line 32"/>
          <p:cNvSpPr>
            <a:spLocks noChangeShapeType="1"/>
          </p:cNvSpPr>
          <p:nvPr/>
        </p:nvSpPr>
        <p:spPr bwMode="auto">
          <a:xfrm>
            <a:off x="8860544" y="2867374"/>
            <a:ext cx="30480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19488" name="modem"/>
          <p:cNvSpPr>
            <a:spLocks noEditPoints="1" noChangeArrowheads="1"/>
          </p:cNvSpPr>
          <p:nvPr/>
        </p:nvSpPr>
        <p:spPr bwMode="auto">
          <a:xfrm>
            <a:off x="8484307" y="2638774"/>
            <a:ext cx="371475" cy="228600"/>
          </a:xfrm>
          <a:custGeom>
            <a:avLst/>
            <a:gdLst>
              <a:gd name="T0" fmla="*/ 0 w 21600"/>
              <a:gd name="T1" fmla="*/ 2147483646 h 21600"/>
              <a:gd name="T2" fmla="*/ 2147483646 w 21600"/>
              <a:gd name="T3" fmla="*/ 0 h 21600"/>
              <a:gd name="T4" fmla="*/ 2147483646 w 21600"/>
              <a:gd name="T5" fmla="*/ 0 h 21600"/>
              <a:gd name="T6" fmla="*/ 2147483646 w 21600"/>
              <a:gd name="T7" fmla="*/ 2147483646 h 21600"/>
              <a:gd name="T8" fmla="*/ 2147483646 w 21600"/>
              <a:gd name="T9" fmla="*/ 2147483646 h 21600"/>
              <a:gd name="T10" fmla="*/ 0 w 21600"/>
              <a:gd name="T11" fmla="*/ 2147483646 h 21600"/>
              <a:gd name="T12" fmla="*/ 2147483646 w 21600"/>
              <a:gd name="T13" fmla="*/ 0 h 21600"/>
              <a:gd name="T14" fmla="*/ 2147483646 w 21600"/>
              <a:gd name="T15" fmla="*/ 2147483646 h 21600"/>
              <a:gd name="T16" fmla="*/ 0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00 w 21600"/>
              <a:gd name="T31" fmla="*/ 22400 h 21600"/>
              <a:gd name="T32" fmla="*/ 21200 w 21600"/>
              <a:gd name="T33" fmla="*/ 30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5152"/>
                </a:moveTo>
                <a:lnTo>
                  <a:pt x="2941" y="0"/>
                </a:lnTo>
                <a:lnTo>
                  <a:pt x="18625" y="0"/>
                </a:lnTo>
                <a:lnTo>
                  <a:pt x="21600" y="5152"/>
                </a:lnTo>
                <a:lnTo>
                  <a:pt x="21600" y="21600"/>
                </a:lnTo>
                <a:lnTo>
                  <a:pt x="0" y="21600"/>
                </a:lnTo>
                <a:lnTo>
                  <a:pt x="0" y="5152"/>
                </a:lnTo>
                <a:close/>
              </a:path>
              <a:path w="21600" h="21600" extrusionOk="0">
                <a:moveTo>
                  <a:pt x="0" y="5251"/>
                </a:moveTo>
                <a:lnTo>
                  <a:pt x="21600" y="5251"/>
                </a:lnTo>
                <a:moveTo>
                  <a:pt x="1961" y="11791"/>
                </a:moveTo>
                <a:lnTo>
                  <a:pt x="1961" y="14268"/>
                </a:lnTo>
                <a:lnTo>
                  <a:pt x="2806" y="14268"/>
                </a:lnTo>
                <a:lnTo>
                  <a:pt x="2806" y="11791"/>
                </a:lnTo>
                <a:lnTo>
                  <a:pt x="1961" y="11791"/>
                </a:lnTo>
                <a:close/>
              </a:path>
              <a:path w="21600" h="21600" extrusionOk="0">
                <a:moveTo>
                  <a:pt x="3685" y="11791"/>
                </a:moveTo>
                <a:lnTo>
                  <a:pt x="3685" y="14268"/>
                </a:lnTo>
                <a:lnTo>
                  <a:pt x="4530" y="14268"/>
                </a:lnTo>
                <a:lnTo>
                  <a:pt x="4530" y="11791"/>
                </a:lnTo>
                <a:lnTo>
                  <a:pt x="3685" y="11791"/>
                </a:lnTo>
                <a:close/>
              </a:path>
              <a:path w="21600" h="21600" extrusionOk="0">
                <a:moveTo>
                  <a:pt x="5408" y="11791"/>
                </a:moveTo>
                <a:lnTo>
                  <a:pt x="5408" y="14268"/>
                </a:lnTo>
                <a:lnTo>
                  <a:pt x="6254" y="14268"/>
                </a:lnTo>
                <a:lnTo>
                  <a:pt x="6254" y="11791"/>
                </a:lnTo>
                <a:lnTo>
                  <a:pt x="5408" y="11791"/>
                </a:lnTo>
                <a:close/>
              </a:path>
              <a:path w="21600" h="21600" extrusionOk="0">
                <a:moveTo>
                  <a:pt x="7132" y="11791"/>
                </a:moveTo>
                <a:lnTo>
                  <a:pt x="7132" y="14268"/>
                </a:lnTo>
                <a:lnTo>
                  <a:pt x="7977" y="14268"/>
                </a:lnTo>
                <a:lnTo>
                  <a:pt x="7977" y="11791"/>
                </a:lnTo>
                <a:lnTo>
                  <a:pt x="7132" y="11791"/>
                </a:lnTo>
                <a:close/>
              </a:path>
            </a:pathLst>
          </a:custGeom>
          <a:solidFill>
            <a:srgbClr val="C0C0C0"/>
          </a:solidFill>
          <a:ln w="9525">
            <a:solidFill>
              <a:srgbClr val="000000"/>
            </a:solidFill>
            <a:miter lim="800000"/>
            <a:headEnd/>
            <a:tailEnd/>
          </a:ln>
        </p:spPr>
        <p:txBody>
          <a:bodyPr/>
          <a:lstStyle/>
          <a:p>
            <a:endParaRPr lang="cs-CZ"/>
          </a:p>
        </p:txBody>
      </p:sp>
      <p:sp>
        <p:nvSpPr>
          <p:cNvPr id="19489" name="computr2"/>
          <p:cNvSpPr>
            <a:spLocks noEditPoints="1" noChangeArrowheads="1"/>
          </p:cNvSpPr>
          <p:nvPr/>
        </p:nvSpPr>
        <p:spPr bwMode="auto">
          <a:xfrm>
            <a:off x="7869944" y="2486374"/>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19490" name="computr2"/>
          <p:cNvSpPr>
            <a:spLocks noEditPoints="1" noChangeArrowheads="1"/>
          </p:cNvSpPr>
          <p:nvPr/>
        </p:nvSpPr>
        <p:spPr bwMode="auto">
          <a:xfrm>
            <a:off x="7869944" y="3019774"/>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19491" name="computr2"/>
          <p:cNvSpPr>
            <a:spLocks noEditPoints="1" noChangeArrowheads="1"/>
          </p:cNvSpPr>
          <p:nvPr/>
        </p:nvSpPr>
        <p:spPr bwMode="auto">
          <a:xfrm>
            <a:off x="8479544" y="3248374"/>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19492" name="computr2"/>
          <p:cNvSpPr>
            <a:spLocks noEditPoints="1" noChangeArrowheads="1"/>
          </p:cNvSpPr>
          <p:nvPr/>
        </p:nvSpPr>
        <p:spPr bwMode="auto">
          <a:xfrm>
            <a:off x="8860544" y="2105374"/>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19493" name="computr2"/>
          <p:cNvSpPr>
            <a:spLocks noEditPoints="1" noChangeArrowheads="1"/>
          </p:cNvSpPr>
          <p:nvPr/>
        </p:nvSpPr>
        <p:spPr bwMode="auto">
          <a:xfrm>
            <a:off x="9165344" y="2486374"/>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19494" name="computr2"/>
          <p:cNvSpPr>
            <a:spLocks noEditPoints="1" noChangeArrowheads="1"/>
          </p:cNvSpPr>
          <p:nvPr/>
        </p:nvSpPr>
        <p:spPr bwMode="auto">
          <a:xfrm>
            <a:off x="9089144" y="3019774"/>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19495" name="Line 40"/>
          <p:cNvSpPr>
            <a:spLocks noChangeShapeType="1"/>
          </p:cNvSpPr>
          <p:nvPr/>
        </p:nvSpPr>
        <p:spPr bwMode="auto">
          <a:xfrm>
            <a:off x="8708144" y="2867374"/>
            <a:ext cx="0" cy="3810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19496" name="Line 41"/>
          <p:cNvSpPr>
            <a:spLocks noChangeShapeType="1"/>
          </p:cNvSpPr>
          <p:nvPr/>
        </p:nvSpPr>
        <p:spPr bwMode="auto">
          <a:xfrm>
            <a:off x="8174744" y="2714974"/>
            <a:ext cx="304800" cy="762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19497" name="Line 42"/>
          <p:cNvSpPr>
            <a:spLocks noChangeShapeType="1"/>
          </p:cNvSpPr>
          <p:nvPr/>
        </p:nvSpPr>
        <p:spPr bwMode="auto">
          <a:xfrm flipV="1">
            <a:off x="8174744" y="2867374"/>
            <a:ext cx="38100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19498" name="Line 43"/>
          <p:cNvSpPr>
            <a:spLocks noChangeShapeType="1"/>
          </p:cNvSpPr>
          <p:nvPr/>
        </p:nvSpPr>
        <p:spPr bwMode="auto">
          <a:xfrm>
            <a:off x="8327144" y="2257774"/>
            <a:ext cx="304800" cy="3810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19499" name="Line 44"/>
          <p:cNvSpPr>
            <a:spLocks noChangeShapeType="1"/>
          </p:cNvSpPr>
          <p:nvPr/>
        </p:nvSpPr>
        <p:spPr bwMode="auto">
          <a:xfrm flipH="1">
            <a:off x="8784344" y="2410174"/>
            <a:ext cx="22860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19500" name="computr2"/>
          <p:cNvSpPr>
            <a:spLocks noEditPoints="1" noChangeArrowheads="1"/>
          </p:cNvSpPr>
          <p:nvPr/>
        </p:nvSpPr>
        <p:spPr bwMode="auto">
          <a:xfrm>
            <a:off x="8174744" y="2105374"/>
            <a:ext cx="381000" cy="304800"/>
          </a:xfrm>
          <a:custGeom>
            <a:avLst/>
            <a:gdLst>
              <a:gd name="T0" fmla="*/ 2147483646 w 21600"/>
              <a:gd name="T1" fmla="*/ 0 h 21600"/>
              <a:gd name="T2" fmla="*/ 2147483646 w 21600"/>
              <a:gd name="T3" fmla="*/ 2147483646 h 21600"/>
              <a:gd name="T4" fmla="*/ 2147483646 w 21600"/>
              <a:gd name="T5" fmla="*/ 0 h 21600"/>
              <a:gd name="T6" fmla="*/ 2147483646 w 21600"/>
              <a:gd name="T7" fmla="*/ 0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cs-CZ"/>
          </a:p>
        </p:txBody>
      </p:sp>
      <p:sp>
        <p:nvSpPr>
          <p:cNvPr id="19501" name="Line 46"/>
          <p:cNvSpPr>
            <a:spLocks noChangeShapeType="1"/>
          </p:cNvSpPr>
          <p:nvPr/>
        </p:nvSpPr>
        <p:spPr bwMode="auto">
          <a:xfrm flipH="1">
            <a:off x="8860544" y="2638774"/>
            <a:ext cx="38100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19502" name="Line 47"/>
          <p:cNvSpPr>
            <a:spLocks noChangeShapeType="1"/>
          </p:cNvSpPr>
          <p:nvPr/>
        </p:nvSpPr>
        <p:spPr bwMode="auto">
          <a:xfrm>
            <a:off x="4059944" y="2943574"/>
            <a:ext cx="1524000" cy="685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19503" name="Line 48"/>
          <p:cNvSpPr>
            <a:spLocks noChangeShapeType="1"/>
          </p:cNvSpPr>
          <p:nvPr/>
        </p:nvSpPr>
        <p:spPr bwMode="auto">
          <a:xfrm flipV="1">
            <a:off x="5812544" y="3172174"/>
            <a:ext cx="2057400" cy="4572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cs-CZ"/>
          </a:p>
        </p:txBody>
      </p:sp>
      <p:sp>
        <p:nvSpPr>
          <p:cNvPr id="19504" name="Line 49"/>
          <p:cNvSpPr>
            <a:spLocks noChangeShapeType="1"/>
          </p:cNvSpPr>
          <p:nvPr/>
        </p:nvSpPr>
        <p:spPr bwMode="auto">
          <a:xfrm>
            <a:off x="5876044" y="3715099"/>
            <a:ext cx="3200400" cy="1219200"/>
          </a:xfrm>
          <a:prstGeom prst="line">
            <a:avLst/>
          </a:prstGeom>
          <a:noFill/>
          <a:ln w="25400">
            <a:solidFill>
              <a:schemeClr val="tx1"/>
            </a:solidFill>
            <a:round/>
            <a:headEnd/>
            <a:tailEnd type="triangle" w="lg" len="lg"/>
          </a:ln>
          <a:extLst>
            <a:ext uri="{909E8E84-426E-40DD-AFC4-6F175D3DCCD1}">
              <a14:hiddenFill xmlns:a14="http://schemas.microsoft.com/office/drawing/2010/main">
                <a:noFill/>
              </a14:hiddenFill>
            </a:ext>
          </a:extLst>
        </p:spPr>
        <p:txBody>
          <a:bodyPr wrap="none"/>
          <a:lstStyle/>
          <a:p>
            <a:endParaRPr lang="cs-CZ"/>
          </a:p>
        </p:txBody>
      </p:sp>
      <p:sp>
        <p:nvSpPr>
          <p:cNvPr id="19505" name="Text Box 50"/>
          <p:cNvSpPr txBox="1">
            <a:spLocks noChangeArrowheads="1"/>
          </p:cNvSpPr>
          <p:nvPr/>
        </p:nvSpPr>
        <p:spPr bwMode="auto">
          <a:xfrm>
            <a:off x="4650494" y="1800575"/>
            <a:ext cx="2728912" cy="46037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2400" dirty="0" err="1">
                <a:latin typeface="Times New Roman" panose="02020603050405020304" pitchFamily="18" charset="0"/>
              </a:rPr>
              <a:t>Routers </a:t>
            </a:r>
            <a:r>
              <a:rPr lang="cs-CZ" altLang="cs-CZ" sz="2400" dirty="0">
                <a:latin typeface="Times New Roman" panose="02020603050405020304" pitchFamily="18" charset="0"/>
              </a:rPr>
              <a:t>/ routers</a:t>
            </a:r>
          </a:p>
        </p:txBody>
      </p:sp>
      <p:sp>
        <p:nvSpPr>
          <p:cNvPr id="19506" name="Line 51"/>
          <p:cNvSpPr>
            <a:spLocks noChangeShapeType="1"/>
          </p:cNvSpPr>
          <p:nvPr/>
        </p:nvSpPr>
        <p:spPr bwMode="auto">
          <a:xfrm flipH="1">
            <a:off x="3983744" y="2333974"/>
            <a:ext cx="838200" cy="4572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9507" name="Line 52"/>
          <p:cNvSpPr>
            <a:spLocks noChangeShapeType="1"/>
          </p:cNvSpPr>
          <p:nvPr/>
        </p:nvSpPr>
        <p:spPr bwMode="auto">
          <a:xfrm>
            <a:off x="7107944" y="2410174"/>
            <a:ext cx="762000" cy="6096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9508" name="Line 53"/>
          <p:cNvSpPr>
            <a:spLocks noChangeShapeType="1"/>
          </p:cNvSpPr>
          <p:nvPr/>
        </p:nvSpPr>
        <p:spPr bwMode="auto">
          <a:xfrm flipH="1">
            <a:off x="5736344" y="2333974"/>
            <a:ext cx="152400" cy="9906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9509" name="Text Box 54"/>
          <p:cNvSpPr txBox="1">
            <a:spLocks noChangeArrowheads="1"/>
          </p:cNvSpPr>
          <p:nvPr/>
        </p:nvSpPr>
        <p:spPr bwMode="auto">
          <a:xfrm>
            <a:off x="7966782" y="4966787"/>
            <a:ext cx="2244724"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cs-CZ" altLang="cs-CZ" sz="2400" dirty="0"/>
              <a:t>Internet</a:t>
            </a:r>
          </a:p>
        </p:txBody>
      </p:sp>
      <p:sp>
        <p:nvSpPr>
          <p:cNvPr id="19510" name="Text Box 58"/>
          <p:cNvSpPr txBox="1">
            <a:spLocks noChangeArrowheads="1"/>
          </p:cNvSpPr>
          <p:nvPr/>
        </p:nvSpPr>
        <p:spPr bwMode="auto">
          <a:xfrm>
            <a:off x="3786895" y="4967637"/>
            <a:ext cx="3419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cs-CZ" altLang="cs-CZ" sz="2400"/>
              <a:t>Intranet</a:t>
            </a:r>
          </a:p>
        </p:txBody>
      </p:sp>
      <p:sp>
        <p:nvSpPr>
          <p:cNvPr id="55" name="Text Box 50"/>
          <p:cNvSpPr txBox="1">
            <a:spLocks noChangeArrowheads="1"/>
          </p:cNvSpPr>
          <p:nvPr/>
        </p:nvSpPr>
        <p:spPr bwMode="auto">
          <a:xfrm>
            <a:off x="1782317" y="4217511"/>
            <a:ext cx="1039067" cy="46166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2400" dirty="0">
                <a:latin typeface="Times New Roman" panose="02020603050405020304" pitchFamily="18" charset="0"/>
              </a:rPr>
              <a:t>Switch</a:t>
            </a:r>
            <a:endParaRPr lang="cs-CZ" altLang="cs-CZ" sz="2400" dirty="0">
              <a:latin typeface="Times New Roman" panose="02020603050405020304" pitchFamily="18" charset="0"/>
            </a:endParaRPr>
          </a:p>
        </p:txBody>
      </p:sp>
      <p:sp>
        <p:nvSpPr>
          <p:cNvPr id="56" name="Line 53"/>
          <p:cNvSpPr>
            <a:spLocks noChangeShapeType="1"/>
          </p:cNvSpPr>
          <p:nvPr/>
        </p:nvSpPr>
        <p:spPr bwMode="auto">
          <a:xfrm flipV="1">
            <a:off x="2231143" y="2638774"/>
            <a:ext cx="985837" cy="15240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57" name="Line 53"/>
          <p:cNvSpPr>
            <a:spLocks noChangeShapeType="1"/>
          </p:cNvSpPr>
          <p:nvPr/>
        </p:nvSpPr>
        <p:spPr bwMode="auto">
          <a:xfrm flipV="1">
            <a:off x="2853445" y="4238973"/>
            <a:ext cx="2438400" cy="195263"/>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Tree>
    <p:extLst>
      <p:ext uri="{BB962C8B-B14F-4D97-AF65-F5344CB8AC3E}">
        <p14:creationId xmlns:p14="http://schemas.microsoft.com/office/powerpoint/2010/main" val="14381680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E87BF10-4236-47B6-8695-685D6D55BBB3}"/>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0EA8B9B7-1482-4B96-95CB-0ADA2AF2F5E1}"/>
              </a:ext>
            </a:extLst>
          </p:cNvPr>
          <p:cNvSpPr>
            <a:spLocks noGrp="1"/>
          </p:cNvSpPr>
          <p:nvPr>
            <p:ph type="sldNum" sz="quarter" idx="11"/>
          </p:nvPr>
        </p:nvSpPr>
        <p:spPr/>
        <p:txBody>
          <a:bodyPr/>
          <a:lstStyle/>
          <a:p>
            <a:fld id="{0970407D-EE58-4A0B-824B-1D3AE42DD9CF}" type="slidenum">
              <a:rPr lang="cs-CZ" altLang="cs-CZ" smtClean="0"/>
              <a:t>70</a:t>
            </a:fld>
            <a:endParaRPr lang="cs-CZ" altLang="cs-CZ" dirty="0"/>
          </a:p>
        </p:txBody>
      </p:sp>
      <p:sp>
        <p:nvSpPr>
          <p:cNvPr id="114690" name="Nadpis 1"/>
          <p:cNvSpPr>
            <a:spLocks noGrp="1"/>
          </p:cNvSpPr>
          <p:nvPr>
            <p:ph type="title"/>
          </p:nvPr>
        </p:nvSpPr>
        <p:spPr/>
        <p:txBody>
          <a:bodyPr/>
          <a:lstStyle/>
          <a:p>
            <a:r>
              <a:rPr lang="cs-CZ" altLang="cs-CZ"/>
              <a:t>Classification in oncology</a:t>
            </a:r>
          </a:p>
        </p:txBody>
      </p:sp>
      <p:sp>
        <p:nvSpPr>
          <p:cNvPr id="114691" name="Zástupný symbol pro obsah 2"/>
          <p:cNvSpPr>
            <a:spLocks noGrp="1"/>
          </p:cNvSpPr>
          <p:nvPr>
            <p:ph idx="1"/>
          </p:nvPr>
        </p:nvSpPr>
        <p:spPr/>
        <p:txBody>
          <a:bodyPr/>
          <a:lstStyle/>
          <a:p>
            <a:pPr>
              <a:buFont typeface="Wingdings" panose="05000000000000000000" pitchFamily="2" charset="2"/>
              <a:buChar char="§"/>
            </a:pPr>
            <a:r>
              <a:rPr lang="cs-CZ" altLang="cs-CZ" sz="2400" dirty="0"/>
              <a:t>MKN classification - O</a:t>
            </a:r>
          </a:p>
          <a:p>
            <a:pPr lvl="1">
              <a:buFont typeface="Wingdings" panose="05000000000000000000" pitchFamily="2" charset="2"/>
              <a:buChar char="§"/>
            </a:pPr>
            <a:r>
              <a:rPr lang="cs-CZ" altLang="cs-CZ" sz="1800" dirty="0"/>
              <a:t>Currently version 3</a:t>
            </a:r>
          </a:p>
          <a:p>
            <a:pPr lvl="1">
              <a:buFont typeface="Wingdings" panose="05000000000000000000" pitchFamily="2" charset="2"/>
              <a:buChar char="§"/>
            </a:pPr>
            <a:r>
              <a:rPr lang="cs-CZ" altLang="cs-CZ" sz="1800" dirty="0"/>
              <a:t>Translation of the International Classification of Diseases (ICD) - O</a:t>
            </a:r>
          </a:p>
          <a:p>
            <a:pPr lvl="1">
              <a:buFont typeface="Wingdings" panose="05000000000000000000" pitchFamily="2" charset="2"/>
              <a:buChar char="§"/>
            </a:pPr>
            <a:r>
              <a:rPr lang="cs-CZ" altLang="cs-CZ" sz="1800" dirty="0"/>
              <a:t>Morphological code</a:t>
            </a:r>
          </a:p>
          <a:p>
            <a:pPr marL="1200150" lvl="2" indent="-285750">
              <a:buFont typeface="Wingdings" panose="05000000000000000000" pitchFamily="2" charset="2"/>
              <a:buChar char="§"/>
            </a:pPr>
            <a:r>
              <a:rPr lang="cs-CZ" altLang="cs-CZ" b="1" dirty="0"/>
              <a:t>M - 8140/ 3 1</a:t>
            </a:r>
          </a:p>
          <a:p>
            <a:pPr marL="1657350" lvl="3" indent="-285750">
              <a:buFont typeface="Wingdings" panose="05000000000000000000" pitchFamily="2" charset="2"/>
              <a:buChar char="§"/>
            </a:pPr>
            <a:r>
              <a:rPr lang="cs-CZ" altLang="cs-CZ" sz="1600" b="1" dirty="0"/>
              <a:t>  histology/behavior (grade)</a:t>
            </a:r>
            <a:endParaRPr lang="cs-CZ" altLang="cs-CZ" sz="1600" dirty="0"/>
          </a:p>
          <a:p>
            <a:pPr lvl="1">
              <a:buFont typeface="Wingdings" panose="05000000000000000000" pitchFamily="2" charset="2"/>
              <a:buChar char="§"/>
            </a:pPr>
            <a:r>
              <a:rPr lang="cs-CZ" altLang="cs-CZ" sz="1800" dirty="0"/>
              <a:t>Topographic code</a:t>
            </a:r>
          </a:p>
          <a:p>
            <a:pPr marL="1200150" lvl="2" indent="-285750">
              <a:buFont typeface="Wingdings" panose="05000000000000000000" pitchFamily="2" charset="2"/>
              <a:buChar char="§"/>
            </a:pPr>
            <a:r>
              <a:rPr lang="cs-CZ" altLang="cs-CZ" b="1" dirty="0"/>
              <a:t>C50.2 Upper inner quadrant of the breast</a:t>
            </a:r>
          </a:p>
          <a:p>
            <a:pPr>
              <a:buFont typeface="Wingdings" panose="05000000000000000000" pitchFamily="2" charset="2"/>
              <a:buChar char="§"/>
            </a:pPr>
            <a:r>
              <a:rPr lang="cs-CZ" altLang="cs-CZ" sz="2400" dirty="0"/>
              <a:t>TNM classification</a:t>
            </a:r>
          </a:p>
          <a:p>
            <a:pPr lvl="1">
              <a:buFont typeface="Wingdings" panose="05000000000000000000" pitchFamily="2" charset="2"/>
              <a:buChar char="§"/>
            </a:pPr>
            <a:r>
              <a:rPr lang="cs-CZ" altLang="cs-CZ" sz="1800" dirty="0"/>
              <a:t>Extent of cancer</a:t>
            </a:r>
          </a:p>
          <a:p>
            <a:pPr marL="1200150" lvl="2" indent="-285750">
              <a:buFont typeface="Wingdings" panose="05000000000000000000" pitchFamily="2" charset="2"/>
              <a:buChar char="§"/>
            </a:pPr>
            <a:r>
              <a:rPr lang="cs-CZ" altLang="cs-CZ" sz="1600" dirty="0"/>
              <a:t>T - size of the tumour itself (T1 to T4)</a:t>
            </a:r>
          </a:p>
          <a:p>
            <a:pPr marL="1200150" lvl="2" indent="-285750">
              <a:buFont typeface="Wingdings" panose="05000000000000000000" pitchFamily="2" charset="2"/>
              <a:buChar char="§"/>
            </a:pPr>
            <a:r>
              <a:rPr lang="cs-CZ" altLang="cs-CZ" sz="1600" dirty="0"/>
              <a:t>N - involvement of adjacent lymph nodes (N0 - N3)</a:t>
            </a:r>
          </a:p>
          <a:p>
            <a:pPr marL="1200150" lvl="2" indent="-285750">
              <a:buFont typeface="Wingdings" panose="05000000000000000000" pitchFamily="2" charset="2"/>
              <a:buChar char="§"/>
            </a:pPr>
            <a:r>
              <a:rPr lang="cs-CZ" altLang="cs-CZ" sz="1600" dirty="0"/>
              <a:t>M - metastatic involvement (M0/M1)</a:t>
            </a:r>
          </a:p>
        </p:txBody>
      </p:sp>
    </p:spTree>
    <p:extLst>
      <p:ext uri="{BB962C8B-B14F-4D97-AF65-F5344CB8AC3E}">
        <p14:creationId xmlns:p14="http://schemas.microsoft.com/office/powerpoint/2010/main" val="251502185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D0494D1-4A3F-4E58-90A6-7511C1ED0CD6}"/>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F3FE12A9-AC80-41C0-A4D6-436D3D7D5A7A}"/>
              </a:ext>
            </a:extLst>
          </p:cNvPr>
          <p:cNvSpPr>
            <a:spLocks noGrp="1"/>
          </p:cNvSpPr>
          <p:nvPr>
            <p:ph type="sldNum" sz="quarter" idx="11"/>
          </p:nvPr>
        </p:nvSpPr>
        <p:spPr/>
        <p:txBody>
          <a:bodyPr/>
          <a:lstStyle/>
          <a:p>
            <a:fld id="{0970407D-EE58-4A0B-824B-1D3AE42DD9CF}" type="slidenum">
              <a:rPr lang="cs-CZ" altLang="cs-CZ" smtClean="0"/>
              <a:t>71</a:t>
            </a:fld>
            <a:endParaRPr lang="cs-CZ" altLang="cs-CZ" dirty="0"/>
          </a:p>
        </p:txBody>
      </p:sp>
      <p:sp>
        <p:nvSpPr>
          <p:cNvPr id="119810" name="Nadpis 1"/>
          <p:cNvSpPr>
            <a:spLocks noGrp="1"/>
          </p:cNvSpPr>
          <p:nvPr>
            <p:ph type="title"/>
          </p:nvPr>
        </p:nvSpPr>
        <p:spPr/>
        <p:txBody>
          <a:bodyPr/>
          <a:lstStyle/>
          <a:p>
            <a:r>
              <a:rPr lang="cs-CZ" altLang="cs-CZ"/>
              <a:t>HL7</a:t>
            </a:r>
          </a:p>
        </p:txBody>
      </p:sp>
      <p:sp>
        <p:nvSpPr>
          <p:cNvPr id="119811" name="Zástupný symbol pro obsah 2"/>
          <p:cNvSpPr>
            <a:spLocks noGrp="1"/>
          </p:cNvSpPr>
          <p:nvPr>
            <p:ph idx="1"/>
          </p:nvPr>
        </p:nvSpPr>
        <p:spPr/>
        <p:txBody>
          <a:bodyPr/>
          <a:lstStyle/>
          <a:p>
            <a:pPr>
              <a:lnSpc>
                <a:spcPct val="150000"/>
              </a:lnSpc>
              <a:buFont typeface="Wingdings" panose="05000000000000000000" pitchFamily="2" charset="2"/>
              <a:buChar char="§"/>
            </a:pPr>
            <a:r>
              <a:rPr lang="cs-CZ" altLang="cs-CZ" sz="1800" dirty="0" err="1"/>
              <a:t>Health </a:t>
            </a:r>
            <a:r>
              <a:rPr lang="cs-CZ" altLang="cs-CZ" sz="1800" dirty="0"/>
              <a:t>level 7</a:t>
            </a:r>
          </a:p>
          <a:p>
            <a:pPr>
              <a:lnSpc>
                <a:spcPct val="150000"/>
              </a:lnSpc>
              <a:buFont typeface="Wingdings" panose="05000000000000000000" pitchFamily="2" charset="2"/>
              <a:buChar char="§"/>
            </a:pPr>
            <a:r>
              <a:rPr lang="cs-CZ" altLang="cs-CZ" sz="1800" dirty="0"/>
              <a:t>Worldwide distribution</a:t>
            </a:r>
          </a:p>
          <a:p>
            <a:pPr>
              <a:lnSpc>
                <a:spcPct val="150000"/>
              </a:lnSpc>
              <a:buFont typeface="Wingdings" panose="05000000000000000000" pitchFamily="2" charset="2"/>
              <a:buChar char="§"/>
            </a:pPr>
            <a:r>
              <a:rPr lang="cs-CZ" altLang="cs-CZ" sz="1800" dirty="0"/>
              <a:t>Centre in the USA </a:t>
            </a:r>
          </a:p>
          <a:p>
            <a:pPr lvl="1">
              <a:lnSpc>
                <a:spcPct val="150000"/>
              </a:lnSpc>
              <a:buFont typeface="Wingdings" panose="05000000000000000000" pitchFamily="2" charset="2"/>
              <a:buChar char="§"/>
            </a:pPr>
            <a:r>
              <a:rPr lang="cs-CZ" altLang="cs-CZ" sz="1800" dirty="0"/>
              <a:t>www.hl7.org</a:t>
            </a:r>
          </a:p>
          <a:p>
            <a:pPr>
              <a:lnSpc>
                <a:spcPct val="150000"/>
              </a:lnSpc>
              <a:buFont typeface="Wingdings" panose="05000000000000000000" pitchFamily="2" charset="2"/>
              <a:buChar char="§"/>
            </a:pPr>
            <a:r>
              <a:rPr lang="cs-CZ" altLang="cs-CZ" sz="1800" dirty="0"/>
              <a:t>Branches in individual countries</a:t>
            </a:r>
          </a:p>
          <a:p>
            <a:pPr lvl="1">
              <a:lnSpc>
                <a:spcPct val="150000"/>
              </a:lnSpc>
              <a:buFont typeface="Wingdings" panose="05000000000000000000" pitchFamily="2" charset="2"/>
              <a:buChar char="§"/>
            </a:pPr>
            <a:r>
              <a:rPr lang="cs-CZ" altLang="cs-CZ" sz="1800" dirty="0"/>
              <a:t>www.hl7.cz</a:t>
            </a:r>
          </a:p>
          <a:p>
            <a:pPr>
              <a:lnSpc>
                <a:spcPct val="150000"/>
              </a:lnSpc>
              <a:buFont typeface="Wingdings" panose="05000000000000000000" pitchFamily="2" charset="2"/>
              <a:buChar char="§"/>
            </a:pPr>
            <a:r>
              <a:rPr lang="cs-CZ" altLang="cs-CZ" sz="1800" dirty="0"/>
              <a:t>"Factory" for communication standards in healthcare</a:t>
            </a:r>
          </a:p>
          <a:p>
            <a:pPr>
              <a:lnSpc>
                <a:spcPct val="150000"/>
              </a:lnSpc>
              <a:buFont typeface="Wingdings" panose="05000000000000000000" pitchFamily="2" charset="2"/>
              <a:buChar char="§"/>
            </a:pPr>
            <a:r>
              <a:rPr lang="cs-CZ" altLang="cs-CZ" sz="1800" dirty="0"/>
              <a:t>Limited distribution in the Czech Republic</a:t>
            </a:r>
          </a:p>
        </p:txBody>
      </p:sp>
    </p:spTree>
    <p:extLst>
      <p:ext uri="{BB962C8B-B14F-4D97-AF65-F5344CB8AC3E}">
        <p14:creationId xmlns:p14="http://schemas.microsoft.com/office/powerpoint/2010/main" val="32826710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56F2B20-4FB9-4C40-81D2-B1DD1C89C68F}"/>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3C09A712-A1CD-4D06-BE78-24506C8FE03A}"/>
              </a:ext>
            </a:extLst>
          </p:cNvPr>
          <p:cNvSpPr>
            <a:spLocks noGrp="1"/>
          </p:cNvSpPr>
          <p:nvPr>
            <p:ph type="sldNum" sz="quarter" idx="11"/>
          </p:nvPr>
        </p:nvSpPr>
        <p:spPr/>
        <p:txBody>
          <a:bodyPr/>
          <a:lstStyle/>
          <a:p>
            <a:fld id="{0970407D-EE58-4A0B-824B-1D3AE42DD9CF}" type="slidenum">
              <a:rPr lang="cs-CZ" altLang="cs-CZ" smtClean="0"/>
              <a:t>72</a:t>
            </a:fld>
            <a:endParaRPr lang="cs-CZ" altLang="cs-CZ" dirty="0"/>
          </a:p>
        </p:txBody>
      </p:sp>
      <p:sp>
        <p:nvSpPr>
          <p:cNvPr id="120834" name="Nadpis 1"/>
          <p:cNvSpPr>
            <a:spLocks noGrp="1"/>
          </p:cNvSpPr>
          <p:nvPr>
            <p:ph type="title"/>
          </p:nvPr>
        </p:nvSpPr>
        <p:spPr/>
        <p:txBody>
          <a:bodyPr/>
          <a:lstStyle/>
          <a:p>
            <a:r>
              <a:rPr lang="cs-CZ" altLang="cs-CZ"/>
              <a:t>CDA</a:t>
            </a:r>
          </a:p>
        </p:txBody>
      </p:sp>
      <p:sp>
        <p:nvSpPr>
          <p:cNvPr id="120835" name="Zástupný symbol pro obsah 2"/>
          <p:cNvSpPr>
            <a:spLocks noGrp="1"/>
          </p:cNvSpPr>
          <p:nvPr>
            <p:ph idx="1"/>
          </p:nvPr>
        </p:nvSpPr>
        <p:spPr/>
        <p:txBody>
          <a:bodyPr/>
          <a:lstStyle/>
          <a:p>
            <a:pPr marL="72000" indent="0">
              <a:lnSpc>
                <a:spcPct val="150000"/>
              </a:lnSpc>
              <a:buNone/>
            </a:pPr>
            <a:r>
              <a:rPr lang="cs-CZ" altLang="cs-CZ" sz="2400" dirty="0" err="1"/>
              <a:t>Clinical document architecture</a:t>
            </a:r>
            <a:endParaRPr lang="cs-CZ" altLang="cs-CZ" sz="2400" dirty="0"/>
          </a:p>
          <a:p>
            <a:pPr lvl="1">
              <a:lnSpc>
                <a:spcPct val="150000"/>
              </a:lnSpc>
              <a:buFont typeface="Wingdings" panose="05000000000000000000" pitchFamily="2" charset="2"/>
              <a:buChar char="§"/>
            </a:pPr>
            <a:r>
              <a:rPr lang="cs-CZ" altLang="cs-CZ" sz="1800" dirty="0"/>
              <a:t>HL7 application</a:t>
            </a:r>
          </a:p>
          <a:p>
            <a:pPr lvl="1">
              <a:lnSpc>
                <a:spcPct val="150000"/>
              </a:lnSpc>
              <a:buFont typeface="Wingdings" panose="05000000000000000000" pitchFamily="2" charset="2"/>
              <a:buChar char="§"/>
            </a:pPr>
            <a:r>
              <a:rPr lang="cs-CZ" altLang="cs-CZ" sz="1800" dirty="0"/>
              <a:t>Formalized clinical document (medical reports)</a:t>
            </a:r>
          </a:p>
          <a:p>
            <a:pPr lvl="1">
              <a:lnSpc>
                <a:spcPct val="150000"/>
              </a:lnSpc>
              <a:buFont typeface="Wingdings" panose="05000000000000000000" pitchFamily="2" charset="2"/>
              <a:buChar char="§"/>
            </a:pPr>
            <a:r>
              <a:rPr lang="cs-CZ" altLang="cs-CZ" sz="1800" dirty="0"/>
              <a:t>3 levels of formalisation</a:t>
            </a:r>
          </a:p>
          <a:p>
            <a:pPr marL="1200150" lvl="2" indent="-285750">
              <a:lnSpc>
                <a:spcPct val="150000"/>
              </a:lnSpc>
              <a:buFont typeface="Wingdings" panose="05000000000000000000" pitchFamily="2" charset="2"/>
              <a:buChar char="§"/>
            </a:pPr>
            <a:r>
              <a:rPr lang="cs-CZ" altLang="cs-CZ" sz="1800" dirty="0"/>
              <a:t>Formalized header + unstructured text</a:t>
            </a:r>
          </a:p>
          <a:p>
            <a:pPr marL="1200150" lvl="2" indent="-285750">
              <a:lnSpc>
                <a:spcPct val="150000"/>
              </a:lnSpc>
              <a:buFont typeface="Wingdings" panose="05000000000000000000" pitchFamily="2" charset="2"/>
              <a:buChar char="§"/>
            </a:pPr>
            <a:r>
              <a:rPr lang="cs-CZ" altLang="cs-CZ" sz="1800" dirty="0"/>
              <a:t>Header + split text into blocks</a:t>
            </a:r>
          </a:p>
          <a:p>
            <a:pPr marL="1200150" lvl="2" indent="-285750">
              <a:lnSpc>
                <a:spcPct val="150000"/>
              </a:lnSpc>
              <a:buFont typeface="Wingdings" panose="05000000000000000000" pitchFamily="2" charset="2"/>
              <a:buChar char="§"/>
            </a:pPr>
            <a:r>
              <a:rPr lang="cs-CZ" altLang="cs-CZ" sz="1800" dirty="0"/>
              <a:t>Fully structured machine-processable content</a:t>
            </a:r>
          </a:p>
          <a:p>
            <a:pPr lvl="1">
              <a:lnSpc>
                <a:spcPct val="150000"/>
              </a:lnSpc>
              <a:buFont typeface="Wingdings" panose="05000000000000000000" pitchFamily="2" charset="2"/>
              <a:buChar char="§"/>
            </a:pPr>
            <a:r>
              <a:rPr lang="cs-CZ" altLang="cs-CZ" sz="1800" dirty="0"/>
              <a:t>CDA </a:t>
            </a:r>
            <a:r>
              <a:rPr lang="cs-CZ" altLang="cs-CZ" sz="1800" dirty="0" err="1"/>
              <a:t>templates</a:t>
            </a:r>
            <a:r>
              <a:rPr lang="cs-CZ" altLang="cs-CZ" sz="1800" dirty="0"/>
              <a:t> prepared for specific documents</a:t>
            </a:r>
          </a:p>
          <a:p>
            <a:pPr lvl="1">
              <a:lnSpc>
                <a:spcPct val="150000"/>
              </a:lnSpc>
              <a:buFont typeface="Wingdings" panose="05000000000000000000" pitchFamily="2" charset="2"/>
              <a:buChar char="§"/>
            </a:pPr>
            <a:r>
              <a:rPr lang="cs-CZ" altLang="cs-CZ" sz="1800" dirty="0"/>
              <a:t>Applied e.g. in Austria, Poland</a:t>
            </a:r>
          </a:p>
        </p:txBody>
      </p:sp>
    </p:spTree>
    <p:extLst>
      <p:ext uri="{BB962C8B-B14F-4D97-AF65-F5344CB8AC3E}">
        <p14:creationId xmlns:p14="http://schemas.microsoft.com/office/powerpoint/2010/main" val="138150995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5BB5893-63E8-4FDD-8E3D-677D0C6B293B}"/>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CB0836E0-3BE6-49DE-A099-D0EB881EB898}"/>
              </a:ext>
            </a:extLst>
          </p:cNvPr>
          <p:cNvSpPr>
            <a:spLocks noGrp="1"/>
          </p:cNvSpPr>
          <p:nvPr>
            <p:ph type="sldNum" sz="quarter" idx="11"/>
          </p:nvPr>
        </p:nvSpPr>
        <p:spPr/>
        <p:txBody>
          <a:bodyPr/>
          <a:lstStyle/>
          <a:p>
            <a:fld id="{0970407D-EE58-4A0B-824B-1D3AE42DD9CF}" type="slidenum">
              <a:rPr lang="cs-CZ" altLang="cs-CZ" smtClean="0"/>
              <a:t>73</a:t>
            </a:fld>
            <a:endParaRPr lang="cs-CZ" altLang="cs-CZ" dirty="0"/>
          </a:p>
        </p:txBody>
      </p:sp>
      <p:sp>
        <p:nvSpPr>
          <p:cNvPr id="122882" name="Nadpis 1"/>
          <p:cNvSpPr>
            <a:spLocks noGrp="1"/>
          </p:cNvSpPr>
          <p:nvPr>
            <p:ph type="title"/>
          </p:nvPr>
        </p:nvSpPr>
        <p:spPr/>
        <p:txBody>
          <a:bodyPr/>
          <a:lstStyle/>
          <a:p>
            <a:r>
              <a:rPr lang="cs-CZ" altLang="cs-CZ"/>
              <a:t>SNOMED</a:t>
            </a:r>
          </a:p>
        </p:txBody>
      </p:sp>
      <p:sp>
        <p:nvSpPr>
          <p:cNvPr id="122883" name="Zástupný symbol pro obsah 2"/>
          <p:cNvSpPr>
            <a:spLocks noGrp="1"/>
          </p:cNvSpPr>
          <p:nvPr>
            <p:ph idx="1"/>
          </p:nvPr>
        </p:nvSpPr>
        <p:spPr/>
        <p:txBody>
          <a:bodyPr/>
          <a:lstStyle/>
          <a:p>
            <a:pPr>
              <a:buFont typeface="Wingdings" panose="05000000000000000000" pitchFamily="2" charset="2"/>
              <a:buChar char="§"/>
            </a:pPr>
            <a:r>
              <a:rPr lang="cs-CZ" altLang="cs-CZ" sz="1800" dirty="0"/>
              <a:t>Clinical terminology</a:t>
            </a:r>
          </a:p>
          <a:p>
            <a:pPr>
              <a:buFont typeface="Wingdings" panose="05000000000000000000" pitchFamily="2" charset="2"/>
              <a:buChar char="§"/>
            </a:pPr>
            <a:r>
              <a:rPr lang="cs-CZ" altLang="cs-CZ" sz="1800" dirty="0"/>
              <a:t>Managed by the </a:t>
            </a:r>
            <a:r>
              <a:rPr lang="en-US" altLang="cs-CZ" sz="1800" dirty="0">
                <a:hlinkClick r:id="rId2"/>
              </a:rPr>
              <a:t>International Health Terminology Standards Development </a:t>
            </a:r>
            <a:r>
              <a:rPr lang="en-US" altLang="cs-CZ" sz="1800" dirty="0" err="1">
                <a:hlinkClick r:id="rId2"/>
              </a:rPr>
              <a:t>Organisation </a:t>
            </a:r>
            <a:r>
              <a:rPr lang="en-US" altLang="cs-CZ" sz="1800" dirty="0">
                <a:hlinkClick r:id="rId2"/>
              </a:rPr>
              <a:t>(IHTSDO)</a:t>
            </a:r>
            <a:endParaRPr lang="cs-CZ" altLang="cs-CZ" sz="1800" dirty="0"/>
          </a:p>
          <a:p>
            <a:pPr>
              <a:buFont typeface="Wingdings" panose="05000000000000000000" pitchFamily="2" charset="2"/>
              <a:buChar char="§"/>
            </a:pPr>
            <a:r>
              <a:rPr lang="cs-CZ" altLang="cs-CZ" sz="1800" dirty="0"/>
              <a:t>Not only the terms, but especially the links</a:t>
            </a:r>
          </a:p>
          <a:p>
            <a:pPr>
              <a:buFont typeface="Wingdings" panose="05000000000000000000" pitchFamily="2" charset="2"/>
              <a:buChar char="§"/>
            </a:pPr>
            <a:r>
              <a:rPr lang="cs-CZ" altLang="cs-CZ" sz="1800" dirty="0" err="1"/>
              <a:t>Multi-axial </a:t>
            </a:r>
            <a:r>
              <a:rPr lang="cs-CZ" altLang="cs-CZ" sz="1800" dirty="0"/>
              <a:t>arrangement</a:t>
            </a:r>
          </a:p>
          <a:p>
            <a:pPr>
              <a:buFont typeface="Wingdings" panose="05000000000000000000" pitchFamily="2" charset="2"/>
              <a:buChar char="§"/>
            </a:pPr>
            <a:r>
              <a:rPr lang="cs-CZ" altLang="cs-CZ" sz="1800" dirty="0"/>
              <a:t>Basic unit = concept</a:t>
            </a:r>
          </a:p>
          <a:p>
            <a:pPr>
              <a:buFont typeface="Wingdings" panose="05000000000000000000" pitchFamily="2" charset="2"/>
              <a:buChar char="§"/>
            </a:pPr>
            <a:r>
              <a:rPr lang="cs-CZ" altLang="cs-CZ" sz="1800" dirty="0"/>
              <a:t>Basic structure</a:t>
            </a:r>
          </a:p>
          <a:p>
            <a:pPr lvl="1">
              <a:buFont typeface="Wingdings" panose="05000000000000000000" pitchFamily="2" charset="2"/>
              <a:buChar char="§"/>
            </a:pPr>
            <a:r>
              <a:rPr lang="cs-CZ" altLang="cs-CZ" sz="1800" dirty="0"/>
              <a:t>Concept (</a:t>
            </a:r>
            <a:r>
              <a:rPr lang="cs-CZ" altLang="cs-CZ" sz="1800" dirty="0" err="1"/>
              <a:t>Concept</a:t>
            </a:r>
            <a:r>
              <a:rPr lang="cs-CZ" altLang="cs-CZ" sz="1800" dirty="0"/>
              <a:t>)</a:t>
            </a:r>
          </a:p>
          <a:p>
            <a:pPr lvl="1">
              <a:buFont typeface="Wingdings" panose="05000000000000000000" pitchFamily="2" charset="2"/>
              <a:buChar char="§"/>
            </a:pPr>
            <a:r>
              <a:rPr lang="cs-CZ" altLang="cs-CZ" sz="1800" dirty="0"/>
              <a:t>Description</a:t>
            </a:r>
          </a:p>
          <a:p>
            <a:pPr marL="1200150" lvl="2" indent="-285750">
              <a:buFont typeface="Wingdings" panose="05000000000000000000" pitchFamily="2" charset="2"/>
              <a:buChar char="§"/>
            </a:pPr>
            <a:r>
              <a:rPr lang="cs-CZ" altLang="cs-CZ" sz="1800" dirty="0"/>
              <a:t>FSN - </a:t>
            </a:r>
            <a:r>
              <a:rPr lang="cs-CZ" altLang="cs-CZ" sz="1800" b="1" dirty="0" err="1"/>
              <a:t>Fully Specified </a:t>
            </a:r>
            <a:r>
              <a:rPr lang="cs-CZ" altLang="cs-CZ" sz="1800" b="1" dirty="0"/>
              <a:t>Name</a:t>
            </a:r>
            <a:endParaRPr lang="cs-CZ" altLang="cs-CZ" sz="1800" dirty="0"/>
          </a:p>
          <a:p>
            <a:pPr marL="1200150" lvl="2" indent="-285750">
              <a:buFont typeface="Wingdings" panose="05000000000000000000" pitchFamily="2" charset="2"/>
              <a:buChar char="§"/>
            </a:pPr>
            <a:r>
              <a:rPr lang="cs-CZ" altLang="cs-CZ" sz="1800" i="1" dirty="0" err="1"/>
              <a:t>Preferred </a:t>
            </a:r>
            <a:r>
              <a:rPr lang="cs-CZ" altLang="cs-CZ" sz="1800" i="1" dirty="0"/>
              <a:t>Term</a:t>
            </a:r>
          </a:p>
          <a:p>
            <a:pPr marL="1200150" lvl="2" indent="-285750">
              <a:buFont typeface="Wingdings" panose="05000000000000000000" pitchFamily="2" charset="2"/>
              <a:buChar char="§"/>
            </a:pPr>
            <a:r>
              <a:rPr lang="cs-CZ" altLang="cs-CZ" sz="1800" i="1" dirty="0" err="1"/>
              <a:t>Synonyms</a:t>
            </a:r>
            <a:endParaRPr lang="cs-CZ" altLang="cs-CZ" sz="1800" dirty="0"/>
          </a:p>
          <a:p>
            <a:pPr lvl="1">
              <a:buFont typeface="Wingdings" panose="05000000000000000000" pitchFamily="2" charset="2"/>
              <a:buChar char="§"/>
            </a:pPr>
            <a:r>
              <a:rPr lang="cs-CZ" altLang="cs-CZ" sz="1800" dirty="0"/>
              <a:t>Bonds (</a:t>
            </a:r>
            <a:r>
              <a:rPr lang="cs-CZ" altLang="cs-CZ" sz="1800" dirty="0" err="1"/>
              <a:t>Relationship</a:t>
            </a:r>
            <a:r>
              <a:rPr lang="cs-CZ" altLang="cs-CZ" sz="1800" dirty="0"/>
              <a:t>)</a:t>
            </a:r>
          </a:p>
        </p:txBody>
      </p:sp>
    </p:spTree>
    <p:extLst>
      <p:ext uri="{BB962C8B-B14F-4D97-AF65-F5344CB8AC3E}">
        <p14:creationId xmlns:p14="http://schemas.microsoft.com/office/powerpoint/2010/main" val="400970994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B8732C0-4F59-4BE1-84C2-EBC044795ECD}"/>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2309968A-C784-4777-B92C-50DD4E207AD5}"/>
              </a:ext>
            </a:extLst>
          </p:cNvPr>
          <p:cNvSpPr>
            <a:spLocks noGrp="1"/>
          </p:cNvSpPr>
          <p:nvPr>
            <p:ph type="sldNum" sz="quarter" idx="11"/>
          </p:nvPr>
        </p:nvSpPr>
        <p:spPr/>
        <p:txBody>
          <a:bodyPr/>
          <a:lstStyle/>
          <a:p>
            <a:fld id="{0970407D-EE58-4A0B-824B-1D3AE42DD9CF}" type="slidenum">
              <a:rPr lang="cs-CZ" altLang="cs-CZ" smtClean="0"/>
              <a:t>74</a:t>
            </a:fld>
            <a:endParaRPr lang="cs-CZ" altLang="cs-CZ" dirty="0"/>
          </a:p>
        </p:txBody>
      </p:sp>
      <p:sp>
        <p:nvSpPr>
          <p:cNvPr id="121858" name="Nadpis 1"/>
          <p:cNvSpPr>
            <a:spLocks noGrp="1"/>
          </p:cNvSpPr>
          <p:nvPr>
            <p:ph type="title"/>
          </p:nvPr>
        </p:nvSpPr>
        <p:spPr/>
        <p:txBody>
          <a:bodyPr/>
          <a:lstStyle/>
          <a:p>
            <a:r>
              <a:rPr lang="cs-CZ" altLang="cs-CZ"/>
              <a:t>SNOMED</a:t>
            </a:r>
          </a:p>
        </p:txBody>
      </p:sp>
      <p:sp>
        <p:nvSpPr>
          <p:cNvPr id="121859" name="Zástupný symbol pro obsah 2"/>
          <p:cNvSpPr>
            <a:spLocks noGrp="1"/>
          </p:cNvSpPr>
          <p:nvPr>
            <p:ph idx="1"/>
          </p:nvPr>
        </p:nvSpPr>
        <p:spPr/>
        <p:txBody>
          <a:bodyPr/>
          <a:lstStyle/>
          <a:p>
            <a:pPr>
              <a:buFont typeface="Wingdings" panose="05000000000000000000" pitchFamily="2" charset="2"/>
              <a:buChar char="§"/>
            </a:pPr>
            <a:r>
              <a:rPr lang="cs-CZ" altLang="cs-CZ" sz="1600"/>
              <a:t>Approximately 400 thousand concepts</a:t>
            </a:r>
          </a:p>
          <a:p>
            <a:pPr>
              <a:buFont typeface="Wingdings" panose="05000000000000000000" pitchFamily="2" charset="2"/>
              <a:buChar char="§"/>
            </a:pPr>
            <a:r>
              <a:rPr lang="cs-CZ" altLang="cs-CZ" sz="1600" b="1"/>
              <a:t>19 root concepts</a:t>
            </a:r>
          </a:p>
          <a:p>
            <a:pPr lvl="1">
              <a:buFont typeface="Wingdings" panose="05000000000000000000" pitchFamily="2" charset="2"/>
              <a:buChar char="§"/>
            </a:pPr>
            <a:r>
              <a:rPr lang="cs-CZ" altLang="cs-CZ" sz="1600"/>
              <a:t>Observable entity (questions)</a:t>
            </a:r>
          </a:p>
          <a:p>
            <a:pPr lvl="1">
              <a:buFont typeface="Wingdings" panose="05000000000000000000" pitchFamily="2" charset="2"/>
              <a:buChar char="§"/>
            </a:pPr>
            <a:r>
              <a:rPr lang="cs-CZ" altLang="cs-CZ" sz="1600"/>
              <a:t>Clinical finding (answers)</a:t>
            </a:r>
          </a:p>
          <a:p>
            <a:pPr lvl="1">
              <a:buFont typeface="Wingdings" panose="05000000000000000000" pitchFamily="2" charset="2"/>
              <a:buChar char="§"/>
            </a:pPr>
            <a:r>
              <a:rPr lang="cs-CZ" altLang="cs-CZ" sz="1600"/>
              <a:t>Procedure</a:t>
            </a:r>
          </a:p>
          <a:p>
            <a:pPr lvl="1">
              <a:buFont typeface="Wingdings" panose="05000000000000000000" pitchFamily="2" charset="2"/>
              <a:buChar char="§"/>
            </a:pPr>
            <a:r>
              <a:rPr lang="cs-CZ" altLang="cs-CZ" sz="1600"/>
              <a:t>Body structure</a:t>
            </a:r>
          </a:p>
          <a:p>
            <a:pPr lvl="1">
              <a:buFont typeface="Wingdings" panose="05000000000000000000" pitchFamily="2" charset="2"/>
              <a:buChar char="§"/>
            </a:pPr>
            <a:r>
              <a:rPr lang="cs-CZ" altLang="cs-CZ" sz="1600"/>
              <a:t>Organism</a:t>
            </a:r>
          </a:p>
          <a:p>
            <a:pPr lvl="1">
              <a:buFont typeface="Wingdings" panose="05000000000000000000" pitchFamily="2" charset="2"/>
              <a:buChar char="§"/>
            </a:pPr>
            <a:r>
              <a:rPr lang="cs-CZ" altLang="cs-CZ" sz="1600"/>
              <a:t>Substance</a:t>
            </a:r>
          </a:p>
          <a:p>
            <a:pPr lvl="1">
              <a:buFont typeface="Wingdings" panose="05000000000000000000" pitchFamily="2" charset="2"/>
              <a:buChar char="§"/>
            </a:pPr>
            <a:r>
              <a:rPr lang="cs-CZ" altLang="cs-CZ" sz="1600"/>
              <a:t>Pharmaceutical products</a:t>
            </a:r>
          </a:p>
          <a:p>
            <a:pPr lvl="1">
              <a:buFont typeface="Wingdings" panose="05000000000000000000" pitchFamily="2" charset="2"/>
              <a:buChar char="§"/>
            </a:pPr>
            <a:r>
              <a:rPr lang="cs-CZ" altLang="cs-CZ" sz="1600"/>
              <a:t>Physical force</a:t>
            </a:r>
          </a:p>
          <a:p>
            <a:pPr lvl="1">
              <a:buFont typeface="Wingdings" panose="05000000000000000000" pitchFamily="2" charset="2"/>
              <a:buChar char="§"/>
            </a:pPr>
            <a:r>
              <a:rPr lang="cs-CZ" altLang="cs-CZ" sz="1600"/>
              <a:t>Physical object</a:t>
            </a:r>
          </a:p>
          <a:p>
            <a:pPr lvl="1">
              <a:buFont typeface="Wingdings" panose="05000000000000000000" pitchFamily="2" charset="2"/>
              <a:buChar char="§"/>
            </a:pPr>
            <a:r>
              <a:rPr lang="cs-CZ" altLang="cs-CZ" sz="1600"/>
              <a:t>..</a:t>
            </a:r>
          </a:p>
          <a:p>
            <a:pPr>
              <a:buFont typeface="Wingdings" panose="05000000000000000000" pitchFamily="2" charset="2"/>
              <a:buChar char="§"/>
            </a:pPr>
            <a:r>
              <a:rPr lang="cs-CZ" altLang="cs-CZ" sz="1600" b="1"/>
              <a:t>Concept name (</a:t>
            </a:r>
            <a:r>
              <a:rPr lang="cs-CZ" altLang="cs-CZ" sz="1600"/>
              <a:t>"semantic tag"</a:t>
            </a:r>
            <a:r>
              <a:rPr lang="cs-CZ" altLang="cs-CZ" sz="1600" b="1"/>
              <a:t>)</a:t>
            </a:r>
          </a:p>
          <a:p>
            <a:pPr>
              <a:buFont typeface="Wingdings" panose="05000000000000000000" pitchFamily="2" charset="2"/>
              <a:buChar char="§"/>
            </a:pPr>
            <a:r>
              <a:rPr lang="cs-CZ" altLang="cs-CZ" sz="1600"/>
              <a:t>Fracture of foot (disorder)</a:t>
            </a:r>
            <a:endParaRPr lang="cs-CZ" altLang="cs-CZ" sz="1600" b="1" dirty="0"/>
          </a:p>
        </p:txBody>
      </p:sp>
    </p:spTree>
    <p:extLst>
      <p:ext uri="{BB962C8B-B14F-4D97-AF65-F5344CB8AC3E}">
        <p14:creationId xmlns:p14="http://schemas.microsoft.com/office/powerpoint/2010/main" val="128990563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861E2B2-64E6-4467-A5EA-8F85C9357040}"/>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64EB38D0-B21C-470D-975A-9D80F1EA6DA6}"/>
              </a:ext>
            </a:extLst>
          </p:cNvPr>
          <p:cNvSpPr>
            <a:spLocks noGrp="1"/>
          </p:cNvSpPr>
          <p:nvPr>
            <p:ph type="sldNum" sz="quarter" idx="11"/>
          </p:nvPr>
        </p:nvSpPr>
        <p:spPr/>
        <p:txBody>
          <a:bodyPr/>
          <a:lstStyle/>
          <a:p>
            <a:fld id="{0970407D-EE58-4A0B-824B-1D3AE42DD9CF}" type="slidenum">
              <a:rPr lang="cs-CZ" altLang="cs-CZ" smtClean="0"/>
              <a:t>75</a:t>
            </a:fld>
            <a:endParaRPr lang="cs-CZ" altLang="cs-CZ" dirty="0"/>
          </a:p>
        </p:txBody>
      </p:sp>
      <p:sp>
        <p:nvSpPr>
          <p:cNvPr id="123906" name="Rectangle 2"/>
          <p:cNvSpPr>
            <a:spLocks noGrp="1" noChangeArrowheads="1"/>
          </p:cNvSpPr>
          <p:nvPr>
            <p:ph type="title"/>
          </p:nvPr>
        </p:nvSpPr>
        <p:spPr/>
        <p:txBody>
          <a:bodyPr/>
          <a:lstStyle/>
          <a:p>
            <a:pPr eaLnBrk="1" hangingPunct="1"/>
            <a:r>
              <a:rPr lang="cs-CZ" altLang="cs-CZ" dirty="0"/>
              <a:t>Test</a:t>
            </a:r>
          </a:p>
        </p:txBody>
      </p:sp>
      <p:sp>
        <p:nvSpPr>
          <p:cNvPr id="123907" name="Rectangle 3"/>
          <p:cNvSpPr>
            <a:spLocks noGrp="1" noChangeArrowheads="1"/>
          </p:cNvSpPr>
          <p:nvPr>
            <p:ph idx="1"/>
          </p:nvPr>
        </p:nvSpPr>
        <p:spPr>
          <a:noFill/>
        </p:spPr>
        <p:txBody>
          <a:bodyPr/>
          <a:lstStyle/>
          <a:p>
            <a:pPr>
              <a:lnSpc>
                <a:spcPct val="150000"/>
              </a:lnSpc>
              <a:buFont typeface="Wingdings" panose="05000000000000000000" pitchFamily="2" charset="2"/>
              <a:buChar char="§"/>
            </a:pPr>
            <a:r>
              <a:rPr lang="en-US" altLang="cs-CZ" sz="2000" dirty="0"/>
              <a:t>In </a:t>
            </a:r>
            <a:r>
              <a:rPr lang="cs-CZ" altLang="cs-CZ" sz="2000" dirty="0"/>
              <a:t>IS</a:t>
            </a:r>
            <a:r>
              <a:rPr lang="en-US" altLang="cs-CZ" sz="2000" dirty="0"/>
              <a:t>:</a:t>
            </a:r>
          </a:p>
          <a:p>
            <a:pPr lvl="1">
              <a:lnSpc>
                <a:spcPct val="150000"/>
              </a:lnSpc>
              <a:buFont typeface="Wingdings" panose="05000000000000000000" pitchFamily="2" charset="2"/>
              <a:buChar char="§"/>
            </a:pPr>
            <a:r>
              <a:rPr lang="en-US" altLang="cs-CZ" sz="1600" dirty="0"/>
              <a:t>Student </a:t>
            </a:r>
            <a:r>
              <a:rPr lang="cs-CZ" altLang="cs-CZ" sz="1600" dirty="0"/>
              <a:t>-&gt; </a:t>
            </a:r>
            <a:r>
              <a:rPr lang="en-US" altLang="cs-CZ" sz="1600" dirty="0" err="1"/>
              <a:t>select </a:t>
            </a:r>
            <a:r>
              <a:rPr lang="cs-CZ" altLang="cs-CZ" sz="1600" dirty="0" err="1"/>
              <a:t>subject </a:t>
            </a:r>
            <a:r>
              <a:rPr lang="cs-CZ" altLang="cs-CZ" sz="1600" dirty="0"/>
              <a:t>UPS -&gt; </a:t>
            </a:r>
            <a:r>
              <a:rPr lang="cs-CZ" altLang="cs-CZ" sz="1600" dirty="0" err="1"/>
              <a:t>Answering machines</a:t>
            </a:r>
            <a:endParaRPr lang="cs-CZ" altLang="cs-CZ" sz="1600" dirty="0"/>
          </a:p>
          <a:p>
            <a:pPr lvl="1">
              <a:lnSpc>
                <a:spcPct val="150000"/>
              </a:lnSpc>
              <a:buFont typeface="Wingdings" panose="05000000000000000000" pitchFamily="2" charset="2"/>
              <a:buChar char="§"/>
            </a:pPr>
            <a:r>
              <a:rPr lang="cs-CZ" altLang="cs-CZ" sz="1600" dirty="0" err="1"/>
              <a:t>Select</a:t>
            </a:r>
            <a:r>
              <a:rPr lang="cs-CZ" altLang="cs-CZ" sz="1600" dirty="0"/>
              <a:t> "UPS test </a:t>
            </a:r>
            <a:r>
              <a:rPr lang="cs-CZ" altLang="cs-CZ" sz="1600" dirty="0" err="1"/>
              <a:t>english</a:t>
            </a:r>
            <a:r>
              <a:rPr lang="cs-CZ" altLang="cs-CZ" sz="1600" dirty="0"/>
              <a:t> </a:t>
            </a:r>
            <a:r>
              <a:rPr lang="cs-CZ" altLang="cs-CZ" sz="1600" dirty="0" err="1"/>
              <a:t>version</a:t>
            </a:r>
            <a:r>
              <a:rPr lang="cs-CZ" altLang="cs-CZ" sz="1600" dirty="0"/>
              <a:t>" -&gt; "I </a:t>
            </a:r>
            <a:r>
              <a:rPr lang="cs-CZ" altLang="cs-CZ" sz="1600" dirty="0" err="1"/>
              <a:t>want</a:t>
            </a:r>
            <a:r>
              <a:rPr lang="cs-CZ" altLang="cs-CZ" sz="1600" dirty="0"/>
              <a:t> to build </a:t>
            </a:r>
            <a:r>
              <a:rPr lang="cs-CZ" altLang="cs-CZ" sz="1600" dirty="0" err="1"/>
              <a:t>the</a:t>
            </a:r>
            <a:r>
              <a:rPr lang="cs-CZ" altLang="cs-CZ" sz="1600" dirty="0"/>
              <a:t> </a:t>
            </a:r>
            <a:r>
              <a:rPr lang="cs-CZ" altLang="cs-CZ" sz="1600" dirty="0" err="1"/>
              <a:t>first</a:t>
            </a:r>
            <a:r>
              <a:rPr lang="cs-CZ" altLang="cs-CZ" sz="1600" dirty="0"/>
              <a:t> set </a:t>
            </a:r>
            <a:r>
              <a:rPr lang="cs-CZ" altLang="cs-CZ" sz="1600" dirty="0" err="1"/>
              <a:t>of</a:t>
            </a:r>
            <a:r>
              <a:rPr lang="cs-CZ" altLang="cs-CZ" sz="1600" dirty="0"/>
              <a:t> </a:t>
            </a:r>
            <a:r>
              <a:rPr lang="cs-CZ" altLang="cs-CZ" sz="1600" dirty="0" err="1"/>
              <a:t>questions</a:t>
            </a:r>
            <a:r>
              <a:rPr lang="cs-CZ" altLang="cs-CZ" sz="1600" dirty="0"/>
              <a:t>"</a:t>
            </a:r>
            <a:endParaRPr lang="en-US" altLang="cs-CZ" sz="1600" dirty="0"/>
          </a:p>
          <a:p>
            <a:pPr lvl="1">
              <a:lnSpc>
                <a:spcPct val="150000"/>
              </a:lnSpc>
              <a:buFont typeface="Wingdings" panose="05000000000000000000" pitchFamily="2" charset="2"/>
              <a:buChar char="§"/>
            </a:pPr>
            <a:r>
              <a:rPr lang="cs-CZ" altLang="cs-CZ" sz="1600" dirty="0"/>
              <a:t>At the end "Save and evaluate"</a:t>
            </a:r>
          </a:p>
          <a:p>
            <a:pPr lvl="1">
              <a:lnSpc>
                <a:spcPct val="150000"/>
              </a:lnSpc>
              <a:buFont typeface="Wingdings" panose="05000000000000000000" pitchFamily="2" charset="2"/>
              <a:buChar char="§"/>
            </a:pPr>
            <a:endParaRPr lang="cs-CZ" altLang="cs-CZ" sz="500" dirty="0"/>
          </a:p>
          <a:p>
            <a:pPr eaLnBrk="1" hangingPunct="1">
              <a:lnSpc>
                <a:spcPct val="150000"/>
              </a:lnSpc>
              <a:buFont typeface="Wingdings" panose="05000000000000000000" pitchFamily="2" charset="2"/>
              <a:buChar char="§"/>
            </a:pPr>
            <a:r>
              <a:rPr lang="cs-CZ" altLang="cs-CZ" sz="2000" dirty="0" err="1"/>
              <a:t>Answered by</a:t>
            </a:r>
            <a:endParaRPr lang="cs-CZ" altLang="cs-CZ" sz="2000" dirty="0"/>
          </a:p>
          <a:p>
            <a:pPr lvl="1">
              <a:lnSpc>
                <a:spcPct val="150000"/>
              </a:lnSpc>
              <a:buFont typeface="Wingdings" panose="05000000000000000000" pitchFamily="2" charset="2"/>
              <a:buChar char="§"/>
            </a:pPr>
            <a:r>
              <a:rPr lang="en-US" altLang="cs-CZ" sz="1600" dirty="0"/>
              <a:t>20 </a:t>
            </a:r>
            <a:r>
              <a:rPr lang="en-US" altLang="cs-CZ" sz="1600" dirty="0" err="1"/>
              <a:t>questions</a:t>
            </a:r>
            <a:endParaRPr lang="cs-CZ" altLang="cs-CZ" sz="1600" dirty="0"/>
          </a:p>
          <a:p>
            <a:pPr lvl="1">
              <a:lnSpc>
                <a:spcPct val="150000"/>
              </a:lnSpc>
              <a:buFont typeface="Wingdings" panose="05000000000000000000" pitchFamily="2" charset="2"/>
              <a:buChar char="§"/>
            </a:pPr>
            <a:r>
              <a:rPr lang="cs-CZ" altLang="cs-CZ" sz="1600" dirty="0"/>
              <a:t>60 minutes - </a:t>
            </a:r>
            <a:r>
              <a:rPr lang="cs-CZ" altLang="cs-CZ" sz="1600" dirty="0">
                <a:solidFill>
                  <a:srgbClr val="FF0000"/>
                </a:solidFill>
              </a:rPr>
              <a:t>Cannot be interrupted</a:t>
            </a:r>
          </a:p>
          <a:p>
            <a:pPr lvl="1">
              <a:lnSpc>
                <a:spcPct val="150000"/>
              </a:lnSpc>
              <a:buFont typeface="Wingdings" panose="05000000000000000000" pitchFamily="2" charset="2"/>
              <a:buChar char="§"/>
            </a:pPr>
            <a:r>
              <a:rPr lang="cs-CZ" altLang="cs-CZ" sz="1600" dirty="0"/>
              <a:t>5 attempts to carry out the evaluation</a:t>
            </a:r>
          </a:p>
          <a:p>
            <a:pPr lvl="1">
              <a:lnSpc>
                <a:spcPct val="150000"/>
              </a:lnSpc>
              <a:buFont typeface="Wingdings" panose="05000000000000000000" pitchFamily="2" charset="2"/>
              <a:buChar char="§"/>
            </a:pPr>
            <a:r>
              <a:rPr lang="cs-CZ" altLang="cs-CZ" sz="1600" dirty="0"/>
              <a:t>For some there are more than one correct answer (each for a point)</a:t>
            </a:r>
          </a:p>
          <a:p>
            <a:pPr lvl="1">
              <a:lnSpc>
                <a:spcPct val="150000"/>
              </a:lnSpc>
              <a:buFont typeface="Wingdings" panose="05000000000000000000" pitchFamily="2" charset="2"/>
              <a:buChar char="§"/>
            </a:pPr>
            <a:r>
              <a:rPr lang="cs-CZ" altLang="cs-CZ" sz="1600" dirty="0"/>
              <a:t>Deduction of points for incorrect answers</a:t>
            </a:r>
          </a:p>
          <a:p>
            <a:pPr lvl="1">
              <a:lnSpc>
                <a:spcPct val="150000"/>
              </a:lnSpc>
              <a:buFont typeface="Wingdings" panose="05000000000000000000" pitchFamily="2" charset="2"/>
              <a:buChar char="§"/>
            </a:pPr>
            <a:r>
              <a:rPr lang="cs-CZ" altLang="cs-CZ" sz="1600" dirty="0"/>
              <a:t>The minimum to qualify is 15 points</a:t>
            </a:r>
          </a:p>
        </p:txBody>
      </p:sp>
    </p:spTree>
    <p:extLst>
      <p:ext uri="{BB962C8B-B14F-4D97-AF65-F5344CB8AC3E}">
        <p14:creationId xmlns:p14="http://schemas.microsoft.com/office/powerpoint/2010/main" val="99225943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1388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4FD965E-E268-4563-854B-4DB273851436}"/>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61F91844-7085-4CE7-BCAE-BB677E1CEF32}"/>
              </a:ext>
            </a:extLst>
          </p:cNvPr>
          <p:cNvSpPr>
            <a:spLocks noGrp="1"/>
          </p:cNvSpPr>
          <p:nvPr>
            <p:ph type="sldNum" sz="quarter" idx="11"/>
          </p:nvPr>
        </p:nvSpPr>
        <p:spPr/>
        <p:txBody>
          <a:bodyPr/>
          <a:lstStyle/>
          <a:p>
            <a:fld id="{0970407D-EE58-4A0B-824B-1D3AE42DD9CF}" type="slidenum">
              <a:rPr lang="cs-CZ" altLang="cs-CZ" smtClean="0"/>
              <a:t>8</a:t>
            </a:fld>
            <a:endParaRPr lang="cs-CZ" altLang="cs-CZ" dirty="0"/>
          </a:p>
        </p:txBody>
      </p:sp>
      <p:sp>
        <p:nvSpPr>
          <p:cNvPr id="21506" name="Rectangle 2"/>
          <p:cNvSpPr>
            <a:spLocks noGrp="1" noChangeArrowheads="1"/>
          </p:cNvSpPr>
          <p:nvPr>
            <p:ph type="title"/>
          </p:nvPr>
        </p:nvSpPr>
        <p:spPr/>
        <p:txBody>
          <a:bodyPr/>
          <a:lstStyle/>
          <a:p>
            <a:r>
              <a:rPr lang="cs-CZ" altLang="cs-CZ" dirty="0">
                <a:effectLst>
                  <a:outerShdw blurRad="38100" dist="38100" dir="2700000" algn="tl">
                    <a:srgbClr val="000000">
                      <a:alpha val="43137"/>
                    </a:srgbClr>
                  </a:outerShdw>
                </a:effectLst>
              </a:rPr>
              <a:t>Identifying PCs on the network</a:t>
            </a:r>
          </a:p>
        </p:txBody>
      </p:sp>
      <p:sp>
        <p:nvSpPr>
          <p:cNvPr id="21507" name="Rectangle 3"/>
          <p:cNvSpPr>
            <a:spLocks noGrp="1" noChangeArrowheads="1"/>
          </p:cNvSpPr>
          <p:nvPr>
            <p:ph idx="1"/>
          </p:nvPr>
        </p:nvSpPr>
        <p:spPr/>
        <p:txBody>
          <a:bodyPr/>
          <a:lstStyle/>
          <a:p>
            <a:r>
              <a:rPr lang="cs-CZ" altLang="cs-CZ" dirty="0"/>
              <a:t>Network card identification</a:t>
            </a:r>
          </a:p>
          <a:p>
            <a:pPr lvl="2"/>
            <a:endParaRPr lang="en-US" altLang="cs-CZ" dirty="0"/>
          </a:p>
          <a:p>
            <a:pPr lvl="2"/>
            <a:r>
              <a:rPr lang="cs-CZ" altLang="cs-CZ" dirty="0"/>
              <a:t>Worldwide "unique" MAC address (physical address)</a:t>
            </a:r>
          </a:p>
          <a:p>
            <a:pPr lvl="2"/>
            <a:r>
              <a:rPr lang="cs-CZ" altLang="cs-CZ" dirty="0"/>
              <a:t>00-0A-E4-C0-36-81</a:t>
            </a:r>
            <a:endParaRPr lang="en-US" altLang="cs-CZ" dirty="0"/>
          </a:p>
          <a:p>
            <a:pPr lvl="2"/>
            <a:endParaRPr lang="cs-CZ" altLang="cs-CZ" dirty="0"/>
          </a:p>
          <a:p>
            <a:r>
              <a:rPr lang="cs-CZ" altLang="cs-CZ" dirty="0"/>
              <a:t>IP address (similar to an ID number or phone number)</a:t>
            </a:r>
          </a:p>
          <a:p>
            <a:pPr lvl="2"/>
            <a:endParaRPr lang="en-US" altLang="cs-CZ" dirty="0"/>
          </a:p>
          <a:p>
            <a:pPr lvl="2"/>
            <a:r>
              <a:rPr lang="cs-CZ" altLang="cs-CZ" dirty="0"/>
              <a:t>Globally "unique"</a:t>
            </a:r>
          </a:p>
          <a:p>
            <a:pPr lvl="2"/>
            <a:r>
              <a:rPr lang="cs-CZ" altLang="cs-CZ" dirty="0"/>
              <a:t>147.251.</a:t>
            </a:r>
            <a:r>
              <a:rPr lang="en-US" altLang="cs-CZ" dirty="0"/>
              <a:t>147</a:t>
            </a:r>
            <a:r>
              <a:rPr lang="cs-CZ" altLang="cs-CZ" dirty="0"/>
              <a:t>.</a:t>
            </a:r>
            <a:r>
              <a:rPr lang="en-US" altLang="cs-CZ" dirty="0"/>
              <a:t>76</a:t>
            </a:r>
          </a:p>
          <a:p>
            <a:pPr lvl="2"/>
            <a:endParaRPr lang="cs-CZ" altLang="cs-CZ" dirty="0"/>
          </a:p>
          <a:p>
            <a:r>
              <a:rPr lang="cs-CZ" altLang="cs-CZ" dirty="0"/>
              <a:t>Internet name (similar to a postal address) - URL </a:t>
            </a:r>
          </a:p>
          <a:p>
            <a:pPr lvl="2"/>
            <a:endParaRPr lang="en-US" altLang="cs-CZ" dirty="0"/>
          </a:p>
          <a:p>
            <a:pPr lvl="2"/>
            <a:r>
              <a:rPr lang="cs-CZ" altLang="cs-CZ" dirty="0"/>
              <a:t>Worldwide unique</a:t>
            </a:r>
          </a:p>
          <a:p>
            <a:pPr lvl="2"/>
            <a:r>
              <a:rPr lang="cs-CZ" altLang="cs-CZ" dirty="0"/>
              <a:t>www. iba.muni.cz</a:t>
            </a:r>
          </a:p>
          <a:p>
            <a:pPr lvl="2"/>
            <a:endParaRPr lang="cs-CZ" altLang="cs-CZ" dirty="0"/>
          </a:p>
        </p:txBody>
      </p:sp>
    </p:spTree>
    <p:extLst>
      <p:ext uri="{BB962C8B-B14F-4D97-AF65-F5344CB8AC3E}">
        <p14:creationId xmlns:p14="http://schemas.microsoft.com/office/powerpoint/2010/main" val="1890072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D4595C6-15B7-4AC6-BAAB-088C8A27DD3C}"/>
              </a:ext>
            </a:extLst>
          </p:cNvPr>
          <p:cNvSpPr>
            <a:spLocks noGrp="1"/>
          </p:cNvSpPr>
          <p:nvPr>
            <p:ph type="ftr" sz="quarter" idx="10"/>
          </p:nvPr>
        </p:nvSpPr>
        <p:spPr/>
        <p:txBody>
          <a:bodyPr/>
          <a:lstStyle/>
          <a:p>
            <a:r>
              <a:rPr lang="cs-CZ"/>
              <a:t>Computer network user - course materials</a:t>
            </a:r>
            <a:endParaRPr lang="cs-CZ" dirty="0"/>
          </a:p>
        </p:txBody>
      </p:sp>
      <p:sp>
        <p:nvSpPr>
          <p:cNvPr id="3" name="Zástupný symbol pro číslo snímku 2">
            <a:extLst>
              <a:ext uri="{FF2B5EF4-FFF2-40B4-BE49-F238E27FC236}">
                <a16:creationId xmlns:a16="http://schemas.microsoft.com/office/drawing/2014/main" id="{865F214B-ED1C-4EA8-9C2F-AD0AF94C452C}"/>
              </a:ext>
            </a:extLst>
          </p:cNvPr>
          <p:cNvSpPr>
            <a:spLocks noGrp="1"/>
          </p:cNvSpPr>
          <p:nvPr>
            <p:ph type="sldNum" sz="quarter" idx="11"/>
          </p:nvPr>
        </p:nvSpPr>
        <p:spPr/>
        <p:txBody>
          <a:bodyPr/>
          <a:lstStyle/>
          <a:p>
            <a:fld id="{0970407D-EE58-4A0B-824B-1D3AE42DD9CF}" type="slidenum">
              <a:rPr lang="cs-CZ" altLang="cs-CZ" smtClean="0"/>
              <a:t>9</a:t>
            </a:fld>
            <a:endParaRPr lang="cs-CZ" altLang="cs-CZ" dirty="0"/>
          </a:p>
        </p:txBody>
      </p:sp>
      <p:sp>
        <p:nvSpPr>
          <p:cNvPr id="22530" name="Rectangle 2"/>
          <p:cNvSpPr>
            <a:spLocks noGrp="1" noChangeArrowheads="1"/>
          </p:cNvSpPr>
          <p:nvPr>
            <p:ph type="title"/>
          </p:nvPr>
        </p:nvSpPr>
        <p:spPr/>
        <p:txBody>
          <a:bodyPr/>
          <a:lstStyle/>
          <a:p>
            <a:pPr eaLnBrk="1" hangingPunct="1"/>
            <a:r>
              <a:rPr lang="cs-CZ" altLang="cs-CZ" dirty="0">
                <a:effectLst>
                  <a:outerShdw blurRad="38100" dist="38100" dir="2700000" algn="tl">
                    <a:srgbClr val="000000">
                      <a:alpha val="43137"/>
                    </a:srgbClr>
                  </a:outerShdw>
                </a:effectLst>
              </a:rPr>
              <a:t>IP address</a:t>
            </a:r>
          </a:p>
        </p:txBody>
      </p:sp>
      <p:sp>
        <p:nvSpPr>
          <p:cNvPr id="22531" name="Rectangle 4"/>
          <p:cNvSpPr>
            <a:spLocks noGrp="1" noChangeArrowheads="1"/>
          </p:cNvSpPr>
          <p:nvPr>
            <p:ph idx="1"/>
          </p:nvPr>
        </p:nvSpPr>
        <p:spPr>
          <a:noFill/>
        </p:spPr>
        <p:txBody>
          <a:bodyPr/>
          <a:lstStyle/>
          <a:p>
            <a:pPr eaLnBrk="1" hangingPunct="1">
              <a:buFontTx/>
              <a:buNone/>
            </a:pPr>
            <a:r>
              <a:rPr lang="cs-CZ" altLang="cs-CZ" sz="2400" dirty="0"/>
              <a:t>IPv4 x IPv6</a:t>
            </a:r>
            <a:endParaRPr lang="en-US" altLang="cs-CZ" sz="2400" dirty="0"/>
          </a:p>
          <a:p>
            <a:pPr eaLnBrk="1" hangingPunct="1">
              <a:buFontTx/>
              <a:buNone/>
            </a:pPr>
            <a:endParaRPr lang="cs-CZ" altLang="cs-CZ" sz="2400" dirty="0"/>
          </a:p>
          <a:p>
            <a:pPr eaLnBrk="1" hangingPunct="1"/>
            <a:r>
              <a:rPr lang="cs-CZ" altLang="cs-CZ" sz="2400" dirty="0"/>
              <a:t>IPv4: 32b = 2</a:t>
            </a:r>
            <a:r>
              <a:rPr lang="cs-CZ" altLang="cs-CZ" sz="2400" baseline="30000" dirty="0"/>
              <a:t>32</a:t>
            </a:r>
            <a:r>
              <a:rPr lang="cs-CZ" altLang="cs-CZ" sz="2400" dirty="0"/>
              <a:t> IP </a:t>
            </a:r>
            <a:r>
              <a:rPr lang="en-US" altLang="cs-CZ" sz="2400" dirty="0" err="1"/>
              <a:t>address </a:t>
            </a:r>
            <a:r>
              <a:rPr lang="en-US" altLang="cs-CZ" sz="2400" dirty="0"/>
              <a:t>=&gt; approx. 4 </a:t>
            </a:r>
            <a:r>
              <a:rPr lang="cs-CZ" altLang="cs-CZ" sz="2400" dirty="0"/>
              <a:t>* 10</a:t>
            </a:r>
            <a:r>
              <a:rPr lang="cs-CZ" altLang="cs-CZ" sz="2400" baseline="30000" dirty="0"/>
              <a:t>9</a:t>
            </a:r>
            <a:r>
              <a:rPr lang="en-US" altLang="cs-CZ" sz="2400" dirty="0"/>
              <a:t> address </a:t>
            </a:r>
            <a:endParaRPr lang="cs-CZ" altLang="cs-CZ" sz="2400" dirty="0"/>
          </a:p>
          <a:p>
            <a:pPr eaLnBrk="1" hangingPunct="1"/>
            <a:r>
              <a:rPr lang="en-US" altLang="cs-CZ" sz="2400" dirty="0"/>
              <a:t>IPv6</a:t>
            </a:r>
            <a:r>
              <a:rPr lang="cs-CZ" altLang="cs-CZ" sz="2400" dirty="0"/>
              <a:t>: phased in </a:t>
            </a:r>
            <a:r>
              <a:rPr lang="en-US" altLang="cs-CZ" sz="2400" dirty="0"/>
              <a:t>128b </a:t>
            </a:r>
            <a:r>
              <a:rPr lang="cs-CZ" altLang="cs-CZ" sz="2400" dirty="0"/>
              <a:t>=&gt; 3.4 * 10</a:t>
            </a:r>
            <a:r>
              <a:rPr lang="cs-CZ" altLang="cs-CZ" sz="2400" baseline="30000" dirty="0"/>
              <a:t>38 </a:t>
            </a:r>
            <a:r>
              <a:rPr lang="cs-CZ" altLang="cs-CZ" sz="2400" dirty="0"/>
              <a:t> addresses</a:t>
            </a:r>
          </a:p>
          <a:p>
            <a:pPr eaLnBrk="1" hangingPunct="1"/>
            <a:endParaRPr lang="cs-CZ" altLang="cs-CZ" sz="2400" dirty="0"/>
          </a:p>
        </p:txBody>
      </p:sp>
      <p:sp>
        <p:nvSpPr>
          <p:cNvPr id="22539" name="Text Box 13"/>
          <p:cNvSpPr txBox="1">
            <a:spLocks noChangeArrowheads="1"/>
          </p:cNvSpPr>
          <p:nvPr/>
        </p:nvSpPr>
        <p:spPr bwMode="auto">
          <a:xfrm>
            <a:off x="4075044" y="3886199"/>
            <a:ext cx="4035286" cy="1569660"/>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dirty="0">
                <a:latin typeface="Times New Roman" panose="02020603050405020304" pitchFamily="18" charset="0"/>
              </a:rPr>
              <a:t>Same </a:t>
            </a:r>
            <a:r>
              <a:rPr lang="cs-CZ" altLang="cs-CZ" sz="2400" dirty="0" err="1">
                <a:latin typeface="Times New Roman" panose="02020603050405020304" pitchFamily="18" charset="0"/>
              </a:rPr>
              <a:t>computer</a:t>
            </a:r>
            <a:r>
              <a:rPr lang="cs-CZ" altLang="cs-CZ" sz="2400" dirty="0">
                <a:latin typeface="Times New Roman" panose="02020603050405020304" pitchFamily="18" charset="0"/>
              </a:rPr>
              <a:t> </a:t>
            </a:r>
          </a:p>
          <a:p>
            <a:pPr eaLnBrk="1" hangingPunct="1">
              <a:spcBef>
                <a:spcPct val="0"/>
              </a:spcBef>
              <a:buFontTx/>
              <a:buNone/>
            </a:pPr>
            <a:r>
              <a:rPr lang="cs-CZ" altLang="cs-CZ" sz="2400" dirty="0" err="1">
                <a:latin typeface="Times New Roman" panose="02020603050405020304" pitchFamily="18" charset="0"/>
              </a:rPr>
              <a:t>transferred</a:t>
            </a:r>
            <a:r>
              <a:rPr lang="cs-CZ" altLang="cs-CZ" sz="2400" dirty="0">
                <a:latin typeface="Times New Roman" panose="02020603050405020304" pitchFamily="18" charset="0"/>
              </a:rPr>
              <a:t> to </a:t>
            </a:r>
            <a:r>
              <a:rPr lang="cs-CZ" altLang="cs-CZ" sz="2400" dirty="0" err="1">
                <a:latin typeface="Times New Roman" panose="02020603050405020304" pitchFamily="18" charset="0"/>
              </a:rPr>
              <a:t>another</a:t>
            </a:r>
            <a:r>
              <a:rPr lang="cs-CZ" altLang="cs-CZ" sz="2400" dirty="0">
                <a:latin typeface="Times New Roman" panose="02020603050405020304" pitchFamily="18" charset="0"/>
              </a:rPr>
              <a:t> network </a:t>
            </a:r>
          </a:p>
          <a:p>
            <a:pPr eaLnBrk="1" hangingPunct="1">
              <a:spcBef>
                <a:spcPct val="0"/>
              </a:spcBef>
              <a:buFontTx/>
              <a:buNone/>
            </a:pPr>
            <a:r>
              <a:rPr lang="cs-CZ" altLang="cs-CZ" sz="2400" dirty="0" err="1">
                <a:latin typeface="Times New Roman" panose="02020603050405020304" pitchFamily="18" charset="0"/>
              </a:rPr>
              <a:t>usually</a:t>
            </a:r>
            <a:r>
              <a:rPr lang="cs-CZ" altLang="cs-CZ" sz="2400" dirty="0">
                <a:latin typeface="Times New Roman" panose="02020603050405020304" pitchFamily="18" charset="0"/>
              </a:rPr>
              <a:t> has a </a:t>
            </a:r>
            <a:r>
              <a:rPr lang="cs-CZ" altLang="cs-CZ" sz="2400" dirty="0" err="1">
                <a:latin typeface="Times New Roman" panose="02020603050405020304" pitchFamily="18" charset="0"/>
              </a:rPr>
              <a:t>different</a:t>
            </a:r>
            <a:r>
              <a:rPr lang="cs-CZ" altLang="cs-CZ" sz="2400" dirty="0">
                <a:latin typeface="Times New Roman" panose="02020603050405020304" pitchFamily="18" charset="0"/>
              </a:rPr>
              <a:t> IP </a:t>
            </a:r>
            <a:r>
              <a:rPr lang="cs-CZ" altLang="cs-CZ" sz="2400" dirty="0" err="1">
                <a:latin typeface="Times New Roman" panose="02020603050405020304" pitchFamily="18" charset="0"/>
              </a:rPr>
              <a:t>address</a:t>
            </a:r>
            <a:r>
              <a:rPr lang="cs-CZ" altLang="cs-CZ" sz="2400" dirty="0">
                <a:latin typeface="Times New Roman" panose="02020603050405020304" pitchFamily="18" charset="0"/>
              </a:rPr>
              <a:t>!</a:t>
            </a:r>
          </a:p>
        </p:txBody>
      </p:sp>
    </p:spTree>
    <p:extLst>
      <p:ext uri="{BB962C8B-B14F-4D97-AF65-F5344CB8AC3E}">
        <p14:creationId xmlns:p14="http://schemas.microsoft.com/office/powerpoint/2010/main" val="32173652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DEFAB_CUSTOMSORTGLOBALLY" val="True"/>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cz-v11.potx" id="{AF0F71E7-5DF4-4053-86E5-72B8973D7F64}" vid="{53024889-B6B7-4D78-8AB9-6C3BF509ADE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642</TotalTime>
  <Words>6245</Words>
  <Application>Microsoft Office PowerPoint</Application>
  <PresentationFormat>Širokoúhlá obrazovka</PresentationFormat>
  <Paragraphs>909</Paragraphs>
  <Slides>76</Slides>
  <Notes>16</Notes>
  <HiddenSlides>2</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76</vt:i4>
      </vt:variant>
    </vt:vector>
  </HeadingPairs>
  <TitlesOfParts>
    <vt:vector size="81" baseType="lpstr">
      <vt:lpstr>Arial</vt:lpstr>
      <vt:lpstr>Tahoma</vt:lpstr>
      <vt:lpstr>Times New Roman</vt:lpstr>
      <vt:lpstr>Wingdings</vt:lpstr>
      <vt:lpstr>Prezentace_MU_CZ</vt:lpstr>
      <vt:lpstr>Computer network user</vt:lpstr>
      <vt:lpstr>Organisation of the course</vt:lpstr>
      <vt:lpstr>Course outline</vt:lpstr>
      <vt:lpstr>Network connection</vt:lpstr>
      <vt:lpstr>Data and its volume</vt:lpstr>
      <vt:lpstr>Computer network</vt:lpstr>
      <vt:lpstr>Connecting local networks</vt:lpstr>
      <vt:lpstr>Identifying PCs on the network</vt:lpstr>
      <vt:lpstr>IP address</vt:lpstr>
      <vt:lpstr>IP address</vt:lpstr>
      <vt:lpstr>Non-public IP addresses 192.168.*.*</vt:lpstr>
      <vt:lpstr>Physical connection of the PC to the network</vt:lpstr>
      <vt:lpstr>Cable TV</vt:lpstr>
      <vt:lpstr>Telephone line</vt:lpstr>
      <vt:lpstr>WiFi-connection</vt:lpstr>
      <vt:lpstr>Mobile connection</vt:lpstr>
      <vt:lpstr>GSM connection speed</vt:lpstr>
      <vt:lpstr>LTE coverage</vt:lpstr>
      <vt:lpstr>Choosing an internet connection</vt:lpstr>
      <vt:lpstr>Intercommunication of computers in the network</vt:lpstr>
      <vt:lpstr>Network services</vt:lpstr>
      <vt:lpstr>Network services</vt:lpstr>
      <vt:lpstr>DNS service (name resolution) </vt:lpstr>
      <vt:lpstr>DHCP service (IP address allocation)</vt:lpstr>
      <vt:lpstr>HTTP and HTTPS protocols (web pages)</vt:lpstr>
      <vt:lpstr>HTTP(S) websites</vt:lpstr>
      <vt:lpstr>Cookies - what they are for</vt:lpstr>
      <vt:lpstr>Cookies - how to remove them</vt:lpstr>
      <vt:lpstr>Email services</vt:lpstr>
      <vt:lpstr>IMAP and POP3 services (receiving mail)</vt:lpstr>
      <vt:lpstr>Email via local client</vt:lpstr>
      <vt:lpstr>SMTP service (sending mail)</vt:lpstr>
      <vt:lpstr>Virtual private network (VPN) service</vt:lpstr>
      <vt:lpstr>VPN service for MU students and employees</vt:lpstr>
      <vt:lpstr>Network services</vt:lpstr>
      <vt:lpstr>IT security policies</vt:lpstr>
      <vt:lpstr>Encryption and electronic signature</vt:lpstr>
      <vt:lpstr>Encryption</vt:lpstr>
      <vt:lpstr>Types of encryption</vt:lpstr>
      <vt:lpstr>Asymmetric encryption</vt:lpstr>
      <vt:lpstr>Electronic signature</vt:lpstr>
      <vt:lpstr>Prezentace aplikace PowerPoint</vt:lpstr>
      <vt:lpstr>Prezentace aplikace PowerPoint</vt:lpstr>
      <vt:lpstr>Digital certificate</vt:lpstr>
      <vt:lpstr>Qualified x commercial certificate  </vt:lpstr>
      <vt:lpstr>Digital certificate - how to get it practically</vt:lpstr>
      <vt:lpstr>Electronic signature and eIDAS</vt:lpstr>
      <vt:lpstr>Electronic time stamp</vt:lpstr>
      <vt:lpstr>Electronic signatures in practice</vt:lpstr>
      <vt:lpstr>Encrypted email</vt:lpstr>
      <vt:lpstr>Prezentace aplikace PowerPoint</vt:lpstr>
      <vt:lpstr>Security level of proof of electronic identity</vt:lpstr>
      <vt:lpstr>Prezentace aplikace PowerPoint</vt:lpstr>
      <vt:lpstr>Prezentace aplikace PowerPoint</vt:lpstr>
      <vt:lpstr>Where electronic signatures can be used</vt:lpstr>
      <vt:lpstr>Czech E-government  Optional chapter for international students</vt:lpstr>
      <vt:lpstr>Czech E-government</vt:lpstr>
      <vt:lpstr>Data boxes</vt:lpstr>
      <vt:lpstr>Basic registers</vt:lpstr>
      <vt:lpstr>Electronic ID card</vt:lpstr>
      <vt:lpstr>Citizen Portal</vt:lpstr>
      <vt:lpstr>Electronic health care</vt:lpstr>
      <vt:lpstr>National register of health professionals</vt:lpstr>
      <vt:lpstr>E-prescription</vt:lpstr>
      <vt:lpstr>Clinical data exchange in the Czech Republic</vt:lpstr>
      <vt:lpstr>International data exchange</vt:lpstr>
      <vt:lpstr>Data structure (1/2)</vt:lpstr>
      <vt:lpstr>Data structure (2/2)</vt:lpstr>
      <vt:lpstr>MKN 10</vt:lpstr>
      <vt:lpstr>Classification in oncology</vt:lpstr>
      <vt:lpstr>HL7</vt:lpstr>
      <vt:lpstr>CDA</vt:lpstr>
      <vt:lpstr>SNOMED</vt:lpstr>
      <vt:lpstr>SNOMED</vt:lpstr>
      <vt:lpstr>Test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Uživatel počítačové sítě</dc:title>
  <dc:creator>Krejčí Jan, Ing. Mgr.</dc:creator>
  <cp:keywords>, docId:BB4375AB9AF8E47609617AAF232485A8</cp:keywords>
  <cp:lastModifiedBy>Klimeš Daniel RNDr. Ph.D.</cp:lastModifiedBy>
  <cp:revision>62</cp:revision>
  <dcterms:created xsi:type="dcterms:W3CDTF">2021-01-02T22:39:30Z</dcterms:created>
  <dcterms:modified xsi:type="dcterms:W3CDTF">2024-04-20T11:26:56Z</dcterms:modified>
</cp:coreProperties>
</file>