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5"/>
  </p:notesMasterIdLst>
  <p:handoutMasterIdLst>
    <p:handoutMasterId r:id="rId6"/>
  </p:handoutMasterIdLst>
  <p:sldIdLst>
    <p:sldId id="256" r:id="rId2"/>
    <p:sldId id="287" r:id="rId3"/>
    <p:sldId id="286" r:id="rId4"/>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00FF00"/>
        </p14:laserClr>
      </p:ext>
      <p:ext uri="{2FDB2607-1784-4EEB-B798-7EB5836EED8A}">
        <p14:showMediaCtrls xmlns:p14="http://schemas.microsoft.com/office/powerpoint/2010/main" val="1"/>
      </p:ext>
    </p:extLst>
  </p:showPr>
  <p:clrMru>
    <a:srgbClr val="F01928"/>
    <a:srgbClr val="0000DC"/>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větlý styl 3 – zvýraznění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6754" autoAdjust="0"/>
  </p:normalViewPr>
  <p:slideViewPr>
    <p:cSldViewPr snapToGrid="0">
      <p:cViewPr varScale="1">
        <p:scale>
          <a:sx n="79" d="100"/>
          <a:sy n="79" d="100"/>
        </p:scale>
        <p:origin x="126" y="222"/>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s, text –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nSpc>
                <a:spcPts val="1100"/>
              </a:lnSpc>
              <a:defRPr sz="900" b="1"/>
            </a:lvl1pPr>
          </a:lstStyle>
          <a:p>
            <a:pPr lvl="0"/>
            <a:r>
              <a:rPr lang="en-US"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nSpc>
                <a:spcPts val="1100"/>
              </a:lnSpc>
              <a:defRPr sz="900" b="1"/>
            </a:lvl1pPr>
          </a:lstStyle>
          <a:p>
            <a:pPr lvl="0"/>
            <a:r>
              <a:rPr lang="en-US"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p>
            <a:pPr lvl="0"/>
            <a:r>
              <a:rPr lang="en-GB" noProof="0" dirty="0"/>
              <a:t>Click here to insert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slide">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F01928"/>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en-US" dirty="0"/>
              <a:t>Define footer – presentation title / department</a:t>
            </a:r>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err="1"/>
              <a:t>Click</a:t>
            </a:r>
            <a:r>
              <a:rPr lang="cs-CZ" dirty="0"/>
              <a:t> on </a:t>
            </a:r>
            <a:r>
              <a:rPr lang="cs-CZ" dirty="0" err="1"/>
              <a:t>the</a:t>
            </a:r>
            <a:r>
              <a:rPr lang="cs-CZ" dirty="0"/>
              <a:t> </a:t>
            </a:r>
            <a:r>
              <a:rPr lang="cs-CZ" dirty="0" err="1"/>
              <a:t>icon</a:t>
            </a:r>
            <a:r>
              <a:rPr lang="cs-CZ" dirty="0"/>
              <a:t>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Tree>
    <p:extLst>
      <p:ext uri="{BB962C8B-B14F-4D97-AF65-F5344CB8AC3E}">
        <p14:creationId xmlns:p14="http://schemas.microsoft.com/office/powerpoint/2010/main" val="1964211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890088" cy="2260134"/>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US"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US"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7"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3"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2" name="Zástupný symbol pro obsah 2"/>
          <p:cNvSpPr>
            <a:spLocks noGrp="1"/>
          </p:cNvSpPr>
          <p:nvPr>
            <p:ph idx="1" hasCustomPrompt="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23" name="Zástupný symbol pro obsah 2"/>
          <p:cNvSpPr>
            <a:spLocks noGrp="1"/>
          </p:cNvSpPr>
          <p:nvPr>
            <p:ph idx="28" hasCustomPrompt="1"/>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content and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1695074"/>
            <a:ext cx="5218413" cy="3896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2" name="Zástupný symbol pro obsah 2"/>
          <p:cNvSpPr>
            <a:spLocks noGrp="1"/>
          </p:cNvSpPr>
          <p:nvPr>
            <p:ph idx="28" hasCustomPrompt="1"/>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baseline="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US"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US"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US"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and tex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hasCustomPrompt="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en-GB" noProof="0" dirty="0"/>
              <a:t>Click here to insert text.</a:t>
            </a:r>
          </a:p>
          <a:p>
            <a:pPr lvl="1"/>
            <a:r>
              <a:rPr lang="en-GB" dirty="0"/>
              <a:t>Second level</a:t>
            </a:r>
            <a:endParaRPr lang="cs-CZ" dirty="0"/>
          </a:p>
          <a:p>
            <a:pPr lvl="2"/>
            <a:r>
              <a:rPr lang="en-GB" dirty="0"/>
              <a:t>Third level</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692150"/>
            <a:ext cx="5218413" cy="4899635"/>
          </a:xfrm>
        </p:spPr>
        <p:txBody>
          <a:bodyPr/>
          <a:lstStyle/>
          <a:p>
            <a:pPr lvl="0"/>
            <a:r>
              <a:rPr lang="en-GB" noProof="0" dirty="0"/>
              <a:t>Click here to insert text.</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hasCustomPrompt="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en-GB" noProof="0" dirty="0"/>
              <a:t>Click here insert text.</a:t>
            </a:r>
          </a:p>
        </p:txBody>
      </p:sp>
    </p:spTree>
  </p:cSld>
  <p:clrMap bg1="lt1" tx1="dk1" bg2="lt2" tx2="dk2" accent1="accent1" accent2="accent2" accent3="accent3" accent4="accent4" accent5="accent5" accent6="accent6" hlink="hlink" folHlink="folHlink"/>
  <p:sldLayoutIdLst>
    <p:sldLayoutId id="2147483678" r:id="rId1"/>
    <p:sldLayoutId id="2147483690" r:id="rId2"/>
    <p:sldLayoutId id="2147483684"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4" r:id="rId12"/>
    <p:sldLayoutId id="2147483692" r:id="rId13"/>
    <p:sldLayoutId id="2147483693" r:id="rId14"/>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emf"/><Relationship Id="rId1" Type="http://schemas.openxmlformats.org/officeDocument/2006/relationships/slideLayout" Target="../slideLayouts/slideLayout3.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59F203-74D7-444B-BF61-95A819D36F64}"/>
              </a:ext>
            </a:extLst>
          </p:cNvPr>
          <p:cNvSpPr>
            <a:spLocks noGrp="1"/>
          </p:cNvSpPr>
          <p:nvPr>
            <p:ph type="ftr" sz="quarter" idx="10"/>
          </p:nvPr>
        </p:nvSpPr>
        <p:spPr/>
        <p:txBody>
          <a:bodyPr/>
          <a:lstStyle/>
          <a:p>
            <a:r>
              <a:rPr lang="cs-CZ" dirty="0"/>
              <a:t>Fyziologický ústav</a:t>
            </a:r>
            <a:endParaRPr lang="en-US" dirty="0"/>
          </a:p>
        </p:txBody>
      </p:sp>
      <p:sp>
        <p:nvSpPr>
          <p:cNvPr id="3" name="Zástupný symbol pro číslo snímku 2">
            <a:extLst>
              <a:ext uri="{FF2B5EF4-FFF2-40B4-BE49-F238E27FC236}">
                <a16:creationId xmlns:a16="http://schemas.microsoft.com/office/drawing/2014/main" id="{828AD60A-F679-40CE-BB8A-8819878042F7}"/>
              </a:ext>
            </a:extLst>
          </p:cNvPr>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a:extLst>
              <a:ext uri="{FF2B5EF4-FFF2-40B4-BE49-F238E27FC236}">
                <a16:creationId xmlns:a16="http://schemas.microsoft.com/office/drawing/2014/main" id="{9EB028AD-55F2-4512-8D83-D0C77508D6D7}"/>
              </a:ext>
            </a:extLst>
          </p:cNvPr>
          <p:cNvSpPr>
            <a:spLocks noGrp="1"/>
          </p:cNvSpPr>
          <p:nvPr>
            <p:ph type="title"/>
          </p:nvPr>
        </p:nvSpPr>
        <p:spPr>
          <a:xfrm>
            <a:off x="398502" y="2900364"/>
            <a:ext cx="11361600" cy="2061779"/>
          </a:xfrm>
        </p:spPr>
        <p:txBody>
          <a:bodyPr/>
          <a:lstStyle/>
          <a:p>
            <a:r>
              <a:rPr lang="cs-CZ" dirty="0" err="1"/>
              <a:t>Ankle</a:t>
            </a:r>
            <a:r>
              <a:rPr lang="cs-CZ" dirty="0"/>
              <a:t> – </a:t>
            </a:r>
            <a:r>
              <a:rPr lang="cs-CZ" dirty="0" err="1"/>
              <a:t>Brachial</a:t>
            </a:r>
            <a:r>
              <a:rPr lang="cs-CZ" dirty="0"/>
              <a:t> index (ABI)</a:t>
            </a:r>
            <a:br>
              <a:rPr lang="cs-CZ" dirty="0"/>
            </a:br>
            <a:br>
              <a:rPr lang="cs-CZ" dirty="0"/>
            </a:br>
            <a:r>
              <a:rPr lang="cs-CZ" dirty="0"/>
              <a:t> =  Index kotníkových tlaků</a:t>
            </a:r>
            <a:br>
              <a:rPr lang="en-US" dirty="0"/>
            </a:br>
            <a:endParaRPr lang="cs-CZ" dirty="0"/>
          </a:p>
        </p:txBody>
      </p:sp>
    </p:spTree>
    <p:extLst>
      <p:ext uri="{BB962C8B-B14F-4D97-AF65-F5344CB8AC3E}">
        <p14:creationId xmlns:p14="http://schemas.microsoft.com/office/powerpoint/2010/main" val="401170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B017724-0CC5-4109-B4C6-A401E2E2E095}"/>
              </a:ext>
            </a:extLst>
          </p:cNvPr>
          <p:cNvSpPr>
            <a:spLocks noGrp="1"/>
          </p:cNvSpPr>
          <p:nvPr>
            <p:ph type="ftr" sz="quarter" idx="10"/>
          </p:nvPr>
        </p:nvSpPr>
        <p:spPr/>
        <p:txBody>
          <a:bodyPr/>
          <a:lstStyle/>
          <a:p>
            <a:r>
              <a:rPr lang="cs-CZ" dirty="0"/>
              <a:t>Fyziologický ústav</a:t>
            </a:r>
            <a:endParaRPr lang="en-US" dirty="0"/>
          </a:p>
        </p:txBody>
      </p:sp>
      <p:sp>
        <p:nvSpPr>
          <p:cNvPr id="3" name="Zástupný symbol pro číslo snímku 2">
            <a:extLst>
              <a:ext uri="{FF2B5EF4-FFF2-40B4-BE49-F238E27FC236}">
                <a16:creationId xmlns:a16="http://schemas.microsoft.com/office/drawing/2014/main" id="{A7EC1249-F51F-48AC-9CBA-00E9C90BF937}"/>
              </a:ext>
            </a:extLst>
          </p:cNvPr>
          <p:cNvSpPr>
            <a:spLocks noGrp="1"/>
          </p:cNvSpPr>
          <p:nvPr>
            <p:ph type="sldNum" sz="quarter" idx="11"/>
          </p:nvPr>
        </p:nvSpPr>
        <p:spPr/>
        <p:txBody>
          <a:bodyPr/>
          <a:lstStyle/>
          <a:p>
            <a:fld id="{0DE708CC-0C3F-4567-9698-B54C0F35BD31}" type="slidenum">
              <a:rPr lang="cs-CZ" altLang="cs-CZ" smtClean="0"/>
              <a:pPr/>
              <a:t>2</a:t>
            </a:fld>
            <a:endParaRPr lang="cs-CZ" altLang="cs-CZ" dirty="0"/>
          </a:p>
        </p:txBody>
      </p:sp>
      <p:sp>
        <p:nvSpPr>
          <p:cNvPr id="6" name="Nadpis 5">
            <a:extLst>
              <a:ext uri="{FF2B5EF4-FFF2-40B4-BE49-F238E27FC236}">
                <a16:creationId xmlns:a16="http://schemas.microsoft.com/office/drawing/2014/main" id="{39F35467-0AFD-4626-936F-B16D8AFBA043}"/>
              </a:ext>
            </a:extLst>
          </p:cNvPr>
          <p:cNvSpPr>
            <a:spLocks noGrp="1"/>
          </p:cNvSpPr>
          <p:nvPr>
            <p:ph type="title"/>
          </p:nvPr>
        </p:nvSpPr>
        <p:spPr/>
        <p:txBody>
          <a:bodyPr/>
          <a:lstStyle/>
          <a:p>
            <a:r>
              <a:rPr lang="cs-CZ" dirty="0"/>
              <a:t>Index kotník – paže (</a:t>
            </a:r>
            <a:r>
              <a:rPr lang="cs-CZ" dirty="0" err="1"/>
              <a:t>Ankle-Brachial</a:t>
            </a:r>
            <a:r>
              <a:rPr lang="cs-CZ" dirty="0"/>
              <a:t> Index) </a:t>
            </a:r>
          </a:p>
        </p:txBody>
      </p:sp>
      <p:sp>
        <p:nvSpPr>
          <p:cNvPr id="7" name="Zástupný obsah 6">
            <a:extLst>
              <a:ext uri="{FF2B5EF4-FFF2-40B4-BE49-F238E27FC236}">
                <a16:creationId xmlns:a16="http://schemas.microsoft.com/office/drawing/2014/main" id="{6CB9CDBD-4916-45D0-90B9-664AB94B11FA}"/>
              </a:ext>
            </a:extLst>
          </p:cNvPr>
          <p:cNvSpPr>
            <a:spLocks noGrp="1"/>
          </p:cNvSpPr>
          <p:nvPr>
            <p:ph idx="1"/>
          </p:nvPr>
        </p:nvSpPr>
        <p:spPr>
          <a:xfrm>
            <a:off x="342236" y="1353331"/>
            <a:ext cx="8070244" cy="3828269"/>
          </a:xfrm>
        </p:spPr>
        <p:txBody>
          <a:bodyPr/>
          <a:lstStyle/>
          <a:p>
            <a:pPr algn="just"/>
            <a:r>
              <a:rPr lang="cs-CZ" sz="1400" dirty="0"/>
              <a:t>Index kotníkových tlaků (ABI) je neinvazivní diagnostická metoda dávající informaci o poměru arteriálních tlaků na horních a dolních končetinách. </a:t>
            </a:r>
          </a:p>
          <a:p>
            <a:pPr algn="just"/>
            <a:r>
              <a:rPr lang="cs-CZ" sz="1400" dirty="0">
                <a:solidFill>
                  <a:schemeClr val="accent1"/>
                </a:solidFill>
              </a:rPr>
              <a:t>Za fyziologických předpokladů v poloze vleže má krevní tlak v horních a dolních končetinách stejnou hodnotu.</a:t>
            </a:r>
          </a:p>
          <a:p>
            <a:pPr algn="just"/>
            <a:r>
              <a:rPr lang="cs-CZ" sz="1400" dirty="0"/>
              <a:t>ABI je rychlý a jednoduchý způsob, jak zjistit onemocnění periferních tepen (</a:t>
            </a:r>
            <a:r>
              <a:rPr lang="cs-CZ" sz="1400" dirty="0" err="1"/>
              <a:t>peripherial</a:t>
            </a:r>
            <a:r>
              <a:rPr lang="cs-CZ" sz="1400" dirty="0"/>
              <a:t> </a:t>
            </a:r>
            <a:r>
              <a:rPr lang="cs-CZ" sz="1400" dirty="0" err="1"/>
              <a:t>artery</a:t>
            </a:r>
            <a:r>
              <a:rPr lang="cs-CZ" sz="1400" dirty="0"/>
              <a:t> </a:t>
            </a:r>
            <a:r>
              <a:rPr lang="cs-CZ" sz="1400" dirty="0" err="1"/>
              <a:t>disease</a:t>
            </a:r>
            <a:r>
              <a:rPr lang="cs-CZ" sz="1400" dirty="0"/>
              <a:t> - PAD), do kterého nejčastěji spadá ischemická choroba dolních končetin - ICHDK. </a:t>
            </a:r>
          </a:p>
          <a:p>
            <a:pPr algn="just"/>
            <a:r>
              <a:rPr lang="cs-CZ" sz="1400" dirty="0"/>
              <a:t>PAD je běžný oběhový problém, při kterém zúžení tepen snižuje průtok krve končetinami, obvykle dolními. Běžně je způsoben aterosklerózou.</a:t>
            </a:r>
          </a:p>
          <a:p>
            <a:pPr algn="just"/>
            <a:r>
              <a:rPr lang="cs-CZ" sz="1400" dirty="0"/>
              <a:t>ABI index stanovujeme pro každou dolní končetinu zvlášť. </a:t>
            </a:r>
          </a:p>
          <a:p>
            <a:pPr lvl="1" algn="just"/>
            <a:r>
              <a:rPr lang="cs-CZ" sz="1200" dirty="0">
                <a:solidFill>
                  <a:schemeClr val="accent1"/>
                </a:solidFill>
              </a:rPr>
              <a:t>normální hodnota ABI indexu je 1 – 1,29</a:t>
            </a:r>
          </a:p>
          <a:p>
            <a:pPr lvl="1" algn="just"/>
            <a:r>
              <a:rPr lang="cs-CZ" sz="1200" dirty="0"/>
              <a:t>hraniční hodnota ABI indexu je 0, 91 – 0,99</a:t>
            </a:r>
          </a:p>
          <a:p>
            <a:pPr lvl="1" algn="just"/>
            <a:r>
              <a:rPr lang="cs-CZ" sz="1200" dirty="0"/>
              <a:t>jednoznačně </a:t>
            </a:r>
            <a:r>
              <a:rPr lang="cs-CZ" sz="1200" dirty="0">
                <a:solidFill>
                  <a:srgbClr val="F01928"/>
                </a:solidFill>
              </a:rPr>
              <a:t>patologická hodnota ABI </a:t>
            </a:r>
            <a:r>
              <a:rPr lang="cs-CZ" sz="1200" dirty="0"/>
              <a:t>(svědčící pro přítomnost ICHDK) je hodnota </a:t>
            </a:r>
            <a:r>
              <a:rPr lang="cs-CZ" sz="1200" dirty="0">
                <a:solidFill>
                  <a:srgbClr val="F01928"/>
                </a:solidFill>
              </a:rPr>
              <a:t>pod 0,9</a:t>
            </a:r>
            <a:r>
              <a:rPr lang="cs-CZ" sz="1200" dirty="0"/>
              <a:t>. </a:t>
            </a:r>
            <a:endParaRPr lang="en-US" sz="1200" dirty="0"/>
          </a:p>
        </p:txBody>
      </p:sp>
      <p:pic>
        <p:nvPicPr>
          <p:cNvPr id="11" name="Obrázek 10">
            <a:extLst>
              <a:ext uri="{FF2B5EF4-FFF2-40B4-BE49-F238E27FC236}">
                <a16:creationId xmlns:a16="http://schemas.microsoft.com/office/drawing/2014/main" id="{83D449DD-8DB1-495C-B05F-C56B31F30056}"/>
              </a:ext>
            </a:extLst>
          </p:cNvPr>
          <p:cNvPicPr>
            <a:picLocks noChangeAspect="1"/>
          </p:cNvPicPr>
          <p:nvPr/>
        </p:nvPicPr>
        <p:blipFill rotWithShape="1">
          <a:blip r:embed="rId2">
            <a:extLst>
              <a:ext uri="{28A0092B-C50C-407E-A947-70E740481C1C}">
                <a14:useLocalDpi xmlns:a14="http://schemas.microsoft.com/office/drawing/2010/main" val="0"/>
              </a:ext>
            </a:extLst>
          </a:blip>
          <a:srcRect r="43782"/>
          <a:stretch/>
        </p:blipFill>
        <p:spPr>
          <a:xfrm>
            <a:off x="8563358" y="1270000"/>
            <a:ext cx="3286406" cy="4673600"/>
          </a:xfrm>
          <a:prstGeom prst="rect">
            <a:avLst/>
          </a:prstGeom>
        </p:spPr>
      </p:pic>
      <mc:AlternateContent xmlns:mc="http://schemas.openxmlformats.org/markup-compatibility/2006" xmlns:a14="http://schemas.microsoft.com/office/drawing/2010/main">
        <mc:Choice Requires="a14">
          <p:sp>
            <p:nvSpPr>
              <p:cNvPr id="12" name="TextovéPole 11">
                <a:extLst>
                  <a:ext uri="{FF2B5EF4-FFF2-40B4-BE49-F238E27FC236}">
                    <a16:creationId xmlns:a16="http://schemas.microsoft.com/office/drawing/2014/main" id="{479AF589-33E1-4DA7-8D70-6813A2CD20C0}"/>
                  </a:ext>
                </a:extLst>
              </p:cNvPr>
              <p:cNvSpPr txBox="1"/>
              <p:nvPr/>
            </p:nvSpPr>
            <p:spPr>
              <a:xfrm>
                <a:off x="1109991" y="5504669"/>
                <a:ext cx="5740161" cy="64049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cs-CZ" sz="2000" b="1" i="0" smtClean="0">
                          <a:latin typeface="Cambria Math" panose="02040503050406030204" pitchFamily="18" charset="0"/>
                        </a:rPr>
                        <m:t>𝐀𝐁𝐈</m:t>
                      </m:r>
                      <m:r>
                        <a:rPr lang="cs-CZ" sz="2000" b="0" i="0" smtClean="0">
                          <a:latin typeface="Cambria Math" panose="02040503050406030204" pitchFamily="18" charset="0"/>
                        </a:rPr>
                        <m:t>=</m:t>
                      </m:r>
                      <m:f>
                        <m:fPr>
                          <m:ctrlPr>
                            <a:rPr lang="cs-CZ" sz="2000" b="0" i="1" smtClean="0">
                              <a:latin typeface="Cambria Math" panose="02040503050406030204" pitchFamily="18" charset="0"/>
                            </a:rPr>
                          </m:ctrlPr>
                        </m:fPr>
                        <m:num>
                          <m:r>
                            <m:rPr>
                              <m:sty m:val="p"/>
                            </m:rPr>
                            <a:rPr lang="cs-CZ" sz="2000">
                              <a:latin typeface="Cambria Math" panose="02040503050406030204" pitchFamily="18" charset="0"/>
                            </a:rPr>
                            <m:t>Systolick</m:t>
                          </m:r>
                          <m:r>
                            <a:rPr lang="cs-CZ" sz="2000">
                              <a:latin typeface="Cambria Math" panose="02040503050406030204" pitchFamily="18" charset="0"/>
                            </a:rPr>
                            <m:t>ý </m:t>
                          </m:r>
                          <m:r>
                            <m:rPr>
                              <m:sty m:val="p"/>
                            </m:rPr>
                            <a:rPr lang="cs-CZ" sz="2000">
                              <a:latin typeface="Cambria Math" panose="02040503050406030204" pitchFamily="18" charset="0"/>
                            </a:rPr>
                            <m:t>tlak</m:t>
                          </m:r>
                          <m:r>
                            <a:rPr lang="cs-CZ" sz="2000">
                              <a:latin typeface="Cambria Math" panose="02040503050406030204" pitchFamily="18" charset="0"/>
                            </a:rPr>
                            <m:t> </m:t>
                          </m:r>
                          <m:r>
                            <m:rPr>
                              <m:sty m:val="p"/>
                            </m:rPr>
                            <a:rPr lang="cs-CZ" sz="2000" b="0" i="0" smtClean="0">
                              <a:latin typeface="Cambria Math" panose="02040503050406030204" pitchFamily="18" charset="0"/>
                            </a:rPr>
                            <m:t>na</m:t>
                          </m:r>
                          <m:r>
                            <a:rPr lang="cs-CZ" sz="2000" b="0" i="0" smtClean="0">
                              <a:latin typeface="Cambria Math" panose="02040503050406030204" pitchFamily="18" charset="0"/>
                            </a:rPr>
                            <m:t> </m:t>
                          </m:r>
                          <m:r>
                            <m:rPr>
                              <m:sty m:val="p"/>
                            </m:rPr>
                            <a:rPr lang="cs-CZ" sz="2000">
                              <a:latin typeface="Cambria Math" panose="02040503050406030204" pitchFamily="18" charset="0"/>
                            </a:rPr>
                            <m:t>doln</m:t>
                          </m:r>
                          <m:r>
                            <a:rPr lang="cs-CZ" sz="2000">
                              <a:latin typeface="Cambria Math" panose="02040503050406030204" pitchFamily="18" charset="0"/>
                            </a:rPr>
                            <m:t>í </m:t>
                          </m:r>
                          <m:r>
                            <m:rPr>
                              <m:sty m:val="p"/>
                            </m:rPr>
                            <a:rPr lang="cs-CZ" sz="2000">
                              <a:latin typeface="Cambria Math" panose="02040503050406030204" pitchFamily="18" charset="0"/>
                            </a:rPr>
                            <m:t>kon</m:t>
                          </m:r>
                          <m:r>
                            <a:rPr lang="cs-CZ" sz="2000">
                              <a:latin typeface="Cambria Math" panose="02040503050406030204" pitchFamily="18" charset="0"/>
                            </a:rPr>
                            <m:t>č</m:t>
                          </m:r>
                          <m:r>
                            <m:rPr>
                              <m:sty m:val="p"/>
                            </m:rPr>
                            <a:rPr lang="cs-CZ" sz="2000">
                              <a:latin typeface="Cambria Math" panose="02040503050406030204" pitchFamily="18" charset="0"/>
                            </a:rPr>
                            <m:t>etin</m:t>
                          </m:r>
                          <m:r>
                            <a:rPr lang="cs-CZ" sz="2000" b="0" i="0" smtClean="0">
                              <a:latin typeface="Cambria Math" panose="02040503050406030204" pitchFamily="18" charset="0"/>
                            </a:rPr>
                            <m:t>ě</m:t>
                          </m:r>
                        </m:num>
                        <m:den>
                          <m:r>
                            <m:rPr>
                              <m:sty m:val="p"/>
                            </m:rPr>
                            <a:rPr lang="cs-CZ" sz="2000">
                              <a:solidFill>
                                <a:srgbClr val="FF0000"/>
                              </a:solidFill>
                              <a:latin typeface="Cambria Math" panose="02040503050406030204" pitchFamily="18" charset="0"/>
                            </a:rPr>
                            <m:t>Vy</m:t>
                          </m:r>
                          <m:r>
                            <a:rPr lang="cs-CZ" sz="2000">
                              <a:solidFill>
                                <a:srgbClr val="FF0000"/>
                              </a:solidFill>
                              <a:latin typeface="Cambria Math" panose="02040503050406030204" pitchFamily="18" charset="0"/>
                            </a:rPr>
                            <m:t>šší </m:t>
                          </m:r>
                          <m:r>
                            <m:rPr>
                              <m:sty m:val="p"/>
                            </m:rPr>
                            <a:rPr lang="cs-CZ" sz="2000">
                              <a:latin typeface="Cambria Math" panose="02040503050406030204" pitchFamily="18" charset="0"/>
                            </a:rPr>
                            <m:t>systolick</m:t>
                          </m:r>
                          <m:r>
                            <a:rPr lang="cs-CZ" sz="2000">
                              <a:latin typeface="Cambria Math" panose="02040503050406030204" pitchFamily="18" charset="0"/>
                            </a:rPr>
                            <m:t>ý </m:t>
                          </m:r>
                          <m:r>
                            <m:rPr>
                              <m:sty m:val="p"/>
                            </m:rPr>
                            <a:rPr lang="cs-CZ" sz="2000">
                              <a:latin typeface="Cambria Math" panose="02040503050406030204" pitchFamily="18" charset="0"/>
                            </a:rPr>
                            <m:t>tlak</m:t>
                          </m:r>
                          <m:r>
                            <a:rPr lang="cs-CZ" sz="2000">
                              <a:latin typeface="Cambria Math" panose="02040503050406030204" pitchFamily="18" charset="0"/>
                            </a:rPr>
                            <m:t> </m:t>
                          </m:r>
                          <m:r>
                            <m:rPr>
                              <m:sty m:val="p"/>
                            </m:rPr>
                            <a:rPr lang="cs-CZ" sz="2000">
                              <a:latin typeface="Cambria Math" panose="02040503050406030204" pitchFamily="18" charset="0"/>
                            </a:rPr>
                            <m:t>z</m:t>
                          </m:r>
                          <m:r>
                            <a:rPr lang="cs-CZ" sz="2000">
                              <a:latin typeface="Cambria Math" panose="02040503050406030204" pitchFamily="18" charset="0"/>
                            </a:rPr>
                            <m:t> </m:t>
                          </m:r>
                          <m:r>
                            <m:rPr>
                              <m:sty m:val="p"/>
                            </m:rPr>
                            <a:rPr lang="cs-CZ" sz="2000">
                              <a:latin typeface="Cambria Math" panose="02040503050406030204" pitchFamily="18" charset="0"/>
                            </a:rPr>
                            <m:t>obou</m:t>
                          </m:r>
                          <m:r>
                            <a:rPr lang="cs-CZ" sz="2000">
                              <a:latin typeface="Cambria Math" panose="02040503050406030204" pitchFamily="18" charset="0"/>
                            </a:rPr>
                            <m:t> </m:t>
                          </m:r>
                          <m:r>
                            <m:rPr>
                              <m:sty m:val="p"/>
                            </m:rPr>
                            <a:rPr lang="cs-CZ" sz="2000">
                              <a:latin typeface="Cambria Math" panose="02040503050406030204" pitchFamily="18" charset="0"/>
                            </a:rPr>
                            <m:t>horn</m:t>
                          </m:r>
                          <m:r>
                            <a:rPr lang="cs-CZ" sz="2000">
                              <a:latin typeface="Cambria Math" panose="02040503050406030204" pitchFamily="18" charset="0"/>
                            </a:rPr>
                            <m:t>í</m:t>
                          </m:r>
                          <m:r>
                            <m:rPr>
                              <m:sty m:val="p"/>
                            </m:rPr>
                            <a:rPr lang="cs-CZ" sz="2000">
                              <a:latin typeface="Cambria Math" panose="02040503050406030204" pitchFamily="18" charset="0"/>
                            </a:rPr>
                            <m:t>ch</m:t>
                          </m:r>
                          <m:r>
                            <a:rPr lang="cs-CZ" sz="2000">
                              <a:latin typeface="Cambria Math" panose="02040503050406030204" pitchFamily="18" charset="0"/>
                            </a:rPr>
                            <m:t> </m:t>
                          </m:r>
                          <m:r>
                            <m:rPr>
                              <m:sty m:val="p"/>
                            </m:rPr>
                            <a:rPr lang="cs-CZ" sz="2000">
                              <a:latin typeface="Cambria Math" panose="02040503050406030204" pitchFamily="18" charset="0"/>
                            </a:rPr>
                            <m:t>kon</m:t>
                          </m:r>
                          <m:r>
                            <a:rPr lang="cs-CZ" sz="2000">
                              <a:latin typeface="Cambria Math" panose="02040503050406030204" pitchFamily="18" charset="0"/>
                            </a:rPr>
                            <m:t>č</m:t>
                          </m:r>
                          <m:r>
                            <m:rPr>
                              <m:sty m:val="p"/>
                            </m:rPr>
                            <a:rPr lang="cs-CZ" sz="2000">
                              <a:latin typeface="Cambria Math" panose="02040503050406030204" pitchFamily="18" charset="0"/>
                            </a:rPr>
                            <m:t>etin</m:t>
                          </m:r>
                        </m:den>
                      </m:f>
                    </m:oMath>
                  </m:oMathPara>
                </a14:m>
                <a:endParaRPr lang="cs-CZ" sz="2000" dirty="0" err="1">
                  <a:latin typeface="+mn-lt"/>
                </a:endParaRPr>
              </a:p>
            </p:txBody>
          </p:sp>
        </mc:Choice>
        <mc:Fallback xmlns="">
          <p:sp>
            <p:nvSpPr>
              <p:cNvPr id="12" name="TextovéPole 11">
                <a:extLst>
                  <a:ext uri="{FF2B5EF4-FFF2-40B4-BE49-F238E27FC236}">
                    <a16:creationId xmlns:a16="http://schemas.microsoft.com/office/drawing/2014/main" id="{479AF589-33E1-4DA7-8D70-6813A2CD20C0}"/>
                  </a:ext>
                </a:extLst>
              </p:cNvPr>
              <p:cNvSpPr txBox="1">
                <a:spLocks noRot="1" noChangeAspect="1" noMove="1" noResize="1" noEditPoints="1" noAdjustHandles="1" noChangeArrowheads="1" noChangeShapeType="1" noTextEdit="1"/>
              </p:cNvSpPr>
              <p:nvPr/>
            </p:nvSpPr>
            <p:spPr>
              <a:xfrm>
                <a:off x="1109991" y="5504669"/>
                <a:ext cx="5740161" cy="640496"/>
              </a:xfrm>
              <a:prstGeom prst="rect">
                <a:avLst/>
              </a:prstGeom>
              <a:blipFill>
                <a:blip r:embed="rId3"/>
                <a:stretch>
                  <a:fillRect/>
                </a:stretch>
              </a:blipFill>
            </p:spPr>
            <p:txBody>
              <a:bodyPr/>
              <a:lstStyle/>
              <a:p>
                <a:r>
                  <a:rPr lang="cs-CZ">
                    <a:noFill/>
                  </a:rPr>
                  <a:t> </a:t>
                </a:r>
              </a:p>
            </p:txBody>
          </p:sp>
        </mc:Fallback>
      </mc:AlternateContent>
    </p:spTree>
    <p:extLst>
      <p:ext uri="{BB962C8B-B14F-4D97-AF65-F5344CB8AC3E}">
        <p14:creationId xmlns:p14="http://schemas.microsoft.com/office/powerpoint/2010/main" val="2775227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DA0CB66-E42A-4314-B322-6A7430DE3248}"/>
              </a:ext>
            </a:extLst>
          </p:cNvPr>
          <p:cNvSpPr>
            <a:spLocks noGrp="1"/>
          </p:cNvSpPr>
          <p:nvPr>
            <p:ph type="ftr" sz="quarter" idx="10"/>
          </p:nvPr>
        </p:nvSpPr>
        <p:spPr/>
        <p:txBody>
          <a:bodyPr/>
          <a:lstStyle/>
          <a:p>
            <a:r>
              <a:rPr lang="cs-CZ" dirty="0"/>
              <a:t>Fyziologický ústav</a:t>
            </a:r>
            <a:endParaRPr lang="en-US" dirty="0"/>
          </a:p>
          <a:p>
            <a:endParaRPr lang="en-GB" noProof="0" dirty="0"/>
          </a:p>
        </p:txBody>
      </p:sp>
      <p:sp>
        <p:nvSpPr>
          <p:cNvPr id="3" name="Zástupný symbol pro číslo snímku 2">
            <a:extLst>
              <a:ext uri="{FF2B5EF4-FFF2-40B4-BE49-F238E27FC236}">
                <a16:creationId xmlns:a16="http://schemas.microsoft.com/office/drawing/2014/main" id="{AA05BF8B-0CF9-4F6C-9A81-4F13EDB5861F}"/>
              </a:ext>
            </a:extLst>
          </p:cNvPr>
          <p:cNvSpPr>
            <a:spLocks noGrp="1"/>
          </p:cNvSpPr>
          <p:nvPr>
            <p:ph type="sldNum" sz="quarter" idx="11"/>
          </p:nvPr>
        </p:nvSpPr>
        <p:spPr>
          <a:xfrm>
            <a:off x="413999" y="6365436"/>
            <a:ext cx="304799" cy="114564"/>
          </a:xfrm>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984A61CA-0E66-4642-B897-B19B8440F370}"/>
              </a:ext>
            </a:extLst>
          </p:cNvPr>
          <p:cNvSpPr>
            <a:spLocks noGrp="1"/>
          </p:cNvSpPr>
          <p:nvPr>
            <p:ph type="title"/>
          </p:nvPr>
        </p:nvSpPr>
        <p:spPr/>
        <p:txBody>
          <a:bodyPr/>
          <a:lstStyle/>
          <a:p>
            <a:r>
              <a:rPr lang="cs-CZ" dirty="0"/>
              <a:t>Příprava měření ABI</a:t>
            </a:r>
          </a:p>
        </p:txBody>
      </p:sp>
      <p:sp>
        <p:nvSpPr>
          <p:cNvPr id="5" name="Zástupný obsah 4">
            <a:extLst>
              <a:ext uri="{FF2B5EF4-FFF2-40B4-BE49-F238E27FC236}">
                <a16:creationId xmlns:a16="http://schemas.microsoft.com/office/drawing/2014/main" id="{F41269DE-8D4C-4A0C-8392-E9B0E33153F5}"/>
              </a:ext>
            </a:extLst>
          </p:cNvPr>
          <p:cNvSpPr>
            <a:spLocks noGrp="1"/>
          </p:cNvSpPr>
          <p:nvPr>
            <p:ph idx="1"/>
          </p:nvPr>
        </p:nvSpPr>
        <p:spPr>
          <a:xfrm>
            <a:off x="720000" y="1692002"/>
            <a:ext cx="10753200" cy="1626931"/>
          </a:xfrm>
        </p:spPr>
        <p:txBody>
          <a:bodyPr/>
          <a:lstStyle/>
          <a:p>
            <a:pPr algn="just"/>
            <a:r>
              <a:rPr lang="cs-CZ" sz="1400" dirty="0"/>
              <a:t>Měření je nutné provádět u ležícího pacienta, aby byly získány srovnatelné tlakové poměry pro horní i dolní končetiny. </a:t>
            </a:r>
          </a:p>
          <a:p>
            <a:pPr algn="just"/>
            <a:r>
              <a:rPr lang="cs-CZ" sz="1400" dirty="0"/>
              <a:t>Dolní končetiny nesmí být zkřížené.</a:t>
            </a:r>
          </a:p>
          <a:p>
            <a:pPr algn="just"/>
            <a:r>
              <a:rPr lang="cs-CZ" sz="1400" dirty="0"/>
              <a:t>Před zahájením měření musí pacient ležet asi 5 minut v klidu.</a:t>
            </a:r>
          </a:p>
          <a:p>
            <a:pPr algn="just"/>
            <a:r>
              <a:rPr lang="cs-CZ" sz="1400" dirty="0"/>
              <a:t>Jednotlivé manžety nasaďte podle jejich barevného označení na hadicích vzduchových přípojek: červená – pravá paže v nadloktí, žlutá – levá paže v nadloktí, zelená – levá noha nad kotníkem, černá – pravá noha nad kotníkem.</a:t>
            </a:r>
          </a:p>
        </p:txBody>
      </p:sp>
      <p:sp>
        <p:nvSpPr>
          <p:cNvPr id="6" name="Zástupný obsah 4">
            <a:extLst>
              <a:ext uri="{FF2B5EF4-FFF2-40B4-BE49-F238E27FC236}">
                <a16:creationId xmlns:a16="http://schemas.microsoft.com/office/drawing/2014/main" id="{E45187AA-6A64-46CA-85F2-CEB46200A521}"/>
              </a:ext>
            </a:extLst>
          </p:cNvPr>
          <p:cNvSpPr txBox="1">
            <a:spLocks/>
          </p:cNvSpPr>
          <p:nvPr/>
        </p:nvSpPr>
        <p:spPr>
          <a:xfrm>
            <a:off x="718798" y="3318933"/>
            <a:ext cx="5021600" cy="692594"/>
          </a:xfrm>
          <a:prstGeom prst="rect">
            <a:avLst/>
          </a:prstGeom>
        </p:spPr>
        <p:txBody>
          <a:bodyPr vert="horz" lIns="0" tIns="0" rIns="0" bIns="0" rtlCol="0">
            <a:noAutofit/>
          </a:bodyPr>
          <a:lstStyle>
            <a:lvl1pPr marL="252000" indent="-180000" algn="l" rtl="0" eaLnBrk="1" fontAlgn="base" hangingPunct="1">
              <a:lnSpc>
                <a:spcPct val="150000"/>
              </a:lnSpc>
              <a:spcBef>
                <a:spcPts val="0"/>
              </a:spcBef>
              <a:spcAft>
                <a:spcPct val="0"/>
              </a:spcAft>
              <a:buClr>
                <a:schemeClr val="tx2"/>
              </a:buClr>
              <a:buSzPct val="100000"/>
              <a:buFont typeface="Arial" panose="020B0604020202020204" pitchFamily="34" charset="0"/>
              <a:buChar char="̶"/>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algn="just"/>
            <a:r>
              <a:rPr lang="cs-CZ" sz="1400" kern="0" dirty="0"/>
              <a:t>Nadloketní manžety nasazujte tak, aby dolní okraj manžety byl asi 2–3 cm nad loketní jamkou. Manžeta musí být umístěna tak, aby se značka (symbol bílého pruhu) nacházela nad předpokládaným průběhem pažní tepny.</a:t>
            </a:r>
          </a:p>
        </p:txBody>
      </p:sp>
      <p:pic>
        <p:nvPicPr>
          <p:cNvPr id="10" name="Obrázek 9">
            <a:extLst>
              <a:ext uri="{FF2B5EF4-FFF2-40B4-BE49-F238E27FC236}">
                <a16:creationId xmlns:a16="http://schemas.microsoft.com/office/drawing/2014/main" id="{962B1D42-89CB-4DDB-89AD-AFA4EB01D8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76197" y="3381361"/>
            <a:ext cx="3494267" cy="1340658"/>
          </a:xfrm>
          <a:prstGeom prst="rect">
            <a:avLst/>
          </a:prstGeom>
        </p:spPr>
      </p:pic>
      <p:sp>
        <p:nvSpPr>
          <p:cNvPr id="11" name="Zástupný obsah 4">
            <a:extLst>
              <a:ext uri="{FF2B5EF4-FFF2-40B4-BE49-F238E27FC236}">
                <a16:creationId xmlns:a16="http://schemas.microsoft.com/office/drawing/2014/main" id="{1ED7A126-C6A8-4DD6-9EE4-69EFAC87C565}"/>
              </a:ext>
            </a:extLst>
          </p:cNvPr>
          <p:cNvSpPr txBox="1">
            <a:spLocks/>
          </p:cNvSpPr>
          <p:nvPr/>
        </p:nvSpPr>
        <p:spPr>
          <a:xfrm>
            <a:off x="718798" y="4596886"/>
            <a:ext cx="5021600" cy="692594"/>
          </a:xfrm>
          <a:prstGeom prst="rect">
            <a:avLst/>
          </a:prstGeom>
        </p:spPr>
        <p:txBody>
          <a:bodyPr vert="horz" lIns="0" tIns="0" rIns="0" bIns="0" rtlCol="0">
            <a:noAutofit/>
          </a:bodyPr>
          <a:lstStyle>
            <a:lvl1pPr marL="252000" indent="-180000" algn="l" rtl="0" eaLnBrk="1" fontAlgn="base" hangingPunct="1">
              <a:lnSpc>
                <a:spcPct val="150000"/>
              </a:lnSpc>
              <a:spcBef>
                <a:spcPts val="0"/>
              </a:spcBef>
              <a:spcAft>
                <a:spcPct val="0"/>
              </a:spcAft>
              <a:buClr>
                <a:schemeClr val="tx2"/>
              </a:buClr>
              <a:buSzPct val="100000"/>
              <a:buFont typeface="Arial" panose="020B0604020202020204" pitchFamily="34" charset="0"/>
              <a:buChar char="̶"/>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algn="just"/>
            <a:r>
              <a:rPr lang="cs-CZ" sz="1400" kern="0" dirty="0"/>
              <a:t>Nasaďte kotníkovou manžetu tak, aby se dolní okraj manžety nacházel asi 1–2 cm nad kotníkem. Manžetu umístěte tak, aby se bílé označení nacházelo nad průběhem a. </a:t>
            </a:r>
            <a:r>
              <a:rPr lang="cs-CZ" sz="1400" kern="0" dirty="0" err="1"/>
              <a:t>tibialis</a:t>
            </a:r>
            <a:r>
              <a:rPr lang="cs-CZ" sz="1400" kern="0" dirty="0"/>
              <a:t> </a:t>
            </a:r>
            <a:r>
              <a:rPr lang="cs-CZ" sz="1400" kern="0" dirty="0" err="1"/>
              <a:t>posterior</a:t>
            </a:r>
            <a:r>
              <a:rPr lang="cs-CZ" sz="1400" kern="0" dirty="0"/>
              <a:t>.</a:t>
            </a:r>
          </a:p>
        </p:txBody>
      </p:sp>
      <p:pic>
        <p:nvPicPr>
          <p:cNvPr id="13" name="Obrázek 12">
            <a:extLst>
              <a:ext uri="{FF2B5EF4-FFF2-40B4-BE49-F238E27FC236}">
                <a16:creationId xmlns:a16="http://schemas.microsoft.com/office/drawing/2014/main" id="{51EDDFC7-6181-4A56-8E87-293A8743521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18701" y="4791386"/>
            <a:ext cx="4084590" cy="1436614"/>
          </a:xfrm>
          <a:prstGeom prst="rect">
            <a:avLst/>
          </a:prstGeom>
        </p:spPr>
      </p:pic>
    </p:spTree>
    <p:extLst>
      <p:ext uri="{BB962C8B-B14F-4D97-AF65-F5344CB8AC3E}">
        <p14:creationId xmlns:p14="http://schemas.microsoft.com/office/powerpoint/2010/main" val="3073277665"/>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1" id="{6BC89E16-269B-4875-A8A3-7D5D981D44E5}" vid="{F6D460A2-5B48-45E1-BFF4-0DDF8E264AE0}"/>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prezentace-med-en-v9</Template>
  <TotalTime>4390</TotalTime>
  <Words>321</Words>
  <Application>Microsoft Office PowerPoint</Application>
  <PresentationFormat>Širokoúhlá obrazovka</PresentationFormat>
  <Paragraphs>24</Paragraphs>
  <Slides>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vt:i4>
      </vt:variant>
    </vt:vector>
  </HeadingPairs>
  <TitlesOfParts>
    <vt:vector size="8" baseType="lpstr">
      <vt:lpstr>Arial</vt:lpstr>
      <vt:lpstr>Cambria Math</vt:lpstr>
      <vt:lpstr>Tahoma</vt:lpstr>
      <vt:lpstr>Wingdings</vt:lpstr>
      <vt:lpstr>Presentation_MU_EN</vt:lpstr>
      <vt:lpstr>Ankle – Brachial index (ABI)   =  Index kotníkových tlaků </vt:lpstr>
      <vt:lpstr>Index kotník – paže (Ankle-Brachial Index) </vt:lpstr>
      <vt:lpstr>Příprava měření ABI</vt:lpstr>
    </vt:vector>
  </TitlesOfParts>
  <Company>IBA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Respiratory system. Compendium.</dc:title>
  <dc:creator>Ksenia Budinskaya</dc:creator>
  <cp:lastModifiedBy>Zuzana Nováková</cp:lastModifiedBy>
  <cp:revision>69</cp:revision>
  <cp:lastPrinted>1601-01-01T00:00:00Z</cp:lastPrinted>
  <dcterms:created xsi:type="dcterms:W3CDTF">2020-11-05T09:58:03Z</dcterms:created>
  <dcterms:modified xsi:type="dcterms:W3CDTF">2024-03-07T11:16:51Z</dcterms:modified>
</cp:coreProperties>
</file>