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81"/>
  </p:notesMasterIdLst>
  <p:handoutMasterIdLst>
    <p:handoutMasterId r:id="rId82"/>
  </p:handoutMasterIdLst>
  <p:sldIdLst>
    <p:sldId id="258" r:id="rId2"/>
    <p:sldId id="379" r:id="rId3"/>
    <p:sldId id="369" r:id="rId4"/>
    <p:sldId id="370" r:id="rId5"/>
    <p:sldId id="372" r:id="rId6"/>
    <p:sldId id="373" r:id="rId7"/>
    <p:sldId id="374" r:id="rId8"/>
    <p:sldId id="338" r:id="rId9"/>
    <p:sldId id="375" r:id="rId10"/>
    <p:sldId id="376" r:id="rId11"/>
    <p:sldId id="377" r:id="rId12"/>
    <p:sldId id="378" r:id="rId13"/>
    <p:sldId id="310" r:id="rId14"/>
    <p:sldId id="368" r:id="rId15"/>
    <p:sldId id="324" r:id="rId16"/>
    <p:sldId id="361" r:id="rId17"/>
    <p:sldId id="362" r:id="rId18"/>
    <p:sldId id="314" r:id="rId19"/>
    <p:sldId id="316" r:id="rId20"/>
    <p:sldId id="317" r:id="rId21"/>
    <p:sldId id="325" r:id="rId22"/>
    <p:sldId id="326" r:id="rId23"/>
    <p:sldId id="327" r:id="rId24"/>
    <p:sldId id="318" r:id="rId25"/>
    <p:sldId id="319" r:id="rId26"/>
    <p:sldId id="364" r:id="rId27"/>
    <p:sldId id="365" r:id="rId28"/>
    <p:sldId id="328" r:id="rId29"/>
    <p:sldId id="329" r:id="rId30"/>
    <p:sldId id="330" r:id="rId31"/>
    <p:sldId id="331" r:id="rId32"/>
    <p:sldId id="333" r:id="rId33"/>
    <p:sldId id="334" r:id="rId34"/>
    <p:sldId id="335" r:id="rId35"/>
    <p:sldId id="336" r:id="rId36"/>
    <p:sldId id="337" r:id="rId37"/>
    <p:sldId id="339" r:id="rId38"/>
    <p:sldId id="348" r:id="rId39"/>
    <p:sldId id="340" r:id="rId40"/>
    <p:sldId id="341" r:id="rId41"/>
    <p:sldId id="358" r:id="rId42"/>
    <p:sldId id="342" r:id="rId43"/>
    <p:sldId id="343" r:id="rId44"/>
    <p:sldId id="344" r:id="rId45"/>
    <p:sldId id="345" r:id="rId46"/>
    <p:sldId id="346" r:id="rId47"/>
    <p:sldId id="347" r:id="rId48"/>
    <p:sldId id="349" r:id="rId49"/>
    <p:sldId id="350" r:id="rId50"/>
    <p:sldId id="352" r:id="rId51"/>
    <p:sldId id="356" r:id="rId52"/>
    <p:sldId id="354" r:id="rId53"/>
    <p:sldId id="357" r:id="rId54"/>
    <p:sldId id="353" r:id="rId55"/>
    <p:sldId id="359" r:id="rId56"/>
    <p:sldId id="263" r:id="rId57"/>
    <p:sldId id="264" r:id="rId58"/>
    <p:sldId id="265" r:id="rId59"/>
    <p:sldId id="269" r:id="rId60"/>
    <p:sldId id="270" r:id="rId61"/>
    <p:sldId id="271" r:id="rId62"/>
    <p:sldId id="272" r:id="rId63"/>
    <p:sldId id="282" r:id="rId64"/>
    <p:sldId id="283" r:id="rId65"/>
    <p:sldId id="284" r:id="rId66"/>
    <p:sldId id="285" r:id="rId67"/>
    <p:sldId id="286" r:id="rId68"/>
    <p:sldId id="287" r:id="rId69"/>
    <p:sldId id="289" r:id="rId70"/>
    <p:sldId id="290" r:id="rId71"/>
    <p:sldId id="291" r:id="rId72"/>
    <p:sldId id="292" r:id="rId73"/>
    <p:sldId id="293" r:id="rId74"/>
    <p:sldId id="294" r:id="rId75"/>
    <p:sldId id="295" r:id="rId76"/>
    <p:sldId id="297" r:id="rId77"/>
    <p:sldId id="380" r:id="rId78"/>
    <p:sldId id="381" r:id="rId79"/>
    <p:sldId id="367" r:id="rId80"/>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52" autoAdjust="0"/>
    <p:restoredTop sz="95768" autoAdjust="0"/>
  </p:normalViewPr>
  <p:slideViewPr>
    <p:cSldViewPr snapToGrid="0">
      <p:cViewPr varScale="1">
        <p:scale>
          <a:sx n="82" d="100"/>
          <a:sy n="82" d="100"/>
        </p:scale>
        <p:origin x="715" y="58"/>
      </p:cViewPr>
      <p:guideLst>
        <p:guide orient="horz" pos="1120"/>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handoutMaster" Target="handoutMasters/handout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71450198-3806-4DA7-9D0E-5763DEA0DD9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Rectangle 3">
            <a:extLst>
              <a:ext uri="{FF2B5EF4-FFF2-40B4-BE49-F238E27FC236}">
                <a16:creationId xmlns:a16="http://schemas.microsoft.com/office/drawing/2014/main" id="{C68DF15F-D126-4395-B04B-94B0CA42939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E682B2B6-4F5E-45F0-92E7-92132655677E}"/>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271DDD7-165D-4FA8-B220-C75581400F89}" type="slidenum">
              <a:rPr lang="cs-CZ" altLang="cs-CZ"/>
              <a:pPr/>
              <a:t>31</a:t>
            </a:fld>
            <a:endParaRPr lang="cs-CZ" altLang="cs-CZ"/>
          </a:p>
        </p:txBody>
      </p:sp>
      <p:sp>
        <p:nvSpPr>
          <p:cNvPr id="40963" name="Rectangle 2">
            <a:extLst>
              <a:ext uri="{FF2B5EF4-FFF2-40B4-BE49-F238E27FC236}">
                <a16:creationId xmlns:a16="http://schemas.microsoft.com/office/drawing/2014/main" id="{2296AD08-C9D6-4A44-8BC1-8C501696F859}"/>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C4978566-1C3B-46D7-BD85-E73B4A58858C}"/>
              </a:ext>
            </a:extLst>
          </p:cNvPr>
          <p:cNvSpPr>
            <a:spLocks noGrp="1" noChangeArrowheads="1"/>
          </p:cNvSpPr>
          <p:nvPr>
            <p:ph type="body" idx="1"/>
          </p:nvPr>
        </p:nvSpPr>
        <p:spPr>
          <a:noFill/>
        </p:spPr>
        <p:txBody>
          <a:bodyPr/>
          <a:lstStyle/>
          <a:p>
            <a:pPr eaLnBrk="1" hangingPunct="1"/>
            <a:r>
              <a:rPr lang="cs-CZ" altLang="cs-CZ"/>
              <a:t>To date, a lot of adipose tissue-derived factors has been described. These factors with pleiotropic functions in many processes including regulation of energy metabolism, inflammation, food intake, insulin sensitivity etc. Markedly contribute to metabolic regulations and its pathologies.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1A45468F-3CF8-4AD3-85CA-7BB82BA9566C}"/>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0A15553-E3B4-4C84-8AEC-1C5492B18930}" type="slidenum">
              <a:rPr lang="cs-CZ" altLang="cs-CZ"/>
              <a:pPr/>
              <a:t>33</a:t>
            </a:fld>
            <a:endParaRPr lang="cs-CZ" altLang="cs-CZ"/>
          </a:p>
        </p:txBody>
      </p:sp>
      <p:sp>
        <p:nvSpPr>
          <p:cNvPr id="45059" name="Rectangle 2">
            <a:extLst>
              <a:ext uri="{FF2B5EF4-FFF2-40B4-BE49-F238E27FC236}">
                <a16:creationId xmlns:a16="http://schemas.microsoft.com/office/drawing/2014/main" id="{5DD79012-2D3D-4E70-940C-9E5C9ED97051}"/>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4250D424-A304-412C-B2E9-4A853A5FCFD1}"/>
              </a:ext>
            </a:extLst>
          </p:cNvPr>
          <p:cNvSpPr>
            <a:spLocks noGrp="1" noChangeArrowheads="1"/>
          </p:cNvSpPr>
          <p:nvPr>
            <p:ph type="body" idx="1"/>
          </p:nvPr>
        </p:nvSpPr>
        <p:spPr>
          <a:noFill/>
        </p:spPr>
        <p:txBody>
          <a:bodyPr/>
          <a:lstStyle/>
          <a:p>
            <a:pPr eaLnBrk="1" hangingPunct="1"/>
            <a:r>
              <a:rPr lang="cs-CZ" altLang="cs-CZ"/>
              <a:t>We can conclude that leptin, adiponectin and resistin have receptors in hypothalamus and all of them were reported to regulate food intake. However, the direct role especially of adiponectin and resistin in humans lies probably in a little bit different field- insulin sensitivity and inflammation. But as we know these processes are undirectly involved in the regulation of body weight.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B37C5A51-C060-4E35-B049-41EE4DA56CDD}"/>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0102E36-EA39-493E-BE5F-B4A5EF8C166F}" type="slidenum">
              <a:rPr lang="cs-CZ" altLang="cs-CZ"/>
              <a:pPr/>
              <a:t>34</a:t>
            </a:fld>
            <a:endParaRPr lang="cs-CZ" altLang="cs-CZ"/>
          </a:p>
        </p:txBody>
      </p:sp>
      <p:sp>
        <p:nvSpPr>
          <p:cNvPr id="47107" name="Rectangle 2">
            <a:extLst>
              <a:ext uri="{FF2B5EF4-FFF2-40B4-BE49-F238E27FC236}">
                <a16:creationId xmlns:a16="http://schemas.microsoft.com/office/drawing/2014/main" id="{7DF1F059-C565-4DBC-868B-CA41CDC6D4B0}"/>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BB2804C3-92F3-4CFD-AADC-9D666E5663E9}"/>
              </a:ext>
            </a:extLst>
          </p:cNvPr>
          <p:cNvSpPr>
            <a:spLocks noGrp="1" noChangeArrowheads="1"/>
          </p:cNvSpPr>
          <p:nvPr>
            <p:ph type="body" idx="1"/>
          </p:nvPr>
        </p:nvSpPr>
        <p:spPr>
          <a:noFill/>
        </p:spPr>
        <p:txBody>
          <a:bodyPr/>
          <a:lstStyle/>
          <a:p>
            <a:pPr eaLnBrk="1" hangingPunct="1"/>
            <a:r>
              <a:rPr lang="cs-CZ" altLang="cs-CZ"/>
              <a:t>The next part of the feeding control story is the GIT.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C490B5EF-CAFF-49AF-B418-4F9F63B0ACDB}"/>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615754C-5A3F-47D6-9053-5ECF55EB3DDC}" type="slidenum">
              <a:rPr lang="cs-CZ" altLang="cs-CZ"/>
              <a:pPr/>
              <a:t>35</a:t>
            </a:fld>
            <a:endParaRPr lang="cs-CZ" altLang="cs-CZ"/>
          </a:p>
        </p:txBody>
      </p:sp>
      <p:sp>
        <p:nvSpPr>
          <p:cNvPr id="49155" name="Rectangle 2">
            <a:extLst>
              <a:ext uri="{FF2B5EF4-FFF2-40B4-BE49-F238E27FC236}">
                <a16:creationId xmlns:a16="http://schemas.microsoft.com/office/drawing/2014/main" id="{D0376186-53E6-4275-B231-2595E96A6559}"/>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F408F1A0-731C-4A90-8A07-4BEBC163138B}"/>
              </a:ext>
            </a:extLst>
          </p:cNvPr>
          <p:cNvSpPr>
            <a:spLocks noGrp="1" noChangeArrowheads="1"/>
          </p:cNvSpPr>
          <p:nvPr>
            <p:ph type="body" idx="1"/>
          </p:nvPr>
        </p:nvSpPr>
        <p:spPr>
          <a:noFill/>
        </p:spPr>
        <p:txBody>
          <a:bodyPr/>
          <a:lstStyle/>
          <a:p>
            <a:pPr eaLnBrk="1" hangingPunct="1"/>
            <a:r>
              <a:rPr lang="cs-CZ" altLang="cs-CZ"/>
              <a:t>Excitingly, more than 40 GIT hormones have been discovered to date, many of them highly suitable for therapeutic use. I selected the most interesting examples from this group.</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91A100CF-6813-4E4B-9721-29CC5EDFE941}"/>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DA68F43-E37E-486D-82BC-BC271CC3E78B}" type="slidenum">
              <a:rPr lang="cs-CZ" altLang="cs-CZ"/>
              <a:pPr/>
              <a:t>36</a:t>
            </a:fld>
            <a:endParaRPr lang="cs-CZ" altLang="cs-CZ"/>
          </a:p>
        </p:txBody>
      </p:sp>
      <p:sp>
        <p:nvSpPr>
          <p:cNvPr id="51203" name="Rectangle 2">
            <a:extLst>
              <a:ext uri="{FF2B5EF4-FFF2-40B4-BE49-F238E27FC236}">
                <a16:creationId xmlns:a16="http://schemas.microsoft.com/office/drawing/2014/main" id="{13977B10-CED0-49F1-8618-B9006119F6E3}"/>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FF892F1D-6149-4336-8092-3DFEE3616C8D}"/>
              </a:ext>
            </a:extLst>
          </p:cNvPr>
          <p:cNvSpPr>
            <a:spLocks noGrp="1" noChangeArrowheads="1"/>
          </p:cNvSpPr>
          <p:nvPr>
            <p:ph type="body" idx="1"/>
          </p:nvPr>
        </p:nvSpPr>
        <p:spPr>
          <a:noFill/>
        </p:spPr>
        <p:txBody>
          <a:bodyPr/>
          <a:lstStyle/>
          <a:p>
            <a:pPr eaLnBrk="1" hangingPunct="1"/>
            <a:r>
              <a:rPr lang="cs-CZ" altLang="cs-CZ"/>
              <a:t>Simply to remember, there is only one peripheral hormone with orexigenic properties named ghrelin, all others GIT hormones are anorexigenic. The GIT hormones are secreted from a specific part of stomach and intestine (endocrine cells). GIT hormones act predominantly in hypothalamus and hindbrain to regulate food intake.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5EF7F1EA-FC34-4651-90FC-A916465D95F8}"/>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8E0AB73-307E-4729-8602-2172975F740E}" type="slidenum">
              <a:rPr lang="cs-CZ" altLang="cs-CZ"/>
              <a:pPr/>
              <a:t>37</a:t>
            </a:fld>
            <a:endParaRPr lang="cs-CZ" altLang="cs-CZ"/>
          </a:p>
        </p:txBody>
      </p:sp>
      <p:sp>
        <p:nvSpPr>
          <p:cNvPr id="53251" name="Rectangle 2">
            <a:extLst>
              <a:ext uri="{FF2B5EF4-FFF2-40B4-BE49-F238E27FC236}">
                <a16:creationId xmlns:a16="http://schemas.microsoft.com/office/drawing/2014/main" id="{81BCD1FA-507B-44EB-AC01-9DF6AC8869FB}"/>
              </a:ext>
            </a:extLst>
          </p:cNvPr>
          <p:cNvSpPr>
            <a:spLocks noChangeArrowheads="1"/>
          </p:cNvSpPr>
          <p:nvPr/>
        </p:nvSpPr>
        <p:spPr bwMode="auto">
          <a:xfrm>
            <a:off x="3886200" y="6350"/>
            <a:ext cx="2971800"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p>
        </p:txBody>
      </p:sp>
      <p:sp>
        <p:nvSpPr>
          <p:cNvPr id="53252" name="Rectangle 3">
            <a:extLst>
              <a:ext uri="{FF2B5EF4-FFF2-40B4-BE49-F238E27FC236}">
                <a16:creationId xmlns:a16="http://schemas.microsoft.com/office/drawing/2014/main" id="{EBECD7BA-41BE-46B0-B263-54DF94ECA9BD}"/>
              </a:ext>
            </a:extLst>
          </p:cNvPr>
          <p:cNvSpPr>
            <a:spLocks noChangeArrowheads="1"/>
          </p:cNvSpPr>
          <p:nvPr/>
        </p:nvSpPr>
        <p:spPr bwMode="auto">
          <a:xfrm>
            <a:off x="3886200" y="8705850"/>
            <a:ext cx="2971800" cy="427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US" altLang="cs-CZ" sz="1000" i="1">
                <a:latin typeface="Times New Roman" panose="02020603050405020304" pitchFamily="18" charset="0"/>
              </a:rPr>
              <a:t>3</a:t>
            </a:r>
          </a:p>
        </p:txBody>
      </p:sp>
      <p:sp>
        <p:nvSpPr>
          <p:cNvPr id="53253" name="Rectangle 4">
            <a:extLst>
              <a:ext uri="{FF2B5EF4-FFF2-40B4-BE49-F238E27FC236}">
                <a16:creationId xmlns:a16="http://schemas.microsoft.com/office/drawing/2014/main" id="{D0544C0E-2455-467B-A47A-924F68BE40E4}"/>
              </a:ext>
            </a:extLst>
          </p:cNvPr>
          <p:cNvSpPr>
            <a:spLocks noChangeArrowheads="1"/>
          </p:cNvSpPr>
          <p:nvPr/>
        </p:nvSpPr>
        <p:spPr bwMode="auto">
          <a:xfrm>
            <a:off x="0" y="8705850"/>
            <a:ext cx="2971800" cy="427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p>
        </p:txBody>
      </p:sp>
      <p:sp>
        <p:nvSpPr>
          <p:cNvPr id="53254" name="Rectangle 5">
            <a:extLst>
              <a:ext uri="{FF2B5EF4-FFF2-40B4-BE49-F238E27FC236}">
                <a16:creationId xmlns:a16="http://schemas.microsoft.com/office/drawing/2014/main" id="{9B11C007-02DB-4B8A-92FB-AE9FCB395C27}"/>
              </a:ext>
            </a:extLst>
          </p:cNvPr>
          <p:cNvSpPr>
            <a:spLocks noChangeArrowheads="1"/>
          </p:cNvSpPr>
          <p:nvPr/>
        </p:nvSpPr>
        <p:spPr bwMode="auto">
          <a:xfrm>
            <a:off x="0" y="6350"/>
            <a:ext cx="2971800"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p>
        </p:txBody>
      </p:sp>
      <p:sp>
        <p:nvSpPr>
          <p:cNvPr id="53255" name="Rectangle 6">
            <a:extLst>
              <a:ext uri="{FF2B5EF4-FFF2-40B4-BE49-F238E27FC236}">
                <a16:creationId xmlns:a16="http://schemas.microsoft.com/office/drawing/2014/main" id="{2C8E2F9A-3B98-4A6C-9550-570B441E5409}"/>
              </a:ext>
            </a:extLst>
          </p:cNvPr>
          <p:cNvSpPr>
            <a:spLocks noChangeArrowheads="1"/>
          </p:cNvSpPr>
          <p:nvPr/>
        </p:nvSpPr>
        <p:spPr bwMode="auto">
          <a:xfrm>
            <a:off x="3884613" y="0"/>
            <a:ext cx="2973387"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p>
        </p:txBody>
      </p:sp>
      <p:sp>
        <p:nvSpPr>
          <p:cNvPr id="53256" name="Rectangle 7">
            <a:extLst>
              <a:ext uri="{FF2B5EF4-FFF2-40B4-BE49-F238E27FC236}">
                <a16:creationId xmlns:a16="http://schemas.microsoft.com/office/drawing/2014/main" id="{755568B1-C9DF-457B-B49B-15D5B7072928}"/>
              </a:ext>
            </a:extLst>
          </p:cNvPr>
          <p:cNvSpPr>
            <a:spLocks noChangeArrowheads="1"/>
          </p:cNvSpPr>
          <p:nvPr/>
        </p:nvSpPr>
        <p:spPr bwMode="auto">
          <a:xfrm>
            <a:off x="104775" y="858996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cs-CZ" sz="1200">
              <a:latin typeface="AvantGarde Bk BT CE"/>
            </a:endParaRPr>
          </a:p>
          <a:p>
            <a:r>
              <a:rPr lang="en-US" altLang="cs-CZ" sz="1200">
                <a:latin typeface="AvantGarde Bk BT CE"/>
              </a:rPr>
              <a:t>Xenical Slide Kit  August 1998  Section 1</a:t>
            </a:r>
          </a:p>
        </p:txBody>
      </p:sp>
      <p:sp>
        <p:nvSpPr>
          <p:cNvPr id="53257" name="Rectangle 8">
            <a:extLst>
              <a:ext uri="{FF2B5EF4-FFF2-40B4-BE49-F238E27FC236}">
                <a16:creationId xmlns:a16="http://schemas.microsoft.com/office/drawing/2014/main" id="{9EDF7D1D-D9F6-4F1E-AC15-74BE21CF83CE}"/>
              </a:ext>
            </a:extLst>
          </p:cNvPr>
          <p:cNvSpPr>
            <a:spLocks noChangeArrowheads="1"/>
          </p:cNvSpPr>
          <p:nvPr/>
        </p:nvSpPr>
        <p:spPr bwMode="auto">
          <a:xfrm>
            <a:off x="0" y="0"/>
            <a:ext cx="2971800"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p>
        </p:txBody>
      </p:sp>
      <p:sp>
        <p:nvSpPr>
          <p:cNvPr id="53258" name="Rectangle 9">
            <a:extLst>
              <a:ext uri="{FF2B5EF4-FFF2-40B4-BE49-F238E27FC236}">
                <a16:creationId xmlns:a16="http://schemas.microsoft.com/office/drawing/2014/main" id="{4FDF0ADC-23C1-4ECB-B3C1-29BD1507DAF3}"/>
              </a:ext>
            </a:extLst>
          </p:cNvPr>
          <p:cNvSpPr>
            <a:spLocks noChangeArrowheads="1"/>
          </p:cNvSpPr>
          <p:nvPr/>
        </p:nvSpPr>
        <p:spPr bwMode="auto">
          <a:xfrm>
            <a:off x="3883025" y="0"/>
            <a:ext cx="2974975"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p>
        </p:txBody>
      </p:sp>
      <p:sp>
        <p:nvSpPr>
          <p:cNvPr id="53259" name="Rectangle 10">
            <a:extLst>
              <a:ext uri="{FF2B5EF4-FFF2-40B4-BE49-F238E27FC236}">
                <a16:creationId xmlns:a16="http://schemas.microsoft.com/office/drawing/2014/main" id="{9A155A16-74CE-43E0-BB4C-7C660BF8C6AD}"/>
              </a:ext>
            </a:extLst>
          </p:cNvPr>
          <p:cNvSpPr>
            <a:spLocks noChangeArrowheads="1"/>
          </p:cNvSpPr>
          <p:nvPr/>
        </p:nvSpPr>
        <p:spPr bwMode="auto">
          <a:xfrm>
            <a:off x="3883025" y="8682038"/>
            <a:ext cx="29749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US" altLang="cs-CZ" sz="1200">
                <a:latin typeface="AvantGarde Bk BT CE"/>
              </a:rPr>
              <a:t>3</a:t>
            </a:r>
          </a:p>
        </p:txBody>
      </p:sp>
      <p:sp>
        <p:nvSpPr>
          <p:cNvPr id="53260" name="Rectangle 11">
            <a:extLst>
              <a:ext uri="{FF2B5EF4-FFF2-40B4-BE49-F238E27FC236}">
                <a16:creationId xmlns:a16="http://schemas.microsoft.com/office/drawing/2014/main" id="{0B18F015-A010-41CA-A9CF-5CFC39D9961A}"/>
              </a:ext>
            </a:extLst>
          </p:cNvPr>
          <p:cNvSpPr>
            <a:spLocks noChangeArrowheads="1"/>
          </p:cNvSpPr>
          <p:nvPr/>
        </p:nvSpPr>
        <p:spPr bwMode="auto">
          <a:xfrm>
            <a:off x="0" y="8682038"/>
            <a:ext cx="29718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p>
        </p:txBody>
      </p:sp>
      <p:sp>
        <p:nvSpPr>
          <p:cNvPr id="53261" name="Rectangle 12">
            <a:extLst>
              <a:ext uri="{FF2B5EF4-FFF2-40B4-BE49-F238E27FC236}">
                <a16:creationId xmlns:a16="http://schemas.microsoft.com/office/drawing/2014/main" id="{44C2B19D-8BFE-4C50-BB1F-2D83554A070C}"/>
              </a:ext>
            </a:extLst>
          </p:cNvPr>
          <p:cNvSpPr>
            <a:spLocks noChangeArrowheads="1"/>
          </p:cNvSpPr>
          <p:nvPr/>
        </p:nvSpPr>
        <p:spPr bwMode="auto">
          <a:xfrm>
            <a:off x="0" y="0"/>
            <a:ext cx="2971800"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p>
        </p:txBody>
      </p:sp>
      <p:sp>
        <p:nvSpPr>
          <p:cNvPr id="53262" name="Rectangle 13">
            <a:extLst>
              <a:ext uri="{FF2B5EF4-FFF2-40B4-BE49-F238E27FC236}">
                <a16:creationId xmlns:a16="http://schemas.microsoft.com/office/drawing/2014/main" id="{2ADD12E2-1079-42DC-B4C1-A1B471260714}"/>
              </a:ext>
            </a:extLst>
          </p:cNvPr>
          <p:cNvSpPr>
            <a:spLocks noChangeArrowheads="1"/>
          </p:cNvSpPr>
          <p:nvPr/>
        </p:nvSpPr>
        <p:spPr bwMode="auto">
          <a:xfrm>
            <a:off x="3881438" y="0"/>
            <a:ext cx="2976562" cy="433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p>
        </p:txBody>
      </p:sp>
      <p:sp>
        <p:nvSpPr>
          <p:cNvPr id="53263" name="Rectangle 14">
            <a:extLst>
              <a:ext uri="{FF2B5EF4-FFF2-40B4-BE49-F238E27FC236}">
                <a16:creationId xmlns:a16="http://schemas.microsoft.com/office/drawing/2014/main" id="{ADF7DD44-FD73-4B6A-A8B0-9838598AA4B2}"/>
              </a:ext>
            </a:extLst>
          </p:cNvPr>
          <p:cNvSpPr>
            <a:spLocks noChangeArrowheads="1"/>
          </p:cNvSpPr>
          <p:nvPr/>
        </p:nvSpPr>
        <p:spPr bwMode="auto">
          <a:xfrm>
            <a:off x="3881438" y="8701088"/>
            <a:ext cx="2976562" cy="41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p>
        </p:txBody>
      </p:sp>
      <p:sp>
        <p:nvSpPr>
          <p:cNvPr id="53264" name="Rectangle 15">
            <a:extLst>
              <a:ext uri="{FF2B5EF4-FFF2-40B4-BE49-F238E27FC236}">
                <a16:creationId xmlns:a16="http://schemas.microsoft.com/office/drawing/2014/main" id="{82243940-DEDB-4E8E-979A-3EF7BBC21578}"/>
              </a:ext>
            </a:extLst>
          </p:cNvPr>
          <p:cNvSpPr>
            <a:spLocks noChangeArrowheads="1"/>
          </p:cNvSpPr>
          <p:nvPr/>
        </p:nvSpPr>
        <p:spPr bwMode="auto">
          <a:xfrm>
            <a:off x="-1588" y="8701088"/>
            <a:ext cx="2970213" cy="41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p>
        </p:txBody>
      </p:sp>
      <p:sp>
        <p:nvSpPr>
          <p:cNvPr id="53265" name="Rectangle 16">
            <a:extLst>
              <a:ext uri="{FF2B5EF4-FFF2-40B4-BE49-F238E27FC236}">
                <a16:creationId xmlns:a16="http://schemas.microsoft.com/office/drawing/2014/main" id="{1D90854E-F3BB-48D8-AB3B-6EBB55D75E05}"/>
              </a:ext>
            </a:extLst>
          </p:cNvPr>
          <p:cNvSpPr>
            <a:spLocks noChangeArrowheads="1"/>
          </p:cNvSpPr>
          <p:nvPr/>
        </p:nvSpPr>
        <p:spPr bwMode="auto">
          <a:xfrm>
            <a:off x="-1588" y="0"/>
            <a:ext cx="2970213" cy="433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p>
        </p:txBody>
      </p:sp>
      <p:sp>
        <p:nvSpPr>
          <p:cNvPr id="53266" name="Rectangle 17">
            <a:extLst>
              <a:ext uri="{FF2B5EF4-FFF2-40B4-BE49-F238E27FC236}">
                <a16:creationId xmlns:a16="http://schemas.microsoft.com/office/drawing/2014/main" id="{A209DD93-903F-4870-BB3F-EAB6AA116550}"/>
              </a:ext>
            </a:extLst>
          </p:cNvPr>
          <p:cNvSpPr>
            <a:spLocks noGrp="1" noRot="1" noChangeAspect="1" noChangeArrowheads="1" noTextEdit="1"/>
          </p:cNvSpPr>
          <p:nvPr>
            <p:ph type="sldImg"/>
          </p:nvPr>
        </p:nvSpPr>
        <p:spPr>
          <a:xfrm>
            <a:off x="393700" y="692150"/>
            <a:ext cx="6070600" cy="3416300"/>
          </a:xfrm>
          <a:ln w="12700" cap="flat">
            <a:solidFill>
              <a:schemeClr val="tx1"/>
            </a:solidFill>
          </a:ln>
        </p:spPr>
      </p:sp>
      <p:sp>
        <p:nvSpPr>
          <p:cNvPr id="53267" name="Rectangle 18">
            <a:extLst>
              <a:ext uri="{FF2B5EF4-FFF2-40B4-BE49-F238E27FC236}">
                <a16:creationId xmlns:a16="http://schemas.microsoft.com/office/drawing/2014/main" id="{AC9B32AE-F01A-4DAC-9B03-63B81E707A24}"/>
              </a:ext>
            </a:extLst>
          </p:cNvPr>
          <p:cNvSpPr>
            <a:spLocks noGrp="1" noChangeArrowheads="1"/>
          </p:cNvSpPr>
          <p:nvPr>
            <p:ph type="body" idx="1"/>
          </p:nvPr>
        </p:nvSpPr>
        <p:spPr>
          <a:xfrm>
            <a:off x="908050" y="4354513"/>
            <a:ext cx="5033963" cy="2759075"/>
          </a:xfrm>
          <a:noFill/>
          <a:extLst>
            <a:ext uri="{91240B29-F687-4F45-9708-019B960494DF}">
              <a14:hiddenLine xmlns:a14="http://schemas.microsoft.com/office/drawing/2010/main" w="12700">
                <a:solidFill>
                  <a:schemeClr val="tx1"/>
                </a:solidFill>
                <a:miter lim="800000"/>
                <a:headEnd/>
                <a:tailEnd/>
              </a14:hiddenLine>
            </a:ext>
          </a:extLst>
        </p:spPr>
        <p:txBody>
          <a:bodyPr lIns="87312" tIns="42862" rIns="87312" bIns="42862"/>
          <a:lstStyle/>
          <a:p>
            <a:pPr defTabSz="923925" eaLnBrk="1" hangingPunct="1"/>
            <a:r>
              <a:rPr lang="cs-CZ" altLang="cs-CZ"/>
              <a:t>How we can classify that somebody is obese?</a:t>
            </a:r>
          </a:p>
          <a:p>
            <a:pPr defTabSz="923925" eaLnBrk="1" hangingPunct="1"/>
            <a:r>
              <a:rPr lang="cs-CZ" altLang="cs-CZ"/>
              <a:t>The most simple is to get its weight and height and calculate so called body mass index. Its value more than 30 means obesity and less than 18 is one of the diagnostic criterium for anorexia nervosa. Of course the other classification is to measure percent body fat by anthropometry, bioimpedancy etc., but it is more complicated.</a:t>
            </a:r>
            <a:endParaRPr lang="en-US" altLang="cs-C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A67C4BB2-CC59-481F-83F2-C12194DD1CF3}"/>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5EAA55-CC3A-4C3E-97F5-4751B03524F2}" type="slidenum">
              <a:rPr lang="cs-CZ" altLang="cs-CZ"/>
              <a:pPr/>
              <a:t>38</a:t>
            </a:fld>
            <a:endParaRPr lang="cs-CZ" altLang="cs-CZ"/>
          </a:p>
        </p:txBody>
      </p:sp>
      <p:sp>
        <p:nvSpPr>
          <p:cNvPr id="55299" name="Rectangle 2">
            <a:extLst>
              <a:ext uri="{FF2B5EF4-FFF2-40B4-BE49-F238E27FC236}">
                <a16:creationId xmlns:a16="http://schemas.microsoft.com/office/drawing/2014/main" id="{08250301-D62A-40F0-8647-DAC9C1DEF234}"/>
              </a:ext>
            </a:extLst>
          </p:cNvPr>
          <p:cNvSpPr>
            <a:spLocks noChangeArrowheads="1"/>
          </p:cNvSpPr>
          <p:nvPr/>
        </p:nvSpPr>
        <p:spPr bwMode="auto">
          <a:xfrm>
            <a:off x="3886200" y="6350"/>
            <a:ext cx="2971800"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p>
        </p:txBody>
      </p:sp>
      <p:sp>
        <p:nvSpPr>
          <p:cNvPr id="55300" name="Rectangle 3">
            <a:extLst>
              <a:ext uri="{FF2B5EF4-FFF2-40B4-BE49-F238E27FC236}">
                <a16:creationId xmlns:a16="http://schemas.microsoft.com/office/drawing/2014/main" id="{352BB24D-BEB0-466E-84D2-6791293651C4}"/>
              </a:ext>
            </a:extLst>
          </p:cNvPr>
          <p:cNvSpPr>
            <a:spLocks noChangeArrowheads="1"/>
          </p:cNvSpPr>
          <p:nvPr/>
        </p:nvSpPr>
        <p:spPr bwMode="auto">
          <a:xfrm>
            <a:off x="3886200" y="8705850"/>
            <a:ext cx="2971800" cy="427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US" altLang="cs-CZ" sz="1000" i="1">
                <a:latin typeface="Times New Roman" panose="02020603050405020304" pitchFamily="18" charset="0"/>
              </a:rPr>
              <a:t>5</a:t>
            </a:r>
          </a:p>
        </p:txBody>
      </p:sp>
      <p:sp>
        <p:nvSpPr>
          <p:cNvPr id="55301" name="Rectangle 4">
            <a:extLst>
              <a:ext uri="{FF2B5EF4-FFF2-40B4-BE49-F238E27FC236}">
                <a16:creationId xmlns:a16="http://schemas.microsoft.com/office/drawing/2014/main" id="{A05A9383-93D1-41DB-91C2-8D8861AD258F}"/>
              </a:ext>
            </a:extLst>
          </p:cNvPr>
          <p:cNvSpPr>
            <a:spLocks noChangeArrowheads="1"/>
          </p:cNvSpPr>
          <p:nvPr/>
        </p:nvSpPr>
        <p:spPr bwMode="auto">
          <a:xfrm>
            <a:off x="0" y="8705850"/>
            <a:ext cx="2971800" cy="427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p>
        </p:txBody>
      </p:sp>
      <p:sp>
        <p:nvSpPr>
          <p:cNvPr id="55302" name="Rectangle 5">
            <a:extLst>
              <a:ext uri="{FF2B5EF4-FFF2-40B4-BE49-F238E27FC236}">
                <a16:creationId xmlns:a16="http://schemas.microsoft.com/office/drawing/2014/main" id="{8776FD7B-890D-43E9-963F-4EDDF54D5237}"/>
              </a:ext>
            </a:extLst>
          </p:cNvPr>
          <p:cNvSpPr>
            <a:spLocks noChangeArrowheads="1"/>
          </p:cNvSpPr>
          <p:nvPr/>
        </p:nvSpPr>
        <p:spPr bwMode="auto">
          <a:xfrm>
            <a:off x="0" y="6350"/>
            <a:ext cx="2971800"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p>
        </p:txBody>
      </p:sp>
      <p:sp>
        <p:nvSpPr>
          <p:cNvPr id="55303" name="Rectangle 6">
            <a:extLst>
              <a:ext uri="{FF2B5EF4-FFF2-40B4-BE49-F238E27FC236}">
                <a16:creationId xmlns:a16="http://schemas.microsoft.com/office/drawing/2014/main" id="{7EE17EAA-B608-4445-A02F-8D47D8AB650D}"/>
              </a:ext>
            </a:extLst>
          </p:cNvPr>
          <p:cNvSpPr>
            <a:spLocks noChangeArrowheads="1"/>
          </p:cNvSpPr>
          <p:nvPr/>
        </p:nvSpPr>
        <p:spPr bwMode="auto">
          <a:xfrm>
            <a:off x="3884613" y="0"/>
            <a:ext cx="2973387"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p>
        </p:txBody>
      </p:sp>
      <p:sp>
        <p:nvSpPr>
          <p:cNvPr id="55304" name="Rectangle 7">
            <a:extLst>
              <a:ext uri="{FF2B5EF4-FFF2-40B4-BE49-F238E27FC236}">
                <a16:creationId xmlns:a16="http://schemas.microsoft.com/office/drawing/2014/main" id="{BCEC730B-C5B3-4581-9D9B-4BE937409596}"/>
              </a:ext>
            </a:extLst>
          </p:cNvPr>
          <p:cNvSpPr>
            <a:spLocks noChangeArrowheads="1"/>
          </p:cNvSpPr>
          <p:nvPr/>
        </p:nvSpPr>
        <p:spPr bwMode="auto">
          <a:xfrm>
            <a:off x="104775" y="858996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cs-CZ" sz="1200">
              <a:latin typeface="AvantGarde Bk BT CE"/>
            </a:endParaRPr>
          </a:p>
          <a:p>
            <a:r>
              <a:rPr lang="en-US" altLang="cs-CZ" sz="1200">
                <a:latin typeface="AvantGarde Bk BT CE"/>
              </a:rPr>
              <a:t>Xenical Slide Kit  August 1998  Section 1</a:t>
            </a:r>
          </a:p>
        </p:txBody>
      </p:sp>
      <p:sp>
        <p:nvSpPr>
          <p:cNvPr id="55305" name="Rectangle 8">
            <a:extLst>
              <a:ext uri="{FF2B5EF4-FFF2-40B4-BE49-F238E27FC236}">
                <a16:creationId xmlns:a16="http://schemas.microsoft.com/office/drawing/2014/main" id="{4CD9FC1C-4E46-4019-8AEF-7D1D6A9370C5}"/>
              </a:ext>
            </a:extLst>
          </p:cNvPr>
          <p:cNvSpPr>
            <a:spLocks noChangeArrowheads="1"/>
          </p:cNvSpPr>
          <p:nvPr/>
        </p:nvSpPr>
        <p:spPr bwMode="auto">
          <a:xfrm>
            <a:off x="0" y="0"/>
            <a:ext cx="2971800"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p>
        </p:txBody>
      </p:sp>
      <p:sp>
        <p:nvSpPr>
          <p:cNvPr id="55306" name="Rectangle 9">
            <a:extLst>
              <a:ext uri="{FF2B5EF4-FFF2-40B4-BE49-F238E27FC236}">
                <a16:creationId xmlns:a16="http://schemas.microsoft.com/office/drawing/2014/main" id="{46752CE8-F947-4DCD-B479-A69D49624DB1}"/>
              </a:ext>
            </a:extLst>
          </p:cNvPr>
          <p:cNvSpPr>
            <a:spLocks noChangeArrowheads="1"/>
          </p:cNvSpPr>
          <p:nvPr/>
        </p:nvSpPr>
        <p:spPr bwMode="auto">
          <a:xfrm>
            <a:off x="3883025" y="0"/>
            <a:ext cx="2974975"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p>
        </p:txBody>
      </p:sp>
      <p:sp>
        <p:nvSpPr>
          <p:cNvPr id="55307" name="Rectangle 10">
            <a:extLst>
              <a:ext uri="{FF2B5EF4-FFF2-40B4-BE49-F238E27FC236}">
                <a16:creationId xmlns:a16="http://schemas.microsoft.com/office/drawing/2014/main" id="{896D0CE2-4C98-4BB6-922D-110EEEE18556}"/>
              </a:ext>
            </a:extLst>
          </p:cNvPr>
          <p:cNvSpPr>
            <a:spLocks noChangeArrowheads="1"/>
          </p:cNvSpPr>
          <p:nvPr/>
        </p:nvSpPr>
        <p:spPr bwMode="auto">
          <a:xfrm>
            <a:off x="3883025" y="8682038"/>
            <a:ext cx="29749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US" altLang="cs-CZ" sz="1200">
                <a:latin typeface="AvantGarde Bk BT CE"/>
              </a:rPr>
              <a:t>5</a:t>
            </a:r>
          </a:p>
        </p:txBody>
      </p:sp>
      <p:sp>
        <p:nvSpPr>
          <p:cNvPr id="55308" name="Rectangle 11">
            <a:extLst>
              <a:ext uri="{FF2B5EF4-FFF2-40B4-BE49-F238E27FC236}">
                <a16:creationId xmlns:a16="http://schemas.microsoft.com/office/drawing/2014/main" id="{434C4B15-BB89-43C5-9AE0-EEC31BBAF464}"/>
              </a:ext>
            </a:extLst>
          </p:cNvPr>
          <p:cNvSpPr>
            <a:spLocks noChangeArrowheads="1"/>
          </p:cNvSpPr>
          <p:nvPr/>
        </p:nvSpPr>
        <p:spPr bwMode="auto">
          <a:xfrm>
            <a:off x="0" y="8682038"/>
            <a:ext cx="29718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p>
        </p:txBody>
      </p:sp>
      <p:sp>
        <p:nvSpPr>
          <p:cNvPr id="55309" name="Rectangle 12">
            <a:extLst>
              <a:ext uri="{FF2B5EF4-FFF2-40B4-BE49-F238E27FC236}">
                <a16:creationId xmlns:a16="http://schemas.microsoft.com/office/drawing/2014/main" id="{9A59E9C0-334D-4D80-B4F5-01A603FB8B0D}"/>
              </a:ext>
            </a:extLst>
          </p:cNvPr>
          <p:cNvSpPr>
            <a:spLocks noChangeArrowheads="1"/>
          </p:cNvSpPr>
          <p:nvPr/>
        </p:nvSpPr>
        <p:spPr bwMode="auto">
          <a:xfrm>
            <a:off x="0" y="0"/>
            <a:ext cx="2971800"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p>
        </p:txBody>
      </p:sp>
      <p:sp>
        <p:nvSpPr>
          <p:cNvPr id="55310" name="Rectangle 13">
            <a:extLst>
              <a:ext uri="{FF2B5EF4-FFF2-40B4-BE49-F238E27FC236}">
                <a16:creationId xmlns:a16="http://schemas.microsoft.com/office/drawing/2014/main" id="{9610F811-4941-4305-A6B1-6932D18961E7}"/>
              </a:ext>
            </a:extLst>
          </p:cNvPr>
          <p:cNvSpPr>
            <a:spLocks noChangeArrowheads="1"/>
          </p:cNvSpPr>
          <p:nvPr/>
        </p:nvSpPr>
        <p:spPr bwMode="auto">
          <a:xfrm>
            <a:off x="3881438" y="0"/>
            <a:ext cx="2976562" cy="433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p>
        </p:txBody>
      </p:sp>
      <p:sp>
        <p:nvSpPr>
          <p:cNvPr id="55311" name="Rectangle 14">
            <a:extLst>
              <a:ext uri="{FF2B5EF4-FFF2-40B4-BE49-F238E27FC236}">
                <a16:creationId xmlns:a16="http://schemas.microsoft.com/office/drawing/2014/main" id="{761D830E-A7D9-43D0-B701-07DC6FC8F7CC}"/>
              </a:ext>
            </a:extLst>
          </p:cNvPr>
          <p:cNvSpPr>
            <a:spLocks noChangeArrowheads="1"/>
          </p:cNvSpPr>
          <p:nvPr/>
        </p:nvSpPr>
        <p:spPr bwMode="auto">
          <a:xfrm>
            <a:off x="3881438" y="8701088"/>
            <a:ext cx="2976562" cy="41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p>
        </p:txBody>
      </p:sp>
      <p:sp>
        <p:nvSpPr>
          <p:cNvPr id="55312" name="Rectangle 15">
            <a:extLst>
              <a:ext uri="{FF2B5EF4-FFF2-40B4-BE49-F238E27FC236}">
                <a16:creationId xmlns:a16="http://schemas.microsoft.com/office/drawing/2014/main" id="{133CBB72-37EF-4D41-A735-B035499DDABE}"/>
              </a:ext>
            </a:extLst>
          </p:cNvPr>
          <p:cNvSpPr>
            <a:spLocks noChangeArrowheads="1"/>
          </p:cNvSpPr>
          <p:nvPr/>
        </p:nvSpPr>
        <p:spPr bwMode="auto">
          <a:xfrm>
            <a:off x="-1588" y="8701088"/>
            <a:ext cx="2970213" cy="41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p>
        </p:txBody>
      </p:sp>
      <p:sp>
        <p:nvSpPr>
          <p:cNvPr id="55313" name="Rectangle 16">
            <a:extLst>
              <a:ext uri="{FF2B5EF4-FFF2-40B4-BE49-F238E27FC236}">
                <a16:creationId xmlns:a16="http://schemas.microsoft.com/office/drawing/2014/main" id="{64ED6942-290C-45C3-9B80-442F8DE4861A}"/>
              </a:ext>
            </a:extLst>
          </p:cNvPr>
          <p:cNvSpPr>
            <a:spLocks noChangeArrowheads="1"/>
          </p:cNvSpPr>
          <p:nvPr/>
        </p:nvSpPr>
        <p:spPr bwMode="auto">
          <a:xfrm>
            <a:off x="-1588" y="0"/>
            <a:ext cx="2970213" cy="433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p>
        </p:txBody>
      </p:sp>
      <p:sp>
        <p:nvSpPr>
          <p:cNvPr id="55314" name="Rectangle 17">
            <a:extLst>
              <a:ext uri="{FF2B5EF4-FFF2-40B4-BE49-F238E27FC236}">
                <a16:creationId xmlns:a16="http://schemas.microsoft.com/office/drawing/2014/main" id="{E9E7F800-774B-4F5D-AA19-38646FFA4E3F}"/>
              </a:ext>
            </a:extLst>
          </p:cNvPr>
          <p:cNvSpPr>
            <a:spLocks noGrp="1" noRot="1" noChangeAspect="1" noChangeArrowheads="1" noTextEdit="1"/>
          </p:cNvSpPr>
          <p:nvPr>
            <p:ph type="sldImg"/>
          </p:nvPr>
        </p:nvSpPr>
        <p:spPr>
          <a:xfrm>
            <a:off x="393700" y="692150"/>
            <a:ext cx="6070600" cy="3416300"/>
          </a:xfrm>
          <a:ln w="12700" cap="flat">
            <a:solidFill>
              <a:schemeClr val="tx1"/>
            </a:solidFill>
          </a:ln>
        </p:spPr>
      </p:sp>
      <p:sp>
        <p:nvSpPr>
          <p:cNvPr id="55315" name="Rectangle 18">
            <a:extLst>
              <a:ext uri="{FF2B5EF4-FFF2-40B4-BE49-F238E27FC236}">
                <a16:creationId xmlns:a16="http://schemas.microsoft.com/office/drawing/2014/main" id="{B0965944-1BDA-4607-B078-9DE9ADA5A65A}"/>
              </a:ext>
            </a:extLst>
          </p:cNvPr>
          <p:cNvSpPr>
            <a:spLocks noGrp="1" noChangeArrowheads="1"/>
          </p:cNvSpPr>
          <p:nvPr>
            <p:ph type="body" idx="1"/>
          </p:nvPr>
        </p:nvSpPr>
        <p:spPr>
          <a:xfrm>
            <a:off x="908050" y="4354513"/>
            <a:ext cx="5033963" cy="2759075"/>
          </a:xfrm>
          <a:noFill/>
          <a:extLst>
            <a:ext uri="{91240B29-F687-4F45-9708-019B960494DF}">
              <a14:hiddenLine xmlns:a14="http://schemas.microsoft.com/office/drawing/2010/main" w="12700">
                <a:solidFill>
                  <a:schemeClr val="tx1"/>
                </a:solidFill>
                <a:miter lim="800000"/>
                <a:headEnd/>
                <a:tailEnd/>
              </a14:hiddenLine>
            </a:ext>
          </a:extLst>
        </p:spPr>
        <p:txBody>
          <a:bodyPr lIns="87312" tIns="42862" rIns="87312" bIns="42862"/>
          <a:lstStyle/>
          <a:p>
            <a:pPr defTabSz="923925" eaLnBrk="1" hangingPunct="1">
              <a:lnSpc>
                <a:spcPct val="192000"/>
              </a:lnSpc>
              <a:spcAft>
                <a:spcPct val="96000"/>
              </a:spcAft>
            </a:pPr>
            <a:r>
              <a:rPr lang="cs-CZ" altLang="cs-CZ"/>
              <a:t>Waist circumference is a very useful indicator of visceral fat amount, this type of fat triggers the obesity-associated complications such as insulin resistance. We will be talking about this in detail  in the next lecture</a:t>
            </a:r>
            <a:endParaRPr lang="en-US" altLang="cs-C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91F2D428-2D43-4691-BA43-9E0E7AE5E4B8}"/>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9090FE8-EDFE-4509-9D43-5B51BC392ABF}" type="slidenum">
              <a:rPr lang="cs-CZ" altLang="cs-CZ"/>
              <a:pPr/>
              <a:t>48</a:t>
            </a:fld>
            <a:endParaRPr lang="cs-CZ" altLang="cs-CZ"/>
          </a:p>
        </p:txBody>
      </p:sp>
      <p:sp>
        <p:nvSpPr>
          <p:cNvPr id="66563" name="Rectangle 2">
            <a:extLst>
              <a:ext uri="{FF2B5EF4-FFF2-40B4-BE49-F238E27FC236}">
                <a16:creationId xmlns:a16="http://schemas.microsoft.com/office/drawing/2014/main" id="{C726B568-8CB4-4341-9D19-94A0F53417D2}"/>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4931F957-69B4-490E-AFB1-18257ED39923}"/>
              </a:ext>
            </a:extLst>
          </p:cNvPr>
          <p:cNvSpPr>
            <a:spLocks noGrp="1" noChangeArrowheads="1"/>
          </p:cNvSpPr>
          <p:nvPr>
            <p:ph type="body" idx="1"/>
          </p:nvPr>
        </p:nvSpPr>
        <p:spPr>
          <a:noFill/>
        </p:spPr>
        <p:txBody>
          <a:bodyPr/>
          <a:lstStyle/>
          <a:p>
            <a:pPr eaLnBrk="1" hangingPunct="1"/>
            <a:r>
              <a:rPr lang="cs-CZ" altLang="cs-CZ"/>
              <a:t>Obesity is accompanied by local subclinical inflammatory response in adipose tissue that probably contributes to insulin resistance and the development of metabolic sysndrome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E0833766-0E40-4FC6-BE72-A04A99856F15}"/>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7D5541-DB4F-449E-BBE8-D8A0613A9D1C}" type="slidenum">
              <a:rPr lang="cs-CZ" altLang="cs-CZ"/>
              <a:pPr/>
              <a:t>49</a:t>
            </a:fld>
            <a:endParaRPr lang="cs-CZ" altLang="cs-CZ"/>
          </a:p>
        </p:txBody>
      </p:sp>
      <p:sp>
        <p:nvSpPr>
          <p:cNvPr id="68611" name="Rectangle 2">
            <a:extLst>
              <a:ext uri="{FF2B5EF4-FFF2-40B4-BE49-F238E27FC236}">
                <a16:creationId xmlns:a16="http://schemas.microsoft.com/office/drawing/2014/main" id="{40833F9A-F712-4B8D-95DF-11E202E61414}"/>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93A38CB8-03DB-4F8D-8AE6-A7544AB2DCA5}"/>
              </a:ext>
            </a:extLst>
          </p:cNvPr>
          <p:cNvSpPr>
            <a:spLocks noGrp="1" noChangeArrowheads="1"/>
          </p:cNvSpPr>
          <p:nvPr>
            <p:ph type="body" idx="1"/>
          </p:nvPr>
        </p:nvSpPr>
        <p:spPr>
          <a:noFill/>
        </p:spPr>
        <p:txBody>
          <a:bodyPr/>
          <a:lstStyle/>
          <a:p>
            <a:pPr eaLnBrk="1" hangingPunct="1"/>
            <a:r>
              <a:rPr lang="cs-CZ" altLang="cs-CZ"/>
              <a:t>Obesity is associated with many disturbancies in the production of GIT hormones that may contribute to decrease satiety perception of obese subject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502B9D7D-4A7D-417A-B0CD-B47262BEC127}"/>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E170DCC-34DD-41CD-ACEC-FD39A21C7771}" type="slidenum">
              <a:rPr lang="cs-CZ" altLang="cs-CZ"/>
              <a:pPr/>
              <a:t>50</a:t>
            </a:fld>
            <a:endParaRPr lang="cs-CZ" altLang="cs-CZ"/>
          </a:p>
        </p:txBody>
      </p:sp>
      <p:sp>
        <p:nvSpPr>
          <p:cNvPr id="72707" name="Rectangle 2">
            <a:extLst>
              <a:ext uri="{FF2B5EF4-FFF2-40B4-BE49-F238E27FC236}">
                <a16:creationId xmlns:a16="http://schemas.microsoft.com/office/drawing/2014/main" id="{122E8712-4B88-4CC9-8493-3D2CADD663E8}"/>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CD3A6A15-1B2D-4761-B601-9B4705A4B52C}"/>
              </a:ext>
            </a:extLst>
          </p:cNvPr>
          <p:cNvSpPr>
            <a:spLocks noGrp="1" noChangeArrowheads="1"/>
          </p:cNvSpPr>
          <p:nvPr>
            <p:ph type="body" idx="1"/>
          </p:nvPr>
        </p:nvSpPr>
        <p:spPr>
          <a:noFill/>
        </p:spPr>
        <p:txBody>
          <a:bodyPr/>
          <a:lstStyle/>
          <a:p>
            <a:pPr eaLnBrk="1" hangingPunct="1"/>
            <a:r>
              <a:rPr lang="cs-CZ" altLang="cs-CZ"/>
              <a:t>AN is a severe psychiatric disorder leading to life-threatening weight and fat loss. This illness could be characterized by irrational fear of becoming fat, abnormal eating behavior, hyperactivity, GIT complications and wide variety alterations of hormonal and metabolic systems, the exct etiopathogenesis is unknown and the way of treatment remain limited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FCF6EFDB-8F65-46A3-86DF-4CB221706D3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Rectangle 3">
            <a:extLst>
              <a:ext uri="{FF2B5EF4-FFF2-40B4-BE49-F238E27FC236}">
                <a16:creationId xmlns:a16="http://schemas.microsoft.com/office/drawing/2014/main" id="{CB9AB8BE-2C99-47AD-A489-D3248027A2F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58D9F42B-6958-4647-8695-99F05F69E814}"/>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F58820C-AC2A-450A-AF3F-8E3F40B4FE0C}" type="slidenum">
              <a:rPr lang="en-US" altLang="cs-CZ"/>
              <a:pPr/>
              <a:t>51</a:t>
            </a:fld>
            <a:endParaRPr lang="en-US" altLang="cs-CZ"/>
          </a:p>
        </p:txBody>
      </p:sp>
      <p:sp>
        <p:nvSpPr>
          <p:cNvPr id="74755" name="Rectangle 2">
            <a:extLst>
              <a:ext uri="{FF2B5EF4-FFF2-40B4-BE49-F238E27FC236}">
                <a16:creationId xmlns:a16="http://schemas.microsoft.com/office/drawing/2014/main" id="{8305A3BC-721D-4016-8B66-6CED80CF4795}"/>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5E056F47-40F6-451D-A388-C9A46872B0FA}"/>
              </a:ext>
            </a:extLst>
          </p:cNvPr>
          <p:cNvSpPr>
            <a:spLocks noGrp="1" noChangeArrowheads="1"/>
          </p:cNvSpPr>
          <p:nvPr>
            <p:ph type="body" idx="1"/>
          </p:nvPr>
        </p:nvSpPr>
        <p:spPr>
          <a:xfrm>
            <a:off x="914400" y="4343400"/>
            <a:ext cx="5029200" cy="4114800"/>
          </a:xfrm>
          <a:noFill/>
        </p:spPr>
        <p:txBody>
          <a:bodyPr/>
          <a:lstStyle/>
          <a:p>
            <a:pPr eaLnBrk="1" hangingPunct="1"/>
            <a:r>
              <a:rPr lang="en-US" altLang="cs-CZ"/>
              <a:t>Sociocultural factors may contribute to the prevalence of eating disorders in economically advantaged countries (though these disorders are still described in poorer communities). Interpersonal factors and family dysfunction also contribute to risk.</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3B0EE938-F91B-48B7-B25B-5B9EB508C7F5}"/>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EB5E7DC-6F84-4A8A-A5B8-009280E3661E}" type="slidenum">
              <a:rPr lang="cs-CZ" altLang="cs-CZ"/>
              <a:pPr/>
              <a:t>52</a:t>
            </a:fld>
            <a:endParaRPr lang="cs-CZ" altLang="cs-CZ"/>
          </a:p>
        </p:txBody>
      </p:sp>
      <p:sp>
        <p:nvSpPr>
          <p:cNvPr id="76803" name="Rectangle 2">
            <a:extLst>
              <a:ext uri="{FF2B5EF4-FFF2-40B4-BE49-F238E27FC236}">
                <a16:creationId xmlns:a16="http://schemas.microsoft.com/office/drawing/2014/main" id="{266B4D5B-2AC8-41FE-8E5E-8EF7029C210C}"/>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F0F91ED2-AC6F-4BB3-B229-CBE76AA295CD}"/>
              </a:ext>
            </a:extLst>
          </p:cNvPr>
          <p:cNvSpPr>
            <a:spLocks noGrp="1" noChangeArrowheads="1"/>
          </p:cNvSpPr>
          <p:nvPr>
            <p:ph type="body" idx="1"/>
          </p:nvPr>
        </p:nvSpPr>
        <p:spPr>
          <a:noFill/>
        </p:spPr>
        <p:txBody>
          <a:bodyPr/>
          <a:lstStyle/>
          <a:p>
            <a:pPr eaLnBrk="1" hangingPunct="1"/>
            <a:r>
              <a:rPr lang="cs-CZ" altLang="cs-CZ"/>
              <a:t>typical hormonal alterations for AN are these to save energy – reduced activity of HPT and HPG axes, and activation of stress HPA and SNS axes, increased insulin sensitivity</a:t>
            </a:r>
          </a:p>
          <a:p>
            <a:pPr eaLnBrk="1" hangingPunct="1"/>
            <a:r>
              <a:rPr lang="cs-CZ" altLang="cs-CZ"/>
              <a:t>what is important is the fact that the hormonal and biovhemical abnormalities firstly initiated by weight loss are usually not normalized by weight gain and persist as a long-term consequences (tendency to weight relapses might be predisposed hormonally in these patients)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7193B451-024B-4DD4-8070-D784C0D592E9}"/>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083C175-31DB-4323-9EFA-AD90AA292056}" type="slidenum">
              <a:rPr lang="cs-CZ" altLang="cs-CZ"/>
              <a:pPr/>
              <a:t>54</a:t>
            </a:fld>
            <a:endParaRPr lang="cs-CZ" altLang="cs-CZ"/>
          </a:p>
        </p:txBody>
      </p:sp>
      <p:sp>
        <p:nvSpPr>
          <p:cNvPr id="79875" name="Rectangle 2">
            <a:extLst>
              <a:ext uri="{FF2B5EF4-FFF2-40B4-BE49-F238E27FC236}">
                <a16:creationId xmlns:a16="http://schemas.microsoft.com/office/drawing/2014/main" id="{33E0E401-E82B-40A8-B16A-B92AAC219B79}"/>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FD2902B5-58D5-4D96-BF3F-87765E8ED423}"/>
              </a:ext>
            </a:extLst>
          </p:cNvPr>
          <p:cNvSpPr>
            <a:spLocks noGrp="1" noChangeArrowheads="1"/>
          </p:cNvSpPr>
          <p:nvPr>
            <p:ph type="body" idx="1"/>
          </p:nvPr>
        </p:nvSpPr>
        <p:spPr>
          <a:noFill/>
        </p:spPr>
        <p:txBody>
          <a:bodyPr/>
          <a:lstStyle/>
          <a:p>
            <a:pPr eaLnBrk="1" hangingPunct="1"/>
            <a:r>
              <a:rPr lang="cs-CZ" altLang="cs-CZ"/>
              <a:t>the loss of adipose tissue and the dysfunction of its function might be critical for endcorine and metabolic complications and weight relapses of AN patients.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3453DDE4-09D9-42DB-9750-6893F794A300}"/>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569E332-30EE-4F49-B2C5-3FCD76B4CFB4}" type="slidenum">
              <a:rPr lang="cs-CZ" altLang="cs-CZ"/>
              <a:pPr/>
              <a:t>55</a:t>
            </a:fld>
            <a:endParaRPr lang="cs-CZ" altLang="cs-CZ"/>
          </a:p>
        </p:txBody>
      </p:sp>
      <p:sp>
        <p:nvSpPr>
          <p:cNvPr id="83971" name="Rectangle 2">
            <a:extLst>
              <a:ext uri="{FF2B5EF4-FFF2-40B4-BE49-F238E27FC236}">
                <a16:creationId xmlns:a16="http://schemas.microsoft.com/office/drawing/2014/main" id="{3146C07F-74DF-49F0-AED5-FDE0600B2F06}"/>
              </a:ext>
            </a:extLst>
          </p:cNvPr>
          <p:cNvSpPr>
            <a:spLocks noGrp="1" noRot="1" noChangeAspect="1" noChangeArrowheads="1" noTextEdit="1"/>
          </p:cNvSpPr>
          <p:nvPr>
            <p:ph type="sldImg"/>
          </p:nvPr>
        </p:nvSpPr>
        <p:spPr>
          <a:ln/>
        </p:spPr>
      </p:sp>
      <p:sp>
        <p:nvSpPr>
          <p:cNvPr id="83972" name="Rectangle 3">
            <a:extLst>
              <a:ext uri="{FF2B5EF4-FFF2-40B4-BE49-F238E27FC236}">
                <a16:creationId xmlns:a16="http://schemas.microsoft.com/office/drawing/2014/main" id="{DF305E66-8112-442C-A0A0-BEE16472B972}"/>
              </a:ext>
            </a:extLst>
          </p:cNvPr>
          <p:cNvSpPr>
            <a:spLocks noGrp="1" noChangeArrowheads="1"/>
          </p:cNvSpPr>
          <p:nvPr>
            <p:ph type="body" idx="1"/>
          </p:nvPr>
        </p:nvSpPr>
        <p:spPr>
          <a:noFill/>
        </p:spPr>
        <p:txBody>
          <a:bodyPr/>
          <a:lstStyle/>
          <a:p>
            <a:pPr eaLnBrk="1" hangingPunct="1"/>
            <a:r>
              <a:rPr lang="cs-CZ" altLang="cs-CZ"/>
              <a:t>As I said AN is associated with major sisturbancies of the endocrine function of adipose tissue, these disturbancies are not primarily causative factors of this disorder, but it might contribute to secondary metabolic abnormalities of these patients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C45E2A7A-2A80-48C7-AD43-32934EC58DD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Rectangle 3">
            <a:extLst>
              <a:ext uri="{FF2B5EF4-FFF2-40B4-BE49-F238E27FC236}">
                <a16:creationId xmlns:a16="http://schemas.microsoft.com/office/drawing/2014/main" id="{711637FD-41C7-4241-B28E-0F275E99F78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7D0486FA-EE6A-40F8-B6C7-4692869FECDF}"/>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289B75E-F4F1-47B9-9174-3CCE1D0F0AA1}" type="slidenum">
              <a:rPr lang="cs-CZ" altLang="cs-CZ"/>
              <a:pPr/>
              <a:t>21</a:t>
            </a:fld>
            <a:endParaRPr lang="cs-CZ" altLang="cs-CZ"/>
          </a:p>
        </p:txBody>
      </p:sp>
      <p:sp>
        <p:nvSpPr>
          <p:cNvPr id="24579" name="Rectangle 2">
            <a:extLst>
              <a:ext uri="{FF2B5EF4-FFF2-40B4-BE49-F238E27FC236}">
                <a16:creationId xmlns:a16="http://schemas.microsoft.com/office/drawing/2014/main" id="{C31F0E6B-BA4F-4707-9FAE-91100A1BF77E}"/>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03C4D8A2-AFF5-455D-A910-1C84CFAB590D}"/>
              </a:ext>
            </a:extLst>
          </p:cNvPr>
          <p:cNvSpPr>
            <a:spLocks noGrp="1" noChangeArrowheads="1"/>
          </p:cNvSpPr>
          <p:nvPr>
            <p:ph type="body" idx="1"/>
          </p:nvPr>
        </p:nvSpPr>
        <p:spPr>
          <a:noFill/>
        </p:spPr>
        <p:txBody>
          <a:bodyPr/>
          <a:lstStyle/>
          <a:p>
            <a:pPr eaLnBrk="1" hangingPunct="1"/>
            <a:r>
              <a:rPr lang="cs-CZ" altLang="cs-CZ"/>
              <a:t>Let´s go back to some classical theory. We know that the central part of the food intake regulation is situated mainly to hypothalamus and brain stem. These are the places where short-term signals from GIT and long-term signals from adipose tissue are integrated and the final response is produced.</a:t>
            </a:r>
          </a:p>
          <a:p>
            <a:pPr eaLnBrk="1" hangingPunct="1"/>
            <a:r>
              <a:rPr lang="cs-CZ" altLang="cs-CZ"/>
              <a:t>The majority of peripheral hormones acting in energy homeostasis regulation acts in ncl. Arcuatus. From arcuatus the signal is transported to n. PVN and integrated with thyroid (metabolism) and adrenal axes (stress). N. vagus is on the other side the main way of how hormones from GIT mediate their acute signals of satiety to the brain. Finally, n.tractus solitarius represent the connection of brainstem (short-term signals) with signals from hypothalamus (long-term signals).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4D64AF4C-F46E-4B12-8696-D57713A2B38D}"/>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C7B33AF-CBD6-46B5-9003-E970A1A470C3}" type="slidenum">
              <a:rPr lang="cs-CZ" altLang="cs-CZ"/>
              <a:pPr/>
              <a:t>22</a:t>
            </a:fld>
            <a:endParaRPr lang="cs-CZ" altLang="cs-CZ"/>
          </a:p>
        </p:txBody>
      </p:sp>
      <p:sp>
        <p:nvSpPr>
          <p:cNvPr id="26627" name="Rectangle 2">
            <a:extLst>
              <a:ext uri="{FF2B5EF4-FFF2-40B4-BE49-F238E27FC236}">
                <a16:creationId xmlns:a16="http://schemas.microsoft.com/office/drawing/2014/main" id="{590584F5-DBCB-4CAD-AD12-DDA063DBF1AB}"/>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F1BF2B9B-F264-4427-A112-1968AEE0C096}"/>
              </a:ext>
            </a:extLst>
          </p:cNvPr>
          <p:cNvSpPr>
            <a:spLocks noGrp="1" noChangeArrowheads="1"/>
          </p:cNvSpPr>
          <p:nvPr>
            <p:ph type="body" idx="1"/>
          </p:nvPr>
        </p:nvSpPr>
        <p:spPr>
          <a:noFill/>
        </p:spPr>
        <p:txBody>
          <a:bodyPr/>
          <a:lstStyle/>
          <a:p>
            <a:pPr eaLnBrk="1" hangingPunct="1"/>
            <a:r>
              <a:rPr lang="cs-CZ" altLang="cs-CZ"/>
              <a:t>I only want to mention that originally, hypothalamic nuclei had been divided in two groups: satiety centre and hunger centre. However, under the actual knowledge this is not the precise description. I would prefer that both anorexigenic and orexigenic signals are integrated in hypothalamus and the final response is directly proportional to the relative distribution, activity and receptors for signals of satiety and hunger. What is undouptebly true is the fact that n.arcuatus plays a pivotal role in the integrations of signals regulating appetite. Almost all hormones that we will be talking about act at least partly in the ARC where the receptors for them are situated.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BA1B9F07-DF0D-42C5-9693-1F35C14D9F64}"/>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7F464D9-A7F5-4E77-BBBD-248E6D4F7318}" type="slidenum">
              <a:rPr lang="cs-CZ" altLang="cs-CZ"/>
              <a:pPr/>
              <a:t>23</a:t>
            </a:fld>
            <a:endParaRPr lang="cs-CZ" altLang="cs-CZ"/>
          </a:p>
        </p:txBody>
      </p:sp>
      <p:sp>
        <p:nvSpPr>
          <p:cNvPr id="28675" name="Rectangle 2">
            <a:extLst>
              <a:ext uri="{FF2B5EF4-FFF2-40B4-BE49-F238E27FC236}">
                <a16:creationId xmlns:a16="http://schemas.microsoft.com/office/drawing/2014/main" id="{582A37D7-3C09-4985-A7E7-D7BD2E044C93}"/>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D8DD695D-946A-4EDE-B414-AFE096A2E0AB}"/>
              </a:ext>
            </a:extLst>
          </p:cNvPr>
          <p:cNvSpPr>
            <a:spLocks noGrp="1" noChangeArrowheads="1"/>
          </p:cNvSpPr>
          <p:nvPr>
            <p:ph type="body" idx="1"/>
          </p:nvPr>
        </p:nvSpPr>
        <p:spPr>
          <a:noFill/>
        </p:spPr>
        <p:txBody>
          <a:bodyPr/>
          <a:lstStyle/>
          <a:p>
            <a:pPr eaLnBrk="1" hangingPunct="1"/>
            <a:r>
              <a:rPr lang="cs-CZ" altLang="cs-CZ"/>
              <a:t>What hypothalamic neuropetides are targets for peripheral hormones?</a:t>
            </a:r>
          </a:p>
          <a:p>
            <a:pPr eaLnBrk="1" hangingPunct="1"/>
            <a:r>
              <a:rPr lang="cs-CZ" altLang="cs-CZ"/>
              <a:t>In the first orexigenic group the most important are......</a:t>
            </a:r>
          </a:p>
          <a:p>
            <a:pPr eaLnBrk="1" hangingPunct="1"/>
            <a:r>
              <a:rPr lang="cs-CZ" altLang="cs-CZ"/>
              <a:t>The second anorexigenic group consists of......</a:t>
            </a:r>
          </a:p>
          <a:p>
            <a:pPr eaLnBrk="1" hangingPunct="1"/>
            <a:r>
              <a:rPr lang="cs-CZ" altLang="cs-CZ"/>
              <a:t>Usually, peripheral hormone acts on both orexigenic and anorexigenic neurons and one group of neurons is inhibited and the second one is stimulated (for example: adipocyte derived leptin is anorexigenic and inhibits NPY/AgRP neurons and stimulated POMC/CART neurons, vice versa is true for orexigenic ghrelin). Importantly, part of peripheral hormone pool is ussually produced in the brain.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35632371-724D-4A2C-9E95-FA8E98557168}"/>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564547E-FFE8-4671-AF04-636F47BD31D9}" type="slidenum">
              <a:rPr lang="cs-CZ" altLang="cs-CZ"/>
              <a:pPr/>
              <a:t>28</a:t>
            </a:fld>
            <a:endParaRPr lang="cs-CZ" altLang="cs-CZ"/>
          </a:p>
        </p:txBody>
      </p:sp>
      <p:sp>
        <p:nvSpPr>
          <p:cNvPr id="34819" name="Rectangle 2">
            <a:extLst>
              <a:ext uri="{FF2B5EF4-FFF2-40B4-BE49-F238E27FC236}">
                <a16:creationId xmlns:a16="http://schemas.microsoft.com/office/drawing/2014/main" id="{FDD48E15-E6A8-4934-A51F-9B2D633601E5}"/>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777447F3-CE71-4256-9256-BDEAA72F0CDB}"/>
              </a:ext>
            </a:extLst>
          </p:cNvPr>
          <p:cNvSpPr>
            <a:spLocks noGrp="1" noChangeArrowheads="1"/>
          </p:cNvSpPr>
          <p:nvPr>
            <p:ph type="body" idx="1"/>
          </p:nvPr>
        </p:nvSpPr>
        <p:spPr>
          <a:noFill/>
        </p:spPr>
        <p:txBody>
          <a:bodyPr/>
          <a:lstStyle/>
          <a:p>
            <a:pPr eaLnBrk="1" hangingPunct="1"/>
            <a:r>
              <a:rPr lang="cs-CZ" altLang="cs-CZ"/>
              <a:t>The further important aspect of the function of endocrine systems is the fact that the action of one system (example of endocannabinoid system) differs as to the intensity and type of action in different tissues and organs. The explanation lies in the number and type of receptors present in the respective tissue. Systems typically described to be situated centrally may play an important roles in the regulation of metabolism of peripheral tissues and vice versa.</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DFBDBBC6-BE9D-463E-BA83-056A9B904BA7}"/>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A46BA88-F96B-4C7E-A335-8A3DA303024B}" type="slidenum">
              <a:rPr lang="cs-CZ" altLang="cs-CZ"/>
              <a:pPr/>
              <a:t>29</a:t>
            </a:fld>
            <a:endParaRPr lang="cs-CZ" altLang="cs-CZ"/>
          </a:p>
        </p:txBody>
      </p:sp>
      <p:sp>
        <p:nvSpPr>
          <p:cNvPr id="36867" name="Rectangle 2">
            <a:extLst>
              <a:ext uri="{FF2B5EF4-FFF2-40B4-BE49-F238E27FC236}">
                <a16:creationId xmlns:a16="http://schemas.microsoft.com/office/drawing/2014/main" id="{A9442DF0-2153-4B2E-AFF0-4073739D21F3}"/>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EDFCEFB2-B09E-4E37-B867-A27DD68A167A}"/>
              </a:ext>
            </a:extLst>
          </p:cNvPr>
          <p:cNvSpPr>
            <a:spLocks noGrp="1" noChangeArrowheads="1"/>
          </p:cNvSpPr>
          <p:nvPr>
            <p:ph type="body" idx="1"/>
          </p:nvPr>
        </p:nvSpPr>
        <p:spPr>
          <a:noFill/>
        </p:spPr>
        <p:txBody>
          <a:bodyPr/>
          <a:lstStyle/>
          <a:p>
            <a:pPr eaLnBrk="1" hangingPunct="1"/>
            <a:r>
              <a:rPr lang="cs-CZ" altLang="cs-CZ"/>
              <a:t>The number of adipocytes remains widely stable during the life of the subject (there are some  exceptions – morbidly obese???), whereas the size of adipocytes is widely variable. The size of adipocyte is probably the key to endocrine function of adipose tissue and its abnormalities. The second one is the infiltration of adipose tissue by immunocompetent cells which produce inflammatory factors.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55D4DCB6-B7BA-4A27-9418-7464F5C16B86}"/>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C0DE2CF-EB1A-483C-82DC-E365B69D379F}" type="slidenum">
              <a:rPr lang="cs-CZ" altLang="cs-CZ"/>
              <a:pPr/>
              <a:t>30</a:t>
            </a:fld>
            <a:endParaRPr lang="cs-CZ" altLang="cs-CZ"/>
          </a:p>
        </p:txBody>
      </p:sp>
      <p:sp>
        <p:nvSpPr>
          <p:cNvPr id="38915" name="Rectangle 2">
            <a:extLst>
              <a:ext uri="{FF2B5EF4-FFF2-40B4-BE49-F238E27FC236}">
                <a16:creationId xmlns:a16="http://schemas.microsoft.com/office/drawing/2014/main" id="{B4DD36BF-9490-4410-BF4F-D6C054F47BA5}"/>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0AEA9E6A-DF9E-4340-A97D-4682A9EB6950}"/>
              </a:ext>
            </a:extLst>
          </p:cNvPr>
          <p:cNvSpPr>
            <a:spLocks noGrp="1" noChangeArrowheads="1"/>
          </p:cNvSpPr>
          <p:nvPr>
            <p:ph type="body" idx="1"/>
          </p:nvPr>
        </p:nvSpPr>
        <p:spPr>
          <a:noFill/>
        </p:spPr>
        <p:txBody>
          <a:bodyPr/>
          <a:lstStyle/>
          <a:p>
            <a:pPr eaLnBrk="1" hangingPunct="1"/>
            <a:r>
              <a:rPr lang="cs-CZ" altLang="cs-CZ"/>
              <a:t>All knowledge about the endocrine function of adipose tissue started in 1994 with a discovery of leptin as the first hormone known to be produced directly by adipocytes.</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cs-CZ" dirty="0"/>
              <a:t>Kliknutím vložíte nadpis</a:t>
            </a:r>
            <a:endParaRPr 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cs-CZ" noProof="0" dirty="0"/>
              <a:t>Kliknutím vložíte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cs-CZ" noProof="0" dirty="0"/>
              <a:t>Kliknutím vložíte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cs-CZ" noProof="0" dirty="0"/>
              <a:t>Kliknutím vložíte text</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1">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cs-CZ" dirty="0"/>
              <a:t>Kliknutím vložíte nadpis</a:t>
            </a:r>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cs-CZ" dirty="0"/>
              <a:t>Kliknutím na ikonu vložíte obrázek</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cs-CZ"/>
              <a:t>Zápatí prezentace</a:t>
            </a:r>
            <a:endParaRPr lang="cs-CZ" dirty="0"/>
          </a:p>
        </p:txBody>
      </p:sp>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F0192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2">
    <p:bg>
      <p:bgPr>
        <a:solidFill>
          <a:srgbClr val="F01928"/>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cs-CZ" dirty="0"/>
              <a:t>Kliknutím na ikonu vložíte obrázek</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cs-CZ"/>
              <a:t>Zápatí prezentace</a:t>
            </a:r>
            <a:endParaRPr lang="cs-CZ" dirty="0"/>
          </a:p>
        </p:txBody>
      </p:sp>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zní s obrázkem">
    <p:bg>
      <p:bgPr>
        <a:solidFill>
          <a:srgbClr val="F01928"/>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a:t>Kliknutím na ikonu vložíte obrázek</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5419" cy="59760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MED slide">
    <p:bg>
      <p:bgPr>
        <a:solidFill>
          <a:srgbClr val="F01928"/>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2" y="2014647"/>
            <a:ext cx="4106255" cy="2828705"/>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0956" y="2298933"/>
            <a:ext cx="8725020"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a:extLst>
              <a:ext uri="{FF2B5EF4-FFF2-40B4-BE49-F238E27FC236}">
                <a16:creationId xmlns:a16="http://schemas.microsoft.com/office/drawing/2014/main" id="{83BEA999-6692-496F-BC5E-1FF42F17A35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5CEA0BC-3BE8-48FE-85B8-0D874D7D271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9970C38-22CA-4601-930E-64E926D0FAEF}"/>
              </a:ext>
            </a:extLst>
          </p:cNvPr>
          <p:cNvSpPr>
            <a:spLocks noGrp="1"/>
          </p:cNvSpPr>
          <p:nvPr>
            <p:ph type="sldNum" sz="quarter" idx="12"/>
          </p:nvPr>
        </p:nvSpPr>
        <p:spPr/>
        <p:txBody>
          <a:bodyPr/>
          <a:lstStyle>
            <a:lvl1pPr>
              <a:defRPr/>
            </a:lvl1pPr>
          </a:lstStyle>
          <a:p>
            <a:fld id="{129EA01A-C735-4C19-AB64-F2A84EC2F7F2}" type="slidenum">
              <a:rPr lang="en-US" altLang="cs-CZ"/>
              <a:pPr/>
              <a:t>‹#›</a:t>
            </a:fld>
            <a:endParaRPr lang="en-US" altLang="cs-CZ"/>
          </a:p>
        </p:txBody>
      </p:sp>
    </p:spTree>
    <p:extLst>
      <p:ext uri="{BB962C8B-B14F-4D97-AF65-F5344CB8AC3E}">
        <p14:creationId xmlns:p14="http://schemas.microsoft.com/office/powerpoint/2010/main" val="3170653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103601" y="2060577"/>
            <a:ext cx="4397484"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655967" y="2056093"/>
            <a:ext cx="4397487"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3">
            <a:extLst>
              <a:ext uri="{FF2B5EF4-FFF2-40B4-BE49-F238E27FC236}">
                <a16:creationId xmlns:a16="http://schemas.microsoft.com/office/drawing/2014/main" id="{C51A40C6-305E-4934-9A04-A395849F85DE}"/>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5DF19FB3-29A4-4E8D-835D-7596AE30AF7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745AB5B-7FF5-44A5-8667-D12FB3A4E19D}"/>
              </a:ext>
            </a:extLst>
          </p:cNvPr>
          <p:cNvSpPr>
            <a:spLocks noGrp="1"/>
          </p:cNvSpPr>
          <p:nvPr>
            <p:ph type="sldNum" sz="quarter" idx="12"/>
          </p:nvPr>
        </p:nvSpPr>
        <p:spPr/>
        <p:txBody>
          <a:bodyPr/>
          <a:lstStyle>
            <a:lvl1pPr>
              <a:defRPr/>
            </a:lvl1pPr>
          </a:lstStyle>
          <a:p>
            <a:fld id="{5FD4908A-1BC5-488F-88CF-C92B9DD7F908}" type="slidenum">
              <a:rPr lang="en-US" altLang="cs-CZ"/>
              <a:pPr/>
              <a:t>‹#›</a:t>
            </a:fld>
            <a:endParaRPr lang="en-US" altLang="cs-CZ"/>
          </a:p>
        </p:txBody>
      </p:sp>
    </p:spTree>
    <p:extLst>
      <p:ext uri="{BB962C8B-B14F-4D97-AF65-F5344CB8AC3E}">
        <p14:creationId xmlns:p14="http://schemas.microsoft.com/office/powerpoint/2010/main" val="3585034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chart">
  <p:cSld name="Nadpis a graf">
    <p:spTree>
      <p:nvGrpSpPr>
        <p:cNvPr id="1" name=""/>
        <p:cNvGrpSpPr/>
        <p:nvPr/>
      </p:nvGrpSpPr>
      <p:grpSpPr>
        <a:xfrm>
          <a:off x="0" y="0"/>
          <a:ext cx="0" cy="0"/>
          <a:chOff x="0" y="0"/>
          <a:chExt cx="0" cy="0"/>
        </a:xfrm>
      </p:grpSpPr>
      <p:sp>
        <p:nvSpPr>
          <p:cNvPr id="2" name="Nadpis 1"/>
          <p:cNvSpPr>
            <a:spLocks noGrp="1"/>
          </p:cNvSpPr>
          <p:nvPr>
            <p:ph type="title"/>
          </p:nvPr>
        </p:nvSpPr>
        <p:spPr>
          <a:xfrm>
            <a:off x="609600" y="277814"/>
            <a:ext cx="10972800" cy="1139825"/>
          </a:xfrm>
        </p:spPr>
        <p:txBody>
          <a:bodyPr/>
          <a:lstStyle/>
          <a:p>
            <a:r>
              <a:rPr lang="cs-CZ"/>
              <a:t>Kliknutím lze upravit styl.</a:t>
            </a:r>
          </a:p>
        </p:txBody>
      </p:sp>
      <p:sp>
        <p:nvSpPr>
          <p:cNvPr id="3" name="Zástupný symbol pro graf 2"/>
          <p:cNvSpPr>
            <a:spLocks noGrp="1"/>
          </p:cNvSpPr>
          <p:nvPr>
            <p:ph type="chart" idx="1"/>
          </p:nvPr>
        </p:nvSpPr>
        <p:spPr>
          <a:xfrm>
            <a:off x="609600" y="1600201"/>
            <a:ext cx="10972800" cy="4525963"/>
          </a:xfrm>
        </p:spPr>
        <p:txBody>
          <a:bodyPr rtlCol="0">
            <a:normAutofit/>
          </a:bodyPr>
          <a:lstStyle/>
          <a:p>
            <a:pPr lvl="0"/>
            <a:endParaRPr lang="cs-CZ" noProof="0"/>
          </a:p>
        </p:txBody>
      </p:sp>
      <p:sp>
        <p:nvSpPr>
          <p:cNvPr id="4" name="Zástupný symbol pro datum 3">
            <a:extLst>
              <a:ext uri="{FF2B5EF4-FFF2-40B4-BE49-F238E27FC236}">
                <a16:creationId xmlns:a16="http://schemas.microsoft.com/office/drawing/2014/main" id="{B1E595AA-930D-4088-9633-FFE3413719A0}"/>
              </a:ext>
            </a:extLst>
          </p:cNvPr>
          <p:cNvSpPr>
            <a:spLocks noGrp="1"/>
          </p:cNvSpPr>
          <p:nvPr>
            <p:ph type="dt" sz="half" idx="10"/>
          </p:nvPr>
        </p:nvSpPr>
        <p:spPr>
          <a:xfrm>
            <a:off x="609600" y="6245225"/>
            <a:ext cx="2844800" cy="476250"/>
          </a:xfrm>
        </p:spPr>
        <p:txBody>
          <a:bodyPr/>
          <a:lstStyle>
            <a:lvl1pPr>
              <a:defRPr/>
            </a:lvl1pPr>
          </a:lstStyle>
          <a:p>
            <a:pPr>
              <a:defRPr/>
            </a:pPr>
            <a:endParaRPr lang="cs-CZ"/>
          </a:p>
        </p:txBody>
      </p:sp>
      <p:sp>
        <p:nvSpPr>
          <p:cNvPr id="5" name="Zástupný symbol pro zápatí 4">
            <a:extLst>
              <a:ext uri="{FF2B5EF4-FFF2-40B4-BE49-F238E27FC236}">
                <a16:creationId xmlns:a16="http://schemas.microsoft.com/office/drawing/2014/main" id="{1B55E9D6-32BF-490E-8EB0-B7640F48D7B9}"/>
              </a:ext>
            </a:extLst>
          </p:cNvPr>
          <p:cNvSpPr>
            <a:spLocks noGrp="1"/>
          </p:cNvSpPr>
          <p:nvPr>
            <p:ph type="ftr" sz="quarter" idx="11"/>
          </p:nvPr>
        </p:nvSpPr>
        <p:spPr>
          <a:xfrm>
            <a:off x="4165600" y="6245225"/>
            <a:ext cx="3860800" cy="476250"/>
          </a:xfrm>
        </p:spPr>
        <p:txBody>
          <a:bodyPr/>
          <a:lstStyle>
            <a:lvl1pPr>
              <a:defRPr/>
            </a:lvl1pPr>
          </a:lstStyle>
          <a:p>
            <a:pPr>
              <a:defRPr/>
            </a:pPr>
            <a:endParaRPr lang="cs-CZ"/>
          </a:p>
        </p:txBody>
      </p:sp>
      <p:sp>
        <p:nvSpPr>
          <p:cNvPr id="6" name="Zástupný symbol pro číslo snímku 5">
            <a:extLst>
              <a:ext uri="{FF2B5EF4-FFF2-40B4-BE49-F238E27FC236}">
                <a16:creationId xmlns:a16="http://schemas.microsoft.com/office/drawing/2014/main" id="{21350FEC-FF66-4929-AECF-CF882D71ED8F}"/>
              </a:ext>
            </a:extLst>
          </p:cNvPr>
          <p:cNvSpPr>
            <a:spLocks noGrp="1"/>
          </p:cNvSpPr>
          <p:nvPr>
            <p:ph type="sldNum" sz="quarter" idx="12"/>
          </p:nvPr>
        </p:nvSpPr>
        <p:spPr>
          <a:xfrm>
            <a:off x="8737600" y="6245225"/>
            <a:ext cx="2844800" cy="476250"/>
          </a:xfrm>
        </p:spPr>
        <p:txBody>
          <a:bodyPr/>
          <a:lstStyle>
            <a:lvl1pPr>
              <a:defRPr/>
            </a:lvl1pPr>
          </a:lstStyle>
          <a:p>
            <a:fld id="{E19B1EB3-FA08-49F3-8944-80B1D424F5DA}" type="slidenum">
              <a:rPr lang="cs-CZ" altLang="cs-CZ"/>
              <a:pPr/>
              <a:t>‹#›</a:t>
            </a:fld>
            <a:endParaRPr lang="cs-CZ" altLang="cs-CZ"/>
          </a:p>
        </p:txBody>
      </p:sp>
    </p:spTree>
    <p:extLst>
      <p:ext uri="{BB962C8B-B14F-4D97-AF65-F5344CB8AC3E}">
        <p14:creationId xmlns:p14="http://schemas.microsoft.com/office/powerpoint/2010/main" val="6324792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bl">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609600" y="277814"/>
            <a:ext cx="10972800" cy="1139825"/>
          </a:xfrm>
        </p:spPr>
        <p:txBody>
          <a:bodyPr/>
          <a:lstStyle/>
          <a:p>
            <a:r>
              <a:rPr lang="cs-CZ"/>
              <a:t>Kliknutím lze upravit styl.</a:t>
            </a:r>
          </a:p>
        </p:txBody>
      </p:sp>
      <p:sp>
        <p:nvSpPr>
          <p:cNvPr id="3" name="Zástupný symbol pro tabulku 2"/>
          <p:cNvSpPr>
            <a:spLocks noGrp="1"/>
          </p:cNvSpPr>
          <p:nvPr>
            <p:ph type="tbl" idx="1"/>
          </p:nvPr>
        </p:nvSpPr>
        <p:spPr>
          <a:xfrm>
            <a:off x="609600" y="1600201"/>
            <a:ext cx="10972800" cy="4525963"/>
          </a:xfrm>
        </p:spPr>
        <p:txBody>
          <a:bodyPr rtlCol="0">
            <a:normAutofit/>
          </a:bodyPr>
          <a:lstStyle/>
          <a:p>
            <a:pPr lvl="0"/>
            <a:endParaRPr lang="cs-CZ" noProof="0"/>
          </a:p>
        </p:txBody>
      </p:sp>
      <p:sp>
        <p:nvSpPr>
          <p:cNvPr id="4" name="Zástupný symbol pro datum 3">
            <a:extLst>
              <a:ext uri="{FF2B5EF4-FFF2-40B4-BE49-F238E27FC236}">
                <a16:creationId xmlns:a16="http://schemas.microsoft.com/office/drawing/2014/main" id="{82F4EA63-FE1D-47A6-B300-AEEEFA82859E}"/>
              </a:ext>
            </a:extLst>
          </p:cNvPr>
          <p:cNvSpPr>
            <a:spLocks noGrp="1"/>
          </p:cNvSpPr>
          <p:nvPr>
            <p:ph type="dt" sz="half" idx="10"/>
          </p:nvPr>
        </p:nvSpPr>
        <p:spPr>
          <a:xfrm>
            <a:off x="609600" y="6245225"/>
            <a:ext cx="2844800" cy="476250"/>
          </a:xfrm>
        </p:spPr>
        <p:txBody>
          <a:bodyPr/>
          <a:lstStyle>
            <a:lvl1pPr>
              <a:defRPr/>
            </a:lvl1pPr>
          </a:lstStyle>
          <a:p>
            <a:pPr>
              <a:defRPr/>
            </a:pPr>
            <a:endParaRPr lang="cs-CZ"/>
          </a:p>
        </p:txBody>
      </p:sp>
      <p:sp>
        <p:nvSpPr>
          <p:cNvPr id="5" name="Zástupný symbol pro zápatí 4">
            <a:extLst>
              <a:ext uri="{FF2B5EF4-FFF2-40B4-BE49-F238E27FC236}">
                <a16:creationId xmlns:a16="http://schemas.microsoft.com/office/drawing/2014/main" id="{076A665D-C86E-40CD-BB10-C357C1ABB320}"/>
              </a:ext>
            </a:extLst>
          </p:cNvPr>
          <p:cNvSpPr>
            <a:spLocks noGrp="1"/>
          </p:cNvSpPr>
          <p:nvPr>
            <p:ph type="ftr" sz="quarter" idx="11"/>
          </p:nvPr>
        </p:nvSpPr>
        <p:spPr>
          <a:xfrm>
            <a:off x="4165600" y="6245225"/>
            <a:ext cx="3860800" cy="476250"/>
          </a:xfrm>
        </p:spPr>
        <p:txBody>
          <a:bodyPr/>
          <a:lstStyle>
            <a:lvl1pPr>
              <a:defRPr/>
            </a:lvl1pPr>
          </a:lstStyle>
          <a:p>
            <a:pPr>
              <a:defRPr/>
            </a:pPr>
            <a:endParaRPr lang="cs-CZ"/>
          </a:p>
        </p:txBody>
      </p:sp>
      <p:sp>
        <p:nvSpPr>
          <p:cNvPr id="6" name="Zástupný symbol pro číslo snímku 5">
            <a:extLst>
              <a:ext uri="{FF2B5EF4-FFF2-40B4-BE49-F238E27FC236}">
                <a16:creationId xmlns:a16="http://schemas.microsoft.com/office/drawing/2014/main" id="{C06A1740-BE92-4922-B7C0-36DD2150E6F5}"/>
              </a:ext>
            </a:extLst>
          </p:cNvPr>
          <p:cNvSpPr>
            <a:spLocks noGrp="1"/>
          </p:cNvSpPr>
          <p:nvPr>
            <p:ph type="sldNum" sz="quarter" idx="12"/>
          </p:nvPr>
        </p:nvSpPr>
        <p:spPr>
          <a:xfrm>
            <a:off x="8737600" y="6245225"/>
            <a:ext cx="2844800" cy="476250"/>
          </a:xfrm>
        </p:spPr>
        <p:txBody>
          <a:bodyPr/>
          <a:lstStyle>
            <a:lvl1pPr>
              <a:defRPr/>
            </a:lvl1pPr>
          </a:lstStyle>
          <a:p>
            <a:fld id="{712566FF-1E20-4FBF-A196-2F94DB89B269}" type="slidenum">
              <a:rPr lang="cs-CZ" altLang="cs-CZ"/>
              <a:pPr/>
              <a:t>‹#›</a:t>
            </a:fld>
            <a:endParaRPr lang="cs-CZ" altLang="cs-CZ"/>
          </a:p>
        </p:txBody>
      </p:sp>
    </p:spTree>
    <p:extLst>
      <p:ext uri="{BB962C8B-B14F-4D97-AF65-F5344CB8AC3E}">
        <p14:creationId xmlns:p14="http://schemas.microsoft.com/office/powerpoint/2010/main" val="17617145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Kliknutím lze upravit styl.</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DCEDCDB4-120F-44CD-9DB1-8941DAB1E0E3}"/>
              </a:ext>
            </a:extLst>
          </p:cNvPr>
          <p:cNvSpPr>
            <a:spLocks noGrp="1"/>
          </p:cNvSpPr>
          <p:nvPr>
            <p:ph type="dt" sz="half" idx="10"/>
          </p:nvPr>
        </p:nvSpPr>
        <p:spPr>
          <a:xfrm>
            <a:off x="609600" y="6245225"/>
            <a:ext cx="2844800" cy="476250"/>
          </a:xfrm>
        </p:spPr>
        <p:txBody>
          <a:bodyPr/>
          <a:lstStyle>
            <a:lvl1pPr>
              <a:defRPr/>
            </a:lvl1pPr>
          </a:lstStyle>
          <a:p>
            <a:pPr>
              <a:defRPr/>
            </a:pPr>
            <a:endParaRPr lang="en-US"/>
          </a:p>
        </p:txBody>
      </p:sp>
      <p:sp>
        <p:nvSpPr>
          <p:cNvPr id="6" name="Zástupný symbol pro zápatí 5">
            <a:extLst>
              <a:ext uri="{FF2B5EF4-FFF2-40B4-BE49-F238E27FC236}">
                <a16:creationId xmlns:a16="http://schemas.microsoft.com/office/drawing/2014/main" id="{F718F325-2F6B-4968-9D7C-88E0CE2B30A2}"/>
              </a:ext>
            </a:extLst>
          </p:cNvPr>
          <p:cNvSpPr>
            <a:spLocks noGrp="1"/>
          </p:cNvSpPr>
          <p:nvPr>
            <p:ph type="ftr" sz="quarter" idx="11"/>
          </p:nvPr>
        </p:nvSpPr>
        <p:spPr>
          <a:xfrm>
            <a:off x="4165600" y="6245225"/>
            <a:ext cx="3860800" cy="476250"/>
          </a:xfrm>
        </p:spPr>
        <p:txBody>
          <a:bodyPr/>
          <a:lstStyle>
            <a:lvl1pPr>
              <a:defRPr/>
            </a:lvl1pPr>
          </a:lstStyle>
          <a:p>
            <a:pPr>
              <a:defRPr/>
            </a:pPr>
            <a:endParaRPr lang="en-US"/>
          </a:p>
        </p:txBody>
      </p:sp>
      <p:sp>
        <p:nvSpPr>
          <p:cNvPr id="7" name="Zástupný symbol pro číslo snímku 6">
            <a:extLst>
              <a:ext uri="{FF2B5EF4-FFF2-40B4-BE49-F238E27FC236}">
                <a16:creationId xmlns:a16="http://schemas.microsoft.com/office/drawing/2014/main" id="{94C5539B-E396-4B74-B57E-3FA21FE4CE36}"/>
              </a:ext>
            </a:extLst>
          </p:cNvPr>
          <p:cNvSpPr>
            <a:spLocks noGrp="1"/>
          </p:cNvSpPr>
          <p:nvPr>
            <p:ph type="sldNum" sz="quarter" idx="12"/>
          </p:nvPr>
        </p:nvSpPr>
        <p:spPr>
          <a:xfrm>
            <a:off x="8737600" y="6245225"/>
            <a:ext cx="2844800" cy="476250"/>
          </a:xfrm>
        </p:spPr>
        <p:txBody>
          <a:bodyPr/>
          <a:lstStyle>
            <a:lvl1pPr>
              <a:defRPr/>
            </a:lvl1pPr>
          </a:lstStyle>
          <a:p>
            <a:fld id="{BAFAFC5B-8F6D-44FE-A116-B549733334C4}" type="slidenum">
              <a:rPr lang="en-US" altLang="cs-CZ"/>
              <a:pPr/>
              <a:t>‹#›</a:t>
            </a:fld>
            <a:endParaRPr lang="en-US" altLang="cs-CZ"/>
          </a:p>
        </p:txBody>
      </p:sp>
    </p:spTree>
    <p:extLst>
      <p:ext uri="{BB962C8B-B14F-4D97-AF65-F5344CB8AC3E}">
        <p14:creationId xmlns:p14="http://schemas.microsoft.com/office/powerpoint/2010/main" val="35920368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Kliknutím lze upravit styl.</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938589"/>
            <a:ext cx="5384800" cy="2187575"/>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datum 5">
            <a:extLst>
              <a:ext uri="{FF2B5EF4-FFF2-40B4-BE49-F238E27FC236}">
                <a16:creationId xmlns:a16="http://schemas.microsoft.com/office/drawing/2014/main" id="{7D7007BE-8505-4C9E-B12A-1F03B7EBF2A9}"/>
              </a:ext>
            </a:extLst>
          </p:cNvPr>
          <p:cNvSpPr>
            <a:spLocks noGrp="1"/>
          </p:cNvSpPr>
          <p:nvPr>
            <p:ph type="dt" sz="half" idx="10"/>
          </p:nvPr>
        </p:nvSpPr>
        <p:spPr>
          <a:xfrm>
            <a:off x="609600" y="6245225"/>
            <a:ext cx="2844800" cy="476250"/>
          </a:xfrm>
        </p:spPr>
        <p:txBody>
          <a:bodyPr/>
          <a:lstStyle>
            <a:lvl1pPr>
              <a:defRPr/>
            </a:lvl1pPr>
          </a:lstStyle>
          <a:p>
            <a:pPr>
              <a:defRPr/>
            </a:pPr>
            <a:endParaRPr lang="en-US"/>
          </a:p>
        </p:txBody>
      </p:sp>
      <p:sp>
        <p:nvSpPr>
          <p:cNvPr id="7" name="Zástupný symbol pro zápatí 6">
            <a:extLst>
              <a:ext uri="{FF2B5EF4-FFF2-40B4-BE49-F238E27FC236}">
                <a16:creationId xmlns:a16="http://schemas.microsoft.com/office/drawing/2014/main" id="{56D273F7-69D7-405F-BC55-9EF2BB1A7452}"/>
              </a:ext>
            </a:extLst>
          </p:cNvPr>
          <p:cNvSpPr>
            <a:spLocks noGrp="1"/>
          </p:cNvSpPr>
          <p:nvPr>
            <p:ph type="ftr" sz="quarter" idx="11"/>
          </p:nvPr>
        </p:nvSpPr>
        <p:spPr>
          <a:xfrm>
            <a:off x="4165600" y="6245225"/>
            <a:ext cx="3860800" cy="476250"/>
          </a:xfrm>
        </p:spPr>
        <p:txBody>
          <a:bodyPr/>
          <a:lstStyle>
            <a:lvl1pPr>
              <a:defRPr/>
            </a:lvl1pPr>
          </a:lstStyle>
          <a:p>
            <a:pPr>
              <a:defRPr/>
            </a:pPr>
            <a:endParaRPr lang="en-US"/>
          </a:p>
        </p:txBody>
      </p:sp>
      <p:sp>
        <p:nvSpPr>
          <p:cNvPr id="8" name="Zástupný symbol pro číslo snímku 7">
            <a:extLst>
              <a:ext uri="{FF2B5EF4-FFF2-40B4-BE49-F238E27FC236}">
                <a16:creationId xmlns:a16="http://schemas.microsoft.com/office/drawing/2014/main" id="{4257BA8F-C40F-4B07-A949-B4663358EE96}"/>
              </a:ext>
            </a:extLst>
          </p:cNvPr>
          <p:cNvSpPr>
            <a:spLocks noGrp="1"/>
          </p:cNvSpPr>
          <p:nvPr>
            <p:ph type="sldNum" sz="quarter" idx="12"/>
          </p:nvPr>
        </p:nvSpPr>
        <p:spPr>
          <a:xfrm>
            <a:off x="8737600" y="6245225"/>
            <a:ext cx="2844800" cy="476250"/>
          </a:xfrm>
        </p:spPr>
        <p:txBody>
          <a:bodyPr/>
          <a:lstStyle>
            <a:lvl1pPr>
              <a:defRPr/>
            </a:lvl1pPr>
          </a:lstStyle>
          <a:p>
            <a:fld id="{AA21A7A0-6FDA-49D3-87FB-DA7B2CA7EC0D}" type="slidenum">
              <a:rPr lang="en-US" altLang="cs-CZ"/>
              <a:pPr/>
              <a:t>‹#›</a:t>
            </a:fld>
            <a:endParaRPr lang="en-US" altLang="cs-CZ"/>
          </a:p>
        </p:txBody>
      </p:sp>
    </p:spTree>
    <p:extLst>
      <p:ext uri="{BB962C8B-B14F-4D97-AF65-F5344CB8AC3E}">
        <p14:creationId xmlns:p14="http://schemas.microsoft.com/office/powerpoint/2010/main" val="37658169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Kliknutím lze upravit styl.</a:t>
            </a:r>
          </a:p>
        </p:txBody>
      </p:sp>
      <p:sp>
        <p:nvSpPr>
          <p:cNvPr id="3" name="Zástupný symbol pro obsah 2"/>
          <p:cNvSpPr>
            <a:spLocks noGrp="1"/>
          </p:cNvSpPr>
          <p:nvPr>
            <p:ph sz="half" idx="1"/>
          </p:nvPr>
        </p:nvSpPr>
        <p:spPr>
          <a:xfrm>
            <a:off x="609600" y="1600201"/>
            <a:ext cx="5384800" cy="4525963"/>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938589"/>
            <a:ext cx="5384800" cy="2187575"/>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datum 5">
            <a:extLst>
              <a:ext uri="{FF2B5EF4-FFF2-40B4-BE49-F238E27FC236}">
                <a16:creationId xmlns:a16="http://schemas.microsoft.com/office/drawing/2014/main" id="{BBD65060-BA38-4A40-8638-6C193B5D2CD5}"/>
              </a:ext>
            </a:extLst>
          </p:cNvPr>
          <p:cNvSpPr>
            <a:spLocks noGrp="1"/>
          </p:cNvSpPr>
          <p:nvPr>
            <p:ph type="dt" sz="half" idx="10"/>
          </p:nvPr>
        </p:nvSpPr>
        <p:spPr>
          <a:xfrm>
            <a:off x="609600" y="6245225"/>
            <a:ext cx="2844800" cy="476250"/>
          </a:xfrm>
        </p:spPr>
        <p:txBody>
          <a:bodyPr/>
          <a:lstStyle>
            <a:lvl1pPr>
              <a:defRPr/>
            </a:lvl1pPr>
          </a:lstStyle>
          <a:p>
            <a:pPr>
              <a:defRPr/>
            </a:pPr>
            <a:endParaRPr lang="en-US"/>
          </a:p>
        </p:txBody>
      </p:sp>
      <p:sp>
        <p:nvSpPr>
          <p:cNvPr id="7" name="Zástupný symbol pro zápatí 6">
            <a:extLst>
              <a:ext uri="{FF2B5EF4-FFF2-40B4-BE49-F238E27FC236}">
                <a16:creationId xmlns:a16="http://schemas.microsoft.com/office/drawing/2014/main" id="{58C20A3B-98A0-4C15-84D1-502F465E62FE}"/>
              </a:ext>
            </a:extLst>
          </p:cNvPr>
          <p:cNvSpPr>
            <a:spLocks noGrp="1"/>
          </p:cNvSpPr>
          <p:nvPr>
            <p:ph type="ftr" sz="quarter" idx="11"/>
          </p:nvPr>
        </p:nvSpPr>
        <p:spPr>
          <a:xfrm>
            <a:off x="4165600" y="6245225"/>
            <a:ext cx="3860800" cy="476250"/>
          </a:xfrm>
        </p:spPr>
        <p:txBody>
          <a:bodyPr/>
          <a:lstStyle>
            <a:lvl1pPr>
              <a:defRPr/>
            </a:lvl1pPr>
          </a:lstStyle>
          <a:p>
            <a:pPr>
              <a:defRPr/>
            </a:pPr>
            <a:endParaRPr lang="en-US"/>
          </a:p>
        </p:txBody>
      </p:sp>
      <p:sp>
        <p:nvSpPr>
          <p:cNvPr id="8" name="Zástupný symbol pro číslo snímku 7">
            <a:extLst>
              <a:ext uri="{FF2B5EF4-FFF2-40B4-BE49-F238E27FC236}">
                <a16:creationId xmlns:a16="http://schemas.microsoft.com/office/drawing/2014/main" id="{7996581F-B2EA-4C4E-A941-636D6686AC9C}"/>
              </a:ext>
            </a:extLst>
          </p:cNvPr>
          <p:cNvSpPr>
            <a:spLocks noGrp="1"/>
          </p:cNvSpPr>
          <p:nvPr>
            <p:ph type="sldNum" sz="quarter" idx="12"/>
          </p:nvPr>
        </p:nvSpPr>
        <p:spPr>
          <a:xfrm>
            <a:off x="8737600" y="6245225"/>
            <a:ext cx="2844800" cy="476250"/>
          </a:xfrm>
        </p:spPr>
        <p:txBody>
          <a:bodyPr/>
          <a:lstStyle>
            <a:lvl1pPr>
              <a:defRPr/>
            </a:lvl1pPr>
          </a:lstStyle>
          <a:p>
            <a:fld id="{EF33E2B1-1524-4DF1-AD55-A75C2E3AC91A}" type="slidenum">
              <a:rPr lang="en-US" altLang="cs-CZ"/>
              <a:pPr/>
              <a:t>‹#›</a:t>
            </a:fld>
            <a:endParaRPr lang="en-US" altLang="cs-CZ"/>
          </a:p>
        </p:txBody>
      </p:sp>
    </p:spTree>
    <p:extLst>
      <p:ext uri="{BB962C8B-B14F-4D97-AF65-F5344CB8AC3E}">
        <p14:creationId xmlns:p14="http://schemas.microsoft.com/office/powerpoint/2010/main" val="38706893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fourObj">
  <p:cSld name="Nadpis a 4 obsahy">
    <p:spTree>
      <p:nvGrpSpPr>
        <p:cNvPr id="1" name=""/>
        <p:cNvGrpSpPr/>
        <p:nvPr/>
      </p:nvGrpSpPr>
      <p:grpSpPr>
        <a:xfrm>
          <a:off x="0" y="0"/>
          <a:ext cx="0" cy="0"/>
          <a:chOff x="0" y="0"/>
          <a:chExt cx="0" cy="0"/>
        </a:xfrm>
      </p:grpSpPr>
      <p:sp>
        <p:nvSpPr>
          <p:cNvPr id="2" name="Nadpis 1"/>
          <p:cNvSpPr>
            <a:spLocks noGrp="1"/>
          </p:cNvSpPr>
          <p:nvPr>
            <p:ph type="title" sz="quarter"/>
          </p:nvPr>
        </p:nvSpPr>
        <p:spPr>
          <a:xfrm>
            <a:off x="609600" y="277814"/>
            <a:ext cx="10972800" cy="1139825"/>
          </a:xfrm>
        </p:spPr>
        <p:txBody>
          <a:bodyPr/>
          <a:lstStyle/>
          <a:p>
            <a:r>
              <a:rPr lang="cs-CZ"/>
              <a:t>Kliknutím lze upravit styl.</a:t>
            </a:r>
          </a:p>
        </p:txBody>
      </p:sp>
      <p:sp>
        <p:nvSpPr>
          <p:cNvPr id="3" name="Zástupný symbol pro obsah 2"/>
          <p:cNvSpPr>
            <a:spLocks noGrp="1"/>
          </p:cNvSpPr>
          <p:nvPr>
            <p:ph sz="quarter" idx="1"/>
          </p:nvPr>
        </p:nvSpPr>
        <p:spPr>
          <a:xfrm>
            <a:off x="609600" y="1600200"/>
            <a:ext cx="5384800" cy="21859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09600" y="3938589"/>
            <a:ext cx="5384800" cy="2187575"/>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obsah 5"/>
          <p:cNvSpPr>
            <a:spLocks noGrp="1"/>
          </p:cNvSpPr>
          <p:nvPr>
            <p:ph sz="quarter" idx="4"/>
          </p:nvPr>
        </p:nvSpPr>
        <p:spPr>
          <a:xfrm>
            <a:off x="6197600" y="3938589"/>
            <a:ext cx="5384800" cy="2187575"/>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A1CCE0F2-7588-4D16-871F-D201EC8B9F34}"/>
              </a:ext>
            </a:extLst>
          </p:cNvPr>
          <p:cNvSpPr>
            <a:spLocks noGrp="1"/>
          </p:cNvSpPr>
          <p:nvPr>
            <p:ph type="dt" sz="half" idx="10"/>
          </p:nvPr>
        </p:nvSpPr>
        <p:spPr>
          <a:xfrm>
            <a:off x="609600" y="6245225"/>
            <a:ext cx="2844800" cy="476250"/>
          </a:xfrm>
        </p:spPr>
        <p:txBody>
          <a:bodyPr/>
          <a:lstStyle>
            <a:lvl1pPr>
              <a:defRPr/>
            </a:lvl1pPr>
          </a:lstStyle>
          <a:p>
            <a:pPr>
              <a:defRPr/>
            </a:pPr>
            <a:endParaRPr lang="cs-CZ"/>
          </a:p>
        </p:txBody>
      </p:sp>
      <p:sp>
        <p:nvSpPr>
          <p:cNvPr id="8" name="Zástupný symbol pro zápatí 7">
            <a:extLst>
              <a:ext uri="{FF2B5EF4-FFF2-40B4-BE49-F238E27FC236}">
                <a16:creationId xmlns:a16="http://schemas.microsoft.com/office/drawing/2014/main" id="{A7591E8E-5CA7-4EEA-A17D-C6AD2EEE04A1}"/>
              </a:ext>
            </a:extLst>
          </p:cNvPr>
          <p:cNvSpPr>
            <a:spLocks noGrp="1"/>
          </p:cNvSpPr>
          <p:nvPr>
            <p:ph type="ftr" sz="quarter" idx="11"/>
          </p:nvPr>
        </p:nvSpPr>
        <p:spPr>
          <a:xfrm>
            <a:off x="4165600" y="6245225"/>
            <a:ext cx="3860800" cy="476250"/>
          </a:xfrm>
        </p:spPr>
        <p:txBody>
          <a:bodyPr/>
          <a:lstStyle>
            <a:lvl1pPr>
              <a:defRPr/>
            </a:lvl1pPr>
          </a:lstStyle>
          <a:p>
            <a:pPr>
              <a:defRPr/>
            </a:pPr>
            <a:endParaRPr lang="cs-CZ"/>
          </a:p>
        </p:txBody>
      </p:sp>
      <p:sp>
        <p:nvSpPr>
          <p:cNvPr id="9" name="Zástupný symbol pro číslo snímku 8">
            <a:extLst>
              <a:ext uri="{FF2B5EF4-FFF2-40B4-BE49-F238E27FC236}">
                <a16:creationId xmlns:a16="http://schemas.microsoft.com/office/drawing/2014/main" id="{25AB0728-3FCB-4B82-9734-A64A87E25AA1}"/>
              </a:ext>
            </a:extLst>
          </p:cNvPr>
          <p:cNvSpPr>
            <a:spLocks noGrp="1"/>
          </p:cNvSpPr>
          <p:nvPr>
            <p:ph type="sldNum" sz="quarter" idx="12"/>
          </p:nvPr>
        </p:nvSpPr>
        <p:spPr>
          <a:xfrm>
            <a:off x="8737600" y="6245225"/>
            <a:ext cx="2844800" cy="476250"/>
          </a:xfrm>
        </p:spPr>
        <p:txBody>
          <a:bodyPr/>
          <a:lstStyle>
            <a:lvl1pPr>
              <a:defRPr/>
            </a:lvl1pPr>
          </a:lstStyle>
          <a:p>
            <a:fld id="{55E7BC9D-0020-4FE7-BF04-B1794AC654FD}" type="slidenum">
              <a:rPr lang="cs-CZ" altLang="cs-CZ"/>
              <a:pPr/>
              <a:t>‹#›</a:t>
            </a:fld>
            <a:endParaRPr lang="cs-CZ" altLang="cs-CZ"/>
          </a:p>
        </p:txBody>
      </p:sp>
    </p:spTree>
    <p:extLst>
      <p:ext uri="{BB962C8B-B14F-4D97-AF65-F5344CB8AC3E}">
        <p14:creationId xmlns:p14="http://schemas.microsoft.com/office/powerpoint/2010/main" val="14375850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1_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70920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3/28/2024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24491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cs-CZ" dirty="0"/>
              <a:t>Kliknutím vložíte nadpis</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cs-CZ" dirty="0"/>
              <a:t>Kliknutím vložíte nadpis</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dirty="0"/>
              <a:t>Kliknutím vložíte nadpis</a:t>
            </a:r>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cs-CZ" dirty="0"/>
              <a:t>Kliknutím na ikonu vložíte obrázek</a:t>
            </a:r>
          </a:p>
        </p:txBody>
      </p:sp>
      <p:pic>
        <p:nvPicPr>
          <p:cNvPr id="10" name="Obrázek 9">
            <a:extLst>
              <a:ext uri="{FF2B5EF4-FFF2-40B4-BE49-F238E27FC236}">
                <a16:creationId xmlns:a16="http://schemas.microsoft.com/office/drawing/2014/main" id="{A2E7788A-7319-4B13-B5BD-0D72FA9D7A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cs-CZ" noProof="0" dirty="0"/>
              <a:t>Kliknutím vložíte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cs-CZ" noProof="0" dirty="0"/>
              <a:t>Kliknutím vložíte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cs-CZ" noProof="0" dirty="0"/>
              <a:t>Kliknutím vložíte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cs-CZ" noProof="0" dirty="0"/>
              <a:t>Kliknutím vložíte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22" name="Obrázek 21">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a:t>Zápatí prezentace</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vložíte nadpis</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cs-CZ" noProof="0" dirty="0"/>
              <a:t>Kliknutím vložíte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 id="2147483699" r:id="rId18"/>
    <p:sldLayoutId id="2147483700" r:id="rId19"/>
    <p:sldLayoutId id="2147483701" r:id="rId20"/>
    <p:sldLayoutId id="2147483702" r:id="rId21"/>
    <p:sldLayoutId id="2147483703" r:id="rId22"/>
    <p:sldLayoutId id="2147483704" r:id="rId23"/>
    <p:sldLayoutId id="2147483705" r:id="rId24"/>
    <p:sldLayoutId id="2147483706" r:id="rId25"/>
    <p:sldLayoutId id="2147483707" r:id="rId26"/>
    <p:sldLayoutId id="2147483708" r:id="rId27"/>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9"/>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hyperlink" Target="http://www.lipidsonline.org/slides/slide01.cfm?q=adiponectin&amp;pg=1" TargetMode="External"/><Relationship Id="rId2" Type="http://schemas.openxmlformats.org/officeDocument/2006/relationships/notesSlide" Target="../notesSlides/notesSlide7.xml"/><Relationship Id="rId1" Type="http://schemas.openxmlformats.org/officeDocument/2006/relationships/slideLayout" Target="../slideLayouts/slideLayout20.xml"/><Relationship Id="rId5" Type="http://schemas.openxmlformats.org/officeDocument/2006/relationships/image" Target="../media/image23.png"/><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image" Target="http://www.blc.arizona.edu/INTERACTIVE/NUTRITION5.95/obmouse1.gif"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annalsnyas.org/content/vol967/issue1/images/large/37ff4.jpeg" TargetMode="External"/><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hyperlink" Target="http://physrev.physiology.org/content/vol78/issue4/images/large/jnp.oc05f1.jpeg" TargetMode="External"/><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9.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hyperlink" Target="http://rds.yahoo.com/S=96062883/K=fat+mouse/v=2/l=IVI/*-http:/www.harvard-magazine.com/on-line/02mj/images/groupimage.jpg" TargetMode="External"/><Relationship Id="rId1" Type="http://schemas.openxmlformats.org/officeDocument/2006/relationships/slideLayout" Target="../slideLayouts/slideLayout23.xml"/><Relationship Id="rId6" Type="http://schemas.openxmlformats.org/officeDocument/2006/relationships/image" Target="../media/image44.png"/><Relationship Id="rId5" Type="http://schemas.openxmlformats.org/officeDocument/2006/relationships/oleObject" Target="../embeddings/oleObject2.bin"/><Relationship Id="rId4" Type="http://schemas.openxmlformats.org/officeDocument/2006/relationships/image" Target="../media/image43.png"/></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24.xml"/><Relationship Id="rId4" Type="http://schemas.openxmlformats.org/officeDocument/2006/relationships/image" Target="../media/image52.png"/></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oleObject" Target="../embeddings/oleObject3.bin"/><Relationship Id="rId7" Type="http://schemas.openxmlformats.org/officeDocument/2006/relationships/image" Target="../media/image55.jpeg"/><Relationship Id="rId2" Type="http://schemas.openxmlformats.org/officeDocument/2006/relationships/notesSlide" Target="../notesSlides/notesSlide17.xml"/><Relationship Id="rId1" Type="http://schemas.openxmlformats.org/officeDocument/2006/relationships/slideLayout" Target="../slideLayouts/slideLayout25.xml"/><Relationship Id="rId6" Type="http://schemas.openxmlformats.org/officeDocument/2006/relationships/image" Target="../media/image54.wmf"/><Relationship Id="rId11" Type="http://schemas.openxmlformats.org/officeDocument/2006/relationships/image" Target="../media/image57.wmf"/><Relationship Id="rId5" Type="http://schemas.openxmlformats.org/officeDocument/2006/relationships/oleObject" Target="../embeddings/oleObject4.bin"/><Relationship Id="rId10" Type="http://schemas.openxmlformats.org/officeDocument/2006/relationships/oleObject" Target="../embeddings/oleObject6.bin"/><Relationship Id="rId4" Type="http://schemas.openxmlformats.org/officeDocument/2006/relationships/image" Target="../media/image53.wmf"/><Relationship Id="rId9" Type="http://schemas.openxmlformats.org/officeDocument/2006/relationships/image" Target="../media/image56.wmf"/></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19.xml"/><Relationship Id="rId1" Type="http://schemas.openxmlformats.org/officeDocument/2006/relationships/slideLayout" Target="../slideLayouts/slideLayout22.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2.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61.jpg"/><Relationship Id="rId1" Type="http://schemas.openxmlformats.org/officeDocument/2006/relationships/slideLayout" Target="../slideLayouts/slideLayout18.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66.jpg"/><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9.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69.png"/><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3" Type="http://schemas.openxmlformats.org/officeDocument/2006/relationships/hyperlink" Target="http://www.ncbi.nlm.nih.gov/pmc/articles/pmc6894248/" TargetMode="External"/><Relationship Id="rId2" Type="http://schemas.openxmlformats.org/officeDocument/2006/relationships/image" Target="../media/image72.png"/><Relationship Id="rId1" Type="http://schemas.openxmlformats.org/officeDocument/2006/relationships/slideLayout" Target="../slideLayouts/slideLayout18.xml"/><Relationship Id="rId4" Type="http://schemas.openxmlformats.org/officeDocument/2006/relationships/hyperlink" Target="https://doi.org/10.1186/s12903-019-0950-y" TargetMode="Externa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49A4E248-13D4-4A08-885D-924863427860}"/>
              </a:ext>
            </a:extLst>
          </p:cNvPr>
          <p:cNvSpPr>
            <a:spLocks noGrp="1" noChangeArrowheads="1"/>
          </p:cNvSpPr>
          <p:nvPr>
            <p:ph type="ctrTitle"/>
          </p:nvPr>
        </p:nvSpPr>
        <p:spPr>
          <a:xfrm>
            <a:off x="1894557" y="2146301"/>
            <a:ext cx="7799387" cy="811213"/>
          </a:xfrm>
        </p:spPr>
        <p:txBody>
          <a:bodyPr rtlCol="0">
            <a:normAutofit fontScale="90000"/>
          </a:bodyPr>
          <a:lstStyle/>
          <a:p>
            <a:pPr defTabSz="457207" fontAlgn="auto">
              <a:spcAft>
                <a:spcPts val="0"/>
              </a:spcAft>
              <a:defRPr/>
            </a:pPr>
            <a:r>
              <a:rPr lang="cs-CZ" sz="4900" dirty="0">
                <a:latin typeface="+mn-lt"/>
              </a:rPr>
              <a:t>Poruchy výživy II</a:t>
            </a:r>
            <a:br>
              <a:rPr lang="cs-CZ" sz="4900" dirty="0">
                <a:solidFill>
                  <a:schemeClr val="tx1"/>
                </a:solidFill>
                <a:effectLst>
                  <a:outerShdw blurRad="38100" dist="38100" dir="2700000" algn="tl">
                    <a:srgbClr val="000000"/>
                  </a:outerShdw>
                </a:effectLst>
                <a:latin typeface="+mn-lt"/>
              </a:rPr>
            </a:br>
            <a:br>
              <a:rPr lang="cs-CZ" sz="4900" dirty="0">
                <a:solidFill>
                  <a:schemeClr val="tx1"/>
                </a:solidFill>
                <a:effectLst>
                  <a:outerShdw blurRad="38100" dist="38100" dir="2700000" algn="tl">
                    <a:srgbClr val="000000"/>
                  </a:outerShdw>
                </a:effectLst>
                <a:latin typeface="+mn-lt"/>
              </a:rPr>
            </a:br>
            <a:r>
              <a:rPr lang="cs-CZ" sz="4000" dirty="0">
                <a:solidFill>
                  <a:schemeClr val="tx1"/>
                </a:solidFill>
                <a:latin typeface="+mn-lt"/>
              </a:rPr>
              <a:t>Julie Dobrovolná</a:t>
            </a:r>
            <a:br>
              <a:rPr lang="cs-CZ" sz="3200" dirty="0">
                <a:solidFill>
                  <a:schemeClr val="tx1"/>
                </a:solidFill>
                <a:latin typeface="+mn-lt"/>
              </a:rPr>
            </a:br>
            <a:endParaRPr lang="cs-CZ" sz="3200" i="1" dirty="0">
              <a:solidFill>
                <a:schemeClr val="tx1"/>
              </a:solidFill>
              <a:latin typeface="Cambria" panose="020405030504060302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Box 4">
            <a:extLst>
              <a:ext uri="{FF2B5EF4-FFF2-40B4-BE49-F238E27FC236}">
                <a16:creationId xmlns:a16="http://schemas.microsoft.com/office/drawing/2014/main" id="{5EDBB976-0CAB-4592-A795-F31E739F0FEC}"/>
              </a:ext>
            </a:extLst>
          </p:cNvPr>
          <p:cNvSpPr txBox="1">
            <a:spLocks noChangeArrowheads="1"/>
          </p:cNvSpPr>
          <p:nvPr/>
        </p:nvSpPr>
        <p:spPr bwMode="auto">
          <a:xfrm>
            <a:off x="2279651" y="6523038"/>
            <a:ext cx="1643063" cy="27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cs-CZ" sz="1200" b="1" i="1">
                <a:latin typeface="Calibri" panose="020F0502020204030204" pitchFamily="34" charset="0"/>
                <a:ea typeface="Andalus"/>
                <a:cs typeface="Andalus"/>
              </a:rPr>
              <a:t>Prenat</a:t>
            </a:r>
            <a:r>
              <a:rPr lang="cs-CZ" altLang="cs-CZ" sz="1200" b="1" i="1">
                <a:latin typeface="Calibri" panose="020F0502020204030204" pitchFamily="34" charset="0"/>
                <a:ea typeface="Andalus"/>
                <a:cs typeface="Andalus"/>
              </a:rPr>
              <a:t>á</a:t>
            </a:r>
            <a:r>
              <a:rPr lang="en-US" altLang="cs-CZ" sz="1200" b="1" i="1">
                <a:latin typeface="Calibri" panose="020F0502020204030204" pitchFamily="34" charset="0"/>
                <a:ea typeface="Andalus"/>
                <a:cs typeface="Andalus"/>
              </a:rPr>
              <a:t>ln</a:t>
            </a:r>
            <a:r>
              <a:rPr lang="cs-CZ" altLang="cs-CZ" sz="1200" b="1" i="1">
                <a:latin typeface="Calibri" panose="020F0502020204030204" pitchFamily="34" charset="0"/>
                <a:ea typeface="Andalus"/>
                <a:cs typeface="Andalus"/>
              </a:rPr>
              <a:t>í modelování</a:t>
            </a:r>
            <a:endParaRPr lang="en-US" altLang="cs-CZ" sz="1200" b="1" i="1">
              <a:latin typeface="Calibri" panose="020F0502020204030204" pitchFamily="34" charset="0"/>
              <a:ea typeface="Andalus"/>
              <a:cs typeface="Andalus"/>
            </a:endParaRPr>
          </a:p>
        </p:txBody>
      </p:sp>
      <p:sp>
        <p:nvSpPr>
          <p:cNvPr id="6" name="Nadpis 1">
            <a:extLst>
              <a:ext uri="{FF2B5EF4-FFF2-40B4-BE49-F238E27FC236}">
                <a16:creationId xmlns:a16="http://schemas.microsoft.com/office/drawing/2014/main" id="{8EA7E653-ACD1-4889-BEDD-4C2E42DA2A9D}"/>
              </a:ext>
            </a:extLst>
          </p:cNvPr>
          <p:cNvSpPr txBox="1">
            <a:spLocks/>
          </p:cNvSpPr>
          <p:nvPr/>
        </p:nvSpPr>
        <p:spPr>
          <a:xfrm>
            <a:off x="2927350" y="765175"/>
            <a:ext cx="8229600" cy="11430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cs-CZ" sz="4000" b="1" dirty="0"/>
              <a:t>Závěry</a:t>
            </a:r>
            <a:endParaRPr lang="cs-CZ" sz="4000" b="1" dirty="0">
              <a:solidFill>
                <a:schemeClr val="bg1">
                  <a:lumMod val="50000"/>
                </a:schemeClr>
              </a:solidFill>
            </a:endParaRPr>
          </a:p>
        </p:txBody>
      </p:sp>
      <p:sp>
        <p:nvSpPr>
          <p:cNvPr id="8" name="Text Box 2">
            <a:extLst>
              <a:ext uri="{FF2B5EF4-FFF2-40B4-BE49-F238E27FC236}">
                <a16:creationId xmlns:a16="http://schemas.microsoft.com/office/drawing/2014/main" id="{30D5A77A-9B7F-4C0E-90E6-DDBFD2CE3CBF}"/>
              </a:ext>
            </a:extLst>
          </p:cNvPr>
          <p:cNvSpPr txBox="1">
            <a:spLocks noChangeArrowheads="1"/>
          </p:cNvSpPr>
          <p:nvPr/>
        </p:nvSpPr>
        <p:spPr bwMode="auto">
          <a:xfrm>
            <a:off x="1681163" y="2157414"/>
            <a:ext cx="8794750" cy="3432175"/>
          </a:xfrm>
          <a:prstGeom prst="rect">
            <a:avLst/>
          </a:prstGeom>
          <a:solidFill>
            <a:srgbClr val="FFFFCC"/>
          </a:solidFill>
          <a:ln>
            <a:solidFill>
              <a:srgbClr val="996633"/>
            </a:solidFill>
          </a:ln>
          <a:effectLst>
            <a:outerShdw blurRad="50800" dist="38100" dir="2700000" algn="tl" rotWithShape="0">
              <a:prstClr val="black">
                <a:alpha val="40000"/>
              </a:prstClr>
            </a:outerShdw>
          </a:effectLst>
        </p:spPr>
        <p:txBody>
          <a:bodyPr>
            <a:spAutoFit/>
          </a:bodyPr>
          <a:lstStyle/>
          <a:p>
            <a:pPr eaLnBrk="1" hangingPunct="1">
              <a:buClr>
                <a:srgbClr val="0000CC"/>
              </a:buClr>
              <a:defRPr/>
            </a:pPr>
            <a:endParaRPr lang="cs-CZ" sz="900" dirty="0"/>
          </a:p>
          <a:p>
            <a:pPr marL="342900" indent="-342900">
              <a:buClr>
                <a:srgbClr val="0000CC"/>
              </a:buClr>
              <a:buFont typeface="Wingdings" pitchFamily="2" charset="2"/>
              <a:buChar char="§"/>
              <a:defRPr/>
            </a:pPr>
            <a:r>
              <a:rPr lang="cs-CZ" sz="2000" dirty="0"/>
              <a:t>Fetální období je citlivé období intenzivní proliferace, diferenciace, maturace, vedoucí ke strukturálním i funkčním změnám v buňkách, tkáních i orgánových systémech</a:t>
            </a:r>
          </a:p>
          <a:p>
            <a:pPr eaLnBrk="1" hangingPunct="1">
              <a:buClr>
                <a:srgbClr val="0000CC"/>
              </a:buClr>
              <a:defRPr/>
            </a:pPr>
            <a:endParaRPr lang="cs-CZ" sz="900" dirty="0"/>
          </a:p>
          <a:p>
            <a:pPr marL="342900" indent="-342900">
              <a:buClr>
                <a:srgbClr val="0000CC"/>
              </a:buClr>
              <a:buFont typeface="Wingdings" pitchFamily="2" charset="2"/>
              <a:buChar char="§"/>
              <a:defRPr/>
            </a:pPr>
            <a:r>
              <a:rPr lang="cs-CZ" sz="2000" dirty="0"/>
              <a:t>Tyto změny naopak mohou buď nezávisle, nebo prostřednictvím interakcí s následnými vývojovými procesy i prostředím, krátkodobě i dlouhodobě ovlivnit zdravotní stav a vnímavost vůči onemocnění u daného jedince a v širším slova smyslu i u dané populace</a:t>
            </a:r>
          </a:p>
          <a:p>
            <a:pPr eaLnBrk="1" hangingPunct="1">
              <a:buClr>
                <a:srgbClr val="0000CC"/>
              </a:buClr>
              <a:defRPr/>
            </a:pPr>
            <a:endParaRPr lang="cs-CZ" sz="900" dirty="0"/>
          </a:p>
          <a:p>
            <a:pPr marL="342900" indent="-342900">
              <a:buClr>
                <a:srgbClr val="0000CC"/>
              </a:buClr>
              <a:buFont typeface="Wingdings" pitchFamily="2" charset="2"/>
              <a:buChar char="§"/>
              <a:defRPr/>
            </a:pPr>
            <a:r>
              <a:rPr lang="cs-CZ" sz="2000" dirty="0"/>
              <a:t>Tyto koncepty se označují různě, jako fetální programování, fetální či vývojový původ zdraví či onemocnění či jako vývojová plasticita</a:t>
            </a:r>
          </a:p>
          <a:p>
            <a:pPr eaLnBrk="1" hangingPunct="1">
              <a:buClr>
                <a:srgbClr val="0000CC"/>
              </a:buClr>
              <a:defRPr/>
            </a:pPr>
            <a:endParaRPr lang="it-IT" sz="900"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Box 4">
            <a:extLst>
              <a:ext uri="{FF2B5EF4-FFF2-40B4-BE49-F238E27FC236}">
                <a16:creationId xmlns:a16="http://schemas.microsoft.com/office/drawing/2014/main" id="{EA819926-A1E6-4144-AD25-47DAF2EA3360}"/>
              </a:ext>
            </a:extLst>
          </p:cNvPr>
          <p:cNvSpPr txBox="1">
            <a:spLocks noChangeArrowheads="1"/>
          </p:cNvSpPr>
          <p:nvPr/>
        </p:nvSpPr>
        <p:spPr bwMode="auto">
          <a:xfrm>
            <a:off x="2279651" y="6523038"/>
            <a:ext cx="1643063" cy="27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cs-CZ" sz="1200" b="1" i="1">
                <a:latin typeface="Calibri" panose="020F0502020204030204" pitchFamily="34" charset="0"/>
                <a:ea typeface="Andalus"/>
                <a:cs typeface="Andalus"/>
              </a:rPr>
              <a:t>Prenat</a:t>
            </a:r>
            <a:r>
              <a:rPr lang="cs-CZ" altLang="cs-CZ" sz="1200" b="1" i="1">
                <a:latin typeface="Calibri" panose="020F0502020204030204" pitchFamily="34" charset="0"/>
                <a:ea typeface="Andalus"/>
                <a:cs typeface="Andalus"/>
              </a:rPr>
              <a:t>á</a:t>
            </a:r>
            <a:r>
              <a:rPr lang="en-US" altLang="cs-CZ" sz="1200" b="1" i="1">
                <a:latin typeface="Calibri" panose="020F0502020204030204" pitchFamily="34" charset="0"/>
                <a:ea typeface="Andalus"/>
                <a:cs typeface="Andalus"/>
              </a:rPr>
              <a:t>ln</a:t>
            </a:r>
            <a:r>
              <a:rPr lang="cs-CZ" altLang="cs-CZ" sz="1200" b="1" i="1">
                <a:latin typeface="Calibri" panose="020F0502020204030204" pitchFamily="34" charset="0"/>
                <a:ea typeface="Andalus"/>
                <a:cs typeface="Andalus"/>
              </a:rPr>
              <a:t>í modelování</a:t>
            </a:r>
            <a:endParaRPr lang="en-US" altLang="cs-CZ" sz="1200" b="1" i="1">
              <a:latin typeface="Calibri" panose="020F0502020204030204" pitchFamily="34" charset="0"/>
              <a:ea typeface="Andalus"/>
              <a:cs typeface="Andalus"/>
            </a:endParaRPr>
          </a:p>
        </p:txBody>
      </p:sp>
      <p:sp>
        <p:nvSpPr>
          <p:cNvPr id="6" name="Nadpis 1">
            <a:extLst>
              <a:ext uri="{FF2B5EF4-FFF2-40B4-BE49-F238E27FC236}">
                <a16:creationId xmlns:a16="http://schemas.microsoft.com/office/drawing/2014/main" id="{7FFBCFCB-0D2D-4BAC-8C7D-0BDCC687CEE1}"/>
              </a:ext>
            </a:extLst>
          </p:cNvPr>
          <p:cNvSpPr txBox="1">
            <a:spLocks/>
          </p:cNvSpPr>
          <p:nvPr/>
        </p:nvSpPr>
        <p:spPr>
          <a:xfrm>
            <a:off x="3000375" y="485775"/>
            <a:ext cx="8229600" cy="11430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cs-CZ" sz="4000" b="1" dirty="0"/>
              <a:t>Závěry</a:t>
            </a:r>
            <a:endParaRPr lang="cs-CZ" sz="4000" b="1" dirty="0">
              <a:solidFill>
                <a:schemeClr val="bg1">
                  <a:lumMod val="50000"/>
                </a:schemeClr>
              </a:solidFill>
            </a:endParaRPr>
          </a:p>
        </p:txBody>
      </p:sp>
      <p:sp>
        <p:nvSpPr>
          <p:cNvPr id="7" name="Text Box 2">
            <a:extLst>
              <a:ext uri="{FF2B5EF4-FFF2-40B4-BE49-F238E27FC236}">
                <a16:creationId xmlns:a16="http://schemas.microsoft.com/office/drawing/2014/main" id="{25F9E3DC-B75D-4ADA-A419-F80586C7DF4D}"/>
              </a:ext>
            </a:extLst>
          </p:cNvPr>
          <p:cNvSpPr txBox="1">
            <a:spLocks noChangeArrowheads="1"/>
          </p:cNvSpPr>
          <p:nvPr/>
        </p:nvSpPr>
        <p:spPr bwMode="auto">
          <a:xfrm>
            <a:off x="1690689" y="1628776"/>
            <a:ext cx="8772525" cy="4031873"/>
          </a:xfrm>
          <a:prstGeom prst="rect">
            <a:avLst/>
          </a:prstGeom>
          <a:solidFill>
            <a:srgbClr val="FFFFCC"/>
          </a:solidFill>
          <a:ln>
            <a:solidFill>
              <a:srgbClr val="996633"/>
            </a:solidFill>
          </a:ln>
          <a:effectLst>
            <a:outerShdw blurRad="50800" dist="38100" dir="2700000" algn="tl" rotWithShape="0">
              <a:prstClr val="black">
                <a:alpha val="40000"/>
              </a:prstClr>
            </a:outerShdw>
          </a:effectLst>
        </p:spPr>
        <p:txBody>
          <a:bodyPr>
            <a:spAutoFit/>
          </a:bodyPr>
          <a:lstStyle>
            <a:lvl1pPr>
              <a:spcAft>
                <a:spcPts val="1000"/>
              </a:spcAft>
              <a:buBlip>
                <a:blip r:embed="rId2"/>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Aft>
                <a:spcPct val="0"/>
              </a:spcAft>
              <a:buClr>
                <a:srgbClr val="0000CC"/>
              </a:buClr>
              <a:buFontTx/>
              <a:buNone/>
              <a:defRPr/>
            </a:pPr>
            <a:endParaRPr lang="cs-CZ" altLang="cs-CZ" sz="900">
              <a:latin typeface="Calibri" panose="020F0502020204030204" pitchFamily="34" charset="0"/>
            </a:endParaRPr>
          </a:p>
          <a:p>
            <a:pPr eaLnBrk="1" hangingPunct="1">
              <a:spcAft>
                <a:spcPct val="0"/>
              </a:spcAft>
              <a:buClr>
                <a:srgbClr val="0000CC"/>
              </a:buClr>
              <a:buFont typeface="Wingdings" panose="05000000000000000000" pitchFamily="2" charset="2"/>
              <a:buChar char="§"/>
              <a:defRPr/>
            </a:pPr>
            <a:r>
              <a:rPr lang="cs-CZ" altLang="cs-CZ" sz="2000">
                <a:latin typeface="Calibri" panose="020F0502020204030204" pitchFamily="34" charset="0"/>
              </a:rPr>
              <a:t>DNA metylace, může být v časném postnatálním období ovlivněna nutričním/metabolickým prostředím, v dospělém věku však metylační vzorce už zůstávají relativně stabilní </a:t>
            </a:r>
          </a:p>
          <a:p>
            <a:pPr eaLnBrk="1" hangingPunct="1">
              <a:spcAft>
                <a:spcPct val="0"/>
              </a:spcAft>
              <a:buClr>
                <a:srgbClr val="0000CC"/>
              </a:buClr>
              <a:buFontTx/>
              <a:buNone/>
              <a:defRPr/>
            </a:pPr>
            <a:endParaRPr lang="cs-CZ" altLang="cs-CZ" sz="900">
              <a:latin typeface="Calibri" panose="020F0502020204030204" pitchFamily="34" charset="0"/>
            </a:endParaRPr>
          </a:p>
          <a:p>
            <a:pPr eaLnBrk="1" hangingPunct="1">
              <a:spcAft>
                <a:spcPct val="0"/>
              </a:spcAft>
              <a:buClr>
                <a:srgbClr val="0000CC"/>
              </a:buClr>
              <a:buFont typeface="Wingdings" panose="05000000000000000000" pitchFamily="2" charset="2"/>
              <a:buChar char="§"/>
              <a:defRPr/>
            </a:pPr>
            <a:r>
              <a:rPr lang="cs-CZ" altLang="cs-CZ" sz="2000">
                <a:latin typeface="Calibri" panose="020F0502020204030204" pitchFamily="34" charset="0"/>
              </a:rPr>
              <a:t>Jak epigenetické modifikace, tak fenotypy související s časnou výživou po porodu mohou být přenášeny do následujících generací a mohou přispívat k „mezigeneračnímu programování“ komplexních chorob, např. obezity či diabetu</a:t>
            </a:r>
          </a:p>
          <a:p>
            <a:pPr eaLnBrk="1" hangingPunct="1">
              <a:spcAft>
                <a:spcPct val="0"/>
              </a:spcAft>
              <a:buClr>
                <a:srgbClr val="0000CC"/>
              </a:buClr>
              <a:buFontTx/>
              <a:buNone/>
              <a:defRPr/>
            </a:pPr>
            <a:endParaRPr lang="cs-CZ" altLang="cs-CZ" sz="900">
              <a:latin typeface="Calibri" panose="020F0502020204030204" pitchFamily="34" charset="0"/>
            </a:endParaRPr>
          </a:p>
          <a:p>
            <a:pPr eaLnBrk="1" hangingPunct="1">
              <a:spcAft>
                <a:spcPct val="0"/>
              </a:spcAft>
              <a:buClr>
                <a:srgbClr val="0000CC"/>
              </a:buClr>
              <a:buFont typeface="Wingdings" panose="05000000000000000000" pitchFamily="2" charset="2"/>
              <a:buChar char="§"/>
              <a:defRPr/>
            </a:pPr>
            <a:r>
              <a:rPr lang="cs-CZ" altLang="cs-CZ" sz="2000">
                <a:latin typeface="Calibri" panose="020F0502020204030204" pitchFamily="34" charset="0"/>
              </a:rPr>
              <a:t>Stresory časného života, jako mateřská podvýživa nebo naopak obezita, terapie kortikosteroidy, uteroplacentární dysfunkce, hypoxie, zvláště pokud je provází akcelerovaný postnatální růst a/nebo pozitivní kalorická bilance, mohou „programovat“ metabolické adaptace, které jsou později v životě maladaptivní z hlediska délky přežití</a:t>
            </a:r>
          </a:p>
          <a:p>
            <a:pPr eaLnBrk="1" hangingPunct="1">
              <a:spcAft>
                <a:spcPct val="0"/>
              </a:spcAft>
              <a:buClr>
                <a:srgbClr val="0000CC"/>
              </a:buClr>
              <a:buFontTx/>
              <a:buNone/>
              <a:defRPr/>
            </a:pPr>
            <a:endParaRPr lang="it-IT" altLang="cs-CZ" sz="900">
              <a:latin typeface="Calibri" panose="020F0502020204030204" pitchFamily="34" charset="0"/>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Box 3">
            <a:extLst>
              <a:ext uri="{FF2B5EF4-FFF2-40B4-BE49-F238E27FC236}">
                <a16:creationId xmlns:a16="http://schemas.microsoft.com/office/drawing/2014/main" id="{15A25CCB-1616-42A6-9506-C3B4CBA0198D}"/>
              </a:ext>
            </a:extLst>
          </p:cNvPr>
          <p:cNvSpPr txBox="1">
            <a:spLocks noChangeArrowheads="1"/>
          </p:cNvSpPr>
          <p:nvPr/>
        </p:nvSpPr>
        <p:spPr bwMode="auto">
          <a:xfrm>
            <a:off x="2279651" y="6523038"/>
            <a:ext cx="1643063" cy="27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cs-CZ" sz="1200" b="1" i="1">
                <a:latin typeface="Calibri" panose="020F0502020204030204" pitchFamily="34" charset="0"/>
                <a:ea typeface="Andalus"/>
                <a:cs typeface="Andalus"/>
              </a:rPr>
              <a:t>Prenat</a:t>
            </a:r>
            <a:r>
              <a:rPr lang="cs-CZ" altLang="cs-CZ" sz="1200" b="1" i="1">
                <a:latin typeface="Calibri" panose="020F0502020204030204" pitchFamily="34" charset="0"/>
                <a:ea typeface="Andalus"/>
                <a:cs typeface="Andalus"/>
              </a:rPr>
              <a:t>á</a:t>
            </a:r>
            <a:r>
              <a:rPr lang="en-US" altLang="cs-CZ" sz="1200" b="1" i="1">
                <a:latin typeface="Calibri" panose="020F0502020204030204" pitchFamily="34" charset="0"/>
                <a:ea typeface="Andalus"/>
                <a:cs typeface="Andalus"/>
              </a:rPr>
              <a:t>ln</a:t>
            </a:r>
            <a:r>
              <a:rPr lang="cs-CZ" altLang="cs-CZ" sz="1200" b="1" i="1">
                <a:latin typeface="Calibri" panose="020F0502020204030204" pitchFamily="34" charset="0"/>
                <a:ea typeface="Andalus"/>
                <a:cs typeface="Andalus"/>
              </a:rPr>
              <a:t>í modelování</a:t>
            </a:r>
            <a:endParaRPr lang="en-US" altLang="cs-CZ" sz="1200" b="1" i="1">
              <a:latin typeface="Calibri" panose="020F0502020204030204" pitchFamily="34" charset="0"/>
              <a:ea typeface="Andalus"/>
              <a:cs typeface="Andalus"/>
            </a:endParaRPr>
          </a:p>
        </p:txBody>
      </p:sp>
      <p:sp>
        <p:nvSpPr>
          <p:cNvPr id="5" name="Nadpis 1">
            <a:extLst>
              <a:ext uri="{FF2B5EF4-FFF2-40B4-BE49-F238E27FC236}">
                <a16:creationId xmlns:a16="http://schemas.microsoft.com/office/drawing/2014/main" id="{D86A11E6-1243-4182-8FA4-045802625E51}"/>
              </a:ext>
            </a:extLst>
          </p:cNvPr>
          <p:cNvSpPr txBox="1">
            <a:spLocks/>
          </p:cNvSpPr>
          <p:nvPr/>
        </p:nvSpPr>
        <p:spPr>
          <a:xfrm>
            <a:off x="2917825" y="701675"/>
            <a:ext cx="8229600" cy="11430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cs-CZ" sz="4000" b="1" dirty="0"/>
              <a:t> </a:t>
            </a:r>
            <a:r>
              <a:rPr lang="cs-CZ" sz="4000" b="1" dirty="0" err="1"/>
              <a:t>Transgenerační</a:t>
            </a:r>
            <a:r>
              <a:rPr lang="cs-CZ" sz="4000" b="1" dirty="0"/>
              <a:t> studie</a:t>
            </a:r>
            <a:endParaRPr lang="cs-CZ" sz="4000" b="1" dirty="0">
              <a:solidFill>
                <a:schemeClr val="bg1">
                  <a:lumMod val="50000"/>
                </a:schemeClr>
              </a:solidFill>
            </a:endParaRPr>
          </a:p>
        </p:txBody>
      </p:sp>
      <p:grpSp>
        <p:nvGrpSpPr>
          <p:cNvPr id="72708" name="Group 17">
            <a:extLst>
              <a:ext uri="{FF2B5EF4-FFF2-40B4-BE49-F238E27FC236}">
                <a16:creationId xmlns:a16="http://schemas.microsoft.com/office/drawing/2014/main" id="{BCD06FE7-393D-4587-AA69-4734B5D37C4D}"/>
              </a:ext>
            </a:extLst>
          </p:cNvPr>
          <p:cNvGrpSpPr>
            <a:grpSpLocks/>
          </p:cNvGrpSpPr>
          <p:nvPr/>
        </p:nvGrpSpPr>
        <p:grpSpPr bwMode="auto">
          <a:xfrm>
            <a:off x="1631951" y="1863725"/>
            <a:ext cx="2232025" cy="1233488"/>
            <a:chOff x="1015002" y="3092100"/>
            <a:chExt cx="2232248" cy="1233718"/>
          </a:xfrm>
        </p:grpSpPr>
        <p:sp>
          <p:nvSpPr>
            <p:cNvPr id="9" name="Oval 8">
              <a:extLst>
                <a:ext uri="{FF2B5EF4-FFF2-40B4-BE49-F238E27FC236}">
                  <a16:creationId xmlns:a16="http://schemas.microsoft.com/office/drawing/2014/main" id="{5DA03D82-842B-46A0-BEA6-3D1B5CFC06B1}"/>
                </a:ext>
              </a:extLst>
            </p:cNvPr>
            <p:cNvSpPr/>
            <p:nvPr/>
          </p:nvSpPr>
          <p:spPr>
            <a:xfrm>
              <a:off x="1015002" y="3092100"/>
              <a:ext cx="2232248" cy="1233718"/>
            </a:xfrm>
            <a:prstGeom prst="ellipse">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50000" t="50000" r="50000" b="50000"/>
              </a:path>
              <a:tileRect/>
            </a:gra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en-US" b="1" dirty="0"/>
            </a:p>
          </p:txBody>
        </p:sp>
        <p:sp>
          <p:nvSpPr>
            <p:cNvPr id="72733" name="Rectangle 11">
              <a:extLst>
                <a:ext uri="{FF2B5EF4-FFF2-40B4-BE49-F238E27FC236}">
                  <a16:creationId xmlns:a16="http://schemas.microsoft.com/office/drawing/2014/main" id="{5C1A636E-95CA-4AD1-BEC0-7C8458E006D7}"/>
                </a:ext>
              </a:extLst>
            </p:cNvPr>
            <p:cNvSpPr>
              <a:spLocks noChangeArrowheads="1"/>
            </p:cNvSpPr>
            <p:nvPr/>
          </p:nvSpPr>
          <p:spPr bwMode="auto">
            <a:xfrm>
              <a:off x="1115616" y="3471391"/>
              <a:ext cx="2024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cs-CZ" altLang="cs-CZ" b="1"/>
                <a:t>GENOTYP</a:t>
              </a:r>
              <a:endParaRPr lang="en-US" altLang="cs-CZ"/>
            </a:p>
          </p:txBody>
        </p:sp>
      </p:grpSp>
      <p:grpSp>
        <p:nvGrpSpPr>
          <p:cNvPr id="72709" name="Group 18">
            <a:extLst>
              <a:ext uri="{FF2B5EF4-FFF2-40B4-BE49-F238E27FC236}">
                <a16:creationId xmlns:a16="http://schemas.microsoft.com/office/drawing/2014/main" id="{A7ED701F-AAD0-4274-984B-F6080B582DE6}"/>
              </a:ext>
            </a:extLst>
          </p:cNvPr>
          <p:cNvGrpSpPr>
            <a:grpSpLocks/>
          </p:cNvGrpSpPr>
          <p:nvPr/>
        </p:nvGrpSpPr>
        <p:grpSpPr bwMode="auto">
          <a:xfrm>
            <a:off x="8256589" y="1844675"/>
            <a:ext cx="2257425" cy="1233488"/>
            <a:chOff x="4211960" y="3077924"/>
            <a:chExt cx="2258108" cy="1233718"/>
          </a:xfrm>
        </p:grpSpPr>
        <p:sp>
          <p:nvSpPr>
            <p:cNvPr id="12" name="Oval 9">
              <a:extLst>
                <a:ext uri="{FF2B5EF4-FFF2-40B4-BE49-F238E27FC236}">
                  <a16:creationId xmlns:a16="http://schemas.microsoft.com/office/drawing/2014/main" id="{0E9085D2-C1FC-4319-843D-BDB59E511E02}"/>
                </a:ext>
              </a:extLst>
            </p:cNvPr>
            <p:cNvSpPr/>
            <p:nvPr/>
          </p:nvSpPr>
          <p:spPr>
            <a:xfrm>
              <a:off x="4237820" y="3077924"/>
              <a:ext cx="2232248" cy="1233718"/>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en-US" b="1" dirty="0"/>
            </a:p>
          </p:txBody>
        </p:sp>
        <p:sp>
          <p:nvSpPr>
            <p:cNvPr id="72729" name="Rectangle 12">
              <a:extLst>
                <a:ext uri="{FF2B5EF4-FFF2-40B4-BE49-F238E27FC236}">
                  <a16:creationId xmlns:a16="http://schemas.microsoft.com/office/drawing/2014/main" id="{347F719B-E537-4554-827F-7E58FD6F04F2}"/>
                </a:ext>
              </a:extLst>
            </p:cNvPr>
            <p:cNvSpPr>
              <a:spLocks noChangeArrowheads="1"/>
            </p:cNvSpPr>
            <p:nvPr/>
          </p:nvSpPr>
          <p:spPr bwMode="auto">
            <a:xfrm>
              <a:off x="4211960" y="3508635"/>
              <a:ext cx="22322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cs-CZ" altLang="cs-CZ" b="1"/>
                <a:t>EPIGENOTYP</a:t>
              </a:r>
              <a:endParaRPr lang="en-US" altLang="cs-CZ"/>
            </a:p>
          </p:txBody>
        </p:sp>
      </p:grpSp>
      <p:grpSp>
        <p:nvGrpSpPr>
          <p:cNvPr id="14" name="Group 2">
            <a:extLst>
              <a:ext uri="{FF2B5EF4-FFF2-40B4-BE49-F238E27FC236}">
                <a16:creationId xmlns:a16="http://schemas.microsoft.com/office/drawing/2014/main" id="{F126A6FD-8F19-4488-B5F4-52574C4F1D43}"/>
              </a:ext>
            </a:extLst>
          </p:cNvPr>
          <p:cNvGrpSpPr>
            <a:grpSpLocks/>
          </p:cNvGrpSpPr>
          <p:nvPr/>
        </p:nvGrpSpPr>
        <p:grpSpPr bwMode="auto">
          <a:xfrm>
            <a:off x="4922839" y="3078164"/>
            <a:ext cx="2232025" cy="1233487"/>
            <a:chOff x="5868144" y="4897095"/>
            <a:chExt cx="2232248" cy="1233718"/>
          </a:xfrm>
        </p:grpSpPr>
        <p:sp>
          <p:nvSpPr>
            <p:cNvPr id="15" name="Oval 7">
              <a:extLst>
                <a:ext uri="{FF2B5EF4-FFF2-40B4-BE49-F238E27FC236}">
                  <a16:creationId xmlns:a16="http://schemas.microsoft.com/office/drawing/2014/main" id="{4B663844-E62C-4FBA-9528-801971902662}"/>
                </a:ext>
              </a:extLst>
            </p:cNvPr>
            <p:cNvSpPr/>
            <p:nvPr/>
          </p:nvSpPr>
          <p:spPr>
            <a:xfrm>
              <a:off x="5868144" y="4897095"/>
              <a:ext cx="2232248" cy="1233718"/>
            </a:xfrm>
            <a:prstGeom prst="ellipse">
              <a:avLst/>
            </a:prstGeom>
            <a:gradFill flip="none" rotWithShape="1">
              <a:gsLst>
                <a:gs pos="0">
                  <a:srgbClr val="FF6600">
                    <a:tint val="66000"/>
                    <a:satMod val="160000"/>
                  </a:srgbClr>
                </a:gs>
                <a:gs pos="50000">
                  <a:srgbClr val="FF6600">
                    <a:tint val="44500"/>
                    <a:satMod val="160000"/>
                  </a:srgbClr>
                </a:gs>
                <a:gs pos="100000">
                  <a:srgbClr val="FF6600">
                    <a:tint val="23500"/>
                    <a:satMod val="160000"/>
                  </a:srgbClr>
                </a:gs>
              </a:gsLst>
              <a:path path="circle">
                <a:fillToRect l="50000" t="50000" r="50000" b="50000"/>
              </a:path>
              <a:tileRect/>
            </a:gra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en-US" b="1" dirty="0"/>
            </a:p>
          </p:txBody>
        </p:sp>
        <p:sp>
          <p:nvSpPr>
            <p:cNvPr id="72725" name="Rectangle 13">
              <a:extLst>
                <a:ext uri="{FF2B5EF4-FFF2-40B4-BE49-F238E27FC236}">
                  <a16:creationId xmlns:a16="http://schemas.microsoft.com/office/drawing/2014/main" id="{C0A8FCE4-36C7-46B3-94B8-48B2B6B29D76}"/>
                </a:ext>
              </a:extLst>
            </p:cNvPr>
            <p:cNvSpPr>
              <a:spLocks noChangeArrowheads="1"/>
            </p:cNvSpPr>
            <p:nvPr/>
          </p:nvSpPr>
          <p:spPr bwMode="auto">
            <a:xfrm>
              <a:off x="5977680" y="4978685"/>
              <a:ext cx="202484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cs-CZ" altLang="cs-CZ" sz="2000" b="1"/>
                <a:t>VLIV VNĚJŠÍHO PROSTŘEDÍ</a:t>
              </a:r>
              <a:endParaRPr lang="en-US" altLang="cs-CZ" sz="2000" b="1"/>
            </a:p>
          </p:txBody>
        </p:sp>
      </p:grpSp>
      <p:grpSp>
        <p:nvGrpSpPr>
          <p:cNvPr id="72711" name="Group 19">
            <a:extLst>
              <a:ext uri="{FF2B5EF4-FFF2-40B4-BE49-F238E27FC236}">
                <a16:creationId xmlns:a16="http://schemas.microsoft.com/office/drawing/2014/main" id="{8ED55234-EF77-43A5-AB1B-A4D0639FE8E8}"/>
              </a:ext>
            </a:extLst>
          </p:cNvPr>
          <p:cNvGrpSpPr>
            <a:grpSpLocks/>
          </p:cNvGrpSpPr>
          <p:nvPr/>
        </p:nvGrpSpPr>
        <p:grpSpPr bwMode="auto">
          <a:xfrm>
            <a:off x="4962526" y="4740275"/>
            <a:ext cx="2232025" cy="1233488"/>
            <a:chOff x="2581636" y="4502248"/>
            <a:chExt cx="2232248" cy="1233718"/>
          </a:xfrm>
        </p:grpSpPr>
        <p:sp>
          <p:nvSpPr>
            <p:cNvPr id="18" name="Oval 10">
              <a:extLst>
                <a:ext uri="{FF2B5EF4-FFF2-40B4-BE49-F238E27FC236}">
                  <a16:creationId xmlns:a16="http://schemas.microsoft.com/office/drawing/2014/main" id="{AB4076F4-8368-4B99-9775-AED865711D99}"/>
                </a:ext>
              </a:extLst>
            </p:cNvPr>
            <p:cNvSpPr/>
            <p:nvPr/>
          </p:nvSpPr>
          <p:spPr>
            <a:xfrm>
              <a:off x="2581636" y="4502248"/>
              <a:ext cx="2232248" cy="1233718"/>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en-US" b="1" dirty="0"/>
            </a:p>
          </p:txBody>
        </p:sp>
        <p:sp>
          <p:nvSpPr>
            <p:cNvPr id="72721" name="Rectangle 14">
              <a:extLst>
                <a:ext uri="{FF2B5EF4-FFF2-40B4-BE49-F238E27FC236}">
                  <a16:creationId xmlns:a16="http://schemas.microsoft.com/office/drawing/2014/main" id="{2305916F-0DA9-4FA9-9FE1-21CEA50939CD}"/>
                </a:ext>
              </a:extLst>
            </p:cNvPr>
            <p:cNvSpPr>
              <a:spLocks noChangeArrowheads="1"/>
            </p:cNvSpPr>
            <p:nvPr/>
          </p:nvSpPr>
          <p:spPr bwMode="auto">
            <a:xfrm>
              <a:off x="2691172" y="4869160"/>
              <a:ext cx="2024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cs-CZ" altLang="cs-CZ" b="1"/>
                <a:t>FENOTYP</a:t>
              </a:r>
              <a:endParaRPr lang="en-US" altLang="cs-CZ"/>
            </a:p>
          </p:txBody>
        </p:sp>
      </p:grpSp>
      <p:sp>
        <p:nvSpPr>
          <p:cNvPr id="20" name="Left Arrow 20">
            <a:extLst>
              <a:ext uri="{FF2B5EF4-FFF2-40B4-BE49-F238E27FC236}">
                <a16:creationId xmlns:a16="http://schemas.microsoft.com/office/drawing/2014/main" id="{82BE792C-728F-4061-8A15-62E37B8405F3}"/>
              </a:ext>
            </a:extLst>
          </p:cNvPr>
          <p:cNvSpPr/>
          <p:nvPr/>
        </p:nvSpPr>
        <p:spPr>
          <a:xfrm rot="13315461">
            <a:off x="2462213" y="4078288"/>
            <a:ext cx="2811462" cy="233362"/>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endParaRPr lang="en-US" sz="3200"/>
          </a:p>
        </p:txBody>
      </p:sp>
      <p:sp>
        <p:nvSpPr>
          <p:cNvPr id="21" name="Left Arrow 23">
            <a:extLst>
              <a:ext uri="{FF2B5EF4-FFF2-40B4-BE49-F238E27FC236}">
                <a16:creationId xmlns:a16="http://schemas.microsoft.com/office/drawing/2014/main" id="{1CAB1A9F-D1A1-459F-8D0A-83C4DB45D2D9}"/>
              </a:ext>
            </a:extLst>
          </p:cNvPr>
          <p:cNvSpPr/>
          <p:nvPr/>
        </p:nvSpPr>
        <p:spPr>
          <a:xfrm flipH="1">
            <a:off x="4027488" y="2363788"/>
            <a:ext cx="4119562" cy="233362"/>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endParaRPr lang="en-US" sz="3200"/>
          </a:p>
        </p:txBody>
      </p:sp>
      <p:sp>
        <p:nvSpPr>
          <p:cNvPr id="22" name="Left Arrow 26">
            <a:extLst>
              <a:ext uri="{FF2B5EF4-FFF2-40B4-BE49-F238E27FC236}">
                <a16:creationId xmlns:a16="http://schemas.microsoft.com/office/drawing/2014/main" id="{2F9D01C2-FC3F-463F-ABB6-7D69D9FB1D37}"/>
              </a:ext>
            </a:extLst>
          </p:cNvPr>
          <p:cNvSpPr/>
          <p:nvPr/>
        </p:nvSpPr>
        <p:spPr>
          <a:xfrm rot="8284539" flipH="1">
            <a:off x="6823076" y="4078288"/>
            <a:ext cx="2809875" cy="233362"/>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endParaRPr lang="en-US" sz="3200"/>
          </a:p>
        </p:txBody>
      </p:sp>
      <p:sp>
        <p:nvSpPr>
          <p:cNvPr id="23" name="Left Arrow 27">
            <a:extLst>
              <a:ext uri="{FF2B5EF4-FFF2-40B4-BE49-F238E27FC236}">
                <a16:creationId xmlns:a16="http://schemas.microsoft.com/office/drawing/2014/main" id="{60DB8F7E-EE98-46A6-B5C4-C08262555431}"/>
              </a:ext>
            </a:extLst>
          </p:cNvPr>
          <p:cNvSpPr/>
          <p:nvPr/>
        </p:nvSpPr>
        <p:spPr>
          <a:xfrm rot="16200000">
            <a:off x="5903914" y="4416426"/>
            <a:ext cx="280987" cy="233363"/>
          </a:xfrm>
          <a:prstGeom prst="leftArrow">
            <a:avLst/>
          </a:prstGeom>
          <a:solidFill>
            <a:srgbClr val="FF0000"/>
          </a:solidFill>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endParaRPr lang="en-US" sz="3200"/>
          </a:p>
        </p:txBody>
      </p:sp>
      <p:sp>
        <p:nvSpPr>
          <p:cNvPr id="24" name="Left Arrow 28">
            <a:extLst>
              <a:ext uri="{FF2B5EF4-FFF2-40B4-BE49-F238E27FC236}">
                <a16:creationId xmlns:a16="http://schemas.microsoft.com/office/drawing/2014/main" id="{1FE31826-CCD7-4C7D-9054-05F8CDB1BF49}"/>
              </a:ext>
            </a:extLst>
          </p:cNvPr>
          <p:cNvSpPr/>
          <p:nvPr/>
        </p:nvSpPr>
        <p:spPr>
          <a:xfrm rot="9672493">
            <a:off x="7032625" y="3001963"/>
            <a:ext cx="1411288" cy="233362"/>
          </a:xfrm>
          <a:prstGeom prst="leftArrow">
            <a:avLst/>
          </a:prstGeom>
          <a:solidFill>
            <a:srgbClr val="FF0000"/>
          </a:solidFill>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endParaRPr lang="en-US" sz="3200"/>
          </a:p>
        </p:txBody>
      </p:sp>
      <p:sp>
        <p:nvSpPr>
          <p:cNvPr id="25" name="Left Arrow 29">
            <a:extLst>
              <a:ext uri="{FF2B5EF4-FFF2-40B4-BE49-F238E27FC236}">
                <a16:creationId xmlns:a16="http://schemas.microsoft.com/office/drawing/2014/main" id="{759A7D5F-E3C2-47AD-9BFD-D42083B4B7AB}"/>
              </a:ext>
            </a:extLst>
          </p:cNvPr>
          <p:cNvSpPr/>
          <p:nvPr/>
        </p:nvSpPr>
        <p:spPr>
          <a:xfrm rot="11927507" flipH="1">
            <a:off x="3648075" y="3001963"/>
            <a:ext cx="1411288" cy="233362"/>
          </a:xfrm>
          <a:prstGeom prst="leftArrow">
            <a:avLst/>
          </a:prstGeom>
          <a:solidFill>
            <a:srgbClr val="FF0000"/>
          </a:solidFill>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3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out)">
                                      <p:cBhvr>
                                        <p:cTn id="7" dur="5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right)">
                                      <p:cBhvr>
                                        <p:cTn id="12" dur="500"/>
                                        <p:tgtEl>
                                          <p:spTgt spid="25"/>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up)">
                                      <p:cBhvr>
                                        <p:cTn id="15" dur="500"/>
                                        <p:tgtEl>
                                          <p:spTgt spid="23"/>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left)">
                                      <p:cBhvr>
                                        <p:cTn id="1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4BC88172-BC42-4F2E-9B63-D3AC96D9907A}"/>
              </a:ext>
            </a:extLst>
          </p:cNvPr>
          <p:cNvSpPr>
            <a:spLocks noGrp="1" noChangeArrowheads="1"/>
          </p:cNvSpPr>
          <p:nvPr>
            <p:ph type="title"/>
          </p:nvPr>
        </p:nvSpPr>
        <p:spPr/>
        <p:txBody>
          <a:bodyPr/>
          <a:lstStyle/>
          <a:p>
            <a:endParaRPr lang="cs-CZ" altLang="cs-CZ"/>
          </a:p>
        </p:txBody>
      </p:sp>
      <p:pic>
        <p:nvPicPr>
          <p:cNvPr id="13315" name="Zástupný symbol pro obsah 2">
            <a:extLst>
              <a:ext uri="{FF2B5EF4-FFF2-40B4-BE49-F238E27FC236}">
                <a16:creationId xmlns:a16="http://schemas.microsoft.com/office/drawing/2014/main" id="{8D7E08D5-4E35-47E3-8943-C178FC8BF8C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04863" y="533317"/>
            <a:ext cx="8318500" cy="5535612"/>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a:extLst>
              <a:ext uri="{FF2B5EF4-FFF2-40B4-BE49-F238E27FC236}">
                <a16:creationId xmlns:a16="http://schemas.microsoft.com/office/drawing/2014/main" id="{78AAEC7E-7936-4FBE-A5B3-297414D829A1}"/>
              </a:ext>
            </a:extLst>
          </p:cNvPr>
          <p:cNvSpPr>
            <a:spLocks noGrp="1"/>
          </p:cNvSpPr>
          <p:nvPr>
            <p:ph type="title"/>
          </p:nvPr>
        </p:nvSpPr>
        <p:spPr/>
        <p:txBody>
          <a:bodyPr/>
          <a:lstStyle/>
          <a:p>
            <a:endParaRPr lang="cs-CZ" altLang="cs-CZ"/>
          </a:p>
        </p:txBody>
      </p:sp>
      <p:pic>
        <p:nvPicPr>
          <p:cNvPr id="14339" name="Zástupný symbol pro obsah 3">
            <a:extLst>
              <a:ext uri="{FF2B5EF4-FFF2-40B4-BE49-F238E27FC236}">
                <a16:creationId xmlns:a16="http://schemas.microsoft.com/office/drawing/2014/main" id="{D56F4392-62BB-4EB9-AE3A-AD74ABC5AA0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118018" y="454025"/>
            <a:ext cx="5364163" cy="594995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2D9D2C49-A452-469B-99A1-34E8EEE4208D}"/>
              </a:ext>
            </a:extLst>
          </p:cNvPr>
          <p:cNvSpPr>
            <a:spLocks noGrp="1" noChangeArrowheads="1"/>
          </p:cNvSpPr>
          <p:nvPr>
            <p:ph type="title"/>
          </p:nvPr>
        </p:nvSpPr>
        <p:spPr>
          <a:xfrm>
            <a:off x="190583" y="0"/>
            <a:ext cx="12081627" cy="906379"/>
          </a:xfrm>
          <a:solidFill>
            <a:schemeClr val="bg2"/>
          </a:solidFill>
        </p:spPr>
        <p:txBody>
          <a:bodyPr/>
          <a:lstStyle/>
          <a:p>
            <a:r>
              <a:rPr lang="cs-CZ" altLang="cs-CZ" dirty="0"/>
              <a:t>Historický náhled na řízení příjmu potravy</a:t>
            </a:r>
          </a:p>
        </p:txBody>
      </p:sp>
      <p:sp>
        <p:nvSpPr>
          <p:cNvPr id="15363" name="Rectangle 3">
            <a:extLst>
              <a:ext uri="{FF2B5EF4-FFF2-40B4-BE49-F238E27FC236}">
                <a16:creationId xmlns:a16="http://schemas.microsoft.com/office/drawing/2014/main" id="{373672FB-C962-4FF4-A2CD-38B641C67123}"/>
              </a:ext>
            </a:extLst>
          </p:cNvPr>
          <p:cNvSpPr>
            <a:spLocks noGrp="1" noChangeArrowheads="1"/>
          </p:cNvSpPr>
          <p:nvPr>
            <p:ph type="body" idx="1"/>
          </p:nvPr>
        </p:nvSpPr>
        <p:spPr>
          <a:xfrm>
            <a:off x="1858963" y="2111375"/>
            <a:ext cx="8229600" cy="4641850"/>
          </a:xfrm>
        </p:spPr>
        <p:txBody>
          <a:bodyPr/>
          <a:lstStyle/>
          <a:p>
            <a:r>
              <a:rPr lang="cs-CZ" altLang="cs-CZ" u="sng"/>
              <a:t>Lipostatická hypotéza </a:t>
            </a:r>
            <a:r>
              <a:rPr lang="cs-CZ" altLang="cs-CZ"/>
              <a:t>(Kennedy 1953) – tuková tkáň produkuje specifický „lipostatický“ faktor</a:t>
            </a:r>
          </a:p>
          <a:p>
            <a:endParaRPr lang="cs-CZ" altLang="cs-CZ"/>
          </a:p>
          <a:p>
            <a:r>
              <a:rPr lang="cs-CZ" altLang="cs-CZ" u="sng"/>
              <a:t>Glukostatická hypotéza </a:t>
            </a:r>
            <a:r>
              <a:rPr lang="cs-CZ" altLang="cs-CZ"/>
              <a:t>(Mayer and Thomas 1967) – kolísání glykémie vede ke stimulaci/inhibici příjmu potravy (na úrovni mozku a jater)</a:t>
            </a:r>
          </a:p>
          <a:p>
            <a:r>
              <a:rPr lang="cs-CZ" altLang="cs-CZ"/>
              <a:t>Kombinace obojího</a:t>
            </a:r>
          </a:p>
          <a:p>
            <a:endParaRPr lang="cs-CZ" altLang="cs-CZ"/>
          </a:p>
          <a:p>
            <a:pPr>
              <a:buFont typeface="Wingdings" panose="05000000000000000000" pitchFamily="2" charset="2"/>
              <a:buNone/>
            </a:pPr>
            <a:endParaRPr lang="cs-CZ" altLang="cs-CZ"/>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F84AA8-E277-4C01-AFAF-BF6090BB79B1}"/>
              </a:ext>
            </a:extLst>
          </p:cNvPr>
          <p:cNvSpPr>
            <a:spLocks noGrp="1"/>
          </p:cNvSpPr>
          <p:nvPr>
            <p:ph type="title"/>
          </p:nvPr>
        </p:nvSpPr>
        <p:spPr>
          <a:xfrm>
            <a:off x="0" y="1"/>
            <a:ext cx="12007516" cy="1400175"/>
          </a:xfrm>
        </p:spPr>
        <p:style>
          <a:lnRef idx="0">
            <a:scrgbClr r="0" g="0" b="0"/>
          </a:lnRef>
          <a:fillRef idx="1001">
            <a:schemeClr val="lt2"/>
          </a:fillRef>
          <a:effectRef idx="0">
            <a:scrgbClr r="0" g="0" b="0"/>
          </a:effectRef>
          <a:fontRef idx="major"/>
        </p:style>
        <p:txBody>
          <a:bodyPr rtlCol="0">
            <a:noAutofit/>
          </a:bodyPr>
          <a:lstStyle/>
          <a:p>
            <a:pPr defTabSz="457207" fontAlgn="auto">
              <a:spcAft>
                <a:spcPts val="0"/>
              </a:spcAft>
              <a:defRPr/>
            </a:pPr>
            <a:r>
              <a:rPr lang="cs-CZ" sz="2000" dirty="0"/>
              <a:t>Je nutné rozlišovat mezi obecnými energeticky závislými homeostatickými regulacemi příjmu potravy a regulacemi hedonistickými</a:t>
            </a:r>
            <a:r>
              <a:rPr lang="fr-FR" sz="2400" dirty="0"/>
              <a:t>)</a:t>
            </a:r>
          </a:p>
        </p:txBody>
      </p:sp>
      <p:pic>
        <p:nvPicPr>
          <p:cNvPr id="16387" name="Image 2" descr="hedonic versus homeostatic valence.jpg">
            <a:extLst>
              <a:ext uri="{FF2B5EF4-FFF2-40B4-BE49-F238E27FC236}">
                <a16:creationId xmlns:a16="http://schemas.microsoft.com/office/drawing/2014/main" id="{75AC2341-9FD0-48C9-BAA1-4A35C135108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81250" y="1571625"/>
            <a:ext cx="7519988" cy="507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79B0F8-CB42-482F-B5FB-692B37B28046}"/>
              </a:ext>
            </a:extLst>
          </p:cNvPr>
          <p:cNvSpPr>
            <a:spLocks noGrp="1"/>
          </p:cNvSpPr>
          <p:nvPr>
            <p:ph type="title"/>
          </p:nvPr>
        </p:nvSpPr>
        <p:spPr>
          <a:xfrm>
            <a:off x="6696076" y="1050759"/>
            <a:ext cx="4806113" cy="2654968"/>
          </a:xfrm>
        </p:spPr>
        <p:style>
          <a:lnRef idx="0">
            <a:scrgbClr r="0" g="0" b="0"/>
          </a:lnRef>
          <a:fillRef idx="1001">
            <a:schemeClr val="lt2"/>
          </a:fillRef>
          <a:effectRef idx="0">
            <a:scrgbClr r="0" g="0" b="0"/>
          </a:effectRef>
          <a:fontRef idx="major"/>
        </p:style>
        <p:txBody>
          <a:bodyPr rtlCol="0">
            <a:normAutofit fontScale="90000"/>
          </a:bodyPr>
          <a:lstStyle/>
          <a:p>
            <a:pPr defTabSz="457207" fontAlgn="auto">
              <a:spcAft>
                <a:spcPts val="0"/>
              </a:spcAft>
              <a:defRPr/>
            </a:pPr>
            <a:r>
              <a:rPr lang="cs-CZ" sz="1800" dirty="0"/>
              <a:t>Zjednodušené schéma homeostatických regulací příjmu potravy, zásadní roli hrají signály přicházející ze zažívacího traktu (</a:t>
            </a:r>
            <a:r>
              <a:rPr lang="cs-CZ" sz="1800" dirty="0" err="1"/>
              <a:t>ghrelin</a:t>
            </a:r>
            <a:r>
              <a:rPr lang="cs-CZ" sz="1800" dirty="0"/>
              <a:t>, CCK, PYY), tukové tkáně (</a:t>
            </a:r>
            <a:r>
              <a:rPr lang="cs-CZ" sz="1800" dirty="0" err="1"/>
              <a:t>leptin</a:t>
            </a:r>
            <a:r>
              <a:rPr lang="cs-CZ" sz="1800" dirty="0"/>
              <a:t>) a pankreatu (inzulín)</a:t>
            </a:r>
            <a:br>
              <a:rPr lang="cs-CZ" sz="1800" dirty="0"/>
            </a:br>
            <a:endParaRPr lang="fr-FR" sz="1800" dirty="0"/>
          </a:p>
        </p:txBody>
      </p:sp>
      <p:pic>
        <p:nvPicPr>
          <p:cNvPr id="17411" name="Image 4" descr="anatomy-of-food-intake-regulation-green.jpg">
            <a:extLst>
              <a:ext uri="{FF2B5EF4-FFF2-40B4-BE49-F238E27FC236}">
                <a16:creationId xmlns:a16="http://schemas.microsoft.com/office/drawing/2014/main" id="{F25490A0-7F64-46B1-861E-E5B6A9D3B7D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66875" y="142875"/>
            <a:ext cx="4679950" cy="656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16736D55-A6CE-45C4-BBFE-159FA550FC7B}"/>
              </a:ext>
            </a:extLst>
          </p:cNvPr>
          <p:cNvSpPr>
            <a:spLocks noGrp="1" noChangeArrowheads="1"/>
          </p:cNvSpPr>
          <p:nvPr>
            <p:ph type="title"/>
          </p:nvPr>
        </p:nvSpPr>
        <p:spPr>
          <a:xfrm>
            <a:off x="1684338" y="195263"/>
            <a:ext cx="8686800" cy="1143000"/>
          </a:xfrm>
        </p:spPr>
        <p:txBody>
          <a:bodyPr/>
          <a:lstStyle/>
          <a:p>
            <a:endParaRPr lang="cs-CZ" altLang="cs-CZ">
              <a:solidFill>
                <a:srgbClr val="FFFF00"/>
              </a:solidFill>
            </a:endParaRPr>
          </a:p>
        </p:txBody>
      </p:sp>
      <p:pic>
        <p:nvPicPr>
          <p:cNvPr id="18435" name="Picture 3">
            <a:extLst>
              <a:ext uri="{FF2B5EF4-FFF2-40B4-BE49-F238E27FC236}">
                <a16:creationId xmlns:a16="http://schemas.microsoft.com/office/drawing/2014/main" id="{889A244E-58E4-4B60-ACA8-3EE30275E24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640013" y="1484313"/>
            <a:ext cx="6635750" cy="4525962"/>
          </a:xfrm>
        </p:spPr>
      </p:pic>
      <p:sp>
        <p:nvSpPr>
          <p:cNvPr id="18436" name="Text Box 4">
            <a:extLst>
              <a:ext uri="{FF2B5EF4-FFF2-40B4-BE49-F238E27FC236}">
                <a16:creationId xmlns:a16="http://schemas.microsoft.com/office/drawing/2014/main" id="{CDDE539F-BC24-4609-BDB6-EF5E8ED129F2}"/>
              </a:ext>
            </a:extLst>
          </p:cNvPr>
          <p:cNvSpPr txBox="1">
            <a:spLocks noChangeArrowheads="1"/>
          </p:cNvSpPr>
          <p:nvPr/>
        </p:nvSpPr>
        <p:spPr bwMode="auto">
          <a:xfrm>
            <a:off x="3143251" y="6237289"/>
            <a:ext cx="4989513"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800"/>
              <a:t>Gut hormones and the regulation of energy homeostasis</a:t>
            </a:r>
          </a:p>
          <a:p>
            <a:pPr eaLnBrk="1" hangingPunct="1"/>
            <a:r>
              <a:rPr lang="cs-CZ" altLang="cs-CZ" sz="800"/>
              <a:t>Kevin G. Murphy and Stephen R. Bloom</a:t>
            </a:r>
          </a:p>
          <a:p>
            <a:pPr eaLnBrk="1" hangingPunct="1"/>
            <a:r>
              <a:rPr lang="cs-CZ" altLang="cs-CZ" sz="800"/>
              <a:t>Nature 444, 854-859(14 December 2006)</a:t>
            </a:r>
          </a:p>
        </p:txBody>
      </p:sp>
      <p:sp>
        <p:nvSpPr>
          <p:cNvPr id="18437" name="Rectangle 2">
            <a:extLst>
              <a:ext uri="{FF2B5EF4-FFF2-40B4-BE49-F238E27FC236}">
                <a16:creationId xmlns:a16="http://schemas.microsoft.com/office/drawing/2014/main" id="{59884C1B-8CC8-4E9B-9626-2A72422FAA80}"/>
              </a:ext>
            </a:extLst>
          </p:cNvPr>
          <p:cNvSpPr txBox="1">
            <a:spLocks noChangeArrowheads="1"/>
          </p:cNvSpPr>
          <p:nvPr/>
        </p:nvSpPr>
        <p:spPr bwMode="auto">
          <a:xfrm>
            <a:off x="0" y="-12700"/>
            <a:ext cx="12192000" cy="885825"/>
          </a:xfrm>
          <a:prstGeom prst="rect">
            <a:avLst/>
          </a:prstGeom>
          <a:solidFill>
            <a:schemeClr val="bg2"/>
          </a:solidFill>
          <a:ln>
            <a:noFill/>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cs-CZ" altLang="cs-CZ" b="1">
                <a:solidFill>
                  <a:schemeClr val="tx2"/>
                </a:solidFill>
              </a:rPr>
              <a:t>CENTRÁLNÍ I PERIFERNÍ OKRUHY UPLATŇUJÍCÍ SE </a:t>
            </a:r>
          </a:p>
          <a:p>
            <a:pPr algn="ctr" eaLnBrk="1" hangingPunct="1"/>
            <a:r>
              <a:rPr lang="cs-CZ" altLang="cs-CZ" b="1">
                <a:solidFill>
                  <a:schemeClr val="tx2"/>
                </a:solidFill>
              </a:rPr>
              <a:t>V REGULACI PŘÍJMU POTRAVY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Obdélník 167">
            <a:extLst>
              <a:ext uri="{FF2B5EF4-FFF2-40B4-BE49-F238E27FC236}">
                <a16:creationId xmlns:a16="http://schemas.microsoft.com/office/drawing/2014/main" id="{2781EBF1-D6AA-4EB4-8CC7-B97FDC828648}"/>
              </a:ext>
            </a:extLst>
          </p:cNvPr>
          <p:cNvSpPr/>
          <p:nvPr/>
        </p:nvSpPr>
        <p:spPr>
          <a:xfrm>
            <a:off x="1524000" y="476250"/>
            <a:ext cx="4572000" cy="6381750"/>
          </a:xfrm>
          <a:prstGeom prst="rect">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69" name="Obdélník 168">
            <a:extLst>
              <a:ext uri="{FF2B5EF4-FFF2-40B4-BE49-F238E27FC236}">
                <a16:creationId xmlns:a16="http://schemas.microsoft.com/office/drawing/2014/main" id="{EE314500-0ADD-4091-BE36-E15853339F82}"/>
              </a:ext>
            </a:extLst>
          </p:cNvPr>
          <p:cNvSpPr/>
          <p:nvPr/>
        </p:nvSpPr>
        <p:spPr>
          <a:xfrm>
            <a:off x="6096001" y="476250"/>
            <a:ext cx="4608513" cy="638175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nvGrpSpPr>
          <p:cNvPr id="2" name="Skupina 8">
            <a:extLst>
              <a:ext uri="{FF2B5EF4-FFF2-40B4-BE49-F238E27FC236}">
                <a16:creationId xmlns:a16="http://schemas.microsoft.com/office/drawing/2014/main" id="{DA8A9E9E-3223-411D-9DFC-901A06F6B535}"/>
              </a:ext>
            </a:extLst>
          </p:cNvPr>
          <p:cNvGrpSpPr>
            <a:grpSpLocks/>
          </p:cNvGrpSpPr>
          <p:nvPr/>
        </p:nvGrpSpPr>
        <p:grpSpPr bwMode="auto">
          <a:xfrm>
            <a:off x="4151314" y="1658939"/>
            <a:ext cx="936625" cy="1031875"/>
            <a:chOff x="590508" y="1621050"/>
            <a:chExt cx="1452097" cy="1599675"/>
          </a:xfrm>
        </p:grpSpPr>
        <p:sp>
          <p:nvSpPr>
            <p:cNvPr id="6" name="Volný tvar 5">
              <a:extLst>
                <a:ext uri="{FF2B5EF4-FFF2-40B4-BE49-F238E27FC236}">
                  <a16:creationId xmlns:a16="http://schemas.microsoft.com/office/drawing/2014/main" id="{9FF2C864-57D8-4898-8E61-E37ECEA59AED}"/>
                </a:ext>
              </a:extLst>
            </p:cNvPr>
            <p:cNvSpPr/>
            <p:nvPr/>
          </p:nvSpPr>
          <p:spPr>
            <a:xfrm rot="7885886">
              <a:off x="516719" y="1694839"/>
              <a:ext cx="1599675" cy="1452097"/>
            </a:xfrm>
            <a:custGeom>
              <a:avLst/>
              <a:gdLst>
                <a:gd name="connsiteX0" fmla="*/ 4572 w 3436620"/>
                <a:gd name="connsiteY0" fmla="*/ 1563624 h 2869692"/>
                <a:gd name="connsiteX1" fmla="*/ 416052 w 3436620"/>
                <a:gd name="connsiteY1" fmla="*/ 1609344 h 2869692"/>
                <a:gd name="connsiteX2" fmla="*/ 690372 w 3436620"/>
                <a:gd name="connsiteY2" fmla="*/ 1737360 h 2869692"/>
                <a:gd name="connsiteX3" fmla="*/ 973836 w 3436620"/>
                <a:gd name="connsiteY3" fmla="*/ 1746504 h 2869692"/>
                <a:gd name="connsiteX4" fmla="*/ 1312164 w 3436620"/>
                <a:gd name="connsiteY4" fmla="*/ 1645920 h 2869692"/>
                <a:gd name="connsiteX5" fmla="*/ 1970532 w 3436620"/>
                <a:gd name="connsiteY5" fmla="*/ 1069848 h 2869692"/>
                <a:gd name="connsiteX6" fmla="*/ 2537460 w 3436620"/>
                <a:gd name="connsiteY6" fmla="*/ 548640 h 2869692"/>
                <a:gd name="connsiteX7" fmla="*/ 3003804 w 3436620"/>
                <a:gd name="connsiteY7" fmla="*/ 210312 h 2869692"/>
                <a:gd name="connsiteX8" fmla="*/ 3022092 w 3436620"/>
                <a:gd name="connsiteY8" fmla="*/ 9144 h 2869692"/>
                <a:gd name="connsiteX9" fmla="*/ 3296412 w 3436620"/>
                <a:gd name="connsiteY9" fmla="*/ 155448 h 2869692"/>
                <a:gd name="connsiteX10" fmla="*/ 3433572 w 3436620"/>
                <a:gd name="connsiteY10" fmla="*/ 274320 h 2869692"/>
                <a:gd name="connsiteX11" fmla="*/ 3314700 w 3436620"/>
                <a:gd name="connsiteY11" fmla="*/ 320040 h 2869692"/>
                <a:gd name="connsiteX12" fmla="*/ 3104388 w 3436620"/>
                <a:gd name="connsiteY12" fmla="*/ 329184 h 2869692"/>
                <a:gd name="connsiteX13" fmla="*/ 2318004 w 3436620"/>
                <a:gd name="connsiteY13" fmla="*/ 886968 h 2869692"/>
                <a:gd name="connsiteX14" fmla="*/ 1421892 w 3436620"/>
                <a:gd name="connsiteY14" fmla="*/ 1700784 h 2869692"/>
                <a:gd name="connsiteX15" fmla="*/ 1385316 w 3436620"/>
                <a:gd name="connsiteY15" fmla="*/ 1938528 h 2869692"/>
                <a:gd name="connsiteX16" fmla="*/ 1815084 w 3436620"/>
                <a:gd name="connsiteY16" fmla="*/ 1691640 h 2869692"/>
                <a:gd name="connsiteX17" fmla="*/ 1997964 w 3436620"/>
                <a:gd name="connsiteY17" fmla="*/ 1645920 h 2869692"/>
                <a:gd name="connsiteX18" fmla="*/ 1513332 w 3436620"/>
                <a:gd name="connsiteY18" fmla="*/ 1929384 h 2869692"/>
                <a:gd name="connsiteX19" fmla="*/ 1440180 w 3436620"/>
                <a:gd name="connsiteY19" fmla="*/ 2020824 h 2869692"/>
                <a:gd name="connsiteX20" fmla="*/ 1540764 w 3436620"/>
                <a:gd name="connsiteY20" fmla="*/ 2185416 h 2869692"/>
                <a:gd name="connsiteX21" fmla="*/ 1732788 w 3436620"/>
                <a:gd name="connsiteY21" fmla="*/ 2304288 h 2869692"/>
                <a:gd name="connsiteX22" fmla="*/ 1367028 w 3436620"/>
                <a:gd name="connsiteY22" fmla="*/ 2185416 h 2869692"/>
                <a:gd name="connsiteX23" fmla="*/ 1476756 w 3436620"/>
                <a:gd name="connsiteY23" fmla="*/ 2423160 h 2869692"/>
                <a:gd name="connsiteX24" fmla="*/ 1248156 w 3436620"/>
                <a:gd name="connsiteY24" fmla="*/ 2231136 h 2869692"/>
                <a:gd name="connsiteX25" fmla="*/ 1037844 w 3436620"/>
                <a:gd name="connsiteY25" fmla="*/ 2340864 h 2869692"/>
                <a:gd name="connsiteX26" fmla="*/ 909828 w 3436620"/>
                <a:gd name="connsiteY26" fmla="*/ 2834640 h 2869692"/>
                <a:gd name="connsiteX27" fmla="*/ 964692 w 3436620"/>
                <a:gd name="connsiteY27" fmla="*/ 2304288 h 2869692"/>
                <a:gd name="connsiteX28" fmla="*/ 754380 w 3436620"/>
                <a:gd name="connsiteY28" fmla="*/ 2459736 h 2869692"/>
                <a:gd name="connsiteX29" fmla="*/ 589788 w 3436620"/>
                <a:gd name="connsiteY29" fmla="*/ 2770632 h 2869692"/>
                <a:gd name="connsiteX30" fmla="*/ 370332 w 3436620"/>
                <a:gd name="connsiteY30" fmla="*/ 2862072 h 2869692"/>
                <a:gd name="connsiteX31" fmla="*/ 571500 w 3436620"/>
                <a:gd name="connsiteY31" fmla="*/ 2724912 h 2869692"/>
                <a:gd name="connsiteX32" fmla="*/ 726948 w 3436620"/>
                <a:gd name="connsiteY32" fmla="*/ 2331720 h 2869692"/>
                <a:gd name="connsiteX33" fmla="*/ 571500 w 3436620"/>
                <a:gd name="connsiteY33" fmla="*/ 2157984 h 2869692"/>
                <a:gd name="connsiteX34" fmla="*/ 196596 w 3436620"/>
                <a:gd name="connsiteY34" fmla="*/ 2322576 h 2869692"/>
                <a:gd name="connsiteX35" fmla="*/ 32004 w 3436620"/>
                <a:gd name="connsiteY35" fmla="*/ 2203704 h 2869692"/>
                <a:gd name="connsiteX36" fmla="*/ 214884 w 3436620"/>
                <a:gd name="connsiteY36" fmla="*/ 2276856 h 2869692"/>
                <a:gd name="connsiteX37" fmla="*/ 489204 w 3436620"/>
                <a:gd name="connsiteY37" fmla="*/ 2112264 h 2869692"/>
                <a:gd name="connsiteX38" fmla="*/ 608076 w 3436620"/>
                <a:gd name="connsiteY38" fmla="*/ 2002536 h 2869692"/>
                <a:gd name="connsiteX39" fmla="*/ 544068 w 3436620"/>
                <a:gd name="connsiteY39" fmla="*/ 1856232 h 2869692"/>
                <a:gd name="connsiteX40" fmla="*/ 525780 w 3436620"/>
                <a:gd name="connsiteY40" fmla="*/ 1764792 h 2869692"/>
                <a:gd name="connsiteX41" fmla="*/ 443484 w 3436620"/>
                <a:gd name="connsiteY41" fmla="*/ 1673352 h 2869692"/>
                <a:gd name="connsiteX42" fmla="*/ 4572 w 3436620"/>
                <a:gd name="connsiteY42" fmla="*/ 1563624 h 2869692"/>
                <a:gd name="connsiteX0" fmla="*/ 4572 w 3436620"/>
                <a:gd name="connsiteY0" fmla="*/ 1563624 h 2869692"/>
                <a:gd name="connsiteX1" fmla="*/ 416052 w 3436620"/>
                <a:gd name="connsiteY1" fmla="*/ 1609344 h 2869692"/>
                <a:gd name="connsiteX2" fmla="*/ 690372 w 3436620"/>
                <a:gd name="connsiteY2" fmla="*/ 1737360 h 2869692"/>
                <a:gd name="connsiteX3" fmla="*/ 977174 w 3436620"/>
                <a:gd name="connsiteY3" fmla="*/ 1582838 h 2869692"/>
                <a:gd name="connsiteX4" fmla="*/ 1312164 w 3436620"/>
                <a:gd name="connsiteY4" fmla="*/ 1645920 h 2869692"/>
                <a:gd name="connsiteX5" fmla="*/ 1970532 w 3436620"/>
                <a:gd name="connsiteY5" fmla="*/ 1069848 h 2869692"/>
                <a:gd name="connsiteX6" fmla="*/ 2537460 w 3436620"/>
                <a:gd name="connsiteY6" fmla="*/ 548640 h 2869692"/>
                <a:gd name="connsiteX7" fmla="*/ 3003804 w 3436620"/>
                <a:gd name="connsiteY7" fmla="*/ 210312 h 2869692"/>
                <a:gd name="connsiteX8" fmla="*/ 3022092 w 3436620"/>
                <a:gd name="connsiteY8" fmla="*/ 9144 h 2869692"/>
                <a:gd name="connsiteX9" fmla="*/ 3296412 w 3436620"/>
                <a:gd name="connsiteY9" fmla="*/ 155448 h 2869692"/>
                <a:gd name="connsiteX10" fmla="*/ 3433572 w 3436620"/>
                <a:gd name="connsiteY10" fmla="*/ 274320 h 2869692"/>
                <a:gd name="connsiteX11" fmla="*/ 3314700 w 3436620"/>
                <a:gd name="connsiteY11" fmla="*/ 320040 h 2869692"/>
                <a:gd name="connsiteX12" fmla="*/ 3104388 w 3436620"/>
                <a:gd name="connsiteY12" fmla="*/ 329184 h 2869692"/>
                <a:gd name="connsiteX13" fmla="*/ 2318004 w 3436620"/>
                <a:gd name="connsiteY13" fmla="*/ 886968 h 2869692"/>
                <a:gd name="connsiteX14" fmla="*/ 1421892 w 3436620"/>
                <a:gd name="connsiteY14" fmla="*/ 1700784 h 2869692"/>
                <a:gd name="connsiteX15" fmla="*/ 1385316 w 3436620"/>
                <a:gd name="connsiteY15" fmla="*/ 1938528 h 2869692"/>
                <a:gd name="connsiteX16" fmla="*/ 1815084 w 3436620"/>
                <a:gd name="connsiteY16" fmla="*/ 1691640 h 2869692"/>
                <a:gd name="connsiteX17" fmla="*/ 1997964 w 3436620"/>
                <a:gd name="connsiteY17" fmla="*/ 1645920 h 2869692"/>
                <a:gd name="connsiteX18" fmla="*/ 1513332 w 3436620"/>
                <a:gd name="connsiteY18" fmla="*/ 1929384 h 2869692"/>
                <a:gd name="connsiteX19" fmla="*/ 1440180 w 3436620"/>
                <a:gd name="connsiteY19" fmla="*/ 2020824 h 2869692"/>
                <a:gd name="connsiteX20" fmla="*/ 1540764 w 3436620"/>
                <a:gd name="connsiteY20" fmla="*/ 2185416 h 2869692"/>
                <a:gd name="connsiteX21" fmla="*/ 1732788 w 3436620"/>
                <a:gd name="connsiteY21" fmla="*/ 2304288 h 2869692"/>
                <a:gd name="connsiteX22" fmla="*/ 1367028 w 3436620"/>
                <a:gd name="connsiteY22" fmla="*/ 2185416 h 2869692"/>
                <a:gd name="connsiteX23" fmla="*/ 1476756 w 3436620"/>
                <a:gd name="connsiteY23" fmla="*/ 2423160 h 2869692"/>
                <a:gd name="connsiteX24" fmla="*/ 1248156 w 3436620"/>
                <a:gd name="connsiteY24" fmla="*/ 2231136 h 2869692"/>
                <a:gd name="connsiteX25" fmla="*/ 1037844 w 3436620"/>
                <a:gd name="connsiteY25" fmla="*/ 2340864 h 2869692"/>
                <a:gd name="connsiteX26" fmla="*/ 909828 w 3436620"/>
                <a:gd name="connsiteY26" fmla="*/ 2834640 h 2869692"/>
                <a:gd name="connsiteX27" fmla="*/ 964692 w 3436620"/>
                <a:gd name="connsiteY27" fmla="*/ 2304288 h 2869692"/>
                <a:gd name="connsiteX28" fmla="*/ 754380 w 3436620"/>
                <a:gd name="connsiteY28" fmla="*/ 2459736 h 2869692"/>
                <a:gd name="connsiteX29" fmla="*/ 589788 w 3436620"/>
                <a:gd name="connsiteY29" fmla="*/ 2770632 h 2869692"/>
                <a:gd name="connsiteX30" fmla="*/ 370332 w 3436620"/>
                <a:gd name="connsiteY30" fmla="*/ 2862072 h 2869692"/>
                <a:gd name="connsiteX31" fmla="*/ 571500 w 3436620"/>
                <a:gd name="connsiteY31" fmla="*/ 2724912 h 2869692"/>
                <a:gd name="connsiteX32" fmla="*/ 726948 w 3436620"/>
                <a:gd name="connsiteY32" fmla="*/ 2331720 h 2869692"/>
                <a:gd name="connsiteX33" fmla="*/ 571500 w 3436620"/>
                <a:gd name="connsiteY33" fmla="*/ 2157984 h 2869692"/>
                <a:gd name="connsiteX34" fmla="*/ 196596 w 3436620"/>
                <a:gd name="connsiteY34" fmla="*/ 2322576 h 2869692"/>
                <a:gd name="connsiteX35" fmla="*/ 32004 w 3436620"/>
                <a:gd name="connsiteY35" fmla="*/ 2203704 h 2869692"/>
                <a:gd name="connsiteX36" fmla="*/ 214884 w 3436620"/>
                <a:gd name="connsiteY36" fmla="*/ 2276856 h 2869692"/>
                <a:gd name="connsiteX37" fmla="*/ 489204 w 3436620"/>
                <a:gd name="connsiteY37" fmla="*/ 2112264 h 2869692"/>
                <a:gd name="connsiteX38" fmla="*/ 608076 w 3436620"/>
                <a:gd name="connsiteY38" fmla="*/ 2002536 h 2869692"/>
                <a:gd name="connsiteX39" fmla="*/ 544068 w 3436620"/>
                <a:gd name="connsiteY39" fmla="*/ 1856232 h 2869692"/>
                <a:gd name="connsiteX40" fmla="*/ 525780 w 3436620"/>
                <a:gd name="connsiteY40" fmla="*/ 1764792 h 2869692"/>
                <a:gd name="connsiteX41" fmla="*/ 443484 w 3436620"/>
                <a:gd name="connsiteY41" fmla="*/ 1673352 h 2869692"/>
                <a:gd name="connsiteX42" fmla="*/ 4572 w 3436620"/>
                <a:gd name="connsiteY42"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977174 w 3436620"/>
                <a:gd name="connsiteY3" fmla="*/ 1582838 h 2869692"/>
                <a:gd name="connsiteX4" fmla="*/ 1312164 w 3436620"/>
                <a:gd name="connsiteY4" fmla="*/ 1645920 h 2869692"/>
                <a:gd name="connsiteX5" fmla="*/ 1970532 w 3436620"/>
                <a:gd name="connsiteY5" fmla="*/ 1069848 h 2869692"/>
                <a:gd name="connsiteX6" fmla="*/ 2537460 w 3436620"/>
                <a:gd name="connsiteY6" fmla="*/ 548640 h 2869692"/>
                <a:gd name="connsiteX7" fmla="*/ 3003804 w 3436620"/>
                <a:gd name="connsiteY7" fmla="*/ 210312 h 2869692"/>
                <a:gd name="connsiteX8" fmla="*/ 3022092 w 3436620"/>
                <a:gd name="connsiteY8" fmla="*/ 9144 h 2869692"/>
                <a:gd name="connsiteX9" fmla="*/ 3296412 w 3436620"/>
                <a:gd name="connsiteY9" fmla="*/ 155448 h 2869692"/>
                <a:gd name="connsiteX10" fmla="*/ 3433572 w 3436620"/>
                <a:gd name="connsiteY10" fmla="*/ 274320 h 2869692"/>
                <a:gd name="connsiteX11" fmla="*/ 3314700 w 3436620"/>
                <a:gd name="connsiteY11" fmla="*/ 320040 h 2869692"/>
                <a:gd name="connsiteX12" fmla="*/ 3104388 w 3436620"/>
                <a:gd name="connsiteY12" fmla="*/ 329184 h 2869692"/>
                <a:gd name="connsiteX13" fmla="*/ 2318004 w 3436620"/>
                <a:gd name="connsiteY13" fmla="*/ 886968 h 2869692"/>
                <a:gd name="connsiteX14" fmla="*/ 1421892 w 3436620"/>
                <a:gd name="connsiteY14" fmla="*/ 1700784 h 2869692"/>
                <a:gd name="connsiteX15" fmla="*/ 1385316 w 3436620"/>
                <a:gd name="connsiteY15" fmla="*/ 1938528 h 2869692"/>
                <a:gd name="connsiteX16" fmla="*/ 1815084 w 3436620"/>
                <a:gd name="connsiteY16" fmla="*/ 1691640 h 2869692"/>
                <a:gd name="connsiteX17" fmla="*/ 1997964 w 3436620"/>
                <a:gd name="connsiteY17" fmla="*/ 1645920 h 2869692"/>
                <a:gd name="connsiteX18" fmla="*/ 1513332 w 3436620"/>
                <a:gd name="connsiteY18" fmla="*/ 1929384 h 2869692"/>
                <a:gd name="connsiteX19" fmla="*/ 1440180 w 3436620"/>
                <a:gd name="connsiteY19" fmla="*/ 2020824 h 2869692"/>
                <a:gd name="connsiteX20" fmla="*/ 1540764 w 3436620"/>
                <a:gd name="connsiteY20" fmla="*/ 2185416 h 2869692"/>
                <a:gd name="connsiteX21" fmla="*/ 1732788 w 3436620"/>
                <a:gd name="connsiteY21" fmla="*/ 2304288 h 2869692"/>
                <a:gd name="connsiteX22" fmla="*/ 1367028 w 3436620"/>
                <a:gd name="connsiteY22" fmla="*/ 2185416 h 2869692"/>
                <a:gd name="connsiteX23" fmla="*/ 1476756 w 3436620"/>
                <a:gd name="connsiteY23" fmla="*/ 2423160 h 2869692"/>
                <a:gd name="connsiteX24" fmla="*/ 1248156 w 3436620"/>
                <a:gd name="connsiteY24" fmla="*/ 2231136 h 2869692"/>
                <a:gd name="connsiteX25" fmla="*/ 1037844 w 3436620"/>
                <a:gd name="connsiteY25" fmla="*/ 2340864 h 2869692"/>
                <a:gd name="connsiteX26" fmla="*/ 909828 w 3436620"/>
                <a:gd name="connsiteY26" fmla="*/ 2834640 h 2869692"/>
                <a:gd name="connsiteX27" fmla="*/ 964692 w 3436620"/>
                <a:gd name="connsiteY27" fmla="*/ 2304288 h 2869692"/>
                <a:gd name="connsiteX28" fmla="*/ 754380 w 3436620"/>
                <a:gd name="connsiteY28" fmla="*/ 2459736 h 2869692"/>
                <a:gd name="connsiteX29" fmla="*/ 589788 w 3436620"/>
                <a:gd name="connsiteY29" fmla="*/ 2770632 h 2869692"/>
                <a:gd name="connsiteX30" fmla="*/ 370332 w 3436620"/>
                <a:gd name="connsiteY30" fmla="*/ 2862072 h 2869692"/>
                <a:gd name="connsiteX31" fmla="*/ 571500 w 3436620"/>
                <a:gd name="connsiteY31" fmla="*/ 2724912 h 2869692"/>
                <a:gd name="connsiteX32" fmla="*/ 726948 w 3436620"/>
                <a:gd name="connsiteY32" fmla="*/ 2331720 h 2869692"/>
                <a:gd name="connsiteX33" fmla="*/ 571500 w 3436620"/>
                <a:gd name="connsiteY33" fmla="*/ 2157984 h 2869692"/>
                <a:gd name="connsiteX34" fmla="*/ 196596 w 3436620"/>
                <a:gd name="connsiteY34" fmla="*/ 2322576 h 2869692"/>
                <a:gd name="connsiteX35" fmla="*/ 32004 w 3436620"/>
                <a:gd name="connsiteY35" fmla="*/ 2203704 h 2869692"/>
                <a:gd name="connsiteX36" fmla="*/ 214884 w 3436620"/>
                <a:gd name="connsiteY36" fmla="*/ 2276856 h 2869692"/>
                <a:gd name="connsiteX37" fmla="*/ 489204 w 3436620"/>
                <a:gd name="connsiteY37" fmla="*/ 2112264 h 2869692"/>
                <a:gd name="connsiteX38" fmla="*/ 608076 w 3436620"/>
                <a:gd name="connsiteY38" fmla="*/ 2002536 h 2869692"/>
                <a:gd name="connsiteX39" fmla="*/ 544068 w 3436620"/>
                <a:gd name="connsiteY39" fmla="*/ 1856232 h 2869692"/>
                <a:gd name="connsiteX40" fmla="*/ 525780 w 3436620"/>
                <a:gd name="connsiteY40" fmla="*/ 1764792 h 2869692"/>
                <a:gd name="connsiteX41" fmla="*/ 443484 w 3436620"/>
                <a:gd name="connsiteY41" fmla="*/ 1673352 h 2869692"/>
                <a:gd name="connsiteX42" fmla="*/ 4572 w 3436620"/>
                <a:gd name="connsiteY42"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977174 w 3436620"/>
                <a:gd name="connsiteY3" fmla="*/ 1582838 h 2869692"/>
                <a:gd name="connsiteX4" fmla="*/ 1312164 w 3436620"/>
                <a:gd name="connsiteY4" fmla="*/ 1645920 h 2869692"/>
                <a:gd name="connsiteX5" fmla="*/ 1970532 w 3436620"/>
                <a:gd name="connsiteY5" fmla="*/ 1069848 h 2869692"/>
                <a:gd name="connsiteX6" fmla="*/ 2537460 w 3436620"/>
                <a:gd name="connsiteY6" fmla="*/ 548640 h 2869692"/>
                <a:gd name="connsiteX7" fmla="*/ 3003804 w 3436620"/>
                <a:gd name="connsiteY7" fmla="*/ 210312 h 2869692"/>
                <a:gd name="connsiteX8" fmla="*/ 3022092 w 3436620"/>
                <a:gd name="connsiteY8" fmla="*/ 9144 h 2869692"/>
                <a:gd name="connsiteX9" fmla="*/ 3296412 w 3436620"/>
                <a:gd name="connsiteY9" fmla="*/ 155448 h 2869692"/>
                <a:gd name="connsiteX10" fmla="*/ 3433572 w 3436620"/>
                <a:gd name="connsiteY10" fmla="*/ 274320 h 2869692"/>
                <a:gd name="connsiteX11" fmla="*/ 3314700 w 3436620"/>
                <a:gd name="connsiteY11" fmla="*/ 320040 h 2869692"/>
                <a:gd name="connsiteX12" fmla="*/ 3104388 w 3436620"/>
                <a:gd name="connsiteY12" fmla="*/ 329184 h 2869692"/>
                <a:gd name="connsiteX13" fmla="*/ 2318004 w 3436620"/>
                <a:gd name="connsiteY13" fmla="*/ 886968 h 2869692"/>
                <a:gd name="connsiteX14" fmla="*/ 1421892 w 3436620"/>
                <a:gd name="connsiteY14" fmla="*/ 1700784 h 2869692"/>
                <a:gd name="connsiteX15" fmla="*/ 1385316 w 3436620"/>
                <a:gd name="connsiteY15" fmla="*/ 1938528 h 2869692"/>
                <a:gd name="connsiteX16" fmla="*/ 1815084 w 3436620"/>
                <a:gd name="connsiteY16" fmla="*/ 1691640 h 2869692"/>
                <a:gd name="connsiteX17" fmla="*/ 1997964 w 3436620"/>
                <a:gd name="connsiteY17" fmla="*/ 1645920 h 2869692"/>
                <a:gd name="connsiteX18" fmla="*/ 1513332 w 3436620"/>
                <a:gd name="connsiteY18" fmla="*/ 1929384 h 2869692"/>
                <a:gd name="connsiteX19" fmla="*/ 1440180 w 3436620"/>
                <a:gd name="connsiteY19" fmla="*/ 2020824 h 2869692"/>
                <a:gd name="connsiteX20" fmla="*/ 1540764 w 3436620"/>
                <a:gd name="connsiteY20" fmla="*/ 2185416 h 2869692"/>
                <a:gd name="connsiteX21" fmla="*/ 1732788 w 3436620"/>
                <a:gd name="connsiteY21" fmla="*/ 2304288 h 2869692"/>
                <a:gd name="connsiteX22" fmla="*/ 1367028 w 3436620"/>
                <a:gd name="connsiteY22" fmla="*/ 2185416 h 2869692"/>
                <a:gd name="connsiteX23" fmla="*/ 1476756 w 3436620"/>
                <a:gd name="connsiteY23" fmla="*/ 2423160 h 2869692"/>
                <a:gd name="connsiteX24" fmla="*/ 1248156 w 3436620"/>
                <a:gd name="connsiteY24" fmla="*/ 2231136 h 2869692"/>
                <a:gd name="connsiteX25" fmla="*/ 1037844 w 3436620"/>
                <a:gd name="connsiteY25" fmla="*/ 2340864 h 2869692"/>
                <a:gd name="connsiteX26" fmla="*/ 909828 w 3436620"/>
                <a:gd name="connsiteY26" fmla="*/ 2834640 h 2869692"/>
                <a:gd name="connsiteX27" fmla="*/ 964692 w 3436620"/>
                <a:gd name="connsiteY27" fmla="*/ 2304288 h 2869692"/>
                <a:gd name="connsiteX28" fmla="*/ 754380 w 3436620"/>
                <a:gd name="connsiteY28" fmla="*/ 2459736 h 2869692"/>
                <a:gd name="connsiteX29" fmla="*/ 589788 w 3436620"/>
                <a:gd name="connsiteY29" fmla="*/ 2770632 h 2869692"/>
                <a:gd name="connsiteX30" fmla="*/ 370332 w 3436620"/>
                <a:gd name="connsiteY30" fmla="*/ 2862072 h 2869692"/>
                <a:gd name="connsiteX31" fmla="*/ 571500 w 3436620"/>
                <a:gd name="connsiteY31" fmla="*/ 2724912 h 2869692"/>
                <a:gd name="connsiteX32" fmla="*/ 726948 w 3436620"/>
                <a:gd name="connsiteY32" fmla="*/ 2331720 h 2869692"/>
                <a:gd name="connsiteX33" fmla="*/ 571500 w 3436620"/>
                <a:gd name="connsiteY33" fmla="*/ 2157984 h 2869692"/>
                <a:gd name="connsiteX34" fmla="*/ 196596 w 3436620"/>
                <a:gd name="connsiteY34" fmla="*/ 2322576 h 2869692"/>
                <a:gd name="connsiteX35" fmla="*/ 32004 w 3436620"/>
                <a:gd name="connsiteY35" fmla="*/ 2203704 h 2869692"/>
                <a:gd name="connsiteX36" fmla="*/ 214884 w 3436620"/>
                <a:gd name="connsiteY36" fmla="*/ 2276856 h 2869692"/>
                <a:gd name="connsiteX37" fmla="*/ 489204 w 3436620"/>
                <a:gd name="connsiteY37" fmla="*/ 2112264 h 2869692"/>
                <a:gd name="connsiteX38" fmla="*/ 608076 w 3436620"/>
                <a:gd name="connsiteY38" fmla="*/ 2002536 h 2869692"/>
                <a:gd name="connsiteX39" fmla="*/ 544068 w 3436620"/>
                <a:gd name="connsiteY39" fmla="*/ 1856232 h 2869692"/>
                <a:gd name="connsiteX40" fmla="*/ 525780 w 3436620"/>
                <a:gd name="connsiteY40" fmla="*/ 1764792 h 2869692"/>
                <a:gd name="connsiteX41" fmla="*/ 443484 w 3436620"/>
                <a:gd name="connsiteY41" fmla="*/ 1673352 h 2869692"/>
                <a:gd name="connsiteX42" fmla="*/ 4572 w 3436620"/>
                <a:gd name="connsiteY42"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977174 w 3436620"/>
                <a:gd name="connsiteY3" fmla="*/ 1582838 h 2869692"/>
                <a:gd name="connsiteX4" fmla="*/ 882413 w 3436620"/>
                <a:gd name="connsiteY4" fmla="*/ 1570484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977174 w 3436620"/>
                <a:gd name="connsiteY3" fmla="*/ 1582838 h 2869692"/>
                <a:gd name="connsiteX4" fmla="*/ 1024824 w 3436620"/>
                <a:gd name="connsiteY4" fmla="*/ 1636826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859580 w 3436620"/>
                <a:gd name="connsiteY3" fmla="*/ 1014326 h 2869692"/>
                <a:gd name="connsiteX4" fmla="*/ 1024824 w 3436620"/>
                <a:gd name="connsiteY4" fmla="*/ 1636826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799254 w 3436620"/>
                <a:gd name="connsiteY3" fmla="*/ 1163612 h 2869692"/>
                <a:gd name="connsiteX4" fmla="*/ 1024824 w 3436620"/>
                <a:gd name="connsiteY4" fmla="*/ 1636826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799254 w 3436620"/>
                <a:gd name="connsiteY3" fmla="*/ 1163612 h 2869692"/>
                <a:gd name="connsiteX4" fmla="*/ 1024824 w 3436620"/>
                <a:gd name="connsiteY4" fmla="*/ 1636826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 name="connsiteX0" fmla="*/ 4572 w 3436620"/>
                <a:gd name="connsiteY0" fmla="*/ 1563624 h 2869692"/>
                <a:gd name="connsiteX1" fmla="*/ 416052 w 3436620"/>
                <a:gd name="connsiteY1" fmla="*/ 1609344 h 2869692"/>
                <a:gd name="connsiteX2" fmla="*/ 672263 w 3436620"/>
                <a:gd name="connsiteY2" fmla="*/ 1563823 h 2869692"/>
                <a:gd name="connsiteX3" fmla="*/ 799254 w 3436620"/>
                <a:gd name="connsiteY3" fmla="*/ 1163612 h 2869692"/>
                <a:gd name="connsiteX4" fmla="*/ 1024824 w 3436620"/>
                <a:gd name="connsiteY4" fmla="*/ 1636826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436620" h="2869692">
                  <a:moveTo>
                    <a:pt x="4572" y="1563624"/>
                  </a:moveTo>
                  <a:cubicBezTo>
                    <a:pt x="0" y="1552956"/>
                    <a:pt x="304770" y="1609311"/>
                    <a:pt x="416052" y="1609344"/>
                  </a:cubicBezTo>
                  <a:cubicBezTo>
                    <a:pt x="527334" y="1609377"/>
                    <a:pt x="578743" y="1568241"/>
                    <a:pt x="672263" y="1563823"/>
                  </a:cubicBezTo>
                  <a:cubicBezTo>
                    <a:pt x="784761" y="1567100"/>
                    <a:pt x="767606" y="895501"/>
                    <a:pt x="799254" y="1163612"/>
                  </a:cubicBezTo>
                  <a:cubicBezTo>
                    <a:pt x="817339" y="1163666"/>
                    <a:pt x="939339" y="1556441"/>
                    <a:pt x="1024824" y="1636826"/>
                  </a:cubicBezTo>
                  <a:cubicBezTo>
                    <a:pt x="1110309" y="1717211"/>
                    <a:pt x="1154546" y="1740416"/>
                    <a:pt x="1312164" y="1645920"/>
                  </a:cubicBezTo>
                  <a:cubicBezTo>
                    <a:pt x="1469782" y="1551424"/>
                    <a:pt x="1766316" y="1252728"/>
                    <a:pt x="1970532" y="1069848"/>
                  </a:cubicBezTo>
                  <a:cubicBezTo>
                    <a:pt x="2174748" y="886968"/>
                    <a:pt x="2365248" y="691896"/>
                    <a:pt x="2537460" y="548640"/>
                  </a:cubicBezTo>
                  <a:cubicBezTo>
                    <a:pt x="2709672" y="405384"/>
                    <a:pt x="2923032" y="300228"/>
                    <a:pt x="3003804" y="210312"/>
                  </a:cubicBezTo>
                  <a:cubicBezTo>
                    <a:pt x="3084576" y="120396"/>
                    <a:pt x="2973324" y="18288"/>
                    <a:pt x="3022092" y="9144"/>
                  </a:cubicBezTo>
                  <a:cubicBezTo>
                    <a:pt x="3070860" y="0"/>
                    <a:pt x="3227832" y="111252"/>
                    <a:pt x="3296412" y="155448"/>
                  </a:cubicBezTo>
                  <a:cubicBezTo>
                    <a:pt x="3364992" y="199644"/>
                    <a:pt x="3430524" y="246888"/>
                    <a:pt x="3433572" y="274320"/>
                  </a:cubicBezTo>
                  <a:cubicBezTo>
                    <a:pt x="3436620" y="301752"/>
                    <a:pt x="3369564" y="310896"/>
                    <a:pt x="3314700" y="320040"/>
                  </a:cubicBezTo>
                  <a:cubicBezTo>
                    <a:pt x="3259836" y="329184"/>
                    <a:pt x="3270504" y="234696"/>
                    <a:pt x="3104388" y="329184"/>
                  </a:cubicBezTo>
                  <a:cubicBezTo>
                    <a:pt x="2938272" y="423672"/>
                    <a:pt x="2598420" y="658368"/>
                    <a:pt x="2318004" y="886968"/>
                  </a:cubicBezTo>
                  <a:cubicBezTo>
                    <a:pt x="2037588" y="1115568"/>
                    <a:pt x="1577340" y="1525524"/>
                    <a:pt x="1421892" y="1700784"/>
                  </a:cubicBezTo>
                  <a:cubicBezTo>
                    <a:pt x="1266444" y="1876044"/>
                    <a:pt x="1319784" y="1940052"/>
                    <a:pt x="1385316" y="1938528"/>
                  </a:cubicBezTo>
                  <a:cubicBezTo>
                    <a:pt x="1450848" y="1937004"/>
                    <a:pt x="1712976" y="1740408"/>
                    <a:pt x="1815084" y="1691640"/>
                  </a:cubicBezTo>
                  <a:cubicBezTo>
                    <a:pt x="1917192" y="1642872"/>
                    <a:pt x="2048256" y="1606296"/>
                    <a:pt x="1997964" y="1645920"/>
                  </a:cubicBezTo>
                  <a:cubicBezTo>
                    <a:pt x="1947672" y="1685544"/>
                    <a:pt x="1606296" y="1866900"/>
                    <a:pt x="1513332" y="1929384"/>
                  </a:cubicBezTo>
                  <a:cubicBezTo>
                    <a:pt x="1420368" y="1991868"/>
                    <a:pt x="1435608" y="1978152"/>
                    <a:pt x="1440180" y="2020824"/>
                  </a:cubicBezTo>
                  <a:cubicBezTo>
                    <a:pt x="1444752" y="2063496"/>
                    <a:pt x="1491996" y="2138172"/>
                    <a:pt x="1540764" y="2185416"/>
                  </a:cubicBezTo>
                  <a:cubicBezTo>
                    <a:pt x="1589532" y="2232660"/>
                    <a:pt x="1761744" y="2304288"/>
                    <a:pt x="1732788" y="2304288"/>
                  </a:cubicBezTo>
                  <a:cubicBezTo>
                    <a:pt x="1703832" y="2304288"/>
                    <a:pt x="1409700" y="2165604"/>
                    <a:pt x="1367028" y="2185416"/>
                  </a:cubicBezTo>
                  <a:cubicBezTo>
                    <a:pt x="1324356" y="2205228"/>
                    <a:pt x="1496568" y="2415540"/>
                    <a:pt x="1476756" y="2423160"/>
                  </a:cubicBezTo>
                  <a:cubicBezTo>
                    <a:pt x="1456944" y="2430780"/>
                    <a:pt x="1321308" y="2244852"/>
                    <a:pt x="1248156" y="2231136"/>
                  </a:cubicBezTo>
                  <a:cubicBezTo>
                    <a:pt x="1175004" y="2217420"/>
                    <a:pt x="1094232" y="2240280"/>
                    <a:pt x="1037844" y="2340864"/>
                  </a:cubicBezTo>
                  <a:cubicBezTo>
                    <a:pt x="981456" y="2441448"/>
                    <a:pt x="922020" y="2840736"/>
                    <a:pt x="909828" y="2834640"/>
                  </a:cubicBezTo>
                  <a:cubicBezTo>
                    <a:pt x="897636" y="2828544"/>
                    <a:pt x="990600" y="2366772"/>
                    <a:pt x="964692" y="2304288"/>
                  </a:cubicBezTo>
                  <a:cubicBezTo>
                    <a:pt x="938784" y="2241804"/>
                    <a:pt x="816864" y="2382012"/>
                    <a:pt x="754380" y="2459736"/>
                  </a:cubicBezTo>
                  <a:cubicBezTo>
                    <a:pt x="691896" y="2537460"/>
                    <a:pt x="653796" y="2703576"/>
                    <a:pt x="589788" y="2770632"/>
                  </a:cubicBezTo>
                  <a:cubicBezTo>
                    <a:pt x="525780" y="2837688"/>
                    <a:pt x="373380" y="2869692"/>
                    <a:pt x="370332" y="2862072"/>
                  </a:cubicBezTo>
                  <a:cubicBezTo>
                    <a:pt x="367284" y="2854452"/>
                    <a:pt x="512064" y="2813304"/>
                    <a:pt x="571500" y="2724912"/>
                  </a:cubicBezTo>
                  <a:cubicBezTo>
                    <a:pt x="630936" y="2636520"/>
                    <a:pt x="726948" y="2426208"/>
                    <a:pt x="726948" y="2331720"/>
                  </a:cubicBezTo>
                  <a:cubicBezTo>
                    <a:pt x="726948" y="2237232"/>
                    <a:pt x="659892" y="2159508"/>
                    <a:pt x="571500" y="2157984"/>
                  </a:cubicBezTo>
                  <a:cubicBezTo>
                    <a:pt x="483108" y="2156460"/>
                    <a:pt x="286512" y="2314956"/>
                    <a:pt x="196596" y="2322576"/>
                  </a:cubicBezTo>
                  <a:cubicBezTo>
                    <a:pt x="106680" y="2330196"/>
                    <a:pt x="28956" y="2211324"/>
                    <a:pt x="32004" y="2203704"/>
                  </a:cubicBezTo>
                  <a:cubicBezTo>
                    <a:pt x="35052" y="2196084"/>
                    <a:pt x="138684" y="2292096"/>
                    <a:pt x="214884" y="2276856"/>
                  </a:cubicBezTo>
                  <a:cubicBezTo>
                    <a:pt x="291084" y="2261616"/>
                    <a:pt x="423672" y="2157984"/>
                    <a:pt x="489204" y="2112264"/>
                  </a:cubicBezTo>
                  <a:cubicBezTo>
                    <a:pt x="554736" y="2066544"/>
                    <a:pt x="598932" y="2045208"/>
                    <a:pt x="608076" y="2002536"/>
                  </a:cubicBezTo>
                  <a:cubicBezTo>
                    <a:pt x="617220" y="1959864"/>
                    <a:pt x="557784" y="1895856"/>
                    <a:pt x="544068" y="1856232"/>
                  </a:cubicBezTo>
                  <a:cubicBezTo>
                    <a:pt x="530352" y="1816608"/>
                    <a:pt x="542544" y="1795272"/>
                    <a:pt x="525780" y="1764792"/>
                  </a:cubicBezTo>
                  <a:cubicBezTo>
                    <a:pt x="509016" y="1734312"/>
                    <a:pt x="527304" y="1705356"/>
                    <a:pt x="443484" y="1673352"/>
                  </a:cubicBezTo>
                  <a:cubicBezTo>
                    <a:pt x="359664" y="1641348"/>
                    <a:pt x="9144" y="1574292"/>
                    <a:pt x="4572" y="1563624"/>
                  </a:cubicBezTo>
                  <a:close/>
                </a:path>
              </a:pathLst>
            </a:cu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8" name="Volný tvar 7">
              <a:extLst>
                <a:ext uri="{FF2B5EF4-FFF2-40B4-BE49-F238E27FC236}">
                  <a16:creationId xmlns:a16="http://schemas.microsoft.com/office/drawing/2014/main" id="{7952F2D5-4BA8-41EC-8562-824AC94672C3}"/>
                </a:ext>
              </a:extLst>
            </p:cNvPr>
            <p:cNvSpPr/>
            <p:nvPr/>
          </p:nvSpPr>
          <p:spPr>
            <a:xfrm>
              <a:off x="1259949" y="1916375"/>
              <a:ext cx="206739" cy="127974"/>
            </a:xfrm>
            <a:custGeom>
              <a:avLst/>
              <a:gdLst>
                <a:gd name="connsiteX0" fmla="*/ 7937 w 279399"/>
                <a:gd name="connsiteY0" fmla="*/ 97896 h 127529"/>
                <a:gd name="connsiteX1" fmla="*/ 141287 w 279399"/>
                <a:gd name="connsiteY1" fmla="*/ 8996 h 127529"/>
                <a:gd name="connsiteX2" fmla="*/ 271462 w 279399"/>
                <a:gd name="connsiteY2" fmla="*/ 43921 h 127529"/>
                <a:gd name="connsiteX3" fmla="*/ 188912 w 279399"/>
                <a:gd name="connsiteY3" fmla="*/ 113771 h 127529"/>
                <a:gd name="connsiteX4" fmla="*/ 7937 w 279399"/>
                <a:gd name="connsiteY4" fmla="*/ 97896 h 127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399" h="127529">
                  <a:moveTo>
                    <a:pt x="7937" y="97896"/>
                  </a:moveTo>
                  <a:cubicBezTo>
                    <a:pt x="0" y="80434"/>
                    <a:pt x="97366" y="17992"/>
                    <a:pt x="141287" y="8996"/>
                  </a:cubicBezTo>
                  <a:cubicBezTo>
                    <a:pt x="185208" y="0"/>
                    <a:pt x="263525" y="26459"/>
                    <a:pt x="271462" y="43921"/>
                  </a:cubicBezTo>
                  <a:cubicBezTo>
                    <a:pt x="279399" y="61383"/>
                    <a:pt x="230187" y="100013"/>
                    <a:pt x="188912" y="113771"/>
                  </a:cubicBezTo>
                  <a:cubicBezTo>
                    <a:pt x="147637" y="127529"/>
                    <a:pt x="15874" y="115358"/>
                    <a:pt x="7937" y="97896"/>
                  </a:cubicBezTo>
                  <a:close/>
                </a:path>
              </a:pathLst>
            </a:custGeom>
            <a:solidFill>
              <a:srgbClr val="FFFF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grpSp>
        <p:nvGrpSpPr>
          <p:cNvPr id="3" name="Skupina 9">
            <a:extLst>
              <a:ext uri="{FF2B5EF4-FFF2-40B4-BE49-F238E27FC236}">
                <a16:creationId xmlns:a16="http://schemas.microsoft.com/office/drawing/2014/main" id="{41410ECD-45E5-4EA6-84C3-27D3546A6E78}"/>
              </a:ext>
            </a:extLst>
          </p:cNvPr>
          <p:cNvGrpSpPr>
            <a:grpSpLocks/>
          </p:cNvGrpSpPr>
          <p:nvPr/>
        </p:nvGrpSpPr>
        <p:grpSpPr bwMode="auto">
          <a:xfrm>
            <a:off x="6816725" y="1658939"/>
            <a:ext cx="935038" cy="1031875"/>
            <a:chOff x="590508" y="1621050"/>
            <a:chExt cx="1452097" cy="1599675"/>
          </a:xfrm>
        </p:grpSpPr>
        <p:sp>
          <p:nvSpPr>
            <p:cNvPr id="11" name="Volný tvar 10">
              <a:extLst>
                <a:ext uri="{FF2B5EF4-FFF2-40B4-BE49-F238E27FC236}">
                  <a16:creationId xmlns:a16="http://schemas.microsoft.com/office/drawing/2014/main" id="{6A9CD136-DBDC-494C-AA38-628652BD9ECD}"/>
                </a:ext>
              </a:extLst>
            </p:cNvPr>
            <p:cNvSpPr/>
            <p:nvPr/>
          </p:nvSpPr>
          <p:spPr>
            <a:xfrm rot="7885886">
              <a:off x="516718" y="1694840"/>
              <a:ext cx="1599675" cy="1452097"/>
            </a:xfrm>
            <a:custGeom>
              <a:avLst/>
              <a:gdLst>
                <a:gd name="connsiteX0" fmla="*/ 4572 w 3436620"/>
                <a:gd name="connsiteY0" fmla="*/ 1563624 h 2869692"/>
                <a:gd name="connsiteX1" fmla="*/ 416052 w 3436620"/>
                <a:gd name="connsiteY1" fmla="*/ 1609344 h 2869692"/>
                <a:gd name="connsiteX2" fmla="*/ 690372 w 3436620"/>
                <a:gd name="connsiteY2" fmla="*/ 1737360 h 2869692"/>
                <a:gd name="connsiteX3" fmla="*/ 973836 w 3436620"/>
                <a:gd name="connsiteY3" fmla="*/ 1746504 h 2869692"/>
                <a:gd name="connsiteX4" fmla="*/ 1312164 w 3436620"/>
                <a:gd name="connsiteY4" fmla="*/ 1645920 h 2869692"/>
                <a:gd name="connsiteX5" fmla="*/ 1970532 w 3436620"/>
                <a:gd name="connsiteY5" fmla="*/ 1069848 h 2869692"/>
                <a:gd name="connsiteX6" fmla="*/ 2537460 w 3436620"/>
                <a:gd name="connsiteY6" fmla="*/ 548640 h 2869692"/>
                <a:gd name="connsiteX7" fmla="*/ 3003804 w 3436620"/>
                <a:gd name="connsiteY7" fmla="*/ 210312 h 2869692"/>
                <a:gd name="connsiteX8" fmla="*/ 3022092 w 3436620"/>
                <a:gd name="connsiteY8" fmla="*/ 9144 h 2869692"/>
                <a:gd name="connsiteX9" fmla="*/ 3296412 w 3436620"/>
                <a:gd name="connsiteY9" fmla="*/ 155448 h 2869692"/>
                <a:gd name="connsiteX10" fmla="*/ 3433572 w 3436620"/>
                <a:gd name="connsiteY10" fmla="*/ 274320 h 2869692"/>
                <a:gd name="connsiteX11" fmla="*/ 3314700 w 3436620"/>
                <a:gd name="connsiteY11" fmla="*/ 320040 h 2869692"/>
                <a:gd name="connsiteX12" fmla="*/ 3104388 w 3436620"/>
                <a:gd name="connsiteY12" fmla="*/ 329184 h 2869692"/>
                <a:gd name="connsiteX13" fmla="*/ 2318004 w 3436620"/>
                <a:gd name="connsiteY13" fmla="*/ 886968 h 2869692"/>
                <a:gd name="connsiteX14" fmla="*/ 1421892 w 3436620"/>
                <a:gd name="connsiteY14" fmla="*/ 1700784 h 2869692"/>
                <a:gd name="connsiteX15" fmla="*/ 1385316 w 3436620"/>
                <a:gd name="connsiteY15" fmla="*/ 1938528 h 2869692"/>
                <a:gd name="connsiteX16" fmla="*/ 1815084 w 3436620"/>
                <a:gd name="connsiteY16" fmla="*/ 1691640 h 2869692"/>
                <a:gd name="connsiteX17" fmla="*/ 1997964 w 3436620"/>
                <a:gd name="connsiteY17" fmla="*/ 1645920 h 2869692"/>
                <a:gd name="connsiteX18" fmla="*/ 1513332 w 3436620"/>
                <a:gd name="connsiteY18" fmla="*/ 1929384 h 2869692"/>
                <a:gd name="connsiteX19" fmla="*/ 1440180 w 3436620"/>
                <a:gd name="connsiteY19" fmla="*/ 2020824 h 2869692"/>
                <a:gd name="connsiteX20" fmla="*/ 1540764 w 3436620"/>
                <a:gd name="connsiteY20" fmla="*/ 2185416 h 2869692"/>
                <a:gd name="connsiteX21" fmla="*/ 1732788 w 3436620"/>
                <a:gd name="connsiteY21" fmla="*/ 2304288 h 2869692"/>
                <a:gd name="connsiteX22" fmla="*/ 1367028 w 3436620"/>
                <a:gd name="connsiteY22" fmla="*/ 2185416 h 2869692"/>
                <a:gd name="connsiteX23" fmla="*/ 1476756 w 3436620"/>
                <a:gd name="connsiteY23" fmla="*/ 2423160 h 2869692"/>
                <a:gd name="connsiteX24" fmla="*/ 1248156 w 3436620"/>
                <a:gd name="connsiteY24" fmla="*/ 2231136 h 2869692"/>
                <a:gd name="connsiteX25" fmla="*/ 1037844 w 3436620"/>
                <a:gd name="connsiteY25" fmla="*/ 2340864 h 2869692"/>
                <a:gd name="connsiteX26" fmla="*/ 909828 w 3436620"/>
                <a:gd name="connsiteY26" fmla="*/ 2834640 h 2869692"/>
                <a:gd name="connsiteX27" fmla="*/ 964692 w 3436620"/>
                <a:gd name="connsiteY27" fmla="*/ 2304288 h 2869692"/>
                <a:gd name="connsiteX28" fmla="*/ 754380 w 3436620"/>
                <a:gd name="connsiteY28" fmla="*/ 2459736 h 2869692"/>
                <a:gd name="connsiteX29" fmla="*/ 589788 w 3436620"/>
                <a:gd name="connsiteY29" fmla="*/ 2770632 h 2869692"/>
                <a:gd name="connsiteX30" fmla="*/ 370332 w 3436620"/>
                <a:gd name="connsiteY30" fmla="*/ 2862072 h 2869692"/>
                <a:gd name="connsiteX31" fmla="*/ 571500 w 3436620"/>
                <a:gd name="connsiteY31" fmla="*/ 2724912 h 2869692"/>
                <a:gd name="connsiteX32" fmla="*/ 726948 w 3436620"/>
                <a:gd name="connsiteY32" fmla="*/ 2331720 h 2869692"/>
                <a:gd name="connsiteX33" fmla="*/ 571500 w 3436620"/>
                <a:gd name="connsiteY33" fmla="*/ 2157984 h 2869692"/>
                <a:gd name="connsiteX34" fmla="*/ 196596 w 3436620"/>
                <a:gd name="connsiteY34" fmla="*/ 2322576 h 2869692"/>
                <a:gd name="connsiteX35" fmla="*/ 32004 w 3436620"/>
                <a:gd name="connsiteY35" fmla="*/ 2203704 h 2869692"/>
                <a:gd name="connsiteX36" fmla="*/ 214884 w 3436620"/>
                <a:gd name="connsiteY36" fmla="*/ 2276856 h 2869692"/>
                <a:gd name="connsiteX37" fmla="*/ 489204 w 3436620"/>
                <a:gd name="connsiteY37" fmla="*/ 2112264 h 2869692"/>
                <a:gd name="connsiteX38" fmla="*/ 608076 w 3436620"/>
                <a:gd name="connsiteY38" fmla="*/ 2002536 h 2869692"/>
                <a:gd name="connsiteX39" fmla="*/ 544068 w 3436620"/>
                <a:gd name="connsiteY39" fmla="*/ 1856232 h 2869692"/>
                <a:gd name="connsiteX40" fmla="*/ 525780 w 3436620"/>
                <a:gd name="connsiteY40" fmla="*/ 1764792 h 2869692"/>
                <a:gd name="connsiteX41" fmla="*/ 443484 w 3436620"/>
                <a:gd name="connsiteY41" fmla="*/ 1673352 h 2869692"/>
                <a:gd name="connsiteX42" fmla="*/ 4572 w 3436620"/>
                <a:gd name="connsiteY42" fmla="*/ 1563624 h 2869692"/>
                <a:gd name="connsiteX0" fmla="*/ 4572 w 3436620"/>
                <a:gd name="connsiteY0" fmla="*/ 1563624 h 2869692"/>
                <a:gd name="connsiteX1" fmla="*/ 416052 w 3436620"/>
                <a:gd name="connsiteY1" fmla="*/ 1609344 h 2869692"/>
                <a:gd name="connsiteX2" fmla="*/ 690372 w 3436620"/>
                <a:gd name="connsiteY2" fmla="*/ 1737360 h 2869692"/>
                <a:gd name="connsiteX3" fmla="*/ 977174 w 3436620"/>
                <a:gd name="connsiteY3" fmla="*/ 1582838 h 2869692"/>
                <a:gd name="connsiteX4" fmla="*/ 1312164 w 3436620"/>
                <a:gd name="connsiteY4" fmla="*/ 1645920 h 2869692"/>
                <a:gd name="connsiteX5" fmla="*/ 1970532 w 3436620"/>
                <a:gd name="connsiteY5" fmla="*/ 1069848 h 2869692"/>
                <a:gd name="connsiteX6" fmla="*/ 2537460 w 3436620"/>
                <a:gd name="connsiteY6" fmla="*/ 548640 h 2869692"/>
                <a:gd name="connsiteX7" fmla="*/ 3003804 w 3436620"/>
                <a:gd name="connsiteY7" fmla="*/ 210312 h 2869692"/>
                <a:gd name="connsiteX8" fmla="*/ 3022092 w 3436620"/>
                <a:gd name="connsiteY8" fmla="*/ 9144 h 2869692"/>
                <a:gd name="connsiteX9" fmla="*/ 3296412 w 3436620"/>
                <a:gd name="connsiteY9" fmla="*/ 155448 h 2869692"/>
                <a:gd name="connsiteX10" fmla="*/ 3433572 w 3436620"/>
                <a:gd name="connsiteY10" fmla="*/ 274320 h 2869692"/>
                <a:gd name="connsiteX11" fmla="*/ 3314700 w 3436620"/>
                <a:gd name="connsiteY11" fmla="*/ 320040 h 2869692"/>
                <a:gd name="connsiteX12" fmla="*/ 3104388 w 3436620"/>
                <a:gd name="connsiteY12" fmla="*/ 329184 h 2869692"/>
                <a:gd name="connsiteX13" fmla="*/ 2318004 w 3436620"/>
                <a:gd name="connsiteY13" fmla="*/ 886968 h 2869692"/>
                <a:gd name="connsiteX14" fmla="*/ 1421892 w 3436620"/>
                <a:gd name="connsiteY14" fmla="*/ 1700784 h 2869692"/>
                <a:gd name="connsiteX15" fmla="*/ 1385316 w 3436620"/>
                <a:gd name="connsiteY15" fmla="*/ 1938528 h 2869692"/>
                <a:gd name="connsiteX16" fmla="*/ 1815084 w 3436620"/>
                <a:gd name="connsiteY16" fmla="*/ 1691640 h 2869692"/>
                <a:gd name="connsiteX17" fmla="*/ 1997964 w 3436620"/>
                <a:gd name="connsiteY17" fmla="*/ 1645920 h 2869692"/>
                <a:gd name="connsiteX18" fmla="*/ 1513332 w 3436620"/>
                <a:gd name="connsiteY18" fmla="*/ 1929384 h 2869692"/>
                <a:gd name="connsiteX19" fmla="*/ 1440180 w 3436620"/>
                <a:gd name="connsiteY19" fmla="*/ 2020824 h 2869692"/>
                <a:gd name="connsiteX20" fmla="*/ 1540764 w 3436620"/>
                <a:gd name="connsiteY20" fmla="*/ 2185416 h 2869692"/>
                <a:gd name="connsiteX21" fmla="*/ 1732788 w 3436620"/>
                <a:gd name="connsiteY21" fmla="*/ 2304288 h 2869692"/>
                <a:gd name="connsiteX22" fmla="*/ 1367028 w 3436620"/>
                <a:gd name="connsiteY22" fmla="*/ 2185416 h 2869692"/>
                <a:gd name="connsiteX23" fmla="*/ 1476756 w 3436620"/>
                <a:gd name="connsiteY23" fmla="*/ 2423160 h 2869692"/>
                <a:gd name="connsiteX24" fmla="*/ 1248156 w 3436620"/>
                <a:gd name="connsiteY24" fmla="*/ 2231136 h 2869692"/>
                <a:gd name="connsiteX25" fmla="*/ 1037844 w 3436620"/>
                <a:gd name="connsiteY25" fmla="*/ 2340864 h 2869692"/>
                <a:gd name="connsiteX26" fmla="*/ 909828 w 3436620"/>
                <a:gd name="connsiteY26" fmla="*/ 2834640 h 2869692"/>
                <a:gd name="connsiteX27" fmla="*/ 964692 w 3436620"/>
                <a:gd name="connsiteY27" fmla="*/ 2304288 h 2869692"/>
                <a:gd name="connsiteX28" fmla="*/ 754380 w 3436620"/>
                <a:gd name="connsiteY28" fmla="*/ 2459736 h 2869692"/>
                <a:gd name="connsiteX29" fmla="*/ 589788 w 3436620"/>
                <a:gd name="connsiteY29" fmla="*/ 2770632 h 2869692"/>
                <a:gd name="connsiteX30" fmla="*/ 370332 w 3436620"/>
                <a:gd name="connsiteY30" fmla="*/ 2862072 h 2869692"/>
                <a:gd name="connsiteX31" fmla="*/ 571500 w 3436620"/>
                <a:gd name="connsiteY31" fmla="*/ 2724912 h 2869692"/>
                <a:gd name="connsiteX32" fmla="*/ 726948 w 3436620"/>
                <a:gd name="connsiteY32" fmla="*/ 2331720 h 2869692"/>
                <a:gd name="connsiteX33" fmla="*/ 571500 w 3436620"/>
                <a:gd name="connsiteY33" fmla="*/ 2157984 h 2869692"/>
                <a:gd name="connsiteX34" fmla="*/ 196596 w 3436620"/>
                <a:gd name="connsiteY34" fmla="*/ 2322576 h 2869692"/>
                <a:gd name="connsiteX35" fmla="*/ 32004 w 3436620"/>
                <a:gd name="connsiteY35" fmla="*/ 2203704 h 2869692"/>
                <a:gd name="connsiteX36" fmla="*/ 214884 w 3436620"/>
                <a:gd name="connsiteY36" fmla="*/ 2276856 h 2869692"/>
                <a:gd name="connsiteX37" fmla="*/ 489204 w 3436620"/>
                <a:gd name="connsiteY37" fmla="*/ 2112264 h 2869692"/>
                <a:gd name="connsiteX38" fmla="*/ 608076 w 3436620"/>
                <a:gd name="connsiteY38" fmla="*/ 2002536 h 2869692"/>
                <a:gd name="connsiteX39" fmla="*/ 544068 w 3436620"/>
                <a:gd name="connsiteY39" fmla="*/ 1856232 h 2869692"/>
                <a:gd name="connsiteX40" fmla="*/ 525780 w 3436620"/>
                <a:gd name="connsiteY40" fmla="*/ 1764792 h 2869692"/>
                <a:gd name="connsiteX41" fmla="*/ 443484 w 3436620"/>
                <a:gd name="connsiteY41" fmla="*/ 1673352 h 2869692"/>
                <a:gd name="connsiteX42" fmla="*/ 4572 w 3436620"/>
                <a:gd name="connsiteY42"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977174 w 3436620"/>
                <a:gd name="connsiteY3" fmla="*/ 1582838 h 2869692"/>
                <a:gd name="connsiteX4" fmla="*/ 1312164 w 3436620"/>
                <a:gd name="connsiteY4" fmla="*/ 1645920 h 2869692"/>
                <a:gd name="connsiteX5" fmla="*/ 1970532 w 3436620"/>
                <a:gd name="connsiteY5" fmla="*/ 1069848 h 2869692"/>
                <a:gd name="connsiteX6" fmla="*/ 2537460 w 3436620"/>
                <a:gd name="connsiteY6" fmla="*/ 548640 h 2869692"/>
                <a:gd name="connsiteX7" fmla="*/ 3003804 w 3436620"/>
                <a:gd name="connsiteY7" fmla="*/ 210312 h 2869692"/>
                <a:gd name="connsiteX8" fmla="*/ 3022092 w 3436620"/>
                <a:gd name="connsiteY8" fmla="*/ 9144 h 2869692"/>
                <a:gd name="connsiteX9" fmla="*/ 3296412 w 3436620"/>
                <a:gd name="connsiteY9" fmla="*/ 155448 h 2869692"/>
                <a:gd name="connsiteX10" fmla="*/ 3433572 w 3436620"/>
                <a:gd name="connsiteY10" fmla="*/ 274320 h 2869692"/>
                <a:gd name="connsiteX11" fmla="*/ 3314700 w 3436620"/>
                <a:gd name="connsiteY11" fmla="*/ 320040 h 2869692"/>
                <a:gd name="connsiteX12" fmla="*/ 3104388 w 3436620"/>
                <a:gd name="connsiteY12" fmla="*/ 329184 h 2869692"/>
                <a:gd name="connsiteX13" fmla="*/ 2318004 w 3436620"/>
                <a:gd name="connsiteY13" fmla="*/ 886968 h 2869692"/>
                <a:gd name="connsiteX14" fmla="*/ 1421892 w 3436620"/>
                <a:gd name="connsiteY14" fmla="*/ 1700784 h 2869692"/>
                <a:gd name="connsiteX15" fmla="*/ 1385316 w 3436620"/>
                <a:gd name="connsiteY15" fmla="*/ 1938528 h 2869692"/>
                <a:gd name="connsiteX16" fmla="*/ 1815084 w 3436620"/>
                <a:gd name="connsiteY16" fmla="*/ 1691640 h 2869692"/>
                <a:gd name="connsiteX17" fmla="*/ 1997964 w 3436620"/>
                <a:gd name="connsiteY17" fmla="*/ 1645920 h 2869692"/>
                <a:gd name="connsiteX18" fmla="*/ 1513332 w 3436620"/>
                <a:gd name="connsiteY18" fmla="*/ 1929384 h 2869692"/>
                <a:gd name="connsiteX19" fmla="*/ 1440180 w 3436620"/>
                <a:gd name="connsiteY19" fmla="*/ 2020824 h 2869692"/>
                <a:gd name="connsiteX20" fmla="*/ 1540764 w 3436620"/>
                <a:gd name="connsiteY20" fmla="*/ 2185416 h 2869692"/>
                <a:gd name="connsiteX21" fmla="*/ 1732788 w 3436620"/>
                <a:gd name="connsiteY21" fmla="*/ 2304288 h 2869692"/>
                <a:gd name="connsiteX22" fmla="*/ 1367028 w 3436620"/>
                <a:gd name="connsiteY22" fmla="*/ 2185416 h 2869692"/>
                <a:gd name="connsiteX23" fmla="*/ 1476756 w 3436620"/>
                <a:gd name="connsiteY23" fmla="*/ 2423160 h 2869692"/>
                <a:gd name="connsiteX24" fmla="*/ 1248156 w 3436620"/>
                <a:gd name="connsiteY24" fmla="*/ 2231136 h 2869692"/>
                <a:gd name="connsiteX25" fmla="*/ 1037844 w 3436620"/>
                <a:gd name="connsiteY25" fmla="*/ 2340864 h 2869692"/>
                <a:gd name="connsiteX26" fmla="*/ 909828 w 3436620"/>
                <a:gd name="connsiteY26" fmla="*/ 2834640 h 2869692"/>
                <a:gd name="connsiteX27" fmla="*/ 964692 w 3436620"/>
                <a:gd name="connsiteY27" fmla="*/ 2304288 h 2869692"/>
                <a:gd name="connsiteX28" fmla="*/ 754380 w 3436620"/>
                <a:gd name="connsiteY28" fmla="*/ 2459736 h 2869692"/>
                <a:gd name="connsiteX29" fmla="*/ 589788 w 3436620"/>
                <a:gd name="connsiteY29" fmla="*/ 2770632 h 2869692"/>
                <a:gd name="connsiteX30" fmla="*/ 370332 w 3436620"/>
                <a:gd name="connsiteY30" fmla="*/ 2862072 h 2869692"/>
                <a:gd name="connsiteX31" fmla="*/ 571500 w 3436620"/>
                <a:gd name="connsiteY31" fmla="*/ 2724912 h 2869692"/>
                <a:gd name="connsiteX32" fmla="*/ 726948 w 3436620"/>
                <a:gd name="connsiteY32" fmla="*/ 2331720 h 2869692"/>
                <a:gd name="connsiteX33" fmla="*/ 571500 w 3436620"/>
                <a:gd name="connsiteY33" fmla="*/ 2157984 h 2869692"/>
                <a:gd name="connsiteX34" fmla="*/ 196596 w 3436620"/>
                <a:gd name="connsiteY34" fmla="*/ 2322576 h 2869692"/>
                <a:gd name="connsiteX35" fmla="*/ 32004 w 3436620"/>
                <a:gd name="connsiteY35" fmla="*/ 2203704 h 2869692"/>
                <a:gd name="connsiteX36" fmla="*/ 214884 w 3436620"/>
                <a:gd name="connsiteY36" fmla="*/ 2276856 h 2869692"/>
                <a:gd name="connsiteX37" fmla="*/ 489204 w 3436620"/>
                <a:gd name="connsiteY37" fmla="*/ 2112264 h 2869692"/>
                <a:gd name="connsiteX38" fmla="*/ 608076 w 3436620"/>
                <a:gd name="connsiteY38" fmla="*/ 2002536 h 2869692"/>
                <a:gd name="connsiteX39" fmla="*/ 544068 w 3436620"/>
                <a:gd name="connsiteY39" fmla="*/ 1856232 h 2869692"/>
                <a:gd name="connsiteX40" fmla="*/ 525780 w 3436620"/>
                <a:gd name="connsiteY40" fmla="*/ 1764792 h 2869692"/>
                <a:gd name="connsiteX41" fmla="*/ 443484 w 3436620"/>
                <a:gd name="connsiteY41" fmla="*/ 1673352 h 2869692"/>
                <a:gd name="connsiteX42" fmla="*/ 4572 w 3436620"/>
                <a:gd name="connsiteY42"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977174 w 3436620"/>
                <a:gd name="connsiteY3" fmla="*/ 1582838 h 2869692"/>
                <a:gd name="connsiteX4" fmla="*/ 1312164 w 3436620"/>
                <a:gd name="connsiteY4" fmla="*/ 1645920 h 2869692"/>
                <a:gd name="connsiteX5" fmla="*/ 1970532 w 3436620"/>
                <a:gd name="connsiteY5" fmla="*/ 1069848 h 2869692"/>
                <a:gd name="connsiteX6" fmla="*/ 2537460 w 3436620"/>
                <a:gd name="connsiteY6" fmla="*/ 548640 h 2869692"/>
                <a:gd name="connsiteX7" fmla="*/ 3003804 w 3436620"/>
                <a:gd name="connsiteY7" fmla="*/ 210312 h 2869692"/>
                <a:gd name="connsiteX8" fmla="*/ 3022092 w 3436620"/>
                <a:gd name="connsiteY8" fmla="*/ 9144 h 2869692"/>
                <a:gd name="connsiteX9" fmla="*/ 3296412 w 3436620"/>
                <a:gd name="connsiteY9" fmla="*/ 155448 h 2869692"/>
                <a:gd name="connsiteX10" fmla="*/ 3433572 w 3436620"/>
                <a:gd name="connsiteY10" fmla="*/ 274320 h 2869692"/>
                <a:gd name="connsiteX11" fmla="*/ 3314700 w 3436620"/>
                <a:gd name="connsiteY11" fmla="*/ 320040 h 2869692"/>
                <a:gd name="connsiteX12" fmla="*/ 3104388 w 3436620"/>
                <a:gd name="connsiteY12" fmla="*/ 329184 h 2869692"/>
                <a:gd name="connsiteX13" fmla="*/ 2318004 w 3436620"/>
                <a:gd name="connsiteY13" fmla="*/ 886968 h 2869692"/>
                <a:gd name="connsiteX14" fmla="*/ 1421892 w 3436620"/>
                <a:gd name="connsiteY14" fmla="*/ 1700784 h 2869692"/>
                <a:gd name="connsiteX15" fmla="*/ 1385316 w 3436620"/>
                <a:gd name="connsiteY15" fmla="*/ 1938528 h 2869692"/>
                <a:gd name="connsiteX16" fmla="*/ 1815084 w 3436620"/>
                <a:gd name="connsiteY16" fmla="*/ 1691640 h 2869692"/>
                <a:gd name="connsiteX17" fmla="*/ 1997964 w 3436620"/>
                <a:gd name="connsiteY17" fmla="*/ 1645920 h 2869692"/>
                <a:gd name="connsiteX18" fmla="*/ 1513332 w 3436620"/>
                <a:gd name="connsiteY18" fmla="*/ 1929384 h 2869692"/>
                <a:gd name="connsiteX19" fmla="*/ 1440180 w 3436620"/>
                <a:gd name="connsiteY19" fmla="*/ 2020824 h 2869692"/>
                <a:gd name="connsiteX20" fmla="*/ 1540764 w 3436620"/>
                <a:gd name="connsiteY20" fmla="*/ 2185416 h 2869692"/>
                <a:gd name="connsiteX21" fmla="*/ 1732788 w 3436620"/>
                <a:gd name="connsiteY21" fmla="*/ 2304288 h 2869692"/>
                <a:gd name="connsiteX22" fmla="*/ 1367028 w 3436620"/>
                <a:gd name="connsiteY22" fmla="*/ 2185416 h 2869692"/>
                <a:gd name="connsiteX23" fmla="*/ 1476756 w 3436620"/>
                <a:gd name="connsiteY23" fmla="*/ 2423160 h 2869692"/>
                <a:gd name="connsiteX24" fmla="*/ 1248156 w 3436620"/>
                <a:gd name="connsiteY24" fmla="*/ 2231136 h 2869692"/>
                <a:gd name="connsiteX25" fmla="*/ 1037844 w 3436620"/>
                <a:gd name="connsiteY25" fmla="*/ 2340864 h 2869692"/>
                <a:gd name="connsiteX26" fmla="*/ 909828 w 3436620"/>
                <a:gd name="connsiteY26" fmla="*/ 2834640 h 2869692"/>
                <a:gd name="connsiteX27" fmla="*/ 964692 w 3436620"/>
                <a:gd name="connsiteY27" fmla="*/ 2304288 h 2869692"/>
                <a:gd name="connsiteX28" fmla="*/ 754380 w 3436620"/>
                <a:gd name="connsiteY28" fmla="*/ 2459736 h 2869692"/>
                <a:gd name="connsiteX29" fmla="*/ 589788 w 3436620"/>
                <a:gd name="connsiteY29" fmla="*/ 2770632 h 2869692"/>
                <a:gd name="connsiteX30" fmla="*/ 370332 w 3436620"/>
                <a:gd name="connsiteY30" fmla="*/ 2862072 h 2869692"/>
                <a:gd name="connsiteX31" fmla="*/ 571500 w 3436620"/>
                <a:gd name="connsiteY31" fmla="*/ 2724912 h 2869692"/>
                <a:gd name="connsiteX32" fmla="*/ 726948 w 3436620"/>
                <a:gd name="connsiteY32" fmla="*/ 2331720 h 2869692"/>
                <a:gd name="connsiteX33" fmla="*/ 571500 w 3436620"/>
                <a:gd name="connsiteY33" fmla="*/ 2157984 h 2869692"/>
                <a:gd name="connsiteX34" fmla="*/ 196596 w 3436620"/>
                <a:gd name="connsiteY34" fmla="*/ 2322576 h 2869692"/>
                <a:gd name="connsiteX35" fmla="*/ 32004 w 3436620"/>
                <a:gd name="connsiteY35" fmla="*/ 2203704 h 2869692"/>
                <a:gd name="connsiteX36" fmla="*/ 214884 w 3436620"/>
                <a:gd name="connsiteY36" fmla="*/ 2276856 h 2869692"/>
                <a:gd name="connsiteX37" fmla="*/ 489204 w 3436620"/>
                <a:gd name="connsiteY37" fmla="*/ 2112264 h 2869692"/>
                <a:gd name="connsiteX38" fmla="*/ 608076 w 3436620"/>
                <a:gd name="connsiteY38" fmla="*/ 2002536 h 2869692"/>
                <a:gd name="connsiteX39" fmla="*/ 544068 w 3436620"/>
                <a:gd name="connsiteY39" fmla="*/ 1856232 h 2869692"/>
                <a:gd name="connsiteX40" fmla="*/ 525780 w 3436620"/>
                <a:gd name="connsiteY40" fmla="*/ 1764792 h 2869692"/>
                <a:gd name="connsiteX41" fmla="*/ 443484 w 3436620"/>
                <a:gd name="connsiteY41" fmla="*/ 1673352 h 2869692"/>
                <a:gd name="connsiteX42" fmla="*/ 4572 w 3436620"/>
                <a:gd name="connsiteY42"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977174 w 3436620"/>
                <a:gd name="connsiteY3" fmla="*/ 1582838 h 2869692"/>
                <a:gd name="connsiteX4" fmla="*/ 882413 w 3436620"/>
                <a:gd name="connsiteY4" fmla="*/ 1570484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977174 w 3436620"/>
                <a:gd name="connsiteY3" fmla="*/ 1582838 h 2869692"/>
                <a:gd name="connsiteX4" fmla="*/ 1024824 w 3436620"/>
                <a:gd name="connsiteY4" fmla="*/ 1636826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859580 w 3436620"/>
                <a:gd name="connsiteY3" fmla="*/ 1014326 h 2869692"/>
                <a:gd name="connsiteX4" fmla="*/ 1024824 w 3436620"/>
                <a:gd name="connsiteY4" fmla="*/ 1636826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799254 w 3436620"/>
                <a:gd name="connsiteY3" fmla="*/ 1163612 h 2869692"/>
                <a:gd name="connsiteX4" fmla="*/ 1024824 w 3436620"/>
                <a:gd name="connsiteY4" fmla="*/ 1636826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799254 w 3436620"/>
                <a:gd name="connsiteY3" fmla="*/ 1163612 h 2869692"/>
                <a:gd name="connsiteX4" fmla="*/ 1024824 w 3436620"/>
                <a:gd name="connsiteY4" fmla="*/ 1636826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 name="connsiteX0" fmla="*/ 4572 w 3436620"/>
                <a:gd name="connsiteY0" fmla="*/ 1563624 h 2869692"/>
                <a:gd name="connsiteX1" fmla="*/ 416052 w 3436620"/>
                <a:gd name="connsiteY1" fmla="*/ 1609344 h 2869692"/>
                <a:gd name="connsiteX2" fmla="*/ 672263 w 3436620"/>
                <a:gd name="connsiteY2" fmla="*/ 1563823 h 2869692"/>
                <a:gd name="connsiteX3" fmla="*/ 799254 w 3436620"/>
                <a:gd name="connsiteY3" fmla="*/ 1163612 h 2869692"/>
                <a:gd name="connsiteX4" fmla="*/ 1024824 w 3436620"/>
                <a:gd name="connsiteY4" fmla="*/ 1636826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436620" h="2869692">
                  <a:moveTo>
                    <a:pt x="4572" y="1563624"/>
                  </a:moveTo>
                  <a:cubicBezTo>
                    <a:pt x="0" y="1552956"/>
                    <a:pt x="304770" y="1609311"/>
                    <a:pt x="416052" y="1609344"/>
                  </a:cubicBezTo>
                  <a:cubicBezTo>
                    <a:pt x="527334" y="1609377"/>
                    <a:pt x="578743" y="1568241"/>
                    <a:pt x="672263" y="1563823"/>
                  </a:cubicBezTo>
                  <a:cubicBezTo>
                    <a:pt x="784761" y="1567100"/>
                    <a:pt x="767606" y="895501"/>
                    <a:pt x="799254" y="1163612"/>
                  </a:cubicBezTo>
                  <a:cubicBezTo>
                    <a:pt x="817339" y="1163666"/>
                    <a:pt x="939339" y="1556441"/>
                    <a:pt x="1024824" y="1636826"/>
                  </a:cubicBezTo>
                  <a:cubicBezTo>
                    <a:pt x="1110309" y="1717211"/>
                    <a:pt x="1154546" y="1740416"/>
                    <a:pt x="1312164" y="1645920"/>
                  </a:cubicBezTo>
                  <a:cubicBezTo>
                    <a:pt x="1469782" y="1551424"/>
                    <a:pt x="1766316" y="1252728"/>
                    <a:pt x="1970532" y="1069848"/>
                  </a:cubicBezTo>
                  <a:cubicBezTo>
                    <a:pt x="2174748" y="886968"/>
                    <a:pt x="2365248" y="691896"/>
                    <a:pt x="2537460" y="548640"/>
                  </a:cubicBezTo>
                  <a:cubicBezTo>
                    <a:pt x="2709672" y="405384"/>
                    <a:pt x="2923032" y="300228"/>
                    <a:pt x="3003804" y="210312"/>
                  </a:cubicBezTo>
                  <a:cubicBezTo>
                    <a:pt x="3084576" y="120396"/>
                    <a:pt x="2973324" y="18288"/>
                    <a:pt x="3022092" y="9144"/>
                  </a:cubicBezTo>
                  <a:cubicBezTo>
                    <a:pt x="3070860" y="0"/>
                    <a:pt x="3227832" y="111252"/>
                    <a:pt x="3296412" y="155448"/>
                  </a:cubicBezTo>
                  <a:cubicBezTo>
                    <a:pt x="3364992" y="199644"/>
                    <a:pt x="3430524" y="246888"/>
                    <a:pt x="3433572" y="274320"/>
                  </a:cubicBezTo>
                  <a:cubicBezTo>
                    <a:pt x="3436620" y="301752"/>
                    <a:pt x="3369564" y="310896"/>
                    <a:pt x="3314700" y="320040"/>
                  </a:cubicBezTo>
                  <a:cubicBezTo>
                    <a:pt x="3259836" y="329184"/>
                    <a:pt x="3270504" y="234696"/>
                    <a:pt x="3104388" y="329184"/>
                  </a:cubicBezTo>
                  <a:cubicBezTo>
                    <a:pt x="2938272" y="423672"/>
                    <a:pt x="2598420" y="658368"/>
                    <a:pt x="2318004" y="886968"/>
                  </a:cubicBezTo>
                  <a:cubicBezTo>
                    <a:pt x="2037588" y="1115568"/>
                    <a:pt x="1577340" y="1525524"/>
                    <a:pt x="1421892" y="1700784"/>
                  </a:cubicBezTo>
                  <a:cubicBezTo>
                    <a:pt x="1266444" y="1876044"/>
                    <a:pt x="1319784" y="1940052"/>
                    <a:pt x="1385316" y="1938528"/>
                  </a:cubicBezTo>
                  <a:cubicBezTo>
                    <a:pt x="1450848" y="1937004"/>
                    <a:pt x="1712976" y="1740408"/>
                    <a:pt x="1815084" y="1691640"/>
                  </a:cubicBezTo>
                  <a:cubicBezTo>
                    <a:pt x="1917192" y="1642872"/>
                    <a:pt x="2048256" y="1606296"/>
                    <a:pt x="1997964" y="1645920"/>
                  </a:cubicBezTo>
                  <a:cubicBezTo>
                    <a:pt x="1947672" y="1685544"/>
                    <a:pt x="1606296" y="1866900"/>
                    <a:pt x="1513332" y="1929384"/>
                  </a:cubicBezTo>
                  <a:cubicBezTo>
                    <a:pt x="1420368" y="1991868"/>
                    <a:pt x="1435608" y="1978152"/>
                    <a:pt x="1440180" y="2020824"/>
                  </a:cubicBezTo>
                  <a:cubicBezTo>
                    <a:pt x="1444752" y="2063496"/>
                    <a:pt x="1491996" y="2138172"/>
                    <a:pt x="1540764" y="2185416"/>
                  </a:cubicBezTo>
                  <a:cubicBezTo>
                    <a:pt x="1589532" y="2232660"/>
                    <a:pt x="1761744" y="2304288"/>
                    <a:pt x="1732788" y="2304288"/>
                  </a:cubicBezTo>
                  <a:cubicBezTo>
                    <a:pt x="1703832" y="2304288"/>
                    <a:pt x="1409700" y="2165604"/>
                    <a:pt x="1367028" y="2185416"/>
                  </a:cubicBezTo>
                  <a:cubicBezTo>
                    <a:pt x="1324356" y="2205228"/>
                    <a:pt x="1496568" y="2415540"/>
                    <a:pt x="1476756" y="2423160"/>
                  </a:cubicBezTo>
                  <a:cubicBezTo>
                    <a:pt x="1456944" y="2430780"/>
                    <a:pt x="1321308" y="2244852"/>
                    <a:pt x="1248156" y="2231136"/>
                  </a:cubicBezTo>
                  <a:cubicBezTo>
                    <a:pt x="1175004" y="2217420"/>
                    <a:pt x="1094232" y="2240280"/>
                    <a:pt x="1037844" y="2340864"/>
                  </a:cubicBezTo>
                  <a:cubicBezTo>
                    <a:pt x="981456" y="2441448"/>
                    <a:pt x="922020" y="2840736"/>
                    <a:pt x="909828" y="2834640"/>
                  </a:cubicBezTo>
                  <a:cubicBezTo>
                    <a:pt x="897636" y="2828544"/>
                    <a:pt x="990600" y="2366772"/>
                    <a:pt x="964692" y="2304288"/>
                  </a:cubicBezTo>
                  <a:cubicBezTo>
                    <a:pt x="938784" y="2241804"/>
                    <a:pt x="816864" y="2382012"/>
                    <a:pt x="754380" y="2459736"/>
                  </a:cubicBezTo>
                  <a:cubicBezTo>
                    <a:pt x="691896" y="2537460"/>
                    <a:pt x="653796" y="2703576"/>
                    <a:pt x="589788" y="2770632"/>
                  </a:cubicBezTo>
                  <a:cubicBezTo>
                    <a:pt x="525780" y="2837688"/>
                    <a:pt x="373380" y="2869692"/>
                    <a:pt x="370332" y="2862072"/>
                  </a:cubicBezTo>
                  <a:cubicBezTo>
                    <a:pt x="367284" y="2854452"/>
                    <a:pt x="512064" y="2813304"/>
                    <a:pt x="571500" y="2724912"/>
                  </a:cubicBezTo>
                  <a:cubicBezTo>
                    <a:pt x="630936" y="2636520"/>
                    <a:pt x="726948" y="2426208"/>
                    <a:pt x="726948" y="2331720"/>
                  </a:cubicBezTo>
                  <a:cubicBezTo>
                    <a:pt x="726948" y="2237232"/>
                    <a:pt x="659892" y="2159508"/>
                    <a:pt x="571500" y="2157984"/>
                  </a:cubicBezTo>
                  <a:cubicBezTo>
                    <a:pt x="483108" y="2156460"/>
                    <a:pt x="286512" y="2314956"/>
                    <a:pt x="196596" y="2322576"/>
                  </a:cubicBezTo>
                  <a:cubicBezTo>
                    <a:pt x="106680" y="2330196"/>
                    <a:pt x="28956" y="2211324"/>
                    <a:pt x="32004" y="2203704"/>
                  </a:cubicBezTo>
                  <a:cubicBezTo>
                    <a:pt x="35052" y="2196084"/>
                    <a:pt x="138684" y="2292096"/>
                    <a:pt x="214884" y="2276856"/>
                  </a:cubicBezTo>
                  <a:cubicBezTo>
                    <a:pt x="291084" y="2261616"/>
                    <a:pt x="423672" y="2157984"/>
                    <a:pt x="489204" y="2112264"/>
                  </a:cubicBezTo>
                  <a:cubicBezTo>
                    <a:pt x="554736" y="2066544"/>
                    <a:pt x="598932" y="2045208"/>
                    <a:pt x="608076" y="2002536"/>
                  </a:cubicBezTo>
                  <a:cubicBezTo>
                    <a:pt x="617220" y="1959864"/>
                    <a:pt x="557784" y="1895856"/>
                    <a:pt x="544068" y="1856232"/>
                  </a:cubicBezTo>
                  <a:cubicBezTo>
                    <a:pt x="530352" y="1816608"/>
                    <a:pt x="542544" y="1795272"/>
                    <a:pt x="525780" y="1764792"/>
                  </a:cubicBezTo>
                  <a:cubicBezTo>
                    <a:pt x="509016" y="1734312"/>
                    <a:pt x="527304" y="1705356"/>
                    <a:pt x="443484" y="1673352"/>
                  </a:cubicBezTo>
                  <a:cubicBezTo>
                    <a:pt x="359664" y="1641348"/>
                    <a:pt x="9144" y="1574292"/>
                    <a:pt x="4572" y="1563624"/>
                  </a:cubicBezTo>
                  <a:close/>
                </a:path>
              </a:pathLst>
            </a:custGeom>
            <a:solidFill>
              <a:schemeClr val="accent5">
                <a:lumMod val="75000"/>
              </a:schemeClr>
            </a:solidFill>
            <a:ln>
              <a:solidFill>
                <a:schemeClr val="accent5">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2" name="Volný tvar 11">
              <a:extLst>
                <a:ext uri="{FF2B5EF4-FFF2-40B4-BE49-F238E27FC236}">
                  <a16:creationId xmlns:a16="http://schemas.microsoft.com/office/drawing/2014/main" id="{C090E1C1-A893-499B-94B9-ADAD689F2517}"/>
                </a:ext>
              </a:extLst>
            </p:cNvPr>
            <p:cNvSpPr/>
            <p:nvPr/>
          </p:nvSpPr>
          <p:spPr>
            <a:xfrm>
              <a:off x="1258621" y="1916375"/>
              <a:ext cx="209555" cy="127974"/>
            </a:xfrm>
            <a:custGeom>
              <a:avLst/>
              <a:gdLst>
                <a:gd name="connsiteX0" fmla="*/ 7937 w 279399"/>
                <a:gd name="connsiteY0" fmla="*/ 97896 h 127529"/>
                <a:gd name="connsiteX1" fmla="*/ 141287 w 279399"/>
                <a:gd name="connsiteY1" fmla="*/ 8996 h 127529"/>
                <a:gd name="connsiteX2" fmla="*/ 271462 w 279399"/>
                <a:gd name="connsiteY2" fmla="*/ 43921 h 127529"/>
                <a:gd name="connsiteX3" fmla="*/ 188912 w 279399"/>
                <a:gd name="connsiteY3" fmla="*/ 113771 h 127529"/>
                <a:gd name="connsiteX4" fmla="*/ 7937 w 279399"/>
                <a:gd name="connsiteY4" fmla="*/ 97896 h 127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399" h="127529">
                  <a:moveTo>
                    <a:pt x="7937" y="97896"/>
                  </a:moveTo>
                  <a:cubicBezTo>
                    <a:pt x="0" y="80434"/>
                    <a:pt x="97366" y="17992"/>
                    <a:pt x="141287" y="8996"/>
                  </a:cubicBezTo>
                  <a:cubicBezTo>
                    <a:pt x="185208" y="0"/>
                    <a:pt x="263525" y="26459"/>
                    <a:pt x="271462" y="43921"/>
                  </a:cubicBezTo>
                  <a:cubicBezTo>
                    <a:pt x="279399" y="61383"/>
                    <a:pt x="230187" y="100013"/>
                    <a:pt x="188912" y="113771"/>
                  </a:cubicBezTo>
                  <a:cubicBezTo>
                    <a:pt x="147637" y="127529"/>
                    <a:pt x="15874" y="115358"/>
                    <a:pt x="7937" y="97896"/>
                  </a:cubicBezTo>
                  <a:close/>
                </a:path>
              </a:pathLst>
            </a:custGeom>
            <a:solidFill>
              <a:srgbClr val="FFFF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grpSp>
        <p:nvGrpSpPr>
          <p:cNvPr id="4" name="Skupina 12">
            <a:extLst>
              <a:ext uri="{FF2B5EF4-FFF2-40B4-BE49-F238E27FC236}">
                <a16:creationId xmlns:a16="http://schemas.microsoft.com/office/drawing/2014/main" id="{E6E8352A-3F8A-44F7-B833-1C79578FAE5B}"/>
              </a:ext>
            </a:extLst>
          </p:cNvPr>
          <p:cNvGrpSpPr>
            <a:grpSpLocks/>
          </p:cNvGrpSpPr>
          <p:nvPr/>
        </p:nvGrpSpPr>
        <p:grpSpPr bwMode="auto">
          <a:xfrm>
            <a:off x="7319964" y="1658939"/>
            <a:ext cx="936625" cy="1031875"/>
            <a:chOff x="590508" y="1621050"/>
            <a:chExt cx="1452097" cy="1599675"/>
          </a:xfrm>
        </p:grpSpPr>
        <p:sp>
          <p:nvSpPr>
            <p:cNvPr id="14" name="Volný tvar 13">
              <a:extLst>
                <a:ext uri="{FF2B5EF4-FFF2-40B4-BE49-F238E27FC236}">
                  <a16:creationId xmlns:a16="http://schemas.microsoft.com/office/drawing/2014/main" id="{2B24AA5C-CCDC-49A1-8997-68CD7755E6FD}"/>
                </a:ext>
              </a:extLst>
            </p:cNvPr>
            <p:cNvSpPr/>
            <p:nvPr/>
          </p:nvSpPr>
          <p:spPr>
            <a:xfrm rot="7885886">
              <a:off x="516719" y="1694839"/>
              <a:ext cx="1599675" cy="1452097"/>
            </a:xfrm>
            <a:custGeom>
              <a:avLst/>
              <a:gdLst>
                <a:gd name="connsiteX0" fmla="*/ 4572 w 3436620"/>
                <a:gd name="connsiteY0" fmla="*/ 1563624 h 2869692"/>
                <a:gd name="connsiteX1" fmla="*/ 416052 w 3436620"/>
                <a:gd name="connsiteY1" fmla="*/ 1609344 h 2869692"/>
                <a:gd name="connsiteX2" fmla="*/ 690372 w 3436620"/>
                <a:gd name="connsiteY2" fmla="*/ 1737360 h 2869692"/>
                <a:gd name="connsiteX3" fmla="*/ 973836 w 3436620"/>
                <a:gd name="connsiteY3" fmla="*/ 1746504 h 2869692"/>
                <a:gd name="connsiteX4" fmla="*/ 1312164 w 3436620"/>
                <a:gd name="connsiteY4" fmla="*/ 1645920 h 2869692"/>
                <a:gd name="connsiteX5" fmla="*/ 1970532 w 3436620"/>
                <a:gd name="connsiteY5" fmla="*/ 1069848 h 2869692"/>
                <a:gd name="connsiteX6" fmla="*/ 2537460 w 3436620"/>
                <a:gd name="connsiteY6" fmla="*/ 548640 h 2869692"/>
                <a:gd name="connsiteX7" fmla="*/ 3003804 w 3436620"/>
                <a:gd name="connsiteY7" fmla="*/ 210312 h 2869692"/>
                <a:gd name="connsiteX8" fmla="*/ 3022092 w 3436620"/>
                <a:gd name="connsiteY8" fmla="*/ 9144 h 2869692"/>
                <a:gd name="connsiteX9" fmla="*/ 3296412 w 3436620"/>
                <a:gd name="connsiteY9" fmla="*/ 155448 h 2869692"/>
                <a:gd name="connsiteX10" fmla="*/ 3433572 w 3436620"/>
                <a:gd name="connsiteY10" fmla="*/ 274320 h 2869692"/>
                <a:gd name="connsiteX11" fmla="*/ 3314700 w 3436620"/>
                <a:gd name="connsiteY11" fmla="*/ 320040 h 2869692"/>
                <a:gd name="connsiteX12" fmla="*/ 3104388 w 3436620"/>
                <a:gd name="connsiteY12" fmla="*/ 329184 h 2869692"/>
                <a:gd name="connsiteX13" fmla="*/ 2318004 w 3436620"/>
                <a:gd name="connsiteY13" fmla="*/ 886968 h 2869692"/>
                <a:gd name="connsiteX14" fmla="*/ 1421892 w 3436620"/>
                <a:gd name="connsiteY14" fmla="*/ 1700784 h 2869692"/>
                <a:gd name="connsiteX15" fmla="*/ 1385316 w 3436620"/>
                <a:gd name="connsiteY15" fmla="*/ 1938528 h 2869692"/>
                <a:gd name="connsiteX16" fmla="*/ 1815084 w 3436620"/>
                <a:gd name="connsiteY16" fmla="*/ 1691640 h 2869692"/>
                <a:gd name="connsiteX17" fmla="*/ 1997964 w 3436620"/>
                <a:gd name="connsiteY17" fmla="*/ 1645920 h 2869692"/>
                <a:gd name="connsiteX18" fmla="*/ 1513332 w 3436620"/>
                <a:gd name="connsiteY18" fmla="*/ 1929384 h 2869692"/>
                <a:gd name="connsiteX19" fmla="*/ 1440180 w 3436620"/>
                <a:gd name="connsiteY19" fmla="*/ 2020824 h 2869692"/>
                <a:gd name="connsiteX20" fmla="*/ 1540764 w 3436620"/>
                <a:gd name="connsiteY20" fmla="*/ 2185416 h 2869692"/>
                <a:gd name="connsiteX21" fmla="*/ 1732788 w 3436620"/>
                <a:gd name="connsiteY21" fmla="*/ 2304288 h 2869692"/>
                <a:gd name="connsiteX22" fmla="*/ 1367028 w 3436620"/>
                <a:gd name="connsiteY22" fmla="*/ 2185416 h 2869692"/>
                <a:gd name="connsiteX23" fmla="*/ 1476756 w 3436620"/>
                <a:gd name="connsiteY23" fmla="*/ 2423160 h 2869692"/>
                <a:gd name="connsiteX24" fmla="*/ 1248156 w 3436620"/>
                <a:gd name="connsiteY24" fmla="*/ 2231136 h 2869692"/>
                <a:gd name="connsiteX25" fmla="*/ 1037844 w 3436620"/>
                <a:gd name="connsiteY25" fmla="*/ 2340864 h 2869692"/>
                <a:gd name="connsiteX26" fmla="*/ 909828 w 3436620"/>
                <a:gd name="connsiteY26" fmla="*/ 2834640 h 2869692"/>
                <a:gd name="connsiteX27" fmla="*/ 964692 w 3436620"/>
                <a:gd name="connsiteY27" fmla="*/ 2304288 h 2869692"/>
                <a:gd name="connsiteX28" fmla="*/ 754380 w 3436620"/>
                <a:gd name="connsiteY28" fmla="*/ 2459736 h 2869692"/>
                <a:gd name="connsiteX29" fmla="*/ 589788 w 3436620"/>
                <a:gd name="connsiteY29" fmla="*/ 2770632 h 2869692"/>
                <a:gd name="connsiteX30" fmla="*/ 370332 w 3436620"/>
                <a:gd name="connsiteY30" fmla="*/ 2862072 h 2869692"/>
                <a:gd name="connsiteX31" fmla="*/ 571500 w 3436620"/>
                <a:gd name="connsiteY31" fmla="*/ 2724912 h 2869692"/>
                <a:gd name="connsiteX32" fmla="*/ 726948 w 3436620"/>
                <a:gd name="connsiteY32" fmla="*/ 2331720 h 2869692"/>
                <a:gd name="connsiteX33" fmla="*/ 571500 w 3436620"/>
                <a:gd name="connsiteY33" fmla="*/ 2157984 h 2869692"/>
                <a:gd name="connsiteX34" fmla="*/ 196596 w 3436620"/>
                <a:gd name="connsiteY34" fmla="*/ 2322576 h 2869692"/>
                <a:gd name="connsiteX35" fmla="*/ 32004 w 3436620"/>
                <a:gd name="connsiteY35" fmla="*/ 2203704 h 2869692"/>
                <a:gd name="connsiteX36" fmla="*/ 214884 w 3436620"/>
                <a:gd name="connsiteY36" fmla="*/ 2276856 h 2869692"/>
                <a:gd name="connsiteX37" fmla="*/ 489204 w 3436620"/>
                <a:gd name="connsiteY37" fmla="*/ 2112264 h 2869692"/>
                <a:gd name="connsiteX38" fmla="*/ 608076 w 3436620"/>
                <a:gd name="connsiteY38" fmla="*/ 2002536 h 2869692"/>
                <a:gd name="connsiteX39" fmla="*/ 544068 w 3436620"/>
                <a:gd name="connsiteY39" fmla="*/ 1856232 h 2869692"/>
                <a:gd name="connsiteX40" fmla="*/ 525780 w 3436620"/>
                <a:gd name="connsiteY40" fmla="*/ 1764792 h 2869692"/>
                <a:gd name="connsiteX41" fmla="*/ 443484 w 3436620"/>
                <a:gd name="connsiteY41" fmla="*/ 1673352 h 2869692"/>
                <a:gd name="connsiteX42" fmla="*/ 4572 w 3436620"/>
                <a:gd name="connsiteY42" fmla="*/ 1563624 h 2869692"/>
                <a:gd name="connsiteX0" fmla="*/ 4572 w 3436620"/>
                <a:gd name="connsiteY0" fmla="*/ 1563624 h 2869692"/>
                <a:gd name="connsiteX1" fmla="*/ 416052 w 3436620"/>
                <a:gd name="connsiteY1" fmla="*/ 1609344 h 2869692"/>
                <a:gd name="connsiteX2" fmla="*/ 690372 w 3436620"/>
                <a:gd name="connsiteY2" fmla="*/ 1737360 h 2869692"/>
                <a:gd name="connsiteX3" fmla="*/ 977174 w 3436620"/>
                <a:gd name="connsiteY3" fmla="*/ 1582838 h 2869692"/>
                <a:gd name="connsiteX4" fmla="*/ 1312164 w 3436620"/>
                <a:gd name="connsiteY4" fmla="*/ 1645920 h 2869692"/>
                <a:gd name="connsiteX5" fmla="*/ 1970532 w 3436620"/>
                <a:gd name="connsiteY5" fmla="*/ 1069848 h 2869692"/>
                <a:gd name="connsiteX6" fmla="*/ 2537460 w 3436620"/>
                <a:gd name="connsiteY6" fmla="*/ 548640 h 2869692"/>
                <a:gd name="connsiteX7" fmla="*/ 3003804 w 3436620"/>
                <a:gd name="connsiteY7" fmla="*/ 210312 h 2869692"/>
                <a:gd name="connsiteX8" fmla="*/ 3022092 w 3436620"/>
                <a:gd name="connsiteY8" fmla="*/ 9144 h 2869692"/>
                <a:gd name="connsiteX9" fmla="*/ 3296412 w 3436620"/>
                <a:gd name="connsiteY9" fmla="*/ 155448 h 2869692"/>
                <a:gd name="connsiteX10" fmla="*/ 3433572 w 3436620"/>
                <a:gd name="connsiteY10" fmla="*/ 274320 h 2869692"/>
                <a:gd name="connsiteX11" fmla="*/ 3314700 w 3436620"/>
                <a:gd name="connsiteY11" fmla="*/ 320040 h 2869692"/>
                <a:gd name="connsiteX12" fmla="*/ 3104388 w 3436620"/>
                <a:gd name="connsiteY12" fmla="*/ 329184 h 2869692"/>
                <a:gd name="connsiteX13" fmla="*/ 2318004 w 3436620"/>
                <a:gd name="connsiteY13" fmla="*/ 886968 h 2869692"/>
                <a:gd name="connsiteX14" fmla="*/ 1421892 w 3436620"/>
                <a:gd name="connsiteY14" fmla="*/ 1700784 h 2869692"/>
                <a:gd name="connsiteX15" fmla="*/ 1385316 w 3436620"/>
                <a:gd name="connsiteY15" fmla="*/ 1938528 h 2869692"/>
                <a:gd name="connsiteX16" fmla="*/ 1815084 w 3436620"/>
                <a:gd name="connsiteY16" fmla="*/ 1691640 h 2869692"/>
                <a:gd name="connsiteX17" fmla="*/ 1997964 w 3436620"/>
                <a:gd name="connsiteY17" fmla="*/ 1645920 h 2869692"/>
                <a:gd name="connsiteX18" fmla="*/ 1513332 w 3436620"/>
                <a:gd name="connsiteY18" fmla="*/ 1929384 h 2869692"/>
                <a:gd name="connsiteX19" fmla="*/ 1440180 w 3436620"/>
                <a:gd name="connsiteY19" fmla="*/ 2020824 h 2869692"/>
                <a:gd name="connsiteX20" fmla="*/ 1540764 w 3436620"/>
                <a:gd name="connsiteY20" fmla="*/ 2185416 h 2869692"/>
                <a:gd name="connsiteX21" fmla="*/ 1732788 w 3436620"/>
                <a:gd name="connsiteY21" fmla="*/ 2304288 h 2869692"/>
                <a:gd name="connsiteX22" fmla="*/ 1367028 w 3436620"/>
                <a:gd name="connsiteY22" fmla="*/ 2185416 h 2869692"/>
                <a:gd name="connsiteX23" fmla="*/ 1476756 w 3436620"/>
                <a:gd name="connsiteY23" fmla="*/ 2423160 h 2869692"/>
                <a:gd name="connsiteX24" fmla="*/ 1248156 w 3436620"/>
                <a:gd name="connsiteY24" fmla="*/ 2231136 h 2869692"/>
                <a:gd name="connsiteX25" fmla="*/ 1037844 w 3436620"/>
                <a:gd name="connsiteY25" fmla="*/ 2340864 h 2869692"/>
                <a:gd name="connsiteX26" fmla="*/ 909828 w 3436620"/>
                <a:gd name="connsiteY26" fmla="*/ 2834640 h 2869692"/>
                <a:gd name="connsiteX27" fmla="*/ 964692 w 3436620"/>
                <a:gd name="connsiteY27" fmla="*/ 2304288 h 2869692"/>
                <a:gd name="connsiteX28" fmla="*/ 754380 w 3436620"/>
                <a:gd name="connsiteY28" fmla="*/ 2459736 h 2869692"/>
                <a:gd name="connsiteX29" fmla="*/ 589788 w 3436620"/>
                <a:gd name="connsiteY29" fmla="*/ 2770632 h 2869692"/>
                <a:gd name="connsiteX30" fmla="*/ 370332 w 3436620"/>
                <a:gd name="connsiteY30" fmla="*/ 2862072 h 2869692"/>
                <a:gd name="connsiteX31" fmla="*/ 571500 w 3436620"/>
                <a:gd name="connsiteY31" fmla="*/ 2724912 h 2869692"/>
                <a:gd name="connsiteX32" fmla="*/ 726948 w 3436620"/>
                <a:gd name="connsiteY32" fmla="*/ 2331720 h 2869692"/>
                <a:gd name="connsiteX33" fmla="*/ 571500 w 3436620"/>
                <a:gd name="connsiteY33" fmla="*/ 2157984 h 2869692"/>
                <a:gd name="connsiteX34" fmla="*/ 196596 w 3436620"/>
                <a:gd name="connsiteY34" fmla="*/ 2322576 h 2869692"/>
                <a:gd name="connsiteX35" fmla="*/ 32004 w 3436620"/>
                <a:gd name="connsiteY35" fmla="*/ 2203704 h 2869692"/>
                <a:gd name="connsiteX36" fmla="*/ 214884 w 3436620"/>
                <a:gd name="connsiteY36" fmla="*/ 2276856 h 2869692"/>
                <a:gd name="connsiteX37" fmla="*/ 489204 w 3436620"/>
                <a:gd name="connsiteY37" fmla="*/ 2112264 h 2869692"/>
                <a:gd name="connsiteX38" fmla="*/ 608076 w 3436620"/>
                <a:gd name="connsiteY38" fmla="*/ 2002536 h 2869692"/>
                <a:gd name="connsiteX39" fmla="*/ 544068 w 3436620"/>
                <a:gd name="connsiteY39" fmla="*/ 1856232 h 2869692"/>
                <a:gd name="connsiteX40" fmla="*/ 525780 w 3436620"/>
                <a:gd name="connsiteY40" fmla="*/ 1764792 h 2869692"/>
                <a:gd name="connsiteX41" fmla="*/ 443484 w 3436620"/>
                <a:gd name="connsiteY41" fmla="*/ 1673352 h 2869692"/>
                <a:gd name="connsiteX42" fmla="*/ 4572 w 3436620"/>
                <a:gd name="connsiteY42"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977174 w 3436620"/>
                <a:gd name="connsiteY3" fmla="*/ 1582838 h 2869692"/>
                <a:gd name="connsiteX4" fmla="*/ 1312164 w 3436620"/>
                <a:gd name="connsiteY4" fmla="*/ 1645920 h 2869692"/>
                <a:gd name="connsiteX5" fmla="*/ 1970532 w 3436620"/>
                <a:gd name="connsiteY5" fmla="*/ 1069848 h 2869692"/>
                <a:gd name="connsiteX6" fmla="*/ 2537460 w 3436620"/>
                <a:gd name="connsiteY6" fmla="*/ 548640 h 2869692"/>
                <a:gd name="connsiteX7" fmla="*/ 3003804 w 3436620"/>
                <a:gd name="connsiteY7" fmla="*/ 210312 h 2869692"/>
                <a:gd name="connsiteX8" fmla="*/ 3022092 w 3436620"/>
                <a:gd name="connsiteY8" fmla="*/ 9144 h 2869692"/>
                <a:gd name="connsiteX9" fmla="*/ 3296412 w 3436620"/>
                <a:gd name="connsiteY9" fmla="*/ 155448 h 2869692"/>
                <a:gd name="connsiteX10" fmla="*/ 3433572 w 3436620"/>
                <a:gd name="connsiteY10" fmla="*/ 274320 h 2869692"/>
                <a:gd name="connsiteX11" fmla="*/ 3314700 w 3436620"/>
                <a:gd name="connsiteY11" fmla="*/ 320040 h 2869692"/>
                <a:gd name="connsiteX12" fmla="*/ 3104388 w 3436620"/>
                <a:gd name="connsiteY12" fmla="*/ 329184 h 2869692"/>
                <a:gd name="connsiteX13" fmla="*/ 2318004 w 3436620"/>
                <a:gd name="connsiteY13" fmla="*/ 886968 h 2869692"/>
                <a:gd name="connsiteX14" fmla="*/ 1421892 w 3436620"/>
                <a:gd name="connsiteY14" fmla="*/ 1700784 h 2869692"/>
                <a:gd name="connsiteX15" fmla="*/ 1385316 w 3436620"/>
                <a:gd name="connsiteY15" fmla="*/ 1938528 h 2869692"/>
                <a:gd name="connsiteX16" fmla="*/ 1815084 w 3436620"/>
                <a:gd name="connsiteY16" fmla="*/ 1691640 h 2869692"/>
                <a:gd name="connsiteX17" fmla="*/ 1997964 w 3436620"/>
                <a:gd name="connsiteY17" fmla="*/ 1645920 h 2869692"/>
                <a:gd name="connsiteX18" fmla="*/ 1513332 w 3436620"/>
                <a:gd name="connsiteY18" fmla="*/ 1929384 h 2869692"/>
                <a:gd name="connsiteX19" fmla="*/ 1440180 w 3436620"/>
                <a:gd name="connsiteY19" fmla="*/ 2020824 h 2869692"/>
                <a:gd name="connsiteX20" fmla="*/ 1540764 w 3436620"/>
                <a:gd name="connsiteY20" fmla="*/ 2185416 h 2869692"/>
                <a:gd name="connsiteX21" fmla="*/ 1732788 w 3436620"/>
                <a:gd name="connsiteY21" fmla="*/ 2304288 h 2869692"/>
                <a:gd name="connsiteX22" fmla="*/ 1367028 w 3436620"/>
                <a:gd name="connsiteY22" fmla="*/ 2185416 h 2869692"/>
                <a:gd name="connsiteX23" fmla="*/ 1476756 w 3436620"/>
                <a:gd name="connsiteY23" fmla="*/ 2423160 h 2869692"/>
                <a:gd name="connsiteX24" fmla="*/ 1248156 w 3436620"/>
                <a:gd name="connsiteY24" fmla="*/ 2231136 h 2869692"/>
                <a:gd name="connsiteX25" fmla="*/ 1037844 w 3436620"/>
                <a:gd name="connsiteY25" fmla="*/ 2340864 h 2869692"/>
                <a:gd name="connsiteX26" fmla="*/ 909828 w 3436620"/>
                <a:gd name="connsiteY26" fmla="*/ 2834640 h 2869692"/>
                <a:gd name="connsiteX27" fmla="*/ 964692 w 3436620"/>
                <a:gd name="connsiteY27" fmla="*/ 2304288 h 2869692"/>
                <a:gd name="connsiteX28" fmla="*/ 754380 w 3436620"/>
                <a:gd name="connsiteY28" fmla="*/ 2459736 h 2869692"/>
                <a:gd name="connsiteX29" fmla="*/ 589788 w 3436620"/>
                <a:gd name="connsiteY29" fmla="*/ 2770632 h 2869692"/>
                <a:gd name="connsiteX30" fmla="*/ 370332 w 3436620"/>
                <a:gd name="connsiteY30" fmla="*/ 2862072 h 2869692"/>
                <a:gd name="connsiteX31" fmla="*/ 571500 w 3436620"/>
                <a:gd name="connsiteY31" fmla="*/ 2724912 h 2869692"/>
                <a:gd name="connsiteX32" fmla="*/ 726948 w 3436620"/>
                <a:gd name="connsiteY32" fmla="*/ 2331720 h 2869692"/>
                <a:gd name="connsiteX33" fmla="*/ 571500 w 3436620"/>
                <a:gd name="connsiteY33" fmla="*/ 2157984 h 2869692"/>
                <a:gd name="connsiteX34" fmla="*/ 196596 w 3436620"/>
                <a:gd name="connsiteY34" fmla="*/ 2322576 h 2869692"/>
                <a:gd name="connsiteX35" fmla="*/ 32004 w 3436620"/>
                <a:gd name="connsiteY35" fmla="*/ 2203704 h 2869692"/>
                <a:gd name="connsiteX36" fmla="*/ 214884 w 3436620"/>
                <a:gd name="connsiteY36" fmla="*/ 2276856 h 2869692"/>
                <a:gd name="connsiteX37" fmla="*/ 489204 w 3436620"/>
                <a:gd name="connsiteY37" fmla="*/ 2112264 h 2869692"/>
                <a:gd name="connsiteX38" fmla="*/ 608076 w 3436620"/>
                <a:gd name="connsiteY38" fmla="*/ 2002536 h 2869692"/>
                <a:gd name="connsiteX39" fmla="*/ 544068 w 3436620"/>
                <a:gd name="connsiteY39" fmla="*/ 1856232 h 2869692"/>
                <a:gd name="connsiteX40" fmla="*/ 525780 w 3436620"/>
                <a:gd name="connsiteY40" fmla="*/ 1764792 h 2869692"/>
                <a:gd name="connsiteX41" fmla="*/ 443484 w 3436620"/>
                <a:gd name="connsiteY41" fmla="*/ 1673352 h 2869692"/>
                <a:gd name="connsiteX42" fmla="*/ 4572 w 3436620"/>
                <a:gd name="connsiteY42"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977174 w 3436620"/>
                <a:gd name="connsiteY3" fmla="*/ 1582838 h 2869692"/>
                <a:gd name="connsiteX4" fmla="*/ 1312164 w 3436620"/>
                <a:gd name="connsiteY4" fmla="*/ 1645920 h 2869692"/>
                <a:gd name="connsiteX5" fmla="*/ 1970532 w 3436620"/>
                <a:gd name="connsiteY5" fmla="*/ 1069848 h 2869692"/>
                <a:gd name="connsiteX6" fmla="*/ 2537460 w 3436620"/>
                <a:gd name="connsiteY6" fmla="*/ 548640 h 2869692"/>
                <a:gd name="connsiteX7" fmla="*/ 3003804 w 3436620"/>
                <a:gd name="connsiteY7" fmla="*/ 210312 h 2869692"/>
                <a:gd name="connsiteX8" fmla="*/ 3022092 w 3436620"/>
                <a:gd name="connsiteY8" fmla="*/ 9144 h 2869692"/>
                <a:gd name="connsiteX9" fmla="*/ 3296412 w 3436620"/>
                <a:gd name="connsiteY9" fmla="*/ 155448 h 2869692"/>
                <a:gd name="connsiteX10" fmla="*/ 3433572 w 3436620"/>
                <a:gd name="connsiteY10" fmla="*/ 274320 h 2869692"/>
                <a:gd name="connsiteX11" fmla="*/ 3314700 w 3436620"/>
                <a:gd name="connsiteY11" fmla="*/ 320040 h 2869692"/>
                <a:gd name="connsiteX12" fmla="*/ 3104388 w 3436620"/>
                <a:gd name="connsiteY12" fmla="*/ 329184 h 2869692"/>
                <a:gd name="connsiteX13" fmla="*/ 2318004 w 3436620"/>
                <a:gd name="connsiteY13" fmla="*/ 886968 h 2869692"/>
                <a:gd name="connsiteX14" fmla="*/ 1421892 w 3436620"/>
                <a:gd name="connsiteY14" fmla="*/ 1700784 h 2869692"/>
                <a:gd name="connsiteX15" fmla="*/ 1385316 w 3436620"/>
                <a:gd name="connsiteY15" fmla="*/ 1938528 h 2869692"/>
                <a:gd name="connsiteX16" fmla="*/ 1815084 w 3436620"/>
                <a:gd name="connsiteY16" fmla="*/ 1691640 h 2869692"/>
                <a:gd name="connsiteX17" fmla="*/ 1997964 w 3436620"/>
                <a:gd name="connsiteY17" fmla="*/ 1645920 h 2869692"/>
                <a:gd name="connsiteX18" fmla="*/ 1513332 w 3436620"/>
                <a:gd name="connsiteY18" fmla="*/ 1929384 h 2869692"/>
                <a:gd name="connsiteX19" fmla="*/ 1440180 w 3436620"/>
                <a:gd name="connsiteY19" fmla="*/ 2020824 h 2869692"/>
                <a:gd name="connsiteX20" fmla="*/ 1540764 w 3436620"/>
                <a:gd name="connsiteY20" fmla="*/ 2185416 h 2869692"/>
                <a:gd name="connsiteX21" fmla="*/ 1732788 w 3436620"/>
                <a:gd name="connsiteY21" fmla="*/ 2304288 h 2869692"/>
                <a:gd name="connsiteX22" fmla="*/ 1367028 w 3436620"/>
                <a:gd name="connsiteY22" fmla="*/ 2185416 h 2869692"/>
                <a:gd name="connsiteX23" fmla="*/ 1476756 w 3436620"/>
                <a:gd name="connsiteY23" fmla="*/ 2423160 h 2869692"/>
                <a:gd name="connsiteX24" fmla="*/ 1248156 w 3436620"/>
                <a:gd name="connsiteY24" fmla="*/ 2231136 h 2869692"/>
                <a:gd name="connsiteX25" fmla="*/ 1037844 w 3436620"/>
                <a:gd name="connsiteY25" fmla="*/ 2340864 h 2869692"/>
                <a:gd name="connsiteX26" fmla="*/ 909828 w 3436620"/>
                <a:gd name="connsiteY26" fmla="*/ 2834640 h 2869692"/>
                <a:gd name="connsiteX27" fmla="*/ 964692 w 3436620"/>
                <a:gd name="connsiteY27" fmla="*/ 2304288 h 2869692"/>
                <a:gd name="connsiteX28" fmla="*/ 754380 w 3436620"/>
                <a:gd name="connsiteY28" fmla="*/ 2459736 h 2869692"/>
                <a:gd name="connsiteX29" fmla="*/ 589788 w 3436620"/>
                <a:gd name="connsiteY29" fmla="*/ 2770632 h 2869692"/>
                <a:gd name="connsiteX30" fmla="*/ 370332 w 3436620"/>
                <a:gd name="connsiteY30" fmla="*/ 2862072 h 2869692"/>
                <a:gd name="connsiteX31" fmla="*/ 571500 w 3436620"/>
                <a:gd name="connsiteY31" fmla="*/ 2724912 h 2869692"/>
                <a:gd name="connsiteX32" fmla="*/ 726948 w 3436620"/>
                <a:gd name="connsiteY32" fmla="*/ 2331720 h 2869692"/>
                <a:gd name="connsiteX33" fmla="*/ 571500 w 3436620"/>
                <a:gd name="connsiteY33" fmla="*/ 2157984 h 2869692"/>
                <a:gd name="connsiteX34" fmla="*/ 196596 w 3436620"/>
                <a:gd name="connsiteY34" fmla="*/ 2322576 h 2869692"/>
                <a:gd name="connsiteX35" fmla="*/ 32004 w 3436620"/>
                <a:gd name="connsiteY35" fmla="*/ 2203704 h 2869692"/>
                <a:gd name="connsiteX36" fmla="*/ 214884 w 3436620"/>
                <a:gd name="connsiteY36" fmla="*/ 2276856 h 2869692"/>
                <a:gd name="connsiteX37" fmla="*/ 489204 w 3436620"/>
                <a:gd name="connsiteY37" fmla="*/ 2112264 h 2869692"/>
                <a:gd name="connsiteX38" fmla="*/ 608076 w 3436620"/>
                <a:gd name="connsiteY38" fmla="*/ 2002536 h 2869692"/>
                <a:gd name="connsiteX39" fmla="*/ 544068 w 3436620"/>
                <a:gd name="connsiteY39" fmla="*/ 1856232 h 2869692"/>
                <a:gd name="connsiteX40" fmla="*/ 525780 w 3436620"/>
                <a:gd name="connsiteY40" fmla="*/ 1764792 h 2869692"/>
                <a:gd name="connsiteX41" fmla="*/ 443484 w 3436620"/>
                <a:gd name="connsiteY41" fmla="*/ 1673352 h 2869692"/>
                <a:gd name="connsiteX42" fmla="*/ 4572 w 3436620"/>
                <a:gd name="connsiteY42"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977174 w 3436620"/>
                <a:gd name="connsiteY3" fmla="*/ 1582838 h 2869692"/>
                <a:gd name="connsiteX4" fmla="*/ 882413 w 3436620"/>
                <a:gd name="connsiteY4" fmla="*/ 1570484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977174 w 3436620"/>
                <a:gd name="connsiteY3" fmla="*/ 1582838 h 2869692"/>
                <a:gd name="connsiteX4" fmla="*/ 1024824 w 3436620"/>
                <a:gd name="connsiteY4" fmla="*/ 1636826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859580 w 3436620"/>
                <a:gd name="connsiteY3" fmla="*/ 1014326 h 2869692"/>
                <a:gd name="connsiteX4" fmla="*/ 1024824 w 3436620"/>
                <a:gd name="connsiteY4" fmla="*/ 1636826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799254 w 3436620"/>
                <a:gd name="connsiteY3" fmla="*/ 1163612 h 2869692"/>
                <a:gd name="connsiteX4" fmla="*/ 1024824 w 3436620"/>
                <a:gd name="connsiteY4" fmla="*/ 1636826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799254 w 3436620"/>
                <a:gd name="connsiteY3" fmla="*/ 1163612 h 2869692"/>
                <a:gd name="connsiteX4" fmla="*/ 1024824 w 3436620"/>
                <a:gd name="connsiteY4" fmla="*/ 1636826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 name="connsiteX0" fmla="*/ 4572 w 3436620"/>
                <a:gd name="connsiteY0" fmla="*/ 1563624 h 2869692"/>
                <a:gd name="connsiteX1" fmla="*/ 416052 w 3436620"/>
                <a:gd name="connsiteY1" fmla="*/ 1609344 h 2869692"/>
                <a:gd name="connsiteX2" fmla="*/ 672263 w 3436620"/>
                <a:gd name="connsiteY2" fmla="*/ 1563823 h 2869692"/>
                <a:gd name="connsiteX3" fmla="*/ 799254 w 3436620"/>
                <a:gd name="connsiteY3" fmla="*/ 1163612 h 2869692"/>
                <a:gd name="connsiteX4" fmla="*/ 1024824 w 3436620"/>
                <a:gd name="connsiteY4" fmla="*/ 1636826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436620" h="2869692">
                  <a:moveTo>
                    <a:pt x="4572" y="1563624"/>
                  </a:moveTo>
                  <a:cubicBezTo>
                    <a:pt x="0" y="1552956"/>
                    <a:pt x="304770" y="1609311"/>
                    <a:pt x="416052" y="1609344"/>
                  </a:cubicBezTo>
                  <a:cubicBezTo>
                    <a:pt x="527334" y="1609377"/>
                    <a:pt x="578743" y="1568241"/>
                    <a:pt x="672263" y="1563823"/>
                  </a:cubicBezTo>
                  <a:cubicBezTo>
                    <a:pt x="784761" y="1567100"/>
                    <a:pt x="767606" y="895501"/>
                    <a:pt x="799254" y="1163612"/>
                  </a:cubicBezTo>
                  <a:cubicBezTo>
                    <a:pt x="817339" y="1163666"/>
                    <a:pt x="939339" y="1556441"/>
                    <a:pt x="1024824" y="1636826"/>
                  </a:cubicBezTo>
                  <a:cubicBezTo>
                    <a:pt x="1110309" y="1717211"/>
                    <a:pt x="1154546" y="1740416"/>
                    <a:pt x="1312164" y="1645920"/>
                  </a:cubicBezTo>
                  <a:cubicBezTo>
                    <a:pt x="1469782" y="1551424"/>
                    <a:pt x="1766316" y="1252728"/>
                    <a:pt x="1970532" y="1069848"/>
                  </a:cubicBezTo>
                  <a:cubicBezTo>
                    <a:pt x="2174748" y="886968"/>
                    <a:pt x="2365248" y="691896"/>
                    <a:pt x="2537460" y="548640"/>
                  </a:cubicBezTo>
                  <a:cubicBezTo>
                    <a:pt x="2709672" y="405384"/>
                    <a:pt x="2923032" y="300228"/>
                    <a:pt x="3003804" y="210312"/>
                  </a:cubicBezTo>
                  <a:cubicBezTo>
                    <a:pt x="3084576" y="120396"/>
                    <a:pt x="2973324" y="18288"/>
                    <a:pt x="3022092" y="9144"/>
                  </a:cubicBezTo>
                  <a:cubicBezTo>
                    <a:pt x="3070860" y="0"/>
                    <a:pt x="3227832" y="111252"/>
                    <a:pt x="3296412" y="155448"/>
                  </a:cubicBezTo>
                  <a:cubicBezTo>
                    <a:pt x="3364992" y="199644"/>
                    <a:pt x="3430524" y="246888"/>
                    <a:pt x="3433572" y="274320"/>
                  </a:cubicBezTo>
                  <a:cubicBezTo>
                    <a:pt x="3436620" y="301752"/>
                    <a:pt x="3369564" y="310896"/>
                    <a:pt x="3314700" y="320040"/>
                  </a:cubicBezTo>
                  <a:cubicBezTo>
                    <a:pt x="3259836" y="329184"/>
                    <a:pt x="3270504" y="234696"/>
                    <a:pt x="3104388" y="329184"/>
                  </a:cubicBezTo>
                  <a:cubicBezTo>
                    <a:pt x="2938272" y="423672"/>
                    <a:pt x="2598420" y="658368"/>
                    <a:pt x="2318004" y="886968"/>
                  </a:cubicBezTo>
                  <a:cubicBezTo>
                    <a:pt x="2037588" y="1115568"/>
                    <a:pt x="1577340" y="1525524"/>
                    <a:pt x="1421892" y="1700784"/>
                  </a:cubicBezTo>
                  <a:cubicBezTo>
                    <a:pt x="1266444" y="1876044"/>
                    <a:pt x="1319784" y="1940052"/>
                    <a:pt x="1385316" y="1938528"/>
                  </a:cubicBezTo>
                  <a:cubicBezTo>
                    <a:pt x="1450848" y="1937004"/>
                    <a:pt x="1712976" y="1740408"/>
                    <a:pt x="1815084" y="1691640"/>
                  </a:cubicBezTo>
                  <a:cubicBezTo>
                    <a:pt x="1917192" y="1642872"/>
                    <a:pt x="2048256" y="1606296"/>
                    <a:pt x="1997964" y="1645920"/>
                  </a:cubicBezTo>
                  <a:cubicBezTo>
                    <a:pt x="1947672" y="1685544"/>
                    <a:pt x="1606296" y="1866900"/>
                    <a:pt x="1513332" y="1929384"/>
                  </a:cubicBezTo>
                  <a:cubicBezTo>
                    <a:pt x="1420368" y="1991868"/>
                    <a:pt x="1435608" y="1978152"/>
                    <a:pt x="1440180" y="2020824"/>
                  </a:cubicBezTo>
                  <a:cubicBezTo>
                    <a:pt x="1444752" y="2063496"/>
                    <a:pt x="1491996" y="2138172"/>
                    <a:pt x="1540764" y="2185416"/>
                  </a:cubicBezTo>
                  <a:cubicBezTo>
                    <a:pt x="1589532" y="2232660"/>
                    <a:pt x="1761744" y="2304288"/>
                    <a:pt x="1732788" y="2304288"/>
                  </a:cubicBezTo>
                  <a:cubicBezTo>
                    <a:pt x="1703832" y="2304288"/>
                    <a:pt x="1409700" y="2165604"/>
                    <a:pt x="1367028" y="2185416"/>
                  </a:cubicBezTo>
                  <a:cubicBezTo>
                    <a:pt x="1324356" y="2205228"/>
                    <a:pt x="1496568" y="2415540"/>
                    <a:pt x="1476756" y="2423160"/>
                  </a:cubicBezTo>
                  <a:cubicBezTo>
                    <a:pt x="1456944" y="2430780"/>
                    <a:pt x="1321308" y="2244852"/>
                    <a:pt x="1248156" y="2231136"/>
                  </a:cubicBezTo>
                  <a:cubicBezTo>
                    <a:pt x="1175004" y="2217420"/>
                    <a:pt x="1094232" y="2240280"/>
                    <a:pt x="1037844" y="2340864"/>
                  </a:cubicBezTo>
                  <a:cubicBezTo>
                    <a:pt x="981456" y="2441448"/>
                    <a:pt x="922020" y="2840736"/>
                    <a:pt x="909828" y="2834640"/>
                  </a:cubicBezTo>
                  <a:cubicBezTo>
                    <a:pt x="897636" y="2828544"/>
                    <a:pt x="990600" y="2366772"/>
                    <a:pt x="964692" y="2304288"/>
                  </a:cubicBezTo>
                  <a:cubicBezTo>
                    <a:pt x="938784" y="2241804"/>
                    <a:pt x="816864" y="2382012"/>
                    <a:pt x="754380" y="2459736"/>
                  </a:cubicBezTo>
                  <a:cubicBezTo>
                    <a:pt x="691896" y="2537460"/>
                    <a:pt x="653796" y="2703576"/>
                    <a:pt x="589788" y="2770632"/>
                  </a:cubicBezTo>
                  <a:cubicBezTo>
                    <a:pt x="525780" y="2837688"/>
                    <a:pt x="373380" y="2869692"/>
                    <a:pt x="370332" y="2862072"/>
                  </a:cubicBezTo>
                  <a:cubicBezTo>
                    <a:pt x="367284" y="2854452"/>
                    <a:pt x="512064" y="2813304"/>
                    <a:pt x="571500" y="2724912"/>
                  </a:cubicBezTo>
                  <a:cubicBezTo>
                    <a:pt x="630936" y="2636520"/>
                    <a:pt x="726948" y="2426208"/>
                    <a:pt x="726948" y="2331720"/>
                  </a:cubicBezTo>
                  <a:cubicBezTo>
                    <a:pt x="726948" y="2237232"/>
                    <a:pt x="659892" y="2159508"/>
                    <a:pt x="571500" y="2157984"/>
                  </a:cubicBezTo>
                  <a:cubicBezTo>
                    <a:pt x="483108" y="2156460"/>
                    <a:pt x="286512" y="2314956"/>
                    <a:pt x="196596" y="2322576"/>
                  </a:cubicBezTo>
                  <a:cubicBezTo>
                    <a:pt x="106680" y="2330196"/>
                    <a:pt x="28956" y="2211324"/>
                    <a:pt x="32004" y="2203704"/>
                  </a:cubicBezTo>
                  <a:cubicBezTo>
                    <a:pt x="35052" y="2196084"/>
                    <a:pt x="138684" y="2292096"/>
                    <a:pt x="214884" y="2276856"/>
                  </a:cubicBezTo>
                  <a:cubicBezTo>
                    <a:pt x="291084" y="2261616"/>
                    <a:pt x="423672" y="2157984"/>
                    <a:pt x="489204" y="2112264"/>
                  </a:cubicBezTo>
                  <a:cubicBezTo>
                    <a:pt x="554736" y="2066544"/>
                    <a:pt x="598932" y="2045208"/>
                    <a:pt x="608076" y="2002536"/>
                  </a:cubicBezTo>
                  <a:cubicBezTo>
                    <a:pt x="617220" y="1959864"/>
                    <a:pt x="557784" y="1895856"/>
                    <a:pt x="544068" y="1856232"/>
                  </a:cubicBezTo>
                  <a:cubicBezTo>
                    <a:pt x="530352" y="1816608"/>
                    <a:pt x="542544" y="1795272"/>
                    <a:pt x="525780" y="1764792"/>
                  </a:cubicBezTo>
                  <a:cubicBezTo>
                    <a:pt x="509016" y="1734312"/>
                    <a:pt x="527304" y="1705356"/>
                    <a:pt x="443484" y="1673352"/>
                  </a:cubicBezTo>
                  <a:cubicBezTo>
                    <a:pt x="359664" y="1641348"/>
                    <a:pt x="9144" y="1574292"/>
                    <a:pt x="4572" y="1563624"/>
                  </a:cubicBezTo>
                  <a:close/>
                </a:path>
              </a:pathLst>
            </a:cu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5" name="Volný tvar 14">
              <a:extLst>
                <a:ext uri="{FF2B5EF4-FFF2-40B4-BE49-F238E27FC236}">
                  <a16:creationId xmlns:a16="http://schemas.microsoft.com/office/drawing/2014/main" id="{CBF0F5D9-AFA7-43D7-BB2A-CDEB47DB22B6}"/>
                </a:ext>
              </a:extLst>
            </p:cNvPr>
            <p:cNvSpPr/>
            <p:nvPr/>
          </p:nvSpPr>
          <p:spPr>
            <a:xfrm>
              <a:off x="1259949" y="1916375"/>
              <a:ext cx="206739" cy="127974"/>
            </a:xfrm>
            <a:custGeom>
              <a:avLst/>
              <a:gdLst>
                <a:gd name="connsiteX0" fmla="*/ 7937 w 279399"/>
                <a:gd name="connsiteY0" fmla="*/ 97896 h 127529"/>
                <a:gd name="connsiteX1" fmla="*/ 141287 w 279399"/>
                <a:gd name="connsiteY1" fmla="*/ 8996 h 127529"/>
                <a:gd name="connsiteX2" fmla="*/ 271462 w 279399"/>
                <a:gd name="connsiteY2" fmla="*/ 43921 h 127529"/>
                <a:gd name="connsiteX3" fmla="*/ 188912 w 279399"/>
                <a:gd name="connsiteY3" fmla="*/ 113771 h 127529"/>
                <a:gd name="connsiteX4" fmla="*/ 7937 w 279399"/>
                <a:gd name="connsiteY4" fmla="*/ 97896 h 127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399" h="127529">
                  <a:moveTo>
                    <a:pt x="7937" y="97896"/>
                  </a:moveTo>
                  <a:cubicBezTo>
                    <a:pt x="0" y="80434"/>
                    <a:pt x="97366" y="17992"/>
                    <a:pt x="141287" y="8996"/>
                  </a:cubicBezTo>
                  <a:cubicBezTo>
                    <a:pt x="185208" y="0"/>
                    <a:pt x="263525" y="26459"/>
                    <a:pt x="271462" y="43921"/>
                  </a:cubicBezTo>
                  <a:cubicBezTo>
                    <a:pt x="279399" y="61383"/>
                    <a:pt x="230187" y="100013"/>
                    <a:pt x="188912" y="113771"/>
                  </a:cubicBezTo>
                  <a:cubicBezTo>
                    <a:pt x="147637" y="127529"/>
                    <a:pt x="15874" y="115358"/>
                    <a:pt x="7937" y="97896"/>
                  </a:cubicBezTo>
                  <a:close/>
                </a:path>
              </a:pathLst>
            </a:custGeom>
            <a:solidFill>
              <a:schemeClr val="accent2">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grpSp>
        <p:nvGrpSpPr>
          <p:cNvPr id="5" name="Skupina 15">
            <a:extLst>
              <a:ext uri="{FF2B5EF4-FFF2-40B4-BE49-F238E27FC236}">
                <a16:creationId xmlns:a16="http://schemas.microsoft.com/office/drawing/2014/main" id="{DDE060DA-C0DB-4B48-AEDE-29EFEA975CAC}"/>
              </a:ext>
            </a:extLst>
          </p:cNvPr>
          <p:cNvGrpSpPr>
            <a:grpSpLocks/>
          </p:cNvGrpSpPr>
          <p:nvPr/>
        </p:nvGrpSpPr>
        <p:grpSpPr bwMode="auto">
          <a:xfrm>
            <a:off x="3648075" y="1658939"/>
            <a:ext cx="935038" cy="1031875"/>
            <a:chOff x="590508" y="1621050"/>
            <a:chExt cx="1452097" cy="1599675"/>
          </a:xfrm>
        </p:grpSpPr>
        <p:sp>
          <p:nvSpPr>
            <p:cNvPr id="17" name="Volný tvar 16">
              <a:extLst>
                <a:ext uri="{FF2B5EF4-FFF2-40B4-BE49-F238E27FC236}">
                  <a16:creationId xmlns:a16="http://schemas.microsoft.com/office/drawing/2014/main" id="{3626A29D-B524-44FE-8E9B-26908F43037C}"/>
                </a:ext>
              </a:extLst>
            </p:cNvPr>
            <p:cNvSpPr/>
            <p:nvPr/>
          </p:nvSpPr>
          <p:spPr>
            <a:xfrm rot="7885886">
              <a:off x="516718" y="1694840"/>
              <a:ext cx="1599675" cy="1452097"/>
            </a:xfrm>
            <a:custGeom>
              <a:avLst/>
              <a:gdLst>
                <a:gd name="connsiteX0" fmla="*/ 4572 w 3436620"/>
                <a:gd name="connsiteY0" fmla="*/ 1563624 h 2869692"/>
                <a:gd name="connsiteX1" fmla="*/ 416052 w 3436620"/>
                <a:gd name="connsiteY1" fmla="*/ 1609344 h 2869692"/>
                <a:gd name="connsiteX2" fmla="*/ 690372 w 3436620"/>
                <a:gd name="connsiteY2" fmla="*/ 1737360 h 2869692"/>
                <a:gd name="connsiteX3" fmla="*/ 973836 w 3436620"/>
                <a:gd name="connsiteY3" fmla="*/ 1746504 h 2869692"/>
                <a:gd name="connsiteX4" fmla="*/ 1312164 w 3436620"/>
                <a:gd name="connsiteY4" fmla="*/ 1645920 h 2869692"/>
                <a:gd name="connsiteX5" fmla="*/ 1970532 w 3436620"/>
                <a:gd name="connsiteY5" fmla="*/ 1069848 h 2869692"/>
                <a:gd name="connsiteX6" fmla="*/ 2537460 w 3436620"/>
                <a:gd name="connsiteY6" fmla="*/ 548640 h 2869692"/>
                <a:gd name="connsiteX7" fmla="*/ 3003804 w 3436620"/>
                <a:gd name="connsiteY7" fmla="*/ 210312 h 2869692"/>
                <a:gd name="connsiteX8" fmla="*/ 3022092 w 3436620"/>
                <a:gd name="connsiteY8" fmla="*/ 9144 h 2869692"/>
                <a:gd name="connsiteX9" fmla="*/ 3296412 w 3436620"/>
                <a:gd name="connsiteY9" fmla="*/ 155448 h 2869692"/>
                <a:gd name="connsiteX10" fmla="*/ 3433572 w 3436620"/>
                <a:gd name="connsiteY10" fmla="*/ 274320 h 2869692"/>
                <a:gd name="connsiteX11" fmla="*/ 3314700 w 3436620"/>
                <a:gd name="connsiteY11" fmla="*/ 320040 h 2869692"/>
                <a:gd name="connsiteX12" fmla="*/ 3104388 w 3436620"/>
                <a:gd name="connsiteY12" fmla="*/ 329184 h 2869692"/>
                <a:gd name="connsiteX13" fmla="*/ 2318004 w 3436620"/>
                <a:gd name="connsiteY13" fmla="*/ 886968 h 2869692"/>
                <a:gd name="connsiteX14" fmla="*/ 1421892 w 3436620"/>
                <a:gd name="connsiteY14" fmla="*/ 1700784 h 2869692"/>
                <a:gd name="connsiteX15" fmla="*/ 1385316 w 3436620"/>
                <a:gd name="connsiteY15" fmla="*/ 1938528 h 2869692"/>
                <a:gd name="connsiteX16" fmla="*/ 1815084 w 3436620"/>
                <a:gd name="connsiteY16" fmla="*/ 1691640 h 2869692"/>
                <a:gd name="connsiteX17" fmla="*/ 1997964 w 3436620"/>
                <a:gd name="connsiteY17" fmla="*/ 1645920 h 2869692"/>
                <a:gd name="connsiteX18" fmla="*/ 1513332 w 3436620"/>
                <a:gd name="connsiteY18" fmla="*/ 1929384 h 2869692"/>
                <a:gd name="connsiteX19" fmla="*/ 1440180 w 3436620"/>
                <a:gd name="connsiteY19" fmla="*/ 2020824 h 2869692"/>
                <a:gd name="connsiteX20" fmla="*/ 1540764 w 3436620"/>
                <a:gd name="connsiteY20" fmla="*/ 2185416 h 2869692"/>
                <a:gd name="connsiteX21" fmla="*/ 1732788 w 3436620"/>
                <a:gd name="connsiteY21" fmla="*/ 2304288 h 2869692"/>
                <a:gd name="connsiteX22" fmla="*/ 1367028 w 3436620"/>
                <a:gd name="connsiteY22" fmla="*/ 2185416 h 2869692"/>
                <a:gd name="connsiteX23" fmla="*/ 1476756 w 3436620"/>
                <a:gd name="connsiteY23" fmla="*/ 2423160 h 2869692"/>
                <a:gd name="connsiteX24" fmla="*/ 1248156 w 3436620"/>
                <a:gd name="connsiteY24" fmla="*/ 2231136 h 2869692"/>
                <a:gd name="connsiteX25" fmla="*/ 1037844 w 3436620"/>
                <a:gd name="connsiteY25" fmla="*/ 2340864 h 2869692"/>
                <a:gd name="connsiteX26" fmla="*/ 909828 w 3436620"/>
                <a:gd name="connsiteY26" fmla="*/ 2834640 h 2869692"/>
                <a:gd name="connsiteX27" fmla="*/ 964692 w 3436620"/>
                <a:gd name="connsiteY27" fmla="*/ 2304288 h 2869692"/>
                <a:gd name="connsiteX28" fmla="*/ 754380 w 3436620"/>
                <a:gd name="connsiteY28" fmla="*/ 2459736 h 2869692"/>
                <a:gd name="connsiteX29" fmla="*/ 589788 w 3436620"/>
                <a:gd name="connsiteY29" fmla="*/ 2770632 h 2869692"/>
                <a:gd name="connsiteX30" fmla="*/ 370332 w 3436620"/>
                <a:gd name="connsiteY30" fmla="*/ 2862072 h 2869692"/>
                <a:gd name="connsiteX31" fmla="*/ 571500 w 3436620"/>
                <a:gd name="connsiteY31" fmla="*/ 2724912 h 2869692"/>
                <a:gd name="connsiteX32" fmla="*/ 726948 w 3436620"/>
                <a:gd name="connsiteY32" fmla="*/ 2331720 h 2869692"/>
                <a:gd name="connsiteX33" fmla="*/ 571500 w 3436620"/>
                <a:gd name="connsiteY33" fmla="*/ 2157984 h 2869692"/>
                <a:gd name="connsiteX34" fmla="*/ 196596 w 3436620"/>
                <a:gd name="connsiteY34" fmla="*/ 2322576 h 2869692"/>
                <a:gd name="connsiteX35" fmla="*/ 32004 w 3436620"/>
                <a:gd name="connsiteY35" fmla="*/ 2203704 h 2869692"/>
                <a:gd name="connsiteX36" fmla="*/ 214884 w 3436620"/>
                <a:gd name="connsiteY36" fmla="*/ 2276856 h 2869692"/>
                <a:gd name="connsiteX37" fmla="*/ 489204 w 3436620"/>
                <a:gd name="connsiteY37" fmla="*/ 2112264 h 2869692"/>
                <a:gd name="connsiteX38" fmla="*/ 608076 w 3436620"/>
                <a:gd name="connsiteY38" fmla="*/ 2002536 h 2869692"/>
                <a:gd name="connsiteX39" fmla="*/ 544068 w 3436620"/>
                <a:gd name="connsiteY39" fmla="*/ 1856232 h 2869692"/>
                <a:gd name="connsiteX40" fmla="*/ 525780 w 3436620"/>
                <a:gd name="connsiteY40" fmla="*/ 1764792 h 2869692"/>
                <a:gd name="connsiteX41" fmla="*/ 443484 w 3436620"/>
                <a:gd name="connsiteY41" fmla="*/ 1673352 h 2869692"/>
                <a:gd name="connsiteX42" fmla="*/ 4572 w 3436620"/>
                <a:gd name="connsiteY42" fmla="*/ 1563624 h 2869692"/>
                <a:gd name="connsiteX0" fmla="*/ 4572 w 3436620"/>
                <a:gd name="connsiteY0" fmla="*/ 1563624 h 2869692"/>
                <a:gd name="connsiteX1" fmla="*/ 416052 w 3436620"/>
                <a:gd name="connsiteY1" fmla="*/ 1609344 h 2869692"/>
                <a:gd name="connsiteX2" fmla="*/ 690372 w 3436620"/>
                <a:gd name="connsiteY2" fmla="*/ 1737360 h 2869692"/>
                <a:gd name="connsiteX3" fmla="*/ 977174 w 3436620"/>
                <a:gd name="connsiteY3" fmla="*/ 1582838 h 2869692"/>
                <a:gd name="connsiteX4" fmla="*/ 1312164 w 3436620"/>
                <a:gd name="connsiteY4" fmla="*/ 1645920 h 2869692"/>
                <a:gd name="connsiteX5" fmla="*/ 1970532 w 3436620"/>
                <a:gd name="connsiteY5" fmla="*/ 1069848 h 2869692"/>
                <a:gd name="connsiteX6" fmla="*/ 2537460 w 3436620"/>
                <a:gd name="connsiteY6" fmla="*/ 548640 h 2869692"/>
                <a:gd name="connsiteX7" fmla="*/ 3003804 w 3436620"/>
                <a:gd name="connsiteY7" fmla="*/ 210312 h 2869692"/>
                <a:gd name="connsiteX8" fmla="*/ 3022092 w 3436620"/>
                <a:gd name="connsiteY8" fmla="*/ 9144 h 2869692"/>
                <a:gd name="connsiteX9" fmla="*/ 3296412 w 3436620"/>
                <a:gd name="connsiteY9" fmla="*/ 155448 h 2869692"/>
                <a:gd name="connsiteX10" fmla="*/ 3433572 w 3436620"/>
                <a:gd name="connsiteY10" fmla="*/ 274320 h 2869692"/>
                <a:gd name="connsiteX11" fmla="*/ 3314700 w 3436620"/>
                <a:gd name="connsiteY11" fmla="*/ 320040 h 2869692"/>
                <a:gd name="connsiteX12" fmla="*/ 3104388 w 3436620"/>
                <a:gd name="connsiteY12" fmla="*/ 329184 h 2869692"/>
                <a:gd name="connsiteX13" fmla="*/ 2318004 w 3436620"/>
                <a:gd name="connsiteY13" fmla="*/ 886968 h 2869692"/>
                <a:gd name="connsiteX14" fmla="*/ 1421892 w 3436620"/>
                <a:gd name="connsiteY14" fmla="*/ 1700784 h 2869692"/>
                <a:gd name="connsiteX15" fmla="*/ 1385316 w 3436620"/>
                <a:gd name="connsiteY15" fmla="*/ 1938528 h 2869692"/>
                <a:gd name="connsiteX16" fmla="*/ 1815084 w 3436620"/>
                <a:gd name="connsiteY16" fmla="*/ 1691640 h 2869692"/>
                <a:gd name="connsiteX17" fmla="*/ 1997964 w 3436620"/>
                <a:gd name="connsiteY17" fmla="*/ 1645920 h 2869692"/>
                <a:gd name="connsiteX18" fmla="*/ 1513332 w 3436620"/>
                <a:gd name="connsiteY18" fmla="*/ 1929384 h 2869692"/>
                <a:gd name="connsiteX19" fmla="*/ 1440180 w 3436620"/>
                <a:gd name="connsiteY19" fmla="*/ 2020824 h 2869692"/>
                <a:gd name="connsiteX20" fmla="*/ 1540764 w 3436620"/>
                <a:gd name="connsiteY20" fmla="*/ 2185416 h 2869692"/>
                <a:gd name="connsiteX21" fmla="*/ 1732788 w 3436620"/>
                <a:gd name="connsiteY21" fmla="*/ 2304288 h 2869692"/>
                <a:gd name="connsiteX22" fmla="*/ 1367028 w 3436620"/>
                <a:gd name="connsiteY22" fmla="*/ 2185416 h 2869692"/>
                <a:gd name="connsiteX23" fmla="*/ 1476756 w 3436620"/>
                <a:gd name="connsiteY23" fmla="*/ 2423160 h 2869692"/>
                <a:gd name="connsiteX24" fmla="*/ 1248156 w 3436620"/>
                <a:gd name="connsiteY24" fmla="*/ 2231136 h 2869692"/>
                <a:gd name="connsiteX25" fmla="*/ 1037844 w 3436620"/>
                <a:gd name="connsiteY25" fmla="*/ 2340864 h 2869692"/>
                <a:gd name="connsiteX26" fmla="*/ 909828 w 3436620"/>
                <a:gd name="connsiteY26" fmla="*/ 2834640 h 2869692"/>
                <a:gd name="connsiteX27" fmla="*/ 964692 w 3436620"/>
                <a:gd name="connsiteY27" fmla="*/ 2304288 h 2869692"/>
                <a:gd name="connsiteX28" fmla="*/ 754380 w 3436620"/>
                <a:gd name="connsiteY28" fmla="*/ 2459736 h 2869692"/>
                <a:gd name="connsiteX29" fmla="*/ 589788 w 3436620"/>
                <a:gd name="connsiteY29" fmla="*/ 2770632 h 2869692"/>
                <a:gd name="connsiteX30" fmla="*/ 370332 w 3436620"/>
                <a:gd name="connsiteY30" fmla="*/ 2862072 h 2869692"/>
                <a:gd name="connsiteX31" fmla="*/ 571500 w 3436620"/>
                <a:gd name="connsiteY31" fmla="*/ 2724912 h 2869692"/>
                <a:gd name="connsiteX32" fmla="*/ 726948 w 3436620"/>
                <a:gd name="connsiteY32" fmla="*/ 2331720 h 2869692"/>
                <a:gd name="connsiteX33" fmla="*/ 571500 w 3436620"/>
                <a:gd name="connsiteY33" fmla="*/ 2157984 h 2869692"/>
                <a:gd name="connsiteX34" fmla="*/ 196596 w 3436620"/>
                <a:gd name="connsiteY34" fmla="*/ 2322576 h 2869692"/>
                <a:gd name="connsiteX35" fmla="*/ 32004 w 3436620"/>
                <a:gd name="connsiteY35" fmla="*/ 2203704 h 2869692"/>
                <a:gd name="connsiteX36" fmla="*/ 214884 w 3436620"/>
                <a:gd name="connsiteY36" fmla="*/ 2276856 h 2869692"/>
                <a:gd name="connsiteX37" fmla="*/ 489204 w 3436620"/>
                <a:gd name="connsiteY37" fmla="*/ 2112264 h 2869692"/>
                <a:gd name="connsiteX38" fmla="*/ 608076 w 3436620"/>
                <a:gd name="connsiteY38" fmla="*/ 2002536 h 2869692"/>
                <a:gd name="connsiteX39" fmla="*/ 544068 w 3436620"/>
                <a:gd name="connsiteY39" fmla="*/ 1856232 h 2869692"/>
                <a:gd name="connsiteX40" fmla="*/ 525780 w 3436620"/>
                <a:gd name="connsiteY40" fmla="*/ 1764792 h 2869692"/>
                <a:gd name="connsiteX41" fmla="*/ 443484 w 3436620"/>
                <a:gd name="connsiteY41" fmla="*/ 1673352 h 2869692"/>
                <a:gd name="connsiteX42" fmla="*/ 4572 w 3436620"/>
                <a:gd name="connsiteY42"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977174 w 3436620"/>
                <a:gd name="connsiteY3" fmla="*/ 1582838 h 2869692"/>
                <a:gd name="connsiteX4" fmla="*/ 1312164 w 3436620"/>
                <a:gd name="connsiteY4" fmla="*/ 1645920 h 2869692"/>
                <a:gd name="connsiteX5" fmla="*/ 1970532 w 3436620"/>
                <a:gd name="connsiteY5" fmla="*/ 1069848 h 2869692"/>
                <a:gd name="connsiteX6" fmla="*/ 2537460 w 3436620"/>
                <a:gd name="connsiteY6" fmla="*/ 548640 h 2869692"/>
                <a:gd name="connsiteX7" fmla="*/ 3003804 w 3436620"/>
                <a:gd name="connsiteY7" fmla="*/ 210312 h 2869692"/>
                <a:gd name="connsiteX8" fmla="*/ 3022092 w 3436620"/>
                <a:gd name="connsiteY8" fmla="*/ 9144 h 2869692"/>
                <a:gd name="connsiteX9" fmla="*/ 3296412 w 3436620"/>
                <a:gd name="connsiteY9" fmla="*/ 155448 h 2869692"/>
                <a:gd name="connsiteX10" fmla="*/ 3433572 w 3436620"/>
                <a:gd name="connsiteY10" fmla="*/ 274320 h 2869692"/>
                <a:gd name="connsiteX11" fmla="*/ 3314700 w 3436620"/>
                <a:gd name="connsiteY11" fmla="*/ 320040 h 2869692"/>
                <a:gd name="connsiteX12" fmla="*/ 3104388 w 3436620"/>
                <a:gd name="connsiteY12" fmla="*/ 329184 h 2869692"/>
                <a:gd name="connsiteX13" fmla="*/ 2318004 w 3436620"/>
                <a:gd name="connsiteY13" fmla="*/ 886968 h 2869692"/>
                <a:gd name="connsiteX14" fmla="*/ 1421892 w 3436620"/>
                <a:gd name="connsiteY14" fmla="*/ 1700784 h 2869692"/>
                <a:gd name="connsiteX15" fmla="*/ 1385316 w 3436620"/>
                <a:gd name="connsiteY15" fmla="*/ 1938528 h 2869692"/>
                <a:gd name="connsiteX16" fmla="*/ 1815084 w 3436620"/>
                <a:gd name="connsiteY16" fmla="*/ 1691640 h 2869692"/>
                <a:gd name="connsiteX17" fmla="*/ 1997964 w 3436620"/>
                <a:gd name="connsiteY17" fmla="*/ 1645920 h 2869692"/>
                <a:gd name="connsiteX18" fmla="*/ 1513332 w 3436620"/>
                <a:gd name="connsiteY18" fmla="*/ 1929384 h 2869692"/>
                <a:gd name="connsiteX19" fmla="*/ 1440180 w 3436620"/>
                <a:gd name="connsiteY19" fmla="*/ 2020824 h 2869692"/>
                <a:gd name="connsiteX20" fmla="*/ 1540764 w 3436620"/>
                <a:gd name="connsiteY20" fmla="*/ 2185416 h 2869692"/>
                <a:gd name="connsiteX21" fmla="*/ 1732788 w 3436620"/>
                <a:gd name="connsiteY21" fmla="*/ 2304288 h 2869692"/>
                <a:gd name="connsiteX22" fmla="*/ 1367028 w 3436620"/>
                <a:gd name="connsiteY22" fmla="*/ 2185416 h 2869692"/>
                <a:gd name="connsiteX23" fmla="*/ 1476756 w 3436620"/>
                <a:gd name="connsiteY23" fmla="*/ 2423160 h 2869692"/>
                <a:gd name="connsiteX24" fmla="*/ 1248156 w 3436620"/>
                <a:gd name="connsiteY24" fmla="*/ 2231136 h 2869692"/>
                <a:gd name="connsiteX25" fmla="*/ 1037844 w 3436620"/>
                <a:gd name="connsiteY25" fmla="*/ 2340864 h 2869692"/>
                <a:gd name="connsiteX26" fmla="*/ 909828 w 3436620"/>
                <a:gd name="connsiteY26" fmla="*/ 2834640 h 2869692"/>
                <a:gd name="connsiteX27" fmla="*/ 964692 w 3436620"/>
                <a:gd name="connsiteY27" fmla="*/ 2304288 h 2869692"/>
                <a:gd name="connsiteX28" fmla="*/ 754380 w 3436620"/>
                <a:gd name="connsiteY28" fmla="*/ 2459736 h 2869692"/>
                <a:gd name="connsiteX29" fmla="*/ 589788 w 3436620"/>
                <a:gd name="connsiteY29" fmla="*/ 2770632 h 2869692"/>
                <a:gd name="connsiteX30" fmla="*/ 370332 w 3436620"/>
                <a:gd name="connsiteY30" fmla="*/ 2862072 h 2869692"/>
                <a:gd name="connsiteX31" fmla="*/ 571500 w 3436620"/>
                <a:gd name="connsiteY31" fmla="*/ 2724912 h 2869692"/>
                <a:gd name="connsiteX32" fmla="*/ 726948 w 3436620"/>
                <a:gd name="connsiteY32" fmla="*/ 2331720 h 2869692"/>
                <a:gd name="connsiteX33" fmla="*/ 571500 w 3436620"/>
                <a:gd name="connsiteY33" fmla="*/ 2157984 h 2869692"/>
                <a:gd name="connsiteX34" fmla="*/ 196596 w 3436620"/>
                <a:gd name="connsiteY34" fmla="*/ 2322576 h 2869692"/>
                <a:gd name="connsiteX35" fmla="*/ 32004 w 3436620"/>
                <a:gd name="connsiteY35" fmla="*/ 2203704 h 2869692"/>
                <a:gd name="connsiteX36" fmla="*/ 214884 w 3436620"/>
                <a:gd name="connsiteY36" fmla="*/ 2276856 h 2869692"/>
                <a:gd name="connsiteX37" fmla="*/ 489204 w 3436620"/>
                <a:gd name="connsiteY37" fmla="*/ 2112264 h 2869692"/>
                <a:gd name="connsiteX38" fmla="*/ 608076 w 3436620"/>
                <a:gd name="connsiteY38" fmla="*/ 2002536 h 2869692"/>
                <a:gd name="connsiteX39" fmla="*/ 544068 w 3436620"/>
                <a:gd name="connsiteY39" fmla="*/ 1856232 h 2869692"/>
                <a:gd name="connsiteX40" fmla="*/ 525780 w 3436620"/>
                <a:gd name="connsiteY40" fmla="*/ 1764792 h 2869692"/>
                <a:gd name="connsiteX41" fmla="*/ 443484 w 3436620"/>
                <a:gd name="connsiteY41" fmla="*/ 1673352 h 2869692"/>
                <a:gd name="connsiteX42" fmla="*/ 4572 w 3436620"/>
                <a:gd name="connsiteY42"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977174 w 3436620"/>
                <a:gd name="connsiteY3" fmla="*/ 1582838 h 2869692"/>
                <a:gd name="connsiteX4" fmla="*/ 1312164 w 3436620"/>
                <a:gd name="connsiteY4" fmla="*/ 1645920 h 2869692"/>
                <a:gd name="connsiteX5" fmla="*/ 1970532 w 3436620"/>
                <a:gd name="connsiteY5" fmla="*/ 1069848 h 2869692"/>
                <a:gd name="connsiteX6" fmla="*/ 2537460 w 3436620"/>
                <a:gd name="connsiteY6" fmla="*/ 548640 h 2869692"/>
                <a:gd name="connsiteX7" fmla="*/ 3003804 w 3436620"/>
                <a:gd name="connsiteY7" fmla="*/ 210312 h 2869692"/>
                <a:gd name="connsiteX8" fmla="*/ 3022092 w 3436620"/>
                <a:gd name="connsiteY8" fmla="*/ 9144 h 2869692"/>
                <a:gd name="connsiteX9" fmla="*/ 3296412 w 3436620"/>
                <a:gd name="connsiteY9" fmla="*/ 155448 h 2869692"/>
                <a:gd name="connsiteX10" fmla="*/ 3433572 w 3436620"/>
                <a:gd name="connsiteY10" fmla="*/ 274320 h 2869692"/>
                <a:gd name="connsiteX11" fmla="*/ 3314700 w 3436620"/>
                <a:gd name="connsiteY11" fmla="*/ 320040 h 2869692"/>
                <a:gd name="connsiteX12" fmla="*/ 3104388 w 3436620"/>
                <a:gd name="connsiteY12" fmla="*/ 329184 h 2869692"/>
                <a:gd name="connsiteX13" fmla="*/ 2318004 w 3436620"/>
                <a:gd name="connsiteY13" fmla="*/ 886968 h 2869692"/>
                <a:gd name="connsiteX14" fmla="*/ 1421892 w 3436620"/>
                <a:gd name="connsiteY14" fmla="*/ 1700784 h 2869692"/>
                <a:gd name="connsiteX15" fmla="*/ 1385316 w 3436620"/>
                <a:gd name="connsiteY15" fmla="*/ 1938528 h 2869692"/>
                <a:gd name="connsiteX16" fmla="*/ 1815084 w 3436620"/>
                <a:gd name="connsiteY16" fmla="*/ 1691640 h 2869692"/>
                <a:gd name="connsiteX17" fmla="*/ 1997964 w 3436620"/>
                <a:gd name="connsiteY17" fmla="*/ 1645920 h 2869692"/>
                <a:gd name="connsiteX18" fmla="*/ 1513332 w 3436620"/>
                <a:gd name="connsiteY18" fmla="*/ 1929384 h 2869692"/>
                <a:gd name="connsiteX19" fmla="*/ 1440180 w 3436620"/>
                <a:gd name="connsiteY19" fmla="*/ 2020824 h 2869692"/>
                <a:gd name="connsiteX20" fmla="*/ 1540764 w 3436620"/>
                <a:gd name="connsiteY20" fmla="*/ 2185416 h 2869692"/>
                <a:gd name="connsiteX21" fmla="*/ 1732788 w 3436620"/>
                <a:gd name="connsiteY21" fmla="*/ 2304288 h 2869692"/>
                <a:gd name="connsiteX22" fmla="*/ 1367028 w 3436620"/>
                <a:gd name="connsiteY22" fmla="*/ 2185416 h 2869692"/>
                <a:gd name="connsiteX23" fmla="*/ 1476756 w 3436620"/>
                <a:gd name="connsiteY23" fmla="*/ 2423160 h 2869692"/>
                <a:gd name="connsiteX24" fmla="*/ 1248156 w 3436620"/>
                <a:gd name="connsiteY24" fmla="*/ 2231136 h 2869692"/>
                <a:gd name="connsiteX25" fmla="*/ 1037844 w 3436620"/>
                <a:gd name="connsiteY25" fmla="*/ 2340864 h 2869692"/>
                <a:gd name="connsiteX26" fmla="*/ 909828 w 3436620"/>
                <a:gd name="connsiteY26" fmla="*/ 2834640 h 2869692"/>
                <a:gd name="connsiteX27" fmla="*/ 964692 w 3436620"/>
                <a:gd name="connsiteY27" fmla="*/ 2304288 h 2869692"/>
                <a:gd name="connsiteX28" fmla="*/ 754380 w 3436620"/>
                <a:gd name="connsiteY28" fmla="*/ 2459736 h 2869692"/>
                <a:gd name="connsiteX29" fmla="*/ 589788 w 3436620"/>
                <a:gd name="connsiteY29" fmla="*/ 2770632 h 2869692"/>
                <a:gd name="connsiteX30" fmla="*/ 370332 w 3436620"/>
                <a:gd name="connsiteY30" fmla="*/ 2862072 h 2869692"/>
                <a:gd name="connsiteX31" fmla="*/ 571500 w 3436620"/>
                <a:gd name="connsiteY31" fmla="*/ 2724912 h 2869692"/>
                <a:gd name="connsiteX32" fmla="*/ 726948 w 3436620"/>
                <a:gd name="connsiteY32" fmla="*/ 2331720 h 2869692"/>
                <a:gd name="connsiteX33" fmla="*/ 571500 w 3436620"/>
                <a:gd name="connsiteY33" fmla="*/ 2157984 h 2869692"/>
                <a:gd name="connsiteX34" fmla="*/ 196596 w 3436620"/>
                <a:gd name="connsiteY34" fmla="*/ 2322576 h 2869692"/>
                <a:gd name="connsiteX35" fmla="*/ 32004 w 3436620"/>
                <a:gd name="connsiteY35" fmla="*/ 2203704 h 2869692"/>
                <a:gd name="connsiteX36" fmla="*/ 214884 w 3436620"/>
                <a:gd name="connsiteY36" fmla="*/ 2276856 h 2869692"/>
                <a:gd name="connsiteX37" fmla="*/ 489204 w 3436620"/>
                <a:gd name="connsiteY37" fmla="*/ 2112264 h 2869692"/>
                <a:gd name="connsiteX38" fmla="*/ 608076 w 3436620"/>
                <a:gd name="connsiteY38" fmla="*/ 2002536 h 2869692"/>
                <a:gd name="connsiteX39" fmla="*/ 544068 w 3436620"/>
                <a:gd name="connsiteY39" fmla="*/ 1856232 h 2869692"/>
                <a:gd name="connsiteX40" fmla="*/ 525780 w 3436620"/>
                <a:gd name="connsiteY40" fmla="*/ 1764792 h 2869692"/>
                <a:gd name="connsiteX41" fmla="*/ 443484 w 3436620"/>
                <a:gd name="connsiteY41" fmla="*/ 1673352 h 2869692"/>
                <a:gd name="connsiteX42" fmla="*/ 4572 w 3436620"/>
                <a:gd name="connsiteY42"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977174 w 3436620"/>
                <a:gd name="connsiteY3" fmla="*/ 1582838 h 2869692"/>
                <a:gd name="connsiteX4" fmla="*/ 882413 w 3436620"/>
                <a:gd name="connsiteY4" fmla="*/ 1570484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977174 w 3436620"/>
                <a:gd name="connsiteY3" fmla="*/ 1582838 h 2869692"/>
                <a:gd name="connsiteX4" fmla="*/ 1024824 w 3436620"/>
                <a:gd name="connsiteY4" fmla="*/ 1636826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859580 w 3436620"/>
                <a:gd name="connsiteY3" fmla="*/ 1014326 h 2869692"/>
                <a:gd name="connsiteX4" fmla="*/ 1024824 w 3436620"/>
                <a:gd name="connsiteY4" fmla="*/ 1636826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799254 w 3436620"/>
                <a:gd name="connsiteY3" fmla="*/ 1163612 h 2869692"/>
                <a:gd name="connsiteX4" fmla="*/ 1024824 w 3436620"/>
                <a:gd name="connsiteY4" fmla="*/ 1636826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799254 w 3436620"/>
                <a:gd name="connsiteY3" fmla="*/ 1163612 h 2869692"/>
                <a:gd name="connsiteX4" fmla="*/ 1024824 w 3436620"/>
                <a:gd name="connsiteY4" fmla="*/ 1636826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 name="connsiteX0" fmla="*/ 4572 w 3436620"/>
                <a:gd name="connsiteY0" fmla="*/ 1563624 h 2869692"/>
                <a:gd name="connsiteX1" fmla="*/ 416052 w 3436620"/>
                <a:gd name="connsiteY1" fmla="*/ 1609344 h 2869692"/>
                <a:gd name="connsiteX2" fmla="*/ 672263 w 3436620"/>
                <a:gd name="connsiteY2" fmla="*/ 1563823 h 2869692"/>
                <a:gd name="connsiteX3" fmla="*/ 799254 w 3436620"/>
                <a:gd name="connsiteY3" fmla="*/ 1163612 h 2869692"/>
                <a:gd name="connsiteX4" fmla="*/ 1024824 w 3436620"/>
                <a:gd name="connsiteY4" fmla="*/ 1636826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436620" h="2869692">
                  <a:moveTo>
                    <a:pt x="4572" y="1563624"/>
                  </a:moveTo>
                  <a:cubicBezTo>
                    <a:pt x="0" y="1552956"/>
                    <a:pt x="304770" y="1609311"/>
                    <a:pt x="416052" y="1609344"/>
                  </a:cubicBezTo>
                  <a:cubicBezTo>
                    <a:pt x="527334" y="1609377"/>
                    <a:pt x="578743" y="1568241"/>
                    <a:pt x="672263" y="1563823"/>
                  </a:cubicBezTo>
                  <a:cubicBezTo>
                    <a:pt x="784761" y="1567100"/>
                    <a:pt x="767606" y="895501"/>
                    <a:pt x="799254" y="1163612"/>
                  </a:cubicBezTo>
                  <a:cubicBezTo>
                    <a:pt x="817339" y="1163666"/>
                    <a:pt x="939339" y="1556441"/>
                    <a:pt x="1024824" y="1636826"/>
                  </a:cubicBezTo>
                  <a:cubicBezTo>
                    <a:pt x="1110309" y="1717211"/>
                    <a:pt x="1154546" y="1740416"/>
                    <a:pt x="1312164" y="1645920"/>
                  </a:cubicBezTo>
                  <a:cubicBezTo>
                    <a:pt x="1469782" y="1551424"/>
                    <a:pt x="1766316" y="1252728"/>
                    <a:pt x="1970532" y="1069848"/>
                  </a:cubicBezTo>
                  <a:cubicBezTo>
                    <a:pt x="2174748" y="886968"/>
                    <a:pt x="2365248" y="691896"/>
                    <a:pt x="2537460" y="548640"/>
                  </a:cubicBezTo>
                  <a:cubicBezTo>
                    <a:pt x="2709672" y="405384"/>
                    <a:pt x="2923032" y="300228"/>
                    <a:pt x="3003804" y="210312"/>
                  </a:cubicBezTo>
                  <a:cubicBezTo>
                    <a:pt x="3084576" y="120396"/>
                    <a:pt x="2973324" y="18288"/>
                    <a:pt x="3022092" y="9144"/>
                  </a:cubicBezTo>
                  <a:cubicBezTo>
                    <a:pt x="3070860" y="0"/>
                    <a:pt x="3227832" y="111252"/>
                    <a:pt x="3296412" y="155448"/>
                  </a:cubicBezTo>
                  <a:cubicBezTo>
                    <a:pt x="3364992" y="199644"/>
                    <a:pt x="3430524" y="246888"/>
                    <a:pt x="3433572" y="274320"/>
                  </a:cubicBezTo>
                  <a:cubicBezTo>
                    <a:pt x="3436620" y="301752"/>
                    <a:pt x="3369564" y="310896"/>
                    <a:pt x="3314700" y="320040"/>
                  </a:cubicBezTo>
                  <a:cubicBezTo>
                    <a:pt x="3259836" y="329184"/>
                    <a:pt x="3270504" y="234696"/>
                    <a:pt x="3104388" y="329184"/>
                  </a:cubicBezTo>
                  <a:cubicBezTo>
                    <a:pt x="2938272" y="423672"/>
                    <a:pt x="2598420" y="658368"/>
                    <a:pt x="2318004" y="886968"/>
                  </a:cubicBezTo>
                  <a:cubicBezTo>
                    <a:pt x="2037588" y="1115568"/>
                    <a:pt x="1577340" y="1525524"/>
                    <a:pt x="1421892" y="1700784"/>
                  </a:cubicBezTo>
                  <a:cubicBezTo>
                    <a:pt x="1266444" y="1876044"/>
                    <a:pt x="1319784" y="1940052"/>
                    <a:pt x="1385316" y="1938528"/>
                  </a:cubicBezTo>
                  <a:cubicBezTo>
                    <a:pt x="1450848" y="1937004"/>
                    <a:pt x="1712976" y="1740408"/>
                    <a:pt x="1815084" y="1691640"/>
                  </a:cubicBezTo>
                  <a:cubicBezTo>
                    <a:pt x="1917192" y="1642872"/>
                    <a:pt x="2048256" y="1606296"/>
                    <a:pt x="1997964" y="1645920"/>
                  </a:cubicBezTo>
                  <a:cubicBezTo>
                    <a:pt x="1947672" y="1685544"/>
                    <a:pt x="1606296" y="1866900"/>
                    <a:pt x="1513332" y="1929384"/>
                  </a:cubicBezTo>
                  <a:cubicBezTo>
                    <a:pt x="1420368" y="1991868"/>
                    <a:pt x="1435608" y="1978152"/>
                    <a:pt x="1440180" y="2020824"/>
                  </a:cubicBezTo>
                  <a:cubicBezTo>
                    <a:pt x="1444752" y="2063496"/>
                    <a:pt x="1491996" y="2138172"/>
                    <a:pt x="1540764" y="2185416"/>
                  </a:cubicBezTo>
                  <a:cubicBezTo>
                    <a:pt x="1589532" y="2232660"/>
                    <a:pt x="1761744" y="2304288"/>
                    <a:pt x="1732788" y="2304288"/>
                  </a:cubicBezTo>
                  <a:cubicBezTo>
                    <a:pt x="1703832" y="2304288"/>
                    <a:pt x="1409700" y="2165604"/>
                    <a:pt x="1367028" y="2185416"/>
                  </a:cubicBezTo>
                  <a:cubicBezTo>
                    <a:pt x="1324356" y="2205228"/>
                    <a:pt x="1496568" y="2415540"/>
                    <a:pt x="1476756" y="2423160"/>
                  </a:cubicBezTo>
                  <a:cubicBezTo>
                    <a:pt x="1456944" y="2430780"/>
                    <a:pt x="1321308" y="2244852"/>
                    <a:pt x="1248156" y="2231136"/>
                  </a:cubicBezTo>
                  <a:cubicBezTo>
                    <a:pt x="1175004" y="2217420"/>
                    <a:pt x="1094232" y="2240280"/>
                    <a:pt x="1037844" y="2340864"/>
                  </a:cubicBezTo>
                  <a:cubicBezTo>
                    <a:pt x="981456" y="2441448"/>
                    <a:pt x="922020" y="2840736"/>
                    <a:pt x="909828" y="2834640"/>
                  </a:cubicBezTo>
                  <a:cubicBezTo>
                    <a:pt x="897636" y="2828544"/>
                    <a:pt x="990600" y="2366772"/>
                    <a:pt x="964692" y="2304288"/>
                  </a:cubicBezTo>
                  <a:cubicBezTo>
                    <a:pt x="938784" y="2241804"/>
                    <a:pt x="816864" y="2382012"/>
                    <a:pt x="754380" y="2459736"/>
                  </a:cubicBezTo>
                  <a:cubicBezTo>
                    <a:pt x="691896" y="2537460"/>
                    <a:pt x="653796" y="2703576"/>
                    <a:pt x="589788" y="2770632"/>
                  </a:cubicBezTo>
                  <a:cubicBezTo>
                    <a:pt x="525780" y="2837688"/>
                    <a:pt x="373380" y="2869692"/>
                    <a:pt x="370332" y="2862072"/>
                  </a:cubicBezTo>
                  <a:cubicBezTo>
                    <a:pt x="367284" y="2854452"/>
                    <a:pt x="512064" y="2813304"/>
                    <a:pt x="571500" y="2724912"/>
                  </a:cubicBezTo>
                  <a:cubicBezTo>
                    <a:pt x="630936" y="2636520"/>
                    <a:pt x="726948" y="2426208"/>
                    <a:pt x="726948" y="2331720"/>
                  </a:cubicBezTo>
                  <a:cubicBezTo>
                    <a:pt x="726948" y="2237232"/>
                    <a:pt x="659892" y="2159508"/>
                    <a:pt x="571500" y="2157984"/>
                  </a:cubicBezTo>
                  <a:cubicBezTo>
                    <a:pt x="483108" y="2156460"/>
                    <a:pt x="286512" y="2314956"/>
                    <a:pt x="196596" y="2322576"/>
                  </a:cubicBezTo>
                  <a:cubicBezTo>
                    <a:pt x="106680" y="2330196"/>
                    <a:pt x="28956" y="2211324"/>
                    <a:pt x="32004" y="2203704"/>
                  </a:cubicBezTo>
                  <a:cubicBezTo>
                    <a:pt x="35052" y="2196084"/>
                    <a:pt x="138684" y="2292096"/>
                    <a:pt x="214884" y="2276856"/>
                  </a:cubicBezTo>
                  <a:cubicBezTo>
                    <a:pt x="291084" y="2261616"/>
                    <a:pt x="423672" y="2157984"/>
                    <a:pt x="489204" y="2112264"/>
                  </a:cubicBezTo>
                  <a:cubicBezTo>
                    <a:pt x="554736" y="2066544"/>
                    <a:pt x="598932" y="2045208"/>
                    <a:pt x="608076" y="2002536"/>
                  </a:cubicBezTo>
                  <a:cubicBezTo>
                    <a:pt x="617220" y="1959864"/>
                    <a:pt x="557784" y="1895856"/>
                    <a:pt x="544068" y="1856232"/>
                  </a:cubicBezTo>
                  <a:cubicBezTo>
                    <a:pt x="530352" y="1816608"/>
                    <a:pt x="542544" y="1795272"/>
                    <a:pt x="525780" y="1764792"/>
                  </a:cubicBezTo>
                  <a:cubicBezTo>
                    <a:pt x="509016" y="1734312"/>
                    <a:pt x="527304" y="1705356"/>
                    <a:pt x="443484" y="1673352"/>
                  </a:cubicBezTo>
                  <a:cubicBezTo>
                    <a:pt x="359664" y="1641348"/>
                    <a:pt x="9144" y="1574292"/>
                    <a:pt x="4572" y="1563624"/>
                  </a:cubicBezTo>
                  <a:close/>
                </a:path>
              </a:pathLst>
            </a:cu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8" name="Volný tvar 17">
              <a:extLst>
                <a:ext uri="{FF2B5EF4-FFF2-40B4-BE49-F238E27FC236}">
                  <a16:creationId xmlns:a16="http://schemas.microsoft.com/office/drawing/2014/main" id="{50EF8642-0D48-4B7C-9C59-BE258C9E9627}"/>
                </a:ext>
              </a:extLst>
            </p:cNvPr>
            <p:cNvSpPr/>
            <p:nvPr/>
          </p:nvSpPr>
          <p:spPr>
            <a:xfrm>
              <a:off x="1258621" y="1916375"/>
              <a:ext cx="209555" cy="127974"/>
            </a:xfrm>
            <a:custGeom>
              <a:avLst/>
              <a:gdLst>
                <a:gd name="connsiteX0" fmla="*/ 7937 w 279399"/>
                <a:gd name="connsiteY0" fmla="*/ 97896 h 127529"/>
                <a:gd name="connsiteX1" fmla="*/ 141287 w 279399"/>
                <a:gd name="connsiteY1" fmla="*/ 8996 h 127529"/>
                <a:gd name="connsiteX2" fmla="*/ 271462 w 279399"/>
                <a:gd name="connsiteY2" fmla="*/ 43921 h 127529"/>
                <a:gd name="connsiteX3" fmla="*/ 188912 w 279399"/>
                <a:gd name="connsiteY3" fmla="*/ 113771 h 127529"/>
                <a:gd name="connsiteX4" fmla="*/ 7937 w 279399"/>
                <a:gd name="connsiteY4" fmla="*/ 97896 h 127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399" h="127529">
                  <a:moveTo>
                    <a:pt x="7937" y="97896"/>
                  </a:moveTo>
                  <a:cubicBezTo>
                    <a:pt x="0" y="80434"/>
                    <a:pt x="97366" y="17992"/>
                    <a:pt x="141287" y="8996"/>
                  </a:cubicBezTo>
                  <a:cubicBezTo>
                    <a:pt x="185208" y="0"/>
                    <a:pt x="263525" y="26459"/>
                    <a:pt x="271462" y="43921"/>
                  </a:cubicBezTo>
                  <a:cubicBezTo>
                    <a:pt x="279399" y="61383"/>
                    <a:pt x="230187" y="100013"/>
                    <a:pt x="188912" y="113771"/>
                  </a:cubicBezTo>
                  <a:cubicBezTo>
                    <a:pt x="147637" y="127529"/>
                    <a:pt x="15874" y="115358"/>
                    <a:pt x="7937" y="97896"/>
                  </a:cubicBezTo>
                  <a:close/>
                </a:path>
              </a:pathLst>
            </a:custGeom>
            <a:solidFill>
              <a:schemeClr val="accent2">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sp>
        <p:nvSpPr>
          <p:cNvPr id="19" name="Volný tvar 18">
            <a:extLst>
              <a:ext uri="{FF2B5EF4-FFF2-40B4-BE49-F238E27FC236}">
                <a16:creationId xmlns:a16="http://schemas.microsoft.com/office/drawing/2014/main" id="{054026C8-BE14-4341-B96E-704AE9046600}"/>
              </a:ext>
            </a:extLst>
          </p:cNvPr>
          <p:cNvSpPr/>
          <p:nvPr/>
        </p:nvSpPr>
        <p:spPr>
          <a:xfrm>
            <a:off x="1343025" y="765175"/>
            <a:ext cx="9620250" cy="863600"/>
          </a:xfrm>
          <a:custGeom>
            <a:avLst/>
            <a:gdLst>
              <a:gd name="connsiteX0" fmla="*/ 171450 w 9620250"/>
              <a:gd name="connsiteY0" fmla="*/ 234950 h 474663"/>
              <a:gd name="connsiteX1" fmla="*/ 923925 w 9620250"/>
              <a:gd name="connsiteY1" fmla="*/ 92075 h 474663"/>
              <a:gd name="connsiteX2" fmla="*/ 2876550 w 9620250"/>
              <a:gd name="connsiteY2" fmla="*/ 177800 h 474663"/>
              <a:gd name="connsiteX3" fmla="*/ 5553075 w 9620250"/>
              <a:gd name="connsiteY3" fmla="*/ 34925 h 474663"/>
              <a:gd name="connsiteX4" fmla="*/ 7486650 w 9620250"/>
              <a:gd name="connsiteY4" fmla="*/ 139700 h 474663"/>
              <a:gd name="connsiteX5" fmla="*/ 9315450 w 9620250"/>
              <a:gd name="connsiteY5" fmla="*/ 15875 h 474663"/>
              <a:gd name="connsiteX6" fmla="*/ 9315450 w 9620250"/>
              <a:gd name="connsiteY6" fmla="*/ 234950 h 474663"/>
              <a:gd name="connsiteX7" fmla="*/ 7953375 w 9620250"/>
              <a:gd name="connsiteY7" fmla="*/ 368300 h 474663"/>
              <a:gd name="connsiteX8" fmla="*/ 6124575 w 9620250"/>
              <a:gd name="connsiteY8" fmla="*/ 263525 h 474663"/>
              <a:gd name="connsiteX9" fmla="*/ 4105275 w 9620250"/>
              <a:gd name="connsiteY9" fmla="*/ 311150 h 474663"/>
              <a:gd name="connsiteX10" fmla="*/ 2514600 w 9620250"/>
              <a:gd name="connsiteY10" fmla="*/ 434975 h 474663"/>
              <a:gd name="connsiteX11" fmla="*/ 1162050 w 9620250"/>
              <a:gd name="connsiteY11" fmla="*/ 311150 h 474663"/>
              <a:gd name="connsiteX12" fmla="*/ 171450 w 9620250"/>
              <a:gd name="connsiteY12" fmla="*/ 463550 h 474663"/>
              <a:gd name="connsiteX13" fmla="*/ 171450 w 9620250"/>
              <a:gd name="connsiteY13" fmla="*/ 234950 h 47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20250" h="474663">
                <a:moveTo>
                  <a:pt x="171450" y="234950"/>
                </a:moveTo>
                <a:cubicBezTo>
                  <a:pt x="296862" y="173038"/>
                  <a:pt x="473075" y="101600"/>
                  <a:pt x="923925" y="92075"/>
                </a:cubicBezTo>
                <a:cubicBezTo>
                  <a:pt x="1374775" y="82550"/>
                  <a:pt x="2105025" y="187325"/>
                  <a:pt x="2876550" y="177800"/>
                </a:cubicBezTo>
                <a:cubicBezTo>
                  <a:pt x="3648075" y="168275"/>
                  <a:pt x="4784725" y="41275"/>
                  <a:pt x="5553075" y="34925"/>
                </a:cubicBezTo>
                <a:cubicBezTo>
                  <a:pt x="6321425" y="28575"/>
                  <a:pt x="6859588" y="142875"/>
                  <a:pt x="7486650" y="139700"/>
                </a:cubicBezTo>
                <a:cubicBezTo>
                  <a:pt x="8113712" y="136525"/>
                  <a:pt x="9010650" y="0"/>
                  <a:pt x="9315450" y="15875"/>
                </a:cubicBezTo>
                <a:cubicBezTo>
                  <a:pt x="9620250" y="31750"/>
                  <a:pt x="9542462" y="176213"/>
                  <a:pt x="9315450" y="234950"/>
                </a:cubicBezTo>
                <a:cubicBezTo>
                  <a:pt x="9088438" y="293687"/>
                  <a:pt x="8485187" y="363538"/>
                  <a:pt x="7953375" y="368300"/>
                </a:cubicBezTo>
                <a:cubicBezTo>
                  <a:pt x="7421563" y="373062"/>
                  <a:pt x="6124575" y="263525"/>
                  <a:pt x="6124575" y="263525"/>
                </a:cubicBezTo>
                <a:cubicBezTo>
                  <a:pt x="5483225" y="254000"/>
                  <a:pt x="4706938" y="282575"/>
                  <a:pt x="4105275" y="311150"/>
                </a:cubicBezTo>
                <a:cubicBezTo>
                  <a:pt x="3503612" y="339725"/>
                  <a:pt x="3005137" y="434975"/>
                  <a:pt x="2514600" y="434975"/>
                </a:cubicBezTo>
                <a:cubicBezTo>
                  <a:pt x="2024063" y="434975"/>
                  <a:pt x="1552575" y="306388"/>
                  <a:pt x="1162050" y="311150"/>
                </a:cubicBezTo>
                <a:cubicBezTo>
                  <a:pt x="771525" y="315913"/>
                  <a:pt x="342900" y="474663"/>
                  <a:pt x="171450" y="463550"/>
                </a:cubicBezTo>
                <a:cubicBezTo>
                  <a:pt x="0" y="452438"/>
                  <a:pt x="46038" y="296862"/>
                  <a:pt x="171450" y="23495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0" name="Osmicípá hvězda 19">
            <a:extLst>
              <a:ext uri="{FF2B5EF4-FFF2-40B4-BE49-F238E27FC236}">
                <a16:creationId xmlns:a16="http://schemas.microsoft.com/office/drawing/2014/main" id="{4EDEEA97-E7E0-4EF7-8184-C24E204BCF2A}"/>
              </a:ext>
            </a:extLst>
          </p:cNvPr>
          <p:cNvSpPr/>
          <p:nvPr/>
        </p:nvSpPr>
        <p:spPr>
          <a:xfrm>
            <a:off x="1631950" y="1566864"/>
            <a:ext cx="287338" cy="288925"/>
          </a:xfrm>
          <a:prstGeom prst="star8">
            <a:avLst/>
          </a:prstGeom>
          <a:solidFill>
            <a:schemeClr val="accent6">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1" name="TextovéPole 20">
            <a:extLst>
              <a:ext uri="{FF2B5EF4-FFF2-40B4-BE49-F238E27FC236}">
                <a16:creationId xmlns:a16="http://schemas.microsoft.com/office/drawing/2014/main" id="{E30B6A04-B458-4960-980D-F193C9BC84BE}"/>
              </a:ext>
            </a:extLst>
          </p:cNvPr>
          <p:cNvSpPr txBox="1">
            <a:spLocks noChangeArrowheads="1"/>
          </p:cNvSpPr>
          <p:nvPr/>
        </p:nvSpPr>
        <p:spPr bwMode="auto">
          <a:xfrm>
            <a:off x="1919289" y="1566864"/>
            <a:ext cx="822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1400" b="1">
                <a:solidFill>
                  <a:schemeClr val="bg1"/>
                </a:solidFill>
              </a:rPr>
              <a:t>LEPTIN</a:t>
            </a:r>
          </a:p>
        </p:txBody>
      </p:sp>
      <p:sp>
        <p:nvSpPr>
          <p:cNvPr id="32" name="Vývojový diagram: příprava 31">
            <a:extLst>
              <a:ext uri="{FF2B5EF4-FFF2-40B4-BE49-F238E27FC236}">
                <a16:creationId xmlns:a16="http://schemas.microsoft.com/office/drawing/2014/main" id="{EFC94D98-D990-403A-8085-B80DF3A2826F}"/>
              </a:ext>
            </a:extLst>
          </p:cNvPr>
          <p:cNvSpPr/>
          <p:nvPr/>
        </p:nvSpPr>
        <p:spPr>
          <a:xfrm>
            <a:off x="1631950" y="2071688"/>
            <a:ext cx="287338" cy="144462"/>
          </a:xfrm>
          <a:prstGeom prst="flowChartPreparation">
            <a:avLst/>
          </a:prstGeom>
          <a:solidFill>
            <a:srgbClr val="C0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33" name="TextovéPole 32">
            <a:extLst>
              <a:ext uri="{FF2B5EF4-FFF2-40B4-BE49-F238E27FC236}">
                <a16:creationId xmlns:a16="http://schemas.microsoft.com/office/drawing/2014/main" id="{2BA79139-A750-4F65-AE1E-1C44FE47077B}"/>
              </a:ext>
            </a:extLst>
          </p:cNvPr>
          <p:cNvSpPr txBox="1">
            <a:spLocks noChangeArrowheads="1"/>
          </p:cNvSpPr>
          <p:nvPr/>
        </p:nvSpPr>
        <p:spPr bwMode="auto">
          <a:xfrm>
            <a:off x="1919289" y="2000250"/>
            <a:ext cx="90328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1400" b="1">
                <a:solidFill>
                  <a:schemeClr val="bg1"/>
                </a:solidFill>
              </a:rPr>
              <a:t>INSULIN</a:t>
            </a:r>
          </a:p>
        </p:txBody>
      </p:sp>
      <p:sp>
        <p:nvSpPr>
          <p:cNvPr id="34" name="TextovéPole 33">
            <a:extLst>
              <a:ext uri="{FF2B5EF4-FFF2-40B4-BE49-F238E27FC236}">
                <a16:creationId xmlns:a16="http://schemas.microsoft.com/office/drawing/2014/main" id="{79AC3556-A27F-418C-A686-9B8669DC3AA9}"/>
              </a:ext>
            </a:extLst>
          </p:cNvPr>
          <p:cNvSpPr txBox="1">
            <a:spLocks noChangeArrowheads="1"/>
          </p:cNvSpPr>
          <p:nvPr/>
        </p:nvSpPr>
        <p:spPr bwMode="auto">
          <a:xfrm rot="16200000">
            <a:off x="2967039" y="2051051"/>
            <a:ext cx="1381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1400" b="1">
                <a:solidFill>
                  <a:schemeClr val="bg1"/>
                </a:solidFill>
              </a:rPr>
              <a:t>NPY NEURON</a:t>
            </a:r>
          </a:p>
        </p:txBody>
      </p:sp>
      <p:sp>
        <p:nvSpPr>
          <p:cNvPr id="35" name="TextovéPole 34">
            <a:extLst>
              <a:ext uri="{FF2B5EF4-FFF2-40B4-BE49-F238E27FC236}">
                <a16:creationId xmlns:a16="http://schemas.microsoft.com/office/drawing/2014/main" id="{6D873E84-B45B-46CE-BCDE-EC9E7B374C24}"/>
              </a:ext>
            </a:extLst>
          </p:cNvPr>
          <p:cNvSpPr txBox="1">
            <a:spLocks noChangeArrowheads="1"/>
          </p:cNvSpPr>
          <p:nvPr/>
        </p:nvSpPr>
        <p:spPr bwMode="auto">
          <a:xfrm rot="5400000">
            <a:off x="4375151" y="2051051"/>
            <a:ext cx="154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1400" b="1">
                <a:solidFill>
                  <a:schemeClr val="bg1"/>
                </a:solidFill>
              </a:rPr>
              <a:t>AgRP</a:t>
            </a:r>
            <a:r>
              <a:rPr lang="cs-CZ" altLang="cs-CZ" sz="1400" b="1"/>
              <a:t> </a:t>
            </a:r>
            <a:r>
              <a:rPr lang="cs-CZ" altLang="cs-CZ" sz="1400" b="1">
                <a:solidFill>
                  <a:schemeClr val="bg1"/>
                </a:solidFill>
              </a:rPr>
              <a:t>NEURON</a:t>
            </a:r>
          </a:p>
        </p:txBody>
      </p:sp>
      <p:sp>
        <p:nvSpPr>
          <p:cNvPr id="36" name="TextovéPole 35">
            <a:extLst>
              <a:ext uri="{FF2B5EF4-FFF2-40B4-BE49-F238E27FC236}">
                <a16:creationId xmlns:a16="http://schemas.microsoft.com/office/drawing/2014/main" id="{309D4637-F9A4-4E27-8BE8-25CDEA162B19}"/>
              </a:ext>
            </a:extLst>
          </p:cNvPr>
          <p:cNvSpPr txBox="1">
            <a:spLocks noChangeArrowheads="1"/>
          </p:cNvSpPr>
          <p:nvPr/>
        </p:nvSpPr>
        <p:spPr bwMode="auto">
          <a:xfrm rot="16200000">
            <a:off x="6049964" y="2063751"/>
            <a:ext cx="1552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1400" b="1">
                <a:solidFill>
                  <a:schemeClr val="bg1"/>
                </a:solidFill>
              </a:rPr>
              <a:t>POMC NEURON</a:t>
            </a:r>
          </a:p>
        </p:txBody>
      </p:sp>
      <p:sp>
        <p:nvSpPr>
          <p:cNvPr id="37" name="TextovéPole 36">
            <a:extLst>
              <a:ext uri="{FF2B5EF4-FFF2-40B4-BE49-F238E27FC236}">
                <a16:creationId xmlns:a16="http://schemas.microsoft.com/office/drawing/2014/main" id="{6D077DAF-7382-40CF-8D71-A8558B406817}"/>
              </a:ext>
            </a:extLst>
          </p:cNvPr>
          <p:cNvSpPr txBox="1">
            <a:spLocks noChangeArrowheads="1"/>
          </p:cNvSpPr>
          <p:nvPr/>
        </p:nvSpPr>
        <p:spPr bwMode="auto">
          <a:xfrm rot="5400000">
            <a:off x="7562851" y="2063751"/>
            <a:ext cx="1511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1400" b="1">
                <a:solidFill>
                  <a:schemeClr val="bg1"/>
                </a:solidFill>
              </a:rPr>
              <a:t>CART NEURON</a:t>
            </a:r>
          </a:p>
        </p:txBody>
      </p:sp>
      <p:sp>
        <p:nvSpPr>
          <p:cNvPr id="38" name="Šipka dolů 37">
            <a:extLst>
              <a:ext uri="{FF2B5EF4-FFF2-40B4-BE49-F238E27FC236}">
                <a16:creationId xmlns:a16="http://schemas.microsoft.com/office/drawing/2014/main" id="{5D577625-A203-422B-9807-B8EB0DD8D665}"/>
              </a:ext>
            </a:extLst>
          </p:cNvPr>
          <p:cNvSpPr/>
          <p:nvPr/>
        </p:nvSpPr>
        <p:spPr>
          <a:xfrm rot="18845621" flipH="1">
            <a:off x="4804569" y="2909094"/>
            <a:ext cx="144462" cy="647700"/>
          </a:xfrm>
          <a:prstGeom prst="downArrow">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43" name="Elipsa 42">
            <a:extLst>
              <a:ext uri="{FF2B5EF4-FFF2-40B4-BE49-F238E27FC236}">
                <a16:creationId xmlns:a16="http://schemas.microsoft.com/office/drawing/2014/main" id="{8699F746-D6A2-4E8A-8EBD-EB1FB78811D4}"/>
              </a:ext>
            </a:extLst>
          </p:cNvPr>
          <p:cNvSpPr/>
          <p:nvPr/>
        </p:nvSpPr>
        <p:spPr>
          <a:xfrm>
            <a:off x="3432176" y="3603625"/>
            <a:ext cx="360363" cy="215900"/>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44" name="Elipsa 43">
            <a:extLst>
              <a:ext uri="{FF2B5EF4-FFF2-40B4-BE49-F238E27FC236}">
                <a16:creationId xmlns:a16="http://schemas.microsoft.com/office/drawing/2014/main" id="{DB6C0316-5D62-4BF5-9182-4D0176B34291}"/>
              </a:ext>
            </a:extLst>
          </p:cNvPr>
          <p:cNvSpPr/>
          <p:nvPr/>
        </p:nvSpPr>
        <p:spPr>
          <a:xfrm>
            <a:off x="3216276" y="3819525"/>
            <a:ext cx="358775" cy="215900"/>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45" name="Elipsa 44">
            <a:extLst>
              <a:ext uri="{FF2B5EF4-FFF2-40B4-BE49-F238E27FC236}">
                <a16:creationId xmlns:a16="http://schemas.microsoft.com/office/drawing/2014/main" id="{FBDC619A-857A-44C1-8B14-7B974EDCDA08}"/>
              </a:ext>
            </a:extLst>
          </p:cNvPr>
          <p:cNvSpPr/>
          <p:nvPr/>
        </p:nvSpPr>
        <p:spPr>
          <a:xfrm>
            <a:off x="3648076" y="3819525"/>
            <a:ext cx="360363" cy="215900"/>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46" name="Elipsa 45">
            <a:extLst>
              <a:ext uri="{FF2B5EF4-FFF2-40B4-BE49-F238E27FC236}">
                <a16:creationId xmlns:a16="http://schemas.microsoft.com/office/drawing/2014/main" id="{699437EE-4DF7-4E77-BC15-AB19A4A203DD}"/>
              </a:ext>
            </a:extLst>
          </p:cNvPr>
          <p:cNvSpPr/>
          <p:nvPr/>
        </p:nvSpPr>
        <p:spPr>
          <a:xfrm>
            <a:off x="3432176" y="4035425"/>
            <a:ext cx="360363" cy="215900"/>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48" name="Šipka dolů 47">
            <a:extLst>
              <a:ext uri="{FF2B5EF4-FFF2-40B4-BE49-F238E27FC236}">
                <a16:creationId xmlns:a16="http://schemas.microsoft.com/office/drawing/2014/main" id="{990118D6-F906-4C89-8917-F30CFE9D27B6}"/>
              </a:ext>
            </a:extLst>
          </p:cNvPr>
          <p:cNvSpPr/>
          <p:nvPr/>
        </p:nvSpPr>
        <p:spPr>
          <a:xfrm rot="2754379">
            <a:off x="3786188" y="2908300"/>
            <a:ext cx="144462" cy="649288"/>
          </a:xfrm>
          <a:prstGeom prst="down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50" name="Šipka dolů 49">
            <a:extLst>
              <a:ext uri="{FF2B5EF4-FFF2-40B4-BE49-F238E27FC236}">
                <a16:creationId xmlns:a16="http://schemas.microsoft.com/office/drawing/2014/main" id="{6B78D500-2712-4584-A2E0-E9DD8968C764}"/>
              </a:ext>
            </a:extLst>
          </p:cNvPr>
          <p:cNvSpPr/>
          <p:nvPr/>
        </p:nvSpPr>
        <p:spPr>
          <a:xfrm>
            <a:off x="7540625" y="2882901"/>
            <a:ext cx="139700" cy="360363"/>
          </a:xfrm>
          <a:prstGeom prst="downArrow">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51" name="Elipsa 50">
            <a:extLst>
              <a:ext uri="{FF2B5EF4-FFF2-40B4-BE49-F238E27FC236}">
                <a16:creationId xmlns:a16="http://schemas.microsoft.com/office/drawing/2014/main" id="{DE448C1D-354A-42B3-9B8A-B9D7CD88DE45}"/>
              </a:ext>
            </a:extLst>
          </p:cNvPr>
          <p:cNvSpPr/>
          <p:nvPr/>
        </p:nvSpPr>
        <p:spPr>
          <a:xfrm>
            <a:off x="4943476" y="3603625"/>
            <a:ext cx="360363" cy="215900"/>
          </a:xfrm>
          <a:prstGeom prst="ellips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52" name="Elipsa 51">
            <a:extLst>
              <a:ext uri="{FF2B5EF4-FFF2-40B4-BE49-F238E27FC236}">
                <a16:creationId xmlns:a16="http://schemas.microsoft.com/office/drawing/2014/main" id="{9477D361-4032-4C74-BDD6-182D330BF9E3}"/>
              </a:ext>
            </a:extLst>
          </p:cNvPr>
          <p:cNvSpPr/>
          <p:nvPr/>
        </p:nvSpPr>
        <p:spPr>
          <a:xfrm>
            <a:off x="4727576" y="3819525"/>
            <a:ext cx="360363" cy="215900"/>
          </a:xfrm>
          <a:prstGeom prst="ellips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53" name="Elipsa 52">
            <a:extLst>
              <a:ext uri="{FF2B5EF4-FFF2-40B4-BE49-F238E27FC236}">
                <a16:creationId xmlns:a16="http://schemas.microsoft.com/office/drawing/2014/main" id="{2D9CADD5-7AF3-458B-B2DF-5AC19EF9BBA8}"/>
              </a:ext>
            </a:extLst>
          </p:cNvPr>
          <p:cNvSpPr/>
          <p:nvPr/>
        </p:nvSpPr>
        <p:spPr>
          <a:xfrm>
            <a:off x="5159376" y="3819525"/>
            <a:ext cx="360363" cy="215900"/>
          </a:xfrm>
          <a:prstGeom prst="ellips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54" name="Elipsa 53">
            <a:extLst>
              <a:ext uri="{FF2B5EF4-FFF2-40B4-BE49-F238E27FC236}">
                <a16:creationId xmlns:a16="http://schemas.microsoft.com/office/drawing/2014/main" id="{DEC517F7-8674-4AEB-BF7F-CA1414C7015F}"/>
              </a:ext>
            </a:extLst>
          </p:cNvPr>
          <p:cNvSpPr/>
          <p:nvPr/>
        </p:nvSpPr>
        <p:spPr>
          <a:xfrm>
            <a:off x="4943476" y="4035425"/>
            <a:ext cx="360363" cy="215900"/>
          </a:xfrm>
          <a:prstGeom prst="ellips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55" name="Elipsa 54">
            <a:extLst>
              <a:ext uri="{FF2B5EF4-FFF2-40B4-BE49-F238E27FC236}">
                <a16:creationId xmlns:a16="http://schemas.microsoft.com/office/drawing/2014/main" id="{2F2A1363-0073-455D-8255-EF39411496E0}"/>
              </a:ext>
            </a:extLst>
          </p:cNvPr>
          <p:cNvSpPr/>
          <p:nvPr/>
        </p:nvSpPr>
        <p:spPr>
          <a:xfrm>
            <a:off x="6743701" y="3314700"/>
            <a:ext cx="360363" cy="217488"/>
          </a:xfrm>
          <a:prstGeom prst="ellipse">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56" name="Elipsa 55">
            <a:extLst>
              <a:ext uri="{FF2B5EF4-FFF2-40B4-BE49-F238E27FC236}">
                <a16:creationId xmlns:a16="http://schemas.microsoft.com/office/drawing/2014/main" id="{C056F221-2CD9-47BE-AB7C-971600300CCD}"/>
              </a:ext>
            </a:extLst>
          </p:cNvPr>
          <p:cNvSpPr/>
          <p:nvPr/>
        </p:nvSpPr>
        <p:spPr>
          <a:xfrm>
            <a:off x="8256588" y="3314700"/>
            <a:ext cx="360362" cy="217488"/>
          </a:xfrm>
          <a:prstGeom prst="ellipse">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57" name="Elipsa 56">
            <a:extLst>
              <a:ext uri="{FF2B5EF4-FFF2-40B4-BE49-F238E27FC236}">
                <a16:creationId xmlns:a16="http://schemas.microsoft.com/office/drawing/2014/main" id="{66CEDA69-545C-40A9-88BD-F5327118C814}"/>
              </a:ext>
            </a:extLst>
          </p:cNvPr>
          <p:cNvSpPr/>
          <p:nvPr/>
        </p:nvSpPr>
        <p:spPr>
          <a:xfrm>
            <a:off x="7248526" y="3314700"/>
            <a:ext cx="360363" cy="217488"/>
          </a:xfrm>
          <a:prstGeom prst="ellipse">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58" name="Elipsa 57">
            <a:extLst>
              <a:ext uri="{FF2B5EF4-FFF2-40B4-BE49-F238E27FC236}">
                <a16:creationId xmlns:a16="http://schemas.microsoft.com/office/drawing/2014/main" id="{E80456D2-8F8C-47BE-9AE6-AADDE8F55656}"/>
              </a:ext>
            </a:extLst>
          </p:cNvPr>
          <p:cNvSpPr/>
          <p:nvPr/>
        </p:nvSpPr>
        <p:spPr>
          <a:xfrm>
            <a:off x="7751763" y="3314700"/>
            <a:ext cx="360362" cy="217488"/>
          </a:xfrm>
          <a:prstGeom prst="ellipse">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3105" name="TextovéPole 62">
            <a:extLst>
              <a:ext uri="{FF2B5EF4-FFF2-40B4-BE49-F238E27FC236}">
                <a16:creationId xmlns:a16="http://schemas.microsoft.com/office/drawing/2014/main" id="{9667C836-0F73-45BF-996A-802B91F570D5}"/>
              </a:ext>
            </a:extLst>
          </p:cNvPr>
          <p:cNvSpPr txBox="1">
            <a:spLocks noChangeArrowheads="1"/>
          </p:cNvSpPr>
          <p:nvPr/>
        </p:nvSpPr>
        <p:spPr bwMode="auto">
          <a:xfrm>
            <a:off x="9120188" y="939800"/>
            <a:ext cx="159226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1400" b="1">
                <a:solidFill>
                  <a:schemeClr val="bg1"/>
                </a:solidFill>
              </a:rPr>
              <a:t>BLOOD</a:t>
            </a:r>
            <a:r>
              <a:rPr lang="cs-CZ" altLang="cs-CZ" sz="1400" b="1"/>
              <a:t> </a:t>
            </a:r>
            <a:r>
              <a:rPr lang="cs-CZ" altLang="cs-CZ" sz="1400" b="1">
                <a:solidFill>
                  <a:schemeClr val="bg1"/>
                </a:solidFill>
              </a:rPr>
              <a:t>VESSEL</a:t>
            </a:r>
          </a:p>
        </p:txBody>
      </p:sp>
      <p:sp>
        <p:nvSpPr>
          <p:cNvPr id="64" name="TextovéPole 63">
            <a:extLst>
              <a:ext uri="{FF2B5EF4-FFF2-40B4-BE49-F238E27FC236}">
                <a16:creationId xmlns:a16="http://schemas.microsoft.com/office/drawing/2014/main" id="{B542BE69-CBC0-4C90-8679-0A38EAB05C19}"/>
              </a:ext>
            </a:extLst>
          </p:cNvPr>
          <p:cNvSpPr txBox="1">
            <a:spLocks noChangeArrowheads="1"/>
          </p:cNvSpPr>
          <p:nvPr/>
        </p:nvSpPr>
        <p:spPr bwMode="auto">
          <a:xfrm>
            <a:off x="2859089" y="3513139"/>
            <a:ext cx="5540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1400" b="1">
                <a:solidFill>
                  <a:schemeClr val="bg1"/>
                </a:solidFill>
              </a:rPr>
              <a:t>NPY</a:t>
            </a:r>
          </a:p>
        </p:txBody>
      </p:sp>
      <p:sp>
        <p:nvSpPr>
          <p:cNvPr id="65" name="TextovéPole 64">
            <a:extLst>
              <a:ext uri="{FF2B5EF4-FFF2-40B4-BE49-F238E27FC236}">
                <a16:creationId xmlns:a16="http://schemas.microsoft.com/office/drawing/2014/main" id="{7A9F0791-196F-44A8-928E-309C688C6610}"/>
              </a:ext>
            </a:extLst>
          </p:cNvPr>
          <p:cNvSpPr txBox="1">
            <a:spLocks noChangeArrowheads="1"/>
          </p:cNvSpPr>
          <p:nvPr/>
        </p:nvSpPr>
        <p:spPr bwMode="auto">
          <a:xfrm>
            <a:off x="4295775" y="3532189"/>
            <a:ext cx="6731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1400" b="1">
                <a:solidFill>
                  <a:schemeClr val="bg1"/>
                </a:solidFill>
              </a:rPr>
              <a:t>AgRP</a:t>
            </a:r>
          </a:p>
        </p:txBody>
      </p:sp>
      <p:sp>
        <p:nvSpPr>
          <p:cNvPr id="66" name="TextovéPole 65">
            <a:extLst>
              <a:ext uri="{FF2B5EF4-FFF2-40B4-BE49-F238E27FC236}">
                <a16:creationId xmlns:a16="http://schemas.microsoft.com/office/drawing/2014/main" id="{543DC2B3-6284-4C83-84A9-608670E26CCD}"/>
              </a:ext>
            </a:extLst>
          </p:cNvPr>
          <p:cNvSpPr txBox="1">
            <a:spLocks noChangeArrowheads="1"/>
          </p:cNvSpPr>
          <p:nvPr/>
        </p:nvSpPr>
        <p:spPr bwMode="auto">
          <a:xfrm>
            <a:off x="6743701" y="3027364"/>
            <a:ext cx="7540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cs-CZ" sz="1400" b="1"/>
              <a:t>α</a:t>
            </a:r>
            <a:r>
              <a:rPr lang="cs-CZ" altLang="cs-CZ" sz="1400" b="1"/>
              <a:t>-MSH</a:t>
            </a:r>
          </a:p>
        </p:txBody>
      </p:sp>
      <p:sp>
        <p:nvSpPr>
          <p:cNvPr id="68" name="Elipsa 67">
            <a:extLst>
              <a:ext uri="{FF2B5EF4-FFF2-40B4-BE49-F238E27FC236}">
                <a16:creationId xmlns:a16="http://schemas.microsoft.com/office/drawing/2014/main" id="{6E8B1A08-0500-43A9-8536-74549892562A}"/>
              </a:ext>
            </a:extLst>
          </p:cNvPr>
          <p:cNvSpPr/>
          <p:nvPr/>
        </p:nvSpPr>
        <p:spPr>
          <a:xfrm rot="16260000" flipH="1">
            <a:off x="5608638" y="5138738"/>
            <a:ext cx="152400" cy="758825"/>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eaLnBrk="1" hangingPunct="1">
              <a:defRPr/>
            </a:pPr>
            <a:endParaRPr lang="cs-CZ"/>
          </a:p>
        </p:txBody>
      </p:sp>
      <p:sp>
        <p:nvSpPr>
          <p:cNvPr id="69" name="Elipsa 68">
            <a:extLst>
              <a:ext uri="{FF2B5EF4-FFF2-40B4-BE49-F238E27FC236}">
                <a16:creationId xmlns:a16="http://schemas.microsoft.com/office/drawing/2014/main" id="{6E457A8B-459F-4E1A-B424-BF2886F80453}"/>
              </a:ext>
            </a:extLst>
          </p:cNvPr>
          <p:cNvSpPr/>
          <p:nvPr/>
        </p:nvSpPr>
        <p:spPr>
          <a:xfrm rot="900000">
            <a:off x="5540375" y="5732464"/>
            <a:ext cx="160338" cy="523875"/>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eaLnBrk="1" hangingPunct="1">
              <a:defRPr/>
            </a:pPr>
            <a:endParaRPr lang="cs-CZ"/>
          </a:p>
        </p:txBody>
      </p:sp>
      <p:sp>
        <p:nvSpPr>
          <p:cNvPr id="70" name="Elipsa 69">
            <a:extLst>
              <a:ext uri="{FF2B5EF4-FFF2-40B4-BE49-F238E27FC236}">
                <a16:creationId xmlns:a16="http://schemas.microsoft.com/office/drawing/2014/main" id="{23BA3D27-303D-4E95-9707-DD934F3AEDDF}"/>
              </a:ext>
            </a:extLst>
          </p:cNvPr>
          <p:cNvSpPr/>
          <p:nvPr/>
        </p:nvSpPr>
        <p:spPr>
          <a:xfrm rot="20700000" flipH="1">
            <a:off x="5665789" y="5745164"/>
            <a:ext cx="160337" cy="522287"/>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eaLnBrk="1" hangingPunct="1">
              <a:defRPr/>
            </a:pPr>
            <a:endParaRPr lang="cs-CZ"/>
          </a:p>
        </p:txBody>
      </p:sp>
      <p:sp>
        <p:nvSpPr>
          <p:cNvPr id="71" name="Elipsa 70">
            <a:extLst>
              <a:ext uri="{FF2B5EF4-FFF2-40B4-BE49-F238E27FC236}">
                <a16:creationId xmlns:a16="http://schemas.microsoft.com/office/drawing/2014/main" id="{2FBE0437-132F-46FF-A3E3-87087CE4CBC4}"/>
              </a:ext>
            </a:extLst>
          </p:cNvPr>
          <p:cNvSpPr/>
          <p:nvPr/>
        </p:nvSpPr>
        <p:spPr>
          <a:xfrm>
            <a:off x="5534026" y="5303839"/>
            <a:ext cx="296863" cy="593725"/>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eaLnBrk="1" hangingPunct="1">
              <a:defRPr/>
            </a:pPr>
            <a:endParaRPr lang="cs-CZ"/>
          </a:p>
        </p:txBody>
      </p:sp>
      <p:sp>
        <p:nvSpPr>
          <p:cNvPr id="72" name="Elipsa 71">
            <a:extLst>
              <a:ext uri="{FF2B5EF4-FFF2-40B4-BE49-F238E27FC236}">
                <a16:creationId xmlns:a16="http://schemas.microsoft.com/office/drawing/2014/main" id="{D5C3CADA-B1F2-4A5B-889C-FE9CB3EEBBF9}"/>
              </a:ext>
            </a:extLst>
          </p:cNvPr>
          <p:cNvSpPr/>
          <p:nvPr/>
        </p:nvSpPr>
        <p:spPr>
          <a:xfrm>
            <a:off x="5534026" y="5073650"/>
            <a:ext cx="296863" cy="330200"/>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eaLnBrk="1" hangingPunct="1">
              <a:defRPr/>
            </a:pPr>
            <a:endParaRPr lang="cs-CZ"/>
          </a:p>
        </p:txBody>
      </p:sp>
      <p:sp>
        <p:nvSpPr>
          <p:cNvPr id="73" name="TextovéPole 72">
            <a:extLst>
              <a:ext uri="{FF2B5EF4-FFF2-40B4-BE49-F238E27FC236}">
                <a16:creationId xmlns:a16="http://schemas.microsoft.com/office/drawing/2014/main" id="{42A87FFC-65A3-4D41-86AD-3D18E70813B3}"/>
              </a:ext>
            </a:extLst>
          </p:cNvPr>
          <p:cNvSpPr txBox="1">
            <a:spLocks noChangeArrowheads="1"/>
          </p:cNvSpPr>
          <p:nvPr/>
        </p:nvSpPr>
        <p:spPr bwMode="auto">
          <a:xfrm>
            <a:off x="3071813" y="5548314"/>
            <a:ext cx="20447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1400" b="1">
                <a:solidFill>
                  <a:schemeClr val="bg1"/>
                </a:solidFill>
              </a:rPr>
              <a:t>MORE FOOD  INTAKE</a:t>
            </a:r>
          </a:p>
        </p:txBody>
      </p:sp>
      <p:sp>
        <p:nvSpPr>
          <p:cNvPr id="80" name="TextovéPole 79">
            <a:extLst>
              <a:ext uri="{FF2B5EF4-FFF2-40B4-BE49-F238E27FC236}">
                <a16:creationId xmlns:a16="http://schemas.microsoft.com/office/drawing/2014/main" id="{73F35082-FE0B-443B-B99D-BBDE5FD071AF}"/>
              </a:ext>
            </a:extLst>
          </p:cNvPr>
          <p:cNvSpPr txBox="1">
            <a:spLocks noChangeArrowheads="1"/>
          </p:cNvSpPr>
          <p:nvPr/>
        </p:nvSpPr>
        <p:spPr bwMode="auto">
          <a:xfrm>
            <a:off x="7104064" y="5475289"/>
            <a:ext cx="1976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1400" b="1">
                <a:solidFill>
                  <a:schemeClr val="bg1"/>
                </a:solidFill>
              </a:rPr>
              <a:t>LESS FOOD  INTAKE</a:t>
            </a:r>
          </a:p>
        </p:txBody>
      </p:sp>
      <p:sp>
        <p:nvSpPr>
          <p:cNvPr id="81" name="Šipka dolů 80">
            <a:extLst>
              <a:ext uri="{FF2B5EF4-FFF2-40B4-BE49-F238E27FC236}">
                <a16:creationId xmlns:a16="http://schemas.microsoft.com/office/drawing/2014/main" id="{2326390F-963B-46F4-907A-B49127A90110}"/>
              </a:ext>
            </a:extLst>
          </p:cNvPr>
          <p:cNvSpPr/>
          <p:nvPr/>
        </p:nvSpPr>
        <p:spPr>
          <a:xfrm rot="20177896" flipH="1">
            <a:off x="5211763" y="4324350"/>
            <a:ext cx="144462" cy="649288"/>
          </a:xfrm>
          <a:prstGeom prst="downArrow">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82" name="Šipka dolů 81">
            <a:extLst>
              <a:ext uri="{FF2B5EF4-FFF2-40B4-BE49-F238E27FC236}">
                <a16:creationId xmlns:a16="http://schemas.microsoft.com/office/drawing/2014/main" id="{A1897D15-0AD6-4256-B78D-45A33F2638EC}"/>
              </a:ext>
            </a:extLst>
          </p:cNvPr>
          <p:cNvSpPr/>
          <p:nvPr/>
        </p:nvSpPr>
        <p:spPr>
          <a:xfrm rot="17837991">
            <a:off x="4325145" y="3907632"/>
            <a:ext cx="144462" cy="1774825"/>
          </a:xfrm>
          <a:prstGeom prst="down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85" name="Šipka dolů 84">
            <a:extLst>
              <a:ext uri="{FF2B5EF4-FFF2-40B4-BE49-F238E27FC236}">
                <a16:creationId xmlns:a16="http://schemas.microsoft.com/office/drawing/2014/main" id="{F3F92BF4-03C2-4854-B29B-4D425EE7041E}"/>
              </a:ext>
            </a:extLst>
          </p:cNvPr>
          <p:cNvSpPr/>
          <p:nvPr/>
        </p:nvSpPr>
        <p:spPr>
          <a:xfrm rot="4702626">
            <a:off x="6931026" y="4202113"/>
            <a:ext cx="138112" cy="1376363"/>
          </a:xfrm>
          <a:prstGeom prst="downArrow">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nvGrpSpPr>
          <p:cNvPr id="7" name="Skupina 90">
            <a:extLst>
              <a:ext uri="{FF2B5EF4-FFF2-40B4-BE49-F238E27FC236}">
                <a16:creationId xmlns:a16="http://schemas.microsoft.com/office/drawing/2014/main" id="{1E6ECBD7-CD12-46CF-B32D-B0BAB5220DB2}"/>
              </a:ext>
            </a:extLst>
          </p:cNvPr>
          <p:cNvGrpSpPr>
            <a:grpSpLocks/>
          </p:cNvGrpSpPr>
          <p:nvPr/>
        </p:nvGrpSpPr>
        <p:grpSpPr bwMode="auto">
          <a:xfrm>
            <a:off x="6672264" y="4035426"/>
            <a:ext cx="503237" cy="504825"/>
            <a:chOff x="5148064" y="4005064"/>
            <a:chExt cx="504056" cy="504056"/>
          </a:xfrm>
        </p:grpSpPr>
        <p:sp>
          <p:nvSpPr>
            <p:cNvPr id="86" name="Oblouk 85">
              <a:extLst>
                <a:ext uri="{FF2B5EF4-FFF2-40B4-BE49-F238E27FC236}">
                  <a16:creationId xmlns:a16="http://schemas.microsoft.com/office/drawing/2014/main" id="{F797F089-A57C-4B03-89D1-3774D27FA95E}"/>
                </a:ext>
              </a:extLst>
            </p:cNvPr>
            <p:cNvSpPr/>
            <p:nvPr/>
          </p:nvSpPr>
          <p:spPr>
            <a:xfrm rot="5400000">
              <a:off x="5220185" y="3932943"/>
              <a:ext cx="359814" cy="504056"/>
            </a:xfrm>
            <a:prstGeom prst="arc">
              <a:avLst>
                <a:gd name="adj1" fmla="val 17498691"/>
                <a:gd name="adj2" fmla="val 4381339"/>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sp>
          <p:nvSpPr>
            <p:cNvPr id="90" name="Obdélník 89">
              <a:extLst>
                <a:ext uri="{FF2B5EF4-FFF2-40B4-BE49-F238E27FC236}">
                  <a16:creationId xmlns:a16="http://schemas.microsoft.com/office/drawing/2014/main" id="{15D6A13D-FE61-4C9A-BECD-8BF99B1BD0BA}"/>
                </a:ext>
              </a:extLst>
            </p:cNvPr>
            <p:cNvSpPr/>
            <p:nvPr/>
          </p:nvSpPr>
          <p:spPr>
            <a:xfrm>
              <a:off x="5364315" y="4364878"/>
              <a:ext cx="46112" cy="14424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grpSp>
        <p:nvGrpSpPr>
          <p:cNvPr id="9" name="Skupina 91">
            <a:extLst>
              <a:ext uri="{FF2B5EF4-FFF2-40B4-BE49-F238E27FC236}">
                <a16:creationId xmlns:a16="http://schemas.microsoft.com/office/drawing/2014/main" id="{47E01DB3-AF04-4647-BF7D-E33E3DF1766B}"/>
              </a:ext>
            </a:extLst>
          </p:cNvPr>
          <p:cNvGrpSpPr>
            <a:grpSpLocks/>
          </p:cNvGrpSpPr>
          <p:nvPr/>
        </p:nvGrpSpPr>
        <p:grpSpPr bwMode="auto">
          <a:xfrm>
            <a:off x="7175501" y="4035426"/>
            <a:ext cx="504825" cy="504825"/>
            <a:chOff x="5148064" y="4005064"/>
            <a:chExt cx="504056" cy="504056"/>
          </a:xfrm>
        </p:grpSpPr>
        <p:sp>
          <p:nvSpPr>
            <p:cNvPr id="93" name="Oblouk 92">
              <a:extLst>
                <a:ext uri="{FF2B5EF4-FFF2-40B4-BE49-F238E27FC236}">
                  <a16:creationId xmlns:a16="http://schemas.microsoft.com/office/drawing/2014/main" id="{3CC8CB7C-DFCB-4217-85F5-596D6C2A1ECF}"/>
                </a:ext>
              </a:extLst>
            </p:cNvPr>
            <p:cNvSpPr/>
            <p:nvPr/>
          </p:nvSpPr>
          <p:spPr>
            <a:xfrm rot="5400000">
              <a:off x="5220185" y="3932943"/>
              <a:ext cx="359814" cy="504056"/>
            </a:xfrm>
            <a:prstGeom prst="arc">
              <a:avLst>
                <a:gd name="adj1" fmla="val 17498691"/>
                <a:gd name="adj2" fmla="val 4381339"/>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sp>
          <p:nvSpPr>
            <p:cNvPr id="94" name="Obdélník 93">
              <a:extLst>
                <a:ext uri="{FF2B5EF4-FFF2-40B4-BE49-F238E27FC236}">
                  <a16:creationId xmlns:a16="http://schemas.microsoft.com/office/drawing/2014/main" id="{6300F4B0-6FFA-4D3E-9CBF-B7C63A60EF48}"/>
                </a:ext>
              </a:extLst>
            </p:cNvPr>
            <p:cNvSpPr/>
            <p:nvPr/>
          </p:nvSpPr>
          <p:spPr>
            <a:xfrm>
              <a:off x="5363635" y="4364878"/>
              <a:ext cx="45968" cy="14424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grpSp>
        <p:nvGrpSpPr>
          <p:cNvPr id="10" name="Skupina 94">
            <a:extLst>
              <a:ext uri="{FF2B5EF4-FFF2-40B4-BE49-F238E27FC236}">
                <a16:creationId xmlns:a16="http://schemas.microsoft.com/office/drawing/2014/main" id="{3FD4406D-CC13-4705-9A97-384C6751CED5}"/>
              </a:ext>
            </a:extLst>
          </p:cNvPr>
          <p:cNvGrpSpPr>
            <a:grpSpLocks/>
          </p:cNvGrpSpPr>
          <p:nvPr/>
        </p:nvGrpSpPr>
        <p:grpSpPr bwMode="auto">
          <a:xfrm>
            <a:off x="7680325" y="4035426"/>
            <a:ext cx="503238" cy="504825"/>
            <a:chOff x="5148064" y="4005064"/>
            <a:chExt cx="504056" cy="504056"/>
          </a:xfrm>
        </p:grpSpPr>
        <p:sp>
          <p:nvSpPr>
            <p:cNvPr id="96" name="Oblouk 95">
              <a:extLst>
                <a:ext uri="{FF2B5EF4-FFF2-40B4-BE49-F238E27FC236}">
                  <a16:creationId xmlns:a16="http://schemas.microsoft.com/office/drawing/2014/main" id="{16518BA1-3C04-44D6-B580-365CAFB3064B}"/>
                </a:ext>
              </a:extLst>
            </p:cNvPr>
            <p:cNvSpPr/>
            <p:nvPr/>
          </p:nvSpPr>
          <p:spPr>
            <a:xfrm rot="5400000">
              <a:off x="5220184" y="3932944"/>
              <a:ext cx="359814" cy="504056"/>
            </a:xfrm>
            <a:prstGeom prst="arc">
              <a:avLst>
                <a:gd name="adj1" fmla="val 17498691"/>
                <a:gd name="adj2" fmla="val 4381339"/>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sp>
          <p:nvSpPr>
            <p:cNvPr id="97" name="Obdélník 96">
              <a:extLst>
                <a:ext uri="{FF2B5EF4-FFF2-40B4-BE49-F238E27FC236}">
                  <a16:creationId xmlns:a16="http://schemas.microsoft.com/office/drawing/2014/main" id="{0AC00FEE-4AB7-4606-8492-C7C7D25FC839}"/>
                </a:ext>
              </a:extLst>
            </p:cNvPr>
            <p:cNvSpPr/>
            <p:nvPr/>
          </p:nvSpPr>
          <p:spPr>
            <a:xfrm>
              <a:off x="5364315" y="4364878"/>
              <a:ext cx="46113" cy="14424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grpSp>
        <p:nvGrpSpPr>
          <p:cNvPr id="13" name="Skupina 97">
            <a:extLst>
              <a:ext uri="{FF2B5EF4-FFF2-40B4-BE49-F238E27FC236}">
                <a16:creationId xmlns:a16="http://schemas.microsoft.com/office/drawing/2014/main" id="{52CF38CD-1D6C-4E3F-86A4-C8CFEC3D2B35}"/>
              </a:ext>
            </a:extLst>
          </p:cNvPr>
          <p:cNvGrpSpPr>
            <a:grpSpLocks/>
          </p:cNvGrpSpPr>
          <p:nvPr/>
        </p:nvGrpSpPr>
        <p:grpSpPr bwMode="auto">
          <a:xfrm>
            <a:off x="8183564" y="4035426"/>
            <a:ext cx="504825" cy="504825"/>
            <a:chOff x="5148064" y="4005064"/>
            <a:chExt cx="504056" cy="504056"/>
          </a:xfrm>
        </p:grpSpPr>
        <p:sp>
          <p:nvSpPr>
            <p:cNvPr id="99" name="Oblouk 98">
              <a:extLst>
                <a:ext uri="{FF2B5EF4-FFF2-40B4-BE49-F238E27FC236}">
                  <a16:creationId xmlns:a16="http://schemas.microsoft.com/office/drawing/2014/main" id="{E027DB9E-7D6B-4BE7-94AE-667AD9473846}"/>
                </a:ext>
              </a:extLst>
            </p:cNvPr>
            <p:cNvSpPr/>
            <p:nvPr/>
          </p:nvSpPr>
          <p:spPr>
            <a:xfrm rot="5400000">
              <a:off x="5220185" y="3932943"/>
              <a:ext cx="359814" cy="504056"/>
            </a:xfrm>
            <a:prstGeom prst="arc">
              <a:avLst>
                <a:gd name="adj1" fmla="val 17498691"/>
                <a:gd name="adj2" fmla="val 4381339"/>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b="1"/>
            </a:p>
          </p:txBody>
        </p:sp>
        <p:sp>
          <p:nvSpPr>
            <p:cNvPr id="100" name="Obdélník 99">
              <a:extLst>
                <a:ext uri="{FF2B5EF4-FFF2-40B4-BE49-F238E27FC236}">
                  <a16:creationId xmlns:a16="http://schemas.microsoft.com/office/drawing/2014/main" id="{4FC74195-943A-4ECE-AC8D-FFE846A1F8EE}"/>
                </a:ext>
              </a:extLst>
            </p:cNvPr>
            <p:cNvSpPr/>
            <p:nvPr/>
          </p:nvSpPr>
          <p:spPr>
            <a:xfrm>
              <a:off x="5363635" y="4364878"/>
              <a:ext cx="45967" cy="14424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b="1"/>
            </a:p>
          </p:txBody>
        </p:sp>
      </p:grpSp>
      <p:sp>
        <p:nvSpPr>
          <p:cNvPr id="101" name="TextovéPole 100">
            <a:extLst>
              <a:ext uri="{FF2B5EF4-FFF2-40B4-BE49-F238E27FC236}">
                <a16:creationId xmlns:a16="http://schemas.microsoft.com/office/drawing/2014/main" id="{A1AC6F2D-9CBD-4B86-AD7A-506E69ECDFFE}"/>
              </a:ext>
            </a:extLst>
          </p:cNvPr>
          <p:cNvSpPr txBox="1">
            <a:spLocks noChangeArrowheads="1"/>
          </p:cNvSpPr>
          <p:nvPr/>
        </p:nvSpPr>
        <p:spPr bwMode="auto">
          <a:xfrm>
            <a:off x="8616951" y="4160839"/>
            <a:ext cx="13001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cs-CZ" sz="1400" b="1">
                <a:solidFill>
                  <a:schemeClr val="bg1"/>
                </a:solidFill>
              </a:rPr>
              <a:t>α</a:t>
            </a:r>
            <a:r>
              <a:rPr lang="cs-CZ" altLang="cs-CZ" sz="1400" b="1">
                <a:solidFill>
                  <a:schemeClr val="bg1"/>
                </a:solidFill>
              </a:rPr>
              <a:t>-MSH</a:t>
            </a:r>
          </a:p>
          <a:p>
            <a:pPr algn="ctr" eaLnBrk="1" hangingPunct="1"/>
            <a:r>
              <a:rPr lang="cs-CZ" altLang="cs-CZ" sz="1400" b="1">
                <a:solidFill>
                  <a:schemeClr val="bg1"/>
                </a:solidFill>
              </a:rPr>
              <a:t>RECEPTORS</a:t>
            </a:r>
          </a:p>
        </p:txBody>
      </p:sp>
      <p:sp>
        <p:nvSpPr>
          <p:cNvPr id="103" name="Osmicípá hvězda 102">
            <a:extLst>
              <a:ext uri="{FF2B5EF4-FFF2-40B4-BE49-F238E27FC236}">
                <a16:creationId xmlns:a16="http://schemas.microsoft.com/office/drawing/2014/main" id="{71576582-93D4-435C-8216-78FC0D205B45}"/>
              </a:ext>
            </a:extLst>
          </p:cNvPr>
          <p:cNvSpPr/>
          <p:nvPr/>
        </p:nvSpPr>
        <p:spPr>
          <a:xfrm>
            <a:off x="1524000" y="1155700"/>
            <a:ext cx="287338" cy="287338"/>
          </a:xfrm>
          <a:prstGeom prst="star8">
            <a:avLst/>
          </a:prstGeom>
          <a:solidFill>
            <a:schemeClr val="accent6">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04" name="Vývojový diagram: příprava 103">
            <a:extLst>
              <a:ext uri="{FF2B5EF4-FFF2-40B4-BE49-F238E27FC236}">
                <a16:creationId xmlns:a16="http://schemas.microsoft.com/office/drawing/2014/main" id="{DBF5A270-602E-4E5A-9A80-7D64978951DB}"/>
              </a:ext>
            </a:extLst>
          </p:cNvPr>
          <p:cNvSpPr/>
          <p:nvPr/>
        </p:nvSpPr>
        <p:spPr>
          <a:xfrm>
            <a:off x="1847850" y="1155701"/>
            <a:ext cx="287338" cy="142875"/>
          </a:xfrm>
          <a:prstGeom prst="flowChartPreparation">
            <a:avLst/>
          </a:prstGeom>
          <a:solidFill>
            <a:srgbClr val="C0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07" name="Šipka doprava 106">
            <a:extLst>
              <a:ext uri="{FF2B5EF4-FFF2-40B4-BE49-F238E27FC236}">
                <a16:creationId xmlns:a16="http://schemas.microsoft.com/office/drawing/2014/main" id="{CA829FCD-00AB-4725-95FD-788B5549D202}"/>
              </a:ext>
            </a:extLst>
          </p:cNvPr>
          <p:cNvSpPr/>
          <p:nvPr/>
        </p:nvSpPr>
        <p:spPr>
          <a:xfrm rot="944130">
            <a:off x="6454776" y="1217614"/>
            <a:ext cx="1008063" cy="142875"/>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08" name="TextovéPole 107">
            <a:extLst>
              <a:ext uri="{FF2B5EF4-FFF2-40B4-BE49-F238E27FC236}">
                <a16:creationId xmlns:a16="http://schemas.microsoft.com/office/drawing/2014/main" id="{0A792003-0875-44D7-922B-08FB12889EB3}"/>
              </a:ext>
            </a:extLst>
          </p:cNvPr>
          <p:cNvSpPr txBox="1">
            <a:spLocks noChangeArrowheads="1"/>
          </p:cNvSpPr>
          <p:nvPr/>
        </p:nvSpPr>
        <p:spPr bwMode="auto">
          <a:xfrm rot="20663824" flipH="1">
            <a:off x="4535488" y="1012826"/>
            <a:ext cx="952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1400" b="1">
                <a:solidFill>
                  <a:schemeClr val="bg1"/>
                </a:solidFill>
              </a:rPr>
              <a:t>INHIBITS</a:t>
            </a:r>
          </a:p>
        </p:txBody>
      </p:sp>
      <p:sp>
        <p:nvSpPr>
          <p:cNvPr id="109" name="Šipka doprava 108">
            <a:extLst>
              <a:ext uri="{FF2B5EF4-FFF2-40B4-BE49-F238E27FC236}">
                <a16:creationId xmlns:a16="http://schemas.microsoft.com/office/drawing/2014/main" id="{260CA29E-A731-402A-B478-5FC5948519FD}"/>
              </a:ext>
            </a:extLst>
          </p:cNvPr>
          <p:cNvSpPr/>
          <p:nvPr/>
        </p:nvSpPr>
        <p:spPr>
          <a:xfrm rot="20655870" flipH="1">
            <a:off x="4584701" y="1217614"/>
            <a:ext cx="1008063"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10" name="TextovéPole 109">
            <a:extLst>
              <a:ext uri="{FF2B5EF4-FFF2-40B4-BE49-F238E27FC236}">
                <a16:creationId xmlns:a16="http://schemas.microsoft.com/office/drawing/2014/main" id="{A7A4CA3E-C0A6-4B42-97C8-D84661EEE38D}"/>
              </a:ext>
            </a:extLst>
          </p:cNvPr>
          <p:cNvSpPr txBox="1">
            <a:spLocks noChangeArrowheads="1"/>
          </p:cNvSpPr>
          <p:nvPr/>
        </p:nvSpPr>
        <p:spPr bwMode="auto">
          <a:xfrm rot="936176">
            <a:off x="6411914" y="989014"/>
            <a:ext cx="11763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1400" b="1">
                <a:solidFill>
                  <a:schemeClr val="bg1"/>
                </a:solidFill>
              </a:rPr>
              <a:t>ACTIVATES</a:t>
            </a:r>
          </a:p>
        </p:txBody>
      </p:sp>
      <p:sp>
        <p:nvSpPr>
          <p:cNvPr id="112" name="Zkosené hrany 111">
            <a:extLst>
              <a:ext uri="{FF2B5EF4-FFF2-40B4-BE49-F238E27FC236}">
                <a16:creationId xmlns:a16="http://schemas.microsoft.com/office/drawing/2014/main" id="{9113D578-D870-439B-9006-8F8C2C9AFA2F}"/>
              </a:ext>
            </a:extLst>
          </p:cNvPr>
          <p:cNvSpPr/>
          <p:nvPr/>
        </p:nvSpPr>
        <p:spPr>
          <a:xfrm>
            <a:off x="6207126" y="5154614"/>
            <a:ext cx="144463" cy="142875"/>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13" name="Zkosené hrany 112">
            <a:extLst>
              <a:ext uri="{FF2B5EF4-FFF2-40B4-BE49-F238E27FC236}">
                <a16:creationId xmlns:a16="http://schemas.microsoft.com/office/drawing/2014/main" id="{C5600DBC-9C89-4339-8D7E-315DCF7761DF}"/>
              </a:ext>
            </a:extLst>
          </p:cNvPr>
          <p:cNvSpPr/>
          <p:nvPr/>
        </p:nvSpPr>
        <p:spPr>
          <a:xfrm>
            <a:off x="6351588" y="5154614"/>
            <a:ext cx="144462" cy="142875"/>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14" name="Zkosené hrany 113">
            <a:extLst>
              <a:ext uri="{FF2B5EF4-FFF2-40B4-BE49-F238E27FC236}">
                <a16:creationId xmlns:a16="http://schemas.microsoft.com/office/drawing/2014/main" id="{8727275E-5A42-430F-B299-5758F5443FF7}"/>
              </a:ext>
            </a:extLst>
          </p:cNvPr>
          <p:cNvSpPr/>
          <p:nvPr/>
        </p:nvSpPr>
        <p:spPr>
          <a:xfrm>
            <a:off x="6496051" y="5154614"/>
            <a:ext cx="142875" cy="142875"/>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15" name="Zkosené hrany 114">
            <a:extLst>
              <a:ext uri="{FF2B5EF4-FFF2-40B4-BE49-F238E27FC236}">
                <a16:creationId xmlns:a16="http://schemas.microsoft.com/office/drawing/2014/main" id="{1C938495-110E-41E8-BDCF-054CB9A4C828}"/>
              </a:ext>
            </a:extLst>
          </p:cNvPr>
          <p:cNvSpPr/>
          <p:nvPr/>
        </p:nvSpPr>
        <p:spPr>
          <a:xfrm>
            <a:off x="6638926" y="5154614"/>
            <a:ext cx="144463" cy="142875"/>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16" name="Zkosené hrany 115">
            <a:extLst>
              <a:ext uri="{FF2B5EF4-FFF2-40B4-BE49-F238E27FC236}">
                <a16:creationId xmlns:a16="http://schemas.microsoft.com/office/drawing/2014/main" id="{65417934-9E2E-4F55-BDF6-700A0EE3348F}"/>
              </a:ext>
            </a:extLst>
          </p:cNvPr>
          <p:cNvSpPr/>
          <p:nvPr/>
        </p:nvSpPr>
        <p:spPr>
          <a:xfrm>
            <a:off x="6207126" y="5297488"/>
            <a:ext cx="144463" cy="144462"/>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17" name="Zkosené hrany 116">
            <a:extLst>
              <a:ext uri="{FF2B5EF4-FFF2-40B4-BE49-F238E27FC236}">
                <a16:creationId xmlns:a16="http://schemas.microsoft.com/office/drawing/2014/main" id="{EFAE2CC1-7ACF-429C-9A7B-50DD00283794}"/>
              </a:ext>
            </a:extLst>
          </p:cNvPr>
          <p:cNvSpPr/>
          <p:nvPr/>
        </p:nvSpPr>
        <p:spPr>
          <a:xfrm>
            <a:off x="6351588" y="5297488"/>
            <a:ext cx="144462" cy="144462"/>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18" name="Zkosené hrany 117">
            <a:extLst>
              <a:ext uri="{FF2B5EF4-FFF2-40B4-BE49-F238E27FC236}">
                <a16:creationId xmlns:a16="http://schemas.microsoft.com/office/drawing/2014/main" id="{4A077F22-C52B-4370-9109-7BB6B7E18404}"/>
              </a:ext>
            </a:extLst>
          </p:cNvPr>
          <p:cNvSpPr/>
          <p:nvPr/>
        </p:nvSpPr>
        <p:spPr>
          <a:xfrm>
            <a:off x="6496051" y="5297488"/>
            <a:ext cx="142875" cy="144462"/>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19" name="Zkosené hrany 118">
            <a:extLst>
              <a:ext uri="{FF2B5EF4-FFF2-40B4-BE49-F238E27FC236}">
                <a16:creationId xmlns:a16="http://schemas.microsoft.com/office/drawing/2014/main" id="{51A29E76-5317-421D-8E0D-95F074788CC7}"/>
              </a:ext>
            </a:extLst>
          </p:cNvPr>
          <p:cNvSpPr/>
          <p:nvPr/>
        </p:nvSpPr>
        <p:spPr>
          <a:xfrm>
            <a:off x="6638926" y="5297488"/>
            <a:ext cx="144463" cy="144462"/>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20" name="Zkosené hrany 119">
            <a:extLst>
              <a:ext uri="{FF2B5EF4-FFF2-40B4-BE49-F238E27FC236}">
                <a16:creationId xmlns:a16="http://schemas.microsoft.com/office/drawing/2014/main" id="{05E7D5F2-C754-43CB-822C-F2E3C47EF9F2}"/>
              </a:ext>
            </a:extLst>
          </p:cNvPr>
          <p:cNvSpPr/>
          <p:nvPr/>
        </p:nvSpPr>
        <p:spPr>
          <a:xfrm>
            <a:off x="6207126" y="5441951"/>
            <a:ext cx="144463" cy="144463"/>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21" name="Zkosené hrany 120">
            <a:extLst>
              <a:ext uri="{FF2B5EF4-FFF2-40B4-BE49-F238E27FC236}">
                <a16:creationId xmlns:a16="http://schemas.microsoft.com/office/drawing/2014/main" id="{FAF6E771-1BBA-402F-BE11-427F212D2BE9}"/>
              </a:ext>
            </a:extLst>
          </p:cNvPr>
          <p:cNvSpPr/>
          <p:nvPr/>
        </p:nvSpPr>
        <p:spPr>
          <a:xfrm>
            <a:off x="6351588" y="5441951"/>
            <a:ext cx="144462" cy="144463"/>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22" name="Zkosené hrany 121">
            <a:extLst>
              <a:ext uri="{FF2B5EF4-FFF2-40B4-BE49-F238E27FC236}">
                <a16:creationId xmlns:a16="http://schemas.microsoft.com/office/drawing/2014/main" id="{B2843109-346B-47BE-9A28-92453AD1E18C}"/>
              </a:ext>
            </a:extLst>
          </p:cNvPr>
          <p:cNvSpPr/>
          <p:nvPr/>
        </p:nvSpPr>
        <p:spPr>
          <a:xfrm>
            <a:off x="6496051" y="5441951"/>
            <a:ext cx="142875" cy="144463"/>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23" name="Zkosené hrany 122">
            <a:extLst>
              <a:ext uri="{FF2B5EF4-FFF2-40B4-BE49-F238E27FC236}">
                <a16:creationId xmlns:a16="http://schemas.microsoft.com/office/drawing/2014/main" id="{49EE005E-6E76-420B-B2C4-ECA8C9FA07BB}"/>
              </a:ext>
            </a:extLst>
          </p:cNvPr>
          <p:cNvSpPr/>
          <p:nvPr/>
        </p:nvSpPr>
        <p:spPr>
          <a:xfrm>
            <a:off x="6638926" y="5441951"/>
            <a:ext cx="144463" cy="144463"/>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24" name="Zkosené hrany 123">
            <a:extLst>
              <a:ext uri="{FF2B5EF4-FFF2-40B4-BE49-F238E27FC236}">
                <a16:creationId xmlns:a16="http://schemas.microsoft.com/office/drawing/2014/main" id="{160B5D2A-8E65-4E48-B024-D03028A50FDF}"/>
              </a:ext>
            </a:extLst>
          </p:cNvPr>
          <p:cNvSpPr/>
          <p:nvPr/>
        </p:nvSpPr>
        <p:spPr>
          <a:xfrm>
            <a:off x="6207126" y="5594351"/>
            <a:ext cx="144463" cy="144463"/>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25" name="Zkosené hrany 124">
            <a:extLst>
              <a:ext uri="{FF2B5EF4-FFF2-40B4-BE49-F238E27FC236}">
                <a16:creationId xmlns:a16="http://schemas.microsoft.com/office/drawing/2014/main" id="{0D17A5B8-9CD0-40ED-940F-AA04A0A6D249}"/>
              </a:ext>
            </a:extLst>
          </p:cNvPr>
          <p:cNvSpPr/>
          <p:nvPr/>
        </p:nvSpPr>
        <p:spPr>
          <a:xfrm>
            <a:off x="6351588" y="5594351"/>
            <a:ext cx="144462" cy="144463"/>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26" name="Zkosené hrany 125">
            <a:extLst>
              <a:ext uri="{FF2B5EF4-FFF2-40B4-BE49-F238E27FC236}">
                <a16:creationId xmlns:a16="http://schemas.microsoft.com/office/drawing/2014/main" id="{E1C0AD19-C170-465E-92B1-878C809EAC78}"/>
              </a:ext>
            </a:extLst>
          </p:cNvPr>
          <p:cNvSpPr/>
          <p:nvPr/>
        </p:nvSpPr>
        <p:spPr>
          <a:xfrm>
            <a:off x="6496051" y="5594351"/>
            <a:ext cx="142875" cy="144463"/>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27" name="Zkosené hrany 126">
            <a:extLst>
              <a:ext uri="{FF2B5EF4-FFF2-40B4-BE49-F238E27FC236}">
                <a16:creationId xmlns:a16="http://schemas.microsoft.com/office/drawing/2014/main" id="{210105FC-0F35-4D15-AAD2-BFB016414B82}"/>
              </a:ext>
            </a:extLst>
          </p:cNvPr>
          <p:cNvSpPr/>
          <p:nvPr/>
        </p:nvSpPr>
        <p:spPr>
          <a:xfrm>
            <a:off x="6638926" y="5594351"/>
            <a:ext cx="144463" cy="144463"/>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28" name="Zkosené hrany 127">
            <a:extLst>
              <a:ext uri="{FF2B5EF4-FFF2-40B4-BE49-F238E27FC236}">
                <a16:creationId xmlns:a16="http://schemas.microsoft.com/office/drawing/2014/main" id="{492E3092-6546-46F8-8B3A-91E1C2BC8C31}"/>
              </a:ext>
            </a:extLst>
          </p:cNvPr>
          <p:cNvSpPr/>
          <p:nvPr/>
        </p:nvSpPr>
        <p:spPr>
          <a:xfrm>
            <a:off x="6207126" y="5746751"/>
            <a:ext cx="144463" cy="144463"/>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29" name="Zkosené hrany 128">
            <a:extLst>
              <a:ext uri="{FF2B5EF4-FFF2-40B4-BE49-F238E27FC236}">
                <a16:creationId xmlns:a16="http://schemas.microsoft.com/office/drawing/2014/main" id="{487A6319-6059-40B0-9A5B-90F231B57C41}"/>
              </a:ext>
            </a:extLst>
          </p:cNvPr>
          <p:cNvSpPr/>
          <p:nvPr/>
        </p:nvSpPr>
        <p:spPr>
          <a:xfrm>
            <a:off x="6351588" y="5746751"/>
            <a:ext cx="144462" cy="144463"/>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30" name="Zkosené hrany 129">
            <a:extLst>
              <a:ext uri="{FF2B5EF4-FFF2-40B4-BE49-F238E27FC236}">
                <a16:creationId xmlns:a16="http://schemas.microsoft.com/office/drawing/2014/main" id="{B6BCFB45-8278-4045-B2C7-AEFFE9461DB9}"/>
              </a:ext>
            </a:extLst>
          </p:cNvPr>
          <p:cNvSpPr/>
          <p:nvPr/>
        </p:nvSpPr>
        <p:spPr>
          <a:xfrm>
            <a:off x="6496051" y="5746751"/>
            <a:ext cx="142875" cy="144463"/>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31" name="Zkosené hrany 130">
            <a:extLst>
              <a:ext uri="{FF2B5EF4-FFF2-40B4-BE49-F238E27FC236}">
                <a16:creationId xmlns:a16="http://schemas.microsoft.com/office/drawing/2014/main" id="{D95F9105-2BBB-4AB4-9F35-D7EF34883058}"/>
              </a:ext>
            </a:extLst>
          </p:cNvPr>
          <p:cNvSpPr/>
          <p:nvPr/>
        </p:nvSpPr>
        <p:spPr>
          <a:xfrm>
            <a:off x="6638926" y="5746751"/>
            <a:ext cx="144463" cy="144463"/>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32" name="Zkosené hrany 131">
            <a:extLst>
              <a:ext uri="{FF2B5EF4-FFF2-40B4-BE49-F238E27FC236}">
                <a16:creationId xmlns:a16="http://schemas.microsoft.com/office/drawing/2014/main" id="{07FD8D56-6664-4AB1-AB3A-DA3160C2403F}"/>
              </a:ext>
            </a:extLst>
          </p:cNvPr>
          <p:cNvSpPr/>
          <p:nvPr/>
        </p:nvSpPr>
        <p:spPr>
          <a:xfrm>
            <a:off x="6207126" y="5899151"/>
            <a:ext cx="144463" cy="144463"/>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33" name="Zkosené hrany 132">
            <a:extLst>
              <a:ext uri="{FF2B5EF4-FFF2-40B4-BE49-F238E27FC236}">
                <a16:creationId xmlns:a16="http://schemas.microsoft.com/office/drawing/2014/main" id="{3088D604-DDA9-4B86-814B-DA4107CFA9A5}"/>
              </a:ext>
            </a:extLst>
          </p:cNvPr>
          <p:cNvSpPr/>
          <p:nvPr/>
        </p:nvSpPr>
        <p:spPr>
          <a:xfrm>
            <a:off x="6351588" y="5899151"/>
            <a:ext cx="144462" cy="144463"/>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34" name="Zkosené hrany 133">
            <a:extLst>
              <a:ext uri="{FF2B5EF4-FFF2-40B4-BE49-F238E27FC236}">
                <a16:creationId xmlns:a16="http://schemas.microsoft.com/office/drawing/2014/main" id="{3DF13A6C-6EFC-45DE-8ABB-42C73D4AA3EF}"/>
              </a:ext>
            </a:extLst>
          </p:cNvPr>
          <p:cNvSpPr/>
          <p:nvPr/>
        </p:nvSpPr>
        <p:spPr>
          <a:xfrm>
            <a:off x="6496051" y="5899151"/>
            <a:ext cx="142875" cy="144463"/>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35" name="Zkosené hrany 134">
            <a:extLst>
              <a:ext uri="{FF2B5EF4-FFF2-40B4-BE49-F238E27FC236}">
                <a16:creationId xmlns:a16="http://schemas.microsoft.com/office/drawing/2014/main" id="{4DE59BEA-79DA-4A10-B6EE-EAA053A69A1D}"/>
              </a:ext>
            </a:extLst>
          </p:cNvPr>
          <p:cNvSpPr/>
          <p:nvPr/>
        </p:nvSpPr>
        <p:spPr>
          <a:xfrm>
            <a:off x="6638926" y="5899151"/>
            <a:ext cx="144463" cy="144463"/>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36" name="Zkosené hrany 135">
            <a:extLst>
              <a:ext uri="{FF2B5EF4-FFF2-40B4-BE49-F238E27FC236}">
                <a16:creationId xmlns:a16="http://schemas.microsoft.com/office/drawing/2014/main" id="{352F7AE6-378E-4456-B556-A434EDA38C33}"/>
              </a:ext>
            </a:extLst>
          </p:cNvPr>
          <p:cNvSpPr/>
          <p:nvPr/>
        </p:nvSpPr>
        <p:spPr>
          <a:xfrm>
            <a:off x="6207126" y="6051551"/>
            <a:ext cx="144463" cy="144463"/>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37" name="Zkosené hrany 136">
            <a:extLst>
              <a:ext uri="{FF2B5EF4-FFF2-40B4-BE49-F238E27FC236}">
                <a16:creationId xmlns:a16="http://schemas.microsoft.com/office/drawing/2014/main" id="{ED2019B6-4AE2-49AA-9511-5D3ECDF18AB4}"/>
              </a:ext>
            </a:extLst>
          </p:cNvPr>
          <p:cNvSpPr/>
          <p:nvPr/>
        </p:nvSpPr>
        <p:spPr>
          <a:xfrm>
            <a:off x="6351588" y="6051551"/>
            <a:ext cx="144462" cy="144463"/>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38" name="Zkosené hrany 137">
            <a:extLst>
              <a:ext uri="{FF2B5EF4-FFF2-40B4-BE49-F238E27FC236}">
                <a16:creationId xmlns:a16="http://schemas.microsoft.com/office/drawing/2014/main" id="{92656A1A-F1F0-4870-A4F3-97AB1678E1DA}"/>
              </a:ext>
            </a:extLst>
          </p:cNvPr>
          <p:cNvSpPr/>
          <p:nvPr/>
        </p:nvSpPr>
        <p:spPr>
          <a:xfrm>
            <a:off x="6496051" y="6051551"/>
            <a:ext cx="142875" cy="144463"/>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39" name="Zkosené hrany 138">
            <a:extLst>
              <a:ext uri="{FF2B5EF4-FFF2-40B4-BE49-F238E27FC236}">
                <a16:creationId xmlns:a16="http://schemas.microsoft.com/office/drawing/2014/main" id="{8C60DAF8-3F34-47A4-B9B2-57D8B38BB974}"/>
              </a:ext>
            </a:extLst>
          </p:cNvPr>
          <p:cNvSpPr/>
          <p:nvPr/>
        </p:nvSpPr>
        <p:spPr>
          <a:xfrm>
            <a:off x="6638926" y="6051551"/>
            <a:ext cx="144463" cy="144463"/>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73" name="Obdélník 172">
            <a:extLst>
              <a:ext uri="{FF2B5EF4-FFF2-40B4-BE49-F238E27FC236}">
                <a16:creationId xmlns:a16="http://schemas.microsoft.com/office/drawing/2014/main" id="{B04521D2-8DD0-44AE-82CF-DF26D51AC567}"/>
              </a:ext>
            </a:extLst>
          </p:cNvPr>
          <p:cNvSpPr/>
          <p:nvPr/>
        </p:nvSpPr>
        <p:spPr>
          <a:xfrm>
            <a:off x="5591175" y="3819526"/>
            <a:ext cx="1009650" cy="57626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84" name="Šipka doprava 83">
            <a:extLst>
              <a:ext uri="{FF2B5EF4-FFF2-40B4-BE49-F238E27FC236}">
                <a16:creationId xmlns:a16="http://schemas.microsoft.com/office/drawing/2014/main" id="{C1873063-4DCD-4A25-8988-E0A38C84373C}"/>
              </a:ext>
            </a:extLst>
          </p:cNvPr>
          <p:cNvSpPr/>
          <p:nvPr/>
        </p:nvSpPr>
        <p:spPr>
          <a:xfrm rot="944130">
            <a:off x="5592763" y="4097338"/>
            <a:ext cx="1008062" cy="14446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02" name="TextovéPole 101">
            <a:extLst>
              <a:ext uri="{FF2B5EF4-FFF2-40B4-BE49-F238E27FC236}">
                <a16:creationId xmlns:a16="http://schemas.microsoft.com/office/drawing/2014/main" id="{7B9DA444-EB1A-4E1B-9938-A1C5AD606C4D}"/>
              </a:ext>
            </a:extLst>
          </p:cNvPr>
          <p:cNvSpPr txBox="1">
            <a:spLocks noChangeArrowheads="1"/>
          </p:cNvSpPr>
          <p:nvPr/>
        </p:nvSpPr>
        <p:spPr bwMode="auto">
          <a:xfrm rot="936176">
            <a:off x="5616575" y="3870326"/>
            <a:ext cx="952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1400" b="1"/>
              <a:t>INHIBITS</a:t>
            </a:r>
          </a:p>
        </p:txBody>
      </p:sp>
      <p:sp>
        <p:nvSpPr>
          <p:cNvPr id="105" name="Rectangle 2">
            <a:extLst>
              <a:ext uri="{FF2B5EF4-FFF2-40B4-BE49-F238E27FC236}">
                <a16:creationId xmlns:a16="http://schemas.microsoft.com/office/drawing/2014/main" id="{58332E7C-E1E1-45D8-93E6-7E0F1493415C}"/>
              </a:ext>
            </a:extLst>
          </p:cNvPr>
          <p:cNvSpPr txBox="1">
            <a:spLocks noChangeArrowheads="1"/>
          </p:cNvSpPr>
          <p:nvPr/>
        </p:nvSpPr>
        <p:spPr bwMode="auto">
          <a:xfrm>
            <a:off x="0" y="0"/>
            <a:ext cx="12192000" cy="488950"/>
          </a:xfrm>
          <a:prstGeom prst="rect">
            <a:avLst/>
          </a:prstGeom>
          <a:solidFill>
            <a:schemeClr val="bg2"/>
          </a:solidFill>
          <a:ln w="9525">
            <a:noFill/>
            <a:miter lim="800000"/>
            <a:headEnd/>
            <a:tailEnd/>
          </a:ln>
        </p:spPr>
        <p:txBody>
          <a:bodyPr anchor="ctr"/>
          <a:lstStyle/>
          <a:p>
            <a:pPr algn="ctr" eaLnBrk="1" hangingPunct="1">
              <a:defRPr/>
            </a:pPr>
            <a:r>
              <a:rPr lang="cs-CZ" sz="3600" b="1" kern="0" cap="small" dirty="0" err="1">
                <a:solidFill>
                  <a:schemeClr val="tx2"/>
                </a:solidFill>
                <a:latin typeface="+mj-lt"/>
                <a:ea typeface="+mj-ea"/>
                <a:cs typeface="+mj-cs"/>
              </a:rPr>
              <a:t>Orexigenní</a:t>
            </a:r>
            <a:r>
              <a:rPr lang="cs-CZ" sz="3600" b="1" kern="0" cap="small" dirty="0">
                <a:solidFill>
                  <a:schemeClr val="tx2"/>
                </a:solidFill>
                <a:latin typeface="+mj-lt"/>
                <a:ea typeface="+mj-ea"/>
                <a:cs typeface="+mj-cs"/>
              </a:rPr>
              <a:t>-</a:t>
            </a:r>
            <a:r>
              <a:rPr lang="cs-CZ" sz="3600" b="1" kern="0" cap="small" dirty="0" err="1">
                <a:solidFill>
                  <a:schemeClr val="tx2"/>
                </a:solidFill>
                <a:latin typeface="+mj-lt"/>
                <a:ea typeface="+mj-ea"/>
                <a:cs typeface="+mj-cs"/>
              </a:rPr>
              <a:t>anorexigenní</a:t>
            </a:r>
            <a:r>
              <a:rPr lang="cs-CZ" sz="3600" b="1" kern="0" cap="small" dirty="0">
                <a:solidFill>
                  <a:schemeClr val="bg1"/>
                </a:solidFill>
                <a:latin typeface="+mj-lt"/>
                <a:ea typeface="+mj-ea"/>
                <a:cs typeface="+mj-cs"/>
              </a:rPr>
              <a:t> cesty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 calcmode="lin" valueType="num">
                                      <p:cBhvr>
                                        <p:cTn id="15" dur="500" fill="hold"/>
                                        <p:tgtEl>
                                          <p:spTgt spid="34"/>
                                        </p:tgtEl>
                                        <p:attrNameLst>
                                          <p:attrName>style.rotation</p:attrName>
                                        </p:attrNameLst>
                                      </p:cBhvr>
                                      <p:tavLst>
                                        <p:tav tm="0">
                                          <p:val>
                                            <p:fltVal val="360"/>
                                          </p:val>
                                        </p:tav>
                                        <p:tav tm="100000">
                                          <p:val>
                                            <p:fltVal val="0"/>
                                          </p:val>
                                        </p:tav>
                                      </p:tavLst>
                                    </p:anim>
                                    <p:animEffect transition="in" filter="fade">
                                      <p:cBhvr>
                                        <p:cTn id="16" dur="500"/>
                                        <p:tgtEl>
                                          <p:spTgt spid="34"/>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 calcmode="lin" valueType="num">
                                      <p:cBhvr>
                                        <p:cTn id="21" dur="500" fill="hold"/>
                                        <p:tgtEl>
                                          <p:spTgt spid="35"/>
                                        </p:tgtEl>
                                        <p:attrNameLst>
                                          <p:attrName>style.rotation</p:attrName>
                                        </p:attrNameLst>
                                      </p:cBhvr>
                                      <p:tavLst>
                                        <p:tav tm="0">
                                          <p:val>
                                            <p:fltVal val="360"/>
                                          </p:val>
                                        </p:tav>
                                        <p:tav tm="100000">
                                          <p:val>
                                            <p:fltVal val="0"/>
                                          </p:val>
                                        </p:tav>
                                      </p:tavLst>
                                    </p:anim>
                                    <p:animEffect transition="in" filter="fade">
                                      <p:cBhvr>
                                        <p:cTn id="22" dur="500"/>
                                        <p:tgtEl>
                                          <p:spTgt spid="35"/>
                                        </p:tgtEl>
                                      </p:cBhvr>
                                    </p:animEffect>
                                  </p:childTnLst>
                                </p:cTn>
                              </p:par>
                              <p:par>
                                <p:cTn id="23" presetID="49" presetClass="entr" presetSubtype="0" decel="10000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 calcmode="lin" valueType="num">
                                      <p:cBhvr>
                                        <p:cTn id="27" dur="500" fill="hold"/>
                                        <p:tgtEl>
                                          <p:spTgt spid="2"/>
                                        </p:tgtEl>
                                        <p:attrNameLst>
                                          <p:attrName>style.rotation</p:attrName>
                                        </p:attrNameLst>
                                      </p:cBhvr>
                                      <p:tavLst>
                                        <p:tav tm="0">
                                          <p:val>
                                            <p:fltVal val="360"/>
                                          </p:val>
                                        </p:tav>
                                        <p:tav tm="100000">
                                          <p:val>
                                            <p:fltVal val="0"/>
                                          </p:val>
                                        </p:tav>
                                      </p:tavLst>
                                    </p:anim>
                                    <p:animEffect transition="in" filter="fade">
                                      <p:cBhvr>
                                        <p:cTn id="28" dur="500"/>
                                        <p:tgtEl>
                                          <p:spTgt spid="2"/>
                                        </p:tgtEl>
                                      </p:cBhvr>
                                    </p:animEffect>
                                  </p:childTnLst>
                                </p:cTn>
                              </p:par>
                            </p:childTnLst>
                          </p:cTn>
                        </p:par>
                        <p:par>
                          <p:cTn id="29" fill="hold" nodeType="afterGroup">
                            <p:stCondLst>
                              <p:cond delay="5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nodeType="afterGroup">
                            <p:stCondLst>
                              <p:cond delay="1000"/>
                            </p:stCondLst>
                            <p:childTnLst>
                              <p:par>
                                <p:cTn id="37" presetID="49" presetClass="entr" presetSubtype="0" decel="100000" fill="hold" grpId="0"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 calcmode="lin" valueType="num">
                                      <p:cBhvr>
                                        <p:cTn id="41" dur="500" fill="hold"/>
                                        <p:tgtEl>
                                          <p:spTgt spid="45"/>
                                        </p:tgtEl>
                                        <p:attrNameLst>
                                          <p:attrName>style.rotation</p:attrName>
                                        </p:attrNameLst>
                                      </p:cBhvr>
                                      <p:tavLst>
                                        <p:tav tm="0">
                                          <p:val>
                                            <p:fltVal val="360"/>
                                          </p:val>
                                        </p:tav>
                                        <p:tav tm="100000">
                                          <p:val>
                                            <p:fltVal val="0"/>
                                          </p:val>
                                        </p:tav>
                                      </p:tavLst>
                                    </p:anim>
                                    <p:animEffect transition="in" filter="fade">
                                      <p:cBhvr>
                                        <p:cTn id="42" dur="500"/>
                                        <p:tgtEl>
                                          <p:spTgt spid="45"/>
                                        </p:tgtEl>
                                      </p:cBhvr>
                                    </p:animEffect>
                                  </p:childTnLst>
                                </p:cTn>
                              </p:par>
                              <p:par>
                                <p:cTn id="43" presetID="49" presetClass="entr" presetSubtype="0" decel="100000"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p:cTn id="45" dur="500" fill="hold"/>
                                        <p:tgtEl>
                                          <p:spTgt spid="43"/>
                                        </p:tgtEl>
                                        <p:attrNameLst>
                                          <p:attrName>ppt_w</p:attrName>
                                        </p:attrNameLst>
                                      </p:cBhvr>
                                      <p:tavLst>
                                        <p:tav tm="0">
                                          <p:val>
                                            <p:fltVal val="0"/>
                                          </p:val>
                                        </p:tav>
                                        <p:tav tm="100000">
                                          <p:val>
                                            <p:strVal val="#ppt_w"/>
                                          </p:val>
                                        </p:tav>
                                      </p:tavLst>
                                    </p:anim>
                                    <p:anim calcmode="lin" valueType="num">
                                      <p:cBhvr>
                                        <p:cTn id="46" dur="500" fill="hold"/>
                                        <p:tgtEl>
                                          <p:spTgt spid="43"/>
                                        </p:tgtEl>
                                        <p:attrNameLst>
                                          <p:attrName>ppt_h</p:attrName>
                                        </p:attrNameLst>
                                      </p:cBhvr>
                                      <p:tavLst>
                                        <p:tav tm="0">
                                          <p:val>
                                            <p:fltVal val="0"/>
                                          </p:val>
                                        </p:tav>
                                        <p:tav tm="100000">
                                          <p:val>
                                            <p:strVal val="#ppt_h"/>
                                          </p:val>
                                        </p:tav>
                                      </p:tavLst>
                                    </p:anim>
                                    <p:anim calcmode="lin" valueType="num">
                                      <p:cBhvr>
                                        <p:cTn id="47" dur="500" fill="hold"/>
                                        <p:tgtEl>
                                          <p:spTgt spid="43"/>
                                        </p:tgtEl>
                                        <p:attrNameLst>
                                          <p:attrName>style.rotation</p:attrName>
                                        </p:attrNameLst>
                                      </p:cBhvr>
                                      <p:tavLst>
                                        <p:tav tm="0">
                                          <p:val>
                                            <p:fltVal val="360"/>
                                          </p:val>
                                        </p:tav>
                                        <p:tav tm="100000">
                                          <p:val>
                                            <p:fltVal val="0"/>
                                          </p:val>
                                        </p:tav>
                                      </p:tavLst>
                                    </p:anim>
                                    <p:animEffect transition="in" filter="fade">
                                      <p:cBhvr>
                                        <p:cTn id="48" dur="500"/>
                                        <p:tgtEl>
                                          <p:spTgt spid="43"/>
                                        </p:tgtEl>
                                      </p:cBhvr>
                                    </p:animEffect>
                                  </p:childTnLst>
                                </p:cTn>
                              </p:par>
                              <p:par>
                                <p:cTn id="49" presetID="49" presetClass="entr" presetSubtype="0" decel="100000"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anim calcmode="lin" valueType="num">
                                      <p:cBhvr>
                                        <p:cTn id="51" dur="500" fill="hold"/>
                                        <p:tgtEl>
                                          <p:spTgt spid="44"/>
                                        </p:tgtEl>
                                        <p:attrNameLst>
                                          <p:attrName>ppt_w</p:attrName>
                                        </p:attrNameLst>
                                      </p:cBhvr>
                                      <p:tavLst>
                                        <p:tav tm="0">
                                          <p:val>
                                            <p:fltVal val="0"/>
                                          </p:val>
                                        </p:tav>
                                        <p:tav tm="100000">
                                          <p:val>
                                            <p:strVal val="#ppt_w"/>
                                          </p:val>
                                        </p:tav>
                                      </p:tavLst>
                                    </p:anim>
                                    <p:anim calcmode="lin" valueType="num">
                                      <p:cBhvr>
                                        <p:cTn id="52" dur="500" fill="hold"/>
                                        <p:tgtEl>
                                          <p:spTgt spid="44"/>
                                        </p:tgtEl>
                                        <p:attrNameLst>
                                          <p:attrName>ppt_h</p:attrName>
                                        </p:attrNameLst>
                                      </p:cBhvr>
                                      <p:tavLst>
                                        <p:tav tm="0">
                                          <p:val>
                                            <p:fltVal val="0"/>
                                          </p:val>
                                        </p:tav>
                                        <p:tav tm="100000">
                                          <p:val>
                                            <p:strVal val="#ppt_h"/>
                                          </p:val>
                                        </p:tav>
                                      </p:tavLst>
                                    </p:anim>
                                    <p:anim calcmode="lin" valueType="num">
                                      <p:cBhvr>
                                        <p:cTn id="53" dur="500" fill="hold"/>
                                        <p:tgtEl>
                                          <p:spTgt spid="44"/>
                                        </p:tgtEl>
                                        <p:attrNameLst>
                                          <p:attrName>style.rotation</p:attrName>
                                        </p:attrNameLst>
                                      </p:cBhvr>
                                      <p:tavLst>
                                        <p:tav tm="0">
                                          <p:val>
                                            <p:fltVal val="360"/>
                                          </p:val>
                                        </p:tav>
                                        <p:tav tm="100000">
                                          <p:val>
                                            <p:fltVal val="0"/>
                                          </p:val>
                                        </p:tav>
                                      </p:tavLst>
                                    </p:anim>
                                    <p:animEffect transition="in" filter="fade">
                                      <p:cBhvr>
                                        <p:cTn id="54" dur="500"/>
                                        <p:tgtEl>
                                          <p:spTgt spid="44"/>
                                        </p:tgtEl>
                                      </p:cBhvr>
                                    </p:animEffect>
                                  </p:childTnLst>
                                </p:cTn>
                              </p:par>
                              <p:par>
                                <p:cTn id="55" presetID="49" presetClass="entr" presetSubtype="0" decel="100000" fill="hold" grpId="0" nodeType="with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 calcmode="lin" valueType="num">
                                      <p:cBhvr>
                                        <p:cTn id="59" dur="500" fill="hold"/>
                                        <p:tgtEl>
                                          <p:spTgt spid="46"/>
                                        </p:tgtEl>
                                        <p:attrNameLst>
                                          <p:attrName>style.rotation</p:attrName>
                                        </p:attrNameLst>
                                      </p:cBhvr>
                                      <p:tavLst>
                                        <p:tav tm="0">
                                          <p:val>
                                            <p:fltVal val="360"/>
                                          </p:val>
                                        </p:tav>
                                        <p:tav tm="100000">
                                          <p:val>
                                            <p:fltVal val="0"/>
                                          </p:val>
                                        </p:tav>
                                      </p:tavLst>
                                    </p:anim>
                                    <p:animEffect transition="in" filter="fade">
                                      <p:cBhvr>
                                        <p:cTn id="60" dur="500"/>
                                        <p:tgtEl>
                                          <p:spTgt spid="46"/>
                                        </p:tgtEl>
                                      </p:cBhvr>
                                    </p:animEffect>
                                  </p:childTnLst>
                                </p:cTn>
                              </p:par>
                              <p:par>
                                <p:cTn id="61" presetID="49" presetClass="entr" presetSubtype="0" decel="100000" fill="hold" grpId="0" nodeType="with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 calcmode="lin" valueType="num">
                                      <p:cBhvr>
                                        <p:cTn id="65" dur="500" fill="hold"/>
                                        <p:tgtEl>
                                          <p:spTgt spid="52"/>
                                        </p:tgtEl>
                                        <p:attrNameLst>
                                          <p:attrName>style.rotation</p:attrName>
                                        </p:attrNameLst>
                                      </p:cBhvr>
                                      <p:tavLst>
                                        <p:tav tm="0">
                                          <p:val>
                                            <p:fltVal val="360"/>
                                          </p:val>
                                        </p:tav>
                                        <p:tav tm="100000">
                                          <p:val>
                                            <p:fltVal val="0"/>
                                          </p:val>
                                        </p:tav>
                                      </p:tavLst>
                                    </p:anim>
                                    <p:animEffect transition="in" filter="fade">
                                      <p:cBhvr>
                                        <p:cTn id="66" dur="500"/>
                                        <p:tgtEl>
                                          <p:spTgt spid="52"/>
                                        </p:tgtEl>
                                      </p:cBhvr>
                                    </p:animEffect>
                                  </p:childTnLst>
                                </p:cTn>
                              </p:par>
                              <p:par>
                                <p:cTn id="67" presetID="49" presetClass="entr" presetSubtype="0" decel="100000" fill="hold" grpId="0" nodeType="withEffect">
                                  <p:stCondLst>
                                    <p:cond delay="0"/>
                                  </p:stCondLst>
                                  <p:childTnLst>
                                    <p:set>
                                      <p:cBhvr>
                                        <p:cTn id="68" dur="1" fill="hold">
                                          <p:stCondLst>
                                            <p:cond delay="0"/>
                                          </p:stCondLst>
                                        </p:cTn>
                                        <p:tgtEl>
                                          <p:spTgt spid="51"/>
                                        </p:tgtEl>
                                        <p:attrNameLst>
                                          <p:attrName>style.visibility</p:attrName>
                                        </p:attrNameLst>
                                      </p:cBhvr>
                                      <p:to>
                                        <p:strVal val="visible"/>
                                      </p:to>
                                    </p:set>
                                    <p:anim calcmode="lin" valueType="num">
                                      <p:cBhvr>
                                        <p:cTn id="69" dur="500" fill="hold"/>
                                        <p:tgtEl>
                                          <p:spTgt spid="51"/>
                                        </p:tgtEl>
                                        <p:attrNameLst>
                                          <p:attrName>ppt_w</p:attrName>
                                        </p:attrNameLst>
                                      </p:cBhvr>
                                      <p:tavLst>
                                        <p:tav tm="0">
                                          <p:val>
                                            <p:fltVal val="0"/>
                                          </p:val>
                                        </p:tav>
                                        <p:tav tm="100000">
                                          <p:val>
                                            <p:strVal val="#ppt_w"/>
                                          </p:val>
                                        </p:tav>
                                      </p:tavLst>
                                    </p:anim>
                                    <p:anim calcmode="lin" valueType="num">
                                      <p:cBhvr>
                                        <p:cTn id="70" dur="500" fill="hold"/>
                                        <p:tgtEl>
                                          <p:spTgt spid="51"/>
                                        </p:tgtEl>
                                        <p:attrNameLst>
                                          <p:attrName>ppt_h</p:attrName>
                                        </p:attrNameLst>
                                      </p:cBhvr>
                                      <p:tavLst>
                                        <p:tav tm="0">
                                          <p:val>
                                            <p:fltVal val="0"/>
                                          </p:val>
                                        </p:tav>
                                        <p:tav tm="100000">
                                          <p:val>
                                            <p:strVal val="#ppt_h"/>
                                          </p:val>
                                        </p:tav>
                                      </p:tavLst>
                                    </p:anim>
                                    <p:anim calcmode="lin" valueType="num">
                                      <p:cBhvr>
                                        <p:cTn id="71" dur="500" fill="hold"/>
                                        <p:tgtEl>
                                          <p:spTgt spid="51"/>
                                        </p:tgtEl>
                                        <p:attrNameLst>
                                          <p:attrName>style.rotation</p:attrName>
                                        </p:attrNameLst>
                                      </p:cBhvr>
                                      <p:tavLst>
                                        <p:tav tm="0">
                                          <p:val>
                                            <p:fltVal val="360"/>
                                          </p:val>
                                        </p:tav>
                                        <p:tav tm="100000">
                                          <p:val>
                                            <p:fltVal val="0"/>
                                          </p:val>
                                        </p:tav>
                                      </p:tavLst>
                                    </p:anim>
                                    <p:animEffect transition="in" filter="fade">
                                      <p:cBhvr>
                                        <p:cTn id="72" dur="500"/>
                                        <p:tgtEl>
                                          <p:spTgt spid="51"/>
                                        </p:tgtEl>
                                      </p:cBhvr>
                                    </p:animEffect>
                                  </p:childTnLst>
                                </p:cTn>
                              </p:par>
                              <p:par>
                                <p:cTn id="73" presetID="49" presetClass="entr" presetSubtype="0" decel="100000" fill="hold" grpId="0" nodeType="withEffect">
                                  <p:stCondLst>
                                    <p:cond delay="0"/>
                                  </p:stCondLst>
                                  <p:childTnLst>
                                    <p:set>
                                      <p:cBhvr>
                                        <p:cTn id="74" dur="1" fill="hold">
                                          <p:stCondLst>
                                            <p:cond delay="0"/>
                                          </p:stCondLst>
                                        </p:cTn>
                                        <p:tgtEl>
                                          <p:spTgt spid="53"/>
                                        </p:tgtEl>
                                        <p:attrNameLst>
                                          <p:attrName>style.visibility</p:attrName>
                                        </p:attrNameLst>
                                      </p:cBhvr>
                                      <p:to>
                                        <p:strVal val="visible"/>
                                      </p:to>
                                    </p:set>
                                    <p:anim calcmode="lin" valueType="num">
                                      <p:cBhvr>
                                        <p:cTn id="75" dur="500" fill="hold"/>
                                        <p:tgtEl>
                                          <p:spTgt spid="53"/>
                                        </p:tgtEl>
                                        <p:attrNameLst>
                                          <p:attrName>ppt_w</p:attrName>
                                        </p:attrNameLst>
                                      </p:cBhvr>
                                      <p:tavLst>
                                        <p:tav tm="0">
                                          <p:val>
                                            <p:fltVal val="0"/>
                                          </p:val>
                                        </p:tav>
                                        <p:tav tm="100000">
                                          <p:val>
                                            <p:strVal val="#ppt_w"/>
                                          </p:val>
                                        </p:tav>
                                      </p:tavLst>
                                    </p:anim>
                                    <p:anim calcmode="lin" valueType="num">
                                      <p:cBhvr>
                                        <p:cTn id="76" dur="500" fill="hold"/>
                                        <p:tgtEl>
                                          <p:spTgt spid="53"/>
                                        </p:tgtEl>
                                        <p:attrNameLst>
                                          <p:attrName>ppt_h</p:attrName>
                                        </p:attrNameLst>
                                      </p:cBhvr>
                                      <p:tavLst>
                                        <p:tav tm="0">
                                          <p:val>
                                            <p:fltVal val="0"/>
                                          </p:val>
                                        </p:tav>
                                        <p:tav tm="100000">
                                          <p:val>
                                            <p:strVal val="#ppt_h"/>
                                          </p:val>
                                        </p:tav>
                                      </p:tavLst>
                                    </p:anim>
                                    <p:anim calcmode="lin" valueType="num">
                                      <p:cBhvr>
                                        <p:cTn id="77" dur="500" fill="hold"/>
                                        <p:tgtEl>
                                          <p:spTgt spid="53"/>
                                        </p:tgtEl>
                                        <p:attrNameLst>
                                          <p:attrName>style.rotation</p:attrName>
                                        </p:attrNameLst>
                                      </p:cBhvr>
                                      <p:tavLst>
                                        <p:tav tm="0">
                                          <p:val>
                                            <p:fltVal val="360"/>
                                          </p:val>
                                        </p:tav>
                                        <p:tav tm="100000">
                                          <p:val>
                                            <p:fltVal val="0"/>
                                          </p:val>
                                        </p:tav>
                                      </p:tavLst>
                                    </p:anim>
                                    <p:animEffect transition="in" filter="fade">
                                      <p:cBhvr>
                                        <p:cTn id="78" dur="500"/>
                                        <p:tgtEl>
                                          <p:spTgt spid="53"/>
                                        </p:tgtEl>
                                      </p:cBhvr>
                                    </p:animEffect>
                                  </p:childTnLst>
                                </p:cTn>
                              </p:par>
                              <p:par>
                                <p:cTn id="79" presetID="49" presetClass="entr" presetSubtype="0" decel="100000" fill="hold" grpId="0" nodeType="withEffect">
                                  <p:stCondLst>
                                    <p:cond delay="0"/>
                                  </p:stCondLst>
                                  <p:childTnLst>
                                    <p:set>
                                      <p:cBhvr>
                                        <p:cTn id="80" dur="1" fill="hold">
                                          <p:stCondLst>
                                            <p:cond delay="0"/>
                                          </p:stCondLst>
                                        </p:cTn>
                                        <p:tgtEl>
                                          <p:spTgt spid="54"/>
                                        </p:tgtEl>
                                        <p:attrNameLst>
                                          <p:attrName>style.visibility</p:attrName>
                                        </p:attrNameLst>
                                      </p:cBhvr>
                                      <p:to>
                                        <p:strVal val="visible"/>
                                      </p:to>
                                    </p:set>
                                    <p:anim calcmode="lin" valueType="num">
                                      <p:cBhvr>
                                        <p:cTn id="81" dur="500" fill="hold"/>
                                        <p:tgtEl>
                                          <p:spTgt spid="54"/>
                                        </p:tgtEl>
                                        <p:attrNameLst>
                                          <p:attrName>ppt_w</p:attrName>
                                        </p:attrNameLst>
                                      </p:cBhvr>
                                      <p:tavLst>
                                        <p:tav tm="0">
                                          <p:val>
                                            <p:fltVal val="0"/>
                                          </p:val>
                                        </p:tav>
                                        <p:tav tm="100000">
                                          <p:val>
                                            <p:strVal val="#ppt_w"/>
                                          </p:val>
                                        </p:tav>
                                      </p:tavLst>
                                    </p:anim>
                                    <p:anim calcmode="lin" valueType="num">
                                      <p:cBhvr>
                                        <p:cTn id="82" dur="500" fill="hold"/>
                                        <p:tgtEl>
                                          <p:spTgt spid="54"/>
                                        </p:tgtEl>
                                        <p:attrNameLst>
                                          <p:attrName>ppt_h</p:attrName>
                                        </p:attrNameLst>
                                      </p:cBhvr>
                                      <p:tavLst>
                                        <p:tav tm="0">
                                          <p:val>
                                            <p:fltVal val="0"/>
                                          </p:val>
                                        </p:tav>
                                        <p:tav tm="100000">
                                          <p:val>
                                            <p:strVal val="#ppt_h"/>
                                          </p:val>
                                        </p:tav>
                                      </p:tavLst>
                                    </p:anim>
                                    <p:anim calcmode="lin" valueType="num">
                                      <p:cBhvr>
                                        <p:cTn id="83" dur="500" fill="hold"/>
                                        <p:tgtEl>
                                          <p:spTgt spid="54"/>
                                        </p:tgtEl>
                                        <p:attrNameLst>
                                          <p:attrName>style.rotation</p:attrName>
                                        </p:attrNameLst>
                                      </p:cBhvr>
                                      <p:tavLst>
                                        <p:tav tm="0">
                                          <p:val>
                                            <p:fltVal val="360"/>
                                          </p:val>
                                        </p:tav>
                                        <p:tav tm="100000">
                                          <p:val>
                                            <p:fltVal val="0"/>
                                          </p:val>
                                        </p:tav>
                                      </p:tavLst>
                                    </p:anim>
                                    <p:animEffect transition="in" filter="fade">
                                      <p:cBhvr>
                                        <p:cTn id="84" dur="500"/>
                                        <p:tgtEl>
                                          <p:spTgt spid="54"/>
                                        </p:tgtEl>
                                      </p:cBhvr>
                                    </p:animEffect>
                                  </p:childTnLst>
                                </p:cTn>
                              </p:par>
                              <p:par>
                                <p:cTn id="85" presetID="49" presetClass="entr" presetSubtype="0" decel="100000" fill="hold" grpId="0" nodeType="with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 calcmode="lin" valueType="num">
                                      <p:cBhvr>
                                        <p:cTn id="89" dur="500" fill="hold"/>
                                        <p:tgtEl>
                                          <p:spTgt spid="65"/>
                                        </p:tgtEl>
                                        <p:attrNameLst>
                                          <p:attrName>style.rotation</p:attrName>
                                        </p:attrNameLst>
                                      </p:cBhvr>
                                      <p:tavLst>
                                        <p:tav tm="0">
                                          <p:val>
                                            <p:fltVal val="360"/>
                                          </p:val>
                                        </p:tav>
                                        <p:tav tm="100000">
                                          <p:val>
                                            <p:fltVal val="0"/>
                                          </p:val>
                                        </p:tav>
                                      </p:tavLst>
                                    </p:anim>
                                    <p:animEffect transition="in" filter="fade">
                                      <p:cBhvr>
                                        <p:cTn id="90" dur="500"/>
                                        <p:tgtEl>
                                          <p:spTgt spid="65"/>
                                        </p:tgtEl>
                                      </p:cBhvr>
                                    </p:animEffect>
                                  </p:childTnLst>
                                </p:cTn>
                              </p:par>
                              <p:par>
                                <p:cTn id="91" presetID="49" presetClass="entr" presetSubtype="0" decel="100000" fill="hold" grpId="0" nodeType="withEffect">
                                  <p:stCondLst>
                                    <p:cond delay="0"/>
                                  </p:stCondLst>
                                  <p:childTnLst>
                                    <p:set>
                                      <p:cBhvr>
                                        <p:cTn id="92" dur="1" fill="hold">
                                          <p:stCondLst>
                                            <p:cond delay="0"/>
                                          </p:stCondLst>
                                        </p:cTn>
                                        <p:tgtEl>
                                          <p:spTgt spid="64"/>
                                        </p:tgtEl>
                                        <p:attrNameLst>
                                          <p:attrName>style.visibility</p:attrName>
                                        </p:attrNameLst>
                                      </p:cBhvr>
                                      <p:to>
                                        <p:strVal val="visible"/>
                                      </p:to>
                                    </p:set>
                                    <p:anim calcmode="lin" valueType="num">
                                      <p:cBhvr>
                                        <p:cTn id="93" dur="500" fill="hold"/>
                                        <p:tgtEl>
                                          <p:spTgt spid="64"/>
                                        </p:tgtEl>
                                        <p:attrNameLst>
                                          <p:attrName>ppt_w</p:attrName>
                                        </p:attrNameLst>
                                      </p:cBhvr>
                                      <p:tavLst>
                                        <p:tav tm="0">
                                          <p:val>
                                            <p:fltVal val="0"/>
                                          </p:val>
                                        </p:tav>
                                        <p:tav tm="100000">
                                          <p:val>
                                            <p:strVal val="#ppt_w"/>
                                          </p:val>
                                        </p:tav>
                                      </p:tavLst>
                                    </p:anim>
                                    <p:anim calcmode="lin" valueType="num">
                                      <p:cBhvr>
                                        <p:cTn id="94" dur="500" fill="hold"/>
                                        <p:tgtEl>
                                          <p:spTgt spid="64"/>
                                        </p:tgtEl>
                                        <p:attrNameLst>
                                          <p:attrName>ppt_h</p:attrName>
                                        </p:attrNameLst>
                                      </p:cBhvr>
                                      <p:tavLst>
                                        <p:tav tm="0">
                                          <p:val>
                                            <p:fltVal val="0"/>
                                          </p:val>
                                        </p:tav>
                                        <p:tav tm="100000">
                                          <p:val>
                                            <p:strVal val="#ppt_h"/>
                                          </p:val>
                                        </p:tav>
                                      </p:tavLst>
                                    </p:anim>
                                    <p:anim calcmode="lin" valueType="num">
                                      <p:cBhvr>
                                        <p:cTn id="95" dur="500" fill="hold"/>
                                        <p:tgtEl>
                                          <p:spTgt spid="64"/>
                                        </p:tgtEl>
                                        <p:attrNameLst>
                                          <p:attrName>style.rotation</p:attrName>
                                        </p:attrNameLst>
                                      </p:cBhvr>
                                      <p:tavLst>
                                        <p:tav tm="0">
                                          <p:val>
                                            <p:fltVal val="360"/>
                                          </p:val>
                                        </p:tav>
                                        <p:tav tm="100000">
                                          <p:val>
                                            <p:fltVal val="0"/>
                                          </p:val>
                                        </p:tav>
                                      </p:tavLst>
                                    </p:anim>
                                    <p:animEffect transition="in" filter="fade">
                                      <p:cBhvr>
                                        <p:cTn id="96" dur="500"/>
                                        <p:tgtEl>
                                          <p:spTgt spid="64"/>
                                        </p:tgtEl>
                                      </p:cBhvr>
                                    </p:animEffect>
                                  </p:childTnLst>
                                </p:cTn>
                              </p:par>
                            </p:childTnLst>
                          </p:cTn>
                        </p:par>
                        <p:par>
                          <p:cTn id="97" fill="hold" nodeType="afterGroup">
                            <p:stCondLst>
                              <p:cond delay="1500"/>
                            </p:stCondLst>
                            <p:childTnLst>
                              <p:par>
                                <p:cTn id="98" presetID="22" presetClass="entr" presetSubtype="1" fill="hold" grpId="0" nodeType="afterEffect">
                                  <p:stCondLst>
                                    <p:cond delay="0"/>
                                  </p:stCondLst>
                                  <p:childTnLst>
                                    <p:set>
                                      <p:cBhvr>
                                        <p:cTn id="99" dur="1" fill="hold">
                                          <p:stCondLst>
                                            <p:cond delay="0"/>
                                          </p:stCondLst>
                                        </p:cTn>
                                        <p:tgtEl>
                                          <p:spTgt spid="82"/>
                                        </p:tgtEl>
                                        <p:attrNameLst>
                                          <p:attrName>style.visibility</p:attrName>
                                        </p:attrNameLst>
                                      </p:cBhvr>
                                      <p:to>
                                        <p:strVal val="visible"/>
                                      </p:to>
                                    </p:set>
                                    <p:animEffect transition="in" filter="wipe(up)">
                                      <p:cBhvr>
                                        <p:cTn id="100" dur="500"/>
                                        <p:tgtEl>
                                          <p:spTgt spid="82"/>
                                        </p:tgtEl>
                                      </p:cBhvr>
                                    </p:animEffect>
                                  </p:childTnLst>
                                </p:cTn>
                              </p:par>
                              <p:par>
                                <p:cTn id="101" presetID="22" presetClass="entr" presetSubtype="1" fill="hold" grpId="0"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up)">
                                      <p:cBhvr>
                                        <p:cTn id="103" dur="500"/>
                                        <p:tgtEl>
                                          <p:spTgt spid="81"/>
                                        </p:tgtEl>
                                      </p:cBhvr>
                                    </p:animEffect>
                                  </p:childTnLst>
                                </p:cTn>
                              </p:par>
                            </p:childTnLst>
                          </p:cTn>
                        </p:par>
                        <p:par>
                          <p:cTn id="104" fill="hold" nodeType="afterGroup">
                            <p:stCondLst>
                              <p:cond delay="2000"/>
                            </p:stCondLst>
                            <p:childTnLst>
                              <p:par>
                                <p:cTn id="105" presetID="10" presetClass="entr" presetSubtype="0" fill="hold" grpId="0" nodeType="afterEffect">
                                  <p:stCondLst>
                                    <p:cond delay="0"/>
                                  </p:stCondLst>
                                  <p:childTnLst>
                                    <p:set>
                                      <p:cBhvr>
                                        <p:cTn id="106" dur="1" fill="hold">
                                          <p:stCondLst>
                                            <p:cond delay="0"/>
                                          </p:stCondLst>
                                        </p:cTn>
                                        <p:tgtEl>
                                          <p:spTgt spid="68"/>
                                        </p:tgtEl>
                                        <p:attrNameLst>
                                          <p:attrName>style.visibility</p:attrName>
                                        </p:attrNameLst>
                                      </p:cBhvr>
                                      <p:to>
                                        <p:strVal val="visible"/>
                                      </p:to>
                                    </p:set>
                                    <p:animEffect transition="in" filter="fade">
                                      <p:cBhvr>
                                        <p:cTn id="107" dur="500"/>
                                        <p:tgtEl>
                                          <p:spTgt spid="68"/>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fade">
                                      <p:cBhvr>
                                        <p:cTn id="110" dur="500"/>
                                        <p:tgtEl>
                                          <p:spTgt spid="69"/>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70"/>
                                        </p:tgtEl>
                                        <p:attrNameLst>
                                          <p:attrName>style.visibility</p:attrName>
                                        </p:attrNameLst>
                                      </p:cBhvr>
                                      <p:to>
                                        <p:strVal val="visible"/>
                                      </p:to>
                                    </p:set>
                                    <p:animEffect transition="in" filter="fade">
                                      <p:cBhvr>
                                        <p:cTn id="113" dur="500"/>
                                        <p:tgtEl>
                                          <p:spTgt spid="70"/>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71"/>
                                        </p:tgtEl>
                                        <p:attrNameLst>
                                          <p:attrName>style.visibility</p:attrName>
                                        </p:attrNameLst>
                                      </p:cBhvr>
                                      <p:to>
                                        <p:strVal val="visible"/>
                                      </p:to>
                                    </p:set>
                                    <p:animEffect transition="in" filter="fade">
                                      <p:cBhvr>
                                        <p:cTn id="116" dur="500"/>
                                        <p:tgtEl>
                                          <p:spTgt spid="71"/>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Effect transition="in" filter="fade">
                                      <p:cBhvr>
                                        <p:cTn id="119" dur="500"/>
                                        <p:tgtEl>
                                          <p:spTgt spid="72"/>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112"/>
                                        </p:tgtEl>
                                        <p:attrNameLst>
                                          <p:attrName>style.visibility</p:attrName>
                                        </p:attrNameLst>
                                      </p:cBhvr>
                                      <p:to>
                                        <p:strVal val="visible"/>
                                      </p:to>
                                    </p:set>
                                    <p:animEffect transition="in" filter="fade">
                                      <p:cBhvr>
                                        <p:cTn id="122" dur="500"/>
                                        <p:tgtEl>
                                          <p:spTgt spid="112"/>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500"/>
                                        <p:tgtEl>
                                          <p:spTgt spid="113"/>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114"/>
                                        </p:tgtEl>
                                        <p:attrNameLst>
                                          <p:attrName>style.visibility</p:attrName>
                                        </p:attrNameLst>
                                      </p:cBhvr>
                                      <p:to>
                                        <p:strVal val="visible"/>
                                      </p:to>
                                    </p:set>
                                    <p:animEffect transition="in" filter="fade">
                                      <p:cBhvr>
                                        <p:cTn id="128" dur="500"/>
                                        <p:tgtEl>
                                          <p:spTgt spid="114"/>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115"/>
                                        </p:tgtEl>
                                        <p:attrNameLst>
                                          <p:attrName>style.visibility</p:attrName>
                                        </p:attrNameLst>
                                      </p:cBhvr>
                                      <p:to>
                                        <p:strVal val="visible"/>
                                      </p:to>
                                    </p:set>
                                    <p:animEffect transition="in" filter="fade">
                                      <p:cBhvr>
                                        <p:cTn id="131" dur="500"/>
                                        <p:tgtEl>
                                          <p:spTgt spid="115"/>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fade">
                                      <p:cBhvr>
                                        <p:cTn id="134" dur="500"/>
                                        <p:tgtEl>
                                          <p:spTgt spid="116"/>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117"/>
                                        </p:tgtEl>
                                        <p:attrNameLst>
                                          <p:attrName>style.visibility</p:attrName>
                                        </p:attrNameLst>
                                      </p:cBhvr>
                                      <p:to>
                                        <p:strVal val="visible"/>
                                      </p:to>
                                    </p:set>
                                    <p:animEffect transition="in" filter="fade">
                                      <p:cBhvr>
                                        <p:cTn id="137" dur="500"/>
                                        <p:tgtEl>
                                          <p:spTgt spid="117"/>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118"/>
                                        </p:tgtEl>
                                        <p:attrNameLst>
                                          <p:attrName>style.visibility</p:attrName>
                                        </p:attrNameLst>
                                      </p:cBhvr>
                                      <p:to>
                                        <p:strVal val="visible"/>
                                      </p:to>
                                    </p:set>
                                    <p:animEffect transition="in" filter="fade">
                                      <p:cBhvr>
                                        <p:cTn id="140" dur="500"/>
                                        <p:tgtEl>
                                          <p:spTgt spid="118"/>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119"/>
                                        </p:tgtEl>
                                        <p:attrNameLst>
                                          <p:attrName>style.visibility</p:attrName>
                                        </p:attrNameLst>
                                      </p:cBhvr>
                                      <p:to>
                                        <p:strVal val="visible"/>
                                      </p:to>
                                    </p:set>
                                    <p:animEffect transition="in" filter="fade">
                                      <p:cBhvr>
                                        <p:cTn id="143" dur="500"/>
                                        <p:tgtEl>
                                          <p:spTgt spid="119"/>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120"/>
                                        </p:tgtEl>
                                        <p:attrNameLst>
                                          <p:attrName>style.visibility</p:attrName>
                                        </p:attrNameLst>
                                      </p:cBhvr>
                                      <p:to>
                                        <p:strVal val="visible"/>
                                      </p:to>
                                    </p:set>
                                    <p:animEffect transition="in" filter="fade">
                                      <p:cBhvr>
                                        <p:cTn id="146" dur="500"/>
                                        <p:tgtEl>
                                          <p:spTgt spid="120"/>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121"/>
                                        </p:tgtEl>
                                        <p:attrNameLst>
                                          <p:attrName>style.visibility</p:attrName>
                                        </p:attrNameLst>
                                      </p:cBhvr>
                                      <p:to>
                                        <p:strVal val="visible"/>
                                      </p:to>
                                    </p:set>
                                    <p:animEffect transition="in" filter="fade">
                                      <p:cBhvr>
                                        <p:cTn id="149" dur="500"/>
                                        <p:tgtEl>
                                          <p:spTgt spid="121"/>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122"/>
                                        </p:tgtEl>
                                        <p:attrNameLst>
                                          <p:attrName>style.visibility</p:attrName>
                                        </p:attrNameLst>
                                      </p:cBhvr>
                                      <p:to>
                                        <p:strVal val="visible"/>
                                      </p:to>
                                    </p:set>
                                    <p:animEffect transition="in" filter="fade">
                                      <p:cBhvr>
                                        <p:cTn id="152" dur="500"/>
                                        <p:tgtEl>
                                          <p:spTgt spid="122"/>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500"/>
                                        <p:tgtEl>
                                          <p:spTgt spid="123"/>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124"/>
                                        </p:tgtEl>
                                        <p:attrNameLst>
                                          <p:attrName>style.visibility</p:attrName>
                                        </p:attrNameLst>
                                      </p:cBhvr>
                                      <p:to>
                                        <p:strVal val="visible"/>
                                      </p:to>
                                    </p:set>
                                    <p:animEffect transition="in" filter="fade">
                                      <p:cBhvr>
                                        <p:cTn id="158" dur="500"/>
                                        <p:tgtEl>
                                          <p:spTgt spid="124"/>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125"/>
                                        </p:tgtEl>
                                        <p:attrNameLst>
                                          <p:attrName>style.visibility</p:attrName>
                                        </p:attrNameLst>
                                      </p:cBhvr>
                                      <p:to>
                                        <p:strVal val="visible"/>
                                      </p:to>
                                    </p:set>
                                    <p:animEffect transition="in" filter="fade">
                                      <p:cBhvr>
                                        <p:cTn id="161" dur="500"/>
                                        <p:tgtEl>
                                          <p:spTgt spid="125"/>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126"/>
                                        </p:tgtEl>
                                        <p:attrNameLst>
                                          <p:attrName>style.visibility</p:attrName>
                                        </p:attrNameLst>
                                      </p:cBhvr>
                                      <p:to>
                                        <p:strVal val="visible"/>
                                      </p:to>
                                    </p:set>
                                    <p:animEffect transition="in" filter="fade">
                                      <p:cBhvr>
                                        <p:cTn id="164" dur="500"/>
                                        <p:tgtEl>
                                          <p:spTgt spid="126"/>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127"/>
                                        </p:tgtEl>
                                        <p:attrNameLst>
                                          <p:attrName>style.visibility</p:attrName>
                                        </p:attrNameLst>
                                      </p:cBhvr>
                                      <p:to>
                                        <p:strVal val="visible"/>
                                      </p:to>
                                    </p:set>
                                    <p:animEffect transition="in" filter="fade">
                                      <p:cBhvr>
                                        <p:cTn id="167" dur="500"/>
                                        <p:tgtEl>
                                          <p:spTgt spid="127"/>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128"/>
                                        </p:tgtEl>
                                        <p:attrNameLst>
                                          <p:attrName>style.visibility</p:attrName>
                                        </p:attrNameLst>
                                      </p:cBhvr>
                                      <p:to>
                                        <p:strVal val="visible"/>
                                      </p:to>
                                    </p:set>
                                    <p:animEffect transition="in" filter="fade">
                                      <p:cBhvr>
                                        <p:cTn id="170" dur="500"/>
                                        <p:tgtEl>
                                          <p:spTgt spid="128"/>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129"/>
                                        </p:tgtEl>
                                        <p:attrNameLst>
                                          <p:attrName>style.visibility</p:attrName>
                                        </p:attrNameLst>
                                      </p:cBhvr>
                                      <p:to>
                                        <p:strVal val="visible"/>
                                      </p:to>
                                    </p:set>
                                    <p:animEffect transition="in" filter="fade">
                                      <p:cBhvr>
                                        <p:cTn id="173" dur="500"/>
                                        <p:tgtEl>
                                          <p:spTgt spid="129"/>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130"/>
                                        </p:tgtEl>
                                        <p:attrNameLst>
                                          <p:attrName>style.visibility</p:attrName>
                                        </p:attrNameLst>
                                      </p:cBhvr>
                                      <p:to>
                                        <p:strVal val="visible"/>
                                      </p:to>
                                    </p:set>
                                    <p:animEffect transition="in" filter="fade">
                                      <p:cBhvr>
                                        <p:cTn id="176" dur="500"/>
                                        <p:tgtEl>
                                          <p:spTgt spid="130"/>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Effect transition="in" filter="fade">
                                      <p:cBhvr>
                                        <p:cTn id="179" dur="500"/>
                                        <p:tgtEl>
                                          <p:spTgt spid="131"/>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132"/>
                                        </p:tgtEl>
                                        <p:attrNameLst>
                                          <p:attrName>style.visibility</p:attrName>
                                        </p:attrNameLst>
                                      </p:cBhvr>
                                      <p:to>
                                        <p:strVal val="visible"/>
                                      </p:to>
                                    </p:set>
                                    <p:animEffect transition="in" filter="fade">
                                      <p:cBhvr>
                                        <p:cTn id="182" dur="500"/>
                                        <p:tgtEl>
                                          <p:spTgt spid="132"/>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133"/>
                                        </p:tgtEl>
                                        <p:attrNameLst>
                                          <p:attrName>style.visibility</p:attrName>
                                        </p:attrNameLst>
                                      </p:cBhvr>
                                      <p:to>
                                        <p:strVal val="visible"/>
                                      </p:to>
                                    </p:set>
                                    <p:animEffect transition="in" filter="fade">
                                      <p:cBhvr>
                                        <p:cTn id="185" dur="500"/>
                                        <p:tgtEl>
                                          <p:spTgt spid="133"/>
                                        </p:tgtEl>
                                      </p:cBhvr>
                                    </p:animEffect>
                                  </p:childTnLst>
                                </p:cTn>
                              </p:par>
                              <p:par>
                                <p:cTn id="186" presetID="10" presetClass="entr" presetSubtype="0" fill="hold" grpId="0" nodeType="withEffect">
                                  <p:stCondLst>
                                    <p:cond delay="0"/>
                                  </p:stCondLst>
                                  <p:childTnLst>
                                    <p:set>
                                      <p:cBhvr>
                                        <p:cTn id="187" dur="1" fill="hold">
                                          <p:stCondLst>
                                            <p:cond delay="0"/>
                                          </p:stCondLst>
                                        </p:cTn>
                                        <p:tgtEl>
                                          <p:spTgt spid="134"/>
                                        </p:tgtEl>
                                        <p:attrNameLst>
                                          <p:attrName>style.visibility</p:attrName>
                                        </p:attrNameLst>
                                      </p:cBhvr>
                                      <p:to>
                                        <p:strVal val="visible"/>
                                      </p:to>
                                    </p:set>
                                    <p:animEffect transition="in" filter="fade">
                                      <p:cBhvr>
                                        <p:cTn id="188" dur="500"/>
                                        <p:tgtEl>
                                          <p:spTgt spid="134"/>
                                        </p:tgtEl>
                                      </p:cBhvr>
                                    </p:animEffect>
                                  </p:childTnLst>
                                </p:cTn>
                              </p:par>
                              <p:par>
                                <p:cTn id="189" presetID="10" presetClass="entr" presetSubtype="0" fill="hold" grpId="0" nodeType="withEffect">
                                  <p:stCondLst>
                                    <p:cond delay="0"/>
                                  </p:stCondLst>
                                  <p:childTnLst>
                                    <p:set>
                                      <p:cBhvr>
                                        <p:cTn id="190" dur="1" fill="hold">
                                          <p:stCondLst>
                                            <p:cond delay="0"/>
                                          </p:stCondLst>
                                        </p:cTn>
                                        <p:tgtEl>
                                          <p:spTgt spid="135"/>
                                        </p:tgtEl>
                                        <p:attrNameLst>
                                          <p:attrName>style.visibility</p:attrName>
                                        </p:attrNameLst>
                                      </p:cBhvr>
                                      <p:to>
                                        <p:strVal val="visible"/>
                                      </p:to>
                                    </p:set>
                                    <p:animEffect transition="in" filter="fade">
                                      <p:cBhvr>
                                        <p:cTn id="191" dur="500"/>
                                        <p:tgtEl>
                                          <p:spTgt spid="135"/>
                                        </p:tgtEl>
                                      </p:cBhvr>
                                    </p:animEffect>
                                  </p:childTnLst>
                                </p:cTn>
                              </p:par>
                              <p:par>
                                <p:cTn id="192" presetID="10" presetClass="entr" presetSubtype="0" fill="hold" grpId="0" nodeType="withEffect">
                                  <p:stCondLst>
                                    <p:cond delay="0"/>
                                  </p:stCondLst>
                                  <p:childTnLst>
                                    <p:set>
                                      <p:cBhvr>
                                        <p:cTn id="193" dur="1" fill="hold">
                                          <p:stCondLst>
                                            <p:cond delay="0"/>
                                          </p:stCondLst>
                                        </p:cTn>
                                        <p:tgtEl>
                                          <p:spTgt spid="136"/>
                                        </p:tgtEl>
                                        <p:attrNameLst>
                                          <p:attrName>style.visibility</p:attrName>
                                        </p:attrNameLst>
                                      </p:cBhvr>
                                      <p:to>
                                        <p:strVal val="visible"/>
                                      </p:to>
                                    </p:set>
                                    <p:animEffect transition="in" filter="fade">
                                      <p:cBhvr>
                                        <p:cTn id="194" dur="500"/>
                                        <p:tgtEl>
                                          <p:spTgt spid="136"/>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137"/>
                                        </p:tgtEl>
                                        <p:attrNameLst>
                                          <p:attrName>style.visibility</p:attrName>
                                        </p:attrNameLst>
                                      </p:cBhvr>
                                      <p:to>
                                        <p:strVal val="visible"/>
                                      </p:to>
                                    </p:set>
                                    <p:animEffect transition="in" filter="fade">
                                      <p:cBhvr>
                                        <p:cTn id="197" dur="500"/>
                                        <p:tgtEl>
                                          <p:spTgt spid="137"/>
                                        </p:tgtEl>
                                      </p:cBhvr>
                                    </p:animEffect>
                                  </p:childTnLst>
                                </p:cTn>
                              </p:par>
                              <p:par>
                                <p:cTn id="198" presetID="10" presetClass="entr" presetSubtype="0" fill="hold" grpId="0" nodeType="withEffect">
                                  <p:stCondLst>
                                    <p:cond delay="0"/>
                                  </p:stCondLst>
                                  <p:childTnLst>
                                    <p:set>
                                      <p:cBhvr>
                                        <p:cTn id="199" dur="1" fill="hold">
                                          <p:stCondLst>
                                            <p:cond delay="0"/>
                                          </p:stCondLst>
                                        </p:cTn>
                                        <p:tgtEl>
                                          <p:spTgt spid="138"/>
                                        </p:tgtEl>
                                        <p:attrNameLst>
                                          <p:attrName>style.visibility</p:attrName>
                                        </p:attrNameLst>
                                      </p:cBhvr>
                                      <p:to>
                                        <p:strVal val="visible"/>
                                      </p:to>
                                    </p:set>
                                    <p:animEffect transition="in" filter="fade">
                                      <p:cBhvr>
                                        <p:cTn id="200" dur="500"/>
                                        <p:tgtEl>
                                          <p:spTgt spid="138"/>
                                        </p:tgtEl>
                                      </p:cBhvr>
                                    </p:animEffect>
                                  </p:childTnLst>
                                </p:cTn>
                              </p:par>
                              <p:par>
                                <p:cTn id="201" presetID="10" presetClass="entr" presetSubtype="0" fill="hold" grpId="0" nodeType="withEffect">
                                  <p:stCondLst>
                                    <p:cond delay="0"/>
                                  </p:stCondLst>
                                  <p:childTnLst>
                                    <p:set>
                                      <p:cBhvr>
                                        <p:cTn id="202" dur="1" fill="hold">
                                          <p:stCondLst>
                                            <p:cond delay="0"/>
                                          </p:stCondLst>
                                        </p:cTn>
                                        <p:tgtEl>
                                          <p:spTgt spid="139"/>
                                        </p:tgtEl>
                                        <p:attrNameLst>
                                          <p:attrName>style.visibility</p:attrName>
                                        </p:attrNameLst>
                                      </p:cBhvr>
                                      <p:to>
                                        <p:strVal val="visible"/>
                                      </p:to>
                                    </p:set>
                                    <p:animEffect transition="in" filter="fade">
                                      <p:cBhvr>
                                        <p:cTn id="203" dur="500"/>
                                        <p:tgtEl>
                                          <p:spTgt spid="139"/>
                                        </p:tgtEl>
                                      </p:cBhvr>
                                    </p:animEffect>
                                  </p:childTnLst>
                                </p:cTn>
                              </p:par>
                            </p:childTnLst>
                          </p:cTn>
                        </p:par>
                        <p:par>
                          <p:cTn id="204" fill="hold" nodeType="afterGroup">
                            <p:stCondLst>
                              <p:cond delay="2500"/>
                            </p:stCondLst>
                            <p:childTnLst>
                              <p:par>
                                <p:cTn id="205" presetID="49" presetClass="entr" presetSubtype="0" decel="100000" fill="hold" grpId="0" nodeType="afterEffect">
                                  <p:stCondLst>
                                    <p:cond delay="0"/>
                                  </p:stCondLst>
                                  <p:childTnLst>
                                    <p:set>
                                      <p:cBhvr>
                                        <p:cTn id="206" dur="1" fill="hold">
                                          <p:stCondLst>
                                            <p:cond delay="0"/>
                                          </p:stCondLst>
                                        </p:cTn>
                                        <p:tgtEl>
                                          <p:spTgt spid="73"/>
                                        </p:tgtEl>
                                        <p:attrNameLst>
                                          <p:attrName>style.visibility</p:attrName>
                                        </p:attrNameLst>
                                      </p:cBhvr>
                                      <p:to>
                                        <p:strVal val="visible"/>
                                      </p:to>
                                    </p:set>
                                    <p:anim calcmode="lin" valueType="num">
                                      <p:cBhvr>
                                        <p:cTn id="207" dur="500" fill="hold"/>
                                        <p:tgtEl>
                                          <p:spTgt spid="73"/>
                                        </p:tgtEl>
                                        <p:attrNameLst>
                                          <p:attrName>ppt_w</p:attrName>
                                        </p:attrNameLst>
                                      </p:cBhvr>
                                      <p:tavLst>
                                        <p:tav tm="0">
                                          <p:val>
                                            <p:fltVal val="0"/>
                                          </p:val>
                                        </p:tav>
                                        <p:tav tm="100000">
                                          <p:val>
                                            <p:strVal val="#ppt_w"/>
                                          </p:val>
                                        </p:tav>
                                      </p:tavLst>
                                    </p:anim>
                                    <p:anim calcmode="lin" valueType="num">
                                      <p:cBhvr>
                                        <p:cTn id="208" dur="500" fill="hold"/>
                                        <p:tgtEl>
                                          <p:spTgt spid="73"/>
                                        </p:tgtEl>
                                        <p:attrNameLst>
                                          <p:attrName>ppt_h</p:attrName>
                                        </p:attrNameLst>
                                      </p:cBhvr>
                                      <p:tavLst>
                                        <p:tav tm="0">
                                          <p:val>
                                            <p:fltVal val="0"/>
                                          </p:val>
                                        </p:tav>
                                        <p:tav tm="100000">
                                          <p:val>
                                            <p:strVal val="#ppt_h"/>
                                          </p:val>
                                        </p:tav>
                                      </p:tavLst>
                                    </p:anim>
                                    <p:anim calcmode="lin" valueType="num">
                                      <p:cBhvr>
                                        <p:cTn id="209" dur="500" fill="hold"/>
                                        <p:tgtEl>
                                          <p:spTgt spid="73"/>
                                        </p:tgtEl>
                                        <p:attrNameLst>
                                          <p:attrName>style.rotation</p:attrName>
                                        </p:attrNameLst>
                                      </p:cBhvr>
                                      <p:tavLst>
                                        <p:tav tm="0">
                                          <p:val>
                                            <p:fltVal val="360"/>
                                          </p:val>
                                        </p:tav>
                                        <p:tav tm="100000">
                                          <p:val>
                                            <p:fltVal val="0"/>
                                          </p:val>
                                        </p:tav>
                                      </p:tavLst>
                                    </p:anim>
                                    <p:animEffect transition="in" filter="fade">
                                      <p:cBhvr>
                                        <p:cTn id="210" dur="500"/>
                                        <p:tgtEl>
                                          <p:spTgt spid="73"/>
                                        </p:tgtEl>
                                      </p:cBhvr>
                                    </p:animEffect>
                                  </p:childTnLst>
                                </p:cTn>
                              </p:par>
                              <p:par>
                                <p:cTn id="211" presetID="1" presetClass="emph" presetSubtype="2" fill="hold" nodeType="withEffect">
                                  <p:stCondLst>
                                    <p:cond delay="0"/>
                                  </p:stCondLst>
                                  <p:childTnLst>
                                    <p:animClr clrSpc="rgb" dir="cw">
                                      <p:cBhvr>
                                        <p:cTn id="212" dur="2000" fill="hold"/>
                                        <p:tgtEl>
                                          <p:spTgt spid="73"/>
                                        </p:tgtEl>
                                        <p:attrNameLst>
                                          <p:attrName>fillcolor</p:attrName>
                                        </p:attrNameLst>
                                      </p:cBhvr>
                                      <p:to>
                                        <a:srgbClr val="FF3300"/>
                                      </p:to>
                                    </p:animClr>
                                    <p:set>
                                      <p:cBhvr>
                                        <p:cTn id="213" dur="2000" fill="hold"/>
                                        <p:tgtEl>
                                          <p:spTgt spid="73"/>
                                        </p:tgtEl>
                                        <p:attrNameLst>
                                          <p:attrName>fill.type</p:attrName>
                                        </p:attrNameLst>
                                      </p:cBhvr>
                                      <p:to>
                                        <p:strVal val="solid"/>
                                      </p:to>
                                    </p:set>
                                    <p:set>
                                      <p:cBhvr>
                                        <p:cTn id="214" dur="2000" fill="hold"/>
                                        <p:tgtEl>
                                          <p:spTgt spid="73"/>
                                        </p:tgtEl>
                                        <p:attrNameLst>
                                          <p:attrName>fill.on</p:attrName>
                                        </p:attrNameLst>
                                      </p:cBhvr>
                                      <p:to>
                                        <p:strVal val="true"/>
                                      </p:to>
                                    </p:set>
                                  </p:childTnLst>
                                </p:cTn>
                              </p:par>
                            </p:childTnLst>
                          </p:cTn>
                        </p:par>
                        <p:par>
                          <p:cTn id="215" fill="hold" nodeType="afterGroup">
                            <p:stCondLst>
                              <p:cond delay="4500"/>
                            </p:stCondLst>
                            <p:childTnLst>
                              <p:par>
                                <p:cTn id="216" presetID="10" presetClass="exit" presetSubtype="0" fill="hold" grpId="1" nodeType="afterEffect">
                                  <p:stCondLst>
                                    <p:cond delay="0"/>
                                  </p:stCondLst>
                                  <p:childTnLst>
                                    <p:animEffect transition="out" filter="fade">
                                      <p:cBhvr>
                                        <p:cTn id="217" dur="500"/>
                                        <p:tgtEl>
                                          <p:spTgt spid="115"/>
                                        </p:tgtEl>
                                      </p:cBhvr>
                                    </p:animEffect>
                                    <p:set>
                                      <p:cBhvr>
                                        <p:cTn id="218" dur="1" fill="hold">
                                          <p:stCondLst>
                                            <p:cond delay="499"/>
                                          </p:stCondLst>
                                        </p:cTn>
                                        <p:tgtEl>
                                          <p:spTgt spid="115"/>
                                        </p:tgtEl>
                                        <p:attrNameLst>
                                          <p:attrName>style.visibility</p:attrName>
                                        </p:attrNameLst>
                                      </p:cBhvr>
                                      <p:to>
                                        <p:strVal val="hidden"/>
                                      </p:to>
                                    </p:set>
                                  </p:childTnLst>
                                </p:cTn>
                              </p:par>
                            </p:childTnLst>
                          </p:cTn>
                        </p:par>
                        <p:par>
                          <p:cTn id="219" fill="hold" nodeType="afterGroup">
                            <p:stCondLst>
                              <p:cond delay="5000"/>
                            </p:stCondLst>
                            <p:childTnLst>
                              <p:par>
                                <p:cTn id="220" presetID="10" presetClass="exit" presetSubtype="0" fill="hold" grpId="1" nodeType="afterEffect">
                                  <p:stCondLst>
                                    <p:cond delay="0"/>
                                  </p:stCondLst>
                                  <p:childTnLst>
                                    <p:animEffect transition="out" filter="fade">
                                      <p:cBhvr>
                                        <p:cTn id="221" dur="500"/>
                                        <p:tgtEl>
                                          <p:spTgt spid="114"/>
                                        </p:tgtEl>
                                      </p:cBhvr>
                                    </p:animEffect>
                                    <p:set>
                                      <p:cBhvr>
                                        <p:cTn id="222" dur="1" fill="hold">
                                          <p:stCondLst>
                                            <p:cond delay="499"/>
                                          </p:stCondLst>
                                        </p:cTn>
                                        <p:tgtEl>
                                          <p:spTgt spid="114"/>
                                        </p:tgtEl>
                                        <p:attrNameLst>
                                          <p:attrName>style.visibility</p:attrName>
                                        </p:attrNameLst>
                                      </p:cBhvr>
                                      <p:to>
                                        <p:strVal val="hidden"/>
                                      </p:to>
                                    </p:set>
                                  </p:childTnLst>
                                </p:cTn>
                              </p:par>
                            </p:childTnLst>
                          </p:cTn>
                        </p:par>
                        <p:par>
                          <p:cTn id="223" fill="hold" nodeType="afterGroup">
                            <p:stCondLst>
                              <p:cond delay="5500"/>
                            </p:stCondLst>
                            <p:childTnLst>
                              <p:par>
                                <p:cTn id="224" presetID="10" presetClass="exit" presetSubtype="0" fill="hold" grpId="1" nodeType="afterEffect">
                                  <p:stCondLst>
                                    <p:cond delay="0"/>
                                  </p:stCondLst>
                                  <p:childTnLst>
                                    <p:animEffect transition="out" filter="fade">
                                      <p:cBhvr>
                                        <p:cTn id="225" dur="500"/>
                                        <p:tgtEl>
                                          <p:spTgt spid="113"/>
                                        </p:tgtEl>
                                      </p:cBhvr>
                                    </p:animEffect>
                                    <p:set>
                                      <p:cBhvr>
                                        <p:cTn id="226" dur="1" fill="hold">
                                          <p:stCondLst>
                                            <p:cond delay="499"/>
                                          </p:stCondLst>
                                        </p:cTn>
                                        <p:tgtEl>
                                          <p:spTgt spid="113"/>
                                        </p:tgtEl>
                                        <p:attrNameLst>
                                          <p:attrName>style.visibility</p:attrName>
                                        </p:attrNameLst>
                                      </p:cBhvr>
                                      <p:to>
                                        <p:strVal val="hidden"/>
                                      </p:to>
                                    </p:set>
                                  </p:childTnLst>
                                </p:cTn>
                              </p:par>
                            </p:childTnLst>
                          </p:cTn>
                        </p:par>
                        <p:par>
                          <p:cTn id="227" fill="hold" nodeType="afterGroup">
                            <p:stCondLst>
                              <p:cond delay="6000"/>
                            </p:stCondLst>
                            <p:childTnLst>
                              <p:par>
                                <p:cTn id="228" presetID="10" presetClass="exit" presetSubtype="0" fill="hold" grpId="1" nodeType="afterEffect">
                                  <p:stCondLst>
                                    <p:cond delay="0"/>
                                  </p:stCondLst>
                                  <p:childTnLst>
                                    <p:animEffect transition="out" filter="fade">
                                      <p:cBhvr>
                                        <p:cTn id="229" dur="500"/>
                                        <p:tgtEl>
                                          <p:spTgt spid="112"/>
                                        </p:tgtEl>
                                      </p:cBhvr>
                                    </p:animEffect>
                                    <p:set>
                                      <p:cBhvr>
                                        <p:cTn id="230" dur="1" fill="hold">
                                          <p:stCondLst>
                                            <p:cond delay="499"/>
                                          </p:stCondLst>
                                        </p:cTn>
                                        <p:tgtEl>
                                          <p:spTgt spid="112"/>
                                        </p:tgtEl>
                                        <p:attrNameLst>
                                          <p:attrName>style.visibility</p:attrName>
                                        </p:attrNameLst>
                                      </p:cBhvr>
                                      <p:to>
                                        <p:strVal val="hidden"/>
                                      </p:to>
                                    </p:set>
                                  </p:childTnLst>
                                </p:cTn>
                              </p:par>
                            </p:childTnLst>
                          </p:cTn>
                        </p:par>
                        <p:par>
                          <p:cTn id="231" fill="hold" nodeType="afterGroup">
                            <p:stCondLst>
                              <p:cond delay="6500"/>
                            </p:stCondLst>
                            <p:childTnLst>
                              <p:par>
                                <p:cTn id="232" presetID="10" presetClass="exit" presetSubtype="0" fill="hold" grpId="1" nodeType="afterEffect">
                                  <p:stCondLst>
                                    <p:cond delay="0"/>
                                  </p:stCondLst>
                                  <p:childTnLst>
                                    <p:animEffect transition="out" filter="fade">
                                      <p:cBhvr>
                                        <p:cTn id="233" dur="500"/>
                                        <p:tgtEl>
                                          <p:spTgt spid="119"/>
                                        </p:tgtEl>
                                      </p:cBhvr>
                                    </p:animEffect>
                                    <p:set>
                                      <p:cBhvr>
                                        <p:cTn id="234" dur="1" fill="hold">
                                          <p:stCondLst>
                                            <p:cond delay="499"/>
                                          </p:stCondLst>
                                        </p:cTn>
                                        <p:tgtEl>
                                          <p:spTgt spid="119"/>
                                        </p:tgtEl>
                                        <p:attrNameLst>
                                          <p:attrName>style.visibility</p:attrName>
                                        </p:attrNameLst>
                                      </p:cBhvr>
                                      <p:to>
                                        <p:strVal val="hidden"/>
                                      </p:to>
                                    </p:set>
                                  </p:childTnLst>
                                </p:cTn>
                              </p:par>
                            </p:childTnLst>
                          </p:cTn>
                        </p:par>
                        <p:par>
                          <p:cTn id="235" fill="hold" nodeType="afterGroup">
                            <p:stCondLst>
                              <p:cond delay="7000"/>
                            </p:stCondLst>
                            <p:childTnLst>
                              <p:par>
                                <p:cTn id="236" presetID="10" presetClass="exit" presetSubtype="0" fill="hold" grpId="1" nodeType="afterEffect">
                                  <p:stCondLst>
                                    <p:cond delay="0"/>
                                  </p:stCondLst>
                                  <p:childTnLst>
                                    <p:animEffect transition="out" filter="fade">
                                      <p:cBhvr>
                                        <p:cTn id="237" dur="500"/>
                                        <p:tgtEl>
                                          <p:spTgt spid="118"/>
                                        </p:tgtEl>
                                      </p:cBhvr>
                                    </p:animEffect>
                                    <p:set>
                                      <p:cBhvr>
                                        <p:cTn id="238" dur="1" fill="hold">
                                          <p:stCondLst>
                                            <p:cond delay="499"/>
                                          </p:stCondLst>
                                        </p:cTn>
                                        <p:tgtEl>
                                          <p:spTgt spid="118"/>
                                        </p:tgtEl>
                                        <p:attrNameLst>
                                          <p:attrName>style.visibility</p:attrName>
                                        </p:attrNameLst>
                                      </p:cBhvr>
                                      <p:to>
                                        <p:strVal val="hidden"/>
                                      </p:to>
                                    </p:set>
                                  </p:childTnLst>
                                </p:cTn>
                              </p:par>
                            </p:childTnLst>
                          </p:cTn>
                        </p:par>
                        <p:par>
                          <p:cTn id="239" fill="hold" nodeType="afterGroup">
                            <p:stCondLst>
                              <p:cond delay="7500"/>
                            </p:stCondLst>
                            <p:childTnLst>
                              <p:par>
                                <p:cTn id="240" presetID="10" presetClass="exit" presetSubtype="0" fill="hold" grpId="1" nodeType="afterEffect">
                                  <p:stCondLst>
                                    <p:cond delay="0"/>
                                  </p:stCondLst>
                                  <p:childTnLst>
                                    <p:animEffect transition="out" filter="fade">
                                      <p:cBhvr>
                                        <p:cTn id="241" dur="500"/>
                                        <p:tgtEl>
                                          <p:spTgt spid="117"/>
                                        </p:tgtEl>
                                      </p:cBhvr>
                                    </p:animEffect>
                                    <p:set>
                                      <p:cBhvr>
                                        <p:cTn id="242" dur="1" fill="hold">
                                          <p:stCondLst>
                                            <p:cond delay="499"/>
                                          </p:stCondLst>
                                        </p:cTn>
                                        <p:tgtEl>
                                          <p:spTgt spid="117"/>
                                        </p:tgtEl>
                                        <p:attrNameLst>
                                          <p:attrName>style.visibility</p:attrName>
                                        </p:attrNameLst>
                                      </p:cBhvr>
                                      <p:to>
                                        <p:strVal val="hidden"/>
                                      </p:to>
                                    </p:set>
                                  </p:childTnLst>
                                </p:cTn>
                              </p:par>
                            </p:childTnLst>
                          </p:cTn>
                        </p:par>
                        <p:par>
                          <p:cTn id="243" fill="hold" nodeType="afterGroup">
                            <p:stCondLst>
                              <p:cond delay="8000"/>
                            </p:stCondLst>
                            <p:childTnLst>
                              <p:par>
                                <p:cTn id="244" presetID="10" presetClass="exit" presetSubtype="0" fill="hold" grpId="1" nodeType="afterEffect">
                                  <p:stCondLst>
                                    <p:cond delay="0"/>
                                  </p:stCondLst>
                                  <p:childTnLst>
                                    <p:animEffect transition="out" filter="fade">
                                      <p:cBhvr>
                                        <p:cTn id="245" dur="500"/>
                                        <p:tgtEl>
                                          <p:spTgt spid="116"/>
                                        </p:tgtEl>
                                      </p:cBhvr>
                                    </p:animEffect>
                                    <p:set>
                                      <p:cBhvr>
                                        <p:cTn id="246" dur="1" fill="hold">
                                          <p:stCondLst>
                                            <p:cond delay="499"/>
                                          </p:stCondLst>
                                        </p:cTn>
                                        <p:tgtEl>
                                          <p:spTgt spid="116"/>
                                        </p:tgtEl>
                                        <p:attrNameLst>
                                          <p:attrName>style.visibility</p:attrName>
                                        </p:attrNameLst>
                                      </p:cBhvr>
                                      <p:to>
                                        <p:strVal val="hidden"/>
                                      </p:to>
                                    </p:set>
                                  </p:childTnLst>
                                </p:cTn>
                              </p:par>
                            </p:childTnLst>
                          </p:cTn>
                        </p:par>
                        <p:par>
                          <p:cTn id="247" fill="hold" nodeType="afterGroup">
                            <p:stCondLst>
                              <p:cond delay="8500"/>
                            </p:stCondLst>
                            <p:childTnLst>
                              <p:par>
                                <p:cTn id="248" presetID="10" presetClass="exit" presetSubtype="0" fill="hold" grpId="1" nodeType="afterEffect">
                                  <p:stCondLst>
                                    <p:cond delay="0"/>
                                  </p:stCondLst>
                                  <p:childTnLst>
                                    <p:animEffect transition="out" filter="fade">
                                      <p:cBhvr>
                                        <p:cTn id="249" dur="500"/>
                                        <p:tgtEl>
                                          <p:spTgt spid="123"/>
                                        </p:tgtEl>
                                      </p:cBhvr>
                                    </p:animEffect>
                                    <p:set>
                                      <p:cBhvr>
                                        <p:cTn id="250" dur="1" fill="hold">
                                          <p:stCondLst>
                                            <p:cond delay="499"/>
                                          </p:stCondLst>
                                        </p:cTn>
                                        <p:tgtEl>
                                          <p:spTgt spid="123"/>
                                        </p:tgtEl>
                                        <p:attrNameLst>
                                          <p:attrName>style.visibility</p:attrName>
                                        </p:attrNameLst>
                                      </p:cBhvr>
                                      <p:to>
                                        <p:strVal val="hidden"/>
                                      </p:to>
                                    </p:set>
                                  </p:childTnLst>
                                </p:cTn>
                              </p:par>
                            </p:childTnLst>
                          </p:cTn>
                        </p:par>
                        <p:par>
                          <p:cTn id="251" fill="hold" nodeType="afterGroup">
                            <p:stCondLst>
                              <p:cond delay="9000"/>
                            </p:stCondLst>
                            <p:childTnLst>
                              <p:par>
                                <p:cTn id="252" presetID="10" presetClass="exit" presetSubtype="0" fill="hold" grpId="1" nodeType="afterEffect">
                                  <p:stCondLst>
                                    <p:cond delay="0"/>
                                  </p:stCondLst>
                                  <p:childTnLst>
                                    <p:animEffect transition="out" filter="fade">
                                      <p:cBhvr>
                                        <p:cTn id="253" dur="500"/>
                                        <p:tgtEl>
                                          <p:spTgt spid="122"/>
                                        </p:tgtEl>
                                      </p:cBhvr>
                                    </p:animEffect>
                                    <p:set>
                                      <p:cBhvr>
                                        <p:cTn id="254" dur="1" fill="hold">
                                          <p:stCondLst>
                                            <p:cond delay="499"/>
                                          </p:stCondLst>
                                        </p:cTn>
                                        <p:tgtEl>
                                          <p:spTgt spid="122"/>
                                        </p:tgtEl>
                                        <p:attrNameLst>
                                          <p:attrName>style.visibility</p:attrName>
                                        </p:attrNameLst>
                                      </p:cBhvr>
                                      <p:to>
                                        <p:strVal val="hidden"/>
                                      </p:to>
                                    </p:set>
                                  </p:childTnLst>
                                </p:cTn>
                              </p:par>
                            </p:childTnLst>
                          </p:cTn>
                        </p:par>
                        <p:par>
                          <p:cTn id="255" fill="hold" nodeType="afterGroup">
                            <p:stCondLst>
                              <p:cond delay="9500"/>
                            </p:stCondLst>
                            <p:childTnLst>
                              <p:par>
                                <p:cTn id="256" presetID="10" presetClass="exit" presetSubtype="0" fill="hold" grpId="1" nodeType="afterEffect">
                                  <p:stCondLst>
                                    <p:cond delay="0"/>
                                  </p:stCondLst>
                                  <p:childTnLst>
                                    <p:animEffect transition="out" filter="fade">
                                      <p:cBhvr>
                                        <p:cTn id="257" dur="500"/>
                                        <p:tgtEl>
                                          <p:spTgt spid="121"/>
                                        </p:tgtEl>
                                      </p:cBhvr>
                                    </p:animEffect>
                                    <p:set>
                                      <p:cBhvr>
                                        <p:cTn id="258" dur="1" fill="hold">
                                          <p:stCondLst>
                                            <p:cond delay="499"/>
                                          </p:stCondLst>
                                        </p:cTn>
                                        <p:tgtEl>
                                          <p:spTgt spid="121"/>
                                        </p:tgtEl>
                                        <p:attrNameLst>
                                          <p:attrName>style.visibility</p:attrName>
                                        </p:attrNameLst>
                                      </p:cBhvr>
                                      <p:to>
                                        <p:strVal val="hidden"/>
                                      </p:to>
                                    </p:set>
                                  </p:childTnLst>
                                </p:cTn>
                              </p:par>
                            </p:childTnLst>
                          </p:cTn>
                        </p:par>
                        <p:par>
                          <p:cTn id="259" fill="hold" nodeType="afterGroup">
                            <p:stCondLst>
                              <p:cond delay="10000"/>
                            </p:stCondLst>
                            <p:childTnLst>
                              <p:par>
                                <p:cTn id="260" presetID="10" presetClass="exit" presetSubtype="0" fill="hold" grpId="1" nodeType="afterEffect">
                                  <p:stCondLst>
                                    <p:cond delay="0"/>
                                  </p:stCondLst>
                                  <p:childTnLst>
                                    <p:animEffect transition="out" filter="fade">
                                      <p:cBhvr>
                                        <p:cTn id="261" dur="500"/>
                                        <p:tgtEl>
                                          <p:spTgt spid="120"/>
                                        </p:tgtEl>
                                      </p:cBhvr>
                                    </p:animEffect>
                                    <p:set>
                                      <p:cBhvr>
                                        <p:cTn id="262" dur="1" fill="hold">
                                          <p:stCondLst>
                                            <p:cond delay="499"/>
                                          </p:stCondLst>
                                        </p:cTn>
                                        <p:tgtEl>
                                          <p:spTgt spid="120"/>
                                        </p:tgtEl>
                                        <p:attrNameLst>
                                          <p:attrName>style.visibility</p:attrName>
                                        </p:attrNameLst>
                                      </p:cBhvr>
                                      <p:to>
                                        <p:strVal val="hidden"/>
                                      </p:to>
                                    </p:set>
                                  </p:childTnLst>
                                </p:cTn>
                              </p:par>
                            </p:childTnLst>
                          </p:cTn>
                        </p:par>
                        <p:par>
                          <p:cTn id="263" fill="hold" nodeType="afterGroup">
                            <p:stCondLst>
                              <p:cond delay="10500"/>
                            </p:stCondLst>
                            <p:childTnLst>
                              <p:par>
                                <p:cTn id="264" presetID="10" presetClass="exit" presetSubtype="0" fill="hold" grpId="1" nodeType="afterEffect">
                                  <p:stCondLst>
                                    <p:cond delay="0"/>
                                  </p:stCondLst>
                                  <p:childTnLst>
                                    <p:animEffect transition="out" filter="fade">
                                      <p:cBhvr>
                                        <p:cTn id="265" dur="500"/>
                                        <p:tgtEl>
                                          <p:spTgt spid="127"/>
                                        </p:tgtEl>
                                      </p:cBhvr>
                                    </p:animEffect>
                                    <p:set>
                                      <p:cBhvr>
                                        <p:cTn id="266" dur="1" fill="hold">
                                          <p:stCondLst>
                                            <p:cond delay="499"/>
                                          </p:stCondLst>
                                        </p:cTn>
                                        <p:tgtEl>
                                          <p:spTgt spid="127"/>
                                        </p:tgtEl>
                                        <p:attrNameLst>
                                          <p:attrName>style.visibility</p:attrName>
                                        </p:attrNameLst>
                                      </p:cBhvr>
                                      <p:to>
                                        <p:strVal val="hidden"/>
                                      </p:to>
                                    </p:set>
                                  </p:childTnLst>
                                </p:cTn>
                              </p:par>
                            </p:childTnLst>
                          </p:cTn>
                        </p:par>
                        <p:par>
                          <p:cTn id="267" fill="hold" nodeType="afterGroup">
                            <p:stCondLst>
                              <p:cond delay="11000"/>
                            </p:stCondLst>
                            <p:childTnLst>
                              <p:par>
                                <p:cTn id="268" presetID="6" presetClass="emph" presetSubtype="0" fill="hold" grpId="1" nodeType="afterEffect">
                                  <p:stCondLst>
                                    <p:cond delay="0"/>
                                  </p:stCondLst>
                                  <p:childTnLst>
                                    <p:animScale>
                                      <p:cBhvr>
                                        <p:cTn id="269" dur="2000" fill="hold"/>
                                        <p:tgtEl>
                                          <p:spTgt spid="71"/>
                                        </p:tgtEl>
                                      </p:cBhvr>
                                      <p:by x="150000" y="100000"/>
                                    </p:animScale>
                                  </p:childTnLst>
                                </p:cTn>
                              </p:par>
                            </p:childTnLst>
                          </p:cTn>
                        </p:par>
                      </p:childTnLst>
                    </p:cTn>
                  </p:par>
                  <p:par>
                    <p:cTn id="270" fill="hold" nodeType="clickPar">
                      <p:stCondLst>
                        <p:cond delay="indefinite"/>
                      </p:stCondLst>
                      <p:childTnLst>
                        <p:par>
                          <p:cTn id="271" fill="hold" nodeType="withGroup">
                            <p:stCondLst>
                              <p:cond delay="0"/>
                            </p:stCondLst>
                            <p:childTnLst>
                              <p:par>
                                <p:cTn id="272" presetID="49" presetClass="entr" presetSubtype="0" decel="100000" fill="hold" nodeType="clickEffect">
                                  <p:stCondLst>
                                    <p:cond delay="0"/>
                                  </p:stCondLst>
                                  <p:childTnLst>
                                    <p:set>
                                      <p:cBhvr>
                                        <p:cTn id="273" dur="1" fill="hold">
                                          <p:stCondLst>
                                            <p:cond delay="0"/>
                                          </p:stCondLst>
                                        </p:cTn>
                                        <p:tgtEl>
                                          <p:spTgt spid="3"/>
                                        </p:tgtEl>
                                        <p:attrNameLst>
                                          <p:attrName>style.visibility</p:attrName>
                                        </p:attrNameLst>
                                      </p:cBhvr>
                                      <p:to>
                                        <p:strVal val="visible"/>
                                      </p:to>
                                    </p:set>
                                    <p:anim calcmode="lin" valueType="num">
                                      <p:cBhvr>
                                        <p:cTn id="274" dur="500" fill="hold"/>
                                        <p:tgtEl>
                                          <p:spTgt spid="3"/>
                                        </p:tgtEl>
                                        <p:attrNameLst>
                                          <p:attrName>ppt_w</p:attrName>
                                        </p:attrNameLst>
                                      </p:cBhvr>
                                      <p:tavLst>
                                        <p:tav tm="0">
                                          <p:val>
                                            <p:fltVal val="0"/>
                                          </p:val>
                                        </p:tav>
                                        <p:tav tm="100000">
                                          <p:val>
                                            <p:strVal val="#ppt_w"/>
                                          </p:val>
                                        </p:tav>
                                      </p:tavLst>
                                    </p:anim>
                                    <p:anim calcmode="lin" valueType="num">
                                      <p:cBhvr>
                                        <p:cTn id="275" dur="500" fill="hold"/>
                                        <p:tgtEl>
                                          <p:spTgt spid="3"/>
                                        </p:tgtEl>
                                        <p:attrNameLst>
                                          <p:attrName>ppt_h</p:attrName>
                                        </p:attrNameLst>
                                      </p:cBhvr>
                                      <p:tavLst>
                                        <p:tav tm="0">
                                          <p:val>
                                            <p:fltVal val="0"/>
                                          </p:val>
                                        </p:tav>
                                        <p:tav tm="100000">
                                          <p:val>
                                            <p:strVal val="#ppt_h"/>
                                          </p:val>
                                        </p:tav>
                                      </p:tavLst>
                                    </p:anim>
                                    <p:anim calcmode="lin" valueType="num">
                                      <p:cBhvr>
                                        <p:cTn id="276" dur="500" fill="hold"/>
                                        <p:tgtEl>
                                          <p:spTgt spid="3"/>
                                        </p:tgtEl>
                                        <p:attrNameLst>
                                          <p:attrName>style.rotation</p:attrName>
                                        </p:attrNameLst>
                                      </p:cBhvr>
                                      <p:tavLst>
                                        <p:tav tm="0">
                                          <p:val>
                                            <p:fltVal val="360"/>
                                          </p:val>
                                        </p:tav>
                                        <p:tav tm="100000">
                                          <p:val>
                                            <p:fltVal val="0"/>
                                          </p:val>
                                        </p:tav>
                                      </p:tavLst>
                                    </p:anim>
                                    <p:animEffect transition="in" filter="fade">
                                      <p:cBhvr>
                                        <p:cTn id="277" dur="500"/>
                                        <p:tgtEl>
                                          <p:spTgt spid="3"/>
                                        </p:tgtEl>
                                      </p:cBhvr>
                                    </p:animEffect>
                                  </p:childTnLst>
                                </p:cTn>
                              </p:par>
                              <p:par>
                                <p:cTn id="278" presetID="49" presetClass="entr" presetSubtype="0" decel="100000" fill="hold" nodeType="withEffect">
                                  <p:stCondLst>
                                    <p:cond delay="0"/>
                                  </p:stCondLst>
                                  <p:childTnLst>
                                    <p:set>
                                      <p:cBhvr>
                                        <p:cTn id="279" dur="1" fill="hold">
                                          <p:stCondLst>
                                            <p:cond delay="0"/>
                                          </p:stCondLst>
                                        </p:cTn>
                                        <p:tgtEl>
                                          <p:spTgt spid="4"/>
                                        </p:tgtEl>
                                        <p:attrNameLst>
                                          <p:attrName>style.visibility</p:attrName>
                                        </p:attrNameLst>
                                      </p:cBhvr>
                                      <p:to>
                                        <p:strVal val="visible"/>
                                      </p:to>
                                    </p:set>
                                    <p:anim calcmode="lin" valueType="num">
                                      <p:cBhvr>
                                        <p:cTn id="280" dur="500" fill="hold"/>
                                        <p:tgtEl>
                                          <p:spTgt spid="4"/>
                                        </p:tgtEl>
                                        <p:attrNameLst>
                                          <p:attrName>ppt_w</p:attrName>
                                        </p:attrNameLst>
                                      </p:cBhvr>
                                      <p:tavLst>
                                        <p:tav tm="0">
                                          <p:val>
                                            <p:fltVal val="0"/>
                                          </p:val>
                                        </p:tav>
                                        <p:tav tm="100000">
                                          <p:val>
                                            <p:strVal val="#ppt_w"/>
                                          </p:val>
                                        </p:tav>
                                      </p:tavLst>
                                    </p:anim>
                                    <p:anim calcmode="lin" valueType="num">
                                      <p:cBhvr>
                                        <p:cTn id="281" dur="500" fill="hold"/>
                                        <p:tgtEl>
                                          <p:spTgt spid="4"/>
                                        </p:tgtEl>
                                        <p:attrNameLst>
                                          <p:attrName>ppt_h</p:attrName>
                                        </p:attrNameLst>
                                      </p:cBhvr>
                                      <p:tavLst>
                                        <p:tav tm="0">
                                          <p:val>
                                            <p:fltVal val="0"/>
                                          </p:val>
                                        </p:tav>
                                        <p:tav tm="100000">
                                          <p:val>
                                            <p:strVal val="#ppt_h"/>
                                          </p:val>
                                        </p:tav>
                                      </p:tavLst>
                                    </p:anim>
                                    <p:anim calcmode="lin" valueType="num">
                                      <p:cBhvr>
                                        <p:cTn id="282" dur="500" fill="hold"/>
                                        <p:tgtEl>
                                          <p:spTgt spid="4"/>
                                        </p:tgtEl>
                                        <p:attrNameLst>
                                          <p:attrName>style.rotation</p:attrName>
                                        </p:attrNameLst>
                                      </p:cBhvr>
                                      <p:tavLst>
                                        <p:tav tm="0">
                                          <p:val>
                                            <p:fltVal val="360"/>
                                          </p:val>
                                        </p:tav>
                                        <p:tav tm="100000">
                                          <p:val>
                                            <p:fltVal val="0"/>
                                          </p:val>
                                        </p:tav>
                                      </p:tavLst>
                                    </p:anim>
                                    <p:animEffect transition="in" filter="fade">
                                      <p:cBhvr>
                                        <p:cTn id="283" dur="500"/>
                                        <p:tgtEl>
                                          <p:spTgt spid="4"/>
                                        </p:tgtEl>
                                      </p:cBhvr>
                                    </p:animEffect>
                                  </p:childTnLst>
                                </p:cTn>
                              </p:par>
                              <p:par>
                                <p:cTn id="284" presetID="49" presetClass="entr" presetSubtype="0" decel="100000" fill="hold" grpId="0" nodeType="withEffect">
                                  <p:stCondLst>
                                    <p:cond delay="0"/>
                                  </p:stCondLst>
                                  <p:childTnLst>
                                    <p:set>
                                      <p:cBhvr>
                                        <p:cTn id="285" dur="1" fill="hold">
                                          <p:stCondLst>
                                            <p:cond delay="0"/>
                                          </p:stCondLst>
                                        </p:cTn>
                                        <p:tgtEl>
                                          <p:spTgt spid="36"/>
                                        </p:tgtEl>
                                        <p:attrNameLst>
                                          <p:attrName>style.visibility</p:attrName>
                                        </p:attrNameLst>
                                      </p:cBhvr>
                                      <p:to>
                                        <p:strVal val="visible"/>
                                      </p:to>
                                    </p:set>
                                    <p:anim calcmode="lin" valueType="num">
                                      <p:cBhvr>
                                        <p:cTn id="286" dur="500" fill="hold"/>
                                        <p:tgtEl>
                                          <p:spTgt spid="36"/>
                                        </p:tgtEl>
                                        <p:attrNameLst>
                                          <p:attrName>ppt_w</p:attrName>
                                        </p:attrNameLst>
                                      </p:cBhvr>
                                      <p:tavLst>
                                        <p:tav tm="0">
                                          <p:val>
                                            <p:fltVal val="0"/>
                                          </p:val>
                                        </p:tav>
                                        <p:tav tm="100000">
                                          <p:val>
                                            <p:strVal val="#ppt_w"/>
                                          </p:val>
                                        </p:tav>
                                      </p:tavLst>
                                    </p:anim>
                                    <p:anim calcmode="lin" valueType="num">
                                      <p:cBhvr>
                                        <p:cTn id="287" dur="500" fill="hold"/>
                                        <p:tgtEl>
                                          <p:spTgt spid="36"/>
                                        </p:tgtEl>
                                        <p:attrNameLst>
                                          <p:attrName>ppt_h</p:attrName>
                                        </p:attrNameLst>
                                      </p:cBhvr>
                                      <p:tavLst>
                                        <p:tav tm="0">
                                          <p:val>
                                            <p:fltVal val="0"/>
                                          </p:val>
                                        </p:tav>
                                        <p:tav tm="100000">
                                          <p:val>
                                            <p:strVal val="#ppt_h"/>
                                          </p:val>
                                        </p:tav>
                                      </p:tavLst>
                                    </p:anim>
                                    <p:anim calcmode="lin" valueType="num">
                                      <p:cBhvr>
                                        <p:cTn id="288" dur="500" fill="hold"/>
                                        <p:tgtEl>
                                          <p:spTgt spid="36"/>
                                        </p:tgtEl>
                                        <p:attrNameLst>
                                          <p:attrName>style.rotation</p:attrName>
                                        </p:attrNameLst>
                                      </p:cBhvr>
                                      <p:tavLst>
                                        <p:tav tm="0">
                                          <p:val>
                                            <p:fltVal val="360"/>
                                          </p:val>
                                        </p:tav>
                                        <p:tav tm="100000">
                                          <p:val>
                                            <p:fltVal val="0"/>
                                          </p:val>
                                        </p:tav>
                                      </p:tavLst>
                                    </p:anim>
                                    <p:animEffect transition="in" filter="fade">
                                      <p:cBhvr>
                                        <p:cTn id="289" dur="500"/>
                                        <p:tgtEl>
                                          <p:spTgt spid="36"/>
                                        </p:tgtEl>
                                      </p:cBhvr>
                                    </p:animEffect>
                                  </p:childTnLst>
                                </p:cTn>
                              </p:par>
                              <p:par>
                                <p:cTn id="290" presetID="49" presetClass="entr" presetSubtype="0" decel="100000" fill="hold" grpId="0" nodeType="withEffect">
                                  <p:stCondLst>
                                    <p:cond delay="0"/>
                                  </p:stCondLst>
                                  <p:childTnLst>
                                    <p:set>
                                      <p:cBhvr>
                                        <p:cTn id="291" dur="1" fill="hold">
                                          <p:stCondLst>
                                            <p:cond delay="0"/>
                                          </p:stCondLst>
                                        </p:cTn>
                                        <p:tgtEl>
                                          <p:spTgt spid="37"/>
                                        </p:tgtEl>
                                        <p:attrNameLst>
                                          <p:attrName>style.visibility</p:attrName>
                                        </p:attrNameLst>
                                      </p:cBhvr>
                                      <p:to>
                                        <p:strVal val="visible"/>
                                      </p:to>
                                    </p:set>
                                    <p:anim calcmode="lin" valueType="num">
                                      <p:cBhvr>
                                        <p:cTn id="292" dur="500" fill="hold"/>
                                        <p:tgtEl>
                                          <p:spTgt spid="37"/>
                                        </p:tgtEl>
                                        <p:attrNameLst>
                                          <p:attrName>ppt_w</p:attrName>
                                        </p:attrNameLst>
                                      </p:cBhvr>
                                      <p:tavLst>
                                        <p:tav tm="0">
                                          <p:val>
                                            <p:fltVal val="0"/>
                                          </p:val>
                                        </p:tav>
                                        <p:tav tm="100000">
                                          <p:val>
                                            <p:strVal val="#ppt_w"/>
                                          </p:val>
                                        </p:tav>
                                      </p:tavLst>
                                    </p:anim>
                                    <p:anim calcmode="lin" valueType="num">
                                      <p:cBhvr>
                                        <p:cTn id="293" dur="500" fill="hold"/>
                                        <p:tgtEl>
                                          <p:spTgt spid="37"/>
                                        </p:tgtEl>
                                        <p:attrNameLst>
                                          <p:attrName>ppt_h</p:attrName>
                                        </p:attrNameLst>
                                      </p:cBhvr>
                                      <p:tavLst>
                                        <p:tav tm="0">
                                          <p:val>
                                            <p:fltVal val="0"/>
                                          </p:val>
                                        </p:tav>
                                        <p:tav tm="100000">
                                          <p:val>
                                            <p:strVal val="#ppt_h"/>
                                          </p:val>
                                        </p:tav>
                                      </p:tavLst>
                                    </p:anim>
                                    <p:anim calcmode="lin" valueType="num">
                                      <p:cBhvr>
                                        <p:cTn id="294" dur="500" fill="hold"/>
                                        <p:tgtEl>
                                          <p:spTgt spid="37"/>
                                        </p:tgtEl>
                                        <p:attrNameLst>
                                          <p:attrName>style.rotation</p:attrName>
                                        </p:attrNameLst>
                                      </p:cBhvr>
                                      <p:tavLst>
                                        <p:tav tm="0">
                                          <p:val>
                                            <p:fltVal val="360"/>
                                          </p:val>
                                        </p:tav>
                                        <p:tav tm="100000">
                                          <p:val>
                                            <p:fltVal val="0"/>
                                          </p:val>
                                        </p:tav>
                                      </p:tavLst>
                                    </p:anim>
                                    <p:animEffect transition="in" filter="fade">
                                      <p:cBhvr>
                                        <p:cTn id="295" dur="500"/>
                                        <p:tgtEl>
                                          <p:spTgt spid="37"/>
                                        </p:tgtEl>
                                      </p:cBhvr>
                                    </p:animEffect>
                                  </p:childTnLst>
                                </p:cTn>
                              </p:par>
                            </p:childTnLst>
                          </p:cTn>
                        </p:par>
                        <p:par>
                          <p:cTn id="296" fill="hold" nodeType="afterGroup">
                            <p:stCondLst>
                              <p:cond delay="500"/>
                            </p:stCondLst>
                            <p:childTnLst>
                              <p:par>
                                <p:cTn id="297" presetID="22" presetClass="entr" presetSubtype="1" fill="hold" grpId="0" nodeType="afterEffect">
                                  <p:stCondLst>
                                    <p:cond delay="0"/>
                                  </p:stCondLst>
                                  <p:childTnLst>
                                    <p:set>
                                      <p:cBhvr>
                                        <p:cTn id="298" dur="1" fill="hold">
                                          <p:stCondLst>
                                            <p:cond delay="0"/>
                                          </p:stCondLst>
                                        </p:cTn>
                                        <p:tgtEl>
                                          <p:spTgt spid="50"/>
                                        </p:tgtEl>
                                        <p:attrNameLst>
                                          <p:attrName>style.visibility</p:attrName>
                                        </p:attrNameLst>
                                      </p:cBhvr>
                                      <p:to>
                                        <p:strVal val="visible"/>
                                      </p:to>
                                    </p:set>
                                    <p:animEffect transition="in" filter="wipe(up)">
                                      <p:cBhvr>
                                        <p:cTn id="299" dur="500"/>
                                        <p:tgtEl>
                                          <p:spTgt spid="50"/>
                                        </p:tgtEl>
                                      </p:cBhvr>
                                    </p:animEffect>
                                  </p:childTnLst>
                                </p:cTn>
                              </p:par>
                            </p:childTnLst>
                          </p:cTn>
                        </p:par>
                        <p:par>
                          <p:cTn id="300" fill="hold" nodeType="afterGroup">
                            <p:stCondLst>
                              <p:cond delay="1000"/>
                            </p:stCondLst>
                            <p:childTnLst>
                              <p:par>
                                <p:cTn id="301" presetID="49" presetClass="entr" presetSubtype="0" decel="10000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 calcmode="lin" valueType="num">
                                      <p:cBhvr>
                                        <p:cTn id="303" dur="500" fill="hold"/>
                                        <p:tgtEl>
                                          <p:spTgt spid="66"/>
                                        </p:tgtEl>
                                        <p:attrNameLst>
                                          <p:attrName>ppt_w</p:attrName>
                                        </p:attrNameLst>
                                      </p:cBhvr>
                                      <p:tavLst>
                                        <p:tav tm="0">
                                          <p:val>
                                            <p:fltVal val="0"/>
                                          </p:val>
                                        </p:tav>
                                        <p:tav tm="100000">
                                          <p:val>
                                            <p:strVal val="#ppt_w"/>
                                          </p:val>
                                        </p:tav>
                                      </p:tavLst>
                                    </p:anim>
                                    <p:anim calcmode="lin" valueType="num">
                                      <p:cBhvr>
                                        <p:cTn id="304" dur="500" fill="hold"/>
                                        <p:tgtEl>
                                          <p:spTgt spid="66"/>
                                        </p:tgtEl>
                                        <p:attrNameLst>
                                          <p:attrName>ppt_h</p:attrName>
                                        </p:attrNameLst>
                                      </p:cBhvr>
                                      <p:tavLst>
                                        <p:tav tm="0">
                                          <p:val>
                                            <p:fltVal val="0"/>
                                          </p:val>
                                        </p:tav>
                                        <p:tav tm="100000">
                                          <p:val>
                                            <p:strVal val="#ppt_h"/>
                                          </p:val>
                                        </p:tav>
                                      </p:tavLst>
                                    </p:anim>
                                    <p:anim calcmode="lin" valueType="num">
                                      <p:cBhvr>
                                        <p:cTn id="305" dur="500" fill="hold"/>
                                        <p:tgtEl>
                                          <p:spTgt spid="66"/>
                                        </p:tgtEl>
                                        <p:attrNameLst>
                                          <p:attrName>style.rotation</p:attrName>
                                        </p:attrNameLst>
                                      </p:cBhvr>
                                      <p:tavLst>
                                        <p:tav tm="0">
                                          <p:val>
                                            <p:fltVal val="360"/>
                                          </p:val>
                                        </p:tav>
                                        <p:tav tm="100000">
                                          <p:val>
                                            <p:fltVal val="0"/>
                                          </p:val>
                                        </p:tav>
                                      </p:tavLst>
                                    </p:anim>
                                    <p:animEffect transition="in" filter="fade">
                                      <p:cBhvr>
                                        <p:cTn id="306" dur="500"/>
                                        <p:tgtEl>
                                          <p:spTgt spid="66"/>
                                        </p:tgtEl>
                                      </p:cBhvr>
                                    </p:animEffect>
                                  </p:childTnLst>
                                </p:cTn>
                              </p:par>
                              <p:par>
                                <p:cTn id="307" presetID="49" presetClass="entr" presetSubtype="0" decel="100000" fill="hold" grpId="0" nodeType="withEffect">
                                  <p:stCondLst>
                                    <p:cond delay="0"/>
                                  </p:stCondLst>
                                  <p:childTnLst>
                                    <p:set>
                                      <p:cBhvr>
                                        <p:cTn id="308" dur="1" fill="hold">
                                          <p:stCondLst>
                                            <p:cond delay="0"/>
                                          </p:stCondLst>
                                        </p:cTn>
                                        <p:tgtEl>
                                          <p:spTgt spid="55"/>
                                        </p:tgtEl>
                                        <p:attrNameLst>
                                          <p:attrName>style.visibility</p:attrName>
                                        </p:attrNameLst>
                                      </p:cBhvr>
                                      <p:to>
                                        <p:strVal val="visible"/>
                                      </p:to>
                                    </p:set>
                                    <p:anim calcmode="lin" valueType="num">
                                      <p:cBhvr>
                                        <p:cTn id="309" dur="500" fill="hold"/>
                                        <p:tgtEl>
                                          <p:spTgt spid="55"/>
                                        </p:tgtEl>
                                        <p:attrNameLst>
                                          <p:attrName>ppt_w</p:attrName>
                                        </p:attrNameLst>
                                      </p:cBhvr>
                                      <p:tavLst>
                                        <p:tav tm="0">
                                          <p:val>
                                            <p:fltVal val="0"/>
                                          </p:val>
                                        </p:tav>
                                        <p:tav tm="100000">
                                          <p:val>
                                            <p:strVal val="#ppt_w"/>
                                          </p:val>
                                        </p:tav>
                                      </p:tavLst>
                                    </p:anim>
                                    <p:anim calcmode="lin" valueType="num">
                                      <p:cBhvr>
                                        <p:cTn id="310" dur="500" fill="hold"/>
                                        <p:tgtEl>
                                          <p:spTgt spid="55"/>
                                        </p:tgtEl>
                                        <p:attrNameLst>
                                          <p:attrName>ppt_h</p:attrName>
                                        </p:attrNameLst>
                                      </p:cBhvr>
                                      <p:tavLst>
                                        <p:tav tm="0">
                                          <p:val>
                                            <p:fltVal val="0"/>
                                          </p:val>
                                        </p:tav>
                                        <p:tav tm="100000">
                                          <p:val>
                                            <p:strVal val="#ppt_h"/>
                                          </p:val>
                                        </p:tav>
                                      </p:tavLst>
                                    </p:anim>
                                    <p:anim calcmode="lin" valueType="num">
                                      <p:cBhvr>
                                        <p:cTn id="311" dur="500" fill="hold"/>
                                        <p:tgtEl>
                                          <p:spTgt spid="55"/>
                                        </p:tgtEl>
                                        <p:attrNameLst>
                                          <p:attrName>style.rotation</p:attrName>
                                        </p:attrNameLst>
                                      </p:cBhvr>
                                      <p:tavLst>
                                        <p:tav tm="0">
                                          <p:val>
                                            <p:fltVal val="360"/>
                                          </p:val>
                                        </p:tav>
                                        <p:tav tm="100000">
                                          <p:val>
                                            <p:fltVal val="0"/>
                                          </p:val>
                                        </p:tav>
                                      </p:tavLst>
                                    </p:anim>
                                    <p:animEffect transition="in" filter="fade">
                                      <p:cBhvr>
                                        <p:cTn id="312" dur="500"/>
                                        <p:tgtEl>
                                          <p:spTgt spid="55"/>
                                        </p:tgtEl>
                                      </p:cBhvr>
                                    </p:animEffect>
                                  </p:childTnLst>
                                </p:cTn>
                              </p:par>
                              <p:par>
                                <p:cTn id="313" presetID="49" presetClass="entr" presetSubtype="0" decel="100000" fill="hold" grpId="0" nodeType="withEffect">
                                  <p:stCondLst>
                                    <p:cond delay="0"/>
                                  </p:stCondLst>
                                  <p:childTnLst>
                                    <p:set>
                                      <p:cBhvr>
                                        <p:cTn id="314" dur="1" fill="hold">
                                          <p:stCondLst>
                                            <p:cond delay="0"/>
                                          </p:stCondLst>
                                        </p:cTn>
                                        <p:tgtEl>
                                          <p:spTgt spid="57"/>
                                        </p:tgtEl>
                                        <p:attrNameLst>
                                          <p:attrName>style.visibility</p:attrName>
                                        </p:attrNameLst>
                                      </p:cBhvr>
                                      <p:to>
                                        <p:strVal val="visible"/>
                                      </p:to>
                                    </p:set>
                                    <p:anim calcmode="lin" valueType="num">
                                      <p:cBhvr>
                                        <p:cTn id="315" dur="500" fill="hold"/>
                                        <p:tgtEl>
                                          <p:spTgt spid="57"/>
                                        </p:tgtEl>
                                        <p:attrNameLst>
                                          <p:attrName>ppt_w</p:attrName>
                                        </p:attrNameLst>
                                      </p:cBhvr>
                                      <p:tavLst>
                                        <p:tav tm="0">
                                          <p:val>
                                            <p:fltVal val="0"/>
                                          </p:val>
                                        </p:tav>
                                        <p:tav tm="100000">
                                          <p:val>
                                            <p:strVal val="#ppt_w"/>
                                          </p:val>
                                        </p:tav>
                                      </p:tavLst>
                                    </p:anim>
                                    <p:anim calcmode="lin" valueType="num">
                                      <p:cBhvr>
                                        <p:cTn id="316" dur="500" fill="hold"/>
                                        <p:tgtEl>
                                          <p:spTgt spid="57"/>
                                        </p:tgtEl>
                                        <p:attrNameLst>
                                          <p:attrName>ppt_h</p:attrName>
                                        </p:attrNameLst>
                                      </p:cBhvr>
                                      <p:tavLst>
                                        <p:tav tm="0">
                                          <p:val>
                                            <p:fltVal val="0"/>
                                          </p:val>
                                        </p:tav>
                                        <p:tav tm="100000">
                                          <p:val>
                                            <p:strVal val="#ppt_h"/>
                                          </p:val>
                                        </p:tav>
                                      </p:tavLst>
                                    </p:anim>
                                    <p:anim calcmode="lin" valueType="num">
                                      <p:cBhvr>
                                        <p:cTn id="317" dur="500" fill="hold"/>
                                        <p:tgtEl>
                                          <p:spTgt spid="57"/>
                                        </p:tgtEl>
                                        <p:attrNameLst>
                                          <p:attrName>style.rotation</p:attrName>
                                        </p:attrNameLst>
                                      </p:cBhvr>
                                      <p:tavLst>
                                        <p:tav tm="0">
                                          <p:val>
                                            <p:fltVal val="360"/>
                                          </p:val>
                                        </p:tav>
                                        <p:tav tm="100000">
                                          <p:val>
                                            <p:fltVal val="0"/>
                                          </p:val>
                                        </p:tav>
                                      </p:tavLst>
                                    </p:anim>
                                    <p:animEffect transition="in" filter="fade">
                                      <p:cBhvr>
                                        <p:cTn id="318" dur="500"/>
                                        <p:tgtEl>
                                          <p:spTgt spid="57"/>
                                        </p:tgtEl>
                                      </p:cBhvr>
                                    </p:animEffect>
                                  </p:childTnLst>
                                </p:cTn>
                              </p:par>
                              <p:par>
                                <p:cTn id="319" presetID="49" presetClass="entr" presetSubtype="0" decel="100000" fill="hold" grpId="0" nodeType="withEffect">
                                  <p:stCondLst>
                                    <p:cond delay="0"/>
                                  </p:stCondLst>
                                  <p:childTnLst>
                                    <p:set>
                                      <p:cBhvr>
                                        <p:cTn id="320" dur="1" fill="hold">
                                          <p:stCondLst>
                                            <p:cond delay="0"/>
                                          </p:stCondLst>
                                        </p:cTn>
                                        <p:tgtEl>
                                          <p:spTgt spid="58"/>
                                        </p:tgtEl>
                                        <p:attrNameLst>
                                          <p:attrName>style.visibility</p:attrName>
                                        </p:attrNameLst>
                                      </p:cBhvr>
                                      <p:to>
                                        <p:strVal val="visible"/>
                                      </p:to>
                                    </p:set>
                                    <p:anim calcmode="lin" valueType="num">
                                      <p:cBhvr>
                                        <p:cTn id="321" dur="500" fill="hold"/>
                                        <p:tgtEl>
                                          <p:spTgt spid="58"/>
                                        </p:tgtEl>
                                        <p:attrNameLst>
                                          <p:attrName>ppt_w</p:attrName>
                                        </p:attrNameLst>
                                      </p:cBhvr>
                                      <p:tavLst>
                                        <p:tav tm="0">
                                          <p:val>
                                            <p:fltVal val="0"/>
                                          </p:val>
                                        </p:tav>
                                        <p:tav tm="100000">
                                          <p:val>
                                            <p:strVal val="#ppt_w"/>
                                          </p:val>
                                        </p:tav>
                                      </p:tavLst>
                                    </p:anim>
                                    <p:anim calcmode="lin" valueType="num">
                                      <p:cBhvr>
                                        <p:cTn id="322" dur="500" fill="hold"/>
                                        <p:tgtEl>
                                          <p:spTgt spid="58"/>
                                        </p:tgtEl>
                                        <p:attrNameLst>
                                          <p:attrName>ppt_h</p:attrName>
                                        </p:attrNameLst>
                                      </p:cBhvr>
                                      <p:tavLst>
                                        <p:tav tm="0">
                                          <p:val>
                                            <p:fltVal val="0"/>
                                          </p:val>
                                        </p:tav>
                                        <p:tav tm="100000">
                                          <p:val>
                                            <p:strVal val="#ppt_h"/>
                                          </p:val>
                                        </p:tav>
                                      </p:tavLst>
                                    </p:anim>
                                    <p:anim calcmode="lin" valueType="num">
                                      <p:cBhvr>
                                        <p:cTn id="323" dur="500" fill="hold"/>
                                        <p:tgtEl>
                                          <p:spTgt spid="58"/>
                                        </p:tgtEl>
                                        <p:attrNameLst>
                                          <p:attrName>style.rotation</p:attrName>
                                        </p:attrNameLst>
                                      </p:cBhvr>
                                      <p:tavLst>
                                        <p:tav tm="0">
                                          <p:val>
                                            <p:fltVal val="360"/>
                                          </p:val>
                                        </p:tav>
                                        <p:tav tm="100000">
                                          <p:val>
                                            <p:fltVal val="0"/>
                                          </p:val>
                                        </p:tav>
                                      </p:tavLst>
                                    </p:anim>
                                    <p:animEffect transition="in" filter="fade">
                                      <p:cBhvr>
                                        <p:cTn id="324" dur="500"/>
                                        <p:tgtEl>
                                          <p:spTgt spid="58"/>
                                        </p:tgtEl>
                                      </p:cBhvr>
                                    </p:animEffect>
                                  </p:childTnLst>
                                </p:cTn>
                              </p:par>
                              <p:par>
                                <p:cTn id="325" presetID="49" presetClass="entr" presetSubtype="0" decel="100000" fill="hold" grpId="0" nodeType="withEffect">
                                  <p:stCondLst>
                                    <p:cond delay="0"/>
                                  </p:stCondLst>
                                  <p:childTnLst>
                                    <p:set>
                                      <p:cBhvr>
                                        <p:cTn id="326" dur="1" fill="hold">
                                          <p:stCondLst>
                                            <p:cond delay="0"/>
                                          </p:stCondLst>
                                        </p:cTn>
                                        <p:tgtEl>
                                          <p:spTgt spid="56"/>
                                        </p:tgtEl>
                                        <p:attrNameLst>
                                          <p:attrName>style.visibility</p:attrName>
                                        </p:attrNameLst>
                                      </p:cBhvr>
                                      <p:to>
                                        <p:strVal val="visible"/>
                                      </p:to>
                                    </p:set>
                                    <p:anim calcmode="lin" valueType="num">
                                      <p:cBhvr>
                                        <p:cTn id="327" dur="500" fill="hold"/>
                                        <p:tgtEl>
                                          <p:spTgt spid="56"/>
                                        </p:tgtEl>
                                        <p:attrNameLst>
                                          <p:attrName>ppt_w</p:attrName>
                                        </p:attrNameLst>
                                      </p:cBhvr>
                                      <p:tavLst>
                                        <p:tav tm="0">
                                          <p:val>
                                            <p:fltVal val="0"/>
                                          </p:val>
                                        </p:tav>
                                        <p:tav tm="100000">
                                          <p:val>
                                            <p:strVal val="#ppt_w"/>
                                          </p:val>
                                        </p:tav>
                                      </p:tavLst>
                                    </p:anim>
                                    <p:anim calcmode="lin" valueType="num">
                                      <p:cBhvr>
                                        <p:cTn id="328" dur="500" fill="hold"/>
                                        <p:tgtEl>
                                          <p:spTgt spid="56"/>
                                        </p:tgtEl>
                                        <p:attrNameLst>
                                          <p:attrName>ppt_h</p:attrName>
                                        </p:attrNameLst>
                                      </p:cBhvr>
                                      <p:tavLst>
                                        <p:tav tm="0">
                                          <p:val>
                                            <p:fltVal val="0"/>
                                          </p:val>
                                        </p:tav>
                                        <p:tav tm="100000">
                                          <p:val>
                                            <p:strVal val="#ppt_h"/>
                                          </p:val>
                                        </p:tav>
                                      </p:tavLst>
                                    </p:anim>
                                    <p:anim calcmode="lin" valueType="num">
                                      <p:cBhvr>
                                        <p:cTn id="329" dur="500" fill="hold"/>
                                        <p:tgtEl>
                                          <p:spTgt spid="56"/>
                                        </p:tgtEl>
                                        <p:attrNameLst>
                                          <p:attrName>style.rotation</p:attrName>
                                        </p:attrNameLst>
                                      </p:cBhvr>
                                      <p:tavLst>
                                        <p:tav tm="0">
                                          <p:val>
                                            <p:fltVal val="360"/>
                                          </p:val>
                                        </p:tav>
                                        <p:tav tm="100000">
                                          <p:val>
                                            <p:fltVal val="0"/>
                                          </p:val>
                                        </p:tav>
                                      </p:tavLst>
                                    </p:anim>
                                    <p:animEffect transition="in" filter="fade">
                                      <p:cBhvr>
                                        <p:cTn id="330" dur="500"/>
                                        <p:tgtEl>
                                          <p:spTgt spid="56"/>
                                        </p:tgtEl>
                                      </p:cBhvr>
                                    </p:animEffect>
                                  </p:childTnLst>
                                </p:cTn>
                              </p:par>
                            </p:childTnLst>
                          </p:cTn>
                        </p:par>
                        <p:par>
                          <p:cTn id="331" fill="hold" nodeType="afterGroup">
                            <p:stCondLst>
                              <p:cond delay="1500"/>
                            </p:stCondLst>
                            <p:childTnLst>
                              <p:par>
                                <p:cTn id="332" presetID="49" presetClass="entr" presetSubtype="0" decel="100000" fill="hold" nodeType="afterEffect">
                                  <p:stCondLst>
                                    <p:cond delay="0"/>
                                  </p:stCondLst>
                                  <p:childTnLst>
                                    <p:set>
                                      <p:cBhvr>
                                        <p:cTn id="333" dur="1" fill="hold">
                                          <p:stCondLst>
                                            <p:cond delay="0"/>
                                          </p:stCondLst>
                                        </p:cTn>
                                        <p:tgtEl>
                                          <p:spTgt spid="7"/>
                                        </p:tgtEl>
                                        <p:attrNameLst>
                                          <p:attrName>style.visibility</p:attrName>
                                        </p:attrNameLst>
                                      </p:cBhvr>
                                      <p:to>
                                        <p:strVal val="visible"/>
                                      </p:to>
                                    </p:set>
                                    <p:anim calcmode="lin" valueType="num">
                                      <p:cBhvr>
                                        <p:cTn id="334" dur="500" fill="hold"/>
                                        <p:tgtEl>
                                          <p:spTgt spid="7"/>
                                        </p:tgtEl>
                                        <p:attrNameLst>
                                          <p:attrName>ppt_w</p:attrName>
                                        </p:attrNameLst>
                                      </p:cBhvr>
                                      <p:tavLst>
                                        <p:tav tm="0">
                                          <p:val>
                                            <p:fltVal val="0"/>
                                          </p:val>
                                        </p:tav>
                                        <p:tav tm="100000">
                                          <p:val>
                                            <p:strVal val="#ppt_w"/>
                                          </p:val>
                                        </p:tav>
                                      </p:tavLst>
                                    </p:anim>
                                    <p:anim calcmode="lin" valueType="num">
                                      <p:cBhvr>
                                        <p:cTn id="335" dur="500" fill="hold"/>
                                        <p:tgtEl>
                                          <p:spTgt spid="7"/>
                                        </p:tgtEl>
                                        <p:attrNameLst>
                                          <p:attrName>ppt_h</p:attrName>
                                        </p:attrNameLst>
                                      </p:cBhvr>
                                      <p:tavLst>
                                        <p:tav tm="0">
                                          <p:val>
                                            <p:fltVal val="0"/>
                                          </p:val>
                                        </p:tav>
                                        <p:tav tm="100000">
                                          <p:val>
                                            <p:strVal val="#ppt_h"/>
                                          </p:val>
                                        </p:tav>
                                      </p:tavLst>
                                    </p:anim>
                                    <p:anim calcmode="lin" valueType="num">
                                      <p:cBhvr>
                                        <p:cTn id="336" dur="500" fill="hold"/>
                                        <p:tgtEl>
                                          <p:spTgt spid="7"/>
                                        </p:tgtEl>
                                        <p:attrNameLst>
                                          <p:attrName>style.rotation</p:attrName>
                                        </p:attrNameLst>
                                      </p:cBhvr>
                                      <p:tavLst>
                                        <p:tav tm="0">
                                          <p:val>
                                            <p:fltVal val="360"/>
                                          </p:val>
                                        </p:tav>
                                        <p:tav tm="100000">
                                          <p:val>
                                            <p:fltVal val="0"/>
                                          </p:val>
                                        </p:tav>
                                      </p:tavLst>
                                    </p:anim>
                                    <p:animEffect transition="in" filter="fade">
                                      <p:cBhvr>
                                        <p:cTn id="337" dur="500"/>
                                        <p:tgtEl>
                                          <p:spTgt spid="7"/>
                                        </p:tgtEl>
                                      </p:cBhvr>
                                    </p:animEffect>
                                  </p:childTnLst>
                                </p:cTn>
                              </p:par>
                              <p:par>
                                <p:cTn id="338" presetID="49" presetClass="entr" presetSubtype="0" decel="100000" fill="hold" nodeType="withEffect">
                                  <p:stCondLst>
                                    <p:cond delay="0"/>
                                  </p:stCondLst>
                                  <p:childTnLst>
                                    <p:set>
                                      <p:cBhvr>
                                        <p:cTn id="339" dur="1" fill="hold">
                                          <p:stCondLst>
                                            <p:cond delay="0"/>
                                          </p:stCondLst>
                                        </p:cTn>
                                        <p:tgtEl>
                                          <p:spTgt spid="9"/>
                                        </p:tgtEl>
                                        <p:attrNameLst>
                                          <p:attrName>style.visibility</p:attrName>
                                        </p:attrNameLst>
                                      </p:cBhvr>
                                      <p:to>
                                        <p:strVal val="visible"/>
                                      </p:to>
                                    </p:set>
                                    <p:anim calcmode="lin" valueType="num">
                                      <p:cBhvr>
                                        <p:cTn id="340" dur="500" fill="hold"/>
                                        <p:tgtEl>
                                          <p:spTgt spid="9"/>
                                        </p:tgtEl>
                                        <p:attrNameLst>
                                          <p:attrName>ppt_w</p:attrName>
                                        </p:attrNameLst>
                                      </p:cBhvr>
                                      <p:tavLst>
                                        <p:tav tm="0">
                                          <p:val>
                                            <p:fltVal val="0"/>
                                          </p:val>
                                        </p:tav>
                                        <p:tav tm="100000">
                                          <p:val>
                                            <p:strVal val="#ppt_w"/>
                                          </p:val>
                                        </p:tav>
                                      </p:tavLst>
                                    </p:anim>
                                    <p:anim calcmode="lin" valueType="num">
                                      <p:cBhvr>
                                        <p:cTn id="341" dur="500" fill="hold"/>
                                        <p:tgtEl>
                                          <p:spTgt spid="9"/>
                                        </p:tgtEl>
                                        <p:attrNameLst>
                                          <p:attrName>ppt_h</p:attrName>
                                        </p:attrNameLst>
                                      </p:cBhvr>
                                      <p:tavLst>
                                        <p:tav tm="0">
                                          <p:val>
                                            <p:fltVal val="0"/>
                                          </p:val>
                                        </p:tav>
                                        <p:tav tm="100000">
                                          <p:val>
                                            <p:strVal val="#ppt_h"/>
                                          </p:val>
                                        </p:tav>
                                      </p:tavLst>
                                    </p:anim>
                                    <p:anim calcmode="lin" valueType="num">
                                      <p:cBhvr>
                                        <p:cTn id="342" dur="500" fill="hold"/>
                                        <p:tgtEl>
                                          <p:spTgt spid="9"/>
                                        </p:tgtEl>
                                        <p:attrNameLst>
                                          <p:attrName>style.rotation</p:attrName>
                                        </p:attrNameLst>
                                      </p:cBhvr>
                                      <p:tavLst>
                                        <p:tav tm="0">
                                          <p:val>
                                            <p:fltVal val="360"/>
                                          </p:val>
                                        </p:tav>
                                        <p:tav tm="100000">
                                          <p:val>
                                            <p:fltVal val="0"/>
                                          </p:val>
                                        </p:tav>
                                      </p:tavLst>
                                    </p:anim>
                                    <p:animEffect transition="in" filter="fade">
                                      <p:cBhvr>
                                        <p:cTn id="343" dur="500"/>
                                        <p:tgtEl>
                                          <p:spTgt spid="9"/>
                                        </p:tgtEl>
                                      </p:cBhvr>
                                    </p:animEffect>
                                  </p:childTnLst>
                                </p:cTn>
                              </p:par>
                              <p:par>
                                <p:cTn id="344" presetID="49" presetClass="entr" presetSubtype="0" decel="100000" fill="hold" nodeType="withEffect">
                                  <p:stCondLst>
                                    <p:cond delay="0"/>
                                  </p:stCondLst>
                                  <p:childTnLst>
                                    <p:set>
                                      <p:cBhvr>
                                        <p:cTn id="345" dur="1" fill="hold">
                                          <p:stCondLst>
                                            <p:cond delay="0"/>
                                          </p:stCondLst>
                                        </p:cTn>
                                        <p:tgtEl>
                                          <p:spTgt spid="10"/>
                                        </p:tgtEl>
                                        <p:attrNameLst>
                                          <p:attrName>style.visibility</p:attrName>
                                        </p:attrNameLst>
                                      </p:cBhvr>
                                      <p:to>
                                        <p:strVal val="visible"/>
                                      </p:to>
                                    </p:set>
                                    <p:anim calcmode="lin" valueType="num">
                                      <p:cBhvr>
                                        <p:cTn id="346" dur="500" fill="hold"/>
                                        <p:tgtEl>
                                          <p:spTgt spid="10"/>
                                        </p:tgtEl>
                                        <p:attrNameLst>
                                          <p:attrName>ppt_w</p:attrName>
                                        </p:attrNameLst>
                                      </p:cBhvr>
                                      <p:tavLst>
                                        <p:tav tm="0">
                                          <p:val>
                                            <p:fltVal val="0"/>
                                          </p:val>
                                        </p:tav>
                                        <p:tav tm="100000">
                                          <p:val>
                                            <p:strVal val="#ppt_w"/>
                                          </p:val>
                                        </p:tav>
                                      </p:tavLst>
                                    </p:anim>
                                    <p:anim calcmode="lin" valueType="num">
                                      <p:cBhvr>
                                        <p:cTn id="347" dur="500" fill="hold"/>
                                        <p:tgtEl>
                                          <p:spTgt spid="10"/>
                                        </p:tgtEl>
                                        <p:attrNameLst>
                                          <p:attrName>ppt_h</p:attrName>
                                        </p:attrNameLst>
                                      </p:cBhvr>
                                      <p:tavLst>
                                        <p:tav tm="0">
                                          <p:val>
                                            <p:fltVal val="0"/>
                                          </p:val>
                                        </p:tav>
                                        <p:tav tm="100000">
                                          <p:val>
                                            <p:strVal val="#ppt_h"/>
                                          </p:val>
                                        </p:tav>
                                      </p:tavLst>
                                    </p:anim>
                                    <p:anim calcmode="lin" valueType="num">
                                      <p:cBhvr>
                                        <p:cTn id="348" dur="500" fill="hold"/>
                                        <p:tgtEl>
                                          <p:spTgt spid="10"/>
                                        </p:tgtEl>
                                        <p:attrNameLst>
                                          <p:attrName>style.rotation</p:attrName>
                                        </p:attrNameLst>
                                      </p:cBhvr>
                                      <p:tavLst>
                                        <p:tav tm="0">
                                          <p:val>
                                            <p:fltVal val="360"/>
                                          </p:val>
                                        </p:tav>
                                        <p:tav tm="100000">
                                          <p:val>
                                            <p:fltVal val="0"/>
                                          </p:val>
                                        </p:tav>
                                      </p:tavLst>
                                    </p:anim>
                                    <p:animEffect transition="in" filter="fade">
                                      <p:cBhvr>
                                        <p:cTn id="349" dur="500"/>
                                        <p:tgtEl>
                                          <p:spTgt spid="10"/>
                                        </p:tgtEl>
                                      </p:cBhvr>
                                    </p:animEffect>
                                  </p:childTnLst>
                                </p:cTn>
                              </p:par>
                              <p:par>
                                <p:cTn id="350" presetID="49" presetClass="entr" presetSubtype="0" decel="100000" fill="hold" nodeType="withEffect">
                                  <p:stCondLst>
                                    <p:cond delay="0"/>
                                  </p:stCondLst>
                                  <p:childTnLst>
                                    <p:set>
                                      <p:cBhvr>
                                        <p:cTn id="351" dur="1" fill="hold">
                                          <p:stCondLst>
                                            <p:cond delay="0"/>
                                          </p:stCondLst>
                                        </p:cTn>
                                        <p:tgtEl>
                                          <p:spTgt spid="13"/>
                                        </p:tgtEl>
                                        <p:attrNameLst>
                                          <p:attrName>style.visibility</p:attrName>
                                        </p:attrNameLst>
                                      </p:cBhvr>
                                      <p:to>
                                        <p:strVal val="visible"/>
                                      </p:to>
                                    </p:set>
                                    <p:anim calcmode="lin" valueType="num">
                                      <p:cBhvr>
                                        <p:cTn id="352" dur="500" fill="hold"/>
                                        <p:tgtEl>
                                          <p:spTgt spid="13"/>
                                        </p:tgtEl>
                                        <p:attrNameLst>
                                          <p:attrName>ppt_w</p:attrName>
                                        </p:attrNameLst>
                                      </p:cBhvr>
                                      <p:tavLst>
                                        <p:tav tm="0">
                                          <p:val>
                                            <p:fltVal val="0"/>
                                          </p:val>
                                        </p:tav>
                                        <p:tav tm="100000">
                                          <p:val>
                                            <p:strVal val="#ppt_w"/>
                                          </p:val>
                                        </p:tav>
                                      </p:tavLst>
                                    </p:anim>
                                    <p:anim calcmode="lin" valueType="num">
                                      <p:cBhvr>
                                        <p:cTn id="353" dur="500" fill="hold"/>
                                        <p:tgtEl>
                                          <p:spTgt spid="13"/>
                                        </p:tgtEl>
                                        <p:attrNameLst>
                                          <p:attrName>ppt_h</p:attrName>
                                        </p:attrNameLst>
                                      </p:cBhvr>
                                      <p:tavLst>
                                        <p:tav tm="0">
                                          <p:val>
                                            <p:fltVal val="0"/>
                                          </p:val>
                                        </p:tav>
                                        <p:tav tm="100000">
                                          <p:val>
                                            <p:strVal val="#ppt_h"/>
                                          </p:val>
                                        </p:tav>
                                      </p:tavLst>
                                    </p:anim>
                                    <p:anim calcmode="lin" valueType="num">
                                      <p:cBhvr>
                                        <p:cTn id="354" dur="500" fill="hold"/>
                                        <p:tgtEl>
                                          <p:spTgt spid="13"/>
                                        </p:tgtEl>
                                        <p:attrNameLst>
                                          <p:attrName>style.rotation</p:attrName>
                                        </p:attrNameLst>
                                      </p:cBhvr>
                                      <p:tavLst>
                                        <p:tav tm="0">
                                          <p:val>
                                            <p:fltVal val="360"/>
                                          </p:val>
                                        </p:tav>
                                        <p:tav tm="100000">
                                          <p:val>
                                            <p:fltVal val="0"/>
                                          </p:val>
                                        </p:tav>
                                      </p:tavLst>
                                    </p:anim>
                                    <p:animEffect transition="in" filter="fade">
                                      <p:cBhvr>
                                        <p:cTn id="355" dur="500"/>
                                        <p:tgtEl>
                                          <p:spTgt spid="13"/>
                                        </p:tgtEl>
                                      </p:cBhvr>
                                    </p:animEffect>
                                  </p:childTnLst>
                                </p:cTn>
                              </p:par>
                              <p:par>
                                <p:cTn id="356" presetID="49" presetClass="entr" presetSubtype="0" decel="100000" fill="hold" grpId="0" nodeType="withEffect">
                                  <p:stCondLst>
                                    <p:cond delay="0"/>
                                  </p:stCondLst>
                                  <p:childTnLst>
                                    <p:set>
                                      <p:cBhvr>
                                        <p:cTn id="357" dur="1" fill="hold">
                                          <p:stCondLst>
                                            <p:cond delay="0"/>
                                          </p:stCondLst>
                                        </p:cTn>
                                        <p:tgtEl>
                                          <p:spTgt spid="101"/>
                                        </p:tgtEl>
                                        <p:attrNameLst>
                                          <p:attrName>style.visibility</p:attrName>
                                        </p:attrNameLst>
                                      </p:cBhvr>
                                      <p:to>
                                        <p:strVal val="visible"/>
                                      </p:to>
                                    </p:set>
                                    <p:anim calcmode="lin" valueType="num">
                                      <p:cBhvr>
                                        <p:cTn id="358" dur="500" fill="hold"/>
                                        <p:tgtEl>
                                          <p:spTgt spid="101"/>
                                        </p:tgtEl>
                                        <p:attrNameLst>
                                          <p:attrName>ppt_w</p:attrName>
                                        </p:attrNameLst>
                                      </p:cBhvr>
                                      <p:tavLst>
                                        <p:tav tm="0">
                                          <p:val>
                                            <p:fltVal val="0"/>
                                          </p:val>
                                        </p:tav>
                                        <p:tav tm="100000">
                                          <p:val>
                                            <p:strVal val="#ppt_w"/>
                                          </p:val>
                                        </p:tav>
                                      </p:tavLst>
                                    </p:anim>
                                    <p:anim calcmode="lin" valueType="num">
                                      <p:cBhvr>
                                        <p:cTn id="359" dur="500" fill="hold"/>
                                        <p:tgtEl>
                                          <p:spTgt spid="101"/>
                                        </p:tgtEl>
                                        <p:attrNameLst>
                                          <p:attrName>ppt_h</p:attrName>
                                        </p:attrNameLst>
                                      </p:cBhvr>
                                      <p:tavLst>
                                        <p:tav tm="0">
                                          <p:val>
                                            <p:fltVal val="0"/>
                                          </p:val>
                                        </p:tav>
                                        <p:tav tm="100000">
                                          <p:val>
                                            <p:strVal val="#ppt_h"/>
                                          </p:val>
                                        </p:tav>
                                      </p:tavLst>
                                    </p:anim>
                                    <p:anim calcmode="lin" valueType="num">
                                      <p:cBhvr>
                                        <p:cTn id="360" dur="500" fill="hold"/>
                                        <p:tgtEl>
                                          <p:spTgt spid="101"/>
                                        </p:tgtEl>
                                        <p:attrNameLst>
                                          <p:attrName>style.rotation</p:attrName>
                                        </p:attrNameLst>
                                      </p:cBhvr>
                                      <p:tavLst>
                                        <p:tav tm="0">
                                          <p:val>
                                            <p:fltVal val="360"/>
                                          </p:val>
                                        </p:tav>
                                        <p:tav tm="100000">
                                          <p:val>
                                            <p:fltVal val="0"/>
                                          </p:val>
                                        </p:tav>
                                      </p:tavLst>
                                    </p:anim>
                                    <p:animEffect transition="in" filter="fade">
                                      <p:cBhvr>
                                        <p:cTn id="361" dur="500"/>
                                        <p:tgtEl>
                                          <p:spTgt spid="101"/>
                                        </p:tgtEl>
                                      </p:cBhvr>
                                    </p:animEffect>
                                  </p:childTnLst>
                                </p:cTn>
                              </p:par>
                            </p:childTnLst>
                          </p:cTn>
                        </p:par>
                        <p:par>
                          <p:cTn id="362" fill="hold" nodeType="afterGroup">
                            <p:stCondLst>
                              <p:cond delay="2000"/>
                            </p:stCondLst>
                            <p:childTnLst>
                              <p:par>
                                <p:cTn id="363" presetID="42" presetClass="path" presetSubtype="0" accel="50000" decel="50000" fill="hold" grpId="1" nodeType="afterEffect">
                                  <p:stCondLst>
                                    <p:cond delay="0"/>
                                  </p:stCondLst>
                                  <p:childTnLst>
                                    <p:animMotion origin="layout" path="M -1.38889E-6 1.11111E-6 L -1.38889E-6 0.12083 " pathEditMode="relative" rAng="0" ptsTypes="AA">
                                      <p:cBhvr>
                                        <p:cTn id="364" dur="2000" fill="hold"/>
                                        <p:tgtEl>
                                          <p:spTgt spid="55"/>
                                        </p:tgtEl>
                                        <p:attrNameLst>
                                          <p:attrName>ppt_x</p:attrName>
                                          <p:attrName>ppt_y</p:attrName>
                                        </p:attrNameLst>
                                      </p:cBhvr>
                                      <p:rCtr x="0" y="6042"/>
                                    </p:animMotion>
                                  </p:childTnLst>
                                </p:cTn>
                              </p:par>
                              <p:par>
                                <p:cTn id="365" presetID="42" presetClass="path" presetSubtype="0" accel="50000" decel="50000" fill="hold" grpId="1" nodeType="withEffect">
                                  <p:stCondLst>
                                    <p:cond delay="0"/>
                                  </p:stCondLst>
                                  <p:childTnLst>
                                    <p:animMotion origin="layout" path="M 2.77778E-7 1.11111E-6 L 2.77778E-7 0.12083 " pathEditMode="relative" rAng="0" ptsTypes="AA">
                                      <p:cBhvr>
                                        <p:cTn id="366" dur="2000" fill="hold"/>
                                        <p:tgtEl>
                                          <p:spTgt spid="57"/>
                                        </p:tgtEl>
                                        <p:attrNameLst>
                                          <p:attrName>ppt_x</p:attrName>
                                          <p:attrName>ppt_y</p:attrName>
                                        </p:attrNameLst>
                                      </p:cBhvr>
                                      <p:rCtr x="0" y="6042"/>
                                    </p:animMotion>
                                  </p:childTnLst>
                                </p:cTn>
                              </p:par>
                              <p:par>
                                <p:cTn id="367" presetID="42" presetClass="path" presetSubtype="0" accel="50000" decel="50000" fill="hold" grpId="1" nodeType="withEffect">
                                  <p:stCondLst>
                                    <p:cond delay="0"/>
                                  </p:stCondLst>
                                  <p:childTnLst>
                                    <p:animMotion origin="layout" path="M -4.44444E-6 1.11111E-6 L -4.44444E-6 0.12083 " pathEditMode="relative" rAng="0" ptsTypes="AA">
                                      <p:cBhvr>
                                        <p:cTn id="368" dur="2000" fill="hold"/>
                                        <p:tgtEl>
                                          <p:spTgt spid="58"/>
                                        </p:tgtEl>
                                        <p:attrNameLst>
                                          <p:attrName>ppt_x</p:attrName>
                                          <p:attrName>ppt_y</p:attrName>
                                        </p:attrNameLst>
                                      </p:cBhvr>
                                      <p:rCtr x="0" y="6042"/>
                                    </p:animMotion>
                                  </p:childTnLst>
                                </p:cTn>
                              </p:par>
                              <p:par>
                                <p:cTn id="369" presetID="42" presetClass="path" presetSubtype="0" accel="50000" decel="50000" fill="hold" grpId="1" nodeType="withEffect">
                                  <p:stCondLst>
                                    <p:cond delay="0"/>
                                  </p:stCondLst>
                                  <p:childTnLst>
                                    <p:animMotion origin="layout" path="M -2.77778E-6 1.11111E-6 L -2.77778E-6 0.12083 " pathEditMode="relative" rAng="0" ptsTypes="AA">
                                      <p:cBhvr>
                                        <p:cTn id="370" dur="2000" fill="hold"/>
                                        <p:tgtEl>
                                          <p:spTgt spid="56"/>
                                        </p:tgtEl>
                                        <p:attrNameLst>
                                          <p:attrName>ppt_x</p:attrName>
                                          <p:attrName>ppt_y</p:attrName>
                                        </p:attrNameLst>
                                      </p:cBhvr>
                                      <p:rCtr x="0" y="6042"/>
                                    </p:animMotion>
                                  </p:childTnLst>
                                </p:cTn>
                              </p:par>
                            </p:childTnLst>
                          </p:cTn>
                        </p:par>
                        <p:par>
                          <p:cTn id="371" fill="hold" nodeType="afterGroup">
                            <p:stCondLst>
                              <p:cond delay="4000"/>
                            </p:stCondLst>
                            <p:childTnLst>
                              <p:par>
                                <p:cTn id="372" presetID="22" presetClass="entr" presetSubtype="1" fill="hold" grpId="0" nodeType="afterEffect">
                                  <p:stCondLst>
                                    <p:cond delay="0"/>
                                  </p:stCondLst>
                                  <p:childTnLst>
                                    <p:set>
                                      <p:cBhvr>
                                        <p:cTn id="373" dur="1" fill="hold">
                                          <p:stCondLst>
                                            <p:cond delay="0"/>
                                          </p:stCondLst>
                                        </p:cTn>
                                        <p:tgtEl>
                                          <p:spTgt spid="85"/>
                                        </p:tgtEl>
                                        <p:attrNameLst>
                                          <p:attrName>style.visibility</p:attrName>
                                        </p:attrNameLst>
                                      </p:cBhvr>
                                      <p:to>
                                        <p:strVal val="visible"/>
                                      </p:to>
                                    </p:set>
                                    <p:animEffect transition="in" filter="wipe(up)">
                                      <p:cBhvr>
                                        <p:cTn id="374" dur="500"/>
                                        <p:tgtEl>
                                          <p:spTgt spid="85"/>
                                        </p:tgtEl>
                                      </p:cBhvr>
                                    </p:animEffect>
                                  </p:childTnLst>
                                </p:cTn>
                              </p:par>
                            </p:childTnLst>
                          </p:cTn>
                        </p:par>
                        <p:par>
                          <p:cTn id="375" fill="hold" nodeType="afterGroup">
                            <p:stCondLst>
                              <p:cond delay="4500"/>
                            </p:stCondLst>
                            <p:childTnLst>
                              <p:par>
                                <p:cTn id="376" presetID="49" presetClass="entr" presetSubtype="0" decel="100000" fill="hold" grpId="0" nodeType="afterEffect">
                                  <p:stCondLst>
                                    <p:cond delay="0"/>
                                  </p:stCondLst>
                                  <p:childTnLst>
                                    <p:set>
                                      <p:cBhvr>
                                        <p:cTn id="377" dur="1" fill="hold">
                                          <p:stCondLst>
                                            <p:cond delay="0"/>
                                          </p:stCondLst>
                                        </p:cTn>
                                        <p:tgtEl>
                                          <p:spTgt spid="80"/>
                                        </p:tgtEl>
                                        <p:attrNameLst>
                                          <p:attrName>style.visibility</p:attrName>
                                        </p:attrNameLst>
                                      </p:cBhvr>
                                      <p:to>
                                        <p:strVal val="visible"/>
                                      </p:to>
                                    </p:set>
                                    <p:anim calcmode="lin" valueType="num">
                                      <p:cBhvr>
                                        <p:cTn id="378" dur="500" fill="hold"/>
                                        <p:tgtEl>
                                          <p:spTgt spid="80"/>
                                        </p:tgtEl>
                                        <p:attrNameLst>
                                          <p:attrName>ppt_w</p:attrName>
                                        </p:attrNameLst>
                                      </p:cBhvr>
                                      <p:tavLst>
                                        <p:tav tm="0">
                                          <p:val>
                                            <p:fltVal val="0"/>
                                          </p:val>
                                        </p:tav>
                                        <p:tav tm="100000">
                                          <p:val>
                                            <p:strVal val="#ppt_w"/>
                                          </p:val>
                                        </p:tav>
                                      </p:tavLst>
                                    </p:anim>
                                    <p:anim calcmode="lin" valueType="num">
                                      <p:cBhvr>
                                        <p:cTn id="379" dur="500" fill="hold"/>
                                        <p:tgtEl>
                                          <p:spTgt spid="80"/>
                                        </p:tgtEl>
                                        <p:attrNameLst>
                                          <p:attrName>ppt_h</p:attrName>
                                        </p:attrNameLst>
                                      </p:cBhvr>
                                      <p:tavLst>
                                        <p:tav tm="0">
                                          <p:val>
                                            <p:fltVal val="0"/>
                                          </p:val>
                                        </p:tav>
                                        <p:tav tm="100000">
                                          <p:val>
                                            <p:strVal val="#ppt_h"/>
                                          </p:val>
                                        </p:tav>
                                      </p:tavLst>
                                    </p:anim>
                                    <p:anim calcmode="lin" valueType="num">
                                      <p:cBhvr>
                                        <p:cTn id="380" dur="500" fill="hold"/>
                                        <p:tgtEl>
                                          <p:spTgt spid="80"/>
                                        </p:tgtEl>
                                        <p:attrNameLst>
                                          <p:attrName>style.rotation</p:attrName>
                                        </p:attrNameLst>
                                      </p:cBhvr>
                                      <p:tavLst>
                                        <p:tav tm="0">
                                          <p:val>
                                            <p:fltVal val="360"/>
                                          </p:val>
                                        </p:tav>
                                        <p:tav tm="100000">
                                          <p:val>
                                            <p:fltVal val="0"/>
                                          </p:val>
                                        </p:tav>
                                      </p:tavLst>
                                    </p:anim>
                                    <p:animEffect transition="in" filter="fade">
                                      <p:cBhvr>
                                        <p:cTn id="381" dur="500"/>
                                        <p:tgtEl>
                                          <p:spTgt spid="80"/>
                                        </p:tgtEl>
                                      </p:cBhvr>
                                    </p:animEffect>
                                  </p:childTnLst>
                                </p:cTn>
                              </p:par>
                              <p:par>
                                <p:cTn id="382" presetID="1" presetClass="emph" presetSubtype="2" fill="hold" nodeType="withEffect">
                                  <p:stCondLst>
                                    <p:cond delay="0"/>
                                  </p:stCondLst>
                                  <p:childTnLst>
                                    <p:animClr clrSpc="rgb" dir="cw">
                                      <p:cBhvr>
                                        <p:cTn id="383" dur="2000" fill="hold"/>
                                        <p:tgtEl>
                                          <p:spTgt spid="80"/>
                                        </p:tgtEl>
                                        <p:attrNameLst>
                                          <p:attrName>fillcolor</p:attrName>
                                        </p:attrNameLst>
                                      </p:cBhvr>
                                      <p:to>
                                        <a:srgbClr val="FF3300"/>
                                      </p:to>
                                    </p:animClr>
                                    <p:set>
                                      <p:cBhvr>
                                        <p:cTn id="384" dur="2000" fill="hold"/>
                                        <p:tgtEl>
                                          <p:spTgt spid="80"/>
                                        </p:tgtEl>
                                        <p:attrNameLst>
                                          <p:attrName>fill.type</p:attrName>
                                        </p:attrNameLst>
                                      </p:cBhvr>
                                      <p:to>
                                        <p:strVal val="solid"/>
                                      </p:to>
                                    </p:set>
                                    <p:set>
                                      <p:cBhvr>
                                        <p:cTn id="385" dur="2000" fill="hold"/>
                                        <p:tgtEl>
                                          <p:spTgt spid="80"/>
                                        </p:tgtEl>
                                        <p:attrNameLst>
                                          <p:attrName>fill.on</p:attrName>
                                        </p:attrNameLst>
                                      </p:cBhvr>
                                      <p:to>
                                        <p:strVal val="true"/>
                                      </p:to>
                                    </p:set>
                                  </p:childTnLst>
                                </p:cTn>
                              </p:par>
                            </p:childTnLst>
                          </p:cTn>
                        </p:par>
                        <p:par>
                          <p:cTn id="386" fill="hold" nodeType="afterGroup">
                            <p:stCondLst>
                              <p:cond delay="6500"/>
                            </p:stCondLst>
                            <p:childTnLst>
                              <p:par>
                                <p:cTn id="387" presetID="10" presetClass="entr" presetSubtype="0" fill="hold" grpId="2" nodeType="afterEffect">
                                  <p:stCondLst>
                                    <p:cond delay="0"/>
                                  </p:stCondLst>
                                  <p:childTnLst>
                                    <p:set>
                                      <p:cBhvr>
                                        <p:cTn id="388" dur="1" fill="hold">
                                          <p:stCondLst>
                                            <p:cond delay="0"/>
                                          </p:stCondLst>
                                        </p:cTn>
                                        <p:tgtEl>
                                          <p:spTgt spid="127"/>
                                        </p:tgtEl>
                                        <p:attrNameLst>
                                          <p:attrName>style.visibility</p:attrName>
                                        </p:attrNameLst>
                                      </p:cBhvr>
                                      <p:to>
                                        <p:strVal val="visible"/>
                                      </p:to>
                                    </p:set>
                                    <p:animEffect transition="in" filter="fade">
                                      <p:cBhvr>
                                        <p:cTn id="389" dur="500"/>
                                        <p:tgtEl>
                                          <p:spTgt spid="127"/>
                                        </p:tgtEl>
                                      </p:cBhvr>
                                    </p:animEffect>
                                  </p:childTnLst>
                                </p:cTn>
                              </p:par>
                            </p:childTnLst>
                          </p:cTn>
                        </p:par>
                        <p:par>
                          <p:cTn id="390" fill="hold" nodeType="afterGroup">
                            <p:stCondLst>
                              <p:cond delay="7000"/>
                            </p:stCondLst>
                            <p:childTnLst>
                              <p:par>
                                <p:cTn id="391" presetID="10" presetClass="entr" presetSubtype="0" fill="hold" grpId="2" nodeType="afterEffect">
                                  <p:stCondLst>
                                    <p:cond delay="0"/>
                                  </p:stCondLst>
                                  <p:childTnLst>
                                    <p:set>
                                      <p:cBhvr>
                                        <p:cTn id="392" dur="1" fill="hold">
                                          <p:stCondLst>
                                            <p:cond delay="0"/>
                                          </p:stCondLst>
                                        </p:cTn>
                                        <p:tgtEl>
                                          <p:spTgt spid="120"/>
                                        </p:tgtEl>
                                        <p:attrNameLst>
                                          <p:attrName>style.visibility</p:attrName>
                                        </p:attrNameLst>
                                      </p:cBhvr>
                                      <p:to>
                                        <p:strVal val="visible"/>
                                      </p:to>
                                    </p:set>
                                    <p:animEffect transition="in" filter="fade">
                                      <p:cBhvr>
                                        <p:cTn id="393" dur="500"/>
                                        <p:tgtEl>
                                          <p:spTgt spid="120"/>
                                        </p:tgtEl>
                                      </p:cBhvr>
                                    </p:animEffect>
                                  </p:childTnLst>
                                </p:cTn>
                              </p:par>
                            </p:childTnLst>
                          </p:cTn>
                        </p:par>
                        <p:par>
                          <p:cTn id="394" fill="hold" nodeType="afterGroup">
                            <p:stCondLst>
                              <p:cond delay="7500"/>
                            </p:stCondLst>
                            <p:childTnLst>
                              <p:par>
                                <p:cTn id="395" presetID="10" presetClass="entr" presetSubtype="0" fill="hold" grpId="2" nodeType="afterEffect">
                                  <p:stCondLst>
                                    <p:cond delay="0"/>
                                  </p:stCondLst>
                                  <p:childTnLst>
                                    <p:set>
                                      <p:cBhvr>
                                        <p:cTn id="396" dur="1" fill="hold">
                                          <p:stCondLst>
                                            <p:cond delay="0"/>
                                          </p:stCondLst>
                                        </p:cTn>
                                        <p:tgtEl>
                                          <p:spTgt spid="121"/>
                                        </p:tgtEl>
                                        <p:attrNameLst>
                                          <p:attrName>style.visibility</p:attrName>
                                        </p:attrNameLst>
                                      </p:cBhvr>
                                      <p:to>
                                        <p:strVal val="visible"/>
                                      </p:to>
                                    </p:set>
                                    <p:animEffect transition="in" filter="fade">
                                      <p:cBhvr>
                                        <p:cTn id="397" dur="500"/>
                                        <p:tgtEl>
                                          <p:spTgt spid="121"/>
                                        </p:tgtEl>
                                      </p:cBhvr>
                                    </p:animEffect>
                                  </p:childTnLst>
                                </p:cTn>
                              </p:par>
                            </p:childTnLst>
                          </p:cTn>
                        </p:par>
                        <p:par>
                          <p:cTn id="398" fill="hold" nodeType="afterGroup">
                            <p:stCondLst>
                              <p:cond delay="8000"/>
                            </p:stCondLst>
                            <p:childTnLst>
                              <p:par>
                                <p:cTn id="399" presetID="10" presetClass="entr" presetSubtype="0" fill="hold" grpId="2" nodeType="afterEffect">
                                  <p:stCondLst>
                                    <p:cond delay="0"/>
                                  </p:stCondLst>
                                  <p:childTnLst>
                                    <p:set>
                                      <p:cBhvr>
                                        <p:cTn id="400" dur="1" fill="hold">
                                          <p:stCondLst>
                                            <p:cond delay="0"/>
                                          </p:stCondLst>
                                        </p:cTn>
                                        <p:tgtEl>
                                          <p:spTgt spid="122"/>
                                        </p:tgtEl>
                                        <p:attrNameLst>
                                          <p:attrName>style.visibility</p:attrName>
                                        </p:attrNameLst>
                                      </p:cBhvr>
                                      <p:to>
                                        <p:strVal val="visible"/>
                                      </p:to>
                                    </p:set>
                                    <p:animEffect transition="in" filter="fade">
                                      <p:cBhvr>
                                        <p:cTn id="401" dur="500"/>
                                        <p:tgtEl>
                                          <p:spTgt spid="122"/>
                                        </p:tgtEl>
                                      </p:cBhvr>
                                    </p:animEffect>
                                  </p:childTnLst>
                                </p:cTn>
                              </p:par>
                            </p:childTnLst>
                          </p:cTn>
                        </p:par>
                        <p:par>
                          <p:cTn id="402" fill="hold" nodeType="afterGroup">
                            <p:stCondLst>
                              <p:cond delay="8500"/>
                            </p:stCondLst>
                            <p:childTnLst>
                              <p:par>
                                <p:cTn id="403" presetID="10" presetClass="entr" presetSubtype="0" fill="hold" grpId="2" nodeType="afterEffect">
                                  <p:stCondLst>
                                    <p:cond delay="0"/>
                                  </p:stCondLst>
                                  <p:childTnLst>
                                    <p:set>
                                      <p:cBhvr>
                                        <p:cTn id="404" dur="1" fill="hold">
                                          <p:stCondLst>
                                            <p:cond delay="0"/>
                                          </p:stCondLst>
                                        </p:cTn>
                                        <p:tgtEl>
                                          <p:spTgt spid="123"/>
                                        </p:tgtEl>
                                        <p:attrNameLst>
                                          <p:attrName>style.visibility</p:attrName>
                                        </p:attrNameLst>
                                      </p:cBhvr>
                                      <p:to>
                                        <p:strVal val="visible"/>
                                      </p:to>
                                    </p:set>
                                    <p:animEffect transition="in" filter="fade">
                                      <p:cBhvr>
                                        <p:cTn id="405" dur="500"/>
                                        <p:tgtEl>
                                          <p:spTgt spid="123"/>
                                        </p:tgtEl>
                                      </p:cBhvr>
                                    </p:animEffect>
                                  </p:childTnLst>
                                </p:cTn>
                              </p:par>
                            </p:childTnLst>
                          </p:cTn>
                        </p:par>
                        <p:par>
                          <p:cTn id="406" fill="hold" nodeType="afterGroup">
                            <p:stCondLst>
                              <p:cond delay="9000"/>
                            </p:stCondLst>
                            <p:childTnLst>
                              <p:par>
                                <p:cTn id="407" presetID="10" presetClass="entr" presetSubtype="0" fill="hold" grpId="2" nodeType="afterEffect">
                                  <p:stCondLst>
                                    <p:cond delay="0"/>
                                  </p:stCondLst>
                                  <p:childTnLst>
                                    <p:set>
                                      <p:cBhvr>
                                        <p:cTn id="408" dur="1" fill="hold">
                                          <p:stCondLst>
                                            <p:cond delay="0"/>
                                          </p:stCondLst>
                                        </p:cTn>
                                        <p:tgtEl>
                                          <p:spTgt spid="116"/>
                                        </p:tgtEl>
                                        <p:attrNameLst>
                                          <p:attrName>style.visibility</p:attrName>
                                        </p:attrNameLst>
                                      </p:cBhvr>
                                      <p:to>
                                        <p:strVal val="visible"/>
                                      </p:to>
                                    </p:set>
                                    <p:animEffect transition="in" filter="fade">
                                      <p:cBhvr>
                                        <p:cTn id="409" dur="500"/>
                                        <p:tgtEl>
                                          <p:spTgt spid="116"/>
                                        </p:tgtEl>
                                      </p:cBhvr>
                                    </p:animEffect>
                                  </p:childTnLst>
                                </p:cTn>
                              </p:par>
                            </p:childTnLst>
                          </p:cTn>
                        </p:par>
                        <p:par>
                          <p:cTn id="410" fill="hold" nodeType="afterGroup">
                            <p:stCondLst>
                              <p:cond delay="9500"/>
                            </p:stCondLst>
                            <p:childTnLst>
                              <p:par>
                                <p:cTn id="411" presetID="10" presetClass="entr" presetSubtype="0" fill="hold" grpId="2" nodeType="afterEffect">
                                  <p:stCondLst>
                                    <p:cond delay="0"/>
                                  </p:stCondLst>
                                  <p:childTnLst>
                                    <p:set>
                                      <p:cBhvr>
                                        <p:cTn id="412" dur="1" fill="hold">
                                          <p:stCondLst>
                                            <p:cond delay="0"/>
                                          </p:stCondLst>
                                        </p:cTn>
                                        <p:tgtEl>
                                          <p:spTgt spid="117"/>
                                        </p:tgtEl>
                                        <p:attrNameLst>
                                          <p:attrName>style.visibility</p:attrName>
                                        </p:attrNameLst>
                                      </p:cBhvr>
                                      <p:to>
                                        <p:strVal val="visible"/>
                                      </p:to>
                                    </p:set>
                                    <p:animEffect transition="in" filter="fade">
                                      <p:cBhvr>
                                        <p:cTn id="413" dur="500"/>
                                        <p:tgtEl>
                                          <p:spTgt spid="117"/>
                                        </p:tgtEl>
                                      </p:cBhvr>
                                    </p:animEffect>
                                  </p:childTnLst>
                                </p:cTn>
                              </p:par>
                            </p:childTnLst>
                          </p:cTn>
                        </p:par>
                        <p:par>
                          <p:cTn id="414" fill="hold" nodeType="afterGroup">
                            <p:stCondLst>
                              <p:cond delay="10000"/>
                            </p:stCondLst>
                            <p:childTnLst>
                              <p:par>
                                <p:cTn id="415" presetID="10" presetClass="entr" presetSubtype="0" fill="hold" grpId="2" nodeType="afterEffect">
                                  <p:stCondLst>
                                    <p:cond delay="0"/>
                                  </p:stCondLst>
                                  <p:childTnLst>
                                    <p:set>
                                      <p:cBhvr>
                                        <p:cTn id="416" dur="1" fill="hold">
                                          <p:stCondLst>
                                            <p:cond delay="0"/>
                                          </p:stCondLst>
                                        </p:cTn>
                                        <p:tgtEl>
                                          <p:spTgt spid="118"/>
                                        </p:tgtEl>
                                        <p:attrNameLst>
                                          <p:attrName>style.visibility</p:attrName>
                                        </p:attrNameLst>
                                      </p:cBhvr>
                                      <p:to>
                                        <p:strVal val="visible"/>
                                      </p:to>
                                    </p:set>
                                    <p:animEffect transition="in" filter="fade">
                                      <p:cBhvr>
                                        <p:cTn id="417" dur="500"/>
                                        <p:tgtEl>
                                          <p:spTgt spid="118"/>
                                        </p:tgtEl>
                                      </p:cBhvr>
                                    </p:animEffect>
                                  </p:childTnLst>
                                </p:cTn>
                              </p:par>
                            </p:childTnLst>
                          </p:cTn>
                        </p:par>
                        <p:par>
                          <p:cTn id="418" fill="hold" nodeType="afterGroup">
                            <p:stCondLst>
                              <p:cond delay="10500"/>
                            </p:stCondLst>
                            <p:childTnLst>
                              <p:par>
                                <p:cTn id="419" presetID="10" presetClass="entr" presetSubtype="0" fill="hold" grpId="2" nodeType="afterEffect">
                                  <p:stCondLst>
                                    <p:cond delay="0"/>
                                  </p:stCondLst>
                                  <p:childTnLst>
                                    <p:set>
                                      <p:cBhvr>
                                        <p:cTn id="420" dur="1" fill="hold">
                                          <p:stCondLst>
                                            <p:cond delay="0"/>
                                          </p:stCondLst>
                                        </p:cTn>
                                        <p:tgtEl>
                                          <p:spTgt spid="119"/>
                                        </p:tgtEl>
                                        <p:attrNameLst>
                                          <p:attrName>style.visibility</p:attrName>
                                        </p:attrNameLst>
                                      </p:cBhvr>
                                      <p:to>
                                        <p:strVal val="visible"/>
                                      </p:to>
                                    </p:set>
                                    <p:animEffect transition="in" filter="fade">
                                      <p:cBhvr>
                                        <p:cTn id="421" dur="500"/>
                                        <p:tgtEl>
                                          <p:spTgt spid="119"/>
                                        </p:tgtEl>
                                      </p:cBhvr>
                                    </p:animEffect>
                                  </p:childTnLst>
                                </p:cTn>
                              </p:par>
                            </p:childTnLst>
                          </p:cTn>
                        </p:par>
                        <p:par>
                          <p:cTn id="422" fill="hold" nodeType="afterGroup">
                            <p:stCondLst>
                              <p:cond delay="11000"/>
                            </p:stCondLst>
                            <p:childTnLst>
                              <p:par>
                                <p:cTn id="423" presetID="10" presetClass="entr" presetSubtype="0" fill="hold" grpId="2" nodeType="afterEffect">
                                  <p:stCondLst>
                                    <p:cond delay="0"/>
                                  </p:stCondLst>
                                  <p:childTnLst>
                                    <p:set>
                                      <p:cBhvr>
                                        <p:cTn id="424" dur="1" fill="hold">
                                          <p:stCondLst>
                                            <p:cond delay="0"/>
                                          </p:stCondLst>
                                        </p:cTn>
                                        <p:tgtEl>
                                          <p:spTgt spid="112"/>
                                        </p:tgtEl>
                                        <p:attrNameLst>
                                          <p:attrName>style.visibility</p:attrName>
                                        </p:attrNameLst>
                                      </p:cBhvr>
                                      <p:to>
                                        <p:strVal val="visible"/>
                                      </p:to>
                                    </p:set>
                                    <p:animEffect transition="in" filter="fade">
                                      <p:cBhvr>
                                        <p:cTn id="425" dur="500"/>
                                        <p:tgtEl>
                                          <p:spTgt spid="112"/>
                                        </p:tgtEl>
                                      </p:cBhvr>
                                    </p:animEffect>
                                  </p:childTnLst>
                                </p:cTn>
                              </p:par>
                            </p:childTnLst>
                          </p:cTn>
                        </p:par>
                        <p:par>
                          <p:cTn id="426" fill="hold" nodeType="afterGroup">
                            <p:stCondLst>
                              <p:cond delay="11500"/>
                            </p:stCondLst>
                            <p:childTnLst>
                              <p:par>
                                <p:cTn id="427" presetID="10" presetClass="entr" presetSubtype="0" fill="hold" grpId="2" nodeType="afterEffect">
                                  <p:stCondLst>
                                    <p:cond delay="0"/>
                                  </p:stCondLst>
                                  <p:childTnLst>
                                    <p:set>
                                      <p:cBhvr>
                                        <p:cTn id="428" dur="1" fill="hold">
                                          <p:stCondLst>
                                            <p:cond delay="0"/>
                                          </p:stCondLst>
                                        </p:cTn>
                                        <p:tgtEl>
                                          <p:spTgt spid="113"/>
                                        </p:tgtEl>
                                        <p:attrNameLst>
                                          <p:attrName>style.visibility</p:attrName>
                                        </p:attrNameLst>
                                      </p:cBhvr>
                                      <p:to>
                                        <p:strVal val="visible"/>
                                      </p:to>
                                    </p:set>
                                    <p:animEffect transition="in" filter="fade">
                                      <p:cBhvr>
                                        <p:cTn id="429" dur="500"/>
                                        <p:tgtEl>
                                          <p:spTgt spid="113"/>
                                        </p:tgtEl>
                                      </p:cBhvr>
                                    </p:animEffect>
                                  </p:childTnLst>
                                </p:cTn>
                              </p:par>
                            </p:childTnLst>
                          </p:cTn>
                        </p:par>
                        <p:par>
                          <p:cTn id="430" fill="hold" nodeType="afterGroup">
                            <p:stCondLst>
                              <p:cond delay="12000"/>
                            </p:stCondLst>
                            <p:childTnLst>
                              <p:par>
                                <p:cTn id="431" presetID="10" presetClass="entr" presetSubtype="0" fill="hold" grpId="2" nodeType="afterEffect">
                                  <p:stCondLst>
                                    <p:cond delay="0"/>
                                  </p:stCondLst>
                                  <p:childTnLst>
                                    <p:set>
                                      <p:cBhvr>
                                        <p:cTn id="432" dur="1" fill="hold">
                                          <p:stCondLst>
                                            <p:cond delay="0"/>
                                          </p:stCondLst>
                                        </p:cTn>
                                        <p:tgtEl>
                                          <p:spTgt spid="114"/>
                                        </p:tgtEl>
                                        <p:attrNameLst>
                                          <p:attrName>style.visibility</p:attrName>
                                        </p:attrNameLst>
                                      </p:cBhvr>
                                      <p:to>
                                        <p:strVal val="visible"/>
                                      </p:to>
                                    </p:set>
                                    <p:animEffect transition="in" filter="fade">
                                      <p:cBhvr>
                                        <p:cTn id="433" dur="500"/>
                                        <p:tgtEl>
                                          <p:spTgt spid="114"/>
                                        </p:tgtEl>
                                      </p:cBhvr>
                                    </p:animEffect>
                                  </p:childTnLst>
                                </p:cTn>
                              </p:par>
                            </p:childTnLst>
                          </p:cTn>
                        </p:par>
                        <p:par>
                          <p:cTn id="434" fill="hold" nodeType="afterGroup">
                            <p:stCondLst>
                              <p:cond delay="12500"/>
                            </p:stCondLst>
                            <p:childTnLst>
                              <p:par>
                                <p:cTn id="435" presetID="10" presetClass="entr" presetSubtype="0" fill="hold" grpId="2" nodeType="afterEffect">
                                  <p:stCondLst>
                                    <p:cond delay="0"/>
                                  </p:stCondLst>
                                  <p:childTnLst>
                                    <p:set>
                                      <p:cBhvr>
                                        <p:cTn id="436" dur="1" fill="hold">
                                          <p:stCondLst>
                                            <p:cond delay="0"/>
                                          </p:stCondLst>
                                        </p:cTn>
                                        <p:tgtEl>
                                          <p:spTgt spid="115"/>
                                        </p:tgtEl>
                                        <p:attrNameLst>
                                          <p:attrName>style.visibility</p:attrName>
                                        </p:attrNameLst>
                                      </p:cBhvr>
                                      <p:to>
                                        <p:strVal val="visible"/>
                                      </p:to>
                                    </p:set>
                                    <p:animEffect transition="in" filter="fade">
                                      <p:cBhvr>
                                        <p:cTn id="437" dur="500"/>
                                        <p:tgtEl>
                                          <p:spTgt spid="115"/>
                                        </p:tgtEl>
                                      </p:cBhvr>
                                    </p:animEffect>
                                  </p:childTnLst>
                                </p:cTn>
                              </p:par>
                            </p:childTnLst>
                          </p:cTn>
                        </p:par>
                        <p:par>
                          <p:cTn id="438" fill="hold" nodeType="afterGroup">
                            <p:stCondLst>
                              <p:cond delay="13000"/>
                            </p:stCondLst>
                            <p:childTnLst>
                              <p:par>
                                <p:cTn id="439" presetID="6" presetClass="emph" presetSubtype="0" fill="hold" grpId="2" nodeType="afterEffect">
                                  <p:stCondLst>
                                    <p:cond delay="0"/>
                                  </p:stCondLst>
                                  <p:childTnLst>
                                    <p:animScale>
                                      <p:cBhvr>
                                        <p:cTn id="440" dur="2000" fill="hold"/>
                                        <p:tgtEl>
                                          <p:spTgt spid="71"/>
                                        </p:tgtEl>
                                      </p:cBhvr>
                                      <p:by x="75000" y="100000"/>
                                    </p:animScale>
                                  </p:childTnLst>
                                </p:cTn>
                              </p:par>
                            </p:childTnLst>
                          </p:cTn>
                        </p:par>
                      </p:childTnLst>
                    </p:cTn>
                  </p:par>
                  <p:par>
                    <p:cTn id="441" fill="hold" nodeType="clickPar">
                      <p:stCondLst>
                        <p:cond delay="indefinite"/>
                      </p:stCondLst>
                      <p:childTnLst>
                        <p:par>
                          <p:cTn id="442" fill="hold" nodeType="withGroup">
                            <p:stCondLst>
                              <p:cond delay="0"/>
                            </p:stCondLst>
                            <p:childTnLst>
                              <p:par>
                                <p:cTn id="443" presetID="22" presetClass="entr" presetSubtype="8" fill="hold" grpId="0" nodeType="clickEffect">
                                  <p:stCondLst>
                                    <p:cond delay="0"/>
                                  </p:stCondLst>
                                  <p:childTnLst>
                                    <p:set>
                                      <p:cBhvr>
                                        <p:cTn id="444" dur="1" fill="hold">
                                          <p:stCondLst>
                                            <p:cond delay="0"/>
                                          </p:stCondLst>
                                        </p:cTn>
                                        <p:tgtEl>
                                          <p:spTgt spid="102"/>
                                        </p:tgtEl>
                                        <p:attrNameLst>
                                          <p:attrName>style.visibility</p:attrName>
                                        </p:attrNameLst>
                                      </p:cBhvr>
                                      <p:to>
                                        <p:strVal val="visible"/>
                                      </p:to>
                                    </p:set>
                                    <p:animEffect transition="in" filter="wipe(left)">
                                      <p:cBhvr>
                                        <p:cTn id="445" dur="500"/>
                                        <p:tgtEl>
                                          <p:spTgt spid="102"/>
                                        </p:tgtEl>
                                      </p:cBhvr>
                                    </p:animEffect>
                                  </p:childTnLst>
                                </p:cTn>
                              </p:par>
                              <p:par>
                                <p:cTn id="446" presetID="22" presetClass="entr" presetSubtype="8" fill="hold" grpId="0" nodeType="withEffect">
                                  <p:stCondLst>
                                    <p:cond delay="0"/>
                                  </p:stCondLst>
                                  <p:childTnLst>
                                    <p:set>
                                      <p:cBhvr>
                                        <p:cTn id="447" dur="1" fill="hold">
                                          <p:stCondLst>
                                            <p:cond delay="0"/>
                                          </p:stCondLst>
                                        </p:cTn>
                                        <p:tgtEl>
                                          <p:spTgt spid="84"/>
                                        </p:tgtEl>
                                        <p:attrNameLst>
                                          <p:attrName>style.visibility</p:attrName>
                                        </p:attrNameLst>
                                      </p:cBhvr>
                                      <p:to>
                                        <p:strVal val="visible"/>
                                      </p:to>
                                    </p:set>
                                    <p:animEffect transition="in" filter="wipe(left)">
                                      <p:cBhvr>
                                        <p:cTn id="448" dur="500"/>
                                        <p:tgtEl>
                                          <p:spTgt spid="84"/>
                                        </p:tgtEl>
                                      </p:cBhvr>
                                    </p:animEffect>
                                  </p:childTnLst>
                                </p:cTn>
                              </p:par>
                              <p:par>
                                <p:cTn id="449" presetID="10" presetClass="entr" presetSubtype="0" fill="hold" grpId="0" nodeType="withEffect">
                                  <p:stCondLst>
                                    <p:cond delay="0"/>
                                  </p:stCondLst>
                                  <p:childTnLst>
                                    <p:set>
                                      <p:cBhvr>
                                        <p:cTn id="450" dur="1" fill="hold">
                                          <p:stCondLst>
                                            <p:cond delay="0"/>
                                          </p:stCondLst>
                                        </p:cTn>
                                        <p:tgtEl>
                                          <p:spTgt spid="173"/>
                                        </p:tgtEl>
                                        <p:attrNameLst>
                                          <p:attrName>style.visibility</p:attrName>
                                        </p:attrNameLst>
                                      </p:cBhvr>
                                      <p:to>
                                        <p:strVal val="visible"/>
                                      </p:to>
                                    </p:set>
                                    <p:animEffect transition="in" filter="fade">
                                      <p:cBhvr>
                                        <p:cTn id="451" dur="500"/>
                                        <p:tgtEl>
                                          <p:spTgt spid="173"/>
                                        </p:tgtEl>
                                      </p:cBhvr>
                                    </p:animEffect>
                                  </p:childTnLst>
                                </p:cTn>
                              </p:par>
                            </p:childTnLst>
                          </p:cTn>
                        </p:par>
                      </p:childTnLst>
                    </p:cTn>
                  </p:par>
                  <p:par>
                    <p:cTn id="452" fill="hold" nodeType="clickPar">
                      <p:stCondLst>
                        <p:cond delay="indefinite"/>
                      </p:stCondLst>
                      <p:childTnLst>
                        <p:par>
                          <p:cTn id="453" fill="hold" nodeType="withGroup">
                            <p:stCondLst>
                              <p:cond delay="0"/>
                            </p:stCondLst>
                            <p:childTnLst>
                              <p:par>
                                <p:cTn id="454" presetID="10" presetClass="entr" presetSubtype="0" fill="hold" grpId="0" nodeType="clickEffect">
                                  <p:stCondLst>
                                    <p:cond delay="0"/>
                                  </p:stCondLst>
                                  <p:childTnLst>
                                    <p:set>
                                      <p:cBhvr>
                                        <p:cTn id="455" dur="1" fill="hold">
                                          <p:stCondLst>
                                            <p:cond delay="0"/>
                                          </p:stCondLst>
                                        </p:cTn>
                                        <p:tgtEl>
                                          <p:spTgt spid="20"/>
                                        </p:tgtEl>
                                        <p:attrNameLst>
                                          <p:attrName>style.visibility</p:attrName>
                                        </p:attrNameLst>
                                      </p:cBhvr>
                                      <p:to>
                                        <p:strVal val="visible"/>
                                      </p:to>
                                    </p:set>
                                    <p:animEffect transition="in" filter="fade">
                                      <p:cBhvr>
                                        <p:cTn id="456" dur="500"/>
                                        <p:tgtEl>
                                          <p:spTgt spid="20"/>
                                        </p:tgtEl>
                                      </p:cBhvr>
                                    </p:animEffect>
                                  </p:childTnLst>
                                </p:cTn>
                              </p:par>
                              <p:par>
                                <p:cTn id="457" presetID="10" presetClass="entr" presetSubtype="0" fill="hold" grpId="0" nodeType="withEffect">
                                  <p:stCondLst>
                                    <p:cond delay="0"/>
                                  </p:stCondLst>
                                  <p:childTnLst>
                                    <p:set>
                                      <p:cBhvr>
                                        <p:cTn id="458" dur="1" fill="hold">
                                          <p:stCondLst>
                                            <p:cond delay="0"/>
                                          </p:stCondLst>
                                        </p:cTn>
                                        <p:tgtEl>
                                          <p:spTgt spid="21"/>
                                        </p:tgtEl>
                                        <p:attrNameLst>
                                          <p:attrName>style.visibility</p:attrName>
                                        </p:attrNameLst>
                                      </p:cBhvr>
                                      <p:to>
                                        <p:strVal val="visible"/>
                                      </p:to>
                                    </p:set>
                                    <p:animEffect transition="in" filter="fade">
                                      <p:cBhvr>
                                        <p:cTn id="459" dur="500"/>
                                        <p:tgtEl>
                                          <p:spTgt spid="21"/>
                                        </p:tgtEl>
                                      </p:cBhvr>
                                    </p:animEffect>
                                  </p:childTnLst>
                                </p:cTn>
                              </p:par>
                              <p:par>
                                <p:cTn id="460" presetID="10" presetClass="entr" presetSubtype="0" fill="hold" grpId="0" nodeType="withEffect">
                                  <p:stCondLst>
                                    <p:cond delay="0"/>
                                  </p:stCondLst>
                                  <p:childTnLst>
                                    <p:set>
                                      <p:cBhvr>
                                        <p:cTn id="461" dur="1" fill="hold">
                                          <p:stCondLst>
                                            <p:cond delay="0"/>
                                          </p:stCondLst>
                                        </p:cTn>
                                        <p:tgtEl>
                                          <p:spTgt spid="32"/>
                                        </p:tgtEl>
                                        <p:attrNameLst>
                                          <p:attrName>style.visibility</p:attrName>
                                        </p:attrNameLst>
                                      </p:cBhvr>
                                      <p:to>
                                        <p:strVal val="visible"/>
                                      </p:to>
                                    </p:set>
                                    <p:animEffect transition="in" filter="fade">
                                      <p:cBhvr>
                                        <p:cTn id="462" dur="500"/>
                                        <p:tgtEl>
                                          <p:spTgt spid="32"/>
                                        </p:tgtEl>
                                      </p:cBhvr>
                                    </p:animEffect>
                                  </p:childTnLst>
                                </p:cTn>
                              </p:par>
                              <p:par>
                                <p:cTn id="463" presetID="10" presetClass="entr" presetSubtype="0" fill="hold" grpId="0" nodeType="withEffect">
                                  <p:stCondLst>
                                    <p:cond delay="0"/>
                                  </p:stCondLst>
                                  <p:childTnLst>
                                    <p:set>
                                      <p:cBhvr>
                                        <p:cTn id="464" dur="1" fill="hold">
                                          <p:stCondLst>
                                            <p:cond delay="0"/>
                                          </p:stCondLst>
                                        </p:cTn>
                                        <p:tgtEl>
                                          <p:spTgt spid="33"/>
                                        </p:tgtEl>
                                        <p:attrNameLst>
                                          <p:attrName>style.visibility</p:attrName>
                                        </p:attrNameLst>
                                      </p:cBhvr>
                                      <p:to>
                                        <p:strVal val="visible"/>
                                      </p:to>
                                    </p:set>
                                    <p:animEffect transition="in" filter="fade">
                                      <p:cBhvr>
                                        <p:cTn id="465" dur="500"/>
                                        <p:tgtEl>
                                          <p:spTgt spid="33"/>
                                        </p:tgtEl>
                                      </p:cBhvr>
                                    </p:animEffect>
                                  </p:childTnLst>
                                </p:cTn>
                              </p:par>
                            </p:childTnLst>
                          </p:cTn>
                        </p:par>
                        <p:par>
                          <p:cTn id="466" fill="hold" nodeType="afterGroup">
                            <p:stCondLst>
                              <p:cond delay="500"/>
                            </p:stCondLst>
                            <p:childTnLst>
                              <p:par>
                                <p:cTn id="467" presetID="22" presetClass="entr" presetSubtype="8" fill="hold" grpId="0" nodeType="afterEffect">
                                  <p:stCondLst>
                                    <p:cond delay="0"/>
                                  </p:stCondLst>
                                  <p:childTnLst>
                                    <p:set>
                                      <p:cBhvr>
                                        <p:cTn id="468" dur="1" fill="hold">
                                          <p:stCondLst>
                                            <p:cond delay="0"/>
                                          </p:stCondLst>
                                        </p:cTn>
                                        <p:tgtEl>
                                          <p:spTgt spid="3105"/>
                                        </p:tgtEl>
                                        <p:attrNameLst>
                                          <p:attrName>style.visibility</p:attrName>
                                        </p:attrNameLst>
                                      </p:cBhvr>
                                      <p:to>
                                        <p:strVal val="visible"/>
                                      </p:to>
                                    </p:set>
                                    <p:animEffect transition="in" filter="wipe(left)">
                                      <p:cBhvr>
                                        <p:cTn id="469" dur="500"/>
                                        <p:tgtEl>
                                          <p:spTgt spid="3105"/>
                                        </p:tgtEl>
                                      </p:cBhvr>
                                    </p:animEffect>
                                  </p:childTnLst>
                                </p:cTn>
                              </p:par>
                              <p:par>
                                <p:cTn id="470" presetID="22" presetClass="entr" presetSubtype="8" fill="hold" nodeType="withEffect">
                                  <p:stCondLst>
                                    <p:cond delay="0"/>
                                  </p:stCondLst>
                                  <p:childTnLst>
                                    <p:set>
                                      <p:cBhvr>
                                        <p:cTn id="471" dur="1" fill="hold">
                                          <p:stCondLst>
                                            <p:cond delay="0"/>
                                          </p:stCondLst>
                                        </p:cTn>
                                        <p:tgtEl>
                                          <p:spTgt spid="19"/>
                                        </p:tgtEl>
                                        <p:attrNameLst>
                                          <p:attrName>style.visibility</p:attrName>
                                        </p:attrNameLst>
                                      </p:cBhvr>
                                      <p:to>
                                        <p:strVal val="visible"/>
                                      </p:to>
                                    </p:set>
                                    <p:animEffect transition="in" filter="wipe(left)">
                                      <p:cBhvr>
                                        <p:cTn id="472" dur="500"/>
                                        <p:tgtEl>
                                          <p:spTgt spid="19"/>
                                        </p:tgtEl>
                                      </p:cBhvr>
                                    </p:animEffect>
                                  </p:childTnLst>
                                </p:cTn>
                              </p:par>
                            </p:childTnLst>
                          </p:cTn>
                        </p:par>
                        <p:par>
                          <p:cTn id="473" fill="hold" nodeType="afterGroup">
                            <p:stCondLst>
                              <p:cond delay="1000"/>
                            </p:stCondLst>
                            <p:childTnLst>
                              <p:par>
                                <p:cTn id="474" presetID="49" presetClass="entr" presetSubtype="0" decel="100000" fill="hold" grpId="0" nodeType="afterEffect">
                                  <p:stCondLst>
                                    <p:cond delay="0"/>
                                  </p:stCondLst>
                                  <p:childTnLst>
                                    <p:set>
                                      <p:cBhvr>
                                        <p:cTn id="475" dur="1" fill="hold">
                                          <p:stCondLst>
                                            <p:cond delay="0"/>
                                          </p:stCondLst>
                                        </p:cTn>
                                        <p:tgtEl>
                                          <p:spTgt spid="103"/>
                                        </p:tgtEl>
                                        <p:attrNameLst>
                                          <p:attrName>style.visibility</p:attrName>
                                        </p:attrNameLst>
                                      </p:cBhvr>
                                      <p:to>
                                        <p:strVal val="visible"/>
                                      </p:to>
                                    </p:set>
                                    <p:anim calcmode="lin" valueType="num">
                                      <p:cBhvr>
                                        <p:cTn id="476" dur="500" fill="hold"/>
                                        <p:tgtEl>
                                          <p:spTgt spid="103"/>
                                        </p:tgtEl>
                                        <p:attrNameLst>
                                          <p:attrName>ppt_w</p:attrName>
                                        </p:attrNameLst>
                                      </p:cBhvr>
                                      <p:tavLst>
                                        <p:tav tm="0">
                                          <p:val>
                                            <p:fltVal val="0"/>
                                          </p:val>
                                        </p:tav>
                                        <p:tav tm="100000">
                                          <p:val>
                                            <p:strVal val="#ppt_w"/>
                                          </p:val>
                                        </p:tav>
                                      </p:tavLst>
                                    </p:anim>
                                    <p:anim calcmode="lin" valueType="num">
                                      <p:cBhvr>
                                        <p:cTn id="477" dur="500" fill="hold"/>
                                        <p:tgtEl>
                                          <p:spTgt spid="103"/>
                                        </p:tgtEl>
                                        <p:attrNameLst>
                                          <p:attrName>ppt_h</p:attrName>
                                        </p:attrNameLst>
                                      </p:cBhvr>
                                      <p:tavLst>
                                        <p:tav tm="0">
                                          <p:val>
                                            <p:fltVal val="0"/>
                                          </p:val>
                                        </p:tav>
                                        <p:tav tm="100000">
                                          <p:val>
                                            <p:strVal val="#ppt_h"/>
                                          </p:val>
                                        </p:tav>
                                      </p:tavLst>
                                    </p:anim>
                                    <p:anim calcmode="lin" valueType="num">
                                      <p:cBhvr>
                                        <p:cTn id="478" dur="500" fill="hold"/>
                                        <p:tgtEl>
                                          <p:spTgt spid="103"/>
                                        </p:tgtEl>
                                        <p:attrNameLst>
                                          <p:attrName>style.rotation</p:attrName>
                                        </p:attrNameLst>
                                      </p:cBhvr>
                                      <p:tavLst>
                                        <p:tav tm="0">
                                          <p:val>
                                            <p:fltVal val="360"/>
                                          </p:val>
                                        </p:tav>
                                        <p:tav tm="100000">
                                          <p:val>
                                            <p:fltVal val="0"/>
                                          </p:val>
                                        </p:tav>
                                      </p:tavLst>
                                    </p:anim>
                                    <p:animEffect transition="in" filter="fade">
                                      <p:cBhvr>
                                        <p:cTn id="479" dur="500"/>
                                        <p:tgtEl>
                                          <p:spTgt spid="103"/>
                                        </p:tgtEl>
                                      </p:cBhvr>
                                    </p:animEffect>
                                  </p:childTnLst>
                                </p:cTn>
                              </p:par>
                              <p:par>
                                <p:cTn id="480" presetID="49" presetClass="entr" presetSubtype="0" decel="100000" fill="hold" grpId="0" nodeType="withEffect">
                                  <p:stCondLst>
                                    <p:cond delay="0"/>
                                  </p:stCondLst>
                                  <p:childTnLst>
                                    <p:set>
                                      <p:cBhvr>
                                        <p:cTn id="481" dur="1" fill="hold">
                                          <p:stCondLst>
                                            <p:cond delay="0"/>
                                          </p:stCondLst>
                                        </p:cTn>
                                        <p:tgtEl>
                                          <p:spTgt spid="104"/>
                                        </p:tgtEl>
                                        <p:attrNameLst>
                                          <p:attrName>style.visibility</p:attrName>
                                        </p:attrNameLst>
                                      </p:cBhvr>
                                      <p:to>
                                        <p:strVal val="visible"/>
                                      </p:to>
                                    </p:set>
                                    <p:anim calcmode="lin" valueType="num">
                                      <p:cBhvr>
                                        <p:cTn id="482" dur="500" fill="hold"/>
                                        <p:tgtEl>
                                          <p:spTgt spid="104"/>
                                        </p:tgtEl>
                                        <p:attrNameLst>
                                          <p:attrName>ppt_w</p:attrName>
                                        </p:attrNameLst>
                                      </p:cBhvr>
                                      <p:tavLst>
                                        <p:tav tm="0">
                                          <p:val>
                                            <p:fltVal val="0"/>
                                          </p:val>
                                        </p:tav>
                                        <p:tav tm="100000">
                                          <p:val>
                                            <p:strVal val="#ppt_w"/>
                                          </p:val>
                                        </p:tav>
                                      </p:tavLst>
                                    </p:anim>
                                    <p:anim calcmode="lin" valueType="num">
                                      <p:cBhvr>
                                        <p:cTn id="483" dur="500" fill="hold"/>
                                        <p:tgtEl>
                                          <p:spTgt spid="104"/>
                                        </p:tgtEl>
                                        <p:attrNameLst>
                                          <p:attrName>ppt_h</p:attrName>
                                        </p:attrNameLst>
                                      </p:cBhvr>
                                      <p:tavLst>
                                        <p:tav tm="0">
                                          <p:val>
                                            <p:fltVal val="0"/>
                                          </p:val>
                                        </p:tav>
                                        <p:tav tm="100000">
                                          <p:val>
                                            <p:strVal val="#ppt_h"/>
                                          </p:val>
                                        </p:tav>
                                      </p:tavLst>
                                    </p:anim>
                                    <p:anim calcmode="lin" valueType="num">
                                      <p:cBhvr>
                                        <p:cTn id="484" dur="500" fill="hold"/>
                                        <p:tgtEl>
                                          <p:spTgt spid="104"/>
                                        </p:tgtEl>
                                        <p:attrNameLst>
                                          <p:attrName>style.rotation</p:attrName>
                                        </p:attrNameLst>
                                      </p:cBhvr>
                                      <p:tavLst>
                                        <p:tav tm="0">
                                          <p:val>
                                            <p:fltVal val="360"/>
                                          </p:val>
                                        </p:tav>
                                        <p:tav tm="100000">
                                          <p:val>
                                            <p:fltVal val="0"/>
                                          </p:val>
                                        </p:tav>
                                      </p:tavLst>
                                    </p:anim>
                                    <p:animEffect transition="in" filter="fade">
                                      <p:cBhvr>
                                        <p:cTn id="485" dur="500"/>
                                        <p:tgtEl>
                                          <p:spTgt spid="104"/>
                                        </p:tgtEl>
                                      </p:cBhvr>
                                    </p:animEffect>
                                  </p:childTnLst>
                                </p:cTn>
                              </p:par>
                            </p:childTnLst>
                          </p:cTn>
                        </p:par>
                        <p:par>
                          <p:cTn id="486" fill="hold" nodeType="afterGroup">
                            <p:stCondLst>
                              <p:cond delay="1500"/>
                            </p:stCondLst>
                            <p:childTnLst>
                              <p:par>
                                <p:cTn id="487" presetID="0" presetClass="path" presetSubtype="0" accel="50000" decel="50000" fill="hold" grpId="1" nodeType="afterEffect">
                                  <p:stCondLst>
                                    <p:cond delay="0"/>
                                  </p:stCondLst>
                                  <p:childTnLst>
                                    <p:animMotion origin="layout" path="M 5E-6 3.33333E-6 C 0.01893 -0.0125 0.03785 -0.02477 0.06129 -0.02824 C 0.08455 -0.03148 0.11372 -0.02315 0.13959 -0.02084 C 0.16528 -0.01852 0.17917 -0.01389 0.21563 -0.01412 C 0.25226 -0.01412 0.31667 -0.01898 0.35869 -0.02153 C 0.4007 -0.02431 0.43455 -0.02709 0.46858 -0.02986 " pathEditMode="relative" rAng="0" ptsTypes="aaaaaA">
                                      <p:cBhvr>
                                        <p:cTn id="488" dur="2000" fill="hold"/>
                                        <p:tgtEl>
                                          <p:spTgt spid="103"/>
                                        </p:tgtEl>
                                        <p:attrNameLst>
                                          <p:attrName>ppt_x</p:attrName>
                                          <p:attrName>ppt_y</p:attrName>
                                        </p:attrNameLst>
                                      </p:cBhvr>
                                      <p:rCtr x="23420" y="-1574"/>
                                    </p:animMotion>
                                  </p:childTnLst>
                                </p:cTn>
                              </p:par>
                              <p:par>
                                <p:cTn id="489" presetID="0" presetClass="path" presetSubtype="0" accel="50000" decel="50000" fill="hold" grpId="1" nodeType="withEffect">
                                  <p:stCondLst>
                                    <p:cond delay="0"/>
                                  </p:stCondLst>
                                  <p:childTnLst>
                                    <p:animMotion origin="layout" path="M -1.66667E-6 0 C 0.0191 -0.0125 0.03837 -0.02477 0.06198 -0.02824 C 0.08542 -0.03148 0.11493 -0.02315 0.1408 -0.02083 C 0.16684 -0.01852 0.1809 -0.01389 0.21771 -0.01412 C 0.25452 -0.01412 0.31945 -0.01898 0.36198 -0.02153 C 0.40434 -0.02431 0.43837 -0.02708 0.47257 -0.02986 " pathEditMode="relative" rAng="0" ptsTypes="aaaaaA">
                                      <p:cBhvr>
                                        <p:cTn id="490" dur="2000" fill="hold"/>
                                        <p:tgtEl>
                                          <p:spTgt spid="104"/>
                                        </p:tgtEl>
                                        <p:attrNameLst>
                                          <p:attrName>ppt_x</p:attrName>
                                          <p:attrName>ppt_y</p:attrName>
                                        </p:attrNameLst>
                                      </p:cBhvr>
                                      <p:rCtr x="23628" y="-1574"/>
                                    </p:animMotion>
                                  </p:childTnLst>
                                </p:cTn>
                              </p:par>
                            </p:childTnLst>
                          </p:cTn>
                        </p:par>
                      </p:childTnLst>
                    </p:cTn>
                  </p:par>
                  <p:par>
                    <p:cTn id="491" fill="hold" nodeType="clickPar">
                      <p:stCondLst>
                        <p:cond delay="indefinite"/>
                      </p:stCondLst>
                      <p:childTnLst>
                        <p:par>
                          <p:cTn id="492" fill="hold" nodeType="withGroup">
                            <p:stCondLst>
                              <p:cond delay="0"/>
                            </p:stCondLst>
                            <p:childTnLst>
                              <p:par>
                                <p:cTn id="493" presetID="22" presetClass="entr" presetSubtype="2" fill="hold" grpId="0" nodeType="clickEffect">
                                  <p:stCondLst>
                                    <p:cond delay="0"/>
                                  </p:stCondLst>
                                  <p:childTnLst>
                                    <p:set>
                                      <p:cBhvr>
                                        <p:cTn id="494" dur="1" fill="hold">
                                          <p:stCondLst>
                                            <p:cond delay="0"/>
                                          </p:stCondLst>
                                        </p:cTn>
                                        <p:tgtEl>
                                          <p:spTgt spid="108"/>
                                        </p:tgtEl>
                                        <p:attrNameLst>
                                          <p:attrName>style.visibility</p:attrName>
                                        </p:attrNameLst>
                                      </p:cBhvr>
                                      <p:to>
                                        <p:strVal val="visible"/>
                                      </p:to>
                                    </p:set>
                                    <p:animEffect transition="in" filter="wipe(right)">
                                      <p:cBhvr>
                                        <p:cTn id="495" dur="500"/>
                                        <p:tgtEl>
                                          <p:spTgt spid="108"/>
                                        </p:tgtEl>
                                      </p:cBhvr>
                                    </p:animEffect>
                                  </p:childTnLst>
                                </p:cTn>
                              </p:par>
                              <p:par>
                                <p:cTn id="496" presetID="22" presetClass="entr" presetSubtype="2" fill="hold" grpId="0" nodeType="withEffect">
                                  <p:stCondLst>
                                    <p:cond delay="0"/>
                                  </p:stCondLst>
                                  <p:childTnLst>
                                    <p:set>
                                      <p:cBhvr>
                                        <p:cTn id="497" dur="1" fill="hold">
                                          <p:stCondLst>
                                            <p:cond delay="0"/>
                                          </p:stCondLst>
                                        </p:cTn>
                                        <p:tgtEl>
                                          <p:spTgt spid="109"/>
                                        </p:tgtEl>
                                        <p:attrNameLst>
                                          <p:attrName>style.visibility</p:attrName>
                                        </p:attrNameLst>
                                      </p:cBhvr>
                                      <p:to>
                                        <p:strVal val="visible"/>
                                      </p:to>
                                    </p:set>
                                    <p:animEffect transition="in" filter="wipe(right)">
                                      <p:cBhvr>
                                        <p:cTn id="498" dur="500"/>
                                        <p:tgtEl>
                                          <p:spTgt spid="109"/>
                                        </p:tgtEl>
                                      </p:cBhvr>
                                    </p:animEffect>
                                  </p:childTnLst>
                                </p:cTn>
                              </p:par>
                              <p:par>
                                <p:cTn id="499" presetID="22" presetClass="entr" presetSubtype="8" fill="hold" grpId="0" nodeType="withEffect">
                                  <p:stCondLst>
                                    <p:cond delay="0"/>
                                  </p:stCondLst>
                                  <p:childTnLst>
                                    <p:set>
                                      <p:cBhvr>
                                        <p:cTn id="500" dur="1" fill="hold">
                                          <p:stCondLst>
                                            <p:cond delay="0"/>
                                          </p:stCondLst>
                                        </p:cTn>
                                        <p:tgtEl>
                                          <p:spTgt spid="107"/>
                                        </p:tgtEl>
                                        <p:attrNameLst>
                                          <p:attrName>style.visibility</p:attrName>
                                        </p:attrNameLst>
                                      </p:cBhvr>
                                      <p:to>
                                        <p:strVal val="visible"/>
                                      </p:to>
                                    </p:set>
                                    <p:animEffect transition="in" filter="wipe(left)">
                                      <p:cBhvr>
                                        <p:cTn id="501" dur="500"/>
                                        <p:tgtEl>
                                          <p:spTgt spid="107"/>
                                        </p:tgtEl>
                                      </p:cBhvr>
                                    </p:animEffect>
                                  </p:childTnLst>
                                </p:cTn>
                              </p:par>
                              <p:par>
                                <p:cTn id="502" presetID="22" presetClass="entr" presetSubtype="8" fill="hold" grpId="0" nodeType="withEffect">
                                  <p:stCondLst>
                                    <p:cond delay="0"/>
                                  </p:stCondLst>
                                  <p:childTnLst>
                                    <p:set>
                                      <p:cBhvr>
                                        <p:cTn id="503" dur="1" fill="hold">
                                          <p:stCondLst>
                                            <p:cond delay="0"/>
                                          </p:stCondLst>
                                        </p:cTn>
                                        <p:tgtEl>
                                          <p:spTgt spid="110"/>
                                        </p:tgtEl>
                                        <p:attrNameLst>
                                          <p:attrName>style.visibility</p:attrName>
                                        </p:attrNameLst>
                                      </p:cBhvr>
                                      <p:to>
                                        <p:strVal val="visible"/>
                                      </p:to>
                                    </p:set>
                                    <p:animEffect transition="in" filter="wipe(left)">
                                      <p:cBhvr>
                                        <p:cTn id="504"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32" grpId="0" animBg="1"/>
      <p:bldP spid="33" grpId="0"/>
      <p:bldP spid="34" grpId="0"/>
      <p:bldP spid="35" grpId="0"/>
      <p:bldP spid="36" grpId="0"/>
      <p:bldP spid="37" grpId="0"/>
      <p:bldP spid="38" grpId="0" animBg="1"/>
      <p:bldP spid="43" grpId="0" animBg="1"/>
      <p:bldP spid="44" grpId="0" animBg="1"/>
      <p:bldP spid="45" grpId="0" animBg="1"/>
      <p:bldP spid="46" grpId="0" animBg="1"/>
      <p:bldP spid="48" grpId="0" animBg="1"/>
      <p:bldP spid="50" grpId="0" animBg="1"/>
      <p:bldP spid="51" grpId="0" animBg="1"/>
      <p:bldP spid="52" grpId="0" animBg="1"/>
      <p:bldP spid="53" grpId="0" animBg="1"/>
      <p:bldP spid="54" grpId="0" animBg="1"/>
      <p:bldP spid="55" grpId="0" animBg="1"/>
      <p:bldP spid="55" grpId="1" animBg="1"/>
      <p:bldP spid="56" grpId="0" animBg="1"/>
      <p:bldP spid="56" grpId="1" animBg="1"/>
      <p:bldP spid="57" grpId="0" animBg="1"/>
      <p:bldP spid="57" grpId="1" animBg="1"/>
      <p:bldP spid="58" grpId="0" animBg="1"/>
      <p:bldP spid="58" grpId="1" animBg="1"/>
      <p:bldP spid="3105" grpId="0"/>
      <p:bldP spid="64" grpId="0"/>
      <p:bldP spid="65" grpId="0"/>
      <p:bldP spid="66" grpId="0"/>
      <p:bldP spid="68" grpId="0" animBg="1"/>
      <p:bldP spid="69" grpId="0" animBg="1"/>
      <p:bldP spid="70" grpId="0" animBg="1"/>
      <p:bldP spid="71" grpId="0" animBg="1"/>
      <p:bldP spid="71" grpId="1" animBg="1"/>
      <p:bldP spid="71" grpId="2" animBg="1"/>
      <p:bldP spid="72" grpId="0" animBg="1"/>
      <p:bldP spid="73" grpId="0"/>
      <p:bldP spid="80" grpId="0"/>
      <p:bldP spid="81" grpId="0" animBg="1"/>
      <p:bldP spid="82" grpId="0" animBg="1"/>
      <p:bldP spid="85" grpId="0" animBg="1"/>
      <p:bldP spid="101" grpId="0"/>
      <p:bldP spid="103" grpId="0" animBg="1"/>
      <p:bldP spid="103" grpId="1" animBg="1"/>
      <p:bldP spid="104" grpId="0" animBg="1"/>
      <p:bldP spid="104" grpId="1" animBg="1"/>
      <p:bldP spid="107" grpId="0" animBg="1"/>
      <p:bldP spid="108" grpId="0"/>
      <p:bldP spid="109" grpId="0" animBg="1"/>
      <p:bldP spid="110" grpId="0"/>
      <p:bldP spid="112" grpId="0" animBg="1"/>
      <p:bldP spid="112" grpId="1" animBg="1"/>
      <p:bldP spid="112" grpId="2" animBg="1"/>
      <p:bldP spid="113" grpId="0" animBg="1"/>
      <p:bldP spid="113" grpId="1" animBg="1"/>
      <p:bldP spid="113" grpId="2" animBg="1"/>
      <p:bldP spid="114" grpId="0" animBg="1"/>
      <p:bldP spid="114" grpId="1" animBg="1"/>
      <p:bldP spid="114" grpId="2" animBg="1"/>
      <p:bldP spid="115" grpId="0" animBg="1"/>
      <p:bldP spid="115" grpId="1" animBg="1"/>
      <p:bldP spid="115" grpId="2" animBg="1"/>
      <p:bldP spid="116" grpId="0" animBg="1"/>
      <p:bldP spid="116" grpId="1" animBg="1"/>
      <p:bldP spid="116" grpId="2" animBg="1"/>
      <p:bldP spid="117" grpId="0" animBg="1"/>
      <p:bldP spid="117" grpId="1" animBg="1"/>
      <p:bldP spid="117" grpId="2" animBg="1"/>
      <p:bldP spid="118" grpId="0" animBg="1"/>
      <p:bldP spid="118" grpId="1" animBg="1"/>
      <p:bldP spid="118" grpId="2" animBg="1"/>
      <p:bldP spid="119" grpId="0" animBg="1"/>
      <p:bldP spid="119" grpId="1" animBg="1"/>
      <p:bldP spid="119" grpId="2" animBg="1"/>
      <p:bldP spid="120" grpId="0" animBg="1"/>
      <p:bldP spid="120" grpId="1" animBg="1"/>
      <p:bldP spid="120" grpId="2" animBg="1"/>
      <p:bldP spid="121" grpId="0" animBg="1"/>
      <p:bldP spid="121" grpId="1" animBg="1"/>
      <p:bldP spid="121" grpId="2" animBg="1"/>
      <p:bldP spid="122" grpId="0" animBg="1"/>
      <p:bldP spid="122" grpId="1" animBg="1"/>
      <p:bldP spid="122" grpId="2" animBg="1"/>
      <p:bldP spid="123" grpId="0" animBg="1"/>
      <p:bldP spid="123" grpId="1" animBg="1"/>
      <p:bldP spid="123" grpId="2" animBg="1"/>
      <p:bldP spid="124" grpId="0" animBg="1"/>
      <p:bldP spid="125" grpId="0" animBg="1"/>
      <p:bldP spid="126" grpId="0" animBg="1"/>
      <p:bldP spid="127" grpId="0" animBg="1"/>
      <p:bldP spid="127" grpId="1" animBg="1"/>
      <p:bldP spid="127" grpId="2"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73" grpId="0" animBg="1"/>
      <p:bldP spid="84" grpId="0" animBg="1"/>
      <p:bldP spid="10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43F51620-0DC9-429B-A362-69BB98181CE6}"/>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FFEE91C1-4B88-4790-90FC-EADA934400B8}"/>
              </a:ext>
            </a:extLst>
          </p:cNvPr>
          <p:cNvSpPr>
            <a:spLocks noGrp="1"/>
          </p:cNvSpPr>
          <p:nvPr>
            <p:ph type="sldNum" sz="quarter" idx="11"/>
          </p:nvPr>
        </p:nvSpPr>
        <p:spPr/>
        <p:txBody>
          <a:bodyPr/>
          <a:lstStyle/>
          <a:p>
            <a:fld id="{0970407D-EE58-4A0B-824B-1D3AE42DD9CF}" type="slidenum">
              <a:rPr lang="cs-CZ" altLang="cs-CZ" smtClean="0"/>
              <a:pPr/>
              <a:t>2</a:t>
            </a:fld>
            <a:endParaRPr lang="cs-CZ" altLang="cs-CZ" dirty="0"/>
          </a:p>
        </p:txBody>
      </p:sp>
      <p:sp>
        <p:nvSpPr>
          <p:cNvPr id="4" name="Nadpis 3">
            <a:extLst>
              <a:ext uri="{FF2B5EF4-FFF2-40B4-BE49-F238E27FC236}">
                <a16:creationId xmlns:a16="http://schemas.microsoft.com/office/drawing/2014/main" id="{F20AB659-9444-4BDA-B729-D81D56C329F4}"/>
              </a:ext>
            </a:extLst>
          </p:cNvPr>
          <p:cNvSpPr>
            <a:spLocks noGrp="1"/>
          </p:cNvSpPr>
          <p:nvPr>
            <p:ph type="title"/>
          </p:nvPr>
        </p:nvSpPr>
        <p:spPr/>
        <p:txBody>
          <a:bodyPr/>
          <a:lstStyle/>
          <a:p>
            <a:r>
              <a:rPr lang="cs-CZ" dirty="0" err="1"/>
              <a:t>Reprogramování</a:t>
            </a:r>
            <a:endParaRPr lang="cs-CZ" dirty="0"/>
          </a:p>
        </p:txBody>
      </p:sp>
      <p:sp>
        <p:nvSpPr>
          <p:cNvPr id="5" name="Zástupný obsah 4">
            <a:extLst>
              <a:ext uri="{FF2B5EF4-FFF2-40B4-BE49-F238E27FC236}">
                <a16:creationId xmlns:a16="http://schemas.microsoft.com/office/drawing/2014/main" id="{F67139B2-83D7-4697-9388-CC76933908A9}"/>
              </a:ext>
            </a:extLst>
          </p:cNvPr>
          <p:cNvSpPr>
            <a:spLocks noGrp="1"/>
          </p:cNvSpPr>
          <p:nvPr>
            <p:ph idx="1"/>
          </p:nvPr>
        </p:nvSpPr>
        <p:spPr/>
        <p:txBody>
          <a:bodyPr/>
          <a:lstStyle/>
          <a:p>
            <a:endParaRPr lang="cs-CZ"/>
          </a:p>
        </p:txBody>
      </p:sp>
    </p:spTree>
    <p:extLst>
      <p:ext uri="{BB962C8B-B14F-4D97-AF65-F5344CB8AC3E}">
        <p14:creationId xmlns:p14="http://schemas.microsoft.com/office/powerpoint/2010/main" val="957004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431BC5FD-6BB4-462B-9AFC-F7C50704DC09}"/>
              </a:ext>
            </a:extLst>
          </p:cNvPr>
          <p:cNvSpPr txBox="1">
            <a:spLocks noChangeArrowheads="1"/>
          </p:cNvSpPr>
          <p:nvPr/>
        </p:nvSpPr>
        <p:spPr bwMode="auto">
          <a:xfrm>
            <a:off x="0" y="0"/>
            <a:ext cx="12192000" cy="488950"/>
          </a:xfrm>
          <a:prstGeom prst="rect">
            <a:avLst/>
          </a:prstGeom>
          <a:solidFill>
            <a:schemeClr val="bg2"/>
          </a:solidFill>
          <a:ln>
            <a:noFill/>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cs-CZ" altLang="cs-CZ" b="1">
                <a:solidFill>
                  <a:schemeClr val="tx2"/>
                </a:solidFill>
              </a:rPr>
              <a:t>ZÁKLADNÍ KOMUNIKACE MEZI NEURONY</a:t>
            </a:r>
          </a:p>
        </p:txBody>
      </p:sp>
      <p:grpSp>
        <p:nvGrpSpPr>
          <p:cNvPr id="2" name="Skupina 19">
            <a:extLst>
              <a:ext uri="{FF2B5EF4-FFF2-40B4-BE49-F238E27FC236}">
                <a16:creationId xmlns:a16="http://schemas.microsoft.com/office/drawing/2014/main" id="{72916FC5-6891-4EE9-A355-925603F6099B}"/>
              </a:ext>
            </a:extLst>
          </p:cNvPr>
          <p:cNvGrpSpPr>
            <a:grpSpLocks/>
          </p:cNvGrpSpPr>
          <p:nvPr/>
        </p:nvGrpSpPr>
        <p:grpSpPr bwMode="auto">
          <a:xfrm>
            <a:off x="2560638" y="2332039"/>
            <a:ext cx="4259262" cy="2947987"/>
            <a:chOff x="1035957" y="2563586"/>
            <a:chExt cx="4259943" cy="2948214"/>
          </a:xfrm>
        </p:grpSpPr>
        <p:sp>
          <p:nvSpPr>
            <p:cNvPr id="5" name="Volný tvar 4">
              <a:extLst>
                <a:ext uri="{FF2B5EF4-FFF2-40B4-BE49-F238E27FC236}">
                  <a16:creationId xmlns:a16="http://schemas.microsoft.com/office/drawing/2014/main" id="{2C690828-13E0-4238-8322-68A9009BF531}"/>
                </a:ext>
              </a:extLst>
            </p:cNvPr>
            <p:cNvSpPr/>
            <p:nvPr/>
          </p:nvSpPr>
          <p:spPr>
            <a:xfrm>
              <a:off x="1035957" y="2563586"/>
              <a:ext cx="4259943" cy="2948214"/>
            </a:xfrm>
            <a:custGeom>
              <a:avLst/>
              <a:gdLst>
                <a:gd name="connsiteX0" fmla="*/ 74386 w 4259943"/>
                <a:gd name="connsiteY0" fmla="*/ 1518557 h 2948214"/>
                <a:gd name="connsiteX1" fmla="*/ 400957 w 4259943"/>
                <a:gd name="connsiteY1" fmla="*/ 1605643 h 2948214"/>
                <a:gd name="connsiteX2" fmla="*/ 640443 w 4259943"/>
                <a:gd name="connsiteY2" fmla="*/ 1627414 h 2948214"/>
                <a:gd name="connsiteX3" fmla="*/ 825500 w 4259943"/>
                <a:gd name="connsiteY3" fmla="*/ 1801585 h 2948214"/>
                <a:gd name="connsiteX4" fmla="*/ 1293586 w 4259943"/>
                <a:gd name="connsiteY4" fmla="*/ 1725385 h 2948214"/>
                <a:gd name="connsiteX5" fmla="*/ 1750786 w 4259943"/>
                <a:gd name="connsiteY5" fmla="*/ 1366157 h 2948214"/>
                <a:gd name="connsiteX6" fmla="*/ 2273300 w 4259943"/>
                <a:gd name="connsiteY6" fmla="*/ 908957 h 2948214"/>
                <a:gd name="connsiteX7" fmla="*/ 2578100 w 4259943"/>
                <a:gd name="connsiteY7" fmla="*/ 582385 h 2948214"/>
                <a:gd name="connsiteX8" fmla="*/ 2926443 w 4259943"/>
                <a:gd name="connsiteY8" fmla="*/ 353785 h 2948214"/>
                <a:gd name="connsiteX9" fmla="*/ 3067957 w 4259943"/>
                <a:gd name="connsiteY9" fmla="*/ 157843 h 2948214"/>
                <a:gd name="connsiteX10" fmla="*/ 3111500 w 4259943"/>
                <a:gd name="connsiteY10" fmla="*/ 5443 h 2948214"/>
                <a:gd name="connsiteX11" fmla="*/ 3340100 w 4259943"/>
                <a:gd name="connsiteY11" fmla="*/ 125185 h 2948214"/>
                <a:gd name="connsiteX12" fmla="*/ 3525157 w 4259943"/>
                <a:gd name="connsiteY12" fmla="*/ 277585 h 2948214"/>
                <a:gd name="connsiteX13" fmla="*/ 3296557 w 4259943"/>
                <a:gd name="connsiteY13" fmla="*/ 364671 h 2948214"/>
                <a:gd name="connsiteX14" fmla="*/ 3111500 w 4259943"/>
                <a:gd name="connsiteY14" fmla="*/ 353785 h 2948214"/>
                <a:gd name="connsiteX15" fmla="*/ 2872014 w 4259943"/>
                <a:gd name="connsiteY15" fmla="*/ 549728 h 2948214"/>
                <a:gd name="connsiteX16" fmla="*/ 2578100 w 4259943"/>
                <a:gd name="connsiteY16" fmla="*/ 745671 h 2948214"/>
                <a:gd name="connsiteX17" fmla="*/ 2186214 w 4259943"/>
                <a:gd name="connsiteY17" fmla="*/ 1126671 h 2948214"/>
                <a:gd name="connsiteX18" fmla="*/ 1674586 w 4259943"/>
                <a:gd name="connsiteY18" fmla="*/ 1551214 h 2948214"/>
                <a:gd name="connsiteX19" fmla="*/ 1348014 w 4259943"/>
                <a:gd name="connsiteY19" fmla="*/ 1834243 h 2948214"/>
                <a:gd name="connsiteX20" fmla="*/ 1478643 w 4259943"/>
                <a:gd name="connsiteY20" fmla="*/ 1910443 h 2948214"/>
                <a:gd name="connsiteX21" fmla="*/ 1500414 w 4259943"/>
                <a:gd name="connsiteY21" fmla="*/ 2030185 h 2948214"/>
                <a:gd name="connsiteX22" fmla="*/ 1739900 w 4259943"/>
                <a:gd name="connsiteY22" fmla="*/ 2041071 h 2948214"/>
                <a:gd name="connsiteX23" fmla="*/ 2273300 w 4259943"/>
                <a:gd name="connsiteY23" fmla="*/ 2171700 h 2948214"/>
                <a:gd name="connsiteX24" fmla="*/ 2697843 w 4259943"/>
                <a:gd name="connsiteY24" fmla="*/ 2356757 h 2948214"/>
                <a:gd name="connsiteX25" fmla="*/ 3318329 w 4259943"/>
                <a:gd name="connsiteY25" fmla="*/ 2574471 h 2948214"/>
                <a:gd name="connsiteX26" fmla="*/ 4069443 w 4259943"/>
                <a:gd name="connsiteY26" fmla="*/ 2661557 h 2948214"/>
                <a:gd name="connsiteX27" fmla="*/ 4243614 w 4259943"/>
                <a:gd name="connsiteY27" fmla="*/ 2661557 h 2948214"/>
                <a:gd name="connsiteX28" fmla="*/ 4167414 w 4259943"/>
                <a:gd name="connsiteY28" fmla="*/ 2846614 h 2948214"/>
                <a:gd name="connsiteX29" fmla="*/ 4134757 w 4259943"/>
                <a:gd name="connsiteY29" fmla="*/ 2933700 h 2948214"/>
                <a:gd name="connsiteX30" fmla="*/ 3960586 w 4259943"/>
                <a:gd name="connsiteY30" fmla="*/ 2781300 h 2948214"/>
                <a:gd name="connsiteX31" fmla="*/ 3361872 w 4259943"/>
                <a:gd name="connsiteY31" fmla="*/ 2683328 h 2948214"/>
                <a:gd name="connsiteX32" fmla="*/ 2676072 w 4259943"/>
                <a:gd name="connsiteY32" fmla="*/ 2454728 h 2948214"/>
                <a:gd name="connsiteX33" fmla="*/ 2022929 w 4259943"/>
                <a:gd name="connsiteY33" fmla="*/ 2226128 h 2948214"/>
                <a:gd name="connsiteX34" fmla="*/ 1533072 w 4259943"/>
                <a:gd name="connsiteY34" fmla="*/ 2117271 h 2948214"/>
                <a:gd name="connsiteX35" fmla="*/ 1456872 w 4259943"/>
                <a:gd name="connsiteY35" fmla="*/ 2193471 h 2948214"/>
                <a:gd name="connsiteX36" fmla="*/ 1805214 w 4259943"/>
                <a:gd name="connsiteY36" fmla="*/ 2498271 h 2948214"/>
                <a:gd name="connsiteX37" fmla="*/ 1391557 w 4259943"/>
                <a:gd name="connsiteY37" fmla="*/ 2258785 h 2948214"/>
                <a:gd name="connsiteX38" fmla="*/ 1250043 w 4259943"/>
                <a:gd name="connsiteY38" fmla="*/ 2868385 h 2948214"/>
                <a:gd name="connsiteX39" fmla="*/ 1239157 w 4259943"/>
                <a:gd name="connsiteY39" fmla="*/ 2269671 h 2948214"/>
                <a:gd name="connsiteX40" fmla="*/ 967014 w 4259943"/>
                <a:gd name="connsiteY40" fmla="*/ 2422071 h 2948214"/>
                <a:gd name="connsiteX41" fmla="*/ 749300 w 4259943"/>
                <a:gd name="connsiteY41" fmla="*/ 2933700 h 2948214"/>
                <a:gd name="connsiteX42" fmla="*/ 912586 w 4259943"/>
                <a:gd name="connsiteY42" fmla="*/ 2334985 h 2948214"/>
                <a:gd name="connsiteX43" fmla="*/ 618672 w 4259943"/>
                <a:gd name="connsiteY43" fmla="*/ 2378528 h 2948214"/>
                <a:gd name="connsiteX44" fmla="*/ 792843 w 4259943"/>
                <a:gd name="connsiteY44" fmla="*/ 2247900 h 2948214"/>
                <a:gd name="connsiteX45" fmla="*/ 618672 w 4259943"/>
                <a:gd name="connsiteY45" fmla="*/ 2106385 h 2948214"/>
                <a:gd name="connsiteX46" fmla="*/ 30843 w 4259943"/>
                <a:gd name="connsiteY46" fmla="*/ 2084614 h 2948214"/>
                <a:gd name="connsiteX47" fmla="*/ 433614 w 4259943"/>
                <a:gd name="connsiteY47" fmla="*/ 2019300 h 2948214"/>
                <a:gd name="connsiteX48" fmla="*/ 760186 w 4259943"/>
                <a:gd name="connsiteY48" fmla="*/ 1921328 h 2948214"/>
                <a:gd name="connsiteX49" fmla="*/ 586014 w 4259943"/>
                <a:gd name="connsiteY49" fmla="*/ 1670957 h 2948214"/>
                <a:gd name="connsiteX50" fmla="*/ 259443 w 4259943"/>
                <a:gd name="connsiteY50" fmla="*/ 1638300 h 2948214"/>
                <a:gd name="connsiteX51" fmla="*/ 74386 w 4259943"/>
                <a:gd name="connsiteY51" fmla="*/ 1518557 h 294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259943" h="2948214">
                  <a:moveTo>
                    <a:pt x="74386" y="1518557"/>
                  </a:moveTo>
                  <a:cubicBezTo>
                    <a:pt x="97972" y="1513114"/>
                    <a:pt x="306614" y="1587500"/>
                    <a:pt x="400957" y="1605643"/>
                  </a:cubicBezTo>
                  <a:cubicBezTo>
                    <a:pt x="495300" y="1623786"/>
                    <a:pt x="569686" y="1594757"/>
                    <a:pt x="640443" y="1627414"/>
                  </a:cubicBezTo>
                  <a:cubicBezTo>
                    <a:pt x="711200" y="1660071"/>
                    <a:pt x="716643" y="1785256"/>
                    <a:pt x="825500" y="1801585"/>
                  </a:cubicBezTo>
                  <a:cubicBezTo>
                    <a:pt x="934357" y="1817914"/>
                    <a:pt x="1139372" y="1797956"/>
                    <a:pt x="1293586" y="1725385"/>
                  </a:cubicBezTo>
                  <a:cubicBezTo>
                    <a:pt x="1447800" y="1652814"/>
                    <a:pt x="1587500" y="1502228"/>
                    <a:pt x="1750786" y="1366157"/>
                  </a:cubicBezTo>
                  <a:cubicBezTo>
                    <a:pt x="1914072" y="1230086"/>
                    <a:pt x="2135414" y="1039586"/>
                    <a:pt x="2273300" y="908957"/>
                  </a:cubicBezTo>
                  <a:cubicBezTo>
                    <a:pt x="2411186" y="778328"/>
                    <a:pt x="2469243" y="674914"/>
                    <a:pt x="2578100" y="582385"/>
                  </a:cubicBezTo>
                  <a:cubicBezTo>
                    <a:pt x="2686957" y="489856"/>
                    <a:pt x="2844800" y="424542"/>
                    <a:pt x="2926443" y="353785"/>
                  </a:cubicBezTo>
                  <a:cubicBezTo>
                    <a:pt x="3008086" y="283028"/>
                    <a:pt x="3037114" y="215900"/>
                    <a:pt x="3067957" y="157843"/>
                  </a:cubicBezTo>
                  <a:cubicBezTo>
                    <a:pt x="3098800" y="99786"/>
                    <a:pt x="3066143" y="10886"/>
                    <a:pt x="3111500" y="5443"/>
                  </a:cubicBezTo>
                  <a:cubicBezTo>
                    <a:pt x="3156857" y="0"/>
                    <a:pt x="3271157" y="79828"/>
                    <a:pt x="3340100" y="125185"/>
                  </a:cubicBezTo>
                  <a:cubicBezTo>
                    <a:pt x="3409043" y="170542"/>
                    <a:pt x="3532414" y="237671"/>
                    <a:pt x="3525157" y="277585"/>
                  </a:cubicBezTo>
                  <a:cubicBezTo>
                    <a:pt x="3517900" y="317499"/>
                    <a:pt x="3365500" y="351971"/>
                    <a:pt x="3296557" y="364671"/>
                  </a:cubicBezTo>
                  <a:cubicBezTo>
                    <a:pt x="3227614" y="377371"/>
                    <a:pt x="3182257" y="322942"/>
                    <a:pt x="3111500" y="353785"/>
                  </a:cubicBezTo>
                  <a:cubicBezTo>
                    <a:pt x="3040743" y="384628"/>
                    <a:pt x="2960914" y="484414"/>
                    <a:pt x="2872014" y="549728"/>
                  </a:cubicBezTo>
                  <a:cubicBezTo>
                    <a:pt x="2783114" y="615042"/>
                    <a:pt x="2692400" y="649514"/>
                    <a:pt x="2578100" y="745671"/>
                  </a:cubicBezTo>
                  <a:cubicBezTo>
                    <a:pt x="2463800" y="841828"/>
                    <a:pt x="2336800" y="992414"/>
                    <a:pt x="2186214" y="1126671"/>
                  </a:cubicBezTo>
                  <a:cubicBezTo>
                    <a:pt x="2035628" y="1260928"/>
                    <a:pt x="1814286" y="1433285"/>
                    <a:pt x="1674586" y="1551214"/>
                  </a:cubicBezTo>
                  <a:cubicBezTo>
                    <a:pt x="1534886" y="1669143"/>
                    <a:pt x="1380671" y="1774372"/>
                    <a:pt x="1348014" y="1834243"/>
                  </a:cubicBezTo>
                  <a:cubicBezTo>
                    <a:pt x="1315357" y="1894114"/>
                    <a:pt x="1453243" y="1877786"/>
                    <a:pt x="1478643" y="1910443"/>
                  </a:cubicBezTo>
                  <a:cubicBezTo>
                    <a:pt x="1504043" y="1943100"/>
                    <a:pt x="1456871" y="2008414"/>
                    <a:pt x="1500414" y="2030185"/>
                  </a:cubicBezTo>
                  <a:cubicBezTo>
                    <a:pt x="1543957" y="2051956"/>
                    <a:pt x="1611086" y="2017485"/>
                    <a:pt x="1739900" y="2041071"/>
                  </a:cubicBezTo>
                  <a:cubicBezTo>
                    <a:pt x="1868714" y="2064657"/>
                    <a:pt x="2113643" y="2119086"/>
                    <a:pt x="2273300" y="2171700"/>
                  </a:cubicBezTo>
                  <a:cubicBezTo>
                    <a:pt x="2432957" y="2224314"/>
                    <a:pt x="2523672" y="2289629"/>
                    <a:pt x="2697843" y="2356757"/>
                  </a:cubicBezTo>
                  <a:cubicBezTo>
                    <a:pt x="2872014" y="2423885"/>
                    <a:pt x="3089729" y="2523671"/>
                    <a:pt x="3318329" y="2574471"/>
                  </a:cubicBezTo>
                  <a:cubicBezTo>
                    <a:pt x="3546929" y="2625271"/>
                    <a:pt x="3915229" y="2647043"/>
                    <a:pt x="4069443" y="2661557"/>
                  </a:cubicBezTo>
                  <a:cubicBezTo>
                    <a:pt x="4223657" y="2676071"/>
                    <a:pt x="4227286" y="2630714"/>
                    <a:pt x="4243614" y="2661557"/>
                  </a:cubicBezTo>
                  <a:cubicBezTo>
                    <a:pt x="4259943" y="2692400"/>
                    <a:pt x="4185557" y="2801257"/>
                    <a:pt x="4167414" y="2846614"/>
                  </a:cubicBezTo>
                  <a:cubicBezTo>
                    <a:pt x="4149271" y="2891971"/>
                    <a:pt x="4169228" y="2944586"/>
                    <a:pt x="4134757" y="2933700"/>
                  </a:cubicBezTo>
                  <a:cubicBezTo>
                    <a:pt x="4100286" y="2922814"/>
                    <a:pt x="4089400" y="2823029"/>
                    <a:pt x="3960586" y="2781300"/>
                  </a:cubicBezTo>
                  <a:cubicBezTo>
                    <a:pt x="3831772" y="2739571"/>
                    <a:pt x="3575958" y="2737757"/>
                    <a:pt x="3361872" y="2683328"/>
                  </a:cubicBezTo>
                  <a:cubicBezTo>
                    <a:pt x="3147786" y="2628899"/>
                    <a:pt x="2676072" y="2454728"/>
                    <a:pt x="2676072" y="2454728"/>
                  </a:cubicBezTo>
                  <a:cubicBezTo>
                    <a:pt x="2452915" y="2378528"/>
                    <a:pt x="2213429" y="2282371"/>
                    <a:pt x="2022929" y="2226128"/>
                  </a:cubicBezTo>
                  <a:cubicBezTo>
                    <a:pt x="1832429" y="2169885"/>
                    <a:pt x="1627415" y="2122714"/>
                    <a:pt x="1533072" y="2117271"/>
                  </a:cubicBezTo>
                  <a:cubicBezTo>
                    <a:pt x="1438729" y="2111828"/>
                    <a:pt x="1411515" y="2129971"/>
                    <a:pt x="1456872" y="2193471"/>
                  </a:cubicBezTo>
                  <a:cubicBezTo>
                    <a:pt x="1502229" y="2256971"/>
                    <a:pt x="1816100" y="2487385"/>
                    <a:pt x="1805214" y="2498271"/>
                  </a:cubicBezTo>
                  <a:cubicBezTo>
                    <a:pt x="1794328" y="2509157"/>
                    <a:pt x="1484085" y="2197099"/>
                    <a:pt x="1391557" y="2258785"/>
                  </a:cubicBezTo>
                  <a:cubicBezTo>
                    <a:pt x="1299029" y="2320471"/>
                    <a:pt x="1275443" y="2866571"/>
                    <a:pt x="1250043" y="2868385"/>
                  </a:cubicBezTo>
                  <a:cubicBezTo>
                    <a:pt x="1224643" y="2870199"/>
                    <a:pt x="1286328" y="2344057"/>
                    <a:pt x="1239157" y="2269671"/>
                  </a:cubicBezTo>
                  <a:cubicBezTo>
                    <a:pt x="1191986" y="2195285"/>
                    <a:pt x="1048657" y="2311400"/>
                    <a:pt x="967014" y="2422071"/>
                  </a:cubicBezTo>
                  <a:cubicBezTo>
                    <a:pt x="885371" y="2532742"/>
                    <a:pt x="758371" y="2948214"/>
                    <a:pt x="749300" y="2933700"/>
                  </a:cubicBezTo>
                  <a:cubicBezTo>
                    <a:pt x="740229" y="2919186"/>
                    <a:pt x="934357" y="2427514"/>
                    <a:pt x="912586" y="2334985"/>
                  </a:cubicBezTo>
                  <a:cubicBezTo>
                    <a:pt x="890815" y="2242456"/>
                    <a:pt x="638629" y="2393042"/>
                    <a:pt x="618672" y="2378528"/>
                  </a:cubicBezTo>
                  <a:cubicBezTo>
                    <a:pt x="598715" y="2364014"/>
                    <a:pt x="792843" y="2293257"/>
                    <a:pt x="792843" y="2247900"/>
                  </a:cubicBezTo>
                  <a:cubicBezTo>
                    <a:pt x="792843" y="2202543"/>
                    <a:pt x="745672" y="2133599"/>
                    <a:pt x="618672" y="2106385"/>
                  </a:cubicBezTo>
                  <a:cubicBezTo>
                    <a:pt x="491672" y="2079171"/>
                    <a:pt x="61686" y="2099128"/>
                    <a:pt x="30843" y="2084614"/>
                  </a:cubicBezTo>
                  <a:cubicBezTo>
                    <a:pt x="0" y="2070100"/>
                    <a:pt x="312057" y="2046514"/>
                    <a:pt x="433614" y="2019300"/>
                  </a:cubicBezTo>
                  <a:cubicBezTo>
                    <a:pt x="555171" y="1992086"/>
                    <a:pt x="734786" y="1979385"/>
                    <a:pt x="760186" y="1921328"/>
                  </a:cubicBezTo>
                  <a:cubicBezTo>
                    <a:pt x="785586" y="1863271"/>
                    <a:pt x="669471" y="1718128"/>
                    <a:pt x="586014" y="1670957"/>
                  </a:cubicBezTo>
                  <a:cubicBezTo>
                    <a:pt x="502557" y="1623786"/>
                    <a:pt x="346528" y="1661886"/>
                    <a:pt x="259443" y="1638300"/>
                  </a:cubicBezTo>
                  <a:cubicBezTo>
                    <a:pt x="172358" y="1614714"/>
                    <a:pt x="50800" y="1524000"/>
                    <a:pt x="74386" y="1518557"/>
                  </a:cubicBezTo>
                  <a:close/>
                </a:path>
              </a:pathLst>
            </a:cu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9" name="Elipsa 8">
              <a:extLst>
                <a:ext uri="{FF2B5EF4-FFF2-40B4-BE49-F238E27FC236}">
                  <a16:creationId xmlns:a16="http://schemas.microsoft.com/office/drawing/2014/main" id="{DE64CF6F-EF42-4506-92DB-FCB5DED0CFAD}"/>
                </a:ext>
              </a:extLst>
            </p:cNvPr>
            <p:cNvSpPr/>
            <p:nvPr/>
          </p:nvSpPr>
          <p:spPr>
            <a:xfrm>
              <a:off x="1907633" y="4581453"/>
              <a:ext cx="360421" cy="144474"/>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grpSp>
        <p:nvGrpSpPr>
          <p:cNvPr id="3" name="Skupina 18">
            <a:extLst>
              <a:ext uri="{FF2B5EF4-FFF2-40B4-BE49-F238E27FC236}">
                <a16:creationId xmlns:a16="http://schemas.microsoft.com/office/drawing/2014/main" id="{33F609F1-93EA-478C-B49C-672BD06653D3}"/>
              </a:ext>
            </a:extLst>
          </p:cNvPr>
          <p:cNvGrpSpPr>
            <a:grpSpLocks/>
          </p:cNvGrpSpPr>
          <p:nvPr/>
        </p:nvGrpSpPr>
        <p:grpSpPr bwMode="auto">
          <a:xfrm>
            <a:off x="5380038" y="1125538"/>
            <a:ext cx="2724150" cy="1358900"/>
            <a:chOff x="3855357" y="1357086"/>
            <a:chExt cx="2725058" cy="1358900"/>
          </a:xfrm>
        </p:grpSpPr>
        <p:sp>
          <p:nvSpPr>
            <p:cNvPr id="6" name="Volný tvar 5">
              <a:extLst>
                <a:ext uri="{FF2B5EF4-FFF2-40B4-BE49-F238E27FC236}">
                  <a16:creationId xmlns:a16="http://schemas.microsoft.com/office/drawing/2014/main" id="{C13FEA69-BF56-49A6-B787-2246827AD962}"/>
                </a:ext>
              </a:extLst>
            </p:cNvPr>
            <p:cNvSpPr/>
            <p:nvPr/>
          </p:nvSpPr>
          <p:spPr>
            <a:xfrm>
              <a:off x="3855357" y="1357086"/>
              <a:ext cx="2725058" cy="1358900"/>
            </a:xfrm>
            <a:custGeom>
              <a:avLst/>
              <a:gdLst>
                <a:gd name="connsiteX0" fmla="*/ 2501900 w 2725058"/>
                <a:gd name="connsiteY0" fmla="*/ 232228 h 1358900"/>
                <a:gd name="connsiteX1" fmla="*/ 2088243 w 2725058"/>
                <a:gd name="connsiteY1" fmla="*/ 460828 h 1358900"/>
                <a:gd name="connsiteX2" fmla="*/ 1620157 w 2725058"/>
                <a:gd name="connsiteY2" fmla="*/ 765628 h 1358900"/>
                <a:gd name="connsiteX3" fmla="*/ 1217386 w 2725058"/>
                <a:gd name="connsiteY3" fmla="*/ 1026885 h 1358900"/>
                <a:gd name="connsiteX4" fmla="*/ 1075872 w 2725058"/>
                <a:gd name="connsiteY4" fmla="*/ 1233714 h 1358900"/>
                <a:gd name="connsiteX5" fmla="*/ 879929 w 2725058"/>
                <a:gd name="connsiteY5" fmla="*/ 1353457 h 1358900"/>
                <a:gd name="connsiteX6" fmla="*/ 553357 w 2725058"/>
                <a:gd name="connsiteY6" fmla="*/ 1201057 h 1358900"/>
                <a:gd name="connsiteX7" fmla="*/ 509814 w 2725058"/>
                <a:gd name="connsiteY7" fmla="*/ 1026885 h 1358900"/>
                <a:gd name="connsiteX8" fmla="*/ 63500 w 2725058"/>
                <a:gd name="connsiteY8" fmla="*/ 961571 h 1358900"/>
                <a:gd name="connsiteX9" fmla="*/ 128814 w 2725058"/>
                <a:gd name="connsiteY9" fmla="*/ 928914 h 1358900"/>
                <a:gd name="connsiteX10" fmla="*/ 520700 w 2725058"/>
                <a:gd name="connsiteY10" fmla="*/ 994228 h 1358900"/>
                <a:gd name="connsiteX11" fmla="*/ 596900 w 2725058"/>
                <a:gd name="connsiteY11" fmla="*/ 918028 h 1358900"/>
                <a:gd name="connsiteX12" fmla="*/ 183243 w 2725058"/>
                <a:gd name="connsiteY12" fmla="*/ 645885 h 1358900"/>
                <a:gd name="connsiteX13" fmla="*/ 259443 w 2725058"/>
                <a:gd name="connsiteY13" fmla="*/ 547914 h 1358900"/>
                <a:gd name="connsiteX14" fmla="*/ 248557 w 2725058"/>
                <a:gd name="connsiteY14" fmla="*/ 635000 h 1358900"/>
                <a:gd name="connsiteX15" fmla="*/ 553357 w 2725058"/>
                <a:gd name="connsiteY15" fmla="*/ 809171 h 1358900"/>
                <a:gd name="connsiteX16" fmla="*/ 803729 w 2725058"/>
                <a:gd name="connsiteY16" fmla="*/ 852714 h 1358900"/>
                <a:gd name="connsiteX17" fmla="*/ 1054100 w 2725058"/>
                <a:gd name="connsiteY17" fmla="*/ 580571 h 1358900"/>
                <a:gd name="connsiteX18" fmla="*/ 1217386 w 2725058"/>
                <a:gd name="connsiteY18" fmla="*/ 504371 h 1358900"/>
                <a:gd name="connsiteX19" fmla="*/ 1021443 w 2725058"/>
                <a:gd name="connsiteY19" fmla="*/ 656771 h 1358900"/>
                <a:gd name="connsiteX20" fmla="*/ 967014 w 2725058"/>
                <a:gd name="connsiteY20" fmla="*/ 798285 h 1358900"/>
                <a:gd name="connsiteX21" fmla="*/ 1141186 w 2725058"/>
                <a:gd name="connsiteY21" fmla="*/ 874485 h 1358900"/>
                <a:gd name="connsiteX22" fmla="*/ 1413329 w 2725058"/>
                <a:gd name="connsiteY22" fmla="*/ 809171 h 1358900"/>
                <a:gd name="connsiteX23" fmla="*/ 1946729 w 2725058"/>
                <a:gd name="connsiteY23" fmla="*/ 449943 h 1358900"/>
                <a:gd name="connsiteX24" fmla="*/ 2338614 w 2725058"/>
                <a:gd name="connsiteY24" fmla="*/ 210457 h 1358900"/>
                <a:gd name="connsiteX25" fmla="*/ 2305957 w 2725058"/>
                <a:gd name="connsiteY25" fmla="*/ 79828 h 1358900"/>
                <a:gd name="connsiteX26" fmla="*/ 2414814 w 2725058"/>
                <a:gd name="connsiteY26" fmla="*/ 25400 h 1358900"/>
                <a:gd name="connsiteX27" fmla="*/ 2708729 w 2725058"/>
                <a:gd name="connsiteY27" fmla="*/ 232228 h 1358900"/>
                <a:gd name="connsiteX28" fmla="*/ 2501900 w 2725058"/>
                <a:gd name="connsiteY28" fmla="*/ 232228 h 135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25058" h="1358900">
                  <a:moveTo>
                    <a:pt x="2501900" y="232228"/>
                  </a:moveTo>
                  <a:cubicBezTo>
                    <a:pt x="2398486" y="270328"/>
                    <a:pt x="2235200" y="371928"/>
                    <a:pt x="2088243" y="460828"/>
                  </a:cubicBezTo>
                  <a:cubicBezTo>
                    <a:pt x="1941286" y="549728"/>
                    <a:pt x="1620157" y="765628"/>
                    <a:pt x="1620157" y="765628"/>
                  </a:cubicBezTo>
                  <a:cubicBezTo>
                    <a:pt x="1475014" y="859971"/>
                    <a:pt x="1308100" y="948871"/>
                    <a:pt x="1217386" y="1026885"/>
                  </a:cubicBezTo>
                  <a:cubicBezTo>
                    <a:pt x="1126672" y="1104899"/>
                    <a:pt x="1132115" y="1179285"/>
                    <a:pt x="1075872" y="1233714"/>
                  </a:cubicBezTo>
                  <a:cubicBezTo>
                    <a:pt x="1019629" y="1288143"/>
                    <a:pt x="967015" y="1358900"/>
                    <a:pt x="879929" y="1353457"/>
                  </a:cubicBezTo>
                  <a:cubicBezTo>
                    <a:pt x="792843" y="1348014"/>
                    <a:pt x="615043" y="1255486"/>
                    <a:pt x="553357" y="1201057"/>
                  </a:cubicBezTo>
                  <a:cubicBezTo>
                    <a:pt x="491671" y="1146628"/>
                    <a:pt x="591457" y="1066799"/>
                    <a:pt x="509814" y="1026885"/>
                  </a:cubicBezTo>
                  <a:cubicBezTo>
                    <a:pt x="428171" y="986971"/>
                    <a:pt x="127000" y="977899"/>
                    <a:pt x="63500" y="961571"/>
                  </a:cubicBezTo>
                  <a:cubicBezTo>
                    <a:pt x="0" y="945243"/>
                    <a:pt x="52614" y="923471"/>
                    <a:pt x="128814" y="928914"/>
                  </a:cubicBezTo>
                  <a:cubicBezTo>
                    <a:pt x="205014" y="934357"/>
                    <a:pt x="442686" y="996042"/>
                    <a:pt x="520700" y="994228"/>
                  </a:cubicBezTo>
                  <a:cubicBezTo>
                    <a:pt x="598714" y="992414"/>
                    <a:pt x="653143" y="976085"/>
                    <a:pt x="596900" y="918028"/>
                  </a:cubicBezTo>
                  <a:cubicBezTo>
                    <a:pt x="540657" y="859971"/>
                    <a:pt x="239486" y="707571"/>
                    <a:pt x="183243" y="645885"/>
                  </a:cubicBezTo>
                  <a:cubicBezTo>
                    <a:pt x="127000" y="584199"/>
                    <a:pt x="248558" y="549728"/>
                    <a:pt x="259443" y="547914"/>
                  </a:cubicBezTo>
                  <a:cubicBezTo>
                    <a:pt x="270328" y="546100"/>
                    <a:pt x="199571" y="591457"/>
                    <a:pt x="248557" y="635000"/>
                  </a:cubicBezTo>
                  <a:cubicBezTo>
                    <a:pt x="297543" y="678543"/>
                    <a:pt x="460828" y="772885"/>
                    <a:pt x="553357" y="809171"/>
                  </a:cubicBezTo>
                  <a:cubicBezTo>
                    <a:pt x="645886" y="845457"/>
                    <a:pt x="720272" y="890814"/>
                    <a:pt x="803729" y="852714"/>
                  </a:cubicBezTo>
                  <a:cubicBezTo>
                    <a:pt x="887186" y="814614"/>
                    <a:pt x="985157" y="638628"/>
                    <a:pt x="1054100" y="580571"/>
                  </a:cubicBezTo>
                  <a:cubicBezTo>
                    <a:pt x="1123043" y="522514"/>
                    <a:pt x="1222829" y="491671"/>
                    <a:pt x="1217386" y="504371"/>
                  </a:cubicBezTo>
                  <a:cubicBezTo>
                    <a:pt x="1211943" y="517071"/>
                    <a:pt x="1063172" y="607785"/>
                    <a:pt x="1021443" y="656771"/>
                  </a:cubicBezTo>
                  <a:cubicBezTo>
                    <a:pt x="979714" y="705757"/>
                    <a:pt x="947057" y="761999"/>
                    <a:pt x="967014" y="798285"/>
                  </a:cubicBezTo>
                  <a:cubicBezTo>
                    <a:pt x="986971" y="834571"/>
                    <a:pt x="1066800" y="872671"/>
                    <a:pt x="1141186" y="874485"/>
                  </a:cubicBezTo>
                  <a:cubicBezTo>
                    <a:pt x="1215572" y="876299"/>
                    <a:pt x="1279072" y="879928"/>
                    <a:pt x="1413329" y="809171"/>
                  </a:cubicBezTo>
                  <a:cubicBezTo>
                    <a:pt x="1547586" y="738414"/>
                    <a:pt x="1792515" y="549729"/>
                    <a:pt x="1946729" y="449943"/>
                  </a:cubicBezTo>
                  <a:cubicBezTo>
                    <a:pt x="2100943" y="350157"/>
                    <a:pt x="2278743" y="272143"/>
                    <a:pt x="2338614" y="210457"/>
                  </a:cubicBezTo>
                  <a:cubicBezTo>
                    <a:pt x="2398485" y="148771"/>
                    <a:pt x="2293257" y="110671"/>
                    <a:pt x="2305957" y="79828"/>
                  </a:cubicBezTo>
                  <a:cubicBezTo>
                    <a:pt x="2318657" y="48985"/>
                    <a:pt x="2347685" y="0"/>
                    <a:pt x="2414814" y="25400"/>
                  </a:cubicBezTo>
                  <a:cubicBezTo>
                    <a:pt x="2481943" y="50800"/>
                    <a:pt x="2692400" y="195942"/>
                    <a:pt x="2708729" y="232228"/>
                  </a:cubicBezTo>
                  <a:cubicBezTo>
                    <a:pt x="2725058" y="268514"/>
                    <a:pt x="2605314" y="194128"/>
                    <a:pt x="2501900" y="232228"/>
                  </a:cubicBezTo>
                  <a:close/>
                </a:path>
              </a:pathLst>
            </a:cu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0" name="Elipsa 9">
              <a:extLst>
                <a:ext uri="{FF2B5EF4-FFF2-40B4-BE49-F238E27FC236}">
                  <a16:creationId xmlns:a16="http://schemas.microsoft.com/office/drawing/2014/main" id="{F55608EF-0182-4219-8D1E-CFE80DD1EEB4}"/>
                </a:ext>
              </a:extLst>
            </p:cNvPr>
            <p:cNvSpPr/>
            <p:nvPr/>
          </p:nvSpPr>
          <p:spPr>
            <a:xfrm rot="19858102">
              <a:off x="4574734" y="2404836"/>
              <a:ext cx="257261" cy="111125"/>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grpSp>
        <p:nvGrpSpPr>
          <p:cNvPr id="15" name="Skupina 20">
            <a:extLst>
              <a:ext uri="{FF2B5EF4-FFF2-40B4-BE49-F238E27FC236}">
                <a16:creationId xmlns:a16="http://schemas.microsoft.com/office/drawing/2014/main" id="{8BD51012-ABB4-4850-B78E-2549B24F179F}"/>
              </a:ext>
            </a:extLst>
          </p:cNvPr>
          <p:cNvGrpSpPr>
            <a:grpSpLocks/>
          </p:cNvGrpSpPr>
          <p:nvPr/>
        </p:nvGrpSpPr>
        <p:grpSpPr bwMode="auto">
          <a:xfrm>
            <a:off x="6405564" y="2295526"/>
            <a:ext cx="1616075" cy="3800475"/>
            <a:chOff x="4882243" y="2527300"/>
            <a:chExt cx="1614714" cy="3800928"/>
          </a:xfrm>
        </p:grpSpPr>
        <p:sp>
          <p:nvSpPr>
            <p:cNvPr id="7" name="Volný tvar 6">
              <a:extLst>
                <a:ext uri="{FF2B5EF4-FFF2-40B4-BE49-F238E27FC236}">
                  <a16:creationId xmlns:a16="http://schemas.microsoft.com/office/drawing/2014/main" id="{46DD4CE2-A9D5-473B-A2B8-55F0CCFA166A}"/>
                </a:ext>
              </a:extLst>
            </p:cNvPr>
            <p:cNvSpPr/>
            <p:nvPr/>
          </p:nvSpPr>
          <p:spPr>
            <a:xfrm>
              <a:off x="4882243" y="2527300"/>
              <a:ext cx="1614714" cy="3800928"/>
            </a:xfrm>
            <a:custGeom>
              <a:avLst/>
              <a:gdLst>
                <a:gd name="connsiteX0" fmla="*/ 92528 w 1614714"/>
                <a:gd name="connsiteY0" fmla="*/ 3361871 h 3800928"/>
                <a:gd name="connsiteX1" fmla="*/ 364671 w 1614714"/>
                <a:gd name="connsiteY1" fmla="*/ 3155043 h 3800928"/>
                <a:gd name="connsiteX2" fmla="*/ 451757 w 1614714"/>
                <a:gd name="connsiteY2" fmla="*/ 3089729 h 3800928"/>
                <a:gd name="connsiteX3" fmla="*/ 462643 w 1614714"/>
                <a:gd name="connsiteY3" fmla="*/ 2893786 h 3800928"/>
                <a:gd name="connsiteX4" fmla="*/ 571500 w 1614714"/>
                <a:gd name="connsiteY4" fmla="*/ 2697843 h 3800928"/>
                <a:gd name="connsiteX5" fmla="*/ 1006928 w 1614714"/>
                <a:gd name="connsiteY5" fmla="*/ 2632529 h 3800928"/>
                <a:gd name="connsiteX6" fmla="*/ 1191986 w 1614714"/>
                <a:gd name="connsiteY6" fmla="*/ 2316843 h 3800928"/>
                <a:gd name="connsiteX7" fmla="*/ 1453243 w 1614714"/>
                <a:gd name="connsiteY7" fmla="*/ 1554843 h 3800928"/>
                <a:gd name="connsiteX8" fmla="*/ 1453243 w 1614714"/>
                <a:gd name="connsiteY8" fmla="*/ 738414 h 3800928"/>
                <a:gd name="connsiteX9" fmla="*/ 865414 w 1614714"/>
                <a:gd name="connsiteY9" fmla="*/ 368300 h 3800928"/>
                <a:gd name="connsiteX10" fmla="*/ 190500 w 1614714"/>
                <a:gd name="connsiteY10" fmla="*/ 194129 h 3800928"/>
                <a:gd name="connsiteX11" fmla="*/ 5443 w 1614714"/>
                <a:gd name="connsiteY11" fmla="*/ 194129 h 3800928"/>
                <a:gd name="connsiteX12" fmla="*/ 157843 w 1614714"/>
                <a:gd name="connsiteY12" fmla="*/ 9071 h 3800928"/>
                <a:gd name="connsiteX13" fmla="*/ 234043 w 1614714"/>
                <a:gd name="connsiteY13" fmla="*/ 139700 h 3800928"/>
                <a:gd name="connsiteX14" fmla="*/ 625928 w 1614714"/>
                <a:gd name="connsiteY14" fmla="*/ 259443 h 3800928"/>
                <a:gd name="connsiteX15" fmla="*/ 1159328 w 1614714"/>
                <a:gd name="connsiteY15" fmla="*/ 400957 h 3800928"/>
                <a:gd name="connsiteX16" fmla="*/ 1496786 w 1614714"/>
                <a:gd name="connsiteY16" fmla="*/ 662214 h 3800928"/>
                <a:gd name="connsiteX17" fmla="*/ 1605643 w 1614714"/>
                <a:gd name="connsiteY17" fmla="*/ 1130300 h 3800928"/>
                <a:gd name="connsiteX18" fmla="*/ 1442357 w 1614714"/>
                <a:gd name="connsiteY18" fmla="*/ 1935843 h 3800928"/>
                <a:gd name="connsiteX19" fmla="*/ 1104900 w 1614714"/>
                <a:gd name="connsiteY19" fmla="*/ 2676071 h 3800928"/>
                <a:gd name="connsiteX20" fmla="*/ 1137557 w 1614714"/>
                <a:gd name="connsiteY20" fmla="*/ 2980871 h 3800928"/>
                <a:gd name="connsiteX21" fmla="*/ 1507671 w 1614714"/>
                <a:gd name="connsiteY21" fmla="*/ 3122386 h 3800928"/>
                <a:gd name="connsiteX22" fmla="*/ 1594757 w 1614714"/>
                <a:gd name="connsiteY22" fmla="*/ 3253014 h 3800928"/>
                <a:gd name="connsiteX23" fmla="*/ 1485900 w 1614714"/>
                <a:gd name="connsiteY23" fmla="*/ 3155043 h 3800928"/>
                <a:gd name="connsiteX24" fmla="*/ 1148443 w 1614714"/>
                <a:gd name="connsiteY24" fmla="*/ 3046186 h 3800928"/>
                <a:gd name="connsiteX25" fmla="*/ 996043 w 1614714"/>
                <a:gd name="connsiteY25" fmla="*/ 3187700 h 3800928"/>
                <a:gd name="connsiteX26" fmla="*/ 821871 w 1614714"/>
                <a:gd name="connsiteY26" fmla="*/ 3220357 h 3800928"/>
                <a:gd name="connsiteX27" fmla="*/ 723900 w 1614714"/>
                <a:gd name="connsiteY27" fmla="*/ 3448957 h 3800928"/>
                <a:gd name="connsiteX28" fmla="*/ 832757 w 1614714"/>
                <a:gd name="connsiteY28" fmla="*/ 3786414 h 3800928"/>
                <a:gd name="connsiteX29" fmla="*/ 680357 w 1614714"/>
                <a:gd name="connsiteY29" fmla="*/ 3536043 h 3800928"/>
                <a:gd name="connsiteX30" fmla="*/ 484414 w 1614714"/>
                <a:gd name="connsiteY30" fmla="*/ 3688443 h 3800928"/>
                <a:gd name="connsiteX31" fmla="*/ 658586 w 1614714"/>
                <a:gd name="connsiteY31" fmla="*/ 3459843 h 3800928"/>
                <a:gd name="connsiteX32" fmla="*/ 680357 w 1614714"/>
                <a:gd name="connsiteY32" fmla="*/ 3242129 h 3800928"/>
                <a:gd name="connsiteX33" fmla="*/ 517071 w 1614714"/>
                <a:gd name="connsiteY33" fmla="*/ 3111500 h 3800928"/>
                <a:gd name="connsiteX34" fmla="*/ 92528 w 1614714"/>
                <a:gd name="connsiteY34" fmla="*/ 3361871 h 3800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14714" h="3800928">
                  <a:moveTo>
                    <a:pt x="92528" y="3361871"/>
                  </a:moveTo>
                  <a:cubicBezTo>
                    <a:pt x="67128" y="3369128"/>
                    <a:pt x="364671" y="3155043"/>
                    <a:pt x="364671" y="3155043"/>
                  </a:cubicBezTo>
                  <a:cubicBezTo>
                    <a:pt x="424542" y="3109686"/>
                    <a:pt x="435428" y="3133272"/>
                    <a:pt x="451757" y="3089729"/>
                  </a:cubicBezTo>
                  <a:cubicBezTo>
                    <a:pt x="468086" y="3046186"/>
                    <a:pt x="442686" y="2959100"/>
                    <a:pt x="462643" y="2893786"/>
                  </a:cubicBezTo>
                  <a:cubicBezTo>
                    <a:pt x="482600" y="2828472"/>
                    <a:pt x="480786" y="2741386"/>
                    <a:pt x="571500" y="2697843"/>
                  </a:cubicBezTo>
                  <a:cubicBezTo>
                    <a:pt x="662214" y="2654300"/>
                    <a:pt x="903514" y="2696029"/>
                    <a:pt x="1006928" y="2632529"/>
                  </a:cubicBezTo>
                  <a:cubicBezTo>
                    <a:pt x="1110342" y="2569029"/>
                    <a:pt x="1117600" y="2496457"/>
                    <a:pt x="1191986" y="2316843"/>
                  </a:cubicBezTo>
                  <a:cubicBezTo>
                    <a:pt x="1266372" y="2137229"/>
                    <a:pt x="1409700" y="1817914"/>
                    <a:pt x="1453243" y="1554843"/>
                  </a:cubicBezTo>
                  <a:cubicBezTo>
                    <a:pt x="1496786" y="1291772"/>
                    <a:pt x="1551214" y="936171"/>
                    <a:pt x="1453243" y="738414"/>
                  </a:cubicBezTo>
                  <a:cubicBezTo>
                    <a:pt x="1355272" y="540657"/>
                    <a:pt x="1075871" y="459014"/>
                    <a:pt x="865414" y="368300"/>
                  </a:cubicBezTo>
                  <a:cubicBezTo>
                    <a:pt x="654957" y="277586"/>
                    <a:pt x="333828" y="223157"/>
                    <a:pt x="190500" y="194129"/>
                  </a:cubicBezTo>
                  <a:cubicBezTo>
                    <a:pt x="47172" y="165101"/>
                    <a:pt x="10886" y="224972"/>
                    <a:pt x="5443" y="194129"/>
                  </a:cubicBezTo>
                  <a:cubicBezTo>
                    <a:pt x="0" y="163286"/>
                    <a:pt x="119743" y="18143"/>
                    <a:pt x="157843" y="9071"/>
                  </a:cubicBezTo>
                  <a:cubicBezTo>
                    <a:pt x="195943" y="0"/>
                    <a:pt x="156029" y="97971"/>
                    <a:pt x="234043" y="139700"/>
                  </a:cubicBezTo>
                  <a:cubicBezTo>
                    <a:pt x="312057" y="181429"/>
                    <a:pt x="471714" y="215900"/>
                    <a:pt x="625928" y="259443"/>
                  </a:cubicBezTo>
                  <a:cubicBezTo>
                    <a:pt x="780142" y="302986"/>
                    <a:pt x="1014185" y="333829"/>
                    <a:pt x="1159328" y="400957"/>
                  </a:cubicBezTo>
                  <a:cubicBezTo>
                    <a:pt x="1304471" y="468085"/>
                    <a:pt x="1422400" y="540657"/>
                    <a:pt x="1496786" y="662214"/>
                  </a:cubicBezTo>
                  <a:cubicBezTo>
                    <a:pt x="1571172" y="783771"/>
                    <a:pt x="1614714" y="918029"/>
                    <a:pt x="1605643" y="1130300"/>
                  </a:cubicBezTo>
                  <a:cubicBezTo>
                    <a:pt x="1596572" y="1342571"/>
                    <a:pt x="1525814" y="1678215"/>
                    <a:pt x="1442357" y="1935843"/>
                  </a:cubicBezTo>
                  <a:cubicBezTo>
                    <a:pt x="1358900" y="2193472"/>
                    <a:pt x="1155700" y="2501900"/>
                    <a:pt x="1104900" y="2676071"/>
                  </a:cubicBezTo>
                  <a:cubicBezTo>
                    <a:pt x="1054100" y="2850242"/>
                    <a:pt x="1070429" y="2906485"/>
                    <a:pt x="1137557" y="2980871"/>
                  </a:cubicBezTo>
                  <a:cubicBezTo>
                    <a:pt x="1204685" y="3055257"/>
                    <a:pt x="1431471" y="3077029"/>
                    <a:pt x="1507671" y="3122386"/>
                  </a:cubicBezTo>
                  <a:cubicBezTo>
                    <a:pt x="1583871" y="3167743"/>
                    <a:pt x="1598385" y="3247571"/>
                    <a:pt x="1594757" y="3253014"/>
                  </a:cubicBezTo>
                  <a:cubicBezTo>
                    <a:pt x="1591129" y="3258457"/>
                    <a:pt x="1560286" y="3189514"/>
                    <a:pt x="1485900" y="3155043"/>
                  </a:cubicBezTo>
                  <a:cubicBezTo>
                    <a:pt x="1411514" y="3120572"/>
                    <a:pt x="1230086" y="3040743"/>
                    <a:pt x="1148443" y="3046186"/>
                  </a:cubicBezTo>
                  <a:cubicBezTo>
                    <a:pt x="1066800" y="3051629"/>
                    <a:pt x="1050472" y="3158672"/>
                    <a:pt x="996043" y="3187700"/>
                  </a:cubicBezTo>
                  <a:cubicBezTo>
                    <a:pt x="941614" y="3216729"/>
                    <a:pt x="867228" y="3176814"/>
                    <a:pt x="821871" y="3220357"/>
                  </a:cubicBezTo>
                  <a:cubicBezTo>
                    <a:pt x="776514" y="3263900"/>
                    <a:pt x="722086" y="3354614"/>
                    <a:pt x="723900" y="3448957"/>
                  </a:cubicBezTo>
                  <a:cubicBezTo>
                    <a:pt x="725714" y="3543300"/>
                    <a:pt x="840014" y="3771900"/>
                    <a:pt x="832757" y="3786414"/>
                  </a:cubicBezTo>
                  <a:cubicBezTo>
                    <a:pt x="825500" y="3800928"/>
                    <a:pt x="738414" y="3552371"/>
                    <a:pt x="680357" y="3536043"/>
                  </a:cubicBezTo>
                  <a:cubicBezTo>
                    <a:pt x="622300" y="3519715"/>
                    <a:pt x="488043" y="3701143"/>
                    <a:pt x="484414" y="3688443"/>
                  </a:cubicBezTo>
                  <a:cubicBezTo>
                    <a:pt x="480786" y="3675743"/>
                    <a:pt x="625929" y="3534229"/>
                    <a:pt x="658586" y="3459843"/>
                  </a:cubicBezTo>
                  <a:cubicBezTo>
                    <a:pt x="691243" y="3385457"/>
                    <a:pt x="703943" y="3300186"/>
                    <a:pt x="680357" y="3242129"/>
                  </a:cubicBezTo>
                  <a:cubicBezTo>
                    <a:pt x="656771" y="3184072"/>
                    <a:pt x="615043" y="3089729"/>
                    <a:pt x="517071" y="3111500"/>
                  </a:cubicBezTo>
                  <a:cubicBezTo>
                    <a:pt x="419100" y="3133271"/>
                    <a:pt x="117928" y="3354614"/>
                    <a:pt x="92528" y="3361871"/>
                  </a:cubicBezTo>
                  <a:close/>
                </a:path>
              </a:pathLst>
            </a:cu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1" name="Elipsa 10">
              <a:extLst>
                <a:ext uri="{FF2B5EF4-FFF2-40B4-BE49-F238E27FC236}">
                  <a16:creationId xmlns:a16="http://schemas.microsoft.com/office/drawing/2014/main" id="{0585AD0C-2FD2-4229-954B-7E90C0C65FE0}"/>
                </a:ext>
              </a:extLst>
            </p:cNvPr>
            <p:cNvSpPr/>
            <p:nvPr/>
          </p:nvSpPr>
          <p:spPr>
            <a:xfrm rot="2242890">
              <a:off x="5543672" y="5410544"/>
              <a:ext cx="223649" cy="19369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grpSp>
        <p:nvGrpSpPr>
          <p:cNvPr id="16" name="Skupina 21">
            <a:extLst>
              <a:ext uri="{FF2B5EF4-FFF2-40B4-BE49-F238E27FC236}">
                <a16:creationId xmlns:a16="http://schemas.microsoft.com/office/drawing/2014/main" id="{51AEF2CE-5CBA-4646-A1EF-BC673CCE9B73}"/>
              </a:ext>
            </a:extLst>
          </p:cNvPr>
          <p:cNvGrpSpPr>
            <a:grpSpLocks/>
          </p:cNvGrpSpPr>
          <p:nvPr/>
        </p:nvGrpSpPr>
        <p:grpSpPr bwMode="auto">
          <a:xfrm>
            <a:off x="6070601" y="2636839"/>
            <a:ext cx="1751013" cy="2232025"/>
            <a:chOff x="4546600" y="2868386"/>
            <a:chExt cx="1750786" cy="2233385"/>
          </a:xfrm>
        </p:grpSpPr>
        <p:sp>
          <p:nvSpPr>
            <p:cNvPr id="8" name="Volný tvar 7">
              <a:extLst>
                <a:ext uri="{FF2B5EF4-FFF2-40B4-BE49-F238E27FC236}">
                  <a16:creationId xmlns:a16="http://schemas.microsoft.com/office/drawing/2014/main" id="{F4E677A1-FD06-44CD-ACCD-5BA0E73A9181}"/>
                </a:ext>
              </a:extLst>
            </p:cNvPr>
            <p:cNvSpPr/>
            <p:nvPr/>
          </p:nvSpPr>
          <p:spPr>
            <a:xfrm>
              <a:off x="4546600" y="2868386"/>
              <a:ext cx="1750786" cy="2233385"/>
            </a:xfrm>
            <a:custGeom>
              <a:avLst/>
              <a:gdLst>
                <a:gd name="connsiteX0" fmla="*/ 14514 w 1750786"/>
                <a:gd name="connsiteY0" fmla="*/ 201385 h 2233385"/>
                <a:gd name="connsiteX1" fmla="*/ 47171 w 1750786"/>
                <a:gd name="connsiteY1" fmla="*/ 92528 h 2233385"/>
                <a:gd name="connsiteX2" fmla="*/ 188686 w 1750786"/>
                <a:gd name="connsiteY2" fmla="*/ 5443 h 2233385"/>
                <a:gd name="connsiteX3" fmla="*/ 221343 w 1750786"/>
                <a:gd name="connsiteY3" fmla="*/ 125185 h 2233385"/>
                <a:gd name="connsiteX4" fmla="*/ 232229 w 1750786"/>
                <a:gd name="connsiteY4" fmla="*/ 342900 h 2233385"/>
                <a:gd name="connsiteX5" fmla="*/ 417286 w 1750786"/>
                <a:gd name="connsiteY5" fmla="*/ 745671 h 2233385"/>
                <a:gd name="connsiteX6" fmla="*/ 700314 w 1750786"/>
                <a:gd name="connsiteY6" fmla="*/ 778328 h 2233385"/>
                <a:gd name="connsiteX7" fmla="*/ 852714 w 1750786"/>
                <a:gd name="connsiteY7" fmla="*/ 517071 h 2233385"/>
                <a:gd name="connsiteX8" fmla="*/ 1016000 w 1750786"/>
                <a:gd name="connsiteY8" fmla="*/ 342900 h 2233385"/>
                <a:gd name="connsiteX9" fmla="*/ 1168400 w 1750786"/>
                <a:gd name="connsiteY9" fmla="*/ 125185 h 2233385"/>
                <a:gd name="connsiteX10" fmla="*/ 1103086 w 1750786"/>
                <a:gd name="connsiteY10" fmla="*/ 332014 h 2233385"/>
                <a:gd name="connsiteX11" fmla="*/ 1103086 w 1750786"/>
                <a:gd name="connsiteY11" fmla="*/ 408214 h 2233385"/>
                <a:gd name="connsiteX12" fmla="*/ 1397000 w 1750786"/>
                <a:gd name="connsiteY12" fmla="*/ 419100 h 2233385"/>
                <a:gd name="connsiteX13" fmla="*/ 1494971 w 1750786"/>
                <a:gd name="connsiteY13" fmla="*/ 560614 h 2233385"/>
                <a:gd name="connsiteX14" fmla="*/ 1690914 w 1750786"/>
                <a:gd name="connsiteY14" fmla="*/ 527957 h 2233385"/>
                <a:gd name="connsiteX15" fmla="*/ 1429657 w 1750786"/>
                <a:gd name="connsiteY15" fmla="*/ 625928 h 2233385"/>
                <a:gd name="connsiteX16" fmla="*/ 1603829 w 1750786"/>
                <a:gd name="connsiteY16" fmla="*/ 843643 h 2233385"/>
                <a:gd name="connsiteX17" fmla="*/ 1745343 w 1750786"/>
                <a:gd name="connsiteY17" fmla="*/ 887185 h 2233385"/>
                <a:gd name="connsiteX18" fmla="*/ 1571171 w 1750786"/>
                <a:gd name="connsiteY18" fmla="*/ 919843 h 2233385"/>
                <a:gd name="connsiteX19" fmla="*/ 1538514 w 1750786"/>
                <a:gd name="connsiteY19" fmla="*/ 1083128 h 2233385"/>
                <a:gd name="connsiteX20" fmla="*/ 1516743 w 1750786"/>
                <a:gd name="connsiteY20" fmla="*/ 854528 h 2233385"/>
                <a:gd name="connsiteX21" fmla="*/ 1331686 w 1750786"/>
                <a:gd name="connsiteY21" fmla="*/ 821871 h 2233385"/>
                <a:gd name="connsiteX22" fmla="*/ 1070429 w 1750786"/>
                <a:gd name="connsiteY22" fmla="*/ 832757 h 2233385"/>
                <a:gd name="connsiteX23" fmla="*/ 896257 w 1750786"/>
                <a:gd name="connsiteY23" fmla="*/ 778328 h 2233385"/>
                <a:gd name="connsiteX24" fmla="*/ 645886 w 1750786"/>
                <a:gd name="connsiteY24" fmla="*/ 887185 h 2233385"/>
                <a:gd name="connsiteX25" fmla="*/ 558800 w 1750786"/>
                <a:gd name="connsiteY25" fmla="*/ 1311728 h 2233385"/>
                <a:gd name="connsiteX26" fmla="*/ 798286 w 1750786"/>
                <a:gd name="connsiteY26" fmla="*/ 1932214 h 2233385"/>
                <a:gd name="connsiteX27" fmla="*/ 841829 w 1750786"/>
                <a:gd name="connsiteY27" fmla="*/ 2193471 h 2233385"/>
                <a:gd name="connsiteX28" fmla="*/ 624114 w 1750786"/>
                <a:gd name="connsiteY28" fmla="*/ 2171700 h 2233385"/>
                <a:gd name="connsiteX29" fmla="*/ 700314 w 1750786"/>
                <a:gd name="connsiteY29" fmla="*/ 1943100 h 2233385"/>
                <a:gd name="connsiteX30" fmla="*/ 547914 w 1750786"/>
                <a:gd name="connsiteY30" fmla="*/ 1453243 h 2233385"/>
                <a:gd name="connsiteX31" fmla="*/ 460829 w 1750786"/>
                <a:gd name="connsiteY31" fmla="*/ 1072243 h 2233385"/>
                <a:gd name="connsiteX32" fmla="*/ 569686 w 1750786"/>
                <a:gd name="connsiteY32" fmla="*/ 865414 h 2233385"/>
                <a:gd name="connsiteX33" fmla="*/ 439057 w 1750786"/>
                <a:gd name="connsiteY33" fmla="*/ 843643 h 2233385"/>
                <a:gd name="connsiteX34" fmla="*/ 221343 w 1750786"/>
                <a:gd name="connsiteY34" fmla="*/ 636814 h 2233385"/>
                <a:gd name="connsiteX35" fmla="*/ 134257 w 1750786"/>
                <a:gd name="connsiteY35" fmla="*/ 288471 h 2233385"/>
                <a:gd name="connsiteX36" fmla="*/ 14514 w 1750786"/>
                <a:gd name="connsiteY36" fmla="*/ 201385 h 223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750786" h="2233385">
                  <a:moveTo>
                    <a:pt x="14514" y="201385"/>
                  </a:moveTo>
                  <a:cubicBezTo>
                    <a:pt x="0" y="168728"/>
                    <a:pt x="18142" y="125185"/>
                    <a:pt x="47171" y="92528"/>
                  </a:cubicBezTo>
                  <a:cubicBezTo>
                    <a:pt x="76200" y="59871"/>
                    <a:pt x="159657" y="0"/>
                    <a:pt x="188686" y="5443"/>
                  </a:cubicBezTo>
                  <a:cubicBezTo>
                    <a:pt x="217715" y="10886"/>
                    <a:pt x="214086" y="68942"/>
                    <a:pt x="221343" y="125185"/>
                  </a:cubicBezTo>
                  <a:cubicBezTo>
                    <a:pt x="228600" y="181428"/>
                    <a:pt x="199572" y="239486"/>
                    <a:pt x="232229" y="342900"/>
                  </a:cubicBezTo>
                  <a:cubicBezTo>
                    <a:pt x="264886" y="446314"/>
                    <a:pt x="339272" y="673100"/>
                    <a:pt x="417286" y="745671"/>
                  </a:cubicBezTo>
                  <a:cubicBezTo>
                    <a:pt x="495300" y="818242"/>
                    <a:pt x="627743" y="816428"/>
                    <a:pt x="700314" y="778328"/>
                  </a:cubicBezTo>
                  <a:cubicBezTo>
                    <a:pt x="772885" y="740228"/>
                    <a:pt x="800100" y="589642"/>
                    <a:pt x="852714" y="517071"/>
                  </a:cubicBezTo>
                  <a:cubicBezTo>
                    <a:pt x="905328" y="444500"/>
                    <a:pt x="963386" y="408214"/>
                    <a:pt x="1016000" y="342900"/>
                  </a:cubicBezTo>
                  <a:cubicBezTo>
                    <a:pt x="1068614" y="277586"/>
                    <a:pt x="1153886" y="126999"/>
                    <a:pt x="1168400" y="125185"/>
                  </a:cubicBezTo>
                  <a:cubicBezTo>
                    <a:pt x="1182914" y="123371"/>
                    <a:pt x="1113972" y="284843"/>
                    <a:pt x="1103086" y="332014"/>
                  </a:cubicBezTo>
                  <a:cubicBezTo>
                    <a:pt x="1092200" y="379186"/>
                    <a:pt x="1054100" y="393700"/>
                    <a:pt x="1103086" y="408214"/>
                  </a:cubicBezTo>
                  <a:cubicBezTo>
                    <a:pt x="1152072" y="422728"/>
                    <a:pt x="1331686" y="393700"/>
                    <a:pt x="1397000" y="419100"/>
                  </a:cubicBezTo>
                  <a:cubicBezTo>
                    <a:pt x="1462314" y="444500"/>
                    <a:pt x="1445985" y="542471"/>
                    <a:pt x="1494971" y="560614"/>
                  </a:cubicBezTo>
                  <a:cubicBezTo>
                    <a:pt x="1543957" y="578757"/>
                    <a:pt x="1701800" y="517071"/>
                    <a:pt x="1690914" y="527957"/>
                  </a:cubicBezTo>
                  <a:cubicBezTo>
                    <a:pt x="1680028" y="538843"/>
                    <a:pt x="1444171" y="573314"/>
                    <a:pt x="1429657" y="625928"/>
                  </a:cubicBezTo>
                  <a:cubicBezTo>
                    <a:pt x="1415143" y="678542"/>
                    <a:pt x="1551215" y="800100"/>
                    <a:pt x="1603829" y="843643"/>
                  </a:cubicBezTo>
                  <a:cubicBezTo>
                    <a:pt x="1656443" y="887186"/>
                    <a:pt x="1750786" y="874485"/>
                    <a:pt x="1745343" y="887185"/>
                  </a:cubicBezTo>
                  <a:cubicBezTo>
                    <a:pt x="1739900" y="899885"/>
                    <a:pt x="1605642" y="887186"/>
                    <a:pt x="1571171" y="919843"/>
                  </a:cubicBezTo>
                  <a:cubicBezTo>
                    <a:pt x="1536700" y="952500"/>
                    <a:pt x="1547585" y="1094014"/>
                    <a:pt x="1538514" y="1083128"/>
                  </a:cubicBezTo>
                  <a:cubicBezTo>
                    <a:pt x="1529443" y="1072242"/>
                    <a:pt x="1551214" y="898071"/>
                    <a:pt x="1516743" y="854528"/>
                  </a:cubicBezTo>
                  <a:cubicBezTo>
                    <a:pt x="1482272" y="810985"/>
                    <a:pt x="1406072" y="825500"/>
                    <a:pt x="1331686" y="821871"/>
                  </a:cubicBezTo>
                  <a:cubicBezTo>
                    <a:pt x="1257300" y="818243"/>
                    <a:pt x="1143000" y="840014"/>
                    <a:pt x="1070429" y="832757"/>
                  </a:cubicBezTo>
                  <a:cubicBezTo>
                    <a:pt x="997858" y="825500"/>
                    <a:pt x="967014" y="769257"/>
                    <a:pt x="896257" y="778328"/>
                  </a:cubicBezTo>
                  <a:cubicBezTo>
                    <a:pt x="825500" y="787399"/>
                    <a:pt x="702129" y="798285"/>
                    <a:pt x="645886" y="887185"/>
                  </a:cubicBezTo>
                  <a:cubicBezTo>
                    <a:pt x="589643" y="976085"/>
                    <a:pt x="533400" y="1137557"/>
                    <a:pt x="558800" y="1311728"/>
                  </a:cubicBezTo>
                  <a:cubicBezTo>
                    <a:pt x="584200" y="1485899"/>
                    <a:pt x="751115" y="1785257"/>
                    <a:pt x="798286" y="1932214"/>
                  </a:cubicBezTo>
                  <a:cubicBezTo>
                    <a:pt x="845457" y="2079171"/>
                    <a:pt x="870858" y="2153557"/>
                    <a:pt x="841829" y="2193471"/>
                  </a:cubicBezTo>
                  <a:cubicBezTo>
                    <a:pt x="812800" y="2233385"/>
                    <a:pt x="647700" y="2213428"/>
                    <a:pt x="624114" y="2171700"/>
                  </a:cubicBezTo>
                  <a:cubicBezTo>
                    <a:pt x="600528" y="2129972"/>
                    <a:pt x="713014" y="2062843"/>
                    <a:pt x="700314" y="1943100"/>
                  </a:cubicBezTo>
                  <a:cubicBezTo>
                    <a:pt x="687614" y="1823357"/>
                    <a:pt x="587828" y="1598386"/>
                    <a:pt x="547914" y="1453243"/>
                  </a:cubicBezTo>
                  <a:cubicBezTo>
                    <a:pt x="508000" y="1308100"/>
                    <a:pt x="457200" y="1170214"/>
                    <a:pt x="460829" y="1072243"/>
                  </a:cubicBezTo>
                  <a:cubicBezTo>
                    <a:pt x="464458" y="974272"/>
                    <a:pt x="573315" y="903514"/>
                    <a:pt x="569686" y="865414"/>
                  </a:cubicBezTo>
                  <a:cubicBezTo>
                    <a:pt x="566057" y="827314"/>
                    <a:pt x="497114" y="881743"/>
                    <a:pt x="439057" y="843643"/>
                  </a:cubicBezTo>
                  <a:cubicBezTo>
                    <a:pt x="381000" y="805543"/>
                    <a:pt x="272143" y="729343"/>
                    <a:pt x="221343" y="636814"/>
                  </a:cubicBezTo>
                  <a:cubicBezTo>
                    <a:pt x="170543" y="544285"/>
                    <a:pt x="161471" y="359228"/>
                    <a:pt x="134257" y="288471"/>
                  </a:cubicBezTo>
                  <a:cubicBezTo>
                    <a:pt x="107043" y="217714"/>
                    <a:pt x="29028" y="234042"/>
                    <a:pt x="14514" y="201385"/>
                  </a:cubicBezTo>
                  <a:close/>
                </a:path>
              </a:pathLst>
            </a:custGeom>
            <a:solidFill>
              <a:schemeClr val="accent6">
                <a:lumMod val="5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2" name="Elipsa 11">
              <a:extLst>
                <a:ext uri="{FF2B5EF4-FFF2-40B4-BE49-F238E27FC236}">
                  <a16:creationId xmlns:a16="http://schemas.microsoft.com/office/drawing/2014/main" id="{BC2F24D6-E89A-4282-81C0-148ECE4B71C8}"/>
                </a:ext>
              </a:extLst>
            </p:cNvPr>
            <p:cNvSpPr/>
            <p:nvPr/>
          </p:nvSpPr>
          <p:spPr>
            <a:xfrm rot="2242890">
              <a:off x="5545009" y="3403699"/>
              <a:ext cx="222221" cy="195382"/>
            </a:xfrm>
            <a:prstGeom prst="ellipse">
              <a:avLst/>
            </a:prstGeom>
            <a:solidFill>
              <a:schemeClr val="accent6">
                <a:lumMod val="40000"/>
                <a:lumOff val="60000"/>
              </a:schemeClr>
            </a:solidFill>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sp>
        <p:nvSpPr>
          <p:cNvPr id="13" name="TextovéPole 12">
            <a:extLst>
              <a:ext uri="{FF2B5EF4-FFF2-40B4-BE49-F238E27FC236}">
                <a16:creationId xmlns:a16="http://schemas.microsoft.com/office/drawing/2014/main" id="{3FE0C7E2-F816-45B3-8618-1B0A14466DA1}"/>
              </a:ext>
            </a:extLst>
          </p:cNvPr>
          <p:cNvSpPr txBox="1">
            <a:spLocks noChangeArrowheads="1"/>
          </p:cNvSpPr>
          <p:nvPr/>
        </p:nvSpPr>
        <p:spPr bwMode="auto">
          <a:xfrm>
            <a:off x="6456364" y="1252539"/>
            <a:ext cx="8531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b="1"/>
              <a:t>CRH</a:t>
            </a:r>
          </a:p>
        </p:txBody>
      </p:sp>
      <p:sp>
        <p:nvSpPr>
          <p:cNvPr id="14" name="TextovéPole 13">
            <a:extLst>
              <a:ext uri="{FF2B5EF4-FFF2-40B4-BE49-F238E27FC236}">
                <a16:creationId xmlns:a16="http://schemas.microsoft.com/office/drawing/2014/main" id="{FA8574CB-2290-4467-A033-953405C5890F}"/>
              </a:ext>
            </a:extLst>
          </p:cNvPr>
          <p:cNvSpPr txBox="1">
            <a:spLocks noChangeArrowheads="1"/>
          </p:cNvSpPr>
          <p:nvPr/>
        </p:nvSpPr>
        <p:spPr bwMode="auto">
          <a:xfrm>
            <a:off x="3216276" y="3484564"/>
            <a:ext cx="8178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b="1"/>
              <a:t>NPY</a:t>
            </a:r>
          </a:p>
        </p:txBody>
      </p:sp>
      <p:sp>
        <p:nvSpPr>
          <p:cNvPr id="17" name="TextovéPole 16">
            <a:extLst>
              <a:ext uri="{FF2B5EF4-FFF2-40B4-BE49-F238E27FC236}">
                <a16:creationId xmlns:a16="http://schemas.microsoft.com/office/drawing/2014/main" id="{1CFB632A-8CCA-489A-A560-0622836D1405}"/>
              </a:ext>
            </a:extLst>
          </p:cNvPr>
          <p:cNvSpPr txBox="1">
            <a:spLocks noChangeArrowheads="1"/>
          </p:cNvSpPr>
          <p:nvPr/>
        </p:nvSpPr>
        <p:spPr bwMode="auto">
          <a:xfrm>
            <a:off x="5375275" y="3484564"/>
            <a:ext cx="1569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b="1"/>
              <a:t>GHRELIN</a:t>
            </a:r>
          </a:p>
        </p:txBody>
      </p:sp>
      <p:sp>
        <p:nvSpPr>
          <p:cNvPr id="18" name="TextovéPole 17">
            <a:extLst>
              <a:ext uri="{FF2B5EF4-FFF2-40B4-BE49-F238E27FC236}">
                <a16:creationId xmlns:a16="http://schemas.microsoft.com/office/drawing/2014/main" id="{4D87F925-BEB2-4712-9638-72F7AA003247}"/>
              </a:ext>
            </a:extLst>
          </p:cNvPr>
          <p:cNvSpPr txBox="1">
            <a:spLocks noChangeArrowheads="1"/>
          </p:cNvSpPr>
          <p:nvPr/>
        </p:nvSpPr>
        <p:spPr bwMode="auto">
          <a:xfrm>
            <a:off x="7608888" y="4924426"/>
            <a:ext cx="1107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b="1"/>
              <a:t>POMC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par>
                          <p:cTn id="19" fill="hold" nodeType="afterGroup">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nodeType="afterGroup">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2000"/>
                                        <p:tgtEl>
                                          <p:spTgt spid="1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5" presetClass="entr" presetSubtype="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2000"/>
                                        <p:tgtEl>
                                          <p:spTgt spid="16"/>
                                        </p:tgtEl>
                                      </p:cBhvr>
                                    </p:animEffect>
                                    <p:anim calcmode="lin" valueType="num">
                                      <p:cBhvr>
                                        <p:cTn id="37" dur="2000" fill="hold"/>
                                        <p:tgtEl>
                                          <p:spTgt spid="16"/>
                                        </p:tgtEl>
                                        <p:attrNameLst>
                                          <p:attrName>style.rotation</p:attrName>
                                        </p:attrNameLst>
                                      </p:cBhvr>
                                      <p:tavLst>
                                        <p:tav tm="0">
                                          <p:val>
                                            <p:fltVal val="720"/>
                                          </p:val>
                                        </p:tav>
                                        <p:tav tm="100000">
                                          <p:val>
                                            <p:fltVal val="0"/>
                                          </p:val>
                                        </p:tav>
                                      </p:tavLst>
                                    </p:anim>
                                    <p:anim calcmode="lin" valueType="num">
                                      <p:cBhvr>
                                        <p:cTn id="38" dur="2000" fill="hold"/>
                                        <p:tgtEl>
                                          <p:spTgt spid="16"/>
                                        </p:tgtEl>
                                        <p:attrNameLst>
                                          <p:attrName>ppt_h</p:attrName>
                                        </p:attrNameLst>
                                      </p:cBhvr>
                                      <p:tavLst>
                                        <p:tav tm="0">
                                          <p:val>
                                            <p:fltVal val="0"/>
                                          </p:val>
                                        </p:tav>
                                        <p:tav tm="100000">
                                          <p:val>
                                            <p:strVal val="#ppt_h"/>
                                          </p:val>
                                        </p:tav>
                                      </p:tavLst>
                                    </p:anim>
                                    <p:anim calcmode="lin" valueType="num">
                                      <p:cBhvr>
                                        <p:cTn id="39" dur="2000" fill="hold"/>
                                        <p:tgtEl>
                                          <p:spTgt spid="16"/>
                                        </p:tgtEl>
                                        <p:attrNameLst>
                                          <p:attrName>ppt_w</p:attrName>
                                        </p:attrNameLst>
                                      </p:cBhvr>
                                      <p:tavLst>
                                        <p:tav tm="0">
                                          <p:val>
                                            <p:fltVal val="0"/>
                                          </p:val>
                                        </p:tav>
                                        <p:tav tm="100000">
                                          <p:val>
                                            <p:strVal val="#ppt_w"/>
                                          </p:val>
                                        </p:tav>
                                      </p:tavLst>
                                    </p:anim>
                                  </p:childTnLst>
                                </p:cTn>
                              </p:par>
                            </p:childTnLst>
                          </p:cTn>
                        </p:par>
                        <p:par>
                          <p:cTn id="40" fill="hold" nodeType="afterGroup">
                            <p:stCondLst>
                              <p:cond delay="2000"/>
                            </p:stCondLst>
                            <p:childTnLst>
                              <p:par>
                                <p:cTn id="41" presetID="10"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4BFF9E84-4AA6-41A2-B5D9-EEB785F9B1E0}"/>
              </a:ext>
            </a:extLst>
          </p:cNvPr>
          <p:cNvSpPr>
            <a:spLocks noGrp="1" noChangeArrowheads="1"/>
          </p:cNvSpPr>
          <p:nvPr>
            <p:ph type="title"/>
          </p:nvPr>
        </p:nvSpPr>
        <p:spPr>
          <a:xfrm>
            <a:off x="0" y="53975"/>
            <a:ext cx="12192000" cy="1349378"/>
          </a:xfrm>
          <a:solidFill>
            <a:schemeClr val="bg2"/>
          </a:solidFill>
        </p:spPr>
        <p:txBody>
          <a:bodyPr/>
          <a:lstStyle/>
          <a:p>
            <a:r>
              <a:rPr lang="cs-CZ" altLang="cs-CZ" sz="2400" dirty="0"/>
              <a:t>Hypothalamus a mozkový kmen jsou zásadní  místa integrace mozkových neurotransmiterů, periferních </a:t>
            </a:r>
            <a:r>
              <a:rPr lang="cs-CZ" altLang="cs-CZ" sz="2400" dirty="0" err="1"/>
              <a:t>neurohumorálních</a:t>
            </a:r>
            <a:r>
              <a:rPr lang="cs-CZ" altLang="cs-CZ" sz="2400" dirty="0"/>
              <a:t> signálů, GIT peptidů a signálů z WAT</a:t>
            </a:r>
            <a:br>
              <a:rPr lang="cs-CZ" altLang="cs-CZ" sz="1800" dirty="0"/>
            </a:br>
            <a:endParaRPr lang="cs-CZ" altLang="cs-CZ" sz="1800" dirty="0"/>
          </a:p>
        </p:txBody>
      </p:sp>
      <p:sp>
        <p:nvSpPr>
          <p:cNvPr id="273411" name="Rectangle 3">
            <a:extLst>
              <a:ext uri="{FF2B5EF4-FFF2-40B4-BE49-F238E27FC236}">
                <a16:creationId xmlns:a16="http://schemas.microsoft.com/office/drawing/2014/main" id="{09FEFA98-EF22-491E-9310-E4BD4713F07F}"/>
              </a:ext>
            </a:extLst>
          </p:cNvPr>
          <p:cNvSpPr>
            <a:spLocks noGrp="1" noChangeArrowheads="1"/>
          </p:cNvSpPr>
          <p:nvPr>
            <p:ph type="body" idx="1"/>
          </p:nvPr>
        </p:nvSpPr>
        <p:spPr>
          <a:xfrm>
            <a:off x="1774826" y="1773239"/>
            <a:ext cx="5184775" cy="4968875"/>
          </a:xfrm>
        </p:spPr>
        <p:txBody>
          <a:bodyPr rtlCol="0">
            <a:normAutofit fontScale="92500" lnSpcReduction="10000"/>
          </a:bodyPr>
          <a:lstStyle/>
          <a:p>
            <a:pPr marL="342906" indent="-342906" defTabSz="457207" fontAlgn="auto">
              <a:lnSpc>
                <a:spcPct val="90000"/>
              </a:lnSpc>
              <a:spcAft>
                <a:spcPts val="0"/>
              </a:spcAft>
              <a:buClr>
                <a:schemeClr val="bg2">
                  <a:lumMod val="40000"/>
                  <a:lumOff val="60000"/>
                </a:schemeClr>
              </a:buClr>
              <a:defRPr/>
            </a:pPr>
            <a:endParaRPr lang="cs-CZ" sz="2400" dirty="0"/>
          </a:p>
          <a:p>
            <a:pPr marL="342906" indent="-342906" defTabSz="457207" fontAlgn="auto">
              <a:lnSpc>
                <a:spcPct val="90000"/>
              </a:lnSpc>
              <a:spcAft>
                <a:spcPts val="0"/>
              </a:spcAft>
              <a:buClr>
                <a:schemeClr val="bg2">
                  <a:lumMod val="40000"/>
                  <a:lumOff val="60000"/>
                </a:schemeClr>
              </a:buClr>
              <a:buFont typeface="Wingdings 3" charset="2"/>
              <a:buChar char=""/>
              <a:defRPr/>
            </a:pPr>
            <a:r>
              <a:rPr lang="cs-CZ" sz="2400" b="1" dirty="0">
                <a:solidFill>
                  <a:schemeClr val="hlink"/>
                </a:solidFill>
              </a:rPr>
              <a:t>N. </a:t>
            </a:r>
            <a:r>
              <a:rPr lang="cs-CZ" sz="2600" b="1" dirty="0" err="1">
                <a:solidFill>
                  <a:schemeClr val="hlink"/>
                </a:solidFill>
              </a:rPr>
              <a:t>arcuatus</a:t>
            </a:r>
            <a:r>
              <a:rPr lang="cs-CZ" sz="2600" b="1" dirty="0">
                <a:solidFill>
                  <a:schemeClr val="hlink"/>
                </a:solidFill>
              </a:rPr>
              <a:t> (ARC)</a:t>
            </a:r>
            <a:r>
              <a:rPr lang="cs-CZ" sz="2600" dirty="0"/>
              <a:t> – receptory pro neurotransmitery a hormony regulující příjem potravy</a:t>
            </a:r>
          </a:p>
          <a:p>
            <a:pPr marL="342906" indent="-342906" defTabSz="457207" fontAlgn="auto">
              <a:lnSpc>
                <a:spcPct val="90000"/>
              </a:lnSpc>
              <a:spcAft>
                <a:spcPts val="0"/>
              </a:spcAft>
              <a:buClr>
                <a:schemeClr val="bg2">
                  <a:lumMod val="40000"/>
                  <a:lumOff val="60000"/>
                </a:schemeClr>
              </a:buClr>
              <a:buFont typeface="Wingdings 3" charset="2"/>
              <a:buChar char=""/>
              <a:defRPr/>
            </a:pPr>
            <a:endParaRPr lang="cs-CZ" sz="2600" dirty="0"/>
          </a:p>
          <a:p>
            <a:pPr marL="342906" indent="-342906" defTabSz="457207" fontAlgn="auto">
              <a:lnSpc>
                <a:spcPct val="90000"/>
              </a:lnSpc>
              <a:spcAft>
                <a:spcPts val="0"/>
              </a:spcAft>
              <a:buClr>
                <a:schemeClr val="bg2">
                  <a:lumMod val="40000"/>
                  <a:lumOff val="60000"/>
                </a:schemeClr>
              </a:buClr>
              <a:buFont typeface="Wingdings 3" charset="2"/>
              <a:buChar char=""/>
              <a:defRPr/>
            </a:pPr>
            <a:r>
              <a:rPr lang="cs-CZ" sz="2600" b="1" dirty="0">
                <a:solidFill>
                  <a:schemeClr val="hlink"/>
                </a:solidFill>
              </a:rPr>
              <a:t>N. </a:t>
            </a:r>
            <a:r>
              <a:rPr lang="cs-CZ" sz="2600" b="1" dirty="0" err="1">
                <a:solidFill>
                  <a:schemeClr val="hlink"/>
                </a:solidFill>
              </a:rPr>
              <a:t>paraventricularis</a:t>
            </a:r>
            <a:r>
              <a:rPr lang="cs-CZ" sz="2600" b="1" dirty="0">
                <a:solidFill>
                  <a:schemeClr val="hlink"/>
                </a:solidFill>
              </a:rPr>
              <a:t> (PVN)</a:t>
            </a:r>
            <a:r>
              <a:rPr lang="cs-CZ" sz="2600" dirty="0"/>
              <a:t> – integrace signálů z ARC, HPA osy a štítné žlázy</a:t>
            </a:r>
          </a:p>
          <a:p>
            <a:pPr marL="342906" indent="-342906" defTabSz="457207" fontAlgn="auto">
              <a:lnSpc>
                <a:spcPct val="90000"/>
              </a:lnSpc>
              <a:spcAft>
                <a:spcPts val="0"/>
              </a:spcAft>
              <a:buClr>
                <a:schemeClr val="bg2">
                  <a:lumMod val="40000"/>
                  <a:lumOff val="60000"/>
                </a:schemeClr>
              </a:buClr>
              <a:buFont typeface="Wingdings 3" charset="2"/>
              <a:buChar char=""/>
              <a:defRPr/>
            </a:pPr>
            <a:endParaRPr lang="cs-CZ" sz="2600" dirty="0"/>
          </a:p>
          <a:p>
            <a:pPr marL="342906" indent="-342906" defTabSz="457207" fontAlgn="auto">
              <a:lnSpc>
                <a:spcPct val="90000"/>
              </a:lnSpc>
              <a:spcAft>
                <a:spcPts val="0"/>
              </a:spcAft>
              <a:buClr>
                <a:schemeClr val="bg2">
                  <a:lumMod val="40000"/>
                  <a:lumOff val="60000"/>
                </a:schemeClr>
              </a:buClr>
              <a:buFont typeface="Wingdings 3" charset="2"/>
              <a:buChar char=""/>
              <a:defRPr/>
            </a:pPr>
            <a:r>
              <a:rPr lang="cs-CZ" sz="2600" b="1" dirty="0">
                <a:solidFill>
                  <a:schemeClr val="hlink"/>
                </a:solidFill>
              </a:rPr>
              <a:t>N. vagus</a:t>
            </a:r>
            <a:r>
              <a:rPr lang="cs-CZ" sz="2600" dirty="0"/>
              <a:t> – signály sytosti do mozkového kmene po jídle</a:t>
            </a:r>
          </a:p>
          <a:p>
            <a:pPr marL="342906" indent="-342906" defTabSz="457207" fontAlgn="auto">
              <a:lnSpc>
                <a:spcPct val="90000"/>
              </a:lnSpc>
              <a:spcAft>
                <a:spcPts val="0"/>
              </a:spcAft>
              <a:buClr>
                <a:schemeClr val="bg2">
                  <a:lumMod val="40000"/>
                  <a:lumOff val="60000"/>
                </a:schemeClr>
              </a:buClr>
              <a:defRPr/>
            </a:pPr>
            <a:endParaRPr lang="cs-CZ" sz="2600" dirty="0"/>
          </a:p>
          <a:p>
            <a:pPr marL="342906" indent="-342906" defTabSz="457207" fontAlgn="auto">
              <a:lnSpc>
                <a:spcPct val="90000"/>
              </a:lnSpc>
              <a:spcAft>
                <a:spcPts val="0"/>
              </a:spcAft>
              <a:buClr>
                <a:schemeClr val="bg2">
                  <a:lumMod val="40000"/>
                  <a:lumOff val="60000"/>
                </a:schemeClr>
              </a:buClr>
              <a:buFont typeface="Wingdings 3" charset="2"/>
              <a:buChar char=""/>
              <a:defRPr/>
            </a:pPr>
            <a:r>
              <a:rPr lang="cs-CZ" sz="2600" b="1" dirty="0">
                <a:solidFill>
                  <a:schemeClr val="hlink"/>
                </a:solidFill>
              </a:rPr>
              <a:t>N. </a:t>
            </a:r>
            <a:r>
              <a:rPr lang="cs-CZ" sz="2600" b="1" dirty="0" err="1">
                <a:solidFill>
                  <a:schemeClr val="hlink"/>
                </a:solidFill>
              </a:rPr>
              <a:t>tractus</a:t>
            </a:r>
            <a:r>
              <a:rPr lang="cs-CZ" sz="2600" b="1" dirty="0">
                <a:solidFill>
                  <a:schemeClr val="hlink"/>
                </a:solidFill>
              </a:rPr>
              <a:t> </a:t>
            </a:r>
            <a:r>
              <a:rPr lang="cs-CZ" sz="2600" b="1" dirty="0" err="1">
                <a:solidFill>
                  <a:schemeClr val="hlink"/>
                </a:solidFill>
              </a:rPr>
              <a:t>solitarius</a:t>
            </a:r>
            <a:r>
              <a:rPr lang="cs-CZ" sz="2600" b="1" dirty="0">
                <a:solidFill>
                  <a:schemeClr val="hlink"/>
                </a:solidFill>
              </a:rPr>
              <a:t> + PVN</a:t>
            </a:r>
            <a:r>
              <a:rPr lang="cs-CZ" sz="2600" dirty="0"/>
              <a:t> – spojení mozkového kmene a hypotalamu (</a:t>
            </a:r>
            <a:r>
              <a:rPr lang="cs-CZ" sz="2600" dirty="0" err="1"/>
              <a:t>serotoninergní</a:t>
            </a:r>
            <a:r>
              <a:rPr lang="cs-CZ" sz="2600" dirty="0"/>
              <a:t> neurony)</a:t>
            </a:r>
          </a:p>
        </p:txBody>
      </p:sp>
      <p:pic>
        <p:nvPicPr>
          <p:cNvPr id="23556" name="Picture 4" descr="leptin">
            <a:extLst>
              <a:ext uri="{FF2B5EF4-FFF2-40B4-BE49-F238E27FC236}">
                <a16:creationId xmlns:a16="http://schemas.microsoft.com/office/drawing/2014/main" id="{97DA5236-5FB9-4C71-AB59-76FCBD49F8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6726" y="3284539"/>
            <a:ext cx="3705225" cy="2295525"/>
          </a:xfrm>
          <a:prstGeom prst="rect">
            <a:avLst/>
          </a:prstGeom>
          <a:noFill/>
          <a:ln w="222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3557" name="Line 5">
            <a:extLst>
              <a:ext uri="{FF2B5EF4-FFF2-40B4-BE49-F238E27FC236}">
                <a16:creationId xmlns:a16="http://schemas.microsoft.com/office/drawing/2014/main" id="{2FBB5CC4-38CB-4C16-83DE-74B38B32EEC2}"/>
              </a:ext>
            </a:extLst>
          </p:cNvPr>
          <p:cNvSpPr>
            <a:spLocks noChangeShapeType="1"/>
          </p:cNvSpPr>
          <p:nvPr/>
        </p:nvSpPr>
        <p:spPr bwMode="auto">
          <a:xfrm>
            <a:off x="8256588" y="2349500"/>
            <a:ext cx="0" cy="935038"/>
          </a:xfrm>
          <a:prstGeom prst="line">
            <a:avLst/>
          </a:prstGeom>
          <a:noFill/>
          <a:ln w="22225">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3558" name="Text Box 6">
            <a:extLst>
              <a:ext uri="{FF2B5EF4-FFF2-40B4-BE49-F238E27FC236}">
                <a16:creationId xmlns:a16="http://schemas.microsoft.com/office/drawing/2014/main" id="{EF79F227-1404-4ECA-A2C4-7339FC00FF1A}"/>
              </a:ext>
            </a:extLst>
          </p:cNvPr>
          <p:cNvSpPr txBox="1">
            <a:spLocks noChangeArrowheads="1"/>
          </p:cNvSpPr>
          <p:nvPr/>
        </p:nvSpPr>
        <p:spPr bwMode="auto">
          <a:xfrm>
            <a:off x="7608888" y="1700214"/>
            <a:ext cx="2590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cs-CZ" altLang="cs-CZ" b="1">
                <a:solidFill>
                  <a:schemeClr val="hlink"/>
                </a:solidFill>
              </a:rPr>
              <a:t>Modulace neokortexem</a:t>
            </a:r>
          </a:p>
        </p:txBody>
      </p:sp>
      <p:sp>
        <p:nvSpPr>
          <p:cNvPr id="23559" name="Rectangle 7">
            <a:extLst>
              <a:ext uri="{FF2B5EF4-FFF2-40B4-BE49-F238E27FC236}">
                <a16:creationId xmlns:a16="http://schemas.microsoft.com/office/drawing/2014/main" id="{8FC536B9-DA4D-4078-8FFE-7E91F61526FD}"/>
              </a:ext>
            </a:extLst>
          </p:cNvPr>
          <p:cNvSpPr>
            <a:spLocks noChangeArrowheads="1"/>
          </p:cNvSpPr>
          <p:nvPr/>
        </p:nvSpPr>
        <p:spPr bwMode="auto">
          <a:xfrm>
            <a:off x="7104063" y="5876925"/>
            <a:ext cx="33131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1600" i="1"/>
              <a:t>Source: Morton et al. 2005</a:t>
            </a:r>
            <a:endParaRPr lang="en-US" altLang="cs-CZ" sz="16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7D5A709A-7124-4713-9C92-65FFC2A93301}"/>
              </a:ext>
            </a:extLst>
          </p:cNvPr>
          <p:cNvSpPr>
            <a:spLocks noGrp="1" noChangeArrowheads="1"/>
          </p:cNvSpPr>
          <p:nvPr>
            <p:ph type="title"/>
          </p:nvPr>
        </p:nvSpPr>
        <p:spPr>
          <a:xfrm>
            <a:off x="6024563" y="188913"/>
            <a:ext cx="4043362" cy="703262"/>
          </a:xfrm>
        </p:spPr>
        <p:txBody>
          <a:bodyPr/>
          <a:lstStyle/>
          <a:p>
            <a:r>
              <a:rPr lang="cs-CZ" altLang="cs-CZ">
                <a:solidFill>
                  <a:schemeClr val="folHlink"/>
                </a:solidFill>
              </a:rPr>
              <a:t>Hypothalamus</a:t>
            </a:r>
          </a:p>
        </p:txBody>
      </p:sp>
      <p:sp>
        <p:nvSpPr>
          <p:cNvPr id="25603" name="Rectangle 3">
            <a:extLst>
              <a:ext uri="{FF2B5EF4-FFF2-40B4-BE49-F238E27FC236}">
                <a16:creationId xmlns:a16="http://schemas.microsoft.com/office/drawing/2014/main" id="{AD4DD912-CA11-4612-AB82-239A0D97FCBF}"/>
              </a:ext>
            </a:extLst>
          </p:cNvPr>
          <p:cNvSpPr>
            <a:spLocks noGrp="1" noChangeArrowheads="1"/>
          </p:cNvSpPr>
          <p:nvPr>
            <p:ph type="body" idx="1"/>
          </p:nvPr>
        </p:nvSpPr>
        <p:spPr>
          <a:xfrm>
            <a:off x="1703388" y="260350"/>
            <a:ext cx="4032250" cy="6408738"/>
          </a:xfrm>
        </p:spPr>
        <p:txBody>
          <a:bodyPr/>
          <a:lstStyle/>
          <a:p>
            <a:pPr algn="just">
              <a:lnSpc>
                <a:spcPct val="90000"/>
              </a:lnSpc>
            </a:pPr>
            <a:r>
              <a:rPr lang="cs-CZ" altLang="cs-CZ" sz="2400">
                <a:solidFill>
                  <a:srgbClr val="FF9999"/>
                </a:solidFill>
              </a:rPr>
              <a:t>Ventromediální jádra „centrum sytosti“ (léze vedou k hyperfagii)</a:t>
            </a:r>
          </a:p>
          <a:p>
            <a:pPr algn="just">
              <a:lnSpc>
                <a:spcPct val="90000"/>
              </a:lnSpc>
              <a:buFont typeface="Wingdings" panose="05000000000000000000" pitchFamily="2" charset="2"/>
              <a:buNone/>
            </a:pPr>
            <a:endParaRPr lang="cs-CZ" altLang="cs-CZ" sz="2400">
              <a:solidFill>
                <a:srgbClr val="FF9999"/>
              </a:solidFill>
            </a:endParaRPr>
          </a:p>
          <a:p>
            <a:pPr algn="just">
              <a:lnSpc>
                <a:spcPct val="90000"/>
              </a:lnSpc>
            </a:pPr>
            <a:r>
              <a:rPr lang="cs-CZ" altLang="cs-CZ" sz="2400">
                <a:solidFill>
                  <a:schemeClr val="hlink"/>
                </a:solidFill>
              </a:rPr>
              <a:t>Laterální jádra „centrum hladu“ (léze vedou k anorexii)</a:t>
            </a:r>
          </a:p>
          <a:p>
            <a:pPr algn="just">
              <a:lnSpc>
                <a:spcPct val="90000"/>
              </a:lnSpc>
            </a:pPr>
            <a:endParaRPr lang="cs-CZ" altLang="cs-CZ" sz="2400"/>
          </a:p>
          <a:p>
            <a:pPr algn="just">
              <a:lnSpc>
                <a:spcPct val="90000"/>
              </a:lnSpc>
            </a:pPr>
            <a:r>
              <a:rPr lang="cs-CZ" altLang="cs-CZ" sz="2400"/>
              <a:t>N.arcuatus – zásadní role v integraci signálů ovlivňujících chuť k jídlu </a:t>
            </a:r>
          </a:p>
          <a:p>
            <a:pPr algn="just">
              <a:lnSpc>
                <a:spcPct val="90000"/>
              </a:lnSpc>
            </a:pPr>
            <a:endParaRPr lang="cs-CZ" altLang="cs-CZ" sz="2400"/>
          </a:p>
          <a:p>
            <a:pPr algn="just">
              <a:lnSpc>
                <a:spcPct val="90000"/>
              </a:lnSpc>
            </a:pPr>
            <a:r>
              <a:rPr lang="cs-CZ" altLang="cs-CZ" sz="2400"/>
              <a:t>N. suprachiasmaticus –časování jídla  (léze u lidí vedou k nočnímu přejídání)</a:t>
            </a:r>
          </a:p>
        </p:txBody>
      </p:sp>
      <p:pic>
        <p:nvPicPr>
          <p:cNvPr id="25604" name="Picture 4" descr=" ">
            <a:extLst>
              <a:ext uri="{FF2B5EF4-FFF2-40B4-BE49-F238E27FC236}">
                <a16:creationId xmlns:a16="http://schemas.microsoft.com/office/drawing/2014/main" id="{F21460C5-9F51-466E-9492-D966F68F50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125538"/>
            <a:ext cx="4191000" cy="2247900"/>
          </a:xfrm>
          <a:prstGeom prst="rect">
            <a:avLst/>
          </a:prstGeom>
          <a:noFill/>
          <a:ln w="222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25605" name="Rectangle 6">
            <a:extLst>
              <a:ext uri="{FF2B5EF4-FFF2-40B4-BE49-F238E27FC236}">
                <a16:creationId xmlns:a16="http://schemas.microsoft.com/office/drawing/2014/main" id="{640789DD-B079-430E-940E-729A4A9A2693}"/>
              </a:ext>
            </a:extLst>
          </p:cNvPr>
          <p:cNvSpPr>
            <a:spLocks noChangeArrowheads="1"/>
          </p:cNvSpPr>
          <p:nvPr/>
        </p:nvSpPr>
        <p:spPr bwMode="auto">
          <a:xfrm>
            <a:off x="6743701" y="2924176"/>
            <a:ext cx="936625" cy="360363"/>
          </a:xfrm>
          <a:prstGeom prst="rect">
            <a:avLst/>
          </a:prstGeom>
          <a:solidFill>
            <a:srgbClr val="FF3300">
              <a:alpha val="21176"/>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p>
        </p:txBody>
      </p:sp>
      <p:sp>
        <p:nvSpPr>
          <p:cNvPr id="25606" name="Rectangle 7">
            <a:extLst>
              <a:ext uri="{FF2B5EF4-FFF2-40B4-BE49-F238E27FC236}">
                <a16:creationId xmlns:a16="http://schemas.microsoft.com/office/drawing/2014/main" id="{EA7D33EB-E093-4A20-8FAB-3926177F2386}"/>
              </a:ext>
            </a:extLst>
          </p:cNvPr>
          <p:cNvSpPr>
            <a:spLocks noChangeArrowheads="1"/>
          </p:cNvSpPr>
          <p:nvPr/>
        </p:nvSpPr>
        <p:spPr bwMode="auto">
          <a:xfrm>
            <a:off x="7032625" y="1341438"/>
            <a:ext cx="935038" cy="360362"/>
          </a:xfrm>
          <a:prstGeom prst="rect">
            <a:avLst/>
          </a:prstGeom>
          <a:solidFill>
            <a:srgbClr val="FF9999">
              <a:alpha val="4901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p>
        </p:txBody>
      </p:sp>
      <p:sp>
        <p:nvSpPr>
          <p:cNvPr id="25607" name="Rectangle 8">
            <a:extLst>
              <a:ext uri="{FF2B5EF4-FFF2-40B4-BE49-F238E27FC236}">
                <a16:creationId xmlns:a16="http://schemas.microsoft.com/office/drawing/2014/main" id="{44BE6444-E229-41A2-952F-CBFB6CBB40C2}"/>
              </a:ext>
            </a:extLst>
          </p:cNvPr>
          <p:cNvSpPr>
            <a:spLocks noChangeArrowheads="1"/>
          </p:cNvSpPr>
          <p:nvPr/>
        </p:nvSpPr>
        <p:spPr bwMode="auto">
          <a:xfrm>
            <a:off x="9120189" y="2060576"/>
            <a:ext cx="936625" cy="360363"/>
          </a:xfrm>
          <a:prstGeom prst="rect">
            <a:avLst/>
          </a:prstGeom>
          <a:solidFill>
            <a:srgbClr val="00FF00">
              <a:alpha val="2901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p>
        </p:txBody>
      </p:sp>
      <p:sp>
        <p:nvSpPr>
          <p:cNvPr id="25608" name="Rectangle 9">
            <a:extLst>
              <a:ext uri="{FF2B5EF4-FFF2-40B4-BE49-F238E27FC236}">
                <a16:creationId xmlns:a16="http://schemas.microsoft.com/office/drawing/2014/main" id="{29C53E27-DEA1-4B2B-B5A1-49EE9D5157F0}"/>
              </a:ext>
            </a:extLst>
          </p:cNvPr>
          <p:cNvSpPr>
            <a:spLocks noChangeArrowheads="1"/>
          </p:cNvSpPr>
          <p:nvPr/>
        </p:nvSpPr>
        <p:spPr bwMode="auto">
          <a:xfrm>
            <a:off x="8040689" y="2349500"/>
            <a:ext cx="719137" cy="431800"/>
          </a:xfrm>
          <a:prstGeom prst="rect">
            <a:avLst/>
          </a:prstGeom>
          <a:solidFill>
            <a:srgbClr val="FF9999">
              <a:alpha val="5294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p>
        </p:txBody>
      </p:sp>
      <p:pic>
        <p:nvPicPr>
          <p:cNvPr id="25609" name="Picture 10" descr=" ">
            <a:extLst>
              <a:ext uri="{FF2B5EF4-FFF2-40B4-BE49-F238E27FC236}">
                <a16:creationId xmlns:a16="http://schemas.microsoft.com/office/drawing/2014/main" id="{0B322E0D-F3B2-40F9-ABDC-901A3FD57C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1539" y="3789363"/>
            <a:ext cx="4465637" cy="2495550"/>
          </a:xfrm>
          <a:prstGeom prst="rect">
            <a:avLst/>
          </a:prstGeom>
          <a:noFill/>
          <a:ln w="222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25610" name="Rectangle 11">
            <a:extLst>
              <a:ext uri="{FF2B5EF4-FFF2-40B4-BE49-F238E27FC236}">
                <a16:creationId xmlns:a16="http://schemas.microsoft.com/office/drawing/2014/main" id="{211224D0-8727-4481-934B-31D58A4DAAE6}"/>
              </a:ext>
            </a:extLst>
          </p:cNvPr>
          <p:cNvSpPr>
            <a:spLocks noChangeArrowheads="1"/>
          </p:cNvSpPr>
          <p:nvPr/>
        </p:nvSpPr>
        <p:spPr bwMode="auto">
          <a:xfrm>
            <a:off x="7319964" y="4005264"/>
            <a:ext cx="1081087" cy="2016125"/>
          </a:xfrm>
          <a:prstGeom prst="rect">
            <a:avLst/>
          </a:prstGeom>
          <a:solidFill>
            <a:srgbClr val="FF9999">
              <a:alpha val="36078"/>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1A620FD6-178E-41CB-B42B-C3E92ACF338D}"/>
              </a:ext>
            </a:extLst>
          </p:cNvPr>
          <p:cNvSpPr>
            <a:spLocks noGrp="1" noChangeArrowheads="1"/>
          </p:cNvSpPr>
          <p:nvPr>
            <p:ph type="title"/>
          </p:nvPr>
        </p:nvSpPr>
        <p:spPr>
          <a:xfrm>
            <a:off x="0" y="22225"/>
            <a:ext cx="12192000" cy="431800"/>
          </a:xfrm>
          <a:solidFill>
            <a:schemeClr val="bg2"/>
          </a:solidFill>
        </p:spPr>
        <p:txBody>
          <a:bodyPr/>
          <a:lstStyle/>
          <a:p>
            <a:r>
              <a:rPr lang="cs-CZ" altLang="cs-CZ" sz="3200" dirty="0"/>
              <a:t>Hypotalamické neuropeptidy</a:t>
            </a:r>
          </a:p>
        </p:txBody>
      </p:sp>
      <p:sp>
        <p:nvSpPr>
          <p:cNvPr id="274435" name="Rectangle 3">
            <a:extLst>
              <a:ext uri="{FF2B5EF4-FFF2-40B4-BE49-F238E27FC236}">
                <a16:creationId xmlns:a16="http://schemas.microsoft.com/office/drawing/2014/main" id="{8F11E4B8-3842-47DA-867A-5C7DCA87AB11}"/>
              </a:ext>
            </a:extLst>
          </p:cNvPr>
          <p:cNvSpPr>
            <a:spLocks noGrp="1" noChangeArrowheads="1"/>
          </p:cNvSpPr>
          <p:nvPr>
            <p:ph type="body" sz="half" idx="1"/>
          </p:nvPr>
        </p:nvSpPr>
        <p:spPr>
          <a:xfrm>
            <a:off x="1524000" y="692150"/>
            <a:ext cx="4787900" cy="6165850"/>
          </a:xfrm>
        </p:spPr>
        <p:txBody>
          <a:bodyPr rtlCol="0">
            <a:normAutofit/>
          </a:bodyPr>
          <a:lstStyle/>
          <a:p>
            <a:pPr marL="342906" indent="-342906" defTabSz="457207" fontAlgn="auto">
              <a:lnSpc>
                <a:spcPct val="80000"/>
              </a:lnSpc>
              <a:spcAft>
                <a:spcPts val="0"/>
              </a:spcAft>
              <a:buClr>
                <a:schemeClr val="bg2">
                  <a:lumMod val="40000"/>
                  <a:lumOff val="60000"/>
                </a:schemeClr>
              </a:buClr>
              <a:defRPr/>
            </a:pPr>
            <a:r>
              <a:rPr lang="cs-CZ" sz="1400" dirty="0"/>
              <a:t>    </a:t>
            </a:r>
            <a:r>
              <a:rPr lang="cs-CZ" b="1" dirty="0">
                <a:solidFill>
                  <a:srgbClr val="FF3300"/>
                </a:solidFill>
              </a:rPr>
              <a:t>Stimulace příjmu potravy (</a:t>
            </a:r>
            <a:r>
              <a:rPr lang="cs-CZ" b="1" dirty="0" err="1">
                <a:solidFill>
                  <a:srgbClr val="FF3300"/>
                </a:solidFill>
              </a:rPr>
              <a:t>orexigenní</a:t>
            </a:r>
            <a:r>
              <a:rPr lang="cs-CZ" b="1" dirty="0">
                <a:solidFill>
                  <a:srgbClr val="FF3300"/>
                </a:solidFill>
              </a:rPr>
              <a:t>)</a:t>
            </a:r>
          </a:p>
          <a:p>
            <a:pPr marL="342906" indent="-342906" defTabSz="457207" fontAlgn="auto">
              <a:lnSpc>
                <a:spcPct val="80000"/>
              </a:lnSpc>
              <a:spcAft>
                <a:spcPts val="0"/>
              </a:spcAft>
              <a:buClr>
                <a:schemeClr val="bg2">
                  <a:lumMod val="40000"/>
                  <a:lumOff val="60000"/>
                </a:schemeClr>
              </a:buClr>
              <a:buFont typeface="Wingdings 3" charset="2"/>
              <a:buChar char=""/>
              <a:defRPr/>
            </a:pPr>
            <a:r>
              <a:rPr lang="cs-CZ" dirty="0"/>
              <a:t>Neuropeptid Y/ </a:t>
            </a:r>
            <a:r>
              <a:rPr lang="cs-CZ" dirty="0" err="1"/>
              <a:t>agouti-related</a:t>
            </a:r>
            <a:r>
              <a:rPr lang="cs-CZ" dirty="0"/>
              <a:t> protein (</a:t>
            </a:r>
            <a:r>
              <a:rPr lang="cs-CZ" dirty="0" err="1"/>
              <a:t>AgRP</a:t>
            </a:r>
            <a:r>
              <a:rPr lang="cs-CZ" dirty="0"/>
              <a:t>) na úrovni ARC</a:t>
            </a:r>
          </a:p>
          <a:p>
            <a:pPr marL="342906" indent="-342906" defTabSz="457207" fontAlgn="auto">
              <a:lnSpc>
                <a:spcPct val="80000"/>
              </a:lnSpc>
              <a:spcAft>
                <a:spcPts val="0"/>
              </a:spcAft>
              <a:buClr>
                <a:schemeClr val="bg2">
                  <a:lumMod val="40000"/>
                  <a:lumOff val="60000"/>
                </a:schemeClr>
              </a:buClr>
              <a:buFont typeface="Wingdings 3" charset="2"/>
              <a:buChar char=""/>
              <a:defRPr/>
            </a:pPr>
            <a:r>
              <a:rPr lang="cs-CZ" dirty="0" err="1"/>
              <a:t>Orexiny</a:t>
            </a:r>
            <a:r>
              <a:rPr lang="cs-CZ" dirty="0"/>
              <a:t>/</a:t>
            </a:r>
            <a:r>
              <a:rPr lang="cs-CZ" dirty="0" err="1"/>
              <a:t>hypokretiny</a:t>
            </a:r>
            <a:endParaRPr lang="cs-CZ" dirty="0"/>
          </a:p>
          <a:p>
            <a:pPr marL="342906" indent="-342906" defTabSz="457207" fontAlgn="auto">
              <a:lnSpc>
                <a:spcPct val="80000"/>
              </a:lnSpc>
              <a:spcAft>
                <a:spcPts val="0"/>
              </a:spcAft>
              <a:buClr>
                <a:schemeClr val="bg2">
                  <a:lumMod val="40000"/>
                  <a:lumOff val="60000"/>
                </a:schemeClr>
              </a:buClr>
              <a:buFont typeface="Wingdings 3" charset="2"/>
              <a:buChar char=""/>
              <a:defRPr/>
            </a:pPr>
            <a:r>
              <a:rPr lang="cs-CZ" dirty="0" err="1"/>
              <a:t>Endokanabionidní</a:t>
            </a:r>
            <a:r>
              <a:rPr lang="cs-CZ" dirty="0"/>
              <a:t> systém</a:t>
            </a:r>
            <a:endParaRPr lang="cs-CZ" dirty="0">
              <a:solidFill>
                <a:schemeClr val="accent1"/>
              </a:solidFill>
            </a:endParaRPr>
          </a:p>
          <a:p>
            <a:pPr marL="342906" indent="-342906" defTabSz="457207" fontAlgn="auto">
              <a:lnSpc>
                <a:spcPct val="80000"/>
              </a:lnSpc>
              <a:spcAft>
                <a:spcPts val="0"/>
              </a:spcAft>
              <a:buClr>
                <a:schemeClr val="bg2">
                  <a:lumMod val="40000"/>
                  <a:lumOff val="60000"/>
                </a:schemeClr>
              </a:buClr>
              <a:buFont typeface="Wingdings 3" charset="2"/>
              <a:buChar char=""/>
              <a:defRPr/>
            </a:pPr>
            <a:r>
              <a:rPr lang="cs-CZ" dirty="0" err="1"/>
              <a:t>Galanin</a:t>
            </a:r>
            <a:r>
              <a:rPr lang="cs-CZ" dirty="0"/>
              <a:t> </a:t>
            </a:r>
            <a:r>
              <a:rPr lang="cs-CZ" dirty="0">
                <a:solidFill>
                  <a:srgbClr val="FF0000"/>
                </a:solidFill>
              </a:rPr>
              <a:t>(deprese – GalR2- farmakologická léčba deprese ovlivňuje chuť k jídlu</a:t>
            </a:r>
          </a:p>
          <a:p>
            <a:pPr marL="342906" indent="-342906" defTabSz="457207" fontAlgn="auto">
              <a:lnSpc>
                <a:spcPct val="80000"/>
              </a:lnSpc>
              <a:spcAft>
                <a:spcPts val="0"/>
              </a:spcAft>
              <a:buClr>
                <a:schemeClr val="bg2">
                  <a:lumMod val="40000"/>
                  <a:lumOff val="60000"/>
                </a:schemeClr>
              </a:buClr>
              <a:buFont typeface="Wingdings 3" charset="2"/>
              <a:buChar char=""/>
              <a:defRPr/>
            </a:pPr>
            <a:r>
              <a:rPr lang="cs-CZ" dirty="0"/>
              <a:t>Světlo</a:t>
            </a:r>
          </a:p>
          <a:p>
            <a:pPr marL="342906" indent="-342906" defTabSz="457207" fontAlgn="auto">
              <a:lnSpc>
                <a:spcPct val="80000"/>
              </a:lnSpc>
              <a:spcAft>
                <a:spcPts val="0"/>
              </a:spcAft>
              <a:buClr>
                <a:schemeClr val="bg2">
                  <a:lumMod val="40000"/>
                  <a:lumOff val="60000"/>
                </a:schemeClr>
              </a:buClr>
              <a:defRPr/>
            </a:pPr>
            <a:endParaRPr lang="cs-CZ" dirty="0">
              <a:solidFill>
                <a:schemeClr val="accent1"/>
              </a:solidFill>
            </a:endParaRPr>
          </a:p>
          <a:p>
            <a:pPr marL="342906" indent="-342906" defTabSz="457207" fontAlgn="auto">
              <a:lnSpc>
                <a:spcPct val="80000"/>
              </a:lnSpc>
              <a:spcAft>
                <a:spcPts val="0"/>
              </a:spcAft>
              <a:buClr>
                <a:schemeClr val="bg2">
                  <a:lumMod val="40000"/>
                  <a:lumOff val="60000"/>
                </a:schemeClr>
              </a:buClr>
              <a:defRPr/>
            </a:pPr>
            <a:r>
              <a:rPr lang="cs-CZ" dirty="0">
                <a:solidFill>
                  <a:srgbClr val="FF3300"/>
                </a:solidFill>
              </a:rPr>
              <a:t>    </a:t>
            </a:r>
            <a:r>
              <a:rPr lang="cs-CZ" b="1" dirty="0">
                <a:solidFill>
                  <a:srgbClr val="FF3300"/>
                </a:solidFill>
              </a:rPr>
              <a:t>Inhibice (</a:t>
            </a:r>
            <a:r>
              <a:rPr lang="cs-CZ" b="1" dirty="0" err="1">
                <a:solidFill>
                  <a:srgbClr val="FF3300"/>
                </a:solidFill>
              </a:rPr>
              <a:t>anorexigenní</a:t>
            </a:r>
            <a:r>
              <a:rPr lang="cs-CZ" b="1" dirty="0">
                <a:solidFill>
                  <a:srgbClr val="FF3300"/>
                </a:solidFill>
              </a:rPr>
              <a:t>)</a:t>
            </a:r>
          </a:p>
          <a:p>
            <a:pPr marL="342906" indent="-342906" defTabSz="457207" fontAlgn="auto">
              <a:lnSpc>
                <a:spcPct val="80000"/>
              </a:lnSpc>
              <a:spcAft>
                <a:spcPts val="0"/>
              </a:spcAft>
              <a:buClr>
                <a:schemeClr val="bg2">
                  <a:lumMod val="40000"/>
                  <a:lumOff val="60000"/>
                </a:schemeClr>
              </a:buClr>
              <a:buFont typeface="Wingdings 3" charset="2"/>
              <a:buChar char=""/>
              <a:defRPr/>
            </a:pPr>
            <a:r>
              <a:rPr lang="cs-CZ" dirty="0"/>
              <a:t>POMC/CART</a:t>
            </a:r>
          </a:p>
          <a:p>
            <a:pPr marL="342906" indent="-342906" defTabSz="457207" fontAlgn="auto">
              <a:lnSpc>
                <a:spcPct val="80000"/>
              </a:lnSpc>
              <a:spcAft>
                <a:spcPts val="0"/>
              </a:spcAft>
              <a:buClr>
                <a:schemeClr val="bg2">
                  <a:lumMod val="40000"/>
                  <a:lumOff val="60000"/>
                </a:schemeClr>
              </a:buClr>
              <a:buFont typeface="Wingdings 3" charset="2"/>
              <a:buChar char=""/>
              <a:defRPr/>
            </a:pPr>
            <a:r>
              <a:rPr lang="el-GR" dirty="0">
                <a:cs typeface="Arial" panose="020B0604020202020204" pitchFamily="34" charset="0"/>
              </a:rPr>
              <a:t>α</a:t>
            </a:r>
            <a:r>
              <a:rPr lang="cs-CZ" dirty="0"/>
              <a:t>- MSH (štěpeno z POMC) – MC4 </a:t>
            </a:r>
            <a:r>
              <a:rPr lang="cs-CZ" dirty="0" err="1"/>
              <a:t>receptors</a:t>
            </a:r>
            <a:endParaRPr lang="cs-CZ" dirty="0"/>
          </a:p>
          <a:p>
            <a:pPr marL="342906" indent="-342906" defTabSz="457207" fontAlgn="auto">
              <a:lnSpc>
                <a:spcPct val="80000"/>
              </a:lnSpc>
              <a:spcAft>
                <a:spcPts val="0"/>
              </a:spcAft>
              <a:buClr>
                <a:schemeClr val="bg2">
                  <a:lumMod val="40000"/>
                  <a:lumOff val="60000"/>
                </a:schemeClr>
              </a:buClr>
              <a:buFont typeface="Wingdings 3" charset="2"/>
              <a:buChar char=""/>
              <a:defRPr/>
            </a:pPr>
            <a:r>
              <a:rPr lang="cs-CZ" dirty="0"/>
              <a:t>Serotonin</a:t>
            </a:r>
          </a:p>
          <a:p>
            <a:pPr marL="342906" indent="-342906" defTabSz="457207" fontAlgn="auto">
              <a:lnSpc>
                <a:spcPct val="80000"/>
              </a:lnSpc>
              <a:spcAft>
                <a:spcPts val="0"/>
              </a:spcAft>
              <a:buClr>
                <a:schemeClr val="bg2">
                  <a:lumMod val="40000"/>
                  <a:lumOff val="60000"/>
                </a:schemeClr>
              </a:buClr>
              <a:buFont typeface="Wingdings 3" charset="2"/>
              <a:buChar char=""/>
              <a:defRPr/>
            </a:pPr>
            <a:r>
              <a:rPr lang="cs-CZ" dirty="0"/>
              <a:t>BDNF</a:t>
            </a:r>
          </a:p>
          <a:p>
            <a:pPr marL="342906" indent="-342906" defTabSz="457207" fontAlgn="auto">
              <a:lnSpc>
                <a:spcPct val="80000"/>
              </a:lnSpc>
              <a:spcAft>
                <a:spcPts val="0"/>
              </a:spcAft>
              <a:buClr>
                <a:schemeClr val="bg2">
                  <a:lumMod val="40000"/>
                  <a:lumOff val="60000"/>
                </a:schemeClr>
              </a:buClr>
              <a:buFont typeface="Wingdings 3" charset="2"/>
              <a:buChar char=""/>
              <a:defRPr/>
            </a:pPr>
            <a:r>
              <a:rPr lang="cs-CZ" dirty="0"/>
              <a:t>CRH</a:t>
            </a:r>
          </a:p>
          <a:p>
            <a:pPr marL="342906" indent="-342906" defTabSz="457207" fontAlgn="auto">
              <a:lnSpc>
                <a:spcPct val="80000"/>
              </a:lnSpc>
              <a:spcAft>
                <a:spcPts val="0"/>
              </a:spcAft>
              <a:buClr>
                <a:schemeClr val="bg2">
                  <a:lumMod val="40000"/>
                  <a:lumOff val="60000"/>
                </a:schemeClr>
              </a:buClr>
              <a:buFont typeface="Wingdings 3" charset="2"/>
              <a:buChar char=""/>
              <a:defRPr/>
            </a:pPr>
            <a:r>
              <a:rPr lang="cs-CZ" dirty="0"/>
              <a:t>TRH</a:t>
            </a:r>
          </a:p>
          <a:p>
            <a:pPr marL="342906" indent="-342906" defTabSz="457207" fontAlgn="auto">
              <a:lnSpc>
                <a:spcPct val="80000"/>
              </a:lnSpc>
              <a:spcAft>
                <a:spcPts val="0"/>
              </a:spcAft>
              <a:buClr>
                <a:schemeClr val="bg2">
                  <a:lumMod val="40000"/>
                  <a:lumOff val="60000"/>
                </a:schemeClr>
              </a:buClr>
              <a:buFont typeface="Wingdings 3" charset="2"/>
              <a:buChar char=""/>
              <a:defRPr/>
            </a:pPr>
            <a:r>
              <a:rPr lang="cs-CZ" dirty="0"/>
              <a:t>Nesfatin-1 (stres, nálada, spánek, jídelní chování, úzkost, strach, regulace výstupního signálu z n. PVN)</a:t>
            </a:r>
          </a:p>
          <a:p>
            <a:pPr marL="342906" indent="-342906" defTabSz="457207" fontAlgn="auto">
              <a:lnSpc>
                <a:spcPct val="80000"/>
              </a:lnSpc>
              <a:spcAft>
                <a:spcPts val="0"/>
              </a:spcAft>
              <a:buClr>
                <a:schemeClr val="bg2">
                  <a:lumMod val="40000"/>
                  <a:lumOff val="60000"/>
                </a:schemeClr>
              </a:buClr>
              <a:buFont typeface="Wingdings 3" charset="2"/>
              <a:buChar char=""/>
              <a:defRPr/>
            </a:pPr>
            <a:endParaRPr lang="cs-CZ" dirty="0"/>
          </a:p>
        </p:txBody>
      </p:sp>
      <p:sp>
        <p:nvSpPr>
          <p:cNvPr id="27652" name="Rectangle 4">
            <a:extLst>
              <a:ext uri="{FF2B5EF4-FFF2-40B4-BE49-F238E27FC236}">
                <a16:creationId xmlns:a16="http://schemas.microsoft.com/office/drawing/2014/main" id="{E59B9745-C73D-4901-AEB4-D30D2B3015E6}"/>
              </a:ext>
            </a:extLst>
          </p:cNvPr>
          <p:cNvSpPr>
            <a:spLocks noGrp="1" noChangeArrowheads="1"/>
          </p:cNvSpPr>
          <p:nvPr>
            <p:ph type="body" sz="half" idx="2"/>
          </p:nvPr>
        </p:nvSpPr>
        <p:spPr>
          <a:xfrm>
            <a:off x="6172201" y="1600201"/>
            <a:ext cx="2155825" cy="4525963"/>
          </a:xfrm>
        </p:spPr>
        <p:txBody>
          <a:bodyPr/>
          <a:lstStyle/>
          <a:p>
            <a:pPr>
              <a:lnSpc>
                <a:spcPct val="90000"/>
              </a:lnSpc>
              <a:buFont typeface="Wingdings" panose="05000000000000000000" pitchFamily="2" charset="2"/>
              <a:buNone/>
            </a:pPr>
            <a:r>
              <a:rPr lang="cs-CZ" altLang="cs-CZ" sz="2000"/>
              <a:t>    </a:t>
            </a:r>
          </a:p>
        </p:txBody>
      </p:sp>
      <p:pic>
        <p:nvPicPr>
          <p:cNvPr id="27653" name="Picture 5" descr="image_28">
            <a:extLst>
              <a:ext uri="{FF2B5EF4-FFF2-40B4-BE49-F238E27FC236}">
                <a16:creationId xmlns:a16="http://schemas.microsoft.com/office/drawing/2014/main" id="{24E303BA-AD7F-44E1-B5C6-E04E15F34E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7801" y="1628775"/>
            <a:ext cx="3933825" cy="4895850"/>
          </a:xfrm>
          <a:prstGeom prst="rect">
            <a:avLst/>
          </a:prstGeom>
          <a:noFill/>
          <a:ln w="22225">
            <a:solidFill>
              <a:srgbClr val="00FF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Skupina 126">
            <a:extLst>
              <a:ext uri="{FF2B5EF4-FFF2-40B4-BE49-F238E27FC236}">
                <a16:creationId xmlns:a16="http://schemas.microsoft.com/office/drawing/2014/main" id="{620D333C-B1AE-49CC-8F33-42F2518806F3}"/>
              </a:ext>
            </a:extLst>
          </p:cNvPr>
          <p:cNvGrpSpPr>
            <a:grpSpLocks/>
          </p:cNvGrpSpPr>
          <p:nvPr/>
        </p:nvGrpSpPr>
        <p:grpSpPr bwMode="auto">
          <a:xfrm>
            <a:off x="2566989" y="4257675"/>
            <a:ext cx="649287" cy="1588"/>
            <a:chOff x="1043608" y="4257092"/>
            <a:chExt cx="648072" cy="1588"/>
          </a:xfrm>
        </p:grpSpPr>
        <p:grpSp>
          <p:nvGrpSpPr>
            <p:cNvPr id="29854" name="Skupina 64">
              <a:extLst>
                <a:ext uri="{FF2B5EF4-FFF2-40B4-BE49-F238E27FC236}">
                  <a16:creationId xmlns:a16="http://schemas.microsoft.com/office/drawing/2014/main" id="{2F5BA390-AC91-4493-B11B-A72A85F274C1}"/>
                </a:ext>
              </a:extLst>
            </p:cNvPr>
            <p:cNvGrpSpPr>
              <a:grpSpLocks/>
            </p:cNvGrpSpPr>
            <p:nvPr/>
          </p:nvGrpSpPr>
          <p:grpSpPr bwMode="auto">
            <a:xfrm>
              <a:off x="1259632" y="4257092"/>
              <a:ext cx="432048" cy="1588"/>
              <a:chOff x="1259632" y="4257092"/>
              <a:chExt cx="432048" cy="1588"/>
            </a:xfrm>
          </p:grpSpPr>
          <p:cxnSp>
            <p:nvCxnSpPr>
              <p:cNvPr id="57" name="Přímá spojovací šipka 56">
                <a:extLst>
                  <a:ext uri="{FF2B5EF4-FFF2-40B4-BE49-F238E27FC236}">
                    <a16:creationId xmlns:a16="http://schemas.microsoft.com/office/drawing/2014/main" id="{6B5F507B-A2D6-4CD9-83FF-92D18F2737EE}"/>
                  </a:ext>
                </a:extLst>
              </p:cNvPr>
              <p:cNvCxnSpPr>
                <a:stCxn id="45" idx="2"/>
              </p:cNvCxnSpPr>
              <p:nvPr/>
            </p:nvCxnSpPr>
            <p:spPr>
              <a:xfrm>
                <a:off x="1476184" y="4257092"/>
                <a:ext cx="215496"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Přímá spojovací čára 60">
                <a:extLst>
                  <a:ext uri="{FF2B5EF4-FFF2-40B4-BE49-F238E27FC236}">
                    <a16:creationId xmlns:a16="http://schemas.microsoft.com/office/drawing/2014/main" id="{9361FA4B-1874-4197-B4FF-AC9230D943B8}"/>
                  </a:ext>
                </a:extLst>
              </p:cNvPr>
              <p:cNvCxnSpPr>
                <a:stCxn id="45" idx="6"/>
              </p:cNvCxnSpPr>
              <p:nvPr/>
            </p:nvCxnSpPr>
            <p:spPr>
              <a:xfrm rot="10800000">
                <a:off x="1259104" y="4257092"/>
                <a:ext cx="144192" cy="0"/>
              </a:xfrm>
              <a:prstGeom prst="line">
                <a:avLst/>
              </a:prstGeom>
              <a:ln>
                <a:noFill/>
              </a:ln>
            </p:spPr>
            <p:style>
              <a:lnRef idx="1">
                <a:schemeClr val="accent1"/>
              </a:lnRef>
              <a:fillRef idx="0">
                <a:schemeClr val="accent1"/>
              </a:fillRef>
              <a:effectRef idx="0">
                <a:schemeClr val="accent1"/>
              </a:effectRef>
              <a:fontRef idx="minor">
                <a:schemeClr val="tx1"/>
              </a:fontRef>
            </p:style>
          </p:cxnSp>
        </p:grpSp>
        <p:cxnSp>
          <p:nvCxnSpPr>
            <p:cNvPr id="125" name="Přímá spojovací čára 124">
              <a:extLst>
                <a:ext uri="{FF2B5EF4-FFF2-40B4-BE49-F238E27FC236}">
                  <a16:creationId xmlns:a16="http://schemas.microsoft.com/office/drawing/2014/main" id="{26EC84DF-5759-472F-8E4C-3B5F8BA7BB3C}"/>
                </a:ext>
              </a:extLst>
            </p:cNvPr>
            <p:cNvCxnSpPr>
              <a:stCxn id="44" idx="2"/>
              <a:endCxn id="45" idx="6"/>
            </p:cNvCxnSpPr>
            <p:nvPr/>
          </p:nvCxnSpPr>
          <p:spPr>
            <a:xfrm rot="10800000" flipH="1">
              <a:off x="1043608" y="4257092"/>
              <a:ext cx="3596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0" name="Skupina 137">
            <a:extLst>
              <a:ext uri="{FF2B5EF4-FFF2-40B4-BE49-F238E27FC236}">
                <a16:creationId xmlns:a16="http://schemas.microsoft.com/office/drawing/2014/main" id="{7F1A8229-6BA4-48BC-8764-D61ABB7AA64F}"/>
              </a:ext>
            </a:extLst>
          </p:cNvPr>
          <p:cNvGrpSpPr>
            <a:grpSpLocks/>
          </p:cNvGrpSpPr>
          <p:nvPr/>
        </p:nvGrpSpPr>
        <p:grpSpPr bwMode="auto">
          <a:xfrm>
            <a:off x="2962275" y="3862389"/>
            <a:ext cx="38100" cy="935037"/>
            <a:chOff x="1438858" y="3861842"/>
            <a:chExt cx="36798" cy="935310"/>
          </a:xfrm>
        </p:grpSpPr>
        <p:grpSp>
          <p:nvGrpSpPr>
            <p:cNvPr id="29850" name="Skupina 51">
              <a:extLst>
                <a:ext uri="{FF2B5EF4-FFF2-40B4-BE49-F238E27FC236}">
                  <a16:creationId xmlns:a16="http://schemas.microsoft.com/office/drawing/2014/main" id="{75779DFD-CB77-4B3F-BDE7-5A39DA2CF566}"/>
                </a:ext>
              </a:extLst>
            </p:cNvPr>
            <p:cNvGrpSpPr>
              <a:grpSpLocks/>
            </p:cNvGrpSpPr>
            <p:nvPr/>
          </p:nvGrpSpPr>
          <p:grpSpPr bwMode="auto">
            <a:xfrm>
              <a:off x="1438858" y="3861842"/>
              <a:ext cx="1588" cy="791294"/>
              <a:chOff x="1438858" y="3861842"/>
              <a:chExt cx="1588" cy="791294"/>
            </a:xfrm>
          </p:grpSpPr>
          <p:cxnSp>
            <p:nvCxnSpPr>
              <p:cNvPr id="47" name="Přímá spojovací šipka 46">
                <a:extLst>
                  <a:ext uri="{FF2B5EF4-FFF2-40B4-BE49-F238E27FC236}">
                    <a16:creationId xmlns:a16="http://schemas.microsoft.com/office/drawing/2014/main" id="{31FA4B42-5EFA-41EB-9EA8-53282F767D70}"/>
                  </a:ext>
                </a:extLst>
              </p:cNvPr>
              <p:cNvCxnSpPr>
                <a:stCxn id="45" idx="4"/>
                <a:endCxn id="44" idx="0"/>
              </p:cNvCxnSpPr>
              <p:nvPr/>
            </p:nvCxnSpPr>
            <p:spPr>
              <a:xfrm rot="5400000" flipH="1">
                <a:off x="1223662" y="4077038"/>
                <a:ext cx="431926" cy="153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Přímá spojovací čára 49">
                <a:extLst>
                  <a:ext uri="{FF2B5EF4-FFF2-40B4-BE49-F238E27FC236}">
                    <a16:creationId xmlns:a16="http://schemas.microsoft.com/office/drawing/2014/main" id="{3ED03C7D-DD12-4AEA-9D49-663A9020354C}"/>
                  </a:ext>
                </a:extLst>
              </p:cNvPr>
              <p:cNvCxnSpPr>
                <a:stCxn id="45" idx="4"/>
                <a:endCxn id="44" idx="4"/>
              </p:cNvCxnSpPr>
              <p:nvPr/>
            </p:nvCxnSpPr>
            <p:spPr>
              <a:xfrm rot="5400000">
                <a:off x="1260157" y="4472414"/>
                <a:ext cx="360468" cy="0"/>
              </a:xfrm>
              <a:prstGeom prst="line">
                <a:avLst/>
              </a:prstGeom>
              <a:ln>
                <a:noFill/>
              </a:ln>
            </p:spPr>
            <p:style>
              <a:lnRef idx="1">
                <a:schemeClr val="accent1"/>
              </a:lnRef>
              <a:fillRef idx="0">
                <a:schemeClr val="accent1"/>
              </a:fillRef>
              <a:effectRef idx="0">
                <a:schemeClr val="accent1"/>
              </a:effectRef>
              <a:fontRef idx="minor">
                <a:schemeClr val="tx1"/>
              </a:fontRef>
            </p:style>
          </p:cxnSp>
        </p:grpSp>
        <p:cxnSp>
          <p:nvCxnSpPr>
            <p:cNvPr id="135" name="Přímá spojovací čára 134">
              <a:extLst>
                <a:ext uri="{FF2B5EF4-FFF2-40B4-BE49-F238E27FC236}">
                  <a16:creationId xmlns:a16="http://schemas.microsoft.com/office/drawing/2014/main" id="{DE4E0282-3FB4-49A1-BEBC-F39DC28C3FD4}"/>
                </a:ext>
              </a:extLst>
            </p:cNvPr>
            <p:cNvCxnSpPr>
              <a:stCxn id="45" idx="0"/>
            </p:cNvCxnSpPr>
            <p:nvPr/>
          </p:nvCxnSpPr>
          <p:spPr>
            <a:xfrm rot="16200000" flipH="1">
              <a:off x="1169809" y="4491305"/>
              <a:ext cx="576430" cy="3526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6" name="Skupina 16">
            <a:extLst>
              <a:ext uri="{FF2B5EF4-FFF2-40B4-BE49-F238E27FC236}">
                <a16:creationId xmlns:a16="http://schemas.microsoft.com/office/drawing/2014/main" id="{AE8B6A42-0FE7-4BF9-8792-C4119185CFDB}"/>
              </a:ext>
            </a:extLst>
          </p:cNvPr>
          <p:cNvGrpSpPr>
            <a:grpSpLocks/>
          </p:cNvGrpSpPr>
          <p:nvPr/>
        </p:nvGrpSpPr>
        <p:grpSpPr bwMode="auto">
          <a:xfrm>
            <a:off x="1524000" y="620714"/>
            <a:ext cx="776288" cy="1165225"/>
            <a:chOff x="319484" y="1040209"/>
            <a:chExt cx="936229" cy="1403351"/>
          </a:xfrm>
        </p:grpSpPr>
        <p:sp>
          <p:nvSpPr>
            <p:cNvPr id="15" name="Volný tvar 14">
              <a:extLst>
                <a:ext uri="{FF2B5EF4-FFF2-40B4-BE49-F238E27FC236}">
                  <a16:creationId xmlns:a16="http://schemas.microsoft.com/office/drawing/2014/main" id="{3B4A1063-1630-4C99-BADB-50CA788D9B53}"/>
                </a:ext>
              </a:extLst>
            </p:cNvPr>
            <p:cNvSpPr/>
            <p:nvPr/>
          </p:nvSpPr>
          <p:spPr>
            <a:xfrm>
              <a:off x="319484" y="1040209"/>
              <a:ext cx="936229" cy="1403351"/>
            </a:xfrm>
            <a:custGeom>
              <a:avLst/>
              <a:gdLst>
                <a:gd name="connsiteX0" fmla="*/ 783035 w 936229"/>
                <a:gd name="connsiteY0" fmla="*/ 333772 h 1403351"/>
                <a:gd name="connsiteX1" fmla="*/ 721122 w 936229"/>
                <a:gd name="connsiteY1" fmla="*/ 219472 h 1403351"/>
                <a:gd name="connsiteX2" fmla="*/ 637779 w 936229"/>
                <a:gd name="connsiteY2" fmla="*/ 102791 h 1403351"/>
                <a:gd name="connsiteX3" fmla="*/ 421085 w 936229"/>
                <a:gd name="connsiteY3" fmla="*/ 7541 h 1403351"/>
                <a:gd name="connsiteX4" fmla="*/ 199629 w 936229"/>
                <a:gd name="connsiteY4" fmla="*/ 57547 h 1403351"/>
                <a:gd name="connsiteX5" fmla="*/ 37704 w 936229"/>
                <a:gd name="connsiteY5" fmla="*/ 217091 h 1403351"/>
                <a:gd name="connsiteX6" fmla="*/ 13891 w 936229"/>
                <a:gd name="connsiteY6" fmla="*/ 390922 h 1403351"/>
                <a:gd name="connsiteX7" fmla="*/ 6747 w 936229"/>
                <a:gd name="connsiteY7" fmla="*/ 552847 h 1403351"/>
                <a:gd name="connsiteX8" fmla="*/ 54372 w 936229"/>
                <a:gd name="connsiteY8" fmla="*/ 805260 h 1403351"/>
                <a:gd name="connsiteX9" fmla="*/ 216297 w 936229"/>
                <a:gd name="connsiteY9" fmla="*/ 1026716 h 1403351"/>
                <a:gd name="connsiteX10" fmla="*/ 347266 w 936229"/>
                <a:gd name="connsiteY10" fmla="*/ 1121966 h 1403351"/>
                <a:gd name="connsiteX11" fmla="*/ 390129 w 936229"/>
                <a:gd name="connsiteY11" fmla="*/ 1229122 h 1403351"/>
                <a:gd name="connsiteX12" fmla="*/ 513954 w 936229"/>
                <a:gd name="connsiteY12" fmla="*/ 1371997 h 1403351"/>
                <a:gd name="connsiteX13" fmla="*/ 678260 w 936229"/>
                <a:gd name="connsiteY13" fmla="*/ 1383904 h 1403351"/>
                <a:gd name="connsiteX14" fmla="*/ 887810 w 936229"/>
                <a:gd name="connsiteY14" fmla="*/ 1255316 h 1403351"/>
                <a:gd name="connsiteX15" fmla="*/ 933054 w 936229"/>
                <a:gd name="connsiteY15" fmla="*/ 1038622 h 1403351"/>
                <a:gd name="connsiteX16" fmla="*/ 868760 w 936229"/>
                <a:gd name="connsiteY16" fmla="*/ 767160 h 1403351"/>
                <a:gd name="connsiteX17" fmla="*/ 775891 w 936229"/>
                <a:gd name="connsiteY17" fmla="*/ 514747 h 1403351"/>
                <a:gd name="connsiteX18" fmla="*/ 783035 w 936229"/>
                <a:gd name="connsiteY18" fmla="*/ 333772 h 140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36229" h="1403351">
                  <a:moveTo>
                    <a:pt x="783035" y="333772"/>
                  </a:moveTo>
                  <a:cubicBezTo>
                    <a:pt x="773907" y="284560"/>
                    <a:pt x="745331" y="257969"/>
                    <a:pt x="721122" y="219472"/>
                  </a:cubicBezTo>
                  <a:cubicBezTo>
                    <a:pt x="696913" y="180975"/>
                    <a:pt x="687785" y="138113"/>
                    <a:pt x="637779" y="102791"/>
                  </a:cubicBezTo>
                  <a:cubicBezTo>
                    <a:pt x="587773" y="67469"/>
                    <a:pt x="494110" y="15082"/>
                    <a:pt x="421085" y="7541"/>
                  </a:cubicBezTo>
                  <a:cubicBezTo>
                    <a:pt x="348060" y="0"/>
                    <a:pt x="263526" y="22622"/>
                    <a:pt x="199629" y="57547"/>
                  </a:cubicBezTo>
                  <a:cubicBezTo>
                    <a:pt x="135732" y="92472"/>
                    <a:pt x="68660" y="161529"/>
                    <a:pt x="37704" y="217091"/>
                  </a:cubicBezTo>
                  <a:cubicBezTo>
                    <a:pt x="6748" y="272654"/>
                    <a:pt x="19050" y="334963"/>
                    <a:pt x="13891" y="390922"/>
                  </a:cubicBezTo>
                  <a:cubicBezTo>
                    <a:pt x="8732" y="446881"/>
                    <a:pt x="0" y="483791"/>
                    <a:pt x="6747" y="552847"/>
                  </a:cubicBezTo>
                  <a:cubicBezTo>
                    <a:pt x="13494" y="621903"/>
                    <a:pt x="19447" y="726282"/>
                    <a:pt x="54372" y="805260"/>
                  </a:cubicBezTo>
                  <a:cubicBezTo>
                    <a:pt x="89297" y="884238"/>
                    <a:pt x="167481" y="973932"/>
                    <a:pt x="216297" y="1026716"/>
                  </a:cubicBezTo>
                  <a:cubicBezTo>
                    <a:pt x="265113" y="1079500"/>
                    <a:pt x="318294" y="1088232"/>
                    <a:pt x="347266" y="1121966"/>
                  </a:cubicBezTo>
                  <a:cubicBezTo>
                    <a:pt x="376238" y="1155700"/>
                    <a:pt x="362348" y="1187450"/>
                    <a:pt x="390129" y="1229122"/>
                  </a:cubicBezTo>
                  <a:cubicBezTo>
                    <a:pt x="417910" y="1270794"/>
                    <a:pt x="465932" y="1346200"/>
                    <a:pt x="513954" y="1371997"/>
                  </a:cubicBezTo>
                  <a:cubicBezTo>
                    <a:pt x="561976" y="1397794"/>
                    <a:pt x="615951" y="1403351"/>
                    <a:pt x="678260" y="1383904"/>
                  </a:cubicBezTo>
                  <a:cubicBezTo>
                    <a:pt x="740569" y="1364457"/>
                    <a:pt x="845344" y="1312863"/>
                    <a:pt x="887810" y="1255316"/>
                  </a:cubicBezTo>
                  <a:cubicBezTo>
                    <a:pt x="930276" y="1197769"/>
                    <a:pt x="936229" y="1119981"/>
                    <a:pt x="933054" y="1038622"/>
                  </a:cubicBezTo>
                  <a:cubicBezTo>
                    <a:pt x="929879" y="957263"/>
                    <a:pt x="894954" y="854473"/>
                    <a:pt x="868760" y="767160"/>
                  </a:cubicBezTo>
                  <a:cubicBezTo>
                    <a:pt x="842566" y="679848"/>
                    <a:pt x="790179" y="588169"/>
                    <a:pt x="775891" y="514747"/>
                  </a:cubicBezTo>
                  <a:cubicBezTo>
                    <a:pt x="761603" y="441325"/>
                    <a:pt x="792163" y="382984"/>
                    <a:pt x="783035" y="333772"/>
                  </a:cubicBezTo>
                  <a:close/>
                </a:path>
              </a:pathLst>
            </a:cu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6" name="Volný tvar 15">
              <a:extLst>
                <a:ext uri="{FF2B5EF4-FFF2-40B4-BE49-F238E27FC236}">
                  <a16:creationId xmlns:a16="http://schemas.microsoft.com/office/drawing/2014/main" id="{849E4E16-652F-4624-9B9F-7A3EEDE94DFF}"/>
                </a:ext>
              </a:extLst>
            </p:cNvPr>
            <p:cNvSpPr/>
            <p:nvPr/>
          </p:nvSpPr>
          <p:spPr>
            <a:xfrm>
              <a:off x="436274" y="1177867"/>
              <a:ext cx="582032" cy="862276"/>
            </a:xfrm>
            <a:custGeom>
              <a:avLst/>
              <a:gdLst>
                <a:gd name="connsiteX0" fmla="*/ 294085 w 581026"/>
                <a:gd name="connsiteY0" fmla="*/ 858441 h 862013"/>
                <a:gd name="connsiteX1" fmla="*/ 241697 w 581026"/>
                <a:gd name="connsiteY1" fmla="*/ 789385 h 862013"/>
                <a:gd name="connsiteX2" fmla="*/ 139304 w 581026"/>
                <a:gd name="connsiteY2" fmla="*/ 703660 h 862013"/>
                <a:gd name="connsiteX3" fmla="*/ 108347 w 581026"/>
                <a:gd name="connsiteY3" fmla="*/ 641747 h 862013"/>
                <a:gd name="connsiteX4" fmla="*/ 51197 w 581026"/>
                <a:gd name="connsiteY4" fmla="*/ 567928 h 862013"/>
                <a:gd name="connsiteX5" fmla="*/ 36910 w 581026"/>
                <a:gd name="connsiteY5" fmla="*/ 401241 h 862013"/>
                <a:gd name="connsiteX6" fmla="*/ 1191 w 581026"/>
                <a:gd name="connsiteY6" fmla="*/ 236935 h 862013"/>
                <a:gd name="connsiteX7" fmla="*/ 44054 w 581026"/>
                <a:gd name="connsiteY7" fmla="*/ 84535 h 862013"/>
                <a:gd name="connsiteX8" fmla="*/ 182166 w 581026"/>
                <a:gd name="connsiteY8" fmla="*/ 5953 h 862013"/>
                <a:gd name="connsiteX9" fmla="*/ 375047 w 581026"/>
                <a:gd name="connsiteY9" fmla="*/ 48816 h 862013"/>
                <a:gd name="connsiteX10" fmla="*/ 498872 w 581026"/>
                <a:gd name="connsiteY10" fmla="*/ 220266 h 862013"/>
                <a:gd name="connsiteX11" fmla="*/ 422672 w 581026"/>
                <a:gd name="connsiteY11" fmla="*/ 401241 h 862013"/>
                <a:gd name="connsiteX12" fmla="*/ 317897 w 581026"/>
                <a:gd name="connsiteY12" fmla="*/ 477441 h 862013"/>
                <a:gd name="connsiteX13" fmla="*/ 296466 w 581026"/>
                <a:gd name="connsiteY13" fmla="*/ 603647 h 862013"/>
                <a:gd name="connsiteX14" fmla="*/ 327422 w 581026"/>
                <a:gd name="connsiteY14" fmla="*/ 527447 h 862013"/>
                <a:gd name="connsiteX15" fmla="*/ 406004 w 581026"/>
                <a:gd name="connsiteY15" fmla="*/ 503635 h 862013"/>
                <a:gd name="connsiteX16" fmla="*/ 436960 w 581026"/>
                <a:gd name="connsiteY16" fmla="*/ 453628 h 862013"/>
                <a:gd name="connsiteX17" fmla="*/ 460772 w 581026"/>
                <a:gd name="connsiteY17" fmla="*/ 470297 h 862013"/>
                <a:gd name="connsiteX18" fmla="*/ 453629 w 581026"/>
                <a:gd name="connsiteY18" fmla="*/ 520303 h 862013"/>
                <a:gd name="connsiteX19" fmla="*/ 470297 w 581026"/>
                <a:gd name="connsiteY19" fmla="*/ 603647 h 862013"/>
                <a:gd name="connsiteX20" fmla="*/ 541735 w 581026"/>
                <a:gd name="connsiteY20" fmla="*/ 684610 h 862013"/>
                <a:gd name="connsiteX21" fmla="*/ 579835 w 581026"/>
                <a:gd name="connsiteY21" fmla="*/ 753666 h 862013"/>
                <a:gd name="connsiteX22" fmla="*/ 548879 w 581026"/>
                <a:gd name="connsiteY22" fmla="*/ 832247 h 862013"/>
                <a:gd name="connsiteX23" fmla="*/ 458391 w 581026"/>
                <a:gd name="connsiteY23" fmla="*/ 839391 h 862013"/>
                <a:gd name="connsiteX24" fmla="*/ 391716 w 581026"/>
                <a:gd name="connsiteY24" fmla="*/ 753666 h 862013"/>
                <a:gd name="connsiteX25" fmla="*/ 382191 w 581026"/>
                <a:gd name="connsiteY25" fmla="*/ 696516 h 862013"/>
                <a:gd name="connsiteX26" fmla="*/ 320279 w 581026"/>
                <a:gd name="connsiteY26" fmla="*/ 667941 h 862013"/>
                <a:gd name="connsiteX27" fmla="*/ 270272 w 581026"/>
                <a:gd name="connsiteY27" fmla="*/ 634603 h 862013"/>
                <a:gd name="connsiteX28" fmla="*/ 227410 w 581026"/>
                <a:gd name="connsiteY28" fmla="*/ 575072 h 862013"/>
                <a:gd name="connsiteX29" fmla="*/ 236935 w 581026"/>
                <a:gd name="connsiteY29" fmla="*/ 467916 h 862013"/>
                <a:gd name="connsiteX30" fmla="*/ 294085 w 581026"/>
                <a:gd name="connsiteY30" fmla="*/ 382191 h 862013"/>
                <a:gd name="connsiteX31" fmla="*/ 401241 w 581026"/>
                <a:gd name="connsiteY31" fmla="*/ 301228 h 862013"/>
                <a:gd name="connsiteX32" fmla="*/ 458391 w 581026"/>
                <a:gd name="connsiteY32" fmla="*/ 260747 h 862013"/>
                <a:gd name="connsiteX33" fmla="*/ 427435 w 581026"/>
                <a:gd name="connsiteY33" fmla="*/ 232172 h 862013"/>
                <a:gd name="connsiteX34" fmla="*/ 389335 w 581026"/>
                <a:gd name="connsiteY34" fmla="*/ 198835 h 862013"/>
                <a:gd name="connsiteX35" fmla="*/ 384572 w 581026"/>
                <a:gd name="connsiteY35" fmla="*/ 139303 h 862013"/>
                <a:gd name="connsiteX36" fmla="*/ 365522 w 581026"/>
                <a:gd name="connsiteY36" fmla="*/ 75010 h 862013"/>
                <a:gd name="connsiteX37" fmla="*/ 205979 w 581026"/>
                <a:gd name="connsiteY37" fmla="*/ 55960 h 862013"/>
                <a:gd name="connsiteX38" fmla="*/ 96441 w 581026"/>
                <a:gd name="connsiteY38" fmla="*/ 82153 h 862013"/>
                <a:gd name="connsiteX39" fmla="*/ 32147 w 581026"/>
                <a:gd name="connsiteY39" fmla="*/ 141685 h 862013"/>
                <a:gd name="connsiteX40" fmla="*/ 34529 w 581026"/>
                <a:gd name="connsiteY40" fmla="*/ 291703 h 862013"/>
                <a:gd name="connsiteX41" fmla="*/ 60722 w 581026"/>
                <a:gd name="connsiteY41" fmla="*/ 396478 h 862013"/>
                <a:gd name="connsiteX42" fmla="*/ 98822 w 581026"/>
                <a:gd name="connsiteY42" fmla="*/ 460772 h 862013"/>
                <a:gd name="connsiteX43" fmla="*/ 101204 w 581026"/>
                <a:gd name="connsiteY43" fmla="*/ 536972 h 862013"/>
                <a:gd name="connsiteX44" fmla="*/ 146447 w 581026"/>
                <a:gd name="connsiteY44" fmla="*/ 606028 h 862013"/>
                <a:gd name="connsiteX45" fmla="*/ 184547 w 581026"/>
                <a:gd name="connsiteY45" fmla="*/ 653653 h 862013"/>
                <a:gd name="connsiteX46" fmla="*/ 191691 w 581026"/>
                <a:gd name="connsiteY46" fmla="*/ 708422 h 862013"/>
                <a:gd name="connsiteX47" fmla="*/ 251222 w 581026"/>
                <a:gd name="connsiteY47" fmla="*/ 767953 h 862013"/>
                <a:gd name="connsiteX48" fmla="*/ 294085 w 581026"/>
                <a:gd name="connsiteY48" fmla="*/ 858441 h 862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81026" h="862013">
                  <a:moveTo>
                    <a:pt x="294085" y="858441"/>
                  </a:moveTo>
                  <a:cubicBezTo>
                    <a:pt x="292497" y="862013"/>
                    <a:pt x="267494" y="815182"/>
                    <a:pt x="241697" y="789385"/>
                  </a:cubicBezTo>
                  <a:cubicBezTo>
                    <a:pt x="215900" y="763588"/>
                    <a:pt x="161529" y="728266"/>
                    <a:pt x="139304" y="703660"/>
                  </a:cubicBezTo>
                  <a:cubicBezTo>
                    <a:pt x="117079" y="679054"/>
                    <a:pt x="123032" y="664369"/>
                    <a:pt x="108347" y="641747"/>
                  </a:cubicBezTo>
                  <a:cubicBezTo>
                    <a:pt x="93663" y="619125"/>
                    <a:pt x="63103" y="608012"/>
                    <a:pt x="51197" y="567928"/>
                  </a:cubicBezTo>
                  <a:cubicBezTo>
                    <a:pt x="39291" y="527844"/>
                    <a:pt x="45244" y="456407"/>
                    <a:pt x="36910" y="401241"/>
                  </a:cubicBezTo>
                  <a:cubicBezTo>
                    <a:pt x="28576" y="346075"/>
                    <a:pt x="0" y="289719"/>
                    <a:pt x="1191" y="236935"/>
                  </a:cubicBezTo>
                  <a:cubicBezTo>
                    <a:pt x="2382" y="184151"/>
                    <a:pt x="13892" y="123032"/>
                    <a:pt x="44054" y="84535"/>
                  </a:cubicBezTo>
                  <a:cubicBezTo>
                    <a:pt x="74216" y="46038"/>
                    <a:pt x="127001" y="11906"/>
                    <a:pt x="182166" y="5953"/>
                  </a:cubicBezTo>
                  <a:cubicBezTo>
                    <a:pt x="237331" y="0"/>
                    <a:pt x="322263" y="13097"/>
                    <a:pt x="375047" y="48816"/>
                  </a:cubicBezTo>
                  <a:cubicBezTo>
                    <a:pt x="427831" y="84535"/>
                    <a:pt x="490935" y="161529"/>
                    <a:pt x="498872" y="220266"/>
                  </a:cubicBezTo>
                  <a:cubicBezTo>
                    <a:pt x="506810" y="279004"/>
                    <a:pt x="452834" y="358379"/>
                    <a:pt x="422672" y="401241"/>
                  </a:cubicBezTo>
                  <a:cubicBezTo>
                    <a:pt x="392510" y="444103"/>
                    <a:pt x="338931" y="443707"/>
                    <a:pt x="317897" y="477441"/>
                  </a:cubicBezTo>
                  <a:cubicBezTo>
                    <a:pt x="296863" y="511175"/>
                    <a:pt x="294879" y="595313"/>
                    <a:pt x="296466" y="603647"/>
                  </a:cubicBezTo>
                  <a:cubicBezTo>
                    <a:pt x="298053" y="611981"/>
                    <a:pt x="309166" y="544116"/>
                    <a:pt x="327422" y="527447"/>
                  </a:cubicBezTo>
                  <a:cubicBezTo>
                    <a:pt x="345678" y="510778"/>
                    <a:pt x="387748" y="515938"/>
                    <a:pt x="406004" y="503635"/>
                  </a:cubicBezTo>
                  <a:cubicBezTo>
                    <a:pt x="424260" y="491332"/>
                    <a:pt x="427832" y="459184"/>
                    <a:pt x="436960" y="453628"/>
                  </a:cubicBezTo>
                  <a:cubicBezTo>
                    <a:pt x="446088" y="448072"/>
                    <a:pt x="457994" y="459185"/>
                    <a:pt x="460772" y="470297"/>
                  </a:cubicBezTo>
                  <a:cubicBezTo>
                    <a:pt x="463550" y="481409"/>
                    <a:pt x="452042" y="498078"/>
                    <a:pt x="453629" y="520303"/>
                  </a:cubicBezTo>
                  <a:cubicBezTo>
                    <a:pt x="455216" y="542528"/>
                    <a:pt x="455613" y="576263"/>
                    <a:pt x="470297" y="603647"/>
                  </a:cubicBezTo>
                  <a:cubicBezTo>
                    <a:pt x="484981" y="631031"/>
                    <a:pt x="523479" y="659607"/>
                    <a:pt x="541735" y="684610"/>
                  </a:cubicBezTo>
                  <a:cubicBezTo>
                    <a:pt x="559991" y="709613"/>
                    <a:pt x="578644" y="729060"/>
                    <a:pt x="579835" y="753666"/>
                  </a:cubicBezTo>
                  <a:cubicBezTo>
                    <a:pt x="581026" y="778272"/>
                    <a:pt x="569120" y="817960"/>
                    <a:pt x="548879" y="832247"/>
                  </a:cubicBezTo>
                  <a:cubicBezTo>
                    <a:pt x="528638" y="846534"/>
                    <a:pt x="484585" y="852488"/>
                    <a:pt x="458391" y="839391"/>
                  </a:cubicBezTo>
                  <a:cubicBezTo>
                    <a:pt x="432197" y="826294"/>
                    <a:pt x="404416" y="777479"/>
                    <a:pt x="391716" y="753666"/>
                  </a:cubicBezTo>
                  <a:cubicBezTo>
                    <a:pt x="379016" y="729854"/>
                    <a:pt x="394097" y="710803"/>
                    <a:pt x="382191" y="696516"/>
                  </a:cubicBezTo>
                  <a:cubicBezTo>
                    <a:pt x="370285" y="682229"/>
                    <a:pt x="338932" y="678260"/>
                    <a:pt x="320279" y="667941"/>
                  </a:cubicBezTo>
                  <a:cubicBezTo>
                    <a:pt x="301626" y="657622"/>
                    <a:pt x="285750" y="650081"/>
                    <a:pt x="270272" y="634603"/>
                  </a:cubicBezTo>
                  <a:cubicBezTo>
                    <a:pt x="254794" y="619125"/>
                    <a:pt x="232966" y="602853"/>
                    <a:pt x="227410" y="575072"/>
                  </a:cubicBezTo>
                  <a:cubicBezTo>
                    <a:pt x="221854" y="547291"/>
                    <a:pt x="225823" y="500063"/>
                    <a:pt x="236935" y="467916"/>
                  </a:cubicBezTo>
                  <a:cubicBezTo>
                    <a:pt x="248048" y="435769"/>
                    <a:pt x="266701" y="409972"/>
                    <a:pt x="294085" y="382191"/>
                  </a:cubicBezTo>
                  <a:cubicBezTo>
                    <a:pt x="321469" y="354410"/>
                    <a:pt x="373857" y="321469"/>
                    <a:pt x="401241" y="301228"/>
                  </a:cubicBezTo>
                  <a:cubicBezTo>
                    <a:pt x="428625" y="280987"/>
                    <a:pt x="454025" y="272256"/>
                    <a:pt x="458391" y="260747"/>
                  </a:cubicBezTo>
                  <a:cubicBezTo>
                    <a:pt x="462757" y="249238"/>
                    <a:pt x="438944" y="242491"/>
                    <a:pt x="427435" y="232172"/>
                  </a:cubicBezTo>
                  <a:cubicBezTo>
                    <a:pt x="415926" y="221853"/>
                    <a:pt x="396479" y="214313"/>
                    <a:pt x="389335" y="198835"/>
                  </a:cubicBezTo>
                  <a:cubicBezTo>
                    <a:pt x="382191" y="183357"/>
                    <a:pt x="388541" y="159941"/>
                    <a:pt x="384572" y="139303"/>
                  </a:cubicBezTo>
                  <a:cubicBezTo>
                    <a:pt x="380603" y="118665"/>
                    <a:pt x="395287" y="88900"/>
                    <a:pt x="365522" y="75010"/>
                  </a:cubicBezTo>
                  <a:cubicBezTo>
                    <a:pt x="335757" y="61120"/>
                    <a:pt x="250826" y="54770"/>
                    <a:pt x="205979" y="55960"/>
                  </a:cubicBezTo>
                  <a:cubicBezTo>
                    <a:pt x="161132" y="57151"/>
                    <a:pt x="125413" y="67866"/>
                    <a:pt x="96441" y="82153"/>
                  </a:cubicBezTo>
                  <a:cubicBezTo>
                    <a:pt x="67469" y="96440"/>
                    <a:pt x="42466" y="106760"/>
                    <a:pt x="32147" y="141685"/>
                  </a:cubicBezTo>
                  <a:cubicBezTo>
                    <a:pt x="21828" y="176610"/>
                    <a:pt x="29767" y="249238"/>
                    <a:pt x="34529" y="291703"/>
                  </a:cubicBezTo>
                  <a:cubicBezTo>
                    <a:pt x="39292" y="334169"/>
                    <a:pt x="50007" y="368300"/>
                    <a:pt x="60722" y="396478"/>
                  </a:cubicBezTo>
                  <a:cubicBezTo>
                    <a:pt x="71438" y="424656"/>
                    <a:pt x="92075" y="437356"/>
                    <a:pt x="98822" y="460772"/>
                  </a:cubicBezTo>
                  <a:cubicBezTo>
                    <a:pt x="105569" y="484188"/>
                    <a:pt x="93267" y="512763"/>
                    <a:pt x="101204" y="536972"/>
                  </a:cubicBezTo>
                  <a:cubicBezTo>
                    <a:pt x="109141" y="561181"/>
                    <a:pt x="132557" y="586581"/>
                    <a:pt x="146447" y="606028"/>
                  </a:cubicBezTo>
                  <a:cubicBezTo>
                    <a:pt x="160337" y="625475"/>
                    <a:pt x="177006" y="636587"/>
                    <a:pt x="184547" y="653653"/>
                  </a:cubicBezTo>
                  <a:cubicBezTo>
                    <a:pt x="192088" y="670719"/>
                    <a:pt x="180579" y="689372"/>
                    <a:pt x="191691" y="708422"/>
                  </a:cubicBezTo>
                  <a:cubicBezTo>
                    <a:pt x="202803" y="727472"/>
                    <a:pt x="232569" y="746125"/>
                    <a:pt x="251222" y="767953"/>
                  </a:cubicBezTo>
                  <a:cubicBezTo>
                    <a:pt x="269875" y="789781"/>
                    <a:pt x="295673" y="854869"/>
                    <a:pt x="294085" y="858441"/>
                  </a:cubicBezTo>
                  <a:close/>
                </a:path>
              </a:pathLst>
            </a:cu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sp>
        <p:nvSpPr>
          <p:cNvPr id="4" name="Rectangle 2">
            <a:extLst>
              <a:ext uri="{FF2B5EF4-FFF2-40B4-BE49-F238E27FC236}">
                <a16:creationId xmlns:a16="http://schemas.microsoft.com/office/drawing/2014/main" id="{69E6C809-5B4F-4067-B5BD-FC8AB1BBC1CD}"/>
              </a:ext>
            </a:extLst>
          </p:cNvPr>
          <p:cNvSpPr txBox="1">
            <a:spLocks noChangeArrowheads="1"/>
          </p:cNvSpPr>
          <p:nvPr/>
        </p:nvSpPr>
        <p:spPr bwMode="auto">
          <a:xfrm>
            <a:off x="-120316" y="-21667"/>
            <a:ext cx="12312316" cy="488950"/>
          </a:xfrm>
          <a:prstGeom prst="rect">
            <a:avLst/>
          </a:prstGeom>
          <a:solidFill>
            <a:schemeClr val="bg2"/>
          </a:solidFill>
          <a:ln w="9525">
            <a:noFill/>
            <a:miter lim="800000"/>
            <a:headEnd/>
            <a:tailEnd/>
          </a:ln>
        </p:spPr>
        <p:txBody>
          <a:bodyPr anchor="ctr"/>
          <a:lstStyle/>
          <a:p>
            <a:pPr algn="ctr" eaLnBrk="1" hangingPunct="1">
              <a:defRPr/>
            </a:pPr>
            <a:r>
              <a:rPr lang="cs-CZ" sz="3600" b="1" kern="0" cap="small" dirty="0">
                <a:solidFill>
                  <a:schemeClr val="tx2"/>
                </a:solidFill>
                <a:latin typeface="+mj-lt"/>
                <a:ea typeface="+mj-ea"/>
                <a:cs typeface="+mj-cs"/>
              </a:rPr>
              <a:t>Hypothalamus</a:t>
            </a:r>
          </a:p>
        </p:txBody>
      </p:sp>
      <p:sp>
        <p:nvSpPr>
          <p:cNvPr id="7" name="Volný tvar 6">
            <a:extLst>
              <a:ext uri="{FF2B5EF4-FFF2-40B4-BE49-F238E27FC236}">
                <a16:creationId xmlns:a16="http://schemas.microsoft.com/office/drawing/2014/main" id="{EC7FDC38-C64D-46D7-8885-7CFBA1D3D555}"/>
              </a:ext>
            </a:extLst>
          </p:cNvPr>
          <p:cNvSpPr/>
          <p:nvPr/>
        </p:nvSpPr>
        <p:spPr>
          <a:xfrm>
            <a:off x="5150759" y="3487057"/>
            <a:ext cx="1917699" cy="1106714"/>
          </a:xfrm>
          <a:custGeom>
            <a:avLst/>
            <a:gdLst>
              <a:gd name="connsiteX0" fmla="*/ 890813 w 1917699"/>
              <a:gd name="connsiteY0" fmla="*/ 7257 h 1106714"/>
              <a:gd name="connsiteX1" fmla="*/ 596899 w 1917699"/>
              <a:gd name="connsiteY1" fmla="*/ 148772 h 1106714"/>
              <a:gd name="connsiteX2" fmla="*/ 194128 w 1917699"/>
              <a:gd name="connsiteY2" fmla="*/ 464457 h 1106714"/>
              <a:gd name="connsiteX3" fmla="*/ 9071 w 1917699"/>
              <a:gd name="connsiteY3" fmla="*/ 791029 h 1106714"/>
              <a:gd name="connsiteX4" fmla="*/ 139699 w 1917699"/>
              <a:gd name="connsiteY4" fmla="*/ 997857 h 1106714"/>
              <a:gd name="connsiteX5" fmla="*/ 531585 w 1917699"/>
              <a:gd name="connsiteY5" fmla="*/ 1041400 h 1106714"/>
              <a:gd name="connsiteX6" fmla="*/ 803728 w 1917699"/>
              <a:gd name="connsiteY6" fmla="*/ 997857 h 1106714"/>
              <a:gd name="connsiteX7" fmla="*/ 1326242 w 1917699"/>
              <a:gd name="connsiteY7" fmla="*/ 1030514 h 1106714"/>
              <a:gd name="connsiteX8" fmla="*/ 1783442 w 1917699"/>
              <a:gd name="connsiteY8" fmla="*/ 1084943 h 1106714"/>
              <a:gd name="connsiteX9" fmla="*/ 1914071 w 1917699"/>
              <a:gd name="connsiteY9" fmla="*/ 899886 h 1106714"/>
              <a:gd name="connsiteX10" fmla="*/ 1761671 w 1917699"/>
              <a:gd name="connsiteY10" fmla="*/ 486229 h 1106714"/>
              <a:gd name="connsiteX11" fmla="*/ 1217385 w 1917699"/>
              <a:gd name="connsiteY11" fmla="*/ 105229 h 1106714"/>
              <a:gd name="connsiteX12" fmla="*/ 890813 w 1917699"/>
              <a:gd name="connsiteY12" fmla="*/ 7257 h 110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17699" h="1106714">
                <a:moveTo>
                  <a:pt x="890813" y="7257"/>
                </a:moveTo>
                <a:cubicBezTo>
                  <a:pt x="787399" y="14514"/>
                  <a:pt x="713013" y="72572"/>
                  <a:pt x="596899" y="148772"/>
                </a:cubicBezTo>
                <a:cubicBezTo>
                  <a:pt x="480785" y="224972"/>
                  <a:pt x="292099" y="357414"/>
                  <a:pt x="194128" y="464457"/>
                </a:cubicBezTo>
                <a:cubicBezTo>
                  <a:pt x="96157" y="571500"/>
                  <a:pt x="18142" y="702129"/>
                  <a:pt x="9071" y="791029"/>
                </a:cubicBezTo>
                <a:cubicBezTo>
                  <a:pt x="0" y="879929"/>
                  <a:pt x="52613" y="956129"/>
                  <a:pt x="139699" y="997857"/>
                </a:cubicBezTo>
                <a:cubicBezTo>
                  <a:pt x="226785" y="1039585"/>
                  <a:pt x="420914" y="1041400"/>
                  <a:pt x="531585" y="1041400"/>
                </a:cubicBezTo>
                <a:cubicBezTo>
                  <a:pt x="642256" y="1041400"/>
                  <a:pt x="671285" y="999671"/>
                  <a:pt x="803728" y="997857"/>
                </a:cubicBezTo>
                <a:cubicBezTo>
                  <a:pt x="936171" y="996043"/>
                  <a:pt x="1162956" y="1016000"/>
                  <a:pt x="1326242" y="1030514"/>
                </a:cubicBezTo>
                <a:cubicBezTo>
                  <a:pt x="1489528" y="1045028"/>
                  <a:pt x="1685471" y="1106714"/>
                  <a:pt x="1783442" y="1084943"/>
                </a:cubicBezTo>
                <a:cubicBezTo>
                  <a:pt x="1881414" y="1063172"/>
                  <a:pt x="1917699" y="999672"/>
                  <a:pt x="1914071" y="899886"/>
                </a:cubicBezTo>
                <a:cubicBezTo>
                  <a:pt x="1910443" y="800100"/>
                  <a:pt x="1877785" y="618672"/>
                  <a:pt x="1761671" y="486229"/>
                </a:cubicBezTo>
                <a:cubicBezTo>
                  <a:pt x="1645557" y="353786"/>
                  <a:pt x="1355271" y="186872"/>
                  <a:pt x="1217385" y="105229"/>
                </a:cubicBezTo>
                <a:cubicBezTo>
                  <a:pt x="1079499" y="23586"/>
                  <a:pt x="994227" y="0"/>
                  <a:pt x="890813" y="7257"/>
                </a:cubicBezTo>
                <a:close/>
              </a:path>
            </a:pathLst>
          </a:custGeom>
          <a:gradFill flip="none" rotWithShape="1">
            <a:gsLst>
              <a:gs pos="0">
                <a:schemeClr val="accent6">
                  <a:lumMod val="50000"/>
                  <a:tint val="66000"/>
                  <a:satMod val="160000"/>
                </a:schemeClr>
              </a:gs>
              <a:gs pos="50000">
                <a:schemeClr val="accent6">
                  <a:lumMod val="50000"/>
                  <a:tint val="44500"/>
                  <a:satMod val="160000"/>
                </a:schemeClr>
              </a:gs>
              <a:gs pos="100000">
                <a:schemeClr val="accent6">
                  <a:lumMod val="50000"/>
                  <a:tint val="23500"/>
                  <a:satMod val="160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8" name="Volný tvar 7">
            <a:extLst>
              <a:ext uri="{FF2B5EF4-FFF2-40B4-BE49-F238E27FC236}">
                <a16:creationId xmlns:a16="http://schemas.microsoft.com/office/drawing/2014/main" id="{F92A7BF3-091A-4FCA-860C-5E3998D1AAE2}"/>
              </a:ext>
            </a:extLst>
          </p:cNvPr>
          <p:cNvSpPr/>
          <p:nvPr/>
        </p:nvSpPr>
        <p:spPr>
          <a:xfrm>
            <a:off x="4597400" y="2812143"/>
            <a:ext cx="1420586" cy="1101272"/>
          </a:xfrm>
          <a:custGeom>
            <a:avLst/>
            <a:gdLst>
              <a:gd name="connsiteX0" fmla="*/ 1313543 w 1420586"/>
              <a:gd name="connsiteY0" fmla="*/ 159657 h 1101272"/>
              <a:gd name="connsiteX1" fmla="*/ 954314 w 1420586"/>
              <a:gd name="connsiteY1" fmla="*/ 7257 h 1101272"/>
              <a:gd name="connsiteX2" fmla="*/ 486229 w 1420586"/>
              <a:gd name="connsiteY2" fmla="*/ 116114 h 1101272"/>
              <a:gd name="connsiteX3" fmla="*/ 83457 w 1420586"/>
              <a:gd name="connsiteY3" fmla="*/ 475343 h 1101272"/>
              <a:gd name="connsiteX4" fmla="*/ 18143 w 1420586"/>
              <a:gd name="connsiteY4" fmla="*/ 834571 h 1101272"/>
              <a:gd name="connsiteX5" fmla="*/ 192314 w 1420586"/>
              <a:gd name="connsiteY5" fmla="*/ 1041400 h 1101272"/>
              <a:gd name="connsiteX6" fmla="*/ 573314 w 1420586"/>
              <a:gd name="connsiteY6" fmla="*/ 1041400 h 1101272"/>
              <a:gd name="connsiteX7" fmla="*/ 1150257 w 1420586"/>
              <a:gd name="connsiteY7" fmla="*/ 682171 h 1101272"/>
              <a:gd name="connsiteX8" fmla="*/ 1389743 w 1420586"/>
              <a:gd name="connsiteY8" fmla="*/ 399143 h 1101272"/>
              <a:gd name="connsiteX9" fmla="*/ 1313543 w 1420586"/>
              <a:gd name="connsiteY9" fmla="*/ 159657 h 1101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0586" h="1101272">
                <a:moveTo>
                  <a:pt x="1313543" y="159657"/>
                </a:moveTo>
                <a:cubicBezTo>
                  <a:pt x="1240972" y="94343"/>
                  <a:pt x="1092200" y="14514"/>
                  <a:pt x="954314" y="7257"/>
                </a:cubicBezTo>
                <a:cubicBezTo>
                  <a:pt x="816428" y="0"/>
                  <a:pt x="631372" y="38100"/>
                  <a:pt x="486229" y="116114"/>
                </a:cubicBezTo>
                <a:cubicBezTo>
                  <a:pt x="341086" y="194128"/>
                  <a:pt x="161471" y="355600"/>
                  <a:pt x="83457" y="475343"/>
                </a:cubicBezTo>
                <a:cubicBezTo>
                  <a:pt x="5443" y="595086"/>
                  <a:pt x="0" y="740228"/>
                  <a:pt x="18143" y="834571"/>
                </a:cubicBezTo>
                <a:cubicBezTo>
                  <a:pt x="36286" y="928914"/>
                  <a:pt x="99786" y="1006929"/>
                  <a:pt x="192314" y="1041400"/>
                </a:cubicBezTo>
                <a:cubicBezTo>
                  <a:pt x="284842" y="1075871"/>
                  <a:pt x="413657" y="1101272"/>
                  <a:pt x="573314" y="1041400"/>
                </a:cubicBezTo>
                <a:cubicBezTo>
                  <a:pt x="732971" y="981528"/>
                  <a:pt x="1014186" y="789214"/>
                  <a:pt x="1150257" y="682171"/>
                </a:cubicBezTo>
                <a:cubicBezTo>
                  <a:pt x="1286328" y="575128"/>
                  <a:pt x="1358900" y="484414"/>
                  <a:pt x="1389743" y="399143"/>
                </a:cubicBezTo>
                <a:cubicBezTo>
                  <a:pt x="1420586" y="313872"/>
                  <a:pt x="1386114" y="224971"/>
                  <a:pt x="1313543" y="159657"/>
                </a:cubicBezTo>
                <a:close/>
              </a:path>
            </a:pathLst>
          </a:cu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9" name="Volný tvar 8">
            <a:extLst>
              <a:ext uri="{FF2B5EF4-FFF2-40B4-BE49-F238E27FC236}">
                <a16:creationId xmlns:a16="http://schemas.microsoft.com/office/drawing/2014/main" id="{8C8DB20E-908A-4AB6-99DD-4B93129FAC45}"/>
              </a:ext>
            </a:extLst>
          </p:cNvPr>
          <p:cNvSpPr/>
          <p:nvPr/>
        </p:nvSpPr>
        <p:spPr>
          <a:xfrm>
            <a:off x="4737101" y="1556792"/>
            <a:ext cx="1253671" cy="1328056"/>
          </a:xfrm>
          <a:custGeom>
            <a:avLst/>
            <a:gdLst>
              <a:gd name="connsiteX0" fmla="*/ 1075871 w 1253671"/>
              <a:gd name="connsiteY0" fmla="*/ 83457 h 1328056"/>
              <a:gd name="connsiteX1" fmla="*/ 749300 w 1253671"/>
              <a:gd name="connsiteY1" fmla="*/ 72571 h 1328056"/>
              <a:gd name="connsiteX2" fmla="*/ 400957 w 1253671"/>
              <a:gd name="connsiteY2" fmla="*/ 83457 h 1328056"/>
              <a:gd name="connsiteX3" fmla="*/ 183243 w 1253671"/>
              <a:gd name="connsiteY3" fmla="*/ 83457 h 1328056"/>
              <a:gd name="connsiteX4" fmla="*/ 41729 w 1253671"/>
              <a:gd name="connsiteY4" fmla="*/ 333828 h 1328056"/>
              <a:gd name="connsiteX5" fmla="*/ 19957 w 1253671"/>
              <a:gd name="connsiteY5" fmla="*/ 976085 h 1328056"/>
              <a:gd name="connsiteX6" fmla="*/ 161471 w 1253671"/>
              <a:gd name="connsiteY6" fmla="*/ 1226457 h 1328056"/>
              <a:gd name="connsiteX7" fmla="*/ 618671 w 1253671"/>
              <a:gd name="connsiteY7" fmla="*/ 1182914 h 1328056"/>
              <a:gd name="connsiteX8" fmla="*/ 934357 w 1253671"/>
              <a:gd name="connsiteY8" fmla="*/ 1215571 h 1328056"/>
              <a:gd name="connsiteX9" fmla="*/ 1119414 w 1253671"/>
              <a:gd name="connsiteY9" fmla="*/ 1313543 h 1328056"/>
              <a:gd name="connsiteX10" fmla="*/ 1239157 w 1253671"/>
              <a:gd name="connsiteY10" fmla="*/ 1204685 h 1328056"/>
              <a:gd name="connsiteX11" fmla="*/ 1206500 w 1253671"/>
              <a:gd name="connsiteY11" fmla="*/ 573314 h 1328056"/>
              <a:gd name="connsiteX12" fmla="*/ 1075871 w 1253671"/>
              <a:gd name="connsiteY12" fmla="*/ 83457 h 132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3671" h="1328056">
                <a:moveTo>
                  <a:pt x="1075871" y="83457"/>
                </a:moveTo>
                <a:cubicBezTo>
                  <a:pt x="999671" y="0"/>
                  <a:pt x="861786" y="72571"/>
                  <a:pt x="749300" y="72571"/>
                </a:cubicBezTo>
                <a:cubicBezTo>
                  <a:pt x="636814" y="72571"/>
                  <a:pt x="495300" y="81643"/>
                  <a:pt x="400957" y="83457"/>
                </a:cubicBezTo>
                <a:cubicBezTo>
                  <a:pt x="306614" y="85271"/>
                  <a:pt x="243114" y="41729"/>
                  <a:pt x="183243" y="83457"/>
                </a:cubicBezTo>
                <a:cubicBezTo>
                  <a:pt x="123372" y="125186"/>
                  <a:pt x="68943" y="185057"/>
                  <a:pt x="41729" y="333828"/>
                </a:cubicBezTo>
                <a:cubicBezTo>
                  <a:pt x="14515" y="482599"/>
                  <a:pt x="0" y="827314"/>
                  <a:pt x="19957" y="976085"/>
                </a:cubicBezTo>
                <a:cubicBezTo>
                  <a:pt x="39914" y="1124857"/>
                  <a:pt x="61685" y="1191986"/>
                  <a:pt x="161471" y="1226457"/>
                </a:cubicBezTo>
                <a:cubicBezTo>
                  <a:pt x="261257" y="1260928"/>
                  <a:pt x="489857" y="1184728"/>
                  <a:pt x="618671" y="1182914"/>
                </a:cubicBezTo>
                <a:cubicBezTo>
                  <a:pt x="747485" y="1181100"/>
                  <a:pt x="850900" y="1193800"/>
                  <a:pt x="934357" y="1215571"/>
                </a:cubicBezTo>
                <a:cubicBezTo>
                  <a:pt x="1017814" y="1237343"/>
                  <a:pt x="1068614" y="1315357"/>
                  <a:pt x="1119414" y="1313543"/>
                </a:cubicBezTo>
                <a:cubicBezTo>
                  <a:pt x="1170214" y="1311729"/>
                  <a:pt x="1224643" y="1328056"/>
                  <a:pt x="1239157" y="1204685"/>
                </a:cubicBezTo>
                <a:cubicBezTo>
                  <a:pt x="1253671" y="1081314"/>
                  <a:pt x="1235529" y="758371"/>
                  <a:pt x="1206500" y="573314"/>
                </a:cubicBezTo>
                <a:cubicBezTo>
                  <a:pt x="1177472" y="388257"/>
                  <a:pt x="1152071" y="166914"/>
                  <a:pt x="1075871" y="83457"/>
                </a:cubicBezTo>
                <a:close/>
              </a:path>
            </a:pathLst>
          </a:cu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0" name="Volný tvar 9">
            <a:extLst>
              <a:ext uri="{FF2B5EF4-FFF2-40B4-BE49-F238E27FC236}">
                <a16:creationId xmlns:a16="http://schemas.microsoft.com/office/drawing/2014/main" id="{DFC61EB6-C7D1-40B0-A01B-9A06EBC74DBD}"/>
              </a:ext>
            </a:extLst>
          </p:cNvPr>
          <p:cNvSpPr/>
          <p:nvPr/>
        </p:nvSpPr>
        <p:spPr>
          <a:xfrm>
            <a:off x="4925787" y="812800"/>
            <a:ext cx="898071" cy="843642"/>
          </a:xfrm>
          <a:custGeom>
            <a:avLst/>
            <a:gdLst>
              <a:gd name="connsiteX0" fmla="*/ 658585 w 898071"/>
              <a:gd name="connsiteY0" fmla="*/ 47171 h 843642"/>
              <a:gd name="connsiteX1" fmla="*/ 136071 w 898071"/>
              <a:gd name="connsiteY1" fmla="*/ 36286 h 843642"/>
              <a:gd name="connsiteX2" fmla="*/ 16328 w 898071"/>
              <a:gd name="connsiteY2" fmla="*/ 264886 h 843642"/>
              <a:gd name="connsiteX3" fmla="*/ 38100 w 898071"/>
              <a:gd name="connsiteY3" fmla="*/ 613229 h 843642"/>
              <a:gd name="connsiteX4" fmla="*/ 92528 w 898071"/>
              <a:gd name="connsiteY4" fmla="*/ 809171 h 843642"/>
              <a:gd name="connsiteX5" fmla="*/ 419100 w 898071"/>
              <a:gd name="connsiteY5" fmla="*/ 820057 h 843642"/>
              <a:gd name="connsiteX6" fmla="*/ 821871 w 898071"/>
              <a:gd name="connsiteY6" fmla="*/ 776514 h 843642"/>
              <a:gd name="connsiteX7" fmla="*/ 876300 w 898071"/>
              <a:gd name="connsiteY7" fmla="*/ 569686 h 843642"/>
              <a:gd name="connsiteX8" fmla="*/ 810985 w 898071"/>
              <a:gd name="connsiteY8" fmla="*/ 134257 h 843642"/>
              <a:gd name="connsiteX9" fmla="*/ 658585 w 898071"/>
              <a:gd name="connsiteY9" fmla="*/ 47171 h 843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8071" h="843642">
                <a:moveTo>
                  <a:pt x="658585" y="47171"/>
                </a:moveTo>
                <a:cubicBezTo>
                  <a:pt x="546099" y="30843"/>
                  <a:pt x="243114" y="0"/>
                  <a:pt x="136071" y="36286"/>
                </a:cubicBezTo>
                <a:cubicBezTo>
                  <a:pt x="29028" y="72572"/>
                  <a:pt x="32657" y="168729"/>
                  <a:pt x="16328" y="264886"/>
                </a:cubicBezTo>
                <a:cubicBezTo>
                  <a:pt x="0" y="361043"/>
                  <a:pt x="25400" y="522515"/>
                  <a:pt x="38100" y="613229"/>
                </a:cubicBezTo>
                <a:cubicBezTo>
                  <a:pt x="50800" y="703943"/>
                  <a:pt x="29028" y="774700"/>
                  <a:pt x="92528" y="809171"/>
                </a:cubicBezTo>
                <a:cubicBezTo>
                  <a:pt x="156028" y="843642"/>
                  <a:pt x="297543" y="825500"/>
                  <a:pt x="419100" y="820057"/>
                </a:cubicBezTo>
                <a:cubicBezTo>
                  <a:pt x="540657" y="814614"/>
                  <a:pt x="745671" y="818243"/>
                  <a:pt x="821871" y="776514"/>
                </a:cubicBezTo>
                <a:cubicBezTo>
                  <a:pt x="898071" y="734786"/>
                  <a:pt x="878114" y="676729"/>
                  <a:pt x="876300" y="569686"/>
                </a:cubicBezTo>
                <a:cubicBezTo>
                  <a:pt x="874486" y="462643"/>
                  <a:pt x="845456" y="221343"/>
                  <a:pt x="810985" y="134257"/>
                </a:cubicBezTo>
                <a:cubicBezTo>
                  <a:pt x="776514" y="47171"/>
                  <a:pt x="771071" y="63499"/>
                  <a:pt x="658585" y="47171"/>
                </a:cubicBezTo>
                <a:close/>
              </a:path>
            </a:pathLst>
          </a:cu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1" name="Volný tvar 10">
            <a:extLst>
              <a:ext uri="{FF2B5EF4-FFF2-40B4-BE49-F238E27FC236}">
                <a16:creationId xmlns:a16="http://schemas.microsoft.com/office/drawing/2014/main" id="{706F798E-1309-4929-9158-08F60CB6B339}"/>
              </a:ext>
            </a:extLst>
          </p:cNvPr>
          <p:cNvSpPr/>
          <p:nvPr/>
        </p:nvSpPr>
        <p:spPr>
          <a:xfrm flipH="1">
            <a:off x="6240016" y="2831784"/>
            <a:ext cx="1420586" cy="1101272"/>
          </a:xfrm>
          <a:custGeom>
            <a:avLst/>
            <a:gdLst>
              <a:gd name="connsiteX0" fmla="*/ 1313543 w 1420586"/>
              <a:gd name="connsiteY0" fmla="*/ 159657 h 1101272"/>
              <a:gd name="connsiteX1" fmla="*/ 954314 w 1420586"/>
              <a:gd name="connsiteY1" fmla="*/ 7257 h 1101272"/>
              <a:gd name="connsiteX2" fmla="*/ 486229 w 1420586"/>
              <a:gd name="connsiteY2" fmla="*/ 116114 h 1101272"/>
              <a:gd name="connsiteX3" fmla="*/ 83457 w 1420586"/>
              <a:gd name="connsiteY3" fmla="*/ 475343 h 1101272"/>
              <a:gd name="connsiteX4" fmla="*/ 18143 w 1420586"/>
              <a:gd name="connsiteY4" fmla="*/ 834571 h 1101272"/>
              <a:gd name="connsiteX5" fmla="*/ 192314 w 1420586"/>
              <a:gd name="connsiteY5" fmla="*/ 1041400 h 1101272"/>
              <a:gd name="connsiteX6" fmla="*/ 573314 w 1420586"/>
              <a:gd name="connsiteY6" fmla="*/ 1041400 h 1101272"/>
              <a:gd name="connsiteX7" fmla="*/ 1150257 w 1420586"/>
              <a:gd name="connsiteY7" fmla="*/ 682171 h 1101272"/>
              <a:gd name="connsiteX8" fmla="*/ 1389743 w 1420586"/>
              <a:gd name="connsiteY8" fmla="*/ 399143 h 1101272"/>
              <a:gd name="connsiteX9" fmla="*/ 1313543 w 1420586"/>
              <a:gd name="connsiteY9" fmla="*/ 159657 h 1101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0586" h="1101272">
                <a:moveTo>
                  <a:pt x="1313543" y="159657"/>
                </a:moveTo>
                <a:cubicBezTo>
                  <a:pt x="1240972" y="94343"/>
                  <a:pt x="1092200" y="14514"/>
                  <a:pt x="954314" y="7257"/>
                </a:cubicBezTo>
                <a:cubicBezTo>
                  <a:pt x="816428" y="0"/>
                  <a:pt x="631372" y="38100"/>
                  <a:pt x="486229" y="116114"/>
                </a:cubicBezTo>
                <a:cubicBezTo>
                  <a:pt x="341086" y="194128"/>
                  <a:pt x="161471" y="355600"/>
                  <a:pt x="83457" y="475343"/>
                </a:cubicBezTo>
                <a:cubicBezTo>
                  <a:pt x="5443" y="595086"/>
                  <a:pt x="0" y="740228"/>
                  <a:pt x="18143" y="834571"/>
                </a:cubicBezTo>
                <a:cubicBezTo>
                  <a:pt x="36286" y="928914"/>
                  <a:pt x="99786" y="1006929"/>
                  <a:pt x="192314" y="1041400"/>
                </a:cubicBezTo>
                <a:cubicBezTo>
                  <a:pt x="284842" y="1075871"/>
                  <a:pt x="413657" y="1101272"/>
                  <a:pt x="573314" y="1041400"/>
                </a:cubicBezTo>
                <a:cubicBezTo>
                  <a:pt x="732971" y="981528"/>
                  <a:pt x="1014186" y="789214"/>
                  <a:pt x="1150257" y="682171"/>
                </a:cubicBezTo>
                <a:cubicBezTo>
                  <a:pt x="1286328" y="575128"/>
                  <a:pt x="1358900" y="484414"/>
                  <a:pt x="1389743" y="399143"/>
                </a:cubicBezTo>
                <a:cubicBezTo>
                  <a:pt x="1420586" y="313872"/>
                  <a:pt x="1386114" y="224971"/>
                  <a:pt x="1313543" y="159657"/>
                </a:cubicBezTo>
                <a:close/>
              </a:path>
            </a:pathLst>
          </a:cu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2" name="Volný tvar 11">
            <a:extLst>
              <a:ext uri="{FF2B5EF4-FFF2-40B4-BE49-F238E27FC236}">
                <a16:creationId xmlns:a16="http://schemas.microsoft.com/office/drawing/2014/main" id="{EA23806B-C75F-4E64-AC76-097C2CD68CBE}"/>
              </a:ext>
            </a:extLst>
          </p:cNvPr>
          <p:cNvSpPr/>
          <p:nvPr/>
        </p:nvSpPr>
        <p:spPr>
          <a:xfrm flipH="1">
            <a:off x="6282490" y="1579927"/>
            <a:ext cx="1253671" cy="1328056"/>
          </a:xfrm>
          <a:custGeom>
            <a:avLst/>
            <a:gdLst>
              <a:gd name="connsiteX0" fmla="*/ 1075871 w 1253671"/>
              <a:gd name="connsiteY0" fmla="*/ 83457 h 1328056"/>
              <a:gd name="connsiteX1" fmla="*/ 749300 w 1253671"/>
              <a:gd name="connsiteY1" fmla="*/ 72571 h 1328056"/>
              <a:gd name="connsiteX2" fmla="*/ 400957 w 1253671"/>
              <a:gd name="connsiteY2" fmla="*/ 83457 h 1328056"/>
              <a:gd name="connsiteX3" fmla="*/ 183243 w 1253671"/>
              <a:gd name="connsiteY3" fmla="*/ 83457 h 1328056"/>
              <a:gd name="connsiteX4" fmla="*/ 41729 w 1253671"/>
              <a:gd name="connsiteY4" fmla="*/ 333828 h 1328056"/>
              <a:gd name="connsiteX5" fmla="*/ 19957 w 1253671"/>
              <a:gd name="connsiteY5" fmla="*/ 976085 h 1328056"/>
              <a:gd name="connsiteX6" fmla="*/ 161471 w 1253671"/>
              <a:gd name="connsiteY6" fmla="*/ 1226457 h 1328056"/>
              <a:gd name="connsiteX7" fmla="*/ 618671 w 1253671"/>
              <a:gd name="connsiteY7" fmla="*/ 1182914 h 1328056"/>
              <a:gd name="connsiteX8" fmla="*/ 934357 w 1253671"/>
              <a:gd name="connsiteY8" fmla="*/ 1215571 h 1328056"/>
              <a:gd name="connsiteX9" fmla="*/ 1119414 w 1253671"/>
              <a:gd name="connsiteY9" fmla="*/ 1313543 h 1328056"/>
              <a:gd name="connsiteX10" fmla="*/ 1239157 w 1253671"/>
              <a:gd name="connsiteY10" fmla="*/ 1204685 h 1328056"/>
              <a:gd name="connsiteX11" fmla="*/ 1206500 w 1253671"/>
              <a:gd name="connsiteY11" fmla="*/ 573314 h 1328056"/>
              <a:gd name="connsiteX12" fmla="*/ 1075871 w 1253671"/>
              <a:gd name="connsiteY12" fmla="*/ 83457 h 132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3671" h="1328056">
                <a:moveTo>
                  <a:pt x="1075871" y="83457"/>
                </a:moveTo>
                <a:cubicBezTo>
                  <a:pt x="999671" y="0"/>
                  <a:pt x="861786" y="72571"/>
                  <a:pt x="749300" y="72571"/>
                </a:cubicBezTo>
                <a:cubicBezTo>
                  <a:pt x="636814" y="72571"/>
                  <a:pt x="495300" y="81643"/>
                  <a:pt x="400957" y="83457"/>
                </a:cubicBezTo>
                <a:cubicBezTo>
                  <a:pt x="306614" y="85271"/>
                  <a:pt x="243114" y="41729"/>
                  <a:pt x="183243" y="83457"/>
                </a:cubicBezTo>
                <a:cubicBezTo>
                  <a:pt x="123372" y="125186"/>
                  <a:pt x="68943" y="185057"/>
                  <a:pt x="41729" y="333828"/>
                </a:cubicBezTo>
                <a:cubicBezTo>
                  <a:pt x="14515" y="482599"/>
                  <a:pt x="0" y="827314"/>
                  <a:pt x="19957" y="976085"/>
                </a:cubicBezTo>
                <a:cubicBezTo>
                  <a:pt x="39914" y="1124857"/>
                  <a:pt x="61685" y="1191986"/>
                  <a:pt x="161471" y="1226457"/>
                </a:cubicBezTo>
                <a:cubicBezTo>
                  <a:pt x="261257" y="1260928"/>
                  <a:pt x="489857" y="1184728"/>
                  <a:pt x="618671" y="1182914"/>
                </a:cubicBezTo>
                <a:cubicBezTo>
                  <a:pt x="747485" y="1181100"/>
                  <a:pt x="850900" y="1193800"/>
                  <a:pt x="934357" y="1215571"/>
                </a:cubicBezTo>
                <a:cubicBezTo>
                  <a:pt x="1017814" y="1237343"/>
                  <a:pt x="1068614" y="1315357"/>
                  <a:pt x="1119414" y="1313543"/>
                </a:cubicBezTo>
                <a:cubicBezTo>
                  <a:pt x="1170214" y="1311729"/>
                  <a:pt x="1224643" y="1328056"/>
                  <a:pt x="1239157" y="1204685"/>
                </a:cubicBezTo>
                <a:cubicBezTo>
                  <a:pt x="1253671" y="1081314"/>
                  <a:pt x="1235529" y="758371"/>
                  <a:pt x="1206500" y="573314"/>
                </a:cubicBezTo>
                <a:cubicBezTo>
                  <a:pt x="1177472" y="388257"/>
                  <a:pt x="1152071" y="166914"/>
                  <a:pt x="1075871" y="83457"/>
                </a:cubicBezTo>
                <a:close/>
              </a:path>
            </a:pathLst>
          </a:cu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3" name="Volný tvar 12">
            <a:extLst>
              <a:ext uri="{FF2B5EF4-FFF2-40B4-BE49-F238E27FC236}">
                <a16:creationId xmlns:a16="http://schemas.microsoft.com/office/drawing/2014/main" id="{9FBA8023-A84A-4384-ACC3-14A0123F19CC}"/>
              </a:ext>
            </a:extLst>
          </p:cNvPr>
          <p:cNvSpPr/>
          <p:nvPr/>
        </p:nvSpPr>
        <p:spPr>
          <a:xfrm flipH="1">
            <a:off x="6456041" y="836712"/>
            <a:ext cx="898071" cy="843642"/>
          </a:xfrm>
          <a:custGeom>
            <a:avLst/>
            <a:gdLst>
              <a:gd name="connsiteX0" fmla="*/ 658585 w 898071"/>
              <a:gd name="connsiteY0" fmla="*/ 47171 h 843642"/>
              <a:gd name="connsiteX1" fmla="*/ 136071 w 898071"/>
              <a:gd name="connsiteY1" fmla="*/ 36286 h 843642"/>
              <a:gd name="connsiteX2" fmla="*/ 16328 w 898071"/>
              <a:gd name="connsiteY2" fmla="*/ 264886 h 843642"/>
              <a:gd name="connsiteX3" fmla="*/ 38100 w 898071"/>
              <a:gd name="connsiteY3" fmla="*/ 613229 h 843642"/>
              <a:gd name="connsiteX4" fmla="*/ 92528 w 898071"/>
              <a:gd name="connsiteY4" fmla="*/ 809171 h 843642"/>
              <a:gd name="connsiteX5" fmla="*/ 419100 w 898071"/>
              <a:gd name="connsiteY5" fmla="*/ 820057 h 843642"/>
              <a:gd name="connsiteX6" fmla="*/ 821871 w 898071"/>
              <a:gd name="connsiteY6" fmla="*/ 776514 h 843642"/>
              <a:gd name="connsiteX7" fmla="*/ 876300 w 898071"/>
              <a:gd name="connsiteY7" fmla="*/ 569686 h 843642"/>
              <a:gd name="connsiteX8" fmla="*/ 810985 w 898071"/>
              <a:gd name="connsiteY8" fmla="*/ 134257 h 843642"/>
              <a:gd name="connsiteX9" fmla="*/ 658585 w 898071"/>
              <a:gd name="connsiteY9" fmla="*/ 47171 h 843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8071" h="843642">
                <a:moveTo>
                  <a:pt x="658585" y="47171"/>
                </a:moveTo>
                <a:cubicBezTo>
                  <a:pt x="546099" y="30843"/>
                  <a:pt x="243114" y="0"/>
                  <a:pt x="136071" y="36286"/>
                </a:cubicBezTo>
                <a:cubicBezTo>
                  <a:pt x="29028" y="72572"/>
                  <a:pt x="32657" y="168729"/>
                  <a:pt x="16328" y="264886"/>
                </a:cubicBezTo>
                <a:cubicBezTo>
                  <a:pt x="0" y="361043"/>
                  <a:pt x="25400" y="522515"/>
                  <a:pt x="38100" y="613229"/>
                </a:cubicBezTo>
                <a:cubicBezTo>
                  <a:pt x="50800" y="703943"/>
                  <a:pt x="29028" y="774700"/>
                  <a:pt x="92528" y="809171"/>
                </a:cubicBezTo>
                <a:cubicBezTo>
                  <a:pt x="156028" y="843642"/>
                  <a:pt x="297543" y="825500"/>
                  <a:pt x="419100" y="820057"/>
                </a:cubicBezTo>
                <a:cubicBezTo>
                  <a:pt x="540657" y="814614"/>
                  <a:pt x="745671" y="818243"/>
                  <a:pt x="821871" y="776514"/>
                </a:cubicBezTo>
                <a:cubicBezTo>
                  <a:pt x="898071" y="734786"/>
                  <a:pt x="878114" y="676729"/>
                  <a:pt x="876300" y="569686"/>
                </a:cubicBezTo>
                <a:cubicBezTo>
                  <a:pt x="874486" y="462643"/>
                  <a:pt x="845456" y="221343"/>
                  <a:pt x="810985" y="134257"/>
                </a:cubicBezTo>
                <a:cubicBezTo>
                  <a:pt x="776514" y="47171"/>
                  <a:pt x="771071" y="63499"/>
                  <a:pt x="658585" y="47171"/>
                </a:cubicBezTo>
                <a:close/>
              </a:path>
            </a:pathLst>
          </a:cu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6" name="Volný tvar 5">
            <a:extLst>
              <a:ext uri="{FF2B5EF4-FFF2-40B4-BE49-F238E27FC236}">
                <a16:creationId xmlns:a16="http://schemas.microsoft.com/office/drawing/2014/main" id="{1F00EF57-A729-42A3-BBB2-8FB2A7A5CBE5}"/>
              </a:ext>
            </a:extLst>
          </p:cNvPr>
          <p:cNvSpPr/>
          <p:nvPr/>
        </p:nvSpPr>
        <p:spPr>
          <a:xfrm>
            <a:off x="5880101" y="765176"/>
            <a:ext cx="519113" cy="3751263"/>
          </a:xfrm>
          <a:custGeom>
            <a:avLst/>
            <a:gdLst>
              <a:gd name="connsiteX0" fmla="*/ 489857 w 518886"/>
              <a:gd name="connsiteY0" fmla="*/ 3697514 h 3751943"/>
              <a:gd name="connsiteX1" fmla="*/ 272142 w 518886"/>
              <a:gd name="connsiteY1" fmla="*/ 3751943 h 3751943"/>
              <a:gd name="connsiteX2" fmla="*/ 32657 w 518886"/>
              <a:gd name="connsiteY2" fmla="*/ 3697514 h 3751943"/>
              <a:gd name="connsiteX3" fmla="*/ 76199 w 518886"/>
              <a:gd name="connsiteY3" fmla="*/ 3468914 h 3751943"/>
              <a:gd name="connsiteX4" fmla="*/ 185057 w 518886"/>
              <a:gd name="connsiteY4" fmla="*/ 3240314 h 3751943"/>
              <a:gd name="connsiteX5" fmla="*/ 195942 w 518886"/>
              <a:gd name="connsiteY5" fmla="*/ 2554514 h 3751943"/>
              <a:gd name="connsiteX6" fmla="*/ 195942 w 518886"/>
              <a:gd name="connsiteY6" fmla="*/ 627743 h 3751943"/>
              <a:gd name="connsiteX7" fmla="*/ 217714 w 518886"/>
              <a:gd name="connsiteY7" fmla="*/ 170543 h 3751943"/>
              <a:gd name="connsiteX8" fmla="*/ 250371 w 518886"/>
              <a:gd name="connsiteY8" fmla="*/ 7257 h 3751943"/>
              <a:gd name="connsiteX9" fmla="*/ 293914 w 518886"/>
              <a:gd name="connsiteY9" fmla="*/ 214086 h 3751943"/>
              <a:gd name="connsiteX10" fmla="*/ 304799 w 518886"/>
              <a:gd name="connsiteY10" fmla="*/ 954314 h 3751943"/>
              <a:gd name="connsiteX11" fmla="*/ 272142 w 518886"/>
              <a:gd name="connsiteY11" fmla="*/ 2761343 h 3751943"/>
              <a:gd name="connsiteX12" fmla="*/ 283028 w 518886"/>
              <a:gd name="connsiteY12" fmla="*/ 3327400 h 3751943"/>
              <a:gd name="connsiteX13" fmla="*/ 446314 w 518886"/>
              <a:gd name="connsiteY13" fmla="*/ 3534228 h 3751943"/>
              <a:gd name="connsiteX14" fmla="*/ 489857 w 518886"/>
              <a:gd name="connsiteY14" fmla="*/ 3697514 h 37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8886" h="3751943">
                <a:moveTo>
                  <a:pt x="489857" y="3697514"/>
                </a:moveTo>
                <a:cubicBezTo>
                  <a:pt x="460828" y="3733800"/>
                  <a:pt x="348342" y="3751943"/>
                  <a:pt x="272142" y="3751943"/>
                </a:cubicBezTo>
                <a:cubicBezTo>
                  <a:pt x="195942" y="3751943"/>
                  <a:pt x="65314" y="3744685"/>
                  <a:pt x="32657" y="3697514"/>
                </a:cubicBezTo>
                <a:cubicBezTo>
                  <a:pt x="0" y="3650343"/>
                  <a:pt x="50799" y="3545114"/>
                  <a:pt x="76199" y="3468914"/>
                </a:cubicBezTo>
                <a:cubicBezTo>
                  <a:pt x="101599" y="3392714"/>
                  <a:pt x="165100" y="3392714"/>
                  <a:pt x="185057" y="3240314"/>
                </a:cubicBezTo>
                <a:cubicBezTo>
                  <a:pt x="205014" y="3087914"/>
                  <a:pt x="194128" y="2989942"/>
                  <a:pt x="195942" y="2554514"/>
                </a:cubicBezTo>
                <a:cubicBezTo>
                  <a:pt x="197756" y="2119086"/>
                  <a:pt x="192313" y="1025071"/>
                  <a:pt x="195942" y="627743"/>
                </a:cubicBezTo>
                <a:cubicBezTo>
                  <a:pt x="199571" y="230415"/>
                  <a:pt x="208643" y="273957"/>
                  <a:pt x="217714" y="170543"/>
                </a:cubicBezTo>
                <a:cubicBezTo>
                  <a:pt x="226785" y="67129"/>
                  <a:pt x="237671" y="0"/>
                  <a:pt x="250371" y="7257"/>
                </a:cubicBezTo>
                <a:cubicBezTo>
                  <a:pt x="263071" y="14514"/>
                  <a:pt x="284843" y="56243"/>
                  <a:pt x="293914" y="214086"/>
                </a:cubicBezTo>
                <a:cubicBezTo>
                  <a:pt x="302985" y="371929"/>
                  <a:pt x="308428" y="529771"/>
                  <a:pt x="304799" y="954314"/>
                </a:cubicBezTo>
                <a:cubicBezTo>
                  <a:pt x="301170" y="1378857"/>
                  <a:pt x="275771" y="2365829"/>
                  <a:pt x="272142" y="2761343"/>
                </a:cubicBezTo>
                <a:cubicBezTo>
                  <a:pt x="268513" y="3156857"/>
                  <a:pt x="253999" y="3198586"/>
                  <a:pt x="283028" y="3327400"/>
                </a:cubicBezTo>
                <a:cubicBezTo>
                  <a:pt x="312057" y="3456214"/>
                  <a:pt x="411843" y="3476171"/>
                  <a:pt x="446314" y="3534228"/>
                </a:cubicBezTo>
                <a:cubicBezTo>
                  <a:pt x="480785" y="3592285"/>
                  <a:pt x="518886" y="3661228"/>
                  <a:pt x="489857" y="3697514"/>
                </a:cubicBezTo>
                <a:close/>
              </a:path>
            </a:pathLst>
          </a:cu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sp>
        <p:nvSpPr>
          <p:cNvPr id="21" name="TextovéPole 20">
            <a:extLst>
              <a:ext uri="{FF2B5EF4-FFF2-40B4-BE49-F238E27FC236}">
                <a16:creationId xmlns:a16="http://schemas.microsoft.com/office/drawing/2014/main" id="{B09A7DC6-3BD5-4877-B54A-C55CCC9EE9DB}"/>
              </a:ext>
            </a:extLst>
          </p:cNvPr>
          <p:cNvSpPr txBox="1">
            <a:spLocks noChangeArrowheads="1"/>
          </p:cNvSpPr>
          <p:nvPr/>
        </p:nvSpPr>
        <p:spPr bwMode="auto">
          <a:xfrm>
            <a:off x="6096001" y="3644901"/>
            <a:ext cx="574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1400" b="1"/>
              <a:t>ARC</a:t>
            </a:r>
          </a:p>
        </p:txBody>
      </p:sp>
      <p:sp>
        <p:nvSpPr>
          <p:cNvPr id="22" name="TextovéPole 21">
            <a:extLst>
              <a:ext uri="{FF2B5EF4-FFF2-40B4-BE49-F238E27FC236}">
                <a16:creationId xmlns:a16="http://schemas.microsoft.com/office/drawing/2014/main" id="{04EB4E3B-82A1-4AF5-8B98-7D41041ADB56}"/>
              </a:ext>
            </a:extLst>
          </p:cNvPr>
          <p:cNvSpPr txBox="1">
            <a:spLocks noChangeArrowheads="1"/>
          </p:cNvSpPr>
          <p:nvPr/>
        </p:nvSpPr>
        <p:spPr bwMode="auto">
          <a:xfrm>
            <a:off x="5591176" y="3625851"/>
            <a:ext cx="574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1400" b="1"/>
              <a:t>ARC</a:t>
            </a:r>
          </a:p>
        </p:txBody>
      </p:sp>
      <p:sp>
        <p:nvSpPr>
          <p:cNvPr id="23" name="TextovéPole 22">
            <a:extLst>
              <a:ext uri="{FF2B5EF4-FFF2-40B4-BE49-F238E27FC236}">
                <a16:creationId xmlns:a16="http://schemas.microsoft.com/office/drawing/2014/main" id="{B8DD240E-2AF4-4785-B6ED-262A66B19880}"/>
              </a:ext>
            </a:extLst>
          </p:cNvPr>
          <p:cNvSpPr txBox="1">
            <a:spLocks noChangeArrowheads="1"/>
          </p:cNvSpPr>
          <p:nvPr/>
        </p:nvSpPr>
        <p:spPr bwMode="auto">
          <a:xfrm>
            <a:off x="5303838" y="3049589"/>
            <a:ext cx="584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1400" b="1"/>
              <a:t>VMN</a:t>
            </a:r>
          </a:p>
        </p:txBody>
      </p:sp>
      <p:sp>
        <p:nvSpPr>
          <p:cNvPr id="24" name="TextovéPole 23">
            <a:extLst>
              <a:ext uri="{FF2B5EF4-FFF2-40B4-BE49-F238E27FC236}">
                <a16:creationId xmlns:a16="http://schemas.microsoft.com/office/drawing/2014/main" id="{C4313CAD-FA36-45F0-848C-33C50BB03531}"/>
              </a:ext>
            </a:extLst>
          </p:cNvPr>
          <p:cNvSpPr txBox="1">
            <a:spLocks noChangeArrowheads="1"/>
          </p:cNvSpPr>
          <p:nvPr/>
        </p:nvSpPr>
        <p:spPr bwMode="auto">
          <a:xfrm>
            <a:off x="5232401" y="1752601"/>
            <a:ext cx="593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1400" b="1"/>
              <a:t>DMN</a:t>
            </a:r>
          </a:p>
        </p:txBody>
      </p:sp>
      <p:sp>
        <p:nvSpPr>
          <p:cNvPr id="25" name="TextovéPole 24">
            <a:extLst>
              <a:ext uri="{FF2B5EF4-FFF2-40B4-BE49-F238E27FC236}">
                <a16:creationId xmlns:a16="http://schemas.microsoft.com/office/drawing/2014/main" id="{037625E3-3448-46AC-838F-67F6EE0BAB7D}"/>
              </a:ext>
            </a:extLst>
          </p:cNvPr>
          <p:cNvSpPr txBox="1">
            <a:spLocks noChangeArrowheads="1"/>
          </p:cNvSpPr>
          <p:nvPr/>
        </p:nvSpPr>
        <p:spPr bwMode="auto">
          <a:xfrm>
            <a:off x="5253039" y="908051"/>
            <a:ext cx="555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1400" b="1"/>
              <a:t>PVN</a:t>
            </a:r>
          </a:p>
        </p:txBody>
      </p:sp>
      <p:sp>
        <p:nvSpPr>
          <p:cNvPr id="26" name="TextovéPole 25">
            <a:extLst>
              <a:ext uri="{FF2B5EF4-FFF2-40B4-BE49-F238E27FC236}">
                <a16:creationId xmlns:a16="http://schemas.microsoft.com/office/drawing/2014/main" id="{46ABC018-7610-4D25-AE8F-2F55208F5E2B}"/>
              </a:ext>
            </a:extLst>
          </p:cNvPr>
          <p:cNvSpPr txBox="1">
            <a:spLocks noChangeArrowheads="1"/>
          </p:cNvSpPr>
          <p:nvPr/>
        </p:nvSpPr>
        <p:spPr bwMode="auto">
          <a:xfrm>
            <a:off x="6311900" y="3049589"/>
            <a:ext cx="584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1400" b="1"/>
              <a:t>VMN</a:t>
            </a:r>
          </a:p>
        </p:txBody>
      </p:sp>
      <p:sp>
        <p:nvSpPr>
          <p:cNvPr id="27" name="TextovéPole 26">
            <a:extLst>
              <a:ext uri="{FF2B5EF4-FFF2-40B4-BE49-F238E27FC236}">
                <a16:creationId xmlns:a16="http://schemas.microsoft.com/office/drawing/2014/main" id="{49FC579F-CC0C-4F8B-88D0-D94C057374C4}"/>
              </a:ext>
            </a:extLst>
          </p:cNvPr>
          <p:cNvSpPr txBox="1">
            <a:spLocks noChangeArrowheads="1"/>
          </p:cNvSpPr>
          <p:nvPr/>
        </p:nvSpPr>
        <p:spPr bwMode="auto">
          <a:xfrm>
            <a:off x="6383339" y="1752601"/>
            <a:ext cx="593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1400" b="1"/>
              <a:t>DMN</a:t>
            </a:r>
          </a:p>
        </p:txBody>
      </p:sp>
      <p:sp>
        <p:nvSpPr>
          <p:cNvPr id="28" name="TextovéPole 27">
            <a:extLst>
              <a:ext uri="{FF2B5EF4-FFF2-40B4-BE49-F238E27FC236}">
                <a16:creationId xmlns:a16="http://schemas.microsoft.com/office/drawing/2014/main" id="{056DA618-A3C3-4C98-B01F-31AF3E82005B}"/>
              </a:ext>
            </a:extLst>
          </p:cNvPr>
          <p:cNvSpPr txBox="1">
            <a:spLocks noChangeArrowheads="1"/>
          </p:cNvSpPr>
          <p:nvPr/>
        </p:nvSpPr>
        <p:spPr bwMode="auto">
          <a:xfrm>
            <a:off x="6542089" y="908051"/>
            <a:ext cx="5540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1400" b="1"/>
              <a:t>PVN</a:t>
            </a:r>
          </a:p>
        </p:txBody>
      </p:sp>
      <p:sp>
        <p:nvSpPr>
          <p:cNvPr id="29" name="Volný tvar 28">
            <a:extLst>
              <a:ext uri="{FF2B5EF4-FFF2-40B4-BE49-F238E27FC236}">
                <a16:creationId xmlns:a16="http://schemas.microsoft.com/office/drawing/2014/main" id="{D76D9702-92C5-4A83-B7BC-BBEB460BABD0}"/>
              </a:ext>
            </a:extLst>
          </p:cNvPr>
          <p:cNvSpPr/>
          <p:nvPr/>
        </p:nvSpPr>
        <p:spPr>
          <a:xfrm rot="472414">
            <a:off x="4359276" y="1171575"/>
            <a:ext cx="760413" cy="971550"/>
          </a:xfrm>
          <a:custGeom>
            <a:avLst/>
            <a:gdLst>
              <a:gd name="connsiteX0" fmla="*/ 688975 w 688975"/>
              <a:gd name="connsiteY0" fmla="*/ 971550 h 971550"/>
              <a:gd name="connsiteX1" fmla="*/ 174625 w 688975"/>
              <a:gd name="connsiteY1" fmla="*/ 628650 h 971550"/>
              <a:gd name="connsiteX2" fmla="*/ 79375 w 688975"/>
              <a:gd name="connsiteY2" fmla="*/ 133350 h 971550"/>
              <a:gd name="connsiteX3" fmla="*/ 650875 w 688975"/>
              <a:gd name="connsiteY3" fmla="*/ 0 h 971550"/>
            </a:gdLst>
            <a:ahLst/>
            <a:cxnLst>
              <a:cxn ang="0">
                <a:pos x="connsiteX0" y="connsiteY0"/>
              </a:cxn>
              <a:cxn ang="0">
                <a:pos x="connsiteX1" y="connsiteY1"/>
              </a:cxn>
              <a:cxn ang="0">
                <a:pos x="connsiteX2" y="connsiteY2"/>
              </a:cxn>
              <a:cxn ang="0">
                <a:pos x="connsiteX3" y="connsiteY3"/>
              </a:cxn>
            </a:cxnLst>
            <a:rect l="l" t="t" r="r" b="b"/>
            <a:pathLst>
              <a:path w="688975" h="971550">
                <a:moveTo>
                  <a:pt x="688975" y="971550"/>
                </a:moveTo>
                <a:cubicBezTo>
                  <a:pt x="482600" y="869950"/>
                  <a:pt x="276225" y="768350"/>
                  <a:pt x="174625" y="628650"/>
                </a:cubicBezTo>
                <a:cubicBezTo>
                  <a:pt x="73025" y="488950"/>
                  <a:pt x="0" y="238125"/>
                  <a:pt x="79375" y="133350"/>
                </a:cubicBezTo>
                <a:cubicBezTo>
                  <a:pt x="158750" y="28575"/>
                  <a:pt x="404812" y="14287"/>
                  <a:pt x="650875" y="0"/>
                </a:cubicBezTo>
              </a:path>
            </a:pathLst>
          </a:custGeom>
          <a:ln w="38100">
            <a:solidFill>
              <a:schemeClr val="accent6">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sp>
        <p:nvSpPr>
          <p:cNvPr id="30" name="Volný tvar 29">
            <a:extLst>
              <a:ext uri="{FF2B5EF4-FFF2-40B4-BE49-F238E27FC236}">
                <a16:creationId xmlns:a16="http://schemas.microsoft.com/office/drawing/2014/main" id="{BC542E48-417B-4758-8DE7-B478DE56D469}"/>
              </a:ext>
            </a:extLst>
          </p:cNvPr>
          <p:cNvSpPr/>
          <p:nvPr/>
        </p:nvSpPr>
        <p:spPr>
          <a:xfrm>
            <a:off x="4316414" y="2192339"/>
            <a:ext cx="771525" cy="1381125"/>
          </a:xfrm>
          <a:custGeom>
            <a:avLst/>
            <a:gdLst>
              <a:gd name="connsiteX0" fmla="*/ 771525 w 771525"/>
              <a:gd name="connsiteY0" fmla="*/ 0 h 1381125"/>
              <a:gd name="connsiteX1" fmla="*/ 390525 w 771525"/>
              <a:gd name="connsiteY1" fmla="*/ 171450 h 1381125"/>
              <a:gd name="connsiteX2" fmla="*/ 47625 w 771525"/>
              <a:gd name="connsiteY2" fmla="*/ 628650 h 1381125"/>
              <a:gd name="connsiteX3" fmla="*/ 104775 w 771525"/>
              <a:gd name="connsiteY3" fmla="*/ 1257300 h 1381125"/>
              <a:gd name="connsiteX4" fmla="*/ 466725 w 771525"/>
              <a:gd name="connsiteY4" fmla="*/ 1371600 h 1381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525" h="1381125">
                <a:moveTo>
                  <a:pt x="771525" y="0"/>
                </a:moveTo>
                <a:cubicBezTo>
                  <a:pt x="641350" y="33337"/>
                  <a:pt x="511175" y="66675"/>
                  <a:pt x="390525" y="171450"/>
                </a:cubicBezTo>
                <a:cubicBezTo>
                  <a:pt x="269875" y="276225"/>
                  <a:pt x="95250" y="447675"/>
                  <a:pt x="47625" y="628650"/>
                </a:cubicBezTo>
                <a:cubicBezTo>
                  <a:pt x="0" y="809625"/>
                  <a:pt x="34925" y="1133475"/>
                  <a:pt x="104775" y="1257300"/>
                </a:cubicBezTo>
                <a:cubicBezTo>
                  <a:pt x="174625" y="1381125"/>
                  <a:pt x="320675" y="1376362"/>
                  <a:pt x="466725" y="1371600"/>
                </a:cubicBezTo>
              </a:path>
            </a:pathLst>
          </a:custGeom>
          <a:ln w="38100">
            <a:solidFill>
              <a:schemeClr val="accent6">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sp>
        <p:nvSpPr>
          <p:cNvPr id="31" name="Volný tvar 30">
            <a:extLst>
              <a:ext uri="{FF2B5EF4-FFF2-40B4-BE49-F238E27FC236}">
                <a16:creationId xmlns:a16="http://schemas.microsoft.com/office/drawing/2014/main" id="{615D217C-6BD9-46B0-BCF7-6DDE2BD60500}"/>
              </a:ext>
            </a:extLst>
          </p:cNvPr>
          <p:cNvSpPr/>
          <p:nvPr/>
        </p:nvSpPr>
        <p:spPr>
          <a:xfrm>
            <a:off x="5591175" y="2095500"/>
            <a:ext cx="323850" cy="901700"/>
          </a:xfrm>
          <a:custGeom>
            <a:avLst/>
            <a:gdLst>
              <a:gd name="connsiteX0" fmla="*/ 114300 w 323850"/>
              <a:gd name="connsiteY0" fmla="*/ 1009650 h 1009650"/>
              <a:gd name="connsiteX1" fmla="*/ 228600 w 323850"/>
              <a:gd name="connsiteY1" fmla="*/ 514350 h 1009650"/>
              <a:gd name="connsiteX2" fmla="*/ 285750 w 323850"/>
              <a:gd name="connsiteY2" fmla="*/ 133350 h 1009650"/>
              <a:gd name="connsiteX3" fmla="*/ 0 w 323850"/>
              <a:gd name="connsiteY3" fmla="*/ 0 h 1009650"/>
            </a:gdLst>
            <a:ahLst/>
            <a:cxnLst>
              <a:cxn ang="0">
                <a:pos x="connsiteX0" y="connsiteY0"/>
              </a:cxn>
              <a:cxn ang="0">
                <a:pos x="connsiteX1" y="connsiteY1"/>
              </a:cxn>
              <a:cxn ang="0">
                <a:pos x="connsiteX2" y="connsiteY2"/>
              </a:cxn>
              <a:cxn ang="0">
                <a:pos x="connsiteX3" y="connsiteY3"/>
              </a:cxn>
            </a:cxnLst>
            <a:rect l="l" t="t" r="r" b="b"/>
            <a:pathLst>
              <a:path w="323850" h="1009650">
                <a:moveTo>
                  <a:pt x="114300" y="1009650"/>
                </a:moveTo>
                <a:cubicBezTo>
                  <a:pt x="157162" y="835025"/>
                  <a:pt x="200025" y="660400"/>
                  <a:pt x="228600" y="514350"/>
                </a:cubicBezTo>
                <a:cubicBezTo>
                  <a:pt x="257175" y="368300"/>
                  <a:pt x="323850" y="219075"/>
                  <a:pt x="285750" y="133350"/>
                </a:cubicBezTo>
                <a:cubicBezTo>
                  <a:pt x="247650" y="47625"/>
                  <a:pt x="123825" y="23812"/>
                  <a:pt x="0" y="0"/>
                </a:cubicBezTo>
              </a:path>
            </a:pathLst>
          </a:custGeom>
          <a:ln w="38100">
            <a:solidFill>
              <a:schemeClr val="accent5">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sp>
        <p:nvSpPr>
          <p:cNvPr id="32" name="Volný tvar 31">
            <a:extLst>
              <a:ext uri="{FF2B5EF4-FFF2-40B4-BE49-F238E27FC236}">
                <a16:creationId xmlns:a16="http://schemas.microsoft.com/office/drawing/2014/main" id="{CB5F0794-AFD4-4A65-AD9D-18E2CE9735B6}"/>
              </a:ext>
            </a:extLst>
          </p:cNvPr>
          <p:cNvSpPr/>
          <p:nvPr/>
        </p:nvSpPr>
        <p:spPr>
          <a:xfrm>
            <a:off x="5591175" y="1295400"/>
            <a:ext cx="247650" cy="876300"/>
          </a:xfrm>
          <a:custGeom>
            <a:avLst/>
            <a:gdLst>
              <a:gd name="connsiteX0" fmla="*/ 247650 w 247650"/>
              <a:gd name="connsiteY0" fmla="*/ 876300 h 876300"/>
              <a:gd name="connsiteX1" fmla="*/ 171450 w 247650"/>
              <a:gd name="connsiteY1" fmla="*/ 209550 h 876300"/>
              <a:gd name="connsiteX2" fmla="*/ 0 w 247650"/>
              <a:gd name="connsiteY2" fmla="*/ 0 h 876300"/>
            </a:gdLst>
            <a:ahLst/>
            <a:cxnLst>
              <a:cxn ang="0">
                <a:pos x="connsiteX0" y="connsiteY0"/>
              </a:cxn>
              <a:cxn ang="0">
                <a:pos x="connsiteX1" y="connsiteY1"/>
              </a:cxn>
              <a:cxn ang="0">
                <a:pos x="connsiteX2" y="connsiteY2"/>
              </a:cxn>
            </a:cxnLst>
            <a:rect l="l" t="t" r="r" b="b"/>
            <a:pathLst>
              <a:path w="247650" h="876300">
                <a:moveTo>
                  <a:pt x="247650" y="876300"/>
                </a:moveTo>
                <a:cubicBezTo>
                  <a:pt x="230187" y="615950"/>
                  <a:pt x="212725" y="355600"/>
                  <a:pt x="171450" y="209550"/>
                </a:cubicBezTo>
                <a:cubicBezTo>
                  <a:pt x="130175" y="63500"/>
                  <a:pt x="65087" y="31750"/>
                  <a:pt x="0" y="0"/>
                </a:cubicBezTo>
              </a:path>
            </a:pathLst>
          </a:custGeom>
          <a:ln w="38100">
            <a:solidFill>
              <a:schemeClr val="accent5">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sp>
        <p:nvSpPr>
          <p:cNvPr id="33" name="Volný tvar 32">
            <a:extLst>
              <a:ext uri="{FF2B5EF4-FFF2-40B4-BE49-F238E27FC236}">
                <a16:creationId xmlns:a16="http://schemas.microsoft.com/office/drawing/2014/main" id="{B86309BB-356D-4263-9196-67C0774BC641}"/>
              </a:ext>
            </a:extLst>
          </p:cNvPr>
          <p:cNvSpPr/>
          <p:nvPr/>
        </p:nvSpPr>
        <p:spPr>
          <a:xfrm>
            <a:off x="5154614" y="3211513"/>
            <a:ext cx="581025" cy="1009650"/>
          </a:xfrm>
          <a:custGeom>
            <a:avLst/>
            <a:gdLst>
              <a:gd name="connsiteX0" fmla="*/ 581025 w 581025"/>
              <a:gd name="connsiteY0" fmla="*/ 1009650 h 1009650"/>
              <a:gd name="connsiteX1" fmla="*/ 66675 w 581025"/>
              <a:gd name="connsiteY1" fmla="*/ 304800 h 1009650"/>
              <a:gd name="connsiteX2" fmla="*/ 180975 w 581025"/>
              <a:gd name="connsiteY2" fmla="*/ 0 h 1009650"/>
            </a:gdLst>
            <a:ahLst/>
            <a:cxnLst>
              <a:cxn ang="0">
                <a:pos x="connsiteX0" y="connsiteY0"/>
              </a:cxn>
              <a:cxn ang="0">
                <a:pos x="connsiteX1" y="connsiteY1"/>
              </a:cxn>
              <a:cxn ang="0">
                <a:pos x="connsiteX2" y="connsiteY2"/>
              </a:cxn>
            </a:cxnLst>
            <a:rect l="l" t="t" r="r" b="b"/>
            <a:pathLst>
              <a:path w="581025" h="1009650">
                <a:moveTo>
                  <a:pt x="581025" y="1009650"/>
                </a:moveTo>
                <a:cubicBezTo>
                  <a:pt x="357187" y="741362"/>
                  <a:pt x="133350" y="473075"/>
                  <a:pt x="66675" y="304800"/>
                </a:cubicBezTo>
                <a:cubicBezTo>
                  <a:pt x="0" y="136525"/>
                  <a:pt x="90487" y="68262"/>
                  <a:pt x="180975" y="0"/>
                </a:cubicBezTo>
              </a:path>
            </a:pathLst>
          </a:cu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sp>
        <p:nvSpPr>
          <p:cNvPr id="34" name="Volný tvar 33">
            <a:extLst>
              <a:ext uri="{FF2B5EF4-FFF2-40B4-BE49-F238E27FC236}">
                <a16:creationId xmlns:a16="http://schemas.microsoft.com/office/drawing/2014/main" id="{9DF20D02-3EA1-4B04-9ABC-44C342D15C34}"/>
              </a:ext>
            </a:extLst>
          </p:cNvPr>
          <p:cNvSpPr/>
          <p:nvPr/>
        </p:nvSpPr>
        <p:spPr>
          <a:xfrm>
            <a:off x="5102226" y="2060576"/>
            <a:ext cx="327025" cy="1368425"/>
          </a:xfrm>
          <a:custGeom>
            <a:avLst/>
            <a:gdLst>
              <a:gd name="connsiteX0" fmla="*/ 79375 w 327025"/>
              <a:gd name="connsiteY0" fmla="*/ 1047750 h 1047750"/>
              <a:gd name="connsiteX1" fmla="*/ 41275 w 327025"/>
              <a:gd name="connsiteY1" fmla="*/ 285750 h 1047750"/>
              <a:gd name="connsiteX2" fmla="*/ 327025 w 327025"/>
              <a:gd name="connsiteY2" fmla="*/ 0 h 1047750"/>
            </a:gdLst>
            <a:ahLst/>
            <a:cxnLst>
              <a:cxn ang="0">
                <a:pos x="connsiteX0" y="connsiteY0"/>
              </a:cxn>
              <a:cxn ang="0">
                <a:pos x="connsiteX1" y="connsiteY1"/>
              </a:cxn>
              <a:cxn ang="0">
                <a:pos x="connsiteX2" y="connsiteY2"/>
              </a:cxn>
            </a:cxnLst>
            <a:rect l="l" t="t" r="r" b="b"/>
            <a:pathLst>
              <a:path w="327025" h="1047750">
                <a:moveTo>
                  <a:pt x="79375" y="1047750"/>
                </a:moveTo>
                <a:cubicBezTo>
                  <a:pt x="39687" y="754062"/>
                  <a:pt x="0" y="460375"/>
                  <a:pt x="41275" y="285750"/>
                </a:cubicBezTo>
                <a:cubicBezTo>
                  <a:pt x="82550" y="111125"/>
                  <a:pt x="204787" y="55562"/>
                  <a:pt x="327025" y="0"/>
                </a:cubicBezTo>
              </a:path>
            </a:pathLst>
          </a:cu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sp>
        <p:nvSpPr>
          <p:cNvPr id="35" name="Volný tvar 34">
            <a:extLst>
              <a:ext uri="{FF2B5EF4-FFF2-40B4-BE49-F238E27FC236}">
                <a16:creationId xmlns:a16="http://schemas.microsoft.com/office/drawing/2014/main" id="{CF8DB4EC-4E3D-43D5-8C70-75C89D49C1BC}"/>
              </a:ext>
            </a:extLst>
          </p:cNvPr>
          <p:cNvSpPr/>
          <p:nvPr/>
        </p:nvSpPr>
        <p:spPr>
          <a:xfrm rot="625859">
            <a:off x="5127626" y="1209676"/>
            <a:ext cx="149225" cy="1135063"/>
          </a:xfrm>
          <a:custGeom>
            <a:avLst/>
            <a:gdLst>
              <a:gd name="connsiteX0" fmla="*/ 95250 w 95250"/>
              <a:gd name="connsiteY0" fmla="*/ 933450 h 933450"/>
              <a:gd name="connsiteX1" fmla="*/ 0 w 95250"/>
              <a:gd name="connsiteY1" fmla="*/ 495300 h 933450"/>
              <a:gd name="connsiteX2" fmla="*/ 95250 w 95250"/>
              <a:gd name="connsiteY2" fmla="*/ 0 h 933450"/>
            </a:gdLst>
            <a:ahLst/>
            <a:cxnLst>
              <a:cxn ang="0">
                <a:pos x="connsiteX0" y="connsiteY0"/>
              </a:cxn>
              <a:cxn ang="0">
                <a:pos x="connsiteX1" y="connsiteY1"/>
              </a:cxn>
              <a:cxn ang="0">
                <a:pos x="connsiteX2" y="connsiteY2"/>
              </a:cxn>
            </a:cxnLst>
            <a:rect l="l" t="t" r="r" b="b"/>
            <a:pathLst>
              <a:path w="95250" h="933450">
                <a:moveTo>
                  <a:pt x="95250" y="933450"/>
                </a:moveTo>
                <a:cubicBezTo>
                  <a:pt x="47625" y="792162"/>
                  <a:pt x="0" y="650875"/>
                  <a:pt x="0" y="495300"/>
                </a:cubicBezTo>
                <a:cubicBezTo>
                  <a:pt x="0" y="339725"/>
                  <a:pt x="47625" y="169862"/>
                  <a:pt x="95250" y="0"/>
                </a:cubicBezTo>
              </a:path>
            </a:pathLst>
          </a:cu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sp>
        <p:nvSpPr>
          <p:cNvPr id="36" name="Elipsa 35">
            <a:extLst>
              <a:ext uri="{FF2B5EF4-FFF2-40B4-BE49-F238E27FC236}">
                <a16:creationId xmlns:a16="http://schemas.microsoft.com/office/drawing/2014/main" id="{74485B6A-FEC4-4233-BF5F-09138052A585}"/>
              </a:ext>
            </a:extLst>
          </p:cNvPr>
          <p:cNvSpPr/>
          <p:nvPr/>
        </p:nvSpPr>
        <p:spPr>
          <a:xfrm>
            <a:off x="2949575" y="1773238"/>
            <a:ext cx="914400" cy="914400"/>
          </a:xfrm>
          <a:prstGeom prst="ellipse">
            <a:avLst/>
          </a:prstGeom>
          <a:solidFill>
            <a:srgbClr val="FFCC66"/>
          </a:solidFill>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r>
              <a:rPr lang="cs-CZ" sz="1400" b="1" dirty="0">
                <a:solidFill>
                  <a:schemeClr val="tx1"/>
                </a:solidFill>
              </a:rPr>
              <a:t>LHA</a:t>
            </a:r>
          </a:p>
          <a:p>
            <a:pPr algn="ctr" eaLnBrk="1" hangingPunct="1">
              <a:defRPr/>
            </a:pPr>
            <a:r>
              <a:rPr lang="cs-CZ" sz="1100" b="1" dirty="0">
                <a:solidFill>
                  <a:schemeClr val="tx1"/>
                </a:solidFill>
              </a:rPr>
              <a:t>MCH</a:t>
            </a:r>
          </a:p>
          <a:p>
            <a:pPr algn="ctr" eaLnBrk="1" hangingPunct="1">
              <a:defRPr/>
            </a:pPr>
            <a:r>
              <a:rPr lang="cs-CZ" sz="1100" b="1" dirty="0">
                <a:solidFill>
                  <a:schemeClr val="tx1"/>
                </a:solidFill>
              </a:rPr>
              <a:t>CART</a:t>
            </a:r>
          </a:p>
        </p:txBody>
      </p:sp>
      <p:sp>
        <p:nvSpPr>
          <p:cNvPr id="37" name="Šipka dolů 36">
            <a:extLst>
              <a:ext uri="{FF2B5EF4-FFF2-40B4-BE49-F238E27FC236}">
                <a16:creationId xmlns:a16="http://schemas.microsoft.com/office/drawing/2014/main" id="{710D0B5D-783C-4996-80A3-43FE388CF904}"/>
              </a:ext>
            </a:extLst>
          </p:cNvPr>
          <p:cNvSpPr/>
          <p:nvPr/>
        </p:nvSpPr>
        <p:spPr>
          <a:xfrm rot="18251018">
            <a:off x="2361407" y="1353344"/>
            <a:ext cx="215900" cy="1008063"/>
          </a:xfrm>
          <a:prstGeom prst="downArrow">
            <a:avLst/>
          </a:prstGeom>
          <a:solidFill>
            <a:srgbClr val="FFCC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38" name="TextovéPole 37">
            <a:extLst>
              <a:ext uri="{FF2B5EF4-FFF2-40B4-BE49-F238E27FC236}">
                <a16:creationId xmlns:a16="http://schemas.microsoft.com/office/drawing/2014/main" id="{06843ABB-15B6-494F-8DBF-036D9A8C9939}"/>
              </a:ext>
            </a:extLst>
          </p:cNvPr>
          <p:cNvSpPr txBox="1">
            <a:spLocks noChangeArrowheads="1"/>
          </p:cNvSpPr>
          <p:nvPr/>
        </p:nvSpPr>
        <p:spPr bwMode="auto">
          <a:xfrm rot="2088984">
            <a:off x="1871664" y="1984376"/>
            <a:ext cx="1152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1200" b="1"/>
              <a:t>OLFACTORY</a:t>
            </a:r>
          </a:p>
        </p:txBody>
      </p:sp>
      <p:sp>
        <p:nvSpPr>
          <p:cNvPr id="39" name="Šipka dolů 38">
            <a:extLst>
              <a:ext uri="{FF2B5EF4-FFF2-40B4-BE49-F238E27FC236}">
                <a16:creationId xmlns:a16="http://schemas.microsoft.com/office/drawing/2014/main" id="{811DF94D-EFA6-402A-A999-F5AD397E590A}"/>
              </a:ext>
            </a:extLst>
          </p:cNvPr>
          <p:cNvSpPr/>
          <p:nvPr/>
        </p:nvSpPr>
        <p:spPr>
          <a:xfrm rot="16200000">
            <a:off x="4223544" y="1845469"/>
            <a:ext cx="215900" cy="792162"/>
          </a:xfrm>
          <a:prstGeom prst="downArrow">
            <a:avLst/>
          </a:prstGeom>
          <a:solidFill>
            <a:srgbClr val="FFCC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nvGrpSpPr>
          <p:cNvPr id="48" name="Skupina 40">
            <a:extLst>
              <a:ext uri="{FF2B5EF4-FFF2-40B4-BE49-F238E27FC236}">
                <a16:creationId xmlns:a16="http://schemas.microsoft.com/office/drawing/2014/main" id="{C9C319D9-590B-40B0-A95A-26AA313DC28F}"/>
              </a:ext>
            </a:extLst>
          </p:cNvPr>
          <p:cNvGrpSpPr>
            <a:grpSpLocks/>
          </p:cNvGrpSpPr>
          <p:nvPr/>
        </p:nvGrpSpPr>
        <p:grpSpPr bwMode="auto">
          <a:xfrm>
            <a:off x="1631951" y="2997201"/>
            <a:ext cx="1031875" cy="1008063"/>
            <a:chOff x="301312" y="3789040"/>
            <a:chExt cx="1032143" cy="1008384"/>
          </a:xfrm>
        </p:grpSpPr>
        <p:grpSp>
          <p:nvGrpSpPr>
            <p:cNvPr id="29844" name="Skupina 19">
              <a:extLst>
                <a:ext uri="{FF2B5EF4-FFF2-40B4-BE49-F238E27FC236}">
                  <a16:creationId xmlns:a16="http://schemas.microsoft.com/office/drawing/2014/main" id="{2316EFBB-309F-4DAC-A353-88701D8CFB78}"/>
                </a:ext>
              </a:extLst>
            </p:cNvPr>
            <p:cNvGrpSpPr>
              <a:grpSpLocks/>
            </p:cNvGrpSpPr>
            <p:nvPr/>
          </p:nvGrpSpPr>
          <p:grpSpPr bwMode="auto">
            <a:xfrm rot="10800000">
              <a:off x="323528" y="3789040"/>
              <a:ext cx="1008856" cy="1007745"/>
              <a:chOff x="1258888" y="1628775"/>
              <a:chExt cx="1441450" cy="1439863"/>
            </a:xfrm>
          </p:grpSpPr>
          <p:sp>
            <p:nvSpPr>
              <p:cNvPr id="2" name="Elipsa 14">
                <a:extLst>
                  <a:ext uri="{FF2B5EF4-FFF2-40B4-BE49-F238E27FC236}">
                    <a16:creationId xmlns:a16="http://schemas.microsoft.com/office/drawing/2014/main" id="{D19F4471-2E6D-44A0-A228-C316D7B671E0}"/>
                  </a:ext>
                </a:extLst>
              </p:cNvPr>
              <p:cNvSpPr/>
              <p:nvPr/>
            </p:nvSpPr>
            <p:spPr>
              <a:xfrm>
                <a:off x="1259625" y="1627862"/>
                <a:ext cx="1440691" cy="1440776"/>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solidFill>
                    <a:schemeClr val="tx1"/>
                  </a:solidFill>
                  <a:latin typeface="Arial" pitchFamily="34" charset="0"/>
                </a:endParaRPr>
              </a:p>
            </p:txBody>
          </p:sp>
          <p:sp>
            <p:nvSpPr>
              <p:cNvPr id="78" name="Volný tvar 77">
                <a:extLst>
                  <a:ext uri="{FF2B5EF4-FFF2-40B4-BE49-F238E27FC236}">
                    <a16:creationId xmlns:a16="http://schemas.microsoft.com/office/drawing/2014/main" id="{EF36BC81-521D-4EEB-9CEB-95DDAF776719}"/>
                  </a:ext>
                </a:extLst>
              </p:cNvPr>
              <p:cNvSpPr/>
              <p:nvPr/>
            </p:nvSpPr>
            <p:spPr>
              <a:xfrm rot="16200000">
                <a:off x="1879002" y="2592183"/>
                <a:ext cx="211012" cy="741900"/>
              </a:xfrm>
              <a:custGeom>
                <a:avLst/>
                <a:gdLst>
                  <a:gd name="connsiteX0" fmla="*/ 252186 w 558800"/>
                  <a:gd name="connsiteY0" fmla="*/ 3628 h 1106714"/>
                  <a:gd name="connsiteX1" fmla="*/ 12700 w 558800"/>
                  <a:gd name="connsiteY1" fmla="*/ 537028 h 1106714"/>
                  <a:gd name="connsiteX2" fmla="*/ 328386 w 558800"/>
                  <a:gd name="connsiteY2" fmla="*/ 1103085 h 1106714"/>
                  <a:gd name="connsiteX3" fmla="*/ 546100 w 558800"/>
                  <a:gd name="connsiteY3" fmla="*/ 515257 h 1106714"/>
                  <a:gd name="connsiteX4" fmla="*/ 252186 w 558800"/>
                  <a:gd name="connsiteY4" fmla="*/ 3628 h 1106714"/>
                  <a:gd name="connsiteX0" fmla="*/ 183953 w 586094"/>
                  <a:gd name="connsiteY0" fmla="*/ 3628 h 2015164"/>
                  <a:gd name="connsiteX1" fmla="*/ 26347 w 586094"/>
                  <a:gd name="connsiteY1" fmla="*/ 1445478 h 2015164"/>
                  <a:gd name="connsiteX2" fmla="*/ 342033 w 586094"/>
                  <a:gd name="connsiteY2" fmla="*/ 2011535 h 2015164"/>
                  <a:gd name="connsiteX3" fmla="*/ 559747 w 586094"/>
                  <a:gd name="connsiteY3" fmla="*/ 1423707 h 2015164"/>
                  <a:gd name="connsiteX4" fmla="*/ 183953 w 586094"/>
                  <a:gd name="connsiteY4" fmla="*/ 3628 h 2015164"/>
                  <a:gd name="connsiteX0" fmla="*/ 169607 w 557402"/>
                  <a:gd name="connsiteY0" fmla="*/ 3628 h 2383521"/>
                  <a:gd name="connsiteX1" fmla="*/ 12001 w 557402"/>
                  <a:gd name="connsiteY1" fmla="*/ 1445478 h 2383521"/>
                  <a:gd name="connsiteX2" fmla="*/ 241615 w 557402"/>
                  <a:gd name="connsiteY2" fmla="*/ 2379892 h 2383521"/>
                  <a:gd name="connsiteX3" fmla="*/ 545401 w 557402"/>
                  <a:gd name="connsiteY3" fmla="*/ 1423707 h 2383521"/>
                  <a:gd name="connsiteX4" fmla="*/ 169607 w 557402"/>
                  <a:gd name="connsiteY4" fmla="*/ 3628 h 2383521"/>
                  <a:gd name="connsiteX0" fmla="*/ 242292 w 1550437"/>
                  <a:gd name="connsiteY0" fmla="*/ 36286 h 2448836"/>
                  <a:gd name="connsiteX1" fmla="*/ 84686 w 1550437"/>
                  <a:gd name="connsiteY1" fmla="*/ 1478136 h 2448836"/>
                  <a:gd name="connsiteX2" fmla="*/ 314300 w 1550437"/>
                  <a:gd name="connsiteY2" fmla="*/ 2412550 h 2448836"/>
                  <a:gd name="connsiteX3" fmla="*/ 1538436 w 1550437"/>
                  <a:gd name="connsiteY3" fmla="*/ 1260422 h 2448836"/>
                  <a:gd name="connsiteX4" fmla="*/ 242292 w 1550437"/>
                  <a:gd name="connsiteY4" fmla="*/ 36286 h 2448836"/>
                  <a:gd name="connsiteX0" fmla="*/ 1092120 w 2400265"/>
                  <a:gd name="connsiteY0" fmla="*/ 0 h 2376264"/>
                  <a:gd name="connsiteX1" fmla="*/ 12001 w 2400265"/>
                  <a:gd name="connsiteY1" fmla="*/ 1224135 h 2376264"/>
                  <a:gd name="connsiteX2" fmla="*/ 1164128 w 2400265"/>
                  <a:gd name="connsiteY2" fmla="*/ 2376264 h 2376264"/>
                  <a:gd name="connsiteX3" fmla="*/ 2388264 w 2400265"/>
                  <a:gd name="connsiteY3" fmla="*/ 1224136 h 2376264"/>
                  <a:gd name="connsiteX4" fmla="*/ 1092120 w 2400265"/>
                  <a:gd name="connsiteY4" fmla="*/ 0 h 2376264"/>
                  <a:gd name="connsiteX0" fmla="*/ 1152128 w 2376263"/>
                  <a:gd name="connsiteY0" fmla="*/ 0 h 2376265"/>
                  <a:gd name="connsiteX1" fmla="*/ 0 w 2376263"/>
                  <a:gd name="connsiteY1" fmla="*/ 1224136 h 2376265"/>
                  <a:gd name="connsiteX2" fmla="*/ 1152127 w 2376263"/>
                  <a:gd name="connsiteY2" fmla="*/ 2376265 h 2376265"/>
                  <a:gd name="connsiteX3" fmla="*/ 2376263 w 2376263"/>
                  <a:gd name="connsiteY3" fmla="*/ 1224137 h 2376265"/>
                  <a:gd name="connsiteX4" fmla="*/ 1152128 w 2376263"/>
                  <a:gd name="connsiteY4" fmla="*/ 0 h 2376265"/>
                  <a:gd name="connsiteX0" fmla="*/ 360040 w 1584175"/>
                  <a:gd name="connsiteY0" fmla="*/ 0 h 2376265"/>
                  <a:gd name="connsiteX1" fmla="*/ 0 w 1584175"/>
                  <a:gd name="connsiteY1" fmla="*/ 1224137 h 2376265"/>
                  <a:gd name="connsiteX2" fmla="*/ 360039 w 1584175"/>
                  <a:gd name="connsiteY2" fmla="*/ 2376265 h 2376265"/>
                  <a:gd name="connsiteX3" fmla="*/ 1584175 w 1584175"/>
                  <a:gd name="connsiteY3" fmla="*/ 1224137 h 2376265"/>
                  <a:gd name="connsiteX4" fmla="*/ 360040 w 1584175"/>
                  <a:gd name="connsiteY4" fmla="*/ 0 h 2376265"/>
                  <a:gd name="connsiteX0" fmla="*/ 360040 w 720080"/>
                  <a:gd name="connsiteY0" fmla="*/ 0 h 2376265"/>
                  <a:gd name="connsiteX1" fmla="*/ 0 w 720080"/>
                  <a:gd name="connsiteY1" fmla="*/ 1224137 h 2376265"/>
                  <a:gd name="connsiteX2" fmla="*/ 360039 w 720080"/>
                  <a:gd name="connsiteY2" fmla="*/ 2376265 h 2376265"/>
                  <a:gd name="connsiteX3" fmla="*/ 720080 w 720080"/>
                  <a:gd name="connsiteY3" fmla="*/ 1224137 h 2376265"/>
                  <a:gd name="connsiteX4" fmla="*/ 360040 w 720080"/>
                  <a:gd name="connsiteY4" fmla="*/ 0 h 2376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80" h="2376265">
                    <a:moveTo>
                      <a:pt x="360040" y="0"/>
                    </a:moveTo>
                    <a:cubicBezTo>
                      <a:pt x="240027" y="0"/>
                      <a:pt x="0" y="828093"/>
                      <a:pt x="0" y="1224137"/>
                    </a:cubicBezTo>
                    <a:cubicBezTo>
                      <a:pt x="0" y="1620181"/>
                      <a:pt x="240026" y="2376265"/>
                      <a:pt x="360039" y="2376265"/>
                    </a:cubicBezTo>
                    <a:cubicBezTo>
                      <a:pt x="480052" y="2376265"/>
                      <a:pt x="720080" y="1620181"/>
                      <a:pt x="720080" y="1224137"/>
                    </a:cubicBezTo>
                    <a:cubicBezTo>
                      <a:pt x="720080" y="828093"/>
                      <a:pt x="480053" y="0"/>
                      <a:pt x="360040" y="0"/>
                    </a:cubicBezTo>
                    <a:close/>
                  </a:path>
                </a:pathLst>
              </a:cu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sp>
          <p:nvSpPr>
            <p:cNvPr id="40" name="Volný tvar 39">
              <a:extLst>
                <a:ext uri="{FF2B5EF4-FFF2-40B4-BE49-F238E27FC236}">
                  <a16:creationId xmlns:a16="http://schemas.microsoft.com/office/drawing/2014/main" id="{98DD6C99-845F-4949-86A6-00E354D713FB}"/>
                </a:ext>
              </a:extLst>
            </p:cNvPr>
            <p:cNvSpPr/>
            <p:nvPr/>
          </p:nvSpPr>
          <p:spPr>
            <a:xfrm>
              <a:off x="301312" y="3857325"/>
              <a:ext cx="1032143" cy="940099"/>
            </a:xfrm>
            <a:custGeom>
              <a:avLst/>
              <a:gdLst>
                <a:gd name="connsiteX0" fmla="*/ 214630 w 1003300"/>
                <a:gd name="connsiteY0" fmla="*/ 13970 h 937260"/>
                <a:gd name="connsiteX1" fmla="*/ 39370 w 1003300"/>
                <a:gd name="connsiteY1" fmla="*/ 227330 h 937260"/>
                <a:gd name="connsiteX2" fmla="*/ 31750 w 1003300"/>
                <a:gd name="connsiteY2" fmla="*/ 615950 h 937260"/>
                <a:gd name="connsiteX3" fmla="*/ 229870 w 1003300"/>
                <a:gd name="connsiteY3" fmla="*/ 859790 h 937260"/>
                <a:gd name="connsiteX4" fmla="*/ 473710 w 1003300"/>
                <a:gd name="connsiteY4" fmla="*/ 928370 h 937260"/>
                <a:gd name="connsiteX5" fmla="*/ 717550 w 1003300"/>
                <a:gd name="connsiteY5" fmla="*/ 897890 h 937260"/>
                <a:gd name="connsiteX6" fmla="*/ 938530 w 1003300"/>
                <a:gd name="connsiteY6" fmla="*/ 692150 h 937260"/>
                <a:gd name="connsiteX7" fmla="*/ 999490 w 1003300"/>
                <a:gd name="connsiteY7" fmla="*/ 425450 h 937260"/>
                <a:gd name="connsiteX8" fmla="*/ 915670 w 1003300"/>
                <a:gd name="connsiteY8" fmla="*/ 151130 h 937260"/>
                <a:gd name="connsiteX9" fmla="*/ 793750 w 1003300"/>
                <a:gd name="connsiteY9" fmla="*/ 21590 h 937260"/>
                <a:gd name="connsiteX10" fmla="*/ 930910 w 1003300"/>
                <a:gd name="connsiteY10" fmla="*/ 280670 h 937260"/>
                <a:gd name="connsiteX11" fmla="*/ 923290 w 1003300"/>
                <a:gd name="connsiteY11" fmla="*/ 600710 h 937260"/>
                <a:gd name="connsiteX12" fmla="*/ 725170 w 1003300"/>
                <a:gd name="connsiteY12" fmla="*/ 829310 h 937260"/>
                <a:gd name="connsiteX13" fmla="*/ 481330 w 1003300"/>
                <a:gd name="connsiteY13" fmla="*/ 867410 h 937260"/>
                <a:gd name="connsiteX14" fmla="*/ 214630 w 1003300"/>
                <a:gd name="connsiteY14" fmla="*/ 791210 h 937260"/>
                <a:gd name="connsiteX15" fmla="*/ 54610 w 1003300"/>
                <a:gd name="connsiteY15" fmla="*/ 524510 h 937260"/>
                <a:gd name="connsiteX16" fmla="*/ 100330 w 1003300"/>
                <a:gd name="connsiteY16" fmla="*/ 173990 h 937260"/>
                <a:gd name="connsiteX17" fmla="*/ 214630 w 1003300"/>
                <a:gd name="connsiteY17" fmla="*/ 13970 h 937260"/>
                <a:gd name="connsiteX0" fmla="*/ 239708 w 1028378"/>
                <a:gd name="connsiteY0" fmla="*/ 13970 h 937260"/>
                <a:gd name="connsiteX1" fmla="*/ 64448 w 1028378"/>
                <a:gd name="connsiteY1" fmla="*/ 227330 h 937260"/>
                <a:gd name="connsiteX2" fmla="*/ 56828 w 1028378"/>
                <a:gd name="connsiteY2" fmla="*/ 615950 h 937260"/>
                <a:gd name="connsiteX3" fmla="*/ 254948 w 1028378"/>
                <a:gd name="connsiteY3" fmla="*/ 859790 h 937260"/>
                <a:gd name="connsiteX4" fmla="*/ 498788 w 1028378"/>
                <a:gd name="connsiteY4" fmla="*/ 928370 h 937260"/>
                <a:gd name="connsiteX5" fmla="*/ 742628 w 1028378"/>
                <a:gd name="connsiteY5" fmla="*/ 897890 h 937260"/>
                <a:gd name="connsiteX6" fmla="*/ 963608 w 1028378"/>
                <a:gd name="connsiteY6" fmla="*/ 692150 h 937260"/>
                <a:gd name="connsiteX7" fmla="*/ 1024568 w 1028378"/>
                <a:gd name="connsiteY7" fmla="*/ 425450 h 937260"/>
                <a:gd name="connsiteX8" fmla="*/ 940748 w 1028378"/>
                <a:gd name="connsiteY8" fmla="*/ 151130 h 937260"/>
                <a:gd name="connsiteX9" fmla="*/ 818828 w 1028378"/>
                <a:gd name="connsiteY9" fmla="*/ 21590 h 937260"/>
                <a:gd name="connsiteX10" fmla="*/ 955988 w 1028378"/>
                <a:gd name="connsiteY10" fmla="*/ 280670 h 937260"/>
                <a:gd name="connsiteX11" fmla="*/ 948368 w 1028378"/>
                <a:gd name="connsiteY11" fmla="*/ 600710 h 937260"/>
                <a:gd name="connsiteX12" fmla="*/ 750248 w 1028378"/>
                <a:gd name="connsiteY12" fmla="*/ 829310 h 937260"/>
                <a:gd name="connsiteX13" fmla="*/ 506408 w 1028378"/>
                <a:gd name="connsiteY13" fmla="*/ 867410 h 937260"/>
                <a:gd name="connsiteX14" fmla="*/ 239708 w 1028378"/>
                <a:gd name="connsiteY14" fmla="*/ 791210 h 937260"/>
                <a:gd name="connsiteX15" fmla="*/ 79688 w 1028378"/>
                <a:gd name="connsiteY15" fmla="*/ 524510 h 937260"/>
                <a:gd name="connsiteX16" fmla="*/ 125408 w 1028378"/>
                <a:gd name="connsiteY16" fmla="*/ 173990 h 937260"/>
                <a:gd name="connsiteX17" fmla="*/ 239708 w 1028378"/>
                <a:gd name="connsiteY17" fmla="*/ 13970 h 937260"/>
                <a:gd name="connsiteX0" fmla="*/ 239708 w 1028378"/>
                <a:gd name="connsiteY0" fmla="*/ 13970 h 946512"/>
                <a:gd name="connsiteX1" fmla="*/ 64448 w 1028378"/>
                <a:gd name="connsiteY1" fmla="*/ 227330 h 946512"/>
                <a:gd name="connsiteX2" fmla="*/ 56828 w 1028378"/>
                <a:gd name="connsiteY2" fmla="*/ 615950 h 946512"/>
                <a:gd name="connsiteX3" fmla="*/ 254948 w 1028378"/>
                <a:gd name="connsiteY3" fmla="*/ 859790 h 946512"/>
                <a:gd name="connsiteX4" fmla="*/ 454264 w 1028378"/>
                <a:gd name="connsiteY4" fmla="*/ 940162 h 946512"/>
                <a:gd name="connsiteX5" fmla="*/ 742628 w 1028378"/>
                <a:gd name="connsiteY5" fmla="*/ 897890 h 946512"/>
                <a:gd name="connsiteX6" fmla="*/ 963608 w 1028378"/>
                <a:gd name="connsiteY6" fmla="*/ 692150 h 946512"/>
                <a:gd name="connsiteX7" fmla="*/ 1024568 w 1028378"/>
                <a:gd name="connsiteY7" fmla="*/ 425450 h 946512"/>
                <a:gd name="connsiteX8" fmla="*/ 940748 w 1028378"/>
                <a:gd name="connsiteY8" fmla="*/ 151130 h 946512"/>
                <a:gd name="connsiteX9" fmla="*/ 818828 w 1028378"/>
                <a:gd name="connsiteY9" fmla="*/ 21590 h 946512"/>
                <a:gd name="connsiteX10" fmla="*/ 955988 w 1028378"/>
                <a:gd name="connsiteY10" fmla="*/ 280670 h 946512"/>
                <a:gd name="connsiteX11" fmla="*/ 948368 w 1028378"/>
                <a:gd name="connsiteY11" fmla="*/ 600710 h 946512"/>
                <a:gd name="connsiteX12" fmla="*/ 750248 w 1028378"/>
                <a:gd name="connsiteY12" fmla="*/ 829310 h 946512"/>
                <a:gd name="connsiteX13" fmla="*/ 506408 w 1028378"/>
                <a:gd name="connsiteY13" fmla="*/ 867410 h 946512"/>
                <a:gd name="connsiteX14" fmla="*/ 239708 w 1028378"/>
                <a:gd name="connsiteY14" fmla="*/ 791210 h 946512"/>
                <a:gd name="connsiteX15" fmla="*/ 79688 w 1028378"/>
                <a:gd name="connsiteY15" fmla="*/ 524510 h 946512"/>
                <a:gd name="connsiteX16" fmla="*/ 125408 w 1028378"/>
                <a:gd name="connsiteY16" fmla="*/ 173990 h 946512"/>
                <a:gd name="connsiteX17" fmla="*/ 239708 w 1028378"/>
                <a:gd name="connsiteY17" fmla="*/ 13970 h 946512"/>
                <a:gd name="connsiteX0" fmla="*/ 239708 w 1032143"/>
                <a:gd name="connsiteY0" fmla="*/ 13970 h 946512"/>
                <a:gd name="connsiteX1" fmla="*/ 64448 w 1032143"/>
                <a:gd name="connsiteY1" fmla="*/ 227330 h 946512"/>
                <a:gd name="connsiteX2" fmla="*/ 56828 w 1032143"/>
                <a:gd name="connsiteY2" fmla="*/ 615950 h 946512"/>
                <a:gd name="connsiteX3" fmla="*/ 254948 w 1032143"/>
                <a:gd name="connsiteY3" fmla="*/ 859790 h 946512"/>
                <a:gd name="connsiteX4" fmla="*/ 454264 w 1032143"/>
                <a:gd name="connsiteY4" fmla="*/ 940162 h 946512"/>
                <a:gd name="connsiteX5" fmla="*/ 742628 w 1032143"/>
                <a:gd name="connsiteY5" fmla="*/ 897890 h 946512"/>
                <a:gd name="connsiteX6" fmla="*/ 963608 w 1032143"/>
                <a:gd name="connsiteY6" fmla="*/ 692150 h 946512"/>
                <a:gd name="connsiteX7" fmla="*/ 1024568 w 1032143"/>
                <a:gd name="connsiteY7" fmla="*/ 425450 h 946512"/>
                <a:gd name="connsiteX8" fmla="*/ 940748 w 1032143"/>
                <a:gd name="connsiteY8" fmla="*/ 151130 h 946512"/>
                <a:gd name="connsiteX9" fmla="*/ 818828 w 1032143"/>
                <a:gd name="connsiteY9" fmla="*/ 21590 h 946512"/>
                <a:gd name="connsiteX10" fmla="*/ 955988 w 1032143"/>
                <a:gd name="connsiteY10" fmla="*/ 280670 h 946512"/>
                <a:gd name="connsiteX11" fmla="*/ 948368 w 1032143"/>
                <a:gd name="connsiteY11" fmla="*/ 600710 h 946512"/>
                <a:gd name="connsiteX12" fmla="*/ 750248 w 1032143"/>
                <a:gd name="connsiteY12" fmla="*/ 829310 h 946512"/>
                <a:gd name="connsiteX13" fmla="*/ 506408 w 1032143"/>
                <a:gd name="connsiteY13" fmla="*/ 867410 h 946512"/>
                <a:gd name="connsiteX14" fmla="*/ 239708 w 1032143"/>
                <a:gd name="connsiteY14" fmla="*/ 791210 h 946512"/>
                <a:gd name="connsiteX15" fmla="*/ 79688 w 1032143"/>
                <a:gd name="connsiteY15" fmla="*/ 524510 h 946512"/>
                <a:gd name="connsiteX16" fmla="*/ 125408 w 1032143"/>
                <a:gd name="connsiteY16" fmla="*/ 173990 h 946512"/>
                <a:gd name="connsiteX17" fmla="*/ 239708 w 1032143"/>
                <a:gd name="connsiteY17" fmla="*/ 13970 h 946512"/>
                <a:gd name="connsiteX0" fmla="*/ 239708 w 1032143"/>
                <a:gd name="connsiteY0" fmla="*/ 13970 h 946512"/>
                <a:gd name="connsiteX1" fmla="*/ 64448 w 1032143"/>
                <a:gd name="connsiteY1" fmla="*/ 227330 h 946512"/>
                <a:gd name="connsiteX2" fmla="*/ 56828 w 1032143"/>
                <a:gd name="connsiteY2" fmla="*/ 615950 h 946512"/>
                <a:gd name="connsiteX3" fmla="*/ 254948 w 1032143"/>
                <a:gd name="connsiteY3" fmla="*/ 859790 h 946512"/>
                <a:gd name="connsiteX4" fmla="*/ 454264 w 1032143"/>
                <a:gd name="connsiteY4" fmla="*/ 940162 h 946512"/>
                <a:gd name="connsiteX5" fmla="*/ 742628 w 1032143"/>
                <a:gd name="connsiteY5" fmla="*/ 897890 h 946512"/>
                <a:gd name="connsiteX6" fmla="*/ 963608 w 1032143"/>
                <a:gd name="connsiteY6" fmla="*/ 692150 h 946512"/>
                <a:gd name="connsiteX7" fmla="*/ 1024568 w 1032143"/>
                <a:gd name="connsiteY7" fmla="*/ 425450 h 946512"/>
                <a:gd name="connsiteX8" fmla="*/ 940748 w 1032143"/>
                <a:gd name="connsiteY8" fmla="*/ 151130 h 946512"/>
                <a:gd name="connsiteX9" fmla="*/ 818828 w 1032143"/>
                <a:gd name="connsiteY9" fmla="*/ 21590 h 946512"/>
                <a:gd name="connsiteX10" fmla="*/ 955988 w 1032143"/>
                <a:gd name="connsiteY10" fmla="*/ 280670 h 946512"/>
                <a:gd name="connsiteX11" fmla="*/ 948368 w 1032143"/>
                <a:gd name="connsiteY11" fmla="*/ 600710 h 946512"/>
                <a:gd name="connsiteX12" fmla="*/ 750248 w 1032143"/>
                <a:gd name="connsiteY12" fmla="*/ 829310 h 946512"/>
                <a:gd name="connsiteX13" fmla="*/ 506408 w 1032143"/>
                <a:gd name="connsiteY13" fmla="*/ 867410 h 946512"/>
                <a:gd name="connsiteX14" fmla="*/ 239708 w 1032143"/>
                <a:gd name="connsiteY14" fmla="*/ 791210 h 946512"/>
                <a:gd name="connsiteX15" fmla="*/ 79688 w 1032143"/>
                <a:gd name="connsiteY15" fmla="*/ 524510 h 946512"/>
                <a:gd name="connsiteX16" fmla="*/ 125408 w 1032143"/>
                <a:gd name="connsiteY16" fmla="*/ 173990 h 946512"/>
                <a:gd name="connsiteX17" fmla="*/ 239708 w 1032143"/>
                <a:gd name="connsiteY17" fmla="*/ 13970 h 946512"/>
                <a:gd name="connsiteX0" fmla="*/ 239708 w 1032143"/>
                <a:gd name="connsiteY0" fmla="*/ 13970 h 940435"/>
                <a:gd name="connsiteX1" fmla="*/ 64448 w 1032143"/>
                <a:gd name="connsiteY1" fmla="*/ 227330 h 940435"/>
                <a:gd name="connsiteX2" fmla="*/ 56828 w 1032143"/>
                <a:gd name="connsiteY2" fmla="*/ 615950 h 940435"/>
                <a:gd name="connsiteX3" fmla="*/ 254948 w 1032143"/>
                <a:gd name="connsiteY3" fmla="*/ 859790 h 940435"/>
                <a:gd name="connsiteX4" fmla="*/ 454264 w 1032143"/>
                <a:gd name="connsiteY4" fmla="*/ 940162 h 940435"/>
                <a:gd name="connsiteX5" fmla="*/ 742628 w 1032143"/>
                <a:gd name="connsiteY5" fmla="*/ 897890 h 940435"/>
                <a:gd name="connsiteX6" fmla="*/ 963608 w 1032143"/>
                <a:gd name="connsiteY6" fmla="*/ 692150 h 940435"/>
                <a:gd name="connsiteX7" fmla="*/ 1024568 w 1032143"/>
                <a:gd name="connsiteY7" fmla="*/ 425450 h 940435"/>
                <a:gd name="connsiteX8" fmla="*/ 940748 w 1032143"/>
                <a:gd name="connsiteY8" fmla="*/ 151130 h 940435"/>
                <a:gd name="connsiteX9" fmla="*/ 818828 w 1032143"/>
                <a:gd name="connsiteY9" fmla="*/ 21590 h 940435"/>
                <a:gd name="connsiteX10" fmla="*/ 955988 w 1032143"/>
                <a:gd name="connsiteY10" fmla="*/ 280670 h 940435"/>
                <a:gd name="connsiteX11" fmla="*/ 948368 w 1032143"/>
                <a:gd name="connsiteY11" fmla="*/ 600710 h 940435"/>
                <a:gd name="connsiteX12" fmla="*/ 750248 w 1032143"/>
                <a:gd name="connsiteY12" fmla="*/ 829310 h 940435"/>
                <a:gd name="connsiteX13" fmla="*/ 506408 w 1032143"/>
                <a:gd name="connsiteY13" fmla="*/ 867410 h 940435"/>
                <a:gd name="connsiteX14" fmla="*/ 239708 w 1032143"/>
                <a:gd name="connsiteY14" fmla="*/ 791210 h 940435"/>
                <a:gd name="connsiteX15" fmla="*/ 79688 w 1032143"/>
                <a:gd name="connsiteY15" fmla="*/ 524510 h 940435"/>
                <a:gd name="connsiteX16" fmla="*/ 125408 w 1032143"/>
                <a:gd name="connsiteY16" fmla="*/ 173990 h 940435"/>
                <a:gd name="connsiteX17" fmla="*/ 239708 w 1032143"/>
                <a:gd name="connsiteY17" fmla="*/ 13970 h 940435"/>
                <a:gd name="connsiteX0" fmla="*/ 239708 w 1032143"/>
                <a:gd name="connsiteY0" fmla="*/ 13970 h 940435"/>
                <a:gd name="connsiteX1" fmla="*/ 64448 w 1032143"/>
                <a:gd name="connsiteY1" fmla="*/ 227330 h 940435"/>
                <a:gd name="connsiteX2" fmla="*/ 56828 w 1032143"/>
                <a:gd name="connsiteY2" fmla="*/ 615950 h 940435"/>
                <a:gd name="connsiteX3" fmla="*/ 254948 w 1032143"/>
                <a:gd name="connsiteY3" fmla="*/ 859790 h 940435"/>
                <a:gd name="connsiteX4" fmla="*/ 454264 w 1032143"/>
                <a:gd name="connsiteY4" fmla="*/ 940162 h 940435"/>
                <a:gd name="connsiteX5" fmla="*/ 742628 w 1032143"/>
                <a:gd name="connsiteY5" fmla="*/ 897890 h 940435"/>
                <a:gd name="connsiteX6" fmla="*/ 963608 w 1032143"/>
                <a:gd name="connsiteY6" fmla="*/ 692150 h 940435"/>
                <a:gd name="connsiteX7" fmla="*/ 1024568 w 1032143"/>
                <a:gd name="connsiteY7" fmla="*/ 425450 h 940435"/>
                <a:gd name="connsiteX8" fmla="*/ 940748 w 1032143"/>
                <a:gd name="connsiteY8" fmla="*/ 151130 h 940435"/>
                <a:gd name="connsiteX9" fmla="*/ 818828 w 1032143"/>
                <a:gd name="connsiteY9" fmla="*/ 21590 h 940435"/>
                <a:gd name="connsiteX10" fmla="*/ 955988 w 1032143"/>
                <a:gd name="connsiteY10" fmla="*/ 280670 h 940435"/>
                <a:gd name="connsiteX11" fmla="*/ 948368 w 1032143"/>
                <a:gd name="connsiteY11" fmla="*/ 600710 h 940435"/>
                <a:gd name="connsiteX12" fmla="*/ 750248 w 1032143"/>
                <a:gd name="connsiteY12" fmla="*/ 829310 h 940435"/>
                <a:gd name="connsiteX13" fmla="*/ 506408 w 1032143"/>
                <a:gd name="connsiteY13" fmla="*/ 867410 h 940435"/>
                <a:gd name="connsiteX14" fmla="*/ 239708 w 1032143"/>
                <a:gd name="connsiteY14" fmla="*/ 791210 h 940435"/>
                <a:gd name="connsiteX15" fmla="*/ 79688 w 1032143"/>
                <a:gd name="connsiteY15" fmla="*/ 524510 h 940435"/>
                <a:gd name="connsiteX16" fmla="*/ 125408 w 1032143"/>
                <a:gd name="connsiteY16" fmla="*/ 173990 h 940435"/>
                <a:gd name="connsiteX17" fmla="*/ 239708 w 1032143"/>
                <a:gd name="connsiteY17" fmla="*/ 13970 h 940435"/>
                <a:gd name="connsiteX0" fmla="*/ 239708 w 1032143"/>
                <a:gd name="connsiteY0" fmla="*/ 13970 h 940435"/>
                <a:gd name="connsiteX1" fmla="*/ 64448 w 1032143"/>
                <a:gd name="connsiteY1" fmla="*/ 227330 h 940435"/>
                <a:gd name="connsiteX2" fmla="*/ 56828 w 1032143"/>
                <a:gd name="connsiteY2" fmla="*/ 615950 h 940435"/>
                <a:gd name="connsiteX3" fmla="*/ 254948 w 1032143"/>
                <a:gd name="connsiteY3" fmla="*/ 859790 h 940435"/>
                <a:gd name="connsiteX4" fmla="*/ 454264 w 1032143"/>
                <a:gd name="connsiteY4" fmla="*/ 940162 h 940435"/>
                <a:gd name="connsiteX5" fmla="*/ 742628 w 1032143"/>
                <a:gd name="connsiteY5" fmla="*/ 897890 h 940435"/>
                <a:gd name="connsiteX6" fmla="*/ 963608 w 1032143"/>
                <a:gd name="connsiteY6" fmla="*/ 692150 h 940435"/>
                <a:gd name="connsiteX7" fmla="*/ 1024568 w 1032143"/>
                <a:gd name="connsiteY7" fmla="*/ 425450 h 940435"/>
                <a:gd name="connsiteX8" fmla="*/ 940748 w 1032143"/>
                <a:gd name="connsiteY8" fmla="*/ 151130 h 940435"/>
                <a:gd name="connsiteX9" fmla="*/ 818828 w 1032143"/>
                <a:gd name="connsiteY9" fmla="*/ 21590 h 940435"/>
                <a:gd name="connsiteX10" fmla="*/ 955988 w 1032143"/>
                <a:gd name="connsiteY10" fmla="*/ 280670 h 940435"/>
                <a:gd name="connsiteX11" fmla="*/ 948368 w 1032143"/>
                <a:gd name="connsiteY11" fmla="*/ 600710 h 940435"/>
                <a:gd name="connsiteX12" fmla="*/ 750248 w 1032143"/>
                <a:gd name="connsiteY12" fmla="*/ 829310 h 940435"/>
                <a:gd name="connsiteX13" fmla="*/ 506408 w 1032143"/>
                <a:gd name="connsiteY13" fmla="*/ 867410 h 940435"/>
                <a:gd name="connsiteX14" fmla="*/ 239708 w 1032143"/>
                <a:gd name="connsiteY14" fmla="*/ 791210 h 940435"/>
                <a:gd name="connsiteX15" fmla="*/ 79688 w 1032143"/>
                <a:gd name="connsiteY15" fmla="*/ 524510 h 940435"/>
                <a:gd name="connsiteX16" fmla="*/ 125408 w 1032143"/>
                <a:gd name="connsiteY16" fmla="*/ 173990 h 940435"/>
                <a:gd name="connsiteX17" fmla="*/ 239708 w 1032143"/>
                <a:gd name="connsiteY17" fmla="*/ 13970 h 94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32143" h="940435">
                  <a:moveTo>
                    <a:pt x="239708" y="13970"/>
                  </a:moveTo>
                  <a:cubicBezTo>
                    <a:pt x="229548" y="22860"/>
                    <a:pt x="94928" y="127000"/>
                    <a:pt x="64448" y="227330"/>
                  </a:cubicBezTo>
                  <a:cubicBezTo>
                    <a:pt x="33968" y="327660"/>
                    <a:pt x="0" y="438036"/>
                    <a:pt x="56828" y="615950"/>
                  </a:cubicBezTo>
                  <a:cubicBezTo>
                    <a:pt x="88578" y="721360"/>
                    <a:pt x="188709" y="805755"/>
                    <a:pt x="254948" y="859790"/>
                  </a:cubicBezTo>
                  <a:cubicBezTo>
                    <a:pt x="379552" y="923623"/>
                    <a:pt x="343466" y="921385"/>
                    <a:pt x="454264" y="940162"/>
                  </a:cubicBezTo>
                  <a:cubicBezTo>
                    <a:pt x="562035" y="940435"/>
                    <a:pt x="629112" y="929973"/>
                    <a:pt x="742628" y="897890"/>
                  </a:cubicBezTo>
                  <a:cubicBezTo>
                    <a:pt x="827519" y="856555"/>
                    <a:pt x="916618" y="770890"/>
                    <a:pt x="963608" y="692150"/>
                  </a:cubicBezTo>
                  <a:cubicBezTo>
                    <a:pt x="1010598" y="613410"/>
                    <a:pt x="1028378" y="515620"/>
                    <a:pt x="1024568" y="425450"/>
                  </a:cubicBezTo>
                  <a:cubicBezTo>
                    <a:pt x="1032143" y="276617"/>
                    <a:pt x="975038" y="218440"/>
                    <a:pt x="940748" y="151130"/>
                  </a:cubicBezTo>
                  <a:cubicBezTo>
                    <a:pt x="906458" y="83820"/>
                    <a:pt x="816288" y="0"/>
                    <a:pt x="818828" y="21590"/>
                  </a:cubicBezTo>
                  <a:cubicBezTo>
                    <a:pt x="821368" y="43180"/>
                    <a:pt x="934398" y="184150"/>
                    <a:pt x="955988" y="280670"/>
                  </a:cubicBezTo>
                  <a:cubicBezTo>
                    <a:pt x="977578" y="377190"/>
                    <a:pt x="982658" y="509270"/>
                    <a:pt x="948368" y="600710"/>
                  </a:cubicBezTo>
                  <a:cubicBezTo>
                    <a:pt x="914078" y="692150"/>
                    <a:pt x="823908" y="784860"/>
                    <a:pt x="750248" y="829310"/>
                  </a:cubicBezTo>
                  <a:cubicBezTo>
                    <a:pt x="676588" y="873760"/>
                    <a:pt x="591498" y="873760"/>
                    <a:pt x="506408" y="867410"/>
                  </a:cubicBezTo>
                  <a:cubicBezTo>
                    <a:pt x="421318" y="861060"/>
                    <a:pt x="310828" y="848360"/>
                    <a:pt x="239708" y="791210"/>
                  </a:cubicBezTo>
                  <a:cubicBezTo>
                    <a:pt x="168588" y="734060"/>
                    <a:pt x="98738" y="627380"/>
                    <a:pt x="79688" y="524510"/>
                  </a:cubicBezTo>
                  <a:cubicBezTo>
                    <a:pt x="60638" y="421640"/>
                    <a:pt x="97468" y="252730"/>
                    <a:pt x="125408" y="173990"/>
                  </a:cubicBezTo>
                  <a:cubicBezTo>
                    <a:pt x="153348" y="95250"/>
                    <a:pt x="249868" y="5080"/>
                    <a:pt x="239708" y="13970"/>
                  </a:cubicBezTo>
                  <a:close/>
                </a:path>
              </a:pathLst>
            </a:custGeom>
            <a:solidFill>
              <a:srgbClr val="FFCC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sp>
        <p:nvSpPr>
          <p:cNvPr id="42" name="TextovéPole 41">
            <a:extLst>
              <a:ext uri="{FF2B5EF4-FFF2-40B4-BE49-F238E27FC236}">
                <a16:creationId xmlns:a16="http://schemas.microsoft.com/office/drawing/2014/main" id="{413301FF-8ADE-414B-8D60-8AFF84B2E32D}"/>
              </a:ext>
            </a:extLst>
          </p:cNvPr>
          <p:cNvSpPr txBox="1">
            <a:spLocks noChangeArrowheads="1"/>
          </p:cNvSpPr>
          <p:nvPr/>
        </p:nvSpPr>
        <p:spPr bwMode="auto">
          <a:xfrm>
            <a:off x="1773238" y="3584576"/>
            <a:ext cx="889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1200" b="1"/>
              <a:t>RETINA</a:t>
            </a:r>
          </a:p>
        </p:txBody>
      </p:sp>
      <p:sp>
        <p:nvSpPr>
          <p:cNvPr id="43" name="Šipka dolů 42">
            <a:extLst>
              <a:ext uri="{FF2B5EF4-FFF2-40B4-BE49-F238E27FC236}">
                <a16:creationId xmlns:a16="http://schemas.microsoft.com/office/drawing/2014/main" id="{9523EB30-2ED1-4AE5-9208-ADA361188326}"/>
              </a:ext>
            </a:extLst>
          </p:cNvPr>
          <p:cNvSpPr/>
          <p:nvPr/>
        </p:nvSpPr>
        <p:spPr>
          <a:xfrm rot="14885592">
            <a:off x="3640931" y="1994694"/>
            <a:ext cx="230188" cy="2159000"/>
          </a:xfrm>
          <a:prstGeom prst="downArrow">
            <a:avLst/>
          </a:prstGeom>
          <a:solidFill>
            <a:srgbClr val="FFCC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nvGrpSpPr>
          <p:cNvPr id="51" name="Skupina 99">
            <a:extLst>
              <a:ext uri="{FF2B5EF4-FFF2-40B4-BE49-F238E27FC236}">
                <a16:creationId xmlns:a16="http://schemas.microsoft.com/office/drawing/2014/main" id="{1692F153-8038-4575-AD92-CAD129435EC0}"/>
              </a:ext>
            </a:extLst>
          </p:cNvPr>
          <p:cNvGrpSpPr>
            <a:grpSpLocks/>
          </p:cNvGrpSpPr>
          <p:nvPr/>
        </p:nvGrpSpPr>
        <p:grpSpPr bwMode="auto">
          <a:xfrm>
            <a:off x="7680326" y="1793875"/>
            <a:ext cx="2016125" cy="914400"/>
            <a:chOff x="6156176" y="1794520"/>
            <a:chExt cx="2016224" cy="914400"/>
          </a:xfrm>
        </p:grpSpPr>
        <p:sp>
          <p:nvSpPr>
            <p:cNvPr id="98" name="Elipsa 97">
              <a:extLst>
                <a:ext uri="{FF2B5EF4-FFF2-40B4-BE49-F238E27FC236}">
                  <a16:creationId xmlns:a16="http://schemas.microsoft.com/office/drawing/2014/main" id="{1ACE435F-0978-4A61-A476-6AF145746F32}"/>
                </a:ext>
              </a:extLst>
            </p:cNvPr>
            <p:cNvSpPr/>
            <p:nvPr/>
          </p:nvSpPr>
          <p:spPr>
            <a:xfrm>
              <a:off x="6681665" y="1794520"/>
              <a:ext cx="914445" cy="914400"/>
            </a:xfrm>
            <a:prstGeom prst="ellipse">
              <a:avLst/>
            </a:prstGeom>
            <a:solidFill>
              <a:srgbClr val="FFCC66"/>
            </a:solidFill>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r>
                <a:rPr lang="cs-CZ" sz="1400" b="1" dirty="0">
                  <a:solidFill>
                    <a:schemeClr val="tx1"/>
                  </a:solidFill>
                </a:rPr>
                <a:t>LHA</a:t>
              </a:r>
            </a:p>
            <a:p>
              <a:pPr algn="ctr" eaLnBrk="1" hangingPunct="1">
                <a:defRPr/>
              </a:pPr>
              <a:endParaRPr lang="cs-CZ" sz="1400" b="1" dirty="0">
                <a:solidFill>
                  <a:schemeClr val="tx1"/>
                </a:solidFill>
              </a:endParaRPr>
            </a:p>
            <a:p>
              <a:pPr algn="ctr" eaLnBrk="1" hangingPunct="1">
                <a:defRPr/>
              </a:pPr>
              <a:endParaRPr lang="cs-CZ" sz="1400" b="1" dirty="0">
                <a:solidFill>
                  <a:schemeClr val="tx1"/>
                </a:solidFill>
              </a:endParaRPr>
            </a:p>
          </p:txBody>
        </p:sp>
        <p:sp>
          <p:nvSpPr>
            <p:cNvPr id="29843" name="Obdélník 98">
              <a:extLst>
                <a:ext uri="{FF2B5EF4-FFF2-40B4-BE49-F238E27FC236}">
                  <a16:creationId xmlns:a16="http://schemas.microsoft.com/office/drawing/2014/main" id="{658AFD3E-D00D-4C95-93A9-99A2B06663BD}"/>
                </a:ext>
              </a:extLst>
            </p:cNvPr>
            <p:cNvSpPr>
              <a:spLocks noChangeArrowheads="1"/>
            </p:cNvSpPr>
            <p:nvPr/>
          </p:nvSpPr>
          <p:spPr bwMode="auto">
            <a:xfrm>
              <a:off x="6156176" y="2134017"/>
              <a:ext cx="201622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cs-CZ" altLang="cs-CZ" sz="1100" b="1"/>
                <a:t>DYNORPHIN</a:t>
              </a:r>
            </a:p>
            <a:p>
              <a:pPr algn="ctr" eaLnBrk="1" hangingPunct="1"/>
              <a:r>
                <a:rPr lang="cs-CZ" altLang="cs-CZ" sz="1100" b="1"/>
                <a:t>OREXINS</a:t>
              </a:r>
            </a:p>
          </p:txBody>
        </p:sp>
      </p:grpSp>
      <p:sp>
        <p:nvSpPr>
          <p:cNvPr id="101" name="Volný tvar 100">
            <a:extLst>
              <a:ext uri="{FF2B5EF4-FFF2-40B4-BE49-F238E27FC236}">
                <a16:creationId xmlns:a16="http://schemas.microsoft.com/office/drawing/2014/main" id="{972760DD-8FD1-4382-ADFF-461ED95BA1B8}"/>
              </a:ext>
            </a:extLst>
          </p:cNvPr>
          <p:cNvSpPr/>
          <p:nvPr/>
        </p:nvSpPr>
        <p:spPr>
          <a:xfrm>
            <a:off x="7366000" y="2222500"/>
            <a:ext cx="838200" cy="14288"/>
          </a:xfrm>
          <a:custGeom>
            <a:avLst/>
            <a:gdLst>
              <a:gd name="connsiteX0" fmla="*/ 838200 w 838200"/>
              <a:gd name="connsiteY0" fmla="*/ 12700 h 14817"/>
              <a:gd name="connsiteX1" fmla="*/ 495300 w 838200"/>
              <a:gd name="connsiteY1" fmla="*/ 12700 h 14817"/>
              <a:gd name="connsiteX2" fmla="*/ 0 w 838200"/>
              <a:gd name="connsiteY2" fmla="*/ 0 h 14817"/>
            </a:gdLst>
            <a:ahLst/>
            <a:cxnLst>
              <a:cxn ang="0">
                <a:pos x="connsiteX0" y="connsiteY0"/>
              </a:cxn>
              <a:cxn ang="0">
                <a:pos x="connsiteX1" y="connsiteY1"/>
              </a:cxn>
              <a:cxn ang="0">
                <a:pos x="connsiteX2" y="connsiteY2"/>
              </a:cxn>
            </a:cxnLst>
            <a:rect l="l" t="t" r="r" b="b"/>
            <a:pathLst>
              <a:path w="838200" h="14817">
                <a:moveTo>
                  <a:pt x="838200" y="12700"/>
                </a:moveTo>
                <a:cubicBezTo>
                  <a:pt x="736600" y="13758"/>
                  <a:pt x="635000" y="14817"/>
                  <a:pt x="495300" y="12700"/>
                </a:cubicBezTo>
                <a:cubicBezTo>
                  <a:pt x="355600" y="10583"/>
                  <a:pt x="177800" y="5291"/>
                  <a:pt x="0" y="0"/>
                </a:cubicBezTo>
              </a:path>
            </a:pathLst>
          </a:custGeom>
          <a:ln w="5715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sp>
        <p:nvSpPr>
          <p:cNvPr id="102" name="Volný tvar 101">
            <a:extLst>
              <a:ext uri="{FF2B5EF4-FFF2-40B4-BE49-F238E27FC236}">
                <a16:creationId xmlns:a16="http://schemas.microsoft.com/office/drawing/2014/main" id="{772706B8-683E-4447-93D8-739E36EF7477}"/>
              </a:ext>
            </a:extLst>
          </p:cNvPr>
          <p:cNvSpPr/>
          <p:nvPr/>
        </p:nvSpPr>
        <p:spPr>
          <a:xfrm>
            <a:off x="7239000" y="1168400"/>
            <a:ext cx="571500" cy="1054100"/>
          </a:xfrm>
          <a:custGeom>
            <a:avLst/>
            <a:gdLst>
              <a:gd name="connsiteX0" fmla="*/ 571500 w 571500"/>
              <a:gd name="connsiteY0" fmla="*/ 1054100 h 1054100"/>
              <a:gd name="connsiteX1" fmla="*/ 457200 w 571500"/>
              <a:gd name="connsiteY1" fmla="*/ 266700 h 1054100"/>
              <a:gd name="connsiteX2" fmla="*/ 0 w 571500"/>
              <a:gd name="connsiteY2" fmla="*/ 0 h 1054100"/>
            </a:gdLst>
            <a:ahLst/>
            <a:cxnLst>
              <a:cxn ang="0">
                <a:pos x="connsiteX0" y="connsiteY0"/>
              </a:cxn>
              <a:cxn ang="0">
                <a:pos x="connsiteX1" y="connsiteY1"/>
              </a:cxn>
              <a:cxn ang="0">
                <a:pos x="connsiteX2" y="connsiteY2"/>
              </a:cxn>
            </a:cxnLst>
            <a:rect l="l" t="t" r="r" b="b"/>
            <a:pathLst>
              <a:path w="571500" h="1054100">
                <a:moveTo>
                  <a:pt x="571500" y="1054100"/>
                </a:moveTo>
                <a:cubicBezTo>
                  <a:pt x="561975" y="748241"/>
                  <a:pt x="552450" y="442383"/>
                  <a:pt x="457200" y="266700"/>
                </a:cubicBezTo>
                <a:cubicBezTo>
                  <a:pt x="361950" y="91017"/>
                  <a:pt x="180975" y="45508"/>
                  <a:pt x="0" y="0"/>
                </a:cubicBezTo>
              </a:path>
            </a:pathLst>
          </a:custGeom>
          <a:ln w="5715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sp>
        <p:nvSpPr>
          <p:cNvPr id="103" name="Volný tvar 102">
            <a:extLst>
              <a:ext uri="{FF2B5EF4-FFF2-40B4-BE49-F238E27FC236}">
                <a16:creationId xmlns:a16="http://schemas.microsoft.com/office/drawing/2014/main" id="{B2AD7AD7-A7AC-4338-8EF3-E176618408C1}"/>
              </a:ext>
            </a:extLst>
          </p:cNvPr>
          <p:cNvSpPr/>
          <p:nvPr/>
        </p:nvSpPr>
        <p:spPr>
          <a:xfrm>
            <a:off x="7480300" y="2247900"/>
            <a:ext cx="414338" cy="1117600"/>
          </a:xfrm>
          <a:custGeom>
            <a:avLst/>
            <a:gdLst>
              <a:gd name="connsiteX0" fmla="*/ 355600 w 414867"/>
              <a:gd name="connsiteY0" fmla="*/ 0 h 1117600"/>
              <a:gd name="connsiteX1" fmla="*/ 355600 w 414867"/>
              <a:gd name="connsiteY1" fmla="*/ 774700 h 1117600"/>
              <a:gd name="connsiteX2" fmla="*/ 0 w 414867"/>
              <a:gd name="connsiteY2" fmla="*/ 1117600 h 1117600"/>
            </a:gdLst>
            <a:ahLst/>
            <a:cxnLst>
              <a:cxn ang="0">
                <a:pos x="connsiteX0" y="connsiteY0"/>
              </a:cxn>
              <a:cxn ang="0">
                <a:pos x="connsiteX1" y="connsiteY1"/>
              </a:cxn>
              <a:cxn ang="0">
                <a:pos x="connsiteX2" y="connsiteY2"/>
              </a:cxn>
            </a:cxnLst>
            <a:rect l="l" t="t" r="r" b="b"/>
            <a:pathLst>
              <a:path w="414867" h="1117600">
                <a:moveTo>
                  <a:pt x="355600" y="0"/>
                </a:moveTo>
                <a:cubicBezTo>
                  <a:pt x="385233" y="294216"/>
                  <a:pt x="414867" y="588433"/>
                  <a:pt x="355600" y="774700"/>
                </a:cubicBezTo>
                <a:cubicBezTo>
                  <a:pt x="296333" y="960967"/>
                  <a:pt x="148166" y="1039283"/>
                  <a:pt x="0" y="1117600"/>
                </a:cubicBezTo>
              </a:path>
            </a:pathLst>
          </a:custGeom>
          <a:ln w="5715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sp>
        <p:nvSpPr>
          <p:cNvPr id="104" name="Volný tvar 103">
            <a:extLst>
              <a:ext uri="{FF2B5EF4-FFF2-40B4-BE49-F238E27FC236}">
                <a16:creationId xmlns:a16="http://schemas.microsoft.com/office/drawing/2014/main" id="{26D5DD6B-0F65-4A96-B456-CD4BC9978E15}"/>
              </a:ext>
            </a:extLst>
          </p:cNvPr>
          <p:cNvSpPr/>
          <p:nvPr/>
        </p:nvSpPr>
        <p:spPr>
          <a:xfrm>
            <a:off x="7023100" y="2247900"/>
            <a:ext cx="960438" cy="2058988"/>
          </a:xfrm>
          <a:custGeom>
            <a:avLst/>
            <a:gdLst>
              <a:gd name="connsiteX0" fmla="*/ 800100 w 960967"/>
              <a:gd name="connsiteY0" fmla="*/ 0 h 2059517"/>
              <a:gd name="connsiteX1" fmla="*/ 952500 w 960967"/>
              <a:gd name="connsiteY1" fmla="*/ 1130300 h 2059517"/>
              <a:gd name="connsiteX2" fmla="*/ 749300 w 960967"/>
              <a:gd name="connsiteY2" fmla="*/ 1905000 h 2059517"/>
              <a:gd name="connsiteX3" fmla="*/ 0 w 960967"/>
              <a:gd name="connsiteY3" fmla="*/ 2057400 h 2059517"/>
            </a:gdLst>
            <a:ahLst/>
            <a:cxnLst>
              <a:cxn ang="0">
                <a:pos x="connsiteX0" y="connsiteY0"/>
              </a:cxn>
              <a:cxn ang="0">
                <a:pos x="connsiteX1" y="connsiteY1"/>
              </a:cxn>
              <a:cxn ang="0">
                <a:pos x="connsiteX2" y="connsiteY2"/>
              </a:cxn>
              <a:cxn ang="0">
                <a:pos x="connsiteX3" y="connsiteY3"/>
              </a:cxn>
            </a:cxnLst>
            <a:rect l="l" t="t" r="r" b="b"/>
            <a:pathLst>
              <a:path w="960967" h="2059517">
                <a:moveTo>
                  <a:pt x="800100" y="0"/>
                </a:moveTo>
                <a:cubicBezTo>
                  <a:pt x="880533" y="406400"/>
                  <a:pt x="960967" y="812800"/>
                  <a:pt x="952500" y="1130300"/>
                </a:cubicBezTo>
                <a:cubicBezTo>
                  <a:pt x="944033" y="1447800"/>
                  <a:pt x="908050" y="1750483"/>
                  <a:pt x="749300" y="1905000"/>
                </a:cubicBezTo>
                <a:cubicBezTo>
                  <a:pt x="590550" y="2059517"/>
                  <a:pt x="295275" y="2058458"/>
                  <a:pt x="0" y="2057400"/>
                </a:cubicBezTo>
              </a:path>
            </a:pathLst>
          </a:custGeom>
          <a:ln w="5715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grpSp>
        <p:nvGrpSpPr>
          <p:cNvPr id="52" name="Skupina 107">
            <a:extLst>
              <a:ext uri="{FF2B5EF4-FFF2-40B4-BE49-F238E27FC236}">
                <a16:creationId xmlns:a16="http://schemas.microsoft.com/office/drawing/2014/main" id="{B61B794F-FB64-4E6E-B194-B6F1E1904B02}"/>
              </a:ext>
            </a:extLst>
          </p:cNvPr>
          <p:cNvGrpSpPr>
            <a:grpSpLocks/>
          </p:cNvGrpSpPr>
          <p:nvPr/>
        </p:nvGrpSpPr>
        <p:grpSpPr bwMode="auto">
          <a:xfrm>
            <a:off x="8975725" y="2924175"/>
            <a:ext cx="1485900" cy="952500"/>
            <a:chOff x="7010967" y="2924944"/>
            <a:chExt cx="2133033" cy="1368152"/>
          </a:xfrm>
        </p:grpSpPr>
        <p:sp>
          <p:nvSpPr>
            <p:cNvPr id="107" name="Elipsa 106">
              <a:extLst>
                <a:ext uri="{FF2B5EF4-FFF2-40B4-BE49-F238E27FC236}">
                  <a16:creationId xmlns:a16="http://schemas.microsoft.com/office/drawing/2014/main" id="{BAC9773D-68CE-485A-8707-606246152ECD}"/>
                </a:ext>
              </a:extLst>
            </p:cNvPr>
            <p:cNvSpPr/>
            <p:nvPr/>
          </p:nvSpPr>
          <p:spPr>
            <a:xfrm>
              <a:off x="7956704" y="3862129"/>
              <a:ext cx="720127" cy="43096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05" name="Volný tvar 104">
              <a:extLst>
                <a:ext uri="{FF2B5EF4-FFF2-40B4-BE49-F238E27FC236}">
                  <a16:creationId xmlns:a16="http://schemas.microsoft.com/office/drawing/2014/main" id="{C7269C88-A0C7-45A1-A561-9E87D4937547}"/>
                </a:ext>
              </a:extLst>
            </p:cNvPr>
            <p:cNvSpPr/>
            <p:nvPr/>
          </p:nvSpPr>
          <p:spPr>
            <a:xfrm>
              <a:off x="7010967" y="2924944"/>
              <a:ext cx="2133033" cy="1151529"/>
            </a:xfrm>
            <a:custGeom>
              <a:avLst/>
              <a:gdLst>
                <a:gd name="connsiteX0" fmla="*/ 1091938 w 2284429"/>
                <a:gd name="connsiteY0" fmla="*/ 6284 h 1258478"/>
                <a:gd name="connsiteX1" fmla="*/ 460342 w 2284429"/>
                <a:gd name="connsiteY1" fmla="*/ 53418 h 1258478"/>
                <a:gd name="connsiteX2" fmla="*/ 168111 w 2284429"/>
                <a:gd name="connsiteY2" fmla="*/ 260807 h 1258478"/>
                <a:gd name="connsiteX3" fmla="*/ 17282 w 2284429"/>
                <a:gd name="connsiteY3" fmla="*/ 609599 h 1258478"/>
                <a:gd name="connsiteX4" fmla="*/ 102124 w 2284429"/>
                <a:gd name="connsiteY4" fmla="*/ 1033805 h 1258478"/>
                <a:gd name="connsiteX5" fmla="*/ 630025 w 2284429"/>
                <a:gd name="connsiteY5" fmla="*/ 977245 h 1258478"/>
                <a:gd name="connsiteX6" fmla="*/ 1337035 w 2284429"/>
                <a:gd name="connsiteY6" fmla="*/ 732148 h 1258478"/>
                <a:gd name="connsiteX7" fmla="*/ 601744 w 2284429"/>
                <a:gd name="connsiteY7" fmla="*/ 986671 h 1258478"/>
                <a:gd name="connsiteX8" fmla="*/ 422635 w 2284429"/>
                <a:gd name="connsiteY8" fmla="*/ 1090366 h 1258478"/>
                <a:gd name="connsiteX9" fmla="*/ 488623 w 2284429"/>
                <a:gd name="connsiteY9" fmla="*/ 1250622 h 1258478"/>
                <a:gd name="connsiteX10" fmla="*/ 1440730 w 2284429"/>
                <a:gd name="connsiteY10" fmla="*/ 1137500 h 1258478"/>
                <a:gd name="connsiteX11" fmla="*/ 2157167 w 2284429"/>
                <a:gd name="connsiteY11" fmla="*/ 967818 h 1258478"/>
                <a:gd name="connsiteX12" fmla="*/ 2204301 w 2284429"/>
                <a:gd name="connsiteY12" fmla="*/ 487051 h 1258478"/>
                <a:gd name="connsiteX13" fmla="*/ 1704680 w 2284429"/>
                <a:gd name="connsiteY13" fmla="*/ 91125 h 1258478"/>
                <a:gd name="connsiteX14" fmla="*/ 1091938 w 2284429"/>
                <a:gd name="connsiteY14" fmla="*/ 6284 h 1258478"/>
                <a:gd name="connsiteX0" fmla="*/ 1134359 w 2326850"/>
                <a:gd name="connsiteY0" fmla="*/ 53418 h 1305612"/>
                <a:gd name="connsiteX1" fmla="*/ 502763 w 2326850"/>
                <a:gd name="connsiteY1" fmla="*/ 100552 h 1305612"/>
                <a:gd name="connsiteX2" fmla="*/ 59703 w 2326850"/>
                <a:gd name="connsiteY2" fmla="*/ 656733 h 1305612"/>
                <a:gd name="connsiteX3" fmla="*/ 144545 w 2326850"/>
                <a:gd name="connsiteY3" fmla="*/ 1080939 h 1305612"/>
                <a:gd name="connsiteX4" fmla="*/ 672446 w 2326850"/>
                <a:gd name="connsiteY4" fmla="*/ 1024379 h 1305612"/>
                <a:gd name="connsiteX5" fmla="*/ 1379456 w 2326850"/>
                <a:gd name="connsiteY5" fmla="*/ 779282 h 1305612"/>
                <a:gd name="connsiteX6" fmla="*/ 644165 w 2326850"/>
                <a:gd name="connsiteY6" fmla="*/ 1033805 h 1305612"/>
                <a:gd name="connsiteX7" fmla="*/ 465056 w 2326850"/>
                <a:gd name="connsiteY7" fmla="*/ 1137500 h 1305612"/>
                <a:gd name="connsiteX8" fmla="*/ 531044 w 2326850"/>
                <a:gd name="connsiteY8" fmla="*/ 1297756 h 1305612"/>
                <a:gd name="connsiteX9" fmla="*/ 1483151 w 2326850"/>
                <a:gd name="connsiteY9" fmla="*/ 1184634 h 1305612"/>
                <a:gd name="connsiteX10" fmla="*/ 2199588 w 2326850"/>
                <a:gd name="connsiteY10" fmla="*/ 1014952 h 1305612"/>
                <a:gd name="connsiteX11" fmla="*/ 2246722 w 2326850"/>
                <a:gd name="connsiteY11" fmla="*/ 534185 h 1305612"/>
                <a:gd name="connsiteX12" fmla="*/ 1747101 w 2326850"/>
                <a:gd name="connsiteY12" fmla="*/ 138259 h 1305612"/>
                <a:gd name="connsiteX13" fmla="*/ 1134359 w 2326850"/>
                <a:gd name="connsiteY13" fmla="*/ 53418 h 1305612"/>
                <a:gd name="connsiteX0" fmla="*/ 1141645 w 2334136"/>
                <a:gd name="connsiteY0" fmla="*/ 8815 h 1261009"/>
                <a:gd name="connsiteX1" fmla="*/ 553763 w 2334136"/>
                <a:gd name="connsiteY1" fmla="*/ 146547 h 1261009"/>
                <a:gd name="connsiteX2" fmla="*/ 66989 w 2334136"/>
                <a:gd name="connsiteY2" fmla="*/ 612130 h 1261009"/>
                <a:gd name="connsiteX3" fmla="*/ 151831 w 2334136"/>
                <a:gd name="connsiteY3" fmla="*/ 1036336 h 1261009"/>
                <a:gd name="connsiteX4" fmla="*/ 679732 w 2334136"/>
                <a:gd name="connsiteY4" fmla="*/ 979776 h 1261009"/>
                <a:gd name="connsiteX5" fmla="*/ 1386742 w 2334136"/>
                <a:gd name="connsiteY5" fmla="*/ 734679 h 1261009"/>
                <a:gd name="connsiteX6" fmla="*/ 651451 w 2334136"/>
                <a:gd name="connsiteY6" fmla="*/ 989202 h 1261009"/>
                <a:gd name="connsiteX7" fmla="*/ 472342 w 2334136"/>
                <a:gd name="connsiteY7" fmla="*/ 1092897 h 1261009"/>
                <a:gd name="connsiteX8" fmla="*/ 538330 w 2334136"/>
                <a:gd name="connsiteY8" fmla="*/ 1253153 h 1261009"/>
                <a:gd name="connsiteX9" fmla="*/ 1490437 w 2334136"/>
                <a:gd name="connsiteY9" fmla="*/ 1140031 h 1261009"/>
                <a:gd name="connsiteX10" fmla="*/ 2206874 w 2334136"/>
                <a:gd name="connsiteY10" fmla="*/ 970349 h 1261009"/>
                <a:gd name="connsiteX11" fmla="*/ 2254008 w 2334136"/>
                <a:gd name="connsiteY11" fmla="*/ 489582 h 1261009"/>
                <a:gd name="connsiteX12" fmla="*/ 1754387 w 2334136"/>
                <a:gd name="connsiteY12" fmla="*/ 93656 h 1261009"/>
                <a:gd name="connsiteX13" fmla="*/ 1141645 w 2334136"/>
                <a:gd name="connsiteY13" fmla="*/ 8815 h 1261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34136" h="1261009">
                  <a:moveTo>
                    <a:pt x="1141645" y="8815"/>
                  </a:moveTo>
                  <a:cubicBezTo>
                    <a:pt x="941541" y="17630"/>
                    <a:pt x="732872" y="45995"/>
                    <a:pt x="553763" y="146547"/>
                  </a:cubicBezTo>
                  <a:cubicBezTo>
                    <a:pt x="374654" y="247099"/>
                    <a:pt x="133978" y="463832"/>
                    <a:pt x="66989" y="612130"/>
                  </a:cubicBezTo>
                  <a:cubicBezTo>
                    <a:pt x="0" y="760428"/>
                    <a:pt x="49707" y="975062"/>
                    <a:pt x="151831" y="1036336"/>
                  </a:cubicBezTo>
                  <a:cubicBezTo>
                    <a:pt x="253955" y="1097610"/>
                    <a:pt x="473914" y="1030052"/>
                    <a:pt x="679732" y="979776"/>
                  </a:cubicBezTo>
                  <a:cubicBezTo>
                    <a:pt x="885550" y="929500"/>
                    <a:pt x="1391456" y="733108"/>
                    <a:pt x="1386742" y="734679"/>
                  </a:cubicBezTo>
                  <a:cubicBezTo>
                    <a:pt x="1382029" y="736250"/>
                    <a:pt x="803851" y="929499"/>
                    <a:pt x="651451" y="989202"/>
                  </a:cubicBezTo>
                  <a:cubicBezTo>
                    <a:pt x="499051" y="1048905"/>
                    <a:pt x="491195" y="1048905"/>
                    <a:pt x="472342" y="1092897"/>
                  </a:cubicBezTo>
                  <a:cubicBezTo>
                    <a:pt x="453489" y="1136889"/>
                    <a:pt x="368648" y="1245297"/>
                    <a:pt x="538330" y="1253153"/>
                  </a:cubicBezTo>
                  <a:cubicBezTo>
                    <a:pt x="708012" y="1261009"/>
                    <a:pt x="1212346" y="1187165"/>
                    <a:pt x="1490437" y="1140031"/>
                  </a:cubicBezTo>
                  <a:cubicBezTo>
                    <a:pt x="1768528" y="1092897"/>
                    <a:pt x="2079612" y="1078757"/>
                    <a:pt x="2206874" y="970349"/>
                  </a:cubicBezTo>
                  <a:cubicBezTo>
                    <a:pt x="2334136" y="861941"/>
                    <a:pt x="2329423" y="635698"/>
                    <a:pt x="2254008" y="489582"/>
                  </a:cubicBezTo>
                  <a:cubicBezTo>
                    <a:pt x="2178594" y="343467"/>
                    <a:pt x="1938210" y="173784"/>
                    <a:pt x="1754387" y="93656"/>
                  </a:cubicBezTo>
                  <a:cubicBezTo>
                    <a:pt x="1570564" y="13528"/>
                    <a:pt x="1341749" y="0"/>
                    <a:pt x="1141645" y="8815"/>
                  </a:cubicBezTo>
                  <a:close/>
                </a:path>
              </a:pathLst>
            </a:cu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06" name="Volný tvar 105">
              <a:extLst>
                <a:ext uri="{FF2B5EF4-FFF2-40B4-BE49-F238E27FC236}">
                  <a16:creationId xmlns:a16="http://schemas.microsoft.com/office/drawing/2014/main" id="{B00019A5-C1E4-47D4-A6F3-D44EC564E3B4}"/>
                </a:ext>
              </a:extLst>
            </p:cNvPr>
            <p:cNvSpPr/>
            <p:nvPr/>
          </p:nvSpPr>
          <p:spPr>
            <a:xfrm>
              <a:off x="7523716" y="3141569"/>
              <a:ext cx="1267058" cy="757044"/>
            </a:xfrm>
            <a:custGeom>
              <a:avLst/>
              <a:gdLst>
                <a:gd name="connsiteX0" fmla="*/ 270933 w 1265766"/>
                <a:gd name="connsiteY0" fmla="*/ 332317 h 757767"/>
                <a:gd name="connsiteX1" fmla="*/ 270933 w 1265766"/>
                <a:gd name="connsiteY1" fmla="*/ 522817 h 757767"/>
                <a:gd name="connsiteX2" fmla="*/ 80433 w 1265766"/>
                <a:gd name="connsiteY2" fmla="*/ 573617 h 757767"/>
                <a:gd name="connsiteX3" fmla="*/ 16933 w 1265766"/>
                <a:gd name="connsiteY3" fmla="*/ 345017 h 757767"/>
                <a:gd name="connsiteX4" fmla="*/ 182033 w 1265766"/>
                <a:gd name="connsiteY4" fmla="*/ 52917 h 757767"/>
                <a:gd name="connsiteX5" fmla="*/ 791633 w 1265766"/>
                <a:gd name="connsiteY5" fmla="*/ 27517 h 757767"/>
                <a:gd name="connsiteX6" fmla="*/ 1147233 w 1265766"/>
                <a:gd name="connsiteY6" fmla="*/ 205317 h 757767"/>
                <a:gd name="connsiteX7" fmla="*/ 1172633 w 1265766"/>
                <a:gd name="connsiteY7" fmla="*/ 484717 h 757767"/>
                <a:gd name="connsiteX8" fmla="*/ 588433 w 1265766"/>
                <a:gd name="connsiteY8" fmla="*/ 713317 h 757767"/>
                <a:gd name="connsiteX9" fmla="*/ 283633 w 1265766"/>
                <a:gd name="connsiteY9" fmla="*/ 726017 h 757767"/>
                <a:gd name="connsiteX10" fmla="*/ 601133 w 1265766"/>
                <a:gd name="connsiteY10" fmla="*/ 522817 h 757767"/>
                <a:gd name="connsiteX11" fmla="*/ 1058333 w 1265766"/>
                <a:gd name="connsiteY11" fmla="*/ 383117 h 757767"/>
                <a:gd name="connsiteX12" fmla="*/ 664633 w 1265766"/>
                <a:gd name="connsiteY12" fmla="*/ 192617 h 757767"/>
                <a:gd name="connsiteX13" fmla="*/ 334433 w 1265766"/>
                <a:gd name="connsiteY13" fmla="*/ 192617 h 757767"/>
                <a:gd name="connsiteX14" fmla="*/ 270933 w 1265766"/>
                <a:gd name="connsiteY14" fmla="*/ 332317 h 757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65766" h="757767">
                  <a:moveTo>
                    <a:pt x="270933" y="332317"/>
                  </a:moveTo>
                  <a:cubicBezTo>
                    <a:pt x="260350" y="387350"/>
                    <a:pt x="302683" y="482600"/>
                    <a:pt x="270933" y="522817"/>
                  </a:cubicBezTo>
                  <a:cubicBezTo>
                    <a:pt x="239183" y="563034"/>
                    <a:pt x="122766" y="603250"/>
                    <a:pt x="80433" y="573617"/>
                  </a:cubicBezTo>
                  <a:cubicBezTo>
                    <a:pt x="38100" y="543984"/>
                    <a:pt x="0" y="431800"/>
                    <a:pt x="16933" y="345017"/>
                  </a:cubicBezTo>
                  <a:cubicBezTo>
                    <a:pt x="33866" y="258234"/>
                    <a:pt x="52916" y="105834"/>
                    <a:pt x="182033" y="52917"/>
                  </a:cubicBezTo>
                  <a:cubicBezTo>
                    <a:pt x="311150" y="0"/>
                    <a:pt x="630766" y="2117"/>
                    <a:pt x="791633" y="27517"/>
                  </a:cubicBezTo>
                  <a:cubicBezTo>
                    <a:pt x="952500" y="52917"/>
                    <a:pt x="1083733" y="129117"/>
                    <a:pt x="1147233" y="205317"/>
                  </a:cubicBezTo>
                  <a:cubicBezTo>
                    <a:pt x="1210733" y="281517"/>
                    <a:pt x="1265766" y="400050"/>
                    <a:pt x="1172633" y="484717"/>
                  </a:cubicBezTo>
                  <a:cubicBezTo>
                    <a:pt x="1079500" y="569384"/>
                    <a:pt x="736600" y="673100"/>
                    <a:pt x="588433" y="713317"/>
                  </a:cubicBezTo>
                  <a:cubicBezTo>
                    <a:pt x="440266" y="753534"/>
                    <a:pt x="281516" y="757767"/>
                    <a:pt x="283633" y="726017"/>
                  </a:cubicBezTo>
                  <a:cubicBezTo>
                    <a:pt x="285750" y="694267"/>
                    <a:pt x="472016" y="579967"/>
                    <a:pt x="601133" y="522817"/>
                  </a:cubicBezTo>
                  <a:cubicBezTo>
                    <a:pt x="730250" y="465667"/>
                    <a:pt x="1047750" y="438150"/>
                    <a:pt x="1058333" y="383117"/>
                  </a:cubicBezTo>
                  <a:cubicBezTo>
                    <a:pt x="1068916" y="328084"/>
                    <a:pt x="785283" y="224367"/>
                    <a:pt x="664633" y="192617"/>
                  </a:cubicBezTo>
                  <a:cubicBezTo>
                    <a:pt x="543983" y="160867"/>
                    <a:pt x="404283" y="167217"/>
                    <a:pt x="334433" y="192617"/>
                  </a:cubicBezTo>
                  <a:cubicBezTo>
                    <a:pt x="264583" y="218017"/>
                    <a:pt x="281516" y="277284"/>
                    <a:pt x="270933" y="332317"/>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sp>
        <p:nvSpPr>
          <p:cNvPr id="109" name="Volný tvar 108">
            <a:extLst>
              <a:ext uri="{FF2B5EF4-FFF2-40B4-BE49-F238E27FC236}">
                <a16:creationId xmlns:a16="http://schemas.microsoft.com/office/drawing/2014/main" id="{A8E26758-1EB6-44E2-ABFD-4AACEFDB93D3}"/>
              </a:ext>
            </a:extLst>
          </p:cNvPr>
          <p:cNvSpPr/>
          <p:nvPr/>
        </p:nvSpPr>
        <p:spPr>
          <a:xfrm>
            <a:off x="9105901" y="2233614"/>
            <a:ext cx="588963" cy="585787"/>
          </a:xfrm>
          <a:custGeom>
            <a:avLst/>
            <a:gdLst>
              <a:gd name="connsiteX0" fmla="*/ 0 w 588433"/>
              <a:gd name="connsiteY0" fmla="*/ 27517 h 586317"/>
              <a:gd name="connsiteX1" fmla="*/ 495300 w 588433"/>
              <a:gd name="connsiteY1" fmla="*/ 40217 h 586317"/>
              <a:gd name="connsiteX2" fmla="*/ 558800 w 588433"/>
              <a:gd name="connsiteY2" fmla="*/ 268817 h 586317"/>
              <a:gd name="connsiteX3" fmla="*/ 546100 w 588433"/>
              <a:gd name="connsiteY3" fmla="*/ 586317 h 586317"/>
            </a:gdLst>
            <a:ahLst/>
            <a:cxnLst>
              <a:cxn ang="0">
                <a:pos x="connsiteX0" y="connsiteY0"/>
              </a:cxn>
              <a:cxn ang="0">
                <a:pos x="connsiteX1" y="connsiteY1"/>
              </a:cxn>
              <a:cxn ang="0">
                <a:pos x="connsiteX2" y="connsiteY2"/>
              </a:cxn>
              <a:cxn ang="0">
                <a:pos x="connsiteX3" y="connsiteY3"/>
              </a:cxn>
            </a:cxnLst>
            <a:rect l="l" t="t" r="r" b="b"/>
            <a:pathLst>
              <a:path w="588433" h="586317">
                <a:moveTo>
                  <a:pt x="0" y="27517"/>
                </a:moveTo>
                <a:cubicBezTo>
                  <a:pt x="201083" y="13758"/>
                  <a:pt x="402167" y="0"/>
                  <a:pt x="495300" y="40217"/>
                </a:cubicBezTo>
                <a:cubicBezTo>
                  <a:pt x="588433" y="80434"/>
                  <a:pt x="550333" y="177800"/>
                  <a:pt x="558800" y="268817"/>
                </a:cubicBezTo>
                <a:cubicBezTo>
                  <a:pt x="567267" y="359834"/>
                  <a:pt x="556683" y="473075"/>
                  <a:pt x="546100" y="586317"/>
                </a:cubicBezTo>
              </a:path>
            </a:pathLst>
          </a:custGeom>
          <a:ln w="5715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sp>
        <p:nvSpPr>
          <p:cNvPr id="110" name="TextovéPole 109">
            <a:extLst>
              <a:ext uri="{FF2B5EF4-FFF2-40B4-BE49-F238E27FC236}">
                <a16:creationId xmlns:a16="http://schemas.microsoft.com/office/drawing/2014/main" id="{A5F7965A-EBFD-4B0A-A634-0BA12B3B0CC4}"/>
              </a:ext>
            </a:extLst>
          </p:cNvPr>
          <p:cNvSpPr txBox="1">
            <a:spLocks noChangeArrowheads="1"/>
          </p:cNvSpPr>
          <p:nvPr/>
        </p:nvSpPr>
        <p:spPr bwMode="auto">
          <a:xfrm>
            <a:off x="8867776" y="1773238"/>
            <a:ext cx="18002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cs-CZ" altLang="cs-CZ" sz="1200" b="1"/>
              <a:t>CEREBRAL CORTEX</a:t>
            </a:r>
          </a:p>
          <a:p>
            <a:pPr algn="r" eaLnBrk="1" hangingPunct="1"/>
            <a:r>
              <a:rPr lang="cs-CZ" altLang="cs-CZ" sz="1200" b="1"/>
              <a:t>LIMBIC SYSTEM</a:t>
            </a:r>
          </a:p>
          <a:p>
            <a:pPr algn="r" eaLnBrk="1" hangingPunct="1"/>
            <a:r>
              <a:rPr lang="cs-CZ" altLang="cs-CZ" sz="1200" b="1"/>
              <a:t>THALAMUS</a:t>
            </a:r>
          </a:p>
        </p:txBody>
      </p:sp>
      <p:sp>
        <p:nvSpPr>
          <p:cNvPr id="111" name="Slza 110">
            <a:extLst>
              <a:ext uri="{FF2B5EF4-FFF2-40B4-BE49-F238E27FC236}">
                <a16:creationId xmlns:a16="http://schemas.microsoft.com/office/drawing/2014/main" id="{EE87742F-65DA-4CA4-8BEB-8491549BA807}"/>
              </a:ext>
            </a:extLst>
          </p:cNvPr>
          <p:cNvSpPr/>
          <p:nvPr/>
        </p:nvSpPr>
        <p:spPr>
          <a:xfrm rot="11805551">
            <a:off x="9318626" y="819151"/>
            <a:ext cx="144463" cy="144463"/>
          </a:xfrm>
          <a:prstGeom prst="teardrop">
            <a:avLst/>
          </a:prstGeom>
          <a:solidFill>
            <a:srgbClr val="996633"/>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12" name="TextovéPole 111">
            <a:extLst>
              <a:ext uri="{FF2B5EF4-FFF2-40B4-BE49-F238E27FC236}">
                <a16:creationId xmlns:a16="http://schemas.microsoft.com/office/drawing/2014/main" id="{FFDFE4CA-95E6-44C0-B530-8B02DFA8C956}"/>
              </a:ext>
            </a:extLst>
          </p:cNvPr>
          <p:cNvSpPr txBox="1">
            <a:spLocks noChangeArrowheads="1"/>
          </p:cNvSpPr>
          <p:nvPr/>
        </p:nvSpPr>
        <p:spPr bwMode="auto">
          <a:xfrm>
            <a:off x="8543926" y="992189"/>
            <a:ext cx="1800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cs-CZ" altLang="cs-CZ" sz="1200" b="1"/>
              <a:t>PITUITARY GLAND</a:t>
            </a:r>
          </a:p>
        </p:txBody>
      </p:sp>
      <p:sp>
        <p:nvSpPr>
          <p:cNvPr id="113" name="Volný tvar 112">
            <a:extLst>
              <a:ext uri="{FF2B5EF4-FFF2-40B4-BE49-F238E27FC236}">
                <a16:creationId xmlns:a16="http://schemas.microsoft.com/office/drawing/2014/main" id="{2092A2BD-6141-44ED-8E55-B625CE6DC14A}"/>
              </a:ext>
            </a:extLst>
          </p:cNvPr>
          <p:cNvSpPr/>
          <p:nvPr/>
        </p:nvSpPr>
        <p:spPr>
          <a:xfrm>
            <a:off x="7210426" y="828676"/>
            <a:ext cx="1990725" cy="200025"/>
          </a:xfrm>
          <a:custGeom>
            <a:avLst/>
            <a:gdLst>
              <a:gd name="connsiteX0" fmla="*/ 0 w 1990725"/>
              <a:gd name="connsiteY0" fmla="*/ 200025 h 200025"/>
              <a:gd name="connsiteX1" fmla="*/ 1200150 w 1990725"/>
              <a:gd name="connsiteY1" fmla="*/ 28575 h 200025"/>
              <a:gd name="connsiteX2" fmla="*/ 1990725 w 1990725"/>
              <a:gd name="connsiteY2" fmla="*/ 28575 h 200025"/>
            </a:gdLst>
            <a:ahLst/>
            <a:cxnLst>
              <a:cxn ang="0">
                <a:pos x="connsiteX0" y="connsiteY0"/>
              </a:cxn>
              <a:cxn ang="0">
                <a:pos x="connsiteX1" y="connsiteY1"/>
              </a:cxn>
              <a:cxn ang="0">
                <a:pos x="connsiteX2" y="connsiteY2"/>
              </a:cxn>
            </a:cxnLst>
            <a:rect l="l" t="t" r="r" b="b"/>
            <a:pathLst>
              <a:path w="1990725" h="200025">
                <a:moveTo>
                  <a:pt x="0" y="200025"/>
                </a:moveTo>
                <a:cubicBezTo>
                  <a:pt x="434181" y="128587"/>
                  <a:pt x="868363" y="57150"/>
                  <a:pt x="1200150" y="28575"/>
                </a:cubicBezTo>
                <a:cubicBezTo>
                  <a:pt x="1531937" y="0"/>
                  <a:pt x="1761331" y="14287"/>
                  <a:pt x="1990725" y="28575"/>
                </a:cubicBezTo>
              </a:path>
            </a:pathLst>
          </a:cu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grpSp>
        <p:nvGrpSpPr>
          <p:cNvPr id="53" name="Skupina 118">
            <a:extLst>
              <a:ext uri="{FF2B5EF4-FFF2-40B4-BE49-F238E27FC236}">
                <a16:creationId xmlns:a16="http://schemas.microsoft.com/office/drawing/2014/main" id="{0C55876F-B783-43ED-BF56-80A006A9E240}"/>
              </a:ext>
            </a:extLst>
          </p:cNvPr>
          <p:cNvGrpSpPr>
            <a:grpSpLocks/>
          </p:cNvGrpSpPr>
          <p:nvPr/>
        </p:nvGrpSpPr>
        <p:grpSpPr bwMode="auto">
          <a:xfrm rot="489241">
            <a:off x="2247901" y="639763"/>
            <a:ext cx="1617663" cy="950912"/>
            <a:chOff x="723342" y="464355"/>
            <a:chExt cx="1617712" cy="950592"/>
          </a:xfrm>
        </p:grpSpPr>
        <p:sp>
          <p:nvSpPr>
            <p:cNvPr id="114" name="Oblouk 113">
              <a:extLst>
                <a:ext uri="{FF2B5EF4-FFF2-40B4-BE49-F238E27FC236}">
                  <a16:creationId xmlns:a16="http://schemas.microsoft.com/office/drawing/2014/main" id="{9FA61884-FF9E-42E3-9679-1BB954F8E035}"/>
                </a:ext>
              </a:extLst>
            </p:cNvPr>
            <p:cNvSpPr/>
            <p:nvPr/>
          </p:nvSpPr>
          <p:spPr>
            <a:xfrm rot="12882079">
              <a:off x="722479" y="476000"/>
              <a:ext cx="1008093" cy="936310"/>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sp>
          <p:nvSpPr>
            <p:cNvPr id="115" name="Oblouk 114">
              <a:extLst>
                <a:ext uri="{FF2B5EF4-FFF2-40B4-BE49-F238E27FC236}">
                  <a16:creationId xmlns:a16="http://schemas.microsoft.com/office/drawing/2014/main" id="{89E30513-498C-4CA9-8AA1-88876092D50A}"/>
                </a:ext>
              </a:extLst>
            </p:cNvPr>
            <p:cNvSpPr/>
            <p:nvPr/>
          </p:nvSpPr>
          <p:spPr>
            <a:xfrm rot="12882079">
              <a:off x="873122" y="464043"/>
              <a:ext cx="1008094" cy="936310"/>
            </a:xfrm>
            <a:prstGeom prst="arc">
              <a:avLst>
                <a:gd name="adj1" fmla="val 17111930"/>
                <a:gd name="adj2" fmla="val 20946845"/>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sp>
          <p:nvSpPr>
            <p:cNvPr id="116" name="Oblouk 115">
              <a:extLst>
                <a:ext uri="{FF2B5EF4-FFF2-40B4-BE49-F238E27FC236}">
                  <a16:creationId xmlns:a16="http://schemas.microsoft.com/office/drawing/2014/main" id="{35374B89-49F5-47B7-843E-AFAA153CF8B2}"/>
                </a:ext>
              </a:extLst>
            </p:cNvPr>
            <p:cNvSpPr/>
            <p:nvPr/>
          </p:nvSpPr>
          <p:spPr>
            <a:xfrm rot="12882079">
              <a:off x="1025342" y="463081"/>
              <a:ext cx="1008093" cy="936310"/>
            </a:xfrm>
            <a:prstGeom prst="arc">
              <a:avLst>
                <a:gd name="adj1" fmla="val 18054815"/>
                <a:gd name="adj2" fmla="val 20331725"/>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sp>
          <p:nvSpPr>
            <p:cNvPr id="117" name="Oblouk 116">
              <a:extLst>
                <a:ext uri="{FF2B5EF4-FFF2-40B4-BE49-F238E27FC236}">
                  <a16:creationId xmlns:a16="http://schemas.microsoft.com/office/drawing/2014/main" id="{9DDE541D-9E48-4683-AE60-103915D853B5}"/>
                </a:ext>
              </a:extLst>
            </p:cNvPr>
            <p:cNvSpPr/>
            <p:nvPr/>
          </p:nvSpPr>
          <p:spPr>
            <a:xfrm rot="12882079">
              <a:off x="1177561" y="462120"/>
              <a:ext cx="1008094" cy="936310"/>
            </a:xfrm>
            <a:prstGeom prst="arc">
              <a:avLst>
                <a:gd name="adj1" fmla="val 18657423"/>
                <a:gd name="adj2" fmla="val 19881609"/>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sp>
          <p:nvSpPr>
            <p:cNvPr id="118" name="Oblouk 117">
              <a:extLst>
                <a:ext uri="{FF2B5EF4-FFF2-40B4-BE49-F238E27FC236}">
                  <a16:creationId xmlns:a16="http://schemas.microsoft.com/office/drawing/2014/main" id="{46836CDC-914B-4733-A1CB-A9229783679C}"/>
                </a:ext>
              </a:extLst>
            </p:cNvPr>
            <p:cNvSpPr/>
            <p:nvPr/>
          </p:nvSpPr>
          <p:spPr>
            <a:xfrm rot="12882079">
              <a:off x="1330231" y="464300"/>
              <a:ext cx="1008093" cy="936310"/>
            </a:xfrm>
            <a:prstGeom prst="arc">
              <a:avLst>
                <a:gd name="adj1" fmla="val 19253642"/>
                <a:gd name="adj2" fmla="val 19791988"/>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grpSp>
      <p:grpSp>
        <p:nvGrpSpPr>
          <p:cNvPr id="54" name="Skupina 96">
            <a:extLst>
              <a:ext uri="{FF2B5EF4-FFF2-40B4-BE49-F238E27FC236}">
                <a16:creationId xmlns:a16="http://schemas.microsoft.com/office/drawing/2014/main" id="{71CD938D-D395-4424-BF51-584BB5D2251E}"/>
              </a:ext>
            </a:extLst>
          </p:cNvPr>
          <p:cNvGrpSpPr>
            <a:grpSpLocks/>
          </p:cNvGrpSpPr>
          <p:nvPr/>
        </p:nvGrpSpPr>
        <p:grpSpPr bwMode="auto">
          <a:xfrm>
            <a:off x="2566988" y="3860801"/>
            <a:ext cx="792162" cy="792163"/>
            <a:chOff x="1547664" y="3933056"/>
            <a:chExt cx="792088" cy="792088"/>
          </a:xfrm>
        </p:grpSpPr>
        <p:grpSp>
          <p:nvGrpSpPr>
            <p:cNvPr id="29823" name="Skupina 95">
              <a:extLst>
                <a:ext uri="{FF2B5EF4-FFF2-40B4-BE49-F238E27FC236}">
                  <a16:creationId xmlns:a16="http://schemas.microsoft.com/office/drawing/2014/main" id="{AFFFDD76-C548-4746-9B5C-D3A08BFA4247}"/>
                </a:ext>
              </a:extLst>
            </p:cNvPr>
            <p:cNvGrpSpPr>
              <a:grpSpLocks/>
            </p:cNvGrpSpPr>
            <p:nvPr/>
          </p:nvGrpSpPr>
          <p:grpSpPr bwMode="auto">
            <a:xfrm>
              <a:off x="1547664" y="3933056"/>
              <a:ext cx="792088" cy="792088"/>
              <a:chOff x="1547664" y="3933056"/>
              <a:chExt cx="792088" cy="792088"/>
            </a:xfrm>
          </p:grpSpPr>
          <p:sp>
            <p:nvSpPr>
              <p:cNvPr id="44" name="Elipsa 43">
                <a:extLst>
                  <a:ext uri="{FF2B5EF4-FFF2-40B4-BE49-F238E27FC236}">
                    <a16:creationId xmlns:a16="http://schemas.microsoft.com/office/drawing/2014/main" id="{727367B3-940B-4A19-BFE8-D996AF0191C7}"/>
                  </a:ext>
                </a:extLst>
              </p:cNvPr>
              <p:cNvSpPr/>
              <p:nvPr/>
            </p:nvSpPr>
            <p:spPr>
              <a:xfrm>
                <a:off x="1547664" y="3933056"/>
                <a:ext cx="792088" cy="792088"/>
              </a:xfrm>
              <a:prstGeom prst="ellipse">
                <a:avLst/>
              </a:prstGeom>
              <a:noFill/>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cs-CZ"/>
              </a:p>
            </p:txBody>
          </p:sp>
          <p:cxnSp>
            <p:nvCxnSpPr>
              <p:cNvPr id="67" name="Přímá spojovací čára 66">
                <a:extLst>
                  <a:ext uri="{FF2B5EF4-FFF2-40B4-BE49-F238E27FC236}">
                    <a16:creationId xmlns:a16="http://schemas.microsoft.com/office/drawing/2014/main" id="{3ABBAD77-AD0E-4CA8-9703-D48F9DD5CFA5}"/>
                  </a:ext>
                </a:extLst>
              </p:cNvPr>
              <p:cNvCxnSpPr>
                <a:stCxn id="44" idx="2"/>
              </p:cNvCxnSpPr>
              <p:nvPr/>
            </p:nvCxnSpPr>
            <p:spPr>
              <a:xfrm rot="10800000" flipH="1">
                <a:off x="1547664" y="4329893"/>
                <a:ext cx="1444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Přímá spojovací čára 68">
                <a:extLst>
                  <a:ext uri="{FF2B5EF4-FFF2-40B4-BE49-F238E27FC236}">
                    <a16:creationId xmlns:a16="http://schemas.microsoft.com/office/drawing/2014/main" id="{3FC63675-F3F9-4810-82FC-F2CFDEF0AD68}"/>
                  </a:ext>
                </a:extLst>
              </p:cNvPr>
              <p:cNvCxnSpPr>
                <a:stCxn id="44" idx="4"/>
              </p:cNvCxnSpPr>
              <p:nvPr/>
            </p:nvCxnSpPr>
            <p:spPr>
              <a:xfrm rot="5400000" flipH="1">
                <a:off x="1872277" y="4652920"/>
                <a:ext cx="1444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Přímá spojovací čára 72">
                <a:extLst>
                  <a:ext uri="{FF2B5EF4-FFF2-40B4-BE49-F238E27FC236}">
                    <a16:creationId xmlns:a16="http://schemas.microsoft.com/office/drawing/2014/main" id="{1E0E8082-2534-4FDE-A685-267D8A2489F9}"/>
                  </a:ext>
                </a:extLst>
              </p:cNvPr>
              <p:cNvCxnSpPr>
                <a:stCxn id="44" idx="0"/>
              </p:cNvCxnSpPr>
              <p:nvPr/>
            </p:nvCxnSpPr>
            <p:spPr>
              <a:xfrm rot="16200000" flipH="1">
                <a:off x="1872277" y="4005281"/>
                <a:ext cx="1444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Přímá spojovací čára 74">
                <a:extLst>
                  <a:ext uri="{FF2B5EF4-FFF2-40B4-BE49-F238E27FC236}">
                    <a16:creationId xmlns:a16="http://schemas.microsoft.com/office/drawing/2014/main" id="{2AC5A316-D75F-43A6-AD4E-85E583F69726}"/>
                  </a:ext>
                </a:extLst>
              </p:cNvPr>
              <p:cNvCxnSpPr>
                <a:stCxn id="44" idx="6"/>
              </p:cNvCxnSpPr>
              <p:nvPr/>
            </p:nvCxnSpPr>
            <p:spPr>
              <a:xfrm flipH="1">
                <a:off x="2195303" y="4329893"/>
                <a:ext cx="1444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Přímá spojovací čára 84">
                <a:extLst>
                  <a:ext uri="{FF2B5EF4-FFF2-40B4-BE49-F238E27FC236}">
                    <a16:creationId xmlns:a16="http://schemas.microsoft.com/office/drawing/2014/main" id="{5509EA56-BA7E-4A56-81FE-FCA053A59FC2}"/>
                  </a:ext>
                </a:extLst>
              </p:cNvPr>
              <p:cNvCxnSpPr>
                <a:stCxn id="44" idx="1"/>
              </p:cNvCxnSpPr>
              <p:nvPr/>
            </p:nvCxnSpPr>
            <p:spPr>
              <a:xfrm rot="16200000" flipH="1">
                <a:off x="1663541" y="4048932"/>
                <a:ext cx="100003" cy="1000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Přímá spojovací čára 86">
                <a:extLst>
                  <a:ext uri="{FF2B5EF4-FFF2-40B4-BE49-F238E27FC236}">
                    <a16:creationId xmlns:a16="http://schemas.microsoft.com/office/drawing/2014/main" id="{0E73B1E5-0872-466B-8F86-523947834D5C}"/>
                  </a:ext>
                </a:extLst>
              </p:cNvPr>
              <p:cNvCxnSpPr>
                <a:stCxn id="44" idx="7"/>
              </p:cNvCxnSpPr>
              <p:nvPr/>
            </p:nvCxnSpPr>
            <p:spPr>
              <a:xfrm rot="16200000" flipH="1" flipV="1">
                <a:off x="2123873" y="4048932"/>
                <a:ext cx="100003" cy="1000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Přímá spojovací čára 88">
                <a:extLst>
                  <a:ext uri="{FF2B5EF4-FFF2-40B4-BE49-F238E27FC236}">
                    <a16:creationId xmlns:a16="http://schemas.microsoft.com/office/drawing/2014/main" id="{E178F85C-BE0A-4C03-ADA6-670173DFC029}"/>
                  </a:ext>
                </a:extLst>
              </p:cNvPr>
              <p:cNvCxnSpPr>
                <a:stCxn id="44" idx="3"/>
              </p:cNvCxnSpPr>
              <p:nvPr/>
            </p:nvCxnSpPr>
            <p:spPr>
              <a:xfrm rot="5400000" flipH="1" flipV="1">
                <a:off x="1663541" y="4509263"/>
                <a:ext cx="100003" cy="1000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Přímá spojovací čára 90">
                <a:extLst>
                  <a:ext uri="{FF2B5EF4-FFF2-40B4-BE49-F238E27FC236}">
                    <a16:creationId xmlns:a16="http://schemas.microsoft.com/office/drawing/2014/main" id="{1C16DEC3-2A8A-45D2-A9CC-6FC701044B3F}"/>
                  </a:ext>
                </a:extLst>
              </p:cNvPr>
              <p:cNvCxnSpPr>
                <a:stCxn id="44" idx="5"/>
              </p:cNvCxnSpPr>
              <p:nvPr/>
            </p:nvCxnSpPr>
            <p:spPr>
              <a:xfrm rot="5400000" flipH="1">
                <a:off x="2123873" y="4509263"/>
                <a:ext cx="100003" cy="1000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5" name="Elipsa 44">
              <a:extLst>
                <a:ext uri="{FF2B5EF4-FFF2-40B4-BE49-F238E27FC236}">
                  <a16:creationId xmlns:a16="http://schemas.microsoft.com/office/drawing/2014/main" id="{2A39B54E-DDA2-4D28-A44D-7E9D7E53AE6D}"/>
                </a:ext>
              </a:extLst>
            </p:cNvPr>
            <p:cNvSpPr/>
            <p:nvPr/>
          </p:nvSpPr>
          <p:spPr>
            <a:xfrm flipH="1">
              <a:off x="1907992" y="4293385"/>
              <a:ext cx="71431" cy="7143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sp>
        <p:nvSpPr>
          <p:cNvPr id="141" name="Zaoblený obdélník 140">
            <a:extLst>
              <a:ext uri="{FF2B5EF4-FFF2-40B4-BE49-F238E27FC236}">
                <a16:creationId xmlns:a16="http://schemas.microsoft.com/office/drawing/2014/main" id="{3B77EDB7-D74C-4304-9F52-A78057FCF7A7}"/>
              </a:ext>
            </a:extLst>
          </p:cNvPr>
          <p:cNvSpPr/>
          <p:nvPr/>
        </p:nvSpPr>
        <p:spPr>
          <a:xfrm>
            <a:off x="2207568" y="5229200"/>
            <a:ext cx="2160240" cy="576064"/>
          </a:xfrm>
          <a:prstGeom prst="round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s-CZ" sz="1400" b="1" dirty="0">
                <a:solidFill>
                  <a:schemeClr val="tx1"/>
                </a:solidFill>
              </a:rPr>
              <a:t>GLUCOCORTICOIDS</a:t>
            </a:r>
          </a:p>
        </p:txBody>
      </p:sp>
      <p:sp>
        <p:nvSpPr>
          <p:cNvPr id="142" name="Zaoblený obdélník 141">
            <a:extLst>
              <a:ext uri="{FF2B5EF4-FFF2-40B4-BE49-F238E27FC236}">
                <a16:creationId xmlns:a16="http://schemas.microsoft.com/office/drawing/2014/main" id="{F8A5CCD0-F855-4D04-A164-6C8ADBB49411}"/>
              </a:ext>
            </a:extLst>
          </p:cNvPr>
          <p:cNvSpPr/>
          <p:nvPr/>
        </p:nvSpPr>
        <p:spPr>
          <a:xfrm>
            <a:off x="4511824" y="5229200"/>
            <a:ext cx="720080" cy="576064"/>
          </a:xfrm>
          <a:prstGeom prst="round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s-CZ" sz="1400" b="1" dirty="0">
                <a:solidFill>
                  <a:schemeClr val="tx1"/>
                </a:solidFill>
              </a:rPr>
              <a:t>IL-6</a:t>
            </a:r>
          </a:p>
        </p:txBody>
      </p:sp>
      <p:sp>
        <p:nvSpPr>
          <p:cNvPr id="143" name="Zaoblený obdélník 142">
            <a:extLst>
              <a:ext uri="{FF2B5EF4-FFF2-40B4-BE49-F238E27FC236}">
                <a16:creationId xmlns:a16="http://schemas.microsoft.com/office/drawing/2014/main" id="{6EA3B6E6-0456-4958-AC56-F82233554086}"/>
              </a:ext>
            </a:extLst>
          </p:cNvPr>
          <p:cNvSpPr/>
          <p:nvPr/>
        </p:nvSpPr>
        <p:spPr>
          <a:xfrm>
            <a:off x="5303912" y="5229200"/>
            <a:ext cx="1080120" cy="576064"/>
          </a:xfrm>
          <a:prstGeom prst="round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s-CZ" sz="1400" b="1" dirty="0">
                <a:solidFill>
                  <a:schemeClr val="tx1"/>
                </a:solidFill>
              </a:rPr>
              <a:t>INSULIN</a:t>
            </a:r>
          </a:p>
        </p:txBody>
      </p:sp>
      <p:sp>
        <p:nvSpPr>
          <p:cNvPr id="144" name="Zaoblený obdélník 143">
            <a:extLst>
              <a:ext uri="{FF2B5EF4-FFF2-40B4-BE49-F238E27FC236}">
                <a16:creationId xmlns:a16="http://schemas.microsoft.com/office/drawing/2014/main" id="{F1093CBD-12E4-4378-B187-E014C88BDBA1}"/>
              </a:ext>
            </a:extLst>
          </p:cNvPr>
          <p:cNvSpPr/>
          <p:nvPr/>
        </p:nvSpPr>
        <p:spPr>
          <a:xfrm>
            <a:off x="6456040" y="5229200"/>
            <a:ext cx="2304256" cy="576064"/>
          </a:xfrm>
          <a:prstGeom prst="round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cs-CZ" sz="1400" b="1"/>
              <a:t>LEPTIN/ ADIPONECTIN/ TNF</a:t>
            </a:r>
            <a:r>
              <a:rPr lang="el-GR" sz="1400" b="1"/>
              <a:t>α</a:t>
            </a:r>
            <a:r>
              <a:rPr lang="cs-CZ" sz="1400" b="1"/>
              <a:t>, IL-6</a:t>
            </a:r>
          </a:p>
        </p:txBody>
      </p:sp>
      <p:sp>
        <p:nvSpPr>
          <p:cNvPr id="145" name="Zaoblený obdélník 144">
            <a:extLst>
              <a:ext uri="{FF2B5EF4-FFF2-40B4-BE49-F238E27FC236}">
                <a16:creationId xmlns:a16="http://schemas.microsoft.com/office/drawing/2014/main" id="{3E7F69EC-7B91-4311-8139-FB1575E83028}"/>
              </a:ext>
            </a:extLst>
          </p:cNvPr>
          <p:cNvSpPr/>
          <p:nvPr/>
        </p:nvSpPr>
        <p:spPr>
          <a:xfrm>
            <a:off x="8832304" y="5229200"/>
            <a:ext cx="1152128" cy="576064"/>
          </a:xfrm>
          <a:prstGeom prst="round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s-CZ" sz="1400" b="1" dirty="0">
                <a:solidFill>
                  <a:schemeClr val="tx1"/>
                </a:solidFill>
              </a:rPr>
              <a:t>GHRELIN</a:t>
            </a:r>
          </a:p>
        </p:txBody>
      </p:sp>
      <p:grpSp>
        <p:nvGrpSpPr>
          <p:cNvPr id="56" name="Skupina 145">
            <a:extLst>
              <a:ext uri="{FF2B5EF4-FFF2-40B4-BE49-F238E27FC236}">
                <a16:creationId xmlns:a16="http://schemas.microsoft.com/office/drawing/2014/main" id="{BEE8E09C-C894-4346-8135-0A47BB4B9CAA}"/>
              </a:ext>
            </a:extLst>
          </p:cNvPr>
          <p:cNvGrpSpPr>
            <a:grpSpLocks/>
          </p:cNvGrpSpPr>
          <p:nvPr/>
        </p:nvGrpSpPr>
        <p:grpSpPr bwMode="auto">
          <a:xfrm>
            <a:off x="4378325" y="6092825"/>
            <a:ext cx="996950" cy="431800"/>
            <a:chOff x="527578" y="4853899"/>
            <a:chExt cx="2834060" cy="1032248"/>
          </a:xfrm>
        </p:grpSpPr>
        <p:sp>
          <p:nvSpPr>
            <p:cNvPr id="147" name="Volný tvar 146">
              <a:extLst>
                <a:ext uri="{FF2B5EF4-FFF2-40B4-BE49-F238E27FC236}">
                  <a16:creationId xmlns:a16="http://schemas.microsoft.com/office/drawing/2014/main" id="{8BE93FB8-6E7A-41A8-9AC6-22C5B0825E84}"/>
                </a:ext>
              </a:extLst>
            </p:cNvPr>
            <p:cNvSpPr/>
            <p:nvPr/>
          </p:nvSpPr>
          <p:spPr>
            <a:xfrm rot="21097825">
              <a:off x="527578" y="4853899"/>
              <a:ext cx="2834060" cy="1032248"/>
            </a:xfrm>
            <a:custGeom>
              <a:avLst/>
              <a:gdLst>
                <a:gd name="connsiteX0" fmla="*/ 78557 w 3313522"/>
                <a:gd name="connsiteY0" fmla="*/ 386499 h 1142214"/>
                <a:gd name="connsiteX1" fmla="*/ 512190 w 3313522"/>
                <a:gd name="connsiteY1" fmla="*/ 386499 h 1142214"/>
                <a:gd name="connsiteX2" fmla="*/ 804421 w 3313522"/>
                <a:gd name="connsiteY2" fmla="*/ 226243 h 1142214"/>
                <a:gd name="connsiteX3" fmla="*/ 1313468 w 3313522"/>
                <a:gd name="connsiteY3" fmla="*/ 56561 h 1142214"/>
                <a:gd name="connsiteX4" fmla="*/ 2058186 w 3313522"/>
                <a:gd name="connsiteY4" fmla="*/ 18853 h 1142214"/>
                <a:gd name="connsiteX5" fmla="*/ 2510672 w 3313522"/>
                <a:gd name="connsiteY5" fmla="*/ 169682 h 1142214"/>
                <a:gd name="connsiteX6" fmla="*/ 2821757 w 3313522"/>
                <a:gd name="connsiteY6" fmla="*/ 433633 h 1142214"/>
                <a:gd name="connsiteX7" fmla="*/ 3208256 w 3313522"/>
                <a:gd name="connsiteY7" fmla="*/ 471340 h 1142214"/>
                <a:gd name="connsiteX8" fmla="*/ 3236536 w 3313522"/>
                <a:gd name="connsiteY8" fmla="*/ 763571 h 1142214"/>
                <a:gd name="connsiteX9" fmla="*/ 2746342 w 3313522"/>
                <a:gd name="connsiteY9" fmla="*/ 791851 h 1142214"/>
                <a:gd name="connsiteX10" fmla="*/ 2510672 w 3313522"/>
                <a:gd name="connsiteY10" fmla="*/ 989814 h 1142214"/>
                <a:gd name="connsiteX11" fmla="*/ 2039332 w 3313522"/>
                <a:gd name="connsiteY11" fmla="*/ 1093509 h 1142214"/>
                <a:gd name="connsiteX12" fmla="*/ 1040091 w 3313522"/>
                <a:gd name="connsiteY12" fmla="*/ 1093509 h 1142214"/>
                <a:gd name="connsiteX13" fmla="*/ 531043 w 3313522"/>
                <a:gd name="connsiteY13" fmla="*/ 801278 h 1142214"/>
                <a:gd name="connsiteX14" fmla="*/ 78557 w 3313522"/>
                <a:gd name="connsiteY14" fmla="*/ 707010 h 1142214"/>
                <a:gd name="connsiteX15" fmla="*/ 78557 w 3313522"/>
                <a:gd name="connsiteY15" fmla="*/ 386499 h 1142214"/>
                <a:gd name="connsiteX0" fmla="*/ 84380 w 3319345"/>
                <a:gd name="connsiteY0" fmla="*/ 386499 h 1152351"/>
                <a:gd name="connsiteX1" fmla="*/ 518013 w 3319345"/>
                <a:gd name="connsiteY1" fmla="*/ 386499 h 1152351"/>
                <a:gd name="connsiteX2" fmla="*/ 810244 w 3319345"/>
                <a:gd name="connsiteY2" fmla="*/ 226243 h 1152351"/>
                <a:gd name="connsiteX3" fmla="*/ 1319291 w 3319345"/>
                <a:gd name="connsiteY3" fmla="*/ 56561 h 1152351"/>
                <a:gd name="connsiteX4" fmla="*/ 2064009 w 3319345"/>
                <a:gd name="connsiteY4" fmla="*/ 18853 h 1152351"/>
                <a:gd name="connsiteX5" fmla="*/ 2516495 w 3319345"/>
                <a:gd name="connsiteY5" fmla="*/ 169682 h 1152351"/>
                <a:gd name="connsiteX6" fmla="*/ 2827580 w 3319345"/>
                <a:gd name="connsiteY6" fmla="*/ 433633 h 1152351"/>
                <a:gd name="connsiteX7" fmla="*/ 3214079 w 3319345"/>
                <a:gd name="connsiteY7" fmla="*/ 471340 h 1152351"/>
                <a:gd name="connsiteX8" fmla="*/ 3242359 w 3319345"/>
                <a:gd name="connsiteY8" fmla="*/ 763571 h 1152351"/>
                <a:gd name="connsiteX9" fmla="*/ 2752165 w 3319345"/>
                <a:gd name="connsiteY9" fmla="*/ 791851 h 1152351"/>
                <a:gd name="connsiteX10" fmla="*/ 2516495 w 3319345"/>
                <a:gd name="connsiteY10" fmla="*/ 989814 h 1152351"/>
                <a:gd name="connsiteX11" fmla="*/ 2045155 w 3319345"/>
                <a:gd name="connsiteY11" fmla="*/ 1093509 h 1152351"/>
                <a:gd name="connsiteX12" fmla="*/ 1045914 w 3319345"/>
                <a:gd name="connsiteY12" fmla="*/ 1093509 h 1152351"/>
                <a:gd name="connsiteX13" fmla="*/ 590660 w 3319345"/>
                <a:gd name="connsiteY13" fmla="*/ 740456 h 1152351"/>
                <a:gd name="connsiteX14" fmla="*/ 84380 w 3319345"/>
                <a:gd name="connsiteY14" fmla="*/ 707010 h 1152351"/>
                <a:gd name="connsiteX15" fmla="*/ 84380 w 3319345"/>
                <a:gd name="connsiteY15" fmla="*/ 386499 h 1152351"/>
                <a:gd name="connsiteX0" fmla="*/ 84380 w 3319345"/>
                <a:gd name="connsiteY0" fmla="*/ 386499 h 1159338"/>
                <a:gd name="connsiteX1" fmla="*/ 518013 w 3319345"/>
                <a:gd name="connsiteY1" fmla="*/ 386499 h 1159338"/>
                <a:gd name="connsiteX2" fmla="*/ 810244 w 3319345"/>
                <a:gd name="connsiteY2" fmla="*/ 226243 h 1159338"/>
                <a:gd name="connsiteX3" fmla="*/ 1319291 w 3319345"/>
                <a:gd name="connsiteY3" fmla="*/ 56561 h 1159338"/>
                <a:gd name="connsiteX4" fmla="*/ 2064009 w 3319345"/>
                <a:gd name="connsiteY4" fmla="*/ 18853 h 1159338"/>
                <a:gd name="connsiteX5" fmla="*/ 2516495 w 3319345"/>
                <a:gd name="connsiteY5" fmla="*/ 169682 h 1159338"/>
                <a:gd name="connsiteX6" fmla="*/ 2827580 w 3319345"/>
                <a:gd name="connsiteY6" fmla="*/ 433633 h 1159338"/>
                <a:gd name="connsiteX7" fmla="*/ 3214079 w 3319345"/>
                <a:gd name="connsiteY7" fmla="*/ 471340 h 1159338"/>
                <a:gd name="connsiteX8" fmla="*/ 3242359 w 3319345"/>
                <a:gd name="connsiteY8" fmla="*/ 763571 h 1159338"/>
                <a:gd name="connsiteX9" fmla="*/ 2752165 w 3319345"/>
                <a:gd name="connsiteY9" fmla="*/ 791851 h 1159338"/>
                <a:gd name="connsiteX10" fmla="*/ 2516495 w 3319345"/>
                <a:gd name="connsiteY10" fmla="*/ 989814 h 1159338"/>
                <a:gd name="connsiteX11" fmla="*/ 2045155 w 3319345"/>
                <a:gd name="connsiteY11" fmla="*/ 1093509 h 1159338"/>
                <a:gd name="connsiteX12" fmla="*/ 1166725 w 3319345"/>
                <a:gd name="connsiteY12" fmla="*/ 1100496 h 1159338"/>
                <a:gd name="connsiteX13" fmla="*/ 590660 w 3319345"/>
                <a:gd name="connsiteY13" fmla="*/ 740456 h 1159338"/>
                <a:gd name="connsiteX14" fmla="*/ 84380 w 3319345"/>
                <a:gd name="connsiteY14" fmla="*/ 707010 h 1159338"/>
                <a:gd name="connsiteX15" fmla="*/ 84380 w 3319345"/>
                <a:gd name="connsiteY15" fmla="*/ 386499 h 1159338"/>
                <a:gd name="connsiteX0" fmla="*/ 84380 w 3319345"/>
                <a:gd name="connsiteY0" fmla="*/ 391212 h 1164051"/>
                <a:gd name="connsiteX1" fmla="*/ 518013 w 3319345"/>
                <a:gd name="connsiteY1" fmla="*/ 391212 h 1164051"/>
                <a:gd name="connsiteX2" fmla="*/ 1319291 w 3319345"/>
                <a:gd name="connsiteY2" fmla="*/ 61274 h 1164051"/>
                <a:gd name="connsiteX3" fmla="*/ 2064009 w 3319345"/>
                <a:gd name="connsiteY3" fmla="*/ 23566 h 1164051"/>
                <a:gd name="connsiteX4" fmla="*/ 2516495 w 3319345"/>
                <a:gd name="connsiteY4" fmla="*/ 174395 h 1164051"/>
                <a:gd name="connsiteX5" fmla="*/ 2827580 w 3319345"/>
                <a:gd name="connsiteY5" fmla="*/ 438346 h 1164051"/>
                <a:gd name="connsiteX6" fmla="*/ 3214079 w 3319345"/>
                <a:gd name="connsiteY6" fmla="*/ 476053 h 1164051"/>
                <a:gd name="connsiteX7" fmla="*/ 3242359 w 3319345"/>
                <a:gd name="connsiteY7" fmla="*/ 768284 h 1164051"/>
                <a:gd name="connsiteX8" fmla="*/ 2752165 w 3319345"/>
                <a:gd name="connsiteY8" fmla="*/ 796564 h 1164051"/>
                <a:gd name="connsiteX9" fmla="*/ 2516495 w 3319345"/>
                <a:gd name="connsiteY9" fmla="*/ 994527 h 1164051"/>
                <a:gd name="connsiteX10" fmla="*/ 2045155 w 3319345"/>
                <a:gd name="connsiteY10" fmla="*/ 1098222 h 1164051"/>
                <a:gd name="connsiteX11" fmla="*/ 1166725 w 3319345"/>
                <a:gd name="connsiteY11" fmla="*/ 1105209 h 1164051"/>
                <a:gd name="connsiteX12" fmla="*/ 590660 w 3319345"/>
                <a:gd name="connsiteY12" fmla="*/ 745169 h 1164051"/>
                <a:gd name="connsiteX13" fmla="*/ 84380 w 3319345"/>
                <a:gd name="connsiteY13" fmla="*/ 711723 h 1164051"/>
                <a:gd name="connsiteX14" fmla="*/ 84380 w 3319345"/>
                <a:gd name="connsiteY14" fmla="*/ 391212 h 1164051"/>
                <a:gd name="connsiteX0" fmla="*/ 84380 w 3319345"/>
                <a:gd name="connsiteY0" fmla="*/ 380529 h 1153368"/>
                <a:gd name="connsiteX1" fmla="*/ 518013 w 3319345"/>
                <a:gd name="connsiteY1" fmla="*/ 380529 h 1153368"/>
                <a:gd name="connsiteX2" fmla="*/ 1166725 w 3319345"/>
                <a:gd name="connsiteY2" fmla="*/ 86414 h 1153368"/>
                <a:gd name="connsiteX3" fmla="*/ 2064009 w 3319345"/>
                <a:gd name="connsiteY3" fmla="*/ 12883 h 1153368"/>
                <a:gd name="connsiteX4" fmla="*/ 2516495 w 3319345"/>
                <a:gd name="connsiteY4" fmla="*/ 163712 h 1153368"/>
                <a:gd name="connsiteX5" fmla="*/ 2827580 w 3319345"/>
                <a:gd name="connsiteY5" fmla="*/ 427663 h 1153368"/>
                <a:gd name="connsiteX6" fmla="*/ 3214079 w 3319345"/>
                <a:gd name="connsiteY6" fmla="*/ 465370 h 1153368"/>
                <a:gd name="connsiteX7" fmla="*/ 3242359 w 3319345"/>
                <a:gd name="connsiteY7" fmla="*/ 757601 h 1153368"/>
                <a:gd name="connsiteX8" fmla="*/ 2752165 w 3319345"/>
                <a:gd name="connsiteY8" fmla="*/ 785881 h 1153368"/>
                <a:gd name="connsiteX9" fmla="*/ 2516495 w 3319345"/>
                <a:gd name="connsiteY9" fmla="*/ 983844 h 1153368"/>
                <a:gd name="connsiteX10" fmla="*/ 2045155 w 3319345"/>
                <a:gd name="connsiteY10" fmla="*/ 1087539 h 1153368"/>
                <a:gd name="connsiteX11" fmla="*/ 1166725 w 3319345"/>
                <a:gd name="connsiteY11" fmla="*/ 1094526 h 1153368"/>
                <a:gd name="connsiteX12" fmla="*/ 590660 w 3319345"/>
                <a:gd name="connsiteY12" fmla="*/ 734486 h 1153368"/>
                <a:gd name="connsiteX13" fmla="*/ 84380 w 3319345"/>
                <a:gd name="connsiteY13" fmla="*/ 701040 h 1153368"/>
                <a:gd name="connsiteX14" fmla="*/ 84380 w 3319345"/>
                <a:gd name="connsiteY14" fmla="*/ 380529 h 1153368"/>
                <a:gd name="connsiteX0" fmla="*/ 84380 w 3319345"/>
                <a:gd name="connsiteY0" fmla="*/ 343134 h 1115973"/>
                <a:gd name="connsiteX1" fmla="*/ 518013 w 3319345"/>
                <a:gd name="connsiteY1" fmla="*/ 343134 h 1115973"/>
                <a:gd name="connsiteX2" fmla="*/ 1166725 w 3319345"/>
                <a:gd name="connsiteY2" fmla="*/ 49019 h 1115973"/>
                <a:gd name="connsiteX3" fmla="*/ 2030821 w 3319345"/>
                <a:gd name="connsiteY3" fmla="*/ 49018 h 1115973"/>
                <a:gd name="connsiteX4" fmla="*/ 2516495 w 3319345"/>
                <a:gd name="connsiteY4" fmla="*/ 126317 h 1115973"/>
                <a:gd name="connsiteX5" fmla="*/ 2827580 w 3319345"/>
                <a:gd name="connsiteY5" fmla="*/ 390268 h 1115973"/>
                <a:gd name="connsiteX6" fmla="*/ 3214079 w 3319345"/>
                <a:gd name="connsiteY6" fmla="*/ 427975 h 1115973"/>
                <a:gd name="connsiteX7" fmla="*/ 3242359 w 3319345"/>
                <a:gd name="connsiteY7" fmla="*/ 720206 h 1115973"/>
                <a:gd name="connsiteX8" fmla="*/ 2752165 w 3319345"/>
                <a:gd name="connsiteY8" fmla="*/ 748486 h 1115973"/>
                <a:gd name="connsiteX9" fmla="*/ 2516495 w 3319345"/>
                <a:gd name="connsiteY9" fmla="*/ 946449 h 1115973"/>
                <a:gd name="connsiteX10" fmla="*/ 2045155 w 3319345"/>
                <a:gd name="connsiteY10" fmla="*/ 1050144 h 1115973"/>
                <a:gd name="connsiteX11" fmla="*/ 1166725 w 3319345"/>
                <a:gd name="connsiteY11" fmla="*/ 1057131 h 1115973"/>
                <a:gd name="connsiteX12" fmla="*/ 590660 w 3319345"/>
                <a:gd name="connsiteY12" fmla="*/ 697091 h 1115973"/>
                <a:gd name="connsiteX13" fmla="*/ 84380 w 3319345"/>
                <a:gd name="connsiteY13" fmla="*/ 663645 h 1115973"/>
                <a:gd name="connsiteX14" fmla="*/ 84380 w 3319345"/>
                <a:gd name="connsiteY14" fmla="*/ 343134 h 1115973"/>
                <a:gd name="connsiteX0" fmla="*/ 84380 w 3319345"/>
                <a:gd name="connsiteY0" fmla="*/ 343134 h 1117137"/>
                <a:gd name="connsiteX1" fmla="*/ 518013 w 3319345"/>
                <a:gd name="connsiteY1" fmla="*/ 343134 h 1117137"/>
                <a:gd name="connsiteX2" fmla="*/ 1166725 w 3319345"/>
                <a:gd name="connsiteY2" fmla="*/ 49019 h 1117137"/>
                <a:gd name="connsiteX3" fmla="*/ 2030821 w 3319345"/>
                <a:gd name="connsiteY3" fmla="*/ 49018 h 1117137"/>
                <a:gd name="connsiteX4" fmla="*/ 2516495 w 3319345"/>
                <a:gd name="connsiteY4" fmla="*/ 126317 h 1117137"/>
                <a:gd name="connsiteX5" fmla="*/ 2827580 w 3319345"/>
                <a:gd name="connsiteY5" fmla="*/ 390268 h 1117137"/>
                <a:gd name="connsiteX6" fmla="*/ 3214079 w 3319345"/>
                <a:gd name="connsiteY6" fmla="*/ 427975 h 1117137"/>
                <a:gd name="connsiteX7" fmla="*/ 3242359 w 3319345"/>
                <a:gd name="connsiteY7" fmla="*/ 720206 h 1117137"/>
                <a:gd name="connsiteX8" fmla="*/ 2752165 w 3319345"/>
                <a:gd name="connsiteY8" fmla="*/ 748486 h 1117137"/>
                <a:gd name="connsiteX9" fmla="*/ 2516495 w 3319345"/>
                <a:gd name="connsiteY9" fmla="*/ 946449 h 1117137"/>
                <a:gd name="connsiteX10" fmla="*/ 2102829 w 3319345"/>
                <a:gd name="connsiteY10" fmla="*/ 1057130 h 1117137"/>
                <a:gd name="connsiteX11" fmla="*/ 1166725 w 3319345"/>
                <a:gd name="connsiteY11" fmla="*/ 1057131 h 1117137"/>
                <a:gd name="connsiteX12" fmla="*/ 590660 w 3319345"/>
                <a:gd name="connsiteY12" fmla="*/ 697091 h 1117137"/>
                <a:gd name="connsiteX13" fmla="*/ 84380 w 3319345"/>
                <a:gd name="connsiteY13" fmla="*/ 663645 h 1117137"/>
                <a:gd name="connsiteX14" fmla="*/ 84380 w 3319345"/>
                <a:gd name="connsiteY14" fmla="*/ 343134 h 1117137"/>
                <a:gd name="connsiteX0" fmla="*/ 84380 w 3319345"/>
                <a:gd name="connsiteY0" fmla="*/ 379007 h 1153010"/>
                <a:gd name="connsiteX1" fmla="*/ 518013 w 3319345"/>
                <a:gd name="connsiteY1" fmla="*/ 379007 h 1153010"/>
                <a:gd name="connsiteX2" fmla="*/ 1166725 w 3319345"/>
                <a:gd name="connsiteY2" fmla="*/ 84892 h 1153010"/>
                <a:gd name="connsiteX3" fmla="*/ 2102829 w 3319345"/>
                <a:gd name="connsiteY3" fmla="*/ 12883 h 1153010"/>
                <a:gd name="connsiteX4" fmla="*/ 2516495 w 3319345"/>
                <a:gd name="connsiteY4" fmla="*/ 162190 h 1153010"/>
                <a:gd name="connsiteX5" fmla="*/ 2827580 w 3319345"/>
                <a:gd name="connsiteY5" fmla="*/ 426141 h 1153010"/>
                <a:gd name="connsiteX6" fmla="*/ 3214079 w 3319345"/>
                <a:gd name="connsiteY6" fmla="*/ 463848 h 1153010"/>
                <a:gd name="connsiteX7" fmla="*/ 3242359 w 3319345"/>
                <a:gd name="connsiteY7" fmla="*/ 756079 h 1153010"/>
                <a:gd name="connsiteX8" fmla="*/ 2752165 w 3319345"/>
                <a:gd name="connsiteY8" fmla="*/ 784359 h 1153010"/>
                <a:gd name="connsiteX9" fmla="*/ 2516495 w 3319345"/>
                <a:gd name="connsiteY9" fmla="*/ 982322 h 1153010"/>
                <a:gd name="connsiteX10" fmla="*/ 2102829 w 3319345"/>
                <a:gd name="connsiteY10" fmla="*/ 1093003 h 1153010"/>
                <a:gd name="connsiteX11" fmla="*/ 1166725 w 3319345"/>
                <a:gd name="connsiteY11" fmla="*/ 1093004 h 1153010"/>
                <a:gd name="connsiteX12" fmla="*/ 590660 w 3319345"/>
                <a:gd name="connsiteY12" fmla="*/ 732964 h 1153010"/>
                <a:gd name="connsiteX13" fmla="*/ 84380 w 3319345"/>
                <a:gd name="connsiteY13" fmla="*/ 699518 h 1153010"/>
                <a:gd name="connsiteX14" fmla="*/ 84380 w 3319345"/>
                <a:gd name="connsiteY14" fmla="*/ 379007 h 1153010"/>
                <a:gd name="connsiteX0" fmla="*/ 84380 w 3319345"/>
                <a:gd name="connsiteY0" fmla="*/ 427145 h 1201148"/>
                <a:gd name="connsiteX1" fmla="*/ 518013 w 3319345"/>
                <a:gd name="connsiteY1" fmla="*/ 427145 h 1201148"/>
                <a:gd name="connsiteX2" fmla="*/ 1166725 w 3319345"/>
                <a:gd name="connsiteY2" fmla="*/ 61021 h 1201148"/>
                <a:gd name="connsiteX3" fmla="*/ 2102829 w 3319345"/>
                <a:gd name="connsiteY3" fmla="*/ 61021 h 1201148"/>
                <a:gd name="connsiteX4" fmla="*/ 2516495 w 3319345"/>
                <a:gd name="connsiteY4" fmla="*/ 210328 h 1201148"/>
                <a:gd name="connsiteX5" fmla="*/ 2827580 w 3319345"/>
                <a:gd name="connsiteY5" fmla="*/ 474279 h 1201148"/>
                <a:gd name="connsiteX6" fmla="*/ 3214079 w 3319345"/>
                <a:gd name="connsiteY6" fmla="*/ 511986 h 1201148"/>
                <a:gd name="connsiteX7" fmla="*/ 3242359 w 3319345"/>
                <a:gd name="connsiteY7" fmla="*/ 804217 h 1201148"/>
                <a:gd name="connsiteX8" fmla="*/ 2752165 w 3319345"/>
                <a:gd name="connsiteY8" fmla="*/ 832497 h 1201148"/>
                <a:gd name="connsiteX9" fmla="*/ 2516495 w 3319345"/>
                <a:gd name="connsiteY9" fmla="*/ 1030460 h 1201148"/>
                <a:gd name="connsiteX10" fmla="*/ 2102829 w 3319345"/>
                <a:gd name="connsiteY10" fmla="*/ 1141141 h 1201148"/>
                <a:gd name="connsiteX11" fmla="*/ 1166725 w 3319345"/>
                <a:gd name="connsiteY11" fmla="*/ 1141142 h 1201148"/>
                <a:gd name="connsiteX12" fmla="*/ 590660 w 3319345"/>
                <a:gd name="connsiteY12" fmla="*/ 781102 h 1201148"/>
                <a:gd name="connsiteX13" fmla="*/ 84380 w 3319345"/>
                <a:gd name="connsiteY13" fmla="*/ 747656 h 1201148"/>
                <a:gd name="connsiteX14" fmla="*/ 84380 w 3319345"/>
                <a:gd name="connsiteY14" fmla="*/ 427145 h 1201148"/>
                <a:gd name="connsiteX0" fmla="*/ 84380 w 3319345"/>
                <a:gd name="connsiteY0" fmla="*/ 427145 h 1201148"/>
                <a:gd name="connsiteX1" fmla="*/ 518013 w 3319345"/>
                <a:gd name="connsiteY1" fmla="*/ 427145 h 1201148"/>
                <a:gd name="connsiteX2" fmla="*/ 1166725 w 3319345"/>
                <a:gd name="connsiteY2" fmla="*/ 61021 h 1201148"/>
                <a:gd name="connsiteX3" fmla="*/ 2102829 w 3319345"/>
                <a:gd name="connsiteY3" fmla="*/ 61021 h 1201148"/>
                <a:gd name="connsiteX4" fmla="*/ 2516495 w 3319345"/>
                <a:gd name="connsiteY4" fmla="*/ 210328 h 1201148"/>
                <a:gd name="connsiteX5" fmla="*/ 2827580 w 3319345"/>
                <a:gd name="connsiteY5" fmla="*/ 474279 h 1201148"/>
                <a:gd name="connsiteX6" fmla="*/ 3214079 w 3319345"/>
                <a:gd name="connsiteY6" fmla="*/ 511986 h 1201148"/>
                <a:gd name="connsiteX7" fmla="*/ 3242359 w 3319345"/>
                <a:gd name="connsiteY7" fmla="*/ 804217 h 1201148"/>
                <a:gd name="connsiteX8" fmla="*/ 2752165 w 3319345"/>
                <a:gd name="connsiteY8" fmla="*/ 832497 h 1201148"/>
                <a:gd name="connsiteX9" fmla="*/ 2102829 w 3319345"/>
                <a:gd name="connsiteY9" fmla="*/ 1141141 h 1201148"/>
                <a:gd name="connsiteX10" fmla="*/ 1166725 w 3319345"/>
                <a:gd name="connsiteY10" fmla="*/ 1141142 h 1201148"/>
                <a:gd name="connsiteX11" fmla="*/ 590660 w 3319345"/>
                <a:gd name="connsiteY11" fmla="*/ 781102 h 1201148"/>
                <a:gd name="connsiteX12" fmla="*/ 84380 w 3319345"/>
                <a:gd name="connsiteY12" fmla="*/ 747656 h 1201148"/>
                <a:gd name="connsiteX13" fmla="*/ 84380 w 3319345"/>
                <a:gd name="connsiteY13" fmla="*/ 427145 h 1201148"/>
                <a:gd name="connsiteX0" fmla="*/ 84380 w 3319345"/>
                <a:gd name="connsiteY0" fmla="*/ 435000 h 1209003"/>
                <a:gd name="connsiteX1" fmla="*/ 518013 w 3319345"/>
                <a:gd name="connsiteY1" fmla="*/ 435000 h 1209003"/>
                <a:gd name="connsiteX2" fmla="*/ 1166725 w 3319345"/>
                <a:gd name="connsiteY2" fmla="*/ 68876 h 1209003"/>
                <a:gd name="connsiteX3" fmla="*/ 2102829 w 3319345"/>
                <a:gd name="connsiteY3" fmla="*/ 68876 h 1209003"/>
                <a:gd name="connsiteX4" fmla="*/ 2827580 w 3319345"/>
                <a:gd name="connsiteY4" fmla="*/ 482134 h 1209003"/>
                <a:gd name="connsiteX5" fmla="*/ 3214079 w 3319345"/>
                <a:gd name="connsiteY5" fmla="*/ 519841 h 1209003"/>
                <a:gd name="connsiteX6" fmla="*/ 3242359 w 3319345"/>
                <a:gd name="connsiteY6" fmla="*/ 812072 h 1209003"/>
                <a:gd name="connsiteX7" fmla="*/ 2752165 w 3319345"/>
                <a:gd name="connsiteY7" fmla="*/ 840352 h 1209003"/>
                <a:gd name="connsiteX8" fmla="*/ 2102829 w 3319345"/>
                <a:gd name="connsiteY8" fmla="*/ 1148996 h 1209003"/>
                <a:gd name="connsiteX9" fmla="*/ 1166725 w 3319345"/>
                <a:gd name="connsiteY9" fmla="*/ 1148997 h 1209003"/>
                <a:gd name="connsiteX10" fmla="*/ 590660 w 3319345"/>
                <a:gd name="connsiteY10" fmla="*/ 788957 h 1209003"/>
                <a:gd name="connsiteX11" fmla="*/ 84380 w 3319345"/>
                <a:gd name="connsiteY11" fmla="*/ 755511 h 1209003"/>
                <a:gd name="connsiteX12" fmla="*/ 84380 w 3319345"/>
                <a:gd name="connsiteY12" fmla="*/ 435000 h 1209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19345" h="1209003">
                  <a:moveTo>
                    <a:pt x="84380" y="435000"/>
                  </a:moveTo>
                  <a:cubicBezTo>
                    <a:pt x="156652" y="381582"/>
                    <a:pt x="337622" y="496021"/>
                    <a:pt x="518013" y="435000"/>
                  </a:cubicBezTo>
                  <a:cubicBezTo>
                    <a:pt x="698404" y="373979"/>
                    <a:pt x="902589" y="129897"/>
                    <a:pt x="1166725" y="68876"/>
                  </a:cubicBezTo>
                  <a:cubicBezTo>
                    <a:pt x="1430861" y="7855"/>
                    <a:pt x="1826020" y="0"/>
                    <a:pt x="2102829" y="68876"/>
                  </a:cubicBezTo>
                  <a:cubicBezTo>
                    <a:pt x="2379638" y="137752"/>
                    <a:pt x="2642372" y="406973"/>
                    <a:pt x="2827580" y="482134"/>
                  </a:cubicBezTo>
                  <a:cubicBezTo>
                    <a:pt x="3012788" y="557295"/>
                    <a:pt x="3144949" y="464851"/>
                    <a:pt x="3214079" y="519841"/>
                  </a:cubicBezTo>
                  <a:cubicBezTo>
                    <a:pt x="3283209" y="574831"/>
                    <a:pt x="3319345" y="758654"/>
                    <a:pt x="3242359" y="812072"/>
                  </a:cubicBezTo>
                  <a:cubicBezTo>
                    <a:pt x="3165373" y="865490"/>
                    <a:pt x="2942087" y="784198"/>
                    <a:pt x="2752165" y="840352"/>
                  </a:cubicBezTo>
                  <a:cubicBezTo>
                    <a:pt x="2562243" y="896506"/>
                    <a:pt x="2367069" y="1097555"/>
                    <a:pt x="2102829" y="1148996"/>
                  </a:cubicBezTo>
                  <a:cubicBezTo>
                    <a:pt x="1838589" y="1200437"/>
                    <a:pt x="1418753" y="1209003"/>
                    <a:pt x="1166725" y="1148997"/>
                  </a:cubicBezTo>
                  <a:cubicBezTo>
                    <a:pt x="914697" y="1088991"/>
                    <a:pt x="771051" y="854538"/>
                    <a:pt x="590660" y="788957"/>
                  </a:cubicBezTo>
                  <a:cubicBezTo>
                    <a:pt x="410269" y="723376"/>
                    <a:pt x="168760" y="814504"/>
                    <a:pt x="84380" y="755511"/>
                  </a:cubicBezTo>
                  <a:cubicBezTo>
                    <a:pt x="0" y="696518"/>
                    <a:pt x="12108" y="488418"/>
                    <a:pt x="84380" y="435000"/>
                  </a:cubicBezTo>
                  <a:close/>
                </a:path>
              </a:pathLst>
            </a:custGeom>
            <a:gradFill flip="none" rotWithShape="1">
              <a:gsLst>
                <a:gs pos="17000">
                  <a:schemeClr val="bg1"/>
                </a:gs>
                <a:gs pos="60000">
                  <a:srgbClr val="FF0000"/>
                </a:gs>
                <a:gs pos="86000">
                  <a:schemeClr val="bg1"/>
                </a:gs>
              </a:gsLst>
              <a:lin ang="0" scaled="0"/>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48" name="Volný tvar 147">
              <a:extLst>
                <a:ext uri="{FF2B5EF4-FFF2-40B4-BE49-F238E27FC236}">
                  <a16:creationId xmlns:a16="http://schemas.microsoft.com/office/drawing/2014/main" id="{05CDC81A-DDBA-4EEC-8D3E-9EB95B01F8DE}"/>
                </a:ext>
              </a:extLst>
            </p:cNvPr>
            <p:cNvSpPr/>
            <p:nvPr/>
          </p:nvSpPr>
          <p:spPr>
            <a:xfrm>
              <a:off x="987887" y="4994316"/>
              <a:ext cx="1841236" cy="425043"/>
            </a:xfrm>
            <a:custGeom>
              <a:avLst/>
              <a:gdLst>
                <a:gd name="connsiteX0" fmla="*/ 0 w 1838227"/>
                <a:gd name="connsiteY0" fmla="*/ 424206 h 424206"/>
                <a:gd name="connsiteX1" fmla="*/ 395926 w 1838227"/>
                <a:gd name="connsiteY1" fmla="*/ 141402 h 424206"/>
                <a:gd name="connsiteX2" fmla="*/ 980388 w 1838227"/>
                <a:gd name="connsiteY2" fmla="*/ 9427 h 424206"/>
                <a:gd name="connsiteX3" fmla="*/ 1527143 w 1838227"/>
                <a:gd name="connsiteY3" fmla="*/ 84841 h 424206"/>
                <a:gd name="connsiteX4" fmla="*/ 1838227 w 1838227"/>
                <a:gd name="connsiteY4" fmla="*/ 179109 h 424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8227" h="424206">
                  <a:moveTo>
                    <a:pt x="0" y="424206"/>
                  </a:moveTo>
                  <a:cubicBezTo>
                    <a:pt x="116264" y="317369"/>
                    <a:pt x="232528" y="210532"/>
                    <a:pt x="395926" y="141402"/>
                  </a:cubicBezTo>
                  <a:cubicBezTo>
                    <a:pt x="559324" y="72272"/>
                    <a:pt x="791852" y="18854"/>
                    <a:pt x="980388" y="9427"/>
                  </a:cubicBezTo>
                  <a:cubicBezTo>
                    <a:pt x="1168924" y="0"/>
                    <a:pt x="1384170" y="56561"/>
                    <a:pt x="1527143" y="84841"/>
                  </a:cubicBezTo>
                  <a:cubicBezTo>
                    <a:pt x="1670116" y="113121"/>
                    <a:pt x="1754171" y="146115"/>
                    <a:pt x="1838227" y="179109"/>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sp>
          <p:nvSpPr>
            <p:cNvPr id="149" name="Volný tvar 148">
              <a:extLst>
                <a:ext uri="{FF2B5EF4-FFF2-40B4-BE49-F238E27FC236}">
                  <a16:creationId xmlns:a16="http://schemas.microsoft.com/office/drawing/2014/main" id="{D82B558B-5314-4A1E-BFEA-E7173C29B2A5}"/>
                </a:ext>
              </a:extLst>
            </p:cNvPr>
            <p:cNvSpPr/>
            <p:nvPr/>
          </p:nvSpPr>
          <p:spPr>
            <a:xfrm>
              <a:off x="978861" y="5290329"/>
              <a:ext cx="1945033" cy="223906"/>
            </a:xfrm>
            <a:custGeom>
              <a:avLst/>
              <a:gdLst>
                <a:gd name="connsiteX0" fmla="*/ 0 w 1941921"/>
                <a:gd name="connsiteY0" fmla="*/ 226243 h 226243"/>
                <a:gd name="connsiteX1" fmla="*/ 933253 w 1941921"/>
                <a:gd name="connsiteY1" fmla="*/ 94268 h 226243"/>
                <a:gd name="connsiteX2" fmla="*/ 1941921 w 1941921"/>
                <a:gd name="connsiteY2" fmla="*/ 0 h 226243"/>
              </a:gdLst>
              <a:ahLst/>
              <a:cxnLst>
                <a:cxn ang="0">
                  <a:pos x="connsiteX0" y="connsiteY0"/>
                </a:cxn>
                <a:cxn ang="0">
                  <a:pos x="connsiteX1" y="connsiteY1"/>
                </a:cxn>
                <a:cxn ang="0">
                  <a:pos x="connsiteX2" y="connsiteY2"/>
                </a:cxn>
              </a:cxnLst>
              <a:rect l="l" t="t" r="r" b="b"/>
              <a:pathLst>
                <a:path w="1941921" h="226243">
                  <a:moveTo>
                    <a:pt x="0" y="226243"/>
                  </a:moveTo>
                  <a:cubicBezTo>
                    <a:pt x="304800" y="179109"/>
                    <a:pt x="609600" y="131975"/>
                    <a:pt x="933253" y="94268"/>
                  </a:cubicBezTo>
                  <a:cubicBezTo>
                    <a:pt x="1256906" y="56561"/>
                    <a:pt x="1599413" y="28280"/>
                    <a:pt x="1941921"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sp>
          <p:nvSpPr>
            <p:cNvPr id="150" name="Volný tvar 149">
              <a:extLst>
                <a:ext uri="{FF2B5EF4-FFF2-40B4-BE49-F238E27FC236}">
                  <a16:creationId xmlns:a16="http://schemas.microsoft.com/office/drawing/2014/main" id="{B0BEE4BB-84E6-4062-806E-923F73D39BF3}"/>
                </a:ext>
              </a:extLst>
            </p:cNvPr>
            <p:cNvSpPr/>
            <p:nvPr/>
          </p:nvSpPr>
          <p:spPr>
            <a:xfrm>
              <a:off x="1064607" y="5400383"/>
              <a:ext cx="1773542" cy="345349"/>
            </a:xfrm>
            <a:custGeom>
              <a:avLst/>
              <a:gdLst>
                <a:gd name="connsiteX0" fmla="*/ 0 w 1772239"/>
                <a:gd name="connsiteY0" fmla="*/ 188536 h 345649"/>
                <a:gd name="connsiteX1" fmla="*/ 443060 w 1772239"/>
                <a:gd name="connsiteY1" fmla="*/ 320511 h 345649"/>
                <a:gd name="connsiteX2" fmla="*/ 1206631 w 1772239"/>
                <a:gd name="connsiteY2" fmla="*/ 292231 h 345649"/>
                <a:gd name="connsiteX3" fmla="*/ 1772239 w 1772239"/>
                <a:gd name="connsiteY3" fmla="*/ 0 h 345649"/>
              </a:gdLst>
              <a:ahLst/>
              <a:cxnLst>
                <a:cxn ang="0">
                  <a:pos x="connsiteX0" y="connsiteY0"/>
                </a:cxn>
                <a:cxn ang="0">
                  <a:pos x="connsiteX1" y="connsiteY1"/>
                </a:cxn>
                <a:cxn ang="0">
                  <a:pos x="connsiteX2" y="connsiteY2"/>
                </a:cxn>
                <a:cxn ang="0">
                  <a:pos x="connsiteX3" y="connsiteY3"/>
                </a:cxn>
              </a:cxnLst>
              <a:rect l="l" t="t" r="r" b="b"/>
              <a:pathLst>
                <a:path w="1772239" h="345649">
                  <a:moveTo>
                    <a:pt x="0" y="188536"/>
                  </a:moveTo>
                  <a:cubicBezTo>
                    <a:pt x="120977" y="245882"/>
                    <a:pt x="241955" y="303229"/>
                    <a:pt x="443060" y="320511"/>
                  </a:cubicBezTo>
                  <a:cubicBezTo>
                    <a:pt x="644165" y="337793"/>
                    <a:pt x="985101" y="345649"/>
                    <a:pt x="1206631" y="292231"/>
                  </a:cubicBezTo>
                  <a:cubicBezTo>
                    <a:pt x="1428161" y="238813"/>
                    <a:pt x="1600200" y="119406"/>
                    <a:pt x="1772239"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sp>
          <p:nvSpPr>
            <p:cNvPr id="151" name="Volný tvar 150">
              <a:extLst>
                <a:ext uri="{FF2B5EF4-FFF2-40B4-BE49-F238E27FC236}">
                  <a16:creationId xmlns:a16="http://schemas.microsoft.com/office/drawing/2014/main" id="{E8E1459D-C370-483D-AD83-952491FF33D3}"/>
                </a:ext>
              </a:extLst>
            </p:cNvPr>
            <p:cNvSpPr/>
            <p:nvPr/>
          </p:nvSpPr>
          <p:spPr>
            <a:xfrm>
              <a:off x="1046555" y="5187862"/>
              <a:ext cx="1741954" cy="269448"/>
            </a:xfrm>
            <a:custGeom>
              <a:avLst/>
              <a:gdLst>
                <a:gd name="connsiteX0" fmla="*/ 0 w 1743959"/>
                <a:gd name="connsiteY0" fmla="*/ 271807 h 271807"/>
                <a:gd name="connsiteX1" fmla="*/ 593889 w 1743959"/>
                <a:gd name="connsiteY1" fmla="*/ 36136 h 271807"/>
                <a:gd name="connsiteX2" fmla="*/ 1743959 w 1743959"/>
                <a:gd name="connsiteY2" fmla="*/ 54990 h 271807"/>
              </a:gdLst>
              <a:ahLst/>
              <a:cxnLst>
                <a:cxn ang="0">
                  <a:pos x="connsiteX0" y="connsiteY0"/>
                </a:cxn>
                <a:cxn ang="0">
                  <a:pos x="connsiteX1" y="connsiteY1"/>
                </a:cxn>
                <a:cxn ang="0">
                  <a:pos x="connsiteX2" y="connsiteY2"/>
                </a:cxn>
              </a:cxnLst>
              <a:rect l="l" t="t" r="r" b="b"/>
              <a:pathLst>
                <a:path w="1743959" h="271807">
                  <a:moveTo>
                    <a:pt x="0" y="271807"/>
                  </a:moveTo>
                  <a:cubicBezTo>
                    <a:pt x="151614" y="172039"/>
                    <a:pt x="303229" y="72272"/>
                    <a:pt x="593889" y="36136"/>
                  </a:cubicBezTo>
                  <a:cubicBezTo>
                    <a:pt x="884549" y="0"/>
                    <a:pt x="1314254" y="27495"/>
                    <a:pt x="1743959" y="5499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sp>
          <p:nvSpPr>
            <p:cNvPr id="152" name="Volný tvar 151">
              <a:extLst>
                <a:ext uri="{FF2B5EF4-FFF2-40B4-BE49-F238E27FC236}">
                  <a16:creationId xmlns:a16="http://schemas.microsoft.com/office/drawing/2014/main" id="{0F2881B1-54BD-45A8-8F58-795AEE3B3CCF}"/>
                </a:ext>
              </a:extLst>
            </p:cNvPr>
            <p:cNvSpPr/>
            <p:nvPr/>
          </p:nvSpPr>
          <p:spPr>
            <a:xfrm>
              <a:off x="1123272" y="5362433"/>
              <a:ext cx="1732928" cy="273242"/>
            </a:xfrm>
            <a:custGeom>
              <a:avLst/>
              <a:gdLst>
                <a:gd name="connsiteX0" fmla="*/ 0 w 1734532"/>
                <a:gd name="connsiteY0" fmla="*/ 207389 h 270235"/>
                <a:gd name="connsiteX1" fmla="*/ 904973 w 1734532"/>
                <a:gd name="connsiteY1" fmla="*/ 235670 h 270235"/>
                <a:gd name="connsiteX2" fmla="*/ 1734532 w 1734532"/>
                <a:gd name="connsiteY2" fmla="*/ 0 h 270235"/>
              </a:gdLst>
              <a:ahLst/>
              <a:cxnLst>
                <a:cxn ang="0">
                  <a:pos x="connsiteX0" y="connsiteY0"/>
                </a:cxn>
                <a:cxn ang="0">
                  <a:pos x="connsiteX1" y="connsiteY1"/>
                </a:cxn>
                <a:cxn ang="0">
                  <a:pos x="connsiteX2" y="connsiteY2"/>
                </a:cxn>
              </a:cxnLst>
              <a:rect l="l" t="t" r="r" b="b"/>
              <a:pathLst>
                <a:path w="1734532" h="270235">
                  <a:moveTo>
                    <a:pt x="0" y="207389"/>
                  </a:moveTo>
                  <a:cubicBezTo>
                    <a:pt x="307942" y="238812"/>
                    <a:pt x="615884" y="270235"/>
                    <a:pt x="904973" y="235670"/>
                  </a:cubicBezTo>
                  <a:cubicBezTo>
                    <a:pt x="1194062" y="201105"/>
                    <a:pt x="1464297" y="100552"/>
                    <a:pt x="1734532"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grpSp>
      <p:sp>
        <p:nvSpPr>
          <p:cNvPr id="3" name="Volný tvar 96">
            <a:extLst>
              <a:ext uri="{FF2B5EF4-FFF2-40B4-BE49-F238E27FC236}">
                <a16:creationId xmlns:a16="http://schemas.microsoft.com/office/drawing/2014/main" id="{F2D3304A-F4A2-4A67-8D75-5AF4CB57D9E1}"/>
              </a:ext>
            </a:extLst>
          </p:cNvPr>
          <p:cNvSpPr/>
          <p:nvPr/>
        </p:nvSpPr>
        <p:spPr>
          <a:xfrm>
            <a:off x="2460625" y="5949951"/>
            <a:ext cx="687388" cy="587375"/>
          </a:xfrm>
          <a:custGeom>
            <a:avLst/>
            <a:gdLst>
              <a:gd name="connsiteX0" fmla="*/ 108857 w 687614"/>
              <a:gd name="connsiteY0" fmla="*/ 446314 h 586014"/>
              <a:gd name="connsiteX1" fmla="*/ 10886 w 687614"/>
              <a:gd name="connsiteY1" fmla="*/ 217714 h 586014"/>
              <a:gd name="connsiteX2" fmla="*/ 174171 w 687614"/>
              <a:gd name="connsiteY2" fmla="*/ 152399 h 586014"/>
              <a:gd name="connsiteX3" fmla="*/ 304800 w 687614"/>
              <a:gd name="connsiteY3" fmla="*/ 119742 h 586014"/>
              <a:gd name="connsiteX4" fmla="*/ 326571 w 687614"/>
              <a:gd name="connsiteY4" fmla="*/ 21771 h 586014"/>
              <a:gd name="connsiteX5" fmla="*/ 468086 w 687614"/>
              <a:gd name="connsiteY5" fmla="*/ 32657 h 586014"/>
              <a:gd name="connsiteX6" fmla="*/ 489857 w 687614"/>
              <a:gd name="connsiteY6" fmla="*/ 217714 h 586014"/>
              <a:gd name="connsiteX7" fmla="*/ 522514 w 687614"/>
              <a:gd name="connsiteY7" fmla="*/ 359228 h 586014"/>
              <a:gd name="connsiteX8" fmla="*/ 674914 w 687614"/>
              <a:gd name="connsiteY8" fmla="*/ 533399 h 586014"/>
              <a:gd name="connsiteX9" fmla="*/ 446314 w 687614"/>
              <a:gd name="connsiteY9" fmla="*/ 566057 h 586014"/>
              <a:gd name="connsiteX10" fmla="*/ 359228 w 687614"/>
              <a:gd name="connsiteY10" fmla="*/ 413657 h 586014"/>
              <a:gd name="connsiteX11" fmla="*/ 261257 w 687614"/>
              <a:gd name="connsiteY11" fmla="*/ 370114 h 586014"/>
              <a:gd name="connsiteX12" fmla="*/ 206828 w 687614"/>
              <a:gd name="connsiteY12" fmla="*/ 500742 h 586014"/>
              <a:gd name="connsiteX13" fmla="*/ 108857 w 687614"/>
              <a:gd name="connsiteY13" fmla="*/ 446314 h 586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7614" h="586014">
                <a:moveTo>
                  <a:pt x="108857" y="446314"/>
                </a:moveTo>
                <a:cubicBezTo>
                  <a:pt x="76200" y="399143"/>
                  <a:pt x="0" y="266700"/>
                  <a:pt x="10886" y="217714"/>
                </a:cubicBezTo>
                <a:cubicBezTo>
                  <a:pt x="21772" y="168728"/>
                  <a:pt x="125185" y="168728"/>
                  <a:pt x="174171" y="152399"/>
                </a:cubicBezTo>
                <a:cubicBezTo>
                  <a:pt x="223157" y="136070"/>
                  <a:pt x="279400" y="141513"/>
                  <a:pt x="304800" y="119742"/>
                </a:cubicBezTo>
                <a:cubicBezTo>
                  <a:pt x="330200" y="97971"/>
                  <a:pt x="299357" y="36285"/>
                  <a:pt x="326571" y="21771"/>
                </a:cubicBezTo>
                <a:cubicBezTo>
                  <a:pt x="353785" y="7257"/>
                  <a:pt x="440872" y="0"/>
                  <a:pt x="468086" y="32657"/>
                </a:cubicBezTo>
                <a:cubicBezTo>
                  <a:pt x="495300" y="65314"/>
                  <a:pt x="480786" y="163286"/>
                  <a:pt x="489857" y="217714"/>
                </a:cubicBezTo>
                <a:cubicBezTo>
                  <a:pt x="498928" y="272142"/>
                  <a:pt x="491671" y="306614"/>
                  <a:pt x="522514" y="359228"/>
                </a:cubicBezTo>
                <a:cubicBezTo>
                  <a:pt x="553357" y="411842"/>
                  <a:pt x="687614" y="498928"/>
                  <a:pt x="674914" y="533399"/>
                </a:cubicBezTo>
                <a:cubicBezTo>
                  <a:pt x="662214" y="567871"/>
                  <a:pt x="498928" y="586014"/>
                  <a:pt x="446314" y="566057"/>
                </a:cubicBezTo>
                <a:cubicBezTo>
                  <a:pt x="393700" y="546100"/>
                  <a:pt x="390071" y="446314"/>
                  <a:pt x="359228" y="413657"/>
                </a:cubicBezTo>
                <a:cubicBezTo>
                  <a:pt x="328385" y="381000"/>
                  <a:pt x="286657" y="355600"/>
                  <a:pt x="261257" y="370114"/>
                </a:cubicBezTo>
                <a:cubicBezTo>
                  <a:pt x="235857" y="384628"/>
                  <a:pt x="224971" y="489856"/>
                  <a:pt x="206828" y="500742"/>
                </a:cubicBezTo>
                <a:cubicBezTo>
                  <a:pt x="188685" y="511628"/>
                  <a:pt x="141514" y="493485"/>
                  <a:pt x="108857" y="446314"/>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4" name="Volný tvar 145">
            <a:extLst>
              <a:ext uri="{FF2B5EF4-FFF2-40B4-BE49-F238E27FC236}">
                <a16:creationId xmlns:a16="http://schemas.microsoft.com/office/drawing/2014/main" id="{EF50834B-879F-4DE2-B07E-0D38A2D46314}"/>
              </a:ext>
            </a:extLst>
          </p:cNvPr>
          <p:cNvSpPr/>
          <p:nvPr/>
        </p:nvSpPr>
        <p:spPr>
          <a:xfrm flipH="1">
            <a:off x="3181351" y="5949951"/>
            <a:ext cx="754063" cy="665163"/>
          </a:xfrm>
          <a:custGeom>
            <a:avLst/>
            <a:gdLst>
              <a:gd name="connsiteX0" fmla="*/ 287866 w 1898951"/>
              <a:gd name="connsiteY0" fmla="*/ 442686 h 1673981"/>
              <a:gd name="connsiteX1" fmla="*/ 694266 w 1898951"/>
              <a:gd name="connsiteY1" fmla="*/ 181428 h 1673981"/>
              <a:gd name="connsiteX2" fmla="*/ 1013580 w 1898951"/>
              <a:gd name="connsiteY2" fmla="*/ 312057 h 1673981"/>
              <a:gd name="connsiteX3" fmla="*/ 1028095 w 1898951"/>
              <a:gd name="connsiteY3" fmla="*/ 645886 h 1673981"/>
              <a:gd name="connsiteX4" fmla="*/ 1521580 w 1898951"/>
              <a:gd name="connsiteY4" fmla="*/ 21771 h 1673981"/>
              <a:gd name="connsiteX5" fmla="*/ 1884437 w 1898951"/>
              <a:gd name="connsiteY5" fmla="*/ 515257 h 1673981"/>
              <a:gd name="connsiteX6" fmla="*/ 1608666 w 1898951"/>
              <a:gd name="connsiteY6" fmla="*/ 1182914 h 1673981"/>
              <a:gd name="connsiteX7" fmla="*/ 1724780 w 1898951"/>
              <a:gd name="connsiteY7" fmla="*/ 1516743 h 1673981"/>
              <a:gd name="connsiteX8" fmla="*/ 1260323 w 1898951"/>
              <a:gd name="connsiteY8" fmla="*/ 1618343 h 1673981"/>
              <a:gd name="connsiteX9" fmla="*/ 984552 w 1898951"/>
              <a:gd name="connsiteY9" fmla="*/ 1182914 h 1673981"/>
              <a:gd name="connsiteX10" fmla="*/ 113695 w 1898951"/>
              <a:gd name="connsiteY10" fmla="*/ 1342571 h 1673981"/>
              <a:gd name="connsiteX11" fmla="*/ 360437 w 1898951"/>
              <a:gd name="connsiteY11" fmla="*/ 660400 h 1673981"/>
              <a:gd name="connsiteX12" fmla="*/ 462037 w 1898951"/>
              <a:gd name="connsiteY12" fmla="*/ 587828 h 1673981"/>
              <a:gd name="connsiteX13" fmla="*/ 26609 w 1898951"/>
              <a:gd name="connsiteY13" fmla="*/ 558800 h 1673981"/>
              <a:gd name="connsiteX14" fmla="*/ 287866 w 1898951"/>
              <a:gd name="connsiteY14" fmla="*/ 442686 h 1673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98951" h="1673981">
                <a:moveTo>
                  <a:pt x="287866" y="442686"/>
                </a:moveTo>
                <a:cubicBezTo>
                  <a:pt x="399142" y="379791"/>
                  <a:pt x="573314" y="203199"/>
                  <a:pt x="694266" y="181428"/>
                </a:cubicBezTo>
                <a:cubicBezTo>
                  <a:pt x="815218" y="159657"/>
                  <a:pt x="957942" y="234647"/>
                  <a:pt x="1013580" y="312057"/>
                </a:cubicBezTo>
                <a:cubicBezTo>
                  <a:pt x="1069218" y="389467"/>
                  <a:pt x="943428" y="694267"/>
                  <a:pt x="1028095" y="645886"/>
                </a:cubicBezTo>
                <a:cubicBezTo>
                  <a:pt x="1112762" y="597505"/>
                  <a:pt x="1378856" y="43542"/>
                  <a:pt x="1521580" y="21771"/>
                </a:cubicBezTo>
                <a:cubicBezTo>
                  <a:pt x="1664304" y="0"/>
                  <a:pt x="1869923" y="321733"/>
                  <a:pt x="1884437" y="515257"/>
                </a:cubicBezTo>
                <a:cubicBezTo>
                  <a:pt x="1898951" y="708781"/>
                  <a:pt x="1635276" y="1016000"/>
                  <a:pt x="1608666" y="1182914"/>
                </a:cubicBezTo>
                <a:cubicBezTo>
                  <a:pt x="1582057" y="1349828"/>
                  <a:pt x="1782837" y="1444172"/>
                  <a:pt x="1724780" y="1516743"/>
                </a:cubicBezTo>
                <a:cubicBezTo>
                  <a:pt x="1666723" y="1589314"/>
                  <a:pt x="1383694" y="1673981"/>
                  <a:pt x="1260323" y="1618343"/>
                </a:cubicBezTo>
                <a:cubicBezTo>
                  <a:pt x="1136952" y="1562705"/>
                  <a:pt x="1175657" y="1228876"/>
                  <a:pt x="984552" y="1182914"/>
                </a:cubicBezTo>
                <a:cubicBezTo>
                  <a:pt x="793447" y="1136952"/>
                  <a:pt x="217714" y="1429657"/>
                  <a:pt x="113695" y="1342571"/>
                </a:cubicBezTo>
                <a:cubicBezTo>
                  <a:pt x="9676" y="1255485"/>
                  <a:pt x="302380" y="786191"/>
                  <a:pt x="360437" y="660400"/>
                </a:cubicBezTo>
                <a:cubicBezTo>
                  <a:pt x="418494" y="534610"/>
                  <a:pt x="517675" y="604761"/>
                  <a:pt x="462037" y="587828"/>
                </a:cubicBezTo>
                <a:cubicBezTo>
                  <a:pt x="406399" y="570895"/>
                  <a:pt x="53218" y="582990"/>
                  <a:pt x="26609" y="558800"/>
                </a:cubicBezTo>
                <a:cubicBezTo>
                  <a:pt x="0" y="534610"/>
                  <a:pt x="176590" y="505581"/>
                  <a:pt x="287866" y="442686"/>
                </a:cubicBezTo>
                <a:close/>
              </a:path>
            </a:pathLst>
          </a:cu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8" name="Volný tvar 103">
            <a:extLst>
              <a:ext uri="{FF2B5EF4-FFF2-40B4-BE49-F238E27FC236}">
                <a16:creationId xmlns:a16="http://schemas.microsoft.com/office/drawing/2014/main" id="{F24F926B-1C29-4B35-A711-5A5A1B2AB423}"/>
              </a:ext>
            </a:extLst>
          </p:cNvPr>
          <p:cNvSpPr/>
          <p:nvPr/>
        </p:nvSpPr>
        <p:spPr>
          <a:xfrm>
            <a:off x="5448300" y="6092826"/>
            <a:ext cx="869950" cy="339725"/>
          </a:xfrm>
          <a:custGeom>
            <a:avLst/>
            <a:gdLst>
              <a:gd name="connsiteX0" fmla="*/ 83456 w 870856"/>
              <a:gd name="connsiteY0" fmla="*/ 99785 h 341085"/>
              <a:gd name="connsiteX1" fmla="*/ 214085 w 870856"/>
              <a:gd name="connsiteY1" fmla="*/ 1814 h 341085"/>
              <a:gd name="connsiteX2" fmla="*/ 399142 w 870856"/>
              <a:gd name="connsiteY2" fmla="*/ 110671 h 341085"/>
              <a:gd name="connsiteX3" fmla="*/ 605971 w 870856"/>
              <a:gd name="connsiteY3" fmla="*/ 67128 h 341085"/>
              <a:gd name="connsiteX4" fmla="*/ 780142 w 870856"/>
              <a:gd name="connsiteY4" fmla="*/ 154214 h 341085"/>
              <a:gd name="connsiteX5" fmla="*/ 845456 w 870856"/>
              <a:gd name="connsiteY5" fmla="*/ 263071 h 341085"/>
              <a:gd name="connsiteX6" fmla="*/ 627742 w 870856"/>
              <a:gd name="connsiteY6" fmla="*/ 306614 h 341085"/>
              <a:gd name="connsiteX7" fmla="*/ 551542 w 870856"/>
              <a:gd name="connsiteY7" fmla="*/ 263071 h 341085"/>
              <a:gd name="connsiteX8" fmla="*/ 442685 w 870856"/>
              <a:gd name="connsiteY8" fmla="*/ 339271 h 341085"/>
              <a:gd name="connsiteX9" fmla="*/ 322942 w 870856"/>
              <a:gd name="connsiteY9" fmla="*/ 252185 h 341085"/>
              <a:gd name="connsiteX10" fmla="*/ 39914 w 870856"/>
              <a:gd name="connsiteY10" fmla="*/ 197757 h 341085"/>
              <a:gd name="connsiteX11" fmla="*/ 83456 w 870856"/>
              <a:gd name="connsiteY11" fmla="*/ 154214 h 341085"/>
              <a:gd name="connsiteX12" fmla="*/ 83456 w 870856"/>
              <a:gd name="connsiteY12" fmla="*/ 99785 h 34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0856" h="341085">
                <a:moveTo>
                  <a:pt x="83456" y="99785"/>
                </a:moveTo>
                <a:cubicBezTo>
                  <a:pt x="105227" y="74385"/>
                  <a:pt x="161471" y="0"/>
                  <a:pt x="214085" y="1814"/>
                </a:cubicBezTo>
                <a:cubicBezTo>
                  <a:pt x="266699" y="3628"/>
                  <a:pt x="333828" y="99785"/>
                  <a:pt x="399142" y="110671"/>
                </a:cubicBezTo>
                <a:cubicBezTo>
                  <a:pt x="464456" y="121557"/>
                  <a:pt x="542471" y="59871"/>
                  <a:pt x="605971" y="67128"/>
                </a:cubicBezTo>
                <a:cubicBezTo>
                  <a:pt x="669471" y="74385"/>
                  <a:pt x="740228" y="121557"/>
                  <a:pt x="780142" y="154214"/>
                </a:cubicBezTo>
                <a:cubicBezTo>
                  <a:pt x="820056" y="186871"/>
                  <a:pt x="870856" y="237671"/>
                  <a:pt x="845456" y="263071"/>
                </a:cubicBezTo>
                <a:cubicBezTo>
                  <a:pt x="820056" y="288471"/>
                  <a:pt x="676728" y="306614"/>
                  <a:pt x="627742" y="306614"/>
                </a:cubicBezTo>
                <a:cubicBezTo>
                  <a:pt x="578756" y="306614"/>
                  <a:pt x="582385" y="257628"/>
                  <a:pt x="551542" y="263071"/>
                </a:cubicBezTo>
                <a:cubicBezTo>
                  <a:pt x="520699" y="268514"/>
                  <a:pt x="480785" y="341085"/>
                  <a:pt x="442685" y="339271"/>
                </a:cubicBezTo>
                <a:cubicBezTo>
                  <a:pt x="404585" y="337457"/>
                  <a:pt x="390070" y="275771"/>
                  <a:pt x="322942" y="252185"/>
                </a:cubicBezTo>
                <a:cubicBezTo>
                  <a:pt x="255814" y="228599"/>
                  <a:pt x="79828" y="214085"/>
                  <a:pt x="39914" y="197757"/>
                </a:cubicBezTo>
                <a:cubicBezTo>
                  <a:pt x="0" y="181429"/>
                  <a:pt x="79828" y="172357"/>
                  <a:pt x="83456" y="154214"/>
                </a:cubicBezTo>
                <a:cubicBezTo>
                  <a:pt x="87084" y="136071"/>
                  <a:pt x="61685" y="125185"/>
                  <a:pt x="83456" y="99785"/>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nvGrpSpPr>
          <p:cNvPr id="58" name="Skupina 241">
            <a:extLst>
              <a:ext uri="{FF2B5EF4-FFF2-40B4-BE49-F238E27FC236}">
                <a16:creationId xmlns:a16="http://schemas.microsoft.com/office/drawing/2014/main" id="{723D4DE1-6B35-41A3-A47B-7A2AF6E19948}"/>
              </a:ext>
            </a:extLst>
          </p:cNvPr>
          <p:cNvGrpSpPr>
            <a:grpSpLocks/>
          </p:cNvGrpSpPr>
          <p:nvPr/>
        </p:nvGrpSpPr>
        <p:grpSpPr bwMode="auto">
          <a:xfrm>
            <a:off x="7248526" y="5876926"/>
            <a:ext cx="754063" cy="720725"/>
            <a:chOff x="4283968" y="5301208"/>
            <a:chExt cx="1584176" cy="1512168"/>
          </a:xfrm>
        </p:grpSpPr>
        <p:grpSp>
          <p:nvGrpSpPr>
            <p:cNvPr id="29790" name="Skupina 35">
              <a:extLst>
                <a:ext uri="{FF2B5EF4-FFF2-40B4-BE49-F238E27FC236}">
                  <a16:creationId xmlns:a16="http://schemas.microsoft.com/office/drawing/2014/main" id="{CB0D77F3-9181-4049-9F14-5D1D08F1DF09}"/>
                </a:ext>
              </a:extLst>
            </p:cNvPr>
            <p:cNvGrpSpPr>
              <a:grpSpLocks/>
            </p:cNvGrpSpPr>
            <p:nvPr/>
          </p:nvGrpSpPr>
          <p:grpSpPr bwMode="auto">
            <a:xfrm>
              <a:off x="4283968" y="5373216"/>
              <a:ext cx="576064" cy="504056"/>
              <a:chOff x="4139952" y="4725144"/>
              <a:chExt cx="576064" cy="504056"/>
            </a:xfrm>
          </p:grpSpPr>
          <p:sp>
            <p:nvSpPr>
              <p:cNvPr id="187" name="Elipsa 186">
                <a:extLst>
                  <a:ext uri="{FF2B5EF4-FFF2-40B4-BE49-F238E27FC236}">
                    <a16:creationId xmlns:a16="http://schemas.microsoft.com/office/drawing/2014/main" id="{45323063-7625-429B-8790-B38D500244A8}"/>
                  </a:ext>
                </a:extLst>
              </p:cNvPr>
              <p:cNvSpPr/>
              <p:nvPr/>
            </p:nvSpPr>
            <p:spPr>
              <a:xfrm>
                <a:off x="4139952" y="4726413"/>
                <a:ext cx="576974" cy="502946"/>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88" name="Elipsa 187">
                <a:extLst>
                  <a:ext uri="{FF2B5EF4-FFF2-40B4-BE49-F238E27FC236}">
                    <a16:creationId xmlns:a16="http://schemas.microsoft.com/office/drawing/2014/main" id="{1AEF5E89-EADC-4DE8-B9B1-17605D1C5B81}"/>
                  </a:ext>
                </a:extLst>
              </p:cNvPr>
              <p:cNvSpPr/>
              <p:nvPr/>
            </p:nvSpPr>
            <p:spPr>
              <a:xfrm>
                <a:off x="4283362" y="4799690"/>
                <a:ext cx="290153" cy="6994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grpSp>
          <p:nvGrpSpPr>
            <p:cNvPr id="29791" name="Skupina 36">
              <a:extLst>
                <a:ext uri="{FF2B5EF4-FFF2-40B4-BE49-F238E27FC236}">
                  <a16:creationId xmlns:a16="http://schemas.microsoft.com/office/drawing/2014/main" id="{6CDCDE11-9079-4C8F-808F-89660D7D639A}"/>
                </a:ext>
              </a:extLst>
            </p:cNvPr>
            <p:cNvGrpSpPr>
              <a:grpSpLocks/>
            </p:cNvGrpSpPr>
            <p:nvPr/>
          </p:nvGrpSpPr>
          <p:grpSpPr bwMode="auto">
            <a:xfrm>
              <a:off x="4283968" y="5733256"/>
              <a:ext cx="576064" cy="504056"/>
              <a:chOff x="4139952" y="4725144"/>
              <a:chExt cx="576064" cy="504056"/>
            </a:xfrm>
          </p:grpSpPr>
          <p:sp>
            <p:nvSpPr>
              <p:cNvPr id="185" name="Elipsa 184">
                <a:extLst>
                  <a:ext uri="{FF2B5EF4-FFF2-40B4-BE49-F238E27FC236}">
                    <a16:creationId xmlns:a16="http://schemas.microsoft.com/office/drawing/2014/main" id="{D11A9481-4083-464C-A4BB-C22540B6D724}"/>
                  </a:ext>
                </a:extLst>
              </p:cNvPr>
              <p:cNvSpPr/>
              <p:nvPr/>
            </p:nvSpPr>
            <p:spPr>
              <a:xfrm>
                <a:off x="4139952" y="4726097"/>
                <a:ext cx="576974" cy="502946"/>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86" name="Elipsa 185">
                <a:extLst>
                  <a:ext uri="{FF2B5EF4-FFF2-40B4-BE49-F238E27FC236}">
                    <a16:creationId xmlns:a16="http://schemas.microsoft.com/office/drawing/2014/main" id="{9C6E9F72-ECF6-4DBF-BB4F-88BB8F764838}"/>
                  </a:ext>
                </a:extLst>
              </p:cNvPr>
              <p:cNvSpPr/>
              <p:nvPr/>
            </p:nvSpPr>
            <p:spPr>
              <a:xfrm>
                <a:off x="4283362" y="4799373"/>
                <a:ext cx="290153" cy="6994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grpSp>
          <p:nvGrpSpPr>
            <p:cNvPr id="29792" name="Skupina 39">
              <a:extLst>
                <a:ext uri="{FF2B5EF4-FFF2-40B4-BE49-F238E27FC236}">
                  <a16:creationId xmlns:a16="http://schemas.microsoft.com/office/drawing/2014/main" id="{010B0311-71AA-4770-9E58-133CABD60B52}"/>
                </a:ext>
              </a:extLst>
            </p:cNvPr>
            <p:cNvGrpSpPr>
              <a:grpSpLocks/>
            </p:cNvGrpSpPr>
            <p:nvPr/>
          </p:nvGrpSpPr>
          <p:grpSpPr bwMode="auto">
            <a:xfrm>
              <a:off x="4788024" y="5445224"/>
              <a:ext cx="576064" cy="504056"/>
              <a:chOff x="4139952" y="4725144"/>
              <a:chExt cx="576064" cy="504056"/>
            </a:xfrm>
          </p:grpSpPr>
          <p:sp>
            <p:nvSpPr>
              <p:cNvPr id="183" name="Elipsa 182">
                <a:extLst>
                  <a:ext uri="{FF2B5EF4-FFF2-40B4-BE49-F238E27FC236}">
                    <a16:creationId xmlns:a16="http://schemas.microsoft.com/office/drawing/2014/main" id="{EBD6D16F-67CA-415C-8CBB-A6A7A1C3A229}"/>
                  </a:ext>
                </a:extLst>
              </p:cNvPr>
              <p:cNvSpPr/>
              <p:nvPr/>
            </p:nvSpPr>
            <p:spPr>
              <a:xfrm>
                <a:off x="4139498" y="4724353"/>
                <a:ext cx="576972" cy="506276"/>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84" name="Elipsa 183">
                <a:extLst>
                  <a:ext uri="{FF2B5EF4-FFF2-40B4-BE49-F238E27FC236}">
                    <a16:creationId xmlns:a16="http://schemas.microsoft.com/office/drawing/2014/main" id="{7987E201-604B-4AE0-A8B8-BADF725E43EA}"/>
                  </a:ext>
                </a:extLst>
              </p:cNvPr>
              <p:cNvSpPr/>
              <p:nvPr/>
            </p:nvSpPr>
            <p:spPr>
              <a:xfrm>
                <a:off x="4282907" y="4797630"/>
                <a:ext cx="290155" cy="69945"/>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grpSp>
          <p:nvGrpSpPr>
            <p:cNvPr id="29793" name="Skupina 42">
              <a:extLst>
                <a:ext uri="{FF2B5EF4-FFF2-40B4-BE49-F238E27FC236}">
                  <a16:creationId xmlns:a16="http://schemas.microsoft.com/office/drawing/2014/main" id="{4C7A6AC7-7998-4339-B43D-1F1FE221A975}"/>
                </a:ext>
              </a:extLst>
            </p:cNvPr>
            <p:cNvGrpSpPr>
              <a:grpSpLocks/>
            </p:cNvGrpSpPr>
            <p:nvPr/>
          </p:nvGrpSpPr>
          <p:grpSpPr bwMode="auto">
            <a:xfrm>
              <a:off x="4355976" y="6093296"/>
              <a:ext cx="576064" cy="504056"/>
              <a:chOff x="4139952" y="4725144"/>
              <a:chExt cx="576064" cy="504056"/>
            </a:xfrm>
          </p:grpSpPr>
          <p:sp>
            <p:nvSpPr>
              <p:cNvPr id="181" name="Elipsa 180">
                <a:extLst>
                  <a:ext uri="{FF2B5EF4-FFF2-40B4-BE49-F238E27FC236}">
                    <a16:creationId xmlns:a16="http://schemas.microsoft.com/office/drawing/2014/main" id="{E62E4520-0667-4262-A034-FD873E78DBB4}"/>
                  </a:ext>
                </a:extLst>
              </p:cNvPr>
              <p:cNvSpPr/>
              <p:nvPr/>
            </p:nvSpPr>
            <p:spPr>
              <a:xfrm>
                <a:off x="4141315" y="4725778"/>
                <a:ext cx="573638" cy="502946"/>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82" name="Elipsa 181">
                <a:extLst>
                  <a:ext uri="{FF2B5EF4-FFF2-40B4-BE49-F238E27FC236}">
                    <a16:creationId xmlns:a16="http://schemas.microsoft.com/office/drawing/2014/main" id="{DFB4C376-0773-48A1-8956-FB8441380D38}"/>
                  </a:ext>
                </a:extLst>
              </p:cNvPr>
              <p:cNvSpPr/>
              <p:nvPr/>
            </p:nvSpPr>
            <p:spPr>
              <a:xfrm>
                <a:off x="4284726" y="4799054"/>
                <a:ext cx="286819" cy="6994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grpSp>
          <p:nvGrpSpPr>
            <p:cNvPr id="29794" name="Skupina 45">
              <a:extLst>
                <a:ext uri="{FF2B5EF4-FFF2-40B4-BE49-F238E27FC236}">
                  <a16:creationId xmlns:a16="http://schemas.microsoft.com/office/drawing/2014/main" id="{05D97E43-0324-4E29-99AE-9EBBB9426299}"/>
                </a:ext>
              </a:extLst>
            </p:cNvPr>
            <p:cNvGrpSpPr>
              <a:grpSpLocks/>
            </p:cNvGrpSpPr>
            <p:nvPr/>
          </p:nvGrpSpPr>
          <p:grpSpPr bwMode="auto">
            <a:xfrm>
              <a:off x="5292080" y="5661248"/>
              <a:ext cx="576064" cy="504056"/>
              <a:chOff x="4139952" y="4725144"/>
              <a:chExt cx="576064" cy="504056"/>
            </a:xfrm>
          </p:grpSpPr>
          <p:sp>
            <p:nvSpPr>
              <p:cNvPr id="179" name="Elipsa 178">
                <a:extLst>
                  <a:ext uri="{FF2B5EF4-FFF2-40B4-BE49-F238E27FC236}">
                    <a16:creationId xmlns:a16="http://schemas.microsoft.com/office/drawing/2014/main" id="{785DD5EA-A5D9-41E9-A07D-1F6DD9117290}"/>
                  </a:ext>
                </a:extLst>
              </p:cNvPr>
              <p:cNvSpPr/>
              <p:nvPr/>
            </p:nvSpPr>
            <p:spPr>
              <a:xfrm>
                <a:off x="4139042" y="4724827"/>
                <a:ext cx="576974" cy="502946"/>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80" name="Elipsa 179">
                <a:extLst>
                  <a:ext uri="{FF2B5EF4-FFF2-40B4-BE49-F238E27FC236}">
                    <a16:creationId xmlns:a16="http://schemas.microsoft.com/office/drawing/2014/main" id="{2D1AE0F7-3E1D-4FD3-A869-37FFC6C5BE95}"/>
                  </a:ext>
                </a:extLst>
              </p:cNvPr>
              <p:cNvSpPr/>
              <p:nvPr/>
            </p:nvSpPr>
            <p:spPr>
              <a:xfrm>
                <a:off x="4282453" y="4798104"/>
                <a:ext cx="290153" cy="6994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grpSp>
          <p:nvGrpSpPr>
            <p:cNvPr id="29795" name="Skupina 48">
              <a:extLst>
                <a:ext uri="{FF2B5EF4-FFF2-40B4-BE49-F238E27FC236}">
                  <a16:creationId xmlns:a16="http://schemas.microsoft.com/office/drawing/2014/main" id="{CEFE5281-5D6C-41AF-95C9-A0993A682389}"/>
                </a:ext>
              </a:extLst>
            </p:cNvPr>
            <p:cNvGrpSpPr>
              <a:grpSpLocks/>
            </p:cNvGrpSpPr>
            <p:nvPr/>
          </p:nvGrpSpPr>
          <p:grpSpPr bwMode="auto">
            <a:xfrm>
              <a:off x="4716016" y="5949280"/>
              <a:ext cx="576064" cy="504056"/>
              <a:chOff x="4139952" y="4725144"/>
              <a:chExt cx="576064" cy="504056"/>
            </a:xfrm>
          </p:grpSpPr>
          <p:sp>
            <p:nvSpPr>
              <p:cNvPr id="177" name="Elipsa 176">
                <a:extLst>
                  <a:ext uri="{FF2B5EF4-FFF2-40B4-BE49-F238E27FC236}">
                    <a16:creationId xmlns:a16="http://schemas.microsoft.com/office/drawing/2014/main" id="{1A76AAD2-8471-491E-87F5-3A8C11E7C4F0}"/>
                  </a:ext>
                </a:extLst>
              </p:cNvPr>
              <p:cNvSpPr/>
              <p:nvPr/>
            </p:nvSpPr>
            <p:spPr>
              <a:xfrm>
                <a:off x="4141467" y="4726573"/>
                <a:ext cx="573638" cy="502944"/>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78" name="Elipsa 177">
                <a:extLst>
                  <a:ext uri="{FF2B5EF4-FFF2-40B4-BE49-F238E27FC236}">
                    <a16:creationId xmlns:a16="http://schemas.microsoft.com/office/drawing/2014/main" id="{2331E537-6063-486F-8F7B-70ED887F71AD}"/>
                  </a:ext>
                </a:extLst>
              </p:cNvPr>
              <p:cNvSpPr/>
              <p:nvPr/>
            </p:nvSpPr>
            <p:spPr>
              <a:xfrm>
                <a:off x="4284877" y="4799850"/>
                <a:ext cx="286819" cy="69945"/>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grpSp>
          <p:nvGrpSpPr>
            <p:cNvPr id="29796" name="Skupina 51">
              <a:extLst>
                <a:ext uri="{FF2B5EF4-FFF2-40B4-BE49-F238E27FC236}">
                  <a16:creationId xmlns:a16="http://schemas.microsoft.com/office/drawing/2014/main" id="{238C8E61-F297-4680-93FE-05B177E51A6A}"/>
                </a:ext>
              </a:extLst>
            </p:cNvPr>
            <p:cNvGrpSpPr>
              <a:grpSpLocks/>
            </p:cNvGrpSpPr>
            <p:nvPr/>
          </p:nvGrpSpPr>
          <p:grpSpPr bwMode="auto">
            <a:xfrm>
              <a:off x="5220072" y="6165304"/>
              <a:ext cx="576064" cy="504056"/>
              <a:chOff x="4139952" y="4725144"/>
              <a:chExt cx="576064" cy="504056"/>
            </a:xfrm>
          </p:grpSpPr>
          <p:sp>
            <p:nvSpPr>
              <p:cNvPr id="175" name="Elipsa 174">
                <a:extLst>
                  <a:ext uri="{FF2B5EF4-FFF2-40B4-BE49-F238E27FC236}">
                    <a16:creationId xmlns:a16="http://schemas.microsoft.com/office/drawing/2014/main" id="{3F61F87A-129C-442F-9AF1-7570F344912F}"/>
                  </a:ext>
                </a:extLst>
              </p:cNvPr>
              <p:cNvSpPr/>
              <p:nvPr/>
            </p:nvSpPr>
            <p:spPr>
              <a:xfrm>
                <a:off x="4141013" y="4723717"/>
                <a:ext cx="573638" cy="506276"/>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76" name="Elipsa 175">
                <a:extLst>
                  <a:ext uri="{FF2B5EF4-FFF2-40B4-BE49-F238E27FC236}">
                    <a16:creationId xmlns:a16="http://schemas.microsoft.com/office/drawing/2014/main" id="{D242C124-D3DA-46B3-8933-44A711FEC6FB}"/>
                  </a:ext>
                </a:extLst>
              </p:cNvPr>
              <p:cNvSpPr/>
              <p:nvPr/>
            </p:nvSpPr>
            <p:spPr>
              <a:xfrm>
                <a:off x="4284421" y="4796994"/>
                <a:ext cx="286819" cy="69945"/>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grpSp>
          <p:nvGrpSpPr>
            <p:cNvPr id="29797" name="Skupina 54">
              <a:extLst>
                <a:ext uri="{FF2B5EF4-FFF2-40B4-BE49-F238E27FC236}">
                  <a16:creationId xmlns:a16="http://schemas.microsoft.com/office/drawing/2014/main" id="{95D1D8CD-2FAF-4A56-9217-3C548EE2A999}"/>
                </a:ext>
              </a:extLst>
            </p:cNvPr>
            <p:cNvGrpSpPr>
              <a:grpSpLocks/>
            </p:cNvGrpSpPr>
            <p:nvPr/>
          </p:nvGrpSpPr>
          <p:grpSpPr bwMode="auto">
            <a:xfrm>
              <a:off x="5148064" y="5301208"/>
              <a:ext cx="576064" cy="504056"/>
              <a:chOff x="4139952" y="4725144"/>
              <a:chExt cx="576064" cy="504056"/>
            </a:xfrm>
          </p:grpSpPr>
          <p:sp>
            <p:nvSpPr>
              <p:cNvPr id="173" name="Elipsa 172">
                <a:extLst>
                  <a:ext uri="{FF2B5EF4-FFF2-40B4-BE49-F238E27FC236}">
                    <a16:creationId xmlns:a16="http://schemas.microsoft.com/office/drawing/2014/main" id="{510F47B9-B4FE-4043-9B82-72BF28A71C90}"/>
                  </a:ext>
                </a:extLst>
              </p:cNvPr>
              <p:cNvSpPr/>
              <p:nvPr/>
            </p:nvSpPr>
            <p:spPr>
              <a:xfrm>
                <a:off x="4139649" y="4725144"/>
                <a:ext cx="576972" cy="502946"/>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74" name="Elipsa 173">
                <a:extLst>
                  <a:ext uri="{FF2B5EF4-FFF2-40B4-BE49-F238E27FC236}">
                    <a16:creationId xmlns:a16="http://schemas.microsoft.com/office/drawing/2014/main" id="{72AA4090-E93B-479A-8CD7-F74E1A47212B}"/>
                  </a:ext>
                </a:extLst>
              </p:cNvPr>
              <p:cNvSpPr/>
              <p:nvPr/>
            </p:nvSpPr>
            <p:spPr>
              <a:xfrm>
                <a:off x="4283058" y="4798421"/>
                <a:ext cx="290155" cy="6994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grpSp>
          <p:nvGrpSpPr>
            <p:cNvPr id="29798" name="Skupina 57">
              <a:extLst>
                <a:ext uri="{FF2B5EF4-FFF2-40B4-BE49-F238E27FC236}">
                  <a16:creationId xmlns:a16="http://schemas.microsoft.com/office/drawing/2014/main" id="{BC400129-069A-46D1-BCF5-3CD5B8EE0885}"/>
                </a:ext>
              </a:extLst>
            </p:cNvPr>
            <p:cNvGrpSpPr>
              <a:grpSpLocks/>
            </p:cNvGrpSpPr>
            <p:nvPr/>
          </p:nvGrpSpPr>
          <p:grpSpPr bwMode="auto">
            <a:xfrm>
              <a:off x="4716016" y="6309320"/>
              <a:ext cx="576064" cy="504056"/>
              <a:chOff x="4139952" y="4725144"/>
              <a:chExt cx="576064" cy="504056"/>
            </a:xfrm>
          </p:grpSpPr>
          <p:sp>
            <p:nvSpPr>
              <p:cNvPr id="171" name="Elipsa 170">
                <a:extLst>
                  <a:ext uri="{FF2B5EF4-FFF2-40B4-BE49-F238E27FC236}">
                    <a16:creationId xmlns:a16="http://schemas.microsoft.com/office/drawing/2014/main" id="{55840DCC-967E-4910-892A-ADDE46D366AF}"/>
                  </a:ext>
                </a:extLst>
              </p:cNvPr>
              <p:cNvSpPr/>
              <p:nvPr/>
            </p:nvSpPr>
            <p:spPr>
              <a:xfrm>
                <a:off x="4141467" y="4726256"/>
                <a:ext cx="573638" cy="502944"/>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72" name="Elipsa 171">
                <a:extLst>
                  <a:ext uri="{FF2B5EF4-FFF2-40B4-BE49-F238E27FC236}">
                    <a16:creationId xmlns:a16="http://schemas.microsoft.com/office/drawing/2014/main" id="{D2500159-9B08-4100-B0BA-029EA144F585}"/>
                  </a:ext>
                </a:extLst>
              </p:cNvPr>
              <p:cNvSpPr/>
              <p:nvPr/>
            </p:nvSpPr>
            <p:spPr>
              <a:xfrm>
                <a:off x="4284877" y="4799533"/>
                <a:ext cx="286819" cy="69945"/>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grpSp>
      <p:sp>
        <p:nvSpPr>
          <p:cNvPr id="19" name="Volný tvar 99">
            <a:extLst>
              <a:ext uri="{FF2B5EF4-FFF2-40B4-BE49-F238E27FC236}">
                <a16:creationId xmlns:a16="http://schemas.microsoft.com/office/drawing/2014/main" id="{45D2548A-E30A-4EF0-8CFD-B76C46A51920}"/>
              </a:ext>
            </a:extLst>
          </p:cNvPr>
          <p:cNvSpPr/>
          <p:nvPr/>
        </p:nvSpPr>
        <p:spPr>
          <a:xfrm rot="827788">
            <a:off x="9063038" y="5810250"/>
            <a:ext cx="741362" cy="812800"/>
          </a:xfrm>
          <a:custGeom>
            <a:avLst/>
            <a:gdLst>
              <a:gd name="connsiteX0" fmla="*/ 206829 w 1230086"/>
              <a:gd name="connsiteY0" fmla="*/ 83457 h 5158014"/>
              <a:gd name="connsiteX1" fmla="*/ 566058 w 1230086"/>
              <a:gd name="connsiteY1" fmla="*/ 105228 h 5158014"/>
              <a:gd name="connsiteX2" fmla="*/ 685800 w 1230086"/>
              <a:gd name="connsiteY2" fmla="*/ 257628 h 5158014"/>
              <a:gd name="connsiteX3" fmla="*/ 696686 w 1230086"/>
              <a:gd name="connsiteY3" fmla="*/ 595085 h 5158014"/>
              <a:gd name="connsiteX4" fmla="*/ 664029 w 1230086"/>
              <a:gd name="connsiteY4" fmla="*/ 693057 h 5158014"/>
              <a:gd name="connsiteX5" fmla="*/ 631372 w 1230086"/>
              <a:gd name="connsiteY5" fmla="*/ 791028 h 5158014"/>
              <a:gd name="connsiteX6" fmla="*/ 555172 w 1230086"/>
              <a:gd name="connsiteY6" fmla="*/ 867228 h 5158014"/>
              <a:gd name="connsiteX7" fmla="*/ 424543 w 1230086"/>
              <a:gd name="connsiteY7" fmla="*/ 954314 h 5158014"/>
              <a:gd name="connsiteX8" fmla="*/ 250372 w 1230086"/>
              <a:gd name="connsiteY8" fmla="*/ 986971 h 5158014"/>
              <a:gd name="connsiteX9" fmla="*/ 76200 w 1230086"/>
              <a:gd name="connsiteY9" fmla="*/ 1106714 h 5158014"/>
              <a:gd name="connsiteX10" fmla="*/ 152400 w 1230086"/>
              <a:gd name="connsiteY10" fmla="*/ 1357085 h 5158014"/>
              <a:gd name="connsiteX11" fmla="*/ 43543 w 1230086"/>
              <a:gd name="connsiteY11" fmla="*/ 1531257 h 5158014"/>
              <a:gd name="connsiteX12" fmla="*/ 87086 w 1230086"/>
              <a:gd name="connsiteY12" fmla="*/ 1683657 h 5158014"/>
              <a:gd name="connsiteX13" fmla="*/ 0 w 1230086"/>
              <a:gd name="connsiteY13" fmla="*/ 1803400 h 5158014"/>
              <a:gd name="connsiteX14" fmla="*/ 87086 w 1230086"/>
              <a:gd name="connsiteY14" fmla="*/ 1944914 h 5158014"/>
              <a:gd name="connsiteX15" fmla="*/ 54429 w 1230086"/>
              <a:gd name="connsiteY15" fmla="*/ 2173514 h 5158014"/>
              <a:gd name="connsiteX16" fmla="*/ 54429 w 1230086"/>
              <a:gd name="connsiteY16" fmla="*/ 2706914 h 5158014"/>
              <a:gd name="connsiteX17" fmla="*/ 54429 w 1230086"/>
              <a:gd name="connsiteY17" fmla="*/ 3370942 h 5158014"/>
              <a:gd name="connsiteX18" fmla="*/ 43543 w 1230086"/>
              <a:gd name="connsiteY18" fmla="*/ 4111171 h 5158014"/>
              <a:gd name="connsiteX19" fmla="*/ 141515 w 1230086"/>
              <a:gd name="connsiteY19" fmla="*/ 4470400 h 5158014"/>
              <a:gd name="connsiteX20" fmla="*/ 76200 w 1230086"/>
              <a:gd name="connsiteY20" fmla="*/ 4699000 h 5158014"/>
              <a:gd name="connsiteX21" fmla="*/ 97972 w 1230086"/>
              <a:gd name="connsiteY21" fmla="*/ 4905828 h 5158014"/>
              <a:gd name="connsiteX22" fmla="*/ 185058 w 1230086"/>
              <a:gd name="connsiteY22" fmla="*/ 5123542 h 5158014"/>
              <a:gd name="connsiteX23" fmla="*/ 315686 w 1230086"/>
              <a:gd name="connsiteY23" fmla="*/ 5112657 h 5158014"/>
              <a:gd name="connsiteX24" fmla="*/ 250372 w 1230086"/>
              <a:gd name="connsiteY24" fmla="*/ 4916714 h 5158014"/>
              <a:gd name="connsiteX25" fmla="*/ 283029 w 1230086"/>
              <a:gd name="connsiteY25" fmla="*/ 4720771 h 5158014"/>
              <a:gd name="connsiteX26" fmla="*/ 261258 w 1230086"/>
              <a:gd name="connsiteY26" fmla="*/ 4318000 h 5158014"/>
              <a:gd name="connsiteX27" fmla="*/ 195943 w 1230086"/>
              <a:gd name="connsiteY27" fmla="*/ 4187371 h 5158014"/>
              <a:gd name="connsiteX28" fmla="*/ 195943 w 1230086"/>
              <a:gd name="connsiteY28" fmla="*/ 3556000 h 5158014"/>
              <a:gd name="connsiteX29" fmla="*/ 206829 w 1230086"/>
              <a:gd name="connsiteY29" fmla="*/ 2859314 h 5158014"/>
              <a:gd name="connsiteX30" fmla="*/ 185058 w 1230086"/>
              <a:gd name="connsiteY30" fmla="*/ 2217057 h 5158014"/>
              <a:gd name="connsiteX31" fmla="*/ 228600 w 1230086"/>
              <a:gd name="connsiteY31" fmla="*/ 1977571 h 5158014"/>
              <a:gd name="connsiteX32" fmla="*/ 163286 w 1230086"/>
              <a:gd name="connsiteY32" fmla="*/ 1803400 h 5158014"/>
              <a:gd name="connsiteX33" fmla="*/ 217715 w 1230086"/>
              <a:gd name="connsiteY33" fmla="*/ 1661885 h 5158014"/>
              <a:gd name="connsiteX34" fmla="*/ 185058 w 1230086"/>
              <a:gd name="connsiteY34" fmla="*/ 1476828 h 5158014"/>
              <a:gd name="connsiteX35" fmla="*/ 272143 w 1230086"/>
              <a:gd name="connsiteY35" fmla="*/ 1324428 h 5158014"/>
              <a:gd name="connsiteX36" fmla="*/ 217715 w 1230086"/>
              <a:gd name="connsiteY36" fmla="*/ 1128485 h 5158014"/>
              <a:gd name="connsiteX37" fmla="*/ 272143 w 1230086"/>
              <a:gd name="connsiteY37" fmla="*/ 1063171 h 5158014"/>
              <a:gd name="connsiteX38" fmla="*/ 468086 w 1230086"/>
              <a:gd name="connsiteY38" fmla="*/ 1204685 h 5158014"/>
              <a:gd name="connsiteX39" fmla="*/ 827315 w 1230086"/>
              <a:gd name="connsiteY39" fmla="*/ 1226457 h 5158014"/>
              <a:gd name="connsiteX40" fmla="*/ 1175658 w 1230086"/>
              <a:gd name="connsiteY40" fmla="*/ 997857 h 5158014"/>
              <a:gd name="connsiteX41" fmla="*/ 1153886 w 1230086"/>
              <a:gd name="connsiteY41" fmla="*/ 671285 h 5158014"/>
              <a:gd name="connsiteX42" fmla="*/ 914400 w 1230086"/>
              <a:gd name="connsiteY42" fmla="*/ 540657 h 5158014"/>
              <a:gd name="connsiteX43" fmla="*/ 783772 w 1230086"/>
              <a:gd name="connsiteY43" fmla="*/ 627742 h 5158014"/>
              <a:gd name="connsiteX44" fmla="*/ 783772 w 1230086"/>
              <a:gd name="connsiteY44" fmla="*/ 475342 h 5158014"/>
              <a:gd name="connsiteX45" fmla="*/ 751115 w 1230086"/>
              <a:gd name="connsiteY45" fmla="*/ 159657 h 5158014"/>
              <a:gd name="connsiteX46" fmla="*/ 555172 w 1230086"/>
              <a:gd name="connsiteY46" fmla="*/ 39914 h 5158014"/>
              <a:gd name="connsiteX47" fmla="*/ 272143 w 1230086"/>
              <a:gd name="connsiteY47" fmla="*/ 7257 h 5158014"/>
              <a:gd name="connsiteX48" fmla="*/ 206829 w 1230086"/>
              <a:gd name="connsiteY48" fmla="*/ 83457 h 5158014"/>
              <a:gd name="connsiteX0" fmla="*/ 272143 w 1230086"/>
              <a:gd name="connsiteY0" fmla="*/ 10886 h 5161643"/>
              <a:gd name="connsiteX1" fmla="*/ 566058 w 1230086"/>
              <a:gd name="connsiteY1" fmla="*/ 108857 h 5161643"/>
              <a:gd name="connsiteX2" fmla="*/ 685800 w 1230086"/>
              <a:gd name="connsiteY2" fmla="*/ 261257 h 5161643"/>
              <a:gd name="connsiteX3" fmla="*/ 696686 w 1230086"/>
              <a:gd name="connsiteY3" fmla="*/ 598714 h 5161643"/>
              <a:gd name="connsiteX4" fmla="*/ 664029 w 1230086"/>
              <a:gd name="connsiteY4" fmla="*/ 696686 h 5161643"/>
              <a:gd name="connsiteX5" fmla="*/ 631372 w 1230086"/>
              <a:gd name="connsiteY5" fmla="*/ 794657 h 5161643"/>
              <a:gd name="connsiteX6" fmla="*/ 555172 w 1230086"/>
              <a:gd name="connsiteY6" fmla="*/ 870857 h 5161643"/>
              <a:gd name="connsiteX7" fmla="*/ 424543 w 1230086"/>
              <a:gd name="connsiteY7" fmla="*/ 957943 h 5161643"/>
              <a:gd name="connsiteX8" fmla="*/ 250372 w 1230086"/>
              <a:gd name="connsiteY8" fmla="*/ 990600 h 5161643"/>
              <a:gd name="connsiteX9" fmla="*/ 76200 w 1230086"/>
              <a:gd name="connsiteY9" fmla="*/ 1110343 h 5161643"/>
              <a:gd name="connsiteX10" fmla="*/ 152400 w 1230086"/>
              <a:gd name="connsiteY10" fmla="*/ 1360714 h 5161643"/>
              <a:gd name="connsiteX11" fmla="*/ 43543 w 1230086"/>
              <a:gd name="connsiteY11" fmla="*/ 1534886 h 5161643"/>
              <a:gd name="connsiteX12" fmla="*/ 87086 w 1230086"/>
              <a:gd name="connsiteY12" fmla="*/ 1687286 h 5161643"/>
              <a:gd name="connsiteX13" fmla="*/ 0 w 1230086"/>
              <a:gd name="connsiteY13" fmla="*/ 1807029 h 5161643"/>
              <a:gd name="connsiteX14" fmla="*/ 87086 w 1230086"/>
              <a:gd name="connsiteY14" fmla="*/ 1948543 h 5161643"/>
              <a:gd name="connsiteX15" fmla="*/ 54429 w 1230086"/>
              <a:gd name="connsiteY15" fmla="*/ 2177143 h 5161643"/>
              <a:gd name="connsiteX16" fmla="*/ 54429 w 1230086"/>
              <a:gd name="connsiteY16" fmla="*/ 2710543 h 5161643"/>
              <a:gd name="connsiteX17" fmla="*/ 54429 w 1230086"/>
              <a:gd name="connsiteY17" fmla="*/ 3374571 h 5161643"/>
              <a:gd name="connsiteX18" fmla="*/ 43543 w 1230086"/>
              <a:gd name="connsiteY18" fmla="*/ 4114800 h 5161643"/>
              <a:gd name="connsiteX19" fmla="*/ 141515 w 1230086"/>
              <a:gd name="connsiteY19" fmla="*/ 4474029 h 5161643"/>
              <a:gd name="connsiteX20" fmla="*/ 76200 w 1230086"/>
              <a:gd name="connsiteY20" fmla="*/ 4702629 h 5161643"/>
              <a:gd name="connsiteX21" fmla="*/ 97972 w 1230086"/>
              <a:gd name="connsiteY21" fmla="*/ 4909457 h 5161643"/>
              <a:gd name="connsiteX22" fmla="*/ 185058 w 1230086"/>
              <a:gd name="connsiteY22" fmla="*/ 5127171 h 5161643"/>
              <a:gd name="connsiteX23" fmla="*/ 315686 w 1230086"/>
              <a:gd name="connsiteY23" fmla="*/ 5116286 h 5161643"/>
              <a:gd name="connsiteX24" fmla="*/ 250372 w 1230086"/>
              <a:gd name="connsiteY24" fmla="*/ 4920343 h 5161643"/>
              <a:gd name="connsiteX25" fmla="*/ 283029 w 1230086"/>
              <a:gd name="connsiteY25" fmla="*/ 4724400 h 5161643"/>
              <a:gd name="connsiteX26" fmla="*/ 261258 w 1230086"/>
              <a:gd name="connsiteY26" fmla="*/ 4321629 h 5161643"/>
              <a:gd name="connsiteX27" fmla="*/ 195943 w 1230086"/>
              <a:gd name="connsiteY27" fmla="*/ 4191000 h 5161643"/>
              <a:gd name="connsiteX28" fmla="*/ 195943 w 1230086"/>
              <a:gd name="connsiteY28" fmla="*/ 3559629 h 5161643"/>
              <a:gd name="connsiteX29" fmla="*/ 206829 w 1230086"/>
              <a:gd name="connsiteY29" fmla="*/ 2862943 h 5161643"/>
              <a:gd name="connsiteX30" fmla="*/ 185058 w 1230086"/>
              <a:gd name="connsiteY30" fmla="*/ 2220686 h 5161643"/>
              <a:gd name="connsiteX31" fmla="*/ 228600 w 1230086"/>
              <a:gd name="connsiteY31" fmla="*/ 1981200 h 5161643"/>
              <a:gd name="connsiteX32" fmla="*/ 163286 w 1230086"/>
              <a:gd name="connsiteY32" fmla="*/ 1807029 h 5161643"/>
              <a:gd name="connsiteX33" fmla="*/ 217715 w 1230086"/>
              <a:gd name="connsiteY33" fmla="*/ 1665514 h 5161643"/>
              <a:gd name="connsiteX34" fmla="*/ 185058 w 1230086"/>
              <a:gd name="connsiteY34" fmla="*/ 1480457 h 5161643"/>
              <a:gd name="connsiteX35" fmla="*/ 272143 w 1230086"/>
              <a:gd name="connsiteY35" fmla="*/ 1328057 h 5161643"/>
              <a:gd name="connsiteX36" fmla="*/ 217715 w 1230086"/>
              <a:gd name="connsiteY36" fmla="*/ 1132114 h 5161643"/>
              <a:gd name="connsiteX37" fmla="*/ 272143 w 1230086"/>
              <a:gd name="connsiteY37" fmla="*/ 1066800 h 5161643"/>
              <a:gd name="connsiteX38" fmla="*/ 468086 w 1230086"/>
              <a:gd name="connsiteY38" fmla="*/ 1208314 h 5161643"/>
              <a:gd name="connsiteX39" fmla="*/ 827315 w 1230086"/>
              <a:gd name="connsiteY39" fmla="*/ 1230086 h 5161643"/>
              <a:gd name="connsiteX40" fmla="*/ 1175658 w 1230086"/>
              <a:gd name="connsiteY40" fmla="*/ 1001486 h 5161643"/>
              <a:gd name="connsiteX41" fmla="*/ 1153886 w 1230086"/>
              <a:gd name="connsiteY41" fmla="*/ 674914 h 5161643"/>
              <a:gd name="connsiteX42" fmla="*/ 914400 w 1230086"/>
              <a:gd name="connsiteY42" fmla="*/ 544286 h 5161643"/>
              <a:gd name="connsiteX43" fmla="*/ 783772 w 1230086"/>
              <a:gd name="connsiteY43" fmla="*/ 631371 h 5161643"/>
              <a:gd name="connsiteX44" fmla="*/ 783772 w 1230086"/>
              <a:gd name="connsiteY44" fmla="*/ 478971 h 5161643"/>
              <a:gd name="connsiteX45" fmla="*/ 751115 w 1230086"/>
              <a:gd name="connsiteY45" fmla="*/ 163286 h 5161643"/>
              <a:gd name="connsiteX46" fmla="*/ 555172 w 1230086"/>
              <a:gd name="connsiteY46" fmla="*/ 43543 h 5161643"/>
              <a:gd name="connsiteX47" fmla="*/ 272143 w 1230086"/>
              <a:gd name="connsiteY47" fmla="*/ 10886 h 5161643"/>
              <a:gd name="connsiteX0" fmla="*/ 555172 w 1230086"/>
              <a:gd name="connsiteY0" fmla="*/ 9071 h 5127171"/>
              <a:gd name="connsiteX1" fmla="*/ 566058 w 1230086"/>
              <a:gd name="connsiteY1" fmla="*/ 74385 h 5127171"/>
              <a:gd name="connsiteX2" fmla="*/ 685800 w 1230086"/>
              <a:gd name="connsiteY2" fmla="*/ 226785 h 5127171"/>
              <a:gd name="connsiteX3" fmla="*/ 696686 w 1230086"/>
              <a:gd name="connsiteY3" fmla="*/ 564242 h 5127171"/>
              <a:gd name="connsiteX4" fmla="*/ 664029 w 1230086"/>
              <a:gd name="connsiteY4" fmla="*/ 662214 h 5127171"/>
              <a:gd name="connsiteX5" fmla="*/ 631372 w 1230086"/>
              <a:gd name="connsiteY5" fmla="*/ 760185 h 5127171"/>
              <a:gd name="connsiteX6" fmla="*/ 555172 w 1230086"/>
              <a:gd name="connsiteY6" fmla="*/ 836385 h 5127171"/>
              <a:gd name="connsiteX7" fmla="*/ 424543 w 1230086"/>
              <a:gd name="connsiteY7" fmla="*/ 923471 h 5127171"/>
              <a:gd name="connsiteX8" fmla="*/ 250372 w 1230086"/>
              <a:gd name="connsiteY8" fmla="*/ 956128 h 5127171"/>
              <a:gd name="connsiteX9" fmla="*/ 76200 w 1230086"/>
              <a:gd name="connsiteY9" fmla="*/ 1075871 h 5127171"/>
              <a:gd name="connsiteX10" fmla="*/ 152400 w 1230086"/>
              <a:gd name="connsiteY10" fmla="*/ 1326242 h 5127171"/>
              <a:gd name="connsiteX11" fmla="*/ 43543 w 1230086"/>
              <a:gd name="connsiteY11" fmla="*/ 1500414 h 5127171"/>
              <a:gd name="connsiteX12" fmla="*/ 87086 w 1230086"/>
              <a:gd name="connsiteY12" fmla="*/ 1652814 h 5127171"/>
              <a:gd name="connsiteX13" fmla="*/ 0 w 1230086"/>
              <a:gd name="connsiteY13" fmla="*/ 1772557 h 5127171"/>
              <a:gd name="connsiteX14" fmla="*/ 87086 w 1230086"/>
              <a:gd name="connsiteY14" fmla="*/ 1914071 h 5127171"/>
              <a:gd name="connsiteX15" fmla="*/ 54429 w 1230086"/>
              <a:gd name="connsiteY15" fmla="*/ 2142671 h 5127171"/>
              <a:gd name="connsiteX16" fmla="*/ 54429 w 1230086"/>
              <a:gd name="connsiteY16" fmla="*/ 2676071 h 5127171"/>
              <a:gd name="connsiteX17" fmla="*/ 54429 w 1230086"/>
              <a:gd name="connsiteY17" fmla="*/ 3340099 h 5127171"/>
              <a:gd name="connsiteX18" fmla="*/ 43543 w 1230086"/>
              <a:gd name="connsiteY18" fmla="*/ 4080328 h 5127171"/>
              <a:gd name="connsiteX19" fmla="*/ 141515 w 1230086"/>
              <a:gd name="connsiteY19" fmla="*/ 4439557 h 5127171"/>
              <a:gd name="connsiteX20" fmla="*/ 76200 w 1230086"/>
              <a:gd name="connsiteY20" fmla="*/ 4668157 h 5127171"/>
              <a:gd name="connsiteX21" fmla="*/ 97972 w 1230086"/>
              <a:gd name="connsiteY21" fmla="*/ 4874985 h 5127171"/>
              <a:gd name="connsiteX22" fmla="*/ 185058 w 1230086"/>
              <a:gd name="connsiteY22" fmla="*/ 5092699 h 5127171"/>
              <a:gd name="connsiteX23" fmla="*/ 315686 w 1230086"/>
              <a:gd name="connsiteY23" fmla="*/ 5081814 h 5127171"/>
              <a:gd name="connsiteX24" fmla="*/ 250372 w 1230086"/>
              <a:gd name="connsiteY24" fmla="*/ 4885871 h 5127171"/>
              <a:gd name="connsiteX25" fmla="*/ 283029 w 1230086"/>
              <a:gd name="connsiteY25" fmla="*/ 4689928 h 5127171"/>
              <a:gd name="connsiteX26" fmla="*/ 261258 w 1230086"/>
              <a:gd name="connsiteY26" fmla="*/ 4287157 h 5127171"/>
              <a:gd name="connsiteX27" fmla="*/ 195943 w 1230086"/>
              <a:gd name="connsiteY27" fmla="*/ 4156528 h 5127171"/>
              <a:gd name="connsiteX28" fmla="*/ 195943 w 1230086"/>
              <a:gd name="connsiteY28" fmla="*/ 3525157 h 5127171"/>
              <a:gd name="connsiteX29" fmla="*/ 206829 w 1230086"/>
              <a:gd name="connsiteY29" fmla="*/ 2828471 h 5127171"/>
              <a:gd name="connsiteX30" fmla="*/ 185058 w 1230086"/>
              <a:gd name="connsiteY30" fmla="*/ 2186214 h 5127171"/>
              <a:gd name="connsiteX31" fmla="*/ 228600 w 1230086"/>
              <a:gd name="connsiteY31" fmla="*/ 1946728 h 5127171"/>
              <a:gd name="connsiteX32" fmla="*/ 163286 w 1230086"/>
              <a:gd name="connsiteY32" fmla="*/ 1772557 h 5127171"/>
              <a:gd name="connsiteX33" fmla="*/ 217715 w 1230086"/>
              <a:gd name="connsiteY33" fmla="*/ 1631042 h 5127171"/>
              <a:gd name="connsiteX34" fmla="*/ 185058 w 1230086"/>
              <a:gd name="connsiteY34" fmla="*/ 1445985 h 5127171"/>
              <a:gd name="connsiteX35" fmla="*/ 272143 w 1230086"/>
              <a:gd name="connsiteY35" fmla="*/ 1293585 h 5127171"/>
              <a:gd name="connsiteX36" fmla="*/ 217715 w 1230086"/>
              <a:gd name="connsiteY36" fmla="*/ 1097642 h 5127171"/>
              <a:gd name="connsiteX37" fmla="*/ 272143 w 1230086"/>
              <a:gd name="connsiteY37" fmla="*/ 1032328 h 5127171"/>
              <a:gd name="connsiteX38" fmla="*/ 468086 w 1230086"/>
              <a:gd name="connsiteY38" fmla="*/ 1173842 h 5127171"/>
              <a:gd name="connsiteX39" fmla="*/ 827315 w 1230086"/>
              <a:gd name="connsiteY39" fmla="*/ 1195614 h 5127171"/>
              <a:gd name="connsiteX40" fmla="*/ 1175658 w 1230086"/>
              <a:gd name="connsiteY40" fmla="*/ 967014 h 5127171"/>
              <a:gd name="connsiteX41" fmla="*/ 1153886 w 1230086"/>
              <a:gd name="connsiteY41" fmla="*/ 640442 h 5127171"/>
              <a:gd name="connsiteX42" fmla="*/ 914400 w 1230086"/>
              <a:gd name="connsiteY42" fmla="*/ 509814 h 5127171"/>
              <a:gd name="connsiteX43" fmla="*/ 783772 w 1230086"/>
              <a:gd name="connsiteY43" fmla="*/ 596899 h 5127171"/>
              <a:gd name="connsiteX44" fmla="*/ 783772 w 1230086"/>
              <a:gd name="connsiteY44" fmla="*/ 444499 h 5127171"/>
              <a:gd name="connsiteX45" fmla="*/ 751115 w 1230086"/>
              <a:gd name="connsiteY45" fmla="*/ 128814 h 5127171"/>
              <a:gd name="connsiteX46" fmla="*/ 555172 w 1230086"/>
              <a:gd name="connsiteY46" fmla="*/ 9071 h 5127171"/>
              <a:gd name="connsiteX0" fmla="*/ 751115 w 1230086"/>
              <a:gd name="connsiteY0" fmla="*/ 70757 h 5069114"/>
              <a:gd name="connsiteX1" fmla="*/ 566058 w 1230086"/>
              <a:gd name="connsiteY1" fmla="*/ 16328 h 5069114"/>
              <a:gd name="connsiteX2" fmla="*/ 685800 w 1230086"/>
              <a:gd name="connsiteY2" fmla="*/ 168728 h 5069114"/>
              <a:gd name="connsiteX3" fmla="*/ 696686 w 1230086"/>
              <a:gd name="connsiteY3" fmla="*/ 506185 h 5069114"/>
              <a:gd name="connsiteX4" fmla="*/ 664029 w 1230086"/>
              <a:gd name="connsiteY4" fmla="*/ 604157 h 5069114"/>
              <a:gd name="connsiteX5" fmla="*/ 631372 w 1230086"/>
              <a:gd name="connsiteY5" fmla="*/ 702128 h 5069114"/>
              <a:gd name="connsiteX6" fmla="*/ 555172 w 1230086"/>
              <a:gd name="connsiteY6" fmla="*/ 778328 h 5069114"/>
              <a:gd name="connsiteX7" fmla="*/ 424543 w 1230086"/>
              <a:gd name="connsiteY7" fmla="*/ 865414 h 5069114"/>
              <a:gd name="connsiteX8" fmla="*/ 250372 w 1230086"/>
              <a:gd name="connsiteY8" fmla="*/ 898071 h 5069114"/>
              <a:gd name="connsiteX9" fmla="*/ 76200 w 1230086"/>
              <a:gd name="connsiteY9" fmla="*/ 1017814 h 5069114"/>
              <a:gd name="connsiteX10" fmla="*/ 152400 w 1230086"/>
              <a:gd name="connsiteY10" fmla="*/ 1268185 h 5069114"/>
              <a:gd name="connsiteX11" fmla="*/ 43543 w 1230086"/>
              <a:gd name="connsiteY11" fmla="*/ 1442357 h 5069114"/>
              <a:gd name="connsiteX12" fmla="*/ 87086 w 1230086"/>
              <a:gd name="connsiteY12" fmla="*/ 1594757 h 5069114"/>
              <a:gd name="connsiteX13" fmla="*/ 0 w 1230086"/>
              <a:gd name="connsiteY13" fmla="*/ 1714500 h 5069114"/>
              <a:gd name="connsiteX14" fmla="*/ 87086 w 1230086"/>
              <a:gd name="connsiteY14" fmla="*/ 1856014 h 5069114"/>
              <a:gd name="connsiteX15" fmla="*/ 54429 w 1230086"/>
              <a:gd name="connsiteY15" fmla="*/ 2084614 h 5069114"/>
              <a:gd name="connsiteX16" fmla="*/ 54429 w 1230086"/>
              <a:gd name="connsiteY16" fmla="*/ 2618014 h 5069114"/>
              <a:gd name="connsiteX17" fmla="*/ 54429 w 1230086"/>
              <a:gd name="connsiteY17" fmla="*/ 3282042 h 5069114"/>
              <a:gd name="connsiteX18" fmla="*/ 43543 w 1230086"/>
              <a:gd name="connsiteY18" fmla="*/ 4022271 h 5069114"/>
              <a:gd name="connsiteX19" fmla="*/ 141515 w 1230086"/>
              <a:gd name="connsiteY19" fmla="*/ 4381500 h 5069114"/>
              <a:gd name="connsiteX20" fmla="*/ 76200 w 1230086"/>
              <a:gd name="connsiteY20" fmla="*/ 4610100 h 5069114"/>
              <a:gd name="connsiteX21" fmla="*/ 97972 w 1230086"/>
              <a:gd name="connsiteY21" fmla="*/ 4816928 h 5069114"/>
              <a:gd name="connsiteX22" fmla="*/ 185058 w 1230086"/>
              <a:gd name="connsiteY22" fmla="*/ 5034642 h 5069114"/>
              <a:gd name="connsiteX23" fmla="*/ 315686 w 1230086"/>
              <a:gd name="connsiteY23" fmla="*/ 5023757 h 5069114"/>
              <a:gd name="connsiteX24" fmla="*/ 250372 w 1230086"/>
              <a:gd name="connsiteY24" fmla="*/ 4827814 h 5069114"/>
              <a:gd name="connsiteX25" fmla="*/ 283029 w 1230086"/>
              <a:gd name="connsiteY25" fmla="*/ 4631871 h 5069114"/>
              <a:gd name="connsiteX26" fmla="*/ 261258 w 1230086"/>
              <a:gd name="connsiteY26" fmla="*/ 4229100 h 5069114"/>
              <a:gd name="connsiteX27" fmla="*/ 195943 w 1230086"/>
              <a:gd name="connsiteY27" fmla="*/ 4098471 h 5069114"/>
              <a:gd name="connsiteX28" fmla="*/ 195943 w 1230086"/>
              <a:gd name="connsiteY28" fmla="*/ 3467100 h 5069114"/>
              <a:gd name="connsiteX29" fmla="*/ 206829 w 1230086"/>
              <a:gd name="connsiteY29" fmla="*/ 2770414 h 5069114"/>
              <a:gd name="connsiteX30" fmla="*/ 185058 w 1230086"/>
              <a:gd name="connsiteY30" fmla="*/ 2128157 h 5069114"/>
              <a:gd name="connsiteX31" fmla="*/ 228600 w 1230086"/>
              <a:gd name="connsiteY31" fmla="*/ 1888671 h 5069114"/>
              <a:gd name="connsiteX32" fmla="*/ 163286 w 1230086"/>
              <a:gd name="connsiteY32" fmla="*/ 1714500 h 5069114"/>
              <a:gd name="connsiteX33" fmla="*/ 217715 w 1230086"/>
              <a:gd name="connsiteY33" fmla="*/ 1572985 h 5069114"/>
              <a:gd name="connsiteX34" fmla="*/ 185058 w 1230086"/>
              <a:gd name="connsiteY34" fmla="*/ 1387928 h 5069114"/>
              <a:gd name="connsiteX35" fmla="*/ 272143 w 1230086"/>
              <a:gd name="connsiteY35" fmla="*/ 1235528 h 5069114"/>
              <a:gd name="connsiteX36" fmla="*/ 217715 w 1230086"/>
              <a:gd name="connsiteY36" fmla="*/ 1039585 h 5069114"/>
              <a:gd name="connsiteX37" fmla="*/ 272143 w 1230086"/>
              <a:gd name="connsiteY37" fmla="*/ 974271 h 5069114"/>
              <a:gd name="connsiteX38" fmla="*/ 468086 w 1230086"/>
              <a:gd name="connsiteY38" fmla="*/ 1115785 h 5069114"/>
              <a:gd name="connsiteX39" fmla="*/ 827315 w 1230086"/>
              <a:gd name="connsiteY39" fmla="*/ 1137557 h 5069114"/>
              <a:gd name="connsiteX40" fmla="*/ 1175658 w 1230086"/>
              <a:gd name="connsiteY40" fmla="*/ 908957 h 5069114"/>
              <a:gd name="connsiteX41" fmla="*/ 1153886 w 1230086"/>
              <a:gd name="connsiteY41" fmla="*/ 582385 h 5069114"/>
              <a:gd name="connsiteX42" fmla="*/ 914400 w 1230086"/>
              <a:gd name="connsiteY42" fmla="*/ 451757 h 5069114"/>
              <a:gd name="connsiteX43" fmla="*/ 783772 w 1230086"/>
              <a:gd name="connsiteY43" fmla="*/ 538842 h 5069114"/>
              <a:gd name="connsiteX44" fmla="*/ 783772 w 1230086"/>
              <a:gd name="connsiteY44" fmla="*/ 386442 h 5069114"/>
              <a:gd name="connsiteX45" fmla="*/ 751115 w 1230086"/>
              <a:gd name="connsiteY45" fmla="*/ 70757 h 5069114"/>
              <a:gd name="connsiteX0" fmla="*/ 751115 w 1230086"/>
              <a:gd name="connsiteY0" fmla="*/ 36286 h 5034643"/>
              <a:gd name="connsiteX1" fmla="*/ 685800 w 1230086"/>
              <a:gd name="connsiteY1" fmla="*/ 134257 h 5034643"/>
              <a:gd name="connsiteX2" fmla="*/ 696686 w 1230086"/>
              <a:gd name="connsiteY2" fmla="*/ 471714 h 5034643"/>
              <a:gd name="connsiteX3" fmla="*/ 664029 w 1230086"/>
              <a:gd name="connsiteY3" fmla="*/ 569686 h 5034643"/>
              <a:gd name="connsiteX4" fmla="*/ 631372 w 1230086"/>
              <a:gd name="connsiteY4" fmla="*/ 667657 h 5034643"/>
              <a:gd name="connsiteX5" fmla="*/ 555172 w 1230086"/>
              <a:gd name="connsiteY5" fmla="*/ 743857 h 5034643"/>
              <a:gd name="connsiteX6" fmla="*/ 424543 w 1230086"/>
              <a:gd name="connsiteY6" fmla="*/ 830943 h 5034643"/>
              <a:gd name="connsiteX7" fmla="*/ 250372 w 1230086"/>
              <a:gd name="connsiteY7" fmla="*/ 863600 h 5034643"/>
              <a:gd name="connsiteX8" fmla="*/ 76200 w 1230086"/>
              <a:gd name="connsiteY8" fmla="*/ 983343 h 5034643"/>
              <a:gd name="connsiteX9" fmla="*/ 152400 w 1230086"/>
              <a:gd name="connsiteY9" fmla="*/ 1233714 h 5034643"/>
              <a:gd name="connsiteX10" fmla="*/ 43543 w 1230086"/>
              <a:gd name="connsiteY10" fmla="*/ 1407886 h 5034643"/>
              <a:gd name="connsiteX11" fmla="*/ 87086 w 1230086"/>
              <a:gd name="connsiteY11" fmla="*/ 1560286 h 5034643"/>
              <a:gd name="connsiteX12" fmla="*/ 0 w 1230086"/>
              <a:gd name="connsiteY12" fmla="*/ 1680029 h 5034643"/>
              <a:gd name="connsiteX13" fmla="*/ 87086 w 1230086"/>
              <a:gd name="connsiteY13" fmla="*/ 1821543 h 5034643"/>
              <a:gd name="connsiteX14" fmla="*/ 54429 w 1230086"/>
              <a:gd name="connsiteY14" fmla="*/ 2050143 h 5034643"/>
              <a:gd name="connsiteX15" fmla="*/ 54429 w 1230086"/>
              <a:gd name="connsiteY15" fmla="*/ 2583543 h 5034643"/>
              <a:gd name="connsiteX16" fmla="*/ 54429 w 1230086"/>
              <a:gd name="connsiteY16" fmla="*/ 3247571 h 5034643"/>
              <a:gd name="connsiteX17" fmla="*/ 43543 w 1230086"/>
              <a:gd name="connsiteY17" fmla="*/ 3987800 h 5034643"/>
              <a:gd name="connsiteX18" fmla="*/ 141515 w 1230086"/>
              <a:gd name="connsiteY18" fmla="*/ 4347029 h 5034643"/>
              <a:gd name="connsiteX19" fmla="*/ 76200 w 1230086"/>
              <a:gd name="connsiteY19" fmla="*/ 4575629 h 5034643"/>
              <a:gd name="connsiteX20" fmla="*/ 97972 w 1230086"/>
              <a:gd name="connsiteY20" fmla="*/ 4782457 h 5034643"/>
              <a:gd name="connsiteX21" fmla="*/ 185058 w 1230086"/>
              <a:gd name="connsiteY21" fmla="*/ 5000171 h 5034643"/>
              <a:gd name="connsiteX22" fmla="*/ 315686 w 1230086"/>
              <a:gd name="connsiteY22" fmla="*/ 4989286 h 5034643"/>
              <a:gd name="connsiteX23" fmla="*/ 250372 w 1230086"/>
              <a:gd name="connsiteY23" fmla="*/ 4793343 h 5034643"/>
              <a:gd name="connsiteX24" fmla="*/ 283029 w 1230086"/>
              <a:gd name="connsiteY24" fmla="*/ 4597400 h 5034643"/>
              <a:gd name="connsiteX25" fmla="*/ 261258 w 1230086"/>
              <a:gd name="connsiteY25" fmla="*/ 4194629 h 5034643"/>
              <a:gd name="connsiteX26" fmla="*/ 195943 w 1230086"/>
              <a:gd name="connsiteY26" fmla="*/ 4064000 h 5034643"/>
              <a:gd name="connsiteX27" fmla="*/ 195943 w 1230086"/>
              <a:gd name="connsiteY27" fmla="*/ 3432629 h 5034643"/>
              <a:gd name="connsiteX28" fmla="*/ 206829 w 1230086"/>
              <a:gd name="connsiteY28" fmla="*/ 2735943 h 5034643"/>
              <a:gd name="connsiteX29" fmla="*/ 185058 w 1230086"/>
              <a:gd name="connsiteY29" fmla="*/ 2093686 h 5034643"/>
              <a:gd name="connsiteX30" fmla="*/ 228600 w 1230086"/>
              <a:gd name="connsiteY30" fmla="*/ 1854200 h 5034643"/>
              <a:gd name="connsiteX31" fmla="*/ 163286 w 1230086"/>
              <a:gd name="connsiteY31" fmla="*/ 1680029 h 5034643"/>
              <a:gd name="connsiteX32" fmla="*/ 217715 w 1230086"/>
              <a:gd name="connsiteY32" fmla="*/ 1538514 h 5034643"/>
              <a:gd name="connsiteX33" fmla="*/ 185058 w 1230086"/>
              <a:gd name="connsiteY33" fmla="*/ 1353457 h 5034643"/>
              <a:gd name="connsiteX34" fmla="*/ 272143 w 1230086"/>
              <a:gd name="connsiteY34" fmla="*/ 1201057 h 5034643"/>
              <a:gd name="connsiteX35" fmla="*/ 217715 w 1230086"/>
              <a:gd name="connsiteY35" fmla="*/ 1005114 h 5034643"/>
              <a:gd name="connsiteX36" fmla="*/ 272143 w 1230086"/>
              <a:gd name="connsiteY36" fmla="*/ 939800 h 5034643"/>
              <a:gd name="connsiteX37" fmla="*/ 468086 w 1230086"/>
              <a:gd name="connsiteY37" fmla="*/ 1081314 h 5034643"/>
              <a:gd name="connsiteX38" fmla="*/ 827315 w 1230086"/>
              <a:gd name="connsiteY38" fmla="*/ 1103086 h 5034643"/>
              <a:gd name="connsiteX39" fmla="*/ 1175658 w 1230086"/>
              <a:gd name="connsiteY39" fmla="*/ 874486 h 5034643"/>
              <a:gd name="connsiteX40" fmla="*/ 1153886 w 1230086"/>
              <a:gd name="connsiteY40" fmla="*/ 547914 h 5034643"/>
              <a:gd name="connsiteX41" fmla="*/ 914400 w 1230086"/>
              <a:gd name="connsiteY41" fmla="*/ 417286 h 5034643"/>
              <a:gd name="connsiteX42" fmla="*/ 783772 w 1230086"/>
              <a:gd name="connsiteY42" fmla="*/ 504371 h 5034643"/>
              <a:gd name="connsiteX43" fmla="*/ 783772 w 1230086"/>
              <a:gd name="connsiteY43" fmla="*/ 351971 h 5034643"/>
              <a:gd name="connsiteX44" fmla="*/ 751115 w 1230086"/>
              <a:gd name="connsiteY44" fmla="*/ 36286 h 5034643"/>
              <a:gd name="connsiteX0" fmla="*/ 783772 w 1230086"/>
              <a:gd name="connsiteY0" fmla="*/ 237671 h 4920343"/>
              <a:gd name="connsiteX1" fmla="*/ 685800 w 1230086"/>
              <a:gd name="connsiteY1" fmla="*/ 19957 h 4920343"/>
              <a:gd name="connsiteX2" fmla="*/ 696686 w 1230086"/>
              <a:gd name="connsiteY2" fmla="*/ 357414 h 4920343"/>
              <a:gd name="connsiteX3" fmla="*/ 664029 w 1230086"/>
              <a:gd name="connsiteY3" fmla="*/ 455386 h 4920343"/>
              <a:gd name="connsiteX4" fmla="*/ 631372 w 1230086"/>
              <a:gd name="connsiteY4" fmla="*/ 553357 h 4920343"/>
              <a:gd name="connsiteX5" fmla="*/ 555172 w 1230086"/>
              <a:gd name="connsiteY5" fmla="*/ 629557 h 4920343"/>
              <a:gd name="connsiteX6" fmla="*/ 424543 w 1230086"/>
              <a:gd name="connsiteY6" fmla="*/ 716643 h 4920343"/>
              <a:gd name="connsiteX7" fmla="*/ 250372 w 1230086"/>
              <a:gd name="connsiteY7" fmla="*/ 749300 h 4920343"/>
              <a:gd name="connsiteX8" fmla="*/ 76200 w 1230086"/>
              <a:gd name="connsiteY8" fmla="*/ 869043 h 4920343"/>
              <a:gd name="connsiteX9" fmla="*/ 152400 w 1230086"/>
              <a:gd name="connsiteY9" fmla="*/ 1119414 h 4920343"/>
              <a:gd name="connsiteX10" fmla="*/ 43543 w 1230086"/>
              <a:gd name="connsiteY10" fmla="*/ 1293586 h 4920343"/>
              <a:gd name="connsiteX11" fmla="*/ 87086 w 1230086"/>
              <a:gd name="connsiteY11" fmla="*/ 1445986 h 4920343"/>
              <a:gd name="connsiteX12" fmla="*/ 0 w 1230086"/>
              <a:gd name="connsiteY12" fmla="*/ 1565729 h 4920343"/>
              <a:gd name="connsiteX13" fmla="*/ 87086 w 1230086"/>
              <a:gd name="connsiteY13" fmla="*/ 1707243 h 4920343"/>
              <a:gd name="connsiteX14" fmla="*/ 54429 w 1230086"/>
              <a:gd name="connsiteY14" fmla="*/ 1935843 h 4920343"/>
              <a:gd name="connsiteX15" fmla="*/ 54429 w 1230086"/>
              <a:gd name="connsiteY15" fmla="*/ 2469243 h 4920343"/>
              <a:gd name="connsiteX16" fmla="*/ 54429 w 1230086"/>
              <a:gd name="connsiteY16" fmla="*/ 3133271 h 4920343"/>
              <a:gd name="connsiteX17" fmla="*/ 43543 w 1230086"/>
              <a:gd name="connsiteY17" fmla="*/ 3873500 h 4920343"/>
              <a:gd name="connsiteX18" fmla="*/ 141515 w 1230086"/>
              <a:gd name="connsiteY18" fmla="*/ 4232729 h 4920343"/>
              <a:gd name="connsiteX19" fmla="*/ 76200 w 1230086"/>
              <a:gd name="connsiteY19" fmla="*/ 4461329 h 4920343"/>
              <a:gd name="connsiteX20" fmla="*/ 97972 w 1230086"/>
              <a:gd name="connsiteY20" fmla="*/ 4668157 h 4920343"/>
              <a:gd name="connsiteX21" fmla="*/ 185058 w 1230086"/>
              <a:gd name="connsiteY21" fmla="*/ 4885871 h 4920343"/>
              <a:gd name="connsiteX22" fmla="*/ 315686 w 1230086"/>
              <a:gd name="connsiteY22" fmla="*/ 4874986 h 4920343"/>
              <a:gd name="connsiteX23" fmla="*/ 250372 w 1230086"/>
              <a:gd name="connsiteY23" fmla="*/ 4679043 h 4920343"/>
              <a:gd name="connsiteX24" fmla="*/ 283029 w 1230086"/>
              <a:gd name="connsiteY24" fmla="*/ 4483100 h 4920343"/>
              <a:gd name="connsiteX25" fmla="*/ 261258 w 1230086"/>
              <a:gd name="connsiteY25" fmla="*/ 4080329 h 4920343"/>
              <a:gd name="connsiteX26" fmla="*/ 195943 w 1230086"/>
              <a:gd name="connsiteY26" fmla="*/ 3949700 h 4920343"/>
              <a:gd name="connsiteX27" fmla="*/ 195943 w 1230086"/>
              <a:gd name="connsiteY27" fmla="*/ 3318329 h 4920343"/>
              <a:gd name="connsiteX28" fmla="*/ 206829 w 1230086"/>
              <a:gd name="connsiteY28" fmla="*/ 2621643 h 4920343"/>
              <a:gd name="connsiteX29" fmla="*/ 185058 w 1230086"/>
              <a:gd name="connsiteY29" fmla="*/ 1979386 h 4920343"/>
              <a:gd name="connsiteX30" fmla="*/ 228600 w 1230086"/>
              <a:gd name="connsiteY30" fmla="*/ 1739900 h 4920343"/>
              <a:gd name="connsiteX31" fmla="*/ 163286 w 1230086"/>
              <a:gd name="connsiteY31" fmla="*/ 1565729 h 4920343"/>
              <a:gd name="connsiteX32" fmla="*/ 217715 w 1230086"/>
              <a:gd name="connsiteY32" fmla="*/ 1424214 h 4920343"/>
              <a:gd name="connsiteX33" fmla="*/ 185058 w 1230086"/>
              <a:gd name="connsiteY33" fmla="*/ 1239157 h 4920343"/>
              <a:gd name="connsiteX34" fmla="*/ 272143 w 1230086"/>
              <a:gd name="connsiteY34" fmla="*/ 1086757 h 4920343"/>
              <a:gd name="connsiteX35" fmla="*/ 217715 w 1230086"/>
              <a:gd name="connsiteY35" fmla="*/ 890814 h 4920343"/>
              <a:gd name="connsiteX36" fmla="*/ 272143 w 1230086"/>
              <a:gd name="connsiteY36" fmla="*/ 825500 h 4920343"/>
              <a:gd name="connsiteX37" fmla="*/ 468086 w 1230086"/>
              <a:gd name="connsiteY37" fmla="*/ 967014 h 4920343"/>
              <a:gd name="connsiteX38" fmla="*/ 827315 w 1230086"/>
              <a:gd name="connsiteY38" fmla="*/ 988786 h 4920343"/>
              <a:gd name="connsiteX39" fmla="*/ 1175658 w 1230086"/>
              <a:gd name="connsiteY39" fmla="*/ 760186 h 4920343"/>
              <a:gd name="connsiteX40" fmla="*/ 1153886 w 1230086"/>
              <a:gd name="connsiteY40" fmla="*/ 433614 h 4920343"/>
              <a:gd name="connsiteX41" fmla="*/ 914400 w 1230086"/>
              <a:gd name="connsiteY41" fmla="*/ 302986 h 4920343"/>
              <a:gd name="connsiteX42" fmla="*/ 783772 w 1230086"/>
              <a:gd name="connsiteY42" fmla="*/ 390071 h 4920343"/>
              <a:gd name="connsiteX43" fmla="*/ 783772 w 1230086"/>
              <a:gd name="connsiteY43" fmla="*/ 237671 h 4920343"/>
              <a:gd name="connsiteX0" fmla="*/ 783772 w 1230086"/>
              <a:gd name="connsiteY0" fmla="*/ 20611 h 4703283"/>
              <a:gd name="connsiteX1" fmla="*/ 719947 w 1230086"/>
              <a:gd name="connsiteY1" fmla="*/ 49348 h 4703283"/>
              <a:gd name="connsiteX2" fmla="*/ 696686 w 1230086"/>
              <a:gd name="connsiteY2" fmla="*/ 140354 h 4703283"/>
              <a:gd name="connsiteX3" fmla="*/ 664029 w 1230086"/>
              <a:gd name="connsiteY3" fmla="*/ 238326 h 4703283"/>
              <a:gd name="connsiteX4" fmla="*/ 631372 w 1230086"/>
              <a:gd name="connsiteY4" fmla="*/ 336297 h 4703283"/>
              <a:gd name="connsiteX5" fmla="*/ 555172 w 1230086"/>
              <a:gd name="connsiteY5" fmla="*/ 412497 h 4703283"/>
              <a:gd name="connsiteX6" fmla="*/ 424543 w 1230086"/>
              <a:gd name="connsiteY6" fmla="*/ 499583 h 4703283"/>
              <a:gd name="connsiteX7" fmla="*/ 250372 w 1230086"/>
              <a:gd name="connsiteY7" fmla="*/ 532240 h 4703283"/>
              <a:gd name="connsiteX8" fmla="*/ 76200 w 1230086"/>
              <a:gd name="connsiteY8" fmla="*/ 651983 h 4703283"/>
              <a:gd name="connsiteX9" fmla="*/ 152400 w 1230086"/>
              <a:gd name="connsiteY9" fmla="*/ 902354 h 4703283"/>
              <a:gd name="connsiteX10" fmla="*/ 43543 w 1230086"/>
              <a:gd name="connsiteY10" fmla="*/ 1076526 h 4703283"/>
              <a:gd name="connsiteX11" fmla="*/ 87086 w 1230086"/>
              <a:gd name="connsiteY11" fmla="*/ 1228926 h 4703283"/>
              <a:gd name="connsiteX12" fmla="*/ 0 w 1230086"/>
              <a:gd name="connsiteY12" fmla="*/ 1348669 h 4703283"/>
              <a:gd name="connsiteX13" fmla="*/ 87086 w 1230086"/>
              <a:gd name="connsiteY13" fmla="*/ 1490183 h 4703283"/>
              <a:gd name="connsiteX14" fmla="*/ 54429 w 1230086"/>
              <a:gd name="connsiteY14" fmla="*/ 1718783 h 4703283"/>
              <a:gd name="connsiteX15" fmla="*/ 54429 w 1230086"/>
              <a:gd name="connsiteY15" fmla="*/ 2252183 h 4703283"/>
              <a:gd name="connsiteX16" fmla="*/ 54429 w 1230086"/>
              <a:gd name="connsiteY16" fmla="*/ 2916211 h 4703283"/>
              <a:gd name="connsiteX17" fmla="*/ 43543 w 1230086"/>
              <a:gd name="connsiteY17" fmla="*/ 3656440 h 4703283"/>
              <a:gd name="connsiteX18" fmla="*/ 141515 w 1230086"/>
              <a:gd name="connsiteY18" fmla="*/ 4015669 h 4703283"/>
              <a:gd name="connsiteX19" fmla="*/ 76200 w 1230086"/>
              <a:gd name="connsiteY19" fmla="*/ 4244269 h 4703283"/>
              <a:gd name="connsiteX20" fmla="*/ 97972 w 1230086"/>
              <a:gd name="connsiteY20" fmla="*/ 4451097 h 4703283"/>
              <a:gd name="connsiteX21" fmla="*/ 185058 w 1230086"/>
              <a:gd name="connsiteY21" fmla="*/ 4668811 h 4703283"/>
              <a:gd name="connsiteX22" fmla="*/ 315686 w 1230086"/>
              <a:gd name="connsiteY22" fmla="*/ 4657926 h 4703283"/>
              <a:gd name="connsiteX23" fmla="*/ 250372 w 1230086"/>
              <a:gd name="connsiteY23" fmla="*/ 4461983 h 4703283"/>
              <a:gd name="connsiteX24" fmla="*/ 283029 w 1230086"/>
              <a:gd name="connsiteY24" fmla="*/ 4266040 h 4703283"/>
              <a:gd name="connsiteX25" fmla="*/ 261258 w 1230086"/>
              <a:gd name="connsiteY25" fmla="*/ 3863269 h 4703283"/>
              <a:gd name="connsiteX26" fmla="*/ 195943 w 1230086"/>
              <a:gd name="connsiteY26" fmla="*/ 3732640 h 4703283"/>
              <a:gd name="connsiteX27" fmla="*/ 195943 w 1230086"/>
              <a:gd name="connsiteY27" fmla="*/ 3101269 h 4703283"/>
              <a:gd name="connsiteX28" fmla="*/ 206829 w 1230086"/>
              <a:gd name="connsiteY28" fmla="*/ 2404583 h 4703283"/>
              <a:gd name="connsiteX29" fmla="*/ 185058 w 1230086"/>
              <a:gd name="connsiteY29" fmla="*/ 1762326 h 4703283"/>
              <a:gd name="connsiteX30" fmla="*/ 228600 w 1230086"/>
              <a:gd name="connsiteY30" fmla="*/ 1522840 h 4703283"/>
              <a:gd name="connsiteX31" fmla="*/ 163286 w 1230086"/>
              <a:gd name="connsiteY31" fmla="*/ 1348669 h 4703283"/>
              <a:gd name="connsiteX32" fmla="*/ 217715 w 1230086"/>
              <a:gd name="connsiteY32" fmla="*/ 1207154 h 4703283"/>
              <a:gd name="connsiteX33" fmla="*/ 185058 w 1230086"/>
              <a:gd name="connsiteY33" fmla="*/ 1022097 h 4703283"/>
              <a:gd name="connsiteX34" fmla="*/ 272143 w 1230086"/>
              <a:gd name="connsiteY34" fmla="*/ 869697 h 4703283"/>
              <a:gd name="connsiteX35" fmla="*/ 217715 w 1230086"/>
              <a:gd name="connsiteY35" fmla="*/ 673754 h 4703283"/>
              <a:gd name="connsiteX36" fmla="*/ 272143 w 1230086"/>
              <a:gd name="connsiteY36" fmla="*/ 608440 h 4703283"/>
              <a:gd name="connsiteX37" fmla="*/ 468086 w 1230086"/>
              <a:gd name="connsiteY37" fmla="*/ 749954 h 4703283"/>
              <a:gd name="connsiteX38" fmla="*/ 827315 w 1230086"/>
              <a:gd name="connsiteY38" fmla="*/ 771726 h 4703283"/>
              <a:gd name="connsiteX39" fmla="*/ 1175658 w 1230086"/>
              <a:gd name="connsiteY39" fmla="*/ 543126 h 4703283"/>
              <a:gd name="connsiteX40" fmla="*/ 1153886 w 1230086"/>
              <a:gd name="connsiteY40" fmla="*/ 216554 h 4703283"/>
              <a:gd name="connsiteX41" fmla="*/ 914400 w 1230086"/>
              <a:gd name="connsiteY41" fmla="*/ 85926 h 4703283"/>
              <a:gd name="connsiteX42" fmla="*/ 783772 w 1230086"/>
              <a:gd name="connsiteY42" fmla="*/ 173011 h 4703283"/>
              <a:gd name="connsiteX43" fmla="*/ 783772 w 1230086"/>
              <a:gd name="connsiteY43" fmla="*/ 20611 h 4703283"/>
              <a:gd name="connsiteX0" fmla="*/ 783772 w 1230086"/>
              <a:gd name="connsiteY0" fmla="*/ 20611 h 4703283"/>
              <a:gd name="connsiteX1" fmla="*/ 719947 w 1230086"/>
              <a:gd name="connsiteY1" fmla="*/ 49348 h 4703283"/>
              <a:gd name="connsiteX2" fmla="*/ 696686 w 1230086"/>
              <a:gd name="connsiteY2" fmla="*/ 140354 h 4703283"/>
              <a:gd name="connsiteX3" fmla="*/ 664029 w 1230086"/>
              <a:gd name="connsiteY3" fmla="*/ 238326 h 4703283"/>
              <a:gd name="connsiteX4" fmla="*/ 631372 w 1230086"/>
              <a:gd name="connsiteY4" fmla="*/ 336297 h 4703283"/>
              <a:gd name="connsiteX5" fmla="*/ 555172 w 1230086"/>
              <a:gd name="connsiteY5" fmla="*/ 412497 h 4703283"/>
              <a:gd name="connsiteX6" fmla="*/ 424543 w 1230086"/>
              <a:gd name="connsiteY6" fmla="*/ 499583 h 4703283"/>
              <a:gd name="connsiteX7" fmla="*/ 250372 w 1230086"/>
              <a:gd name="connsiteY7" fmla="*/ 532240 h 4703283"/>
              <a:gd name="connsiteX8" fmla="*/ 76200 w 1230086"/>
              <a:gd name="connsiteY8" fmla="*/ 651983 h 4703283"/>
              <a:gd name="connsiteX9" fmla="*/ 152400 w 1230086"/>
              <a:gd name="connsiteY9" fmla="*/ 902354 h 4703283"/>
              <a:gd name="connsiteX10" fmla="*/ 43543 w 1230086"/>
              <a:gd name="connsiteY10" fmla="*/ 1076526 h 4703283"/>
              <a:gd name="connsiteX11" fmla="*/ 87086 w 1230086"/>
              <a:gd name="connsiteY11" fmla="*/ 1228926 h 4703283"/>
              <a:gd name="connsiteX12" fmla="*/ 0 w 1230086"/>
              <a:gd name="connsiteY12" fmla="*/ 1348669 h 4703283"/>
              <a:gd name="connsiteX13" fmla="*/ 87086 w 1230086"/>
              <a:gd name="connsiteY13" fmla="*/ 1490183 h 4703283"/>
              <a:gd name="connsiteX14" fmla="*/ 54429 w 1230086"/>
              <a:gd name="connsiteY14" fmla="*/ 1718783 h 4703283"/>
              <a:gd name="connsiteX15" fmla="*/ 54429 w 1230086"/>
              <a:gd name="connsiteY15" fmla="*/ 2252183 h 4703283"/>
              <a:gd name="connsiteX16" fmla="*/ 43543 w 1230086"/>
              <a:gd name="connsiteY16" fmla="*/ 3656440 h 4703283"/>
              <a:gd name="connsiteX17" fmla="*/ 141515 w 1230086"/>
              <a:gd name="connsiteY17" fmla="*/ 4015669 h 4703283"/>
              <a:gd name="connsiteX18" fmla="*/ 76200 w 1230086"/>
              <a:gd name="connsiteY18" fmla="*/ 4244269 h 4703283"/>
              <a:gd name="connsiteX19" fmla="*/ 97972 w 1230086"/>
              <a:gd name="connsiteY19" fmla="*/ 4451097 h 4703283"/>
              <a:gd name="connsiteX20" fmla="*/ 185058 w 1230086"/>
              <a:gd name="connsiteY20" fmla="*/ 4668811 h 4703283"/>
              <a:gd name="connsiteX21" fmla="*/ 315686 w 1230086"/>
              <a:gd name="connsiteY21" fmla="*/ 4657926 h 4703283"/>
              <a:gd name="connsiteX22" fmla="*/ 250372 w 1230086"/>
              <a:gd name="connsiteY22" fmla="*/ 4461983 h 4703283"/>
              <a:gd name="connsiteX23" fmla="*/ 283029 w 1230086"/>
              <a:gd name="connsiteY23" fmla="*/ 4266040 h 4703283"/>
              <a:gd name="connsiteX24" fmla="*/ 261258 w 1230086"/>
              <a:gd name="connsiteY24" fmla="*/ 3863269 h 4703283"/>
              <a:gd name="connsiteX25" fmla="*/ 195943 w 1230086"/>
              <a:gd name="connsiteY25" fmla="*/ 3732640 h 4703283"/>
              <a:gd name="connsiteX26" fmla="*/ 195943 w 1230086"/>
              <a:gd name="connsiteY26" fmla="*/ 3101269 h 4703283"/>
              <a:gd name="connsiteX27" fmla="*/ 206829 w 1230086"/>
              <a:gd name="connsiteY27" fmla="*/ 2404583 h 4703283"/>
              <a:gd name="connsiteX28" fmla="*/ 185058 w 1230086"/>
              <a:gd name="connsiteY28" fmla="*/ 1762326 h 4703283"/>
              <a:gd name="connsiteX29" fmla="*/ 228600 w 1230086"/>
              <a:gd name="connsiteY29" fmla="*/ 1522840 h 4703283"/>
              <a:gd name="connsiteX30" fmla="*/ 163286 w 1230086"/>
              <a:gd name="connsiteY30" fmla="*/ 1348669 h 4703283"/>
              <a:gd name="connsiteX31" fmla="*/ 217715 w 1230086"/>
              <a:gd name="connsiteY31" fmla="*/ 1207154 h 4703283"/>
              <a:gd name="connsiteX32" fmla="*/ 185058 w 1230086"/>
              <a:gd name="connsiteY32" fmla="*/ 1022097 h 4703283"/>
              <a:gd name="connsiteX33" fmla="*/ 272143 w 1230086"/>
              <a:gd name="connsiteY33" fmla="*/ 869697 h 4703283"/>
              <a:gd name="connsiteX34" fmla="*/ 217715 w 1230086"/>
              <a:gd name="connsiteY34" fmla="*/ 673754 h 4703283"/>
              <a:gd name="connsiteX35" fmla="*/ 272143 w 1230086"/>
              <a:gd name="connsiteY35" fmla="*/ 608440 h 4703283"/>
              <a:gd name="connsiteX36" fmla="*/ 468086 w 1230086"/>
              <a:gd name="connsiteY36" fmla="*/ 749954 h 4703283"/>
              <a:gd name="connsiteX37" fmla="*/ 827315 w 1230086"/>
              <a:gd name="connsiteY37" fmla="*/ 771726 h 4703283"/>
              <a:gd name="connsiteX38" fmla="*/ 1175658 w 1230086"/>
              <a:gd name="connsiteY38" fmla="*/ 543126 h 4703283"/>
              <a:gd name="connsiteX39" fmla="*/ 1153886 w 1230086"/>
              <a:gd name="connsiteY39" fmla="*/ 216554 h 4703283"/>
              <a:gd name="connsiteX40" fmla="*/ 914400 w 1230086"/>
              <a:gd name="connsiteY40" fmla="*/ 85926 h 4703283"/>
              <a:gd name="connsiteX41" fmla="*/ 783772 w 1230086"/>
              <a:gd name="connsiteY41" fmla="*/ 173011 h 4703283"/>
              <a:gd name="connsiteX42" fmla="*/ 783772 w 1230086"/>
              <a:gd name="connsiteY42" fmla="*/ 20611 h 4703283"/>
              <a:gd name="connsiteX0" fmla="*/ 783772 w 1230086"/>
              <a:gd name="connsiteY0" fmla="*/ 20611 h 4703283"/>
              <a:gd name="connsiteX1" fmla="*/ 719947 w 1230086"/>
              <a:gd name="connsiteY1" fmla="*/ 49348 h 4703283"/>
              <a:gd name="connsiteX2" fmla="*/ 696686 w 1230086"/>
              <a:gd name="connsiteY2" fmla="*/ 140354 h 4703283"/>
              <a:gd name="connsiteX3" fmla="*/ 664029 w 1230086"/>
              <a:gd name="connsiteY3" fmla="*/ 238326 h 4703283"/>
              <a:gd name="connsiteX4" fmla="*/ 631372 w 1230086"/>
              <a:gd name="connsiteY4" fmla="*/ 336297 h 4703283"/>
              <a:gd name="connsiteX5" fmla="*/ 555172 w 1230086"/>
              <a:gd name="connsiteY5" fmla="*/ 412497 h 4703283"/>
              <a:gd name="connsiteX6" fmla="*/ 424543 w 1230086"/>
              <a:gd name="connsiteY6" fmla="*/ 499583 h 4703283"/>
              <a:gd name="connsiteX7" fmla="*/ 250372 w 1230086"/>
              <a:gd name="connsiteY7" fmla="*/ 532240 h 4703283"/>
              <a:gd name="connsiteX8" fmla="*/ 76200 w 1230086"/>
              <a:gd name="connsiteY8" fmla="*/ 651983 h 4703283"/>
              <a:gd name="connsiteX9" fmla="*/ 152400 w 1230086"/>
              <a:gd name="connsiteY9" fmla="*/ 902354 h 4703283"/>
              <a:gd name="connsiteX10" fmla="*/ 43543 w 1230086"/>
              <a:gd name="connsiteY10" fmla="*/ 1076526 h 4703283"/>
              <a:gd name="connsiteX11" fmla="*/ 87086 w 1230086"/>
              <a:gd name="connsiteY11" fmla="*/ 1228926 h 4703283"/>
              <a:gd name="connsiteX12" fmla="*/ 0 w 1230086"/>
              <a:gd name="connsiteY12" fmla="*/ 1348669 h 4703283"/>
              <a:gd name="connsiteX13" fmla="*/ 87086 w 1230086"/>
              <a:gd name="connsiteY13" fmla="*/ 1490183 h 4703283"/>
              <a:gd name="connsiteX14" fmla="*/ 54429 w 1230086"/>
              <a:gd name="connsiteY14" fmla="*/ 1718783 h 4703283"/>
              <a:gd name="connsiteX15" fmla="*/ 54429 w 1230086"/>
              <a:gd name="connsiteY15" fmla="*/ 2252183 h 4703283"/>
              <a:gd name="connsiteX16" fmla="*/ 43543 w 1230086"/>
              <a:gd name="connsiteY16" fmla="*/ 3656440 h 4703283"/>
              <a:gd name="connsiteX17" fmla="*/ 141515 w 1230086"/>
              <a:gd name="connsiteY17" fmla="*/ 4015669 h 4703283"/>
              <a:gd name="connsiteX18" fmla="*/ 76200 w 1230086"/>
              <a:gd name="connsiteY18" fmla="*/ 4244269 h 4703283"/>
              <a:gd name="connsiteX19" fmla="*/ 97972 w 1230086"/>
              <a:gd name="connsiteY19" fmla="*/ 4451097 h 4703283"/>
              <a:gd name="connsiteX20" fmla="*/ 185058 w 1230086"/>
              <a:gd name="connsiteY20" fmla="*/ 4668811 h 4703283"/>
              <a:gd name="connsiteX21" fmla="*/ 315686 w 1230086"/>
              <a:gd name="connsiteY21" fmla="*/ 4657926 h 4703283"/>
              <a:gd name="connsiteX22" fmla="*/ 250372 w 1230086"/>
              <a:gd name="connsiteY22" fmla="*/ 4461983 h 4703283"/>
              <a:gd name="connsiteX23" fmla="*/ 283029 w 1230086"/>
              <a:gd name="connsiteY23" fmla="*/ 4266040 h 4703283"/>
              <a:gd name="connsiteX24" fmla="*/ 261258 w 1230086"/>
              <a:gd name="connsiteY24" fmla="*/ 3863269 h 4703283"/>
              <a:gd name="connsiteX25" fmla="*/ 195943 w 1230086"/>
              <a:gd name="connsiteY25" fmla="*/ 3732640 h 4703283"/>
              <a:gd name="connsiteX26" fmla="*/ 206829 w 1230086"/>
              <a:gd name="connsiteY26" fmla="*/ 2404583 h 4703283"/>
              <a:gd name="connsiteX27" fmla="*/ 185058 w 1230086"/>
              <a:gd name="connsiteY27" fmla="*/ 1762326 h 4703283"/>
              <a:gd name="connsiteX28" fmla="*/ 228600 w 1230086"/>
              <a:gd name="connsiteY28" fmla="*/ 1522840 h 4703283"/>
              <a:gd name="connsiteX29" fmla="*/ 163286 w 1230086"/>
              <a:gd name="connsiteY29" fmla="*/ 1348669 h 4703283"/>
              <a:gd name="connsiteX30" fmla="*/ 217715 w 1230086"/>
              <a:gd name="connsiteY30" fmla="*/ 1207154 h 4703283"/>
              <a:gd name="connsiteX31" fmla="*/ 185058 w 1230086"/>
              <a:gd name="connsiteY31" fmla="*/ 1022097 h 4703283"/>
              <a:gd name="connsiteX32" fmla="*/ 272143 w 1230086"/>
              <a:gd name="connsiteY32" fmla="*/ 869697 h 4703283"/>
              <a:gd name="connsiteX33" fmla="*/ 217715 w 1230086"/>
              <a:gd name="connsiteY33" fmla="*/ 673754 h 4703283"/>
              <a:gd name="connsiteX34" fmla="*/ 272143 w 1230086"/>
              <a:gd name="connsiteY34" fmla="*/ 608440 h 4703283"/>
              <a:gd name="connsiteX35" fmla="*/ 468086 w 1230086"/>
              <a:gd name="connsiteY35" fmla="*/ 749954 h 4703283"/>
              <a:gd name="connsiteX36" fmla="*/ 827315 w 1230086"/>
              <a:gd name="connsiteY36" fmla="*/ 771726 h 4703283"/>
              <a:gd name="connsiteX37" fmla="*/ 1175658 w 1230086"/>
              <a:gd name="connsiteY37" fmla="*/ 543126 h 4703283"/>
              <a:gd name="connsiteX38" fmla="*/ 1153886 w 1230086"/>
              <a:gd name="connsiteY38" fmla="*/ 216554 h 4703283"/>
              <a:gd name="connsiteX39" fmla="*/ 914400 w 1230086"/>
              <a:gd name="connsiteY39" fmla="*/ 85926 h 4703283"/>
              <a:gd name="connsiteX40" fmla="*/ 783772 w 1230086"/>
              <a:gd name="connsiteY40" fmla="*/ 173011 h 4703283"/>
              <a:gd name="connsiteX41" fmla="*/ 783772 w 1230086"/>
              <a:gd name="connsiteY41" fmla="*/ 20611 h 4703283"/>
              <a:gd name="connsiteX0" fmla="*/ 141515 w 1230086"/>
              <a:gd name="connsiteY0" fmla="*/ 4015669 h 4703283"/>
              <a:gd name="connsiteX1" fmla="*/ 76200 w 1230086"/>
              <a:gd name="connsiteY1" fmla="*/ 4244269 h 4703283"/>
              <a:gd name="connsiteX2" fmla="*/ 97972 w 1230086"/>
              <a:gd name="connsiteY2" fmla="*/ 4451097 h 4703283"/>
              <a:gd name="connsiteX3" fmla="*/ 185058 w 1230086"/>
              <a:gd name="connsiteY3" fmla="*/ 4668811 h 4703283"/>
              <a:gd name="connsiteX4" fmla="*/ 315686 w 1230086"/>
              <a:gd name="connsiteY4" fmla="*/ 4657926 h 4703283"/>
              <a:gd name="connsiteX5" fmla="*/ 250372 w 1230086"/>
              <a:gd name="connsiteY5" fmla="*/ 4461983 h 4703283"/>
              <a:gd name="connsiteX6" fmla="*/ 283029 w 1230086"/>
              <a:gd name="connsiteY6" fmla="*/ 4266040 h 4703283"/>
              <a:gd name="connsiteX7" fmla="*/ 261258 w 1230086"/>
              <a:gd name="connsiteY7" fmla="*/ 3863269 h 4703283"/>
              <a:gd name="connsiteX8" fmla="*/ 195943 w 1230086"/>
              <a:gd name="connsiteY8" fmla="*/ 3732640 h 4703283"/>
              <a:gd name="connsiteX9" fmla="*/ 206829 w 1230086"/>
              <a:gd name="connsiteY9" fmla="*/ 2404583 h 4703283"/>
              <a:gd name="connsiteX10" fmla="*/ 185058 w 1230086"/>
              <a:gd name="connsiteY10" fmla="*/ 1762326 h 4703283"/>
              <a:gd name="connsiteX11" fmla="*/ 228600 w 1230086"/>
              <a:gd name="connsiteY11" fmla="*/ 1522840 h 4703283"/>
              <a:gd name="connsiteX12" fmla="*/ 163286 w 1230086"/>
              <a:gd name="connsiteY12" fmla="*/ 1348669 h 4703283"/>
              <a:gd name="connsiteX13" fmla="*/ 217715 w 1230086"/>
              <a:gd name="connsiteY13" fmla="*/ 1207154 h 4703283"/>
              <a:gd name="connsiteX14" fmla="*/ 185058 w 1230086"/>
              <a:gd name="connsiteY14" fmla="*/ 1022097 h 4703283"/>
              <a:gd name="connsiteX15" fmla="*/ 272143 w 1230086"/>
              <a:gd name="connsiteY15" fmla="*/ 869697 h 4703283"/>
              <a:gd name="connsiteX16" fmla="*/ 217715 w 1230086"/>
              <a:gd name="connsiteY16" fmla="*/ 673754 h 4703283"/>
              <a:gd name="connsiteX17" fmla="*/ 272143 w 1230086"/>
              <a:gd name="connsiteY17" fmla="*/ 608440 h 4703283"/>
              <a:gd name="connsiteX18" fmla="*/ 468086 w 1230086"/>
              <a:gd name="connsiteY18" fmla="*/ 749954 h 4703283"/>
              <a:gd name="connsiteX19" fmla="*/ 827315 w 1230086"/>
              <a:gd name="connsiteY19" fmla="*/ 771726 h 4703283"/>
              <a:gd name="connsiteX20" fmla="*/ 1175658 w 1230086"/>
              <a:gd name="connsiteY20" fmla="*/ 543126 h 4703283"/>
              <a:gd name="connsiteX21" fmla="*/ 1153886 w 1230086"/>
              <a:gd name="connsiteY21" fmla="*/ 216554 h 4703283"/>
              <a:gd name="connsiteX22" fmla="*/ 914400 w 1230086"/>
              <a:gd name="connsiteY22" fmla="*/ 85926 h 4703283"/>
              <a:gd name="connsiteX23" fmla="*/ 783772 w 1230086"/>
              <a:gd name="connsiteY23" fmla="*/ 173011 h 4703283"/>
              <a:gd name="connsiteX24" fmla="*/ 783772 w 1230086"/>
              <a:gd name="connsiteY24" fmla="*/ 20611 h 4703283"/>
              <a:gd name="connsiteX25" fmla="*/ 719947 w 1230086"/>
              <a:gd name="connsiteY25" fmla="*/ 49348 h 4703283"/>
              <a:gd name="connsiteX26" fmla="*/ 696686 w 1230086"/>
              <a:gd name="connsiteY26" fmla="*/ 140354 h 4703283"/>
              <a:gd name="connsiteX27" fmla="*/ 664029 w 1230086"/>
              <a:gd name="connsiteY27" fmla="*/ 238326 h 4703283"/>
              <a:gd name="connsiteX28" fmla="*/ 631372 w 1230086"/>
              <a:gd name="connsiteY28" fmla="*/ 336297 h 4703283"/>
              <a:gd name="connsiteX29" fmla="*/ 555172 w 1230086"/>
              <a:gd name="connsiteY29" fmla="*/ 412497 h 4703283"/>
              <a:gd name="connsiteX30" fmla="*/ 424543 w 1230086"/>
              <a:gd name="connsiteY30" fmla="*/ 499583 h 4703283"/>
              <a:gd name="connsiteX31" fmla="*/ 250372 w 1230086"/>
              <a:gd name="connsiteY31" fmla="*/ 532240 h 4703283"/>
              <a:gd name="connsiteX32" fmla="*/ 76200 w 1230086"/>
              <a:gd name="connsiteY32" fmla="*/ 651983 h 4703283"/>
              <a:gd name="connsiteX33" fmla="*/ 152400 w 1230086"/>
              <a:gd name="connsiteY33" fmla="*/ 902354 h 4703283"/>
              <a:gd name="connsiteX34" fmla="*/ 43543 w 1230086"/>
              <a:gd name="connsiteY34" fmla="*/ 1076526 h 4703283"/>
              <a:gd name="connsiteX35" fmla="*/ 87086 w 1230086"/>
              <a:gd name="connsiteY35" fmla="*/ 1228926 h 4703283"/>
              <a:gd name="connsiteX36" fmla="*/ 0 w 1230086"/>
              <a:gd name="connsiteY36" fmla="*/ 1348669 h 4703283"/>
              <a:gd name="connsiteX37" fmla="*/ 87086 w 1230086"/>
              <a:gd name="connsiteY37" fmla="*/ 1490183 h 4703283"/>
              <a:gd name="connsiteX38" fmla="*/ 54429 w 1230086"/>
              <a:gd name="connsiteY38" fmla="*/ 1718783 h 4703283"/>
              <a:gd name="connsiteX39" fmla="*/ 54429 w 1230086"/>
              <a:gd name="connsiteY39" fmla="*/ 2252183 h 4703283"/>
              <a:gd name="connsiteX40" fmla="*/ 134966 w 1230086"/>
              <a:gd name="connsiteY40" fmla="*/ 3747884 h 4703283"/>
              <a:gd name="connsiteX0" fmla="*/ 141515 w 1230086"/>
              <a:gd name="connsiteY0" fmla="*/ 4015669 h 4703283"/>
              <a:gd name="connsiteX1" fmla="*/ 76200 w 1230086"/>
              <a:gd name="connsiteY1" fmla="*/ 4244269 h 4703283"/>
              <a:gd name="connsiteX2" fmla="*/ 97972 w 1230086"/>
              <a:gd name="connsiteY2" fmla="*/ 4451097 h 4703283"/>
              <a:gd name="connsiteX3" fmla="*/ 185058 w 1230086"/>
              <a:gd name="connsiteY3" fmla="*/ 4668811 h 4703283"/>
              <a:gd name="connsiteX4" fmla="*/ 315686 w 1230086"/>
              <a:gd name="connsiteY4" fmla="*/ 4657926 h 4703283"/>
              <a:gd name="connsiteX5" fmla="*/ 250372 w 1230086"/>
              <a:gd name="connsiteY5" fmla="*/ 4461983 h 4703283"/>
              <a:gd name="connsiteX6" fmla="*/ 283029 w 1230086"/>
              <a:gd name="connsiteY6" fmla="*/ 4266040 h 4703283"/>
              <a:gd name="connsiteX7" fmla="*/ 261258 w 1230086"/>
              <a:gd name="connsiteY7" fmla="*/ 3863269 h 4703283"/>
              <a:gd name="connsiteX8" fmla="*/ 195943 w 1230086"/>
              <a:gd name="connsiteY8" fmla="*/ 3732640 h 4703283"/>
              <a:gd name="connsiteX9" fmla="*/ 206829 w 1230086"/>
              <a:gd name="connsiteY9" fmla="*/ 2404583 h 4703283"/>
              <a:gd name="connsiteX10" fmla="*/ 185058 w 1230086"/>
              <a:gd name="connsiteY10" fmla="*/ 1762326 h 4703283"/>
              <a:gd name="connsiteX11" fmla="*/ 228600 w 1230086"/>
              <a:gd name="connsiteY11" fmla="*/ 1522840 h 4703283"/>
              <a:gd name="connsiteX12" fmla="*/ 163286 w 1230086"/>
              <a:gd name="connsiteY12" fmla="*/ 1348669 h 4703283"/>
              <a:gd name="connsiteX13" fmla="*/ 217715 w 1230086"/>
              <a:gd name="connsiteY13" fmla="*/ 1207154 h 4703283"/>
              <a:gd name="connsiteX14" fmla="*/ 185058 w 1230086"/>
              <a:gd name="connsiteY14" fmla="*/ 1022097 h 4703283"/>
              <a:gd name="connsiteX15" fmla="*/ 272143 w 1230086"/>
              <a:gd name="connsiteY15" fmla="*/ 869697 h 4703283"/>
              <a:gd name="connsiteX16" fmla="*/ 217715 w 1230086"/>
              <a:gd name="connsiteY16" fmla="*/ 673754 h 4703283"/>
              <a:gd name="connsiteX17" fmla="*/ 272143 w 1230086"/>
              <a:gd name="connsiteY17" fmla="*/ 608440 h 4703283"/>
              <a:gd name="connsiteX18" fmla="*/ 468086 w 1230086"/>
              <a:gd name="connsiteY18" fmla="*/ 749954 h 4703283"/>
              <a:gd name="connsiteX19" fmla="*/ 827315 w 1230086"/>
              <a:gd name="connsiteY19" fmla="*/ 771726 h 4703283"/>
              <a:gd name="connsiteX20" fmla="*/ 1175658 w 1230086"/>
              <a:gd name="connsiteY20" fmla="*/ 543126 h 4703283"/>
              <a:gd name="connsiteX21" fmla="*/ 1153886 w 1230086"/>
              <a:gd name="connsiteY21" fmla="*/ 216554 h 4703283"/>
              <a:gd name="connsiteX22" fmla="*/ 914400 w 1230086"/>
              <a:gd name="connsiteY22" fmla="*/ 85926 h 4703283"/>
              <a:gd name="connsiteX23" fmla="*/ 783772 w 1230086"/>
              <a:gd name="connsiteY23" fmla="*/ 173011 h 4703283"/>
              <a:gd name="connsiteX24" fmla="*/ 783772 w 1230086"/>
              <a:gd name="connsiteY24" fmla="*/ 20611 h 4703283"/>
              <a:gd name="connsiteX25" fmla="*/ 719947 w 1230086"/>
              <a:gd name="connsiteY25" fmla="*/ 49348 h 4703283"/>
              <a:gd name="connsiteX26" fmla="*/ 696686 w 1230086"/>
              <a:gd name="connsiteY26" fmla="*/ 140354 h 4703283"/>
              <a:gd name="connsiteX27" fmla="*/ 664029 w 1230086"/>
              <a:gd name="connsiteY27" fmla="*/ 238326 h 4703283"/>
              <a:gd name="connsiteX28" fmla="*/ 631372 w 1230086"/>
              <a:gd name="connsiteY28" fmla="*/ 336297 h 4703283"/>
              <a:gd name="connsiteX29" fmla="*/ 555172 w 1230086"/>
              <a:gd name="connsiteY29" fmla="*/ 412497 h 4703283"/>
              <a:gd name="connsiteX30" fmla="*/ 424543 w 1230086"/>
              <a:gd name="connsiteY30" fmla="*/ 499583 h 4703283"/>
              <a:gd name="connsiteX31" fmla="*/ 250372 w 1230086"/>
              <a:gd name="connsiteY31" fmla="*/ 532240 h 4703283"/>
              <a:gd name="connsiteX32" fmla="*/ 76200 w 1230086"/>
              <a:gd name="connsiteY32" fmla="*/ 651983 h 4703283"/>
              <a:gd name="connsiteX33" fmla="*/ 152400 w 1230086"/>
              <a:gd name="connsiteY33" fmla="*/ 902354 h 4703283"/>
              <a:gd name="connsiteX34" fmla="*/ 43543 w 1230086"/>
              <a:gd name="connsiteY34" fmla="*/ 1076526 h 4703283"/>
              <a:gd name="connsiteX35" fmla="*/ 87086 w 1230086"/>
              <a:gd name="connsiteY35" fmla="*/ 1228926 h 4703283"/>
              <a:gd name="connsiteX36" fmla="*/ 0 w 1230086"/>
              <a:gd name="connsiteY36" fmla="*/ 1348669 h 4703283"/>
              <a:gd name="connsiteX37" fmla="*/ 87086 w 1230086"/>
              <a:gd name="connsiteY37" fmla="*/ 1490183 h 4703283"/>
              <a:gd name="connsiteX38" fmla="*/ 54429 w 1230086"/>
              <a:gd name="connsiteY38" fmla="*/ 1718783 h 4703283"/>
              <a:gd name="connsiteX39" fmla="*/ 54429 w 1230086"/>
              <a:gd name="connsiteY39" fmla="*/ 2252183 h 4703283"/>
              <a:gd name="connsiteX0" fmla="*/ 141515 w 1230086"/>
              <a:gd name="connsiteY0" fmla="*/ 4015669 h 4703283"/>
              <a:gd name="connsiteX1" fmla="*/ 76200 w 1230086"/>
              <a:gd name="connsiteY1" fmla="*/ 4244269 h 4703283"/>
              <a:gd name="connsiteX2" fmla="*/ 97972 w 1230086"/>
              <a:gd name="connsiteY2" fmla="*/ 4451097 h 4703283"/>
              <a:gd name="connsiteX3" fmla="*/ 185058 w 1230086"/>
              <a:gd name="connsiteY3" fmla="*/ 4668811 h 4703283"/>
              <a:gd name="connsiteX4" fmla="*/ 315686 w 1230086"/>
              <a:gd name="connsiteY4" fmla="*/ 4657926 h 4703283"/>
              <a:gd name="connsiteX5" fmla="*/ 250372 w 1230086"/>
              <a:gd name="connsiteY5" fmla="*/ 4461983 h 4703283"/>
              <a:gd name="connsiteX6" fmla="*/ 283029 w 1230086"/>
              <a:gd name="connsiteY6" fmla="*/ 4266040 h 4703283"/>
              <a:gd name="connsiteX7" fmla="*/ 261258 w 1230086"/>
              <a:gd name="connsiteY7" fmla="*/ 3863269 h 4703283"/>
              <a:gd name="connsiteX8" fmla="*/ 206829 w 1230086"/>
              <a:gd name="connsiteY8" fmla="*/ 2404583 h 4703283"/>
              <a:gd name="connsiteX9" fmla="*/ 185058 w 1230086"/>
              <a:gd name="connsiteY9" fmla="*/ 1762326 h 4703283"/>
              <a:gd name="connsiteX10" fmla="*/ 228600 w 1230086"/>
              <a:gd name="connsiteY10" fmla="*/ 1522840 h 4703283"/>
              <a:gd name="connsiteX11" fmla="*/ 163286 w 1230086"/>
              <a:gd name="connsiteY11" fmla="*/ 1348669 h 4703283"/>
              <a:gd name="connsiteX12" fmla="*/ 217715 w 1230086"/>
              <a:gd name="connsiteY12" fmla="*/ 1207154 h 4703283"/>
              <a:gd name="connsiteX13" fmla="*/ 185058 w 1230086"/>
              <a:gd name="connsiteY13" fmla="*/ 1022097 h 4703283"/>
              <a:gd name="connsiteX14" fmla="*/ 272143 w 1230086"/>
              <a:gd name="connsiteY14" fmla="*/ 869697 h 4703283"/>
              <a:gd name="connsiteX15" fmla="*/ 217715 w 1230086"/>
              <a:gd name="connsiteY15" fmla="*/ 673754 h 4703283"/>
              <a:gd name="connsiteX16" fmla="*/ 272143 w 1230086"/>
              <a:gd name="connsiteY16" fmla="*/ 608440 h 4703283"/>
              <a:gd name="connsiteX17" fmla="*/ 468086 w 1230086"/>
              <a:gd name="connsiteY17" fmla="*/ 749954 h 4703283"/>
              <a:gd name="connsiteX18" fmla="*/ 827315 w 1230086"/>
              <a:gd name="connsiteY18" fmla="*/ 771726 h 4703283"/>
              <a:gd name="connsiteX19" fmla="*/ 1175658 w 1230086"/>
              <a:gd name="connsiteY19" fmla="*/ 543126 h 4703283"/>
              <a:gd name="connsiteX20" fmla="*/ 1153886 w 1230086"/>
              <a:gd name="connsiteY20" fmla="*/ 216554 h 4703283"/>
              <a:gd name="connsiteX21" fmla="*/ 914400 w 1230086"/>
              <a:gd name="connsiteY21" fmla="*/ 85926 h 4703283"/>
              <a:gd name="connsiteX22" fmla="*/ 783772 w 1230086"/>
              <a:gd name="connsiteY22" fmla="*/ 173011 h 4703283"/>
              <a:gd name="connsiteX23" fmla="*/ 783772 w 1230086"/>
              <a:gd name="connsiteY23" fmla="*/ 20611 h 4703283"/>
              <a:gd name="connsiteX24" fmla="*/ 719947 w 1230086"/>
              <a:gd name="connsiteY24" fmla="*/ 49348 h 4703283"/>
              <a:gd name="connsiteX25" fmla="*/ 696686 w 1230086"/>
              <a:gd name="connsiteY25" fmla="*/ 140354 h 4703283"/>
              <a:gd name="connsiteX26" fmla="*/ 664029 w 1230086"/>
              <a:gd name="connsiteY26" fmla="*/ 238326 h 4703283"/>
              <a:gd name="connsiteX27" fmla="*/ 631372 w 1230086"/>
              <a:gd name="connsiteY27" fmla="*/ 336297 h 4703283"/>
              <a:gd name="connsiteX28" fmla="*/ 555172 w 1230086"/>
              <a:gd name="connsiteY28" fmla="*/ 412497 h 4703283"/>
              <a:gd name="connsiteX29" fmla="*/ 424543 w 1230086"/>
              <a:gd name="connsiteY29" fmla="*/ 499583 h 4703283"/>
              <a:gd name="connsiteX30" fmla="*/ 250372 w 1230086"/>
              <a:gd name="connsiteY30" fmla="*/ 532240 h 4703283"/>
              <a:gd name="connsiteX31" fmla="*/ 76200 w 1230086"/>
              <a:gd name="connsiteY31" fmla="*/ 651983 h 4703283"/>
              <a:gd name="connsiteX32" fmla="*/ 152400 w 1230086"/>
              <a:gd name="connsiteY32" fmla="*/ 902354 h 4703283"/>
              <a:gd name="connsiteX33" fmla="*/ 43543 w 1230086"/>
              <a:gd name="connsiteY33" fmla="*/ 1076526 h 4703283"/>
              <a:gd name="connsiteX34" fmla="*/ 87086 w 1230086"/>
              <a:gd name="connsiteY34" fmla="*/ 1228926 h 4703283"/>
              <a:gd name="connsiteX35" fmla="*/ 0 w 1230086"/>
              <a:gd name="connsiteY35" fmla="*/ 1348669 h 4703283"/>
              <a:gd name="connsiteX36" fmla="*/ 87086 w 1230086"/>
              <a:gd name="connsiteY36" fmla="*/ 1490183 h 4703283"/>
              <a:gd name="connsiteX37" fmla="*/ 54429 w 1230086"/>
              <a:gd name="connsiteY37" fmla="*/ 1718783 h 4703283"/>
              <a:gd name="connsiteX38" fmla="*/ 54429 w 1230086"/>
              <a:gd name="connsiteY38" fmla="*/ 2252183 h 4703283"/>
              <a:gd name="connsiteX0" fmla="*/ 141515 w 1230086"/>
              <a:gd name="connsiteY0" fmla="*/ 4015669 h 4703283"/>
              <a:gd name="connsiteX1" fmla="*/ 76200 w 1230086"/>
              <a:gd name="connsiteY1" fmla="*/ 4244269 h 4703283"/>
              <a:gd name="connsiteX2" fmla="*/ 97972 w 1230086"/>
              <a:gd name="connsiteY2" fmla="*/ 4451097 h 4703283"/>
              <a:gd name="connsiteX3" fmla="*/ 185058 w 1230086"/>
              <a:gd name="connsiteY3" fmla="*/ 4668811 h 4703283"/>
              <a:gd name="connsiteX4" fmla="*/ 315686 w 1230086"/>
              <a:gd name="connsiteY4" fmla="*/ 4657926 h 4703283"/>
              <a:gd name="connsiteX5" fmla="*/ 250372 w 1230086"/>
              <a:gd name="connsiteY5" fmla="*/ 4461983 h 4703283"/>
              <a:gd name="connsiteX6" fmla="*/ 283029 w 1230086"/>
              <a:gd name="connsiteY6" fmla="*/ 4266040 h 4703283"/>
              <a:gd name="connsiteX7" fmla="*/ 206829 w 1230086"/>
              <a:gd name="connsiteY7" fmla="*/ 2404583 h 4703283"/>
              <a:gd name="connsiteX8" fmla="*/ 185058 w 1230086"/>
              <a:gd name="connsiteY8" fmla="*/ 1762326 h 4703283"/>
              <a:gd name="connsiteX9" fmla="*/ 228600 w 1230086"/>
              <a:gd name="connsiteY9" fmla="*/ 1522840 h 4703283"/>
              <a:gd name="connsiteX10" fmla="*/ 163286 w 1230086"/>
              <a:gd name="connsiteY10" fmla="*/ 1348669 h 4703283"/>
              <a:gd name="connsiteX11" fmla="*/ 217715 w 1230086"/>
              <a:gd name="connsiteY11" fmla="*/ 1207154 h 4703283"/>
              <a:gd name="connsiteX12" fmla="*/ 185058 w 1230086"/>
              <a:gd name="connsiteY12" fmla="*/ 1022097 h 4703283"/>
              <a:gd name="connsiteX13" fmla="*/ 272143 w 1230086"/>
              <a:gd name="connsiteY13" fmla="*/ 869697 h 4703283"/>
              <a:gd name="connsiteX14" fmla="*/ 217715 w 1230086"/>
              <a:gd name="connsiteY14" fmla="*/ 673754 h 4703283"/>
              <a:gd name="connsiteX15" fmla="*/ 272143 w 1230086"/>
              <a:gd name="connsiteY15" fmla="*/ 608440 h 4703283"/>
              <a:gd name="connsiteX16" fmla="*/ 468086 w 1230086"/>
              <a:gd name="connsiteY16" fmla="*/ 749954 h 4703283"/>
              <a:gd name="connsiteX17" fmla="*/ 827315 w 1230086"/>
              <a:gd name="connsiteY17" fmla="*/ 771726 h 4703283"/>
              <a:gd name="connsiteX18" fmla="*/ 1175658 w 1230086"/>
              <a:gd name="connsiteY18" fmla="*/ 543126 h 4703283"/>
              <a:gd name="connsiteX19" fmla="*/ 1153886 w 1230086"/>
              <a:gd name="connsiteY19" fmla="*/ 216554 h 4703283"/>
              <a:gd name="connsiteX20" fmla="*/ 914400 w 1230086"/>
              <a:gd name="connsiteY20" fmla="*/ 85926 h 4703283"/>
              <a:gd name="connsiteX21" fmla="*/ 783772 w 1230086"/>
              <a:gd name="connsiteY21" fmla="*/ 173011 h 4703283"/>
              <a:gd name="connsiteX22" fmla="*/ 783772 w 1230086"/>
              <a:gd name="connsiteY22" fmla="*/ 20611 h 4703283"/>
              <a:gd name="connsiteX23" fmla="*/ 719947 w 1230086"/>
              <a:gd name="connsiteY23" fmla="*/ 49348 h 4703283"/>
              <a:gd name="connsiteX24" fmla="*/ 696686 w 1230086"/>
              <a:gd name="connsiteY24" fmla="*/ 140354 h 4703283"/>
              <a:gd name="connsiteX25" fmla="*/ 664029 w 1230086"/>
              <a:gd name="connsiteY25" fmla="*/ 238326 h 4703283"/>
              <a:gd name="connsiteX26" fmla="*/ 631372 w 1230086"/>
              <a:gd name="connsiteY26" fmla="*/ 336297 h 4703283"/>
              <a:gd name="connsiteX27" fmla="*/ 555172 w 1230086"/>
              <a:gd name="connsiteY27" fmla="*/ 412497 h 4703283"/>
              <a:gd name="connsiteX28" fmla="*/ 424543 w 1230086"/>
              <a:gd name="connsiteY28" fmla="*/ 499583 h 4703283"/>
              <a:gd name="connsiteX29" fmla="*/ 250372 w 1230086"/>
              <a:gd name="connsiteY29" fmla="*/ 532240 h 4703283"/>
              <a:gd name="connsiteX30" fmla="*/ 76200 w 1230086"/>
              <a:gd name="connsiteY30" fmla="*/ 651983 h 4703283"/>
              <a:gd name="connsiteX31" fmla="*/ 152400 w 1230086"/>
              <a:gd name="connsiteY31" fmla="*/ 902354 h 4703283"/>
              <a:gd name="connsiteX32" fmla="*/ 43543 w 1230086"/>
              <a:gd name="connsiteY32" fmla="*/ 1076526 h 4703283"/>
              <a:gd name="connsiteX33" fmla="*/ 87086 w 1230086"/>
              <a:gd name="connsiteY33" fmla="*/ 1228926 h 4703283"/>
              <a:gd name="connsiteX34" fmla="*/ 0 w 1230086"/>
              <a:gd name="connsiteY34" fmla="*/ 1348669 h 4703283"/>
              <a:gd name="connsiteX35" fmla="*/ 87086 w 1230086"/>
              <a:gd name="connsiteY35" fmla="*/ 1490183 h 4703283"/>
              <a:gd name="connsiteX36" fmla="*/ 54429 w 1230086"/>
              <a:gd name="connsiteY36" fmla="*/ 1718783 h 4703283"/>
              <a:gd name="connsiteX37" fmla="*/ 54429 w 1230086"/>
              <a:gd name="connsiteY37" fmla="*/ 2252183 h 4703283"/>
              <a:gd name="connsiteX0" fmla="*/ 141515 w 1230086"/>
              <a:gd name="connsiteY0" fmla="*/ 4015669 h 4837540"/>
              <a:gd name="connsiteX1" fmla="*/ 76200 w 1230086"/>
              <a:gd name="connsiteY1" fmla="*/ 4244269 h 4837540"/>
              <a:gd name="connsiteX2" fmla="*/ 97972 w 1230086"/>
              <a:gd name="connsiteY2" fmla="*/ 4451097 h 4837540"/>
              <a:gd name="connsiteX3" fmla="*/ 185058 w 1230086"/>
              <a:gd name="connsiteY3" fmla="*/ 4668811 h 4837540"/>
              <a:gd name="connsiteX4" fmla="*/ 315686 w 1230086"/>
              <a:gd name="connsiteY4" fmla="*/ 4657926 h 4837540"/>
              <a:gd name="connsiteX5" fmla="*/ 250372 w 1230086"/>
              <a:gd name="connsiteY5" fmla="*/ 4461983 h 4837540"/>
              <a:gd name="connsiteX6" fmla="*/ 206829 w 1230086"/>
              <a:gd name="connsiteY6" fmla="*/ 2404583 h 4837540"/>
              <a:gd name="connsiteX7" fmla="*/ 185058 w 1230086"/>
              <a:gd name="connsiteY7" fmla="*/ 1762326 h 4837540"/>
              <a:gd name="connsiteX8" fmla="*/ 228600 w 1230086"/>
              <a:gd name="connsiteY8" fmla="*/ 1522840 h 4837540"/>
              <a:gd name="connsiteX9" fmla="*/ 163286 w 1230086"/>
              <a:gd name="connsiteY9" fmla="*/ 1348669 h 4837540"/>
              <a:gd name="connsiteX10" fmla="*/ 217715 w 1230086"/>
              <a:gd name="connsiteY10" fmla="*/ 1207154 h 4837540"/>
              <a:gd name="connsiteX11" fmla="*/ 185058 w 1230086"/>
              <a:gd name="connsiteY11" fmla="*/ 1022097 h 4837540"/>
              <a:gd name="connsiteX12" fmla="*/ 272143 w 1230086"/>
              <a:gd name="connsiteY12" fmla="*/ 869697 h 4837540"/>
              <a:gd name="connsiteX13" fmla="*/ 217715 w 1230086"/>
              <a:gd name="connsiteY13" fmla="*/ 673754 h 4837540"/>
              <a:gd name="connsiteX14" fmla="*/ 272143 w 1230086"/>
              <a:gd name="connsiteY14" fmla="*/ 608440 h 4837540"/>
              <a:gd name="connsiteX15" fmla="*/ 468086 w 1230086"/>
              <a:gd name="connsiteY15" fmla="*/ 749954 h 4837540"/>
              <a:gd name="connsiteX16" fmla="*/ 827315 w 1230086"/>
              <a:gd name="connsiteY16" fmla="*/ 771726 h 4837540"/>
              <a:gd name="connsiteX17" fmla="*/ 1175658 w 1230086"/>
              <a:gd name="connsiteY17" fmla="*/ 543126 h 4837540"/>
              <a:gd name="connsiteX18" fmla="*/ 1153886 w 1230086"/>
              <a:gd name="connsiteY18" fmla="*/ 216554 h 4837540"/>
              <a:gd name="connsiteX19" fmla="*/ 914400 w 1230086"/>
              <a:gd name="connsiteY19" fmla="*/ 85926 h 4837540"/>
              <a:gd name="connsiteX20" fmla="*/ 783772 w 1230086"/>
              <a:gd name="connsiteY20" fmla="*/ 173011 h 4837540"/>
              <a:gd name="connsiteX21" fmla="*/ 783772 w 1230086"/>
              <a:gd name="connsiteY21" fmla="*/ 20611 h 4837540"/>
              <a:gd name="connsiteX22" fmla="*/ 719947 w 1230086"/>
              <a:gd name="connsiteY22" fmla="*/ 49348 h 4837540"/>
              <a:gd name="connsiteX23" fmla="*/ 696686 w 1230086"/>
              <a:gd name="connsiteY23" fmla="*/ 140354 h 4837540"/>
              <a:gd name="connsiteX24" fmla="*/ 664029 w 1230086"/>
              <a:gd name="connsiteY24" fmla="*/ 238326 h 4837540"/>
              <a:gd name="connsiteX25" fmla="*/ 631372 w 1230086"/>
              <a:gd name="connsiteY25" fmla="*/ 336297 h 4837540"/>
              <a:gd name="connsiteX26" fmla="*/ 555172 w 1230086"/>
              <a:gd name="connsiteY26" fmla="*/ 412497 h 4837540"/>
              <a:gd name="connsiteX27" fmla="*/ 424543 w 1230086"/>
              <a:gd name="connsiteY27" fmla="*/ 499583 h 4837540"/>
              <a:gd name="connsiteX28" fmla="*/ 250372 w 1230086"/>
              <a:gd name="connsiteY28" fmla="*/ 532240 h 4837540"/>
              <a:gd name="connsiteX29" fmla="*/ 76200 w 1230086"/>
              <a:gd name="connsiteY29" fmla="*/ 651983 h 4837540"/>
              <a:gd name="connsiteX30" fmla="*/ 152400 w 1230086"/>
              <a:gd name="connsiteY30" fmla="*/ 902354 h 4837540"/>
              <a:gd name="connsiteX31" fmla="*/ 43543 w 1230086"/>
              <a:gd name="connsiteY31" fmla="*/ 1076526 h 4837540"/>
              <a:gd name="connsiteX32" fmla="*/ 87086 w 1230086"/>
              <a:gd name="connsiteY32" fmla="*/ 1228926 h 4837540"/>
              <a:gd name="connsiteX33" fmla="*/ 0 w 1230086"/>
              <a:gd name="connsiteY33" fmla="*/ 1348669 h 4837540"/>
              <a:gd name="connsiteX34" fmla="*/ 87086 w 1230086"/>
              <a:gd name="connsiteY34" fmla="*/ 1490183 h 4837540"/>
              <a:gd name="connsiteX35" fmla="*/ 54429 w 1230086"/>
              <a:gd name="connsiteY35" fmla="*/ 1718783 h 4837540"/>
              <a:gd name="connsiteX36" fmla="*/ 54429 w 1230086"/>
              <a:gd name="connsiteY36" fmla="*/ 2252183 h 4837540"/>
              <a:gd name="connsiteX0" fmla="*/ 141515 w 1230086"/>
              <a:gd name="connsiteY0" fmla="*/ 4015669 h 5035297"/>
              <a:gd name="connsiteX1" fmla="*/ 76200 w 1230086"/>
              <a:gd name="connsiteY1" fmla="*/ 4244269 h 5035297"/>
              <a:gd name="connsiteX2" fmla="*/ 97972 w 1230086"/>
              <a:gd name="connsiteY2" fmla="*/ 4451097 h 5035297"/>
              <a:gd name="connsiteX3" fmla="*/ 185058 w 1230086"/>
              <a:gd name="connsiteY3" fmla="*/ 4668811 h 5035297"/>
              <a:gd name="connsiteX4" fmla="*/ 315686 w 1230086"/>
              <a:gd name="connsiteY4" fmla="*/ 4657926 h 5035297"/>
              <a:gd name="connsiteX5" fmla="*/ 206829 w 1230086"/>
              <a:gd name="connsiteY5" fmla="*/ 2404583 h 5035297"/>
              <a:gd name="connsiteX6" fmla="*/ 185058 w 1230086"/>
              <a:gd name="connsiteY6" fmla="*/ 1762326 h 5035297"/>
              <a:gd name="connsiteX7" fmla="*/ 228600 w 1230086"/>
              <a:gd name="connsiteY7" fmla="*/ 1522840 h 5035297"/>
              <a:gd name="connsiteX8" fmla="*/ 163286 w 1230086"/>
              <a:gd name="connsiteY8" fmla="*/ 1348669 h 5035297"/>
              <a:gd name="connsiteX9" fmla="*/ 217715 w 1230086"/>
              <a:gd name="connsiteY9" fmla="*/ 1207154 h 5035297"/>
              <a:gd name="connsiteX10" fmla="*/ 185058 w 1230086"/>
              <a:gd name="connsiteY10" fmla="*/ 1022097 h 5035297"/>
              <a:gd name="connsiteX11" fmla="*/ 272143 w 1230086"/>
              <a:gd name="connsiteY11" fmla="*/ 869697 h 5035297"/>
              <a:gd name="connsiteX12" fmla="*/ 217715 w 1230086"/>
              <a:gd name="connsiteY12" fmla="*/ 673754 h 5035297"/>
              <a:gd name="connsiteX13" fmla="*/ 272143 w 1230086"/>
              <a:gd name="connsiteY13" fmla="*/ 608440 h 5035297"/>
              <a:gd name="connsiteX14" fmla="*/ 468086 w 1230086"/>
              <a:gd name="connsiteY14" fmla="*/ 749954 h 5035297"/>
              <a:gd name="connsiteX15" fmla="*/ 827315 w 1230086"/>
              <a:gd name="connsiteY15" fmla="*/ 771726 h 5035297"/>
              <a:gd name="connsiteX16" fmla="*/ 1175658 w 1230086"/>
              <a:gd name="connsiteY16" fmla="*/ 543126 h 5035297"/>
              <a:gd name="connsiteX17" fmla="*/ 1153886 w 1230086"/>
              <a:gd name="connsiteY17" fmla="*/ 216554 h 5035297"/>
              <a:gd name="connsiteX18" fmla="*/ 914400 w 1230086"/>
              <a:gd name="connsiteY18" fmla="*/ 85926 h 5035297"/>
              <a:gd name="connsiteX19" fmla="*/ 783772 w 1230086"/>
              <a:gd name="connsiteY19" fmla="*/ 173011 h 5035297"/>
              <a:gd name="connsiteX20" fmla="*/ 783772 w 1230086"/>
              <a:gd name="connsiteY20" fmla="*/ 20611 h 5035297"/>
              <a:gd name="connsiteX21" fmla="*/ 719947 w 1230086"/>
              <a:gd name="connsiteY21" fmla="*/ 49348 h 5035297"/>
              <a:gd name="connsiteX22" fmla="*/ 696686 w 1230086"/>
              <a:gd name="connsiteY22" fmla="*/ 140354 h 5035297"/>
              <a:gd name="connsiteX23" fmla="*/ 664029 w 1230086"/>
              <a:gd name="connsiteY23" fmla="*/ 238326 h 5035297"/>
              <a:gd name="connsiteX24" fmla="*/ 631372 w 1230086"/>
              <a:gd name="connsiteY24" fmla="*/ 336297 h 5035297"/>
              <a:gd name="connsiteX25" fmla="*/ 555172 w 1230086"/>
              <a:gd name="connsiteY25" fmla="*/ 412497 h 5035297"/>
              <a:gd name="connsiteX26" fmla="*/ 424543 w 1230086"/>
              <a:gd name="connsiteY26" fmla="*/ 499583 h 5035297"/>
              <a:gd name="connsiteX27" fmla="*/ 250372 w 1230086"/>
              <a:gd name="connsiteY27" fmla="*/ 532240 h 5035297"/>
              <a:gd name="connsiteX28" fmla="*/ 76200 w 1230086"/>
              <a:gd name="connsiteY28" fmla="*/ 651983 h 5035297"/>
              <a:gd name="connsiteX29" fmla="*/ 152400 w 1230086"/>
              <a:gd name="connsiteY29" fmla="*/ 902354 h 5035297"/>
              <a:gd name="connsiteX30" fmla="*/ 43543 w 1230086"/>
              <a:gd name="connsiteY30" fmla="*/ 1076526 h 5035297"/>
              <a:gd name="connsiteX31" fmla="*/ 87086 w 1230086"/>
              <a:gd name="connsiteY31" fmla="*/ 1228926 h 5035297"/>
              <a:gd name="connsiteX32" fmla="*/ 0 w 1230086"/>
              <a:gd name="connsiteY32" fmla="*/ 1348669 h 5035297"/>
              <a:gd name="connsiteX33" fmla="*/ 87086 w 1230086"/>
              <a:gd name="connsiteY33" fmla="*/ 1490183 h 5035297"/>
              <a:gd name="connsiteX34" fmla="*/ 54429 w 1230086"/>
              <a:gd name="connsiteY34" fmla="*/ 1718783 h 5035297"/>
              <a:gd name="connsiteX35" fmla="*/ 54429 w 1230086"/>
              <a:gd name="connsiteY35" fmla="*/ 2252183 h 5035297"/>
              <a:gd name="connsiteX0" fmla="*/ 141515 w 1230086"/>
              <a:gd name="connsiteY0" fmla="*/ 4015669 h 5009897"/>
              <a:gd name="connsiteX1" fmla="*/ 76200 w 1230086"/>
              <a:gd name="connsiteY1" fmla="*/ 4244269 h 5009897"/>
              <a:gd name="connsiteX2" fmla="*/ 97972 w 1230086"/>
              <a:gd name="connsiteY2" fmla="*/ 4451097 h 5009897"/>
              <a:gd name="connsiteX3" fmla="*/ 185058 w 1230086"/>
              <a:gd name="connsiteY3" fmla="*/ 4668811 h 5009897"/>
              <a:gd name="connsiteX4" fmla="*/ 206829 w 1230086"/>
              <a:gd name="connsiteY4" fmla="*/ 2404583 h 5009897"/>
              <a:gd name="connsiteX5" fmla="*/ 185058 w 1230086"/>
              <a:gd name="connsiteY5" fmla="*/ 1762326 h 5009897"/>
              <a:gd name="connsiteX6" fmla="*/ 228600 w 1230086"/>
              <a:gd name="connsiteY6" fmla="*/ 1522840 h 5009897"/>
              <a:gd name="connsiteX7" fmla="*/ 163286 w 1230086"/>
              <a:gd name="connsiteY7" fmla="*/ 1348669 h 5009897"/>
              <a:gd name="connsiteX8" fmla="*/ 217715 w 1230086"/>
              <a:gd name="connsiteY8" fmla="*/ 1207154 h 5009897"/>
              <a:gd name="connsiteX9" fmla="*/ 185058 w 1230086"/>
              <a:gd name="connsiteY9" fmla="*/ 1022097 h 5009897"/>
              <a:gd name="connsiteX10" fmla="*/ 272143 w 1230086"/>
              <a:gd name="connsiteY10" fmla="*/ 869697 h 5009897"/>
              <a:gd name="connsiteX11" fmla="*/ 217715 w 1230086"/>
              <a:gd name="connsiteY11" fmla="*/ 673754 h 5009897"/>
              <a:gd name="connsiteX12" fmla="*/ 272143 w 1230086"/>
              <a:gd name="connsiteY12" fmla="*/ 608440 h 5009897"/>
              <a:gd name="connsiteX13" fmla="*/ 468086 w 1230086"/>
              <a:gd name="connsiteY13" fmla="*/ 749954 h 5009897"/>
              <a:gd name="connsiteX14" fmla="*/ 827315 w 1230086"/>
              <a:gd name="connsiteY14" fmla="*/ 771726 h 5009897"/>
              <a:gd name="connsiteX15" fmla="*/ 1175658 w 1230086"/>
              <a:gd name="connsiteY15" fmla="*/ 543126 h 5009897"/>
              <a:gd name="connsiteX16" fmla="*/ 1153886 w 1230086"/>
              <a:gd name="connsiteY16" fmla="*/ 216554 h 5009897"/>
              <a:gd name="connsiteX17" fmla="*/ 914400 w 1230086"/>
              <a:gd name="connsiteY17" fmla="*/ 85926 h 5009897"/>
              <a:gd name="connsiteX18" fmla="*/ 783772 w 1230086"/>
              <a:gd name="connsiteY18" fmla="*/ 173011 h 5009897"/>
              <a:gd name="connsiteX19" fmla="*/ 783772 w 1230086"/>
              <a:gd name="connsiteY19" fmla="*/ 20611 h 5009897"/>
              <a:gd name="connsiteX20" fmla="*/ 719947 w 1230086"/>
              <a:gd name="connsiteY20" fmla="*/ 49348 h 5009897"/>
              <a:gd name="connsiteX21" fmla="*/ 696686 w 1230086"/>
              <a:gd name="connsiteY21" fmla="*/ 140354 h 5009897"/>
              <a:gd name="connsiteX22" fmla="*/ 664029 w 1230086"/>
              <a:gd name="connsiteY22" fmla="*/ 238326 h 5009897"/>
              <a:gd name="connsiteX23" fmla="*/ 631372 w 1230086"/>
              <a:gd name="connsiteY23" fmla="*/ 336297 h 5009897"/>
              <a:gd name="connsiteX24" fmla="*/ 555172 w 1230086"/>
              <a:gd name="connsiteY24" fmla="*/ 412497 h 5009897"/>
              <a:gd name="connsiteX25" fmla="*/ 424543 w 1230086"/>
              <a:gd name="connsiteY25" fmla="*/ 499583 h 5009897"/>
              <a:gd name="connsiteX26" fmla="*/ 250372 w 1230086"/>
              <a:gd name="connsiteY26" fmla="*/ 532240 h 5009897"/>
              <a:gd name="connsiteX27" fmla="*/ 76200 w 1230086"/>
              <a:gd name="connsiteY27" fmla="*/ 651983 h 5009897"/>
              <a:gd name="connsiteX28" fmla="*/ 152400 w 1230086"/>
              <a:gd name="connsiteY28" fmla="*/ 902354 h 5009897"/>
              <a:gd name="connsiteX29" fmla="*/ 43543 w 1230086"/>
              <a:gd name="connsiteY29" fmla="*/ 1076526 h 5009897"/>
              <a:gd name="connsiteX30" fmla="*/ 87086 w 1230086"/>
              <a:gd name="connsiteY30" fmla="*/ 1228926 h 5009897"/>
              <a:gd name="connsiteX31" fmla="*/ 0 w 1230086"/>
              <a:gd name="connsiteY31" fmla="*/ 1348669 h 5009897"/>
              <a:gd name="connsiteX32" fmla="*/ 87086 w 1230086"/>
              <a:gd name="connsiteY32" fmla="*/ 1490183 h 5009897"/>
              <a:gd name="connsiteX33" fmla="*/ 54429 w 1230086"/>
              <a:gd name="connsiteY33" fmla="*/ 1718783 h 5009897"/>
              <a:gd name="connsiteX34" fmla="*/ 54429 w 1230086"/>
              <a:gd name="connsiteY34" fmla="*/ 2252183 h 5009897"/>
              <a:gd name="connsiteX0" fmla="*/ 141515 w 1230086"/>
              <a:gd name="connsiteY0" fmla="*/ 4015669 h 4757711"/>
              <a:gd name="connsiteX1" fmla="*/ 76200 w 1230086"/>
              <a:gd name="connsiteY1" fmla="*/ 4244269 h 4757711"/>
              <a:gd name="connsiteX2" fmla="*/ 97972 w 1230086"/>
              <a:gd name="connsiteY2" fmla="*/ 4451097 h 4757711"/>
              <a:gd name="connsiteX3" fmla="*/ 206829 w 1230086"/>
              <a:gd name="connsiteY3" fmla="*/ 2404583 h 4757711"/>
              <a:gd name="connsiteX4" fmla="*/ 185058 w 1230086"/>
              <a:gd name="connsiteY4" fmla="*/ 1762326 h 4757711"/>
              <a:gd name="connsiteX5" fmla="*/ 228600 w 1230086"/>
              <a:gd name="connsiteY5" fmla="*/ 1522840 h 4757711"/>
              <a:gd name="connsiteX6" fmla="*/ 163286 w 1230086"/>
              <a:gd name="connsiteY6" fmla="*/ 1348669 h 4757711"/>
              <a:gd name="connsiteX7" fmla="*/ 217715 w 1230086"/>
              <a:gd name="connsiteY7" fmla="*/ 1207154 h 4757711"/>
              <a:gd name="connsiteX8" fmla="*/ 185058 w 1230086"/>
              <a:gd name="connsiteY8" fmla="*/ 1022097 h 4757711"/>
              <a:gd name="connsiteX9" fmla="*/ 272143 w 1230086"/>
              <a:gd name="connsiteY9" fmla="*/ 869697 h 4757711"/>
              <a:gd name="connsiteX10" fmla="*/ 217715 w 1230086"/>
              <a:gd name="connsiteY10" fmla="*/ 673754 h 4757711"/>
              <a:gd name="connsiteX11" fmla="*/ 272143 w 1230086"/>
              <a:gd name="connsiteY11" fmla="*/ 608440 h 4757711"/>
              <a:gd name="connsiteX12" fmla="*/ 468086 w 1230086"/>
              <a:gd name="connsiteY12" fmla="*/ 749954 h 4757711"/>
              <a:gd name="connsiteX13" fmla="*/ 827315 w 1230086"/>
              <a:gd name="connsiteY13" fmla="*/ 771726 h 4757711"/>
              <a:gd name="connsiteX14" fmla="*/ 1175658 w 1230086"/>
              <a:gd name="connsiteY14" fmla="*/ 543126 h 4757711"/>
              <a:gd name="connsiteX15" fmla="*/ 1153886 w 1230086"/>
              <a:gd name="connsiteY15" fmla="*/ 216554 h 4757711"/>
              <a:gd name="connsiteX16" fmla="*/ 914400 w 1230086"/>
              <a:gd name="connsiteY16" fmla="*/ 85926 h 4757711"/>
              <a:gd name="connsiteX17" fmla="*/ 783772 w 1230086"/>
              <a:gd name="connsiteY17" fmla="*/ 173011 h 4757711"/>
              <a:gd name="connsiteX18" fmla="*/ 783772 w 1230086"/>
              <a:gd name="connsiteY18" fmla="*/ 20611 h 4757711"/>
              <a:gd name="connsiteX19" fmla="*/ 719947 w 1230086"/>
              <a:gd name="connsiteY19" fmla="*/ 49348 h 4757711"/>
              <a:gd name="connsiteX20" fmla="*/ 696686 w 1230086"/>
              <a:gd name="connsiteY20" fmla="*/ 140354 h 4757711"/>
              <a:gd name="connsiteX21" fmla="*/ 664029 w 1230086"/>
              <a:gd name="connsiteY21" fmla="*/ 238326 h 4757711"/>
              <a:gd name="connsiteX22" fmla="*/ 631372 w 1230086"/>
              <a:gd name="connsiteY22" fmla="*/ 336297 h 4757711"/>
              <a:gd name="connsiteX23" fmla="*/ 555172 w 1230086"/>
              <a:gd name="connsiteY23" fmla="*/ 412497 h 4757711"/>
              <a:gd name="connsiteX24" fmla="*/ 424543 w 1230086"/>
              <a:gd name="connsiteY24" fmla="*/ 499583 h 4757711"/>
              <a:gd name="connsiteX25" fmla="*/ 250372 w 1230086"/>
              <a:gd name="connsiteY25" fmla="*/ 532240 h 4757711"/>
              <a:gd name="connsiteX26" fmla="*/ 76200 w 1230086"/>
              <a:gd name="connsiteY26" fmla="*/ 651983 h 4757711"/>
              <a:gd name="connsiteX27" fmla="*/ 152400 w 1230086"/>
              <a:gd name="connsiteY27" fmla="*/ 902354 h 4757711"/>
              <a:gd name="connsiteX28" fmla="*/ 43543 w 1230086"/>
              <a:gd name="connsiteY28" fmla="*/ 1076526 h 4757711"/>
              <a:gd name="connsiteX29" fmla="*/ 87086 w 1230086"/>
              <a:gd name="connsiteY29" fmla="*/ 1228926 h 4757711"/>
              <a:gd name="connsiteX30" fmla="*/ 0 w 1230086"/>
              <a:gd name="connsiteY30" fmla="*/ 1348669 h 4757711"/>
              <a:gd name="connsiteX31" fmla="*/ 87086 w 1230086"/>
              <a:gd name="connsiteY31" fmla="*/ 1490183 h 4757711"/>
              <a:gd name="connsiteX32" fmla="*/ 54429 w 1230086"/>
              <a:gd name="connsiteY32" fmla="*/ 1718783 h 4757711"/>
              <a:gd name="connsiteX33" fmla="*/ 54429 w 1230086"/>
              <a:gd name="connsiteY33" fmla="*/ 2252183 h 4757711"/>
              <a:gd name="connsiteX0" fmla="*/ 141515 w 1230086"/>
              <a:gd name="connsiteY0" fmla="*/ 4015669 h 4512783"/>
              <a:gd name="connsiteX1" fmla="*/ 76200 w 1230086"/>
              <a:gd name="connsiteY1" fmla="*/ 4244269 h 4512783"/>
              <a:gd name="connsiteX2" fmla="*/ 206829 w 1230086"/>
              <a:gd name="connsiteY2" fmla="*/ 2404583 h 4512783"/>
              <a:gd name="connsiteX3" fmla="*/ 185058 w 1230086"/>
              <a:gd name="connsiteY3" fmla="*/ 1762326 h 4512783"/>
              <a:gd name="connsiteX4" fmla="*/ 228600 w 1230086"/>
              <a:gd name="connsiteY4" fmla="*/ 1522840 h 4512783"/>
              <a:gd name="connsiteX5" fmla="*/ 163286 w 1230086"/>
              <a:gd name="connsiteY5" fmla="*/ 1348669 h 4512783"/>
              <a:gd name="connsiteX6" fmla="*/ 217715 w 1230086"/>
              <a:gd name="connsiteY6" fmla="*/ 1207154 h 4512783"/>
              <a:gd name="connsiteX7" fmla="*/ 185058 w 1230086"/>
              <a:gd name="connsiteY7" fmla="*/ 1022097 h 4512783"/>
              <a:gd name="connsiteX8" fmla="*/ 272143 w 1230086"/>
              <a:gd name="connsiteY8" fmla="*/ 869697 h 4512783"/>
              <a:gd name="connsiteX9" fmla="*/ 217715 w 1230086"/>
              <a:gd name="connsiteY9" fmla="*/ 673754 h 4512783"/>
              <a:gd name="connsiteX10" fmla="*/ 272143 w 1230086"/>
              <a:gd name="connsiteY10" fmla="*/ 608440 h 4512783"/>
              <a:gd name="connsiteX11" fmla="*/ 468086 w 1230086"/>
              <a:gd name="connsiteY11" fmla="*/ 749954 h 4512783"/>
              <a:gd name="connsiteX12" fmla="*/ 827315 w 1230086"/>
              <a:gd name="connsiteY12" fmla="*/ 771726 h 4512783"/>
              <a:gd name="connsiteX13" fmla="*/ 1175658 w 1230086"/>
              <a:gd name="connsiteY13" fmla="*/ 543126 h 4512783"/>
              <a:gd name="connsiteX14" fmla="*/ 1153886 w 1230086"/>
              <a:gd name="connsiteY14" fmla="*/ 216554 h 4512783"/>
              <a:gd name="connsiteX15" fmla="*/ 914400 w 1230086"/>
              <a:gd name="connsiteY15" fmla="*/ 85926 h 4512783"/>
              <a:gd name="connsiteX16" fmla="*/ 783772 w 1230086"/>
              <a:gd name="connsiteY16" fmla="*/ 173011 h 4512783"/>
              <a:gd name="connsiteX17" fmla="*/ 783772 w 1230086"/>
              <a:gd name="connsiteY17" fmla="*/ 20611 h 4512783"/>
              <a:gd name="connsiteX18" fmla="*/ 719947 w 1230086"/>
              <a:gd name="connsiteY18" fmla="*/ 49348 h 4512783"/>
              <a:gd name="connsiteX19" fmla="*/ 696686 w 1230086"/>
              <a:gd name="connsiteY19" fmla="*/ 140354 h 4512783"/>
              <a:gd name="connsiteX20" fmla="*/ 664029 w 1230086"/>
              <a:gd name="connsiteY20" fmla="*/ 238326 h 4512783"/>
              <a:gd name="connsiteX21" fmla="*/ 631372 w 1230086"/>
              <a:gd name="connsiteY21" fmla="*/ 336297 h 4512783"/>
              <a:gd name="connsiteX22" fmla="*/ 555172 w 1230086"/>
              <a:gd name="connsiteY22" fmla="*/ 412497 h 4512783"/>
              <a:gd name="connsiteX23" fmla="*/ 424543 w 1230086"/>
              <a:gd name="connsiteY23" fmla="*/ 499583 h 4512783"/>
              <a:gd name="connsiteX24" fmla="*/ 250372 w 1230086"/>
              <a:gd name="connsiteY24" fmla="*/ 532240 h 4512783"/>
              <a:gd name="connsiteX25" fmla="*/ 76200 w 1230086"/>
              <a:gd name="connsiteY25" fmla="*/ 651983 h 4512783"/>
              <a:gd name="connsiteX26" fmla="*/ 152400 w 1230086"/>
              <a:gd name="connsiteY26" fmla="*/ 902354 h 4512783"/>
              <a:gd name="connsiteX27" fmla="*/ 43543 w 1230086"/>
              <a:gd name="connsiteY27" fmla="*/ 1076526 h 4512783"/>
              <a:gd name="connsiteX28" fmla="*/ 87086 w 1230086"/>
              <a:gd name="connsiteY28" fmla="*/ 1228926 h 4512783"/>
              <a:gd name="connsiteX29" fmla="*/ 0 w 1230086"/>
              <a:gd name="connsiteY29" fmla="*/ 1348669 h 4512783"/>
              <a:gd name="connsiteX30" fmla="*/ 87086 w 1230086"/>
              <a:gd name="connsiteY30" fmla="*/ 1490183 h 4512783"/>
              <a:gd name="connsiteX31" fmla="*/ 54429 w 1230086"/>
              <a:gd name="connsiteY31" fmla="*/ 1718783 h 4512783"/>
              <a:gd name="connsiteX32" fmla="*/ 54429 w 1230086"/>
              <a:gd name="connsiteY32" fmla="*/ 2252183 h 4512783"/>
              <a:gd name="connsiteX0" fmla="*/ 141515 w 1230086"/>
              <a:gd name="connsiteY0" fmla="*/ 4015669 h 4015669"/>
              <a:gd name="connsiteX1" fmla="*/ 206829 w 1230086"/>
              <a:gd name="connsiteY1" fmla="*/ 2404583 h 4015669"/>
              <a:gd name="connsiteX2" fmla="*/ 185058 w 1230086"/>
              <a:gd name="connsiteY2" fmla="*/ 1762326 h 4015669"/>
              <a:gd name="connsiteX3" fmla="*/ 228600 w 1230086"/>
              <a:gd name="connsiteY3" fmla="*/ 1522840 h 4015669"/>
              <a:gd name="connsiteX4" fmla="*/ 163286 w 1230086"/>
              <a:gd name="connsiteY4" fmla="*/ 1348669 h 4015669"/>
              <a:gd name="connsiteX5" fmla="*/ 217715 w 1230086"/>
              <a:gd name="connsiteY5" fmla="*/ 1207154 h 4015669"/>
              <a:gd name="connsiteX6" fmla="*/ 185058 w 1230086"/>
              <a:gd name="connsiteY6" fmla="*/ 1022097 h 4015669"/>
              <a:gd name="connsiteX7" fmla="*/ 272143 w 1230086"/>
              <a:gd name="connsiteY7" fmla="*/ 869697 h 4015669"/>
              <a:gd name="connsiteX8" fmla="*/ 217715 w 1230086"/>
              <a:gd name="connsiteY8" fmla="*/ 673754 h 4015669"/>
              <a:gd name="connsiteX9" fmla="*/ 272143 w 1230086"/>
              <a:gd name="connsiteY9" fmla="*/ 608440 h 4015669"/>
              <a:gd name="connsiteX10" fmla="*/ 468086 w 1230086"/>
              <a:gd name="connsiteY10" fmla="*/ 749954 h 4015669"/>
              <a:gd name="connsiteX11" fmla="*/ 827315 w 1230086"/>
              <a:gd name="connsiteY11" fmla="*/ 771726 h 4015669"/>
              <a:gd name="connsiteX12" fmla="*/ 1175658 w 1230086"/>
              <a:gd name="connsiteY12" fmla="*/ 543126 h 4015669"/>
              <a:gd name="connsiteX13" fmla="*/ 1153886 w 1230086"/>
              <a:gd name="connsiteY13" fmla="*/ 216554 h 4015669"/>
              <a:gd name="connsiteX14" fmla="*/ 914400 w 1230086"/>
              <a:gd name="connsiteY14" fmla="*/ 85926 h 4015669"/>
              <a:gd name="connsiteX15" fmla="*/ 783772 w 1230086"/>
              <a:gd name="connsiteY15" fmla="*/ 173011 h 4015669"/>
              <a:gd name="connsiteX16" fmla="*/ 783772 w 1230086"/>
              <a:gd name="connsiteY16" fmla="*/ 20611 h 4015669"/>
              <a:gd name="connsiteX17" fmla="*/ 719947 w 1230086"/>
              <a:gd name="connsiteY17" fmla="*/ 49348 h 4015669"/>
              <a:gd name="connsiteX18" fmla="*/ 696686 w 1230086"/>
              <a:gd name="connsiteY18" fmla="*/ 140354 h 4015669"/>
              <a:gd name="connsiteX19" fmla="*/ 664029 w 1230086"/>
              <a:gd name="connsiteY19" fmla="*/ 238326 h 4015669"/>
              <a:gd name="connsiteX20" fmla="*/ 631372 w 1230086"/>
              <a:gd name="connsiteY20" fmla="*/ 336297 h 4015669"/>
              <a:gd name="connsiteX21" fmla="*/ 555172 w 1230086"/>
              <a:gd name="connsiteY21" fmla="*/ 412497 h 4015669"/>
              <a:gd name="connsiteX22" fmla="*/ 424543 w 1230086"/>
              <a:gd name="connsiteY22" fmla="*/ 499583 h 4015669"/>
              <a:gd name="connsiteX23" fmla="*/ 250372 w 1230086"/>
              <a:gd name="connsiteY23" fmla="*/ 532240 h 4015669"/>
              <a:gd name="connsiteX24" fmla="*/ 76200 w 1230086"/>
              <a:gd name="connsiteY24" fmla="*/ 651983 h 4015669"/>
              <a:gd name="connsiteX25" fmla="*/ 152400 w 1230086"/>
              <a:gd name="connsiteY25" fmla="*/ 902354 h 4015669"/>
              <a:gd name="connsiteX26" fmla="*/ 43543 w 1230086"/>
              <a:gd name="connsiteY26" fmla="*/ 1076526 h 4015669"/>
              <a:gd name="connsiteX27" fmla="*/ 87086 w 1230086"/>
              <a:gd name="connsiteY27" fmla="*/ 1228926 h 4015669"/>
              <a:gd name="connsiteX28" fmla="*/ 0 w 1230086"/>
              <a:gd name="connsiteY28" fmla="*/ 1348669 h 4015669"/>
              <a:gd name="connsiteX29" fmla="*/ 87086 w 1230086"/>
              <a:gd name="connsiteY29" fmla="*/ 1490183 h 4015669"/>
              <a:gd name="connsiteX30" fmla="*/ 54429 w 1230086"/>
              <a:gd name="connsiteY30" fmla="*/ 1718783 h 4015669"/>
              <a:gd name="connsiteX31" fmla="*/ 54429 w 1230086"/>
              <a:gd name="connsiteY31" fmla="*/ 2252183 h 4015669"/>
              <a:gd name="connsiteX0" fmla="*/ 147586 w 1230086"/>
              <a:gd name="connsiteY0" fmla="*/ 2520391 h 2530927"/>
              <a:gd name="connsiteX1" fmla="*/ 206829 w 1230086"/>
              <a:gd name="connsiteY1" fmla="*/ 2404583 h 2530927"/>
              <a:gd name="connsiteX2" fmla="*/ 185058 w 1230086"/>
              <a:gd name="connsiteY2" fmla="*/ 1762326 h 2530927"/>
              <a:gd name="connsiteX3" fmla="*/ 228600 w 1230086"/>
              <a:gd name="connsiteY3" fmla="*/ 1522840 h 2530927"/>
              <a:gd name="connsiteX4" fmla="*/ 163286 w 1230086"/>
              <a:gd name="connsiteY4" fmla="*/ 1348669 h 2530927"/>
              <a:gd name="connsiteX5" fmla="*/ 217715 w 1230086"/>
              <a:gd name="connsiteY5" fmla="*/ 1207154 h 2530927"/>
              <a:gd name="connsiteX6" fmla="*/ 185058 w 1230086"/>
              <a:gd name="connsiteY6" fmla="*/ 1022097 h 2530927"/>
              <a:gd name="connsiteX7" fmla="*/ 272143 w 1230086"/>
              <a:gd name="connsiteY7" fmla="*/ 869697 h 2530927"/>
              <a:gd name="connsiteX8" fmla="*/ 217715 w 1230086"/>
              <a:gd name="connsiteY8" fmla="*/ 673754 h 2530927"/>
              <a:gd name="connsiteX9" fmla="*/ 272143 w 1230086"/>
              <a:gd name="connsiteY9" fmla="*/ 608440 h 2530927"/>
              <a:gd name="connsiteX10" fmla="*/ 468086 w 1230086"/>
              <a:gd name="connsiteY10" fmla="*/ 749954 h 2530927"/>
              <a:gd name="connsiteX11" fmla="*/ 827315 w 1230086"/>
              <a:gd name="connsiteY11" fmla="*/ 771726 h 2530927"/>
              <a:gd name="connsiteX12" fmla="*/ 1175658 w 1230086"/>
              <a:gd name="connsiteY12" fmla="*/ 543126 h 2530927"/>
              <a:gd name="connsiteX13" fmla="*/ 1153886 w 1230086"/>
              <a:gd name="connsiteY13" fmla="*/ 216554 h 2530927"/>
              <a:gd name="connsiteX14" fmla="*/ 914400 w 1230086"/>
              <a:gd name="connsiteY14" fmla="*/ 85926 h 2530927"/>
              <a:gd name="connsiteX15" fmla="*/ 783772 w 1230086"/>
              <a:gd name="connsiteY15" fmla="*/ 173011 h 2530927"/>
              <a:gd name="connsiteX16" fmla="*/ 783772 w 1230086"/>
              <a:gd name="connsiteY16" fmla="*/ 20611 h 2530927"/>
              <a:gd name="connsiteX17" fmla="*/ 719947 w 1230086"/>
              <a:gd name="connsiteY17" fmla="*/ 49348 h 2530927"/>
              <a:gd name="connsiteX18" fmla="*/ 696686 w 1230086"/>
              <a:gd name="connsiteY18" fmla="*/ 140354 h 2530927"/>
              <a:gd name="connsiteX19" fmla="*/ 664029 w 1230086"/>
              <a:gd name="connsiteY19" fmla="*/ 238326 h 2530927"/>
              <a:gd name="connsiteX20" fmla="*/ 631372 w 1230086"/>
              <a:gd name="connsiteY20" fmla="*/ 336297 h 2530927"/>
              <a:gd name="connsiteX21" fmla="*/ 555172 w 1230086"/>
              <a:gd name="connsiteY21" fmla="*/ 412497 h 2530927"/>
              <a:gd name="connsiteX22" fmla="*/ 424543 w 1230086"/>
              <a:gd name="connsiteY22" fmla="*/ 499583 h 2530927"/>
              <a:gd name="connsiteX23" fmla="*/ 250372 w 1230086"/>
              <a:gd name="connsiteY23" fmla="*/ 532240 h 2530927"/>
              <a:gd name="connsiteX24" fmla="*/ 76200 w 1230086"/>
              <a:gd name="connsiteY24" fmla="*/ 651983 h 2530927"/>
              <a:gd name="connsiteX25" fmla="*/ 152400 w 1230086"/>
              <a:gd name="connsiteY25" fmla="*/ 902354 h 2530927"/>
              <a:gd name="connsiteX26" fmla="*/ 43543 w 1230086"/>
              <a:gd name="connsiteY26" fmla="*/ 1076526 h 2530927"/>
              <a:gd name="connsiteX27" fmla="*/ 87086 w 1230086"/>
              <a:gd name="connsiteY27" fmla="*/ 1228926 h 2530927"/>
              <a:gd name="connsiteX28" fmla="*/ 0 w 1230086"/>
              <a:gd name="connsiteY28" fmla="*/ 1348669 h 2530927"/>
              <a:gd name="connsiteX29" fmla="*/ 87086 w 1230086"/>
              <a:gd name="connsiteY29" fmla="*/ 1490183 h 2530927"/>
              <a:gd name="connsiteX30" fmla="*/ 54429 w 1230086"/>
              <a:gd name="connsiteY30" fmla="*/ 1718783 h 2530927"/>
              <a:gd name="connsiteX31" fmla="*/ 54429 w 1230086"/>
              <a:gd name="connsiteY31" fmla="*/ 2252183 h 2530927"/>
              <a:gd name="connsiteX0" fmla="*/ 147586 w 1230086"/>
              <a:gd name="connsiteY0" fmla="*/ 2520391 h 2530927"/>
              <a:gd name="connsiteX1" fmla="*/ 206829 w 1230086"/>
              <a:gd name="connsiteY1" fmla="*/ 2404583 h 2530927"/>
              <a:gd name="connsiteX2" fmla="*/ 185058 w 1230086"/>
              <a:gd name="connsiteY2" fmla="*/ 1762326 h 2530927"/>
              <a:gd name="connsiteX3" fmla="*/ 163286 w 1230086"/>
              <a:gd name="connsiteY3" fmla="*/ 1348669 h 2530927"/>
              <a:gd name="connsiteX4" fmla="*/ 217715 w 1230086"/>
              <a:gd name="connsiteY4" fmla="*/ 1207154 h 2530927"/>
              <a:gd name="connsiteX5" fmla="*/ 185058 w 1230086"/>
              <a:gd name="connsiteY5" fmla="*/ 1022097 h 2530927"/>
              <a:gd name="connsiteX6" fmla="*/ 272143 w 1230086"/>
              <a:gd name="connsiteY6" fmla="*/ 869697 h 2530927"/>
              <a:gd name="connsiteX7" fmla="*/ 217715 w 1230086"/>
              <a:gd name="connsiteY7" fmla="*/ 673754 h 2530927"/>
              <a:gd name="connsiteX8" fmla="*/ 272143 w 1230086"/>
              <a:gd name="connsiteY8" fmla="*/ 608440 h 2530927"/>
              <a:gd name="connsiteX9" fmla="*/ 468086 w 1230086"/>
              <a:gd name="connsiteY9" fmla="*/ 749954 h 2530927"/>
              <a:gd name="connsiteX10" fmla="*/ 827315 w 1230086"/>
              <a:gd name="connsiteY10" fmla="*/ 771726 h 2530927"/>
              <a:gd name="connsiteX11" fmla="*/ 1175658 w 1230086"/>
              <a:gd name="connsiteY11" fmla="*/ 543126 h 2530927"/>
              <a:gd name="connsiteX12" fmla="*/ 1153886 w 1230086"/>
              <a:gd name="connsiteY12" fmla="*/ 216554 h 2530927"/>
              <a:gd name="connsiteX13" fmla="*/ 914400 w 1230086"/>
              <a:gd name="connsiteY13" fmla="*/ 85926 h 2530927"/>
              <a:gd name="connsiteX14" fmla="*/ 783772 w 1230086"/>
              <a:gd name="connsiteY14" fmla="*/ 173011 h 2530927"/>
              <a:gd name="connsiteX15" fmla="*/ 783772 w 1230086"/>
              <a:gd name="connsiteY15" fmla="*/ 20611 h 2530927"/>
              <a:gd name="connsiteX16" fmla="*/ 719947 w 1230086"/>
              <a:gd name="connsiteY16" fmla="*/ 49348 h 2530927"/>
              <a:gd name="connsiteX17" fmla="*/ 696686 w 1230086"/>
              <a:gd name="connsiteY17" fmla="*/ 140354 h 2530927"/>
              <a:gd name="connsiteX18" fmla="*/ 664029 w 1230086"/>
              <a:gd name="connsiteY18" fmla="*/ 238326 h 2530927"/>
              <a:gd name="connsiteX19" fmla="*/ 631372 w 1230086"/>
              <a:gd name="connsiteY19" fmla="*/ 336297 h 2530927"/>
              <a:gd name="connsiteX20" fmla="*/ 555172 w 1230086"/>
              <a:gd name="connsiteY20" fmla="*/ 412497 h 2530927"/>
              <a:gd name="connsiteX21" fmla="*/ 424543 w 1230086"/>
              <a:gd name="connsiteY21" fmla="*/ 499583 h 2530927"/>
              <a:gd name="connsiteX22" fmla="*/ 250372 w 1230086"/>
              <a:gd name="connsiteY22" fmla="*/ 532240 h 2530927"/>
              <a:gd name="connsiteX23" fmla="*/ 76200 w 1230086"/>
              <a:gd name="connsiteY23" fmla="*/ 651983 h 2530927"/>
              <a:gd name="connsiteX24" fmla="*/ 152400 w 1230086"/>
              <a:gd name="connsiteY24" fmla="*/ 902354 h 2530927"/>
              <a:gd name="connsiteX25" fmla="*/ 43543 w 1230086"/>
              <a:gd name="connsiteY25" fmla="*/ 1076526 h 2530927"/>
              <a:gd name="connsiteX26" fmla="*/ 87086 w 1230086"/>
              <a:gd name="connsiteY26" fmla="*/ 1228926 h 2530927"/>
              <a:gd name="connsiteX27" fmla="*/ 0 w 1230086"/>
              <a:gd name="connsiteY27" fmla="*/ 1348669 h 2530927"/>
              <a:gd name="connsiteX28" fmla="*/ 87086 w 1230086"/>
              <a:gd name="connsiteY28" fmla="*/ 1490183 h 2530927"/>
              <a:gd name="connsiteX29" fmla="*/ 54429 w 1230086"/>
              <a:gd name="connsiteY29" fmla="*/ 1718783 h 2530927"/>
              <a:gd name="connsiteX30" fmla="*/ 54429 w 1230086"/>
              <a:gd name="connsiteY30" fmla="*/ 2252183 h 2530927"/>
              <a:gd name="connsiteX0" fmla="*/ 147586 w 1230086"/>
              <a:gd name="connsiteY0" fmla="*/ 2520391 h 2530927"/>
              <a:gd name="connsiteX1" fmla="*/ 206829 w 1230086"/>
              <a:gd name="connsiteY1" fmla="*/ 2404583 h 2530927"/>
              <a:gd name="connsiteX2" fmla="*/ 185058 w 1230086"/>
              <a:gd name="connsiteY2" fmla="*/ 1762326 h 2530927"/>
              <a:gd name="connsiteX3" fmla="*/ 163286 w 1230086"/>
              <a:gd name="connsiteY3" fmla="*/ 1348669 h 2530927"/>
              <a:gd name="connsiteX4" fmla="*/ 217715 w 1230086"/>
              <a:gd name="connsiteY4" fmla="*/ 1207154 h 2530927"/>
              <a:gd name="connsiteX5" fmla="*/ 185058 w 1230086"/>
              <a:gd name="connsiteY5" fmla="*/ 1022097 h 2530927"/>
              <a:gd name="connsiteX6" fmla="*/ 272143 w 1230086"/>
              <a:gd name="connsiteY6" fmla="*/ 869697 h 2530927"/>
              <a:gd name="connsiteX7" fmla="*/ 217715 w 1230086"/>
              <a:gd name="connsiteY7" fmla="*/ 673754 h 2530927"/>
              <a:gd name="connsiteX8" fmla="*/ 272143 w 1230086"/>
              <a:gd name="connsiteY8" fmla="*/ 608440 h 2530927"/>
              <a:gd name="connsiteX9" fmla="*/ 468086 w 1230086"/>
              <a:gd name="connsiteY9" fmla="*/ 749954 h 2530927"/>
              <a:gd name="connsiteX10" fmla="*/ 827315 w 1230086"/>
              <a:gd name="connsiteY10" fmla="*/ 771726 h 2530927"/>
              <a:gd name="connsiteX11" fmla="*/ 1175658 w 1230086"/>
              <a:gd name="connsiteY11" fmla="*/ 543126 h 2530927"/>
              <a:gd name="connsiteX12" fmla="*/ 1153886 w 1230086"/>
              <a:gd name="connsiteY12" fmla="*/ 216554 h 2530927"/>
              <a:gd name="connsiteX13" fmla="*/ 914400 w 1230086"/>
              <a:gd name="connsiteY13" fmla="*/ 85926 h 2530927"/>
              <a:gd name="connsiteX14" fmla="*/ 783772 w 1230086"/>
              <a:gd name="connsiteY14" fmla="*/ 173011 h 2530927"/>
              <a:gd name="connsiteX15" fmla="*/ 783772 w 1230086"/>
              <a:gd name="connsiteY15" fmla="*/ 20611 h 2530927"/>
              <a:gd name="connsiteX16" fmla="*/ 719947 w 1230086"/>
              <a:gd name="connsiteY16" fmla="*/ 49348 h 2530927"/>
              <a:gd name="connsiteX17" fmla="*/ 696686 w 1230086"/>
              <a:gd name="connsiteY17" fmla="*/ 140354 h 2530927"/>
              <a:gd name="connsiteX18" fmla="*/ 664029 w 1230086"/>
              <a:gd name="connsiteY18" fmla="*/ 238326 h 2530927"/>
              <a:gd name="connsiteX19" fmla="*/ 631372 w 1230086"/>
              <a:gd name="connsiteY19" fmla="*/ 336297 h 2530927"/>
              <a:gd name="connsiteX20" fmla="*/ 555172 w 1230086"/>
              <a:gd name="connsiteY20" fmla="*/ 412497 h 2530927"/>
              <a:gd name="connsiteX21" fmla="*/ 424543 w 1230086"/>
              <a:gd name="connsiteY21" fmla="*/ 499583 h 2530927"/>
              <a:gd name="connsiteX22" fmla="*/ 250372 w 1230086"/>
              <a:gd name="connsiteY22" fmla="*/ 532240 h 2530927"/>
              <a:gd name="connsiteX23" fmla="*/ 76200 w 1230086"/>
              <a:gd name="connsiteY23" fmla="*/ 651983 h 2530927"/>
              <a:gd name="connsiteX24" fmla="*/ 152400 w 1230086"/>
              <a:gd name="connsiteY24" fmla="*/ 902354 h 2530927"/>
              <a:gd name="connsiteX25" fmla="*/ 43543 w 1230086"/>
              <a:gd name="connsiteY25" fmla="*/ 1076526 h 2530927"/>
              <a:gd name="connsiteX26" fmla="*/ 87086 w 1230086"/>
              <a:gd name="connsiteY26" fmla="*/ 1228926 h 2530927"/>
              <a:gd name="connsiteX27" fmla="*/ 0 w 1230086"/>
              <a:gd name="connsiteY27" fmla="*/ 1348669 h 2530927"/>
              <a:gd name="connsiteX28" fmla="*/ 87086 w 1230086"/>
              <a:gd name="connsiteY28" fmla="*/ 1490183 h 2530927"/>
              <a:gd name="connsiteX29" fmla="*/ 54429 w 1230086"/>
              <a:gd name="connsiteY29" fmla="*/ 2252183 h 2530927"/>
              <a:gd name="connsiteX0" fmla="*/ 206829 w 1230086"/>
              <a:gd name="connsiteY0" fmla="*/ 2404583 h 2404583"/>
              <a:gd name="connsiteX1" fmla="*/ 185058 w 1230086"/>
              <a:gd name="connsiteY1" fmla="*/ 1762326 h 2404583"/>
              <a:gd name="connsiteX2" fmla="*/ 163286 w 1230086"/>
              <a:gd name="connsiteY2" fmla="*/ 1348669 h 2404583"/>
              <a:gd name="connsiteX3" fmla="*/ 217715 w 1230086"/>
              <a:gd name="connsiteY3" fmla="*/ 1207154 h 2404583"/>
              <a:gd name="connsiteX4" fmla="*/ 185058 w 1230086"/>
              <a:gd name="connsiteY4" fmla="*/ 1022097 h 2404583"/>
              <a:gd name="connsiteX5" fmla="*/ 272143 w 1230086"/>
              <a:gd name="connsiteY5" fmla="*/ 869697 h 2404583"/>
              <a:gd name="connsiteX6" fmla="*/ 217715 w 1230086"/>
              <a:gd name="connsiteY6" fmla="*/ 673754 h 2404583"/>
              <a:gd name="connsiteX7" fmla="*/ 272143 w 1230086"/>
              <a:gd name="connsiteY7" fmla="*/ 608440 h 2404583"/>
              <a:gd name="connsiteX8" fmla="*/ 468086 w 1230086"/>
              <a:gd name="connsiteY8" fmla="*/ 749954 h 2404583"/>
              <a:gd name="connsiteX9" fmla="*/ 827315 w 1230086"/>
              <a:gd name="connsiteY9" fmla="*/ 771726 h 2404583"/>
              <a:gd name="connsiteX10" fmla="*/ 1175658 w 1230086"/>
              <a:gd name="connsiteY10" fmla="*/ 543126 h 2404583"/>
              <a:gd name="connsiteX11" fmla="*/ 1153886 w 1230086"/>
              <a:gd name="connsiteY11" fmla="*/ 216554 h 2404583"/>
              <a:gd name="connsiteX12" fmla="*/ 914400 w 1230086"/>
              <a:gd name="connsiteY12" fmla="*/ 85926 h 2404583"/>
              <a:gd name="connsiteX13" fmla="*/ 783772 w 1230086"/>
              <a:gd name="connsiteY13" fmla="*/ 173011 h 2404583"/>
              <a:gd name="connsiteX14" fmla="*/ 783772 w 1230086"/>
              <a:gd name="connsiteY14" fmla="*/ 20611 h 2404583"/>
              <a:gd name="connsiteX15" fmla="*/ 719947 w 1230086"/>
              <a:gd name="connsiteY15" fmla="*/ 49348 h 2404583"/>
              <a:gd name="connsiteX16" fmla="*/ 696686 w 1230086"/>
              <a:gd name="connsiteY16" fmla="*/ 140354 h 2404583"/>
              <a:gd name="connsiteX17" fmla="*/ 664029 w 1230086"/>
              <a:gd name="connsiteY17" fmla="*/ 238326 h 2404583"/>
              <a:gd name="connsiteX18" fmla="*/ 631372 w 1230086"/>
              <a:gd name="connsiteY18" fmla="*/ 336297 h 2404583"/>
              <a:gd name="connsiteX19" fmla="*/ 555172 w 1230086"/>
              <a:gd name="connsiteY19" fmla="*/ 412497 h 2404583"/>
              <a:gd name="connsiteX20" fmla="*/ 424543 w 1230086"/>
              <a:gd name="connsiteY20" fmla="*/ 499583 h 2404583"/>
              <a:gd name="connsiteX21" fmla="*/ 250372 w 1230086"/>
              <a:gd name="connsiteY21" fmla="*/ 532240 h 2404583"/>
              <a:gd name="connsiteX22" fmla="*/ 76200 w 1230086"/>
              <a:gd name="connsiteY22" fmla="*/ 651983 h 2404583"/>
              <a:gd name="connsiteX23" fmla="*/ 152400 w 1230086"/>
              <a:gd name="connsiteY23" fmla="*/ 902354 h 2404583"/>
              <a:gd name="connsiteX24" fmla="*/ 43543 w 1230086"/>
              <a:gd name="connsiteY24" fmla="*/ 1076526 h 2404583"/>
              <a:gd name="connsiteX25" fmla="*/ 87086 w 1230086"/>
              <a:gd name="connsiteY25" fmla="*/ 1228926 h 2404583"/>
              <a:gd name="connsiteX26" fmla="*/ 0 w 1230086"/>
              <a:gd name="connsiteY26" fmla="*/ 1348669 h 2404583"/>
              <a:gd name="connsiteX27" fmla="*/ 87086 w 1230086"/>
              <a:gd name="connsiteY27" fmla="*/ 1490183 h 2404583"/>
              <a:gd name="connsiteX28" fmla="*/ 54429 w 1230086"/>
              <a:gd name="connsiteY28" fmla="*/ 2252183 h 2404583"/>
              <a:gd name="connsiteX0" fmla="*/ 206829 w 1230086"/>
              <a:gd name="connsiteY0" fmla="*/ 2404583 h 2404583"/>
              <a:gd name="connsiteX1" fmla="*/ 185058 w 1230086"/>
              <a:gd name="connsiteY1" fmla="*/ 1762326 h 2404583"/>
              <a:gd name="connsiteX2" fmla="*/ 163286 w 1230086"/>
              <a:gd name="connsiteY2" fmla="*/ 1348669 h 2404583"/>
              <a:gd name="connsiteX3" fmla="*/ 217715 w 1230086"/>
              <a:gd name="connsiteY3" fmla="*/ 1207154 h 2404583"/>
              <a:gd name="connsiteX4" fmla="*/ 185058 w 1230086"/>
              <a:gd name="connsiteY4" fmla="*/ 1022097 h 2404583"/>
              <a:gd name="connsiteX5" fmla="*/ 272143 w 1230086"/>
              <a:gd name="connsiteY5" fmla="*/ 869697 h 2404583"/>
              <a:gd name="connsiteX6" fmla="*/ 217715 w 1230086"/>
              <a:gd name="connsiteY6" fmla="*/ 673754 h 2404583"/>
              <a:gd name="connsiteX7" fmla="*/ 272143 w 1230086"/>
              <a:gd name="connsiteY7" fmla="*/ 608440 h 2404583"/>
              <a:gd name="connsiteX8" fmla="*/ 468086 w 1230086"/>
              <a:gd name="connsiteY8" fmla="*/ 749954 h 2404583"/>
              <a:gd name="connsiteX9" fmla="*/ 827315 w 1230086"/>
              <a:gd name="connsiteY9" fmla="*/ 771726 h 2404583"/>
              <a:gd name="connsiteX10" fmla="*/ 1175658 w 1230086"/>
              <a:gd name="connsiteY10" fmla="*/ 543126 h 2404583"/>
              <a:gd name="connsiteX11" fmla="*/ 1153886 w 1230086"/>
              <a:gd name="connsiteY11" fmla="*/ 216554 h 2404583"/>
              <a:gd name="connsiteX12" fmla="*/ 914400 w 1230086"/>
              <a:gd name="connsiteY12" fmla="*/ 85926 h 2404583"/>
              <a:gd name="connsiteX13" fmla="*/ 783772 w 1230086"/>
              <a:gd name="connsiteY13" fmla="*/ 173011 h 2404583"/>
              <a:gd name="connsiteX14" fmla="*/ 783772 w 1230086"/>
              <a:gd name="connsiteY14" fmla="*/ 20611 h 2404583"/>
              <a:gd name="connsiteX15" fmla="*/ 719947 w 1230086"/>
              <a:gd name="connsiteY15" fmla="*/ 49348 h 2404583"/>
              <a:gd name="connsiteX16" fmla="*/ 696686 w 1230086"/>
              <a:gd name="connsiteY16" fmla="*/ 140354 h 2404583"/>
              <a:gd name="connsiteX17" fmla="*/ 664029 w 1230086"/>
              <a:gd name="connsiteY17" fmla="*/ 238326 h 2404583"/>
              <a:gd name="connsiteX18" fmla="*/ 631372 w 1230086"/>
              <a:gd name="connsiteY18" fmla="*/ 336297 h 2404583"/>
              <a:gd name="connsiteX19" fmla="*/ 555172 w 1230086"/>
              <a:gd name="connsiteY19" fmla="*/ 412497 h 2404583"/>
              <a:gd name="connsiteX20" fmla="*/ 424543 w 1230086"/>
              <a:gd name="connsiteY20" fmla="*/ 499583 h 2404583"/>
              <a:gd name="connsiteX21" fmla="*/ 250372 w 1230086"/>
              <a:gd name="connsiteY21" fmla="*/ 532240 h 2404583"/>
              <a:gd name="connsiteX22" fmla="*/ 76200 w 1230086"/>
              <a:gd name="connsiteY22" fmla="*/ 651983 h 2404583"/>
              <a:gd name="connsiteX23" fmla="*/ 152400 w 1230086"/>
              <a:gd name="connsiteY23" fmla="*/ 902354 h 2404583"/>
              <a:gd name="connsiteX24" fmla="*/ 43543 w 1230086"/>
              <a:gd name="connsiteY24" fmla="*/ 1076526 h 2404583"/>
              <a:gd name="connsiteX25" fmla="*/ 87086 w 1230086"/>
              <a:gd name="connsiteY25" fmla="*/ 1228926 h 2404583"/>
              <a:gd name="connsiteX26" fmla="*/ 0 w 1230086"/>
              <a:gd name="connsiteY26" fmla="*/ 1348669 h 2404583"/>
              <a:gd name="connsiteX27" fmla="*/ 87086 w 1230086"/>
              <a:gd name="connsiteY27" fmla="*/ 1490183 h 2404583"/>
              <a:gd name="connsiteX0" fmla="*/ 185058 w 1230086"/>
              <a:gd name="connsiteY0" fmla="*/ 1762326 h 1762327"/>
              <a:gd name="connsiteX1" fmla="*/ 163286 w 1230086"/>
              <a:gd name="connsiteY1" fmla="*/ 1348669 h 1762327"/>
              <a:gd name="connsiteX2" fmla="*/ 217715 w 1230086"/>
              <a:gd name="connsiteY2" fmla="*/ 1207154 h 1762327"/>
              <a:gd name="connsiteX3" fmla="*/ 185058 w 1230086"/>
              <a:gd name="connsiteY3" fmla="*/ 1022097 h 1762327"/>
              <a:gd name="connsiteX4" fmla="*/ 272143 w 1230086"/>
              <a:gd name="connsiteY4" fmla="*/ 869697 h 1762327"/>
              <a:gd name="connsiteX5" fmla="*/ 217715 w 1230086"/>
              <a:gd name="connsiteY5" fmla="*/ 673754 h 1762327"/>
              <a:gd name="connsiteX6" fmla="*/ 272143 w 1230086"/>
              <a:gd name="connsiteY6" fmla="*/ 608440 h 1762327"/>
              <a:gd name="connsiteX7" fmla="*/ 468086 w 1230086"/>
              <a:gd name="connsiteY7" fmla="*/ 749954 h 1762327"/>
              <a:gd name="connsiteX8" fmla="*/ 827315 w 1230086"/>
              <a:gd name="connsiteY8" fmla="*/ 771726 h 1762327"/>
              <a:gd name="connsiteX9" fmla="*/ 1175658 w 1230086"/>
              <a:gd name="connsiteY9" fmla="*/ 543126 h 1762327"/>
              <a:gd name="connsiteX10" fmla="*/ 1153886 w 1230086"/>
              <a:gd name="connsiteY10" fmla="*/ 216554 h 1762327"/>
              <a:gd name="connsiteX11" fmla="*/ 914400 w 1230086"/>
              <a:gd name="connsiteY11" fmla="*/ 85926 h 1762327"/>
              <a:gd name="connsiteX12" fmla="*/ 783772 w 1230086"/>
              <a:gd name="connsiteY12" fmla="*/ 173011 h 1762327"/>
              <a:gd name="connsiteX13" fmla="*/ 783772 w 1230086"/>
              <a:gd name="connsiteY13" fmla="*/ 20611 h 1762327"/>
              <a:gd name="connsiteX14" fmla="*/ 719947 w 1230086"/>
              <a:gd name="connsiteY14" fmla="*/ 49348 h 1762327"/>
              <a:gd name="connsiteX15" fmla="*/ 696686 w 1230086"/>
              <a:gd name="connsiteY15" fmla="*/ 140354 h 1762327"/>
              <a:gd name="connsiteX16" fmla="*/ 664029 w 1230086"/>
              <a:gd name="connsiteY16" fmla="*/ 238326 h 1762327"/>
              <a:gd name="connsiteX17" fmla="*/ 631372 w 1230086"/>
              <a:gd name="connsiteY17" fmla="*/ 336297 h 1762327"/>
              <a:gd name="connsiteX18" fmla="*/ 555172 w 1230086"/>
              <a:gd name="connsiteY18" fmla="*/ 412497 h 1762327"/>
              <a:gd name="connsiteX19" fmla="*/ 424543 w 1230086"/>
              <a:gd name="connsiteY19" fmla="*/ 499583 h 1762327"/>
              <a:gd name="connsiteX20" fmla="*/ 250372 w 1230086"/>
              <a:gd name="connsiteY20" fmla="*/ 532240 h 1762327"/>
              <a:gd name="connsiteX21" fmla="*/ 76200 w 1230086"/>
              <a:gd name="connsiteY21" fmla="*/ 651983 h 1762327"/>
              <a:gd name="connsiteX22" fmla="*/ 152400 w 1230086"/>
              <a:gd name="connsiteY22" fmla="*/ 902354 h 1762327"/>
              <a:gd name="connsiteX23" fmla="*/ 43543 w 1230086"/>
              <a:gd name="connsiteY23" fmla="*/ 1076526 h 1762327"/>
              <a:gd name="connsiteX24" fmla="*/ 87086 w 1230086"/>
              <a:gd name="connsiteY24" fmla="*/ 1228926 h 1762327"/>
              <a:gd name="connsiteX25" fmla="*/ 0 w 1230086"/>
              <a:gd name="connsiteY25" fmla="*/ 1348669 h 1762327"/>
              <a:gd name="connsiteX26" fmla="*/ 87086 w 1230086"/>
              <a:gd name="connsiteY26" fmla="*/ 1490183 h 1762327"/>
              <a:gd name="connsiteX0" fmla="*/ 163286 w 1230086"/>
              <a:gd name="connsiteY0" fmla="*/ 1348669 h 1490183"/>
              <a:gd name="connsiteX1" fmla="*/ 217715 w 1230086"/>
              <a:gd name="connsiteY1" fmla="*/ 1207154 h 1490183"/>
              <a:gd name="connsiteX2" fmla="*/ 185058 w 1230086"/>
              <a:gd name="connsiteY2" fmla="*/ 1022097 h 1490183"/>
              <a:gd name="connsiteX3" fmla="*/ 272143 w 1230086"/>
              <a:gd name="connsiteY3" fmla="*/ 869697 h 1490183"/>
              <a:gd name="connsiteX4" fmla="*/ 217715 w 1230086"/>
              <a:gd name="connsiteY4" fmla="*/ 673754 h 1490183"/>
              <a:gd name="connsiteX5" fmla="*/ 272143 w 1230086"/>
              <a:gd name="connsiteY5" fmla="*/ 608440 h 1490183"/>
              <a:gd name="connsiteX6" fmla="*/ 468086 w 1230086"/>
              <a:gd name="connsiteY6" fmla="*/ 749954 h 1490183"/>
              <a:gd name="connsiteX7" fmla="*/ 827315 w 1230086"/>
              <a:gd name="connsiteY7" fmla="*/ 771726 h 1490183"/>
              <a:gd name="connsiteX8" fmla="*/ 1175658 w 1230086"/>
              <a:gd name="connsiteY8" fmla="*/ 543126 h 1490183"/>
              <a:gd name="connsiteX9" fmla="*/ 1153886 w 1230086"/>
              <a:gd name="connsiteY9" fmla="*/ 216554 h 1490183"/>
              <a:gd name="connsiteX10" fmla="*/ 914400 w 1230086"/>
              <a:gd name="connsiteY10" fmla="*/ 85926 h 1490183"/>
              <a:gd name="connsiteX11" fmla="*/ 783772 w 1230086"/>
              <a:gd name="connsiteY11" fmla="*/ 173011 h 1490183"/>
              <a:gd name="connsiteX12" fmla="*/ 783772 w 1230086"/>
              <a:gd name="connsiteY12" fmla="*/ 20611 h 1490183"/>
              <a:gd name="connsiteX13" fmla="*/ 719947 w 1230086"/>
              <a:gd name="connsiteY13" fmla="*/ 49348 h 1490183"/>
              <a:gd name="connsiteX14" fmla="*/ 696686 w 1230086"/>
              <a:gd name="connsiteY14" fmla="*/ 140354 h 1490183"/>
              <a:gd name="connsiteX15" fmla="*/ 664029 w 1230086"/>
              <a:gd name="connsiteY15" fmla="*/ 238326 h 1490183"/>
              <a:gd name="connsiteX16" fmla="*/ 631372 w 1230086"/>
              <a:gd name="connsiteY16" fmla="*/ 336297 h 1490183"/>
              <a:gd name="connsiteX17" fmla="*/ 555172 w 1230086"/>
              <a:gd name="connsiteY17" fmla="*/ 412497 h 1490183"/>
              <a:gd name="connsiteX18" fmla="*/ 424543 w 1230086"/>
              <a:gd name="connsiteY18" fmla="*/ 499583 h 1490183"/>
              <a:gd name="connsiteX19" fmla="*/ 250372 w 1230086"/>
              <a:gd name="connsiteY19" fmla="*/ 532240 h 1490183"/>
              <a:gd name="connsiteX20" fmla="*/ 76200 w 1230086"/>
              <a:gd name="connsiteY20" fmla="*/ 651983 h 1490183"/>
              <a:gd name="connsiteX21" fmla="*/ 152400 w 1230086"/>
              <a:gd name="connsiteY21" fmla="*/ 902354 h 1490183"/>
              <a:gd name="connsiteX22" fmla="*/ 43543 w 1230086"/>
              <a:gd name="connsiteY22" fmla="*/ 1076526 h 1490183"/>
              <a:gd name="connsiteX23" fmla="*/ 87086 w 1230086"/>
              <a:gd name="connsiteY23" fmla="*/ 1228926 h 1490183"/>
              <a:gd name="connsiteX24" fmla="*/ 0 w 1230086"/>
              <a:gd name="connsiteY24" fmla="*/ 1348669 h 1490183"/>
              <a:gd name="connsiteX25" fmla="*/ 87086 w 1230086"/>
              <a:gd name="connsiteY25" fmla="*/ 1490183 h 1490183"/>
              <a:gd name="connsiteX0" fmla="*/ 163286 w 1230086"/>
              <a:gd name="connsiteY0" fmla="*/ 1348669 h 1348668"/>
              <a:gd name="connsiteX1" fmla="*/ 217715 w 1230086"/>
              <a:gd name="connsiteY1" fmla="*/ 1207154 h 1348668"/>
              <a:gd name="connsiteX2" fmla="*/ 185058 w 1230086"/>
              <a:gd name="connsiteY2" fmla="*/ 1022097 h 1348668"/>
              <a:gd name="connsiteX3" fmla="*/ 272143 w 1230086"/>
              <a:gd name="connsiteY3" fmla="*/ 869697 h 1348668"/>
              <a:gd name="connsiteX4" fmla="*/ 217715 w 1230086"/>
              <a:gd name="connsiteY4" fmla="*/ 673754 h 1348668"/>
              <a:gd name="connsiteX5" fmla="*/ 272143 w 1230086"/>
              <a:gd name="connsiteY5" fmla="*/ 608440 h 1348668"/>
              <a:gd name="connsiteX6" fmla="*/ 468086 w 1230086"/>
              <a:gd name="connsiteY6" fmla="*/ 749954 h 1348668"/>
              <a:gd name="connsiteX7" fmla="*/ 827315 w 1230086"/>
              <a:gd name="connsiteY7" fmla="*/ 771726 h 1348668"/>
              <a:gd name="connsiteX8" fmla="*/ 1175658 w 1230086"/>
              <a:gd name="connsiteY8" fmla="*/ 543126 h 1348668"/>
              <a:gd name="connsiteX9" fmla="*/ 1153886 w 1230086"/>
              <a:gd name="connsiteY9" fmla="*/ 216554 h 1348668"/>
              <a:gd name="connsiteX10" fmla="*/ 914400 w 1230086"/>
              <a:gd name="connsiteY10" fmla="*/ 85926 h 1348668"/>
              <a:gd name="connsiteX11" fmla="*/ 783772 w 1230086"/>
              <a:gd name="connsiteY11" fmla="*/ 173011 h 1348668"/>
              <a:gd name="connsiteX12" fmla="*/ 783772 w 1230086"/>
              <a:gd name="connsiteY12" fmla="*/ 20611 h 1348668"/>
              <a:gd name="connsiteX13" fmla="*/ 719947 w 1230086"/>
              <a:gd name="connsiteY13" fmla="*/ 49348 h 1348668"/>
              <a:gd name="connsiteX14" fmla="*/ 696686 w 1230086"/>
              <a:gd name="connsiteY14" fmla="*/ 140354 h 1348668"/>
              <a:gd name="connsiteX15" fmla="*/ 664029 w 1230086"/>
              <a:gd name="connsiteY15" fmla="*/ 238326 h 1348668"/>
              <a:gd name="connsiteX16" fmla="*/ 631372 w 1230086"/>
              <a:gd name="connsiteY16" fmla="*/ 336297 h 1348668"/>
              <a:gd name="connsiteX17" fmla="*/ 555172 w 1230086"/>
              <a:gd name="connsiteY17" fmla="*/ 412497 h 1348668"/>
              <a:gd name="connsiteX18" fmla="*/ 424543 w 1230086"/>
              <a:gd name="connsiteY18" fmla="*/ 499583 h 1348668"/>
              <a:gd name="connsiteX19" fmla="*/ 250372 w 1230086"/>
              <a:gd name="connsiteY19" fmla="*/ 532240 h 1348668"/>
              <a:gd name="connsiteX20" fmla="*/ 76200 w 1230086"/>
              <a:gd name="connsiteY20" fmla="*/ 651983 h 1348668"/>
              <a:gd name="connsiteX21" fmla="*/ 152400 w 1230086"/>
              <a:gd name="connsiteY21" fmla="*/ 902354 h 1348668"/>
              <a:gd name="connsiteX22" fmla="*/ 43543 w 1230086"/>
              <a:gd name="connsiteY22" fmla="*/ 1076526 h 1348668"/>
              <a:gd name="connsiteX23" fmla="*/ 87086 w 1230086"/>
              <a:gd name="connsiteY23" fmla="*/ 1228926 h 1348668"/>
              <a:gd name="connsiteX24" fmla="*/ 0 w 1230086"/>
              <a:gd name="connsiteY24" fmla="*/ 1348669 h 1348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30086" h="1348668">
                <a:moveTo>
                  <a:pt x="163286" y="1348669"/>
                </a:moveTo>
                <a:cubicBezTo>
                  <a:pt x="168729" y="1256140"/>
                  <a:pt x="214086" y="1261583"/>
                  <a:pt x="217715" y="1207154"/>
                </a:cubicBezTo>
                <a:cubicBezTo>
                  <a:pt x="221344" y="1152725"/>
                  <a:pt x="175987" y="1078340"/>
                  <a:pt x="185058" y="1022097"/>
                </a:cubicBezTo>
                <a:cubicBezTo>
                  <a:pt x="194129" y="965854"/>
                  <a:pt x="266700" y="927754"/>
                  <a:pt x="272143" y="869697"/>
                </a:cubicBezTo>
                <a:cubicBezTo>
                  <a:pt x="277586" y="811640"/>
                  <a:pt x="217715" y="717297"/>
                  <a:pt x="217715" y="673754"/>
                </a:cubicBezTo>
                <a:cubicBezTo>
                  <a:pt x="217715" y="630211"/>
                  <a:pt x="230415" y="595740"/>
                  <a:pt x="272143" y="608440"/>
                </a:cubicBezTo>
                <a:cubicBezTo>
                  <a:pt x="313871" y="621140"/>
                  <a:pt x="375557" y="722740"/>
                  <a:pt x="468086" y="749954"/>
                </a:cubicBezTo>
                <a:cubicBezTo>
                  <a:pt x="560615" y="777168"/>
                  <a:pt x="709386" y="806197"/>
                  <a:pt x="827315" y="771726"/>
                </a:cubicBezTo>
                <a:cubicBezTo>
                  <a:pt x="945244" y="737255"/>
                  <a:pt x="1121230" y="635655"/>
                  <a:pt x="1175658" y="543126"/>
                </a:cubicBezTo>
                <a:cubicBezTo>
                  <a:pt x="1230086" y="450597"/>
                  <a:pt x="1197429" y="292754"/>
                  <a:pt x="1153886" y="216554"/>
                </a:cubicBezTo>
                <a:cubicBezTo>
                  <a:pt x="1110343" y="140354"/>
                  <a:pt x="976086" y="93183"/>
                  <a:pt x="914400" y="85926"/>
                </a:cubicBezTo>
                <a:cubicBezTo>
                  <a:pt x="852714" y="78669"/>
                  <a:pt x="805543" y="183897"/>
                  <a:pt x="783772" y="173011"/>
                </a:cubicBezTo>
                <a:cubicBezTo>
                  <a:pt x="762001" y="162125"/>
                  <a:pt x="794410" y="41222"/>
                  <a:pt x="783772" y="20611"/>
                </a:cubicBezTo>
                <a:cubicBezTo>
                  <a:pt x="773134" y="0"/>
                  <a:pt x="734461" y="29391"/>
                  <a:pt x="719947" y="49348"/>
                </a:cubicBezTo>
                <a:cubicBezTo>
                  <a:pt x="705433" y="69305"/>
                  <a:pt x="706006" y="108858"/>
                  <a:pt x="696686" y="140354"/>
                </a:cubicBezTo>
                <a:cubicBezTo>
                  <a:pt x="687366" y="171850"/>
                  <a:pt x="664029" y="238326"/>
                  <a:pt x="664029" y="238326"/>
                </a:cubicBezTo>
                <a:cubicBezTo>
                  <a:pt x="653143" y="270983"/>
                  <a:pt x="649515" y="307269"/>
                  <a:pt x="631372" y="336297"/>
                </a:cubicBezTo>
                <a:cubicBezTo>
                  <a:pt x="613229" y="365325"/>
                  <a:pt x="589643" y="385283"/>
                  <a:pt x="555172" y="412497"/>
                </a:cubicBezTo>
                <a:cubicBezTo>
                  <a:pt x="520701" y="439711"/>
                  <a:pt x="475343" y="479626"/>
                  <a:pt x="424543" y="499583"/>
                </a:cubicBezTo>
                <a:cubicBezTo>
                  <a:pt x="373743" y="519540"/>
                  <a:pt x="308429" y="506840"/>
                  <a:pt x="250372" y="532240"/>
                </a:cubicBezTo>
                <a:cubicBezTo>
                  <a:pt x="192315" y="557640"/>
                  <a:pt x="92529" y="590297"/>
                  <a:pt x="76200" y="651983"/>
                </a:cubicBezTo>
                <a:cubicBezTo>
                  <a:pt x="59871" y="713669"/>
                  <a:pt x="157843" y="831597"/>
                  <a:pt x="152400" y="902354"/>
                </a:cubicBezTo>
                <a:cubicBezTo>
                  <a:pt x="146957" y="973111"/>
                  <a:pt x="54429" y="1022097"/>
                  <a:pt x="43543" y="1076526"/>
                </a:cubicBezTo>
                <a:cubicBezTo>
                  <a:pt x="32657" y="1130955"/>
                  <a:pt x="94343" y="1183569"/>
                  <a:pt x="87086" y="1228926"/>
                </a:cubicBezTo>
                <a:cubicBezTo>
                  <a:pt x="79829" y="1274283"/>
                  <a:pt x="0" y="1305126"/>
                  <a:pt x="0" y="1348669"/>
                </a:cubicBezTo>
              </a:path>
            </a:pathLst>
          </a:custGeom>
          <a:solidFill>
            <a:srgbClr val="996633"/>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90" name="TextovéPole 189">
            <a:extLst>
              <a:ext uri="{FF2B5EF4-FFF2-40B4-BE49-F238E27FC236}">
                <a16:creationId xmlns:a16="http://schemas.microsoft.com/office/drawing/2014/main" id="{574262DE-42FF-4A0E-A31F-293095E62652}"/>
              </a:ext>
            </a:extLst>
          </p:cNvPr>
          <p:cNvSpPr txBox="1">
            <a:spLocks noChangeArrowheads="1"/>
          </p:cNvSpPr>
          <p:nvPr/>
        </p:nvSpPr>
        <p:spPr bwMode="auto">
          <a:xfrm>
            <a:off x="2279651" y="6581776"/>
            <a:ext cx="1787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1200" b="1"/>
              <a:t>ENDOCRINE GLANDS</a:t>
            </a:r>
          </a:p>
        </p:txBody>
      </p:sp>
      <p:sp>
        <p:nvSpPr>
          <p:cNvPr id="191" name="TextovéPole 190">
            <a:extLst>
              <a:ext uri="{FF2B5EF4-FFF2-40B4-BE49-F238E27FC236}">
                <a16:creationId xmlns:a16="http://schemas.microsoft.com/office/drawing/2014/main" id="{65CA1B52-9C2B-4561-AC60-17FA3A8F7F4A}"/>
              </a:ext>
            </a:extLst>
          </p:cNvPr>
          <p:cNvSpPr txBox="1">
            <a:spLocks noChangeArrowheads="1"/>
          </p:cNvSpPr>
          <p:nvPr/>
        </p:nvSpPr>
        <p:spPr bwMode="auto">
          <a:xfrm>
            <a:off x="4452939" y="6597651"/>
            <a:ext cx="9223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1200" b="1"/>
              <a:t>MUSCLE</a:t>
            </a:r>
          </a:p>
        </p:txBody>
      </p:sp>
      <p:sp>
        <p:nvSpPr>
          <p:cNvPr id="192" name="TextovéPole 191">
            <a:extLst>
              <a:ext uri="{FF2B5EF4-FFF2-40B4-BE49-F238E27FC236}">
                <a16:creationId xmlns:a16="http://schemas.microsoft.com/office/drawing/2014/main" id="{D84B18EF-C9CB-4FE3-BAC7-A800A2AAEC3C}"/>
              </a:ext>
            </a:extLst>
          </p:cNvPr>
          <p:cNvSpPr txBox="1">
            <a:spLocks noChangeArrowheads="1"/>
          </p:cNvSpPr>
          <p:nvPr/>
        </p:nvSpPr>
        <p:spPr bwMode="auto">
          <a:xfrm>
            <a:off x="5375276" y="6597651"/>
            <a:ext cx="1139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1200" b="1"/>
              <a:t>PANCREAS</a:t>
            </a:r>
          </a:p>
        </p:txBody>
      </p:sp>
      <p:sp>
        <p:nvSpPr>
          <p:cNvPr id="193" name="TextovéPole 192">
            <a:extLst>
              <a:ext uri="{FF2B5EF4-FFF2-40B4-BE49-F238E27FC236}">
                <a16:creationId xmlns:a16="http://schemas.microsoft.com/office/drawing/2014/main" id="{1917311B-F75C-47C6-B50C-56B772A5C08E}"/>
              </a:ext>
            </a:extLst>
          </p:cNvPr>
          <p:cNvSpPr txBox="1">
            <a:spLocks noChangeArrowheads="1"/>
          </p:cNvSpPr>
          <p:nvPr/>
        </p:nvSpPr>
        <p:spPr bwMode="auto">
          <a:xfrm>
            <a:off x="6900864" y="6597651"/>
            <a:ext cx="1571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1200" b="1"/>
              <a:t>ADIPOSE TISSUE</a:t>
            </a:r>
          </a:p>
        </p:txBody>
      </p:sp>
      <p:sp>
        <p:nvSpPr>
          <p:cNvPr id="194" name="TextovéPole 193">
            <a:extLst>
              <a:ext uri="{FF2B5EF4-FFF2-40B4-BE49-F238E27FC236}">
                <a16:creationId xmlns:a16="http://schemas.microsoft.com/office/drawing/2014/main" id="{F4BC23E8-0262-422E-BA5C-3F5D1BEE321B}"/>
              </a:ext>
            </a:extLst>
          </p:cNvPr>
          <p:cNvSpPr txBox="1">
            <a:spLocks noChangeArrowheads="1"/>
          </p:cNvSpPr>
          <p:nvPr/>
        </p:nvSpPr>
        <p:spPr bwMode="auto">
          <a:xfrm>
            <a:off x="8772526" y="6597651"/>
            <a:ext cx="1571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1200" b="1"/>
              <a:t>STOMACH/GUT</a:t>
            </a:r>
          </a:p>
        </p:txBody>
      </p:sp>
      <p:cxnSp>
        <p:nvCxnSpPr>
          <p:cNvPr id="196" name="Přímá spojovací šipka 195">
            <a:extLst>
              <a:ext uri="{FF2B5EF4-FFF2-40B4-BE49-F238E27FC236}">
                <a16:creationId xmlns:a16="http://schemas.microsoft.com/office/drawing/2014/main" id="{5B6BA4EA-0E9D-42C0-9BB8-1130556F087A}"/>
              </a:ext>
            </a:extLst>
          </p:cNvPr>
          <p:cNvCxnSpPr>
            <a:endCxn id="7" idx="4"/>
          </p:cNvCxnSpPr>
          <p:nvPr/>
        </p:nvCxnSpPr>
        <p:spPr>
          <a:xfrm rot="5400000" flipH="1" flipV="1">
            <a:off x="3917158" y="3855245"/>
            <a:ext cx="744537" cy="2003425"/>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98" name="Přímá spojovací šipka 197">
            <a:extLst>
              <a:ext uri="{FF2B5EF4-FFF2-40B4-BE49-F238E27FC236}">
                <a16:creationId xmlns:a16="http://schemas.microsoft.com/office/drawing/2014/main" id="{5FA1C3B2-EF90-4143-8899-8E0A2ECA222E}"/>
              </a:ext>
            </a:extLst>
          </p:cNvPr>
          <p:cNvCxnSpPr>
            <a:endCxn id="7" idx="5"/>
          </p:cNvCxnSpPr>
          <p:nvPr/>
        </p:nvCxnSpPr>
        <p:spPr>
          <a:xfrm rot="5400000" flipH="1" flipV="1">
            <a:off x="4926808" y="4474370"/>
            <a:ext cx="700087" cy="809625"/>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00" name="Přímá spojovací šipka 199">
            <a:extLst>
              <a:ext uri="{FF2B5EF4-FFF2-40B4-BE49-F238E27FC236}">
                <a16:creationId xmlns:a16="http://schemas.microsoft.com/office/drawing/2014/main" id="{621FFA2B-A35B-4BB6-A7C9-11E757691DBF}"/>
              </a:ext>
            </a:extLst>
          </p:cNvPr>
          <p:cNvCxnSpPr>
            <a:endCxn id="6" idx="1"/>
          </p:cNvCxnSpPr>
          <p:nvPr/>
        </p:nvCxnSpPr>
        <p:spPr>
          <a:xfrm rot="5400000" flipH="1" flipV="1">
            <a:off x="5641183" y="4718845"/>
            <a:ext cx="712787" cy="307975"/>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02" name="Přímá spojovací šipka 201">
            <a:extLst>
              <a:ext uri="{FF2B5EF4-FFF2-40B4-BE49-F238E27FC236}">
                <a16:creationId xmlns:a16="http://schemas.microsoft.com/office/drawing/2014/main" id="{C43E5D14-B85E-4D85-9E9F-AC8E37B9F2B4}"/>
              </a:ext>
            </a:extLst>
          </p:cNvPr>
          <p:cNvCxnSpPr>
            <a:endCxn id="7" idx="7"/>
          </p:cNvCxnSpPr>
          <p:nvPr/>
        </p:nvCxnSpPr>
        <p:spPr>
          <a:xfrm rot="16200000" flipV="1">
            <a:off x="6687344" y="4307681"/>
            <a:ext cx="711200" cy="113188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04" name="Přímá spojovací šipka 203">
            <a:extLst>
              <a:ext uri="{FF2B5EF4-FFF2-40B4-BE49-F238E27FC236}">
                <a16:creationId xmlns:a16="http://schemas.microsoft.com/office/drawing/2014/main" id="{FE8C50EF-3471-4D48-81F2-E54A16481A6E}"/>
              </a:ext>
            </a:extLst>
          </p:cNvPr>
          <p:cNvCxnSpPr>
            <a:endCxn id="7" idx="8"/>
          </p:cNvCxnSpPr>
          <p:nvPr/>
        </p:nvCxnSpPr>
        <p:spPr>
          <a:xfrm rot="16200000" flipV="1">
            <a:off x="7843045" y="3663157"/>
            <a:ext cx="657225" cy="2474913"/>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2" presetClass="entr" presetSubtype="4"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par>
                                <p:cTn id="20" presetID="22" presetClass="entr" presetSubtype="4"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par>
                                <p:cTn id="23" presetID="22" presetClass="entr" presetSubtype="4"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4" fill="hold"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par>
                                <p:cTn id="58" presetID="22" presetClass="entr" presetSubtype="1" fill="hold"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wipe(up)">
                                      <p:cBhvr>
                                        <p:cTn id="60" dur="500"/>
                                        <p:tgtEl>
                                          <p:spTgt spid="30"/>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4" fill="hold" nodeType="click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wipe(down)">
                                      <p:cBhvr>
                                        <p:cTn id="65" dur="500"/>
                                        <p:tgtEl>
                                          <p:spTgt spid="31"/>
                                        </p:tgtEl>
                                      </p:cBhvr>
                                    </p:animEffect>
                                  </p:childTnLst>
                                </p:cTn>
                              </p:par>
                            </p:childTnLst>
                          </p:cTn>
                        </p:par>
                        <p:par>
                          <p:cTn id="66" fill="hold" nodeType="afterGroup">
                            <p:stCondLst>
                              <p:cond delay="500"/>
                            </p:stCondLst>
                            <p:childTnLst>
                              <p:par>
                                <p:cTn id="67" presetID="22" presetClass="entr" presetSubtype="4" fill="hold" nodeType="after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wipe(down)">
                                      <p:cBhvr>
                                        <p:cTn id="69" dur="500"/>
                                        <p:tgtEl>
                                          <p:spTgt spid="32"/>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4" fill="hold" nodeType="click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wipe(down)">
                                      <p:cBhvr>
                                        <p:cTn id="74" dur="500"/>
                                        <p:tgtEl>
                                          <p:spTgt spid="33"/>
                                        </p:tgtEl>
                                      </p:cBhvr>
                                    </p:animEffect>
                                  </p:childTnLst>
                                </p:cTn>
                              </p:par>
                            </p:childTnLst>
                          </p:cTn>
                        </p:par>
                        <p:par>
                          <p:cTn id="75" fill="hold" nodeType="afterGroup">
                            <p:stCondLst>
                              <p:cond delay="500"/>
                            </p:stCondLst>
                            <p:childTnLst>
                              <p:par>
                                <p:cTn id="76" presetID="22" presetClass="entr" presetSubtype="4" fill="hold" nodeType="after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wipe(down)">
                                      <p:cBhvr>
                                        <p:cTn id="78" dur="500"/>
                                        <p:tgtEl>
                                          <p:spTgt spid="34"/>
                                        </p:tgtEl>
                                      </p:cBhvr>
                                    </p:animEffect>
                                  </p:childTnLst>
                                </p:cTn>
                              </p:par>
                            </p:childTnLst>
                          </p:cTn>
                        </p:par>
                        <p:par>
                          <p:cTn id="79" fill="hold" nodeType="afterGroup">
                            <p:stCondLst>
                              <p:cond delay="1000"/>
                            </p:stCondLst>
                            <p:childTnLst>
                              <p:par>
                                <p:cTn id="80" presetID="22" presetClass="entr" presetSubtype="4" fill="hold" nodeType="after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wipe(down)">
                                      <p:cBhvr>
                                        <p:cTn id="82" dur="500"/>
                                        <p:tgtEl>
                                          <p:spTgt spid="35"/>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49" presetClass="entr" presetSubtype="0" decel="100000" fill="hold" grpId="0" nodeType="clickEffect">
                                  <p:stCondLst>
                                    <p:cond delay="0"/>
                                  </p:stCondLst>
                                  <p:childTnLst>
                                    <p:set>
                                      <p:cBhvr>
                                        <p:cTn id="86" dur="1" fill="hold">
                                          <p:stCondLst>
                                            <p:cond delay="0"/>
                                          </p:stCondLst>
                                        </p:cTn>
                                        <p:tgtEl>
                                          <p:spTgt spid="36"/>
                                        </p:tgtEl>
                                        <p:attrNameLst>
                                          <p:attrName>style.visibility</p:attrName>
                                        </p:attrNameLst>
                                      </p:cBhvr>
                                      <p:to>
                                        <p:strVal val="visible"/>
                                      </p:to>
                                    </p:set>
                                    <p:anim calcmode="lin" valueType="num">
                                      <p:cBhvr>
                                        <p:cTn id="87" dur="500" fill="hold"/>
                                        <p:tgtEl>
                                          <p:spTgt spid="36"/>
                                        </p:tgtEl>
                                        <p:attrNameLst>
                                          <p:attrName>ppt_w</p:attrName>
                                        </p:attrNameLst>
                                      </p:cBhvr>
                                      <p:tavLst>
                                        <p:tav tm="0">
                                          <p:val>
                                            <p:fltVal val="0"/>
                                          </p:val>
                                        </p:tav>
                                        <p:tav tm="100000">
                                          <p:val>
                                            <p:strVal val="#ppt_w"/>
                                          </p:val>
                                        </p:tav>
                                      </p:tavLst>
                                    </p:anim>
                                    <p:anim calcmode="lin" valueType="num">
                                      <p:cBhvr>
                                        <p:cTn id="88" dur="500" fill="hold"/>
                                        <p:tgtEl>
                                          <p:spTgt spid="36"/>
                                        </p:tgtEl>
                                        <p:attrNameLst>
                                          <p:attrName>ppt_h</p:attrName>
                                        </p:attrNameLst>
                                      </p:cBhvr>
                                      <p:tavLst>
                                        <p:tav tm="0">
                                          <p:val>
                                            <p:fltVal val="0"/>
                                          </p:val>
                                        </p:tav>
                                        <p:tav tm="100000">
                                          <p:val>
                                            <p:strVal val="#ppt_h"/>
                                          </p:val>
                                        </p:tav>
                                      </p:tavLst>
                                    </p:anim>
                                    <p:anim calcmode="lin" valueType="num">
                                      <p:cBhvr>
                                        <p:cTn id="89" dur="500" fill="hold"/>
                                        <p:tgtEl>
                                          <p:spTgt spid="36"/>
                                        </p:tgtEl>
                                        <p:attrNameLst>
                                          <p:attrName>style.rotation</p:attrName>
                                        </p:attrNameLst>
                                      </p:cBhvr>
                                      <p:tavLst>
                                        <p:tav tm="0">
                                          <p:val>
                                            <p:fltVal val="360"/>
                                          </p:val>
                                        </p:tav>
                                        <p:tav tm="100000">
                                          <p:val>
                                            <p:fltVal val="0"/>
                                          </p:val>
                                        </p:tav>
                                      </p:tavLst>
                                    </p:anim>
                                    <p:animEffect transition="in" filter="fade">
                                      <p:cBhvr>
                                        <p:cTn id="90" dur="500"/>
                                        <p:tgtEl>
                                          <p:spTgt spid="36"/>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49" presetClass="entr" presetSubtype="0" decel="100000" fill="hold" nodeType="click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 calcmode="lin" valueType="num">
                                      <p:cBhvr>
                                        <p:cTn id="97" dur="500" fill="hold"/>
                                        <p:tgtEl>
                                          <p:spTgt spid="46"/>
                                        </p:tgtEl>
                                        <p:attrNameLst>
                                          <p:attrName>style.rotation</p:attrName>
                                        </p:attrNameLst>
                                      </p:cBhvr>
                                      <p:tavLst>
                                        <p:tav tm="0">
                                          <p:val>
                                            <p:fltVal val="360"/>
                                          </p:val>
                                        </p:tav>
                                        <p:tav tm="100000">
                                          <p:val>
                                            <p:fltVal val="0"/>
                                          </p:val>
                                        </p:tav>
                                      </p:tavLst>
                                    </p:anim>
                                    <p:animEffect transition="in" filter="fade">
                                      <p:cBhvr>
                                        <p:cTn id="98" dur="500"/>
                                        <p:tgtEl>
                                          <p:spTgt spid="46"/>
                                        </p:tgtEl>
                                      </p:cBhvr>
                                    </p:animEffect>
                                  </p:childTnLst>
                                </p:cTn>
                              </p:par>
                            </p:childTnLst>
                          </p:cTn>
                        </p:par>
                        <p:par>
                          <p:cTn id="99" fill="hold" nodeType="afterGroup">
                            <p:stCondLst>
                              <p:cond delay="500"/>
                            </p:stCondLst>
                            <p:childTnLst>
                              <p:par>
                                <p:cTn id="100" presetID="22" presetClass="entr" presetSubtype="2" fill="hold"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ipe(right)">
                                      <p:cBhvr>
                                        <p:cTn id="102" dur="500"/>
                                        <p:tgtEl>
                                          <p:spTgt spid="53"/>
                                        </p:tgtEl>
                                      </p:cBhvr>
                                    </p:animEffect>
                                  </p:childTnLst>
                                </p:cTn>
                              </p:par>
                            </p:childTnLst>
                          </p:cTn>
                        </p:par>
                        <p:par>
                          <p:cTn id="103" fill="hold" nodeType="afterGroup">
                            <p:stCondLst>
                              <p:cond delay="1000"/>
                            </p:stCondLst>
                            <p:childTnLst>
                              <p:par>
                                <p:cTn id="104" presetID="22" presetClass="entr" presetSubtype="8" fill="hold" grpId="0" nodeType="afterEffect">
                                  <p:stCondLst>
                                    <p:cond delay="0"/>
                                  </p:stCondLst>
                                  <p:childTnLst>
                                    <p:set>
                                      <p:cBhvr>
                                        <p:cTn id="105" dur="1" fill="hold">
                                          <p:stCondLst>
                                            <p:cond delay="0"/>
                                          </p:stCondLst>
                                        </p:cTn>
                                        <p:tgtEl>
                                          <p:spTgt spid="37"/>
                                        </p:tgtEl>
                                        <p:attrNameLst>
                                          <p:attrName>style.visibility</p:attrName>
                                        </p:attrNameLst>
                                      </p:cBhvr>
                                      <p:to>
                                        <p:strVal val="visible"/>
                                      </p:to>
                                    </p:set>
                                    <p:animEffect transition="in" filter="wipe(left)">
                                      <p:cBhvr>
                                        <p:cTn id="106" dur="500"/>
                                        <p:tgtEl>
                                          <p:spTgt spid="37"/>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500"/>
                                        <p:tgtEl>
                                          <p:spTgt spid="38"/>
                                        </p:tgtEl>
                                      </p:cBhvr>
                                    </p:animEffect>
                                  </p:childTnLst>
                                </p:cTn>
                              </p:par>
                            </p:childTnLst>
                          </p:cTn>
                        </p:par>
                        <p:par>
                          <p:cTn id="110" fill="hold" nodeType="afterGroup">
                            <p:stCondLst>
                              <p:cond delay="1500"/>
                            </p:stCondLst>
                            <p:childTnLst>
                              <p:par>
                                <p:cTn id="111" presetID="22" presetClass="entr" presetSubtype="8" fill="hold" grpId="0" nodeType="afterEffect">
                                  <p:stCondLst>
                                    <p:cond delay="0"/>
                                  </p:stCondLst>
                                  <p:childTnLst>
                                    <p:set>
                                      <p:cBhvr>
                                        <p:cTn id="112" dur="1" fill="hold">
                                          <p:stCondLst>
                                            <p:cond delay="0"/>
                                          </p:stCondLst>
                                        </p:cTn>
                                        <p:tgtEl>
                                          <p:spTgt spid="39"/>
                                        </p:tgtEl>
                                        <p:attrNameLst>
                                          <p:attrName>style.visibility</p:attrName>
                                        </p:attrNameLst>
                                      </p:cBhvr>
                                      <p:to>
                                        <p:strVal val="visible"/>
                                      </p:to>
                                    </p:set>
                                    <p:animEffect transition="in" filter="wipe(left)">
                                      <p:cBhvr>
                                        <p:cTn id="113" dur="500"/>
                                        <p:tgtEl>
                                          <p:spTgt spid="39"/>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49" presetClass="entr" presetSubtype="0" decel="100000" fill="hold" nodeType="click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 calcmode="lin" valueType="num">
                                      <p:cBhvr>
                                        <p:cTn id="120" dur="500" fill="hold"/>
                                        <p:tgtEl>
                                          <p:spTgt spid="48"/>
                                        </p:tgtEl>
                                        <p:attrNameLst>
                                          <p:attrName>style.rotation</p:attrName>
                                        </p:attrNameLst>
                                      </p:cBhvr>
                                      <p:tavLst>
                                        <p:tav tm="0">
                                          <p:val>
                                            <p:fltVal val="360"/>
                                          </p:val>
                                        </p:tav>
                                        <p:tav tm="100000">
                                          <p:val>
                                            <p:fltVal val="0"/>
                                          </p:val>
                                        </p:tav>
                                      </p:tavLst>
                                    </p:anim>
                                    <p:animEffect transition="in" filter="fade">
                                      <p:cBhvr>
                                        <p:cTn id="121" dur="500"/>
                                        <p:tgtEl>
                                          <p:spTgt spid="48"/>
                                        </p:tgtEl>
                                      </p:cBhvr>
                                    </p:animEffect>
                                  </p:childTnLst>
                                </p:cTn>
                              </p:par>
                              <p:par>
                                <p:cTn id="122" presetID="49" presetClass="entr" presetSubtype="0" decel="100000" fill="hold" grpId="0" nodeType="withEffect">
                                  <p:stCondLst>
                                    <p:cond delay="0"/>
                                  </p:stCondLst>
                                  <p:childTnLst>
                                    <p:set>
                                      <p:cBhvr>
                                        <p:cTn id="123" dur="1" fill="hold">
                                          <p:stCondLst>
                                            <p:cond delay="0"/>
                                          </p:stCondLst>
                                        </p:cTn>
                                        <p:tgtEl>
                                          <p:spTgt spid="42"/>
                                        </p:tgtEl>
                                        <p:attrNameLst>
                                          <p:attrName>style.visibility</p:attrName>
                                        </p:attrNameLst>
                                      </p:cBhvr>
                                      <p:to>
                                        <p:strVal val="visible"/>
                                      </p:to>
                                    </p:set>
                                    <p:anim calcmode="lin" valueType="num">
                                      <p:cBhvr>
                                        <p:cTn id="124" dur="500" fill="hold"/>
                                        <p:tgtEl>
                                          <p:spTgt spid="42"/>
                                        </p:tgtEl>
                                        <p:attrNameLst>
                                          <p:attrName>ppt_w</p:attrName>
                                        </p:attrNameLst>
                                      </p:cBhvr>
                                      <p:tavLst>
                                        <p:tav tm="0">
                                          <p:val>
                                            <p:fltVal val="0"/>
                                          </p:val>
                                        </p:tav>
                                        <p:tav tm="100000">
                                          <p:val>
                                            <p:strVal val="#ppt_w"/>
                                          </p:val>
                                        </p:tav>
                                      </p:tavLst>
                                    </p:anim>
                                    <p:anim calcmode="lin" valueType="num">
                                      <p:cBhvr>
                                        <p:cTn id="125" dur="500" fill="hold"/>
                                        <p:tgtEl>
                                          <p:spTgt spid="42"/>
                                        </p:tgtEl>
                                        <p:attrNameLst>
                                          <p:attrName>ppt_h</p:attrName>
                                        </p:attrNameLst>
                                      </p:cBhvr>
                                      <p:tavLst>
                                        <p:tav tm="0">
                                          <p:val>
                                            <p:fltVal val="0"/>
                                          </p:val>
                                        </p:tav>
                                        <p:tav tm="100000">
                                          <p:val>
                                            <p:strVal val="#ppt_h"/>
                                          </p:val>
                                        </p:tav>
                                      </p:tavLst>
                                    </p:anim>
                                    <p:anim calcmode="lin" valueType="num">
                                      <p:cBhvr>
                                        <p:cTn id="126" dur="500" fill="hold"/>
                                        <p:tgtEl>
                                          <p:spTgt spid="42"/>
                                        </p:tgtEl>
                                        <p:attrNameLst>
                                          <p:attrName>style.rotation</p:attrName>
                                        </p:attrNameLst>
                                      </p:cBhvr>
                                      <p:tavLst>
                                        <p:tav tm="0">
                                          <p:val>
                                            <p:fltVal val="360"/>
                                          </p:val>
                                        </p:tav>
                                        <p:tav tm="100000">
                                          <p:val>
                                            <p:fltVal val="0"/>
                                          </p:val>
                                        </p:tav>
                                      </p:tavLst>
                                    </p:anim>
                                    <p:animEffect transition="in" filter="fade">
                                      <p:cBhvr>
                                        <p:cTn id="127" dur="500"/>
                                        <p:tgtEl>
                                          <p:spTgt spid="42"/>
                                        </p:tgtEl>
                                      </p:cBhvr>
                                    </p:animEffect>
                                  </p:childTnLst>
                                </p:cTn>
                              </p:par>
                            </p:childTnLst>
                          </p:cTn>
                        </p:par>
                        <p:par>
                          <p:cTn id="128" fill="hold" nodeType="afterGroup">
                            <p:stCondLst>
                              <p:cond delay="500"/>
                            </p:stCondLst>
                            <p:childTnLst>
                              <p:par>
                                <p:cTn id="129" presetID="22" presetClass="entr" presetSubtype="4"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Effect transition="in" filter="wipe(down)">
                                      <p:cBhvr>
                                        <p:cTn id="131" dur="500"/>
                                        <p:tgtEl>
                                          <p:spTgt spid="43"/>
                                        </p:tgtEl>
                                      </p:cBhvr>
                                    </p:animEffect>
                                  </p:childTnLst>
                                </p:cTn>
                              </p:par>
                            </p:childTnLst>
                          </p:cTn>
                        </p:par>
                        <p:par>
                          <p:cTn id="132" fill="hold" nodeType="afterGroup">
                            <p:stCondLst>
                              <p:cond delay="1000"/>
                            </p:stCondLst>
                            <p:childTnLst>
                              <p:par>
                                <p:cTn id="133" presetID="10" presetClass="entr" presetSubtype="0" fill="hold" nodeType="afterEffect">
                                  <p:stCondLst>
                                    <p:cond delay="0"/>
                                  </p:stCondLst>
                                  <p:childTnLst>
                                    <p:set>
                                      <p:cBhvr>
                                        <p:cTn id="134" dur="1" fill="hold">
                                          <p:stCondLst>
                                            <p:cond delay="0"/>
                                          </p:stCondLst>
                                        </p:cTn>
                                        <p:tgtEl>
                                          <p:spTgt spid="54"/>
                                        </p:tgtEl>
                                        <p:attrNameLst>
                                          <p:attrName>style.visibility</p:attrName>
                                        </p:attrNameLst>
                                      </p:cBhvr>
                                      <p:to>
                                        <p:strVal val="visible"/>
                                      </p:to>
                                    </p:set>
                                    <p:animEffect transition="in" filter="fade">
                                      <p:cBhvr>
                                        <p:cTn id="135" dur="500"/>
                                        <p:tgtEl>
                                          <p:spTgt spid="54"/>
                                        </p:tgtEl>
                                      </p:cBhvr>
                                    </p:animEffect>
                                  </p:childTnLst>
                                </p:cTn>
                              </p:par>
                              <p:par>
                                <p:cTn id="136" presetID="10" presetClass="entr" presetSubtype="0" fill="hold" nodeType="withEffect">
                                  <p:stCondLst>
                                    <p:cond delay="0"/>
                                  </p:stCondLst>
                                  <p:childTnLst>
                                    <p:set>
                                      <p:cBhvr>
                                        <p:cTn id="137" dur="1" fill="hold">
                                          <p:stCondLst>
                                            <p:cond delay="0"/>
                                          </p:stCondLst>
                                        </p:cTn>
                                        <p:tgtEl>
                                          <p:spTgt spid="5"/>
                                        </p:tgtEl>
                                        <p:attrNameLst>
                                          <p:attrName>style.visibility</p:attrName>
                                        </p:attrNameLst>
                                      </p:cBhvr>
                                      <p:to>
                                        <p:strVal val="visible"/>
                                      </p:to>
                                    </p:set>
                                    <p:animEffect transition="in" filter="fade">
                                      <p:cBhvr>
                                        <p:cTn id="138" dur="500"/>
                                        <p:tgtEl>
                                          <p:spTgt spid="5"/>
                                        </p:tgtEl>
                                      </p:cBhvr>
                                    </p:animEffect>
                                  </p:childTnLst>
                                </p:cTn>
                              </p:par>
                              <p:par>
                                <p:cTn id="139" presetID="10" presetClass="entr" presetSubtype="0" fill="hold" nodeType="withEffect">
                                  <p:stCondLst>
                                    <p:cond delay="0"/>
                                  </p:stCondLst>
                                  <p:childTnLst>
                                    <p:set>
                                      <p:cBhvr>
                                        <p:cTn id="140" dur="1" fill="hold">
                                          <p:stCondLst>
                                            <p:cond delay="0"/>
                                          </p:stCondLst>
                                        </p:cTn>
                                        <p:tgtEl>
                                          <p:spTgt spid="20"/>
                                        </p:tgtEl>
                                        <p:attrNameLst>
                                          <p:attrName>style.visibility</p:attrName>
                                        </p:attrNameLst>
                                      </p:cBhvr>
                                      <p:to>
                                        <p:strVal val="visible"/>
                                      </p:to>
                                    </p:set>
                                    <p:animEffect transition="in" filter="fade">
                                      <p:cBhvr>
                                        <p:cTn id="141" dur="500"/>
                                        <p:tgtEl>
                                          <p:spTgt spid="20"/>
                                        </p:tgtEl>
                                      </p:cBhvr>
                                    </p:animEffect>
                                  </p:childTnLst>
                                </p:cTn>
                              </p:par>
                            </p:childTnLst>
                          </p:cTn>
                        </p:par>
                        <p:par>
                          <p:cTn id="142" fill="hold" nodeType="afterGroup">
                            <p:stCondLst>
                              <p:cond delay="1500"/>
                            </p:stCondLst>
                            <p:childTnLst>
                              <p:par>
                                <p:cTn id="143" presetID="8" presetClass="emph" presetSubtype="0" repeatCount="indefinite" fill="hold" nodeType="afterEffect">
                                  <p:stCondLst>
                                    <p:cond delay="0"/>
                                  </p:stCondLst>
                                  <p:childTnLst>
                                    <p:animRot by="21600000">
                                      <p:cBhvr>
                                        <p:cTn id="144" dur="1000" fill="hold"/>
                                        <p:tgtEl>
                                          <p:spTgt spid="20"/>
                                        </p:tgtEl>
                                        <p:attrNameLst>
                                          <p:attrName>r</p:attrName>
                                        </p:attrNameLst>
                                      </p:cBhvr>
                                    </p:animRot>
                                  </p:childTnLst>
                                </p:cTn>
                              </p:par>
                              <p:par>
                                <p:cTn id="145" presetID="8" presetClass="emph" presetSubtype="0" repeatCount="indefinite" fill="hold" nodeType="withEffect">
                                  <p:stCondLst>
                                    <p:cond delay="0"/>
                                  </p:stCondLst>
                                  <p:childTnLst>
                                    <p:animRot by="21600000">
                                      <p:cBhvr>
                                        <p:cTn id="146" dur="5000" fill="hold"/>
                                        <p:tgtEl>
                                          <p:spTgt spid="5"/>
                                        </p:tgtEl>
                                        <p:attrNameLst>
                                          <p:attrName>r</p:attrName>
                                        </p:attrNameLst>
                                      </p:cBhvr>
                                    </p:animRo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49" presetClass="entr" presetSubtype="0" decel="100000" fill="hold" nodeType="clickEffect">
                                  <p:stCondLst>
                                    <p:cond delay="0"/>
                                  </p:stCondLst>
                                  <p:childTnLst>
                                    <p:set>
                                      <p:cBhvr>
                                        <p:cTn id="150" dur="1" fill="hold">
                                          <p:stCondLst>
                                            <p:cond delay="0"/>
                                          </p:stCondLst>
                                        </p:cTn>
                                        <p:tgtEl>
                                          <p:spTgt spid="51"/>
                                        </p:tgtEl>
                                        <p:attrNameLst>
                                          <p:attrName>style.visibility</p:attrName>
                                        </p:attrNameLst>
                                      </p:cBhvr>
                                      <p:to>
                                        <p:strVal val="visible"/>
                                      </p:to>
                                    </p:set>
                                    <p:anim calcmode="lin" valueType="num">
                                      <p:cBhvr>
                                        <p:cTn id="151" dur="500" fill="hold"/>
                                        <p:tgtEl>
                                          <p:spTgt spid="51"/>
                                        </p:tgtEl>
                                        <p:attrNameLst>
                                          <p:attrName>ppt_w</p:attrName>
                                        </p:attrNameLst>
                                      </p:cBhvr>
                                      <p:tavLst>
                                        <p:tav tm="0">
                                          <p:val>
                                            <p:fltVal val="0"/>
                                          </p:val>
                                        </p:tav>
                                        <p:tav tm="100000">
                                          <p:val>
                                            <p:strVal val="#ppt_w"/>
                                          </p:val>
                                        </p:tav>
                                      </p:tavLst>
                                    </p:anim>
                                    <p:anim calcmode="lin" valueType="num">
                                      <p:cBhvr>
                                        <p:cTn id="152" dur="500" fill="hold"/>
                                        <p:tgtEl>
                                          <p:spTgt spid="51"/>
                                        </p:tgtEl>
                                        <p:attrNameLst>
                                          <p:attrName>ppt_h</p:attrName>
                                        </p:attrNameLst>
                                      </p:cBhvr>
                                      <p:tavLst>
                                        <p:tav tm="0">
                                          <p:val>
                                            <p:fltVal val="0"/>
                                          </p:val>
                                        </p:tav>
                                        <p:tav tm="100000">
                                          <p:val>
                                            <p:strVal val="#ppt_h"/>
                                          </p:val>
                                        </p:tav>
                                      </p:tavLst>
                                    </p:anim>
                                    <p:anim calcmode="lin" valueType="num">
                                      <p:cBhvr>
                                        <p:cTn id="153" dur="500" fill="hold"/>
                                        <p:tgtEl>
                                          <p:spTgt spid="51"/>
                                        </p:tgtEl>
                                        <p:attrNameLst>
                                          <p:attrName>style.rotation</p:attrName>
                                        </p:attrNameLst>
                                      </p:cBhvr>
                                      <p:tavLst>
                                        <p:tav tm="0">
                                          <p:val>
                                            <p:fltVal val="360"/>
                                          </p:val>
                                        </p:tav>
                                        <p:tav tm="100000">
                                          <p:val>
                                            <p:fltVal val="0"/>
                                          </p:val>
                                        </p:tav>
                                      </p:tavLst>
                                    </p:anim>
                                    <p:animEffect transition="in" filter="fade">
                                      <p:cBhvr>
                                        <p:cTn id="154" dur="500"/>
                                        <p:tgtEl>
                                          <p:spTgt spid="51"/>
                                        </p:tgtEl>
                                      </p:cBhvr>
                                    </p:animEffect>
                                  </p:childTnLst>
                                </p:cTn>
                              </p:par>
                            </p:childTnLst>
                          </p:cTn>
                        </p:par>
                        <p:par>
                          <p:cTn id="155" fill="hold" nodeType="afterGroup">
                            <p:stCondLst>
                              <p:cond delay="500"/>
                            </p:stCondLst>
                            <p:childTnLst>
                              <p:par>
                                <p:cTn id="156" presetID="22" presetClass="entr" presetSubtype="2" fill="hold" nodeType="afterEffect">
                                  <p:stCondLst>
                                    <p:cond delay="0"/>
                                  </p:stCondLst>
                                  <p:childTnLst>
                                    <p:set>
                                      <p:cBhvr>
                                        <p:cTn id="157" dur="1" fill="hold">
                                          <p:stCondLst>
                                            <p:cond delay="0"/>
                                          </p:stCondLst>
                                        </p:cTn>
                                        <p:tgtEl>
                                          <p:spTgt spid="101"/>
                                        </p:tgtEl>
                                        <p:attrNameLst>
                                          <p:attrName>style.visibility</p:attrName>
                                        </p:attrNameLst>
                                      </p:cBhvr>
                                      <p:to>
                                        <p:strVal val="visible"/>
                                      </p:to>
                                    </p:set>
                                    <p:animEffect transition="in" filter="wipe(right)">
                                      <p:cBhvr>
                                        <p:cTn id="158" dur="500"/>
                                        <p:tgtEl>
                                          <p:spTgt spid="101"/>
                                        </p:tgtEl>
                                      </p:cBhvr>
                                    </p:animEffect>
                                  </p:childTnLst>
                                </p:cTn>
                              </p:par>
                              <p:par>
                                <p:cTn id="159" presetID="22" presetClass="entr" presetSubtype="4" fill="hold" nodeType="withEffect">
                                  <p:stCondLst>
                                    <p:cond delay="0"/>
                                  </p:stCondLst>
                                  <p:childTnLst>
                                    <p:set>
                                      <p:cBhvr>
                                        <p:cTn id="160" dur="1" fill="hold">
                                          <p:stCondLst>
                                            <p:cond delay="0"/>
                                          </p:stCondLst>
                                        </p:cTn>
                                        <p:tgtEl>
                                          <p:spTgt spid="102"/>
                                        </p:tgtEl>
                                        <p:attrNameLst>
                                          <p:attrName>style.visibility</p:attrName>
                                        </p:attrNameLst>
                                      </p:cBhvr>
                                      <p:to>
                                        <p:strVal val="visible"/>
                                      </p:to>
                                    </p:set>
                                    <p:animEffect transition="in" filter="wipe(down)">
                                      <p:cBhvr>
                                        <p:cTn id="161" dur="500"/>
                                        <p:tgtEl>
                                          <p:spTgt spid="102"/>
                                        </p:tgtEl>
                                      </p:cBhvr>
                                    </p:animEffect>
                                  </p:childTnLst>
                                </p:cTn>
                              </p:par>
                              <p:par>
                                <p:cTn id="162" presetID="22" presetClass="entr" presetSubtype="1" fill="hold" nodeType="withEffect">
                                  <p:stCondLst>
                                    <p:cond delay="0"/>
                                  </p:stCondLst>
                                  <p:childTnLst>
                                    <p:set>
                                      <p:cBhvr>
                                        <p:cTn id="163" dur="1" fill="hold">
                                          <p:stCondLst>
                                            <p:cond delay="0"/>
                                          </p:stCondLst>
                                        </p:cTn>
                                        <p:tgtEl>
                                          <p:spTgt spid="103"/>
                                        </p:tgtEl>
                                        <p:attrNameLst>
                                          <p:attrName>style.visibility</p:attrName>
                                        </p:attrNameLst>
                                      </p:cBhvr>
                                      <p:to>
                                        <p:strVal val="visible"/>
                                      </p:to>
                                    </p:set>
                                    <p:animEffect transition="in" filter="wipe(up)">
                                      <p:cBhvr>
                                        <p:cTn id="164" dur="500"/>
                                        <p:tgtEl>
                                          <p:spTgt spid="103"/>
                                        </p:tgtEl>
                                      </p:cBhvr>
                                    </p:animEffect>
                                  </p:childTnLst>
                                </p:cTn>
                              </p:par>
                              <p:par>
                                <p:cTn id="165" presetID="22" presetClass="entr" presetSubtype="1" fill="hold" nodeType="withEffect">
                                  <p:stCondLst>
                                    <p:cond delay="0"/>
                                  </p:stCondLst>
                                  <p:childTnLst>
                                    <p:set>
                                      <p:cBhvr>
                                        <p:cTn id="166" dur="1" fill="hold">
                                          <p:stCondLst>
                                            <p:cond delay="0"/>
                                          </p:stCondLst>
                                        </p:cTn>
                                        <p:tgtEl>
                                          <p:spTgt spid="104"/>
                                        </p:tgtEl>
                                        <p:attrNameLst>
                                          <p:attrName>style.visibility</p:attrName>
                                        </p:attrNameLst>
                                      </p:cBhvr>
                                      <p:to>
                                        <p:strVal val="visible"/>
                                      </p:to>
                                    </p:set>
                                    <p:animEffect transition="in" filter="wipe(up)">
                                      <p:cBhvr>
                                        <p:cTn id="167" dur="500"/>
                                        <p:tgtEl>
                                          <p:spTgt spid="104"/>
                                        </p:tgtEl>
                                      </p:cBhvr>
                                    </p:animEffect>
                                  </p:childTnLst>
                                </p:cTn>
                              </p:par>
                            </p:childTnLst>
                          </p:cTn>
                        </p:par>
                        <p:par>
                          <p:cTn id="168" fill="hold" nodeType="afterGroup">
                            <p:stCondLst>
                              <p:cond delay="1000"/>
                            </p:stCondLst>
                            <p:childTnLst>
                              <p:par>
                                <p:cTn id="169" presetID="22" presetClass="entr" presetSubtype="8" fill="hold" nodeType="afterEffect">
                                  <p:stCondLst>
                                    <p:cond delay="0"/>
                                  </p:stCondLst>
                                  <p:childTnLst>
                                    <p:set>
                                      <p:cBhvr>
                                        <p:cTn id="170" dur="1" fill="hold">
                                          <p:stCondLst>
                                            <p:cond delay="0"/>
                                          </p:stCondLst>
                                        </p:cTn>
                                        <p:tgtEl>
                                          <p:spTgt spid="109"/>
                                        </p:tgtEl>
                                        <p:attrNameLst>
                                          <p:attrName>style.visibility</p:attrName>
                                        </p:attrNameLst>
                                      </p:cBhvr>
                                      <p:to>
                                        <p:strVal val="visible"/>
                                      </p:to>
                                    </p:set>
                                    <p:animEffect transition="in" filter="wipe(left)">
                                      <p:cBhvr>
                                        <p:cTn id="171" dur="500"/>
                                        <p:tgtEl>
                                          <p:spTgt spid="109"/>
                                        </p:tgtEl>
                                      </p:cBhvr>
                                    </p:animEffect>
                                  </p:childTnLst>
                                </p:cTn>
                              </p:par>
                            </p:childTnLst>
                          </p:cTn>
                        </p:par>
                        <p:par>
                          <p:cTn id="172" fill="hold" nodeType="afterGroup">
                            <p:stCondLst>
                              <p:cond delay="1500"/>
                            </p:stCondLst>
                            <p:childTnLst>
                              <p:par>
                                <p:cTn id="173" presetID="10" presetClass="entr" presetSubtype="0" fill="hold" grpId="0" nodeType="afterEffect">
                                  <p:stCondLst>
                                    <p:cond delay="0"/>
                                  </p:stCondLst>
                                  <p:childTnLst>
                                    <p:set>
                                      <p:cBhvr>
                                        <p:cTn id="174" dur="1" fill="hold">
                                          <p:stCondLst>
                                            <p:cond delay="0"/>
                                          </p:stCondLst>
                                        </p:cTn>
                                        <p:tgtEl>
                                          <p:spTgt spid="110"/>
                                        </p:tgtEl>
                                        <p:attrNameLst>
                                          <p:attrName>style.visibility</p:attrName>
                                        </p:attrNameLst>
                                      </p:cBhvr>
                                      <p:to>
                                        <p:strVal val="visible"/>
                                      </p:to>
                                    </p:set>
                                    <p:animEffect transition="in" filter="fade">
                                      <p:cBhvr>
                                        <p:cTn id="175" dur="500"/>
                                        <p:tgtEl>
                                          <p:spTgt spid="110"/>
                                        </p:tgtEl>
                                      </p:cBhvr>
                                    </p:animEffect>
                                  </p:childTnLst>
                                </p:cTn>
                              </p:par>
                              <p:par>
                                <p:cTn id="176" presetID="10" presetClass="entr" presetSubtype="0" fill="hold" nodeType="withEffect">
                                  <p:stCondLst>
                                    <p:cond delay="0"/>
                                  </p:stCondLst>
                                  <p:childTnLst>
                                    <p:set>
                                      <p:cBhvr>
                                        <p:cTn id="177" dur="1" fill="hold">
                                          <p:stCondLst>
                                            <p:cond delay="0"/>
                                          </p:stCondLst>
                                        </p:cTn>
                                        <p:tgtEl>
                                          <p:spTgt spid="52"/>
                                        </p:tgtEl>
                                        <p:attrNameLst>
                                          <p:attrName>style.visibility</p:attrName>
                                        </p:attrNameLst>
                                      </p:cBhvr>
                                      <p:to>
                                        <p:strVal val="visible"/>
                                      </p:to>
                                    </p:set>
                                    <p:animEffect transition="in" filter="fade">
                                      <p:cBhvr>
                                        <p:cTn id="178" dur="500"/>
                                        <p:tgtEl>
                                          <p:spTgt spid="52"/>
                                        </p:tgtEl>
                                      </p:cBhvr>
                                    </p:animEffect>
                                  </p:childTnLst>
                                </p:cTn>
                              </p:par>
                            </p:childTnLst>
                          </p:cTn>
                        </p:par>
                      </p:childTnLst>
                    </p:cTn>
                  </p:par>
                  <p:par>
                    <p:cTn id="179" fill="hold" nodeType="clickPar">
                      <p:stCondLst>
                        <p:cond delay="indefinite"/>
                      </p:stCondLst>
                      <p:childTnLst>
                        <p:par>
                          <p:cTn id="180" fill="hold" nodeType="withGroup">
                            <p:stCondLst>
                              <p:cond delay="0"/>
                            </p:stCondLst>
                            <p:childTnLst>
                              <p:par>
                                <p:cTn id="181" presetID="22" presetClass="entr" presetSubtype="8" fill="hold" nodeType="clickEffect">
                                  <p:stCondLst>
                                    <p:cond delay="0"/>
                                  </p:stCondLst>
                                  <p:childTnLst>
                                    <p:set>
                                      <p:cBhvr>
                                        <p:cTn id="182" dur="1" fill="hold">
                                          <p:stCondLst>
                                            <p:cond delay="0"/>
                                          </p:stCondLst>
                                        </p:cTn>
                                        <p:tgtEl>
                                          <p:spTgt spid="113"/>
                                        </p:tgtEl>
                                        <p:attrNameLst>
                                          <p:attrName>style.visibility</p:attrName>
                                        </p:attrNameLst>
                                      </p:cBhvr>
                                      <p:to>
                                        <p:strVal val="visible"/>
                                      </p:to>
                                    </p:set>
                                    <p:animEffect transition="in" filter="wipe(left)">
                                      <p:cBhvr>
                                        <p:cTn id="183" dur="500"/>
                                        <p:tgtEl>
                                          <p:spTgt spid="113"/>
                                        </p:tgtEl>
                                      </p:cBhvr>
                                    </p:animEffect>
                                  </p:childTnLst>
                                </p:cTn>
                              </p:par>
                            </p:childTnLst>
                          </p:cTn>
                        </p:par>
                        <p:par>
                          <p:cTn id="184" fill="hold" nodeType="afterGroup">
                            <p:stCondLst>
                              <p:cond delay="500"/>
                            </p:stCondLst>
                            <p:childTnLst>
                              <p:par>
                                <p:cTn id="185" presetID="10" presetClass="entr" presetSubtype="0" fill="hold" nodeType="afterEffect">
                                  <p:stCondLst>
                                    <p:cond delay="0"/>
                                  </p:stCondLst>
                                  <p:childTnLst>
                                    <p:set>
                                      <p:cBhvr>
                                        <p:cTn id="186" dur="1" fill="hold">
                                          <p:stCondLst>
                                            <p:cond delay="0"/>
                                          </p:stCondLst>
                                        </p:cTn>
                                        <p:tgtEl>
                                          <p:spTgt spid="111"/>
                                        </p:tgtEl>
                                        <p:attrNameLst>
                                          <p:attrName>style.visibility</p:attrName>
                                        </p:attrNameLst>
                                      </p:cBhvr>
                                      <p:to>
                                        <p:strVal val="visible"/>
                                      </p:to>
                                    </p:set>
                                    <p:animEffect transition="in" filter="fade">
                                      <p:cBhvr>
                                        <p:cTn id="187" dur="500"/>
                                        <p:tgtEl>
                                          <p:spTgt spid="111"/>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112"/>
                                        </p:tgtEl>
                                        <p:attrNameLst>
                                          <p:attrName>style.visibility</p:attrName>
                                        </p:attrNameLst>
                                      </p:cBhvr>
                                      <p:to>
                                        <p:strVal val="visible"/>
                                      </p:to>
                                    </p:set>
                                    <p:animEffect transition="in" filter="fade">
                                      <p:cBhvr>
                                        <p:cTn id="190" dur="500"/>
                                        <p:tgtEl>
                                          <p:spTgt spid="112"/>
                                        </p:tgtEl>
                                      </p:cBhvr>
                                    </p:animEffect>
                                  </p:childTnLst>
                                </p:cTn>
                              </p:par>
                            </p:childTnLst>
                          </p:cTn>
                        </p:par>
                      </p:childTnLst>
                    </p:cTn>
                  </p:par>
                  <p:par>
                    <p:cTn id="191" fill="hold" nodeType="clickPar">
                      <p:stCondLst>
                        <p:cond delay="indefinite"/>
                      </p:stCondLst>
                      <p:childTnLst>
                        <p:par>
                          <p:cTn id="192" fill="hold" nodeType="withGroup">
                            <p:stCondLst>
                              <p:cond delay="0"/>
                            </p:stCondLst>
                            <p:childTnLst>
                              <p:par>
                                <p:cTn id="193" presetID="49" presetClass="entr" presetSubtype="0" decel="100000" fill="hold" grpId="1" nodeType="clickEffect">
                                  <p:stCondLst>
                                    <p:cond delay="0"/>
                                  </p:stCondLst>
                                  <p:childTnLst>
                                    <p:set>
                                      <p:cBhvr>
                                        <p:cTn id="194" dur="1" fill="hold">
                                          <p:stCondLst>
                                            <p:cond delay="0"/>
                                          </p:stCondLst>
                                        </p:cTn>
                                        <p:tgtEl>
                                          <p:spTgt spid="190"/>
                                        </p:tgtEl>
                                        <p:attrNameLst>
                                          <p:attrName>style.visibility</p:attrName>
                                        </p:attrNameLst>
                                      </p:cBhvr>
                                      <p:to>
                                        <p:strVal val="visible"/>
                                      </p:to>
                                    </p:set>
                                    <p:anim calcmode="lin" valueType="num">
                                      <p:cBhvr>
                                        <p:cTn id="195" dur="500" fill="hold"/>
                                        <p:tgtEl>
                                          <p:spTgt spid="190"/>
                                        </p:tgtEl>
                                        <p:attrNameLst>
                                          <p:attrName>ppt_w</p:attrName>
                                        </p:attrNameLst>
                                      </p:cBhvr>
                                      <p:tavLst>
                                        <p:tav tm="0">
                                          <p:val>
                                            <p:fltVal val="0"/>
                                          </p:val>
                                        </p:tav>
                                        <p:tav tm="100000">
                                          <p:val>
                                            <p:strVal val="#ppt_w"/>
                                          </p:val>
                                        </p:tav>
                                      </p:tavLst>
                                    </p:anim>
                                    <p:anim calcmode="lin" valueType="num">
                                      <p:cBhvr>
                                        <p:cTn id="196" dur="500" fill="hold"/>
                                        <p:tgtEl>
                                          <p:spTgt spid="190"/>
                                        </p:tgtEl>
                                        <p:attrNameLst>
                                          <p:attrName>ppt_h</p:attrName>
                                        </p:attrNameLst>
                                      </p:cBhvr>
                                      <p:tavLst>
                                        <p:tav tm="0">
                                          <p:val>
                                            <p:fltVal val="0"/>
                                          </p:val>
                                        </p:tav>
                                        <p:tav tm="100000">
                                          <p:val>
                                            <p:strVal val="#ppt_h"/>
                                          </p:val>
                                        </p:tav>
                                      </p:tavLst>
                                    </p:anim>
                                    <p:anim calcmode="lin" valueType="num">
                                      <p:cBhvr>
                                        <p:cTn id="197" dur="500" fill="hold"/>
                                        <p:tgtEl>
                                          <p:spTgt spid="190"/>
                                        </p:tgtEl>
                                        <p:attrNameLst>
                                          <p:attrName>style.rotation</p:attrName>
                                        </p:attrNameLst>
                                      </p:cBhvr>
                                      <p:tavLst>
                                        <p:tav tm="0">
                                          <p:val>
                                            <p:fltVal val="360"/>
                                          </p:val>
                                        </p:tav>
                                        <p:tav tm="100000">
                                          <p:val>
                                            <p:fltVal val="0"/>
                                          </p:val>
                                        </p:tav>
                                      </p:tavLst>
                                    </p:anim>
                                    <p:animEffect transition="in" filter="fade">
                                      <p:cBhvr>
                                        <p:cTn id="198" dur="500"/>
                                        <p:tgtEl>
                                          <p:spTgt spid="190"/>
                                        </p:tgtEl>
                                      </p:cBhvr>
                                    </p:animEffect>
                                  </p:childTnLst>
                                </p:cTn>
                              </p:par>
                              <p:par>
                                <p:cTn id="199" presetID="10" presetClass="entr" presetSubtype="0" fill="hold" grpId="0" nodeType="withEffect">
                                  <p:stCondLst>
                                    <p:cond delay="0"/>
                                  </p:stCondLst>
                                  <p:childTnLst>
                                    <p:set>
                                      <p:cBhvr>
                                        <p:cTn id="200" dur="1" fill="hold">
                                          <p:stCondLst>
                                            <p:cond delay="0"/>
                                          </p:stCondLst>
                                        </p:cTn>
                                        <p:tgtEl>
                                          <p:spTgt spid="190"/>
                                        </p:tgtEl>
                                        <p:attrNameLst>
                                          <p:attrName>style.visibility</p:attrName>
                                        </p:attrNameLst>
                                      </p:cBhvr>
                                      <p:to>
                                        <p:strVal val="visible"/>
                                      </p:to>
                                    </p:set>
                                    <p:animEffect transition="in" filter="fade">
                                      <p:cBhvr>
                                        <p:cTn id="201" dur="500"/>
                                        <p:tgtEl>
                                          <p:spTgt spid="190"/>
                                        </p:tgtEl>
                                      </p:cBhvr>
                                    </p:animEffect>
                                  </p:childTnLst>
                                </p:cTn>
                              </p:par>
                              <p:par>
                                <p:cTn id="202" presetID="10" presetClass="entr" presetSubtype="0" fill="hold" grpId="0" nodeType="withEffect">
                                  <p:stCondLst>
                                    <p:cond delay="0"/>
                                  </p:stCondLst>
                                  <p:childTnLst>
                                    <p:set>
                                      <p:cBhvr>
                                        <p:cTn id="203" dur="1" fill="hold">
                                          <p:stCondLst>
                                            <p:cond delay="0"/>
                                          </p:stCondLst>
                                        </p:cTn>
                                        <p:tgtEl>
                                          <p:spTgt spid="191"/>
                                        </p:tgtEl>
                                        <p:attrNameLst>
                                          <p:attrName>style.visibility</p:attrName>
                                        </p:attrNameLst>
                                      </p:cBhvr>
                                      <p:to>
                                        <p:strVal val="visible"/>
                                      </p:to>
                                    </p:set>
                                    <p:animEffect transition="in" filter="fade">
                                      <p:cBhvr>
                                        <p:cTn id="204" dur="500"/>
                                        <p:tgtEl>
                                          <p:spTgt spid="191"/>
                                        </p:tgtEl>
                                      </p:cBhvr>
                                    </p:animEffect>
                                  </p:childTnLst>
                                </p:cTn>
                              </p:par>
                              <p:par>
                                <p:cTn id="205" presetID="10" presetClass="entr" presetSubtype="0" fill="hold" grpId="0" nodeType="withEffect">
                                  <p:stCondLst>
                                    <p:cond delay="0"/>
                                  </p:stCondLst>
                                  <p:childTnLst>
                                    <p:set>
                                      <p:cBhvr>
                                        <p:cTn id="206" dur="1" fill="hold">
                                          <p:stCondLst>
                                            <p:cond delay="0"/>
                                          </p:stCondLst>
                                        </p:cTn>
                                        <p:tgtEl>
                                          <p:spTgt spid="192"/>
                                        </p:tgtEl>
                                        <p:attrNameLst>
                                          <p:attrName>style.visibility</p:attrName>
                                        </p:attrNameLst>
                                      </p:cBhvr>
                                      <p:to>
                                        <p:strVal val="visible"/>
                                      </p:to>
                                    </p:set>
                                    <p:animEffect transition="in" filter="fade">
                                      <p:cBhvr>
                                        <p:cTn id="207" dur="500"/>
                                        <p:tgtEl>
                                          <p:spTgt spid="192"/>
                                        </p:tgtEl>
                                      </p:cBhvr>
                                    </p:animEffect>
                                  </p:childTnLst>
                                </p:cTn>
                              </p:par>
                              <p:par>
                                <p:cTn id="208" presetID="10" presetClass="entr" presetSubtype="0" fill="hold" grpId="0" nodeType="withEffect">
                                  <p:stCondLst>
                                    <p:cond delay="0"/>
                                  </p:stCondLst>
                                  <p:childTnLst>
                                    <p:set>
                                      <p:cBhvr>
                                        <p:cTn id="209" dur="1" fill="hold">
                                          <p:stCondLst>
                                            <p:cond delay="0"/>
                                          </p:stCondLst>
                                        </p:cTn>
                                        <p:tgtEl>
                                          <p:spTgt spid="193"/>
                                        </p:tgtEl>
                                        <p:attrNameLst>
                                          <p:attrName>style.visibility</p:attrName>
                                        </p:attrNameLst>
                                      </p:cBhvr>
                                      <p:to>
                                        <p:strVal val="visible"/>
                                      </p:to>
                                    </p:set>
                                    <p:animEffect transition="in" filter="fade">
                                      <p:cBhvr>
                                        <p:cTn id="210" dur="500"/>
                                        <p:tgtEl>
                                          <p:spTgt spid="193"/>
                                        </p:tgtEl>
                                      </p:cBhvr>
                                    </p:animEffect>
                                  </p:childTnLst>
                                </p:cTn>
                              </p:par>
                              <p:par>
                                <p:cTn id="211" presetID="10" presetClass="entr" presetSubtype="0" fill="hold" grpId="0" nodeType="withEffect">
                                  <p:stCondLst>
                                    <p:cond delay="0"/>
                                  </p:stCondLst>
                                  <p:childTnLst>
                                    <p:set>
                                      <p:cBhvr>
                                        <p:cTn id="212" dur="1" fill="hold">
                                          <p:stCondLst>
                                            <p:cond delay="0"/>
                                          </p:stCondLst>
                                        </p:cTn>
                                        <p:tgtEl>
                                          <p:spTgt spid="194"/>
                                        </p:tgtEl>
                                        <p:attrNameLst>
                                          <p:attrName>style.visibility</p:attrName>
                                        </p:attrNameLst>
                                      </p:cBhvr>
                                      <p:to>
                                        <p:strVal val="visible"/>
                                      </p:to>
                                    </p:set>
                                    <p:animEffect transition="in" filter="fade">
                                      <p:cBhvr>
                                        <p:cTn id="213" dur="500"/>
                                        <p:tgtEl>
                                          <p:spTgt spid="194"/>
                                        </p:tgtEl>
                                      </p:cBhvr>
                                    </p:animEffect>
                                  </p:childTnLst>
                                </p:cTn>
                              </p:par>
                              <p:par>
                                <p:cTn id="214" presetID="49" presetClass="entr" presetSubtype="0" decel="100000" fill="hold" nodeType="withEffect">
                                  <p:stCondLst>
                                    <p:cond delay="0"/>
                                  </p:stCondLst>
                                  <p:childTnLst>
                                    <p:set>
                                      <p:cBhvr>
                                        <p:cTn id="215" dur="1" fill="hold">
                                          <p:stCondLst>
                                            <p:cond delay="0"/>
                                          </p:stCondLst>
                                        </p:cTn>
                                        <p:tgtEl>
                                          <p:spTgt spid="3"/>
                                        </p:tgtEl>
                                        <p:attrNameLst>
                                          <p:attrName>style.visibility</p:attrName>
                                        </p:attrNameLst>
                                      </p:cBhvr>
                                      <p:to>
                                        <p:strVal val="visible"/>
                                      </p:to>
                                    </p:set>
                                    <p:anim calcmode="lin" valueType="num">
                                      <p:cBhvr>
                                        <p:cTn id="216" dur="500" fill="hold"/>
                                        <p:tgtEl>
                                          <p:spTgt spid="3"/>
                                        </p:tgtEl>
                                        <p:attrNameLst>
                                          <p:attrName>ppt_w</p:attrName>
                                        </p:attrNameLst>
                                      </p:cBhvr>
                                      <p:tavLst>
                                        <p:tav tm="0">
                                          <p:val>
                                            <p:fltVal val="0"/>
                                          </p:val>
                                        </p:tav>
                                        <p:tav tm="100000">
                                          <p:val>
                                            <p:strVal val="#ppt_w"/>
                                          </p:val>
                                        </p:tav>
                                      </p:tavLst>
                                    </p:anim>
                                    <p:anim calcmode="lin" valueType="num">
                                      <p:cBhvr>
                                        <p:cTn id="217" dur="500" fill="hold"/>
                                        <p:tgtEl>
                                          <p:spTgt spid="3"/>
                                        </p:tgtEl>
                                        <p:attrNameLst>
                                          <p:attrName>ppt_h</p:attrName>
                                        </p:attrNameLst>
                                      </p:cBhvr>
                                      <p:tavLst>
                                        <p:tav tm="0">
                                          <p:val>
                                            <p:fltVal val="0"/>
                                          </p:val>
                                        </p:tav>
                                        <p:tav tm="100000">
                                          <p:val>
                                            <p:strVal val="#ppt_h"/>
                                          </p:val>
                                        </p:tav>
                                      </p:tavLst>
                                    </p:anim>
                                    <p:anim calcmode="lin" valueType="num">
                                      <p:cBhvr>
                                        <p:cTn id="218" dur="500" fill="hold"/>
                                        <p:tgtEl>
                                          <p:spTgt spid="3"/>
                                        </p:tgtEl>
                                        <p:attrNameLst>
                                          <p:attrName>style.rotation</p:attrName>
                                        </p:attrNameLst>
                                      </p:cBhvr>
                                      <p:tavLst>
                                        <p:tav tm="0">
                                          <p:val>
                                            <p:fltVal val="360"/>
                                          </p:val>
                                        </p:tav>
                                        <p:tav tm="100000">
                                          <p:val>
                                            <p:fltVal val="0"/>
                                          </p:val>
                                        </p:tav>
                                      </p:tavLst>
                                    </p:anim>
                                    <p:animEffect transition="in" filter="fade">
                                      <p:cBhvr>
                                        <p:cTn id="219" dur="500"/>
                                        <p:tgtEl>
                                          <p:spTgt spid="3"/>
                                        </p:tgtEl>
                                      </p:cBhvr>
                                    </p:animEffect>
                                  </p:childTnLst>
                                </p:cTn>
                              </p:par>
                              <p:par>
                                <p:cTn id="220" presetID="49" presetClass="entr" presetSubtype="0" decel="100000" fill="hold" nodeType="withEffect">
                                  <p:stCondLst>
                                    <p:cond delay="0"/>
                                  </p:stCondLst>
                                  <p:childTnLst>
                                    <p:set>
                                      <p:cBhvr>
                                        <p:cTn id="221" dur="1" fill="hold">
                                          <p:stCondLst>
                                            <p:cond delay="0"/>
                                          </p:stCondLst>
                                        </p:cTn>
                                        <p:tgtEl>
                                          <p:spTgt spid="14"/>
                                        </p:tgtEl>
                                        <p:attrNameLst>
                                          <p:attrName>style.visibility</p:attrName>
                                        </p:attrNameLst>
                                      </p:cBhvr>
                                      <p:to>
                                        <p:strVal val="visible"/>
                                      </p:to>
                                    </p:set>
                                    <p:anim calcmode="lin" valueType="num">
                                      <p:cBhvr>
                                        <p:cTn id="222" dur="500" fill="hold"/>
                                        <p:tgtEl>
                                          <p:spTgt spid="14"/>
                                        </p:tgtEl>
                                        <p:attrNameLst>
                                          <p:attrName>ppt_w</p:attrName>
                                        </p:attrNameLst>
                                      </p:cBhvr>
                                      <p:tavLst>
                                        <p:tav tm="0">
                                          <p:val>
                                            <p:fltVal val="0"/>
                                          </p:val>
                                        </p:tav>
                                        <p:tav tm="100000">
                                          <p:val>
                                            <p:strVal val="#ppt_w"/>
                                          </p:val>
                                        </p:tav>
                                      </p:tavLst>
                                    </p:anim>
                                    <p:anim calcmode="lin" valueType="num">
                                      <p:cBhvr>
                                        <p:cTn id="223" dur="500" fill="hold"/>
                                        <p:tgtEl>
                                          <p:spTgt spid="14"/>
                                        </p:tgtEl>
                                        <p:attrNameLst>
                                          <p:attrName>ppt_h</p:attrName>
                                        </p:attrNameLst>
                                      </p:cBhvr>
                                      <p:tavLst>
                                        <p:tav tm="0">
                                          <p:val>
                                            <p:fltVal val="0"/>
                                          </p:val>
                                        </p:tav>
                                        <p:tav tm="100000">
                                          <p:val>
                                            <p:strVal val="#ppt_h"/>
                                          </p:val>
                                        </p:tav>
                                      </p:tavLst>
                                    </p:anim>
                                    <p:anim calcmode="lin" valueType="num">
                                      <p:cBhvr>
                                        <p:cTn id="224" dur="500" fill="hold"/>
                                        <p:tgtEl>
                                          <p:spTgt spid="14"/>
                                        </p:tgtEl>
                                        <p:attrNameLst>
                                          <p:attrName>style.rotation</p:attrName>
                                        </p:attrNameLst>
                                      </p:cBhvr>
                                      <p:tavLst>
                                        <p:tav tm="0">
                                          <p:val>
                                            <p:fltVal val="360"/>
                                          </p:val>
                                        </p:tav>
                                        <p:tav tm="100000">
                                          <p:val>
                                            <p:fltVal val="0"/>
                                          </p:val>
                                        </p:tav>
                                      </p:tavLst>
                                    </p:anim>
                                    <p:animEffect transition="in" filter="fade">
                                      <p:cBhvr>
                                        <p:cTn id="225" dur="500"/>
                                        <p:tgtEl>
                                          <p:spTgt spid="14"/>
                                        </p:tgtEl>
                                      </p:cBhvr>
                                    </p:animEffect>
                                  </p:childTnLst>
                                </p:cTn>
                              </p:par>
                              <p:par>
                                <p:cTn id="226" presetID="49" presetClass="entr" presetSubtype="0" decel="100000" fill="hold" nodeType="withEffect">
                                  <p:stCondLst>
                                    <p:cond delay="0"/>
                                  </p:stCondLst>
                                  <p:childTnLst>
                                    <p:set>
                                      <p:cBhvr>
                                        <p:cTn id="227" dur="1" fill="hold">
                                          <p:stCondLst>
                                            <p:cond delay="0"/>
                                          </p:stCondLst>
                                        </p:cTn>
                                        <p:tgtEl>
                                          <p:spTgt spid="141"/>
                                        </p:tgtEl>
                                        <p:attrNameLst>
                                          <p:attrName>style.visibility</p:attrName>
                                        </p:attrNameLst>
                                      </p:cBhvr>
                                      <p:to>
                                        <p:strVal val="visible"/>
                                      </p:to>
                                    </p:set>
                                    <p:anim calcmode="lin" valueType="num">
                                      <p:cBhvr>
                                        <p:cTn id="228" dur="500" fill="hold"/>
                                        <p:tgtEl>
                                          <p:spTgt spid="141"/>
                                        </p:tgtEl>
                                        <p:attrNameLst>
                                          <p:attrName>ppt_w</p:attrName>
                                        </p:attrNameLst>
                                      </p:cBhvr>
                                      <p:tavLst>
                                        <p:tav tm="0">
                                          <p:val>
                                            <p:fltVal val="0"/>
                                          </p:val>
                                        </p:tav>
                                        <p:tav tm="100000">
                                          <p:val>
                                            <p:strVal val="#ppt_w"/>
                                          </p:val>
                                        </p:tav>
                                      </p:tavLst>
                                    </p:anim>
                                    <p:anim calcmode="lin" valueType="num">
                                      <p:cBhvr>
                                        <p:cTn id="229" dur="500" fill="hold"/>
                                        <p:tgtEl>
                                          <p:spTgt spid="141"/>
                                        </p:tgtEl>
                                        <p:attrNameLst>
                                          <p:attrName>ppt_h</p:attrName>
                                        </p:attrNameLst>
                                      </p:cBhvr>
                                      <p:tavLst>
                                        <p:tav tm="0">
                                          <p:val>
                                            <p:fltVal val="0"/>
                                          </p:val>
                                        </p:tav>
                                        <p:tav tm="100000">
                                          <p:val>
                                            <p:strVal val="#ppt_h"/>
                                          </p:val>
                                        </p:tav>
                                      </p:tavLst>
                                    </p:anim>
                                    <p:anim calcmode="lin" valueType="num">
                                      <p:cBhvr>
                                        <p:cTn id="230" dur="500" fill="hold"/>
                                        <p:tgtEl>
                                          <p:spTgt spid="141"/>
                                        </p:tgtEl>
                                        <p:attrNameLst>
                                          <p:attrName>style.rotation</p:attrName>
                                        </p:attrNameLst>
                                      </p:cBhvr>
                                      <p:tavLst>
                                        <p:tav tm="0">
                                          <p:val>
                                            <p:fltVal val="360"/>
                                          </p:val>
                                        </p:tav>
                                        <p:tav tm="100000">
                                          <p:val>
                                            <p:fltVal val="0"/>
                                          </p:val>
                                        </p:tav>
                                      </p:tavLst>
                                    </p:anim>
                                    <p:animEffect transition="in" filter="fade">
                                      <p:cBhvr>
                                        <p:cTn id="231" dur="500"/>
                                        <p:tgtEl>
                                          <p:spTgt spid="141"/>
                                        </p:tgtEl>
                                      </p:cBhvr>
                                    </p:animEffect>
                                  </p:childTnLst>
                                </p:cTn>
                              </p:par>
                              <p:par>
                                <p:cTn id="232" presetID="49" presetClass="entr" presetSubtype="0" decel="100000" fill="hold" grpId="1" nodeType="withEffect">
                                  <p:stCondLst>
                                    <p:cond delay="0"/>
                                  </p:stCondLst>
                                  <p:childTnLst>
                                    <p:set>
                                      <p:cBhvr>
                                        <p:cTn id="233" dur="1" fill="hold">
                                          <p:stCondLst>
                                            <p:cond delay="0"/>
                                          </p:stCondLst>
                                        </p:cTn>
                                        <p:tgtEl>
                                          <p:spTgt spid="191"/>
                                        </p:tgtEl>
                                        <p:attrNameLst>
                                          <p:attrName>style.visibility</p:attrName>
                                        </p:attrNameLst>
                                      </p:cBhvr>
                                      <p:to>
                                        <p:strVal val="visible"/>
                                      </p:to>
                                    </p:set>
                                    <p:anim calcmode="lin" valueType="num">
                                      <p:cBhvr>
                                        <p:cTn id="234" dur="500" fill="hold"/>
                                        <p:tgtEl>
                                          <p:spTgt spid="191"/>
                                        </p:tgtEl>
                                        <p:attrNameLst>
                                          <p:attrName>ppt_w</p:attrName>
                                        </p:attrNameLst>
                                      </p:cBhvr>
                                      <p:tavLst>
                                        <p:tav tm="0">
                                          <p:val>
                                            <p:fltVal val="0"/>
                                          </p:val>
                                        </p:tav>
                                        <p:tav tm="100000">
                                          <p:val>
                                            <p:strVal val="#ppt_w"/>
                                          </p:val>
                                        </p:tav>
                                      </p:tavLst>
                                    </p:anim>
                                    <p:anim calcmode="lin" valueType="num">
                                      <p:cBhvr>
                                        <p:cTn id="235" dur="500" fill="hold"/>
                                        <p:tgtEl>
                                          <p:spTgt spid="191"/>
                                        </p:tgtEl>
                                        <p:attrNameLst>
                                          <p:attrName>ppt_h</p:attrName>
                                        </p:attrNameLst>
                                      </p:cBhvr>
                                      <p:tavLst>
                                        <p:tav tm="0">
                                          <p:val>
                                            <p:fltVal val="0"/>
                                          </p:val>
                                        </p:tav>
                                        <p:tav tm="100000">
                                          <p:val>
                                            <p:strVal val="#ppt_h"/>
                                          </p:val>
                                        </p:tav>
                                      </p:tavLst>
                                    </p:anim>
                                    <p:anim calcmode="lin" valueType="num">
                                      <p:cBhvr>
                                        <p:cTn id="236" dur="500" fill="hold"/>
                                        <p:tgtEl>
                                          <p:spTgt spid="191"/>
                                        </p:tgtEl>
                                        <p:attrNameLst>
                                          <p:attrName>style.rotation</p:attrName>
                                        </p:attrNameLst>
                                      </p:cBhvr>
                                      <p:tavLst>
                                        <p:tav tm="0">
                                          <p:val>
                                            <p:fltVal val="360"/>
                                          </p:val>
                                        </p:tav>
                                        <p:tav tm="100000">
                                          <p:val>
                                            <p:fltVal val="0"/>
                                          </p:val>
                                        </p:tav>
                                      </p:tavLst>
                                    </p:anim>
                                    <p:animEffect transition="in" filter="fade">
                                      <p:cBhvr>
                                        <p:cTn id="237" dur="500"/>
                                        <p:tgtEl>
                                          <p:spTgt spid="191"/>
                                        </p:tgtEl>
                                      </p:cBhvr>
                                    </p:animEffect>
                                  </p:childTnLst>
                                </p:cTn>
                              </p:par>
                              <p:par>
                                <p:cTn id="238" presetID="49" presetClass="entr" presetSubtype="0" decel="100000" fill="hold" nodeType="withEffect">
                                  <p:stCondLst>
                                    <p:cond delay="0"/>
                                  </p:stCondLst>
                                  <p:childTnLst>
                                    <p:set>
                                      <p:cBhvr>
                                        <p:cTn id="239" dur="1" fill="hold">
                                          <p:stCondLst>
                                            <p:cond delay="0"/>
                                          </p:stCondLst>
                                        </p:cTn>
                                        <p:tgtEl>
                                          <p:spTgt spid="56"/>
                                        </p:tgtEl>
                                        <p:attrNameLst>
                                          <p:attrName>style.visibility</p:attrName>
                                        </p:attrNameLst>
                                      </p:cBhvr>
                                      <p:to>
                                        <p:strVal val="visible"/>
                                      </p:to>
                                    </p:set>
                                    <p:anim calcmode="lin" valueType="num">
                                      <p:cBhvr>
                                        <p:cTn id="240" dur="500" fill="hold"/>
                                        <p:tgtEl>
                                          <p:spTgt spid="56"/>
                                        </p:tgtEl>
                                        <p:attrNameLst>
                                          <p:attrName>ppt_w</p:attrName>
                                        </p:attrNameLst>
                                      </p:cBhvr>
                                      <p:tavLst>
                                        <p:tav tm="0">
                                          <p:val>
                                            <p:fltVal val="0"/>
                                          </p:val>
                                        </p:tav>
                                        <p:tav tm="100000">
                                          <p:val>
                                            <p:strVal val="#ppt_w"/>
                                          </p:val>
                                        </p:tav>
                                      </p:tavLst>
                                    </p:anim>
                                    <p:anim calcmode="lin" valueType="num">
                                      <p:cBhvr>
                                        <p:cTn id="241" dur="500" fill="hold"/>
                                        <p:tgtEl>
                                          <p:spTgt spid="56"/>
                                        </p:tgtEl>
                                        <p:attrNameLst>
                                          <p:attrName>ppt_h</p:attrName>
                                        </p:attrNameLst>
                                      </p:cBhvr>
                                      <p:tavLst>
                                        <p:tav tm="0">
                                          <p:val>
                                            <p:fltVal val="0"/>
                                          </p:val>
                                        </p:tav>
                                        <p:tav tm="100000">
                                          <p:val>
                                            <p:strVal val="#ppt_h"/>
                                          </p:val>
                                        </p:tav>
                                      </p:tavLst>
                                    </p:anim>
                                    <p:anim calcmode="lin" valueType="num">
                                      <p:cBhvr>
                                        <p:cTn id="242" dur="500" fill="hold"/>
                                        <p:tgtEl>
                                          <p:spTgt spid="56"/>
                                        </p:tgtEl>
                                        <p:attrNameLst>
                                          <p:attrName>style.rotation</p:attrName>
                                        </p:attrNameLst>
                                      </p:cBhvr>
                                      <p:tavLst>
                                        <p:tav tm="0">
                                          <p:val>
                                            <p:fltVal val="360"/>
                                          </p:val>
                                        </p:tav>
                                        <p:tav tm="100000">
                                          <p:val>
                                            <p:fltVal val="0"/>
                                          </p:val>
                                        </p:tav>
                                      </p:tavLst>
                                    </p:anim>
                                    <p:animEffect transition="in" filter="fade">
                                      <p:cBhvr>
                                        <p:cTn id="243" dur="500"/>
                                        <p:tgtEl>
                                          <p:spTgt spid="56"/>
                                        </p:tgtEl>
                                      </p:cBhvr>
                                    </p:animEffect>
                                  </p:childTnLst>
                                </p:cTn>
                              </p:par>
                              <p:par>
                                <p:cTn id="244" presetID="49" presetClass="entr" presetSubtype="0" decel="100000" fill="hold" nodeType="withEffect">
                                  <p:stCondLst>
                                    <p:cond delay="0"/>
                                  </p:stCondLst>
                                  <p:childTnLst>
                                    <p:set>
                                      <p:cBhvr>
                                        <p:cTn id="245" dur="1" fill="hold">
                                          <p:stCondLst>
                                            <p:cond delay="0"/>
                                          </p:stCondLst>
                                        </p:cTn>
                                        <p:tgtEl>
                                          <p:spTgt spid="142"/>
                                        </p:tgtEl>
                                        <p:attrNameLst>
                                          <p:attrName>style.visibility</p:attrName>
                                        </p:attrNameLst>
                                      </p:cBhvr>
                                      <p:to>
                                        <p:strVal val="visible"/>
                                      </p:to>
                                    </p:set>
                                    <p:anim calcmode="lin" valueType="num">
                                      <p:cBhvr>
                                        <p:cTn id="246" dur="500" fill="hold"/>
                                        <p:tgtEl>
                                          <p:spTgt spid="142"/>
                                        </p:tgtEl>
                                        <p:attrNameLst>
                                          <p:attrName>ppt_w</p:attrName>
                                        </p:attrNameLst>
                                      </p:cBhvr>
                                      <p:tavLst>
                                        <p:tav tm="0">
                                          <p:val>
                                            <p:fltVal val="0"/>
                                          </p:val>
                                        </p:tav>
                                        <p:tav tm="100000">
                                          <p:val>
                                            <p:strVal val="#ppt_w"/>
                                          </p:val>
                                        </p:tav>
                                      </p:tavLst>
                                    </p:anim>
                                    <p:anim calcmode="lin" valueType="num">
                                      <p:cBhvr>
                                        <p:cTn id="247" dur="500" fill="hold"/>
                                        <p:tgtEl>
                                          <p:spTgt spid="142"/>
                                        </p:tgtEl>
                                        <p:attrNameLst>
                                          <p:attrName>ppt_h</p:attrName>
                                        </p:attrNameLst>
                                      </p:cBhvr>
                                      <p:tavLst>
                                        <p:tav tm="0">
                                          <p:val>
                                            <p:fltVal val="0"/>
                                          </p:val>
                                        </p:tav>
                                        <p:tav tm="100000">
                                          <p:val>
                                            <p:strVal val="#ppt_h"/>
                                          </p:val>
                                        </p:tav>
                                      </p:tavLst>
                                    </p:anim>
                                    <p:anim calcmode="lin" valueType="num">
                                      <p:cBhvr>
                                        <p:cTn id="248" dur="500" fill="hold"/>
                                        <p:tgtEl>
                                          <p:spTgt spid="142"/>
                                        </p:tgtEl>
                                        <p:attrNameLst>
                                          <p:attrName>style.rotation</p:attrName>
                                        </p:attrNameLst>
                                      </p:cBhvr>
                                      <p:tavLst>
                                        <p:tav tm="0">
                                          <p:val>
                                            <p:fltVal val="360"/>
                                          </p:val>
                                        </p:tav>
                                        <p:tav tm="100000">
                                          <p:val>
                                            <p:fltVal val="0"/>
                                          </p:val>
                                        </p:tav>
                                      </p:tavLst>
                                    </p:anim>
                                    <p:animEffect transition="in" filter="fade">
                                      <p:cBhvr>
                                        <p:cTn id="249" dur="500"/>
                                        <p:tgtEl>
                                          <p:spTgt spid="142"/>
                                        </p:tgtEl>
                                      </p:cBhvr>
                                    </p:animEffect>
                                  </p:childTnLst>
                                </p:cTn>
                              </p:par>
                              <p:par>
                                <p:cTn id="250" presetID="49" presetClass="entr" presetSubtype="0" decel="100000" fill="hold" grpId="1" nodeType="withEffect">
                                  <p:stCondLst>
                                    <p:cond delay="0"/>
                                  </p:stCondLst>
                                  <p:childTnLst>
                                    <p:set>
                                      <p:cBhvr>
                                        <p:cTn id="251" dur="1" fill="hold">
                                          <p:stCondLst>
                                            <p:cond delay="0"/>
                                          </p:stCondLst>
                                        </p:cTn>
                                        <p:tgtEl>
                                          <p:spTgt spid="192"/>
                                        </p:tgtEl>
                                        <p:attrNameLst>
                                          <p:attrName>style.visibility</p:attrName>
                                        </p:attrNameLst>
                                      </p:cBhvr>
                                      <p:to>
                                        <p:strVal val="visible"/>
                                      </p:to>
                                    </p:set>
                                    <p:anim calcmode="lin" valueType="num">
                                      <p:cBhvr>
                                        <p:cTn id="252" dur="500" fill="hold"/>
                                        <p:tgtEl>
                                          <p:spTgt spid="192"/>
                                        </p:tgtEl>
                                        <p:attrNameLst>
                                          <p:attrName>ppt_w</p:attrName>
                                        </p:attrNameLst>
                                      </p:cBhvr>
                                      <p:tavLst>
                                        <p:tav tm="0">
                                          <p:val>
                                            <p:fltVal val="0"/>
                                          </p:val>
                                        </p:tav>
                                        <p:tav tm="100000">
                                          <p:val>
                                            <p:strVal val="#ppt_w"/>
                                          </p:val>
                                        </p:tav>
                                      </p:tavLst>
                                    </p:anim>
                                    <p:anim calcmode="lin" valueType="num">
                                      <p:cBhvr>
                                        <p:cTn id="253" dur="500" fill="hold"/>
                                        <p:tgtEl>
                                          <p:spTgt spid="192"/>
                                        </p:tgtEl>
                                        <p:attrNameLst>
                                          <p:attrName>ppt_h</p:attrName>
                                        </p:attrNameLst>
                                      </p:cBhvr>
                                      <p:tavLst>
                                        <p:tav tm="0">
                                          <p:val>
                                            <p:fltVal val="0"/>
                                          </p:val>
                                        </p:tav>
                                        <p:tav tm="100000">
                                          <p:val>
                                            <p:strVal val="#ppt_h"/>
                                          </p:val>
                                        </p:tav>
                                      </p:tavLst>
                                    </p:anim>
                                    <p:anim calcmode="lin" valueType="num">
                                      <p:cBhvr>
                                        <p:cTn id="254" dur="500" fill="hold"/>
                                        <p:tgtEl>
                                          <p:spTgt spid="192"/>
                                        </p:tgtEl>
                                        <p:attrNameLst>
                                          <p:attrName>style.rotation</p:attrName>
                                        </p:attrNameLst>
                                      </p:cBhvr>
                                      <p:tavLst>
                                        <p:tav tm="0">
                                          <p:val>
                                            <p:fltVal val="360"/>
                                          </p:val>
                                        </p:tav>
                                        <p:tav tm="100000">
                                          <p:val>
                                            <p:fltVal val="0"/>
                                          </p:val>
                                        </p:tav>
                                      </p:tavLst>
                                    </p:anim>
                                    <p:animEffect transition="in" filter="fade">
                                      <p:cBhvr>
                                        <p:cTn id="255" dur="500"/>
                                        <p:tgtEl>
                                          <p:spTgt spid="192"/>
                                        </p:tgtEl>
                                      </p:cBhvr>
                                    </p:animEffect>
                                  </p:childTnLst>
                                </p:cTn>
                              </p:par>
                              <p:par>
                                <p:cTn id="256" presetID="49" presetClass="entr" presetSubtype="0" decel="100000" fill="hold" nodeType="withEffect">
                                  <p:stCondLst>
                                    <p:cond delay="0"/>
                                  </p:stCondLst>
                                  <p:childTnLst>
                                    <p:set>
                                      <p:cBhvr>
                                        <p:cTn id="257" dur="1" fill="hold">
                                          <p:stCondLst>
                                            <p:cond delay="0"/>
                                          </p:stCondLst>
                                        </p:cTn>
                                        <p:tgtEl>
                                          <p:spTgt spid="18"/>
                                        </p:tgtEl>
                                        <p:attrNameLst>
                                          <p:attrName>style.visibility</p:attrName>
                                        </p:attrNameLst>
                                      </p:cBhvr>
                                      <p:to>
                                        <p:strVal val="visible"/>
                                      </p:to>
                                    </p:set>
                                    <p:anim calcmode="lin" valueType="num">
                                      <p:cBhvr>
                                        <p:cTn id="258" dur="500" fill="hold"/>
                                        <p:tgtEl>
                                          <p:spTgt spid="18"/>
                                        </p:tgtEl>
                                        <p:attrNameLst>
                                          <p:attrName>ppt_w</p:attrName>
                                        </p:attrNameLst>
                                      </p:cBhvr>
                                      <p:tavLst>
                                        <p:tav tm="0">
                                          <p:val>
                                            <p:fltVal val="0"/>
                                          </p:val>
                                        </p:tav>
                                        <p:tav tm="100000">
                                          <p:val>
                                            <p:strVal val="#ppt_w"/>
                                          </p:val>
                                        </p:tav>
                                      </p:tavLst>
                                    </p:anim>
                                    <p:anim calcmode="lin" valueType="num">
                                      <p:cBhvr>
                                        <p:cTn id="259" dur="500" fill="hold"/>
                                        <p:tgtEl>
                                          <p:spTgt spid="18"/>
                                        </p:tgtEl>
                                        <p:attrNameLst>
                                          <p:attrName>ppt_h</p:attrName>
                                        </p:attrNameLst>
                                      </p:cBhvr>
                                      <p:tavLst>
                                        <p:tav tm="0">
                                          <p:val>
                                            <p:fltVal val="0"/>
                                          </p:val>
                                        </p:tav>
                                        <p:tav tm="100000">
                                          <p:val>
                                            <p:strVal val="#ppt_h"/>
                                          </p:val>
                                        </p:tav>
                                      </p:tavLst>
                                    </p:anim>
                                    <p:anim calcmode="lin" valueType="num">
                                      <p:cBhvr>
                                        <p:cTn id="260" dur="500" fill="hold"/>
                                        <p:tgtEl>
                                          <p:spTgt spid="18"/>
                                        </p:tgtEl>
                                        <p:attrNameLst>
                                          <p:attrName>style.rotation</p:attrName>
                                        </p:attrNameLst>
                                      </p:cBhvr>
                                      <p:tavLst>
                                        <p:tav tm="0">
                                          <p:val>
                                            <p:fltVal val="360"/>
                                          </p:val>
                                        </p:tav>
                                        <p:tav tm="100000">
                                          <p:val>
                                            <p:fltVal val="0"/>
                                          </p:val>
                                        </p:tav>
                                      </p:tavLst>
                                    </p:anim>
                                    <p:animEffect transition="in" filter="fade">
                                      <p:cBhvr>
                                        <p:cTn id="261" dur="500"/>
                                        <p:tgtEl>
                                          <p:spTgt spid="18"/>
                                        </p:tgtEl>
                                      </p:cBhvr>
                                    </p:animEffect>
                                  </p:childTnLst>
                                </p:cTn>
                              </p:par>
                              <p:par>
                                <p:cTn id="262" presetID="49" presetClass="entr" presetSubtype="0" decel="100000" fill="hold" nodeType="withEffect">
                                  <p:stCondLst>
                                    <p:cond delay="0"/>
                                  </p:stCondLst>
                                  <p:childTnLst>
                                    <p:set>
                                      <p:cBhvr>
                                        <p:cTn id="263" dur="1" fill="hold">
                                          <p:stCondLst>
                                            <p:cond delay="0"/>
                                          </p:stCondLst>
                                        </p:cTn>
                                        <p:tgtEl>
                                          <p:spTgt spid="143"/>
                                        </p:tgtEl>
                                        <p:attrNameLst>
                                          <p:attrName>style.visibility</p:attrName>
                                        </p:attrNameLst>
                                      </p:cBhvr>
                                      <p:to>
                                        <p:strVal val="visible"/>
                                      </p:to>
                                    </p:set>
                                    <p:anim calcmode="lin" valueType="num">
                                      <p:cBhvr>
                                        <p:cTn id="264" dur="500" fill="hold"/>
                                        <p:tgtEl>
                                          <p:spTgt spid="143"/>
                                        </p:tgtEl>
                                        <p:attrNameLst>
                                          <p:attrName>ppt_w</p:attrName>
                                        </p:attrNameLst>
                                      </p:cBhvr>
                                      <p:tavLst>
                                        <p:tav tm="0">
                                          <p:val>
                                            <p:fltVal val="0"/>
                                          </p:val>
                                        </p:tav>
                                        <p:tav tm="100000">
                                          <p:val>
                                            <p:strVal val="#ppt_w"/>
                                          </p:val>
                                        </p:tav>
                                      </p:tavLst>
                                    </p:anim>
                                    <p:anim calcmode="lin" valueType="num">
                                      <p:cBhvr>
                                        <p:cTn id="265" dur="500" fill="hold"/>
                                        <p:tgtEl>
                                          <p:spTgt spid="143"/>
                                        </p:tgtEl>
                                        <p:attrNameLst>
                                          <p:attrName>ppt_h</p:attrName>
                                        </p:attrNameLst>
                                      </p:cBhvr>
                                      <p:tavLst>
                                        <p:tav tm="0">
                                          <p:val>
                                            <p:fltVal val="0"/>
                                          </p:val>
                                        </p:tav>
                                        <p:tav tm="100000">
                                          <p:val>
                                            <p:strVal val="#ppt_h"/>
                                          </p:val>
                                        </p:tav>
                                      </p:tavLst>
                                    </p:anim>
                                    <p:anim calcmode="lin" valueType="num">
                                      <p:cBhvr>
                                        <p:cTn id="266" dur="500" fill="hold"/>
                                        <p:tgtEl>
                                          <p:spTgt spid="143"/>
                                        </p:tgtEl>
                                        <p:attrNameLst>
                                          <p:attrName>style.rotation</p:attrName>
                                        </p:attrNameLst>
                                      </p:cBhvr>
                                      <p:tavLst>
                                        <p:tav tm="0">
                                          <p:val>
                                            <p:fltVal val="360"/>
                                          </p:val>
                                        </p:tav>
                                        <p:tav tm="100000">
                                          <p:val>
                                            <p:fltVal val="0"/>
                                          </p:val>
                                        </p:tav>
                                      </p:tavLst>
                                    </p:anim>
                                    <p:animEffect transition="in" filter="fade">
                                      <p:cBhvr>
                                        <p:cTn id="267" dur="500"/>
                                        <p:tgtEl>
                                          <p:spTgt spid="143"/>
                                        </p:tgtEl>
                                      </p:cBhvr>
                                    </p:animEffect>
                                  </p:childTnLst>
                                </p:cTn>
                              </p:par>
                              <p:par>
                                <p:cTn id="268" presetID="49" presetClass="entr" presetSubtype="0" decel="100000" fill="hold" grpId="1" nodeType="withEffect">
                                  <p:stCondLst>
                                    <p:cond delay="0"/>
                                  </p:stCondLst>
                                  <p:childTnLst>
                                    <p:set>
                                      <p:cBhvr>
                                        <p:cTn id="269" dur="1" fill="hold">
                                          <p:stCondLst>
                                            <p:cond delay="0"/>
                                          </p:stCondLst>
                                        </p:cTn>
                                        <p:tgtEl>
                                          <p:spTgt spid="193"/>
                                        </p:tgtEl>
                                        <p:attrNameLst>
                                          <p:attrName>style.visibility</p:attrName>
                                        </p:attrNameLst>
                                      </p:cBhvr>
                                      <p:to>
                                        <p:strVal val="visible"/>
                                      </p:to>
                                    </p:set>
                                    <p:anim calcmode="lin" valueType="num">
                                      <p:cBhvr>
                                        <p:cTn id="270" dur="500" fill="hold"/>
                                        <p:tgtEl>
                                          <p:spTgt spid="193"/>
                                        </p:tgtEl>
                                        <p:attrNameLst>
                                          <p:attrName>ppt_w</p:attrName>
                                        </p:attrNameLst>
                                      </p:cBhvr>
                                      <p:tavLst>
                                        <p:tav tm="0">
                                          <p:val>
                                            <p:fltVal val="0"/>
                                          </p:val>
                                        </p:tav>
                                        <p:tav tm="100000">
                                          <p:val>
                                            <p:strVal val="#ppt_w"/>
                                          </p:val>
                                        </p:tav>
                                      </p:tavLst>
                                    </p:anim>
                                    <p:anim calcmode="lin" valueType="num">
                                      <p:cBhvr>
                                        <p:cTn id="271" dur="500" fill="hold"/>
                                        <p:tgtEl>
                                          <p:spTgt spid="193"/>
                                        </p:tgtEl>
                                        <p:attrNameLst>
                                          <p:attrName>ppt_h</p:attrName>
                                        </p:attrNameLst>
                                      </p:cBhvr>
                                      <p:tavLst>
                                        <p:tav tm="0">
                                          <p:val>
                                            <p:fltVal val="0"/>
                                          </p:val>
                                        </p:tav>
                                        <p:tav tm="100000">
                                          <p:val>
                                            <p:strVal val="#ppt_h"/>
                                          </p:val>
                                        </p:tav>
                                      </p:tavLst>
                                    </p:anim>
                                    <p:anim calcmode="lin" valueType="num">
                                      <p:cBhvr>
                                        <p:cTn id="272" dur="500" fill="hold"/>
                                        <p:tgtEl>
                                          <p:spTgt spid="193"/>
                                        </p:tgtEl>
                                        <p:attrNameLst>
                                          <p:attrName>style.rotation</p:attrName>
                                        </p:attrNameLst>
                                      </p:cBhvr>
                                      <p:tavLst>
                                        <p:tav tm="0">
                                          <p:val>
                                            <p:fltVal val="360"/>
                                          </p:val>
                                        </p:tav>
                                        <p:tav tm="100000">
                                          <p:val>
                                            <p:fltVal val="0"/>
                                          </p:val>
                                        </p:tav>
                                      </p:tavLst>
                                    </p:anim>
                                    <p:animEffect transition="in" filter="fade">
                                      <p:cBhvr>
                                        <p:cTn id="273" dur="500"/>
                                        <p:tgtEl>
                                          <p:spTgt spid="193"/>
                                        </p:tgtEl>
                                      </p:cBhvr>
                                    </p:animEffect>
                                  </p:childTnLst>
                                </p:cTn>
                              </p:par>
                              <p:par>
                                <p:cTn id="274" presetID="49" presetClass="entr" presetSubtype="0" decel="100000" fill="hold" nodeType="withEffect">
                                  <p:stCondLst>
                                    <p:cond delay="0"/>
                                  </p:stCondLst>
                                  <p:childTnLst>
                                    <p:set>
                                      <p:cBhvr>
                                        <p:cTn id="275" dur="1" fill="hold">
                                          <p:stCondLst>
                                            <p:cond delay="0"/>
                                          </p:stCondLst>
                                        </p:cTn>
                                        <p:tgtEl>
                                          <p:spTgt spid="58"/>
                                        </p:tgtEl>
                                        <p:attrNameLst>
                                          <p:attrName>style.visibility</p:attrName>
                                        </p:attrNameLst>
                                      </p:cBhvr>
                                      <p:to>
                                        <p:strVal val="visible"/>
                                      </p:to>
                                    </p:set>
                                    <p:anim calcmode="lin" valueType="num">
                                      <p:cBhvr>
                                        <p:cTn id="276" dur="500" fill="hold"/>
                                        <p:tgtEl>
                                          <p:spTgt spid="58"/>
                                        </p:tgtEl>
                                        <p:attrNameLst>
                                          <p:attrName>ppt_w</p:attrName>
                                        </p:attrNameLst>
                                      </p:cBhvr>
                                      <p:tavLst>
                                        <p:tav tm="0">
                                          <p:val>
                                            <p:fltVal val="0"/>
                                          </p:val>
                                        </p:tav>
                                        <p:tav tm="100000">
                                          <p:val>
                                            <p:strVal val="#ppt_w"/>
                                          </p:val>
                                        </p:tav>
                                      </p:tavLst>
                                    </p:anim>
                                    <p:anim calcmode="lin" valueType="num">
                                      <p:cBhvr>
                                        <p:cTn id="277" dur="500" fill="hold"/>
                                        <p:tgtEl>
                                          <p:spTgt spid="58"/>
                                        </p:tgtEl>
                                        <p:attrNameLst>
                                          <p:attrName>ppt_h</p:attrName>
                                        </p:attrNameLst>
                                      </p:cBhvr>
                                      <p:tavLst>
                                        <p:tav tm="0">
                                          <p:val>
                                            <p:fltVal val="0"/>
                                          </p:val>
                                        </p:tav>
                                        <p:tav tm="100000">
                                          <p:val>
                                            <p:strVal val="#ppt_h"/>
                                          </p:val>
                                        </p:tav>
                                      </p:tavLst>
                                    </p:anim>
                                    <p:anim calcmode="lin" valueType="num">
                                      <p:cBhvr>
                                        <p:cTn id="278" dur="500" fill="hold"/>
                                        <p:tgtEl>
                                          <p:spTgt spid="58"/>
                                        </p:tgtEl>
                                        <p:attrNameLst>
                                          <p:attrName>style.rotation</p:attrName>
                                        </p:attrNameLst>
                                      </p:cBhvr>
                                      <p:tavLst>
                                        <p:tav tm="0">
                                          <p:val>
                                            <p:fltVal val="360"/>
                                          </p:val>
                                        </p:tav>
                                        <p:tav tm="100000">
                                          <p:val>
                                            <p:fltVal val="0"/>
                                          </p:val>
                                        </p:tav>
                                      </p:tavLst>
                                    </p:anim>
                                    <p:animEffect transition="in" filter="fade">
                                      <p:cBhvr>
                                        <p:cTn id="279" dur="500"/>
                                        <p:tgtEl>
                                          <p:spTgt spid="58"/>
                                        </p:tgtEl>
                                      </p:cBhvr>
                                    </p:animEffect>
                                  </p:childTnLst>
                                </p:cTn>
                              </p:par>
                              <p:par>
                                <p:cTn id="280" presetID="49" presetClass="entr" presetSubtype="0" decel="100000" fill="hold" nodeType="withEffect">
                                  <p:stCondLst>
                                    <p:cond delay="0"/>
                                  </p:stCondLst>
                                  <p:childTnLst>
                                    <p:set>
                                      <p:cBhvr>
                                        <p:cTn id="281" dur="1" fill="hold">
                                          <p:stCondLst>
                                            <p:cond delay="0"/>
                                          </p:stCondLst>
                                        </p:cTn>
                                        <p:tgtEl>
                                          <p:spTgt spid="144"/>
                                        </p:tgtEl>
                                        <p:attrNameLst>
                                          <p:attrName>style.visibility</p:attrName>
                                        </p:attrNameLst>
                                      </p:cBhvr>
                                      <p:to>
                                        <p:strVal val="visible"/>
                                      </p:to>
                                    </p:set>
                                    <p:anim calcmode="lin" valueType="num">
                                      <p:cBhvr>
                                        <p:cTn id="282" dur="500" fill="hold"/>
                                        <p:tgtEl>
                                          <p:spTgt spid="144"/>
                                        </p:tgtEl>
                                        <p:attrNameLst>
                                          <p:attrName>ppt_w</p:attrName>
                                        </p:attrNameLst>
                                      </p:cBhvr>
                                      <p:tavLst>
                                        <p:tav tm="0">
                                          <p:val>
                                            <p:fltVal val="0"/>
                                          </p:val>
                                        </p:tav>
                                        <p:tav tm="100000">
                                          <p:val>
                                            <p:strVal val="#ppt_w"/>
                                          </p:val>
                                        </p:tav>
                                      </p:tavLst>
                                    </p:anim>
                                    <p:anim calcmode="lin" valueType="num">
                                      <p:cBhvr>
                                        <p:cTn id="283" dur="500" fill="hold"/>
                                        <p:tgtEl>
                                          <p:spTgt spid="144"/>
                                        </p:tgtEl>
                                        <p:attrNameLst>
                                          <p:attrName>ppt_h</p:attrName>
                                        </p:attrNameLst>
                                      </p:cBhvr>
                                      <p:tavLst>
                                        <p:tav tm="0">
                                          <p:val>
                                            <p:fltVal val="0"/>
                                          </p:val>
                                        </p:tav>
                                        <p:tav tm="100000">
                                          <p:val>
                                            <p:strVal val="#ppt_h"/>
                                          </p:val>
                                        </p:tav>
                                      </p:tavLst>
                                    </p:anim>
                                    <p:anim calcmode="lin" valueType="num">
                                      <p:cBhvr>
                                        <p:cTn id="284" dur="500" fill="hold"/>
                                        <p:tgtEl>
                                          <p:spTgt spid="144"/>
                                        </p:tgtEl>
                                        <p:attrNameLst>
                                          <p:attrName>style.rotation</p:attrName>
                                        </p:attrNameLst>
                                      </p:cBhvr>
                                      <p:tavLst>
                                        <p:tav tm="0">
                                          <p:val>
                                            <p:fltVal val="360"/>
                                          </p:val>
                                        </p:tav>
                                        <p:tav tm="100000">
                                          <p:val>
                                            <p:fltVal val="0"/>
                                          </p:val>
                                        </p:tav>
                                      </p:tavLst>
                                    </p:anim>
                                    <p:animEffect transition="in" filter="fade">
                                      <p:cBhvr>
                                        <p:cTn id="285" dur="500"/>
                                        <p:tgtEl>
                                          <p:spTgt spid="144"/>
                                        </p:tgtEl>
                                      </p:cBhvr>
                                    </p:animEffect>
                                  </p:childTnLst>
                                </p:cTn>
                              </p:par>
                              <p:par>
                                <p:cTn id="286" presetID="49" presetClass="entr" presetSubtype="0" decel="100000" fill="hold" grpId="1" nodeType="withEffect">
                                  <p:stCondLst>
                                    <p:cond delay="0"/>
                                  </p:stCondLst>
                                  <p:childTnLst>
                                    <p:set>
                                      <p:cBhvr>
                                        <p:cTn id="287" dur="1" fill="hold">
                                          <p:stCondLst>
                                            <p:cond delay="0"/>
                                          </p:stCondLst>
                                        </p:cTn>
                                        <p:tgtEl>
                                          <p:spTgt spid="194"/>
                                        </p:tgtEl>
                                        <p:attrNameLst>
                                          <p:attrName>style.visibility</p:attrName>
                                        </p:attrNameLst>
                                      </p:cBhvr>
                                      <p:to>
                                        <p:strVal val="visible"/>
                                      </p:to>
                                    </p:set>
                                    <p:anim calcmode="lin" valueType="num">
                                      <p:cBhvr>
                                        <p:cTn id="288" dur="500" fill="hold"/>
                                        <p:tgtEl>
                                          <p:spTgt spid="194"/>
                                        </p:tgtEl>
                                        <p:attrNameLst>
                                          <p:attrName>ppt_w</p:attrName>
                                        </p:attrNameLst>
                                      </p:cBhvr>
                                      <p:tavLst>
                                        <p:tav tm="0">
                                          <p:val>
                                            <p:fltVal val="0"/>
                                          </p:val>
                                        </p:tav>
                                        <p:tav tm="100000">
                                          <p:val>
                                            <p:strVal val="#ppt_w"/>
                                          </p:val>
                                        </p:tav>
                                      </p:tavLst>
                                    </p:anim>
                                    <p:anim calcmode="lin" valueType="num">
                                      <p:cBhvr>
                                        <p:cTn id="289" dur="500" fill="hold"/>
                                        <p:tgtEl>
                                          <p:spTgt spid="194"/>
                                        </p:tgtEl>
                                        <p:attrNameLst>
                                          <p:attrName>ppt_h</p:attrName>
                                        </p:attrNameLst>
                                      </p:cBhvr>
                                      <p:tavLst>
                                        <p:tav tm="0">
                                          <p:val>
                                            <p:fltVal val="0"/>
                                          </p:val>
                                        </p:tav>
                                        <p:tav tm="100000">
                                          <p:val>
                                            <p:strVal val="#ppt_h"/>
                                          </p:val>
                                        </p:tav>
                                      </p:tavLst>
                                    </p:anim>
                                    <p:anim calcmode="lin" valueType="num">
                                      <p:cBhvr>
                                        <p:cTn id="290" dur="500" fill="hold"/>
                                        <p:tgtEl>
                                          <p:spTgt spid="194"/>
                                        </p:tgtEl>
                                        <p:attrNameLst>
                                          <p:attrName>style.rotation</p:attrName>
                                        </p:attrNameLst>
                                      </p:cBhvr>
                                      <p:tavLst>
                                        <p:tav tm="0">
                                          <p:val>
                                            <p:fltVal val="360"/>
                                          </p:val>
                                        </p:tav>
                                        <p:tav tm="100000">
                                          <p:val>
                                            <p:fltVal val="0"/>
                                          </p:val>
                                        </p:tav>
                                      </p:tavLst>
                                    </p:anim>
                                    <p:animEffect transition="in" filter="fade">
                                      <p:cBhvr>
                                        <p:cTn id="291" dur="500"/>
                                        <p:tgtEl>
                                          <p:spTgt spid="194"/>
                                        </p:tgtEl>
                                      </p:cBhvr>
                                    </p:animEffect>
                                  </p:childTnLst>
                                </p:cTn>
                              </p:par>
                              <p:par>
                                <p:cTn id="292" presetID="49" presetClass="entr" presetSubtype="0" decel="100000" fill="hold" nodeType="withEffect">
                                  <p:stCondLst>
                                    <p:cond delay="0"/>
                                  </p:stCondLst>
                                  <p:childTnLst>
                                    <p:set>
                                      <p:cBhvr>
                                        <p:cTn id="293" dur="1" fill="hold">
                                          <p:stCondLst>
                                            <p:cond delay="0"/>
                                          </p:stCondLst>
                                        </p:cTn>
                                        <p:tgtEl>
                                          <p:spTgt spid="19"/>
                                        </p:tgtEl>
                                        <p:attrNameLst>
                                          <p:attrName>style.visibility</p:attrName>
                                        </p:attrNameLst>
                                      </p:cBhvr>
                                      <p:to>
                                        <p:strVal val="visible"/>
                                      </p:to>
                                    </p:set>
                                    <p:anim calcmode="lin" valueType="num">
                                      <p:cBhvr>
                                        <p:cTn id="294" dur="500" fill="hold"/>
                                        <p:tgtEl>
                                          <p:spTgt spid="19"/>
                                        </p:tgtEl>
                                        <p:attrNameLst>
                                          <p:attrName>ppt_w</p:attrName>
                                        </p:attrNameLst>
                                      </p:cBhvr>
                                      <p:tavLst>
                                        <p:tav tm="0">
                                          <p:val>
                                            <p:fltVal val="0"/>
                                          </p:val>
                                        </p:tav>
                                        <p:tav tm="100000">
                                          <p:val>
                                            <p:strVal val="#ppt_w"/>
                                          </p:val>
                                        </p:tav>
                                      </p:tavLst>
                                    </p:anim>
                                    <p:anim calcmode="lin" valueType="num">
                                      <p:cBhvr>
                                        <p:cTn id="295" dur="500" fill="hold"/>
                                        <p:tgtEl>
                                          <p:spTgt spid="19"/>
                                        </p:tgtEl>
                                        <p:attrNameLst>
                                          <p:attrName>ppt_h</p:attrName>
                                        </p:attrNameLst>
                                      </p:cBhvr>
                                      <p:tavLst>
                                        <p:tav tm="0">
                                          <p:val>
                                            <p:fltVal val="0"/>
                                          </p:val>
                                        </p:tav>
                                        <p:tav tm="100000">
                                          <p:val>
                                            <p:strVal val="#ppt_h"/>
                                          </p:val>
                                        </p:tav>
                                      </p:tavLst>
                                    </p:anim>
                                    <p:anim calcmode="lin" valueType="num">
                                      <p:cBhvr>
                                        <p:cTn id="296" dur="500" fill="hold"/>
                                        <p:tgtEl>
                                          <p:spTgt spid="19"/>
                                        </p:tgtEl>
                                        <p:attrNameLst>
                                          <p:attrName>style.rotation</p:attrName>
                                        </p:attrNameLst>
                                      </p:cBhvr>
                                      <p:tavLst>
                                        <p:tav tm="0">
                                          <p:val>
                                            <p:fltVal val="360"/>
                                          </p:val>
                                        </p:tav>
                                        <p:tav tm="100000">
                                          <p:val>
                                            <p:fltVal val="0"/>
                                          </p:val>
                                        </p:tav>
                                      </p:tavLst>
                                    </p:anim>
                                    <p:animEffect transition="in" filter="fade">
                                      <p:cBhvr>
                                        <p:cTn id="297" dur="500"/>
                                        <p:tgtEl>
                                          <p:spTgt spid="19"/>
                                        </p:tgtEl>
                                      </p:cBhvr>
                                    </p:animEffect>
                                  </p:childTnLst>
                                </p:cTn>
                              </p:par>
                              <p:par>
                                <p:cTn id="298" presetID="49" presetClass="entr" presetSubtype="0" decel="100000" fill="hold" nodeType="withEffect">
                                  <p:stCondLst>
                                    <p:cond delay="0"/>
                                  </p:stCondLst>
                                  <p:childTnLst>
                                    <p:set>
                                      <p:cBhvr>
                                        <p:cTn id="299" dur="1" fill="hold">
                                          <p:stCondLst>
                                            <p:cond delay="0"/>
                                          </p:stCondLst>
                                        </p:cTn>
                                        <p:tgtEl>
                                          <p:spTgt spid="145"/>
                                        </p:tgtEl>
                                        <p:attrNameLst>
                                          <p:attrName>style.visibility</p:attrName>
                                        </p:attrNameLst>
                                      </p:cBhvr>
                                      <p:to>
                                        <p:strVal val="visible"/>
                                      </p:to>
                                    </p:set>
                                    <p:anim calcmode="lin" valueType="num">
                                      <p:cBhvr>
                                        <p:cTn id="300" dur="500" fill="hold"/>
                                        <p:tgtEl>
                                          <p:spTgt spid="145"/>
                                        </p:tgtEl>
                                        <p:attrNameLst>
                                          <p:attrName>ppt_w</p:attrName>
                                        </p:attrNameLst>
                                      </p:cBhvr>
                                      <p:tavLst>
                                        <p:tav tm="0">
                                          <p:val>
                                            <p:fltVal val="0"/>
                                          </p:val>
                                        </p:tav>
                                        <p:tav tm="100000">
                                          <p:val>
                                            <p:strVal val="#ppt_w"/>
                                          </p:val>
                                        </p:tav>
                                      </p:tavLst>
                                    </p:anim>
                                    <p:anim calcmode="lin" valueType="num">
                                      <p:cBhvr>
                                        <p:cTn id="301" dur="500" fill="hold"/>
                                        <p:tgtEl>
                                          <p:spTgt spid="145"/>
                                        </p:tgtEl>
                                        <p:attrNameLst>
                                          <p:attrName>ppt_h</p:attrName>
                                        </p:attrNameLst>
                                      </p:cBhvr>
                                      <p:tavLst>
                                        <p:tav tm="0">
                                          <p:val>
                                            <p:fltVal val="0"/>
                                          </p:val>
                                        </p:tav>
                                        <p:tav tm="100000">
                                          <p:val>
                                            <p:strVal val="#ppt_h"/>
                                          </p:val>
                                        </p:tav>
                                      </p:tavLst>
                                    </p:anim>
                                    <p:anim calcmode="lin" valueType="num">
                                      <p:cBhvr>
                                        <p:cTn id="302" dur="500" fill="hold"/>
                                        <p:tgtEl>
                                          <p:spTgt spid="145"/>
                                        </p:tgtEl>
                                        <p:attrNameLst>
                                          <p:attrName>style.rotation</p:attrName>
                                        </p:attrNameLst>
                                      </p:cBhvr>
                                      <p:tavLst>
                                        <p:tav tm="0">
                                          <p:val>
                                            <p:fltVal val="360"/>
                                          </p:val>
                                        </p:tav>
                                        <p:tav tm="100000">
                                          <p:val>
                                            <p:fltVal val="0"/>
                                          </p:val>
                                        </p:tav>
                                      </p:tavLst>
                                    </p:anim>
                                    <p:animEffect transition="in" filter="fade">
                                      <p:cBhvr>
                                        <p:cTn id="303" dur="500"/>
                                        <p:tgtEl>
                                          <p:spTgt spid="145"/>
                                        </p:tgtEl>
                                      </p:cBhvr>
                                    </p:animEffect>
                                  </p:childTnLst>
                                </p:cTn>
                              </p:par>
                            </p:childTnLst>
                          </p:cTn>
                        </p:par>
                        <p:par>
                          <p:cTn id="304" fill="hold" nodeType="afterGroup">
                            <p:stCondLst>
                              <p:cond delay="500"/>
                            </p:stCondLst>
                            <p:childTnLst>
                              <p:par>
                                <p:cTn id="305" presetID="22" presetClass="entr" presetSubtype="4" fill="hold" nodeType="afterEffect">
                                  <p:stCondLst>
                                    <p:cond delay="0"/>
                                  </p:stCondLst>
                                  <p:childTnLst>
                                    <p:set>
                                      <p:cBhvr>
                                        <p:cTn id="306" dur="1" fill="hold">
                                          <p:stCondLst>
                                            <p:cond delay="0"/>
                                          </p:stCondLst>
                                        </p:cTn>
                                        <p:tgtEl>
                                          <p:spTgt spid="196"/>
                                        </p:tgtEl>
                                        <p:attrNameLst>
                                          <p:attrName>style.visibility</p:attrName>
                                        </p:attrNameLst>
                                      </p:cBhvr>
                                      <p:to>
                                        <p:strVal val="visible"/>
                                      </p:to>
                                    </p:set>
                                    <p:animEffect transition="in" filter="wipe(down)">
                                      <p:cBhvr>
                                        <p:cTn id="307" dur="500"/>
                                        <p:tgtEl>
                                          <p:spTgt spid="196"/>
                                        </p:tgtEl>
                                      </p:cBhvr>
                                    </p:animEffect>
                                  </p:childTnLst>
                                </p:cTn>
                              </p:par>
                              <p:par>
                                <p:cTn id="308" presetID="22" presetClass="entr" presetSubtype="4" fill="hold" nodeType="withEffect">
                                  <p:stCondLst>
                                    <p:cond delay="0"/>
                                  </p:stCondLst>
                                  <p:childTnLst>
                                    <p:set>
                                      <p:cBhvr>
                                        <p:cTn id="309" dur="1" fill="hold">
                                          <p:stCondLst>
                                            <p:cond delay="0"/>
                                          </p:stCondLst>
                                        </p:cTn>
                                        <p:tgtEl>
                                          <p:spTgt spid="198"/>
                                        </p:tgtEl>
                                        <p:attrNameLst>
                                          <p:attrName>style.visibility</p:attrName>
                                        </p:attrNameLst>
                                      </p:cBhvr>
                                      <p:to>
                                        <p:strVal val="visible"/>
                                      </p:to>
                                    </p:set>
                                    <p:animEffect transition="in" filter="wipe(down)">
                                      <p:cBhvr>
                                        <p:cTn id="310" dur="500"/>
                                        <p:tgtEl>
                                          <p:spTgt spid="198"/>
                                        </p:tgtEl>
                                      </p:cBhvr>
                                    </p:animEffect>
                                  </p:childTnLst>
                                </p:cTn>
                              </p:par>
                              <p:par>
                                <p:cTn id="311" presetID="22" presetClass="entr" presetSubtype="4" fill="hold" nodeType="withEffect">
                                  <p:stCondLst>
                                    <p:cond delay="0"/>
                                  </p:stCondLst>
                                  <p:childTnLst>
                                    <p:set>
                                      <p:cBhvr>
                                        <p:cTn id="312" dur="1" fill="hold">
                                          <p:stCondLst>
                                            <p:cond delay="0"/>
                                          </p:stCondLst>
                                        </p:cTn>
                                        <p:tgtEl>
                                          <p:spTgt spid="200"/>
                                        </p:tgtEl>
                                        <p:attrNameLst>
                                          <p:attrName>style.visibility</p:attrName>
                                        </p:attrNameLst>
                                      </p:cBhvr>
                                      <p:to>
                                        <p:strVal val="visible"/>
                                      </p:to>
                                    </p:set>
                                    <p:animEffect transition="in" filter="wipe(down)">
                                      <p:cBhvr>
                                        <p:cTn id="313" dur="500"/>
                                        <p:tgtEl>
                                          <p:spTgt spid="200"/>
                                        </p:tgtEl>
                                      </p:cBhvr>
                                    </p:animEffect>
                                  </p:childTnLst>
                                </p:cTn>
                              </p:par>
                              <p:par>
                                <p:cTn id="314" presetID="22" presetClass="entr" presetSubtype="4" fill="hold" nodeType="withEffect">
                                  <p:stCondLst>
                                    <p:cond delay="0"/>
                                  </p:stCondLst>
                                  <p:childTnLst>
                                    <p:set>
                                      <p:cBhvr>
                                        <p:cTn id="315" dur="1" fill="hold">
                                          <p:stCondLst>
                                            <p:cond delay="0"/>
                                          </p:stCondLst>
                                        </p:cTn>
                                        <p:tgtEl>
                                          <p:spTgt spid="202"/>
                                        </p:tgtEl>
                                        <p:attrNameLst>
                                          <p:attrName>style.visibility</p:attrName>
                                        </p:attrNameLst>
                                      </p:cBhvr>
                                      <p:to>
                                        <p:strVal val="visible"/>
                                      </p:to>
                                    </p:set>
                                    <p:animEffect transition="in" filter="wipe(down)">
                                      <p:cBhvr>
                                        <p:cTn id="316" dur="500"/>
                                        <p:tgtEl>
                                          <p:spTgt spid="202"/>
                                        </p:tgtEl>
                                      </p:cBhvr>
                                    </p:animEffect>
                                  </p:childTnLst>
                                </p:cTn>
                              </p:par>
                              <p:par>
                                <p:cTn id="317" presetID="22" presetClass="entr" presetSubtype="4" fill="hold" nodeType="withEffect">
                                  <p:stCondLst>
                                    <p:cond delay="0"/>
                                  </p:stCondLst>
                                  <p:childTnLst>
                                    <p:set>
                                      <p:cBhvr>
                                        <p:cTn id="318" dur="1" fill="hold">
                                          <p:stCondLst>
                                            <p:cond delay="0"/>
                                          </p:stCondLst>
                                        </p:cTn>
                                        <p:tgtEl>
                                          <p:spTgt spid="204"/>
                                        </p:tgtEl>
                                        <p:attrNameLst>
                                          <p:attrName>style.visibility</p:attrName>
                                        </p:attrNameLst>
                                      </p:cBhvr>
                                      <p:to>
                                        <p:strVal val="visible"/>
                                      </p:to>
                                    </p:set>
                                    <p:animEffect transition="in" filter="wipe(down)">
                                      <p:cBhvr>
                                        <p:cTn id="319" dur="5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28" grpId="0"/>
      <p:bldP spid="36" grpId="0" animBg="1"/>
      <p:bldP spid="37" grpId="0" animBg="1"/>
      <p:bldP spid="38" grpId="0"/>
      <p:bldP spid="39" grpId="0" animBg="1"/>
      <p:bldP spid="42" grpId="0"/>
      <p:bldP spid="43" grpId="0" animBg="1"/>
      <p:bldP spid="110" grpId="0"/>
      <p:bldP spid="112" grpId="0"/>
      <p:bldP spid="190" grpId="0"/>
      <p:bldP spid="190" grpId="1"/>
      <p:bldP spid="191" grpId="0"/>
      <p:bldP spid="191" grpId="1"/>
      <p:bldP spid="192" grpId="0"/>
      <p:bldP spid="192" grpId="1"/>
      <p:bldP spid="193" grpId="0"/>
      <p:bldP spid="193" grpId="1"/>
      <p:bldP spid="194" grpId="0"/>
      <p:bldP spid="194"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70B2CA73-ED3B-40DA-B0FD-BD7423582841}"/>
              </a:ext>
            </a:extLst>
          </p:cNvPr>
          <p:cNvSpPr txBox="1">
            <a:spLocks noChangeArrowheads="1"/>
          </p:cNvSpPr>
          <p:nvPr/>
        </p:nvSpPr>
        <p:spPr bwMode="auto">
          <a:xfrm>
            <a:off x="1" y="-12700"/>
            <a:ext cx="12119810" cy="488950"/>
          </a:xfrm>
          <a:prstGeom prst="rect">
            <a:avLst/>
          </a:prstGeom>
          <a:solidFill>
            <a:schemeClr val="bg2"/>
          </a:solidFill>
          <a:ln>
            <a:noFill/>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cs-CZ" altLang="cs-CZ" sz="3600" b="1">
                <a:solidFill>
                  <a:schemeClr val="tx2"/>
                </a:solidFill>
              </a:rPr>
              <a:t>VZTAH KE KORTIKOIDŮM</a:t>
            </a:r>
          </a:p>
        </p:txBody>
      </p:sp>
      <p:grpSp>
        <p:nvGrpSpPr>
          <p:cNvPr id="3" name="Skupina 26">
            <a:extLst>
              <a:ext uri="{FF2B5EF4-FFF2-40B4-BE49-F238E27FC236}">
                <a16:creationId xmlns:a16="http://schemas.microsoft.com/office/drawing/2014/main" id="{B669A66F-A820-48D0-8E07-379195EDC4AB}"/>
              </a:ext>
            </a:extLst>
          </p:cNvPr>
          <p:cNvGrpSpPr>
            <a:grpSpLocks/>
          </p:cNvGrpSpPr>
          <p:nvPr/>
        </p:nvGrpSpPr>
        <p:grpSpPr bwMode="auto">
          <a:xfrm>
            <a:off x="7824788" y="5084764"/>
            <a:ext cx="1693862" cy="1493837"/>
            <a:chOff x="2700338" y="1628775"/>
            <a:chExt cx="3638550" cy="3205163"/>
          </a:xfrm>
        </p:grpSpPr>
        <p:sp>
          <p:nvSpPr>
            <p:cNvPr id="2" name="Volný tvar 72">
              <a:extLst>
                <a:ext uri="{FF2B5EF4-FFF2-40B4-BE49-F238E27FC236}">
                  <a16:creationId xmlns:a16="http://schemas.microsoft.com/office/drawing/2014/main" id="{6D396E4B-8BCC-426B-AB7E-AC6344C88803}"/>
                </a:ext>
              </a:extLst>
            </p:cNvPr>
            <p:cNvSpPr/>
            <p:nvPr/>
          </p:nvSpPr>
          <p:spPr>
            <a:xfrm>
              <a:off x="2700338" y="1628775"/>
              <a:ext cx="3638550" cy="3205163"/>
            </a:xfrm>
            <a:custGeom>
              <a:avLst/>
              <a:gdLst>
                <a:gd name="connsiteX0" fmla="*/ 131233 w 3799416"/>
                <a:gd name="connsiteY0" fmla="*/ 2379133 h 3179233"/>
                <a:gd name="connsiteX1" fmla="*/ 131233 w 3799416"/>
                <a:gd name="connsiteY1" fmla="*/ 2188633 h 3179233"/>
                <a:gd name="connsiteX2" fmla="*/ 397933 w 3799416"/>
                <a:gd name="connsiteY2" fmla="*/ 1744133 h 3179233"/>
                <a:gd name="connsiteX3" fmla="*/ 690033 w 3799416"/>
                <a:gd name="connsiteY3" fmla="*/ 1286933 h 3179233"/>
                <a:gd name="connsiteX4" fmla="*/ 969433 w 3799416"/>
                <a:gd name="connsiteY4" fmla="*/ 677333 h 3179233"/>
                <a:gd name="connsiteX5" fmla="*/ 1363133 w 3799416"/>
                <a:gd name="connsiteY5" fmla="*/ 309033 h 3179233"/>
                <a:gd name="connsiteX6" fmla="*/ 1731433 w 3799416"/>
                <a:gd name="connsiteY6" fmla="*/ 55033 h 3179233"/>
                <a:gd name="connsiteX7" fmla="*/ 2214033 w 3799416"/>
                <a:gd name="connsiteY7" fmla="*/ 639233 h 3179233"/>
                <a:gd name="connsiteX8" fmla="*/ 2734733 w 3799416"/>
                <a:gd name="connsiteY8" fmla="*/ 1236133 h 3179233"/>
                <a:gd name="connsiteX9" fmla="*/ 3255433 w 3799416"/>
                <a:gd name="connsiteY9" fmla="*/ 1858433 h 3179233"/>
                <a:gd name="connsiteX10" fmla="*/ 3572933 w 3799416"/>
                <a:gd name="connsiteY10" fmla="*/ 2391833 h 3179233"/>
                <a:gd name="connsiteX11" fmla="*/ 3572933 w 3799416"/>
                <a:gd name="connsiteY11" fmla="*/ 3039533 h 3179233"/>
                <a:gd name="connsiteX12" fmla="*/ 2214033 w 3799416"/>
                <a:gd name="connsiteY12" fmla="*/ 3141133 h 3179233"/>
                <a:gd name="connsiteX13" fmla="*/ 1159933 w 3799416"/>
                <a:gd name="connsiteY13" fmla="*/ 3166533 h 3179233"/>
                <a:gd name="connsiteX14" fmla="*/ 182033 w 3799416"/>
                <a:gd name="connsiteY14" fmla="*/ 3064933 h 3179233"/>
                <a:gd name="connsiteX15" fmla="*/ 67733 w 3799416"/>
                <a:gd name="connsiteY15" fmla="*/ 2544233 h 3179233"/>
                <a:gd name="connsiteX16" fmla="*/ 105833 w 3799416"/>
                <a:gd name="connsiteY16" fmla="*/ 2328333 h 3179233"/>
                <a:gd name="connsiteX17" fmla="*/ 131233 w 3799416"/>
                <a:gd name="connsiteY17" fmla="*/ 2379133 h 3179233"/>
                <a:gd name="connsiteX0" fmla="*/ 105833 w 3799416"/>
                <a:gd name="connsiteY0" fmla="*/ 2328333 h 3179233"/>
                <a:gd name="connsiteX1" fmla="*/ 131233 w 3799416"/>
                <a:gd name="connsiteY1" fmla="*/ 2188633 h 3179233"/>
                <a:gd name="connsiteX2" fmla="*/ 397933 w 3799416"/>
                <a:gd name="connsiteY2" fmla="*/ 1744133 h 3179233"/>
                <a:gd name="connsiteX3" fmla="*/ 690033 w 3799416"/>
                <a:gd name="connsiteY3" fmla="*/ 1286933 h 3179233"/>
                <a:gd name="connsiteX4" fmla="*/ 969433 w 3799416"/>
                <a:gd name="connsiteY4" fmla="*/ 677333 h 3179233"/>
                <a:gd name="connsiteX5" fmla="*/ 1363133 w 3799416"/>
                <a:gd name="connsiteY5" fmla="*/ 309033 h 3179233"/>
                <a:gd name="connsiteX6" fmla="*/ 1731433 w 3799416"/>
                <a:gd name="connsiteY6" fmla="*/ 55033 h 3179233"/>
                <a:gd name="connsiteX7" fmla="*/ 2214033 w 3799416"/>
                <a:gd name="connsiteY7" fmla="*/ 639233 h 3179233"/>
                <a:gd name="connsiteX8" fmla="*/ 2734733 w 3799416"/>
                <a:gd name="connsiteY8" fmla="*/ 1236133 h 3179233"/>
                <a:gd name="connsiteX9" fmla="*/ 3255433 w 3799416"/>
                <a:gd name="connsiteY9" fmla="*/ 1858433 h 3179233"/>
                <a:gd name="connsiteX10" fmla="*/ 3572933 w 3799416"/>
                <a:gd name="connsiteY10" fmla="*/ 2391833 h 3179233"/>
                <a:gd name="connsiteX11" fmla="*/ 3572933 w 3799416"/>
                <a:gd name="connsiteY11" fmla="*/ 3039533 h 3179233"/>
                <a:gd name="connsiteX12" fmla="*/ 2214033 w 3799416"/>
                <a:gd name="connsiteY12" fmla="*/ 3141133 h 3179233"/>
                <a:gd name="connsiteX13" fmla="*/ 1159933 w 3799416"/>
                <a:gd name="connsiteY13" fmla="*/ 3166533 h 3179233"/>
                <a:gd name="connsiteX14" fmla="*/ 182033 w 3799416"/>
                <a:gd name="connsiteY14" fmla="*/ 3064933 h 3179233"/>
                <a:gd name="connsiteX15" fmla="*/ 67733 w 3799416"/>
                <a:gd name="connsiteY15" fmla="*/ 2544233 h 3179233"/>
                <a:gd name="connsiteX16" fmla="*/ 105833 w 3799416"/>
                <a:gd name="connsiteY16" fmla="*/ 2328333 h 3179233"/>
                <a:gd name="connsiteX0" fmla="*/ 105833 w 3799416"/>
                <a:gd name="connsiteY0" fmla="*/ 2328333 h 3179233"/>
                <a:gd name="connsiteX1" fmla="*/ 131233 w 3799416"/>
                <a:gd name="connsiteY1" fmla="*/ 2188633 h 3179233"/>
                <a:gd name="connsiteX2" fmla="*/ 397933 w 3799416"/>
                <a:gd name="connsiteY2" fmla="*/ 1744133 h 3179233"/>
                <a:gd name="connsiteX3" fmla="*/ 690033 w 3799416"/>
                <a:gd name="connsiteY3" fmla="*/ 1286933 h 3179233"/>
                <a:gd name="connsiteX4" fmla="*/ 969433 w 3799416"/>
                <a:gd name="connsiteY4" fmla="*/ 677333 h 3179233"/>
                <a:gd name="connsiteX5" fmla="*/ 1363133 w 3799416"/>
                <a:gd name="connsiteY5" fmla="*/ 309033 h 3179233"/>
                <a:gd name="connsiteX6" fmla="*/ 1731433 w 3799416"/>
                <a:gd name="connsiteY6" fmla="*/ 55033 h 3179233"/>
                <a:gd name="connsiteX7" fmla="*/ 2214033 w 3799416"/>
                <a:gd name="connsiteY7" fmla="*/ 639233 h 3179233"/>
                <a:gd name="connsiteX8" fmla="*/ 2489613 w 3799416"/>
                <a:gd name="connsiteY8" fmla="*/ 973377 h 3179233"/>
                <a:gd name="connsiteX9" fmla="*/ 2734733 w 3799416"/>
                <a:gd name="connsiteY9" fmla="*/ 1236133 h 3179233"/>
                <a:gd name="connsiteX10" fmla="*/ 3255433 w 3799416"/>
                <a:gd name="connsiteY10" fmla="*/ 1858433 h 3179233"/>
                <a:gd name="connsiteX11" fmla="*/ 3572933 w 3799416"/>
                <a:gd name="connsiteY11" fmla="*/ 2391833 h 3179233"/>
                <a:gd name="connsiteX12" fmla="*/ 3572933 w 3799416"/>
                <a:gd name="connsiteY12" fmla="*/ 3039533 h 3179233"/>
                <a:gd name="connsiteX13" fmla="*/ 2214033 w 3799416"/>
                <a:gd name="connsiteY13" fmla="*/ 3141133 h 3179233"/>
                <a:gd name="connsiteX14" fmla="*/ 1159933 w 3799416"/>
                <a:gd name="connsiteY14" fmla="*/ 3166533 h 3179233"/>
                <a:gd name="connsiteX15" fmla="*/ 182033 w 3799416"/>
                <a:gd name="connsiteY15" fmla="*/ 3064933 h 3179233"/>
                <a:gd name="connsiteX16" fmla="*/ 67733 w 3799416"/>
                <a:gd name="connsiteY16" fmla="*/ 2544233 h 3179233"/>
                <a:gd name="connsiteX17" fmla="*/ 105833 w 3799416"/>
                <a:gd name="connsiteY17" fmla="*/ 2328333 h 3179233"/>
                <a:gd name="connsiteX0" fmla="*/ 105833 w 3799416"/>
                <a:gd name="connsiteY0" fmla="*/ 2328333 h 3179233"/>
                <a:gd name="connsiteX1" fmla="*/ 131233 w 3799416"/>
                <a:gd name="connsiteY1" fmla="*/ 2188633 h 3179233"/>
                <a:gd name="connsiteX2" fmla="*/ 397933 w 3799416"/>
                <a:gd name="connsiteY2" fmla="*/ 1744133 h 3179233"/>
                <a:gd name="connsiteX3" fmla="*/ 690033 w 3799416"/>
                <a:gd name="connsiteY3" fmla="*/ 1286933 h 3179233"/>
                <a:gd name="connsiteX4" fmla="*/ 969433 w 3799416"/>
                <a:gd name="connsiteY4" fmla="*/ 677333 h 3179233"/>
                <a:gd name="connsiteX5" fmla="*/ 1363133 w 3799416"/>
                <a:gd name="connsiteY5" fmla="*/ 309033 h 3179233"/>
                <a:gd name="connsiteX6" fmla="*/ 1731433 w 3799416"/>
                <a:gd name="connsiteY6" fmla="*/ 55033 h 3179233"/>
                <a:gd name="connsiteX7" fmla="*/ 2214033 w 3799416"/>
                <a:gd name="connsiteY7" fmla="*/ 639233 h 3179233"/>
                <a:gd name="connsiteX8" fmla="*/ 2489613 w 3799416"/>
                <a:gd name="connsiteY8" fmla="*/ 973377 h 3179233"/>
                <a:gd name="connsiteX9" fmla="*/ 2734733 w 3799416"/>
                <a:gd name="connsiteY9" fmla="*/ 1236133 h 3179233"/>
                <a:gd name="connsiteX10" fmla="*/ 2993669 w 3799416"/>
                <a:gd name="connsiteY10" fmla="*/ 1549441 h 3179233"/>
                <a:gd name="connsiteX11" fmla="*/ 3255433 w 3799416"/>
                <a:gd name="connsiteY11" fmla="*/ 1858433 h 3179233"/>
                <a:gd name="connsiteX12" fmla="*/ 3572933 w 3799416"/>
                <a:gd name="connsiteY12" fmla="*/ 2391833 h 3179233"/>
                <a:gd name="connsiteX13" fmla="*/ 3572933 w 3799416"/>
                <a:gd name="connsiteY13" fmla="*/ 3039533 h 3179233"/>
                <a:gd name="connsiteX14" fmla="*/ 2214033 w 3799416"/>
                <a:gd name="connsiteY14" fmla="*/ 3141133 h 3179233"/>
                <a:gd name="connsiteX15" fmla="*/ 1159933 w 3799416"/>
                <a:gd name="connsiteY15" fmla="*/ 3166533 h 3179233"/>
                <a:gd name="connsiteX16" fmla="*/ 182033 w 3799416"/>
                <a:gd name="connsiteY16" fmla="*/ 3064933 h 3179233"/>
                <a:gd name="connsiteX17" fmla="*/ 67733 w 3799416"/>
                <a:gd name="connsiteY17" fmla="*/ 2544233 h 3179233"/>
                <a:gd name="connsiteX18" fmla="*/ 105833 w 3799416"/>
                <a:gd name="connsiteY18" fmla="*/ 2328333 h 3179233"/>
                <a:gd name="connsiteX0" fmla="*/ 105833 w 3693480"/>
                <a:gd name="connsiteY0" fmla="*/ 2328333 h 3179233"/>
                <a:gd name="connsiteX1" fmla="*/ 131233 w 3693480"/>
                <a:gd name="connsiteY1" fmla="*/ 2188633 h 3179233"/>
                <a:gd name="connsiteX2" fmla="*/ 397933 w 3693480"/>
                <a:gd name="connsiteY2" fmla="*/ 1744133 h 3179233"/>
                <a:gd name="connsiteX3" fmla="*/ 690033 w 3693480"/>
                <a:gd name="connsiteY3" fmla="*/ 1286933 h 3179233"/>
                <a:gd name="connsiteX4" fmla="*/ 969433 w 3693480"/>
                <a:gd name="connsiteY4" fmla="*/ 677333 h 3179233"/>
                <a:gd name="connsiteX5" fmla="*/ 1363133 w 3693480"/>
                <a:gd name="connsiteY5" fmla="*/ 309033 h 3179233"/>
                <a:gd name="connsiteX6" fmla="*/ 1731433 w 3693480"/>
                <a:gd name="connsiteY6" fmla="*/ 55033 h 3179233"/>
                <a:gd name="connsiteX7" fmla="*/ 2214033 w 3693480"/>
                <a:gd name="connsiteY7" fmla="*/ 639233 h 3179233"/>
                <a:gd name="connsiteX8" fmla="*/ 2489613 w 3693480"/>
                <a:gd name="connsiteY8" fmla="*/ 973377 h 3179233"/>
                <a:gd name="connsiteX9" fmla="*/ 2734733 w 3693480"/>
                <a:gd name="connsiteY9" fmla="*/ 1236133 h 3179233"/>
                <a:gd name="connsiteX10" fmla="*/ 2993669 w 3693480"/>
                <a:gd name="connsiteY10" fmla="*/ 1549441 h 3179233"/>
                <a:gd name="connsiteX11" fmla="*/ 3255433 w 3693480"/>
                <a:gd name="connsiteY11" fmla="*/ 1858433 h 3179233"/>
                <a:gd name="connsiteX12" fmla="*/ 3572933 w 3693480"/>
                <a:gd name="connsiteY12" fmla="*/ 2391833 h 3179233"/>
                <a:gd name="connsiteX13" fmla="*/ 3572933 w 3693480"/>
                <a:gd name="connsiteY13" fmla="*/ 3039533 h 3179233"/>
                <a:gd name="connsiteX14" fmla="*/ 2849653 w 3693480"/>
                <a:gd name="connsiteY14" fmla="*/ 3133617 h 3179233"/>
                <a:gd name="connsiteX15" fmla="*/ 2214033 w 3693480"/>
                <a:gd name="connsiteY15" fmla="*/ 3141133 h 3179233"/>
                <a:gd name="connsiteX16" fmla="*/ 1159933 w 3693480"/>
                <a:gd name="connsiteY16" fmla="*/ 3166533 h 3179233"/>
                <a:gd name="connsiteX17" fmla="*/ 182033 w 3693480"/>
                <a:gd name="connsiteY17" fmla="*/ 3064933 h 3179233"/>
                <a:gd name="connsiteX18" fmla="*/ 67733 w 3693480"/>
                <a:gd name="connsiteY18" fmla="*/ 2544233 h 3179233"/>
                <a:gd name="connsiteX19" fmla="*/ 105833 w 3693480"/>
                <a:gd name="connsiteY19" fmla="*/ 2328333 h 3179233"/>
                <a:gd name="connsiteX0" fmla="*/ 50800 w 3638447"/>
                <a:gd name="connsiteY0" fmla="*/ 2328333 h 3205625"/>
                <a:gd name="connsiteX1" fmla="*/ 76200 w 3638447"/>
                <a:gd name="connsiteY1" fmla="*/ 2188633 h 3205625"/>
                <a:gd name="connsiteX2" fmla="*/ 342900 w 3638447"/>
                <a:gd name="connsiteY2" fmla="*/ 1744133 h 3205625"/>
                <a:gd name="connsiteX3" fmla="*/ 635000 w 3638447"/>
                <a:gd name="connsiteY3" fmla="*/ 1286933 h 3205625"/>
                <a:gd name="connsiteX4" fmla="*/ 914400 w 3638447"/>
                <a:gd name="connsiteY4" fmla="*/ 677333 h 3205625"/>
                <a:gd name="connsiteX5" fmla="*/ 1308100 w 3638447"/>
                <a:gd name="connsiteY5" fmla="*/ 309033 h 3205625"/>
                <a:gd name="connsiteX6" fmla="*/ 1676400 w 3638447"/>
                <a:gd name="connsiteY6" fmla="*/ 55033 h 3205625"/>
                <a:gd name="connsiteX7" fmla="*/ 2159000 w 3638447"/>
                <a:gd name="connsiteY7" fmla="*/ 639233 h 3205625"/>
                <a:gd name="connsiteX8" fmla="*/ 2434580 w 3638447"/>
                <a:gd name="connsiteY8" fmla="*/ 973377 h 3205625"/>
                <a:gd name="connsiteX9" fmla="*/ 2679700 w 3638447"/>
                <a:gd name="connsiteY9" fmla="*/ 1236133 h 3205625"/>
                <a:gd name="connsiteX10" fmla="*/ 2938636 w 3638447"/>
                <a:gd name="connsiteY10" fmla="*/ 1549441 h 3205625"/>
                <a:gd name="connsiteX11" fmla="*/ 3200400 w 3638447"/>
                <a:gd name="connsiteY11" fmla="*/ 1858433 h 3205625"/>
                <a:gd name="connsiteX12" fmla="*/ 3517900 w 3638447"/>
                <a:gd name="connsiteY12" fmla="*/ 2391833 h 3205625"/>
                <a:gd name="connsiteX13" fmla="*/ 3517900 w 3638447"/>
                <a:gd name="connsiteY13" fmla="*/ 3039533 h 3205625"/>
                <a:gd name="connsiteX14" fmla="*/ 2794620 w 3638447"/>
                <a:gd name="connsiteY14" fmla="*/ 3133617 h 3205625"/>
                <a:gd name="connsiteX15" fmla="*/ 2159000 w 3638447"/>
                <a:gd name="connsiteY15" fmla="*/ 3141133 h 3205625"/>
                <a:gd name="connsiteX16" fmla="*/ 1104900 w 3638447"/>
                <a:gd name="connsiteY16" fmla="*/ 3166533 h 3205625"/>
                <a:gd name="connsiteX17" fmla="*/ 562372 w 3638447"/>
                <a:gd name="connsiteY17" fmla="*/ 3205625 h 3205625"/>
                <a:gd name="connsiteX18" fmla="*/ 127000 w 3638447"/>
                <a:gd name="connsiteY18" fmla="*/ 3064933 h 3205625"/>
                <a:gd name="connsiteX19" fmla="*/ 12700 w 3638447"/>
                <a:gd name="connsiteY19" fmla="*/ 2544233 h 3205625"/>
                <a:gd name="connsiteX20" fmla="*/ 50800 w 3638447"/>
                <a:gd name="connsiteY20" fmla="*/ 2328333 h 32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38447" h="3205625">
                  <a:moveTo>
                    <a:pt x="50800" y="2328333"/>
                  </a:moveTo>
                  <a:cubicBezTo>
                    <a:pt x="61383" y="2269066"/>
                    <a:pt x="27517" y="2286000"/>
                    <a:pt x="76200" y="2188633"/>
                  </a:cubicBezTo>
                  <a:cubicBezTo>
                    <a:pt x="124883" y="2091266"/>
                    <a:pt x="249767" y="1894416"/>
                    <a:pt x="342900" y="1744133"/>
                  </a:cubicBezTo>
                  <a:cubicBezTo>
                    <a:pt x="436033" y="1593850"/>
                    <a:pt x="539750" y="1464733"/>
                    <a:pt x="635000" y="1286933"/>
                  </a:cubicBezTo>
                  <a:cubicBezTo>
                    <a:pt x="730250" y="1109133"/>
                    <a:pt x="802217" y="840316"/>
                    <a:pt x="914400" y="677333"/>
                  </a:cubicBezTo>
                  <a:cubicBezTo>
                    <a:pt x="1026583" y="514350"/>
                    <a:pt x="1181100" y="412750"/>
                    <a:pt x="1308100" y="309033"/>
                  </a:cubicBezTo>
                  <a:cubicBezTo>
                    <a:pt x="1435100" y="205316"/>
                    <a:pt x="1534583" y="0"/>
                    <a:pt x="1676400" y="55033"/>
                  </a:cubicBezTo>
                  <a:cubicBezTo>
                    <a:pt x="1818217" y="110066"/>
                    <a:pt x="2032637" y="486176"/>
                    <a:pt x="2159000" y="639233"/>
                  </a:cubicBezTo>
                  <a:cubicBezTo>
                    <a:pt x="2285363" y="792290"/>
                    <a:pt x="2347797" y="873894"/>
                    <a:pt x="2434580" y="973377"/>
                  </a:cubicBezTo>
                  <a:cubicBezTo>
                    <a:pt x="2521363" y="1072860"/>
                    <a:pt x="2595691" y="1140122"/>
                    <a:pt x="2679700" y="1236133"/>
                  </a:cubicBezTo>
                  <a:cubicBezTo>
                    <a:pt x="2763709" y="1332144"/>
                    <a:pt x="2851853" y="1445724"/>
                    <a:pt x="2938636" y="1549441"/>
                  </a:cubicBezTo>
                  <a:cubicBezTo>
                    <a:pt x="3025419" y="1653158"/>
                    <a:pt x="3103856" y="1718034"/>
                    <a:pt x="3200400" y="1858433"/>
                  </a:cubicBezTo>
                  <a:cubicBezTo>
                    <a:pt x="3296944" y="1998832"/>
                    <a:pt x="3464983" y="2194983"/>
                    <a:pt x="3517900" y="2391833"/>
                  </a:cubicBezTo>
                  <a:cubicBezTo>
                    <a:pt x="3570817" y="2588683"/>
                    <a:pt x="3638447" y="2915902"/>
                    <a:pt x="3517900" y="3039533"/>
                  </a:cubicBezTo>
                  <a:cubicBezTo>
                    <a:pt x="3397353" y="3163164"/>
                    <a:pt x="3021103" y="3116684"/>
                    <a:pt x="2794620" y="3133617"/>
                  </a:cubicBezTo>
                  <a:cubicBezTo>
                    <a:pt x="2568137" y="3150550"/>
                    <a:pt x="2440620" y="3135647"/>
                    <a:pt x="2159000" y="3141133"/>
                  </a:cubicBezTo>
                  <a:lnTo>
                    <a:pt x="1104900" y="3166533"/>
                  </a:lnTo>
                  <a:cubicBezTo>
                    <a:pt x="838795" y="3177282"/>
                    <a:pt x="743215" y="3192594"/>
                    <a:pt x="562372" y="3205625"/>
                  </a:cubicBezTo>
                  <a:cubicBezTo>
                    <a:pt x="399389" y="3188692"/>
                    <a:pt x="218612" y="3175165"/>
                    <a:pt x="127000" y="3064933"/>
                  </a:cubicBezTo>
                  <a:cubicBezTo>
                    <a:pt x="35388" y="2954701"/>
                    <a:pt x="25400" y="2667000"/>
                    <a:pt x="12700" y="2544233"/>
                  </a:cubicBezTo>
                  <a:cubicBezTo>
                    <a:pt x="0" y="2421466"/>
                    <a:pt x="40217" y="2387600"/>
                    <a:pt x="50800" y="2328333"/>
                  </a:cubicBezTo>
                  <a:close/>
                </a:path>
              </a:pathLst>
            </a:cu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74" name="Volný tvar 73">
              <a:extLst>
                <a:ext uri="{FF2B5EF4-FFF2-40B4-BE49-F238E27FC236}">
                  <a16:creationId xmlns:a16="http://schemas.microsoft.com/office/drawing/2014/main" id="{1D7513E0-A76D-42ED-99BE-1A9797DC0065}"/>
                </a:ext>
              </a:extLst>
            </p:cNvPr>
            <p:cNvSpPr/>
            <p:nvPr/>
          </p:nvSpPr>
          <p:spPr>
            <a:xfrm>
              <a:off x="3242539" y="2275939"/>
              <a:ext cx="2407514" cy="2125422"/>
            </a:xfrm>
            <a:custGeom>
              <a:avLst/>
              <a:gdLst>
                <a:gd name="connsiteX0" fmla="*/ 131233 w 3799416"/>
                <a:gd name="connsiteY0" fmla="*/ 2379133 h 3179233"/>
                <a:gd name="connsiteX1" fmla="*/ 131233 w 3799416"/>
                <a:gd name="connsiteY1" fmla="*/ 2188633 h 3179233"/>
                <a:gd name="connsiteX2" fmla="*/ 397933 w 3799416"/>
                <a:gd name="connsiteY2" fmla="*/ 1744133 h 3179233"/>
                <a:gd name="connsiteX3" fmla="*/ 690033 w 3799416"/>
                <a:gd name="connsiteY3" fmla="*/ 1286933 h 3179233"/>
                <a:gd name="connsiteX4" fmla="*/ 969433 w 3799416"/>
                <a:gd name="connsiteY4" fmla="*/ 677333 h 3179233"/>
                <a:gd name="connsiteX5" fmla="*/ 1363133 w 3799416"/>
                <a:gd name="connsiteY5" fmla="*/ 309033 h 3179233"/>
                <a:gd name="connsiteX6" fmla="*/ 1731433 w 3799416"/>
                <a:gd name="connsiteY6" fmla="*/ 55033 h 3179233"/>
                <a:gd name="connsiteX7" fmla="*/ 2214033 w 3799416"/>
                <a:gd name="connsiteY7" fmla="*/ 639233 h 3179233"/>
                <a:gd name="connsiteX8" fmla="*/ 2734733 w 3799416"/>
                <a:gd name="connsiteY8" fmla="*/ 1236133 h 3179233"/>
                <a:gd name="connsiteX9" fmla="*/ 3255433 w 3799416"/>
                <a:gd name="connsiteY9" fmla="*/ 1858433 h 3179233"/>
                <a:gd name="connsiteX10" fmla="*/ 3572933 w 3799416"/>
                <a:gd name="connsiteY10" fmla="*/ 2391833 h 3179233"/>
                <a:gd name="connsiteX11" fmla="*/ 3572933 w 3799416"/>
                <a:gd name="connsiteY11" fmla="*/ 3039533 h 3179233"/>
                <a:gd name="connsiteX12" fmla="*/ 2214033 w 3799416"/>
                <a:gd name="connsiteY12" fmla="*/ 3141133 h 3179233"/>
                <a:gd name="connsiteX13" fmla="*/ 1159933 w 3799416"/>
                <a:gd name="connsiteY13" fmla="*/ 3166533 h 3179233"/>
                <a:gd name="connsiteX14" fmla="*/ 182033 w 3799416"/>
                <a:gd name="connsiteY14" fmla="*/ 3064933 h 3179233"/>
                <a:gd name="connsiteX15" fmla="*/ 67733 w 3799416"/>
                <a:gd name="connsiteY15" fmla="*/ 2544233 h 3179233"/>
                <a:gd name="connsiteX16" fmla="*/ 105833 w 3799416"/>
                <a:gd name="connsiteY16" fmla="*/ 2328333 h 3179233"/>
                <a:gd name="connsiteX17" fmla="*/ 131233 w 3799416"/>
                <a:gd name="connsiteY17" fmla="*/ 2379133 h 3179233"/>
                <a:gd name="connsiteX0" fmla="*/ 105833 w 3799416"/>
                <a:gd name="connsiteY0" fmla="*/ 2328333 h 3179233"/>
                <a:gd name="connsiteX1" fmla="*/ 131233 w 3799416"/>
                <a:gd name="connsiteY1" fmla="*/ 2188633 h 3179233"/>
                <a:gd name="connsiteX2" fmla="*/ 397933 w 3799416"/>
                <a:gd name="connsiteY2" fmla="*/ 1744133 h 3179233"/>
                <a:gd name="connsiteX3" fmla="*/ 690033 w 3799416"/>
                <a:gd name="connsiteY3" fmla="*/ 1286933 h 3179233"/>
                <a:gd name="connsiteX4" fmla="*/ 969433 w 3799416"/>
                <a:gd name="connsiteY4" fmla="*/ 677333 h 3179233"/>
                <a:gd name="connsiteX5" fmla="*/ 1363133 w 3799416"/>
                <a:gd name="connsiteY5" fmla="*/ 309033 h 3179233"/>
                <a:gd name="connsiteX6" fmla="*/ 1731433 w 3799416"/>
                <a:gd name="connsiteY6" fmla="*/ 55033 h 3179233"/>
                <a:gd name="connsiteX7" fmla="*/ 2214033 w 3799416"/>
                <a:gd name="connsiteY7" fmla="*/ 639233 h 3179233"/>
                <a:gd name="connsiteX8" fmla="*/ 2734733 w 3799416"/>
                <a:gd name="connsiteY8" fmla="*/ 1236133 h 3179233"/>
                <a:gd name="connsiteX9" fmla="*/ 3255433 w 3799416"/>
                <a:gd name="connsiteY9" fmla="*/ 1858433 h 3179233"/>
                <a:gd name="connsiteX10" fmla="*/ 3572933 w 3799416"/>
                <a:gd name="connsiteY10" fmla="*/ 2391833 h 3179233"/>
                <a:gd name="connsiteX11" fmla="*/ 3572933 w 3799416"/>
                <a:gd name="connsiteY11" fmla="*/ 3039533 h 3179233"/>
                <a:gd name="connsiteX12" fmla="*/ 2214033 w 3799416"/>
                <a:gd name="connsiteY12" fmla="*/ 3141133 h 3179233"/>
                <a:gd name="connsiteX13" fmla="*/ 1159933 w 3799416"/>
                <a:gd name="connsiteY13" fmla="*/ 3166533 h 3179233"/>
                <a:gd name="connsiteX14" fmla="*/ 182033 w 3799416"/>
                <a:gd name="connsiteY14" fmla="*/ 3064933 h 3179233"/>
                <a:gd name="connsiteX15" fmla="*/ 67733 w 3799416"/>
                <a:gd name="connsiteY15" fmla="*/ 2544233 h 3179233"/>
                <a:gd name="connsiteX16" fmla="*/ 105833 w 3799416"/>
                <a:gd name="connsiteY16" fmla="*/ 2328333 h 3179233"/>
                <a:gd name="connsiteX0" fmla="*/ 105833 w 3799416"/>
                <a:gd name="connsiteY0" fmla="*/ 2328333 h 3179233"/>
                <a:gd name="connsiteX1" fmla="*/ 131233 w 3799416"/>
                <a:gd name="connsiteY1" fmla="*/ 2188633 h 3179233"/>
                <a:gd name="connsiteX2" fmla="*/ 397933 w 3799416"/>
                <a:gd name="connsiteY2" fmla="*/ 1744133 h 3179233"/>
                <a:gd name="connsiteX3" fmla="*/ 690033 w 3799416"/>
                <a:gd name="connsiteY3" fmla="*/ 1286933 h 3179233"/>
                <a:gd name="connsiteX4" fmla="*/ 969433 w 3799416"/>
                <a:gd name="connsiteY4" fmla="*/ 677333 h 3179233"/>
                <a:gd name="connsiteX5" fmla="*/ 1363133 w 3799416"/>
                <a:gd name="connsiteY5" fmla="*/ 309033 h 3179233"/>
                <a:gd name="connsiteX6" fmla="*/ 1731433 w 3799416"/>
                <a:gd name="connsiteY6" fmla="*/ 55033 h 3179233"/>
                <a:gd name="connsiteX7" fmla="*/ 2214033 w 3799416"/>
                <a:gd name="connsiteY7" fmla="*/ 639233 h 3179233"/>
                <a:gd name="connsiteX8" fmla="*/ 2489613 w 3799416"/>
                <a:gd name="connsiteY8" fmla="*/ 973377 h 3179233"/>
                <a:gd name="connsiteX9" fmla="*/ 2734733 w 3799416"/>
                <a:gd name="connsiteY9" fmla="*/ 1236133 h 3179233"/>
                <a:gd name="connsiteX10" fmla="*/ 3255433 w 3799416"/>
                <a:gd name="connsiteY10" fmla="*/ 1858433 h 3179233"/>
                <a:gd name="connsiteX11" fmla="*/ 3572933 w 3799416"/>
                <a:gd name="connsiteY11" fmla="*/ 2391833 h 3179233"/>
                <a:gd name="connsiteX12" fmla="*/ 3572933 w 3799416"/>
                <a:gd name="connsiteY12" fmla="*/ 3039533 h 3179233"/>
                <a:gd name="connsiteX13" fmla="*/ 2214033 w 3799416"/>
                <a:gd name="connsiteY13" fmla="*/ 3141133 h 3179233"/>
                <a:gd name="connsiteX14" fmla="*/ 1159933 w 3799416"/>
                <a:gd name="connsiteY14" fmla="*/ 3166533 h 3179233"/>
                <a:gd name="connsiteX15" fmla="*/ 182033 w 3799416"/>
                <a:gd name="connsiteY15" fmla="*/ 3064933 h 3179233"/>
                <a:gd name="connsiteX16" fmla="*/ 67733 w 3799416"/>
                <a:gd name="connsiteY16" fmla="*/ 2544233 h 3179233"/>
                <a:gd name="connsiteX17" fmla="*/ 105833 w 3799416"/>
                <a:gd name="connsiteY17" fmla="*/ 2328333 h 3179233"/>
                <a:gd name="connsiteX0" fmla="*/ 105833 w 3799416"/>
                <a:gd name="connsiteY0" fmla="*/ 2328333 h 3179233"/>
                <a:gd name="connsiteX1" fmla="*/ 131233 w 3799416"/>
                <a:gd name="connsiteY1" fmla="*/ 2188633 h 3179233"/>
                <a:gd name="connsiteX2" fmla="*/ 397933 w 3799416"/>
                <a:gd name="connsiteY2" fmla="*/ 1744133 h 3179233"/>
                <a:gd name="connsiteX3" fmla="*/ 690033 w 3799416"/>
                <a:gd name="connsiteY3" fmla="*/ 1286933 h 3179233"/>
                <a:gd name="connsiteX4" fmla="*/ 969433 w 3799416"/>
                <a:gd name="connsiteY4" fmla="*/ 677333 h 3179233"/>
                <a:gd name="connsiteX5" fmla="*/ 1363133 w 3799416"/>
                <a:gd name="connsiteY5" fmla="*/ 309033 h 3179233"/>
                <a:gd name="connsiteX6" fmla="*/ 1731433 w 3799416"/>
                <a:gd name="connsiteY6" fmla="*/ 55033 h 3179233"/>
                <a:gd name="connsiteX7" fmla="*/ 2214033 w 3799416"/>
                <a:gd name="connsiteY7" fmla="*/ 639233 h 3179233"/>
                <a:gd name="connsiteX8" fmla="*/ 2489613 w 3799416"/>
                <a:gd name="connsiteY8" fmla="*/ 973377 h 3179233"/>
                <a:gd name="connsiteX9" fmla="*/ 2734733 w 3799416"/>
                <a:gd name="connsiteY9" fmla="*/ 1236133 h 3179233"/>
                <a:gd name="connsiteX10" fmla="*/ 2993669 w 3799416"/>
                <a:gd name="connsiteY10" fmla="*/ 1549441 h 3179233"/>
                <a:gd name="connsiteX11" fmla="*/ 3255433 w 3799416"/>
                <a:gd name="connsiteY11" fmla="*/ 1858433 h 3179233"/>
                <a:gd name="connsiteX12" fmla="*/ 3572933 w 3799416"/>
                <a:gd name="connsiteY12" fmla="*/ 2391833 h 3179233"/>
                <a:gd name="connsiteX13" fmla="*/ 3572933 w 3799416"/>
                <a:gd name="connsiteY13" fmla="*/ 3039533 h 3179233"/>
                <a:gd name="connsiteX14" fmla="*/ 2214033 w 3799416"/>
                <a:gd name="connsiteY14" fmla="*/ 3141133 h 3179233"/>
                <a:gd name="connsiteX15" fmla="*/ 1159933 w 3799416"/>
                <a:gd name="connsiteY15" fmla="*/ 3166533 h 3179233"/>
                <a:gd name="connsiteX16" fmla="*/ 182033 w 3799416"/>
                <a:gd name="connsiteY16" fmla="*/ 3064933 h 3179233"/>
                <a:gd name="connsiteX17" fmla="*/ 67733 w 3799416"/>
                <a:gd name="connsiteY17" fmla="*/ 2544233 h 3179233"/>
                <a:gd name="connsiteX18" fmla="*/ 105833 w 3799416"/>
                <a:gd name="connsiteY18" fmla="*/ 2328333 h 3179233"/>
                <a:gd name="connsiteX0" fmla="*/ 105833 w 3693480"/>
                <a:gd name="connsiteY0" fmla="*/ 2328333 h 3179233"/>
                <a:gd name="connsiteX1" fmla="*/ 131233 w 3693480"/>
                <a:gd name="connsiteY1" fmla="*/ 2188633 h 3179233"/>
                <a:gd name="connsiteX2" fmla="*/ 397933 w 3693480"/>
                <a:gd name="connsiteY2" fmla="*/ 1744133 h 3179233"/>
                <a:gd name="connsiteX3" fmla="*/ 690033 w 3693480"/>
                <a:gd name="connsiteY3" fmla="*/ 1286933 h 3179233"/>
                <a:gd name="connsiteX4" fmla="*/ 969433 w 3693480"/>
                <a:gd name="connsiteY4" fmla="*/ 677333 h 3179233"/>
                <a:gd name="connsiteX5" fmla="*/ 1363133 w 3693480"/>
                <a:gd name="connsiteY5" fmla="*/ 309033 h 3179233"/>
                <a:gd name="connsiteX6" fmla="*/ 1731433 w 3693480"/>
                <a:gd name="connsiteY6" fmla="*/ 55033 h 3179233"/>
                <a:gd name="connsiteX7" fmla="*/ 2214033 w 3693480"/>
                <a:gd name="connsiteY7" fmla="*/ 639233 h 3179233"/>
                <a:gd name="connsiteX8" fmla="*/ 2489613 w 3693480"/>
                <a:gd name="connsiteY8" fmla="*/ 973377 h 3179233"/>
                <a:gd name="connsiteX9" fmla="*/ 2734733 w 3693480"/>
                <a:gd name="connsiteY9" fmla="*/ 1236133 h 3179233"/>
                <a:gd name="connsiteX10" fmla="*/ 2993669 w 3693480"/>
                <a:gd name="connsiteY10" fmla="*/ 1549441 h 3179233"/>
                <a:gd name="connsiteX11" fmla="*/ 3255433 w 3693480"/>
                <a:gd name="connsiteY11" fmla="*/ 1858433 h 3179233"/>
                <a:gd name="connsiteX12" fmla="*/ 3572933 w 3693480"/>
                <a:gd name="connsiteY12" fmla="*/ 2391833 h 3179233"/>
                <a:gd name="connsiteX13" fmla="*/ 3572933 w 3693480"/>
                <a:gd name="connsiteY13" fmla="*/ 3039533 h 3179233"/>
                <a:gd name="connsiteX14" fmla="*/ 2849653 w 3693480"/>
                <a:gd name="connsiteY14" fmla="*/ 3133617 h 3179233"/>
                <a:gd name="connsiteX15" fmla="*/ 2214033 w 3693480"/>
                <a:gd name="connsiteY15" fmla="*/ 3141133 h 3179233"/>
                <a:gd name="connsiteX16" fmla="*/ 1159933 w 3693480"/>
                <a:gd name="connsiteY16" fmla="*/ 3166533 h 3179233"/>
                <a:gd name="connsiteX17" fmla="*/ 182033 w 3693480"/>
                <a:gd name="connsiteY17" fmla="*/ 3064933 h 3179233"/>
                <a:gd name="connsiteX18" fmla="*/ 67733 w 3693480"/>
                <a:gd name="connsiteY18" fmla="*/ 2544233 h 3179233"/>
                <a:gd name="connsiteX19" fmla="*/ 105833 w 3693480"/>
                <a:gd name="connsiteY19" fmla="*/ 2328333 h 3179233"/>
                <a:gd name="connsiteX0" fmla="*/ 50800 w 3638447"/>
                <a:gd name="connsiteY0" fmla="*/ 2328333 h 3205625"/>
                <a:gd name="connsiteX1" fmla="*/ 76200 w 3638447"/>
                <a:gd name="connsiteY1" fmla="*/ 2188633 h 3205625"/>
                <a:gd name="connsiteX2" fmla="*/ 342900 w 3638447"/>
                <a:gd name="connsiteY2" fmla="*/ 1744133 h 3205625"/>
                <a:gd name="connsiteX3" fmla="*/ 635000 w 3638447"/>
                <a:gd name="connsiteY3" fmla="*/ 1286933 h 3205625"/>
                <a:gd name="connsiteX4" fmla="*/ 914400 w 3638447"/>
                <a:gd name="connsiteY4" fmla="*/ 677333 h 3205625"/>
                <a:gd name="connsiteX5" fmla="*/ 1308100 w 3638447"/>
                <a:gd name="connsiteY5" fmla="*/ 309033 h 3205625"/>
                <a:gd name="connsiteX6" fmla="*/ 1676400 w 3638447"/>
                <a:gd name="connsiteY6" fmla="*/ 55033 h 3205625"/>
                <a:gd name="connsiteX7" fmla="*/ 2159000 w 3638447"/>
                <a:gd name="connsiteY7" fmla="*/ 639233 h 3205625"/>
                <a:gd name="connsiteX8" fmla="*/ 2434580 w 3638447"/>
                <a:gd name="connsiteY8" fmla="*/ 973377 h 3205625"/>
                <a:gd name="connsiteX9" fmla="*/ 2679700 w 3638447"/>
                <a:gd name="connsiteY9" fmla="*/ 1236133 h 3205625"/>
                <a:gd name="connsiteX10" fmla="*/ 2938636 w 3638447"/>
                <a:gd name="connsiteY10" fmla="*/ 1549441 h 3205625"/>
                <a:gd name="connsiteX11" fmla="*/ 3200400 w 3638447"/>
                <a:gd name="connsiteY11" fmla="*/ 1858433 h 3205625"/>
                <a:gd name="connsiteX12" fmla="*/ 3517900 w 3638447"/>
                <a:gd name="connsiteY12" fmla="*/ 2391833 h 3205625"/>
                <a:gd name="connsiteX13" fmla="*/ 3517900 w 3638447"/>
                <a:gd name="connsiteY13" fmla="*/ 3039533 h 3205625"/>
                <a:gd name="connsiteX14" fmla="*/ 2794620 w 3638447"/>
                <a:gd name="connsiteY14" fmla="*/ 3133617 h 3205625"/>
                <a:gd name="connsiteX15" fmla="*/ 2159000 w 3638447"/>
                <a:gd name="connsiteY15" fmla="*/ 3141133 h 3205625"/>
                <a:gd name="connsiteX16" fmla="*/ 1104900 w 3638447"/>
                <a:gd name="connsiteY16" fmla="*/ 3166533 h 3205625"/>
                <a:gd name="connsiteX17" fmla="*/ 562372 w 3638447"/>
                <a:gd name="connsiteY17" fmla="*/ 3205625 h 3205625"/>
                <a:gd name="connsiteX18" fmla="*/ 127000 w 3638447"/>
                <a:gd name="connsiteY18" fmla="*/ 3064933 h 3205625"/>
                <a:gd name="connsiteX19" fmla="*/ 12700 w 3638447"/>
                <a:gd name="connsiteY19" fmla="*/ 2544233 h 3205625"/>
                <a:gd name="connsiteX20" fmla="*/ 50800 w 3638447"/>
                <a:gd name="connsiteY20" fmla="*/ 2328333 h 32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38447" h="3205625">
                  <a:moveTo>
                    <a:pt x="50800" y="2328333"/>
                  </a:moveTo>
                  <a:cubicBezTo>
                    <a:pt x="61383" y="2269066"/>
                    <a:pt x="27517" y="2286000"/>
                    <a:pt x="76200" y="2188633"/>
                  </a:cubicBezTo>
                  <a:cubicBezTo>
                    <a:pt x="124883" y="2091266"/>
                    <a:pt x="249767" y="1894416"/>
                    <a:pt x="342900" y="1744133"/>
                  </a:cubicBezTo>
                  <a:cubicBezTo>
                    <a:pt x="436033" y="1593850"/>
                    <a:pt x="539750" y="1464733"/>
                    <a:pt x="635000" y="1286933"/>
                  </a:cubicBezTo>
                  <a:cubicBezTo>
                    <a:pt x="730250" y="1109133"/>
                    <a:pt x="802217" y="840316"/>
                    <a:pt x="914400" y="677333"/>
                  </a:cubicBezTo>
                  <a:cubicBezTo>
                    <a:pt x="1026583" y="514350"/>
                    <a:pt x="1181100" y="412750"/>
                    <a:pt x="1308100" y="309033"/>
                  </a:cubicBezTo>
                  <a:cubicBezTo>
                    <a:pt x="1435100" y="205316"/>
                    <a:pt x="1534583" y="0"/>
                    <a:pt x="1676400" y="55033"/>
                  </a:cubicBezTo>
                  <a:cubicBezTo>
                    <a:pt x="1818217" y="110066"/>
                    <a:pt x="2032637" y="486176"/>
                    <a:pt x="2159000" y="639233"/>
                  </a:cubicBezTo>
                  <a:cubicBezTo>
                    <a:pt x="2285363" y="792290"/>
                    <a:pt x="2347797" y="873894"/>
                    <a:pt x="2434580" y="973377"/>
                  </a:cubicBezTo>
                  <a:cubicBezTo>
                    <a:pt x="2521363" y="1072860"/>
                    <a:pt x="2595691" y="1140122"/>
                    <a:pt x="2679700" y="1236133"/>
                  </a:cubicBezTo>
                  <a:cubicBezTo>
                    <a:pt x="2763709" y="1332144"/>
                    <a:pt x="2851853" y="1445724"/>
                    <a:pt x="2938636" y="1549441"/>
                  </a:cubicBezTo>
                  <a:cubicBezTo>
                    <a:pt x="3025419" y="1653158"/>
                    <a:pt x="3103856" y="1718034"/>
                    <a:pt x="3200400" y="1858433"/>
                  </a:cubicBezTo>
                  <a:cubicBezTo>
                    <a:pt x="3296944" y="1998832"/>
                    <a:pt x="3464983" y="2194983"/>
                    <a:pt x="3517900" y="2391833"/>
                  </a:cubicBezTo>
                  <a:cubicBezTo>
                    <a:pt x="3570817" y="2588683"/>
                    <a:pt x="3638447" y="2915902"/>
                    <a:pt x="3517900" y="3039533"/>
                  </a:cubicBezTo>
                  <a:cubicBezTo>
                    <a:pt x="3397353" y="3163164"/>
                    <a:pt x="3021103" y="3116684"/>
                    <a:pt x="2794620" y="3133617"/>
                  </a:cubicBezTo>
                  <a:cubicBezTo>
                    <a:pt x="2568137" y="3150550"/>
                    <a:pt x="2440620" y="3135647"/>
                    <a:pt x="2159000" y="3141133"/>
                  </a:cubicBezTo>
                  <a:lnTo>
                    <a:pt x="1104900" y="3166533"/>
                  </a:lnTo>
                  <a:cubicBezTo>
                    <a:pt x="838795" y="3177282"/>
                    <a:pt x="743215" y="3192594"/>
                    <a:pt x="562372" y="3205625"/>
                  </a:cubicBezTo>
                  <a:cubicBezTo>
                    <a:pt x="399389" y="3188692"/>
                    <a:pt x="218612" y="3175165"/>
                    <a:pt x="127000" y="3064933"/>
                  </a:cubicBezTo>
                  <a:cubicBezTo>
                    <a:pt x="35388" y="2954701"/>
                    <a:pt x="25400" y="2667000"/>
                    <a:pt x="12700" y="2544233"/>
                  </a:cubicBezTo>
                  <a:cubicBezTo>
                    <a:pt x="0" y="2421466"/>
                    <a:pt x="40217" y="2387600"/>
                    <a:pt x="50800" y="2328333"/>
                  </a:cubicBezTo>
                  <a:close/>
                </a:path>
              </a:pathLst>
            </a:cu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dirty="0"/>
            </a:p>
          </p:txBody>
        </p:sp>
      </p:grpSp>
      <p:grpSp>
        <p:nvGrpSpPr>
          <p:cNvPr id="5" name="Skupina 34">
            <a:extLst>
              <a:ext uri="{FF2B5EF4-FFF2-40B4-BE49-F238E27FC236}">
                <a16:creationId xmlns:a16="http://schemas.microsoft.com/office/drawing/2014/main" id="{81E356B0-7025-461C-8EC0-09A467D26C5C}"/>
              </a:ext>
            </a:extLst>
          </p:cNvPr>
          <p:cNvGrpSpPr/>
          <p:nvPr/>
        </p:nvGrpSpPr>
        <p:grpSpPr>
          <a:xfrm>
            <a:off x="8417808" y="5899580"/>
            <a:ext cx="504056" cy="294244"/>
            <a:chOff x="4283968" y="2132856"/>
            <a:chExt cx="4194016" cy="2448272"/>
          </a:xfrm>
          <a:solidFill>
            <a:schemeClr val="tx1"/>
          </a:solidFill>
        </p:grpSpPr>
        <p:sp>
          <p:nvSpPr>
            <p:cNvPr id="29" name="Šestiúhelník 28">
              <a:extLst>
                <a:ext uri="{FF2B5EF4-FFF2-40B4-BE49-F238E27FC236}">
                  <a16:creationId xmlns:a16="http://schemas.microsoft.com/office/drawing/2014/main" id="{82D1BF4A-80C9-4B1D-852D-022D338A5704}"/>
                </a:ext>
              </a:extLst>
            </p:cNvPr>
            <p:cNvSpPr/>
            <p:nvPr/>
          </p:nvSpPr>
          <p:spPr>
            <a:xfrm rot="16200000">
              <a:off x="4211960" y="3284984"/>
              <a:ext cx="1368152" cy="122413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32" name="Šestiúhelník 31">
              <a:extLst>
                <a:ext uri="{FF2B5EF4-FFF2-40B4-BE49-F238E27FC236}">
                  <a16:creationId xmlns:a16="http://schemas.microsoft.com/office/drawing/2014/main" id="{3D3476DC-1D74-4961-A65F-5D287856EF86}"/>
                </a:ext>
              </a:extLst>
            </p:cNvPr>
            <p:cNvSpPr/>
            <p:nvPr/>
          </p:nvSpPr>
          <p:spPr>
            <a:xfrm rot="16200000">
              <a:off x="5436096" y="3284984"/>
              <a:ext cx="1368152" cy="122413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33" name="Šestiúhelník 32">
              <a:extLst>
                <a:ext uri="{FF2B5EF4-FFF2-40B4-BE49-F238E27FC236}">
                  <a16:creationId xmlns:a16="http://schemas.microsoft.com/office/drawing/2014/main" id="{E2CBD57F-1129-4470-8A70-D4AA05A6BF1B}"/>
                </a:ext>
              </a:extLst>
            </p:cNvPr>
            <p:cNvSpPr/>
            <p:nvPr/>
          </p:nvSpPr>
          <p:spPr>
            <a:xfrm rot="16200000">
              <a:off x="6012160" y="2204864"/>
              <a:ext cx="1368152" cy="122413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34" name="Pravidelný pětiúhelník 33">
              <a:extLst>
                <a:ext uri="{FF2B5EF4-FFF2-40B4-BE49-F238E27FC236}">
                  <a16:creationId xmlns:a16="http://schemas.microsoft.com/office/drawing/2014/main" id="{92A668D7-6B42-4C24-A00A-7331945A303A}"/>
                </a:ext>
              </a:extLst>
            </p:cNvPr>
            <p:cNvSpPr/>
            <p:nvPr/>
          </p:nvSpPr>
          <p:spPr>
            <a:xfrm rot="1117791">
              <a:off x="7181840" y="2163798"/>
              <a:ext cx="1296144" cy="1224136"/>
            </a:xfrm>
            <a:prstGeom prst="pent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grpSp>
        <p:nvGrpSpPr>
          <p:cNvPr id="12" name="Skupina 35">
            <a:extLst>
              <a:ext uri="{FF2B5EF4-FFF2-40B4-BE49-F238E27FC236}">
                <a16:creationId xmlns:a16="http://schemas.microsoft.com/office/drawing/2014/main" id="{A2106094-1AD7-406C-89AD-8383D86883AE}"/>
              </a:ext>
            </a:extLst>
          </p:cNvPr>
          <p:cNvGrpSpPr/>
          <p:nvPr/>
        </p:nvGrpSpPr>
        <p:grpSpPr>
          <a:xfrm>
            <a:off x="8616280" y="6087084"/>
            <a:ext cx="504056" cy="294244"/>
            <a:chOff x="4283968" y="2132856"/>
            <a:chExt cx="4194016" cy="2448272"/>
          </a:xfrm>
          <a:solidFill>
            <a:schemeClr val="tx1"/>
          </a:solidFill>
        </p:grpSpPr>
        <p:sp>
          <p:nvSpPr>
            <p:cNvPr id="37" name="Šestiúhelník 36">
              <a:extLst>
                <a:ext uri="{FF2B5EF4-FFF2-40B4-BE49-F238E27FC236}">
                  <a16:creationId xmlns:a16="http://schemas.microsoft.com/office/drawing/2014/main" id="{994F3DC6-CFF1-4803-A04F-8FDAF928C97E}"/>
                </a:ext>
              </a:extLst>
            </p:cNvPr>
            <p:cNvSpPr/>
            <p:nvPr/>
          </p:nvSpPr>
          <p:spPr>
            <a:xfrm rot="16200000">
              <a:off x="4211960" y="3284984"/>
              <a:ext cx="1368152" cy="122413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38" name="Šestiúhelník 37">
              <a:extLst>
                <a:ext uri="{FF2B5EF4-FFF2-40B4-BE49-F238E27FC236}">
                  <a16:creationId xmlns:a16="http://schemas.microsoft.com/office/drawing/2014/main" id="{C71B08C6-C549-4B6C-83AA-651CB7839396}"/>
                </a:ext>
              </a:extLst>
            </p:cNvPr>
            <p:cNvSpPr/>
            <p:nvPr/>
          </p:nvSpPr>
          <p:spPr>
            <a:xfrm rot="16200000">
              <a:off x="5436096" y="3284984"/>
              <a:ext cx="1368152" cy="122413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39" name="Šestiúhelník 38">
              <a:extLst>
                <a:ext uri="{FF2B5EF4-FFF2-40B4-BE49-F238E27FC236}">
                  <a16:creationId xmlns:a16="http://schemas.microsoft.com/office/drawing/2014/main" id="{F25F5DE9-F75C-4189-AD50-AFBD88238ABC}"/>
                </a:ext>
              </a:extLst>
            </p:cNvPr>
            <p:cNvSpPr/>
            <p:nvPr/>
          </p:nvSpPr>
          <p:spPr>
            <a:xfrm rot="16200000">
              <a:off x="6012160" y="2204864"/>
              <a:ext cx="1368152" cy="122413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40" name="Pravidelný pětiúhelník 39">
              <a:extLst>
                <a:ext uri="{FF2B5EF4-FFF2-40B4-BE49-F238E27FC236}">
                  <a16:creationId xmlns:a16="http://schemas.microsoft.com/office/drawing/2014/main" id="{9B61119D-F779-4166-A1F7-1E5DE0B47B7A}"/>
                </a:ext>
              </a:extLst>
            </p:cNvPr>
            <p:cNvSpPr/>
            <p:nvPr/>
          </p:nvSpPr>
          <p:spPr>
            <a:xfrm rot="1117791">
              <a:off x="7181840" y="2163798"/>
              <a:ext cx="1296144" cy="1224136"/>
            </a:xfrm>
            <a:prstGeom prst="pent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grpSp>
        <p:nvGrpSpPr>
          <p:cNvPr id="15" name="Skupina 40">
            <a:extLst>
              <a:ext uri="{FF2B5EF4-FFF2-40B4-BE49-F238E27FC236}">
                <a16:creationId xmlns:a16="http://schemas.microsoft.com/office/drawing/2014/main" id="{D3606851-13CF-48A5-88E1-8E18539D6D99}"/>
              </a:ext>
            </a:extLst>
          </p:cNvPr>
          <p:cNvGrpSpPr/>
          <p:nvPr/>
        </p:nvGrpSpPr>
        <p:grpSpPr>
          <a:xfrm>
            <a:off x="8256240" y="5655036"/>
            <a:ext cx="504056" cy="294244"/>
            <a:chOff x="4283968" y="2132856"/>
            <a:chExt cx="4194016" cy="2448272"/>
          </a:xfrm>
          <a:solidFill>
            <a:schemeClr val="tx1"/>
          </a:solidFill>
        </p:grpSpPr>
        <p:sp>
          <p:nvSpPr>
            <p:cNvPr id="42" name="Šestiúhelník 41">
              <a:extLst>
                <a:ext uri="{FF2B5EF4-FFF2-40B4-BE49-F238E27FC236}">
                  <a16:creationId xmlns:a16="http://schemas.microsoft.com/office/drawing/2014/main" id="{B8AC5EAA-CABB-4AA6-B1EA-75B1CDE1BE99}"/>
                </a:ext>
              </a:extLst>
            </p:cNvPr>
            <p:cNvSpPr/>
            <p:nvPr/>
          </p:nvSpPr>
          <p:spPr>
            <a:xfrm rot="16200000">
              <a:off x="4211960" y="3284984"/>
              <a:ext cx="1368152" cy="122413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43" name="Šestiúhelník 42">
              <a:extLst>
                <a:ext uri="{FF2B5EF4-FFF2-40B4-BE49-F238E27FC236}">
                  <a16:creationId xmlns:a16="http://schemas.microsoft.com/office/drawing/2014/main" id="{3BC9EC64-32BF-4C05-8932-3F51F44CD274}"/>
                </a:ext>
              </a:extLst>
            </p:cNvPr>
            <p:cNvSpPr/>
            <p:nvPr/>
          </p:nvSpPr>
          <p:spPr>
            <a:xfrm rot="16200000">
              <a:off x="5436096" y="3284984"/>
              <a:ext cx="1368152" cy="122413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44" name="Šestiúhelník 43">
              <a:extLst>
                <a:ext uri="{FF2B5EF4-FFF2-40B4-BE49-F238E27FC236}">
                  <a16:creationId xmlns:a16="http://schemas.microsoft.com/office/drawing/2014/main" id="{70F1EA98-DAF6-4A8D-8044-A592A3A5AF06}"/>
                </a:ext>
              </a:extLst>
            </p:cNvPr>
            <p:cNvSpPr/>
            <p:nvPr/>
          </p:nvSpPr>
          <p:spPr>
            <a:xfrm rot="16200000">
              <a:off x="6012160" y="2204864"/>
              <a:ext cx="1368152" cy="122413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45" name="Pravidelný pětiúhelník 44">
              <a:extLst>
                <a:ext uri="{FF2B5EF4-FFF2-40B4-BE49-F238E27FC236}">
                  <a16:creationId xmlns:a16="http://schemas.microsoft.com/office/drawing/2014/main" id="{C7CC2411-3859-4216-9A39-D8D0D80A7D36}"/>
                </a:ext>
              </a:extLst>
            </p:cNvPr>
            <p:cNvSpPr/>
            <p:nvPr/>
          </p:nvSpPr>
          <p:spPr>
            <a:xfrm rot="1117791">
              <a:off x="7181840" y="2163798"/>
              <a:ext cx="1296144" cy="1224136"/>
            </a:xfrm>
            <a:prstGeom prst="pent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grpSp>
        <p:nvGrpSpPr>
          <p:cNvPr id="16" name="Skupina 241">
            <a:extLst>
              <a:ext uri="{FF2B5EF4-FFF2-40B4-BE49-F238E27FC236}">
                <a16:creationId xmlns:a16="http://schemas.microsoft.com/office/drawing/2014/main" id="{9242A217-7FF5-4A6D-8DA1-59EA338554C8}"/>
              </a:ext>
            </a:extLst>
          </p:cNvPr>
          <p:cNvGrpSpPr>
            <a:grpSpLocks/>
          </p:cNvGrpSpPr>
          <p:nvPr/>
        </p:nvGrpSpPr>
        <p:grpSpPr bwMode="auto">
          <a:xfrm>
            <a:off x="1919289" y="5353050"/>
            <a:ext cx="1152525" cy="1100138"/>
            <a:chOff x="4283968" y="5301208"/>
            <a:chExt cx="1584176" cy="1512168"/>
          </a:xfrm>
        </p:grpSpPr>
        <p:grpSp>
          <p:nvGrpSpPr>
            <p:cNvPr id="30763" name="Skupina 35">
              <a:extLst>
                <a:ext uri="{FF2B5EF4-FFF2-40B4-BE49-F238E27FC236}">
                  <a16:creationId xmlns:a16="http://schemas.microsoft.com/office/drawing/2014/main" id="{148AC412-2664-4523-B5A7-1EA362F037BD}"/>
                </a:ext>
              </a:extLst>
            </p:cNvPr>
            <p:cNvGrpSpPr>
              <a:grpSpLocks/>
            </p:cNvGrpSpPr>
            <p:nvPr/>
          </p:nvGrpSpPr>
          <p:grpSpPr bwMode="auto">
            <a:xfrm>
              <a:off x="4283968" y="5373216"/>
              <a:ext cx="576064" cy="504056"/>
              <a:chOff x="4139952" y="4725144"/>
              <a:chExt cx="576064" cy="504056"/>
            </a:xfrm>
          </p:grpSpPr>
          <p:sp>
            <p:nvSpPr>
              <p:cNvPr id="72" name="Elipsa 71">
                <a:extLst>
                  <a:ext uri="{FF2B5EF4-FFF2-40B4-BE49-F238E27FC236}">
                    <a16:creationId xmlns:a16="http://schemas.microsoft.com/office/drawing/2014/main" id="{1A09C90D-05BC-41A9-95B6-57B87765B38D}"/>
                  </a:ext>
                </a:extLst>
              </p:cNvPr>
              <p:cNvSpPr/>
              <p:nvPr/>
            </p:nvSpPr>
            <p:spPr>
              <a:xfrm>
                <a:off x="4139952" y="4725144"/>
                <a:ext cx="576064" cy="50405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75" name="Elipsa 74">
                <a:extLst>
                  <a:ext uri="{FF2B5EF4-FFF2-40B4-BE49-F238E27FC236}">
                    <a16:creationId xmlns:a16="http://schemas.microsoft.com/office/drawing/2014/main" id="{F1A993C9-830E-4B21-88C8-D8EBCCF952B3}"/>
                  </a:ext>
                </a:extLst>
              </p:cNvPr>
              <p:cNvSpPr/>
              <p:nvPr/>
            </p:nvSpPr>
            <p:spPr>
              <a:xfrm>
                <a:off x="4283968" y="4797151"/>
                <a:ext cx="288032" cy="72009"/>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grpSp>
          <p:nvGrpSpPr>
            <p:cNvPr id="30764" name="Skupina 36">
              <a:extLst>
                <a:ext uri="{FF2B5EF4-FFF2-40B4-BE49-F238E27FC236}">
                  <a16:creationId xmlns:a16="http://schemas.microsoft.com/office/drawing/2014/main" id="{FFE4117D-AE81-4EA5-BE58-78838CCD078E}"/>
                </a:ext>
              </a:extLst>
            </p:cNvPr>
            <p:cNvGrpSpPr>
              <a:grpSpLocks/>
            </p:cNvGrpSpPr>
            <p:nvPr/>
          </p:nvGrpSpPr>
          <p:grpSpPr bwMode="auto">
            <a:xfrm>
              <a:off x="4283968" y="5733256"/>
              <a:ext cx="576064" cy="504056"/>
              <a:chOff x="4139952" y="4725144"/>
              <a:chExt cx="576064" cy="504056"/>
            </a:xfrm>
          </p:grpSpPr>
          <p:sp>
            <p:nvSpPr>
              <p:cNvPr id="70" name="Elipsa 69">
                <a:extLst>
                  <a:ext uri="{FF2B5EF4-FFF2-40B4-BE49-F238E27FC236}">
                    <a16:creationId xmlns:a16="http://schemas.microsoft.com/office/drawing/2014/main" id="{D0CA11B7-4D73-4D63-A7A7-4F1D280C2DF9}"/>
                  </a:ext>
                </a:extLst>
              </p:cNvPr>
              <p:cNvSpPr/>
              <p:nvPr/>
            </p:nvSpPr>
            <p:spPr>
              <a:xfrm>
                <a:off x="4139952" y="4725144"/>
                <a:ext cx="576064" cy="504056"/>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71" name="Elipsa 70">
                <a:extLst>
                  <a:ext uri="{FF2B5EF4-FFF2-40B4-BE49-F238E27FC236}">
                    <a16:creationId xmlns:a16="http://schemas.microsoft.com/office/drawing/2014/main" id="{5C431FA2-29E2-4E93-92E2-54A7AA22E873}"/>
                  </a:ext>
                </a:extLst>
              </p:cNvPr>
              <p:cNvSpPr/>
              <p:nvPr/>
            </p:nvSpPr>
            <p:spPr>
              <a:xfrm>
                <a:off x="4283968" y="4797153"/>
                <a:ext cx="288032" cy="7200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grpSp>
          <p:nvGrpSpPr>
            <p:cNvPr id="30765" name="Skupina 39">
              <a:extLst>
                <a:ext uri="{FF2B5EF4-FFF2-40B4-BE49-F238E27FC236}">
                  <a16:creationId xmlns:a16="http://schemas.microsoft.com/office/drawing/2014/main" id="{AABDA910-6CA3-40A7-968B-101E5CE4E25C}"/>
                </a:ext>
              </a:extLst>
            </p:cNvPr>
            <p:cNvGrpSpPr>
              <a:grpSpLocks/>
            </p:cNvGrpSpPr>
            <p:nvPr/>
          </p:nvGrpSpPr>
          <p:grpSpPr bwMode="auto">
            <a:xfrm>
              <a:off x="4788024" y="5445224"/>
              <a:ext cx="576064" cy="504056"/>
              <a:chOff x="4139952" y="4725144"/>
              <a:chExt cx="576064" cy="504056"/>
            </a:xfrm>
          </p:grpSpPr>
          <p:sp>
            <p:nvSpPr>
              <p:cNvPr id="68" name="Elipsa 67">
                <a:extLst>
                  <a:ext uri="{FF2B5EF4-FFF2-40B4-BE49-F238E27FC236}">
                    <a16:creationId xmlns:a16="http://schemas.microsoft.com/office/drawing/2014/main" id="{BC0A53DA-7E48-450F-A8A2-CF6A7B3D19B8}"/>
                  </a:ext>
                </a:extLst>
              </p:cNvPr>
              <p:cNvSpPr/>
              <p:nvPr/>
            </p:nvSpPr>
            <p:spPr>
              <a:xfrm>
                <a:off x="4139951" y="4725144"/>
                <a:ext cx="576064" cy="504056"/>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69" name="Elipsa 68">
                <a:extLst>
                  <a:ext uri="{FF2B5EF4-FFF2-40B4-BE49-F238E27FC236}">
                    <a16:creationId xmlns:a16="http://schemas.microsoft.com/office/drawing/2014/main" id="{7C15F4D1-AD8E-4C7C-92D7-868B82D71C84}"/>
                  </a:ext>
                </a:extLst>
              </p:cNvPr>
              <p:cNvSpPr/>
              <p:nvPr/>
            </p:nvSpPr>
            <p:spPr>
              <a:xfrm>
                <a:off x="4283967" y="4797153"/>
                <a:ext cx="288032" cy="7200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grpSp>
          <p:nvGrpSpPr>
            <p:cNvPr id="30766" name="Skupina 42">
              <a:extLst>
                <a:ext uri="{FF2B5EF4-FFF2-40B4-BE49-F238E27FC236}">
                  <a16:creationId xmlns:a16="http://schemas.microsoft.com/office/drawing/2014/main" id="{4CE51CBB-53F5-4C90-85AC-7FDEB58E5535}"/>
                </a:ext>
              </a:extLst>
            </p:cNvPr>
            <p:cNvGrpSpPr>
              <a:grpSpLocks/>
            </p:cNvGrpSpPr>
            <p:nvPr/>
          </p:nvGrpSpPr>
          <p:grpSpPr bwMode="auto">
            <a:xfrm>
              <a:off x="4355976" y="6093296"/>
              <a:ext cx="576064" cy="504056"/>
              <a:chOff x="4139952" y="4725144"/>
              <a:chExt cx="576064" cy="504056"/>
            </a:xfrm>
          </p:grpSpPr>
          <p:sp>
            <p:nvSpPr>
              <p:cNvPr id="66" name="Elipsa 65">
                <a:extLst>
                  <a:ext uri="{FF2B5EF4-FFF2-40B4-BE49-F238E27FC236}">
                    <a16:creationId xmlns:a16="http://schemas.microsoft.com/office/drawing/2014/main" id="{B6A75361-F6AE-4200-90AF-395A58C4D4B1}"/>
                  </a:ext>
                </a:extLst>
              </p:cNvPr>
              <p:cNvSpPr/>
              <p:nvPr/>
            </p:nvSpPr>
            <p:spPr>
              <a:xfrm>
                <a:off x="4139951" y="4725144"/>
                <a:ext cx="576064" cy="50405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67" name="Elipsa 66">
                <a:extLst>
                  <a:ext uri="{FF2B5EF4-FFF2-40B4-BE49-F238E27FC236}">
                    <a16:creationId xmlns:a16="http://schemas.microsoft.com/office/drawing/2014/main" id="{0B4096C4-61B9-4C68-8377-8337640712A3}"/>
                  </a:ext>
                </a:extLst>
              </p:cNvPr>
              <p:cNvSpPr/>
              <p:nvPr/>
            </p:nvSpPr>
            <p:spPr>
              <a:xfrm>
                <a:off x="4283967" y="4797151"/>
                <a:ext cx="288032" cy="72009"/>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grpSp>
          <p:nvGrpSpPr>
            <p:cNvPr id="30767" name="Skupina 45">
              <a:extLst>
                <a:ext uri="{FF2B5EF4-FFF2-40B4-BE49-F238E27FC236}">
                  <a16:creationId xmlns:a16="http://schemas.microsoft.com/office/drawing/2014/main" id="{3C4209A0-FA3F-43AA-BF34-43C97E53E010}"/>
                </a:ext>
              </a:extLst>
            </p:cNvPr>
            <p:cNvGrpSpPr>
              <a:grpSpLocks/>
            </p:cNvGrpSpPr>
            <p:nvPr/>
          </p:nvGrpSpPr>
          <p:grpSpPr bwMode="auto">
            <a:xfrm>
              <a:off x="5292080" y="5661248"/>
              <a:ext cx="576064" cy="504056"/>
              <a:chOff x="4139952" y="4725144"/>
              <a:chExt cx="576064" cy="504056"/>
            </a:xfrm>
          </p:grpSpPr>
          <p:sp>
            <p:nvSpPr>
              <p:cNvPr id="64" name="Elipsa 63">
                <a:extLst>
                  <a:ext uri="{FF2B5EF4-FFF2-40B4-BE49-F238E27FC236}">
                    <a16:creationId xmlns:a16="http://schemas.microsoft.com/office/drawing/2014/main" id="{EBD7C870-DD12-4E3F-950A-8595AB8770CF}"/>
                  </a:ext>
                </a:extLst>
              </p:cNvPr>
              <p:cNvSpPr/>
              <p:nvPr/>
            </p:nvSpPr>
            <p:spPr>
              <a:xfrm>
                <a:off x="4139952" y="4725144"/>
                <a:ext cx="576064" cy="50405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65" name="Elipsa 64">
                <a:extLst>
                  <a:ext uri="{FF2B5EF4-FFF2-40B4-BE49-F238E27FC236}">
                    <a16:creationId xmlns:a16="http://schemas.microsoft.com/office/drawing/2014/main" id="{2ECC5A40-A50D-43FE-905C-2A0BFE950F75}"/>
                  </a:ext>
                </a:extLst>
              </p:cNvPr>
              <p:cNvSpPr/>
              <p:nvPr/>
            </p:nvSpPr>
            <p:spPr>
              <a:xfrm>
                <a:off x="4283968" y="4797151"/>
                <a:ext cx="288032" cy="72009"/>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grpSp>
          <p:nvGrpSpPr>
            <p:cNvPr id="30768" name="Skupina 48">
              <a:extLst>
                <a:ext uri="{FF2B5EF4-FFF2-40B4-BE49-F238E27FC236}">
                  <a16:creationId xmlns:a16="http://schemas.microsoft.com/office/drawing/2014/main" id="{E6D7E581-57BD-4F7C-BDD7-7C044A5E51ED}"/>
                </a:ext>
              </a:extLst>
            </p:cNvPr>
            <p:cNvGrpSpPr>
              <a:grpSpLocks/>
            </p:cNvGrpSpPr>
            <p:nvPr/>
          </p:nvGrpSpPr>
          <p:grpSpPr bwMode="auto">
            <a:xfrm>
              <a:off x="4716016" y="5949280"/>
              <a:ext cx="576064" cy="504056"/>
              <a:chOff x="4139952" y="4725144"/>
              <a:chExt cx="576064" cy="504056"/>
            </a:xfrm>
          </p:grpSpPr>
          <p:sp>
            <p:nvSpPr>
              <p:cNvPr id="62" name="Elipsa 61">
                <a:extLst>
                  <a:ext uri="{FF2B5EF4-FFF2-40B4-BE49-F238E27FC236}">
                    <a16:creationId xmlns:a16="http://schemas.microsoft.com/office/drawing/2014/main" id="{7BE4C3FD-2FB0-4A34-903C-65791CF2DDED}"/>
                  </a:ext>
                </a:extLst>
              </p:cNvPr>
              <p:cNvSpPr/>
              <p:nvPr/>
            </p:nvSpPr>
            <p:spPr>
              <a:xfrm>
                <a:off x="4139952" y="4725144"/>
                <a:ext cx="576064" cy="50405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63" name="Elipsa 62">
                <a:extLst>
                  <a:ext uri="{FF2B5EF4-FFF2-40B4-BE49-F238E27FC236}">
                    <a16:creationId xmlns:a16="http://schemas.microsoft.com/office/drawing/2014/main" id="{B5DA6D65-5021-4868-898F-2A9632E5887B}"/>
                  </a:ext>
                </a:extLst>
              </p:cNvPr>
              <p:cNvSpPr/>
              <p:nvPr/>
            </p:nvSpPr>
            <p:spPr>
              <a:xfrm>
                <a:off x="4283968" y="4797151"/>
                <a:ext cx="288032" cy="72009"/>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grpSp>
          <p:nvGrpSpPr>
            <p:cNvPr id="30769" name="Skupina 51">
              <a:extLst>
                <a:ext uri="{FF2B5EF4-FFF2-40B4-BE49-F238E27FC236}">
                  <a16:creationId xmlns:a16="http://schemas.microsoft.com/office/drawing/2014/main" id="{26236467-8AE3-4F4E-9455-009D722D2DCB}"/>
                </a:ext>
              </a:extLst>
            </p:cNvPr>
            <p:cNvGrpSpPr>
              <a:grpSpLocks/>
            </p:cNvGrpSpPr>
            <p:nvPr/>
          </p:nvGrpSpPr>
          <p:grpSpPr bwMode="auto">
            <a:xfrm>
              <a:off x="5220072" y="6165304"/>
              <a:ext cx="576064" cy="504056"/>
              <a:chOff x="4139952" y="4725144"/>
              <a:chExt cx="576064" cy="504056"/>
            </a:xfrm>
          </p:grpSpPr>
          <p:sp>
            <p:nvSpPr>
              <p:cNvPr id="60" name="Elipsa 59">
                <a:extLst>
                  <a:ext uri="{FF2B5EF4-FFF2-40B4-BE49-F238E27FC236}">
                    <a16:creationId xmlns:a16="http://schemas.microsoft.com/office/drawing/2014/main" id="{3EE339BC-CA43-49A2-80EF-6F28F9FE5B70}"/>
                  </a:ext>
                </a:extLst>
              </p:cNvPr>
              <p:cNvSpPr/>
              <p:nvPr/>
            </p:nvSpPr>
            <p:spPr>
              <a:xfrm>
                <a:off x="4139951" y="4725144"/>
                <a:ext cx="576064" cy="504056"/>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61" name="Elipsa 60">
                <a:extLst>
                  <a:ext uri="{FF2B5EF4-FFF2-40B4-BE49-F238E27FC236}">
                    <a16:creationId xmlns:a16="http://schemas.microsoft.com/office/drawing/2014/main" id="{C5AEA687-4532-4AEB-86DF-7EBAAB5DA5CF}"/>
                  </a:ext>
                </a:extLst>
              </p:cNvPr>
              <p:cNvSpPr/>
              <p:nvPr/>
            </p:nvSpPr>
            <p:spPr>
              <a:xfrm>
                <a:off x="4283967" y="4797153"/>
                <a:ext cx="288032" cy="7200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grpSp>
          <p:nvGrpSpPr>
            <p:cNvPr id="30770" name="Skupina 54">
              <a:extLst>
                <a:ext uri="{FF2B5EF4-FFF2-40B4-BE49-F238E27FC236}">
                  <a16:creationId xmlns:a16="http://schemas.microsoft.com/office/drawing/2014/main" id="{CF9FD27E-0C9F-45A6-A931-036FF68CDFEF}"/>
                </a:ext>
              </a:extLst>
            </p:cNvPr>
            <p:cNvGrpSpPr>
              <a:grpSpLocks/>
            </p:cNvGrpSpPr>
            <p:nvPr/>
          </p:nvGrpSpPr>
          <p:grpSpPr bwMode="auto">
            <a:xfrm>
              <a:off x="5148064" y="5301208"/>
              <a:ext cx="576064" cy="504056"/>
              <a:chOff x="4139952" y="4725144"/>
              <a:chExt cx="576064" cy="504056"/>
            </a:xfrm>
          </p:grpSpPr>
          <p:sp>
            <p:nvSpPr>
              <p:cNvPr id="58" name="Elipsa 57">
                <a:extLst>
                  <a:ext uri="{FF2B5EF4-FFF2-40B4-BE49-F238E27FC236}">
                    <a16:creationId xmlns:a16="http://schemas.microsoft.com/office/drawing/2014/main" id="{44CB941A-AF32-4297-9E95-0195627C1B90}"/>
                  </a:ext>
                </a:extLst>
              </p:cNvPr>
              <p:cNvSpPr/>
              <p:nvPr/>
            </p:nvSpPr>
            <p:spPr>
              <a:xfrm>
                <a:off x="4139952" y="4725144"/>
                <a:ext cx="576064" cy="504056"/>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59" name="Elipsa 58">
                <a:extLst>
                  <a:ext uri="{FF2B5EF4-FFF2-40B4-BE49-F238E27FC236}">
                    <a16:creationId xmlns:a16="http://schemas.microsoft.com/office/drawing/2014/main" id="{58E40210-99F3-499A-BBEC-6CD55FB2818C}"/>
                  </a:ext>
                </a:extLst>
              </p:cNvPr>
              <p:cNvSpPr/>
              <p:nvPr/>
            </p:nvSpPr>
            <p:spPr>
              <a:xfrm>
                <a:off x="4283968" y="4797153"/>
                <a:ext cx="288032" cy="7200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grpSp>
          <p:nvGrpSpPr>
            <p:cNvPr id="30771" name="Skupina 57">
              <a:extLst>
                <a:ext uri="{FF2B5EF4-FFF2-40B4-BE49-F238E27FC236}">
                  <a16:creationId xmlns:a16="http://schemas.microsoft.com/office/drawing/2014/main" id="{BFBE2D9C-2D60-462E-9EFA-49456CC2AF47}"/>
                </a:ext>
              </a:extLst>
            </p:cNvPr>
            <p:cNvGrpSpPr>
              <a:grpSpLocks/>
            </p:cNvGrpSpPr>
            <p:nvPr/>
          </p:nvGrpSpPr>
          <p:grpSpPr bwMode="auto">
            <a:xfrm>
              <a:off x="4716016" y="6309320"/>
              <a:ext cx="576064" cy="504056"/>
              <a:chOff x="4139952" y="4725144"/>
              <a:chExt cx="576064" cy="504056"/>
            </a:xfrm>
          </p:grpSpPr>
          <p:sp>
            <p:nvSpPr>
              <p:cNvPr id="56" name="Elipsa 55">
                <a:extLst>
                  <a:ext uri="{FF2B5EF4-FFF2-40B4-BE49-F238E27FC236}">
                    <a16:creationId xmlns:a16="http://schemas.microsoft.com/office/drawing/2014/main" id="{5E47A884-F5CB-46ED-AAF8-4B821659E32B}"/>
                  </a:ext>
                </a:extLst>
              </p:cNvPr>
              <p:cNvSpPr/>
              <p:nvPr/>
            </p:nvSpPr>
            <p:spPr>
              <a:xfrm>
                <a:off x="4139952" y="4725144"/>
                <a:ext cx="576064" cy="504056"/>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57" name="Elipsa 56">
                <a:extLst>
                  <a:ext uri="{FF2B5EF4-FFF2-40B4-BE49-F238E27FC236}">
                    <a16:creationId xmlns:a16="http://schemas.microsoft.com/office/drawing/2014/main" id="{E0F461C6-F064-4CCE-91C9-1E115CC4C9FE}"/>
                  </a:ext>
                </a:extLst>
              </p:cNvPr>
              <p:cNvSpPr/>
              <p:nvPr/>
            </p:nvSpPr>
            <p:spPr>
              <a:xfrm>
                <a:off x="4283968" y="4797153"/>
                <a:ext cx="288032" cy="7200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grpSp>
      <p:sp>
        <p:nvSpPr>
          <p:cNvPr id="76" name="TextovéPole 75">
            <a:extLst>
              <a:ext uri="{FF2B5EF4-FFF2-40B4-BE49-F238E27FC236}">
                <a16:creationId xmlns:a16="http://schemas.microsoft.com/office/drawing/2014/main" id="{994245DF-5925-442A-AD03-496EBC34B83F}"/>
              </a:ext>
            </a:extLst>
          </p:cNvPr>
          <p:cNvSpPr txBox="1">
            <a:spLocks noChangeArrowheads="1"/>
          </p:cNvSpPr>
          <p:nvPr/>
        </p:nvSpPr>
        <p:spPr bwMode="auto">
          <a:xfrm>
            <a:off x="3432175" y="4652964"/>
            <a:ext cx="1277914" cy="46166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b="1"/>
              <a:t>LEPTIN</a:t>
            </a:r>
          </a:p>
        </p:txBody>
      </p:sp>
      <p:sp>
        <p:nvSpPr>
          <p:cNvPr id="120" name="TextovéPole 119">
            <a:extLst>
              <a:ext uri="{FF2B5EF4-FFF2-40B4-BE49-F238E27FC236}">
                <a16:creationId xmlns:a16="http://schemas.microsoft.com/office/drawing/2014/main" id="{96D4CBD9-F55F-4177-AE36-D9E79E0B43E9}"/>
              </a:ext>
            </a:extLst>
          </p:cNvPr>
          <p:cNvSpPr txBox="1">
            <a:spLocks noChangeArrowheads="1"/>
          </p:cNvSpPr>
          <p:nvPr/>
        </p:nvSpPr>
        <p:spPr bwMode="auto">
          <a:xfrm>
            <a:off x="1631951" y="6505576"/>
            <a:ext cx="1692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cs-CZ" altLang="cs-CZ" sz="1400" b="1"/>
              <a:t>ADIPOSE TISSUE</a:t>
            </a:r>
          </a:p>
        </p:txBody>
      </p:sp>
      <p:sp>
        <p:nvSpPr>
          <p:cNvPr id="121" name="TextovéPole 120">
            <a:extLst>
              <a:ext uri="{FF2B5EF4-FFF2-40B4-BE49-F238E27FC236}">
                <a16:creationId xmlns:a16="http://schemas.microsoft.com/office/drawing/2014/main" id="{F7C39B10-A318-4EA6-BF5A-87107139881B}"/>
              </a:ext>
            </a:extLst>
          </p:cNvPr>
          <p:cNvSpPr txBox="1">
            <a:spLocks noChangeArrowheads="1"/>
          </p:cNvSpPr>
          <p:nvPr/>
        </p:nvSpPr>
        <p:spPr bwMode="auto">
          <a:xfrm>
            <a:off x="7824788" y="6550026"/>
            <a:ext cx="1746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cs-CZ" altLang="cs-CZ" sz="1400" b="1"/>
              <a:t>ADRENAL GLAND</a:t>
            </a:r>
          </a:p>
        </p:txBody>
      </p:sp>
      <p:sp>
        <p:nvSpPr>
          <p:cNvPr id="6" name="Volný tvar 5">
            <a:extLst>
              <a:ext uri="{FF2B5EF4-FFF2-40B4-BE49-F238E27FC236}">
                <a16:creationId xmlns:a16="http://schemas.microsoft.com/office/drawing/2014/main" id="{A80DF015-B902-4CFC-8A41-177741B0BF38}"/>
              </a:ext>
            </a:extLst>
          </p:cNvPr>
          <p:cNvSpPr/>
          <p:nvPr/>
        </p:nvSpPr>
        <p:spPr>
          <a:xfrm>
            <a:off x="3711575" y="692150"/>
            <a:ext cx="5913438" cy="2820988"/>
          </a:xfrm>
          <a:custGeom>
            <a:avLst/>
            <a:gdLst>
              <a:gd name="connsiteX0" fmla="*/ 105833 w 4282016"/>
              <a:gd name="connsiteY0" fmla="*/ 110067 h 2042584"/>
              <a:gd name="connsiteX1" fmla="*/ 410633 w 4282016"/>
              <a:gd name="connsiteY1" fmla="*/ 8467 h 2042584"/>
              <a:gd name="connsiteX2" fmla="*/ 1032933 w 4282016"/>
              <a:gd name="connsiteY2" fmla="*/ 59267 h 2042584"/>
              <a:gd name="connsiteX3" fmla="*/ 2137833 w 4282016"/>
              <a:gd name="connsiteY3" fmla="*/ 300567 h 2042584"/>
              <a:gd name="connsiteX4" fmla="*/ 2874433 w 4282016"/>
              <a:gd name="connsiteY4" fmla="*/ 668867 h 2042584"/>
              <a:gd name="connsiteX5" fmla="*/ 3382433 w 4282016"/>
              <a:gd name="connsiteY5" fmla="*/ 986367 h 2042584"/>
              <a:gd name="connsiteX6" fmla="*/ 4030133 w 4282016"/>
              <a:gd name="connsiteY6" fmla="*/ 1265767 h 2042584"/>
              <a:gd name="connsiteX7" fmla="*/ 4271433 w 4282016"/>
              <a:gd name="connsiteY7" fmla="*/ 1507067 h 2042584"/>
              <a:gd name="connsiteX8" fmla="*/ 3966633 w 4282016"/>
              <a:gd name="connsiteY8" fmla="*/ 1761067 h 2042584"/>
              <a:gd name="connsiteX9" fmla="*/ 2849033 w 4282016"/>
              <a:gd name="connsiteY9" fmla="*/ 2015067 h 2042584"/>
              <a:gd name="connsiteX10" fmla="*/ 2798233 w 4282016"/>
              <a:gd name="connsiteY10" fmla="*/ 1926167 h 2042584"/>
              <a:gd name="connsiteX11" fmla="*/ 2468033 w 4282016"/>
              <a:gd name="connsiteY11" fmla="*/ 1761067 h 2042584"/>
              <a:gd name="connsiteX12" fmla="*/ 1680633 w 4282016"/>
              <a:gd name="connsiteY12" fmla="*/ 1430867 h 2042584"/>
              <a:gd name="connsiteX13" fmla="*/ 1032933 w 4282016"/>
              <a:gd name="connsiteY13" fmla="*/ 986367 h 2042584"/>
              <a:gd name="connsiteX14" fmla="*/ 524933 w 4282016"/>
              <a:gd name="connsiteY14" fmla="*/ 668867 h 2042584"/>
              <a:gd name="connsiteX15" fmla="*/ 67733 w 4282016"/>
              <a:gd name="connsiteY15" fmla="*/ 541867 h 2042584"/>
              <a:gd name="connsiteX16" fmla="*/ 118533 w 4282016"/>
              <a:gd name="connsiteY16" fmla="*/ 249767 h 2042584"/>
              <a:gd name="connsiteX17" fmla="*/ 105833 w 4282016"/>
              <a:gd name="connsiteY17" fmla="*/ 110067 h 2042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2016" h="2042584">
                <a:moveTo>
                  <a:pt x="105833" y="110067"/>
                </a:moveTo>
                <a:cubicBezTo>
                  <a:pt x="154516" y="69850"/>
                  <a:pt x="256116" y="16934"/>
                  <a:pt x="410633" y="8467"/>
                </a:cubicBezTo>
                <a:cubicBezTo>
                  <a:pt x="565150" y="0"/>
                  <a:pt x="745066" y="10584"/>
                  <a:pt x="1032933" y="59267"/>
                </a:cubicBezTo>
                <a:cubicBezTo>
                  <a:pt x="1320800" y="107950"/>
                  <a:pt x="1830916" y="198967"/>
                  <a:pt x="2137833" y="300567"/>
                </a:cubicBezTo>
                <a:cubicBezTo>
                  <a:pt x="2444750" y="402167"/>
                  <a:pt x="2667000" y="554567"/>
                  <a:pt x="2874433" y="668867"/>
                </a:cubicBezTo>
                <a:cubicBezTo>
                  <a:pt x="3081866" y="783167"/>
                  <a:pt x="3189816" y="886884"/>
                  <a:pt x="3382433" y="986367"/>
                </a:cubicBezTo>
                <a:cubicBezTo>
                  <a:pt x="3575050" y="1085850"/>
                  <a:pt x="3881966" y="1178984"/>
                  <a:pt x="4030133" y="1265767"/>
                </a:cubicBezTo>
                <a:cubicBezTo>
                  <a:pt x="4178300" y="1352550"/>
                  <a:pt x="4282016" y="1424517"/>
                  <a:pt x="4271433" y="1507067"/>
                </a:cubicBezTo>
                <a:cubicBezTo>
                  <a:pt x="4260850" y="1589617"/>
                  <a:pt x="4203700" y="1676400"/>
                  <a:pt x="3966633" y="1761067"/>
                </a:cubicBezTo>
                <a:cubicBezTo>
                  <a:pt x="3729566" y="1845734"/>
                  <a:pt x="3043766" y="1987550"/>
                  <a:pt x="2849033" y="2015067"/>
                </a:cubicBezTo>
                <a:cubicBezTo>
                  <a:pt x="2654300" y="2042584"/>
                  <a:pt x="2861733" y="1968500"/>
                  <a:pt x="2798233" y="1926167"/>
                </a:cubicBezTo>
                <a:cubicBezTo>
                  <a:pt x="2734733" y="1883834"/>
                  <a:pt x="2654300" y="1843617"/>
                  <a:pt x="2468033" y="1761067"/>
                </a:cubicBezTo>
                <a:cubicBezTo>
                  <a:pt x="2281766" y="1678517"/>
                  <a:pt x="1919816" y="1559984"/>
                  <a:pt x="1680633" y="1430867"/>
                </a:cubicBezTo>
                <a:cubicBezTo>
                  <a:pt x="1441450" y="1301750"/>
                  <a:pt x="1225550" y="1113367"/>
                  <a:pt x="1032933" y="986367"/>
                </a:cubicBezTo>
                <a:cubicBezTo>
                  <a:pt x="840316" y="859367"/>
                  <a:pt x="685800" y="742950"/>
                  <a:pt x="524933" y="668867"/>
                </a:cubicBezTo>
                <a:cubicBezTo>
                  <a:pt x="364066" y="594784"/>
                  <a:pt x="135466" y="611717"/>
                  <a:pt x="67733" y="541867"/>
                </a:cubicBezTo>
                <a:cubicBezTo>
                  <a:pt x="0" y="472017"/>
                  <a:pt x="110066" y="321734"/>
                  <a:pt x="118533" y="249767"/>
                </a:cubicBezTo>
                <a:cubicBezTo>
                  <a:pt x="127000" y="177800"/>
                  <a:pt x="57150" y="150284"/>
                  <a:pt x="105833" y="110067"/>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7" name="Volný tvar 6">
            <a:extLst>
              <a:ext uri="{FF2B5EF4-FFF2-40B4-BE49-F238E27FC236}">
                <a16:creationId xmlns:a16="http://schemas.microsoft.com/office/drawing/2014/main" id="{E079317F-698E-4223-8CF4-058F300779A0}"/>
              </a:ext>
            </a:extLst>
          </p:cNvPr>
          <p:cNvSpPr/>
          <p:nvPr/>
        </p:nvSpPr>
        <p:spPr>
          <a:xfrm>
            <a:off x="3606801" y="1504951"/>
            <a:ext cx="4676775" cy="3503613"/>
          </a:xfrm>
          <a:custGeom>
            <a:avLst/>
            <a:gdLst>
              <a:gd name="connsiteX0" fmla="*/ 520700 w 3702050"/>
              <a:gd name="connsiteY0" fmla="*/ 48683 h 2772833"/>
              <a:gd name="connsiteX1" fmla="*/ 381000 w 3702050"/>
              <a:gd name="connsiteY1" fmla="*/ 48683 h 2772833"/>
              <a:gd name="connsiteX2" fmla="*/ 203200 w 3702050"/>
              <a:gd name="connsiteY2" fmla="*/ 340783 h 2772833"/>
              <a:gd name="connsiteX3" fmla="*/ 25400 w 3702050"/>
              <a:gd name="connsiteY3" fmla="*/ 569383 h 2772833"/>
              <a:gd name="connsiteX4" fmla="*/ 101600 w 3702050"/>
              <a:gd name="connsiteY4" fmla="*/ 874183 h 2772833"/>
              <a:gd name="connsiteX5" fmla="*/ 635000 w 3702050"/>
              <a:gd name="connsiteY5" fmla="*/ 1204383 h 2772833"/>
              <a:gd name="connsiteX6" fmla="*/ 1346200 w 3702050"/>
              <a:gd name="connsiteY6" fmla="*/ 1471083 h 2772833"/>
              <a:gd name="connsiteX7" fmla="*/ 1866900 w 3702050"/>
              <a:gd name="connsiteY7" fmla="*/ 1648883 h 2772833"/>
              <a:gd name="connsiteX8" fmla="*/ 2387600 w 3702050"/>
              <a:gd name="connsiteY8" fmla="*/ 2004483 h 2772833"/>
              <a:gd name="connsiteX9" fmla="*/ 2387600 w 3702050"/>
              <a:gd name="connsiteY9" fmla="*/ 2296583 h 2772833"/>
              <a:gd name="connsiteX10" fmla="*/ 2260600 w 3702050"/>
              <a:gd name="connsiteY10" fmla="*/ 2436283 h 2772833"/>
              <a:gd name="connsiteX11" fmla="*/ 2247900 w 3702050"/>
              <a:gd name="connsiteY11" fmla="*/ 2614083 h 2772833"/>
              <a:gd name="connsiteX12" fmla="*/ 2590800 w 3702050"/>
              <a:gd name="connsiteY12" fmla="*/ 2690283 h 2772833"/>
              <a:gd name="connsiteX13" fmla="*/ 3378200 w 3702050"/>
              <a:gd name="connsiteY13" fmla="*/ 2741083 h 2772833"/>
              <a:gd name="connsiteX14" fmla="*/ 3670300 w 3702050"/>
              <a:gd name="connsiteY14" fmla="*/ 2499783 h 2772833"/>
              <a:gd name="connsiteX15" fmla="*/ 3568700 w 3702050"/>
              <a:gd name="connsiteY15" fmla="*/ 2233083 h 2772833"/>
              <a:gd name="connsiteX16" fmla="*/ 3238500 w 3702050"/>
              <a:gd name="connsiteY16" fmla="*/ 2118783 h 2772833"/>
              <a:gd name="connsiteX17" fmla="*/ 2768600 w 3702050"/>
              <a:gd name="connsiteY17" fmla="*/ 2156883 h 2772833"/>
              <a:gd name="connsiteX18" fmla="*/ 2565400 w 3702050"/>
              <a:gd name="connsiteY18" fmla="*/ 2055283 h 2772833"/>
              <a:gd name="connsiteX19" fmla="*/ 2565400 w 3702050"/>
              <a:gd name="connsiteY19" fmla="*/ 1826683 h 2772833"/>
              <a:gd name="connsiteX20" fmla="*/ 3060700 w 3702050"/>
              <a:gd name="connsiteY20" fmla="*/ 1585383 h 2772833"/>
              <a:gd name="connsiteX21" fmla="*/ 3403600 w 3702050"/>
              <a:gd name="connsiteY21" fmla="*/ 1458383 h 2772833"/>
              <a:gd name="connsiteX22" fmla="*/ 2997200 w 3702050"/>
              <a:gd name="connsiteY22" fmla="*/ 1331383 h 2772833"/>
              <a:gd name="connsiteX23" fmla="*/ 2489200 w 3702050"/>
              <a:gd name="connsiteY23" fmla="*/ 1102783 h 2772833"/>
              <a:gd name="connsiteX24" fmla="*/ 1816100 w 3702050"/>
              <a:gd name="connsiteY24" fmla="*/ 785283 h 2772833"/>
              <a:gd name="connsiteX25" fmla="*/ 1257300 w 3702050"/>
              <a:gd name="connsiteY25" fmla="*/ 353483 h 2772833"/>
              <a:gd name="connsiteX26" fmla="*/ 774700 w 3702050"/>
              <a:gd name="connsiteY26" fmla="*/ 112183 h 2772833"/>
              <a:gd name="connsiteX27" fmla="*/ 520700 w 3702050"/>
              <a:gd name="connsiteY27" fmla="*/ 48683 h 27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02050" h="2772833">
                <a:moveTo>
                  <a:pt x="520700" y="48683"/>
                </a:moveTo>
                <a:cubicBezTo>
                  <a:pt x="455083" y="38100"/>
                  <a:pt x="433917" y="0"/>
                  <a:pt x="381000" y="48683"/>
                </a:cubicBezTo>
                <a:cubicBezTo>
                  <a:pt x="328083" y="97366"/>
                  <a:pt x="262467" y="254000"/>
                  <a:pt x="203200" y="340783"/>
                </a:cubicBezTo>
                <a:cubicBezTo>
                  <a:pt x="143933" y="427566"/>
                  <a:pt x="42333" y="480483"/>
                  <a:pt x="25400" y="569383"/>
                </a:cubicBezTo>
                <a:cubicBezTo>
                  <a:pt x="8467" y="658283"/>
                  <a:pt x="0" y="768350"/>
                  <a:pt x="101600" y="874183"/>
                </a:cubicBezTo>
                <a:cubicBezTo>
                  <a:pt x="203200" y="980016"/>
                  <a:pt x="427567" y="1104900"/>
                  <a:pt x="635000" y="1204383"/>
                </a:cubicBezTo>
                <a:cubicBezTo>
                  <a:pt x="842433" y="1303866"/>
                  <a:pt x="1140883" y="1397000"/>
                  <a:pt x="1346200" y="1471083"/>
                </a:cubicBezTo>
                <a:cubicBezTo>
                  <a:pt x="1551517" y="1545166"/>
                  <a:pt x="1693333" y="1559983"/>
                  <a:pt x="1866900" y="1648883"/>
                </a:cubicBezTo>
                <a:cubicBezTo>
                  <a:pt x="2040467" y="1737783"/>
                  <a:pt x="2300817" y="1896533"/>
                  <a:pt x="2387600" y="2004483"/>
                </a:cubicBezTo>
                <a:cubicBezTo>
                  <a:pt x="2474383" y="2112433"/>
                  <a:pt x="2408767" y="2224616"/>
                  <a:pt x="2387600" y="2296583"/>
                </a:cubicBezTo>
                <a:cubicBezTo>
                  <a:pt x="2366433" y="2368550"/>
                  <a:pt x="2283883" y="2383366"/>
                  <a:pt x="2260600" y="2436283"/>
                </a:cubicBezTo>
                <a:cubicBezTo>
                  <a:pt x="2237317" y="2489200"/>
                  <a:pt x="2192867" y="2571750"/>
                  <a:pt x="2247900" y="2614083"/>
                </a:cubicBezTo>
                <a:cubicBezTo>
                  <a:pt x="2302933" y="2656416"/>
                  <a:pt x="2402417" y="2669116"/>
                  <a:pt x="2590800" y="2690283"/>
                </a:cubicBezTo>
                <a:cubicBezTo>
                  <a:pt x="2779183" y="2711450"/>
                  <a:pt x="3198283" y="2772833"/>
                  <a:pt x="3378200" y="2741083"/>
                </a:cubicBezTo>
                <a:cubicBezTo>
                  <a:pt x="3558117" y="2709333"/>
                  <a:pt x="3638550" y="2584450"/>
                  <a:pt x="3670300" y="2499783"/>
                </a:cubicBezTo>
                <a:cubicBezTo>
                  <a:pt x="3702050" y="2415116"/>
                  <a:pt x="3640667" y="2296583"/>
                  <a:pt x="3568700" y="2233083"/>
                </a:cubicBezTo>
                <a:cubicBezTo>
                  <a:pt x="3496733" y="2169583"/>
                  <a:pt x="3371850" y="2131483"/>
                  <a:pt x="3238500" y="2118783"/>
                </a:cubicBezTo>
                <a:cubicBezTo>
                  <a:pt x="3105150" y="2106083"/>
                  <a:pt x="2880783" y="2167466"/>
                  <a:pt x="2768600" y="2156883"/>
                </a:cubicBezTo>
                <a:cubicBezTo>
                  <a:pt x="2656417" y="2146300"/>
                  <a:pt x="2599267" y="2110316"/>
                  <a:pt x="2565400" y="2055283"/>
                </a:cubicBezTo>
                <a:cubicBezTo>
                  <a:pt x="2531533" y="2000250"/>
                  <a:pt x="2482850" y="1905000"/>
                  <a:pt x="2565400" y="1826683"/>
                </a:cubicBezTo>
                <a:cubicBezTo>
                  <a:pt x="2647950" y="1748366"/>
                  <a:pt x="2921000" y="1646766"/>
                  <a:pt x="3060700" y="1585383"/>
                </a:cubicBezTo>
                <a:cubicBezTo>
                  <a:pt x="3200400" y="1524000"/>
                  <a:pt x="3414183" y="1500716"/>
                  <a:pt x="3403600" y="1458383"/>
                </a:cubicBezTo>
                <a:cubicBezTo>
                  <a:pt x="3393017" y="1416050"/>
                  <a:pt x="3149600" y="1390650"/>
                  <a:pt x="2997200" y="1331383"/>
                </a:cubicBezTo>
                <a:cubicBezTo>
                  <a:pt x="2844800" y="1272116"/>
                  <a:pt x="2489200" y="1102783"/>
                  <a:pt x="2489200" y="1102783"/>
                </a:cubicBezTo>
                <a:cubicBezTo>
                  <a:pt x="2292350" y="1011766"/>
                  <a:pt x="2021417" y="910166"/>
                  <a:pt x="1816100" y="785283"/>
                </a:cubicBezTo>
                <a:cubicBezTo>
                  <a:pt x="1610783" y="660400"/>
                  <a:pt x="1430867" y="465666"/>
                  <a:pt x="1257300" y="353483"/>
                </a:cubicBezTo>
                <a:cubicBezTo>
                  <a:pt x="1083733" y="241300"/>
                  <a:pt x="893233" y="162983"/>
                  <a:pt x="774700" y="112183"/>
                </a:cubicBezTo>
                <a:cubicBezTo>
                  <a:pt x="656167" y="61383"/>
                  <a:pt x="586317" y="59266"/>
                  <a:pt x="520700" y="48683"/>
                </a:cubicBezTo>
                <a:close/>
              </a:path>
            </a:pathLst>
          </a:cu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8" name="Volný tvar 7">
            <a:extLst>
              <a:ext uri="{FF2B5EF4-FFF2-40B4-BE49-F238E27FC236}">
                <a16:creationId xmlns:a16="http://schemas.microsoft.com/office/drawing/2014/main" id="{96BB0948-4B68-4960-B49B-B4B0522B4656}"/>
              </a:ext>
            </a:extLst>
          </p:cNvPr>
          <p:cNvSpPr/>
          <p:nvPr/>
        </p:nvSpPr>
        <p:spPr>
          <a:xfrm>
            <a:off x="4195763" y="2967039"/>
            <a:ext cx="2519362" cy="1938337"/>
          </a:xfrm>
          <a:custGeom>
            <a:avLst/>
            <a:gdLst>
              <a:gd name="connsiteX0" fmla="*/ 135467 w 1993900"/>
              <a:gd name="connsiteY0" fmla="*/ 16933 h 1534583"/>
              <a:gd name="connsiteX1" fmla="*/ 173567 w 1993900"/>
              <a:gd name="connsiteY1" fmla="*/ 156633 h 1534583"/>
              <a:gd name="connsiteX2" fmla="*/ 59267 w 1993900"/>
              <a:gd name="connsiteY2" fmla="*/ 270933 h 1534583"/>
              <a:gd name="connsiteX3" fmla="*/ 529167 w 1993900"/>
              <a:gd name="connsiteY3" fmla="*/ 334433 h 1534583"/>
              <a:gd name="connsiteX4" fmla="*/ 1113367 w 1993900"/>
              <a:gd name="connsiteY4" fmla="*/ 436033 h 1534583"/>
              <a:gd name="connsiteX5" fmla="*/ 1621367 w 1993900"/>
              <a:gd name="connsiteY5" fmla="*/ 855133 h 1534583"/>
              <a:gd name="connsiteX6" fmla="*/ 1684867 w 1993900"/>
              <a:gd name="connsiteY6" fmla="*/ 969433 h 1534583"/>
              <a:gd name="connsiteX7" fmla="*/ 1456267 w 1993900"/>
              <a:gd name="connsiteY7" fmla="*/ 944033 h 1534583"/>
              <a:gd name="connsiteX8" fmla="*/ 1138767 w 1993900"/>
              <a:gd name="connsiteY8" fmla="*/ 994833 h 1534583"/>
              <a:gd name="connsiteX9" fmla="*/ 1049867 w 1993900"/>
              <a:gd name="connsiteY9" fmla="*/ 1274233 h 1534583"/>
              <a:gd name="connsiteX10" fmla="*/ 1291167 w 1993900"/>
              <a:gd name="connsiteY10" fmla="*/ 1502833 h 1534583"/>
              <a:gd name="connsiteX11" fmla="*/ 1786467 w 1993900"/>
              <a:gd name="connsiteY11" fmla="*/ 1464733 h 1534583"/>
              <a:gd name="connsiteX12" fmla="*/ 1799167 w 1993900"/>
              <a:gd name="connsiteY12" fmla="*/ 1375833 h 1534583"/>
              <a:gd name="connsiteX13" fmla="*/ 1837267 w 1993900"/>
              <a:gd name="connsiteY13" fmla="*/ 1274233 h 1534583"/>
              <a:gd name="connsiteX14" fmla="*/ 1938867 w 1993900"/>
              <a:gd name="connsiteY14" fmla="*/ 1147233 h 1534583"/>
              <a:gd name="connsiteX15" fmla="*/ 1976967 w 1993900"/>
              <a:gd name="connsiteY15" fmla="*/ 905933 h 1534583"/>
              <a:gd name="connsiteX16" fmla="*/ 1837267 w 1993900"/>
              <a:gd name="connsiteY16" fmla="*/ 753533 h 1534583"/>
              <a:gd name="connsiteX17" fmla="*/ 1278467 w 1993900"/>
              <a:gd name="connsiteY17" fmla="*/ 410633 h 1534583"/>
              <a:gd name="connsiteX18" fmla="*/ 706967 w 1993900"/>
              <a:gd name="connsiteY18" fmla="*/ 258233 h 1534583"/>
              <a:gd name="connsiteX19" fmla="*/ 135467 w 1993900"/>
              <a:gd name="connsiteY19" fmla="*/ 16933 h 153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93900" h="1534583">
                <a:moveTo>
                  <a:pt x="135467" y="16933"/>
                </a:moveTo>
                <a:cubicBezTo>
                  <a:pt x="46567" y="0"/>
                  <a:pt x="186267" y="114300"/>
                  <a:pt x="173567" y="156633"/>
                </a:cubicBezTo>
                <a:cubicBezTo>
                  <a:pt x="160867" y="198966"/>
                  <a:pt x="0" y="241300"/>
                  <a:pt x="59267" y="270933"/>
                </a:cubicBezTo>
                <a:cubicBezTo>
                  <a:pt x="118534" y="300566"/>
                  <a:pt x="353484" y="306916"/>
                  <a:pt x="529167" y="334433"/>
                </a:cubicBezTo>
                <a:cubicBezTo>
                  <a:pt x="704850" y="361950"/>
                  <a:pt x="931334" y="349250"/>
                  <a:pt x="1113367" y="436033"/>
                </a:cubicBezTo>
                <a:cubicBezTo>
                  <a:pt x="1295400" y="522816"/>
                  <a:pt x="1526117" y="766233"/>
                  <a:pt x="1621367" y="855133"/>
                </a:cubicBezTo>
                <a:cubicBezTo>
                  <a:pt x="1716617" y="944033"/>
                  <a:pt x="1712384" y="954616"/>
                  <a:pt x="1684867" y="969433"/>
                </a:cubicBezTo>
                <a:cubicBezTo>
                  <a:pt x="1657350" y="984250"/>
                  <a:pt x="1547284" y="939800"/>
                  <a:pt x="1456267" y="944033"/>
                </a:cubicBezTo>
                <a:cubicBezTo>
                  <a:pt x="1365250" y="948266"/>
                  <a:pt x="1206500" y="939800"/>
                  <a:pt x="1138767" y="994833"/>
                </a:cubicBezTo>
                <a:cubicBezTo>
                  <a:pt x="1071034" y="1049866"/>
                  <a:pt x="1024467" y="1189566"/>
                  <a:pt x="1049867" y="1274233"/>
                </a:cubicBezTo>
                <a:cubicBezTo>
                  <a:pt x="1075267" y="1358900"/>
                  <a:pt x="1168400" y="1471083"/>
                  <a:pt x="1291167" y="1502833"/>
                </a:cubicBezTo>
                <a:cubicBezTo>
                  <a:pt x="1413934" y="1534583"/>
                  <a:pt x="1701800" y="1485900"/>
                  <a:pt x="1786467" y="1464733"/>
                </a:cubicBezTo>
                <a:cubicBezTo>
                  <a:pt x="1871134" y="1443566"/>
                  <a:pt x="1790700" y="1407583"/>
                  <a:pt x="1799167" y="1375833"/>
                </a:cubicBezTo>
                <a:cubicBezTo>
                  <a:pt x="1807634" y="1344083"/>
                  <a:pt x="1813984" y="1312333"/>
                  <a:pt x="1837267" y="1274233"/>
                </a:cubicBezTo>
                <a:cubicBezTo>
                  <a:pt x="1860550" y="1236133"/>
                  <a:pt x="1915584" y="1208616"/>
                  <a:pt x="1938867" y="1147233"/>
                </a:cubicBezTo>
                <a:cubicBezTo>
                  <a:pt x="1962150" y="1085850"/>
                  <a:pt x="1993900" y="971550"/>
                  <a:pt x="1976967" y="905933"/>
                </a:cubicBezTo>
                <a:cubicBezTo>
                  <a:pt x="1960034" y="840316"/>
                  <a:pt x="1953684" y="836083"/>
                  <a:pt x="1837267" y="753533"/>
                </a:cubicBezTo>
                <a:cubicBezTo>
                  <a:pt x="1720850" y="670983"/>
                  <a:pt x="1466850" y="493183"/>
                  <a:pt x="1278467" y="410633"/>
                </a:cubicBezTo>
                <a:cubicBezTo>
                  <a:pt x="1090084" y="328083"/>
                  <a:pt x="895350" y="325966"/>
                  <a:pt x="706967" y="258233"/>
                </a:cubicBezTo>
                <a:cubicBezTo>
                  <a:pt x="518584" y="190500"/>
                  <a:pt x="224367" y="33866"/>
                  <a:pt x="135467" y="16933"/>
                </a:cubicBezTo>
                <a:close/>
              </a:path>
            </a:pathLst>
          </a:cu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9" name="Volný tvar 8">
            <a:extLst>
              <a:ext uri="{FF2B5EF4-FFF2-40B4-BE49-F238E27FC236}">
                <a16:creationId xmlns:a16="http://schemas.microsoft.com/office/drawing/2014/main" id="{9CE0500F-7EFB-4FBD-977F-B2687F634C79}"/>
              </a:ext>
            </a:extLst>
          </p:cNvPr>
          <p:cNvSpPr/>
          <p:nvPr/>
        </p:nvSpPr>
        <p:spPr>
          <a:xfrm>
            <a:off x="2711451" y="692150"/>
            <a:ext cx="1819275" cy="2616200"/>
          </a:xfrm>
          <a:custGeom>
            <a:avLst/>
            <a:gdLst>
              <a:gd name="connsiteX0" fmla="*/ 239183 w 1274233"/>
              <a:gd name="connsiteY0" fmla="*/ 67733 h 2070100"/>
              <a:gd name="connsiteX1" fmla="*/ 1077383 w 1274233"/>
              <a:gd name="connsiteY1" fmla="*/ 55033 h 2070100"/>
              <a:gd name="connsiteX2" fmla="*/ 1128183 w 1274233"/>
              <a:gd name="connsiteY2" fmla="*/ 397933 h 2070100"/>
              <a:gd name="connsiteX3" fmla="*/ 1001183 w 1274233"/>
              <a:gd name="connsiteY3" fmla="*/ 766233 h 2070100"/>
              <a:gd name="connsiteX4" fmla="*/ 709083 w 1274233"/>
              <a:gd name="connsiteY4" fmla="*/ 1172633 h 2070100"/>
              <a:gd name="connsiteX5" fmla="*/ 772583 w 1274233"/>
              <a:gd name="connsiteY5" fmla="*/ 1502833 h 2070100"/>
              <a:gd name="connsiteX6" fmla="*/ 1077383 w 1274233"/>
              <a:gd name="connsiteY6" fmla="*/ 1706033 h 2070100"/>
              <a:gd name="connsiteX7" fmla="*/ 1217083 w 1274233"/>
              <a:gd name="connsiteY7" fmla="*/ 1807633 h 2070100"/>
              <a:gd name="connsiteX8" fmla="*/ 1267883 w 1274233"/>
              <a:gd name="connsiteY8" fmla="*/ 1947333 h 2070100"/>
              <a:gd name="connsiteX9" fmla="*/ 1178983 w 1274233"/>
              <a:gd name="connsiteY9" fmla="*/ 2061633 h 2070100"/>
              <a:gd name="connsiteX10" fmla="*/ 823383 w 1274233"/>
              <a:gd name="connsiteY10" fmla="*/ 1998133 h 2070100"/>
              <a:gd name="connsiteX11" fmla="*/ 226483 w 1274233"/>
              <a:gd name="connsiteY11" fmla="*/ 1718733 h 2070100"/>
              <a:gd name="connsiteX12" fmla="*/ 10583 w 1274233"/>
              <a:gd name="connsiteY12" fmla="*/ 766233 h 2070100"/>
              <a:gd name="connsiteX13" fmla="*/ 162983 w 1274233"/>
              <a:gd name="connsiteY13" fmla="*/ 156633 h 2070100"/>
              <a:gd name="connsiteX14" fmla="*/ 239183 w 1274233"/>
              <a:gd name="connsiteY14" fmla="*/ 67733 h 207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74233" h="2070100">
                <a:moveTo>
                  <a:pt x="239183" y="67733"/>
                </a:moveTo>
                <a:cubicBezTo>
                  <a:pt x="391583" y="50800"/>
                  <a:pt x="929216" y="0"/>
                  <a:pt x="1077383" y="55033"/>
                </a:cubicBezTo>
                <a:cubicBezTo>
                  <a:pt x="1225550" y="110066"/>
                  <a:pt x="1140883" y="279400"/>
                  <a:pt x="1128183" y="397933"/>
                </a:cubicBezTo>
                <a:cubicBezTo>
                  <a:pt x="1115483" y="516466"/>
                  <a:pt x="1071033" y="637116"/>
                  <a:pt x="1001183" y="766233"/>
                </a:cubicBezTo>
                <a:cubicBezTo>
                  <a:pt x="931333" y="895350"/>
                  <a:pt x="747183" y="1049866"/>
                  <a:pt x="709083" y="1172633"/>
                </a:cubicBezTo>
                <a:cubicBezTo>
                  <a:pt x="670983" y="1295400"/>
                  <a:pt x="711200" y="1413933"/>
                  <a:pt x="772583" y="1502833"/>
                </a:cubicBezTo>
                <a:cubicBezTo>
                  <a:pt x="833966" y="1591733"/>
                  <a:pt x="1003300" y="1655233"/>
                  <a:pt x="1077383" y="1706033"/>
                </a:cubicBezTo>
                <a:cubicBezTo>
                  <a:pt x="1151466" y="1756833"/>
                  <a:pt x="1185333" y="1767416"/>
                  <a:pt x="1217083" y="1807633"/>
                </a:cubicBezTo>
                <a:cubicBezTo>
                  <a:pt x="1248833" y="1847850"/>
                  <a:pt x="1274233" y="1905000"/>
                  <a:pt x="1267883" y="1947333"/>
                </a:cubicBezTo>
                <a:cubicBezTo>
                  <a:pt x="1261533" y="1989666"/>
                  <a:pt x="1253066" y="2053166"/>
                  <a:pt x="1178983" y="2061633"/>
                </a:cubicBezTo>
                <a:cubicBezTo>
                  <a:pt x="1104900" y="2070100"/>
                  <a:pt x="982133" y="2055283"/>
                  <a:pt x="823383" y="1998133"/>
                </a:cubicBezTo>
                <a:cubicBezTo>
                  <a:pt x="664633" y="1940983"/>
                  <a:pt x="361950" y="1924050"/>
                  <a:pt x="226483" y="1718733"/>
                </a:cubicBezTo>
                <a:cubicBezTo>
                  <a:pt x="91016" y="1513416"/>
                  <a:pt x="21166" y="1026583"/>
                  <a:pt x="10583" y="766233"/>
                </a:cubicBezTo>
                <a:cubicBezTo>
                  <a:pt x="0" y="505883"/>
                  <a:pt x="124883" y="270933"/>
                  <a:pt x="162983" y="156633"/>
                </a:cubicBezTo>
                <a:cubicBezTo>
                  <a:pt x="201083" y="42333"/>
                  <a:pt x="86783" y="84666"/>
                  <a:pt x="239183" y="67733"/>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1" name="Volný tvar 10">
            <a:extLst>
              <a:ext uri="{FF2B5EF4-FFF2-40B4-BE49-F238E27FC236}">
                <a16:creationId xmlns:a16="http://schemas.microsoft.com/office/drawing/2014/main" id="{730A9886-2100-4FF9-A6A6-DAD710AFA58E}"/>
              </a:ext>
            </a:extLst>
          </p:cNvPr>
          <p:cNvSpPr/>
          <p:nvPr/>
        </p:nvSpPr>
        <p:spPr>
          <a:xfrm>
            <a:off x="4702175" y="1958976"/>
            <a:ext cx="2171700" cy="1450975"/>
          </a:xfrm>
          <a:custGeom>
            <a:avLst/>
            <a:gdLst>
              <a:gd name="connsiteX0" fmla="*/ 593725 w 1719263"/>
              <a:gd name="connsiteY0" fmla="*/ 488950 h 1147762"/>
              <a:gd name="connsiteX1" fmla="*/ 717550 w 1719263"/>
              <a:gd name="connsiteY1" fmla="*/ 593725 h 1147762"/>
              <a:gd name="connsiteX2" fmla="*/ 898525 w 1719263"/>
              <a:gd name="connsiteY2" fmla="*/ 584200 h 1147762"/>
              <a:gd name="connsiteX3" fmla="*/ 946150 w 1719263"/>
              <a:gd name="connsiteY3" fmla="*/ 469900 h 1147762"/>
              <a:gd name="connsiteX4" fmla="*/ 965200 w 1719263"/>
              <a:gd name="connsiteY4" fmla="*/ 622300 h 1147762"/>
              <a:gd name="connsiteX5" fmla="*/ 1060450 w 1719263"/>
              <a:gd name="connsiteY5" fmla="*/ 641350 h 1147762"/>
              <a:gd name="connsiteX6" fmla="*/ 1279525 w 1719263"/>
              <a:gd name="connsiteY6" fmla="*/ 555625 h 1147762"/>
              <a:gd name="connsiteX7" fmla="*/ 1517650 w 1719263"/>
              <a:gd name="connsiteY7" fmla="*/ 98425 h 1147762"/>
              <a:gd name="connsiteX8" fmla="*/ 1489075 w 1719263"/>
              <a:gd name="connsiteY8" fmla="*/ 3175 h 1147762"/>
              <a:gd name="connsiteX9" fmla="*/ 1698625 w 1719263"/>
              <a:gd name="connsiteY9" fmla="*/ 79375 h 1147762"/>
              <a:gd name="connsiteX10" fmla="*/ 1612900 w 1719263"/>
              <a:gd name="connsiteY10" fmla="*/ 98425 h 1147762"/>
              <a:gd name="connsiteX11" fmla="*/ 1565275 w 1719263"/>
              <a:gd name="connsiteY11" fmla="*/ 269875 h 1147762"/>
              <a:gd name="connsiteX12" fmla="*/ 1450975 w 1719263"/>
              <a:gd name="connsiteY12" fmla="*/ 508000 h 1147762"/>
              <a:gd name="connsiteX13" fmla="*/ 1279525 w 1719263"/>
              <a:gd name="connsiteY13" fmla="*/ 669925 h 1147762"/>
              <a:gd name="connsiteX14" fmla="*/ 1031875 w 1719263"/>
              <a:gd name="connsiteY14" fmla="*/ 717550 h 1147762"/>
              <a:gd name="connsiteX15" fmla="*/ 1079500 w 1719263"/>
              <a:gd name="connsiteY15" fmla="*/ 803275 h 1147762"/>
              <a:gd name="connsiteX16" fmla="*/ 1098550 w 1719263"/>
              <a:gd name="connsiteY16" fmla="*/ 927100 h 1147762"/>
              <a:gd name="connsiteX17" fmla="*/ 1184275 w 1719263"/>
              <a:gd name="connsiteY17" fmla="*/ 1069975 h 1147762"/>
              <a:gd name="connsiteX18" fmla="*/ 1060450 w 1719263"/>
              <a:gd name="connsiteY18" fmla="*/ 984250 h 1147762"/>
              <a:gd name="connsiteX19" fmla="*/ 974725 w 1719263"/>
              <a:gd name="connsiteY19" fmla="*/ 917575 h 1147762"/>
              <a:gd name="connsiteX20" fmla="*/ 946150 w 1719263"/>
              <a:gd name="connsiteY20" fmla="*/ 1127125 h 1147762"/>
              <a:gd name="connsiteX21" fmla="*/ 889000 w 1719263"/>
              <a:gd name="connsiteY21" fmla="*/ 1041400 h 1147762"/>
              <a:gd name="connsiteX22" fmla="*/ 812800 w 1719263"/>
              <a:gd name="connsiteY22" fmla="*/ 908050 h 1147762"/>
              <a:gd name="connsiteX23" fmla="*/ 641350 w 1719263"/>
              <a:gd name="connsiteY23" fmla="*/ 993775 h 1147762"/>
              <a:gd name="connsiteX24" fmla="*/ 708025 w 1719263"/>
              <a:gd name="connsiteY24" fmla="*/ 908050 h 1147762"/>
              <a:gd name="connsiteX25" fmla="*/ 431800 w 1719263"/>
              <a:gd name="connsiteY25" fmla="*/ 946150 h 1147762"/>
              <a:gd name="connsiteX26" fmla="*/ 536575 w 1719263"/>
              <a:gd name="connsiteY26" fmla="*/ 879475 h 1147762"/>
              <a:gd name="connsiteX27" fmla="*/ 203200 w 1719263"/>
              <a:gd name="connsiteY27" fmla="*/ 812800 h 1147762"/>
              <a:gd name="connsiteX28" fmla="*/ 31750 w 1719263"/>
              <a:gd name="connsiteY28" fmla="*/ 708025 h 1147762"/>
              <a:gd name="connsiteX29" fmla="*/ 12700 w 1719263"/>
              <a:gd name="connsiteY29" fmla="*/ 612775 h 1147762"/>
              <a:gd name="connsiteX30" fmla="*/ 98425 w 1719263"/>
              <a:gd name="connsiteY30" fmla="*/ 603250 h 1147762"/>
              <a:gd name="connsiteX31" fmla="*/ 88900 w 1719263"/>
              <a:gd name="connsiteY31" fmla="*/ 717550 h 1147762"/>
              <a:gd name="connsiteX32" fmla="*/ 336550 w 1719263"/>
              <a:gd name="connsiteY32" fmla="*/ 803275 h 1147762"/>
              <a:gd name="connsiteX33" fmla="*/ 450850 w 1719263"/>
              <a:gd name="connsiteY33" fmla="*/ 641350 h 1147762"/>
              <a:gd name="connsiteX34" fmla="*/ 546100 w 1719263"/>
              <a:gd name="connsiteY34" fmla="*/ 660400 h 1147762"/>
              <a:gd name="connsiteX35" fmla="*/ 593725 w 1719263"/>
              <a:gd name="connsiteY35" fmla="*/ 488950 h 1147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19263" h="1147762">
                <a:moveTo>
                  <a:pt x="593725" y="488950"/>
                </a:moveTo>
                <a:cubicBezTo>
                  <a:pt x="622300" y="477838"/>
                  <a:pt x="666750" y="577850"/>
                  <a:pt x="717550" y="593725"/>
                </a:cubicBezTo>
                <a:cubicBezTo>
                  <a:pt x="768350" y="609600"/>
                  <a:pt x="860425" y="604837"/>
                  <a:pt x="898525" y="584200"/>
                </a:cubicBezTo>
                <a:cubicBezTo>
                  <a:pt x="936625" y="563563"/>
                  <a:pt x="935038" y="463550"/>
                  <a:pt x="946150" y="469900"/>
                </a:cubicBezTo>
                <a:cubicBezTo>
                  <a:pt x="957262" y="476250"/>
                  <a:pt x="946150" y="593725"/>
                  <a:pt x="965200" y="622300"/>
                </a:cubicBezTo>
                <a:cubicBezTo>
                  <a:pt x="984250" y="650875"/>
                  <a:pt x="1008063" y="652462"/>
                  <a:pt x="1060450" y="641350"/>
                </a:cubicBezTo>
                <a:cubicBezTo>
                  <a:pt x="1112837" y="630238"/>
                  <a:pt x="1203325" y="646112"/>
                  <a:pt x="1279525" y="555625"/>
                </a:cubicBezTo>
                <a:cubicBezTo>
                  <a:pt x="1355725" y="465138"/>
                  <a:pt x="1482725" y="190500"/>
                  <a:pt x="1517650" y="98425"/>
                </a:cubicBezTo>
                <a:cubicBezTo>
                  <a:pt x="1552575" y="6350"/>
                  <a:pt x="1458912" y="6350"/>
                  <a:pt x="1489075" y="3175"/>
                </a:cubicBezTo>
                <a:cubicBezTo>
                  <a:pt x="1519238" y="0"/>
                  <a:pt x="1677988" y="63500"/>
                  <a:pt x="1698625" y="79375"/>
                </a:cubicBezTo>
                <a:cubicBezTo>
                  <a:pt x="1719263" y="95250"/>
                  <a:pt x="1635125" y="66675"/>
                  <a:pt x="1612900" y="98425"/>
                </a:cubicBezTo>
                <a:cubicBezTo>
                  <a:pt x="1590675" y="130175"/>
                  <a:pt x="1592263" y="201612"/>
                  <a:pt x="1565275" y="269875"/>
                </a:cubicBezTo>
                <a:cubicBezTo>
                  <a:pt x="1538287" y="338138"/>
                  <a:pt x="1498600" y="441325"/>
                  <a:pt x="1450975" y="508000"/>
                </a:cubicBezTo>
                <a:cubicBezTo>
                  <a:pt x="1403350" y="574675"/>
                  <a:pt x="1349375" y="635000"/>
                  <a:pt x="1279525" y="669925"/>
                </a:cubicBezTo>
                <a:cubicBezTo>
                  <a:pt x="1209675" y="704850"/>
                  <a:pt x="1065212" y="695325"/>
                  <a:pt x="1031875" y="717550"/>
                </a:cubicBezTo>
                <a:cubicBezTo>
                  <a:pt x="998538" y="739775"/>
                  <a:pt x="1068388" y="768350"/>
                  <a:pt x="1079500" y="803275"/>
                </a:cubicBezTo>
                <a:cubicBezTo>
                  <a:pt x="1090613" y="838200"/>
                  <a:pt x="1081088" y="882650"/>
                  <a:pt x="1098550" y="927100"/>
                </a:cubicBezTo>
                <a:cubicBezTo>
                  <a:pt x="1116012" y="971550"/>
                  <a:pt x="1190625" y="1060450"/>
                  <a:pt x="1184275" y="1069975"/>
                </a:cubicBezTo>
                <a:cubicBezTo>
                  <a:pt x="1177925" y="1079500"/>
                  <a:pt x="1095375" y="1009650"/>
                  <a:pt x="1060450" y="984250"/>
                </a:cubicBezTo>
                <a:cubicBezTo>
                  <a:pt x="1025525" y="958850"/>
                  <a:pt x="993775" y="893763"/>
                  <a:pt x="974725" y="917575"/>
                </a:cubicBezTo>
                <a:cubicBezTo>
                  <a:pt x="955675" y="941387"/>
                  <a:pt x="960437" y="1106488"/>
                  <a:pt x="946150" y="1127125"/>
                </a:cubicBezTo>
                <a:cubicBezTo>
                  <a:pt x="931863" y="1147762"/>
                  <a:pt x="911225" y="1077912"/>
                  <a:pt x="889000" y="1041400"/>
                </a:cubicBezTo>
                <a:cubicBezTo>
                  <a:pt x="866775" y="1004888"/>
                  <a:pt x="854075" y="915987"/>
                  <a:pt x="812800" y="908050"/>
                </a:cubicBezTo>
                <a:cubicBezTo>
                  <a:pt x="771525" y="900113"/>
                  <a:pt x="658812" y="993775"/>
                  <a:pt x="641350" y="993775"/>
                </a:cubicBezTo>
                <a:cubicBezTo>
                  <a:pt x="623888" y="993775"/>
                  <a:pt x="742950" y="915987"/>
                  <a:pt x="708025" y="908050"/>
                </a:cubicBezTo>
                <a:cubicBezTo>
                  <a:pt x="673100" y="900113"/>
                  <a:pt x="460375" y="950912"/>
                  <a:pt x="431800" y="946150"/>
                </a:cubicBezTo>
                <a:cubicBezTo>
                  <a:pt x="403225" y="941388"/>
                  <a:pt x="574675" y="901700"/>
                  <a:pt x="536575" y="879475"/>
                </a:cubicBezTo>
                <a:cubicBezTo>
                  <a:pt x="498475" y="857250"/>
                  <a:pt x="287337" y="841375"/>
                  <a:pt x="203200" y="812800"/>
                </a:cubicBezTo>
                <a:cubicBezTo>
                  <a:pt x="119063" y="784225"/>
                  <a:pt x="63500" y="741362"/>
                  <a:pt x="31750" y="708025"/>
                </a:cubicBezTo>
                <a:cubicBezTo>
                  <a:pt x="0" y="674688"/>
                  <a:pt x="1588" y="630237"/>
                  <a:pt x="12700" y="612775"/>
                </a:cubicBezTo>
                <a:cubicBezTo>
                  <a:pt x="23812" y="595313"/>
                  <a:pt x="85725" y="585788"/>
                  <a:pt x="98425" y="603250"/>
                </a:cubicBezTo>
                <a:cubicBezTo>
                  <a:pt x="111125" y="620713"/>
                  <a:pt x="49213" y="684213"/>
                  <a:pt x="88900" y="717550"/>
                </a:cubicBezTo>
                <a:cubicBezTo>
                  <a:pt x="128587" y="750887"/>
                  <a:pt x="276225" y="815975"/>
                  <a:pt x="336550" y="803275"/>
                </a:cubicBezTo>
                <a:cubicBezTo>
                  <a:pt x="396875" y="790575"/>
                  <a:pt x="415925" y="665162"/>
                  <a:pt x="450850" y="641350"/>
                </a:cubicBezTo>
                <a:cubicBezTo>
                  <a:pt x="485775" y="617538"/>
                  <a:pt x="522288" y="681037"/>
                  <a:pt x="546100" y="660400"/>
                </a:cubicBezTo>
                <a:cubicBezTo>
                  <a:pt x="569912" y="639763"/>
                  <a:pt x="565150" y="500062"/>
                  <a:pt x="593725" y="488950"/>
                </a:cubicBezTo>
                <a:close/>
              </a:path>
            </a:pathLst>
          </a:cu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0" name="Volný tvar 9">
            <a:extLst>
              <a:ext uri="{FF2B5EF4-FFF2-40B4-BE49-F238E27FC236}">
                <a16:creationId xmlns:a16="http://schemas.microsoft.com/office/drawing/2014/main" id="{05CC303D-0E05-45FC-A664-F7434A793B4A}"/>
              </a:ext>
            </a:extLst>
          </p:cNvPr>
          <p:cNvSpPr/>
          <p:nvPr/>
        </p:nvSpPr>
        <p:spPr>
          <a:xfrm>
            <a:off x="3940176" y="1544638"/>
            <a:ext cx="2606675" cy="1268412"/>
          </a:xfrm>
          <a:custGeom>
            <a:avLst/>
            <a:gdLst>
              <a:gd name="connsiteX0" fmla="*/ 196850 w 2063750"/>
              <a:gd name="connsiteY0" fmla="*/ 465137 h 1004887"/>
              <a:gd name="connsiteX1" fmla="*/ 282575 w 2063750"/>
              <a:gd name="connsiteY1" fmla="*/ 588962 h 1004887"/>
              <a:gd name="connsiteX2" fmla="*/ 101600 w 2063750"/>
              <a:gd name="connsiteY2" fmla="*/ 665162 h 1004887"/>
              <a:gd name="connsiteX3" fmla="*/ 15875 w 2063750"/>
              <a:gd name="connsiteY3" fmla="*/ 722312 h 1004887"/>
              <a:gd name="connsiteX4" fmla="*/ 196850 w 2063750"/>
              <a:gd name="connsiteY4" fmla="*/ 674687 h 1004887"/>
              <a:gd name="connsiteX5" fmla="*/ 206375 w 2063750"/>
              <a:gd name="connsiteY5" fmla="*/ 950912 h 1004887"/>
              <a:gd name="connsiteX6" fmla="*/ 244475 w 2063750"/>
              <a:gd name="connsiteY6" fmla="*/ 827087 h 1004887"/>
              <a:gd name="connsiteX7" fmla="*/ 434975 w 2063750"/>
              <a:gd name="connsiteY7" fmla="*/ 827087 h 1004887"/>
              <a:gd name="connsiteX8" fmla="*/ 549275 w 2063750"/>
              <a:gd name="connsiteY8" fmla="*/ 998537 h 1004887"/>
              <a:gd name="connsiteX9" fmla="*/ 558800 w 2063750"/>
              <a:gd name="connsiteY9" fmla="*/ 865187 h 1004887"/>
              <a:gd name="connsiteX10" fmla="*/ 758825 w 2063750"/>
              <a:gd name="connsiteY10" fmla="*/ 865187 h 1004887"/>
              <a:gd name="connsiteX11" fmla="*/ 777875 w 2063750"/>
              <a:gd name="connsiteY11" fmla="*/ 960437 h 1004887"/>
              <a:gd name="connsiteX12" fmla="*/ 806450 w 2063750"/>
              <a:gd name="connsiteY12" fmla="*/ 808037 h 1004887"/>
              <a:gd name="connsiteX13" fmla="*/ 930275 w 2063750"/>
              <a:gd name="connsiteY13" fmla="*/ 684212 h 1004887"/>
              <a:gd name="connsiteX14" fmla="*/ 1311275 w 2063750"/>
              <a:gd name="connsiteY14" fmla="*/ 750887 h 1004887"/>
              <a:gd name="connsiteX15" fmla="*/ 1311275 w 2063750"/>
              <a:gd name="connsiteY15" fmla="*/ 874712 h 1004887"/>
              <a:gd name="connsiteX16" fmla="*/ 1492250 w 2063750"/>
              <a:gd name="connsiteY16" fmla="*/ 903287 h 1004887"/>
              <a:gd name="connsiteX17" fmla="*/ 1444625 w 2063750"/>
              <a:gd name="connsiteY17" fmla="*/ 769937 h 1004887"/>
              <a:gd name="connsiteX18" fmla="*/ 1320800 w 2063750"/>
              <a:gd name="connsiteY18" fmla="*/ 674687 h 1004887"/>
              <a:gd name="connsiteX19" fmla="*/ 892175 w 2063750"/>
              <a:gd name="connsiteY19" fmla="*/ 598487 h 1004887"/>
              <a:gd name="connsiteX20" fmla="*/ 977900 w 2063750"/>
              <a:gd name="connsiteY20" fmla="*/ 503237 h 1004887"/>
              <a:gd name="connsiteX21" fmla="*/ 1263650 w 2063750"/>
              <a:gd name="connsiteY21" fmla="*/ 388937 h 1004887"/>
              <a:gd name="connsiteX22" fmla="*/ 1901825 w 2063750"/>
              <a:gd name="connsiteY22" fmla="*/ 265112 h 1004887"/>
              <a:gd name="connsiteX23" fmla="*/ 2054225 w 2063750"/>
              <a:gd name="connsiteY23" fmla="*/ 284162 h 1004887"/>
              <a:gd name="connsiteX24" fmla="*/ 1958975 w 2063750"/>
              <a:gd name="connsiteY24" fmla="*/ 131762 h 1004887"/>
              <a:gd name="connsiteX25" fmla="*/ 1854200 w 2063750"/>
              <a:gd name="connsiteY25" fmla="*/ 207962 h 1004887"/>
              <a:gd name="connsiteX26" fmla="*/ 1263650 w 2063750"/>
              <a:gd name="connsiteY26" fmla="*/ 303212 h 1004887"/>
              <a:gd name="connsiteX27" fmla="*/ 1435100 w 2063750"/>
              <a:gd name="connsiteY27" fmla="*/ 207962 h 1004887"/>
              <a:gd name="connsiteX28" fmla="*/ 1663700 w 2063750"/>
              <a:gd name="connsiteY28" fmla="*/ 84137 h 1004887"/>
              <a:gd name="connsiteX29" fmla="*/ 1549400 w 2063750"/>
              <a:gd name="connsiteY29" fmla="*/ 7937 h 1004887"/>
              <a:gd name="connsiteX30" fmla="*/ 1463675 w 2063750"/>
              <a:gd name="connsiteY30" fmla="*/ 131762 h 1004887"/>
              <a:gd name="connsiteX31" fmla="*/ 1206500 w 2063750"/>
              <a:gd name="connsiteY31" fmla="*/ 255587 h 1004887"/>
              <a:gd name="connsiteX32" fmla="*/ 825500 w 2063750"/>
              <a:gd name="connsiteY32" fmla="*/ 484187 h 1004887"/>
              <a:gd name="connsiteX33" fmla="*/ 549275 w 2063750"/>
              <a:gd name="connsiteY33" fmla="*/ 522287 h 1004887"/>
              <a:gd name="connsiteX34" fmla="*/ 482600 w 2063750"/>
              <a:gd name="connsiteY34" fmla="*/ 360362 h 1004887"/>
              <a:gd name="connsiteX35" fmla="*/ 501650 w 2063750"/>
              <a:gd name="connsiteY35" fmla="*/ 522287 h 1004887"/>
              <a:gd name="connsiteX36" fmla="*/ 358775 w 2063750"/>
              <a:gd name="connsiteY36" fmla="*/ 531812 h 1004887"/>
              <a:gd name="connsiteX37" fmla="*/ 196850 w 2063750"/>
              <a:gd name="connsiteY37" fmla="*/ 465137 h 100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63750" h="1004887">
                <a:moveTo>
                  <a:pt x="196850" y="465137"/>
                </a:moveTo>
                <a:cubicBezTo>
                  <a:pt x="184150" y="474662"/>
                  <a:pt x="298450" y="555625"/>
                  <a:pt x="282575" y="588962"/>
                </a:cubicBezTo>
                <a:cubicBezTo>
                  <a:pt x="266700" y="622299"/>
                  <a:pt x="146050" y="642937"/>
                  <a:pt x="101600" y="665162"/>
                </a:cubicBezTo>
                <a:cubicBezTo>
                  <a:pt x="57150" y="687387"/>
                  <a:pt x="0" y="720725"/>
                  <a:pt x="15875" y="722312"/>
                </a:cubicBezTo>
                <a:cubicBezTo>
                  <a:pt x="31750" y="723900"/>
                  <a:pt x="165100" y="636587"/>
                  <a:pt x="196850" y="674687"/>
                </a:cubicBezTo>
                <a:cubicBezTo>
                  <a:pt x="228600" y="712787"/>
                  <a:pt x="198438" y="925512"/>
                  <a:pt x="206375" y="950912"/>
                </a:cubicBezTo>
                <a:cubicBezTo>
                  <a:pt x="214312" y="976312"/>
                  <a:pt x="206375" y="847724"/>
                  <a:pt x="244475" y="827087"/>
                </a:cubicBezTo>
                <a:cubicBezTo>
                  <a:pt x="282575" y="806450"/>
                  <a:pt x="384175" y="798512"/>
                  <a:pt x="434975" y="827087"/>
                </a:cubicBezTo>
                <a:cubicBezTo>
                  <a:pt x="485775" y="855662"/>
                  <a:pt x="528638" y="992187"/>
                  <a:pt x="549275" y="998537"/>
                </a:cubicBezTo>
                <a:cubicBezTo>
                  <a:pt x="569912" y="1004887"/>
                  <a:pt x="523875" y="887412"/>
                  <a:pt x="558800" y="865187"/>
                </a:cubicBezTo>
                <a:cubicBezTo>
                  <a:pt x="593725" y="842962"/>
                  <a:pt x="722313" y="849312"/>
                  <a:pt x="758825" y="865187"/>
                </a:cubicBezTo>
                <a:cubicBezTo>
                  <a:pt x="795338" y="881062"/>
                  <a:pt x="769938" y="969962"/>
                  <a:pt x="777875" y="960437"/>
                </a:cubicBezTo>
                <a:cubicBezTo>
                  <a:pt x="785812" y="950912"/>
                  <a:pt x="781050" y="854074"/>
                  <a:pt x="806450" y="808037"/>
                </a:cubicBezTo>
                <a:cubicBezTo>
                  <a:pt x="831850" y="762000"/>
                  <a:pt x="846138" y="693737"/>
                  <a:pt x="930275" y="684212"/>
                </a:cubicBezTo>
                <a:cubicBezTo>
                  <a:pt x="1014413" y="674687"/>
                  <a:pt x="1247775" y="719137"/>
                  <a:pt x="1311275" y="750887"/>
                </a:cubicBezTo>
                <a:cubicBezTo>
                  <a:pt x="1374775" y="782637"/>
                  <a:pt x="1281112" y="849312"/>
                  <a:pt x="1311275" y="874712"/>
                </a:cubicBezTo>
                <a:cubicBezTo>
                  <a:pt x="1341438" y="900112"/>
                  <a:pt x="1470025" y="920749"/>
                  <a:pt x="1492250" y="903287"/>
                </a:cubicBezTo>
                <a:cubicBezTo>
                  <a:pt x="1514475" y="885825"/>
                  <a:pt x="1473200" y="808037"/>
                  <a:pt x="1444625" y="769937"/>
                </a:cubicBezTo>
                <a:cubicBezTo>
                  <a:pt x="1416050" y="731837"/>
                  <a:pt x="1412875" y="703262"/>
                  <a:pt x="1320800" y="674687"/>
                </a:cubicBezTo>
                <a:cubicBezTo>
                  <a:pt x="1228725" y="646112"/>
                  <a:pt x="949325" y="627062"/>
                  <a:pt x="892175" y="598487"/>
                </a:cubicBezTo>
                <a:cubicBezTo>
                  <a:pt x="835025" y="569912"/>
                  <a:pt x="915988" y="538162"/>
                  <a:pt x="977900" y="503237"/>
                </a:cubicBezTo>
                <a:cubicBezTo>
                  <a:pt x="1039813" y="468312"/>
                  <a:pt x="1109662" y="428625"/>
                  <a:pt x="1263650" y="388937"/>
                </a:cubicBezTo>
                <a:cubicBezTo>
                  <a:pt x="1417638" y="349249"/>
                  <a:pt x="1770063" y="282574"/>
                  <a:pt x="1901825" y="265112"/>
                </a:cubicBezTo>
                <a:cubicBezTo>
                  <a:pt x="2033587" y="247650"/>
                  <a:pt x="2044700" y="306387"/>
                  <a:pt x="2054225" y="284162"/>
                </a:cubicBezTo>
                <a:cubicBezTo>
                  <a:pt x="2063750" y="261937"/>
                  <a:pt x="1992313" y="144462"/>
                  <a:pt x="1958975" y="131762"/>
                </a:cubicBezTo>
                <a:cubicBezTo>
                  <a:pt x="1925638" y="119062"/>
                  <a:pt x="1970087" y="179387"/>
                  <a:pt x="1854200" y="207962"/>
                </a:cubicBezTo>
                <a:cubicBezTo>
                  <a:pt x="1738313" y="236537"/>
                  <a:pt x="1333500" y="303212"/>
                  <a:pt x="1263650" y="303212"/>
                </a:cubicBezTo>
                <a:cubicBezTo>
                  <a:pt x="1193800" y="303212"/>
                  <a:pt x="1435100" y="207962"/>
                  <a:pt x="1435100" y="207962"/>
                </a:cubicBezTo>
                <a:cubicBezTo>
                  <a:pt x="1501775" y="171450"/>
                  <a:pt x="1644650" y="117475"/>
                  <a:pt x="1663700" y="84137"/>
                </a:cubicBezTo>
                <a:cubicBezTo>
                  <a:pt x="1682750" y="50800"/>
                  <a:pt x="1582737" y="0"/>
                  <a:pt x="1549400" y="7937"/>
                </a:cubicBezTo>
                <a:cubicBezTo>
                  <a:pt x="1516063" y="15874"/>
                  <a:pt x="1520825" y="90487"/>
                  <a:pt x="1463675" y="131762"/>
                </a:cubicBezTo>
                <a:cubicBezTo>
                  <a:pt x="1406525" y="173037"/>
                  <a:pt x="1312863" y="196850"/>
                  <a:pt x="1206500" y="255587"/>
                </a:cubicBezTo>
                <a:cubicBezTo>
                  <a:pt x="1100138" y="314325"/>
                  <a:pt x="935037" y="439737"/>
                  <a:pt x="825500" y="484187"/>
                </a:cubicBezTo>
                <a:cubicBezTo>
                  <a:pt x="715963" y="528637"/>
                  <a:pt x="606425" y="542924"/>
                  <a:pt x="549275" y="522287"/>
                </a:cubicBezTo>
                <a:cubicBezTo>
                  <a:pt x="492125" y="501650"/>
                  <a:pt x="490537" y="360362"/>
                  <a:pt x="482600" y="360362"/>
                </a:cubicBezTo>
                <a:cubicBezTo>
                  <a:pt x="474663" y="360362"/>
                  <a:pt x="522287" y="493712"/>
                  <a:pt x="501650" y="522287"/>
                </a:cubicBezTo>
                <a:cubicBezTo>
                  <a:pt x="481013" y="550862"/>
                  <a:pt x="407988" y="541337"/>
                  <a:pt x="358775" y="531812"/>
                </a:cubicBezTo>
                <a:cubicBezTo>
                  <a:pt x="309562" y="522287"/>
                  <a:pt x="209550" y="455612"/>
                  <a:pt x="196850" y="465137"/>
                </a:cubicBezTo>
                <a:close/>
              </a:path>
            </a:pathLst>
          </a:cu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4" name="Volný tvar 13">
            <a:extLst>
              <a:ext uri="{FF2B5EF4-FFF2-40B4-BE49-F238E27FC236}">
                <a16:creationId xmlns:a16="http://schemas.microsoft.com/office/drawing/2014/main" id="{EFD943C4-2956-418B-85A5-C30CE93B3099}"/>
              </a:ext>
            </a:extLst>
          </p:cNvPr>
          <p:cNvSpPr/>
          <p:nvPr/>
        </p:nvSpPr>
        <p:spPr>
          <a:xfrm>
            <a:off x="6097588" y="1563688"/>
            <a:ext cx="1484312" cy="2152650"/>
          </a:xfrm>
          <a:custGeom>
            <a:avLst/>
            <a:gdLst>
              <a:gd name="connsiteX0" fmla="*/ 698500 w 1174750"/>
              <a:gd name="connsiteY0" fmla="*/ 11112 h 1703387"/>
              <a:gd name="connsiteX1" fmla="*/ 527050 w 1174750"/>
              <a:gd name="connsiteY1" fmla="*/ 68262 h 1703387"/>
              <a:gd name="connsiteX2" fmla="*/ 393700 w 1174750"/>
              <a:gd name="connsiteY2" fmla="*/ 68262 h 1703387"/>
              <a:gd name="connsiteX3" fmla="*/ 384175 w 1174750"/>
              <a:gd name="connsiteY3" fmla="*/ 163512 h 1703387"/>
              <a:gd name="connsiteX4" fmla="*/ 488950 w 1174750"/>
              <a:gd name="connsiteY4" fmla="*/ 296862 h 1703387"/>
              <a:gd name="connsiteX5" fmla="*/ 660400 w 1174750"/>
              <a:gd name="connsiteY5" fmla="*/ 373062 h 1703387"/>
              <a:gd name="connsiteX6" fmla="*/ 546100 w 1174750"/>
              <a:gd name="connsiteY6" fmla="*/ 554037 h 1703387"/>
              <a:gd name="connsiteX7" fmla="*/ 746125 w 1174750"/>
              <a:gd name="connsiteY7" fmla="*/ 363537 h 1703387"/>
              <a:gd name="connsiteX8" fmla="*/ 889000 w 1174750"/>
              <a:gd name="connsiteY8" fmla="*/ 420687 h 1703387"/>
              <a:gd name="connsiteX9" fmla="*/ 889000 w 1174750"/>
              <a:gd name="connsiteY9" fmla="*/ 287337 h 1703387"/>
              <a:gd name="connsiteX10" fmla="*/ 974725 w 1174750"/>
              <a:gd name="connsiteY10" fmla="*/ 430212 h 1703387"/>
              <a:gd name="connsiteX11" fmla="*/ 898525 w 1174750"/>
              <a:gd name="connsiteY11" fmla="*/ 534987 h 1703387"/>
              <a:gd name="connsiteX12" fmla="*/ 660400 w 1174750"/>
              <a:gd name="connsiteY12" fmla="*/ 858837 h 1703387"/>
              <a:gd name="connsiteX13" fmla="*/ 422275 w 1174750"/>
              <a:gd name="connsiteY13" fmla="*/ 1106487 h 1703387"/>
              <a:gd name="connsiteX14" fmla="*/ 155575 w 1174750"/>
              <a:gd name="connsiteY14" fmla="*/ 1173162 h 1703387"/>
              <a:gd name="connsiteX15" fmla="*/ 88900 w 1174750"/>
              <a:gd name="connsiteY15" fmla="*/ 1125537 h 1703387"/>
              <a:gd name="connsiteX16" fmla="*/ 12700 w 1174750"/>
              <a:gd name="connsiteY16" fmla="*/ 1230312 h 1703387"/>
              <a:gd name="connsiteX17" fmla="*/ 165100 w 1174750"/>
              <a:gd name="connsiteY17" fmla="*/ 1268412 h 1703387"/>
              <a:gd name="connsiteX18" fmla="*/ 479425 w 1174750"/>
              <a:gd name="connsiteY18" fmla="*/ 1144587 h 1703387"/>
              <a:gd name="connsiteX19" fmla="*/ 984250 w 1174750"/>
              <a:gd name="connsiteY19" fmla="*/ 563562 h 1703387"/>
              <a:gd name="connsiteX20" fmla="*/ 955675 w 1174750"/>
              <a:gd name="connsiteY20" fmla="*/ 725487 h 1703387"/>
              <a:gd name="connsiteX21" fmla="*/ 612775 w 1174750"/>
              <a:gd name="connsiteY21" fmla="*/ 1211262 h 1703387"/>
              <a:gd name="connsiteX22" fmla="*/ 450850 w 1174750"/>
              <a:gd name="connsiteY22" fmla="*/ 1535112 h 1703387"/>
              <a:gd name="connsiteX23" fmla="*/ 336550 w 1174750"/>
              <a:gd name="connsiteY23" fmla="*/ 1668462 h 1703387"/>
              <a:gd name="connsiteX24" fmla="*/ 574675 w 1174750"/>
              <a:gd name="connsiteY24" fmla="*/ 1677987 h 1703387"/>
              <a:gd name="connsiteX25" fmla="*/ 555625 w 1174750"/>
              <a:gd name="connsiteY25" fmla="*/ 1516062 h 1703387"/>
              <a:gd name="connsiteX26" fmla="*/ 812800 w 1174750"/>
              <a:gd name="connsiteY26" fmla="*/ 1144587 h 1703387"/>
              <a:gd name="connsiteX27" fmla="*/ 1108075 w 1174750"/>
              <a:gd name="connsiteY27" fmla="*/ 744537 h 1703387"/>
              <a:gd name="connsiteX28" fmla="*/ 1165225 w 1174750"/>
              <a:gd name="connsiteY28" fmla="*/ 392112 h 1703387"/>
              <a:gd name="connsiteX29" fmla="*/ 1050925 w 1174750"/>
              <a:gd name="connsiteY29" fmla="*/ 220662 h 1703387"/>
              <a:gd name="connsiteX30" fmla="*/ 1108075 w 1174750"/>
              <a:gd name="connsiteY30" fmla="*/ 134937 h 1703387"/>
              <a:gd name="connsiteX31" fmla="*/ 1031875 w 1174750"/>
              <a:gd name="connsiteY31" fmla="*/ 11112 h 1703387"/>
              <a:gd name="connsiteX32" fmla="*/ 984250 w 1174750"/>
              <a:gd name="connsiteY32" fmla="*/ 201612 h 1703387"/>
              <a:gd name="connsiteX33" fmla="*/ 946150 w 1174750"/>
              <a:gd name="connsiteY33" fmla="*/ 49212 h 1703387"/>
              <a:gd name="connsiteX34" fmla="*/ 850900 w 1174750"/>
              <a:gd name="connsiteY34" fmla="*/ 144462 h 1703387"/>
              <a:gd name="connsiteX35" fmla="*/ 774700 w 1174750"/>
              <a:gd name="connsiteY35" fmla="*/ 58737 h 1703387"/>
              <a:gd name="connsiteX36" fmla="*/ 698500 w 1174750"/>
              <a:gd name="connsiteY36" fmla="*/ 11112 h 1703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74750" h="1703387">
                <a:moveTo>
                  <a:pt x="698500" y="11112"/>
                </a:moveTo>
                <a:cubicBezTo>
                  <a:pt x="657225" y="12699"/>
                  <a:pt x="577850" y="58737"/>
                  <a:pt x="527050" y="68262"/>
                </a:cubicBezTo>
                <a:cubicBezTo>
                  <a:pt x="476250" y="77787"/>
                  <a:pt x="417513" y="52387"/>
                  <a:pt x="393700" y="68262"/>
                </a:cubicBezTo>
                <a:cubicBezTo>
                  <a:pt x="369888" y="84137"/>
                  <a:pt x="368300" y="125412"/>
                  <a:pt x="384175" y="163512"/>
                </a:cubicBezTo>
                <a:cubicBezTo>
                  <a:pt x="400050" y="201612"/>
                  <a:pt x="442913" y="261937"/>
                  <a:pt x="488950" y="296862"/>
                </a:cubicBezTo>
                <a:cubicBezTo>
                  <a:pt x="534987" y="331787"/>
                  <a:pt x="650875" y="330200"/>
                  <a:pt x="660400" y="373062"/>
                </a:cubicBezTo>
                <a:cubicBezTo>
                  <a:pt x="669925" y="415924"/>
                  <a:pt x="531813" y="555624"/>
                  <a:pt x="546100" y="554037"/>
                </a:cubicBezTo>
                <a:cubicBezTo>
                  <a:pt x="560387" y="552450"/>
                  <a:pt x="688975" y="385762"/>
                  <a:pt x="746125" y="363537"/>
                </a:cubicBezTo>
                <a:cubicBezTo>
                  <a:pt x="803275" y="341312"/>
                  <a:pt x="865188" y="433387"/>
                  <a:pt x="889000" y="420687"/>
                </a:cubicBezTo>
                <a:cubicBezTo>
                  <a:pt x="912813" y="407987"/>
                  <a:pt x="874713" y="285750"/>
                  <a:pt x="889000" y="287337"/>
                </a:cubicBezTo>
                <a:cubicBezTo>
                  <a:pt x="903287" y="288924"/>
                  <a:pt x="973138" y="388937"/>
                  <a:pt x="974725" y="430212"/>
                </a:cubicBezTo>
                <a:cubicBezTo>
                  <a:pt x="976312" y="471487"/>
                  <a:pt x="898525" y="534987"/>
                  <a:pt x="898525" y="534987"/>
                </a:cubicBezTo>
                <a:cubicBezTo>
                  <a:pt x="846138" y="606424"/>
                  <a:pt x="739775" y="763587"/>
                  <a:pt x="660400" y="858837"/>
                </a:cubicBezTo>
                <a:cubicBezTo>
                  <a:pt x="581025" y="954087"/>
                  <a:pt x="506413" y="1054100"/>
                  <a:pt x="422275" y="1106487"/>
                </a:cubicBezTo>
                <a:cubicBezTo>
                  <a:pt x="338138" y="1158875"/>
                  <a:pt x="211137" y="1169987"/>
                  <a:pt x="155575" y="1173162"/>
                </a:cubicBezTo>
                <a:cubicBezTo>
                  <a:pt x="100013" y="1176337"/>
                  <a:pt x="112713" y="1116012"/>
                  <a:pt x="88900" y="1125537"/>
                </a:cubicBezTo>
                <a:cubicBezTo>
                  <a:pt x="65088" y="1135062"/>
                  <a:pt x="0" y="1206500"/>
                  <a:pt x="12700" y="1230312"/>
                </a:cubicBezTo>
                <a:cubicBezTo>
                  <a:pt x="25400" y="1254125"/>
                  <a:pt x="87313" y="1282700"/>
                  <a:pt x="165100" y="1268412"/>
                </a:cubicBezTo>
                <a:cubicBezTo>
                  <a:pt x="242888" y="1254125"/>
                  <a:pt x="342900" y="1262062"/>
                  <a:pt x="479425" y="1144587"/>
                </a:cubicBezTo>
                <a:cubicBezTo>
                  <a:pt x="615950" y="1027112"/>
                  <a:pt x="904875" y="633412"/>
                  <a:pt x="984250" y="563562"/>
                </a:cubicBezTo>
                <a:cubicBezTo>
                  <a:pt x="1063625" y="493712"/>
                  <a:pt x="1017588" y="617537"/>
                  <a:pt x="955675" y="725487"/>
                </a:cubicBezTo>
                <a:cubicBezTo>
                  <a:pt x="893762" y="833437"/>
                  <a:pt x="696912" y="1076325"/>
                  <a:pt x="612775" y="1211262"/>
                </a:cubicBezTo>
                <a:cubicBezTo>
                  <a:pt x="528638" y="1346199"/>
                  <a:pt x="496888" y="1458912"/>
                  <a:pt x="450850" y="1535112"/>
                </a:cubicBezTo>
                <a:cubicBezTo>
                  <a:pt x="404813" y="1611312"/>
                  <a:pt x="315913" y="1644650"/>
                  <a:pt x="336550" y="1668462"/>
                </a:cubicBezTo>
                <a:cubicBezTo>
                  <a:pt x="357187" y="1692274"/>
                  <a:pt x="538163" y="1703387"/>
                  <a:pt x="574675" y="1677987"/>
                </a:cubicBezTo>
                <a:cubicBezTo>
                  <a:pt x="611187" y="1652587"/>
                  <a:pt x="515938" y="1604962"/>
                  <a:pt x="555625" y="1516062"/>
                </a:cubicBezTo>
                <a:cubicBezTo>
                  <a:pt x="595313" y="1427162"/>
                  <a:pt x="720725" y="1273174"/>
                  <a:pt x="812800" y="1144587"/>
                </a:cubicBezTo>
                <a:cubicBezTo>
                  <a:pt x="904875" y="1016000"/>
                  <a:pt x="1049338" y="869950"/>
                  <a:pt x="1108075" y="744537"/>
                </a:cubicBezTo>
                <a:cubicBezTo>
                  <a:pt x="1166813" y="619125"/>
                  <a:pt x="1174750" y="479424"/>
                  <a:pt x="1165225" y="392112"/>
                </a:cubicBezTo>
                <a:cubicBezTo>
                  <a:pt x="1155700" y="304800"/>
                  <a:pt x="1060450" y="263524"/>
                  <a:pt x="1050925" y="220662"/>
                </a:cubicBezTo>
                <a:cubicBezTo>
                  <a:pt x="1041400" y="177800"/>
                  <a:pt x="1111250" y="169862"/>
                  <a:pt x="1108075" y="134937"/>
                </a:cubicBezTo>
                <a:cubicBezTo>
                  <a:pt x="1104900" y="100012"/>
                  <a:pt x="1052512" y="0"/>
                  <a:pt x="1031875" y="11112"/>
                </a:cubicBezTo>
                <a:cubicBezTo>
                  <a:pt x="1011238" y="22224"/>
                  <a:pt x="998538" y="195262"/>
                  <a:pt x="984250" y="201612"/>
                </a:cubicBezTo>
                <a:cubicBezTo>
                  <a:pt x="969962" y="207962"/>
                  <a:pt x="968375" y="58737"/>
                  <a:pt x="946150" y="49212"/>
                </a:cubicBezTo>
                <a:cubicBezTo>
                  <a:pt x="923925" y="39687"/>
                  <a:pt x="879475" y="142875"/>
                  <a:pt x="850900" y="144462"/>
                </a:cubicBezTo>
                <a:cubicBezTo>
                  <a:pt x="822325" y="146050"/>
                  <a:pt x="796925" y="87312"/>
                  <a:pt x="774700" y="58737"/>
                </a:cubicBezTo>
                <a:cubicBezTo>
                  <a:pt x="752475" y="30162"/>
                  <a:pt x="739775" y="9525"/>
                  <a:pt x="698500" y="11112"/>
                </a:cubicBezTo>
                <a:close/>
              </a:path>
            </a:pathLst>
          </a:cu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3" name="Volný tvar 12">
            <a:extLst>
              <a:ext uri="{FF2B5EF4-FFF2-40B4-BE49-F238E27FC236}">
                <a16:creationId xmlns:a16="http://schemas.microsoft.com/office/drawing/2014/main" id="{F848F805-0765-4780-8149-5ED5A9FC315E}"/>
              </a:ext>
            </a:extLst>
          </p:cNvPr>
          <p:cNvSpPr/>
          <p:nvPr/>
        </p:nvSpPr>
        <p:spPr>
          <a:xfrm>
            <a:off x="5638801" y="1090613"/>
            <a:ext cx="1196975" cy="563562"/>
          </a:xfrm>
          <a:custGeom>
            <a:avLst/>
            <a:gdLst>
              <a:gd name="connsiteX0" fmla="*/ 385762 w 947737"/>
              <a:gd name="connsiteY0" fmla="*/ 423862 h 446087"/>
              <a:gd name="connsiteX1" fmla="*/ 280987 w 947737"/>
              <a:gd name="connsiteY1" fmla="*/ 319087 h 446087"/>
              <a:gd name="connsiteX2" fmla="*/ 147637 w 947737"/>
              <a:gd name="connsiteY2" fmla="*/ 338137 h 446087"/>
              <a:gd name="connsiteX3" fmla="*/ 14287 w 947737"/>
              <a:gd name="connsiteY3" fmla="*/ 366712 h 446087"/>
              <a:gd name="connsiteX4" fmla="*/ 233362 w 947737"/>
              <a:gd name="connsiteY4" fmla="*/ 271462 h 446087"/>
              <a:gd name="connsiteX5" fmla="*/ 204787 w 947737"/>
              <a:gd name="connsiteY5" fmla="*/ 100012 h 446087"/>
              <a:gd name="connsiteX6" fmla="*/ 290512 w 947737"/>
              <a:gd name="connsiteY6" fmla="*/ 176212 h 446087"/>
              <a:gd name="connsiteX7" fmla="*/ 385762 w 947737"/>
              <a:gd name="connsiteY7" fmla="*/ 14287 h 446087"/>
              <a:gd name="connsiteX8" fmla="*/ 481012 w 947737"/>
              <a:gd name="connsiteY8" fmla="*/ 90487 h 446087"/>
              <a:gd name="connsiteX9" fmla="*/ 595312 w 947737"/>
              <a:gd name="connsiteY9" fmla="*/ 52387 h 446087"/>
              <a:gd name="connsiteX10" fmla="*/ 642937 w 947737"/>
              <a:gd name="connsiteY10" fmla="*/ 147637 h 446087"/>
              <a:gd name="connsiteX11" fmla="*/ 795337 w 947737"/>
              <a:gd name="connsiteY11" fmla="*/ 71437 h 446087"/>
              <a:gd name="connsiteX12" fmla="*/ 728662 w 947737"/>
              <a:gd name="connsiteY12" fmla="*/ 138112 h 446087"/>
              <a:gd name="connsiteX13" fmla="*/ 890587 w 947737"/>
              <a:gd name="connsiteY13" fmla="*/ 157162 h 446087"/>
              <a:gd name="connsiteX14" fmla="*/ 795337 w 947737"/>
              <a:gd name="connsiteY14" fmla="*/ 185737 h 446087"/>
              <a:gd name="connsiteX15" fmla="*/ 919162 w 947737"/>
              <a:gd name="connsiteY15" fmla="*/ 280987 h 446087"/>
              <a:gd name="connsiteX16" fmla="*/ 928687 w 947737"/>
              <a:gd name="connsiteY16" fmla="*/ 338137 h 446087"/>
              <a:gd name="connsiteX17" fmla="*/ 804862 w 947737"/>
              <a:gd name="connsiteY17" fmla="*/ 271462 h 446087"/>
              <a:gd name="connsiteX18" fmla="*/ 842962 w 947737"/>
              <a:gd name="connsiteY18" fmla="*/ 423862 h 446087"/>
              <a:gd name="connsiteX19" fmla="*/ 671512 w 947737"/>
              <a:gd name="connsiteY19" fmla="*/ 347662 h 446087"/>
              <a:gd name="connsiteX20" fmla="*/ 538162 w 947737"/>
              <a:gd name="connsiteY20" fmla="*/ 433387 h 446087"/>
              <a:gd name="connsiteX21" fmla="*/ 385762 w 947737"/>
              <a:gd name="connsiteY21" fmla="*/ 423862 h 44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7737" h="446087">
                <a:moveTo>
                  <a:pt x="385762" y="423862"/>
                </a:moveTo>
                <a:cubicBezTo>
                  <a:pt x="342900" y="404812"/>
                  <a:pt x="320674" y="333374"/>
                  <a:pt x="280987" y="319087"/>
                </a:cubicBezTo>
                <a:cubicBezTo>
                  <a:pt x="241300" y="304800"/>
                  <a:pt x="192087" y="330200"/>
                  <a:pt x="147637" y="338137"/>
                </a:cubicBezTo>
                <a:cubicBezTo>
                  <a:pt x="103187" y="346074"/>
                  <a:pt x="0" y="377825"/>
                  <a:pt x="14287" y="366712"/>
                </a:cubicBezTo>
                <a:cubicBezTo>
                  <a:pt x="28575" y="355600"/>
                  <a:pt x="201612" y="315912"/>
                  <a:pt x="233362" y="271462"/>
                </a:cubicBezTo>
                <a:cubicBezTo>
                  <a:pt x="265112" y="227012"/>
                  <a:pt x="195262" y="115887"/>
                  <a:pt x="204787" y="100012"/>
                </a:cubicBezTo>
                <a:cubicBezTo>
                  <a:pt x="214312" y="84137"/>
                  <a:pt x="260350" y="190499"/>
                  <a:pt x="290512" y="176212"/>
                </a:cubicBezTo>
                <a:cubicBezTo>
                  <a:pt x="320674" y="161925"/>
                  <a:pt x="354012" y="28575"/>
                  <a:pt x="385762" y="14287"/>
                </a:cubicBezTo>
                <a:cubicBezTo>
                  <a:pt x="417512" y="0"/>
                  <a:pt x="446087" y="84137"/>
                  <a:pt x="481012" y="90487"/>
                </a:cubicBezTo>
                <a:cubicBezTo>
                  <a:pt x="515937" y="96837"/>
                  <a:pt x="568325" y="42862"/>
                  <a:pt x="595312" y="52387"/>
                </a:cubicBezTo>
                <a:cubicBezTo>
                  <a:pt x="622299" y="61912"/>
                  <a:pt x="609600" y="144462"/>
                  <a:pt x="642937" y="147637"/>
                </a:cubicBezTo>
                <a:cubicBezTo>
                  <a:pt x="676274" y="150812"/>
                  <a:pt x="781050" y="73024"/>
                  <a:pt x="795337" y="71437"/>
                </a:cubicBezTo>
                <a:cubicBezTo>
                  <a:pt x="809624" y="69850"/>
                  <a:pt x="712787" y="123825"/>
                  <a:pt x="728662" y="138112"/>
                </a:cubicBezTo>
                <a:cubicBezTo>
                  <a:pt x="744537" y="152400"/>
                  <a:pt x="879475" y="149225"/>
                  <a:pt x="890587" y="157162"/>
                </a:cubicBezTo>
                <a:cubicBezTo>
                  <a:pt x="901700" y="165100"/>
                  <a:pt x="790575" y="165100"/>
                  <a:pt x="795337" y="185737"/>
                </a:cubicBezTo>
                <a:cubicBezTo>
                  <a:pt x="800099" y="206374"/>
                  <a:pt x="896937" y="255587"/>
                  <a:pt x="919162" y="280987"/>
                </a:cubicBezTo>
                <a:cubicBezTo>
                  <a:pt x="941387" y="306387"/>
                  <a:pt x="947737" y="339724"/>
                  <a:pt x="928687" y="338137"/>
                </a:cubicBezTo>
                <a:cubicBezTo>
                  <a:pt x="909637" y="336550"/>
                  <a:pt x="819149" y="257175"/>
                  <a:pt x="804862" y="271462"/>
                </a:cubicBezTo>
                <a:cubicBezTo>
                  <a:pt x="790575" y="285749"/>
                  <a:pt x="865187" y="411162"/>
                  <a:pt x="842962" y="423862"/>
                </a:cubicBezTo>
                <a:cubicBezTo>
                  <a:pt x="820737" y="436562"/>
                  <a:pt x="722312" y="346075"/>
                  <a:pt x="671512" y="347662"/>
                </a:cubicBezTo>
                <a:cubicBezTo>
                  <a:pt x="620712" y="349250"/>
                  <a:pt x="588962" y="420687"/>
                  <a:pt x="538162" y="433387"/>
                </a:cubicBezTo>
                <a:cubicBezTo>
                  <a:pt x="487362" y="446087"/>
                  <a:pt x="428625" y="442912"/>
                  <a:pt x="385762" y="423862"/>
                </a:cubicBezTo>
                <a:close/>
              </a:path>
            </a:pathLst>
          </a:cu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3" name="Volný tvar 22">
            <a:extLst>
              <a:ext uri="{FF2B5EF4-FFF2-40B4-BE49-F238E27FC236}">
                <a16:creationId xmlns:a16="http://schemas.microsoft.com/office/drawing/2014/main" id="{F23144DB-EC37-4A4A-8E62-47D5D3D70160}"/>
              </a:ext>
            </a:extLst>
          </p:cNvPr>
          <p:cNvSpPr/>
          <p:nvPr/>
        </p:nvSpPr>
        <p:spPr>
          <a:xfrm>
            <a:off x="6410325" y="3933825"/>
            <a:ext cx="971550" cy="717550"/>
          </a:xfrm>
          <a:custGeom>
            <a:avLst/>
            <a:gdLst>
              <a:gd name="connsiteX0" fmla="*/ 79375 w 768350"/>
              <a:gd name="connsiteY0" fmla="*/ 241300 h 711200"/>
              <a:gd name="connsiteX1" fmla="*/ 3175 w 768350"/>
              <a:gd name="connsiteY1" fmla="*/ 41275 h 711200"/>
              <a:gd name="connsiteX2" fmla="*/ 60325 w 768350"/>
              <a:gd name="connsiteY2" fmla="*/ 117475 h 711200"/>
              <a:gd name="connsiteX3" fmla="*/ 60325 w 768350"/>
              <a:gd name="connsiteY3" fmla="*/ 12700 h 711200"/>
              <a:gd name="connsiteX4" fmla="*/ 88900 w 768350"/>
              <a:gd name="connsiteY4" fmla="*/ 127000 h 711200"/>
              <a:gd name="connsiteX5" fmla="*/ 107950 w 768350"/>
              <a:gd name="connsiteY5" fmla="*/ 3175 h 711200"/>
              <a:gd name="connsiteX6" fmla="*/ 117475 w 768350"/>
              <a:gd name="connsiteY6" fmla="*/ 107950 h 711200"/>
              <a:gd name="connsiteX7" fmla="*/ 146050 w 768350"/>
              <a:gd name="connsiteY7" fmla="*/ 22225 h 711200"/>
              <a:gd name="connsiteX8" fmla="*/ 165100 w 768350"/>
              <a:gd name="connsiteY8" fmla="*/ 107950 h 711200"/>
              <a:gd name="connsiteX9" fmla="*/ 250825 w 768350"/>
              <a:gd name="connsiteY9" fmla="*/ 31750 h 711200"/>
              <a:gd name="connsiteX10" fmla="*/ 174625 w 768350"/>
              <a:gd name="connsiteY10" fmla="*/ 165100 h 711200"/>
              <a:gd name="connsiteX11" fmla="*/ 231775 w 768350"/>
              <a:gd name="connsiteY11" fmla="*/ 327025 h 711200"/>
              <a:gd name="connsiteX12" fmla="*/ 555625 w 768350"/>
              <a:gd name="connsiteY12" fmla="*/ 574675 h 711200"/>
              <a:gd name="connsiteX13" fmla="*/ 736600 w 768350"/>
              <a:gd name="connsiteY13" fmla="*/ 536575 h 711200"/>
              <a:gd name="connsiteX14" fmla="*/ 746125 w 768350"/>
              <a:gd name="connsiteY14" fmla="*/ 593725 h 711200"/>
              <a:gd name="connsiteX15" fmla="*/ 622300 w 768350"/>
              <a:gd name="connsiteY15" fmla="*/ 641350 h 711200"/>
              <a:gd name="connsiteX16" fmla="*/ 622300 w 768350"/>
              <a:gd name="connsiteY16" fmla="*/ 641350 h 711200"/>
              <a:gd name="connsiteX17" fmla="*/ 612775 w 768350"/>
              <a:gd name="connsiteY17" fmla="*/ 698500 h 711200"/>
              <a:gd name="connsiteX18" fmla="*/ 593725 w 768350"/>
              <a:gd name="connsiteY18" fmla="*/ 622300 h 711200"/>
              <a:gd name="connsiteX19" fmla="*/ 555625 w 768350"/>
              <a:gd name="connsiteY19" fmla="*/ 584200 h 711200"/>
              <a:gd name="connsiteX20" fmla="*/ 536575 w 768350"/>
              <a:gd name="connsiteY20" fmla="*/ 660400 h 711200"/>
              <a:gd name="connsiteX21" fmla="*/ 517525 w 768350"/>
              <a:gd name="connsiteY21" fmla="*/ 698500 h 711200"/>
              <a:gd name="connsiteX22" fmla="*/ 498475 w 768350"/>
              <a:gd name="connsiteY22" fmla="*/ 584200 h 711200"/>
              <a:gd name="connsiteX23" fmla="*/ 327025 w 768350"/>
              <a:gd name="connsiteY23" fmla="*/ 498475 h 711200"/>
              <a:gd name="connsiteX24" fmla="*/ 79375 w 768350"/>
              <a:gd name="connsiteY24" fmla="*/ 241300 h 711200"/>
              <a:gd name="connsiteX0" fmla="*/ 79375 w 768350"/>
              <a:gd name="connsiteY0" fmla="*/ 241300 h 711200"/>
              <a:gd name="connsiteX1" fmla="*/ 3175 w 768350"/>
              <a:gd name="connsiteY1" fmla="*/ 41275 h 711200"/>
              <a:gd name="connsiteX2" fmla="*/ 60325 w 768350"/>
              <a:gd name="connsiteY2" fmla="*/ 117475 h 711200"/>
              <a:gd name="connsiteX3" fmla="*/ 60325 w 768350"/>
              <a:gd name="connsiteY3" fmla="*/ 12700 h 711200"/>
              <a:gd name="connsiteX4" fmla="*/ 88900 w 768350"/>
              <a:gd name="connsiteY4" fmla="*/ 127000 h 711200"/>
              <a:gd name="connsiteX5" fmla="*/ 107950 w 768350"/>
              <a:gd name="connsiteY5" fmla="*/ 3175 h 711200"/>
              <a:gd name="connsiteX6" fmla="*/ 117475 w 768350"/>
              <a:gd name="connsiteY6" fmla="*/ 107950 h 711200"/>
              <a:gd name="connsiteX7" fmla="*/ 146050 w 768350"/>
              <a:gd name="connsiteY7" fmla="*/ 22225 h 711200"/>
              <a:gd name="connsiteX8" fmla="*/ 165100 w 768350"/>
              <a:gd name="connsiteY8" fmla="*/ 107950 h 711200"/>
              <a:gd name="connsiteX9" fmla="*/ 250825 w 768350"/>
              <a:gd name="connsiteY9" fmla="*/ 31750 h 711200"/>
              <a:gd name="connsiteX10" fmla="*/ 174625 w 768350"/>
              <a:gd name="connsiteY10" fmla="*/ 165100 h 711200"/>
              <a:gd name="connsiteX11" fmla="*/ 231775 w 768350"/>
              <a:gd name="connsiteY11" fmla="*/ 327025 h 711200"/>
              <a:gd name="connsiteX12" fmla="*/ 555625 w 768350"/>
              <a:gd name="connsiteY12" fmla="*/ 574675 h 711200"/>
              <a:gd name="connsiteX13" fmla="*/ 736600 w 768350"/>
              <a:gd name="connsiteY13" fmla="*/ 536575 h 711200"/>
              <a:gd name="connsiteX14" fmla="*/ 746125 w 768350"/>
              <a:gd name="connsiteY14" fmla="*/ 593725 h 711200"/>
              <a:gd name="connsiteX15" fmla="*/ 622300 w 768350"/>
              <a:gd name="connsiteY15" fmla="*/ 641350 h 711200"/>
              <a:gd name="connsiteX16" fmla="*/ 622300 w 768350"/>
              <a:gd name="connsiteY16" fmla="*/ 641350 h 711200"/>
              <a:gd name="connsiteX17" fmla="*/ 612775 w 768350"/>
              <a:gd name="connsiteY17" fmla="*/ 698500 h 711200"/>
              <a:gd name="connsiteX18" fmla="*/ 593725 w 768350"/>
              <a:gd name="connsiteY18" fmla="*/ 622300 h 711200"/>
              <a:gd name="connsiteX19" fmla="*/ 600199 w 768350"/>
              <a:gd name="connsiteY19" fmla="*/ 602481 h 711200"/>
              <a:gd name="connsiteX20" fmla="*/ 536575 w 768350"/>
              <a:gd name="connsiteY20" fmla="*/ 660400 h 711200"/>
              <a:gd name="connsiteX21" fmla="*/ 517525 w 768350"/>
              <a:gd name="connsiteY21" fmla="*/ 698500 h 711200"/>
              <a:gd name="connsiteX22" fmla="*/ 498475 w 768350"/>
              <a:gd name="connsiteY22" fmla="*/ 584200 h 711200"/>
              <a:gd name="connsiteX23" fmla="*/ 327025 w 768350"/>
              <a:gd name="connsiteY23" fmla="*/ 498475 h 711200"/>
              <a:gd name="connsiteX24" fmla="*/ 79375 w 768350"/>
              <a:gd name="connsiteY24" fmla="*/ 241300 h 711200"/>
              <a:gd name="connsiteX0" fmla="*/ 79375 w 768350"/>
              <a:gd name="connsiteY0" fmla="*/ 241300 h 711200"/>
              <a:gd name="connsiteX1" fmla="*/ 3175 w 768350"/>
              <a:gd name="connsiteY1" fmla="*/ 41275 h 711200"/>
              <a:gd name="connsiteX2" fmla="*/ 60325 w 768350"/>
              <a:gd name="connsiteY2" fmla="*/ 117475 h 711200"/>
              <a:gd name="connsiteX3" fmla="*/ 60325 w 768350"/>
              <a:gd name="connsiteY3" fmla="*/ 12700 h 711200"/>
              <a:gd name="connsiteX4" fmla="*/ 88900 w 768350"/>
              <a:gd name="connsiteY4" fmla="*/ 127000 h 711200"/>
              <a:gd name="connsiteX5" fmla="*/ 107950 w 768350"/>
              <a:gd name="connsiteY5" fmla="*/ 3175 h 711200"/>
              <a:gd name="connsiteX6" fmla="*/ 117475 w 768350"/>
              <a:gd name="connsiteY6" fmla="*/ 107950 h 711200"/>
              <a:gd name="connsiteX7" fmla="*/ 146050 w 768350"/>
              <a:gd name="connsiteY7" fmla="*/ 22225 h 711200"/>
              <a:gd name="connsiteX8" fmla="*/ 165100 w 768350"/>
              <a:gd name="connsiteY8" fmla="*/ 107950 h 711200"/>
              <a:gd name="connsiteX9" fmla="*/ 250825 w 768350"/>
              <a:gd name="connsiteY9" fmla="*/ 31750 h 711200"/>
              <a:gd name="connsiteX10" fmla="*/ 174625 w 768350"/>
              <a:gd name="connsiteY10" fmla="*/ 165100 h 711200"/>
              <a:gd name="connsiteX11" fmla="*/ 231775 w 768350"/>
              <a:gd name="connsiteY11" fmla="*/ 327025 h 711200"/>
              <a:gd name="connsiteX12" fmla="*/ 555625 w 768350"/>
              <a:gd name="connsiteY12" fmla="*/ 574675 h 711200"/>
              <a:gd name="connsiteX13" fmla="*/ 736600 w 768350"/>
              <a:gd name="connsiteY13" fmla="*/ 536575 h 711200"/>
              <a:gd name="connsiteX14" fmla="*/ 746125 w 768350"/>
              <a:gd name="connsiteY14" fmla="*/ 593725 h 711200"/>
              <a:gd name="connsiteX15" fmla="*/ 622300 w 768350"/>
              <a:gd name="connsiteY15" fmla="*/ 641350 h 711200"/>
              <a:gd name="connsiteX16" fmla="*/ 622300 w 768350"/>
              <a:gd name="connsiteY16" fmla="*/ 641350 h 711200"/>
              <a:gd name="connsiteX17" fmla="*/ 612775 w 768350"/>
              <a:gd name="connsiteY17" fmla="*/ 698500 h 711200"/>
              <a:gd name="connsiteX18" fmla="*/ 593725 w 768350"/>
              <a:gd name="connsiteY18" fmla="*/ 622300 h 711200"/>
              <a:gd name="connsiteX19" fmla="*/ 536575 w 768350"/>
              <a:gd name="connsiteY19" fmla="*/ 660400 h 711200"/>
              <a:gd name="connsiteX20" fmla="*/ 517525 w 768350"/>
              <a:gd name="connsiteY20" fmla="*/ 698500 h 711200"/>
              <a:gd name="connsiteX21" fmla="*/ 498475 w 768350"/>
              <a:gd name="connsiteY21" fmla="*/ 584200 h 711200"/>
              <a:gd name="connsiteX22" fmla="*/ 327025 w 768350"/>
              <a:gd name="connsiteY22" fmla="*/ 498475 h 711200"/>
              <a:gd name="connsiteX23" fmla="*/ 79375 w 768350"/>
              <a:gd name="connsiteY23" fmla="*/ 241300 h 711200"/>
              <a:gd name="connsiteX0" fmla="*/ 79375 w 768350"/>
              <a:gd name="connsiteY0" fmla="*/ 241300 h 711200"/>
              <a:gd name="connsiteX1" fmla="*/ 3175 w 768350"/>
              <a:gd name="connsiteY1" fmla="*/ 41275 h 711200"/>
              <a:gd name="connsiteX2" fmla="*/ 60325 w 768350"/>
              <a:gd name="connsiteY2" fmla="*/ 117475 h 711200"/>
              <a:gd name="connsiteX3" fmla="*/ 60325 w 768350"/>
              <a:gd name="connsiteY3" fmla="*/ 12700 h 711200"/>
              <a:gd name="connsiteX4" fmla="*/ 88900 w 768350"/>
              <a:gd name="connsiteY4" fmla="*/ 127000 h 711200"/>
              <a:gd name="connsiteX5" fmla="*/ 107950 w 768350"/>
              <a:gd name="connsiteY5" fmla="*/ 3175 h 711200"/>
              <a:gd name="connsiteX6" fmla="*/ 117475 w 768350"/>
              <a:gd name="connsiteY6" fmla="*/ 107950 h 711200"/>
              <a:gd name="connsiteX7" fmla="*/ 146050 w 768350"/>
              <a:gd name="connsiteY7" fmla="*/ 22225 h 711200"/>
              <a:gd name="connsiteX8" fmla="*/ 165100 w 768350"/>
              <a:gd name="connsiteY8" fmla="*/ 107950 h 711200"/>
              <a:gd name="connsiteX9" fmla="*/ 250825 w 768350"/>
              <a:gd name="connsiteY9" fmla="*/ 31750 h 711200"/>
              <a:gd name="connsiteX10" fmla="*/ 174625 w 768350"/>
              <a:gd name="connsiteY10" fmla="*/ 165100 h 711200"/>
              <a:gd name="connsiteX11" fmla="*/ 231775 w 768350"/>
              <a:gd name="connsiteY11" fmla="*/ 327025 h 711200"/>
              <a:gd name="connsiteX12" fmla="*/ 555625 w 768350"/>
              <a:gd name="connsiteY12" fmla="*/ 574675 h 711200"/>
              <a:gd name="connsiteX13" fmla="*/ 736600 w 768350"/>
              <a:gd name="connsiteY13" fmla="*/ 536575 h 711200"/>
              <a:gd name="connsiteX14" fmla="*/ 746125 w 768350"/>
              <a:gd name="connsiteY14" fmla="*/ 593725 h 711200"/>
              <a:gd name="connsiteX15" fmla="*/ 622300 w 768350"/>
              <a:gd name="connsiteY15" fmla="*/ 641350 h 711200"/>
              <a:gd name="connsiteX16" fmla="*/ 622300 w 768350"/>
              <a:gd name="connsiteY16" fmla="*/ 641350 h 711200"/>
              <a:gd name="connsiteX17" fmla="*/ 612775 w 768350"/>
              <a:gd name="connsiteY17" fmla="*/ 698500 h 711200"/>
              <a:gd name="connsiteX18" fmla="*/ 536575 w 768350"/>
              <a:gd name="connsiteY18" fmla="*/ 660400 h 711200"/>
              <a:gd name="connsiteX19" fmla="*/ 517525 w 768350"/>
              <a:gd name="connsiteY19" fmla="*/ 698500 h 711200"/>
              <a:gd name="connsiteX20" fmla="*/ 498475 w 768350"/>
              <a:gd name="connsiteY20" fmla="*/ 584200 h 711200"/>
              <a:gd name="connsiteX21" fmla="*/ 327025 w 768350"/>
              <a:gd name="connsiteY21" fmla="*/ 498475 h 711200"/>
              <a:gd name="connsiteX22" fmla="*/ 79375 w 768350"/>
              <a:gd name="connsiteY22" fmla="*/ 241300 h 71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8350" h="711200">
                <a:moveTo>
                  <a:pt x="79375" y="241300"/>
                </a:moveTo>
                <a:cubicBezTo>
                  <a:pt x="25400" y="165100"/>
                  <a:pt x="6350" y="61913"/>
                  <a:pt x="3175" y="41275"/>
                </a:cubicBezTo>
                <a:cubicBezTo>
                  <a:pt x="0" y="20638"/>
                  <a:pt x="50800" y="122238"/>
                  <a:pt x="60325" y="117475"/>
                </a:cubicBezTo>
                <a:cubicBezTo>
                  <a:pt x="69850" y="112712"/>
                  <a:pt x="55563" y="11113"/>
                  <a:pt x="60325" y="12700"/>
                </a:cubicBezTo>
                <a:cubicBezTo>
                  <a:pt x="65087" y="14287"/>
                  <a:pt x="80962" y="128588"/>
                  <a:pt x="88900" y="127000"/>
                </a:cubicBezTo>
                <a:cubicBezTo>
                  <a:pt x="96838" y="125412"/>
                  <a:pt x="103188" y="6350"/>
                  <a:pt x="107950" y="3175"/>
                </a:cubicBezTo>
                <a:cubicBezTo>
                  <a:pt x="112712" y="0"/>
                  <a:pt x="111125" y="104775"/>
                  <a:pt x="117475" y="107950"/>
                </a:cubicBezTo>
                <a:cubicBezTo>
                  <a:pt x="123825" y="111125"/>
                  <a:pt x="138113" y="22225"/>
                  <a:pt x="146050" y="22225"/>
                </a:cubicBezTo>
                <a:cubicBezTo>
                  <a:pt x="153987" y="22225"/>
                  <a:pt x="147638" y="106363"/>
                  <a:pt x="165100" y="107950"/>
                </a:cubicBezTo>
                <a:cubicBezTo>
                  <a:pt x="182562" y="109537"/>
                  <a:pt x="249238" y="22225"/>
                  <a:pt x="250825" y="31750"/>
                </a:cubicBezTo>
                <a:cubicBezTo>
                  <a:pt x="252413" y="41275"/>
                  <a:pt x="177800" y="115888"/>
                  <a:pt x="174625" y="165100"/>
                </a:cubicBezTo>
                <a:cubicBezTo>
                  <a:pt x="171450" y="214312"/>
                  <a:pt x="168275" y="258763"/>
                  <a:pt x="231775" y="327025"/>
                </a:cubicBezTo>
                <a:cubicBezTo>
                  <a:pt x="295275" y="395287"/>
                  <a:pt x="471488" y="539750"/>
                  <a:pt x="555625" y="574675"/>
                </a:cubicBezTo>
                <a:cubicBezTo>
                  <a:pt x="639763" y="609600"/>
                  <a:pt x="704850" y="533400"/>
                  <a:pt x="736600" y="536575"/>
                </a:cubicBezTo>
                <a:cubicBezTo>
                  <a:pt x="768350" y="539750"/>
                  <a:pt x="765175" y="576263"/>
                  <a:pt x="746125" y="593725"/>
                </a:cubicBezTo>
                <a:cubicBezTo>
                  <a:pt x="727075" y="611187"/>
                  <a:pt x="622300" y="641350"/>
                  <a:pt x="622300" y="641350"/>
                </a:cubicBezTo>
                <a:lnTo>
                  <a:pt x="622300" y="641350"/>
                </a:lnTo>
                <a:cubicBezTo>
                  <a:pt x="620713" y="650875"/>
                  <a:pt x="627062" y="695325"/>
                  <a:pt x="612775" y="698500"/>
                </a:cubicBezTo>
                <a:cubicBezTo>
                  <a:pt x="598488" y="701675"/>
                  <a:pt x="552450" y="660400"/>
                  <a:pt x="536575" y="660400"/>
                </a:cubicBezTo>
                <a:cubicBezTo>
                  <a:pt x="520700" y="660400"/>
                  <a:pt x="523875" y="711200"/>
                  <a:pt x="517525" y="698500"/>
                </a:cubicBezTo>
                <a:cubicBezTo>
                  <a:pt x="511175" y="685800"/>
                  <a:pt x="530225" y="617537"/>
                  <a:pt x="498475" y="584200"/>
                </a:cubicBezTo>
                <a:cubicBezTo>
                  <a:pt x="466725" y="550863"/>
                  <a:pt x="396875" y="549275"/>
                  <a:pt x="327025" y="498475"/>
                </a:cubicBezTo>
                <a:cubicBezTo>
                  <a:pt x="257175" y="447675"/>
                  <a:pt x="133350" y="317500"/>
                  <a:pt x="79375" y="24130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30740" name="TextovéPole 111">
            <a:extLst>
              <a:ext uri="{FF2B5EF4-FFF2-40B4-BE49-F238E27FC236}">
                <a16:creationId xmlns:a16="http://schemas.microsoft.com/office/drawing/2014/main" id="{1AF7214C-1576-48FB-8AF6-96A507B7CDCC}"/>
              </a:ext>
            </a:extLst>
          </p:cNvPr>
          <p:cNvSpPr txBox="1">
            <a:spLocks noChangeArrowheads="1"/>
          </p:cNvSpPr>
          <p:nvPr/>
        </p:nvSpPr>
        <p:spPr bwMode="auto">
          <a:xfrm>
            <a:off x="2896770" y="874713"/>
            <a:ext cx="12025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cs-CZ" altLang="cs-CZ" sz="1400" b="1"/>
              <a:t>THIRD</a:t>
            </a:r>
          </a:p>
          <a:p>
            <a:pPr algn="ctr" eaLnBrk="1" hangingPunct="1"/>
            <a:r>
              <a:rPr lang="cs-CZ" altLang="cs-CZ" sz="1400" b="1"/>
              <a:t>VENTRICLE</a:t>
            </a:r>
          </a:p>
        </p:txBody>
      </p:sp>
      <p:sp>
        <p:nvSpPr>
          <p:cNvPr id="30741" name="TextovéPole 118">
            <a:extLst>
              <a:ext uri="{FF2B5EF4-FFF2-40B4-BE49-F238E27FC236}">
                <a16:creationId xmlns:a16="http://schemas.microsoft.com/office/drawing/2014/main" id="{D7F3C072-717F-45BD-BE12-C43D365B4366}"/>
              </a:ext>
            </a:extLst>
          </p:cNvPr>
          <p:cNvSpPr txBox="1">
            <a:spLocks noChangeArrowheads="1"/>
          </p:cNvSpPr>
          <p:nvPr/>
        </p:nvSpPr>
        <p:spPr bwMode="auto">
          <a:xfrm>
            <a:off x="4060272" y="1601789"/>
            <a:ext cx="57419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cs-CZ" altLang="cs-CZ" sz="1400" b="1"/>
              <a:t>ARC</a:t>
            </a:r>
          </a:p>
        </p:txBody>
      </p:sp>
      <p:sp>
        <p:nvSpPr>
          <p:cNvPr id="30742" name="TextovéPole 121">
            <a:extLst>
              <a:ext uri="{FF2B5EF4-FFF2-40B4-BE49-F238E27FC236}">
                <a16:creationId xmlns:a16="http://schemas.microsoft.com/office/drawing/2014/main" id="{3E24FCD0-4323-40E3-AEA4-07AE5B99F698}"/>
              </a:ext>
            </a:extLst>
          </p:cNvPr>
          <p:cNvSpPr txBox="1">
            <a:spLocks noChangeArrowheads="1"/>
          </p:cNvSpPr>
          <p:nvPr/>
        </p:nvSpPr>
        <p:spPr bwMode="auto">
          <a:xfrm>
            <a:off x="4521098" y="849314"/>
            <a:ext cx="973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cs-CZ" altLang="cs-CZ" sz="1400" b="1"/>
              <a:t>PVN/LHA</a:t>
            </a:r>
          </a:p>
        </p:txBody>
      </p:sp>
      <p:sp>
        <p:nvSpPr>
          <p:cNvPr id="105" name="Šipka nahoru 104">
            <a:extLst>
              <a:ext uri="{FF2B5EF4-FFF2-40B4-BE49-F238E27FC236}">
                <a16:creationId xmlns:a16="http://schemas.microsoft.com/office/drawing/2014/main" id="{A9B3D841-6AC1-4827-9AC1-93FD074842DE}"/>
              </a:ext>
            </a:extLst>
          </p:cNvPr>
          <p:cNvSpPr/>
          <p:nvPr/>
        </p:nvSpPr>
        <p:spPr>
          <a:xfrm rot="953271">
            <a:off x="3935414" y="2781300"/>
            <a:ext cx="288925" cy="1727200"/>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06" name="Šipka nahoru 105">
            <a:extLst>
              <a:ext uri="{FF2B5EF4-FFF2-40B4-BE49-F238E27FC236}">
                <a16:creationId xmlns:a16="http://schemas.microsoft.com/office/drawing/2014/main" id="{B80C0B37-2157-4C82-A6E7-971EC0CB19B8}"/>
              </a:ext>
            </a:extLst>
          </p:cNvPr>
          <p:cNvSpPr/>
          <p:nvPr/>
        </p:nvSpPr>
        <p:spPr>
          <a:xfrm rot="2584126">
            <a:off x="4725989" y="3097214"/>
            <a:ext cx="287337" cy="1584325"/>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07" name="Obdélník 106">
            <a:extLst>
              <a:ext uri="{FF2B5EF4-FFF2-40B4-BE49-F238E27FC236}">
                <a16:creationId xmlns:a16="http://schemas.microsoft.com/office/drawing/2014/main" id="{461DAA4F-1C4A-4DA2-A044-8CB65757BA73}"/>
              </a:ext>
            </a:extLst>
          </p:cNvPr>
          <p:cNvSpPr/>
          <p:nvPr/>
        </p:nvSpPr>
        <p:spPr>
          <a:xfrm>
            <a:off x="3575051" y="3716338"/>
            <a:ext cx="288925" cy="119062"/>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nvGrpSpPr>
          <p:cNvPr id="27" name="Skupina 109">
            <a:extLst>
              <a:ext uri="{FF2B5EF4-FFF2-40B4-BE49-F238E27FC236}">
                <a16:creationId xmlns:a16="http://schemas.microsoft.com/office/drawing/2014/main" id="{B658B214-81E6-473B-A6FD-6CD8B07DB287}"/>
              </a:ext>
            </a:extLst>
          </p:cNvPr>
          <p:cNvGrpSpPr>
            <a:grpSpLocks/>
          </p:cNvGrpSpPr>
          <p:nvPr/>
        </p:nvGrpSpPr>
        <p:grpSpPr bwMode="auto">
          <a:xfrm>
            <a:off x="4943476" y="3933826"/>
            <a:ext cx="360363" cy="358775"/>
            <a:chOff x="611560" y="4509120"/>
            <a:chExt cx="360040" cy="360042"/>
          </a:xfrm>
        </p:grpSpPr>
        <p:sp>
          <p:nvSpPr>
            <p:cNvPr id="108" name="Obdélník 107">
              <a:extLst>
                <a:ext uri="{FF2B5EF4-FFF2-40B4-BE49-F238E27FC236}">
                  <a16:creationId xmlns:a16="http://schemas.microsoft.com/office/drawing/2014/main" id="{1A7B16B0-36B1-4B5F-920C-CD9FB65441BC}"/>
                </a:ext>
              </a:extLst>
            </p:cNvPr>
            <p:cNvSpPr/>
            <p:nvPr/>
          </p:nvSpPr>
          <p:spPr>
            <a:xfrm>
              <a:off x="611560" y="4652500"/>
              <a:ext cx="360040" cy="73283"/>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sp>
          <p:nvSpPr>
            <p:cNvPr id="109" name="Obdélník 108">
              <a:extLst>
                <a:ext uri="{FF2B5EF4-FFF2-40B4-BE49-F238E27FC236}">
                  <a16:creationId xmlns:a16="http://schemas.microsoft.com/office/drawing/2014/main" id="{A0B27FFE-4037-4F42-84A6-9C54E261FB14}"/>
                </a:ext>
              </a:extLst>
            </p:cNvPr>
            <p:cNvSpPr/>
            <p:nvPr/>
          </p:nvSpPr>
          <p:spPr>
            <a:xfrm rot="5400000">
              <a:off x="611559" y="4653455"/>
              <a:ext cx="360042" cy="71373"/>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sp>
        <p:nvSpPr>
          <p:cNvPr id="114" name="TextovéPole 113">
            <a:extLst>
              <a:ext uri="{FF2B5EF4-FFF2-40B4-BE49-F238E27FC236}">
                <a16:creationId xmlns:a16="http://schemas.microsoft.com/office/drawing/2014/main" id="{21AD9143-32E7-4FB7-A8F4-7AB4F89B1B4B}"/>
              </a:ext>
            </a:extLst>
          </p:cNvPr>
          <p:cNvSpPr txBox="1">
            <a:spLocks noChangeArrowheads="1"/>
          </p:cNvSpPr>
          <p:nvPr/>
        </p:nvSpPr>
        <p:spPr bwMode="auto">
          <a:xfrm>
            <a:off x="5300663" y="2781301"/>
            <a:ext cx="723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cs-CZ" altLang="cs-CZ" sz="1400" b="1"/>
              <a:t>POMC</a:t>
            </a:r>
          </a:p>
        </p:txBody>
      </p:sp>
      <p:sp>
        <p:nvSpPr>
          <p:cNvPr id="115" name="TextovéPole 114">
            <a:extLst>
              <a:ext uri="{FF2B5EF4-FFF2-40B4-BE49-F238E27FC236}">
                <a16:creationId xmlns:a16="http://schemas.microsoft.com/office/drawing/2014/main" id="{D2188E39-AAEE-465D-BAC8-3D679A2B07B8}"/>
              </a:ext>
            </a:extLst>
          </p:cNvPr>
          <p:cNvSpPr txBox="1">
            <a:spLocks noChangeArrowheads="1"/>
          </p:cNvSpPr>
          <p:nvPr/>
        </p:nvSpPr>
        <p:spPr bwMode="auto">
          <a:xfrm>
            <a:off x="4065589" y="2257426"/>
            <a:ext cx="1093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cs-CZ" altLang="cs-CZ" sz="1400" b="1"/>
              <a:t>NPY/AgRP</a:t>
            </a:r>
          </a:p>
        </p:txBody>
      </p:sp>
      <p:sp>
        <p:nvSpPr>
          <p:cNvPr id="116" name="TextovéPole 115">
            <a:extLst>
              <a:ext uri="{FF2B5EF4-FFF2-40B4-BE49-F238E27FC236}">
                <a16:creationId xmlns:a16="http://schemas.microsoft.com/office/drawing/2014/main" id="{DAEF11CE-D353-4576-9807-5D78B7CD3D7F}"/>
              </a:ext>
            </a:extLst>
          </p:cNvPr>
          <p:cNvSpPr txBox="1">
            <a:spLocks noChangeArrowheads="1"/>
          </p:cNvSpPr>
          <p:nvPr/>
        </p:nvSpPr>
        <p:spPr bwMode="auto">
          <a:xfrm>
            <a:off x="5870576" y="1249364"/>
            <a:ext cx="87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cs-CZ" altLang="cs-CZ" sz="1400" b="1">
                <a:solidFill>
                  <a:schemeClr val="bg1"/>
                </a:solidFill>
              </a:rPr>
              <a:t>OREXIN</a:t>
            </a:r>
          </a:p>
        </p:txBody>
      </p:sp>
      <p:sp>
        <p:nvSpPr>
          <p:cNvPr id="117" name="TextovéPole 116">
            <a:extLst>
              <a:ext uri="{FF2B5EF4-FFF2-40B4-BE49-F238E27FC236}">
                <a16:creationId xmlns:a16="http://schemas.microsoft.com/office/drawing/2014/main" id="{0283E989-F455-4F7B-8AAA-427F1324F483}"/>
              </a:ext>
            </a:extLst>
          </p:cNvPr>
          <p:cNvSpPr txBox="1">
            <a:spLocks noChangeArrowheads="1"/>
          </p:cNvSpPr>
          <p:nvPr/>
        </p:nvSpPr>
        <p:spPr bwMode="auto">
          <a:xfrm>
            <a:off x="6673851" y="1628776"/>
            <a:ext cx="574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cs-CZ" altLang="cs-CZ" sz="1400" b="1"/>
              <a:t>CRH</a:t>
            </a:r>
          </a:p>
        </p:txBody>
      </p:sp>
      <p:sp>
        <p:nvSpPr>
          <p:cNvPr id="118" name="TextovéPole 117">
            <a:extLst>
              <a:ext uri="{FF2B5EF4-FFF2-40B4-BE49-F238E27FC236}">
                <a16:creationId xmlns:a16="http://schemas.microsoft.com/office/drawing/2014/main" id="{AD14BE2C-C64E-41B7-8C4C-586650068F34}"/>
              </a:ext>
            </a:extLst>
          </p:cNvPr>
          <p:cNvSpPr txBox="1">
            <a:spLocks noChangeArrowheads="1"/>
          </p:cNvSpPr>
          <p:nvPr/>
        </p:nvSpPr>
        <p:spPr bwMode="auto">
          <a:xfrm rot="20241556">
            <a:off x="5214939" y="1585914"/>
            <a:ext cx="555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cs-CZ" altLang="cs-CZ" sz="1400" b="1"/>
              <a:t>NPY</a:t>
            </a:r>
          </a:p>
        </p:txBody>
      </p:sp>
      <p:sp>
        <p:nvSpPr>
          <p:cNvPr id="124" name="TextovéPole 123">
            <a:extLst>
              <a:ext uri="{FF2B5EF4-FFF2-40B4-BE49-F238E27FC236}">
                <a16:creationId xmlns:a16="http://schemas.microsoft.com/office/drawing/2014/main" id="{F5C596F8-8317-4840-80DF-2EFB951E7C05}"/>
              </a:ext>
            </a:extLst>
          </p:cNvPr>
          <p:cNvSpPr txBox="1">
            <a:spLocks noChangeArrowheads="1"/>
          </p:cNvSpPr>
          <p:nvPr/>
        </p:nvSpPr>
        <p:spPr bwMode="auto">
          <a:xfrm rot="21404269">
            <a:off x="5630863" y="1863726"/>
            <a:ext cx="673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cs-CZ" altLang="cs-CZ" sz="1400" b="1"/>
              <a:t>AgRP</a:t>
            </a:r>
          </a:p>
        </p:txBody>
      </p:sp>
      <p:sp>
        <p:nvSpPr>
          <p:cNvPr id="125" name="TextovéPole 124">
            <a:extLst>
              <a:ext uri="{FF2B5EF4-FFF2-40B4-BE49-F238E27FC236}">
                <a16:creationId xmlns:a16="http://schemas.microsoft.com/office/drawing/2014/main" id="{EAE55C91-1A29-43C0-BBA1-D9D73914C5B1}"/>
              </a:ext>
            </a:extLst>
          </p:cNvPr>
          <p:cNvSpPr txBox="1">
            <a:spLocks noChangeArrowheads="1"/>
          </p:cNvSpPr>
          <p:nvPr/>
        </p:nvSpPr>
        <p:spPr bwMode="auto">
          <a:xfrm rot="18718735">
            <a:off x="5869782" y="2289970"/>
            <a:ext cx="7540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cs-CZ" sz="1400" b="1"/>
              <a:t>α</a:t>
            </a:r>
            <a:r>
              <a:rPr lang="cs-CZ" altLang="cs-CZ" sz="1400" b="1"/>
              <a:t>-MSH</a:t>
            </a:r>
          </a:p>
        </p:txBody>
      </p:sp>
      <p:sp>
        <p:nvSpPr>
          <p:cNvPr id="126" name="Kruhová šipka 125">
            <a:extLst>
              <a:ext uri="{FF2B5EF4-FFF2-40B4-BE49-F238E27FC236}">
                <a16:creationId xmlns:a16="http://schemas.microsoft.com/office/drawing/2014/main" id="{7B60E7F5-4970-4E26-8B40-B7868EC1519F}"/>
              </a:ext>
            </a:extLst>
          </p:cNvPr>
          <p:cNvSpPr/>
          <p:nvPr/>
        </p:nvSpPr>
        <p:spPr>
          <a:xfrm rot="2552035">
            <a:off x="6475413" y="928688"/>
            <a:ext cx="792162" cy="792162"/>
          </a:xfrm>
          <a:prstGeom prst="circularArrow">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127" name="TextovéPole 126">
            <a:extLst>
              <a:ext uri="{FF2B5EF4-FFF2-40B4-BE49-F238E27FC236}">
                <a16:creationId xmlns:a16="http://schemas.microsoft.com/office/drawing/2014/main" id="{4C71F9B3-B5B7-4EE8-9F7B-CB4F34500D42}"/>
              </a:ext>
            </a:extLst>
          </p:cNvPr>
          <p:cNvSpPr txBox="1">
            <a:spLocks noChangeArrowheads="1"/>
          </p:cNvSpPr>
          <p:nvPr/>
        </p:nvSpPr>
        <p:spPr bwMode="auto">
          <a:xfrm>
            <a:off x="6178551" y="3644901"/>
            <a:ext cx="854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cs-CZ" altLang="cs-CZ" b="1"/>
              <a:t>CRH</a:t>
            </a:r>
          </a:p>
        </p:txBody>
      </p:sp>
      <p:sp>
        <p:nvSpPr>
          <p:cNvPr id="128" name="TextovéPole 127">
            <a:extLst>
              <a:ext uri="{FF2B5EF4-FFF2-40B4-BE49-F238E27FC236}">
                <a16:creationId xmlns:a16="http://schemas.microsoft.com/office/drawing/2014/main" id="{ECD95C17-E47D-4907-98C9-B1D16BBA26A9}"/>
              </a:ext>
            </a:extLst>
          </p:cNvPr>
          <p:cNvSpPr txBox="1">
            <a:spLocks noChangeArrowheads="1"/>
          </p:cNvSpPr>
          <p:nvPr/>
        </p:nvSpPr>
        <p:spPr bwMode="auto">
          <a:xfrm>
            <a:off x="7143751" y="4479926"/>
            <a:ext cx="10398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cs-CZ" altLang="cs-CZ" b="1"/>
              <a:t>ACTH</a:t>
            </a:r>
          </a:p>
        </p:txBody>
      </p:sp>
      <p:sp>
        <p:nvSpPr>
          <p:cNvPr id="28" name="Volný tvar 27">
            <a:extLst>
              <a:ext uri="{FF2B5EF4-FFF2-40B4-BE49-F238E27FC236}">
                <a16:creationId xmlns:a16="http://schemas.microsoft.com/office/drawing/2014/main" id="{6CF23B0D-12C0-4EE2-B1DB-DD71FAE769C5}"/>
              </a:ext>
            </a:extLst>
          </p:cNvPr>
          <p:cNvSpPr/>
          <p:nvPr/>
        </p:nvSpPr>
        <p:spPr>
          <a:xfrm rot="20129476">
            <a:off x="8388351" y="4445001"/>
            <a:ext cx="993775" cy="1198563"/>
          </a:xfrm>
          <a:custGeom>
            <a:avLst/>
            <a:gdLst>
              <a:gd name="connsiteX0" fmla="*/ 0 w 994230"/>
              <a:gd name="connsiteY0" fmla="*/ 0 h 1197429"/>
              <a:gd name="connsiteX1" fmla="*/ 435429 w 994230"/>
              <a:gd name="connsiteY1" fmla="*/ 359229 h 1197429"/>
              <a:gd name="connsiteX2" fmla="*/ 947058 w 994230"/>
              <a:gd name="connsiteY2" fmla="*/ 794658 h 1197429"/>
              <a:gd name="connsiteX3" fmla="*/ 718458 w 994230"/>
              <a:gd name="connsiteY3" fmla="*/ 1121229 h 1197429"/>
              <a:gd name="connsiteX4" fmla="*/ 544286 w 994230"/>
              <a:gd name="connsiteY4" fmla="*/ 1197429 h 1197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30" h="1197429">
                <a:moveTo>
                  <a:pt x="0" y="0"/>
                </a:moveTo>
                <a:lnTo>
                  <a:pt x="435429" y="359229"/>
                </a:lnTo>
                <a:cubicBezTo>
                  <a:pt x="593272" y="491672"/>
                  <a:pt x="899886" y="667658"/>
                  <a:pt x="947058" y="794658"/>
                </a:cubicBezTo>
                <a:cubicBezTo>
                  <a:pt x="994230" y="921658"/>
                  <a:pt x="785587" y="1054101"/>
                  <a:pt x="718458" y="1121229"/>
                </a:cubicBezTo>
                <a:cubicBezTo>
                  <a:pt x="651329" y="1188357"/>
                  <a:pt x="597807" y="1192893"/>
                  <a:pt x="544286" y="1197429"/>
                </a:cubicBezTo>
              </a:path>
            </a:pathLst>
          </a:cu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sp>
        <p:nvSpPr>
          <p:cNvPr id="129" name="TextovéPole 128">
            <a:extLst>
              <a:ext uri="{FF2B5EF4-FFF2-40B4-BE49-F238E27FC236}">
                <a16:creationId xmlns:a16="http://schemas.microsoft.com/office/drawing/2014/main" id="{F08CD47B-2086-4AF1-8C21-ADC76EA78B68}"/>
              </a:ext>
            </a:extLst>
          </p:cNvPr>
          <p:cNvSpPr txBox="1">
            <a:spLocks noChangeArrowheads="1"/>
          </p:cNvSpPr>
          <p:nvPr/>
        </p:nvSpPr>
        <p:spPr bwMode="auto">
          <a:xfrm>
            <a:off x="5475289" y="6351588"/>
            <a:ext cx="17732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cs-CZ" altLang="cs-CZ" b="1"/>
              <a:t>CORTISOL</a:t>
            </a:r>
          </a:p>
        </p:txBody>
      </p:sp>
      <p:sp>
        <p:nvSpPr>
          <p:cNvPr id="131" name="Šipka nahoru 130">
            <a:extLst>
              <a:ext uri="{FF2B5EF4-FFF2-40B4-BE49-F238E27FC236}">
                <a16:creationId xmlns:a16="http://schemas.microsoft.com/office/drawing/2014/main" id="{CB5F6489-7F0E-4801-820D-121AA01F1BA9}"/>
              </a:ext>
            </a:extLst>
          </p:cNvPr>
          <p:cNvSpPr/>
          <p:nvPr/>
        </p:nvSpPr>
        <p:spPr>
          <a:xfrm rot="3131332">
            <a:off x="3057526" y="4972051"/>
            <a:ext cx="360363" cy="576263"/>
          </a:xfrm>
          <a:prstGeom prst="up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32" name="Šipka doleva 131">
            <a:extLst>
              <a:ext uri="{FF2B5EF4-FFF2-40B4-BE49-F238E27FC236}">
                <a16:creationId xmlns:a16="http://schemas.microsoft.com/office/drawing/2014/main" id="{69BDAB57-7144-46B1-A3FA-70080BCC81F4}"/>
              </a:ext>
            </a:extLst>
          </p:cNvPr>
          <p:cNvSpPr/>
          <p:nvPr/>
        </p:nvSpPr>
        <p:spPr>
          <a:xfrm>
            <a:off x="6743701" y="5805489"/>
            <a:ext cx="936625" cy="287337"/>
          </a:xfrm>
          <a:prstGeom prst="leftArrow">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 calcmode="lin" valueType="num">
                                      <p:cBhvr>
                                        <p:cTn id="7" dur="500" fill="hold"/>
                                        <p:tgtEl>
                                          <p:spTgt spid="115"/>
                                        </p:tgtEl>
                                        <p:attrNameLst>
                                          <p:attrName>ppt_w</p:attrName>
                                        </p:attrNameLst>
                                      </p:cBhvr>
                                      <p:tavLst>
                                        <p:tav tm="0">
                                          <p:val>
                                            <p:fltVal val="0"/>
                                          </p:val>
                                        </p:tav>
                                        <p:tav tm="100000">
                                          <p:val>
                                            <p:strVal val="#ppt_w"/>
                                          </p:val>
                                        </p:tav>
                                      </p:tavLst>
                                    </p:anim>
                                    <p:anim calcmode="lin" valueType="num">
                                      <p:cBhvr>
                                        <p:cTn id="8" dur="500" fill="hold"/>
                                        <p:tgtEl>
                                          <p:spTgt spid="115"/>
                                        </p:tgtEl>
                                        <p:attrNameLst>
                                          <p:attrName>ppt_h</p:attrName>
                                        </p:attrNameLst>
                                      </p:cBhvr>
                                      <p:tavLst>
                                        <p:tav tm="0">
                                          <p:val>
                                            <p:fltVal val="0"/>
                                          </p:val>
                                        </p:tav>
                                        <p:tav tm="100000">
                                          <p:val>
                                            <p:strVal val="#ppt_h"/>
                                          </p:val>
                                        </p:tav>
                                      </p:tavLst>
                                    </p:anim>
                                    <p:anim calcmode="lin" valueType="num">
                                      <p:cBhvr>
                                        <p:cTn id="9" dur="500" fill="hold"/>
                                        <p:tgtEl>
                                          <p:spTgt spid="115"/>
                                        </p:tgtEl>
                                        <p:attrNameLst>
                                          <p:attrName>style.rotation</p:attrName>
                                        </p:attrNameLst>
                                      </p:cBhvr>
                                      <p:tavLst>
                                        <p:tav tm="0">
                                          <p:val>
                                            <p:fltVal val="360"/>
                                          </p:val>
                                        </p:tav>
                                        <p:tav tm="100000">
                                          <p:val>
                                            <p:fltVal val="0"/>
                                          </p:val>
                                        </p:tav>
                                      </p:tavLst>
                                    </p:anim>
                                    <p:animEffect transition="in" filter="fade">
                                      <p:cBhvr>
                                        <p:cTn id="10" dur="500"/>
                                        <p:tgtEl>
                                          <p:spTgt spid="115"/>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 calcmode="lin" valueType="num">
                                      <p:cBhvr>
                                        <p:cTn id="15" dur="500" fill="hold"/>
                                        <p:tgtEl>
                                          <p:spTgt spid="10"/>
                                        </p:tgtEl>
                                        <p:attrNameLst>
                                          <p:attrName>style.rotation</p:attrName>
                                        </p:attrNameLst>
                                      </p:cBhvr>
                                      <p:tavLst>
                                        <p:tav tm="0">
                                          <p:val>
                                            <p:fltVal val="360"/>
                                          </p:val>
                                        </p:tav>
                                        <p:tav tm="100000">
                                          <p:val>
                                            <p:fltVal val="0"/>
                                          </p:val>
                                        </p:tav>
                                      </p:tavLst>
                                    </p:anim>
                                    <p:animEffect transition="in" filter="fade">
                                      <p:cBhvr>
                                        <p:cTn id="16" dur="500"/>
                                        <p:tgtEl>
                                          <p:spTgt spid="10"/>
                                        </p:tgtEl>
                                      </p:cBhvr>
                                    </p:animEffect>
                                  </p:childTnLst>
                                </p:cTn>
                              </p:par>
                            </p:childTnLst>
                          </p:cTn>
                        </p:par>
                        <p:par>
                          <p:cTn id="17" fill="hold" nodeType="afterGroup">
                            <p:stCondLst>
                              <p:cond delay="500"/>
                            </p:stCondLst>
                            <p:childTnLst>
                              <p:par>
                                <p:cTn id="18" presetID="49" presetClass="entr" presetSubtype="0" decel="100000" fill="hold" grpId="0" nodeType="afterEffect">
                                  <p:stCondLst>
                                    <p:cond delay="0"/>
                                  </p:stCondLst>
                                  <p:childTnLst>
                                    <p:set>
                                      <p:cBhvr>
                                        <p:cTn id="19" dur="1" fill="hold">
                                          <p:stCondLst>
                                            <p:cond delay="0"/>
                                          </p:stCondLst>
                                        </p:cTn>
                                        <p:tgtEl>
                                          <p:spTgt spid="114"/>
                                        </p:tgtEl>
                                        <p:attrNameLst>
                                          <p:attrName>style.visibility</p:attrName>
                                        </p:attrNameLst>
                                      </p:cBhvr>
                                      <p:to>
                                        <p:strVal val="visible"/>
                                      </p:to>
                                    </p:set>
                                    <p:anim calcmode="lin" valueType="num">
                                      <p:cBhvr>
                                        <p:cTn id="20" dur="500" fill="hold"/>
                                        <p:tgtEl>
                                          <p:spTgt spid="114"/>
                                        </p:tgtEl>
                                        <p:attrNameLst>
                                          <p:attrName>ppt_w</p:attrName>
                                        </p:attrNameLst>
                                      </p:cBhvr>
                                      <p:tavLst>
                                        <p:tav tm="0">
                                          <p:val>
                                            <p:fltVal val="0"/>
                                          </p:val>
                                        </p:tav>
                                        <p:tav tm="100000">
                                          <p:val>
                                            <p:strVal val="#ppt_w"/>
                                          </p:val>
                                        </p:tav>
                                      </p:tavLst>
                                    </p:anim>
                                    <p:anim calcmode="lin" valueType="num">
                                      <p:cBhvr>
                                        <p:cTn id="21" dur="500" fill="hold"/>
                                        <p:tgtEl>
                                          <p:spTgt spid="114"/>
                                        </p:tgtEl>
                                        <p:attrNameLst>
                                          <p:attrName>ppt_h</p:attrName>
                                        </p:attrNameLst>
                                      </p:cBhvr>
                                      <p:tavLst>
                                        <p:tav tm="0">
                                          <p:val>
                                            <p:fltVal val="0"/>
                                          </p:val>
                                        </p:tav>
                                        <p:tav tm="100000">
                                          <p:val>
                                            <p:strVal val="#ppt_h"/>
                                          </p:val>
                                        </p:tav>
                                      </p:tavLst>
                                    </p:anim>
                                    <p:anim calcmode="lin" valueType="num">
                                      <p:cBhvr>
                                        <p:cTn id="22" dur="500" fill="hold"/>
                                        <p:tgtEl>
                                          <p:spTgt spid="114"/>
                                        </p:tgtEl>
                                        <p:attrNameLst>
                                          <p:attrName>style.rotation</p:attrName>
                                        </p:attrNameLst>
                                      </p:cBhvr>
                                      <p:tavLst>
                                        <p:tav tm="0">
                                          <p:val>
                                            <p:fltVal val="360"/>
                                          </p:val>
                                        </p:tav>
                                        <p:tav tm="100000">
                                          <p:val>
                                            <p:fltVal val="0"/>
                                          </p:val>
                                        </p:tav>
                                      </p:tavLst>
                                    </p:anim>
                                    <p:animEffect transition="in" filter="fade">
                                      <p:cBhvr>
                                        <p:cTn id="23" dur="500"/>
                                        <p:tgtEl>
                                          <p:spTgt spid="114"/>
                                        </p:tgtEl>
                                      </p:cBhvr>
                                    </p:animEffect>
                                  </p:childTnLst>
                                </p:cTn>
                              </p:par>
                              <p:par>
                                <p:cTn id="24" presetID="49" presetClass="entr" presetSubtype="0" decel="10000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 calcmode="lin" valueType="num">
                                      <p:cBhvr>
                                        <p:cTn id="28" dur="500" fill="hold"/>
                                        <p:tgtEl>
                                          <p:spTgt spid="11"/>
                                        </p:tgtEl>
                                        <p:attrNameLst>
                                          <p:attrName>style.rotation</p:attrName>
                                        </p:attrNameLst>
                                      </p:cBhvr>
                                      <p:tavLst>
                                        <p:tav tm="0">
                                          <p:val>
                                            <p:fltVal val="360"/>
                                          </p:val>
                                        </p:tav>
                                        <p:tav tm="100000">
                                          <p:val>
                                            <p:fltVal val="0"/>
                                          </p:val>
                                        </p:tav>
                                      </p:tavLst>
                                    </p:anim>
                                    <p:animEffect transition="in" filter="fade">
                                      <p:cBhvr>
                                        <p:cTn id="29" dur="500"/>
                                        <p:tgtEl>
                                          <p:spTgt spid="11"/>
                                        </p:tgtEl>
                                      </p:cBhvr>
                                    </p:animEffect>
                                  </p:childTnLst>
                                </p:cTn>
                              </p:par>
                            </p:childTnLst>
                          </p:cTn>
                        </p:par>
                        <p:par>
                          <p:cTn id="30" fill="hold" nodeType="afterGroup">
                            <p:stCondLst>
                              <p:cond delay="1000"/>
                            </p:stCondLst>
                            <p:childTnLst>
                              <p:par>
                                <p:cTn id="31" presetID="49" presetClass="entr" presetSubtype="0" decel="100000" fill="hold" grpId="0" nodeType="afterEffect">
                                  <p:stCondLst>
                                    <p:cond delay="0"/>
                                  </p:stCondLst>
                                  <p:childTnLst>
                                    <p:set>
                                      <p:cBhvr>
                                        <p:cTn id="32" dur="1" fill="hold">
                                          <p:stCondLst>
                                            <p:cond delay="0"/>
                                          </p:stCondLst>
                                        </p:cTn>
                                        <p:tgtEl>
                                          <p:spTgt spid="118"/>
                                        </p:tgtEl>
                                        <p:attrNameLst>
                                          <p:attrName>style.visibility</p:attrName>
                                        </p:attrNameLst>
                                      </p:cBhvr>
                                      <p:to>
                                        <p:strVal val="visible"/>
                                      </p:to>
                                    </p:set>
                                    <p:anim calcmode="lin" valueType="num">
                                      <p:cBhvr>
                                        <p:cTn id="33" dur="500" fill="hold"/>
                                        <p:tgtEl>
                                          <p:spTgt spid="118"/>
                                        </p:tgtEl>
                                        <p:attrNameLst>
                                          <p:attrName>ppt_w</p:attrName>
                                        </p:attrNameLst>
                                      </p:cBhvr>
                                      <p:tavLst>
                                        <p:tav tm="0">
                                          <p:val>
                                            <p:fltVal val="0"/>
                                          </p:val>
                                        </p:tav>
                                        <p:tav tm="100000">
                                          <p:val>
                                            <p:strVal val="#ppt_w"/>
                                          </p:val>
                                        </p:tav>
                                      </p:tavLst>
                                    </p:anim>
                                    <p:anim calcmode="lin" valueType="num">
                                      <p:cBhvr>
                                        <p:cTn id="34" dur="500" fill="hold"/>
                                        <p:tgtEl>
                                          <p:spTgt spid="118"/>
                                        </p:tgtEl>
                                        <p:attrNameLst>
                                          <p:attrName>ppt_h</p:attrName>
                                        </p:attrNameLst>
                                      </p:cBhvr>
                                      <p:tavLst>
                                        <p:tav tm="0">
                                          <p:val>
                                            <p:fltVal val="0"/>
                                          </p:val>
                                        </p:tav>
                                        <p:tav tm="100000">
                                          <p:val>
                                            <p:strVal val="#ppt_h"/>
                                          </p:val>
                                        </p:tav>
                                      </p:tavLst>
                                    </p:anim>
                                    <p:anim calcmode="lin" valueType="num">
                                      <p:cBhvr>
                                        <p:cTn id="35" dur="500" fill="hold"/>
                                        <p:tgtEl>
                                          <p:spTgt spid="118"/>
                                        </p:tgtEl>
                                        <p:attrNameLst>
                                          <p:attrName>style.rotation</p:attrName>
                                        </p:attrNameLst>
                                      </p:cBhvr>
                                      <p:tavLst>
                                        <p:tav tm="0">
                                          <p:val>
                                            <p:fltVal val="360"/>
                                          </p:val>
                                        </p:tav>
                                        <p:tav tm="100000">
                                          <p:val>
                                            <p:fltVal val="0"/>
                                          </p:val>
                                        </p:tav>
                                      </p:tavLst>
                                    </p:anim>
                                    <p:animEffect transition="in" filter="fade">
                                      <p:cBhvr>
                                        <p:cTn id="36" dur="500"/>
                                        <p:tgtEl>
                                          <p:spTgt spid="118"/>
                                        </p:tgtEl>
                                      </p:cBhvr>
                                    </p:animEffect>
                                  </p:childTnLst>
                                </p:cTn>
                              </p:par>
                              <p:par>
                                <p:cTn id="37" presetID="49" presetClass="entr" presetSubtype="0" decel="100000"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p:cTn id="39" dur="500" fill="hold"/>
                                        <p:tgtEl>
                                          <p:spTgt spid="124"/>
                                        </p:tgtEl>
                                        <p:attrNameLst>
                                          <p:attrName>ppt_w</p:attrName>
                                        </p:attrNameLst>
                                      </p:cBhvr>
                                      <p:tavLst>
                                        <p:tav tm="0">
                                          <p:val>
                                            <p:fltVal val="0"/>
                                          </p:val>
                                        </p:tav>
                                        <p:tav tm="100000">
                                          <p:val>
                                            <p:strVal val="#ppt_w"/>
                                          </p:val>
                                        </p:tav>
                                      </p:tavLst>
                                    </p:anim>
                                    <p:anim calcmode="lin" valueType="num">
                                      <p:cBhvr>
                                        <p:cTn id="40" dur="500" fill="hold"/>
                                        <p:tgtEl>
                                          <p:spTgt spid="124"/>
                                        </p:tgtEl>
                                        <p:attrNameLst>
                                          <p:attrName>ppt_h</p:attrName>
                                        </p:attrNameLst>
                                      </p:cBhvr>
                                      <p:tavLst>
                                        <p:tav tm="0">
                                          <p:val>
                                            <p:fltVal val="0"/>
                                          </p:val>
                                        </p:tav>
                                        <p:tav tm="100000">
                                          <p:val>
                                            <p:strVal val="#ppt_h"/>
                                          </p:val>
                                        </p:tav>
                                      </p:tavLst>
                                    </p:anim>
                                    <p:anim calcmode="lin" valueType="num">
                                      <p:cBhvr>
                                        <p:cTn id="41" dur="500" fill="hold"/>
                                        <p:tgtEl>
                                          <p:spTgt spid="124"/>
                                        </p:tgtEl>
                                        <p:attrNameLst>
                                          <p:attrName>style.rotation</p:attrName>
                                        </p:attrNameLst>
                                      </p:cBhvr>
                                      <p:tavLst>
                                        <p:tav tm="0">
                                          <p:val>
                                            <p:fltVal val="360"/>
                                          </p:val>
                                        </p:tav>
                                        <p:tav tm="100000">
                                          <p:val>
                                            <p:fltVal val="0"/>
                                          </p:val>
                                        </p:tav>
                                      </p:tavLst>
                                    </p:anim>
                                    <p:animEffect transition="in" filter="fade">
                                      <p:cBhvr>
                                        <p:cTn id="42" dur="500"/>
                                        <p:tgtEl>
                                          <p:spTgt spid="124"/>
                                        </p:tgtEl>
                                      </p:cBhvr>
                                    </p:animEffect>
                                  </p:childTnLst>
                                </p:cTn>
                              </p:par>
                              <p:par>
                                <p:cTn id="43" presetID="49" presetClass="entr" presetSubtype="0" decel="100000" fill="hold" grpId="0" nodeType="withEffect">
                                  <p:stCondLst>
                                    <p:cond delay="0"/>
                                  </p:stCondLst>
                                  <p:childTnLst>
                                    <p:set>
                                      <p:cBhvr>
                                        <p:cTn id="44" dur="1" fill="hold">
                                          <p:stCondLst>
                                            <p:cond delay="0"/>
                                          </p:stCondLst>
                                        </p:cTn>
                                        <p:tgtEl>
                                          <p:spTgt spid="125"/>
                                        </p:tgtEl>
                                        <p:attrNameLst>
                                          <p:attrName>style.visibility</p:attrName>
                                        </p:attrNameLst>
                                      </p:cBhvr>
                                      <p:to>
                                        <p:strVal val="visible"/>
                                      </p:to>
                                    </p:set>
                                    <p:anim calcmode="lin" valueType="num">
                                      <p:cBhvr>
                                        <p:cTn id="45" dur="500" fill="hold"/>
                                        <p:tgtEl>
                                          <p:spTgt spid="125"/>
                                        </p:tgtEl>
                                        <p:attrNameLst>
                                          <p:attrName>ppt_w</p:attrName>
                                        </p:attrNameLst>
                                      </p:cBhvr>
                                      <p:tavLst>
                                        <p:tav tm="0">
                                          <p:val>
                                            <p:fltVal val="0"/>
                                          </p:val>
                                        </p:tav>
                                        <p:tav tm="100000">
                                          <p:val>
                                            <p:strVal val="#ppt_w"/>
                                          </p:val>
                                        </p:tav>
                                      </p:tavLst>
                                    </p:anim>
                                    <p:anim calcmode="lin" valueType="num">
                                      <p:cBhvr>
                                        <p:cTn id="46" dur="500" fill="hold"/>
                                        <p:tgtEl>
                                          <p:spTgt spid="125"/>
                                        </p:tgtEl>
                                        <p:attrNameLst>
                                          <p:attrName>ppt_h</p:attrName>
                                        </p:attrNameLst>
                                      </p:cBhvr>
                                      <p:tavLst>
                                        <p:tav tm="0">
                                          <p:val>
                                            <p:fltVal val="0"/>
                                          </p:val>
                                        </p:tav>
                                        <p:tav tm="100000">
                                          <p:val>
                                            <p:strVal val="#ppt_h"/>
                                          </p:val>
                                        </p:tav>
                                      </p:tavLst>
                                    </p:anim>
                                    <p:anim calcmode="lin" valueType="num">
                                      <p:cBhvr>
                                        <p:cTn id="47" dur="500" fill="hold"/>
                                        <p:tgtEl>
                                          <p:spTgt spid="125"/>
                                        </p:tgtEl>
                                        <p:attrNameLst>
                                          <p:attrName>style.rotation</p:attrName>
                                        </p:attrNameLst>
                                      </p:cBhvr>
                                      <p:tavLst>
                                        <p:tav tm="0">
                                          <p:val>
                                            <p:fltVal val="360"/>
                                          </p:val>
                                        </p:tav>
                                        <p:tav tm="100000">
                                          <p:val>
                                            <p:fltVal val="0"/>
                                          </p:val>
                                        </p:tav>
                                      </p:tavLst>
                                    </p:anim>
                                    <p:animEffect transition="in" filter="fade">
                                      <p:cBhvr>
                                        <p:cTn id="48" dur="500"/>
                                        <p:tgtEl>
                                          <p:spTgt spid="125"/>
                                        </p:tgtEl>
                                      </p:cBhvr>
                                    </p:animEffect>
                                  </p:childTnLst>
                                </p:cTn>
                              </p:par>
                            </p:childTnLst>
                          </p:cTn>
                        </p:par>
                        <p:par>
                          <p:cTn id="49" fill="hold" nodeType="afterGroup">
                            <p:stCondLst>
                              <p:cond delay="1500"/>
                            </p:stCondLst>
                            <p:childTnLst>
                              <p:par>
                                <p:cTn id="50" presetID="49" presetClass="entr" presetSubtype="0" decel="100000" fill="hold" nodeType="after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500" fill="hold"/>
                                        <p:tgtEl>
                                          <p:spTgt spid="13"/>
                                        </p:tgtEl>
                                        <p:attrNameLst>
                                          <p:attrName>ppt_w</p:attrName>
                                        </p:attrNameLst>
                                      </p:cBhvr>
                                      <p:tavLst>
                                        <p:tav tm="0">
                                          <p:val>
                                            <p:fltVal val="0"/>
                                          </p:val>
                                        </p:tav>
                                        <p:tav tm="100000">
                                          <p:val>
                                            <p:strVal val="#ppt_w"/>
                                          </p:val>
                                        </p:tav>
                                      </p:tavLst>
                                    </p:anim>
                                    <p:anim calcmode="lin" valueType="num">
                                      <p:cBhvr>
                                        <p:cTn id="53" dur="500" fill="hold"/>
                                        <p:tgtEl>
                                          <p:spTgt spid="13"/>
                                        </p:tgtEl>
                                        <p:attrNameLst>
                                          <p:attrName>ppt_h</p:attrName>
                                        </p:attrNameLst>
                                      </p:cBhvr>
                                      <p:tavLst>
                                        <p:tav tm="0">
                                          <p:val>
                                            <p:fltVal val="0"/>
                                          </p:val>
                                        </p:tav>
                                        <p:tav tm="100000">
                                          <p:val>
                                            <p:strVal val="#ppt_h"/>
                                          </p:val>
                                        </p:tav>
                                      </p:tavLst>
                                    </p:anim>
                                    <p:anim calcmode="lin" valueType="num">
                                      <p:cBhvr>
                                        <p:cTn id="54" dur="500" fill="hold"/>
                                        <p:tgtEl>
                                          <p:spTgt spid="13"/>
                                        </p:tgtEl>
                                        <p:attrNameLst>
                                          <p:attrName>style.rotation</p:attrName>
                                        </p:attrNameLst>
                                      </p:cBhvr>
                                      <p:tavLst>
                                        <p:tav tm="0">
                                          <p:val>
                                            <p:fltVal val="360"/>
                                          </p:val>
                                        </p:tav>
                                        <p:tav tm="100000">
                                          <p:val>
                                            <p:fltVal val="0"/>
                                          </p:val>
                                        </p:tav>
                                      </p:tavLst>
                                    </p:anim>
                                    <p:animEffect transition="in" filter="fade">
                                      <p:cBhvr>
                                        <p:cTn id="55" dur="500"/>
                                        <p:tgtEl>
                                          <p:spTgt spid="13"/>
                                        </p:tgtEl>
                                      </p:cBhvr>
                                    </p:animEffect>
                                  </p:childTnLst>
                                </p:cTn>
                              </p:par>
                              <p:par>
                                <p:cTn id="56" presetID="49" presetClass="entr" presetSubtype="0" decel="100000" fill="hold" grpId="0" nodeType="withEffect">
                                  <p:stCondLst>
                                    <p:cond delay="0"/>
                                  </p:stCondLst>
                                  <p:childTnLst>
                                    <p:set>
                                      <p:cBhvr>
                                        <p:cTn id="57" dur="1" fill="hold">
                                          <p:stCondLst>
                                            <p:cond delay="0"/>
                                          </p:stCondLst>
                                        </p:cTn>
                                        <p:tgtEl>
                                          <p:spTgt spid="116"/>
                                        </p:tgtEl>
                                        <p:attrNameLst>
                                          <p:attrName>style.visibility</p:attrName>
                                        </p:attrNameLst>
                                      </p:cBhvr>
                                      <p:to>
                                        <p:strVal val="visible"/>
                                      </p:to>
                                    </p:set>
                                    <p:anim calcmode="lin" valueType="num">
                                      <p:cBhvr>
                                        <p:cTn id="58" dur="500" fill="hold"/>
                                        <p:tgtEl>
                                          <p:spTgt spid="116"/>
                                        </p:tgtEl>
                                        <p:attrNameLst>
                                          <p:attrName>ppt_w</p:attrName>
                                        </p:attrNameLst>
                                      </p:cBhvr>
                                      <p:tavLst>
                                        <p:tav tm="0">
                                          <p:val>
                                            <p:fltVal val="0"/>
                                          </p:val>
                                        </p:tav>
                                        <p:tav tm="100000">
                                          <p:val>
                                            <p:strVal val="#ppt_w"/>
                                          </p:val>
                                        </p:tav>
                                      </p:tavLst>
                                    </p:anim>
                                    <p:anim calcmode="lin" valueType="num">
                                      <p:cBhvr>
                                        <p:cTn id="59" dur="500" fill="hold"/>
                                        <p:tgtEl>
                                          <p:spTgt spid="116"/>
                                        </p:tgtEl>
                                        <p:attrNameLst>
                                          <p:attrName>ppt_h</p:attrName>
                                        </p:attrNameLst>
                                      </p:cBhvr>
                                      <p:tavLst>
                                        <p:tav tm="0">
                                          <p:val>
                                            <p:fltVal val="0"/>
                                          </p:val>
                                        </p:tav>
                                        <p:tav tm="100000">
                                          <p:val>
                                            <p:strVal val="#ppt_h"/>
                                          </p:val>
                                        </p:tav>
                                      </p:tavLst>
                                    </p:anim>
                                    <p:anim calcmode="lin" valueType="num">
                                      <p:cBhvr>
                                        <p:cTn id="60" dur="500" fill="hold"/>
                                        <p:tgtEl>
                                          <p:spTgt spid="116"/>
                                        </p:tgtEl>
                                        <p:attrNameLst>
                                          <p:attrName>style.rotation</p:attrName>
                                        </p:attrNameLst>
                                      </p:cBhvr>
                                      <p:tavLst>
                                        <p:tav tm="0">
                                          <p:val>
                                            <p:fltVal val="360"/>
                                          </p:val>
                                        </p:tav>
                                        <p:tav tm="100000">
                                          <p:val>
                                            <p:fltVal val="0"/>
                                          </p:val>
                                        </p:tav>
                                      </p:tavLst>
                                    </p:anim>
                                    <p:animEffect transition="in" filter="fade">
                                      <p:cBhvr>
                                        <p:cTn id="61" dur="500"/>
                                        <p:tgtEl>
                                          <p:spTgt spid="116"/>
                                        </p:tgtEl>
                                      </p:cBhvr>
                                    </p:animEffect>
                                  </p:childTnLst>
                                </p:cTn>
                              </p:par>
                            </p:childTnLst>
                          </p:cTn>
                        </p:par>
                        <p:par>
                          <p:cTn id="62" fill="hold" nodeType="afterGroup">
                            <p:stCondLst>
                              <p:cond delay="2000"/>
                            </p:stCondLst>
                            <p:childTnLst>
                              <p:par>
                                <p:cTn id="63" presetID="22" presetClass="entr" presetSubtype="8" fill="hold" nodeType="afterEffect">
                                  <p:stCondLst>
                                    <p:cond delay="0"/>
                                  </p:stCondLst>
                                  <p:childTnLst>
                                    <p:set>
                                      <p:cBhvr>
                                        <p:cTn id="64" dur="1" fill="hold">
                                          <p:stCondLst>
                                            <p:cond delay="0"/>
                                          </p:stCondLst>
                                        </p:cTn>
                                        <p:tgtEl>
                                          <p:spTgt spid="126"/>
                                        </p:tgtEl>
                                        <p:attrNameLst>
                                          <p:attrName>style.visibility</p:attrName>
                                        </p:attrNameLst>
                                      </p:cBhvr>
                                      <p:to>
                                        <p:strVal val="visible"/>
                                      </p:to>
                                    </p:set>
                                    <p:animEffect transition="in" filter="wipe(left)">
                                      <p:cBhvr>
                                        <p:cTn id="65" dur="500"/>
                                        <p:tgtEl>
                                          <p:spTgt spid="126"/>
                                        </p:tgtEl>
                                      </p:cBhvr>
                                    </p:animEffect>
                                  </p:childTnLst>
                                </p:cTn>
                              </p:par>
                            </p:childTnLst>
                          </p:cTn>
                        </p:par>
                        <p:par>
                          <p:cTn id="66" fill="hold" nodeType="afterGroup">
                            <p:stCondLst>
                              <p:cond delay="2500"/>
                            </p:stCondLst>
                            <p:childTnLst>
                              <p:par>
                                <p:cTn id="67" presetID="22" presetClass="entr" presetSubtype="1" fill="hold"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wipe(up)">
                                      <p:cBhvr>
                                        <p:cTn id="69" dur="500"/>
                                        <p:tgtEl>
                                          <p:spTgt spid="14"/>
                                        </p:tgtEl>
                                      </p:cBhvr>
                                    </p:animEffect>
                                  </p:childTnLst>
                                </p:cTn>
                              </p:par>
                              <p:par>
                                <p:cTn id="70" presetID="49" presetClass="entr" presetSubtype="0" decel="100000"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 calcmode="lin" valueType="num">
                                      <p:cBhvr>
                                        <p:cTn id="72" dur="500" fill="hold"/>
                                        <p:tgtEl>
                                          <p:spTgt spid="117"/>
                                        </p:tgtEl>
                                        <p:attrNameLst>
                                          <p:attrName>ppt_w</p:attrName>
                                        </p:attrNameLst>
                                      </p:cBhvr>
                                      <p:tavLst>
                                        <p:tav tm="0">
                                          <p:val>
                                            <p:fltVal val="0"/>
                                          </p:val>
                                        </p:tav>
                                        <p:tav tm="100000">
                                          <p:val>
                                            <p:strVal val="#ppt_w"/>
                                          </p:val>
                                        </p:tav>
                                      </p:tavLst>
                                    </p:anim>
                                    <p:anim calcmode="lin" valueType="num">
                                      <p:cBhvr>
                                        <p:cTn id="73" dur="500" fill="hold"/>
                                        <p:tgtEl>
                                          <p:spTgt spid="117"/>
                                        </p:tgtEl>
                                        <p:attrNameLst>
                                          <p:attrName>ppt_h</p:attrName>
                                        </p:attrNameLst>
                                      </p:cBhvr>
                                      <p:tavLst>
                                        <p:tav tm="0">
                                          <p:val>
                                            <p:fltVal val="0"/>
                                          </p:val>
                                        </p:tav>
                                        <p:tav tm="100000">
                                          <p:val>
                                            <p:strVal val="#ppt_h"/>
                                          </p:val>
                                        </p:tav>
                                      </p:tavLst>
                                    </p:anim>
                                    <p:anim calcmode="lin" valueType="num">
                                      <p:cBhvr>
                                        <p:cTn id="74" dur="500" fill="hold"/>
                                        <p:tgtEl>
                                          <p:spTgt spid="117"/>
                                        </p:tgtEl>
                                        <p:attrNameLst>
                                          <p:attrName>style.rotation</p:attrName>
                                        </p:attrNameLst>
                                      </p:cBhvr>
                                      <p:tavLst>
                                        <p:tav tm="0">
                                          <p:val>
                                            <p:fltVal val="360"/>
                                          </p:val>
                                        </p:tav>
                                        <p:tav tm="100000">
                                          <p:val>
                                            <p:fltVal val="0"/>
                                          </p:val>
                                        </p:tav>
                                      </p:tavLst>
                                    </p:anim>
                                    <p:animEffect transition="in" filter="fade">
                                      <p:cBhvr>
                                        <p:cTn id="75" dur="500"/>
                                        <p:tgtEl>
                                          <p:spTgt spid="117"/>
                                        </p:tgtEl>
                                      </p:cBhvr>
                                    </p:animEffect>
                                  </p:childTnLst>
                                </p:cTn>
                              </p:par>
                            </p:childTnLst>
                          </p:cTn>
                        </p:par>
                        <p:par>
                          <p:cTn id="76" fill="hold" nodeType="afterGroup">
                            <p:stCondLst>
                              <p:cond delay="3000"/>
                            </p:stCondLst>
                            <p:childTnLst>
                              <p:par>
                                <p:cTn id="77" presetID="49" presetClass="entr" presetSubtype="0" decel="100000" fill="hold" grpId="0" nodeType="afterEffect">
                                  <p:stCondLst>
                                    <p:cond delay="0"/>
                                  </p:stCondLst>
                                  <p:childTnLst>
                                    <p:set>
                                      <p:cBhvr>
                                        <p:cTn id="78" dur="1" fill="hold">
                                          <p:stCondLst>
                                            <p:cond delay="0"/>
                                          </p:stCondLst>
                                        </p:cTn>
                                        <p:tgtEl>
                                          <p:spTgt spid="127"/>
                                        </p:tgtEl>
                                        <p:attrNameLst>
                                          <p:attrName>style.visibility</p:attrName>
                                        </p:attrNameLst>
                                      </p:cBhvr>
                                      <p:to>
                                        <p:strVal val="visible"/>
                                      </p:to>
                                    </p:set>
                                    <p:anim calcmode="lin" valueType="num">
                                      <p:cBhvr>
                                        <p:cTn id="79" dur="500" fill="hold"/>
                                        <p:tgtEl>
                                          <p:spTgt spid="127"/>
                                        </p:tgtEl>
                                        <p:attrNameLst>
                                          <p:attrName>ppt_w</p:attrName>
                                        </p:attrNameLst>
                                      </p:cBhvr>
                                      <p:tavLst>
                                        <p:tav tm="0">
                                          <p:val>
                                            <p:fltVal val="0"/>
                                          </p:val>
                                        </p:tav>
                                        <p:tav tm="100000">
                                          <p:val>
                                            <p:strVal val="#ppt_w"/>
                                          </p:val>
                                        </p:tav>
                                      </p:tavLst>
                                    </p:anim>
                                    <p:anim calcmode="lin" valueType="num">
                                      <p:cBhvr>
                                        <p:cTn id="80" dur="500" fill="hold"/>
                                        <p:tgtEl>
                                          <p:spTgt spid="127"/>
                                        </p:tgtEl>
                                        <p:attrNameLst>
                                          <p:attrName>ppt_h</p:attrName>
                                        </p:attrNameLst>
                                      </p:cBhvr>
                                      <p:tavLst>
                                        <p:tav tm="0">
                                          <p:val>
                                            <p:fltVal val="0"/>
                                          </p:val>
                                        </p:tav>
                                        <p:tav tm="100000">
                                          <p:val>
                                            <p:strVal val="#ppt_h"/>
                                          </p:val>
                                        </p:tav>
                                      </p:tavLst>
                                    </p:anim>
                                    <p:anim calcmode="lin" valueType="num">
                                      <p:cBhvr>
                                        <p:cTn id="81" dur="500" fill="hold"/>
                                        <p:tgtEl>
                                          <p:spTgt spid="127"/>
                                        </p:tgtEl>
                                        <p:attrNameLst>
                                          <p:attrName>style.rotation</p:attrName>
                                        </p:attrNameLst>
                                      </p:cBhvr>
                                      <p:tavLst>
                                        <p:tav tm="0">
                                          <p:val>
                                            <p:fltVal val="360"/>
                                          </p:val>
                                        </p:tav>
                                        <p:tav tm="100000">
                                          <p:val>
                                            <p:fltVal val="0"/>
                                          </p:val>
                                        </p:tav>
                                      </p:tavLst>
                                    </p:anim>
                                    <p:animEffect transition="in" filter="fade">
                                      <p:cBhvr>
                                        <p:cTn id="82" dur="500"/>
                                        <p:tgtEl>
                                          <p:spTgt spid="127"/>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1" fill="hold" nodeType="click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wipe(up)">
                                      <p:cBhvr>
                                        <p:cTn id="87" dur="500"/>
                                        <p:tgtEl>
                                          <p:spTgt spid="23"/>
                                        </p:tgtEl>
                                      </p:cBhvr>
                                    </p:animEffect>
                                  </p:childTnLst>
                                </p:cTn>
                              </p:par>
                            </p:childTnLst>
                          </p:cTn>
                        </p:par>
                        <p:par>
                          <p:cTn id="88" fill="hold" nodeType="afterGroup">
                            <p:stCondLst>
                              <p:cond delay="500"/>
                            </p:stCondLst>
                            <p:childTnLst>
                              <p:par>
                                <p:cTn id="89" presetID="49" presetClass="entr" presetSubtype="0" decel="100000" fill="hold" grpId="0"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 calcmode="lin" valueType="num">
                                      <p:cBhvr>
                                        <p:cTn id="93" dur="500" fill="hold"/>
                                        <p:tgtEl>
                                          <p:spTgt spid="128"/>
                                        </p:tgtEl>
                                        <p:attrNameLst>
                                          <p:attrName>style.rotation</p:attrName>
                                        </p:attrNameLst>
                                      </p:cBhvr>
                                      <p:tavLst>
                                        <p:tav tm="0">
                                          <p:val>
                                            <p:fltVal val="360"/>
                                          </p:val>
                                        </p:tav>
                                        <p:tav tm="100000">
                                          <p:val>
                                            <p:fltVal val="0"/>
                                          </p:val>
                                        </p:tav>
                                      </p:tavLst>
                                    </p:anim>
                                    <p:animEffect transition="in" filter="fade">
                                      <p:cBhvr>
                                        <p:cTn id="94" dur="500"/>
                                        <p:tgtEl>
                                          <p:spTgt spid="128"/>
                                        </p:tgtEl>
                                      </p:cBhvr>
                                    </p:animEffect>
                                  </p:childTnLst>
                                </p:cTn>
                              </p:par>
                            </p:childTnLst>
                          </p:cTn>
                        </p:par>
                        <p:par>
                          <p:cTn id="95" fill="hold" nodeType="afterGroup">
                            <p:stCondLst>
                              <p:cond delay="1000"/>
                            </p:stCondLst>
                            <p:childTnLst>
                              <p:par>
                                <p:cTn id="96" presetID="22" presetClass="entr" presetSubtype="8" fill="hold"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wipe(left)">
                                      <p:cBhvr>
                                        <p:cTn id="98" dur="500"/>
                                        <p:tgtEl>
                                          <p:spTgt spid="28"/>
                                        </p:tgtEl>
                                      </p:cBhvr>
                                    </p:animEffect>
                                  </p:childTnLst>
                                </p:cTn>
                              </p:par>
                            </p:childTnLst>
                          </p:cTn>
                        </p:par>
                        <p:par>
                          <p:cTn id="99" fill="hold" nodeType="afterGroup">
                            <p:stCondLst>
                              <p:cond delay="1500"/>
                            </p:stCondLst>
                            <p:childTnLst>
                              <p:par>
                                <p:cTn id="100" presetID="49" presetClass="entr" presetSubtype="0" decel="100000" fill="hold" nodeType="afterEffect">
                                  <p:stCondLst>
                                    <p:cond delay="0"/>
                                  </p:stCondLst>
                                  <p:childTnLst>
                                    <p:set>
                                      <p:cBhvr>
                                        <p:cTn id="101" dur="1" fill="hold">
                                          <p:stCondLst>
                                            <p:cond delay="0"/>
                                          </p:stCondLst>
                                        </p:cTn>
                                        <p:tgtEl>
                                          <p:spTgt spid="3"/>
                                        </p:tgtEl>
                                        <p:attrNameLst>
                                          <p:attrName>style.visibility</p:attrName>
                                        </p:attrNameLst>
                                      </p:cBhvr>
                                      <p:to>
                                        <p:strVal val="visible"/>
                                      </p:to>
                                    </p:set>
                                    <p:anim calcmode="lin" valueType="num">
                                      <p:cBhvr>
                                        <p:cTn id="102" dur="500" fill="hold"/>
                                        <p:tgtEl>
                                          <p:spTgt spid="3"/>
                                        </p:tgtEl>
                                        <p:attrNameLst>
                                          <p:attrName>ppt_w</p:attrName>
                                        </p:attrNameLst>
                                      </p:cBhvr>
                                      <p:tavLst>
                                        <p:tav tm="0">
                                          <p:val>
                                            <p:fltVal val="0"/>
                                          </p:val>
                                        </p:tav>
                                        <p:tav tm="100000">
                                          <p:val>
                                            <p:strVal val="#ppt_w"/>
                                          </p:val>
                                        </p:tav>
                                      </p:tavLst>
                                    </p:anim>
                                    <p:anim calcmode="lin" valueType="num">
                                      <p:cBhvr>
                                        <p:cTn id="103" dur="500" fill="hold"/>
                                        <p:tgtEl>
                                          <p:spTgt spid="3"/>
                                        </p:tgtEl>
                                        <p:attrNameLst>
                                          <p:attrName>ppt_h</p:attrName>
                                        </p:attrNameLst>
                                      </p:cBhvr>
                                      <p:tavLst>
                                        <p:tav tm="0">
                                          <p:val>
                                            <p:fltVal val="0"/>
                                          </p:val>
                                        </p:tav>
                                        <p:tav tm="100000">
                                          <p:val>
                                            <p:strVal val="#ppt_h"/>
                                          </p:val>
                                        </p:tav>
                                      </p:tavLst>
                                    </p:anim>
                                    <p:anim calcmode="lin" valueType="num">
                                      <p:cBhvr>
                                        <p:cTn id="104" dur="500" fill="hold"/>
                                        <p:tgtEl>
                                          <p:spTgt spid="3"/>
                                        </p:tgtEl>
                                        <p:attrNameLst>
                                          <p:attrName>style.rotation</p:attrName>
                                        </p:attrNameLst>
                                      </p:cBhvr>
                                      <p:tavLst>
                                        <p:tav tm="0">
                                          <p:val>
                                            <p:fltVal val="360"/>
                                          </p:val>
                                        </p:tav>
                                        <p:tav tm="100000">
                                          <p:val>
                                            <p:fltVal val="0"/>
                                          </p:val>
                                        </p:tav>
                                      </p:tavLst>
                                    </p:anim>
                                    <p:animEffect transition="in" filter="fade">
                                      <p:cBhvr>
                                        <p:cTn id="105" dur="500"/>
                                        <p:tgtEl>
                                          <p:spTgt spid="3"/>
                                        </p:tgtEl>
                                      </p:cBhvr>
                                    </p:animEffect>
                                  </p:childTnLst>
                                </p:cTn>
                              </p:par>
                              <p:par>
                                <p:cTn id="106" presetID="49" presetClass="entr" presetSubtype="0" decel="100000" fill="hold" grpId="0" nodeType="withEffect">
                                  <p:stCondLst>
                                    <p:cond delay="0"/>
                                  </p:stCondLst>
                                  <p:childTnLst>
                                    <p:set>
                                      <p:cBhvr>
                                        <p:cTn id="107" dur="1" fill="hold">
                                          <p:stCondLst>
                                            <p:cond delay="0"/>
                                          </p:stCondLst>
                                        </p:cTn>
                                        <p:tgtEl>
                                          <p:spTgt spid="121"/>
                                        </p:tgtEl>
                                        <p:attrNameLst>
                                          <p:attrName>style.visibility</p:attrName>
                                        </p:attrNameLst>
                                      </p:cBhvr>
                                      <p:to>
                                        <p:strVal val="visible"/>
                                      </p:to>
                                    </p:set>
                                    <p:anim calcmode="lin" valueType="num">
                                      <p:cBhvr>
                                        <p:cTn id="108" dur="500" fill="hold"/>
                                        <p:tgtEl>
                                          <p:spTgt spid="121"/>
                                        </p:tgtEl>
                                        <p:attrNameLst>
                                          <p:attrName>ppt_w</p:attrName>
                                        </p:attrNameLst>
                                      </p:cBhvr>
                                      <p:tavLst>
                                        <p:tav tm="0">
                                          <p:val>
                                            <p:fltVal val="0"/>
                                          </p:val>
                                        </p:tav>
                                        <p:tav tm="100000">
                                          <p:val>
                                            <p:strVal val="#ppt_w"/>
                                          </p:val>
                                        </p:tav>
                                      </p:tavLst>
                                    </p:anim>
                                    <p:anim calcmode="lin" valueType="num">
                                      <p:cBhvr>
                                        <p:cTn id="109" dur="500" fill="hold"/>
                                        <p:tgtEl>
                                          <p:spTgt spid="121"/>
                                        </p:tgtEl>
                                        <p:attrNameLst>
                                          <p:attrName>ppt_h</p:attrName>
                                        </p:attrNameLst>
                                      </p:cBhvr>
                                      <p:tavLst>
                                        <p:tav tm="0">
                                          <p:val>
                                            <p:fltVal val="0"/>
                                          </p:val>
                                        </p:tav>
                                        <p:tav tm="100000">
                                          <p:val>
                                            <p:strVal val="#ppt_h"/>
                                          </p:val>
                                        </p:tav>
                                      </p:tavLst>
                                    </p:anim>
                                    <p:anim calcmode="lin" valueType="num">
                                      <p:cBhvr>
                                        <p:cTn id="110" dur="500" fill="hold"/>
                                        <p:tgtEl>
                                          <p:spTgt spid="121"/>
                                        </p:tgtEl>
                                        <p:attrNameLst>
                                          <p:attrName>style.rotation</p:attrName>
                                        </p:attrNameLst>
                                      </p:cBhvr>
                                      <p:tavLst>
                                        <p:tav tm="0">
                                          <p:val>
                                            <p:fltVal val="360"/>
                                          </p:val>
                                        </p:tav>
                                        <p:tav tm="100000">
                                          <p:val>
                                            <p:fltVal val="0"/>
                                          </p:val>
                                        </p:tav>
                                      </p:tavLst>
                                    </p:anim>
                                    <p:animEffect transition="in" filter="fade">
                                      <p:cBhvr>
                                        <p:cTn id="111" dur="500"/>
                                        <p:tgtEl>
                                          <p:spTgt spid="121"/>
                                        </p:tgtEl>
                                      </p:cBhvr>
                                    </p:animEffect>
                                  </p:childTnLst>
                                </p:cTn>
                              </p:par>
                            </p:childTnLst>
                          </p:cTn>
                        </p:par>
                        <p:par>
                          <p:cTn id="112" fill="hold" nodeType="afterGroup">
                            <p:stCondLst>
                              <p:cond delay="2000"/>
                            </p:stCondLst>
                            <p:childTnLst>
                              <p:par>
                                <p:cTn id="113" presetID="49" presetClass="entr" presetSubtype="0" decel="100000" fill="hold" nodeType="afterEffect">
                                  <p:stCondLst>
                                    <p:cond delay="0"/>
                                  </p:stCondLst>
                                  <p:childTnLst>
                                    <p:set>
                                      <p:cBhvr>
                                        <p:cTn id="114" dur="1" fill="hold">
                                          <p:stCondLst>
                                            <p:cond delay="0"/>
                                          </p:stCondLst>
                                        </p:cTn>
                                        <p:tgtEl>
                                          <p:spTgt spid="15"/>
                                        </p:tgtEl>
                                        <p:attrNameLst>
                                          <p:attrName>style.visibility</p:attrName>
                                        </p:attrNameLst>
                                      </p:cBhvr>
                                      <p:to>
                                        <p:strVal val="visible"/>
                                      </p:to>
                                    </p:set>
                                    <p:anim calcmode="lin" valueType="num">
                                      <p:cBhvr>
                                        <p:cTn id="115" dur="500" fill="hold"/>
                                        <p:tgtEl>
                                          <p:spTgt spid="15"/>
                                        </p:tgtEl>
                                        <p:attrNameLst>
                                          <p:attrName>ppt_w</p:attrName>
                                        </p:attrNameLst>
                                      </p:cBhvr>
                                      <p:tavLst>
                                        <p:tav tm="0">
                                          <p:val>
                                            <p:fltVal val="0"/>
                                          </p:val>
                                        </p:tav>
                                        <p:tav tm="100000">
                                          <p:val>
                                            <p:strVal val="#ppt_w"/>
                                          </p:val>
                                        </p:tav>
                                      </p:tavLst>
                                    </p:anim>
                                    <p:anim calcmode="lin" valueType="num">
                                      <p:cBhvr>
                                        <p:cTn id="116" dur="500" fill="hold"/>
                                        <p:tgtEl>
                                          <p:spTgt spid="15"/>
                                        </p:tgtEl>
                                        <p:attrNameLst>
                                          <p:attrName>ppt_h</p:attrName>
                                        </p:attrNameLst>
                                      </p:cBhvr>
                                      <p:tavLst>
                                        <p:tav tm="0">
                                          <p:val>
                                            <p:fltVal val="0"/>
                                          </p:val>
                                        </p:tav>
                                        <p:tav tm="100000">
                                          <p:val>
                                            <p:strVal val="#ppt_h"/>
                                          </p:val>
                                        </p:tav>
                                      </p:tavLst>
                                    </p:anim>
                                    <p:anim calcmode="lin" valueType="num">
                                      <p:cBhvr>
                                        <p:cTn id="117" dur="500" fill="hold"/>
                                        <p:tgtEl>
                                          <p:spTgt spid="15"/>
                                        </p:tgtEl>
                                        <p:attrNameLst>
                                          <p:attrName>style.rotation</p:attrName>
                                        </p:attrNameLst>
                                      </p:cBhvr>
                                      <p:tavLst>
                                        <p:tav tm="0">
                                          <p:val>
                                            <p:fltVal val="360"/>
                                          </p:val>
                                        </p:tav>
                                        <p:tav tm="100000">
                                          <p:val>
                                            <p:fltVal val="0"/>
                                          </p:val>
                                        </p:tav>
                                      </p:tavLst>
                                    </p:anim>
                                    <p:animEffect transition="in" filter="fade">
                                      <p:cBhvr>
                                        <p:cTn id="118" dur="500"/>
                                        <p:tgtEl>
                                          <p:spTgt spid="15"/>
                                        </p:tgtEl>
                                      </p:cBhvr>
                                    </p:animEffect>
                                  </p:childTnLst>
                                </p:cTn>
                              </p:par>
                              <p:par>
                                <p:cTn id="119" presetID="49" presetClass="entr" presetSubtype="0" decel="100000" fill="hold" nodeType="withEffect">
                                  <p:stCondLst>
                                    <p:cond delay="0"/>
                                  </p:stCondLst>
                                  <p:childTnLst>
                                    <p:set>
                                      <p:cBhvr>
                                        <p:cTn id="120" dur="1" fill="hold">
                                          <p:stCondLst>
                                            <p:cond delay="0"/>
                                          </p:stCondLst>
                                        </p:cTn>
                                        <p:tgtEl>
                                          <p:spTgt spid="5"/>
                                        </p:tgtEl>
                                        <p:attrNameLst>
                                          <p:attrName>style.visibility</p:attrName>
                                        </p:attrNameLst>
                                      </p:cBhvr>
                                      <p:to>
                                        <p:strVal val="visible"/>
                                      </p:to>
                                    </p:set>
                                    <p:anim calcmode="lin" valueType="num">
                                      <p:cBhvr>
                                        <p:cTn id="121" dur="500" fill="hold"/>
                                        <p:tgtEl>
                                          <p:spTgt spid="5"/>
                                        </p:tgtEl>
                                        <p:attrNameLst>
                                          <p:attrName>ppt_w</p:attrName>
                                        </p:attrNameLst>
                                      </p:cBhvr>
                                      <p:tavLst>
                                        <p:tav tm="0">
                                          <p:val>
                                            <p:fltVal val="0"/>
                                          </p:val>
                                        </p:tav>
                                        <p:tav tm="100000">
                                          <p:val>
                                            <p:strVal val="#ppt_w"/>
                                          </p:val>
                                        </p:tav>
                                      </p:tavLst>
                                    </p:anim>
                                    <p:anim calcmode="lin" valueType="num">
                                      <p:cBhvr>
                                        <p:cTn id="122" dur="500" fill="hold"/>
                                        <p:tgtEl>
                                          <p:spTgt spid="5"/>
                                        </p:tgtEl>
                                        <p:attrNameLst>
                                          <p:attrName>ppt_h</p:attrName>
                                        </p:attrNameLst>
                                      </p:cBhvr>
                                      <p:tavLst>
                                        <p:tav tm="0">
                                          <p:val>
                                            <p:fltVal val="0"/>
                                          </p:val>
                                        </p:tav>
                                        <p:tav tm="100000">
                                          <p:val>
                                            <p:strVal val="#ppt_h"/>
                                          </p:val>
                                        </p:tav>
                                      </p:tavLst>
                                    </p:anim>
                                    <p:anim calcmode="lin" valueType="num">
                                      <p:cBhvr>
                                        <p:cTn id="123" dur="500" fill="hold"/>
                                        <p:tgtEl>
                                          <p:spTgt spid="5"/>
                                        </p:tgtEl>
                                        <p:attrNameLst>
                                          <p:attrName>style.rotation</p:attrName>
                                        </p:attrNameLst>
                                      </p:cBhvr>
                                      <p:tavLst>
                                        <p:tav tm="0">
                                          <p:val>
                                            <p:fltVal val="360"/>
                                          </p:val>
                                        </p:tav>
                                        <p:tav tm="100000">
                                          <p:val>
                                            <p:fltVal val="0"/>
                                          </p:val>
                                        </p:tav>
                                      </p:tavLst>
                                    </p:anim>
                                    <p:animEffect transition="in" filter="fade">
                                      <p:cBhvr>
                                        <p:cTn id="124" dur="500"/>
                                        <p:tgtEl>
                                          <p:spTgt spid="5"/>
                                        </p:tgtEl>
                                      </p:cBhvr>
                                    </p:animEffect>
                                  </p:childTnLst>
                                </p:cTn>
                              </p:par>
                              <p:par>
                                <p:cTn id="125" presetID="49" presetClass="entr" presetSubtype="0" decel="100000" fill="hold" nodeType="withEffect">
                                  <p:stCondLst>
                                    <p:cond delay="0"/>
                                  </p:stCondLst>
                                  <p:childTnLst>
                                    <p:set>
                                      <p:cBhvr>
                                        <p:cTn id="126" dur="1" fill="hold">
                                          <p:stCondLst>
                                            <p:cond delay="0"/>
                                          </p:stCondLst>
                                        </p:cTn>
                                        <p:tgtEl>
                                          <p:spTgt spid="12"/>
                                        </p:tgtEl>
                                        <p:attrNameLst>
                                          <p:attrName>style.visibility</p:attrName>
                                        </p:attrNameLst>
                                      </p:cBhvr>
                                      <p:to>
                                        <p:strVal val="visible"/>
                                      </p:to>
                                    </p:set>
                                    <p:anim calcmode="lin" valueType="num">
                                      <p:cBhvr>
                                        <p:cTn id="127" dur="500" fill="hold"/>
                                        <p:tgtEl>
                                          <p:spTgt spid="12"/>
                                        </p:tgtEl>
                                        <p:attrNameLst>
                                          <p:attrName>ppt_w</p:attrName>
                                        </p:attrNameLst>
                                      </p:cBhvr>
                                      <p:tavLst>
                                        <p:tav tm="0">
                                          <p:val>
                                            <p:fltVal val="0"/>
                                          </p:val>
                                        </p:tav>
                                        <p:tav tm="100000">
                                          <p:val>
                                            <p:strVal val="#ppt_w"/>
                                          </p:val>
                                        </p:tav>
                                      </p:tavLst>
                                    </p:anim>
                                    <p:anim calcmode="lin" valueType="num">
                                      <p:cBhvr>
                                        <p:cTn id="128" dur="500" fill="hold"/>
                                        <p:tgtEl>
                                          <p:spTgt spid="12"/>
                                        </p:tgtEl>
                                        <p:attrNameLst>
                                          <p:attrName>ppt_h</p:attrName>
                                        </p:attrNameLst>
                                      </p:cBhvr>
                                      <p:tavLst>
                                        <p:tav tm="0">
                                          <p:val>
                                            <p:fltVal val="0"/>
                                          </p:val>
                                        </p:tav>
                                        <p:tav tm="100000">
                                          <p:val>
                                            <p:strVal val="#ppt_h"/>
                                          </p:val>
                                        </p:tav>
                                      </p:tavLst>
                                    </p:anim>
                                    <p:anim calcmode="lin" valueType="num">
                                      <p:cBhvr>
                                        <p:cTn id="129" dur="500" fill="hold"/>
                                        <p:tgtEl>
                                          <p:spTgt spid="12"/>
                                        </p:tgtEl>
                                        <p:attrNameLst>
                                          <p:attrName>style.rotation</p:attrName>
                                        </p:attrNameLst>
                                      </p:cBhvr>
                                      <p:tavLst>
                                        <p:tav tm="0">
                                          <p:val>
                                            <p:fltVal val="360"/>
                                          </p:val>
                                        </p:tav>
                                        <p:tav tm="100000">
                                          <p:val>
                                            <p:fltVal val="0"/>
                                          </p:val>
                                        </p:tav>
                                      </p:tavLst>
                                    </p:anim>
                                    <p:animEffect transition="in" filter="fade">
                                      <p:cBhvr>
                                        <p:cTn id="130" dur="500"/>
                                        <p:tgtEl>
                                          <p:spTgt spid="12"/>
                                        </p:tgtEl>
                                      </p:cBhvr>
                                    </p:animEffect>
                                  </p:childTnLst>
                                </p:cTn>
                              </p:par>
                            </p:childTnLst>
                          </p:cTn>
                        </p:par>
                        <p:par>
                          <p:cTn id="131" fill="hold" nodeType="afterGroup">
                            <p:stCondLst>
                              <p:cond delay="2500"/>
                            </p:stCondLst>
                            <p:childTnLst>
                              <p:par>
                                <p:cTn id="132" presetID="35" presetClass="path" presetSubtype="0" accel="50000" decel="50000" fill="hold" nodeType="afterEffect">
                                  <p:stCondLst>
                                    <p:cond delay="0"/>
                                  </p:stCondLst>
                                  <p:childTnLst>
                                    <p:animMotion origin="layout" path="M 0 0  L -0.25 0  E" pathEditMode="relative" ptsTypes="">
                                      <p:cBhvr>
                                        <p:cTn id="133" dur="2000" fill="hold"/>
                                        <p:tgtEl>
                                          <p:spTgt spid="15"/>
                                        </p:tgtEl>
                                        <p:attrNameLst>
                                          <p:attrName>ppt_x</p:attrName>
                                          <p:attrName>ppt_y</p:attrName>
                                        </p:attrNameLst>
                                      </p:cBhvr>
                                    </p:animMotion>
                                  </p:childTnLst>
                                </p:cTn>
                              </p:par>
                              <p:par>
                                <p:cTn id="134" presetID="35" presetClass="path" presetSubtype="0" accel="50000" decel="50000" fill="hold" nodeType="withEffect">
                                  <p:stCondLst>
                                    <p:cond delay="0"/>
                                  </p:stCondLst>
                                  <p:childTnLst>
                                    <p:animMotion origin="layout" path="M 0 0  L -0.25 0  E" pathEditMode="relative" ptsTypes="">
                                      <p:cBhvr>
                                        <p:cTn id="135" dur="2000" fill="hold"/>
                                        <p:tgtEl>
                                          <p:spTgt spid="5"/>
                                        </p:tgtEl>
                                        <p:attrNameLst>
                                          <p:attrName>ppt_x</p:attrName>
                                          <p:attrName>ppt_y</p:attrName>
                                        </p:attrNameLst>
                                      </p:cBhvr>
                                    </p:animMotion>
                                  </p:childTnLst>
                                </p:cTn>
                              </p:par>
                              <p:par>
                                <p:cTn id="136" presetID="35" presetClass="path" presetSubtype="0" accel="50000" decel="50000" fill="hold" nodeType="withEffect">
                                  <p:stCondLst>
                                    <p:cond delay="0"/>
                                  </p:stCondLst>
                                  <p:childTnLst>
                                    <p:animMotion origin="layout" path="M 0 0  L -0.25 0  E" pathEditMode="relative" ptsTypes="">
                                      <p:cBhvr>
                                        <p:cTn id="137" dur="2000" fill="hold"/>
                                        <p:tgtEl>
                                          <p:spTgt spid="12"/>
                                        </p:tgtEl>
                                        <p:attrNameLst>
                                          <p:attrName>ppt_x</p:attrName>
                                          <p:attrName>ppt_y</p:attrName>
                                        </p:attrNameLst>
                                      </p:cBhvr>
                                    </p:animMotion>
                                  </p:childTnLst>
                                </p:cTn>
                              </p:par>
                              <p:par>
                                <p:cTn id="138" presetID="22" presetClass="entr" presetSubtype="2" fill="hold" grpId="0" nodeType="withEffect">
                                  <p:stCondLst>
                                    <p:cond delay="0"/>
                                  </p:stCondLst>
                                  <p:childTnLst>
                                    <p:set>
                                      <p:cBhvr>
                                        <p:cTn id="139" dur="1" fill="hold">
                                          <p:stCondLst>
                                            <p:cond delay="0"/>
                                          </p:stCondLst>
                                        </p:cTn>
                                        <p:tgtEl>
                                          <p:spTgt spid="132"/>
                                        </p:tgtEl>
                                        <p:attrNameLst>
                                          <p:attrName>style.visibility</p:attrName>
                                        </p:attrNameLst>
                                      </p:cBhvr>
                                      <p:to>
                                        <p:strVal val="visible"/>
                                      </p:to>
                                    </p:set>
                                    <p:animEffect transition="in" filter="wipe(right)">
                                      <p:cBhvr>
                                        <p:cTn id="140" dur="2000"/>
                                        <p:tgtEl>
                                          <p:spTgt spid="132"/>
                                        </p:tgtEl>
                                      </p:cBhvr>
                                    </p:animEffect>
                                  </p:childTnLst>
                                </p:cTn>
                              </p:par>
                            </p:childTnLst>
                          </p:cTn>
                        </p:par>
                        <p:par>
                          <p:cTn id="141" fill="hold" nodeType="afterGroup">
                            <p:stCondLst>
                              <p:cond delay="4500"/>
                            </p:stCondLst>
                            <p:childTnLst>
                              <p:par>
                                <p:cTn id="142" presetID="10" presetClass="entr" presetSubtype="0" fill="hold" grpId="0" nodeType="afterEffect">
                                  <p:stCondLst>
                                    <p:cond delay="0"/>
                                  </p:stCondLst>
                                  <p:childTnLst>
                                    <p:set>
                                      <p:cBhvr>
                                        <p:cTn id="143" dur="1" fill="hold">
                                          <p:stCondLst>
                                            <p:cond delay="0"/>
                                          </p:stCondLst>
                                        </p:cTn>
                                        <p:tgtEl>
                                          <p:spTgt spid="129"/>
                                        </p:tgtEl>
                                        <p:attrNameLst>
                                          <p:attrName>style.visibility</p:attrName>
                                        </p:attrNameLst>
                                      </p:cBhvr>
                                      <p:to>
                                        <p:strVal val="visible"/>
                                      </p:to>
                                    </p:set>
                                    <p:animEffect transition="in" filter="fade">
                                      <p:cBhvr>
                                        <p:cTn id="144" dur="500"/>
                                        <p:tgtEl>
                                          <p:spTgt spid="129"/>
                                        </p:tgtEl>
                                      </p:cBhvr>
                                    </p:animEffect>
                                  </p:childTnLst>
                                </p:cTn>
                              </p:par>
                            </p:childTnLst>
                          </p:cTn>
                        </p:par>
                      </p:childTnLst>
                    </p:cTn>
                  </p:par>
                  <p:par>
                    <p:cTn id="145" fill="hold" nodeType="clickPar">
                      <p:stCondLst>
                        <p:cond delay="indefinite"/>
                      </p:stCondLst>
                      <p:childTnLst>
                        <p:par>
                          <p:cTn id="146" fill="hold" nodeType="withGroup">
                            <p:stCondLst>
                              <p:cond delay="0"/>
                            </p:stCondLst>
                            <p:childTnLst>
                              <p:par>
                                <p:cTn id="147" presetID="49" presetClass="entr" presetSubtype="0" decel="100000" fill="hold" grpId="0" nodeType="clickEffect">
                                  <p:stCondLst>
                                    <p:cond delay="0"/>
                                  </p:stCondLst>
                                  <p:childTnLst>
                                    <p:set>
                                      <p:cBhvr>
                                        <p:cTn id="148" dur="1" fill="hold">
                                          <p:stCondLst>
                                            <p:cond delay="0"/>
                                          </p:stCondLst>
                                        </p:cTn>
                                        <p:tgtEl>
                                          <p:spTgt spid="120"/>
                                        </p:tgtEl>
                                        <p:attrNameLst>
                                          <p:attrName>style.visibility</p:attrName>
                                        </p:attrNameLst>
                                      </p:cBhvr>
                                      <p:to>
                                        <p:strVal val="visible"/>
                                      </p:to>
                                    </p:set>
                                    <p:anim calcmode="lin" valueType="num">
                                      <p:cBhvr>
                                        <p:cTn id="149" dur="500" fill="hold"/>
                                        <p:tgtEl>
                                          <p:spTgt spid="120"/>
                                        </p:tgtEl>
                                        <p:attrNameLst>
                                          <p:attrName>ppt_w</p:attrName>
                                        </p:attrNameLst>
                                      </p:cBhvr>
                                      <p:tavLst>
                                        <p:tav tm="0">
                                          <p:val>
                                            <p:fltVal val="0"/>
                                          </p:val>
                                        </p:tav>
                                        <p:tav tm="100000">
                                          <p:val>
                                            <p:strVal val="#ppt_w"/>
                                          </p:val>
                                        </p:tav>
                                      </p:tavLst>
                                    </p:anim>
                                    <p:anim calcmode="lin" valueType="num">
                                      <p:cBhvr>
                                        <p:cTn id="150" dur="500" fill="hold"/>
                                        <p:tgtEl>
                                          <p:spTgt spid="120"/>
                                        </p:tgtEl>
                                        <p:attrNameLst>
                                          <p:attrName>ppt_h</p:attrName>
                                        </p:attrNameLst>
                                      </p:cBhvr>
                                      <p:tavLst>
                                        <p:tav tm="0">
                                          <p:val>
                                            <p:fltVal val="0"/>
                                          </p:val>
                                        </p:tav>
                                        <p:tav tm="100000">
                                          <p:val>
                                            <p:strVal val="#ppt_h"/>
                                          </p:val>
                                        </p:tav>
                                      </p:tavLst>
                                    </p:anim>
                                    <p:anim calcmode="lin" valueType="num">
                                      <p:cBhvr>
                                        <p:cTn id="151" dur="500" fill="hold"/>
                                        <p:tgtEl>
                                          <p:spTgt spid="120"/>
                                        </p:tgtEl>
                                        <p:attrNameLst>
                                          <p:attrName>style.rotation</p:attrName>
                                        </p:attrNameLst>
                                      </p:cBhvr>
                                      <p:tavLst>
                                        <p:tav tm="0">
                                          <p:val>
                                            <p:fltVal val="360"/>
                                          </p:val>
                                        </p:tav>
                                        <p:tav tm="100000">
                                          <p:val>
                                            <p:fltVal val="0"/>
                                          </p:val>
                                        </p:tav>
                                      </p:tavLst>
                                    </p:anim>
                                    <p:animEffect transition="in" filter="fade">
                                      <p:cBhvr>
                                        <p:cTn id="152" dur="500"/>
                                        <p:tgtEl>
                                          <p:spTgt spid="120"/>
                                        </p:tgtEl>
                                      </p:cBhvr>
                                    </p:animEffect>
                                  </p:childTnLst>
                                </p:cTn>
                              </p:par>
                              <p:par>
                                <p:cTn id="153" presetID="49" presetClass="entr" presetSubtype="0" decel="100000" fill="hold" nodeType="withEffect">
                                  <p:stCondLst>
                                    <p:cond delay="0"/>
                                  </p:stCondLst>
                                  <p:childTnLst>
                                    <p:set>
                                      <p:cBhvr>
                                        <p:cTn id="154" dur="1" fill="hold">
                                          <p:stCondLst>
                                            <p:cond delay="0"/>
                                          </p:stCondLst>
                                        </p:cTn>
                                        <p:tgtEl>
                                          <p:spTgt spid="16"/>
                                        </p:tgtEl>
                                        <p:attrNameLst>
                                          <p:attrName>style.visibility</p:attrName>
                                        </p:attrNameLst>
                                      </p:cBhvr>
                                      <p:to>
                                        <p:strVal val="visible"/>
                                      </p:to>
                                    </p:set>
                                    <p:anim calcmode="lin" valueType="num">
                                      <p:cBhvr>
                                        <p:cTn id="155" dur="500" fill="hold"/>
                                        <p:tgtEl>
                                          <p:spTgt spid="16"/>
                                        </p:tgtEl>
                                        <p:attrNameLst>
                                          <p:attrName>ppt_w</p:attrName>
                                        </p:attrNameLst>
                                      </p:cBhvr>
                                      <p:tavLst>
                                        <p:tav tm="0">
                                          <p:val>
                                            <p:fltVal val="0"/>
                                          </p:val>
                                        </p:tav>
                                        <p:tav tm="100000">
                                          <p:val>
                                            <p:strVal val="#ppt_w"/>
                                          </p:val>
                                        </p:tav>
                                      </p:tavLst>
                                    </p:anim>
                                    <p:anim calcmode="lin" valueType="num">
                                      <p:cBhvr>
                                        <p:cTn id="156" dur="500" fill="hold"/>
                                        <p:tgtEl>
                                          <p:spTgt spid="16"/>
                                        </p:tgtEl>
                                        <p:attrNameLst>
                                          <p:attrName>ppt_h</p:attrName>
                                        </p:attrNameLst>
                                      </p:cBhvr>
                                      <p:tavLst>
                                        <p:tav tm="0">
                                          <p:val>
                                            <p:fltVal val="0"/>
                                          </p:val>
                                        </p:tav>
                                        <p:tav tm="100000">
                                          <p:val>
                                            <p:strVal val="#ppt_h"/>
                                          </p:val>
                                        </p:tav>
                                      </p:tavLst>
                                    </p:anim>
                                    <p:anim calcmode="lin" valueType="num">
                                      <p:cBhvr>
                                        <p:cTn id="157" dur="500" fill="hold"/>
                                        <p:tgtEl>
                                          <p:spTgt spid="16"/>
                                        </p:tgtEl>
                                        <p:attrNameLst>
                                          <p:attrName>style.rotation</p:attrName>
                                        </p:attrNameLst>
                                      </p:cBhvr>
                                      <p:tavLst>
                                        <p:tav tm="0">
                                          <p:val>
                                            <p:fltVal val="360"/>
                                          </p:val>
                                        </p:tav>
                                        <p:tav tm="100000">
                                          <p:val>
                                            <p:fltVal val="0"/>
                                          </p:val>
                                        </p:tav>
                                      </p:tavLst>
                                    </p:anim>
                                    <p:animEffect transition="in" filter="fade">
                                      <p:cBhvr>
                                        <p:cTn id="158" dur="500"/>
                                        <p:tgtEl>
                                          <p:spTgt spid="16"/>
                                        </p:tgtEl>
                                      </p:cBhvr>
                                    </p:animEffect>
                                  </p:childTnLst>
                                </p:cTn>
                              </p:par>
                            </p:childTnLst>
                          </p:cTn>
                        </p:par>
                        <p:par>
                          <p:cTn id="159" fill="hold" nodeType="afterGroup">
                            <p:stCondLst>
                              <p:cond delay="500"/>
                            </p:stCondLst>
                            <p:childTnLst>
                              <p:par>
                                <p:cTn id="160" presetID="22" presetClass="entr" presetSubtype="4" fill="hold" grpId="0" nodeType="afterEffect">
                                  <p:stCondLst>
                                    <p:cond delay="0"/>
                                  </p:stCondLst>
                                  <p:childTnLst>
                                    <p:set>
                                      <p:cBhvr>
                                        <p:cTn id="161" dur="1" fill="hold">
                                          <p:stCondLst>
                                            <p:cond delay="0"/>
                                          </p:stCondLst>
                                        </p:cTn>
                                        <p:tgtEl>
                                          <p:spTgt spid="131"/>
                                        </p:tgtEl>
                                        <p:attrNameLst>
                                          <p:attrName>style.visibility</p:attrName>
                                        </p:attrNameLst>
                                      </p:cBhvr>
                                      <p:to>
                                        <p:strVal val="visible"/>
                                      </p:to>
                                    </p:set>
                                    <p:animEffect transition="in" filter="wipe(down)">
                                      <p:cBhvr>
                                        <p:cTn id="162" dur="500"/>
                                        <p:tgtEl>
                                          <p:spTgt spid="131"/>
                                        </p:tgtEl>
                                      </p:cBhvr>
                                    </p:animEffect>
                                  </p:childTnLst>
                                </p:cTn>
                              </p:par>
                            </p:childTnLst>
                          </p:cTn>
                        </p:par>
                        <p:par>
                          <p:cTn id="163" fill="hold" nodeType="afterGroup">
                            <p:stCondLst>
                              <p:cond delay="1000"/>
                            </p:stCondLst>
                            <p:childTnLst>
                              <p:par>
                                <p:cTn id="164" presetID="49" presetClass="entr" presetSubtype="0" decel="100000" fill="hold" grpId="0" nodeType="afterEffect">
                                  <p:stCondLst>
                                    <p:cond delay="0"/>
                                  </p:stCondLst>
                                  <p:childTnLst>
                                    <p:set>
                                      <p:cBhvr>
                                        <p:cTn id="165" dur="1" fill="hold">
                                          <p:stCondLst>
                                            <p:cond delay="0"/>
                                          </p:stCondLst>
                                        </p:cTn>
                                        <p:tgtEl>
                                          <p:spTgt spid="76"/>
                                        </p:tgtEl>
                                        <p:attrNameLst>
                                          <p:attrName>style.visibility</p:attrName>
                                        </p:attrNameLst>
                                      </p:cBhvr>
                                      <p:to>
                                        <p:strVal val="visible"/>
                                      </p:to>
                                    </p:set>
                                    <p:anim calcmode="lin" valueType="num">
                                      <p:cBhvr>
                                        <p:cTn id="166" dur="500" fill="hold"/>
                                        <p:tgtEl>
                                          <p:spTgt spid="76"/>
                                        </p:tgtEl>
                                        <p:attrNameLst>
                                          <p:attrName>ppt_w</p:attrName>
                                        </p:attrNameLst>
                                      </p:cBhvr>
                                      <p:tavLst>
                                        <p:tav tm="0">
                                          <p:val>
                                            <p:fltVal val="0"/>
                                          </p:val>
                                        </p:tav>
                                        <p:tav tm="100000">
                                          <p:val>
                                            <p:strVal val="#ppt_w"/>
                                          </p:val>
                                        </p:tav>
                                      </p:tavLst>
                                    </p:anim>
                                    <p:anim calcmode="lin" valueType="num">
                                      <p:cBhvr>
                                        <p:cTn id="167" dur="500" fill="hold"/>
                                        <p:tgtEl>
                                          <p:spTgt spid="76"/>
                                        </p:tgtEl>
                                        <p:attrNameLst>
                                          <p:attrName>ppt_h</p:attrName>
                                        </p:attrNameLst>
                                      </p:cBhvr>
                                      <p:tavLst>
                                        <p:tav tm="0">
                                          <p:val>
                                            <p:fltVal val="0"/>
                                          </p:val>
                                        </p:tav>
                                        <p:tav tm="100000">
                                          <p:val>
                                            <p:strVal val="#ppt_h"/>
                                          </p:val>
                                        </p:tav>
                                      </p:tavLst>
                                    </p:anim>
                                    <p:anim calcmode="lin" valueType="num">
                                      <p:cBhvr>
                                        <p:cTn id="168" dur="500" fill="hold"/>
                                        <p:tgtEl>
                                          <p:spTgt spid="76"/>
                                        </p:tgtEl>
                                        <p:attrNameLst>
                                          <p:attrName>style.rotation</p:attrName>
                                        </p:attrNameLst>
                                      </p:cBhvr>
                                      <p:tavLst>
                                        <p:tav tm="0">
                                          <p:val>
                                            <p:fltVal val="360"/>
                                          </p:val>
                                        </p:tav>
                                        <p:tav tm="100000">
                                          <p:val>
                                            <p:fltVal val="0"/>
                                          </p:val>
                                        </p:tav>
                                      </p:tavLst>
                                    </p:anim>
                                    <p:animEffect transition="in" filter="fade">
                                      <p:cBhvr>
                                        <p:cTn id="169" dur="500"/>
                                        <p:tgtEl>
                                          <p:spTgt spid="76"/>
                                        </p:tgtEl>
                                      </p:cBhvr>
                                    </p:animEffect>
                                  </p:childTnLst>
                                </p:cTn>
                              </p:par>
                            </p:childTnLst>
                          </p:cTn>
                        </p:par>
                        <p:par>
                          <p:cTn id="170" fill="hold" nodeType="afterGroup">
                            <p:stCondLst>
                              <p:cond delay="1500"/>
                            </p:stCondLst>
                            <p:childTnLst>
                              <p:par>
                                <p:cTn id="171" presetID="22" presetClass="entr" presetSubtype="4" fill="hold" grpId="0" nodeType="afterEffect">
                                  <p:stCondLst>
                                    <p:cond delay="0"/>
                                  </p:stCondLst>
                                  <p:childTnLst>
                                    <p:set>
                                      <p:cBhvr>
                                        <p:cTn id="172" dur="1" fill="hold">
                                          <p:stCondLst>
                                            <p:cond delay="0"/>
                                          </p:stCondLst>
                                        </p:cTn>
                                        <p:tgtEl>
                                          <p:spTgt spid="105"/>
                                        </p:tgtEl>
                                        <p:attrNameLst>
                                          <p:attrName>style.visibility</p:attrName>
                                        </p:attrNameLst>
                                      </p:cBhvr>
                                      <p:to>
                                        <p:strVal val="visible"/>
                                      </p:to>
                                    </p:set>
                                    <p:animEffect transition="in" filter="wipe(down)">
                                      <p:cBhvr>
                                        <p:cTn id="173" dur="500"/>
                                        <p:tgtEl>
                                          <p:spTgt spid="105"/>
                                        </p:tgtEl>
                                      </p:cBhvr>
                                    </p:animEffect>
                                  </p:childTnLst>
                                </p:cTn>
                              </p:par>
                              <p:par>
                                <p:cTn id="174" presetID="22" presetClass="entr" presetSubtype="4" fill="hold" grpId="0" nodeType="withEffect">
                                  <p:stCondLst>
                                    <p:cond delay="0"/>
                                  </p:stCondLst>
                                  <p:childTnLst>
                                    <p:set>
                                      <p:cBhvr>
                                        <p:cTn id="175" dur="1" fill="hold">
                                          <p:stCondLst>
                                            <p:cond delay="0"/>
                                          </p:stCondLst>
                                        </p:cTn>
                                        <p:tgtEl>
                                          <p:spTgt spid="106"/>
                                        </p:tgtEl>
                                        <p:attrNameLst>
                                          <p:attrName>style.visibility</p:attrName>
                                        </p:attrNameLst>
                                      </p:cBhvr>
                                      <p:to>
                                        <p:strVal val="visible"/>
                                      </p:to>
                                    </p:set>
                                    <p:animEffect transition="in" filter="wipe(down)">
                                      <p:cBhvr>
                                        <p:cTn id="176" dur="500"/>
                                        <p:tgtEl>
                                          <p:spTgt spid="106"/>
                                        </p:tgtEl>
                                      </p:cBhvr>
                                    </p:animEffect>
                                  </p:childTnLst>
                                </p:cTn>
                              </p:par>
                              <p:par>
                                <p:cTn id="177" presetID="49" presetClass="entr" presetSubtype="0" decel="100000" fill="hold" nodeType="withEffect">
                                  <p:stCondLst>
                                    <p:cond delay="0"/>
                                  </p:stCondLst>
                                  <p:childTnLst>
                                    <p:set>
                                      <p:cBhvr>
                                        <p:cTn id="178" dur="1" fill="hold">
                                          <p:stCondLst>
                                            <p:cond delay="0"/>
                                          </p:stCondLst>
                                        </p:cTn>
                                        <p:tgtEl>
                                          <p:spTgt spid="27"/>
                                        </p:tgtEl>
                                        <p:attrNameLst>
                                          <p:attrName>style.visibility</p:attrName>
                                        </p:attrNameLst>
                                      </p:cBhvr>
                                      <p:to>
                                        <p:strVal val="visible"/>
                                      </p:to>
                                    </p:set>
                                    <p:anim calcmode="lin" valueType="num">
                                      <p:cBhvr>
                                        <p:cTn id="179" dur="500" fill="hold"/>
                                        <p:tgtEl>
                                          <p:spTgt spid="27"/>
                                        </p:tgtEl>
                                        <p:attrNameLst>
                                          <p:attrName>ppt_w</p:attrName>
                                        </p:attrNameLst>
                                      </p:cBhvr>
                                      <p:tavLst>
                                        <p:tav tm="0">
                                          <p:val>
                                            <p:fltVal val="0"/>
                                          </p:val>
                                        </p:tav>
                                        <p:tav tm="100000">
                                          <p:val>
                                            <p:strVal val="#ppt_w"/>
                                          </p:val>
                                        </p:tav>
                                      </p:tavLst>
                                    </p:anim>
                                    <p:anim calcmode="lin" valueType="num">
                                      <p:cBhvr>
                                        <p:cTn id="180" dur="500" fill="hold"/>
                                        <p:tgtEl>
                                          <p:spTgt spid="27"/>
                                        </p:tgtEl>
                                        <p:attrNameLst>
                                          <p:attrName>ppt_h</p:attrName>
                                        </p:attrNameLst>
                                      </p:cBhvr>
                                      <p:tavLst>
                                        <p:tav tm="0">
                                          <p:val>
                                            <p:fltVal val="0"/>
                                          </p:val>
                                        </p:tav>
                                        <p:tav tm="100000">
                                          <p:val>
                                            <p:strVal val="#ppt_h"/>
                                          </p:val>
                                        </p:tav>
                                      </p:tavLst>
                                    </p:anim>
                                    <p:anim calcmode="lin" valueType="num">
                                      <p:cBhvr>
                                        <p:cTn id="181" dur="500" fill="hold"/>
                                        <p:tgtEl>
                                          <p:spTgt spid="27"/>
                                        </p:tgtEl>
                                        <p:attrNameLst>
                                          <p:attrName>style.rotation</p:attrName>
                                        </p:attrNameLst>
                                      </p:cBhvr>
                                      <p:tavLst>
                                        <p:tav tm="0">
                                          <p:val>
                                            <p:fltVal val="360"/>
                                          </p:val>
                                        </p:tav>
                                        <p:tav tm="100000">
                                          <p:val>
                                            <p:fltVal val="0"/>
                                          </p:val>
                                        </p:tav>
                                      </p:tavLst>
                                    </p:anim>
                                    <p:animEffect transition="in" filter="fade">
                                      <p:cBhvr>
                                        <p:cTn id="182" dur="500"/>
                                        <p:tgtEl>
                                          <p:spTgt spid="27"/>
                                        </p:tgtEl>
                                      </p:cBhvr>
                                    </p:animEffect>
                                  </p:childTnLst>
                                </p:cTn>
                              </p:par>
                              <p:par>
                                <p:cTn id="183" presetID="49" presetClass="entr" presetSubtype="0" decel="100000" fill="hold" grpId="0" nodeType="withEffect">
                                  <p:stCondLst>
                                    <p:cond delay="0"/>
                                  </p:stCondLst>
                                  <p:childTnLst>
                                    <p:set>
                                      <p:cBhvr>
                                        <p:cTn id="184" dur="1" fill="hold">
                                          <p:stCondLst>
                                            <p:cond delay="0"/>
                                          </p:stCondLst>
                                        </p:cTn>
                                        <p:tgtEl>
                                          <p:spTgt spid="107"/>
                                        </p:tgtEl>
                                        <p:attrNameLst>
                                          <p:attrName>style.visibility</p:attrName>
                                        </p:attrNameLst>
                                      </p:cBhvr>
                                      <p:to>
                                        <p:strVal val="visible"/>
                                      </p:to>
                                    </p:set>
                                    <p:anim calcmode="lin" valueType="num">
                                      <p:cBhvr>
                                        <p:cTn id="185" dur="500" fill="hold"/>
                                        <p:tgtEl>
                                          <p:spTgt spid="107"/>
                                        </p:tgtEl>
                                        <p:attrNameLst>
                                          <p:attrName>ppt_w</p:attrName>
                                        </p:attrNameLst>
                                      </p:cBhvr>
                                      <p:tavLst>
                                        <p:tav tm="0">
                                          <p:val>
                                            <p:fltVal val="0"/>
                                          </p:val>
                                        </p:tav>
                                        <p:tav tm="100000">
                                          <p:val>
                                            <p:strVal val="#ppt_w"/>
                                          </p:val>
                                        </p:tav>
                                      </p:tavLst>
                                    </p:anim>
                                    <p:anim calcmode="lin" valueType="num">
                                      <p:cBhvr>
                                        <p:cTn id="186" dur="500" fill="hold"/>
                                        <p:tgtEl>
                                          <p:spTgt spid="107"/>
                                        </p:tgtEl>
                                        <p:attrNameLst>
                                          <p:attrName>ppt_h</p:attrName>
                                        </p:attrNameLst>
                                      </p:cBhvr>
                                      <p:tavLst>
                                        <p:tav tm="0">
                                          <p:val>
                                            <p:fltVal val="0"/>
                                          </p:val>
                                        </p:tav>
                                        <p:tav tm="100000">
                                          <p:val>
                                            <p:strVal val="#ppt_h"/>
                                          </p:val>
                                        </p:tav>
                                      </p:tavLst>
                                    </p:anim>
                                    <p:anim calcmode="lin" valueType="num">
                                      <p:cBhvr>
                                        <p:cTn id="187" dur="500" fill="hold"/>
                                        <p:tgtEl>
                                          <p:spTgt spid="107"/>
                                        </p:tgtEl>
                                        <p:attrNameLst>
                                          <p:attrName>style.rotation</p:attrName>
                                        </p:attrNameLst>
                                      </p:cBhvr>
                                      <p:tavLst>
                                        <p:tav tm="0">
                                          <p:val>
                                            <p:fltVal val="360"/>
                                          </p:val>
                                        </p:tav>
                                        <p:tav tm="100000">
                                          <p:val>
                                            <p:fltVal val="0"/>
                                          </p:val>
                                        </p:tav>
                                      </p:tavLst>
                                    </p:anim>
                                    <p:animEffect transition="in" filter="fade">
                                      <p:cBhvr>
                                        <p:cTn id="188"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120" grpId="0"/>
      <p:bldP spid="121" grpId="0"/>
      <p:bldP spid="105" grpId="0" animBg="1"/>
      <p:bldP spid="106" grpId="0" animBg="1"/>
      <p:bldP spid="107" grpId="0" animBg="1"/>
      <p:bldP spid="114" grpId="0"/>
      <p:bldP spid="115" grpId="0"/>
      <p:bldP spid="116" grpId="0"/>
      <p:bldP spid="117" grpId="0"/>
      <p:bldP spid="118" grpId="0"/>
      <p:bldP spid="124" grpId="0"/>
      <p:bldP spid="125" grpId="0"/>
      <p:bldP spid="127" grpId="0"/>
      <p:bldP spid="128" grpId="0"/>
      <p:bldP spid="129" grpId="0"/>
      <p:bldP spid="131" grpId="0" animBg="1"/>
      <p:bldP spid="1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Image 5" descr="integration homestatic hedonic input 2 morton.jpg">
            <a:extLst>
              <a:ext uri="{FF2B5EF4-FFF2-40B4-BE49-F238E27FC236}">
                <a16:creationId xmlns:a16="http://schemas.microsoft.com/office/drawing/2014/main" id="{7C729973-9B15-491B-892F-641E329030C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95439" y="1285875"/>
            <a:ext cx="5710237"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a:extLst>
              <a:ext uri="{FF2B5EF4-FFF2-40B4-BE49-F238E27FC236}">
                <a16:creationId xmlns:a16="http://schemas.microsoft.com/office/drawing/2014/main" id="{0B72F9A6-58CA-4B57-9325-DD5065CD614E}"/>
              </a:ext>
            </a:extLst>
          </p:cNvPr>
          <p:cNvSpPr>
            <a:spLocks noGrp="1"/>
          </p:cNvSpPr>
          <p:nvPr>
            <p:ph type="title"/>
          </p:nvPr>
        </p:nvSpPr>
        <p:spPr>
          <a:xfrm>
            <a:off x="0" y="1"/>
            <a:ext cx="12192000" cy="1400175"/>
          </a:xfrm>
        </p:spPr>
        <p:style>
          <a:lnRef idx="0">
            <a:scrgbClr r="0" g="0" b="0"/>
          </a:lnRef>
          <a:fillRef idx="1001">
            <a:schemeClr val="lt2"/>
          </a:fillRef>
          <a:effectRef idx="0">
            <a:scrgbClr r="0" g="0" b="0"/>
          </a:effectRef>
          <a:fontRef idx="major"/>
        </p:style>
        <p:txBody>
          <a:bodyPr rtlCol="0">
            <a:noAutofit/>
          </a:bodyPr>
          <a:lstStyle/>
          <a:p>
            <a:pPr defTabSz="457207" fontAlgn="auto">
              <a:spcAft>
                <a:spcPts val="0"/>
              </a:spcAft>
              <a:defRPr/>
            </a:pPr>
            <a:r>
              <a:rPr lang="cs-CZ" sz="2400" dirty="0"/>
              <a:t>Neuroanatomie hedonistických regulací příjmu potravy</a:t>
            </a:r>
            <a:r>
              <a:rPr lang="fr-FR" sz="2400" dirty="0"/>
              <a:t>; </a:t>
            </a:r>
            <a:r>
              <a:rPr lang="cs-CZ" sz="2400" dirty="0"/>
              <a:t>oblasti zapojené do „</a:t>
            </a:r>
            <a:r>
              <a:rPr lang="cs-CZ" sz="2400" dirty="0" err="1"/>
              <a:t>reward</a:t>
            </a:r>
            <a:r>
              <a:rPr lang="cs-CZ" sz="2400" dirty="0"/>
              <a:t>“ okruhů – </a:t>
            </a:r>
            <a:r>
              <a:rPr lang="cs-CZ" sz="2400" dirty="0" err="1"/>
              <a:t>orexigenní</a:t>
            </a:r>
            <a:r>
              <a:rPr lang="cs-CZ" sz="2400" dirty="0"/>
              <a:t> neurony</a:t>
            </a:r>
            <a:endParaRPr lang="fr-FR" sz="2400" dirty="0"/>
          </a:p>
        </p:txBody>
      </p:sp>
      <p:pic>
        <p:nvPicPr>
          <p:cNvPr id="7" name="Image 6" descr="integration homestatic hedonic input 3 morton.jpg">
            <a:extLst>
              <a:ext uri="{FF2B5EF4-FFF2-40B4-BE49-F238E27FC236}">
                <a16:creationId xmlns:a16="http://schemas.microsoft.com/office/drawing/2014/main" id="{451380D5-6D40-44D4-B6D2-E4BE41E4DF49}"/>
              </a:ext>
            </a:extLst>
          </p:cNvPr>
          <p:cNvPicPr>
            <a:picLocks noChangeAspect="1"/>
          </p:cNvPicPr>
          <p:nvPr/>
        </p:nvPicPr>
        <p:blipFill>
          <a:blip r:embed="rId3"/>
          <a:stretch>
            <a:fillRect/>
          </a:stretch>
        </p:blipFill>
        <p:spPr>
          <a:xfrm>
            <a:off x="6810375" y="3071814"/>
            <a:ext cx="3633788" cy="3024187"/>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1DCB47-D48A-45CA-AB9B-B522050546BE}"/>
              </a:ext>
            </a:extLst>
          </p:cNvPr>
          <p:cNvSpPr>
            <a:spLocks noGrp="1"/>
          </p:cNvSpPr>
          <p:nvPr>
            <p:ph type="title"/>
          </p:nvPr>
        </p:nvSpPr>
        <p:spPr>
          <a:xfrm>
            <a:off x="0" y="0"/>
            <a:ext cx="12192000" cy="1143001"/>
          </a:xfrm>
        </p:spPr>
        <p:style>
          <a:lnRef idx="0">
            <a:scrgbClr r="0" g="0" b="0"/>
          </a:lnRef>
          <a:fillRef idx="1001">
            <a:schemeClr val="lt2"/>
          </a:fillRef>
          <a:effectRef idx="0">
            <a:scrgbClr r="0" g="0" b="0"/>
          </a:effectRef>
          <a:fontRef idx="major"/>
        </p:style>
        <p:txBody>
          <a:bodyPr rtlCol="0">
            <a:noAutofit/>
          </a:bodyPr>
          <a:lstStyle/>
          <a:p>
            <a:pPr defTabSz="457207" fontAlgn="auto">
              <a:spcAft>
                <a:spcPts val="0"/>
              </a:spcAft>
              <a:defRPr/>
            </a:pPr>
            <a:r>
              <a:rPr lang="cs-CZ" sz="2400" dirty="0"/>
              <a:t>Neurotransmitery účastnící se hedonistických regulací příjmu potravy</a:t>
            </a:r>
            <a:endParaRPr lang="fr-FR" sz="2400" dirty="0"/>
          </a:p>
        </p:txBody>
      </p:sp>
      <p:sp>
        <p:nvSpPr>
          <p:cNvPr id="32771" name="Rectangle 2">
            <a:extLst>
              <a:ext uri="{FF2B5EF4-FFF2-40B4-BE49-F238E27FC236}">
                <a16:creationId xmlns:a16="http://schemas.microsoft.com/office/drawing/2014/main" id="{9E119A86-4C4E-4BC6-8940-F00BB7D27677}"/>
              </a:ext>
            </a:extLst>
          </p:cNvPr>
          <p:cNvSpPr>
            <a:spLocks noChangeArrowheads="1"/>
          </p:cNvSpPr>
          <p:nvPr/>
        </p:nvSpPr>
        <p:spPr bwMode="auto">
          <a:xfrm>
            <a:off x="1809750" y="1857376"/>
            <a:ext cx="8572500" cy="637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cs-CZ">
                <a:solidFill>
                  <a:srgbClr val="C00000"/>
                </a:solidFill>
                <a:latin typeface="Calibri" panose="020F0502020204030204" pitchFamily="34" charset="0"/>
              </a:rPr>
              <a:t>Dopamin, </a:t>
            </a:r>
            <a:r>
              <a:rPr lang="cs-CZ" altLang="cs-CZ">
                <a:latin typeface="Calibri" panose="020F0502020204030204" pitchFamily="34" charset="0"/>
              </a:rPr>
              <a:t>neurotransmiter na bázi tyrosinu</a:t>
            </a:r>
            <a:endParaRPr lang="en-GB" altLang="cs-CZ">
              <a:latin typeface="Calibri" panose="020F0502020204030204" pitchFamily="34" charset="0"/>
            </a:endParaRPr>
          </a:p>
          <a:p>
            <a:pPr eaLnBrk="1" hangingPunct="1"/>
            <a:endParaRPr lang="en-GB" altLang="cs-CZ">
              <a:latin typeface="Calibri" panose="020F0502020204030204" pitchFamily="34" charset="0"/>
            </a:endParaRPr>
          </a:p>
          <a:p>
            <a:pPr eaLnBrk="1" hangingPunct="1"/>
            <a:r>
              <a:rPr lang="cs-CZ" altLang="cs-CZ">
                <a:solidFill>
                  <a:srgbClr val="C00000"/>
                </a:solidFill>
                <a:latin typeface="Calibri" panose="020F0502020204030204" pitchFamily="34" charset="0"/>
              </a:rPr>
              <a:t>Endokanabinoidy</a:t>
            </a:r>
            <a:endParaRPr lang="en-GB" altLang="cs-CZ">
              <a:solidFill>
                <a:srgbClr val="C00000"/>
              </a:solidFill>
              <a:latin typeface="Calibri" panose="020F0502020204030204" pitchFamily="34" charset="0"/>
            </a:endParaRPr>
          </a:p>
          <a:p>
            <a:pPr eaLnBrk="1" hangingPunct="1"/>
            <a:r>
              <a:rPr lang="en-GB" altLang="cs-CZ">
                <a:solidFill>
                  <a:srgbClr val="C00000"/>
                </a:solidFill>
                <a:latin typeface="Calibri" panose="020F0502020204030204" pitchFamily="34" charset="0"/>
              </a:rPr>
              <a:t>	-</a:t>
            </a:r>
            <a:r>
              <a:rPr lang="en-GB" altLang="cs-CZ" sz="1600">
                <a:solidFill>
                  <a:schemeClr val="tx2"/>
                </a:solidFill>
                <a:latin typeface="Calibri" panose="020F0502020204030204" pitchFamily="34" charset="0"/>
              </a:rPr>
              <a:t>anandamid (arachidonoyl ethanolamide, AEA) </a:t>
            </a:r>
          </a:p>
          <a:p>
            <a:pPr eaLnBrk="1" hangingPunct="1"/>
            <a:r>
              <a:rPr lang="en-GB" altLang="cs-CZ" sz="1600">
                <a:solidFill>
                  <a:schemeClr val="tx2"/>
                </a:solidFill>
                <a:latin typeface="Calibri" panose="020F0502020204030204" pitchFamily="34" charset="0"/>
              </a:rPr>
              <a:t>	(</a:t>
            </a:r>
            <a:r>
              <a:rPr lang="cs-CZ" altLang="cs-CZ" sz="1600">
                <a:solidFill>
                  <a:schemeClr val="tx2"/>
                </a:solidFill>
                <a:latin typeface="Calibri" panose="020F0502020204030204" pitchFamily="34" charset="0"/>
              </a:rPr>
              <a:t>znamená</a:t>
            </a:r>
            <a:r>
              <a:rPr lang="en-GB" altLang="cs-CZ" sz="1600">
                <a:solidFill>
                  <a:schemeClr val="tx2"/>
                </a:solidFill>
                <a:latin typeface="Calibri" panose="020F0502020204030204" pitchFamily="34" charset="0"/>
              </a:rPr>
              <a:t>“</a:t>
            </a:r>
            <a:r>
              <a:rPr lang="cs-CZ" altLang="cs-CZ" sz="1600">
                <a:solidFill>
                  <a:schemeClr val="tx2"/>
                </a:solidFill>
                <a:latin typeface="Calibri" panose="020F0502020204030204" pitchFamily="34" charset="0"/>
              </a:rPr>
              <a:t>polibek</a:t>
            </a:r>
            <a:r>
              <a:rPr lang="en-GB" altLang="cs-CZ" sz="1600">
                <a:solidFill>
                  <a:schemeClr val="tx2"/>
                </a:solidFill>
                <a:latin typeface="Calibri" panose="020F0502020204030204" pitchFamily="34" charset="0"/>
              </a:rPr>
              <a:t>”), </a:t>
            </a:r>
            <a:r>
              <a:rPr lang="cs-CZ" altLang="cs-CZ" sz="1600">
                <a:solidFill>
                  <a:schemeClr val="tx2"/>
                </a:solidFill>
                <a:latin typeface="Calibri" panose="020F0502020204030204" pitchFamily="34" charset="0"/>
              </a:rPr>
              <a:t>váže se na</a:t>
            </a:r>
            <a:r>
              <a:rPr lang="en-GB" altLang="cs-CZ" sz="1600">
                <a:solidFill>
                  <a:schemeClr val="tx2"/>
                </a:solidFill>
                <a:latin typeface="Calibri" panose="020F0502020204030204" pitchFamily="34" charset="0"/>
              </a:rPr>
              <a:t> CB1 a</a:t>
            </a:r>
            <a:r>
              <a:rPr lang="cs-CZ" altLang="cs-CZ" sz="1600">
                <a:solidFill>
                  <a:schemeClr val="tx2"/>
                </a:solidFill>
                <a:latin typeface="Calibri" panose="020F0502020204030204" pitchFamily="34" charset="0"/>
              </a:rPr>
              <a:t> </a:t>
            </a:r>
            <a:r>
              <a:rPr lang="en-GB" altLang="cs-CZ" sz="1600">
                <a:solidFill>
                  <a:schemeClr val="tx2"/>
                </a:solidFill>
                <a:latin typeface="Calibri" panose="020F0502020204030204" pitchFamily="34" charset="0"/>
              </a:rPr>
              <a:t>CB2</a:t>
            </a:r>
          </a:p>
          <a:p>
            <a:pPr eaLnBrk="1" hangingPunct="1"/>
            <a:r>
              <a:rPr lang="en-GB" altLang="cs-CZ" sz="1600">
                <a:solidFill>
                  <a:schemeClr val="tx2"/>
                </a:solidFill>
                <a:latin typeface="Calibri" panose="020F0502020204030204" pitchFamily="34" charset="0"/>
              </a:rPr>
              <a:t>	-2-arachidonoyl glycerol (2-AG)</a:t>
            </a:r>
          </a:p>
          <a:p>
            <a:pPr eaLnBrk="1" hangingPunct="1"/>
            <a:r>
              <a:rPr lang="en-GB" altLang="cs-CZ" sz="1600">
                <a:solidFill>
                  <a:schemeClr val="tx2"/>
                </a:solidFill>
                <a:latin typeface="Calibri" panose="020F0502020204030204" pitchFamily="34" charset="0"/>
              </a:rPr>
              <a:t>	-2-arachidonoyl glyceryl</a:t>
            </a:r>
            <a:r>
              <a:rPr lang="cs-CZ" altLang="cs-CZ" sz="1600">
                <a:solidFill>
                  <a:schemeClr val="tx2"/>
                </a:solidFill>
                <a:latin typeface="Calibri" panose="020F0502020204030204" pitchFamily="34" charset="0"/>
              </a:rPr>
              <a:t> éter</a:t>
            </a:r>
            <a:r>
              <a:rPr lang="en-GB" altLang="cs-CZ" sz="1600">
                <a:solidFill>
                  <a:schemeClr val="tx2"/>
                </a:solidFill>
                <a:latin typeface="Calibri" panose="020F0502020204030204" pitchFamily="34" charset="0"/>
              </a:rPr>
              <a:t> (noladin ether), </a:t>
            </a:r>
            <a:r>
              <a:rPr lang="cs-CZ" altLang="cs-CZ" sz="1600">
                <a:solidFill>
                  <a:schemeClr val="tx2"/>
                </a:solidFill>
                <a:latin typeface="Calibri" panose="020F0502020204030204" pitchFamily="34" charset="0"/>
              </a:rPr>
              <a:t>váže se na</a:t>
            </a:r>
            <a:r>
              <a:rPr lang="en-GB" altLang="cs-CZ" sz="1600">
                <a:solidFill>
                  <a:schemeClr val="tx2"/>
                </a:solidFill>
                <a:latin typeface="Calibri" panose="020F0502020204030204" pitchFamily="34" charset="0"/>
              </a:rPr>
              <a:t> CB1 a</a:t>
            </a:r>
            <a:r>
              <a:rPr lang="cs-CZ" altLang="cs-CZ" sz="1600">
                <a:solidFill>
                  <a:schemeClr val="tx2"/>
                </a:solidFill>
                <a:latin typeface="Calibri" panose="020F0502020204030204" pitchFamily="34" charset="0"/>
              </a:rPr>
              <a:t> </a:t>
            </a:r>
            <a:r>
              <a:rPr lang="en-GB" altLang="cs-CZ" sz="1600">
                <a:solidFill>
                  <a:schemeClr val="tx2"/>
                </a:solidFill>
                <a:latin typeface="Calibri" panose="020F0502020204030204" pitchFamily="34" charset="0"/>
              </a:rPr>
              <a:t>CB2</a:t>
            </a:r>
          </a:p>
          <a:p>
            <a:pPr eaLnBrk="1" hangingPunct="1"/>
            <a:r>
              <a:rPr lang="en-GB" altLang="cs-CZ" sz="1600">
                <a:solidFill>
                  <a:schemeClr val="tx2"/>
                </a:solidFill>
                <a:latin typeface="Calibri" panose="020F0502020204030204" pitchFamily="34" charset="0"/>
              </a:rPr>
              <a:t>	-N-arachidonoyl –dopamin (NADA), </a:t>
            </a:r>
            <a:r>
              <a:rPr lang="cs-CZ" altLang="cs-CZ" sz="1600">
                <a:solidFill>
                  <a:schemeClr val="tx2"/>
                </a:solidFill>
                <a:latin typeface="Calibri" panose="020F0502020204030204" pitchFamily="34" charset="0"/>
              </a:rPr>
              <a:t>váže se na</a:t>
            </a:r>
            <a:r>
              <a:rPr lang="en-GB" altLang="cs-CZ" sz="1600">
                <a:solidFill>
                  <a:schemeClr val="tx2"/>
                </a:solidFill>
                <a:latin typeface="Calibri" panose="020F0502020204030204" pitchFamily="34" charset="0"/>
              </a:rPr>
              <a:t> CB1</a:t>
            </a:r>
          </a:p>
          <a:p>
            <a:pPr eaLnBrk="1" hangingPunct="1"/>
            <a:r>
              <a:rPr lang="en-GB" altLang="cs-CZ" sz="1600">
                <a:solidFill>
                  <a:schemeClr val="tx2"/>
                </a:solidFill>
                <a:latin typeface="Calibri" panose="020F0502020204030204" pitchFamily="34" charset="0"/>
              </a:rPr>
              <a:t>	-Virodhamine (O-arachidonoyl-ethanolamine, OEA), </a:t>
            </a:r>
            <a:r>
              <a:rPr lang="cs-CZ" altLang="cs-CZ" sz="1600">
                <a:solidFill>
                  <a:schemeClr val="tx2"/>
                </a:solidFill>
                <a:latin typeface="Calibri" panose="020F0502020204030204" pitchFamily="34" charset="0"/>
              </a:rPr>
              <a:t>váže se na CB1</a:t>
            </a:r>
            <a:endParaRPr lang="en-GB" altLang="cs-CZ" sz="1200">
              <a:solidFill>
                <a:schemeClr val="tx2"/>
              </a:solidFill>
              <a:latin typeface="Calibri" panose="020F0502020204030204" pitchFamily="34" charset="0"/>
            </a:endParaRPr>
          </a:p>
          <a:p>
            <a:pPr eaLnBrk="1" hangingPunct="1"/>
            <a:endParaRPr lang="en-GB" altLang="cs-CZ">
              <a:latin typeface="Calibri" panose="020F0502020204030204" pitchFamily="34" charset="0"/>
            </a:endParaRPr>
          </a:p>
          <a:p>
            <a:pPr eaLnBrk="1" hangingPunct="1"/>
            <a:r>
              <a:rPr lang="cs-CZ" altLang="cs-CZ">
                <a:solidFill>
                  <a:srgbClr val="C00000"/>
                </a:solidFill>
                <a:latin typeface="Calibri" panose="020F0502020204030204" pitchFamily="34" charset="0"/>
              </a:rPr>
              <a:t>Endogenní opioidy</a:t>
            </a:r>
            <a:r>
              <a:rPr lang="en-GB" altLang="cs-CZ">
                <a:solidFill>
                  <a:srgbClr val="C00000"/>
                </a:solidFill>
                <a:latin typeface="Calibri" panose="020F0502020204030204" pitchFamily="34" charset="0"/>
              </a:rPr>
              <a:t>,</a:t>
            </a:r>
          </a:p>
          <a:p>
            <a:pPr eaLnBrk="1" hangingPunct="1"/>
            <a:r>
              <a:rPr lang="en-GB" altLang="cs-CZ" sz="1600">
                <a:latin typeface="Calibri" panose="020F0502020204030204" pitchFamily="34" charset="0"/>
              </a:rPr>
              <a:t>	-</a:t>
            </a:r>
            <a:r>
              <a:rPr lang="cs-CZ" altLang="cs-CZ" sz="1600">
                <a:solidFill>
                  <a:schemeClr val="tx2"/>
                </a:solidFill>
                <a:latin typeface="Calibri" panose="020F0502020204030204" pitchFamily="34" charset="0"/>
              </a:rPr>
              <a:t>enkefalin - </a:t>
            </a:r>
            <a:r>
              <a:rPr lang="en-GB" altLang="cs-CZ" sz="1600">
                <a:solidFill>
                  <a:schemeClr val="tx2"/>
                </a:solidFill>
                <a:latin typeface="Calibri" panose="020F0502020204030204" pitchFamily="34" charset="0"/>
              </a:rPr>
              <a:t> </a:t>
            </a:r>
            <a:r>
              <a:rPr lang="cs-CZ" altLang="cs-CZ" sz="1600">
                <a:solidFill>
                  <a:schemeClr val="tx2"/>
                </a:solidFill>
                <a:latin typeface="Calibri" panose="020F0502020204030204" pitchFamily="34" charset="0"/>
              </a:rPr>
              <a:t>krátký peptid odštěpený z proenkefalinu </a:t>
            </a:r>
            <a:r>
              <a:rPr lang="en-GB" altLang="cs-CZ" sz="1600">
                <a:solidFill>
                  <a:schemeClr val="tx2"/>
                </a:solidFill>
                <a:latin typeface="Calibri" panose="020F0502020204030204" pitchFamily="34" charset="0"/>
              </a:rPr>
              <a:t>(</a:t>
            </a:r>
            <a:r>
              <a:rPr lang="cs-CZ" altLang="cs-CZ" sz="1600">
                <a:solidFill>
                  <a:schemeClr val="tx2"/>
                </a:solidFill>
                <a:latin typeface="Calibri" panose="020F0502020204030204" pitchFamily="34" charset="0"/>
              </a:rPr>
              <a:t>působí na</a:t>
            </a:r>
            <a:r>
              <a:rPr lang="en-GB" altLang="cs-CZ" sz="1600">
                <a:solidFill>
                  <a:schemeClr val="tx2"/>
                </a:solidFill>
                <a:latin typeface="Calibri" panose="020F0502020204030204" pitchFamily="34" charset="0"/>
              </a:rPr>
              <a:t> </a:t>
            </a:r>
            <a:r>
              <a:rPr lang="en-GB" altLang="cs-CZ" sz="1600">
                <a:solidFill>
                  <a:schemeClr val="tx2"/>
                </a:solidFill>
                <a:latin typeface="Symbol" panose="05050102010706020507" pitchFamily="18" charset="2"/>
              </a:rPr>
              <a:t>m</a:t>
            </a:r>
            <a:r>
              <a:rPr lang="en-GB" altLang="cs-CZ" sz="1600">
                <a:solidFill>
                  <a:schemeClr val="tx2"/>
                </a:solidFill>
                <a:latin typeface="Calibri" panose="020F0502020204030204" pitchFamily="34" charset="0"/>
              </a:rPr>
              <a:t>- a </a:t>
            </a:r>
            <a:r>
              <a:rPr lang="en-GB" altLang="cs-CZ" sz="1600">
                <a:solidFill>
                  <a:schemeClr val="tx2"/>
                </a:solidFill>
                <a:latin typeface="Symbol" panose="05050102010706020507" pitchFamily="18" charset="2"/>
              </a:rPr>
              <a:t>d</a:t>
            </a:r>
            <a:r>
              <a:rPr lang="en-GB" altLang="cs-CZ" sz="1600">
                <a:solidFill>
                  <a:schemeClr val="tx2"/>
                </a:solidFill>
                <a:latin typeface="Calibri" panose="020F0502020204030204" pitchFamily="34" charset="0"/>
              </a:rPr>
              <a:t>-receptor</a:t>
            </a:r>
            <a:r>
              <a:rPr lang="cs-CZ" altLang="cs-CZ" sz="1600">
                <a:solidFill>
                  <a:schemeClr val="tx2"/>
                </a:solidFill>
                <a:latin typeface="Calibri" panose="020F0502020204030204" pitchFamily="34" charset="0"/>
              </a:rPr>
              <a:t>ech</a:t>
            </a:r>
            <a:r>
              <a:rPr lang="en-GB" altLang="cs-CZ" sz="1600">
                <a:solidFill>
                  <a:schemeClr val="tx2"/>
                </a:solidFill>
                <a:latin typeface="Calibri" panose="020F0502020204030204" pitchFamily="34" charset="0"/>
              </a:rPr>
              <a:t>)</a:t>
            </a:r>
          </a:p>
          <a:p>
            <a:pPr eaLnBrk="1" hangingPunct="1"/>
            <a:r>
              <a:rPr lang="en-GB" altLang="cs-CZ" sz="1600">
                <a:solidFill>
                  <a:schemeClr val="tx2"/>
                </a:solidFill>
                <a:latin typeface="Calibri" panose="020F0502020204030204" pitchFamily="34" charset="0"/>
              </a:rPr>
              <a:t>	</a:t>
            </a:r>
            <a:r>
              <a:rPr lang="cs-CZ" altLang="cs-CZ" sz="1400">
                <a:solidFill>
                  <a:schemeClr val="tx2"/>
                </a:solidFill>
                <a:latin typeface="Calibri" panose="020F0502020204030204" pitchFamily="34" charset="0"/>
              </a:rPr>
              <a:t>např.</a:t>
            </a:r>
            <a:r>
              <a:rPr lang="en-GB" altLang="cs-CZ" sz="1400">
                <a:solidFill>
                  <a:schemeClr val="tx2"/>
                </a:solidFill>
                <a:latin typeface="Calibri" panose="020F0502020204030204" pitchFamily="34" charset="0"/>
              </a:rPr>
              <a:t> tyr-gly-gly-phe-leu (leu-enkephalin) </a:t>
            </a:r>
            <a:r>
              <a:rPr lang="cs-CZ" altLang="cs-CZ" sz="1400">
                <a:solidFill>
                  <a:schemeClr val="tx2"/>
                </a:solidFill>
                <a:latin typeface="Calibri" panose="020F0502020204030204" pitchFamily="34" charset="0"/>
              </a:rPr>
              <a:t>či</a:t>
            </a:r>
            <a:r>
              <a:rPr lang="en-GB" altLang="cs-CZ" sz="1400">
                <a:solidFill>
                  <a:schemeClr val="tx2"/>
                </a:solidFill>
                <a:latin typeface="Calibri" panose="020F0502020204030204" pitchFamily="34" charset="0"/>
              </a:rPr>
              <a:t> tyr-gly-gly-phe-met (met-enkephalin)</a:t>
            </a:r>
            <a:endParaRPr lang="en-GB" altLang="cs-CZ" sz="1600">
              <a:solidFill>
                <a:schemeClr val="tx2"/>
              </a:solidFill>
              <a:latin typeface="Calibri" panose="020F0502020204030204" pitchFamily="34" charset="0"/>
            </a:endParaRPr>
          </a:p>
          <a:p>
            <a:pPr eaLnBrk="1" hangingPunct="1"/>
            <a:r>
              <a:rPr lang="en-GB" altLang="cs-CZ" sz="1600">
                <a:solidFill>
                  <a:schemeClr val="tx2"/>
                </a:solidFill>
                <a:latin typeface="Calibri" panose="020F0502020204030204" pitchFamily="34" charset="0"/>
              </a:rPr>
              <a:t>	-endo</a:t>
            </a:r>
            <a:r>
              <a:rPr lang="cs-CZ" altLang="cs-CZ" sz="1600">
                <a:solidFill>
                  <a:schemeClr val="tx2"/>
                </a:solidFill>
                <a:latin typeface="Calibri" panose="020F0502020204030204" pitchFamily="34" charset="0"/>
              </a:rPr>
              <a:t>rfiny</a:t>
            </a:r>
            <a:r>
              <a:rPr lang="en-GB" altLang="cs-CZ" sz="1600">
                <a:solidFill>
                  <a:schemeClr val="tx2"/>
                </a:solidFill>
                <a:latin typeface="Calibri" panose="020F0502020204030204" pitchFamily="34" charset="0"/>
              </a:rPr>
              <a:t>, </a:t>
            </a:r>
            <a:r>
              <a:rPr lang="cs-CZ" altLang="cs-CZ" sz="1600">
                <a:solidFill>
                  <a:schemeClr val="tx2"/>
                </a:solidFill>
                <a:latin typeface="Calibri" panose="020F0502020204030204" pitchFamily="34" charset="0"/>
              </a:rPr>
              <a:t>krátké peptidy odštěpené z proopiomelanokortinu </a:t>
            </a:r>
            <a:r>
              <a:rPr lang="en-GB" altLang="cs-CZ" sz="1600">
                <a:solidFill>
                  <a:schemeClr val="tx2"/>
                </a:solidFill>
                <a:latin typeface="Calibri" panose="020F0502020204030204" pitchFamily="34" charset="0"/>
              </a:rPr>
              <a:t>(</a:t>
            </a:r>
            <a:r>
              <a:rPr lang="cs-CZ" altLang="cs-CZ" sz="1600">
                <a:solidFill>
                  <a:schemeClr val="tx2"/>
                </a:solidFill>
                <a:latin typeface="Calibri" panose="020F0502020204030204" pitchFamily="34" charset="0"/>
              </a:rPr>
              <a:t>působí na </a:t>
            </a:r>
            <a:r>
              <a:rPr lang="en-GB" altLang="cs-CZ" sz="1600">
                <a:solidFill>
                  <a:schemeClr val="tx2"/>
                </a:solidFill>
                <a:latin typeface="Symbol" panose="05050102010706020507" pitchFamily="18" charset="2"/>
              </a:rPr>
              <a:t>m</a:t>
            </a:r>
            <a:r>
              <a:rPr lang="en-GB" altLang="cs-CZ" sz="1600">
                <a:solidFill>
                  <a:schemeClr val="tx2"/>
                </a:solidFill>
                <a:latin typeface="Calibri" panose="020F0502020204030204" pitchFamily="34" charset="0"/>
              </a:rPr>
              <a:t>-receptor</a:t>
            </a:r>
            <a:r>
              <a:rPr lang="cs-CZ" altLang="cs-CZ" sz="1600">
                <a:solidFill>
                  <a:schemeClr val="tx2"/>
                </a:solidFill>
                <a:latin typeface="Calibri" panose="020F0502020204030204" pitchFamily="34" charset="0"/>
              </a:rPr>
              <a:t>u)</a:t>
            </a:r>
            <a:endParaRPr lang="en-GB" altLang="cs-CZ" sz="1600">
              <a:solidFill>
                <a:schemeClr val="tx2"/>
              </a:solidFill>
              <a:latin typeface="Calibri" panose="020F0502020204030204" pitchFamily="34" charset="0"/>
            </a:endParaRPr>
          </a:p>
          <a:p>
            <a:pPr eaLnBrk="1" hangingPunct="1"/>
            <a:r>
              <a:rPr lang="en-GB" altLang="cs-CZ" sz="1600">
                <a:solidFill>
                  <a:schemeClr val="tx2"/>
                </a:solidFill>
                <a:latin typeface="Calibri" panose="020F0502020204030204" pitchFamily="34" charset="0"/>
              </a:rPr>
              <a:t>	-dynor</a:t>
            </a:r>
            <a:r>
              <a:rPr lang="cs-CZ" altLang="cs-CZ" sz="1600">
                <a:solidFill>
                  <a:schemeClr val="tx2"/>
                </a:solidFill>
                <a:latin typeface="Calibri" panose="020F0502020204030204" pitchFamily="34" charset="0"/>
              </a:rPr>
              <a:t>fin</a:t>
            </a:r>
            <a:r>
              <a:rPr lang="en-GB" altLang="cs-CZ" sz="1600">
                <a:solidFill>
                  <a:schemeClr val="tx2"/>
                </a:solidFill>
                <a:latin typeface="Calibri" panose="020F0502020204030204" pitchFamily="34" charset="0"/>
              </a:rPr>
              <a:t> </a:t>
            </a:r>
            <a:r>
              <a:rPr lang="cs-CZ" altLang="cs-CZ" sz="1600">
                <a:solidFill>
                  <a:schemeClr val="tx2"/>
                </a:solidFill>
                <a:latin typeface="Calibri" panose="020F0502020204030204" pitchFamily="34" charset="0"/>
              </a:rPr>
              <a:t>– krátký peptid odštěpený z prodynorfinu </a:t>
            </a:r>
            <a:r>
              <a:rPr lang="en-GB" altLang="cs-CZ" sz="1600">
                <a:solidFill>
                  <a:schemeClr val="tx2"/>
                </a:solidFill>
                <a:latin typeface="Calibri" panose="020F0502020204030204" pitchFamily="34" charset="0"/>
              </a:rPr>
              <a:t>(</a:t>
            </a:r>
            <a:r>
              <a:rPr lang="cs-CZ" altLang="cs-CZ" sz="1600">
                <a:solidFill>
                  <a:schemeClr val="tx2"/>
                </a:solidFill>
                <a:latin typeface="Calibri" panose="020F0502020204030204" pitchFamily="34" charset="0"/>
              </a:rPr>
              <a:t>působí na </a:t>
            </a:r>
            <a:r>
              <a:rPr lang="en-GB" altLang="cs-CZ" sz="1600">
                <a:solidFill>
                  <a:schemeClr val="tx2"/>
                </a:solidFill>
                <a:latin typeface="Symbol" panose="05050102010706020507" pitchFamily="18" charset="2"/>
              </a:rPr>
              <a:t>k</a:t>
            </a:r>
            <a:r>
              <a:rPr lang="en-GB" altLang="cs-CZ" sz="1600">
                <a:solidFill>
                  <a:schemeClr val="tx2"/>
                </a:solidFill>
                <a:latin typeface="Calibri" panose="020F0502020204030204" pitchFamily="34" charset="0"/>
              </a:rPr>
              <a:t>-receptor</a:t>
            </a:r>
            <a:r>
              <a:rPr lang="cs-CZ" altLang="cs-CZ" sz="1600">
                <a:solidFill>
                  <a:schemeClr val="tx2"/>
                </a:solidFill>
                <a:latin typeface="Calibri" panose="020F0502020204030204" pitchFamily="34" charset="0"/>
              </a:rPr>
              <a:t>u)</a:t>
            </a:r>
            <a:endParaRPr lang="en-GB" altLang="cs-CZ" sz="1600">
              <a:solidFill>
                <a:schemeClr val="tx2"/>
              </a:solidFill>
              <a:latin typeface="Calibri" panose="020F0502020204030204" pitchFamily="34" charset="0"/>
            </a:endParaRPr>
          </a:p>
          <a:p>
            <a:pPr eaLnBrk="1" hangingPunct="1"/>
            <a:endParaRPr lang="en-GB" altLang="cs-CZ">
              <a:solidFill>
                <a:srgbClr val="C00000"/>
              </a:solidFill>
              <a:latin typeface="Calibri" panose="020F0502020204030204" pitchFamily="34" charset="0"/>
            </a:endParaRPr>
          </a:p>
          <a:p>
            <a:pPr eaLnBrk="1" hangingPunct="1"/>
            <a:r>
              <a:rPr lang="en-GB" altLang="cs-CZ">
                <a:solidFill>
                  <a:srgbClr val="C00000"/>
                </a:solidFill>
                <a:latin typeface="Calibri" panose="020F0502020204030204" pitchFamily="34" charset="0"/>
              </a:rPr>
              <a:t>GABA, </a:t>
            </a:r>
            <a:r>
              <a:rPr lang="en-GB" altLang="cs-CZ">
                <a:solidFill>
                  <a:schemeClr val="tx2"/>
                </a:solidFill>
                <a:latin typeface="Symbol" panose="05050102010706020507" pitchFamily="18" charset="2"/>
              </a:rPr>
              <a:t>g</a:t>
            </a:r>
            <a:r>
              <a:rPr lang="en-GB" altLang="cs-CZ">
                <a:solidFill>
                  <a:schemeClr val="tx2"/>
                </a:solidFill>
                <a:latin typeface="Calibri" panose="020F0502020204030204" pitchFamily="34" charset="0"/>
              </a:rPr>
              <a:t>-amino</a:t>
            </a:r>
            <a:r>
              <a:rPr lang="cs-CZ" altLang="cs-CZ">
                <a:solidFill>
                  <a:schemeClr val="tx2"/>
                </a:solidFill>
                <a:latin typeface="Calibri" panose="020F0502020204030204" pitchFamily="34" charset="0"/>
              </a:rPr>
              <a:t>butyrát</a:t>
            </a:r>
            <a:r>
              <a:rPr lang="en-GB" altLang="cs-CZ">
                <a:solidFill>
                  <a:schemeClr val="tx2"/>
                </a:solidFill>
                <a:latin typeface="Calibri" panose="020F0502020204030204" pitchFamily="34" charset="0"/>
              </a:rPr>
              <a:t>, </a:t>
            </a:r>
            <a:r>
              <a:rPr lang="cs-CZ" altLang="cs-CZ">
                <a:solidFill>
                  <a:schemeClr val="tx2"/>
                </a:solidFill>
                <a:latin typeface="Calibri" panose="020F0502020204030204" pitchFamily="34" charset="0"/>
              </a:rPr>
              <a:t>neurotransmiter na bázi AMK</a:t>
            </a:r>
            <a:endParaRPr lang="en-GB" altLang="cs-CZ">
              <a:solidFill>
                <a:schemeClr val="tx2"/>
              </a:solidFill>
              <a:latin typeface="Calibri" panose="020F0502020204030204" pitchFamily="34" charset="0"/>
            </a:endParaRPr>
          </a:p>
          <a:p>
            <a:pPr eaLnBrk="1" hangingPunct="1"/>
            <a:endParaRPr lang="en-GB" altLang="cs-CZ">
              <a:latin typeface="Calibri" panose="020F0502020204030204" pitchFamily="34" charset="0"/>
            </a:endParaRPr>
          </a:p>
          <a:p>
            <a:pPr eaLnBrk="1" hangingPunct="1"/>
            <a:endParaRPr lang="en-GB" altLang="cs-CZ">
              <a:latin typeface="Calibri" panose="020F0502020204030204" pitchFamily="34" charset="0"/>
            </a:endParaRPr>
          </a:p>
          <a:p>
            <a:pPr eaLnBrk="1" hangingPunct="1"/>
            <a:r>
              <a:rPr lang="en-GB" altLang="cs-CZ">
                <a:latin typeface="Calibri" panose="020F0502020204030204" pitchFamily="34" charset="0"/>
              </a:rPr>
              <a:t> </a:t>
            </a:r>
            <a:endParaRPr lang="fr-FR" altLang="cs-CZ">
              <a:latin typeface="Calibri" panose="020F0502020204030204" pitchFamily="34" charset="0"/>
            </a:endParaRPr>
          </a:p>
        </p:txBody>
      </p:sp>
      <p:pic>
        <p:nvPicPr>
          <p:cNvPr id="32772" name="Image 4" descr="neurotransmitter dopamine.jpg">
            <a:extLst>
              <a:ext uri="{FF2B5EF4-FFF2-40B4-BE49-F238E27FC236}">
                <a16:creationId xmlns:a16="http://schemas.microsoft.com/office/drawing/2014/main" id="{1FC03185-825A-4AE1-97C1-3E93C1F5BC3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10313" y="1857375"/>
            <a:ext cx="17399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Image 5" descr="neurotransmitter GABA.jpg">
            <a:extLst>
              <a:ext uri="{FF2B5EF4-FFF2-40B4-BE49-F238E27FC236}">
                <a16:creationId xmlns:a16="http://schemas.microsoft.com/office/drawing/2014/main" id="{D4547211-CC5A-47E9-BCA3-0BC104219DA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07364" y="5853114"/>
            <a:ext cx="1730375"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3">
            <a:extLst>
              <a:ext uri="{FF2B5EF4-FFF2-40B4-BE49-F238E27FC236}">
                <a16:creationId xmlns:a16="http://schemas.microsoft.com/office/drawing/2014/main" id="{9CBDD9B3-B8B0-4053-99D9-E3CB1B66FA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1088" y="2571751"/>
            <a:ext cx="27368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5" name="ZoneTexte 7">
            <a:extLst>
              <a:ext uri="{FF2B5EF4-FFF2-40B4-BE49-F238E27FC236}">
                <a16:creationId xmlns:a16="http://schemas.microsoft.com/office/drawing/2014/main" id="{DEAB6A2A-54D7-429A-AD53-F0A29886316B}"/>
              </a:ext>
            </a:extLst>
          </p:cNvPr>
          <p:cNvSpPr txBox="1">
            <a:spLocks noChangeArrowheads="1"/>
          </p:cNvSpPr>
          <p:nvPr/>
        </p:nvSpPr>
        <p:spPr bwMode="auto">
          <a:xfrm>
            <a:off x="8596314" y="3295651"/>
            <a:ext cx="9620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cs-CZ" sz="1200">
                <a:solidFill>
                  <a:schemeClr val="tx2"/>
                </a:solidFill>
                <a:latin typeface="Calibri" panose="020F0502020204030204" pitchFamily="34" charset="0"/>
              </a:rPr>
              <a:t>anandamide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a:extLst>
              <a:ext uri="{FF2B5EF4-FFF2-40B4-BE49-F238E27FC236}">
                <a16:creationId xmlns:a16="http://schemas.microsoft.com/office/drawing/2014/main" id="{D7E72D01-75AB-4707-B34B-6B4DAE3E6B36}"/>
              </a:ext>
            </a:extLst>
          </p:cNvPr>
          <p:cNvSpPr>
            <a:spLocks noGrp="1" noChangeArrowheads="1"/>
          </p:cNvSpPr>
          <p:nvPr>
            <p:ph type="title"/>
          </p:nvPr>
        </p:nvSpPr>
        <p:spPr/>
        <p:txBody>
          <a:bodyPr/>
          <a:lstStyle/>
          <a:p>
            <a:endParaRPr lang="cs-CZ" altLang="cs-CZ"/>
          </a:p>
        </p:txBody>
      </p:sp>
      <p:pic>
        <p:nvPicPr>
          <p:cNvPr id="33795" name="Picture 6" descr="talk046__s014_f">
            <a:hlinkClick r:id="rId3"/>
            <a:extLst>
              <a:ext uri="{FF2B5EF4-FFF2-40B4-BE49-F238E27FC236}">
                <a16:creationId xmlns:a16="http://schemas.microsoft.com/office/drawing/2014/main" id="{E3D2472C-3DF4-471E-B70E-658796272F79}"/>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631951" y="44451"/>
            <a:ext cx="4392613" cy="3294063"/>
          </a:xfrm>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3796" name="Picture 7" descr="talk046__s028_f">
            <a:hlinkClick r:id="rId3"/>
            <a:extLst>
              <a:ext uri="{FF2B5EF4-FFF2-40B4-BE49-F238E27FC236}">
                <a16:creationId xmlns:a16="http://schemas.microsoft.com/office/drawing/2014/main" id="{E37A2CC7-2E21-4892-8EC9-02AAD29425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9113" y="2997201"/>
            <a:ext cx="5033962" cy="377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 Box 8">
            <a:extLst>
              <a:ext uri="{FF2B5EF4-FFF2-40B4-BE49-F238E27FC236}">
                <a16:creationId xmlns:a16="http://schemas.microsoft.com/office/drawing/2014/main" id="{3EFAC9F0-F9E4-43AD-85F4-4C1A033F2B42}"/>
              </a:ext>
            </a:extLst>
          </p:cNvPr>
          <p:cNvSpPr txBox="1">
            <a:spLocks noChangeArrowheads="1"/>
          </p:cNvSpPr>
          <p:nvPr/>
        </p:nvSpPr>
        <p:spPr bwMode="auto">
          <a:xfrm>
            <a:off x="1824039" y="3860801"/>
            <a:ext cx="3551237"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cs-CZ" altLang="cs-CZ" b="1"/>
              <a:t>ENDOKANABINOIDNÍ SYSTÉM</a:t>
            </a:r>
          </a:p>
        </p:txBody>
      </p:sp>
      <p:sp>
        <p:nvSpPr>
          <p:cNvPr id="33798" name="Text Box 9">
            <a:extLst>
              <a:ext uri="{FF2B5EF4-FFF2-40B4-BE49-F238E27FC236}">
                <a16:creationId xmlns:a16="http://schemas.microsoft.com/office/drawing/2014/main" id="{8DA8163A-8757-4454-BBCD-4EDC93D92725}"/>
              </a:ext>
            </a:extLst>
          </p:cNvPr>
          <p:cNvSpPr txBox="1">
            <a:spLocks noChangeArrowheads="1"/>
          </p:cNvSpPr>
          <p:nvPr/>
        </p:nvSpPr>
        <p:spPr bwMode="auto">
          <a:xfrm>
            <a:off x="6383338" y="333375"/>
            <a:ext cx="3960812" cy="2123658"/>
          </a:xfrm>
          <a:prstGeom prst="rect">
            <a:avLst/>
          </a:prstGeom>
          <a:solidFill>
            <a:srgbClr val="FF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cs-CZ" altLang="cs-CZ"/>
              <a:t>Systémy umístěné v mozku působí v periferních tkáních</a:t>
            </a:r>
          </a:p>
          <a:p>
            <a:pPr eaLnBrk="1" hangingPunct="1">
              <a:spcBef>
                <a:spcPct val="50000"/>
              </a:spcBef>
            </a:pPr>
            <a:r>
              <a:rPr lang="cs-CZ" altLang="cs-CZ"/>
              <a:t>Typ a počet receptorů v dané tkáni jsou určující z hlediska výsledného účinku</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ED16A025-7EAE-4E8D-8AAA-5AC4A2CFB2FC}"/>
              </a:ext>
            </a:extLst>
          </p:cNvPr>
          <p:cNvSpPr>
            <a:spLocks noGrp="1" noChangeArrowheads="1"/>
          </p:cNvSpPr>
          <p:nvPr>
            <p:ph type="title"/>
          </p:nvPr>
        </p:nvSpPr>
        <p:spPr>
          <a:xfrm>
            <a:off x="1" y="65088"/>
            <a:ext cx="10463214" cy="1371600"/>
          </a:xfrm>
          <a:solidFill>
            <a:schemeClr val="bg2"/>
          </a:solidFill>
        </p:spPr>
        <p:txBody>
          <a:bodyPr/>
          <a:lstStyle/>
          <a:p>
            <a:r>
              <a:rPr lang="cs-CZ" altLang="cs-CZ" sz="3600" dirty="0"/>
              <a:t>Velikost a endokrinní profil adipocytů odpovídá celkové adipozitě</a:t>
            </a:r>
          </a:p>
        </p:txBody>
      </p:sp>
      <p:pic>
        <p:nvPicPr>
          <p:cNvPr id="35843" name="Picture 3" descr="MA_HE_200">
            <a:extLst>
              <a:ext uri="{FF2B5EF4-FFF2-40B4-BE49-F238E27FC236}">
                <a16:creationId xmlns:a16="http://schemas.microsoft.com/office/drawing/2014/main" id="{CF1B728C-B12F-460F-A41D-256AB31FD7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388" y="4694238"/>
            <a:ext cx="2633662"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4" descr="OBESNI_HE_200">
            <a:extLst>
              <a:ext uri="{FF2B5EF4-FFF2-40B4-BE49-F238E27FC236}">
                <a16:creationId xmlns:a16="http://schemas.microsoft.com/office/drawing/2014/main" id="{22A8B343-1E48-49C7-974B-96E9EB7B82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0326" y="4694238"/>
            <a:ext cx="2633663"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5" descr="HALU_HE-200">
            <a:extLst>
              <a:ext uri="{FF2B5EF4-FFF2-40B4-BE49-F238E27FC236}">
                <a16:creationId xmlns:a16="http://schemas.microsoft.com/office/drawing/2014/main" id="{49B9A7E0-9A52-4F0F-A911-4DEF391073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7576" y="4694238"/>
            <a:ext cx="2633663"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6" descr="ZASILKA">
            <a:extLst>
              <a:ext uri="{FF2B5EF4-FFF2-40B4-BE49-F238E27FC236}">
                <a16:creationId xmlns:a16="http://schemas.microsoft.com/office/drawing/2014/main" id="{BE579296-F175-4147-8C77-7340CB892C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6175" y="1944689"/>
            <a:ext cx="1087438"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Text Box 7">
            <a:extLst>
              <a:ext uri="{FF2B5EF4-FFF2-40B4-BE49-F238E27FC236}">
                <a16:creationId xmlns:a16="http://schemas.microsoft.com/office/drawing/2014/main" id="{1514B6AB-BD01-4147-AD79-ECF2C4ECC4B1}"/>
              </a:ext>
            </a:extLst>
          </p:cNvPr>
          <p:cNvSpPr txBox="1">
            <a:spLocks noChangeArrowheads="1"/>
          </p:cNvSpPr>
          <p:nvPr/>
        </p:nvSpPr>
        <p:spPr bwMode="auto">
          <a:xfrm>
            <a:off x="1755776" y="3810001"/>
            <a:ext cx="2568575"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a:latin typeface="Times New Roman" panose="02020603050405020304" pitchFamily="18" charset="0"/>
              </a:rPr>
              <a:t>Malnutrice</a:t>
            </a:r>
          </a:p>
          <a:p>
            <a:r>
              <a:rPr lang="cs-CZ" altLang="cs-CZ">
                <a:latin typeface="Times New Roman" panose="02020603050405020304" pitchFamily="18" charset="0"/>
              </a:rPr>
              <a:t>(Anorexia nervosa)</a:t>
            </a:r>
          </a:p>
        </p:txBody>
      </p:sp>
      <p:sp>
        <p:nvSpPr>
          <p:cNvPr id="35848" name="Text Box 8">
            <a:extLst>
              <a:ext uri="{FF2B5EF4-FFF2-40B4-BE49-F238E27FC236}">
                <a16:creationId xmlns:a16="http://schemas.microsoft.com/office/drawing/2014/main" id="{22B2900E-452E-41ED-A803-7F2BE845EB8D}"/>
              </a:ext>
            </a:extLst>
          </p:cNvPr>
          <p:cNvSpPr txBox="1">
            <a:spLocks noChangeArrowheads="1"/>
          </p:cNvSpPr>
          <p:nvPr/>
        </p:nvSpPr>
        <p:spPr bwMode="auto">
          <a:xfrm>
            <a:off x="4692651" y="3810001"/>
            <a:ext cx="31400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cs-CZ" altLang="cs-CZ">
                <a:latin typeface="Times New Roman" panose="02020603050405020304" pitchFamily="18" charset="0"/>
              </a:rPr>
              <a:t>Norma (mírná nadváha)</a:t>
            </a:r>
          </a:p>
        </p:txBody>
      </p:sp>
      <p:sp>
        <p:nvSpPr>
          <p:cNvPr id="35849" name="Text Box 9">
            <a:extLst>
              <a:ext uri="{FF2B5EF4-FFF2-40B4-BE49-F238E27FC236}">
                <a16:creationId xmlns:a16="http://schemas.microsoft.com/office/drawing/2014/main" id="{19542E38-3D43-40DD-9AE1-94601CACB136}"/>
              </a:ext>
            </a:extLst>
          </p:cNvPr>
          <p:cNvSpPr txBox="1">
            <a:spLocks noChangeArrowheads="1"/>
          </p:cNvSpPr>
          <p:nvPr/>
        </p:nvSpPr>
        <p:spPr bwMode="auto">
          <a:xfrm>
            <a:off x="8543926" y="3933826"/>
            <a:ext cx="113982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a:latin typeface="Times New Roman" panose="02020603050405020304" pitchFamily="18" charset="0"/>
              </a:rPr>
              <a:t>Obezita</a:t>
            </a:r>
          </a:p>
        </p:txBody>
      </p:sp>
      <p:pic>
        <p:nvPicPr>
          <p:cNvPr id="35850" name="Picture 10">
            <a:extLst>
              <a:ext uri="{FF2B5EF4-FFF2-40B4-BE49-F238E27FC236}">
                <a16:creationId xmlns:a16="http://schemas.microsoft.com/office/drawing/2014/main" id="{2781FC8F-709D-4B88-94A1-3F622102AFB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48301" y="1844675"/>
            <a:ext cx="112236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1" name="Picture 11" descr="Solny_4JPG">
            <a:extLst>
              <a:ext uri="{FF2B5EF4-FFF2-40B4-BE49-F238E27FC236}">
                <a16:creationId xmlns:a16="http://schemas.microsoft.com/office/drawing/2014/main" id="{7600D9DF-B183-496E-A490-A1D293A627C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77214" y="1844676"/>
            <a:ext cx="1374775"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Box 3">
            <a:extLst>
              <a:ext uri="{FF2B5EF4-FFF2-40B4-BE49-F238E27FC236}">
                <a16:creationId xmlns:a16="http://schemas.microsoft.com/office/drawing/2014/main" id="{557A96AA-3343-487A-9F94-86DAF3792BBC}"/>
              </a:ext>
            </a:extLst>
          </p:cNvPr>
          <p:cNvSpPr txBox="1">
            <a:spLocks noChangeArrowheads="1"/>
          </p:cNvSpPr>
          <p:nvPr/>
        </p:nvSpPr>
        <p:spPr bwMode="auto">
          <a:xfrm>
            <a:off x="2279651" y="6523038"/>
            <a:ext cx="1643063" cy="27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cs-CZ" sz="1200" b="1" i="1">
                <a:latin typeface="Calibri" panose="020F0502020204030204" pitchFamily="34" charset="0"/>
                <a:ea typeface="Andalus"/>
                <a:cs typeface="Andalus"/>
              </a:rPr>
              <a:t>Prenat</a:t>
            </a:r>
            <a:r>
              <a:rPr lang="cs-CZ" altLang="cs-CZ" sz="1200" b="1" i="1">
                <a:latin typeface="Calibri" panose="020F0502020204030204" pitchFamily="34" charset="0"/>
                <a:ea typeface="Andalus"/>
                <a:cs typeface="Andalus"/>
              </a:rPr>
              <a:t>á</a:t>
            </a:r>
            <a:r>
              <a:rPr lang="en-US" altLang="cs-CZ" sz="1200" b="1" i="1">
                <a:latin typeface="Calibri" panose="020F0502020204030204" pitchFamily="34" charset="0"/>
                <a:ea typeface="Andalus"/>
                <a:cs typeface="Andalus"/>
              </a:rPr>
              <a:t>ln</a:t>
            </a:r>
            <a:r>
              <a:rPr lang="cs-CZ" altLang="cs-CZ" sz="1200" b="1" i="1">
                <a:latin typeface="Calibri" panose="020F0502020204030204" pitchFamily="34" charset="0"/>
                <a:ea typeface="Andalus"/>
                <a:cs typeface="Andalus"/>
              </a:rPr>
              <a:t>í modelování</a:t>
            </a:r>
            <a:endParaRPr lang="en-US" altLang="cs-CZ" sz="1200" b="1" i="1">
              <a:latin typeface="Calibri" panose="020F0502020204030204" pitchFamily="34" charset="0"/>
              <a:ea typeface="Andalus"/>
              <a:cs typeface="Andalus"/>
            </a:endParaRPr>
          </a:p>
        </p:txBody>
      </p:sp>
      <p:sp>
        <p:nvSpPr>
          <p:cNvPr id="6" name="Nadpis 1">
            <a:extLst>
              <a:ext uri="{FF2B5EF4-FFF2-40B4-BE49-F238E27FC236}">
                <a16:creationId xmlns:a16="http://schemas.microsoft.com/office/drawing/2014/main" id="{02ED3C73-56E3-45A3-B1AA-F3AAB4195099}"/>
              </a:ext>
            </a:extLst>
          </p:cNvPr>
          <p:cNvSpPr txBox="1">
            <a:spLocks/>
          </p:cNvSpPr>
          <p:nvPr/>
        </p:nvSpPr>
        <p:spPr>
          <a:xfrm>
            <a:off x="3792538" y="431800"/>
            <a:ext cx="8229600" cy="11430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cs-CZ" sz="4000" b="1" dirty="0"/>
              <a:t>Reprogramování</a:t>
            </a:r>
            <a:endParaRPr lang="cs-CZ" sz="4000" b="1" dirty="0">
              <a:solidFill>
                <a:schemeClr val="bg1">
                  <a:lumMod val="50000"/>
                </a:schemeClr>
              </a:solidFill>
            </a:endParaRPr>
          </a:p>
        </p:txBody>
      </p:sp>
      <p:sp>
        <p:nvSpPr>
          <p:cNvPr id="59396" name="Obdélník 6">
            <a:extLst>
              <a:ext uri="{FF2B5EF4-FFF2-40B4-BE49-F238E27FC236}">
                <a16:creationId xmlns:a16="http://schemas.microsoft.com/office/drawing/2014/main" id="{48134935-33A5-4D50-A3F6-A456E5A9055A}"/>
              </a:ext>
            </a:extLst>
          </p:cNvPr>
          <p:cNvSpPr>
            <a:spLocks noChangeArrowheads="1"/>
          </p:cNvSpPr>
          <p:nvPr/>
        </p:nvSpPr>
        <p:spPr bwMode="auto">
          <a:xfrm>
            <a:off x="1631951" y="1485900"/>
            <a:ext cx="8856663" cy="7201972"/>
          </a:xfrm>
          <a:prstGeom prst="rect">
            <a:avLst/>
          </a:prstGeom>
          <a:solidFill>
            <a:srgbClr val="FFFFCC"/>
          </a:solidFill>
          <a:ln w="9525">
            <a:solidFill>
              <a:srgbClr val="996633"/>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cs-CZ" altLang="cs-CZ" sz="1000" i="1"/>
          </a:p>
          <a:p>
            <a:pPr eaLnBrk="1" hangingPunct="1"/>
            <a:r>
              <a:rPr lang="cs-CZ" altLang="cs-CZ" i="1"/>
              <a:t>U savců vznikají epigenetické znaky během dvou fázi ontogenetického vývoje. Nejdříve po fertilizaci a podruhé ve vyvíjejících se primordiálních zárodečných buňkách, což jsou prekurzory pozdějších gamet. Během fertilizace se spojují mužské a ženské gamety za vzniku zygoty, jejíž genomová konfigurace je odlišná. Epigenetické znaky muže jsou rychle ztráceny, protaminy spojené s mužskou DNA jsou nahrazovány histony z cytoplazmy mateřské buňky, z nichž většina je acetylována. Mužská DNA je poté u řady organismů  systematicky demetylována. Měkteré epigenetické znaky, zejména metylace mateřské DNA, ovšem do určité míry tomuto reprogramování unikají.</a:t>
            </a:r>
          </a:p>
          <a:p>
            <a:pPr eaLnBrk="1" hangingPunct="1"/>
            <a:endParaRPr lang="cs-CZ" altLang="cs-CZ" sz="1000" i="1"/>
          </a:p>
          <a:p>
            <a:pPr eaLnBrk="1" hangingPunct="1"/>
            <a:r>
              <a:rPr lang="cs-CZ" altLang="cs-CZ" i="1"/>
              <a:t>V primordiálních zárodečných buňkách dochází k intenzivnímu „rozpouštění“ eigenetických informací. Některé oblasti nicméně „rozpouštění“ mohou unikat. Pokud epigenetický znak unikne jak zygotickému přeprogramování, tak přeprogramování v primordiálních zárodečných buňkách, je možná transgenerační epigenetická dědičnost znaku.</a:t>
            </a:r>
          </a:p>
          <a:p>
            <a:pPr eaLnBrk="1" hangingPunct="1"/>
            <a:endParaRPr lang="cs-CZ" altLang="cs-CZ" sz="1000" i="1"/>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91A7346C-C598-4A32-9D9B-15CEF0BB3E6C}"/>
              </a:ext>
            </a:extLst>
          </p:cNvPr>
          <p:cNvSpPr>
            <a:spLocks noGrp="1" noChangeArrowheads="1"/>
          </p:cNvSpPr>
          <p:nvPr>
            <p:ph type="title"/>
          </p:nvPr>
        </p:nvSpPr>
        <p:spPr>
          <a:xfrm>
            <a:off x="0" y="65086"/>
            <a:ext cx="12192000" cy="1371601"/>
          </a:xfrm>
          <a:solidFill>
            <a:schemeClr val="bg2"/>
          </a:solidFill>
        </p:spPr>
        <p:txBody>
          <a:bodyPr/>
          <a:lstStyle/>
          <a:p>
            <a:r>
              <a:rPr lang="cs-CZ" altLang="cs-CZ" sz="3600" dirty="0"/>
              <a:t>1994 – tuková tkáň je schopna produkovat sama hormony – objev </a:t>
            </a:r>
            <a:r>
              <a:rPr lang="cs-CZ" altLang="cs-CZ" sz="3600" dirty="0" err="1"/>
              <a:t>leptinu</a:t>
            </a:r>
            <a:endParaRPr lang="en-US" altLang="cs-CZ" sz="3600" dirty="0"/>
          </a:p>
        </p:txBody>
      </p:sp>
      <p:pic>
        <p:nvPicPr>
          <p:cNvPr id="37891" name="Picture 3" descr="http://www.blc.arizona.edu/INTERACTIVE/NUTRITION5.95/obmouse1.gif">
            <a:extLst>
              <a:ext uri="{FF2B5EF4-FFF2-40B4-BE49-F238E27FC236}">
                <a16:creationId xmlns:a16="http://schemas.microsoft.com/office/drawing/2014/main" id="{CB149CF7-5B35-47DA-BED2-F1338185168A}"/>
              </a:ext>
            </a:extLst>
          </p:cNvPr>
          <p:cNvPicPr>
            <a:picLocks noGrp="1" noChangeAspect="1" noChangeArrowheads="1"/>
          </p:cNvPicPr>
          <p:nvPr>
            <p:ph type="chart" idx="1"/>
          </p:nvPr>
        </p:nvPicPr>
        <p:blipFill>
          <a:blip r:embed="rId3" r:link="rId4">
            <a:extLst>
              <a:ext uri="{28A0092B-C50C-407E-A947-70E740481C1C}">
                <a14:useLocalDpi xmlns:a14="http://schemas.microsoft.com/office/drawing/2010/main" val="0"/>
              </a:ext>
            </a:extLst>
          </a:blip>
          <a:srcRect/>
          <a:stretch>
            <a:fillRect/>
          </a:stretch>
        </p:blipFill>
        <p:spPr>
          <a:xfrm>
            <a:off x="3432176" y="1484313"/>
            <a:ext cx="4530725" cy="2620962"/>
          </a:xfrm>
          <a:noFill/>
        </p:spPr>
      </p:pic>
      <p:sp>
        <p:nvSpPr>
          <p:cNvPr id="37892" name="Text Box 4">
            <a:extLst>
              <a:ext uri="{FF2B5EF4-FFF2-40B4-BE49-F238E27FC236}">
                <a16:creationId xmlns:a16="http://schemas.microsoft.com/office/drawing/2014/main" id="{7856B225-5236-49DE-87D8-9AE419380FDB}"/>
              </a:ext>
            </a:extLst>
          </p:cNvPr>
          <p:cNvSpPr txBox="1">
            <a:spLocks noChangeArrowheads="1"/>
          </p:cNvSpPr>
          <p:nvPr/>
        </p:nvSpPr>
        <p:spPr bwMode="auto">
          <a:xfrm>
            <a:off x="2927350" y="4221163"/>
            <a:ext cx="4700588"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a:latin typeface="Times New Roman" panose="02020603050405020304" pitchFamily="18" charset="0"/>
              </a:rPr>
              <a:t>Mutace </a:t>
            </a:r>
            <a:r>
              <a:rPr lang="cs-CZ" altLang="cs-CZ" i="1">
                <a:latin typeface="Times New Roman" panose="02020603050405020304" pitchFamily="18" charset="0"/>
              </a:rPr>
              <a:t>ob</a:t>
            </a:r>
            <a:r>
              <a:rPr lang="cs-CZ" altLang="cs-CZ">
                <a:latin typeface="Times New Roman" panose="02020603050405020304" pitchFamily="18" charset="0"/>
              </a:rPr>
              <a:t> gene kódujícího gen produkující leptin u myší vede k významné obezitě</a:t>
            </a:r>
            <a:endParaRPr lang="en-US" altLang="cs-CZ">
              <a:latin typeface="Times New Roman" panose="02020603050405020304" pitchFamily="18" charset="0"/>
            </a:endParaRPr>
          </a:p>
        </p:txBody>
      </p:sp>
      <p:sp>
        <p:nvSpPr>
          <p:cNvPr id="37893" name="Text Box 6">
            <a:extLst>
              <a:ext uri="{FF2B5EF4-FFF2-40B4-BE49-F238E27FC236}">
                <a16:creationId xmlns:a16="http://schemas.microsoft.com/office/drawing/2014/main" id="{66C42313-02D7-4CFD-982E-C4B8AC072249}"/>
              </a:ext>
            </a:extLst>
          </p:cNvPr>
          <p:cNvSpPr txBox="1">
            <a:spLocks noChangeArrowheads="1"/>
          </p:cNvSpPr>
          <p:nvPr/>
        </p:nvSpPr>
        <p:spPr bwMode="auto">
          <a:xfrm>
            <a:off x="1682750" y="6350000"/>
            <a:ext cx="29225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1600">
                <a:latin typeface="Verdana" panose="020B0604030504040204" pitchFamily="34" charset="0"/>
              </a:rPr>
              <a:t>Zhang et al, Nature, 1994.</a:t>
            </a:r>
          </a:p>
        </p:txBody>
      </p:sp>
      <p:sp>
        <p:nvSpPr>
          <p:cNvPr id="37894" name="Line 7">
            <a:extLst>
              <a:ext uri="{FF2B5EF4-FFF2-40B4-BE49-F238E27FC236}">
                <a16:creationId xmlns:a16="http://schemas.microsoft.com/office/drawing/2014/main" id="{E18EA239-863E-4A68-8595-80D1DED25937}"/>
              </a:ext>
            </a:extLst>
          </p:cNvPr>
          <p:cNvSpPr>
            <a:spLocks noChangeShapeType="1"/>
          </p:cNvSpPr>
          <p:nvPr/>
        </p:nvSpPr>
        <p:spPr bwMode="auto">
          <a:xfrm flipV="1">
            <a:off x="7608888" y="2420939"/>
            <a:ext cx="0" cy="3240087"/>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7895" name="Line 8">
            <a:extLst>
              <a:ext uri="{FF2B5EF4-FFF2-40B4-BE49-F238E27FC236}">
                <a16:creationId xmlns:a16="http://schemas.microsoft.com/office/drawing/2014/main" id="{B5917511-C546-4F1B-8367-30DBD1540C8E}"/>
              </a:ext>
            </a:extLst>
          </p:cNvPr>
          <p:cNvSpPr>
            <a:spLocks noChangeShapeType="1"/>
          </p:cNvSpPr>
          <p:nvPr/>
        </p:nvSpPr>
        <p:spPr bwMode="auto">
          <a:xfrm flipH="1">
            <a:off x="5375276" y="5661025"/>
            <a:ext cx="2232025" cy="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9801" name="Rectangle 9">
            <a:extLst>
              <a:ext uri="{FF2B5EF4-FFF2-40B4-BE49-F238E27FC236}">
                <a16:creationId xmlns:a16="http://schemas.microsoft.com/office/drawing/2014/main" id="{D902A37D-20A7-4604-8DAF-7BA795482760}"/>
              </a:ext>
            </a:extLst>
          </p:cNvPr>
          <p:cNvSpPr>
            <a:spLocks noChangeArrowheads="1"/>
          </p:cNvSpPr>
          <p:nvPr/>
        </p:nvSpPr>
        <p:spPr bwMode="auto">
          <a:xfrm>
            <a:off x="8183563" y="2997200"/>
            <a:ext cx="230505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20000"/>
              </a:spcBef>
              <a:buClr>
                <a:schemeClr val="tx1"/>
              </a:buClr>
              <a:buSzPct val="80000"/>
              <a:buFont typeface="Marlett" pitchFamily="2" charset="2"/>
              <a:buNone/>
              <a:defRPr/>
            </a:pPr>
            <a:r>
              <a:rPr lang="cs-CZ" b="1" dirty="0">
                <a:solidFill>
                  <a:srgbClr val="FF3300"/>
                </a:solidFill>
                <a:effectLst>
                  <a:outerShdw blurRad="38100" dist="38100" dir="2700000" algn="tl">
                    <a:srgbClr val="000000"/>
                  </a:outerShdw>
                </a:effectLst>
              </a:rPr>
              <a:t>Léčba </a:t>
            </a:r>
            <a:r>
              <a:rPr lang="cs-CZ" b="1" dirty="0" err="1">
                <a:solidFill>
                  <a:srgbClr val="FF3300"/>
                </a:solidFill>
                <a:effectLst>
                  <a:outerShdw blurRad="38100" dist="38100" dir="2700000" algn="tl">
                    <a:srgbClr val="000000"/>
                  </a:outerShdw>
                </a:effectLst>
              </a:rPr>
              <a:t>leptinem</a:t>
            </a:r>
            <a:r>
              <a:rPr lang="cs-CZ" b="1" dirty="0">
                <a:solidFill>
                  <a:srgbClr val="FF3300"/>
                </a:solidFill>
                <a:effectLst>
                  <a:outerShdw blurRad="38100" dist="38100" dir="2700000" algn="tl">
                    <a:srgbClr val="000000"/>
                  </a:outerShdw>
                </a:effectLst>
              </a:rPr>
              <a:t> u těchto mutantních myší vedla k normalizaci tělesné hmotnosti i fertility</a:t>
            </a:r>
            <a:endParaRPr lang="en-US" b="1" dirty="0">
              <a:solidFill>
                <a:srgbClr val="FF3300"/>
              </a:solidFill>
              <a:effectLst>
                <a:outerShdw blurRad="38100" dist="38100" dir="2700000" algn="tl">
                  <a:srgbClr val="000000"/>
                </a:outerShdw>
              </a:effectLs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a:extLst>
              <a:ext uri="{FF2B5EF4-FFF2-40B4-BE49-F238E27FC236}">
                <a16:creationId xmlns:a16="http://schemas.microsoft.com/office/drawing/2014/main" id="{A0C8C839-F0DC-498B-B600-4F68AC1A9E82}"/>
              </a:ext>
            </a:extLst>
          </p:cNvPr>
          <p:cNvSpPr txBox="1">
            <a:spLocks noChangeArrowheads="1"/>
          </p:cNvSpPr>
          <p:nvPr/>
        </p:nvSpPr>
        <p:spPr bwMode="auto">
          <a:xfrm>
            <a:off x="7391401" y="2276476"/>
            <a:ext cx="30257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cs-CZ" altLang="cs-CZ">
              <a:latin typeface="Verdana" panose="020B0604030504040204" pitchFamily="34" charset="0"/>
            </a:endParaRPr>
          </a:p>
        </p:txBody>
      </p:sp>
      <p:sp>
        <p:nvSpPr>
          <p:cNvPr id="288771" name="Text Box 3">
            <a:extLst>
              <a:ext uri="{FF2B5EF4-FFF2-40B4-BE49-F238E27FC236}">
                <a16:creationId xmlns:a16="http://schemas.microsoft.com/office/drawing/2014/main" id="{B3EE3401-A474-4EB0-99BD-5A074C224484}"/>
              </a:ext>
            </a:extLst>
          </p:cNvPr>
          <p:cNvSpPr txBox="1">
            <a:spLocks noChangeArrowheads="1"/>
          </p:cNvSpPr>
          <p:nvPr/>
        </p:nvSpPr>
        <p:spPr bwMode="auto">
          <a:xfrm>
            <a:off x="1774825" y="981075"/>
            <a:ext cx="8751888"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cs-CZ" sz="2800" dirty="0">
                <a:solidFill>
                  <a:srgbClr val="FF0000"/>
                </a:solidFill>
                <a:effectLst>
                  <a:outerShdw blurRad="38100" dist="38100" dir="2700000" algn="tl">
                    <a:srgbClr val="000000"/>
                  </a:outerShdw>
                </a:effectLst>
                <a:latin typeface="+mj-lt"/>
              </a:rPr>
              <a:t>Tyto faktory jsou produkovány adipocyty, ale i makrofágy, fibroblasty, endoteliálními buňkami i dalšími buňkami přítomnými v tukové tkáni </a:t>
            </a:r>
          </a:p>
        </p:txBody>
      </p:sp>
      <p:pic>
        <p:nvPicPr>
          <p:cNvPr id="39940" name="Picture 4" descr=" ">
            <a:hlinkClick r:id="rId3"/>
            <a:extLst>
              <a:ext uri="{FF2B5EF4-FFF2-40B4-BE49-F238E27FC236}">
                <a16:creationId xmlns:a16="http://schemas.microsoft.com/office/drawing/2014/main" id="{7236C136-E0F0-4860-9C4D-97B495BD5285}"/>
              </a:ext>
            </a:extLst>
          </p:cNvPr>
          <p:cNvPicPr>
            <a:picLocks noGrp="1" noChangeAspect="1" noChangeArrowheads="1"/>
          </p:cNvPicPr>
          <p:nvPr>
            <p:ph type="body" idx="1"/>
          </p:nvPr>
        </p:nvPicPr>
        <p:blipFill>
          <a:blip r:embed="rId4">
            <a:extLst>
              <a:ext uri="{28A0092B-C50C-407E-A947-70E740481C1C}">
                <a14:useLocalDpi xmlns:a14="http://schemas.microsoft.com/office/drawing/2010/main" val="0"/>
              </a:ext>
            </a:extLst>
          </a:blip>
          <a:srcRect/>
          <a:stretch>
            <a:fillRect/>
          </a:stretch>
        </p:blipFill>
        <p:spPr>
          <a:xfrm>
            <a:off x="1774826" y="2879725"/>
            <a:ext cx="3635375" cy="3429000"/>
          </a:xfrm>
        </p:spPr>
      </p:pic>
      <p:sp>
        <p:nvSpPr>
          <p:cNvPr id="39941" name="Text Box 5">
            <a:extLst>
              <a:ext uri="{FF2B5EF4-FFF2-40B4-BE49-F238E27FC236}">
                <a16:creationId xmlns:a16="http://schemas.microsoft.com/office/drawing/2014/main" id="{60DA020E-E019-472E-9944-516E4AF805A2}"/>
              </a:ext>
            </a:extLst>
          </p:cNvPr>
          <p:cNvSpPr txBox="1">
            <a:spLocks noChangeArrowheads="1"/>
          </p:cNvSpPr>
          <p:nvPr/>
        </p:nvSpPr>
        <p:spPr bwMode="auto">
          <a:xfrm>
            <a:off x="5591176" y="2997201"/>
            <a:ext cx="5076825" cy="286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a:t>Hormony odvozené z tukové tkáně:   </a:t>
            </a:r>
          </a:p>
          <a:p>
            <a:pPr eaLnBrk="1" hangingPunct="1"/>
            <a:r>
              <a:rPr lang="cs-CZ" altLang="cs-CZ"/>
              <a:t>1. </a:t>
            </a:r>
            <a:r>
              <a:rPr lang="cs-CZ" altLang="cs-CZ">
                <a:solidFill>
                  <a:srgbClr val="CC0000"/>
                </a:solidFill>
              </a:rPr>
              <a:t>Prozánětlivé (TNF-</a:t>
            </a:r>
            <a:r>
              <a:rPr lang="cs-CZ" altLang="cs-CZ">
                <a:solidFill>
                  <a:srgbClr val="CC0000"/>
                </a:solidFill>
                <a:sym typeface="Symbol" panose="05050102010706020507" pitchFamily="18" charset="2"/>
              </a:rPr>
              <a:t>, IL-6, resistin)</a:t>
            </a:r>
          </a:p>
          <a:p>
            <a:pPr eaLnBrk="1" hangingPunct="1"/>
            <a:r>
              <a:rPr lang="cs-CZ" altLang="cs-CZ">
                <a:sym typeface="Symbol" panose="05050102010706020507" pitchFamily="18" charset="2"/>
              </a:rPr>
              <a:t>2. Protizánětlivé (adiponektin)</a:t>
            </a:r>
          </a:p>
          <a:p>
            <a:pPr eaLnBrk="1" hangingPunct="1"/>
            <a:endParaRPr lang="cs-CZ" altLang="cs-CZ" sz="2800">
              <a:solidFill>
                <a:schemeClr val="folHlink"/>
              </a:solidFill>
              <a:sym typeface="Symbol" panose="05050102010706020507" pitchFamily="18" charset="2"/>
            </a:endParaRPr>
          </a:p>
          <a:p>
            <a:pPr eaLnBrk="1" hangingPunct="1"/>
            <a:r>
              <a:rPr lang="cs-CZ" altLang="cs-CZ" sz="2800">
                <a:solidFill>
                  <a:schemeClr val="folHlink"/>
                </a:solidFill>
                <a:sym typeface="Symbol" panose="05050102010706020507" pitchFamily="18" charset="2"/>
              </a:rPr>
              <a:t>Významný příspěvek k metabolickým regulacím</a:t>
            </a:r>
            <a:endParaRPr lang="cs-CZ" altLang="cs-CZ" sz="2800">
              <a:sym typeface="Symbol" panose="05050102010706020507" pitchFamily="18" charset="2"/>
            </a:endParaRPr>
          </a:p>
        </p:txBody>
      </p:sp>
      <p:sp>
        <p:nvSpPr>
          <p:cNvPr id="288774" name="Text Box 6">
            <a:extLst>
              <a:ext uri="{FF2B5EF4-FFF2-40B4-BE49-F238E27FC236}">
                <a16:creationId xmlns:a16="http://schemas.microsoft.com/office/drawing/2014/main" id="{1CE2F6F1-93EE-44BE-89FA-0332A3A2B7DD}"/>
              </a:ext>
            </a:extLst>
          </p:cNvPr>
          <p:cNvSpPr txBox="1">
            <a:spLocks noChangeArrowheads="1"/>
          </p:cNvSpPr>
          <p:nvPr/>
        </p:nvSpPr>
        <p:spPr bwMode="auto">
          <a:xfrm>
            <a:off x="0" y="119063"/>
            <a:ext cx="12192000" cy="584200"/>
          </a:xfrm>
          <a:prstGeom prst="rect">
            <a:avLst/>
          </a:prstGeom>
          <a:solidFill>
            <a:schemeClr val="bg2"/>
          </a:solidFill>
          <a:ln>
            <a:noFill/>
          </a:ln>
          <a:effectLst/>
        </p:spPr>
        <p:txBody>
          <a:bodyPr wrap="square">
            <a:spAutoFit/>
          </a:bodyPr>
          <a:lstStyle/>
          <a:p>
            <a:pPr>
              <a:defRPr/>
            </a:pPr>
            <a:r>
              <a:rPr lang="cs-CZ" sz="3200" b="1" dirty="0">
                <a:solidFill>
                  <a:schemeClr val="tx2"/>
                </a:solidFill>
                <a:latin typeface="+mj-lt"/>
              </a:rPr>
              <a:t>WAT produkuje řadu látek - </a:t>
            </a:r>
            <a:r>
              <a:rPr lang="cs-CZ" sz="3200" b="1" dirty="0" err="1">
                <a:solidFill>
                  <a:schemeClr val="tx2"/>
                </a:solidFill>
                <a:latin typeface="+mj-lt"/>
              </a:rPr>
              <a:t>adipokiny</a:t>
            </a:r>
            <a:endParaRPr lang="en-US" sz="3200" b="1" dirty="0">
              <a:solidFill>
                <a:schemeClr val="tx2"/>
              </a:solidFill>
              <a:latin typeface="+mj-lt"/>
            </a:endParaRPr>
          </a:p>
        </p:txBody>
      </p:sp>
      <p:sp>
        <p:nvSpPr>
          <p:cNvPr id="39943" name="Rectangle 7">
            <a:extLst>
              <a:ext uri="{FF2B5EF4-FFF2-40B4-BE49-F238E27FC236}">
                <a16:creationId xmlns:a16="http://schemas.microsoft.com/office/drawing/2014/main" id="{52C2262D-4E39-4B49-92B0-7BCAFC7C86AA}"/>
              </a:ext>
            </a:extLst>
          </p:cNvPr>
          <p:cNvSpPr>
            <a:spLocks noChangeArrowheads="1"/>
          </p:cNvSpPr>
          <p:nvPr/>
        </p:nvSpPr>
        <p:spPr bwMode="auto">
          <a:xfrm>
            <a:off x="5519739" y="4797426"/>
            <a:ext cx="4537075" cy="1584325"/>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3">
            <a:extLst>
              <a:ext uri="{FF2B5EF4-FFF2-40B4-BE49-F238E27FC236}">
                <a16:creationId xmlns:a16="http://schemas.microsoft.com/office/drawing/2014/main" id="{86EF5608-434C-4FC9-8CC3-6E92F80A125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63750" y="1484313"/>
            <a:ext cx="7920038" cy="5040312"/>
          </a:xfrm>
          <a:noFill/>
        </p:spPr>
      </p:pic>
      <p:sp>
        <p:nvSpPr>
          <p:cNvPr id="43011" name="Rectangle 2">
            <a:extLst>
              <a:ext uri="{FF2B5EF4-FFF2-40B4-BE49-F238E27FC236}">
                <a16:creationId xmlns:a16="http://schemas.microsoft.com/office/drawing/2014/main" id="{F2A6E83A-9FE4-4BBD-8742-47BA75504F2D}"/>
              </a:ext>
            </a:extLst>
          </p:cNvPr>
          <p:cNvSpPr txBox="1">
            <a:spLocks noChangeArrowheads="1"/>
          </p:cNvSpPr>
          <p:nvPr/>
        </p:nvSpPr>
        <p:spPr bwMode="auto">
          <a:xfrm>
            <a:off x="0" y="-12700"/>
            <a:ext cx="12192000" cy="885825"/>
          </a:xfrm>
          <a:prstGeom prst="rect">
            <a:avLst/>
          </a:prstGeom>
          <a:solidFill>
            <a:schemeClr val="bg2"/>
          </a:solidFill>
          <a:ln>
            <a:noFill/>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cs-CZ" altLang="cs-CZ" b="1" dirty="0">
                <a:solidFill>
                  <a:schemeClr val="bg1"/>
                </a:solidFill>
              </a:rPr>
              <a:t>ZPĚTNOVAZEBNÉ OKRUHY UPLATŇUJÍCÍ SE V REGULACI PŘÍJMU POTRAVY</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91DFA20E-8AB6-4ED1-A27D-FC4722212558}"/>
              </a:ext>
            </a:extLst>
          </p:cNvPr>
          <p:cNvSpPr>
            <a:spLocks noGrp="1" noChangeArrowheads="1"/>
          </p:cNvSpPr>
          <p:nvPr>
            <p:ph type="title"/>
          </p:nvPr>
        </p:nvSpPr>
        <p:spPr>
          <a:xfrm>
            <a:off x="78316" y="42026"/>
            <a:ext cx="12113684" cy="451576"/>
          </a:xfrm>
          <a:solidFill>
            <a:schemeClr val="bg2"/>
          </a:solidFill>
        </p:spPr>
        <p:txBody>
          <a:bodyPr/>
          <a:lstStyle/>
          <a:p>
            <a:r>
              <a:rPr lang="cs-CZ" altLang="cs-CZ" sz="3600" dirty="0"/>
              <a:t>Přímý účinek hormonů tukové tkáně na CNS</a:t>
            </a:r>
            <a:endParaRPr lang="en-US" altLang="cs-CZ" sz="3600" dirty="0"/>
          </a:p>
        </p:txBody>
      </p:sp>
      <p:sp>
        <p:nvSpPr>
          <p:cNvPr id="44035" name="Rectangle 3">
            <a:extLst>
              <a:ext uri="{FF2B5EF4-FFF2-40B4-BE49-F238E27FC236}">
                <a16:creationId xmlns:a16="http://schemas.microsoft.com/office/drawing/2014/main" id="{51C8514D-12E0-49DD-A7DA-7BB1E15C42C6}"/>
              </a:ext>
            </a:extLst>
          </p:cNvPr>
          <p:cNvSpPr>
            <a:spLocks noGrp="1" noChangeArrowheads="1"/>
          </p:cNvSpPr>
          <p:nvPr>
            <p:ph type="body" idx="1"/>
          </p:nvPr>
        </p:nvSpPr>
        <p:spPr>
          <a:xfrm>
            <a:off x="1981200" y="1916113"/>
            <a:ext cx="8229600" cy="4210050"/>
          </a:xfrm>
        </p:spPr>
        <p:txBody>
          <a:bodyPr/>
          <a:lstStyle/>
          <a:p>
            <a:r>
              <a:rPr lang="cs-CZ" altLang="cs-CZ"/>
              <a:t>Leptin, adiponektin, resistin i další adipokiny jsou přítomny v intersticiální tekutině a mají svoje účinky i na úrovni CNS</a:t>
            </a:r>
          </a:p>
          <a:p>
            <a:pPr>
              <a:buFont typeface="Wingdings" panose="05000000000000000000" pitchFamily="2" charset="2"/>
              <a:buNone/>
            </a:pPr>
            <a:endParaRPr lang="cs-CZ" altLang="cs-CZ"/>
          </a:p>
          <a:p>
            <a:r>
              <a:rPr lang="cs-CZ" altLang="cs-CZ"/>
              <a:t>Bylo zjištěno, že všechny tyto hormony mají vliv na příjem potravy</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a:extLst>
              <a:ext uri="{FF2B5EF4-FFF2-40B4-BE49-F238E27FC236}">
                <a16:creationId xmlns:a16="http://schemas.microsoft.com/office/drawing/2014/main" id="{14A8F50B-E7D5-489B-93F9-032C1AA671F8}"/>
              </a:ext>
            </a:extLst>
          </p:cNvPr>
          <p:cNvSpPr>
            <a:spLocks noGrp="1" noChangeArrowheads="1"/>
          </p:cNvSpPr>
          <p:nvPr>
            <p:ph type="body" idx="1"/>
          </p:nvPr>
        </p:nvSpPr>
        <p:spPr>
          <a:xfrm>
            <a:off x="1524001" y="2205038"/>
            <a:ext cx="4067175" cy="4176712"/>
          </a:xfrm>
        </p:spPr>
        <p:txBody>
          <a:bodyPr/>
          <a:lstStyle/>
          <a:p>
            <a:pPr>
              <a:lnSpc>
                <a:spcPct val="80000"/>
              </a:lnSpc>
              <a:buFont typeface="Wingdings" panose="05000000000000000000" pitchFamily="2" charset="2"/>
              <a:buNone/>
            </a:pPr>
            <a:r>
              <a:rPr lang="cs-CZ" altLang="cs-CZ"/>
              <a:t>   </a:t>
            </a:r>
            <a:r>
              <a:rPr lang="cs-CZ" altLang="cs-CZ" b="1">
                <a:solidFill>
                  <a:schemeClr val="hlink"/>
                </a:solidFill>
              </a:rPr>
              <a:t>V regulaci příjmu potravy a zejména postprandiální suprese apetitu hrají významnou úlohu působky produkované v gastrointestinálním traktu.</a:t>
            </a:r>
          </a:p>
          <a:p>
            <a:pPr algn="just">
              <a:lnSpc>
                <a:spcPct val="80000"/>
              </a:lnSpc>
              <a:buFont typeface="Wingdings" panose="05000000000000000000" pitchFamily="2" charset="2"/>
              <a:buNone/>
            </a:pPr>
            <a:r>
              <a:rPr lang="cs-CZ" altLang="cs-CZ">
                <a:solidFill>
                  <a:srgbClr val="FF6600"/>
                </a:solidFill>
              </a:rPr>
              <a:t>   </a:t>
            </a:r>
            <a:endParaRPr lang="cs-CZ" altLang="cs-CZ" b="1">
              <a:solidFill>
                <a:srgbClr val="FFFF99"/>
              </a:solidFill>
            </a:endParaRPr>
          </a:p>
        </p:txBody>
      </p:sp>
      <p:pic>
        <p:nvPicPr>
          <p:cNvPr id="46083" name="Picture 4">
            <a:extLst>
              <a:ext uri="{FF2B5EF4-FFF2-40B4-BE49-F238E27FC236}">
                <a16:creationId xmlns:a16="http://schemas.microsoft.com/office/drawing/2014/main" id="{05E21EFB-F677-493F-9DE7-3EF348E3F6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273" r="8545" b="16310"/>
          <a:stretch>
            <a:fillRect/>
          </a:stretch>
        </p:blipFill>
        <p:spPr bwMode="auto">
          <a:xfrm>
            <a:off x="6054726" y="260351"/>
            <a:ext cx="4367213" cy="5834063"/>
          </a:xfrm>
          <a:prstGeom prst="rect">
            <a:avLst/>
          </a:prstGeom>
          <a:noFill/>
          <a:ln w="222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46084" name="Rectangle 5">
            <a:extLst>
              <a:ext uri="{FF2B5EF4-FFF2-40B4-BE49-F238E27FC236}">
                <a16:creationId xmlns:a16="http://schemas.microsoft.com/office/drawing/2014/main" id="{F38C6A49-01E8-4BC0-AC21-7D3ECE49F63F}"/>
              </a:ext>
            </a:extLst>
          </p:cNvPr>
          <p:cNvSpPr>
            <a:spLocks noChangeArrowheads="1"/>
          </p:cNvSpPr>
          <p:nvPr/>
        </p:nvSpPr>
        <p:spPr bwMode="auto">
          <a:xfrm>
            <a:off x="6096000" y="6091666"/>
            <a:ext cx="44640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cs-CZ" altLang="cs-CZ" i="1"/>
              <a:t>Holst B, Schwartz TW. 2004</a:t>
            </a:r>
            <a:endParaRPr lang="cs-CZ" altLang="cs-CZ"/>
          </a:p>
          <a:p>
            <a:pPr algn="ctr"/>
            <a:endParaRPr lang="cs-CZ" altLang="cs-CZ"/>
          </a:p>
        </p:txBody>
      </p:sp>
      <p:sp>
        <p:nvSpPr>
          <p:cNvPr id="46085" name="Text Box 6">
            <a:extLst>
              <a:ext uri="{FF2B5EF4-FFF2-40B4-BE49-F238E27FC236}">
                <a16:creationId xmlns:a16="http://schemas.microsoft.com/office/drawing/2014/main" id="{67789F41-FFFF-4E93-A723-E022E7D6A73F}"/>
              </a:ext>
            </a:extLst>
          </p:cNvPr>
          <p:cNvSpPr txBox="1">
            <a:spLocks noChangeArrowheads="1"/>
          </p:cNvSpPr>
          <p:nvPr/>
        </p:nvSpPr>
        <p:spPr bwMode="auto">
          <a:xfrm>
            <a:off x="1774826" y="333375"/>
            <a:ext cx="3889375" cy="1016000"/>
          </a:xfrm>
          <a:prstGeom prst="rect">
            <a:avLst/>
          </a:prstGeom>
          <a:solidFill>
            <a:srgbClr val="FF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cs-CZ" altLang="cs-CZ" sz="2000"/>
              <a:t>Další částí regulace příjmu potravy je vazba na gastrointestinální systém…</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a:extLst>
              <a:ext uri="{FF2B5EF4-FFF2-40B4-BE49-F238E27FC236}">
                <a16:creationId xmlns:a16="http://schemas.microsoft.com/office/drawing/2014/main" id="{A8B5625C-B448-410A-B1F6-15B4B909134C}"/>
              </a:ext>
            </a:extLst>
          </p:cNvPr>
          <p:cNvSpPr>
            <a:spLocks noGrp="1" noChangeArrowheads="1"/>
          </p:cNvSpPr>
          <p:nvPr>
            <p:ph type="title"/>
          </p:nvPr>
        </p:nvSpPr>
        <p:spPr>
          <a:xfrm>
            <a:off x="0" y="0"/>
            <a:ext cx="12192000" cy="1308101"/>
          </a:xfrm>
          <a:solidFill>
            <a:schemeClr val="bg2"/>
          </a:solidFill>
        </p:spPr>
        <p:txBody>
          <a:bodyPr/>
          <a:lstStyle/>
          <a:p>
            <a:r>
              <a:rPr lang="cs-CZ" altLang="cs-CZ" sz="3200" dirty="0"/>
              <a:t>Dosud objeveno více než 40 gastrointestinálních peptidů a hormonů</a:t>
            </a:r>
          </a:p>
        </p:txBody>
      </p:sp>
      <p:pic>
        <p:nvPicPr>
          <p:cNvPr id="48131" name="Picture 6" descr="jnp">
            <a:hlinkClick r:id="rId3"/>
            <a:extLst>
              <a:ext uri="{FF2B5EF4-FFF2-40B4-BE49-F238E27FC236}">
                <a16:creationId xmlns:a16="http://schemas.microsoft.com/office/drawing/2014/main" id="{070E9F40-2237-4FB3-B35C-5253F271D7F6}"/>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2495551" y="1700213"/>
            <a:ext cx="6983413" cy="4889500"/>
          </a:xfrm>
          <a:ln w="22225">
            <a:solidFill>
              <a:srgbClr val="0000FF"/>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a:extLst>
              <a:ext uri="{FF2B5EF4-FFF2-40B4-BE49-F238E27FC236}">
                <a16:creationId xmlns:a16="http://schemas.microsoft.com/office/drawing/2014/main" id="{5CC5E49D-6213-4B60-833F-B7D9F9191E2C}"/>
              </a:ext>
            </a:extLst>
          </p:cNvPr>
          <p:cNvSpPr>
            <a:spLocks noGrp="1" noChangeArrowheads="1"/>
          </p:cNvSpPr>
          <p:nvPr>
            <p:ph type="title"/>
          </p:nvPr>
        </p:nvSpPr>
        <p:spPr>
          <a:xfrm>
            <a:off x="18215" y="23811"/>
            <a:ext cx="12173785" cy="1139825"/>
          </a:xfrm>
          <a:solidFill>
            <a:schemeClr val="bg2"/>
          </a:solidFill>
        </p:spPr>
        <p:txBody>
          <a:bodyPr/>
          <a:lstStyle/>
          <a:p>
            <a:r>
              <a:rPr lang="cs-CZ" altLang="cs-CZ" sz="3200"/>
              <a:t>GIT a pankreatické peptidy působí jako anorexigeny, jediným orexigenním fakorem je ghrelin</a:t>
            </a:r>
          </a:p>
        </p:txBody>
      </p:sp>
      <p:sp>
        <p:nvSpPr>
          <p:cNvPr id="50179" name="Text Box 13">
            <a:extLst>
              <a:ext uri="{FF2B5EF4-FFF2-40B4-BE49-F238E27FC236}">
                <a16:creationId xmlns:a16="http://schemas.microsoft.com/office/drawing/2014/main" id="{9F22F63B-0AA1-4677-A042-ADBCBBD97443}"/>
              </a:ext>
            </a:extLst>
          </p:cNvPr>
          <p:cNvSpPr txBox="1">
            <a:spLocks noChangeArrowheads="1"/>
          </p:cNvSpPr>
          <p:nvPr/>
        </p:nvSpPr>
        <p:spPr bwMode="auto">
          <a:xfrm>
            <a:off x="7032626" y="6308726"/>
            <a:ext cx="36353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cs-CZ" altLang="cs-CZ"/>
              <a:t>Cummings and Overduin 2007</a:t>
            </a:r>
          </a:p>
        </p:txBody>
      </p:sp>
      <p:pic>
        <p:nvPicPr>
          <p:cNvPr id="50180" name="Picture 14" descr=" The name of referred object is JCI0730227.t1.jpg">
            <a:extLst>
              <a:ext uri="{FF2B5EF4-FFF2-40B4-BE49-F238E27FC236}">
                <a16:creationId xmlns:a16="http://schemas.microsoft.com/office/drawing/2014/main" id="{8DB5D281-FD73-4E7D-A911-AE517098DC6D}"/>
              </a:ext>
            </a:extLst>
          </p:cNvPr>
          <p:cNvPicPr>
            <a:picLocks noGrp="1" noChangeAspect="1" noChangeArrowheads="1"/>
          </p:cNvPicPr>
          <p:nvPr>
            <p:ph type="body" sz="half" idx="1"/>
          </p:nvPr>
        </p:nvPicPr>
        <p:blipFill>
          <a:blip r:embed="rId3">
            <a:extLst>
              <a:ext uri="{28A0092B-C50C-407E-A947-70E740481C1C}">
                <a14:useLocalDpi xmlns:a14="http://schemas.microsoft.com/office/drawing/2010/main" val="0"/>
              </a:ext>
            </a:extLst>
          </a:blip>
          <a:srcRect/>
          <a:stretch>
            <a:fillRect/>
          </a:stretch>
        </p:blipFill>
        <p:spPr>
          <a:xfrm>
            <a:off x="2208213" y="2133601"/>
            <a:ext cx="7848600" cy="4130675"/>
          </a:xfrm>
          <a:noFill/>
          <a:ln w="25400">
            <a:solidFill>
              <a:schemeClr val="bg1"/>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867A7D43-9EC1-483A-8203-787645B586B1}"/>
              </a:ext>
            </a:extLst>
          </p:cNvPr>
          <p:cNvSpPr>
            <a:spLocks noChangeArrowheads="1"/>
          </p:cNvSpPr>
          <p:nvPr/>
        </p:nvSpPr>
        <p:spPr bwMode="auto">
          <a:xfrm>
            <a:off x="2235201" y="6248400"/>
            <a:ext cx="189706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p>
        </p:txBody>
      </p:sp>
      <p:sp>
        <p:nvSpPr>
          <p:cNvPr id="52227" name="Rectangle 3">
            <a:extLst>
              <a:ext uri="{FF2B5EF4-FFF2-40B4-BE49-F238E27FC236}">
                <a16:creationId xmlns:a16="http://schemas.microsoft.com/office/drawing/2014/main" id="{6BE90150-03E0-479B-AEC7-927A7E0C4641}"/>
              </a:ext>
            </a:extLst>
          </p:cNvPr>
          <p:cNvSpPr>
            <a:spLocks noChangeArrowheads="1"/>
          </p:cNvSpPr>
          <p:nvPr/>
        </p:nvSpPr>
        <p:spPr bwMode="auto">
          <a:xfrm>
            <a:off x="4673600" y="6248400"/>
            <a:ext cx="2844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p>
        </p:txBody>
      </p:sp>
      <p:sp>
        <p:nvSpPr>
          <p:cNvPr id="52228" name="Rectangle 4">
            <a:extLst>
              <a:ext uri="{FF2B5EF4-FFF2-40B4-BE49-F238E27FC236}">
                <a16:creationId xmlns:a16="http://schemas.microsoft.com/office/drawing/2014/main" id="{64078F1E-58F1-402C-BDEE-22BF42A7FE8E}"/>
              </a:ext>
            </a:extLst>
          </p:cNvPr>
          <p:cNvSpPr>
            <a:spLocks noGrp="1" noChangeArrowheads="1"/>
          </p:cNvSpPr>
          <p:nvPr>
            <p:ph type="title"/>
          </p:nvPr>
        </p:nvSpPr>
        <p:spPr>
          <a:xfrm>
            <a:off x="38104" y="45245"/>
            <a:ext cx="12097749" cy="1143000"/>
          </a:xfrm>
          <a:solidFill>
            <a:schemeClr val="bg2"/>
          </a:solidFill>
        </p:spPr>
        <p:txBody>
          <a:bodyPr vert="horz" lIns="90488" tIns="44450" rIns="90488" bIns="44450" rtlCol="0" anchor="t" anchorCtr="0">
            <a:noAutofit/>
          </a:bodyPr>
          <a:lstStyle/>
          <a:p>
            <a:r>
              <a:rPr lang="cs-CZ" altLang="cs-CZ" dirty="0"/>
              <a:t>Diagnostická kritéria obezity </a:t>
            </a:r>
            <a:r>
              <a:rPr lang="en-US" altLang="cs-CZ" dirty="0"/>
              <a:t>(BMI)</a:t>
            </a:r>
          </a:p>
        </p:txBody>
      </p:sp>
      <p:grpSp>
        <p:nvGrpSpPr>
          <p:cNvPr id="52229" name="Group 5">
            <a:extLst>
              <a:ext uri="{FF2B5EF4-FFF2-40B4-BE49-F238E27FC236}">
                <a16:creationId xmlns:a16="http://schemas.microsoft.com/office/drawing/2014/main" id="{8F6EF537-0242-4D5A-B05C-8E4AC3C0DA8E}"/>
              </a:ext>
            </a:extLst>
          </p:cNvPr>
          <p:cNvGrpSpPr>
            <a:grpSpLocks/>
          </p:cNvGrpSpPr>
          <p:nvPr/>
        </p:nvGrpSpPr>
        <p:grpSpPr bwMode="auto">
          <a:xfrm>
            <a:off x="2305050" y="1998663"/>
            <a:ext cx="8396288" cy="4800600"/>
            <a:chOff x="553" y="1259"/>
            <a:chExt cx="5951" cy="3024"/>
          </a:xfrm>
        </p:grpSpPr>
        <p:sp>
          <p:nvSpPr>
            <p:cNvPr id="52231" name="Rectangle 6">
              <a:extLst>
                <a:ext uri="{FF2B5EF4-FFF2-40B4-BE49-F238E27FC236}">
                  <a16:creationId xmlns:a16="http://schemas.microsoft.com/office/drawing/2014/main" id="{C797CFD4-ABCC-4DCE-83FF-E3CD635612FF}"/>
                </a:ext>
              </a:extLst>
            </p:cNvPr>
            <p:cNvSpPr>
              <a:spLocks noChangeArrowheads="1"/>
            </p:cNvSpPr>
            <p:nvPr/>
          </p:nvSpPr>
          <p:spPr bwMode="auto">
            <a:xfrm>
              <a:off x="553" y="3995"/>
              <a:ext cx="1344"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p>
          </p:txBody>
        </p:sp>
        <p:sp>
          <p:nvSpPr>
            <p:cNvPr id="52232" name="Rectangle 7">
              <a:extLst>
                <a:ext uri="{FF2B5EF4-FFF2-40B4-BE49-F238E27FC236}">
                  <a16:creationId xmlns:a16="http://schemas.microsoft.com/office/drawing/2014/main" id="{2601307B-377E-42CD-AE4B-030F58B90CB0}"/>
                </a:ext>
              </a:extLst>
            </p:cNvPr>
            <p:cNvSpPr>
              <a:spLocks noChangeArrowheads="1"/>
            </p:cNvSpPr>
            <p:nvPr/>
          </p:nvSpPr>
          <p:spPr bwMode="auto">
            <a:xfrm>
              <a:off x="2281" y="3995"/>
              <a:ext cx="2016"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p>
          </p:txBody>
        </p:sp>
        <p:grpSp>
          <p:nvGrpSpPr>
            <p:cNvPr id="52233" name="Group 8">
              <a:extLst>
                <a:ext uri="{FF2B5EF4-FFF2-40B4-BE49-F238E27FC236}">
                  <a16:creationId xmlns:a16="http://schemas.microsoft.com/office/drawing/2014/main" id="{6EB55AA5-854B-4BAC-B787-A1AC8D02433C}"/>
                </a:ext>
              </a:extLst>
            </p:cNvPr>
            <p:cNvGrpSpPr>
              <a:grpSpLocks/>
            </p:cNvGrpSpPr>
            <p:nvPr/>
          </p:nvGrpSpPr>
          <p:grpSpPr bwMode="auto">
            <a:xfrm>
              <a:off x="673" y="1259"/>
              <a:ext cx="5831" cy="2905"/>
              <a:chOff x="673" y="1259"/>
              <a:chExt cx="5831" cy="2905"/>
            </a:xfrm>
          </p:grpSpPr>
          <p:sp>
            <p:nvSpPr>
              <p:cNvPr id="52235" name="Freeform 9">
                <a:extLst>
                  <a:ext uri="{FF2B5EF4-FFF2-40B4-BE49-F238E27FC236}">
                    <a16:creationId xmlns:a16="http://schemas.microsoft.com/office/drawing/2014/main" id="{78998292-0B08-4DD3-BC4F-047380C76116}"/>
                  </a:ext>
                </a:extLst>
              </p:cNvPr>
              <p:cNvSpPr>
                <a:spLocks/>
              </p:cNvSpPr>
              <p:nvPr/>
            </p:nvSpPr>
            <p:spPr bwMode="auto">
              <a:xfrm>
                <a:off x="867" y="1522"/>
                <a:ext cx="168" cy="166"/>
              </a:xfrm>
              <a:custGeom>
                <a:avLst/>
                <a:gdLst>
                  <a:gd name="T0" fmla="*/ 69 w 168"/>
                  <a:gd name="T1" fmla="*/ 0 h 166"/>
                  <a:gd name="T2" fmla="*/ 17 w 168"/>
                  <a:gd name="T3" fmla="*/ 2 h 166"/>
                  <a:gd name="T4" fmla="*/ 63 w 168"/>
                  <a:gd name="T5" fmla="*/ 9 h 166"/>
                  <a:gd name="T6" fmla="*/ 17 w 168"/>
                  <a:gd name="T7" fmla="*/ 15 h 166"/>
                  <a:gd name="T8" fmla="*/ 41 w 168"/>
                  <a:gd name="T9" fmla="*/ 19 h 166"/>
                  <a:gd name="T10" fmla="*/ 24 w 168"/>
                  <a:gd name="T11" fmla="*/ 29 h 166"/>
                  <a:gd name="T12" fmla="*/ 52 w 168"/>
                  <a:gd name="T13" fmla="*/ 29 h 166"/>
                  <a:gd name="T14" fmla="*/ 7 w 168"/>
                  <a:gd name="T15" fmla="*/ 42 h 166"/>
                  <a:gd name="T16" fmla="*/ 56 w 168"/>
                  <a:gd name="T17" fmla="*/ 40 h 166"/>
                  <a:gd name="T18" fmla="*/ 24 w 168"/>
                  <a:gd name="T19" fmla="*/ 55 h 166"/>
                  <a:gd name="T20" fmla="*/ 26 w 168"/>
                  <a:gd name="T21" fmla="*/ 53 h 166"/>
                  <a:gd name="T22" fmla="*/ 30 w 168"/>
                  <a:gd name="T23" fmla="*/ 52 h 166"/>
                  <a:gd name="T24" fmla="*/ 37 w 168"/>
                  <a:gd name="T25" fmla="*/ 48 h 166"/>
                  <a:gd name="T26" fmla="*/ 45 w 168"/>
                  <a:gd name="T27" fmla="*/ 44 h 166"/>
                  <a:gd name="T28" fmla="*/ 52 w 168"/>
                  <a:gd name="T29" fmla="*/ 40 h 166"/>
                  <a:gd name="T30" fmla="*/ 56 w 168"/>
                  <a:gd name="T31" fmla="*/ 38 h 166"/>
                  <a:gd name="T32" fmla="*/ 59 w 168"/>
                  <a:gd name="T33" fmla="*/ 36 h 166"/>
                  <a:gd name="T34" fmla="*/ 59 w 168"/>
                  <a:gd name="T35" fmla="*/ 38 h 166"/>
                  <a:gd name="T36" fmla="*/ 56 w 168"/>
                  <a:gd name="T37" fmla="*/ 40 h 166"/>
                  <a:gd name="T38" fmla="*/ 52 w 168"/>
                  <a:gd name="T39" fmla="*/ 44 h 166"/>
                  <a:gd name="T40" fmla="*/ 45 w 168"/>
                  <a:gd name="T41" fmla="*/ 48 h 166"/>
                  <a:gd name="T42" fmla="*/ 37 w 168"/>
                  <a:gd name="T43" fmla="*/ 52 h 166"/>
                  <a:gd name="T44" fmla="*/ 30 w 168"/>
                  <a:gd name="T45" fmla="*/ 55 h 166"/>
                  <a:gd name="T46" fmla="*/ 24 w 168"/>
                  <a:gd name="T47" fmla="*/ 59 h 166"/>
                  <a:gd name="T48" fmla="*/ 17 w 168"/>
                  <a:gd name="T49" fmla="*/ 63 h 166"/>
                  <a:gd name="T50" fmla="*/ 14 w 168"/>
                  <a:gd name="T51" fmla="*/ 65 h 166"/>
                  <a:gd name="T52" fmla="*/ 41 w 168"/>
                  <a:gd name="T53" fmla="*/ 65 h 166"/>
                  <a:gd name="T54" fmla="*/ 14 w 168"/>
                  <a:gd name="T55" fmla="*/ 86 h 166"/>
                  <a:gd name="T56" fmla="*/ 69 w 168"/>
                  <a:gd name="T57" fmla="*/ 73 h 166"/>
                  <a:gd name="T58" fmla="*/ 0 w 168"/>
                  <a:gd name="T59" fmla="*/ 96 h 166"/>
                  <a:gd name="T60" fmla="*/ 41 w 168"/>
                  <a:gd name="T61" fmla="*/ 92 h 166"/>
                  <a:gd name="T62" fmla="*/ 17 w 168"/>
                  <a:gd name="T63" fmla="*/ 105 h 166"/>
                  <a:gd name="T64" fmla="*/ 69 w 168"/>
                  <a:gd name="T65" fmla="*/ 92 h 166"/>
                  <a:gd name="T66" fmla="*/ 45 w 168"/>
                  <a:gd name="T67" fmla="*/ 109 h 166"/>
                  <a:gd name="T68" fmla="*/ 73 w 168"/>
                  <a:gd name="T69" fmla="*/ 105 h 166"/>
                  <a:gd name="T70" fmla="*/ 45 w 168"/>
                  <a:gd name="T71" fmla="*/ 124 h 166"/>
                  <a:gd name="T72" fmla="*/ 73 w 168"/>
                  <a:gd name="T73" fmla="*/ 119 h 166"/>
                  <a:gd name="T74" fmla="*/ 56 w 168"/>
                  <a:gd name="T75" fmla="*/ 142 h 166"/>
                  <a:gd name="T76" fmla="*/ 97 w 168"/>
                  <a:gd name="T77" fmla="*/ 119 h 166"/>
                  <a:gd name="T78" fmla="*/ 80 w 168"/>
                  <a:gd name="T79" fmla="*/ 146 h 166"/>
                  <a:gd name="T80" fmla="*/ 120 w 168"/>
                  <a:gd name="T81" fmla="*/ 119 h 166"/>
                  <a:gd name="T82" fmla="*/ 80 w 168"/>
                  <a:gd name="T83" fmla="*/ 146 h 166"/>
                  <a:gd name="T84" fmla="*/ 132 w 168"/>
                  <a:gd name="T85" fmla="*/ 128 h 166"/>
                  <a:gd name="T86" fmla="*/ 87 w 168"/>
                  <a:gd name="T87" fmla="*/ 165 h 166"/>
                  <a:gd name="T88" fmla="*/ 137 w 168"/>
                  <a:gd name="T89" fmla="*/ 147 h 166"/>
                  <a:gd name="T90" fmla="*/ 87 w 168"/>
                  <a:gd name="T91" fmla="*/ 165 h 166"/>
                  <a:gd name="T92" fmla="*/ 167 w 168"/>
                  <a:gd name="T93" fmla="*/ 147 h 1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8" h="166">
                    <a:moveTo>
                      <a:pt x="69" y="0"/>
                    </a:moveTo>
                    <a:lnTo>
                      <a:pt x="17" y="2"/>
                    </a:lnTo>
                    <a:lnTo>
                      <a:pt x="63" y="9"/>
                    </a:lnTo>
                    <a:lnTo>
                      <a:pt x="17" y="15"/>
                    </a:lnTo>
                    <a:lnTo>
                      <a:pt x="41" y="19"/>
                    </a:lnTo>
                    <a:lnTo>
                      <a:pt x="24" y="29"/>
                    </a:lnTo>
                    <a:lnTo>
                      <a:pt x="52" y="29"/>
                    </a:lnTo>
                    <a:lnTo>
                      <a:pt x="7" y="42"/>
                    </a:lnTo>
                    <a:lnTo>
                      <a:pt x="56" y="40"/>
                    </a:lnTo>
                    <a:lnTo>
                      <a:pt x="24" y="55"/>
                    </a:lnTo>
                    <a:lnTo>
                      <a:pt x="26" y="53"/>
                    </a:lnTo>
                    <a:lnTo>
                      <a:pt x="30" y="52"/>
                    </a:lnTo>
                    <a:lnTo>
                      <a:pt x="37" y="48"/>
                    </a:lnTo>
                    <a:lnTo>
                      <a:pt x="45" y="44"/>
                    </a:lnTo>
                    <a:lnTo>
                      <a:pt x="52" y="40"/>
                    </a:lnTo>
                    <a:lnTo>
                      <a:pt x="56" y="38"/>
                    </a:lnTo>
                    <a:lnTo>
                      <a:pt x="59" y="36"/>
                    </a:lnTo>
                    <a:lnTo>
                      <a:pt x="59" y="38"/>
                    </a:lnTo>
                    <a:lnTo>
                      <a:pt x="56" y="40"/>
                    </a:lnTo>
                    <a:lnTo>
                      <a:pt x="52" y="44"/>
                    </a:lnTo>
                    <a:lnTo>
                      <a:pt x="45" y="48"/>
                    </a:lnTo>
                    <a:lnTo>
                      <a:pt x="37" y="52"/>
                    </a:lnTo>
                    <a:lnTo>
                      <a:pt x="30" y="55"/>
                    </a:lnTo>
                    <a:lnTo>
                      <a:pt x="24" y="59"/>
                    </a:lnTo>
                    <a:lnTo>
                      <a:pt x="17" y="63"/>
                    </a:lnTo>
                    <a:lnTo>
                      <a:pt x="14" y="65"/>
                    </a:lnTo>
                    <a:lnTo>
                      <a:pt x="41" y="65"/>
                    </a:lnTo>
                    <a:lnTo>
                      <a:pt x="14" y="86"/>
                    </a:lnTo>
                    <a:lnTo>
                      <a:pt x="69" y="73"/>
                    </a:lnTo>
                    <a:lnTo>
                      <a:pt x="0" y="96"/>
                    </a:lnTo>
                    <a:lnTo>
                      <a:pt x="41" y="92"/>
                    </a:lnTo>
                    <a:lnTo>
                      <a:pt x="17" y="105"/>
                    </a:lnTo>
                    <a:lnTo>
                      <a:pt x="69" y="92"/>
                    </a:lnTo>
                    <a:lnTo>
                      <a:pt x="45" y="109"/>
                    </a:lnTo>
                    <a:lnTo>
                      <a:pt x="73" y="105"/>
                    </a:lnTo>
                    <a:lnTo>
                      <a:pt x="45" y="124"/>
                    </a:lnTo>
                    <a:lnTo>
                      <a:pt x="73" y="119"/>
                    </a:lnTo>
                    <a:lnTo>
                      <a:pt x="56" y="142"/>
                    </a:lnTo>
                    <a:lnTo>
                      <a:pt x="97" y="119"/>
                    </a:lnTo>
                    <a:lnTo>
                      <a:pt x="80" y="146"/>
                    </a:lnTo>
                    <a:lnTo>
                      <a:pt x="120" y="119"/>
                    </a:lnTo>
                    <a:lnTo>
                      <a:pt x="80" y="146"/>
                    </a:lnTo>
                    <a:lnTo>
                      <a:pt x="132" y="128"/>
                    </a:lnTo>
                    <a:lnTo>
                      <a:pt x="87" y="165"/>
                    </a:lnTo>
                    <a:lnTo>
                      <a:pt x="137" y="147"/>
                    </a:lnTo>
                    <a:lnTo>
                      <a:pt x="87" y="165"/>
                    </a:lnTo>
                    <a:lnTo>
                      <a:pt x="167" y="14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2236" name="Freeform 10">
                <a:extLst>
                  <a:ext uri="{FF2B5EF4-FFF2-40B4-BE49-F238E27FC236}">
                    <a16:creationId xmlns:a16="http://schemas.microsoft.com/office/drawing/2014/main" id="{00E722D6-FFB2-414F-B24B-0EAC38B8EB10}"/>
                  </a:ext>
                </a:extLst>
              </p:cNvPr>
              <p:cNvSpPr>
                <a:spLocks/>
              </p:cNvSpPr>
              <p:nvPr/>
            </p:nvSpPr>
            <p:spPr bwMode="auto">
              <a:xfrm>
                <a:off x="828" y="1389"/>
                <a:ext cx="811" cy="590"/>
              </a:xfrm>
              <a:custGeom>
                <a:avLst/>
                <a:gdLst>
                  <a:gd name="T0" fmla="*/ 684 w 811"/>
                  <a:gd name="T1" fmla="*/ 183 h 590"/>
                  <a:gd name="T2" fmla="*/ 796 w 811"/>
                  <a:gd name="T3" fmla="*/ 261 h 590"/>
                  <a:gd name="T4" fmla="*/ 805 w 811"/>
                  <a:gd name="T5" fmla="*/ 300 h 590"/>
                  <a:gd name="T6" fmla="*/ 767 w 811"/>
                  <a:gd name="T7" fmla="*/ 327 h 590"/>
                  <a:gd name="T8" fmla="*/ 697 w 811"/>
                  <a:gd name="T9" fmla="*/ 340 h 590"/>
                  <a:gd name="T10" fmla="*/ 616 w 811"/>
                  <a:gd name="T11" fmla="*/ 330 h 590"/>
                  <a:gd name="T12" fmla="*/ 599 w 811"/>
                  <a:gd name="T13" fmla="*/ 296 h 590"/>
                  <a:gd name="T14" fmla="*/ 583 w 811"/>
                  <a:gd name="T15" fmla="*/ 300 h 590"/>
                  <a:gd name="T16" fmla="*/ 545 w 811"/>
                  <a:gd name="T17" fmla="*/ 302 h 590"/>
                  <a:gd name="T18" fmla="*/ 530 w 811"/>
                  <a:gd name="T19" fmla="*/ 279 h 590"/>
                  <a:gd name="T20" fmla="*/ 534 w 811"/>
                  <a:gd name="T21" fmla="*/ 269 h 590"/>
                  <a:gd name="T22" fmla="*/ 528 w 811"/>
                  <a:gd name="T23" fmla="*/ 288 h 590"/>
                  <a:gd name="T24" fmla="*/ 557 w 811"/>
                  <a:gd name="T25" fmla="*/ 303 h 590"/>
                  <a:gd name="T26" fmla="*/ 566 w 811"/>
                  <a:gd name="T27" fmla="*/ 307 h 590"/>
                  <a:gd name="T28" fmla="*/ 599 w 811"/>
                  <a:gd name="T29" fmla="*/ 327 h 590"/>
                  <a:gd name="T30" fmla="*/ 609 w 811"/>
                  <a:gd name="T31" fmla="*/ 342 h 590"/>
                  <a:gd name="T32" fmla="*/ 634 w 811"/>
                  <a:gd name="T33" fmla="*/ 386 h 590"/>
                  <a:gd name="T34" fmla="*/ 671 w 811"/>
                  <a:gd name="T35" fmla="*/ 447 h 590"/>
                  <a:gd name="T36" fmla="*/ 666 w 811"/>
                  <a:gd name="T37" fmla="*/ 478 h 590"/>
                  <a:gd name="T38" fmla="*/ 604 w 811"/>
                  <a:gd name="T39" fmla="*/ 536 h 590"/>
                  <a:gd name="T40" fmla="*/ 502 w 811"/>
                  <a:gd name="T41" fmla="*/ 566 h 590"/>
                  <a:gd name="T42" fmla="*/ 344 w 811"/>
                  <a:gd name="T43" fmla="*/ 578 h 590"/>
                  <a:gd name="T44" fmla="*/ 254 w 811"/>
                  <a:gd name="T45" fmla="*/ 568 h 590"/>
                  <a:gd name="T46" fmla="*/ 256 w 811"/>
                  <a:gd name="T47" fmla="*/ 566 h 590"/>
                  <a:gd name="T48" fmla="*/ 304 w 811"/>
                  <a:gd name="T49" fmla="*/ 576 h 590"/>
                  <a:gd name="T50" fmla="*/ 315 w 811"/>
                  <a:gd name="T51" fmla="*/ 578 h 590"/>
                  <a:gd name="T52" fmla="*/ 263 w 811"/>
                  <a:gd name="T53" fmla="*/ 586 h 590"/>
                  <a:gd name="T54" fmla="*/ 208 w 811"/>
                  <a:gd name="T55" fmla="*/ 589 h 590"/>
                  <a:gd name="T56" fmla="*/ 193 w 811"/>
                  <a:gd name="T57" fmla="*/ 587 h 590"/>
                  <a:gd name="T58" fmla="*/ 176 w 811"/>
                  <a:gd name="T59" fmla="*/ 582 h 590"/>
                  <a:gd name="T60" fmla="*/ 138 w 811"/>
                  <a:gd name="T61" fmla="*/ 559 h 590"/>
                  <a:gd name="T62" fmla="*/ 128 w 811"/>
                  <a:gd name="T63" fmla="*/ 538 h 590"/>
                  <a:gd name="T64" fmla="*/ 95 w 811"/>
                  <a:gd name="T65" fmla="*/ 520 h 590"/>
                  <a:gd name="T66" fmla="*/ 43 w 811"/>
                  <a:gd name="T67" fmla="*/ 515 h 590"/>
                  <a:gd name="T68" fmla="*/ 1 w 811"/>
                  <a:gd name="T69" fmla="*/ 505 h 590"/>
                  <a:gd name="T70" fmla="*/ 12 w 811"/>
                  <a:gd name="T71" fmla="*/ 484 h 590"/>
                  <a:gd name="T72" fmla="*/ 43 w 811"/>
                  <a:gd name="T73" fmla="*/ 470 h 590"/>
                  <a:gd name="T74" fmla="*/ 52 w 811"/>
                  <a:gd name="T75" fmla="*/ 463 h 590"/>
                  <a:gd name="T76" fmla="*/ 69 w 811"/>
                  <a:gd name="T77" fmla="*/ 413 h 590"/>
                  <a:gd name="T78" fmla="*/ 108 w 811"/>
                  <a:gd name="T79" fmla="*/ 392 h 590"/>
                  <a:gd name="T80" fmla="*/ 156 w 811"/>
                  <a:gd name="T81" fmla="*/ 398 h 590"/>
                  <a:gd name="T82" fmla="*/ 114 w 811"/>
                  <a:gd name="T83" fmla="*/ 386 h 590"/>
                  <a:gd name="T84" fmla="*/ 95 w 811"/>
                  <a:gd name="T85" fmla="*/ 367 h 590"/>
                  <a:gd name="T86" fmla="*/ 117 w 811"/>
                  <a:gd name="T87" fmla="*/ 328 h 590"/>
                  <a:gd name="T88" fmla="*/ 156 w 811"/>
                  <a:gd name="T89" fmla="*/ 300 h 590"/>
                  <a:gd name="T90" fmla="*/ 176 w 811"/>
                  <a:gd name="T91" fmla="*/ 277 h 590"/>
                  <a:gd name="T92" fmla="*/ 190 w 811"/>
                  <a:gd name="T93" fmla="*/ 252 h 590"/>
                  <a:gd name="T94" fmla="*/ 182 w 811"/>
                  <a:gd name="T95" fmla="*/ 244 h 590"/>
                  <a:gd name="T96" fmla="*/ 188 w 811"/>
                  <a:gd name="T97" fmla="*/ 267 h 590"/>
                  <a:gd name="T98" fmla="*/ 173 w 811"/>
                  <a:gd name="T99" fmla="*/ 273 h 590"/>
                  <a:gd name="T100" fmla="*/ 119 w 811"/>
                  <a:gd name="T101" fmla="*/ 256 h 590"/>
                  <a:gd name="T102" fmla="*/ 102 w 811"/>
                  <a:gd name="T103" fmla="*/ 234 h 590"/>
                  <a:gd name="T104" fmla="*/ 104 w 811"/>
                  <a:gd name="T105" fmla="*/ 221 h 590"/>
                  <a:gd name="T106" fmla="*/ 82 w 811"/>
                  <a:gd name="T107" fmla="*/ 183 h 590"/>
                  <a:gd name="T108" fmla="*/ 84 w 811"/>
                  <a:gd name="T109" fmla="*/ 142 h 590"/>
                  <a:gd name="T110" fmla="*/ 128 w 811"/>
                  <a:gd name="T111" fmla="*/ 119 h 590"/>
                  <a:gd name="T112" fmla="*/ 143 w 811"/>
                  <a:gd name="T113" fmla="*/ 73 h 590"/>
                  <a:gd name="T114" fmla="*/ 512 w 811"/>
                  <a:gd name="T115" fmla="*/ 114 h 590"/>
                  <a:gd name="T116" fmla="*/ 566 w 811"/>
                  <a:gd name="T117" fmla="*/ 129 h 59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11" h="590">
                    <a:moveTo>
                      <a:pt x="621" y="148"/>
                    </a:moveTo>
                    <a:lnTo>
                      <a:pt x="630" y="154"/>
                    </a:lnTo>
                    <a:lnTo>
                      <a:pt x="654" y="165"/>
                    </a:lnTo>
                    <a:lnTo>
                      <a:pt x="684" y="183"/>
                    </a:lnTo>
                    <a:lnTo>
                      <a:pt x="721" y="204"/>
                    </a:lnTo>
                    <a:lnTo>
                      <a:pt x="756" y="227"/>
                    </a:lnTo>
                    <a:lnTo>
                      <a:pt x="786" y="250"/>
                    </a:lnTo>
                    <a:lnTo>
                      <a:pt x="796" y="261"/>
                    </a:lnTo>
                    <a:lnTo>
                      <a:pt x="805" y="273"/>
                    </a:lnTo>
                    <a:lnTo>
                      <a:pt x="810" y="282"/>
                    </a:lnTo>
                    <a:lnTo>
                      <a:pt x="810" y="292"/>
                    </a:lnTo>
                    <a:lnTo>
                      <a:pt x="805" y="300"/>
                    </a:lnTo>
                    <a:lnTo>
                      <a:pt x="799" y="307"/>
                    </a:lnTo>
                    <a:lnTo>
                      <a:pt x="791" y="313"/>
                    </a:lnTo>
                    <a:lnTo>
                      <a:pt x="779" y="321"/>
                    </a:lnTo>
                    <a:lnTo>
                      <a:pt x="767" y="327"/>
                    </a:lnTo>
                    <a:lnTo>
                      <a:pt x="751" y="332"/>
                    </a:lnTo>
                    <a:lnTo>
                      <a:pt x="734" y="336"/>
                    </a:lnTo>
                    <a:lnTo>
                      <a:pt x="716" y="338"/>
                    </a:lnTo>
                    <a:lnTo>
                      <a:pt x="697" y="340"/>
                    </a:lnTo>
                    <a:lnTo>
                      <a:pt x="677" y="340"/>
                    </a:lnTo>
                    <a:lnTo>
                      <a:pt x="658" y="338"/>
                    </a:lnTo>
                    <a:lnTo>
                      <a:pt x="638" y="334"/>
                    </a:lnTo>
                    <a:lnTo>
                      <a:pt x="616" y="330"/>
                    </a:lnTo>
                    <a:lnTo>
                      <a:pt x="597" y="323"/>
                    </a:lnTo>
                    <a:lnTo>
                      <a:pt x="580" y="313"/>
                    </a:lnTo>
                    <a:lnTo>
                      <a:pt x="562" y="303"/>
                    </a:lnTo>
                    <a:lnTo>
                      <a:pt x="599" y="296"/>
                    </a:lnTo>
                    <a:lnTo>
                      <a:pt x="597" y="298"/>
                    </a:lnTo>
                    <a:lnTo>
                      <a:pt x="592" y="298"/>
                    </a:lnTo>
                    <a:lnTo>
                      <a:pt x="588" y="300"/>
                    </a:lnTo>
                    <a:lnTo>
                      <a:pt x="583" y="300"/>
                    </a:lnTo>
                    <a:lnTo>
                      <a:pt x="578" y="302"/>
                    </a:lnTo>
                    <a:lnTo>
                      <a:pt x="569" y="302"/>
                    </a:lnTo>
                    <a:lnTo>
                      <a:pt x="562" y="303"/>
                    </a:lnTo>
                    <a:lnTo>
                      <a:pt x="545" y="302"/>
                    </a:lnTo>
                    <a:lnTo>
                      <a:pt x="534" y="298"/>
                    </a:lnTo>
                    <a:lnTo>
                      <a:pt x="528" y="292"/>
                    </a:lnTo>
                    <a:lnTo>
                      <a:pt x="528" y="286"/>
                    </a:lnTo>
                    <a:lnTo>
                      <a:pt x="530" y="279"/>
                    </a:lnTo>
                    <a:lnTo>
                      <a:pt x="531" y="273"/>
                    </a:lnTo>
                    <a:lnTo>
                      <a:pt x="534" y="269"/>
                    </a:lnTo>
                    <a:lnTo>
                      <a:pt x="536" y="269"/>
                    </a:lnTo>
                    <a:lnTo>
                      <a:pt x="534" y="269"/>
                    </a:lnTo>
                    <a:lnTo>
                      <a:pt x="531" y="273"/>
                    </a:lnTo>
                    <a:lnTo>
                      <a:pt x="530" y="277"/>
                    </a:lnTo>
                    <a:lnTo>
                      <a:pt x="530" y="282"/>
                    </a:lnTo>
                    <a:lnTo>
                      <a:pt x="528" y="288"/>
                    </a:lnTo>
                    <a:lnTo>
                      <a:pt x="531" y="294"/>
                    </a:lnTo>
                    <a:lnTo>
                      <a:pt x="536" y="298"/>
                    </a:lnTo>
                    <a:lnTo>
                      <a:pt x="547" y="302"/>
                    </a:lnTo>
                    <a:lnTo>
                      <a:pt x="557" y="303"/>
                    </a:lnTo>
                    <a:lnTo>
                      <a:pt x="564" y="305"/>
                    </a:lnTo>
                    <a:lnTo>
                      <a:pt x="569" y="305"/>
                    </a:lnTo>
                    <a:lnTo>
                      <a:pt x="569" y="307"/>
                    </a:lnTo>
                    <a:lnTo>
                      <a:pt x="566" y="307"/>
                    </a:lnTo>
                    <a:lnTo>
                      <a:pt x="564" y="307"/>
                    </a:lnTo>
                    <a:lnTo>
                      <a:pt x="592" y="323"/>
                    </a:lnTo>
                    <a:lnTo>
                      <a:pt x="595" y="325"/>
                    </a:lnTo>
                    <a:lnTo>
                      <a:pt x="599" y="327"/>
                    </a:lnTo>
                    <a:lnTo>
                      <a:pt x="602" y="328"/>
                    </a:lnTo>
                    <a:lnTo>
                      <a:pt x="606" y="332"/>
                    </a:lnTo>
                    <a:lnTo>
                      <a:pt x="608" y="336"/>
                    </a:lnTo>
                    <a:lnTo>
                      <a:pt x="609" y="342"/>
                    </a:lnTo>
                    <a:lnTo>
                      <a:pt x="609" y="348"/>
                    </a:lnTo>
                    <a:lnTo>
                      <a:pt x="614" y="355"/>
                    </a:lnTo>
                    <a:lnTo>
                      <a:pt x="621" y="369"/>
                    </a:lnTo>
                    <a:lnTo>
                      <a:pt x="634" y="386"/>
                    </a:lnTo>
                    <a:lnTo>
                      <a:pt x="645" y="403"/>
                    </a:lnTo>
                    <a:lnTo>
                      <a:pt x="658" y="422"/>
                    </a:lnTo>
                    <a:lnTo>
                      <a:pt x="668" y="440"/>
                    </a:lnTo>
                    <a:lnTo>
                      <a:pt x="671" y="447"/>
                    </a:lnTo>
                    <a:lnTo>
                      <a:pt x="673" y="455"/>
                    </a:lnTo>
                    <a:lnTo>
                      <a:pt x="673" y="461"/>
                    </a:lnTo>
                    <a:lnTo>
                      <a:pt x="673" y="467"/>
                    </a:lnTo>
                    <a:lnTo>
                      <a:pt x="666" y="478"/>
                    </a:lnTo>
                    <a:lnTo>
                      <a:pt x="656" y="492"/>
                    </a:lnTo>
                    <a:lnTo>
                      <a:pt x="640" y="507"/>
                    </a:lnTo>
                    <a:lnTo>
                      <a:pt x="623" y="520"/>
                    </a:lnTo>
                    <a:lnTo>
                      <a:pt x="604" y="536"/>
                    </a:lnTo>
                    <a:lnTo>
                      <a:pt x="580" y="547"/>
                    </a:lnTo>
                    <a:lnTo>
                      <a:pt x="556" y="557"/>
                    </a:lnTo>
                    <a:lnTo>
                      <a:pt x="530" y="562"/>
                    </a:lnTo>
                    <a:lnTo>
                      <a:pt x="502" y="566"/>
                    </a:lnTo>
                    <a:lnTo>
                      <a:pt x="467" y="572"/>
                    </a:lnTo>
                    <a:lnTo>
                      <a:pt x="427" y="576"/>
                    </a:lnTo>
                    <a:lnTo>
                      <a:pt x="386" y="578"/>
                    </a:lnTo>
                    <a:lnTo>
                      <a:pt x="344" y="578"/>
                    </a:lnTo>
                    <a:lnTo>
                      <a:pt x="306" y="576"/>
                    </a:lnTo>
                    <a:lnTo>
                      <a:pt x="289" y="574"/>
                    </a:lnTo>
                    <a:lnTo>
                      <a:pt x="271" y="572"/>
                    </a:lnTo>
                    <a:lnTo>
                      <a:pt x="254" y="568"/>
                    </a:lnTo>
                    <a:lnTo>
                      <a:pt x="239" y="562"/>
                    </a:lnTo>
                    <a:lnTo>
                      <a:pt x="240" y="562"/>
                    </a:lnTo>
                    <a:lnTo>
                      <a:pt x="247" y="564"/>
                    </a:lnTo>
                    <a:lnTo>
                      <a:pt x="256" y="566"/>
                    </a:lnTo>
                    <a:lnTo>
                      <a:pt x="266" y="570"/>
                    </a:lnTo>
                    <a:lnTo>
                      <a:pt x="280" y="572"/>
                    </a:lnTo>
                    <a:lnTo>
                      <a:pt x="292" y="574"/>
                    </a:lnTo>
                    <a:lnTo>
                      <a:pt x="304" y="576"/>
                    </a:lnTo>
                    <a:lnTo>
                      <a:pt x="315" y="576"/>
                    </a:lnTo>
                    <a:lnTo>
                      <a:pt x="317" y="576"/>
                    </a:lnTo>
                    <a:lnTo>
                      <a:pt x="317" y="578"/>
                    </a:lnTo>
                    <a:lnTo>
                      <a:pt x="315" y="578"/>
                    </a:lnTo>
                    <a:lnTo>
                      <a:pt x="310" y="578"/>
                    </a:lnTo>
                    <a:lnTo>
                      <a:pt x="299" y="580"/>
                    </a:lnTo>
                    <a:lnTo>
                      <a:pt x="282" y="584"/>
                    </a:lnTo>
                    <a:lnTo>
                      <a:pt x="263" y="586"/>
                    </a:lnTo>
                    <a:lnTo>
                      <a:pt x="245" y="587"/>
                    </a:lnTo>
                    <a:lnTo>
                      <a:pt x="228" y="589"/>
                    </a:lnTo>
                    <a:lnTo>
                      <a:pt x="216" y="589"/>
                    </a:lnTo>
                    <a:lnTo>
                      <a:pt x="208" y="589"/>
                    </a:lnTo>
                    <a:lnTo>
                      <a:pt x="204" y="589"/>
                    </a:lnTo>
                    <a:lnTo>
                      <a:pt x="199" y="589"/>
                    </a:lnTo>
                    <a:lnTo>
                      <a:pt x="195" y="587"/>
                    </a:lnTo>
                    <a:lnTo>
                      <a:pt x="193" y="587"/>
                    </a:lnTo>
                    <a:lnTo>
                      <a:pt x="193" y="586"/>
                    </a:lnTo>
                    <a:lnTo>
                      <a:pt x="190" y="586"/>
                    </a:lnTo>
                    <a:lnTo>
                      <a:pt x="185" y="584"/>
                    </a:lnTo>
                    <a:lnTo>
                      <a:pt x="176" y="582"/>
                    </a:lnTo>
                    <a:lnTo>
                      <a:pt x="164" y="578"/>
                    </a:lnTo>
                    <a:lnTo>
                      <a:pt x="154" y="572"/>
                    </a:lnTo>
                    <a:lnTo>
                      <a:pt x="143" y="564"/>
                    </a:lnTo>
                    <a:lnTo>
                      <a:pt x="138" y="559"/>
                    </a:lnTo>
                    <a:lnTo>
                      <a:pt x="134" y="553"/>
                    </a:lnTo>
                    <a:lnTo>
                      <a:pt x="133" y="547"/>
                    </a:lnTo>
                    <a:lnTo>
                      <a:pt x="130" y="539"/>
                    </a:lnTo>
                    <a:lnTo>
                      <a:pt x="128" y="538"/>
                    </a:lnTo>
                    <a:lnTo>
                      <a:pt x="123" y="536"/>
                    </a:lnTo>
                    <a:lnTo>
                      <a:pt x="117" y="530"/>
                    </a:lnTo>
                    <a:lnTo>
                      <a:pt x="106" y="526"/>
                    </a:lnTo>
                    <a:lnTo>
                      <a:pt x="95" y="520"/>
                    </a:lnTo>
                    <a:lnTo>
                      <a:pt x="82" y="516"/>
                    </a:lnTo>
                    <a:lnTo>
                      <a:pt x="69" y="513"/>
                    </a:lnTo>
                    <a:lnTo>
                      <a:pt x="56" y="513"/>
                    </a:lnTo>
                    <a:lnTo>
                      <a:pt x="43" y="515"/>
                    </a:lnTo>
                    <a:lnTo>
                      <a:pt x="29" y="513"/>
                    </a:lnTo>
                    <a:lnTo>
                      <a:pt x="19" y="513"/>
                    </a:lnTo>
                    <a:lnTo>
                      <a:pt x="8" y="509"/>
                    </a:lnTo>
                    <a:lnTo>
                      <a:pt x="1" y="505"/>
                    </a:lnTo>
                    <a:lnTo>
                      <a:pt x="0" y="501"/>
                    </a:lnTo>
                    <a:lnTo>
                      <a:pt x="0" y="495"/>
                    </a:lnTo>
                    <a:lnTo>
                      <a:pt x="3" y="490"/>
                    </a:lnTo>
                    <a:lnTo>
                      <a:pt x="12" y="484"/>
                    </a:lnTo>
                    <a:lnTo>
                      <a:pt x="22" y="480"/>
                    </a:lnTo>
                    <a:lnTo>
                      <a:pt x="29" y="476"/>
                    </a:lnTo>
                    <a:lnTo>
                      <a:pt x="36" y="472"/>
                    </a:lnTo>
                    <a:lnTo>
                      <a:pt x="43" y="470"/>
                    </a:lnTo>
                    <a:lnTo>
                      <a:pt x="48" y="468"/>
                    </a:lnTo>
                    <a:lnTo>
                      <a:pt x="50" y="467"/>
                    </a:lnTo>
                    <a:lnTo>
                      <a:pt x="52" y="467"/>
                    </a:lnTo>
                    <a:lnTo>
                      <a:pt x="52" y="463"/>
                    </a:lnTo>
                    <a:lnTo>
                      <a:pt x="52" y="451"/>
                    </a:lnTo>
                    <a:lnTo>
                      <a:pt x="56" y="438"/>
                    </a:lnTo>
                    <a:lnTo>
                      <a:pt x="65" y="421"/>
                    </a:lnTo>
                    <a:lnTo>
                      <a:pt x="69" y="413"/>
                    </a:lnTo>
                    <a:lnTo>
                      <a:pt x="78" y="407"/>
                    </a:lnTo>
                    <a:lnTo>
                      <a:pt x="86" y="399"/>
                    </a:lnTo>
                    <a:lnTo>
                      <a:pt x="97" y="396"/>
                    </a:lnTo>
                    <a:lnTo>
                      <a:pt x="108" y="392"/>
                    </a:lnTo>
                    <a:lnTo>
                      <a:pt x="123" y="392"/>
                    </a:lnTo>
                    <a:lnTo>
                      <a:pt x="140" y="394"/>
                    </a:lnTo>
                    <a:lnTo>
                      <a:pt x="159" y="398"/>
                    </a:lnTo>
                    <a:lnTo>
                      <a:pt x="156" y="398"/>
                    </a:lnTo>
                    <a:lnTo>
                      <a:pt x="150" y="396"/>
                    </a:lnTo>
                    <a:lnTo>
                      <a:pt x="138" y="394"/>
                    </a:lnTo>
                    <a:lnTo>
                      <a:pt x="126" y="392"/>
                    </a:lnTo>
                    <a:lnTo>
                      <a:pt x="114" y="386"/>
                    </a:lnTo>
                    <a:lnTo>
                      <a:pt x="104" y="380"/>
                    </a:lnTo>
                    <a:lnTo>
                      <a:pt x="100" y="376"/>
                    </a:lnTo>
                    <a:lnTo>
                      <a:pt x="97" y="373"/>
                    </a:lnTo>
                    <a:lnTo>
                      <a:pt x="95" y="367"/>
                    </a:lnTo>
                    <a:lnTo>
                      <a:pt x="95" y="361"/>
                    </a:lnTo>
                    <a:lnTo>
                      <a:pt x="100" y="350"/>
                    </a:lnTo>
                    <a:lnTo>
                      <a:pt x="108" y="338"/>
                    </a:lnTo>
                    <a:lnTo>
                      <a:pt x="117" y="328"/>
                    </a:lnTo>
                    <a:lnTo>
                      <a:pt x="128" y="321"/>
                    </a:lnTo>
                    <a:lnTo>
                      <a:pt x="138" y="313"/>
                    </a:lnTo>
                    <a:lnTo>
                      <a:pt x="147" y="305"/>
                    </a:lnTo>
                    <a:lnTo>
                      <a:pt x="156" y="300"/>
                    </a:lnTo>
                    <a:lnTo>
                      <a:pt x="159" y="294"/>
                    </a:lnTo>
                    <a:lnTo>
                      <a:pt x="162" y="290"/>
                    </a:lnTo>
                    <a:lnTo>
                      <a:pt x="169" y="284"/>
                    </a:lnTo>
                    <a:lnTo>
                      <a:pt x="176" y="277"/>
                    </a:lnTo>
                    <a:lnTo>
                      <a:pt x="185" y="271"/>
                    </a:lnTo>
                    <a:lnTo>
                      <a:pt x="188" y="263"/>
                    </a:lnTo>
                    <a:lnTo>
                      <a:pt x="190" y="256"/>
                    </a:lnTo>
                    <a:lnTo>
                      <a:pt x="190" y="252"/>
                    </a:lnTo>
                    <a:lnTo>
                      <a:pt x="188" y="250"/>
                    </a:lnTo>
                    <a:lnTo>
                      <a:pt x="186" y="246"/>
                    </a:lnTo>
                    <a:lnTo>
                      <a:pt x="182" y="242"/>
                    </a:lnTo>
                    <a:lnTo>
                      <a:pt x="182" y="244"/>
                    </a:lnTo>
                    <a:lnTo>
                      <a:pt x="186" y="250"/>
                    </a:lnTo>
                    <a:lnTo>
                      <a:pt x="188" y="256"/>
                    </a:lnTo>
                    <a:lnTo>
                      <a:pt x="190" y="263"/>
                    </a:lnTo>
                    <a:lnTo>
                      <a:pt x="188" y="267"/>
                    </a:lnTo>
                    <a:lnTo>
                      <a:pt x="186" y="269"/>
                    </a:lnTo>
                    <a:lnTo>
                      <a:pt x="185" y="271"/>
                    </a:lnTo>
                    <a:lnTo>
                      <a:pt x="180" y="273"/>
                    </a:lnTo>
                    <a:lnTo>
                      <a:pt x="173" y="273"/>
                    </a:lnTo>
                    <a:lnTo>
                      <a:pt x="164" y="271"/>
                    </a:lnTo>
                    <a:lnTo>
                      <a:pt x="154" y="269"/>
                    </a:lnTo>
                    <a:lnTo>
                      <a:pt x="143" y="265"/>
                    </a:lnTo>
                    <a:lnTo>
                      <a:pt x="119" y="256"/>
                    </a:lnTo>
                    <a:lnTo>
                      <a:pt x="106" y="248"/>
                    </a:lnTo>
                    <a:lnTo>
                      <a:pt x="100" y="244"/>
                    </a:lnTo>
                    <a:lnTo>
                      <a:pt x="100" y="238"/>
                    </a:lnTo>
                    <a:lnTo>
                      <a:pt x="102" y="234"/>
                    </a:lnTo>
                    <a:lnTo>
                      <a:pt x="106" y="233"/>
                    </a:lnTo>
                    <a:lnTo>
                      <a:pt x="108" y="229"/>
                    </a:lnTo>
                    <a:lnTo>
                      <a:pt x="108" y="225"/>
                    </a:lnTo>
                    <a:lnTo>
                      <a:pt x="104" y="221"/>
                    </a:lnTo>
                    <a:lnTo>
                      <a:pt x="100" y="213"/>
                    </a:lnTo>
                    <a:lnTo>
                      <a:pt x="93" y="204"/>
                    </a:lnTo>
                    <a:lnTo>
                      <a:pt x="86" y="194"/>
                    </a:lnTo>
                    <a:lnTo>
                      <a:pt x="82" y="183"/>
                    </a:lnTo>
                    <a:lnTo>
                      <a:pt x="78" y="171"/>
                    </a:lnTo>
                    <a:lnTo>
                      <a:pt x="78" y="162"/>
                    </a:lnTo>
                    <a:lnTo>
                      <a:pt x="79" y="152"/>
                    </a:lnTo>
                    <a:lnTo>
                      <a:pt x="84" y="142"/>
                    </a:lnTo>
                    <a:lnTo>
                      <a:pt x="93" y="135"/>
                    </a:lnTo>
                    <a:lnTo>
                      <a:pt x="104" y="127"/>
                    </a:lnTo>
                    <a:lnTo>
                      <a:pt x="114" y="121"/>
                    </a:lnTo>
                    <a:lnTo>
                      <a:pt x="128" y="119"/>
                    </a:lnTo>
                    <a:lnTo>
                      <a:pt x="143" y="117"/>
                    </a:lnTo>
                    <a:lnTo>
                      <a:pt x="160" y="121"/>
                    </a:lnTo>
                    <a:lnTo>
                      <a:pt x="176" y="129"/>
                    </a:lnTo>
                    <a:lnTo>
                      <a:pt x="143" y="73"/>
                    </a:lnTo>
                    <a:lnTo>
                      <a:pt x="410" y="0"/>
                    </a:lnTo>
                    <a:lnTo>
                      <a:pt x="512" y="29"/>
                    </a:lnTo>
                    <a:lnTo>
                      <a:pt x="508" y="112"/>
                    </a:lnTo>
                    <a:lnTo>
                      <a:pt x="512" y="114"/>
                    </a:lnTo>
                    <a:lnTo>
                      <a:pt x="521" y="115"/>
                    </a:lnTo>
                    <a:lnTo>
                      <a:pt x="531" y="119"/>
                    </a:lnTo>
                    <a:lnTo>
                      <a:pt x="547" y="125"/>
                    </a:lnTo>
                    <a:lnTo>
                      <a:pt x="566" y="129"/>
                    </a:lnTo>
                    <a:lnTo>
                      <a:pt x="583" y="137"/>
                    </a:lnTo>
                    <a:lnTo>
                      <a:pt x="604" y="142"/>
                    </a:lnTo>
                    <a:lnTo>
                      <a:pt x="621" y="148"/>
                    </a:lnTo>
                  </a:path>
                </a:pathLst>
              </a:custGeom>
              <a:solidFill>
                <a:srgbClr val="FFCC9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2237" name="Freeform 11">
                <a:extLst>
                  <a:ext uri="{FF2B5EF4-FFF2-40B4-BE49-F238E27FC236}">
                    <a16:creationId xmlns:a16="http://schemas.microsoft.com/office/drawing/2014/main" id="{0B0D1A70-F5A2-49E7-9DBA-38D1E440C161}"/>
                  </a:ext>
                </a:extLst>
              </p:cNvPr>
              <p:cNvSpPr>
                <a:spLocks/>
              </p:cNvSpPr>
              <p:nvPr/>
            </p:nvSpPr>
            <p:spPr bwMode="auto">
              <a:xfrm>
                <a:off x="828" y="1389"/>
                <a:ext cx="811" cy="590"/>
              </a:xfrm>
              <a:custGeom>
                <a:avLst/>
                <a:gdLst>
                  <a:gd name="T0" fmla="*/ 684 w 811"/>
                  <a:gd name="T1" fmla="*/ 183 h 590"/>
                  <a:gd name="T2" fmla="*/ 796 w 811"/>
                  <a:gd name="T3" fmla="*/ 261 h 590"/>
                  <a:gd name="T4" fmla="*/ 805 w 811"/>
                  <a:gd name="T5" fmla="*/ 300 h 590"/>
                  <a:gd name="T6" fmla="*/ 767 w 811"/>
                  <a:gd name="T7" fmla="*/ 327 h 590"/>
                  <a:gd name="T8" fmla="*/ 697 w 811"/>
                  <a:gd name="T9" fmla="*/ 340 h 590"/>
                  <a:gd name="T10" fmla="*/ 616 w 811"/>
                  <a:gd name="T11" fmla="*/ 330 h 590"/>
                  <a:gd name="T12" fmla="*/ 599 w 811"/>
                  <a:gd name="T13" fmla="*/ 296 h 590"/>
                  <a:gd name="T14" fmla="*/ 583 w 811"/>
                  <a:gd name="T15" fmla="*/ 300 h 590"/>
                  <a:gd name="T16" fmla="*/ 545 w 811"/>
                  <a:gd name="T17" fmla="*/ 302 h 590"/>
                  <a:gd name="T18" fmla="*/ 530 w 811"/>
                  <a:gd name="T19" fmla="*/ 279 h 590"/>
                  <a:gd name="T20" fmla="*/ 534 w 811"/>
                  <a:gd name="T21" fmla="*/ 269 h 590"/>
                  <a:gd name="T22" fmla="*/ 528 w 811"/>
                  <a:gd name="T23" fmla="*/ 288 h 590"/>
                  <a:gd name="T24" fmla="*/ 557 w 811"/>
                  <a:gd name="T25" fmla="*/ 303 h 590"/>
                  <a:gd name="T26" fmla="*/ 566 w 811"/>
                  <a:gd name="T27" fmla="*/ 307 h 590"/>
                  <a:gd name="T28" fmla="*/ 599 w 811"/>
                  <a:gd name="T29" fmla="*/ 327 h 590"/>
                  <a:gd name="T30" fmla="*/ 609 w 811"/>
                  <a:gd name="T31" fmla="*/ 342 h 590"/>
                  <a:gd name="T32" fmla="*/ 634 w 811"/>
                  <a:gd name="T33" fmla="*/ 386 h 590"/>
                  <a:gd name="T34" fmla="*/ 671 w 811"/>
                  <a:gd name="T35" fmla="*/ 447 h 590"/>
                  <a:gd name="T36" fmla="*/ 666 w 811"/>
                  <a:gd name="T37" fmla="*/ 478 h 590"/>
                  <a:gd name="T38" fmla="*/ 604 w 811"/>
                  <a:gd name="T39" fmla="*/ 536 h 590"/>
                  <a:gd name="T40" fmla="*/ 502 w 811"/>
                  <a:gd name="T41" fmla="*/ 566 h 590"/>
                  <a:gd name="T42" fmla="*/ 344 w 811"/>
                  <a:gd name="T43" fmla="*/ 578 h 590"/>
                  <a:gd name="T44" fmla="*/ 254 w 811"/>
                  <a:gd name="T45" fmla="*/ 568 h 590"/>
                  <a:gd name="T46" fmla="*/ 256 w 811"/>
                  <a:gd name="T47" fmla="*/ 566 h 590"/>
                  <a:gd name="T48" fmla="*/ 304 w 811"/>
                  <a:gd name="T49" fmla="*/ 576 h 590"/>
                  <a:gd name="T50" fmla="*/ 315 w 811"/>
                  <a:gd name="T51" fmla="*/ 578 h 590"/>
                  <a:gd name="T52" fmla="*/ 263 w 811"/>
                  <a:gd name="T53" fmla="*/ 586 h 590"/>
                  <a:gd name="T54" fmla="*/ 208 w 811"/>
                  <a:gd name="T55" fmla="*/ 589 h 590"/>
                  <a:gd name="T56" fmla="*/ 193 w 811"/>
                  <a:gd name="T57" fmla="*/ 587 h 590"/>
                  <a:gd name="T58" fmla="*/ 176 w 811"/>
                  <a:gd name="T59" fmla="*/ 582 h 590"/>
                  <a:gd name="T60" fmla="*/ 138 w 811"/>
                  <a:gd name="T61" fmla="*/ 559 h 590"/>
                  <a:gd name="T62" fmla="*/ 128 w 811"/>
                  <a:gd name="T63" fmla="*/ 538 h 590"/>
                  <a:gd name="T64" fmla="*/ 95 w 811"/>
                  <a:gd name="T65" fmla="*/ 520 h 590"/>
                  <a:gd name="T66" fmla="*/ 43 w 811"/>
                  <a:gd name="T67" fmla="*/ 515 h 590"/>
                  <a:gd name="T68" fmla="*/ 1 w 811"/>
                  <a:gd name="T69" fmla="*/ 505 h 590"/>
                  <a:gd name="T70" fmla="*/ 12 w 811"/>
                  <a:gd name="T71" fmla="*/ 484 h 590"/>
                  <a:gd name="T72" fmla="*/ 43 w 811"/>
                  <a:gd name="T73" fmla="*/ 470 h 590"/>
                  <a:gd name="T74" fmla="*/ 52 w 811"/>
                  <a:gd name="T75" fmla="*/ 463 h 590"/>
                  <a:gd name="T76" fmla="*/ 69 w 811"/>
                  <a:gd name="T77" fmla="*/ 413 h 590"/>
                  <a:gd name="T78" fmla="*/ 108 w 811"/>
                  <a:gd name="T79" fmla="*/ 392 h 590"/>
                  <a:gd name="T80" fmla="*/ 156 w 811"/>
                  <a:gd name="T81" fmla="*/ 398 h 590"/>
                  <a:gd name="T82" fmla="*/ 114 w 811"/>
                  <a:gd name="T83" fmla="*/ 386 h 590"/>
                  <a:gd name="T84" fmla="*/ 95 w 811"/>
                  <a:gd name="T85" fmla="*/ 367 h 590"/>
                  <a:gd name="T86" fmla="*/ 117 w 811"/>
                  <a:gd name="T87" fmla="*/ 328 h 590"/>
                  <a:gd name="T88" fmla="*/ 156 w 811"/>
                  <a:gd name="T89" fmla="*/ 300 h 590"/>
                  <a:gd name="T90" fmla="*/ 176 w 811"/>
                  <a:gd name="T91" fmla="*/ 277 h 590"/>
                  <a:gd name="T92" fmla="*/ 190 w 811"/>
                  <a:gd name="T93" fmla="*/ 252 h 590"/>
                  <a:gd name="T94" fmla="*/ 182 w 811"/>
                  <a:gd name="T95" fmla="*/ 244 h 590"/>
                  <a:gd name="T96" fmla="*/ 188 w 811"/>
                  <a:gd name="T97" fmla="*/ 267 h 590"/>
                  <a:gd name="T98" fmla="*/ 173 w 811"/>
                  <a:gd name="T99" fmla="*/ 273 h 590"/>
                  <a:gd name="T100" fmla="*/ 119 w 811"/>
                  <a:gd name="T101" fmla="*/ 256 h 590"/>
                  <a:gd name="T102" fmla="*/ 102 w 811"/>
                  <a:gd name="T103" fmla="*/ 234 h 590"/>
                  <a:gd name="T104" fmla="*/ 104 w 811"/>
                  <a:gd name="T105" fmla="*/ 221 h 590"/>
                  <a:gd name="T106" fmla="*/ 82 w 811"/>
                  <a:gd name="T107" fmla="*/ 183 h 590"/>
                  <a:gd name="T108" fmla="*/ 84 w 811"/>
                  <a:gd name="T109" fmla="*/ 142 h 590"/>
                  <a:gd name="T110" fmla="*/ 128 w 811"/>
                  <a:gd name="T111" fmla="*/ 119 h 590"/>
                  <a:gd name="T112" fmla="*/ 143 w 811"/>
                  <a:gd name="T113" fmla="*/ 73 h 590"/>
                  <a:gd name="T114" fmla="*/ 512 w 811"/>
                  <a:gd name="T115" fmla="*/ 114 h 590"/>
                  <a:gd name="T116" fmla="*/ 566 w 811"/>
                  <a:gd name="T117" fmla="*/ 129 h 59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11" h="590">
                    <a:moveTo>
                      <a:pt x="621" y="148"/>
                    </a:moveTo>
                    <a:lnTo>
                      <a:pt x="630" y="154"/>
                    </a:lnTo>
                    <a:lnTo>
                      <a:pt x="654" y="165"/>
                    </a:lnTo>
                    <a:lnTo>
                      <a:pt x="684" y="183"/>
                    </a:lnTo>
                    <a:lnTo>
                      <a:pt x="721" y="204"/>
                    </a:lnTo>
                    <a:lnTo>
                      <a:pt x="756" y="227"/>
                    </a:lnTo>
                    <a:lnTo>
                      <a:pt x="786" y="250"/>
                    </a:lnTo>
                    <a:lnTo>
                      <a:pt x="796" y="261"/>
                    </a:lnTo>
                    <a:lnTo>
                      <a:pt x="805" y="273"/>
                    </a:lnTo>
                    <a:lnTo>
                      <a:pt x="810" y="282"/>
                    </a:lnTo>
                    <a:lnTo>
                      <a:pt x="810" y="292"/>
                    </a:lnTo>
                    <a:lnTo>
                      <a:pt x="805" y="300"/>
                    </a:lnTo>
                    <a:lnTo>
                      <a:pt x="799" y="307"/>
                    </a:lnTo>
                    <a:lnTo>
                      <a:pt x="791" y="313"/>
                    </a:lnTo>
                    <a:lnTo>
                      <a:pt x="779" y="321"/>
                    </a:lnTo>
                    <a:lnTo>
                      <a:pt x="767" y="327"/>
                    </a:lnTo>
                    <a:lnTo>
                      <a:pt x="751" y="332"/>
                    </a:lnTo>
                    <a:lnTo>
                      <a:pt x="734" y="336"/>
                    </a:lnTo>
                    <a:lnTo>
                      <a:pt x="716" y="338"/>
                    </a:lnTo>
                    <a:lnTo>
                      <a:pt x="697" y="340"/>
                    </a:lnTo>
                    <a:lnTo>
                      <a:pt x="677" y="340"/>
                    </a:lnTo>
                    <a:lnTo>
                      <a:pt x="658" y="338"/>
                    </a:lnTo>
                    <a:lnTo>
                      <a:pt x="638" y="334"/>
                    </a:lnTo>
                    <a:lnTo>
                      <a:pt x="616" y="330"/>
                    </a:lnTo>
                    <a:lnTo>
                      <a:pt x="597" y="323"/>
                    </a:lnTo>
                    <a:lnTo>
                      <a:pt x="580" y="313"/>
                    </a:lnTo>
                    <a:lnTo>
                      <a:pt x="562" y="303"/>
                    </a:lnTo>
                    <a:lnTo>
                      <a:pt x="599" y="296"/>
                    </a:lnTo>
                    <a:lnTo>
                      <a:pt x="597" y="298"/>
                    </a:lnTo>
                    <a:lnTo>
                      <a:pt x="592" y="298"/>
                    </a:lnTo>
                    <a:lnTo>
                      <a:pt x="588" y="300"/>
                    </a:lnTo>
                    <a:lnTo>
                      <a:pt x="583" y="300"/>
                    </a:lnTo>
                    <a:lnTo>
                      <a:pt x="578" y="302"/>
                    </a:lnTo>
                    <a:lnTo>
                      <a:pt x="569" y="302"/>
                    </a:lnTo>
                    <a:lnTo>
                      <a:pt x="562" y="303"/>
                    </a:lnTo>
                    <a:lnTo>
                      <a:pt x="545" y="302"/>
                    </a:lnTo>
                    <a:lnTo>
                      <a:pt x="534" y="298"/>
                    </a:lnTo>
                    <a:lnTo>
                      <a:pt x="528" y="292"/>
                    </a:lnTo>
                    <a:lnTo>
                      <a:pt x="528" y="286"/>
                    </a:lnTo>
                    <a:lnTo>
                      <a:pt x="530" y="279"/>
                    </a:lnTo>
                    <a:lnTo>
                      <a:pt x="531" y="273"/>
                    </a:lnTo>
                    <a:lnTo>
                      <a:pt x="534" y="269"/>
                    </a:lnTo>
                    <a:lnTo>
                      <a:pt x="536" y="269"/>
                    </a:lnTo>
                    <a:lnTo>
                      <a:pt x="534" y="269"/>
                    </a:lnTo>
                    <a:lnTo>
                      <a:pt x="531" y="273"/>
                    </a:lnTo>
                    <a:lnTo>
                      <a:pt x="530" y="277"/>
                    </a:lnTo>
                    <a:lnTo>
                      <a:pt x="530" y="282"/>
                    </a:lnTo>
                    <a:lnTo>
                      <a:pt x="528" y="288"/>
                    </a:lnTo>
                    <a:lnTo>
                      <a:pt x="531" y="294"/>
                    </a:lnTo>
                    <a:lnTo>
                      <a:pt x="536" y="298"/>
                    </a:lnTo>
                    <a:lnTo>
                      <a:pt x="547" y="302"/>
                    </a:lnTo>
                    <a:lnTo>
                      <a:pt x="557" y="303"/>
                    </a:lnTo>
                    <a:lnTo>
                      <a:pt x="564" y="305"/>
                    </a:lnTo>
                    <a:lnTo>
                      <a:pt x="569" y="305"/>
                    </a:lnTo>
                    <a:lnTo>
                      <a:pt x="569" y="307"/>
                    </a:lnTo>
                    <a:lnTo>
                      <a:pt x="566" y="307"/>
                    </a:lnTo>
                    <a:lnTo>
                      <a:pt x="564" y="307"/>
                    </a:lnTo>
                    <a:lnTo>
                      <a:pt x="592" y="323"/>
                    </a:lnTo>
                    <a:lnTo>
                      <a:pt x="595" y="325"/>
                    </a:lnTo>
                    <a:lnTo>
                      <a:pt x="599" y="327"/>
                    </a:lnTo>
                    <a:lnTo>
                      <a:pt x="602" y="328"/>
                    </a:lnTo>
                    <a:lnTo>
                      <a:pt x="606" y="332"/>
                    </a:lnTo>
                    <a:lnTo>
                      <a:pt x="608" y="336"/>
                    </a:lnTo>
                    <a:lnTo>
                      <a:pt x="609" y="342"/>
                    </a:lnTo>
                    <a:lnTo>
                      <a:pt x="609" y="348"/>
                    </a:lnTo>
                    <a:lnTo>
                      <a:pt x="614" y="355"/>
                    </a:lnTo>
                    <a:lnTo>
                      <a:pt x="621" y="369"/>
                    </a:lnTo>
                    <a:lnTo>
                      <a:pt x="634" y="386"/>
                    </a:lnTo>
                    <a:lnTo>
                      <a:pt x="645" y="403"/>
                    </a:lnTo>
                    <a:lnTo>
                      <a:pt x="658" y="422"/>
                    </a:lnTo>
                    <a:lnTo>
                      <a:pt x="668" y="440"/>
                    </a:lnTo>
                    <a:lnTo>
                      <a:pt x="671" y="447"/>
                    </a:lnTo>
                    <a:lnTo>
                      <a:pt x="673" y="455"/>
                    </a:lnTo>
                    <a:lnTo>
                      <a:pt x="673" y="461"/>
                    </a:lnTo>
                    <a:lnTo>
                      <a:pt x="673" y="467"/>
                    </a:lnTo>
                    <a:lnTo>
                      <a:pt x="666" y="478"/>
                    </a:lnTo>
                    <a:lnTo>
                      <a:pt x="656" y="492"/>
                    </a:lnTo>
                    <a:lnTo>
                      <a:pt x="640" y="507"/>
                    </a:lnTo>
                    <a:lnTo>
                      <a:pt x="623" y="520"/>
                    </a:lnTo>
                    <a:lnTo>
                      <a:pt x="604" y="536"/>
                    </a:lnTo>
                    <a:lnTo>
                      <a:pt x="580" y="547"/>
                    </a:lnTo>
                    <a:lnTo>
                      <a:pt x="556" y="557"/>
                    </a:lnTo>
                    <a:lnTo>
                      <a:pt x="530" y="562"/>
                    </a:lnTo>
                    <a:lnTo>
                      <a:pt x="502" y="566"/>
                    </a:lnTo>
                    <a:lnTo>
                      <a:pt x="467" y="572"/>
                    </a:lnTo>
                    <a:lnTo>
                      <a:pt x="427" y="576"/>
                    </a:lnTo>
                    <a:lnTo>
                      <a:pt x="386" y="578"/>
                    </a:lnTo>
                    <a:lnTo>
                      <a:pt x="344" y="578"/>
                    </a:lnTo>
                    <a:lnTo>
                      <a:pt x="306" y="576"/>
                    </a:lnTo>
                    <a:lnTo>
                      <a:pt x="289" y="574"/>
                    </a:lnTo>
                    <a:lnTo>
                      <a:pt x="271" y="572"/>
                    </a:lnTo>
                    <a:lnTo>
                      <a:pt x="254" y="568"/>
                    </a:lnTo>
                    <a:lnTo>
                      <a:pt x="239" y="562"/>
                    </a:lnTo>
                    <a:lnTo>
                      <a:pt x="240" y="562"/>
                    </a:lnTo>
                    <a:lnTo>
                      <a:pt x="247" y="564"/>
                    </a:lnTo>
                    <a:lnTo>
                      <a:pt x="256" y="566"/>
                    </a:lnTo>
                    <a:lnTo>
                      <a:pt x="266" y="570"/>
                    </a:lnTo>
                    <a:lnTo>
                      <a:pt x="280" y="572"/>
                    </a:lnTo>
                    <a:lnTo>
                      <a:pt x="292" y="574"/>
                    </a:lnTo>
                    <a:lnTo>
                      <a:pt x="304" y="576"/>
                    </a:lnTo>
                    <a:lnTo>
                      <a:pt x="315" y="576"/>
                    </a:lnTo>
                    <a:lnTo>
                      <a:pt x="317" y="576"/>
                    </a:lnTo>
                    <a:lnTo>
                      <a:pt x="317" y="578"/>
                    </a:lnTo>
                    <a:lnTo>
                      <a:pt x="315" y="578"/>
                    </a:lnTo>
                    <a:lnTo>
                      <a:pt x="310" y="578"/>
                    </a:lnTo>
                    <a:lnTo>
                      <a:pt x="299" y="580"/>
                    </a:lnTo>
                    <a:lnTo>
                      <a:pt x="282" y="584"/>
                    </a:lnTo>
                    <a:lnTo>
                      <a:pt x="263" y="586"/>
                    </a:lnTo>
                    <a:lnTo>
                      <a:pt x="245" y="587"/>
                    </a:lnTo>
                    <a:lnTo>
                      <a:pt x="228" y="589"/>
                    </a:lnTo>
                    <a:lnTo>
                      <a:pt x="216" y="589"/>
                    </a:lnTo>
                    <a:lnTo>
                      <a:pt x="208" y="589"/>
                    </a:lnTo>
                    <a:lnTo>
                      <a:pt x="204" y="589"/>
                    </a:lnTo>
                    <a:lnTo>
                      <a:pt x="199" y="589"/>
                    </a:lnTo>
                    <a:lnTo>
                      <a:pt x="195" y="587"/>
                    </a:lnTo>
                    <a:lnTo>
                      <a:pt x="193" y="587"/>
                    </a:lnTo>
                    <a:lnTo>
                      <a:pt x="193" y="586"/>
                    </a:lnTo>
                    <a:lnTo>
                      <a:pt x="190" y="586"/>
                    </a:lnTo>
                    <a:lnTo>
                      <a:pt x="185" y="584"/>
                    </a:lnTo>
                    <a:lnTo>
                      <a:pt x="176" y="582"/>
                    </a:lnTo>
                    <a:lnTo>
                      <a:pt x="164" y="578"/>
                    </a:lnTo>
                    <a:lnTo>
                      <a:pt x="154" y="572"/>
                    </a:lnTo>
                    <a:lnTo>
                      <a:pt x="143" y="564"/>
                    </a:lnTo>
                    <a:lnTo>
                      <a:pt x="138" y="559"/>
                    </a:lnTo>
                    <a:lnTo>
                      <a:pt x="134" y="553"/>
                    </a:lnTo>
                    <a:lnTo>
                      <a:pt x="133" y="547"/>
                    </a:lnTo>
                    <a:lnTo>
                      <a:pt x="130" y="539"/>
                    </a:lnTo>
                    <a:lnTo>
                      <a:pt x="128" y="538"/>
                    </a:lnTo>
                    <a:lnTo>
                      <a:pt x="123" y="536"/>
                    </a:lnTo>
                    <a:lnTo>
                      <a:pt x="117" y="530"/>
                    </a:lnTo>
                    <a:lnTo>
                      <a:pt x="106" y="526"/>
                    </a:lnTo>
                    <a:lnTo>
                      <a:pt x="95" y="520"/>
                    </a:lnTo>
                    <a:lnTo>
                      <a:pt x="82" y="516"/>
                    </a:lnTo>
                    <a:lnTo>
                      <a:pt x="69" y="513"/>
                    </a:lnTo>
                    <a:lnTo>
                      <a:pt x="56" y="513"/>
                    </a:lnTo>
                    <a:lnTo>
                      <a:pt x="43" y="515"/>
                    </a:lnTo>
                    <a:lnTo>
                      <a:pt x="29" y="513"/>
                    </a:lnTo>
                    <a:lnTo>
                      <a:pt x="19" y="513"/>
                    </a:lnTo>
                    <a:lnTo>
                      <a:pt x="8" y="509"/>
                    </a:lnTo>
                    <a:lnTo>
                      <a:pt x="1" y="505"/>
                    </a:lnTo>
                    <a:lnTo>
                      <a:pt x="0" y="501"/>
                    </a:lnTo>
                    <a:lnTo>
                      <a:pt x="0" y="495"/>
                    </a:lnTo>
                    <a:lnTo>
                      <a:pt x="3" y="490"/>
                    </a:lnTo>
                    <a:lnTo>
                      <a:pt x="12" y="484"/>
                    </a:lnTo>
                    <a:lnTo>
                      <a:pt x="22" y="480"/>
                    </a:lnTo>
                    <a:lnTo>
                      <a:pt x="29" y="476"/>
                    </a:lnTo>
                    <a:lnTo>
                      <a:pt x="36" y="472"/>
                    </a:lnTo>
                    <a:lnTo>
                      <a:pt x="43" y="470"/>
                    </a:lnTo>
                    <a:lnTo>
                      <a:pt x="48" y="468"/>
                    </a:lnTo>
                    <a:lnTo>
                      <a:pt x="50" y="467"/>
                    </a:lnTo>
                    <a:lnTo>
                      <a:pt x="52" y="467"/>
                    </a:lnTo>
                    <a:lnTo>
                      <a:pt x="52" y="463"/>
                    </a:lnTo>
                    <a:lnTo>
                      <a:pt x="52" y="451"/>
                    </a:lnTo>
                    <a:lnTo>
                      <a:pt x="56" y="438"/>
                    </a:lnTo>
                    <a:lnTo>
                      <a:pt x="65" y="421"/>
                    </a:lnTo>
                    <a:lnTo>
                      <a:pt x="69" y="413"/>
                    </a:lnTo>
                    <a:lnTo>
                      <a:pt x="78" y="407"/>
                    </a:lnTo>
                    <a:lnTo>
                      <a:pt x="86" y="399"/>
                    </a:lnTo>
                    <a:lnTo>
                      <a:pt x="97" y="396"/>
                    </a:lnTo>
                    <a:lnTo>
                      <a:pt x="108" y="392"/>
                    </a:lnTo>
                    <a:lnTo>
                      <a:pt x="123" y="392"/>
                    </a:lnTo>
                    <a:lnTo>
                      <a:pt x="140" y="394"/>
                    </a:lnTo>
                    <a:lnTo>
                      <a:pt x="159" y="398"/>
                    </a:lnTo>
                    <a:lnTo>
                      <a:pt x="156" y="398"/>
                    </a:lnTo>
                    <a:lnTo>
                      <a:pt x="150" y="396"/>
                    </a:lnTo>
                    <a:lnTo>
                      <a:pt x="138" y="394"/>
                    </a:lnTo>
                    <a:lnTo>
                      <a:pt x="126" y="392"/>
                    </a:lnTo>
                    <a:lnTo>
                      <a:pt x="114" y="386"/>
                    </a:lnTo>
                    <a:lnTo>
                      <a:pt x="104" y="380"/>
                    </a:lnTo>
                    <a:lnTo>
                      <a:pt x="100" y="376"/>
                    </a:lnTo>
                    <a:lnTo>
                      <a:pt x="97" y="373"/>
                    </a:lnTo>
                    <a:lnTo>
                      <a:pt x="95" y="367"/>
                    </a:lnTo>
                    <a:lnTo>
                      <a:pt x="95" y="361"/>
                    </a:lnTo>
                    <a:lnTo>
                      <a:pt x="100" y="350"/>
                    </a:lnTo>
                    <a:lnTo>
                      <a:pt x="108" y="338"/>
                    </a:lnTo>
                    <a:lnTo>
                      <a:pt x="117" y="328"/>
                    </a:lnTo>
                    <a:lnTo>
                      <a:pt x="128" y="321"/>
                    </a:lnTo>
                    <a:lnTo>
                      <a:pt x="138" y="313"/>
                    </a:lnTo>
                    <a:lnTo>
                      <a:pt x="147" y="305"/>
                    </a:lnTo>
                    <a:lnTo>
                      <a:pt x="156" y="300"/>
                    </a:lnTo>
                    <a:lnTo>
                      <a:pt x="159" y="294"/>
                    </a:lnTo>
                    <a:lnTo>
                      <a:pt x="162" y="290"/>
                    </a:lnTo>
                    <a:lnTo>
                      <a:pt x="169" y="284"/>
                    </a:lnTo>
                    <a:lnTo>
                      <a:pt x="176" y="277"/>
                    </a:lnTo>
                    <a:lnTo>
                      <a:pt x="185" y="271"/>
                    </a:lnTo>
                    <a:lnTo>
                      <a:pt x="188" y="263"/>
                    </a:lnTo>
                    <a:lnTo>
                      <a:pt x="190" y="256"/>
                    </a:lnTo>
                    <a:lnTo>
                      <a:pt x="190" y="252"/>
                    </a:lnTo>
                    <a:lnTo>
                      <a:pt x="188" y="250"/>
                    </a:lnTo>
                    <a:lnTo>
                      <a:pt x="186" y="246"/>
                    </a:lnTo>
                    <a:lnTo>
                      <a:pt x="182" y="242"/>
                    </a:lnTo>
                    <a:lnTo>
                      <a:pt x="182" y="244"/>
                    </a:lnTo>
                    <a:lnTo>
                      <a:pt x="186" y="250"/>
                    </a:lnTo>
                    <a:lnTo>
                      <a:pt x="188" y="256"/>
                    </a:lnTo>
                    <a:lnTo>
                      <a:pt x="190" y="263"/>
                    </a:lnTo>
                    <a:lnTo>
                      <a:pt x="188" y="267"/>
                    </a:lnTo>
                    <a:lnTo>
                      <a:pt x="186" y="269"/>
                    </a:lnTo>
                    <a:lnTo>
                      <a:pt x="185" y="271"/>
                    </a:lnTo>
                    <a:lnTo>
                      <a:pt x="180" y="273"/>
                    </a:lnTo>
                    <a:lnTo>
                      <a:pt x="173" y="273"/>
                    </a:lnTo>
                    <a:lnTo>
                      <a:pt x="164" y="271"/>
                    </a:lnTo>
                    <a:lnTo>
                      <a:pt x="154" y="269"/>
                    </a:lnTo>
                    <a:lnTo>
                      <a:pt x="143" y="265"/>
                    </a:lnTo>
                    <a:lnTo>
                      <a:pt x="119" y="256"/>
                    </a:lnTo>
                    <a:lnTo>
                      <a:pt x="106" y="248"/>
                    </a:lnTo>
                    <a:lnTo>
                      <a:pt x="100" y="244"/>
                    </a:lnTo>
                    <a:lnTo>
                      <a:pt x="100" y="238"/>
                    </a:lnTo>
                    <a:lnTo>
                      <a:pt x="102" y="234"/>
                    </a:lnTo>
                    <a:lnTo>
                      <a:pt x="106" y="233"/>
                    </a:lnTo>
                    <a:lnTo>
                      <a:pt x="108" y="229"/>
                    </a:lnTo>
                    <a:lnTo>
                      <a:pt x="108" y="225"/>
                    </a:lnTo>
                    <a:lnTo>
                      <a:pt x="104" y="221"/>
                    </a:lnTo>
                    <a:lnTo>
                      <a:pt x="100" y="213"/>
                    </a:lnTo>
                    <a:lnTo>
                      <a:pt x="93" y="204"/>
                    </a:lnTo>
                    <a:lnTo>
                      <a:pt x="86" y="194"/>
                    </a:lnTo>
                    <a:lnTo>
                      <a:pt x="82" y="183"/>
                    </a:lnTo>
                    <a:lnTo>
                      <a:pt x="78" y="171"/>
                    </a:lnTo>
                    <a:lnTo>
                      <a:pt x="78" y="162"/>
                    </a:lnTo>
                    <a:lnTo>
                      <a:pt x="79" y="152"/>
                    </a:lnTo>
                    <a:lnTo>
                      <a:pt x="84" y="142"/>
                    </a:lnTo>
                    <a:lnTo>
                      <a:pt x="93" y="135"/>
                    </a:lnTo>
                    <a:lnTo>
                      <a:pt x="104" y="127"/>
                    </a:lnTo>
                    <a:lnTo>
                      <a:pt x="114" y="121"/>
                    </a:lnTo>
                    <a:lnTo>
                      <a:pt x="128" y="119"/>
                    </a:lnTo>
                    <a:lnTo>
                      <a:pt x="143" y="117"/>
                    </a:lnTo>
                    <a:lnTo>
                      <a:pt x="160" y="121"/>
                    </a:lnTo>
                    <a:lnTo>
                      <a:pt x="176" y="129"/>
                    </a:lnTo>
                    <a:lnTo>
                      <a:pt x="143" y="73"/>
                    </a:lnTo>
                    <a:lnTo>
                      <a:pt x="410" y="0"/>
                    </a:lnTo>
                    <a:lnTo>
                      <a:pt x="512" y="29"/>
                    </a:lnTo>
                    <a:lnTo>
                      <a:pt x="508" y="112"/>
                    </a:lnTo>
                    <a:lnTo>
                      <a:pt x="512" y="114"/>
                    </a:lnTo>
                    <a:lnTo>
                      <a:pt x="521" y="115"/>
                    </a:lnTo>
                    <a:lnTo>
                      <a:pt x="531" y="119"/>
                    </a:lnTo>
                    <a:lnTo>
                      <a:pt x="547" y="125"/>
                    </a:lnTo>
                    <a:lnTo>
                      <a:pt x="566" y="129"/>
                    </a:lnTo>
                    <a:lnTo>
                      <a:pt x="583" y="137"/>
                    </a:lnTo>
                    <a:lnTo>
                      <a:pt x="604" y="142"/>
                    </a:lnTo>
                    <a:lnTo>
                      <a:pt x="621" y="14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2238" name="Freeform 12">
                <a:extLst>
                  <a:ext uri="{FF2B5EF4-FFF2-40B4-BE49-F238E27FC236}">
                    <a16:creationId xmlns:a16="http://schemas.microsoft.com/office/drawing/2014/main" id="{CE2EC593-DF39-4373-827B-8BE9009FBA05}"/>
                  </a:ext>
                </a:extLst>
              </p:cNvPr>
              <p:cNvSpPr>
                <a:spLocks/>
              </p:cNvSpPr>
              <p:nvPr/>
            </p:nvSpPr>
            <p:spPr bwMode="auto">
              <a:xfrm>
                <a:off x="1236" y="1476"/>
                <a:ext cx="176" cy="170"/>
              </a:xfrm>
              <a:custGeom>
                <a:avLst/>
                <a:gdLst>
                  <a:gd name="T0" fmla="*/ 123 w 176"/>
                  <a:gd name="T1" fmla="*/ 157 h 170"/>
                  <a:gd name="T2" fmla="*/ 123 w 176"/>
                  <a:gd name="T3" fmla="*/ 159 h 170"/>
                  <a:gd name="T4" fmla="*/ 118 w 176"/>
                  <a:gd name="T5" fmla="*/ 159 h 170"/>
                  <a:gd name="T6" fmla="*/ 114 w 176"/>
                  <a:gd name="T7" fmla="*/ 161 h 170"/>
                  <a:gd name="T8" fmla="*/ 107 w 176"/>
                  <a:gd name="T9" fmla="*/ 165 h 170"/>
                  <a:gd name="T10" fmla="*/ 98 w 176"/>
                  <a:gd name="T11" fmla="*/ 167 h 170"/>
                  <a:gd name="T12" fmla="*/ 90 w 176"/>
                  <a:gd name="T13" fmla="*/ 169 h 170"/>
                  <a:gd name="T14" fmla="*/ 83 w 176"/>
                  <a:gd name="T15" fmla="*/ 169 h 170"/>
                  <a:gd name="T16" fmla="*/ 74 w 176"/>
                  <a:gd name="T17" fmla="*/ 169 h 170"/>
                  <a:gd name="T18" fmla="*/ 55 w 176"/>
                  <a:gd name="T19" fmla="*/ 167 h 170"/>
                  <a:gd name="T20" fmla="*/ 40 w 176"/>
                  <a:gd name="T21" fmla="*/ 163 h 170"/>
                  <a:gd name="T22" fmla="*/ 28 w 176"/>
                  <a:gd name="T23" fmla="*/ 159 h 170"/>
                  <a:gd name="T24" fmla="*/ 17 w 176"/>
                  <a:gd name="T25" fmla="*/ 151 h 170"/>
                  <a:gd name="T26" fmla="*/ 11 w 176"/>
                  <a:gd name="T27" fmla="*/ 146 h 170"/>
                  <a:gd name="T28" fmla="*/ 5 w 176"/>
                  <a:gd name="T29" fmla="*/ 138 h 170"/>
                  <a:gd name="T30" fmla="*/ 2 w 176"/>
                  <a:gd name="T31" fmla="*/ 128 h 170"/>
                  <a:gd name="T32" fmla="*/ 0 w 176"/>
                  <a:gd name="T33" fmla="*/ 121 h 170"/>
                  <a:gd name="T34" fmla="*/ 0 w 176"/>
                  <a:gd name="T35" fmla="*/ 103 h 170"/>
                  <a:gd name="T36" fmla="*/ 7 w 176"/>
                  <a:gd name="T37" fmla="*/ 86 h 170"/>
                  <a:gd name="T38" fmla="*/ 14 w 176"/>
                  <a:gd name="T39" fmla="*/ 71 h 170"/>
                  <a:gd name="T40" fmla="*/ 19 w 176"/>
                  <a:gd name="T41" fmla="*/ 59 h 170"/>
                  <a:gd name="T42" fmla="*/ 26 w 176"/>
                  <a:gd name="T43" fmla="*/ 48 h 170"/>
                  <a:gd name="T44" fmla="*/ 31 w 176"/>
                  <a:gd name="T45" fmla="*/ 38 h 170"/>
                  <a:gd name="T46" fmla="*/ 37 w 176"/>
                  <a:gd name="T47" fmla="*/ 28 h 170"/>
                  <a:gd name="T48" fmla="*/ 42 w 176"/>
                  <a:gd name="T49" fmla="*/ 19 h 170"/>
                  <a:gd name="T50" fmla="*/ 48 w 176"/>
                  <a:gd name="T51" fmla="*/ 11 h 170"/>
                  <a:gd name="T52" fmla="*/ 57 w 176"/>
                  <a:gd name="T53" fmla="*/ 4 h 170"/>
                  <a:gd name="T54" fmla="*/ 66 w 176"/>
                  <a:gd name="T55" fmla="*/ 0 h 170"/>
                  <a:gd name="T56" fmla="*/ 76 w 176"/>
                  <a:gd name="T57" fmla="*/ 0 h 170"/>
                  <a:gd name="T58" fmla="*/ 87 w 176"/>
                  <a:gd name="T59" fmla="*/ 0 h 170"/>
                  <a:gd name="T60" fmla="*/ 97 w 176"/>
                  <a:gd name="T61" fmla="*/ 4 h 170"/>
                  <a:gd name="T62" fmla="*/ 102 w 176"/>
                  <a:gd name="T63" fmla="*/ 9 h 170"/>
                  <a:gd name="T64" fmla="*/ 107 w 176"/>
                  <a:gd name="T65" fmla="*/ 15 h 170"/>
                  <a:gd name="T66" fmla="*/ 109 w 176"/>
                  <a:gd name="T67" fmla="*/ 21 h 170"/>
                  <a:gd name="T68" fmla="*/ 111 w 176"/>
                  <a:gd name="T69" fmla="*/ 27 h 170"/>
                  <a:gd name="T70" fmla="*/ 111 w 176"/>
                  <a:gd name="T71" fmla="*/ 30 h 170"/>
                  <a:gd name="T72" fmla="*/ 111 w 176"/>
                  <a:gd name="T73" fmla="*/ 32 h 170"/>
                  <a:gd name="T74" fmla="*/ 111 w 176"/>
                  <a:gd name="T75" fmla="*/ 30 h 170"/>
                  <a:gd name="T76" fmla="*/ 109 w 176"/>
                  <a:gd name="T77" fmla="*/ 27 h 170"/>
                  <a:gd name="T78" fmla="*/ 107 w 176"/>
                  <a:gd name="T79" fmla="*/ 21 h 170"/>
                  <a:gd name="T80" fmla="*/ 107 w 176"/>
                  <a:gd name="T81" fmla="*/ 15 h 170"/>
                  <a:gd name="T82" fmla="*/ 107 w 176"/>
                  <a:gd name="T83" fmla="*/ 9 h 170"/>
                  <a:gd name="T84" fmla="*/ 109 w 176"/>
                  <a:gd name="T85" fmla="*/ 5 h 170"/>
                  <a:gd name="T86" fmla="*/ 114 w 176"/>
                  <a:gd name="T87" fmla="*/ 2 h 170"/>
                  <a:gd name="T88" fmla="*/ 123 w 176"/>
                  <a:gd name="T89" fmla="*/ 2 h 170"/>
                  <a:gd name="T90" fmla="*/ 128 w 176"/>
                  <a:gd name="T91" fmla="*/ 2 h 170"/>
                  <a:gd name="T92" fmla="*/ 135 w 176"/>
                  <a:gd name="T93" fmla="*/ 4 h 170"/>
                  <a:gd name="T94" fmla="*/ 142 w 176"/>
                  <a:gd name="T95" fmla="*/ 4 h 170"/>
                  <a:gd name="T96" fmla="*/ 149 w 176"/>
                  <a:gd name="T97" fmla="*/ 7 h 170"/>
                  <a:gd name="T98" fmla="*/ 155 w 176"/>
                  <a:gd name="T99" fmla="*/ 13 h 170"/>
                  <a:gd name="T100" fmla="*/ 161 w 176"/>
                  <a:gd name="T101" fmla="*/ 21 h 170"/>
                  <a:gd name="T102" fmla="*/ 168 w 176"/>
                  <a:gd name="T103" fmla="*/ 32 h 170"/>
                  <a:gd name="T104" fmla="*/ 175 w 176"/>
                  <a:gd name="T105" fmla="*/ 48 h 170"/>
                  <a:gd name="T106" fmla="*/ 111 w 176"/>
                  <a:gd name="T107" fmla="*/ 32 h 170"/>
                  <a:gd name="T108" fmla="*/ 123 w 176"/>
                  <a:gd name="T109" fmla="*/ 157 h 17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 h="170">
                    <a:moveTo>
                      <a:pt x="123" y="157"/>
                    </a:moveTo>
                    <a:lnTo>
                      <a:pt x="123" y="159"/>
                    </a:lnTo>
                    <a:lnTo>
                      <a:pt x="118" y="159"/>
                    </a:lnTo>
                    <a:lnTo>
                      <a:pt x="114" y="161"/>
                    </a:lnTo>
                    <a:lnTo>
                      <a:pt x="107" y="165"/>
                    </a:lnTo>
                    <a:lnTo>
                      <a:pt x="98" y="167"/>
                    </a:lnTo>
                    <a:lnTo>
                      <a:pt x="90" y="169"/>
                    </a:lnTo>
                    <a:lnTo>
                      <a:pt x="83" y="169"/>
                    </a:lnTo>
                    <a:lnTo>
                      <a:pt x="74" y="169"/>
                    </a:lnTo>
                    <a:lnTo>
                      <a:pt x="55" y="167"/>
                    </a:lnTo>
                    <a:lnTo>
                      <a:pt x="40" y="163"/>
                    </a:lnTo>
                    <a:lnTo>
                      <a:pt x="28" y="159"/>
                    </a:lnTo>
                    <a:lnTo>
                      <a:pt x="17" y="151"/>
                    </a:lnTo>
                    <a:lnTo>
                      <a:pt x="11" y="146"/>
                    </a:lnTo>
                    <a:lnTo>
                      <a:pt x="5" y="138"/>
                    </a:lnTo>
                    <a:lnTo>
                      <a:pt x="2" y="128"/>
                    </a:lnTo>
                    <a:lnTo>
                      <a:pt x="0" y="121"/>
                    </a:lnTo>
                    <a:lnTo>
                      <a:pt x="0" y="103"/>
                    </a:lnTo>
                    <a:lnTo>
                      <a:pt x="7" y="86"/>
                    </a:lnTo>
                    <a:lnTo>
                      <a:pt x="14" y="71"/>
                    </a:lnTo>
                    <a:lnTo>
                      <a:pt x="19" y="59"/>
                    </a:lnTo>
                    <a:lnTo>
                      <a:pt x="26" y="48"/>
                    </a:lnTo>
                    <a:lnTo>
                      <a:pt x="31" y="38"/>
                    </a:lnTo>
                    <a:lnTo>
                      <a:pt x="37" y="28"/>
                    </a:lnTo>
                    <a:lnTo>
                      <a:pt x="42" y="19"/>
                    </a:lnTo>
                    <a:lnTo>
                      <a:pt x="48" y="11"/>
                    </a:lnTo>
                    <a:lnTo>
                      <a:pt x="57" y="4"/>
                    </a:lnTo>
                    <a:lnTo>
                      <a:pt x="66" y="0"/>
                    </a:lnTo>
                    <a:lnTo>
                      <a:pt x="76" y="0"/>
                    </a:lnTo>
                    <a:lnTo>
                      <a:pt x="87" y="0"/>
                    </a:lnTo>
                    <a:lnTo>
                      <a:pt x="97" y="4"/>
                    </a:lnTo>
                    <a:lnTo>
                      <a:pt x="102" y="9"/>
                    </a:lnTo>
                    <a:lnTo>
                      <a:pt x="107" y="15"/>
                    </a:lnTo>
                    <a:lnTo>
                      <a:pt x="109" y="21"/>
                    </a:lnTo>
                    <a:lnTo>
                      <a:pt x="111" y="27"/>
                    </a:lnTo>
                    <a:lnTo>
                      <a:pt x="111" y="30"/>
                    </a:lnTo>
                    <a:lnTo>
                      <a:pt x="111" y="32"/>
                    </a:lnTo>
                    <a:lnTo>
                      <a:pt x="111" y="30"/>
                    </a:lnTo>
                    <a:lnTo>
                      <a:pt x="109" y="27"/>
                    </a:lnTo>
                    <a:lnTo>
                      <a:pt x="107" y="21"/>
                    </a:lnTo>
                    <a:lnTo>
                      <a:pt x="107" y="15"/>
                    </a:lnTo>
                    <a:lnTo>
                      <a:pt x="107" y="9"/>
                    </a:lnTo>
                    <a:lnTo>
                      <a:pt x="109" y="5"/>
                    </a:lnTo>
                    <a:lnTo>
                      <a:pt x="114" y="2"/>
                    </a:lnTo>
                    <a:lnTo>
                      <a:pt x="123" y="2"/>
                    </a:lnTo>
                    <a:lnTo>
                      <a:pt x="128" y="2"/>
                    </a:lnTo>
                    <a:lnTo>
                      <a:pt x="135" y="4"/>
                    </a:lnTo>
                    <a:lnTo>
                      <a:pt x="142" y="4"/>
                    </a:lnTo>
                    <a:lnTo>
                      <a:pt x="149" y="7"/>
                    </a:lnTo>
                    <a:lnTo>
                      <a:pt x="155" y="13"/>
                    </a:lnTo>
                    <a:lnTo>
                      <a:pt x="161" y="21"/>
                    </a:lnTo>
                    <a:lnTo>
                      <a:pt x="168" y="32"/>
                    </a:lnTo>
                    <a:lnTo>
                      <a:pt x="175" y="48"/>
                    </a:lnTo>
                    <a:lnTo>
                      <a:pt x="111" y="32"/>
                    </a:lnTo>
                    <a:lnTo>
                      <a:pt x="123" y="157"/>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2239" name="Freeform 13">
                <a:extLst>
                  <a:ext uri="{FF2B5EF4-FFF2-40B4-BE49-F238E27FC236}">
                    <a16:creationId xmlns:a16="http://schemas.microsoft.com/office/drawing/2014/main" id="{474C4DED-B0DF-43C1-9A25-79CBA0909E3E}"/>
                  </a:ext>
                </a:extLst>
              </p:cNvPr>
              <p:cNvSpPr>
                <a:spLocks/>
              </p:cNvSpPr>
              <p:nvPr/>
            </p:nvSpPr>
            <p:spPr bwMode="auto">
              <a:xfrm>
                <a:off x="1236" y="1476"/>
                <a:ext cx="176" cy="170"/>
              </a:xfrm>
              <a:custGeom>
                <a:avLst/>
                <a:gdLst>
                  <a:gd name="T0" fmla="*/ 123 w 176"/>
                  <a:gd name="T1" fmla="*/ 157 h 170"/>
                  <a:gd name="T2" fmla="*/ 123 w 176"/>
                  <a:gd name="T3" fmla="*/ 159 h 170"/>
                  <a:gd name="T4" fmla="*/ 118 w 176"/>
                  <a:gd name="T5" fmla="*/ 159 h 170"/>
                  <a:gd name="T6" fmla="*/ 114 w 176"/>
                  <a:gd name="T7" fmla="*/ 161 h 170"/>
                  <a:gd name="T8" fmla="*/ 107 w 176"/>
                  <a:gd name="T9" fmla="*/ 165 h 170"/>
                  <a:gd name="T10" fmla="*/ 98 w 176"/>
                  <a:gd name="T11" fmla="*/ 167 h 170"/>
                  <a:gd name="T12" fmla="*/ 90 w 176"/>
                  <a:gd name="T13" fmla="*/ 169 h 170"/>
                  <a:gd name="T14" fmla="*/ 83 w 176"/>
                  <a:gd name="T15" fmla="*/ 169 h 170"/>
                  <a:gd name="T16" fmla="*/ 74 w 176"/>
                  <a:gd name="T17" fmla="*/ 169 h 170"/>
                  <a:gd name="T18" fmla="*/ 55 w 176"/>
                  <a:gd name="T19" fmla="*/ 167 h 170"/>
                  <a:gd name="T20" fmla="*/ 40 w 176"/>
                  <a:gd name="T21" fmla="*/ 163 h 170"/>
                  <a:gd name="T22" fmla="*/ 28 w 176"/>
                  <a:gd name="T23" fmla="*/ 159 h 170"/>
                  <a:gd name="T24" fmla="*/ 17 w 176"/>
                  <a:gd name="T25" fmla="*/ 151 h 170"/>
                  <a:gd name="T26" fmla="*/ 11 w 176"/>
                  <a:gd name="T27" fmla="*/ 146 h 170"/>
                  <a:gd name="T28" fmla="*/ 5 w 176"/>
                  <a:gd name="T29" fmla="*/ 138 h 170"/>
                  <a:gd name="T30" fmla="*/ 2 w 176"/>
                  <a:gd name="T31" fmla="*/ 128 h 170"/>
                  <a:gd name="T32" fmla="*/ 0 w 176"/>
                  <a:gd name="T33" fmla="*/ 121 h 170"/>
                  <a:gd name="T34" fmla="*/ 0 w 176"/>
                  <a:gd name="T35" fmla="*/ 103 h 170"/>
                  <a:gd name="T36" fmla="*/ 7 w 176"/>
                  <a:gd name="T37" fmla="*/ 86 h 170"/>
                  <a:gd name="T38" fmla="*/ 14 w 176"/>
                  <a:gd name="T39" fmla="*/ 71 h 170"/>
                  <a:gd name="T40" fmla="*/ 19 w 176"/>
                  <a:gd name="T41" fmla="*/ 59 h 170"/>
                  <a:gd name="T42" fmla="*/ 26 w 176"/>
                  <a:gd name="T43" fmla="*/ 48 h 170"/>
                  <a:gd name="T44" fmla="*/ 31 w 176"/>
                  <a:gd name="T45" fmla="*/ 38 h 170"/>
                  <a:gd name="T46" fmla="*/ 37 w 176"/>
                  <a:gd name="T47" fmla="*/ 28 h 170"/>
                  <a:gd name="T48" fmla="*/ 42 w 176"/>
                  <a:gd name="T49" fmla="*/ 19 h 170"/>
                  <a:gd name="T50" fmla="*/ 48 w 176"/>
                  <a:gd name="T51" fmla="*/ 11 h 170"/>
                  <a:gd name="T52" fmla="*/ 57 w 176"/>
                  <a:gd name="T53" fmla="*/ 4 h 170"/>
                  <a:gd name="T54" fmla="*/ 66 w 176"/>
                  <a:gd name="T55" fmla="*/ 0 h 170"/>
                  <a:gd name="T56" fmla="*/ 76 w 176"/>
                  <a:gd name="T57" fmla="*/ 0 h 170"/>
                  <a:gd name="T58" fmla="*/ 87 w 176"/>
                  <a:gd name="T59" fmla="*/ 0 h 170"/>
                  <a:gd name="T60" fmla="*/ 97 w 176"/>
                  <a:gd name="T61" fmla="*/ 4 h 170"/>
                  <a:gd name="T62" fmla="*/ 102 w 176"/>
                  <a:gd name="T63" fmla="*/ 9 h 170"/>
                  <a:gd name="T64" fmla="*/ 107 w 176"/>
                  <a:gd name="T65" fmla="*/ 15 h 170"/>
                  <a:gd name="T66" fmla="*/ 109 w 176"/>
                  <a:gd name="T67" fmla="*/ 21 h 170"/>
                  <a:gd name="T68" fmla="*/ 111 w 176"/>
                  <a:gd name="T69" fmla="*/ 27 h 170"/>
                  <a:gd name="T70" fmla="*/ 111 w 176"/>
                  <a:gd name="T71" fmla="*/ 30 h 170"/>
                  <a:gd name="T72" fmla="*/ 111 w 176"/>
                  <a:gd name="T73" fmla="*/ 32 h 170"/>
                  <a:gd name="T74" fmla="*/ 111 w 176"/>
                  <a:gd name="T75" fmla="*/ 30 h 170"/>
                  <a:gd name="T76" fmla="*/ 109 w 176"/>
                  <a:gd name="T77" fmla="*/ 27 h 170"/>
                  <a:gd name="T78" fmla="*/ 107 w 176"/>
                  <a:gd name="T79" fmla="*/ 21 h 170"/>
                  <a:gd name="T80" fmla="*/ 107 w 176"/>
                  <a:gd name="T81" fmla="*/ 15 h 170"/>
                  <a:gd name="T82" fmla="*/ 107 w 176"/>
                  <a:gd name="T83" fmla="*/ 9 h 170"/>
                  <a:gd name="T84" fmla="*/ 109 w 176"/>
                  <a:gd name="T85" fmla="*/ 5 h 170"/>
                  <a:gd name="T86" fmla="*/ 114 w 176"/>
                  <a:gd name="T87" fmla="*/ 2 h 170"/>
                  <a:gd name="T88" fmla="*/ 123 w 176"/>
                  <a:gd name="T89" fmla="*/ 2 h 170"/>
                  <a:gd name="T90" fmla="*/ 128 w 176"/>
                  <a:gd name="T91" fmla="*/ 2 h 170"/>
                  <a:gd name="T92" fmla="*/ 135 w 176"/>
                  <a:gd name="T93" fmla="*/ 4 h 170"/>
                  <a:gd name="T94" fmla="*/ 142 w 176"/>
                  <a:gd name="T95" fmla="*/ 4 h 170"/>
                  <a:gd name="T96" fmla="*/ 149 w 176"/>
                  <a:gd name="T97" fmla="*/ 7 h 170"/>
                  <a:gd name="T98" fmla="*/ 155 w 176"/>
                  <a:gd name="T99" fmla="*/ 13 h 170"/>
                  <a:gd name="T100" fmla="*/ 161 w 176"/>
                  <a:gd name="T101" fmla="*/ 21 h 170"/>
                  <a:gd name="T102" fmla="*/ 168 w 176"/>
                  <a:gd name="T103" fmla="*/ 32 h 170"/>
                  <a:gd name="T104" fmla="*/ 175 w 176"/>
                  <a:gd name="T105" fmla="*/ 48 h 170"/>
                  <a:gd name="T106" fmla="*/ 111 w 176"/>
                  <a:gd name="T107" fmla="*/ 32 h 17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76" h="170">
                    <a:moveTo>
                      <a:pt x="123" y="157"/>
                    </a:moveTo>
                    <a:lnTo>
                      <a:pt x="123" y="159"/>
                    </a:lnTo>
                    <a:lnTo>
                      <a:pt x="118" y="159"/>
                    </a:lnTo>
                    <a:lnTo>
                      <a:pt x="114" y="161"/>
                    </a:lnTo>
                    <a:lnTo>
                      <a:pt x="107" y="165"/>
                    </a:lnTo>
                    <a:lnTo>
                      <a:pt x="98" y="167"/>
                    </a:lnTo>
                    <a:lnTo>
                      <a:pt x="90" y="169"/>
                    </a:lnTo>
                    <a:lnTo>
                      <a:pt x="83" y="169"/>
                    </a:lnTo>
                    <a:lnTo>
                      <a:pt x="74" y="169"/>
                    </a:lnTo>
                    <a:lnTo>
                      <a:pt x="55" y="167"/>
                    </a:lnTo>
                    <a:lnTo>
                      <a:pt x="40" y="163"/>
                    </a:lnTo>
                    <a:lnTo>
                      <a:pt x="28" y="159"/>
                    </a:lnTo>
                    <a:lnTo>
                      <a:pt x="17" y="151"/>
                    </a:lnTo>
                    <a:lnTo>
                      <a:pt x="11" y="146"/>
                    </a:lnTo>
                    <a:lnTo>
                      <a:pt x="5" y="138"/>
                    </a:lnTo>
                    <a:lnTo>
                      <a:pt x="2" y="128"/>
                    </a:lnTo>
                    <a:lnTo>
                      <a:pt x="0" y="121"/>
                    </a:lnTo>
                    <a:lnTo>
                      <a:pt x="0" y="103"/>
                    </a:lnTo>
                    <a:lnTo>
                      <a:pt x="7" y="86"/>
                    </a:lnTo>
                    <a:lnTo>
                      <a:pt x="14" y="71"/>
                    </a:lnTo>
                    <a:lnTo>
                      <a:pt x="19" y="59"/>
                    </a:lnTo>
                    <a:lnTo>
                      <a:pt x="26" y="48"/>
                    </a:lnTo>
                    <a:lnTo>
                      <a:pt x="31" y="38"/>
                    </a:lnTo>
                    <a:lnTo>
                      <a:pt x="37" y="28"/>
                    </a:lnTo>
                    <a:lnTo>
                      <a:pt x="42" y="19"/>
                    </a:lnTo>
                    <a:lnTo>
                      <a:pt x="48" y="11"/>
                    </a:lnTo>
                    <a:lnTo>
                      <a:pt x="57" y="4"/>
                    </a:lnTo>
                    <a:lnTo>
                      <a:pt x="66" y="0"/>
                    </a:lnTo>
                    <a:lnTo>
                      <a:pt x="76" y="0"/>
                    </a:lnTo>
                    <a:lnTo>
                      <a:pt x="87" y="0"/>
                    </a:lnTo>
                    <a:lnTo>
                      <a:pt x="97" y="4"/>
                    </a:lnTo>
                    <a:lnTo>
                      <a:pt x="102" y="9"/>
                    </a:lnTo>
                    <a:lnTo>
                      <a:pt x="107" y="15"/>
                    </a:lnTo>
                    <a:lnTo>
                      <a:pt x="109" y="21"/>
                    </a:lnTo>
                    <a:lnTo>
                      <a:pt x="111" y="27"/>
                    </a:lnTo>
                    <a:lnTo>
                      <a:pt x="111" y="30"/>
                    </a:lnTo>
                    <a:lnTo>
                      <a:pt x="111" y="32"/>
                    </a:lnTo>
                    <a:lnTo>
                      <a:pt x="111" y="30"/>
                    </a:lnTo>
                    <a:lnTo>
                      <a:pt x="109" y="27"/>
                    </a:lnTo>
                    <a:lnTo>
                      <a:pt x="107" y="21"/>
                    </a:lnTo>
                    <a:lnTo>
                      <a:pt x="107" y="15"/>
                    </a:lnTo>
                    <a:lnTo>
                      <a:pt x="107" y="9"/>
                    </a:lnTo>
                    <a:lnTo>
                      <a:pt x="109" y="5"/>
                    </a:lnTo>
                    <a:lnTo>
                      <a:pt x="114" y="2"/>
                    </a:lnTo>
                    <a:lnTo>
                      <a:pt x="123" y="2"/>
                    </a:lnTo>
                    <a:lnTo>
                      <a:pt x="128" y="2"/>
                    </a:lnTo>
                    <a:lnTo>
                      <a:pt x="135" y="4"/>
                    </a:lnTo>
                    <a:lnTo>
                      <a:pt x="142" y="4"/>
                    </a:lnTo>
                    <a:lnTo>
                      <a:pt x="149" y="7"/>
                    </a:lnTo>
                    <a:lnTo>
                      <a:pt x="155" y="13"/>
                    </a:lnTo>
                    <a:lnTo>
                      <a:pt x="161" y="21"/>
                    </a:lnTo>
                    <a:lnTo>
                      <a:pt x="168" y="32"/>
                    </a:lnTo>
                    <a:lnTo>
                      <a:pt x="175" y="48"/>
                    </a:lnTo>
                    <a:lnTo>
                      <a:pt x="111" y="3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2240" name="Freeform 14">
                <a:extLst>
                  <a:ext uri="{FF2B5EF4-FFF2-40B4-BE49-F238E27FC236}">
                    <a16:creationId xmlns:a16="http://schemas.microsoft.com/office/drawing/2014/main" id="{6064AFC0-65B6-4782-AC70-EAB947851BC7}"/>
                  </a:ext>
                </a:extLst>
              </p:cNvPr>
              <p:cNvSpPr>
                <a:spLocks/>
              </p:cNvSpPr>
              <p:nvPr/>
            </p:nvSpPr>
            <p:spPr bwMode="auto">
              <a:xfrm>
                <a:off x="1308" y="1489"/>
                <a:ext cx="27" cy="24"/>
              </a:xfrm>
              <a:custGeom>
                <a:avLst/>
                <a:gdLst>
                  <a:gd name="T0" fmla="*/ 9 w 27"/>
                  <a:gd name="T1" fmla="*/ 23 h 24"/>
                  <a:gd name="T2" fmla="*/ 7 w 27"/>
                  <a:gd name="T3" fmla="*/ 23 h 24"/>
                  <a:gd name="T4" fmla="*/ 5 w 27"/>
                  <a:gd name="T5" fmla="*/ 21 h 24"/>
                  <a:gd name="T6" fmla="*/ 2 w 27"/>
                  <a:gd name="T7" fmla="*/ 21 h 24"/>
                  <a:gd name="T8" fmla="*/ 2 w 27"/>
                  <a:gd name="T9" fmla="*/ 19 h 24"/>
                  <a:gd name="T10" fmla="*/ 0 w 27"/>
                  <a:gd name="T11" fmla="*/ 17 h 24"/>
                  <a:gd name="T12" fmla="*/ 0 w 27"/>
                  <a:gd name="T13" fmla="*/ 15 h 24"/>
                  <a:gd name="T14" fmla="*/ 0 w 27"/>
                  <a:gd name="T15" fmla="*/ 14 h 24"/>
                  <a:gd name="T16" fmla="*/ 2 w 27"/>
                  <a:gd name="T17" fmla="*/ 10 h 24"/>
                  <a:gd name="T18" fmla="*/ 2 w 27"/>
                  <a:gd name="T19" fmla="*/ 8 h 24"/>
                  <a:gd name="T20" fmla="*/ 5 w 27"/>
                  <a:gd name="T21" fmla="*/ 6 h 24"/>
                  <a:gd name="T22" fmla="*/ 7 w 27"/>
                  <a:gd name="T23" fmla="*/ 4 h 24"/>
                  <a:gd name="T24" fmla="*/ 7 w 27"/>
                  <a:gd name="T25" fmla="*/ 2 h 24"/>
                  <a:gd name="T26" fmla="*/ 11 w 27"/>
                  <a:gd name="T27" fmla="*/ 2 h 24"/>
                  <a:gd name="T28" fmla="*/ 14 w 27"/>
                  <a:gd name="T29" fmla="*/ 0 h 24"/>
                  <a:gd name="T30" fmla="*/ 16 w 27"/>
                  <a:gd name="T31" fmla="*/ 0 h 24"/>
                  <a:gd name="T32" fmla="*/ 18 w 27"/>
                  <a:gd name="T33" fmla="*/ 0 h 24"/>
                  <a:gd name="T34" fmla="*/ 20 w 27"/>
                  <a:gd name="T35" fmla="*/ 0 h 24"/>
                  <a:gd name="T36" fmla="*/ 23 w 27"/>
                  <a:gd name="T37" fmla="*/ 2 h 24"/>
                  <a:gd name="T38" fmla="*/ 25 w 27"/>
                  <a:gd name="T39" fmla="*/ 4 h 24"/>
                  <a:gd name="T40" fmla="*/ 26 w 27"/>
                  <a:gd name="T41" fmla="*/ 6 h 24"/>
                  <a:gd name="T42" fmla="*/ 26 w 27"/>
                  <a:gd name="T43" fmla="*/ 10 h 24"/>
                  <a:gd name="T44" fmla="*/ 26 w 27"/>
                  <a:gd name="T45" fmla="*/ 12 h 24"/>
                  <a:gd name="T46" fmla="*/ 25 w 27"/>
                  <a:gd name="T47" fmla="*/ 14 h 24"/>
                  <a:gd name="T48" fmla="*/ 25 w 27"/>
                  <a:gd name="T49" fmla="*/ 15 h 24"/>
                  <a:gd name="T50" fmla="*/ 23 w 27"/>
                  <a:gd name="T51" fmla="*/ 17 h 24"/>
                  <a:gd name="T52" fmla="*/ 20 w 27"/>
                  <a:gd name="T53" fmla="*/ 19 h 24"/>
                  <a:gd name="T54" fmla="*/ 18 w 27"/>
                  <a:gd name="T55" fmla="*/ 21 h 24"/>
                  <a:gd name="T56" fmla="*/ 16 w 27"/>
                  <a:gd name="T57" fmla="*/ 21 h 24"/>
                  <a:gd name="T58" fmla="*/ 14 w 27"/>
                  <a:gd name="T59" fmla="*/ 23 h 24"/>
                  <a:gd name="T60" fmla="*/ 11 w 27"/>
                  <a:gd name="T61" fmla="*/ 23 h 24"/>
                  <a:gd name="T62" fmla="*/ 9 w 27"/>
                  <a:gd name="T63" fmla="*/ 23 h 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7" h="24">
                    <a:moveTo>
                      <a:pt x="9" y="23"/>
                    </a:moveTo>
                    <a:lnTo>
                      <a:pt x="7" y="23"/>
                    </a:lnTo>
                    <a:lnTo>
                      <a:pt x="5" y="21"/>
                    </a:lnTo>
                    <a:lnTo>
                      <a:pt x="2" y="21"/>
                    </a:lnTo>
                    <a:lnTo>
                      <a:pt x="2" y="19"/>
                    </a:lnTo>
                    <a:lnTo>
                      <a:pt x="0" y="17"/>
                    </a:lnTo>
                    <a:lnTo>
                      <a:pt x="0" y="15"/>
                    </a:lnTo>
                    <a:lnTo>
                      <a:pt x="0" y="14"/>
                    </a:lnTo>
                    <a:lnTo>
                      <a:pt x="2" y="10"/>
                    </a:lnTo>
                    <a:lnTo>
                      <a:pt x="2" y="8"/>
                    </a:lnTo>
                    <a:lnTo>
                      <a:pt x="5" y="6"/>
                    </a:lnTo>
                    <a:lnTo>
                      <a:pt x="7" y="4"/>
                    </a:lnTo>
                    <a:lnTo>
                      <a:pt x="7" y="2"/>
                    </a:lnTo>
                    <a:lnTo>
                      <a:pt x="11" y="2"/>
                    </a:lnTo>
                    <a:lnTo>
                      <a:pt x="14" y="0"/>
                    </a:lnTo>
                    <a:lnTo>
                      <a:pt x="16" y="0"/>
                    </a:lnTo>
                    <a:lnTo>
                      <a:pt x="18" y="0"/>
                    </a:lnTo>
                    <a:lnTo>
                      <a:pt x="20" y="0"/>
                    </a:lnTo>
                    <a:lnTo>
                      <a:pt x="23" y="2"/>
                    </a:lnTo>
                    <a:lnTo>
                      <a:pt x="25" y="4"/>
                    </a:lnTo>
                    <a:lnTo>
                      <a:pt x="26" y="6"/>
                    </a:lnTo>
                    <a:lnTo>
                      <a:pt x="26" y="10"/>
                    </a:lnTo>
                    <a:lnTo>
                      <a:pt x="26" y="12"/>
                    </a:lnTo>
                    <a:lnTo>
                      <a:pt x="25" y="14"/>
                    </a:lnTo>
                    <a:lnTo>
                      <a:pt x="25" y="15"/>
                    </a:lnTo>
                    <a:lnTo>
                      <a:pt x="23" y="17"/>
                    </a:lnTo>
                    <a:lnTo>
                      <a:pt x="20" y="19"/>
                    </a:lnTo>
                    <a:lnTo>
                      <a:pt x="18" y="21"/>
                    </a:lnTo>
                    <a:lnTo>
                      <a:pt x="16" y="21"/>
                    </a:lnTo>
                    <a:lnTo>
                      <a:pt x="14" y="23"/>
                    </a:lnTo>
                    <a:lnTo>
                      <a:pt x="11" y="23"/>
                    </a:lnTo>
                    <a:lnTo>
                      <a:pt x="9" y="23"/>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2241" name="Freeform 15">
                <a:extLst>
                  <a:ext uri="{FF2B5EF4-FFF2-40B4-BE49-F238E27FC236}">
                    <a16:creationId xmlns:a16="http://schemas.microsoft.com/office/drawing/2014/main" id="{6CFD6E0E-8B53-4E59-AB82-91036EA690B5}"/>
                  </a:ext>
                </a:extLst>
              </p:cNvPr>
              <p:cNvSpPr>
                <a:spLocks/>
              </p:cNvSpPr>
              <p:nvPr/>
            </p:nvSpPr>
            <p:spPr bwMode="auto">
              <a:xfrm>
                <a:off x="1308" y="1489"/>
                <a:ext cx="27" cy="24"/>
              </a:xfrm>
              <a:custGeom>
                <a:avLst/>
                <a:gdLst>
                  <a:gd name="T0" fmla="*/ 9 w 27"/>
                  <a:gd name="T1" fmla="*/ 23 h 24"/>
                  <a:gd name="T2" fmla="*/ 7 w 27"/>
                  <a:gd name="T3" fmla="*/ 23 h 24"/>
                  <a:gd name="T4" fmla="*/ 5 w 27"/>
                  <a:gd name="T5" fmla="*/ 21 h 24"/>
                  <a:gd name="T6" fmla="*/ 2 w 27"/>
                  <a:gd name="T7" fmla="*/ 21 h 24"/>
                  <a:gd name="T8" fmla="*/ 2 w 27"/>
                  <a:gd name="T9" fmla="*/ 19 h 24"/>
                  <a:gd name="T10" fmla="*/ 0 w 27"/>
                  <a:gd name="T11" fmla="*/ 17 h 24"/>
                  <a:gd name="T12" fmla="*/ 0 w 27"/>
                  <a:gd name="T13" fmla="*/ 15 h 24"/>
                  <a:gd name="T14" fmla="*/ 0 w 27"/>
                  <a:gd name="T15" fmla="*/ 14 h 24"/>
                  <a:gd name="T16" fmla="*/ 2 w 27"/>
                  <a:gd name="T17" fmla="*/ 10 h 24"/>
                  <a:gd name="T18" fmla="*/ 2 w 27"/>
                  <a:gd name="T19" fmla="*/ 8 h 24"/>
                  <a:gd name="T20" fmla="*/ 5 w 27"/>
                  <a:gd name="T21" fmla="*/ 6 h 24"/>
                  <a:gd name="T22" fmla="*/ 7 w 27"/>
                  <a:gd name="T23" fmla="*/ 4 h 24"/>
                  <a:gd name="T24" fmla="*/ 7 w 27"/>
                  <a:gd name="T25" fmla="*/ 2 h 24"/>
                  <a:gd name="T26" fmla="*/ 11 w 27"/>
                  <a:gd name="T27" fmla="*/ 2 h 24"/>
                  <a:gd name="T28" fmla="*/ 14 w 27"/>
                  <a:gd name="T29" fmla="*/ 0 h 24"/>
                  <a:gd name="T30" fmla="*/ 16 w 27"/>
                  <a:gd name="T31" fmla="*/ 0 h 24"/>
                  <a:gd name="T32" fmla="*/ 18 w 27"/>
                  <a:gd name="T33" fmla="*/ 0 h 24"/>
                  <a:gd name="T34" fmla="*/ 20 w 27"/>
                  <a:gd name="T35" fmla="*/ 0 h 24"/>
                  <a:gd name="T36" fmla="*/ 23 w 27"/>
                  <a:gd name="T37" fmla="*/ 2 h 24"/>
                  <a:gd name="T38" fmla="*/ 25 w 27"/>
                  <a:gd name="T39" fmla="*/ 4 h 24"/>
                  <a:gd name="T40" fmla="*/ 26 w 27"/>
                  <a:gd name="T41" fmla="*/ 6 h 24"/>
                  <a:gd name="T42" fmla="*/ 26 w 27"/>
                  <a:gd name="T43" fmla="*/ 10 h 24"/>
                  <a:gd name="T44" fmla="*/ 26 w 27"/>
                  <a:gd name="T45" fmla="*/ 12 h 24"/>
                  <a:gd name="T46" fmla="*/ 25 w 27"/>
                  <a:gd name="T47" fmla="*/ 14 h 24"/>
                  <a:gd name="T48" fmla="*/ 25 w 27"/>
                  <a:gd name="T49" fmla="*/ 15 h 24"/>
                  <a:gd name="T50" fmla="*/ 23 w 27"/>
                  <a:gd name="T51" fmla="*/ 17 h 24"/>
                  <a:gd name="T52" fmla="*/ 20 w 27"/>
                  <a:gd name="T53" fmla="*/ 19 h 24"/>
                  <a:gd name="T54" fmla="*/ 18 w 27"/>
                  <a:gd name="T55" fmla="*/ 21 h 24"/>
                  <a:gd name="T56" fmla="*/ 16 w 27"/>
                  <a:gd name="T57" fmla="*/ 21 h 24"/>
                  <a:gd name="T58" fmla="*/ 14 w 27"/>
                  <a:gd name="T59" fmla="*/ 23 h 24"/>
                  <a:gd name="T60" fmla="*/ 11 w 27"/>
                  <a:gd name="T61" fmla="*/ 23 h 24"/>
                  <a:gd name="T62" fmla="*/ 9 w 27"/>
                  <a:gd name="T63" fmla="*/ 23 h 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7" h="24">
                    <a:moveTo>
                      <a:pt x="9" y="23"/>
                    </a:moveTo>
                    <a:lnTo>
                      <a:pt x="7" y="23"/>
                    </a:lnTo>
                    <a:lnTo>
                      <a:pt x="5" y="21"/>
                    </a:lnTo>
                    <a:lnTo>
                      <a:pt x="2" y="21"/>
                    </a:lnTo>
                    <a:lnTo>
                      <a:pt x="2" y="19"/>
                    </a:lnTo>
                    <a:lnTo>
                      <a:pt x="0" y="17"/>
                    </a:lnTo>
                    <a:lnTo>
                      <a:pt x="0" y="15"/>
                    </a:lnTo>
                    <a:lnTo>
                      <a:pt x="0" y="14"/>
                    </a:lnTo>
                    <a:lnTo>
                      <a:pt x="2" y="10"/>
                    </a:lnTo>
                    <a:lnTo>
                      <a:pt x="2" y="8"/>
                    </a:lnTo>
                    <a:lnTo>
                      <a:pt x="5" y="6"/>
                    </a:lnTo>
                    <a:lnTo>
                      <a:pt x="7" y="4"/>
                    </a:lnTo>
                    <a:lnTo>
                      <a:pt x="7" y="2"/>
                    </a:lnTo>
                    <a:lnTo>
                      <a:pt x="11" y="2"/>
                    </a:lnTo>
                    <a:lnTo>
                      <a:pt x="14" y="0"/>
                    </a:lnTo>
                    <a:lnTo>
                      <a:pt x="16" y="0"/>
                    </a:lnTo>
                    <a:lnTo>
                      <a:pt x="18" y="0"/>
                    </a:lnTo>
                    <a:lnTo>
                      <a:pt x="20" y="0"/>
                    </a:lnTo>
                    <a:lnTo>
                      <a:pt x="23" y="2"/>
                    </a:lnTo>
                    <a:lnTo>
                      <a:pt x="25" y="4"/>
                    </a:lnTo>
                    <a:lnTo>
                      <a:pt x="26" y="6"/>
                    </a:lnTo>
                    <a:lnTo>
                      <a:pt x="26" y="10"/>
                    </a:lnTo>
                    <a:lnTo>
                      <a:pt x="26" y="12"/>
                    </a:lnTo>
                    <a:lnTo>
                      <a:pt x="25" y="14"/>
                    </a:lnTo>
                    <a:lnTo>
                      <a:pt x="25" y="15"/>
                    </a:lnTo>
                    <a:lnTo>
                      <a:pt x="23" y="17"/>
                    </a:lnTo>
                    <a:lnTo>
                      <a:pt x="20" y="19"/>
                    </a:lnTo>
                    <a:lnTo>
                      <a:pt x="18" y="21"/>
                    </a:lnTo>
                    <a:lnTo>
                      <a:pt x="16" y="21"/>
                    </a:lnTo>
                    <a:lnTo>
                      <a:pt x="14" y="23"/>
                    </a:lnTo>
                    <a:lnTo>
                      <a:pt x="11" y="23"/>
                    </a:lnTo>
                    <a:lnTo>
                      <a:pt x="9" y="2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2242" name="Freeform 16">
                <a:extLst>
                  <a:ext uri="{FF2B5EF4-FFF2-40B4-BE49-F238E27FC236}">
                    <a16:creationId xmlns:a16="http://schemas.microsoft.com/office/drawing/2014/main" id="{6B5B8137-DA5F-4E26-97C5-3F4DC993B864}"/>
                  </a:ext>
                </a:extLst>
              </p:cNvPr>
              <p:cNvSpPr>
                <a:spLocks/>
              </p:cNvSpPr>
              <p:nvPr/>
            </p:nvSpPr>
            <p:spPr bwMode="auto">
              <a:xfrm>
                <a:off x="1347" y="1485"/>
                <a:ext cx="27" cy="24"/>
              </a:xfrm>
              <a:custGeom>
                <a:avLst/>
                <a:gdLst>
                  <a:gd name="T0" fmla="*/ 19 w 27"/>
                  <a:gd name="T1" fmla="*/ 23 h 24"/>
                  <a:gd name="T2" fmla="*/ 17 w 27"/>
                  <a:gd name="T3" fmla="*/ 23 h 24"/>
                  <a:gd name="T4" fmla="*/ 15 w 27"/>
                  <a:gd name="T5" fmla="*/ 23 h 24"/>
                  <a:gd name="T6" fmla="*/ 12 w 27"/>
                  <a:gd name="T7" fmla="*/ 23 h 24"/>
                  <a:gd name="T8" fmla="*/ 11 w 27"/>
                  <a:gd name="T9" fmla="*/ 21 h 24"/>
                  <a:gd name="T10" fmla="*/ 9 w 27"/>
                  <a:gd name="T11" fmla="*/ 21 h 24"/>
                  <a:gd name="T12" fmla="*/ 7 w 27"/>
                  <a:gd name="T13" fmla="*/ 19 h 24"/>
                  <a:gd name="T14" fmla="*/ 5 w 27"/>
                  <a:gd name="T15" fmla="*/ 18 h 24"/>
                  <a:gd name="T16" fmla="*/ 2 w 27"/>
                  <a:gd name="T17" fmla="*/ 16 h 24"/>
                  <a:gd name="T18" fmla="*/ 0 w 27"/>
                  <a:gd name="T19" fmla="*/ 12 h 24"/>
                  <a:gd name="T20" fmla="*/ 0 w 27"/>
                  <a:gd name="T21" fmla="*/ 10 h 24"/>
                  <a:gd name="T22" fmla="*/ 0 w 27"/>
                  <a:gd name="T23" fmla="*/ 8 h 24"/>
                  <a:gd name="T24" fmla="*/ 0 w 27"/>
                  <a:gd name="T25" fmla="*/ 6 h 24"/>
                  <a:gd name="T26" fmla="*/ 0 w 27"/>
                  <a:gd name="T27" fmla="*/ 4 h 24"/>
                  <a:gd name="T28" fmla="*/ 2 w 27"/>
                  <a:gd name="T29" fmla="*/ 4 h 24"/>
                  <a:gd name="T30" fmla="*/ 5 w 27"/>
                  <a:gd name="T31" fmla="*/ 2 h 24"/>
                  <a:gd name="T32" fmla="*/ 7 w 27"/>
                  <a:gd name="T33" fmla="*/ 0 h 24"/>
                  <a:gd name="T34" fmla="*/ 9 w 27"/>
                  <a:gd name="T35" fmla="*/ 0 h 24"/>
                  <a:gd name="T36" fmla="*/ 11 w 27"/>
                  <a:gd name="T37" fmla="*/ 0 h 24"/>
                  <a:gd name="T38" fmla="*/ 12 w 27"/>
                  <a:gd name="T39" fmla="*/ 2 h 24"/>
                  <a:gd name="T40" fmla="*/ 15 w 27"/>
                  <a:gd name="T41" fmla="*/ 2 h 24"/>
                  <a:gd name="T42" fmla="*/ 17 w 27"/>
                  <a:gd name="T43" fmla="*/ 4 h 24"/>
                  <a:gd name="T44" fmla="*/ 21 w 27"/>
                  <a:gd name="T45" fmla="*/ 6 h 24"/>
                  <a:gd name="T46" fmla="*/ 24 w 27"/>
                  <a:gd name="T47" fmla="*/ 8 h 24"/>
                  <a:gd name="T48" fmla="*/ 24 w 27"/>
                  <a:gd name="T49" fmla="*/ 10 h 24"/>
                  <a:gd name="T50" fmla="*/ 26 w 27"/>
                  <a:gd name="T51" fmla="*/ 12 h 24"/>
                  <a:gd name="T52" fmla="*/ 26 w 27"/>
                  <a:gd name="T53" fmla="*/ 14 h 24"/>
                  <a:gd name="T54" fmla="*/ 26 w 27"/>
                  <a:gd name="T55" fmla="*/ 16 h 24"/>
                  <a:gd name="T56" fmla="*/ 26 w 27"/>
                  <a:gd name="T57" fmla="*/ 18 h 24"/>
                  <a:gd name="T58" fmla="*/ 26 w 27"/>
                  <a:gd name="T59" fmla="*/ 19 h 24"/>
                  <a:gd name="T60" fmla="*/ 24 w 27"/>
                  <a:gd name="T61" fmla="*/ 21 h 24"/>
                  <a:gd name="T62" fmla="*/ 21 w 27"/>
                  <a:gd name="T63" fmla="*/ 21 h 24"/>
                  <a:gd name="T64" fmla="*/ 19 w 27"/>
                  <a:gd name="T65" fmla="*/ 23 h 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 h="24">
                    <a:moveTo>
                      <a:pt x="19" y="23"/>
                    </a:moveTo>
                    <a:lnTo>
                      <a:pt x="17" y="23"/>
                    </a:lnTo>
                    <a:lnTo>
                      <a:pt x="15" y="23"/>
                    </a:lnTo>
                    <a:lnTo>
                      <a:pt x="12" y="23"/>
                    </a:lnTo>
                    <a:lnTo>
                      <a:pt x="11" y="21"/>
                    </a:lnTo>
                    <a:lnTo>
                      <a:pt x="9" y="21"/>
                    </a:lnTo>
                    <a:lnTo>
                      <a:pt x="7" y="19"/>
                    </a:lnTo>
                    <a:lnTo>
                      <a:pt x="5" y="18"/>
                    </a:lnTo>
                    <a:lnTo>
                      <a:pt x="2" y="16"/>
                    </a:lnTo>
                    <a:lnTo>
                      <a:pt x="0" y="12"/>
                    </a:lnTo>
                    <a:lnTo>
                      <a:pt x="0" y="10"/>
                    </a:lnTo>
                    <a:lnTo>
                      <a:pt x="0" y="8"/>
                    </a:lnTo>
                    <a:lnTo>
                      <a:pt x="0" y="6"/>
                    </a:lnTo>
                    <a:lnTo>
                      <a:pt x="0" y="4"/>
                    </a:lnTo>
                    <a:lnTo>
                      <a:pt x="2" y="4"/>
                    </a:lnTo>
                    <a:lnTo>
                      <a:pt x="5" y="2"/>
                    </a:lnTo>
                    <a:lnTo>
                      <a:pt x="7" y="0"/>
                    </a:lnTo>
                    <a:lnTo>
                      <a:pt x="9" y="0"/>
                    </a:lnTo>
                    <a:lnTo>
                      <a:pt x="11" y="0"/>
                    </a:lnTo>
                    <a:lnTo>
                      <a:pt x="12" y="2"/>
                    </a:lnTo>
                    <a:lnTo>
                      <a:pt x="15" y="2"/>
                    </a:lnTo>
                    <a:lnTo>
                      <a:pt x="17" y="4"/>
                    </a:lnTo>
                    <a:lnTo>
                      <a:pt x="21" y="6"/>
                    </a:lnTo>
                    <a:lnTo>
                      <a:pt x="24" y="8"/>
                    </a:lnTo>
                    <a:lnTo>
                      <a:pt x="24" y="10"/>
                    </a:lnTo>
                    <a:lnTo>
                      <a:pt x="26" y="12"/>
                    </a:lnTo>
                    <a:lnTo>
                      <a:pt x="26" y="14"/>
                    </a:lnTo>
                    <a:lnTo>
                      <a:pt x="26" y="16"/>
                    </a:lnTo>
                    <a:lnTo>
                      <a:pt x="26" y="18"/>
                    </a:lnTo>
                    <a:lnTo>
                      <a:pt x="26" y="19"/>
                    </a:lnTo>
                    <a:lnTo>
                      <a:pt x="24" y="21"/>
                    </a:lnTo>
                    <a:lnTo>
                      <a:pt x="21" y="21"/>
                    </a:lnTo>
                    <a:lnTo>
                      <a:pt x="19" y="23"/>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2243" name="Freeform 17">
                <a:extLst>
                  <a:ext uri="{FF2B5EF4-FFF2-40B4-BE49-F238E27FC236}">
                    <a16:creationId xmlns:a16="http://schemas.microsoft.com/office/drawing/2014/main" id="{DF67C574-D083-4C35-A155-946D75219A93}"/>
                  </a:ext>
                </a:extLst>
              </p:cNvPr>
              <p:cNvSpPr>
                <a:spLocks/>
              </p:cNvSpPr>
              <p:nvPr/>
            </p:nvSpPr>
            <p:spPr bwMode="auto">
              <a:xfrm>
                <a:off x="1347" y="1485"/>
                <a:ext cx="27" cy="24"/>
              </a:xfrm>
              <a:custGeom>
                <a:avLst/>
                <a:gdLst>
                  <a:gd name="T0" fmla="*/ 19 w 27"/>
                  <a:gd name="T1" fmla="*/ 23 h 24"/>
                  <a:gd name="T2" fmla="*/ 17 w 27"/>
                  <a:gd name="T3" fmla="*/ 23 h 24"/>
                  <a:gd name="T4" fmla="*/ 15 w 27"/>
                  <a:gd name="T5" fmla="*/ 23 h 24"/>
                  <a:gd name="T6" fmla="*/ 12 w 27"/>
                  <a:gd name="T7" fmla="*/ 23 h 24"/>
                  <a:gd name="T8" fmla="*/ 11 w 27"/>
                  <a:gd name="T9" fmla="*/ 21 h 24"/>
                  <a:gd name="T10" fmla="*/ 9 w 27"/>
                  <a:gd name="T11" fmla="*/ 21 h 24"/>
                  <a:gd name="T12" fmla="*/ 7 w 27"/>
                  <a:gd name="T13" fmla="*/ 19 h 24"/>
                  <a:gd name="T14" fmla="*/ 5 w 27"/>
                  <a:gd name="T15" fmla="*/ 18 h 24"/>
                  <a:gd name="T16" fmla="*/ 2 w 27"/>
                  <a:gd name="T17" fmla="*/ 16 h 24"/>
                  <a:gd name="T18" fmla="*/ 0 w 27"/>
                  <a:gd name="T19" fmla="*/ 12 h 24"/>
                  <a:gd name="T20" fmla="*/ 0 w 27"/>
                  <a:gd name="T21" fmla="*/ 10 h 24"/>
                  <a:gd name="T22" fmla="*/ 0 w 27"/>
                  <a:gd name="T23" fmla="*/ 8 h 24"/>
                  <a:gd name="T24" fmla="*/ 0 w 27"/>
                  <a:gd name="T25" fmla="*/ 6 h 24"/>
                  <a:gd name="T26" fmla="*/ 0 w 27"/>
                  <a:gd name="T27" fmla="*/ 4 h 24"/>
                  <a:gd name="T28" fmla="*/ 2 w 27"/>
                  <a:gd name="T29" fmla="*/ 4 h 24"/>
                  <a:gd name="T30" fmla="*/ 5 w 27"/>
                  <a:gd name="T31" fmla="*/ 2 h 24"/>
                  <a:gd name="T32" fmla="*/ 7 w 27"/>
                  <a:gd name="T33" fmla="*/ 0 h 24"/>
                  <a:gd name="T34" fmla="*/ 9 w 27"/>
                  <a:gd name="T35" fmla="*/ 0 h 24"/>
                  <a:gd name="T36" fmla="*/ 11 w 27"/>
                  <a:gd name="T37" fmla="*/ 0 h 24"/>
                  <a:gd name="T38" fmla="*/ 12 w 27"/>
                  <a:gd name="T39" fmla="*/ 2 h 24"/>
                  <a:gd name="T40" fmla="*/ 15 w 27"/>
                  <a:gd name="T41" fmla="*/ 2 h 24"/>
                  <a:gd name="T42" fmla="*/ 17 w 27"/>
                  <a:gd name="T43" fmla="*/ 4 h 24"/>
                  <a:gd name="T44" fmla="*/ 21 w 27"/>
                  <a:gd name="T45" fmla="*/ 6 h 24"/>
                  <a:gd name="T46" fmla="*/ 24 w 27"/>
                  <a:gd name="T47" fmla="*/ 8 h 24"/>
                  <a:gd name="T48" fmla="*/ 24 w 27"/>
                  <a:gd name="T49" fmla="*/ 10 h 24"/>
                  <a:gd name="T50" fmla="*/ 26 w 27"/>
                  <a:gd name="T51" fmla="*/ 12 h 24"/>
                  <a:gd name="T52" fmla="*/ 26 w 27"/>
                  <a:gd name="T53" fmla="*/ 14 h 24"/>
                  <a:gd name="T54" fmla="*/ 26 w 27"/>
                  <a:gd name="T55" fmla="*/ 16 h 24"/>
                  <a:gd name="T56" fmla="*/ 26 w 27"/>
                  <a:gd name="T57" fmla="*/ 18 h 24"/>
                  <a:gd name="T58" fmla="*/ 26 w 27"/>
                  <a:gd name="T59" fmla="*/ 19 h 24"/>
                  <a:gd name="T60" fmla="*/ 24 w 27"/>
                  <a:gd name="T61" fmla="*/ 21 h 24"/>
                  <a:gd name="T62" fmla="*/ 21 w 27"/>
                  <a:gd name="T63" fmla="*/ 21 h 24"/>
                  <a:gd name="T64" fmla="*/ 19 w 27"/>
                  <a:gd name="T65" fmla="*/ 23 h 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 h="24">
                    <a:moveTo>
                      <a:pt x="19" y="23"/>
                    </a:moveTo>
                    <a:lnTo>
                      <a:pt x="17" y="23"/>
                    </a:lnTo>
                    <a:lnTo>
                      <a:pt x="15" y="23"/>
                    </a:lnTo>
                    <a:lnTo>
                      <a:pt x="12" y="23"/>
                    </a:lnTo>
                    <a:lnTo>
                      <a:pt x="11" y="21"/>
                    </a:lnTo>
                    <a:lnTo>
                      <a:pt x="9" y="21"/>
                    </a:lnTo>
                    <a:lnTo>
                      <a:pt x="7" y="19"/>
                    </a:lnTo>
                    <a:lnTo>
                      <a:pt x="5" y="18"/>
                    </a:lnTo>
                    <a:lnTo>
                      <a:pt x="2" y="16"/>
                    </a:lnTo>
                    <a:lnTo>
                      <a:pt x="0" y="12"/>
                    </a:lnTo>
                    <a:lnTo>
                      <a:pt x="0" y="10"/>
                    </a:lnTo>
                    <a:lnTo>
                      <a:pt x="0" y="8"/>
                    </a:lnTo>
                    <a:lnTo>
                      <a:pt x="0" y="6"/>
                    </a:lnTo>
                    <a:lnTo>
                      <a:pt x="0" y="4"/>
                    </a:lnTo>
                    <a:lnTo>
                      <a:pt x="2" y="4"/>
                    </a:lnTo>
                    <a:lnTo>
                      <a:pt x="5" y="2"/>
                    </a:lnTo>
                    <a:lnTo>
                      <a:pt x="7" y="0"/>
                    </a:lnTo>
                    <a:lnTo>
                      <a:pt x="9" y="0"/>
                    </a:lnTo>
                    <a:lnTo>
                      <a:pt x="11" y="0"/>
                    </a:lnTo>
                    <a:lnTo>
                      <a:pt x="12" y="2"/>
                    </a:lnTo>
                    <a:lnTo>
                      <a:pt x="15" y="2"/>
                    </a:lnTo>
                    <a:lnTo>
                      <a:pt x="17" y="4"/>
                    </a:lnTo>
                    <a:lnTo>
                      <a:pt x="21" y="6"/>
                    </a:lnTo>
                    <a:lnTo>
                      <a:pt x="24" y="8"/>
                    </a:lnTo>
                    <a:lnTo>
                      <a:pt x="24" y="10"/>
                    </a:lnTo>
                    <a:lnTo>
                      <a:pt x="26" y="12"/>
                    </a:lnTo>
                    <a:lnTo>
                      <a:pt x="26" y="14"/>
                    </a:lnTo>
                    <a:lnTo>
                      <a:pt x="26" y="16"/>
                    </a:lnTo>
                    <a:lnTo>
                      <a:pt x="26" y="18"/>
                    </a:lnTo>
                    <a:lnTo>
                      <a:pt x="26" y="19"/>
                    </a:lnTo>
                    <a:lnTo>
                      <a:pt x="24" y="21"/>
                    </a:lnTo>
                    <a:lnTo>
                      <a:pt x="21" y="21"/>
                    </a:lnTo>
                    <a:lnTo>
                      <a:pt x="19" y="2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2244" name="Freeform 18">
                <a:extLst>
                  <a:ext uri="{FF2B5EF4-FFF2-40B4-BE49-F238E27FC236}">
                    <a16:creationId xmlns:a16="http://schemas.microsoft.com/office/drawing/2014/main" id="{34F91C76-C13C-4B55-91DF-0E672FCEF122}"/>
                  </a:ext>
                </a:extLst>
              </p:cNvPr>
              <p:cNvSpPr>
                <a:spLocks/>
              </p:cNvSpPr>
              <p:nvPr/>
            </p:nvSpPr>
            <p:spPr bwMode="auto">
              <a:xfrm>
                <a:off x="1195" y="1591"/>
                <a:ext cx="90" cy="78"/>
              </a:xfrm>
              <a:custGeom>
                <a:avLst/>
                <a:gdLst>
                  <a:gd name="T0" fmla="*/ 89 w 90"/>
                  <a:gd name="T1" fmla="*/ 77 h 78"/>
                  <a:gd name="T2" fmla="*/ 84 w 90"/>
                  <a:gd name="T3" fmla="*/ 77 h 78"/>
                  <a:gd name="T4" fmla="*/ 76 w 90"/>
                  <a:gd name="T5" fmla="*/ 75 h 78"/>
                  <a:gd name="T6" fmla="*/ 65 w 90"/>
                  <a:gd name="T7" fmla="*/ 73 h 78"/>
                  <a:gd name="T8" fmla="*/ 50 w 90"/>
                  <a:gd name="T9" fmla="*/ 67 h 78"/>
                  <a:gd name="T10" fmla="*/ 41 w 90"/>
                  <a:gd name="T11" fmla="*/ 63 h 78"/>
                  <a:gd name="T12" fmla="*/ 32 w 90"/>
                  <a:gd name="T13" fmla="*/ 57 h 78"/>
                  <a:gd name="T14" fmla="*/ 26 w 90"/>
                  <a:gd name="T15" fmla="*/ 52 h 78"/>
                  <a:gd name="T16" fmla="*/ 19 w 90"/>
                  <a:gd name="T17" fmla="*/ 44 h 78"/>
                  <a:gd name="T18" fmla="*/ 13 w 90"/>
                  <a:gd name="T19" fmla="*/ 34 h 78"/>
                  <a:gd name="T20" fmla="*/ 8 w 90"/>
                  <a:gd name="T21" fmla="*/ 25 h 78"/>
                  <a:gd name="T22" fmla="*/ 5 w 90"/>
                  <a:gd name="T23" fmla="*/ 13 h 78"/>
                  <a:gd name="T24" fmla="*/ 0 w 90"/>
                  <a:gd name="T25" fmla="*/ 0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89" y="77"/>
                    </a:moveTo>
                    <a:lnTo>
                      <a:pt x="84" y="77"/>
                    </a:lnTo>
                    <a:lnTo>
                      <a:pt x="76" y="75"/>
                    </a:lnTo>
                    <a:lnTo>
                      <a:pt x="65" y="73"/>
                    </a:lnTo>
                    <a:lnTo>
                      <a:pt x="50" y="67"/>
                    </a:lnTo>
                    <a:lnTo>
                      <a:pt x="41" y="63"/>
                    </a:lnTo>
                    <a:lnTo>
                      <a:pt x="32" y="57"/>
                    </a:lnTo>
                    <a:lnTo>
                      <a:pt x="26" y="52"/>
                    </a:lnTo>
                    <a:lnTo>
                      <a:pt x="19" y="44"/>
                    </a:lnTo>
                    <a:lnTo>
                      <a:pt x="13" y="34"/>
                    </a:lnTo>
                    <a:lnTo>
                      <a:pt x="8" y="25"/>
                    </a:lnTo>
                    <a:lnTo>
                      <a:pt x="5" y="13"/>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2245" name="Freeform 19">
                <a:extLst>
                  <a:ext uri="{FF2B5EF4-FFF2-40B4-BE49-F238E27FC236}">
                    <a16:creationId xmlns:a16="http://schemas.microsoft.com/office/drawing/2014/main" id="{BD7C4FEE-7FCC-48FD-B838-47E8CB1042B8}"/>
                  </a:ext>
                </a:extLst>
              </p:cNvPr>
              <p:cNvSpPr>
                <a:spLocks/>
              </p:cNvSpPr>
              <p:nvPr/>
            </p:nvSpPr>
            <p:spPr bwMode="auto">
              <a:xfrm>
                <a:off x="1175" y="1689"/>
                <a:ext cx="247" cy="127"/>
              </a:xfrm>
              <a:custGeom>
                <a:avLst/>
                <a:gdLst>
                  <a:gd name="T0" fmla="*/ 246 w 247"/>
                  <a:gd name="T1" fmla="*/ 117 h 127"/>
                  <a:gd name="T2" fmla="*/ 244 w 247"/>
                  <a:gd name="T3" fmla="*/ 119 h 127"/>
                  <a:gd name="T4" fmla="*/ 237 w 247"/>
                  <a:gd name="T5" fmla="*/ 121 h 127"/>
                  <a:gd name="T6" fmla="*/ 227 w 247"/>
                  <a:gd name="T7" fmla="*/ 124 h 127"/>
                  <a:gd name="T8" fmla="*/ 211 w 247"/>
                  <a:gd name="T9" fmla="*/ 126 h 127"/>
                  <a:gd name="T10" fmla="*/ 194 w 247"/>
                  <a:gd name="T11" fmla="*/ 126 h 127"/>
                  <a:gd name="T12" fmla="*/ 175 w 247"/>
                  <a:gd name="T13" fmla="*/ 124 h 127"/>
                  <a:gd name="T14" fmla="*/ 151 w 247"/>
                  <a:gd name="T15" fmla="*/ 119 h 127"/>
                  <a:gd name="T16" fmla="*/ 127 w 247"/>
                  <a:gd name="T17" fmla="*/ 107 h 127"/>
                  <a:gd name="T18" fmla="*/ 103 w 247"/>
                  <a:gd name="T19" fmla="*/ 94 h 127"/>
                  <a:gd name="T20" fmla="*/ 83 w 247"/>
                  <a:gd name="T21" fmla="*/ 82 h 127"/>
                  <a:gd name="T22" fmla="*/ 68 w 247"/>
                  <a:gd name="T23" fmla="*/ 71 h 127"/>
                  <a:gd name="T24" fmla="*/ 54 w 247"/>
                  <a:gd name="T25" fmla="*/ 59 h 127"/>
                  <a:gd name="T26" fmla="*/ 44 w 247"/>
                  <a:gd name="T27" fmla="*/ 50 h 127"/>
                  <a:gd name="T28" fmla="*/ 37 w 247"/>
                  <a:gd name="T29" fmla="*/ 40 h 127"/>
                  <a:gd name="T30" fmla="*/ 33 w 247"/>
                  <a:gd name="T31" fmla="*/ 32 h 127"/>
                  <a:gd name="T32" fmla="*/ 28 w 247"/>
                  <a:gd name="T33" fmla="*/ 25 h 127"/>
                  <a:gd name="T34" fmla="*/ 28 w 247"/>
                  <a:gd name="T35" fmla="*/ 17 h 127"/>
                  <a:gd name="T36" fmla="*/ 28 w 247"/>
                  <a:gd name="T37" fmla="*/ 11 h 127"/>
                  <a:gd name="T38" fmla="*/ 31 w 247"/>
                  <a:gd name="T39" fmla="*/ 7 h 127"/>
                  <a:gd name="T40" fmla="*/ 33 w 247"/>
                  <a:gd name="T41" fmla="*/ 3 h 127"/>
                  <a:gd name="T42" fmla="*/ 40 w 247"/>
                  <a:gd name="T43" fmla="*/ 2 h 127"/>
                  <a:gd name="T44" fmla="*/ 46 w 247"/>
                  <a:gd name="T45" fmla="*/ 0 h 127"/>
                  <a:gd name="T46" fmla="*/ 54 w 247"/>
                  <a:gd name="T47" fmla="*/ 0 h 127"/>
                  <a:gd name="T48" fmla="*/ 63 w 247"/>
                  <a:gd name="T49" fmla="*/ 2 h 127"/>
                  <a:gd name="T50" fmla="*/ 61 w 247"/>
                  <a:gd name="T51" fmla="*/ 2 h 127"/>
                  <a:gd name="T52" fmla="*/ 57 w 247"/>
                  <a:gd name="T53" fmla="*/ 2 h 127"/>
                  <a:gd name="T54" fmla="*/ 49 w 247"/>
                  <a:gd name="T55" fmla="*/ 3 h 127"/>
                  <a:gd name="T56" fmla="*/ 40 w 247"/>
                  <a:gd name="T57" fmla="*/ 7 h 127"/>
                  <a:gd name="T58" fmla="*/ 28 w 247"/>
                  <a:gd name="T59" fmla="*/ 9 h 127"/>
                  <a:gd name="T60" fmla="*/ 18 w 247"/>
                  <a:gd name="T61" fmla="*/ 13 h 127"/>
                  <a:gd name="T62" fmla="*/ 9 w 247"/>
                  <a:gd name="T63" fmla="*/ 19 h 127"/>
                  <a:gd name="T64" fmla="*/ 0 w 247"/>
                  <a:gd name="T65" fmla="*/ 25 h 1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47" h="127">
                    <a:moveTo>
                      <a:pt x="246" y="117"/>
                    </a:moveTo>
                    <a:lnTo>
                      <a:pt x="244" y="119"/>
                    </a:lnTo>
                    <a:lnTo>
                      <a:pt x="237" y="121"/>
                    </a:lnTo>
                    <a:lnTo>
                      <a:pt x="227" y="124"/>
                    </a:lnTo>
                    <a:lnTo>
                      <a:pt x="211" y="126"/>
                    </a:lnTo>
                    <a:lnTo>
                      <a:pt x="194" y="126"/>
                    </a:lnTo>
                    <a:lnTo>
                      <a:pt x="175" y="124"/>
                    </a:lnTo>
                    <a:lnTo>
                      <a:pt x="151" y="119"/>
                    </a:lnTo>
                    <a:lnTo>
                      <a:pt x="127" y="107"/>
                    </a:lnTo>
                    <a:lnTo>
                      <a:pt x="103" y="94"/>
                    </a:lnTo>
                    <a:lnTo>
                      <a:pt x="83" y="82"/>
                    </a:lnTo>
                    <a:lnTo>
                      <a:pt x="68" y="71"/>
                    </a:lnTo>
                    <a:lnTo>
                      <a:pt x="54" y="59"/>
                    </a:lnTo>
                    <a:lnTo>
                      <a:pt x="44" y="50"/>
                    </a:lnTo>
                    <a:lnTo>
                      <a:pt x="37" y="40"/>
                    </a:lnTo>
                    <a:lnTo>
                      <a:pt x="33" y="32"/>
                    </a:lnTo>
                    <a:lnTo>
                      <a:pt x="28" y="25"/>
                    </a:lnTo>
                    <a:lnTo>
                      <a:pt x="28" y="17"/>
                    </a:lnTo>
                    <a:lnTo>
                      <a:pt x="28" y="11"/>
                    </a:lnTo>
                    <a:lnTo>
                      <a:pt x="31" y="7"/>
                    </a:lnTo>
                    <a:lnTo>
                      <a:pt x="33" y="3"/>
                    </a:lnTo>
                    <a:lnTo>
                      <a:pt x="40" y="2"/>
                    </a:lnTo>
                    <a:lnTo>
                      <a:pt x="46" y="0"/>
                    </a:lnTo>
                    <a:lnTo>
                      <a:pt x="54" y="0"/>
                    </a:lnTo>
                    <a:lnTo>
                      <a:pt x="63" y="2"/>
                    </a:lnTo>
                    <a:lnTo>
                      <a:pt x="61" y="2"/>
                    </a:lnTo>
                    <a:lnTo>
                      <a:pt x="57" y="2"/>
                    </a:lnTo>
                    <a:lnTo>
                      <a:pt x="49" y="3"/>
                    </a:lnTo>
                    <a:lnTo>
                      <a:pt x="40" y="7"/>
                    </a:lnTo>
                    <a:lnTo>
                      <a:pt x="28" y="9"/>
                    </a:lnTo>
                    <a:lnTo>
                      <a:pt x="18" y="13"/>
                    </a:lnTo>
                    <a:lnTo>
                      <a:pt x="9" y="19"/>
                    </a:lnTo>
                    <a:lnTo>
                      <a:pt x="0" y="2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2246" name="Freeform 20">
                <a:extLst>
                  <a:ext uri="{FF2B5EF4-FFF2-40B4-BE49-F238E27FC236}">
                    <a16:creationId xmlns:a16="http://schemas.microsoft.com/office/drawing/2014/main" id="{6307352F-BDD8-4A0B-8AB4-02665A5A811F}"/>
                  </a:ext>
                </a:extLst>
              </p:cNvPr>
              <p:cNvSpPr>
                <a:spLocks/>
              </p:cNvSpPr>
              <p:nvPr/>
            </p:nvSpPr>
            <p:spPr bwMode="auto">
              <a:xfrm>
                <a:off x="1250" y="1856"/>
                <a:ext cx="105" cy="17"/>
              </a:xfrm>
              <a:custGeom>
                <a:avLst/>
                <a:gdLst>
                  <a:gd name="T0" fmla="*/ 104 w 105"/>
                  <a:gd name="T1" fmla="*/ 4 h 17"/>
                  <a:gd name="T2" fmla="*/ 102 w 105"/>
                  <a:gd name="T3" fmla="*/ 4 h 17"/>
                  <a:gd name="T4" fmla="*/ 95 w 105"/>
                  <a:gd name="T5" fmla="*/ 7 h 17"/>
                  <a:gd name="T6" fmla="*/ 86 w 105"/>
                  <a:gd name="T7" fmla="*/ 13 h 17"/>
                  <a:gd name="T8" fmla="*/ 76 w 105"/>
                  <a:gd name="T9" fmla="*/ 16 h 17"/>
                  <a:gd name="T10" fmla="*/ 60 w 105"/>
                  <a:gd name="T11" fmla="*/ 16 h 17"/>
                  <a:gd name="T12" fmla="*/ 43 w 105"/>
                  <a:gd name="T13" fmla="*/ 16 h 17"/>
                  <a:gd name="T14" fmla="*/ 24 w 105"/>
                  <a:gd name="T15" fmla="*/ 10 h 17"/>
                  <a:gd name="T16" fmla="*/ 0 w 105"/>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 h="17">
                    <a:moveTo>
                      <a:pt x="104" y="4"/>
                    </a:moveTo>
                    <a:lnTo>
                      <a:pt x="102" y="4"/>
                    </a:lnTo>
                    <a:lnTo>
                      <a:pt x="95" y="7"/>
                    </a:lnTo>
                    <a:lnTo>
                      <a:pt x="86" y="13"/>
                    </a:lnTo>
                    <a:lnTo>
                      <a:pt x="76" y="16"/>
                    </a:lnTo>
                    <a:lnTo>
                      <a:pt x="60" y="16"/>
                    </a:lnTo>
                    <a:lnTo>
                      <a:pt x="43" y="16"/>
                    </a:lnTo>
                    <a:lnTo>
                      <a:pt x="24" y="1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2247" name="Freeform 21">
                <a:extLst>
                  <a:ext uri="{FF2B5EF4-FFF2-40B4-BE49-F238E27FC236}">
                    <a16:creationId xmlns:a16="http://schemas.microsoft.com/office/drawing/2014/main" id="{C1FB8322-5E2E-4AB9-970D-0C1DEB88D872}"/>
                  </a:ext>
                </a:extLst>
              </p:cNvPr>
              <p:cNvSpPr>
                <a:spLocks/>
              </p:cNvSpPr>
              <p:nvPr/>
            </p:nvSpPr>
            <p:spPr bwMode="auto">
              <a:xfrm>
                <a:off x="1203" y="1470"/>
                <a:ext cx="48" cy="30"/>
              </a:xfrm>
              <a:custGeom>
                <a:avLst/>
                <a:gdLst>
                  <a:gd name="T0" fmla="*/ 16 w 48"/>
                  <a:gd name="T1" fmla="*/ 29 h 30"/>
                  <a:gd name="T2" fmla="*/ 47 w 48"/>
                  <a:gd name="T3" fmla="*/ 13 h 30"/>
                  <a:gd name="T4" fmla="*/ 33 w 48"/>
                  <a:gd name="T5" fmla="*/ 0 h 30"/>
                  <a:gd name="T6" fmla="*/ 0 w 48"/>
                  <a:gd name="T7" fmla="*/ 21 h 30"/>
                  <a:gd name="T8" fmla="*/ 16 w 48"/>
                  <a:gd name="T9" fmla="*/ 29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0">
                    <a:moveTo>
                      <a:pt x="16" y="29"/>
                    </a:moveTo>
                    <a:lnTo>
                      <a:pt x="47" y="13"/>
                    </a:lnTo>
                    <a:lnTo>
                      <a:pt x="33" y="0"/>
                    </a:lnTo>
                    <a:lnTo>
                      <a:pt x="0" y="21"/>
                    </a:lnTo>
                    <a:lnTo>
                      <a:pt x="16" y="29"/>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2248" name="Freeform 22">
                <a:extLst>
                  <a:ext uri="{FF2B5EF4-FFF2-40B4-BE49-F238E27FC236}">
                    <a16:creationId xmlns:a16="http://schemas.microsoft.com/office/drawing/2014/main" id="{6CE23BE0-C7EA-47AE-97E0-4FE38097739D}"/>
                  </a:ext>
                </a:extLst>
              </p:cNvPr>
              <p:cNvSpPr>
                <a:spLocks/>
              </p:cNvSpPr>
              <p:nvPr/>
            </p:nvSpPr>
            <p:spPr bwMode="auto">
              <a:xfrm>
                <a:off x="1203" y="1470"/>
                <a:ext cx="48" cy="30"/>
              </a:xfrm>
              <a:custGeom>
                <a:avLst/>
                <a:gdLst>
                  <a:gd name="T0" fmla="*/ 16 w 48"/>
                  <a:gd name="T1" fmla="*/ 29 h 30"/>
                  <a:gd name="T2" fmla="*/ 47 w 48"/>
                  <a:gd name="T3" fmla="*/ 13 h 30"/>
                  <a:gd name="T4" fmla="*/ 33 w 48"/>
                  <a:gd name="T5" fmla="*/ 0 h 30"/>
                  <a:gd name="T6" fmla="*/ 0 w 48"/>
                  <a:gd name="T7" fmla="*/ 21 h 30"/>
                  <a:gd name="T8" fmla="*/ 16 w 48"/>
                  <a:gd name="T9" fmla="*/ 29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0">
                    <a:moveTo>
                      <a:pt x="16" y="29"/>
                    </a:moveTo>
                    <a:lnTo>
                      <a:pt x="47" y="13"/>
                    </a:lnTo>
                    <a:lnTo>
                      <a:pt x="33" y="0"/>
                    </a:lnTo>
                    <a:lnTo>
                      <a:pt x="0" y="21"/>
                    </a:lnTo>
                    <a:lnTo>
                      <a:pt x="16" y="2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2249" name="Freeform 23">
                <a:extLst>
                  <a:ext uri="{FF2B5EF4-FFF2-40B4-BE49-F238E27FC236}">
                    <a16:creationId xmlns:a16="http://schemas.microsoft.com/office/drawing/2014/main" id="{B4CCB509-7AA0-4FAA-93BB-0C16336FA57F}"/>
                  </a:ext>
                </a:extLst>
              </p:cNvPr>
              <p:cNvSpPr>
                <a:spLocks/>
              </p:cNvSpPr>
              <p:nvPr/>
            </p:nvSpPr>
            <p:spPr bwMode="auto">
              <a:xfrm>
                <a:off x="1416" y="1462"/>
                <a:ext cx="51" cy="36"/>
              </a:xfrm>
              <a:custGeom>
                <a:avLst/>
                <a:gdLst>
                  <a:gd name="T0" fmla="*/ 24 w 51"/>
                  <a:gd name="T1" fmla="*/ 35 h 36"/>
                  <a:gd name="T2" fmla="*/ 50 w 51"/>
                  <a:gd name="T3" fmla="*/ 25 h 36"/>
                  <a:gd name="T4" fmla="*/ 20 w 51"/>
                  <a:gd name="T5" fmla="*/ 0 h 36"/>
                  <a:gd name="T6" fmla="*/ 0 w 51"/>
                  <a:gd name="T7" fmla="*/ 12 h 36"/>
                  <a:gd name="T8" fmla="*/ 24 w 51"/>
                  <a:gd name="T9" fmla="*/ 35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36">
                    <a:moveTo>
                      <a:pt x="24" y="35"/>
                    </a:moveTo>
                    <a:lnTo>
                      <a:pt x="50" y="25"/>
                    </a:lnTo>
                    <a:lnTo>
                      <a:pt x="20" y="0"/>
                    </a:lnTo>
                    <a:lnTo>
                      <a:pt x="0" y="12"/>
                    </a:lnTo>
                    <a:lnTo>
                      <a:pt x="24" y="35"/>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2250" name="Freeform 24">
                <a:extLst>
                  <a:ext uri="{FF2B5EF4-FFF2-40B4-BE49-F238E27FC236}">
                    <a16:creationId xmlns:a16="http://schemas.microsoft.com/office/drawing/2014/main" id="{E94A3D06-20C0-4076-AE7F-93190AF9C440}"/>
                  </a:ext>
                </a:extLst>
              </p:cNvPr>
              <p:cNvSpPr>
                <a:spLocks/>
              </p:cNvSpPr>
              <p:nvPr/>
            </p:nvSpPr>
            <p:spPr bwMode="auto">
              <a:xfrm>
                <a:off x="1416" y="1462"/>
                <a:ext cx="51" cy="36"/>
              </a:xfrm>
              <a:custGeom>
                <a:avLst/>
                <a:gdLst>
                  <a:gd name="T0" fmla="*/ 24 w 51"/>
                  <a:gd name="T1" fmla="*/ 35 h 36"/>
                  <a:gd name="T2" fmla="*/ 50 w 51"/>
                  <a:gd name="T3" fmla="*/ 25 h 36"/>
                  <a:gd name="T4" fmla="*/ 20 w 51"/>
                  <a:gd name="T5" fmla="*/ 0 h 36"/>
                  <a:gd name="T6" fmla="*/ 0 w 51"/>
                  <a:gd name="T7" fmla="*/ 12 h 36"/>
                  <a:gd name="T8" fmla="*/ 24 w 51"/>
                  <a:gd name="T9" fmla="*/ 35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36">
                    <a:moveTo>
                      <a:pt x="24" y="35"/>
                    </a:moveTo>
                    <a:lnTo>
                      <a:pt x="50" y="25"/>
                    </a:lnTo>
                    <a:lnTo>
                      <a:pt x="20" y="0"/>
                    </a:lnTo>
                    <a:lnTo>
                      <a:pt x="0" y="12"/>
                    </a:lnTo>
                    <a:lnTo>
                      <a:pt x="24" y="3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2251" name="Freeform 25">
                <a:extLst>
                  <a:ext uri="{FF2B5EF4-FFF2-40B4-BE49-F238E27FC236}">
                    <a16:creationId xmlns:a16="http://schemas.microsoft.com/office/drawing/2014/main" id="{6DC41C70-B0EB-4EDC-865D-4A4C3E20D69B}"/>
                  </a:ext>
                </a:extLst>
              </p:cNvPr>
              <p:cNvSpPr>
                <a:spLocks/>
              </p:cNvSpPr>
              <p:nvPr/>
            </p:nvSpPr>
            <p:spPr bwMode="auto">
              <a:xfrm>
                <a:off x="895" y="1363"/>
                <a:ext cx="332" cy="146"/>
              </a:xfrm>
              <a:custGeom>
                <a:avLst/>
                <a:gdLst>
                  <a:gd name="T0" fmla="*/ 270 w 332"/>
                  <a:gd name="T1" fmla="*/ 9 h 146"/>
                  <a:gd name="T2" fmla="*/ 265 w 332"/>
                  <a:gd name="T3" fmla="*/ 9 h 146"/>
                  <a:gd name="T4" fmla="*/ 256 w 332"/>
                  <a:gd name="T5" fmla="*/ 7 h 146"/>
                  <a:gd name="T6" fmla="*/ 244 w 332"/>
                  <a:gd name="T7" fmla="*/ 5 h 146"/>
                  <a:gd name="T8" fmla="*/ 226 w 332"/>
                  <a:gd name="T9" fmla="*/ 3 h 146"/>
                  <a:gd name="T10" fmla="*/ 206 w 332"/>
                  <a:gd name="T11" fmla="*/ 1 h 146"/>
                  <a:gd name="T12" fmla="*/ 185 w 332"/>
                  <a:gd name="T13" fmla="*/ 0 h 146"/>
                  <a:gd name="T14" fmla="*/ 163 w 332"/>
                  <a:gd name="T15" fmla="*/ 0 h 146"/>
                  <a:gd name="T16" fmla="*/ 144 w 332"/>
                  <a:gd name="T17" fmla="*/ 0 h 146"/>
                  <a:gd name="T18" fmla="*/ 124 w 332"/>
                  <a:gd name="T19" fmla="*/ 1 h 146"/>
                  <a:gd name="T20" fmla="*/ 104 w 332"/>
                  <a:gd name="T21" fmla="*/ 3 h 146"/>
                  <a:gd name="T22" fmla="*/ 85 w 332"/>
                  <a:gd name="T23" fmla="*/ 5 h 146"/>
                  <a:gd name="T24" fmla="*/ 66 w 332"/>
                  <a:gd name="T25" fmla="*/ 11 h 146"/>
                  <a:gd name="T26" fmla="*/ 48 w 332"/>
                  <a:gd name="T27" fmla="*/ 15 h 146"/>
                  <a:gd name="T28" fmla="*/ 33 w 332"/>
                  <a:gd name="T29" fmla="*/ 23 h 146"/>
                  <a:gd name="T30" fmla="*/ 22 w 332"/>
                  <a:gd name="T31" fmla="*/ 30 h 146"/>
                  <a:gd name="T32" fmla="*/ 12 w 332"/>
                  <a:gd name="T33" fmla="*/ 38 h 146"/>
                  <a:gd name="T34" fmla="*/ 7 w 332"/>
                  <a:gd name="T35" fmla="*/ 49 h 146"/>
                  <a:gd name="T36" fmla="*/ 2 w 332"/>
                  <a:gd name="T37" fmla="*/ 63 h 146"/>
                  <a:gd name="T38" fmla="*/ 0 w 332"/>
                  <a:gd name="T39" fmla="*/ 76 h 146"/>
                  <a:gd name="T40" fmla="*/ 2 w 332"/>
                  <a:gd name="T41" fmla="*/ 90 h 146"/>
                  <a:gd name="T42" fmla="*/ 7 w 332"/>
                  <a:gd name="T43" fmla="*/ 105 h 146"/>
                  <a:gd name="T44" fmla="*/ 15 w 332"/>
                  <a:gd name="T45" fmla="*/ 120 h 146"/>
                  <a:gd name="T46" fmla="*/ 19 w 332"/>
                  <a:gd name="T47" fmla="*/ 126 h 146"/>
                  <a:gd name="T48" fmla="*/ 28 w 332"/>
                  <a:gd name="T49" fmla="*/ 134 h 146"/>
                  <a:gd name="T50" fmla="*/ 37 w 332"/>
                  <a:gd name="T51" fmla="*/ 140 h 146"/>
                  <a:gd name="T52" fmla="*/ 45 w 332"/>
                  <a:gd name="T53" fmla="*/ 145 h 146"/>
                  <a:gd name="T54" fmla="*/ 50 w 332"/>
                  <a:gd name="T55" fmla="*/ 143 h 146"/>
                  <a:gd name="T56" fmla="*/ 59 w 332"/>
                  <a:gd name="T57" fmla="*/ 136 h 146"/>
                  <a:gd name="T58" fmla="*/ 76 w 332"/>
                  <a:gd name="T59" fmla="*/ 128 h 146"/>
                  <a:gd name="T60" fmla="*/ 100 w 332"/>
                  <a:gd name="T61" fmla="*/ 117 h 146"/>
                  <a:gd name="T62" fmla="*/ 130 w 332"/>
                  <a:gd name="T63" fmla="*/ 105 h 146"/>
                  <a:gd name="T64" fmla="*/ 168 w 332"/>
                  <a:gd name="T65" fmla="*/ 94 h 146"/>
                  <a:gd name="T66" fmla="*/ 211 w 332"/>
                  <a:gd name="T67" fmla="*/ 84 h 146"/>
                  <a:gd name="T68" fmla="*/ 263 w 332"/>
                  <a:gd name="T69" fmla="*/ 74 h 146"/>
                  <a:gd name="T70" fmla="*/ 287 w 332"/>
                  <a:gd name="T71" fmla="*/ 72 h 146"/>
                  <a:gd name="T72" fmla="*/ 306 w 332"/>
                  <a:gd name="T73" fmla="*/ 69 h 146"/>
                  <a:gd name="T74" fmla="*/ 320 w 332"/>
                  <a:gd name="T75" fmla="*/ 63 h 146"/>
                  <a:gd name="T76" fmla="*/ 326 w 332"/>
                  <a:gd name="T77" fmla="*/ 57 h 146"/>
                  <a:gd name="T78" fmla="*/ 331 w 332"/>
                  <a:gd name="T79" fmla="*/ 53 h 146"/>
                  <a:gd name="T80" fmla="*/ 331 w 332"/>
                  <a:gd name="T81" fmla="*/ 47 h 146"/>
                  <a:gd name="T82" fmla="*/ 329 w 332"/>
                  <a:gd name="T83" fmla="*/ 42 h 146"/>
                  <a:gd name="T84" fmla="*/ 322 w 332"/>
                  <a:gd name="T85" fmla="*/ 36 h 146"/>
                  <a:gd name="T86" fmla="*/ 306 w 332"/>
                  <a:gd name="T87" fmla="*/ 26 h 146"/>
                  <a:gd name="T88" fmla="*/ 289 w 332"/>
                  <a:gd name="T89" fmla="*/ 17 h 146"/>
                  <a:gd name="T90" fmla="*/ 277 w 332"/>
                  <a:gd name="T91" fmla="*/ 11 h 146"/>
                  <a:gd name="T92" fmla="*/ 270 w 332"/>
                  <a:gd name="T93" fmla="*/ 9 h 14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32" h="146">
                    <a:moveTo>
                      <a:pt x="270" y="9"/>
                    </a:moveTo>
                    <a:lnTo>
                      <a:pt x="265" y="9"/>
                    </a:lnTo>
                    <a:lnTo>
                      <a:pt x="256" y="7"/>
                    </a:lnTo>
                    <a:lnTo>
                      <a:pt x="244" y="5"/>
                    </a:lnTo>
                    <a:lnTo>
                      <a:pt x="226" y="3"/>
                    </a:lnTo>
                    <a:lnTo>
                      <a:pt x="206" y="1"/>
                    </a:lnTo>
                    <a:lnTo>
                      <a:pt x="185" y="0"/>
                    </a:lnTo>
                    <a:lnTo>
                      <a:pt x="163" y="0"/>
                    </a:lnTo>
                    <a:lnTo>
                      <a:pt x="144" y="0"/>
                    </a:lnTo>
                    <a:lnTo>
                      <a:pt x="124" y="1"/>
                    </a:lnTo>
                    <a:lnTo>
                      <a:pt x="104" y="3"/>
                    </a:lnTo>
                    <a:lnTo>
                      <a:pt x="85" y="5"/>
                    </a:lnTo>
                    <a:lnTo>
                      <a:pt x="66" y="11"/>
                    </a:lnTo>
                    <a:lnTo>
                      <a:pt x="48" y="15"/>
                    </a:lnTo>
                    <a:lnTo>
                      <a:pt x="33" y="23"/>
                    </a:lnTo>
                    <a:lnTo>
                      <a:pt x="22" y="30"/>
                    </a:lnTo>
                    <a:lnTo>
                      <a:pt x="12" y="38"/>
                    </a:lnTo>
                    <a:lnTo>
                      <a:pt x="7" y="49"/>
                    </a:lnTo>
                    <a:lnTo>
                      <a:pt x="2" y="63"/>
                    </a:lnTo>
                    <a:lnTo>
                      <a:pt x="0" y="76"/>
                    </a:lnTo>
                    <a:lnTo>
                      <a:pt x="2" y="90"/>
                    </a:lnTo>
                    <a:lnTo>
                      <a:pt x="7" y="105"/>
                    </a:lnTo>
                    <a:lnTo>
                      <a:pt x="15" y="120"/>
                    </a:lnTo>
                    <a:lnTo>
                      <a:pt x="19" y="126"/>
                    </a:lnTo>
                    <a:lnTo>
                      <a:pt x="28" y="134"/>
                    </a:lnTo>
                    <a:lnTo>
                      <a:pt x="37" y="140"/>
                    </a:lnTo>
                    <a:lnTo>
                      <a:pt x="45" y="145"/>
                    </a:lnTo>
                    <a:lnTo>
                      <a:pt x="50" y="143"/>
                    </a:lnTo>
                    <a:lnTo>
                      <a:pt x="59" y="136"/>
                    </a:lnTo>
                    <a:lnTo>
                      <a:pt x="76" y="128"/>
                    </a:lnTo>
                    <a:lnTo>
                      <a:pt x="100" y="117"/>
                    </a:lnTo>
                    <a:lnTo>
                      <a:pt x="130" y="105"/>
                    </a:lnTo>
                    <a:lnTo>
                      <a:pt x="168" y="94"/>
                    </a:lnTo>
                    <a:lnTo>
                      <a:pt x="211" y="84"/>
                    </a:lnTo>
                    <a:lnTo>
                      <a:pt x="263" y="74"/>
                    </a:lnTo>
                    <a:lnTo>
                      <a:pt x="287" y="72"/>
                    </a:lnTo>
                    <a:lnTo>
                      <a:pt x="306" y="69"/>
                    </a:lnTo>
                    <a:lnTo>
                      <a:pt x="320" y="63"/>
                    </a:lnTo>
                    <a:lnTo>
                      <a:pt x="326" y="57"/>
                    </a:lnTo>
                    <a:lnTo>
                      <a:pt x="331" y="53"/>
                    </a:lnTo>
                    <a:lnTo>
                      <a:pt x="331" y="47"/>
                    </a:lnTo>
                    <a:lnTo>
                      <a:pt x="329" y="42"/>
                    </a:lnTo>
                    <a:lnTo>
                      <a:pt x="322" y="36"/>
                    </a:lnTo>
                    <a:lnTo>
                      <a:pt x="306" y="26"/>
                    </a:lnTo>
                    <a:lnTo>
                      <a:pt x="289" y="17"/>
                    </a:lnTo>
                    <a:lnTo>
                      <a:pt x="277" y="11"/>
                    </a:lnTo>
                    <a:lnTo>
                      <a:pt x="270" y="9"/>
                    </a:lnTo>
                  </a:path>
                </a:pathLst>
              </a:custGeom>
              <a:solidFill>
                <a:srgbClr val="33669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2252" name="Freeform 26">
                <a:extLst>
                  <a:ext uri="{FF2B5EF4-FFF2-40B4-BE49-F238E27FC236}">
                    <a16:creationId xmlns:a16="http://schemas.microsoft.com/office/drawing/2014/main" id="{930DAFC9-4B31-4F93-A34C-6AD148147DB0}"/>
                  </a:ext>
                </a:extLst>
              </p:cNvPr>
              <p:cNvSpPr>
                <a:spLocks/>
              </p:cNvSpPr>
              <p:nvPr/>
            </p:nvSpPr>
            <p:spPr bwMode="auto">
              <a:xfrm>
                <a:off x="895" y="1363"/>
                <a:ext cx="332" cy="146"/>
              </a:xfrm>
              <a:custGeom>
                <a:avLst/>
                <a:gdLst>
                  <a:gd name="T0" fmla="*/ 270 w 332"/>
                  <a:gd name="T1" fmla="*/ 9 h 146"/>
                  <a:gd name="T2" fmla="*/ 265 w 332"/>
                  <a:gd name="T3" fmla="*/ 9 h 146"/>
                  <a:gd name="T4" fmla="*/ 256 w 332"/>
                  <a:gd name="T5" fmla="*/ 7 h 146"/>
                  <a:gd name="T6" fmla="*/ 244 w 332"/>
                  <a:gd name="T7" fmla="*/ 5 h 146"/>
                  <a:gd name="T8" fmla="*/ 226 w 332"/>
                  <a:gd name="T9" fmla="*/ 3 h 146"/>
                  <a:gd name="T10" fmla="*/ 206 w 332"/>
                  <a:gd name="T11" fmla="*/ 1 h 146"/>
                  <a:gd name="T12" fmla="*/ 185 w 332"/>
                  <a:gd name="T13" fmla="*/ 0 h 146"/>
                  <a:gd name="T14" fmla="*/ 163 w 332"/>
                  <a:gd name="T15" fmla="*/ 0 h 146"/>
                  <a:gd name="T16" fmla="*/ 144 w 332"/>
                  <a:gd name="T17" fmla="*/ 0 h 146"/>
                  <a:gd name="T18" fmla="*/ 124 w 332"/>
                  <a:gd name="T19" fmla="*/ 1 h 146"/>
                  <a:gd name="T20" fmla="*/ 104 w 332"/>
                  <a:gd name="T21" fmla="*/ 3 h 146"/>
                  <a:gd name="T22" fmla="*/ 85 w 332"/>
                  <a:gd name="T23" fmla="*/ 5 h 146"/>
                  <a:gd name="T24" fmla="*/ 66 w 332"/>
                  <a:gd name="T25" fmla="*/ 11 h 146"/>
                  <a:gd name="T26" fmla="*/ 48 w 332"/>
                  <a:gd name="T27" fmla="*/ 15 h 146"/>
                  <a:gd name="T28" fmla="*/ 33 w 332"/>
                  <a:gd name="T29" fmla="*/ 23 h 146"/>
                  <a:gd name="T30" fmla="*/ 22 w 332"/>
                  <a:gd name="T31" fmla="*/ 30 h 146"/>
                  <a:gd name="T32" fmla="*/ 12 w 332"/>
                  <a:gd name="T33" fmla="*/ 38 h 146"/>
                  <a:gd name="T34" fmla="*/ 7 w 332"/>
                  <a:gd name="T35" fmla="*/ 49 h 146"/>
                  <a:gd name="T36" fmla="*/ 2 w 332"/>
                  <a:gd name="T37" fmla="*/ 63 h 146"/>
                  <a:gd name="T38" fmla="*/ 0 w 332"/>
                  <a:gd name="T39" fmla="*/ 76 h 146"/>
                  <a:gd name="T40" fmla="*/ 2 w 332"/>
                  <a:gd name="T41" fmla="*/ 90 h 146"/>
                  <a:gd name="T42" fmla="*/ 7 w 332"/>
                  <a:gd name="T43" fmla="*/ 105 h 146"/>
                  <a:gd name="T44" fmla="*/ 15 w 332"/>
                  <a:gd name="T45" fmla="*/ 120 h 146"/>
                  <a:gd name="T46" fmla="*/ 19 w 332"/>
                  <a:gd name="T47" fmla="*/ 126 h 146"/>
                  <a:gd name="T48" fmla="*/ 28 w 332"/>
                  <a:gd name="T49" fmla="*/ 134 h 146"/>
                  <a:gd name="T50" fmla="*/ 37 w 332"/>
                  <a:gd name="T51" fmla="*/ 140 h 146"/>
                  <a:gd name="T52" fmla="*/ 45 w 332"/>
                  <a:gd name="T53" fmla="*/ 145 h 146"/>
                  <a:gd name="T54" fmla="*/ 50 w 332"/>
                  <a:gd name="T55" fmla="*/ 143 h 146"/>
                  <a:gd name="T56" fmla="*/ 59 w 332"/>
                  <a:gd name="T57" fmla="*/ 136 h 146"/>
                  <a:gd name="T58" fmla="*/ 76 w 332"/>
                  <a:gd name="T59" fmla="*/ 128 h 146"/>
                  <a:gd name="T60" fmla="*/ 100 w 332"/>
                  <a:gd name="T61" fmla="*/ 117 h 146"/>
                  <a:gd name="T62" fmla="*/ 130 w 332"/>
                  <a:gd name="T63" fmla="*/ 105 h 146"/>
                  <a:gd name="T64" fmla="*/ 168 w 332"/>
                  <a:gd name="T65" fmla="*/ 94 h 146"/>
                  <a:gd name="T66" fmla="*/ 211 w 332"/>
                  <a:gd name="T67" fmla="*/ 84 h 146"/>
                  <a:gd name="T68" fmla="*/ 263 w 332"/>
                  <a:gd name="T69" fmla="*/ 74 h 146"/>
                  <a:gd name="T70" fmla="*/ 287 w 332"/>
                  <a:gd name="T71" fmla="*/ 72 h 146"/>
                  <a:gd name="T72" fmla="*/ 306 w 332"/>
                  <a:gd name="T73" fmla="*/ 69 h 146"/>
                  <a:gd name="T74" fmla="*/ 320 w 332"/>
                  <a:gd name="T75" fmla="*/ 63 h 146"/>
                  <a:gd name="T76" fmla="*/ 326 w 332"/>
                  <a:gd name="T77" fmla="*/ 57 h 146"/>
                  <a:gd name="T78" fmla="*/ 331 w 332"/>
                  <a:gd name="T79" fmla="*/ 53 h 146"/>
                  <a:gd name="T80" fmla="*/ 331 w 332"/>
                  <a:gd name="T81" fmla="*/ 47 h 146"/>
                  <a:gd name="T82" fmla="*/ 329 w 332"/>
                  <a:gd name="T83" fmla="*/ 42 h 146"/>
                  <a:gd name="T84" fmla="*/ 322 w 332"/>
                  <a:gd name="T85" fmla="*/ 36 h 146"/>
                  <a:gd name="T86" fmla="*/ 306 w 332"/>
                  <a:gd name="T87" fmla="*/ 26 h 146"/>
                  <a:gd name="T88" fmla="*/ 289 w 332"/>
                  <a:gd name="T89" fmla="*/ 17 h 146"/>
                  <a:gd name="T90" fmla="*/ 277 w 332"/>
                  <a:gd name="T91" fmla="*/ 11 h 146"/>
                  <a:gd name="T92" fmla="*/ 270 w 332"/>
                  <a:gd name="T93" fmla="*/ 9 h 14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32" h="146">
                    <a:moveTo>
                      <a:pt x="270" y="9"/>
                    </a:moveTo>
                    <a:lnTo>
                      <a:pt x="265" y="9"/>
                    </a:lnTo>
                    <a:lnTo>
                      <a:pt x="256" y="7"/>
                    </a:lnTo>
                    <a:lnTo>
                      <a:pt x="244" y="5"/>
                    </a:lnTo>
                    <a:lnTo>
                      <a:pt x="226" y="3"/>
                    </a:lnTo>
                    <a:lnTo>
                      <a:pt x="206" y="1"/>
                    </a:lnTo>
                    <a:lnTo>
                      <a:pt x="185" y="0"/>
                    </a:lnTo>
                    <a:lnTo>
                      <a:pt x="163" y="0"/>
                    </a:lnTo>
                    <a:lnTo>
                      <a:pt x="144" y="0"/>
                    </a:lnTo>
                    <a:lnTo>
                      <a:pt x="124" y="1"/>
                    </a:lnTo>
                    <a:lnTo>
                      <a:pt x="104" y="3"/>
                    </a:lnTo>
                    <a:lnTo>
                      <a:pt x="85" y="5"/>
                    </a:lnTo>
                    <a:lnTo>
                      <a:pt x="66" y="11"/>
                    </a:lnTo>
                    <a:lnTo>
                      <a:pt x="48" y="15"/>
                    </a:lnTo>
                    <a:lnTo>
                      <a:pt x="33" y="23"/>
                    </a:lnTo>
                    <a:lnTo>
                      <a:pt x="22" y="30"/>
                    </a:lnTo>
                    <a:lnTo>
                      <a:pt x="12" y="38"/>
                    </a:lnTo>
                    <a:lnTo>
                      <a:pt x="7" y="49"/>
                    </a:lnTo>
                    <a:lnTo>
                      <a:pt x="2" y="63"/>
                    </a:lnTo>
                    <a:lnTo>
                      <a:pt x="0" y="76"/>
                    </a:lnTo>
                    <a:lnTo>
                      <a:pt x="2" y="90"/>
                    </a:lnTo>
                    <a:lnTo>
                      <a:pt x="7" y="105"/>
                    </a:lnTo>
                    <a:lnTo>
                      <a:pt x="15" y="120"/>
                    </a:lnTo>
                    <a:lnTo>
                      <a:pt x="19" y="126"/>
                    </a:lnTo>
                    <a:lnTo>
                      <a:pt x="28" y="134"/>
                    </a:lnTo>
                    <a:lnTo>
                      <a:pt x="37" y="140"/>
                    </a:lnTo>
                    <a:lnTo>
                      <a:pt x="45" y="145"/>
                    </a:lnTo>
                    <a:lnTo>
                      <a:pt x="50" y="143"/>
                    </a:lnTo>
                    <a:lnTo>
                      <a:pt x="59" y="136"/>
                    </a:lnTo>
                    <a:lnTo>
                      <a:pt x="76" y="128"/>
                    </a:lnTo>
                    <a:lnTo>
                      <a:pt x="100" y="117"/>
                    </a:lnTo>
                    <a:lnTo>
                      <a:pt x="130" y="105"/>
                    </a:lnTo>
                    <a:lnTo>
                      <a:pt x="168" y="94"/>
                    </a:lnTo>
                    <a:lnTo>
                      <a:pt x="211" y="84"/>
                    </a:lnTo>
                    <a:lnTo>
                      <a:pt x="263" y="74"/>
                    </a:lnTo>
                    <a:lnTo>
                      <a:pt x="287" y="72"/>
                    </a:lnTo>
                    <a:lnTo>
                      <a:pt x="306" y="69"/>
                    </a:lnTo>
                    <a:lnTo>
                      <a:pt x="320" y="63"/>
                    </a:lnTo>
                    <a:lnTo>
                      <a:pt x="326" y="57"/>
                    </a:lnTo>
                    <a:lnTo>
                      <a:pt x="331" y="53"/>
                    </a:lnTo>
                    <a:lnTo>
                      <a:pt x="331" y="47"/>
                    </a:lnTo>
                    <a:lnTo>
                      <a:pt x="329" y="42"/>
                    </a:lnTo>
                    <a:lnTo>
                      <a:pt x="322" y="36"/>
                    </a:lnTo>
                    <a:lnTo>
                      <a:pt x="306" y="26"/>
                    </a:lnTo>
                    <a:lnTo>
                      <a:pt x="289" y="17"/>
                    </a:lnTo>
                    <a:lnTo>
                      <a:pt x="277" y="11"/>
                    </a:lnTo>
                    <a:lnTo>
                      <a:pt x="270" y="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2253" name="Freeform 27">
                <a:extLst>
                  <a:ext uri="{FF2B5EF4-FFF2-40B4-BE49-F238E27FC236}">
                    <a16:creationId xmlns:a16="http://schemas.microsoft.com/office/drawing/2014/main" id="{B6B00144-42FF-419D-98EE-E9A7FB73603F}"/>
                  </a:ext>
                </a:extLst>
              </p:cNvPr>
              <p:cNvSpPr>
                <a:spLocks/>
              </p:cNvSpPr>
              <p:nvPr/>
            </p:nvSpPr>
            <p:spPr bwMode="auto">
              <a:xfrm>
                <a:off x="1108" y="1259"/>
                <a:ext cx="354" cy="191"/>
              </a:xfrm>
              <a:custGeom>
                <a:avLst/>
                <a:gdLst>
                  <a:gd name="T0" fmla="*/ 353 w 354"/>
                  <a:gd name="T1" fmla="*/ 77 h 191"/>
                  <a:gd name="T2" fmla="*/ 353 w 354"/>
                  <a:gd name="T3" fmla="*/ 75 h 191"/>
                  <a:gd name="T4" fmla="*/ 346 w 354"/>
                  <a:gd name="T5" fmla="*/ 71 h 191"/>
                  <a:gd name="T6" fmla="*/ 339 w 354"/>
                  <a:gd name="T7" fmla="*/ 63 h 191"/>
                  <a:gd name="T8" fmla="*/ 329 w 354"/>
                  <a:gd name="T9" fmla="*/ 56 h 191"/>
                  <a:gd name="T10" fmla="*/ 316 w 354"/>
                  <a:gd name="T11" fmla="*/ 46 h 191"/>
                  <a:gd name="T12" fmla="*/ 301 w 354"/>
                  <a:gd name="T13" fmla="*/ 38 h 191"/>
                  <a:gd name="T14" fmla="*/ 285 w 354"/>
                  <a:gd name="T15" fmla="*/ 33 h 191"/>
                  <a:gd name="T16" fmla="*/ 268 w 354"/>
                  <a:gd name="T17" fmla="*/ 27 h 191"/>
                  <a:gd name="T18" fmla="*/ 249 w 354"/>
                  <a:gd name="T19" fmla="*/ 23 h 191"/>
                  <a:gd name="T20" fmla="*/ 222 w 354"/>
                  <a:gd name="T21" fmla="*/ 17 h 191"/>
                  <a:gd name="T22" fmla="*/ 194 w 354"/>
                  <a:gd name="T23" fmla="*/ 11 h 191"/>
                  <a:gd name="T24" fmla="*/ 163 w 354"/>
                  <a:gd name="T25" fmla="*/ 6 h 191"/>
                  <a:gd name="T26" fmla="*/ 135 w 354"/>
                  <a:gd name="T27" fmla="*/ 2 h 191"/>
                  <a:gd name="T28" fmla="*/ 107 w 354"/>
                  <a:gd name="T29" fmla="*/ 0 h 191"/>
                  <a:gd name="T30" fmla="*/ 85 w 354"/>
                  <a:gd name="T31" fmla="*/ 0 h 191"/>
                  <a:gd name="T32" fmla="*/ 67 w 354"/>
                  <a:gd name="T33" fmla="*/ 4 h 191"/>
                  <a:gd name="T34" fmla="*/ 54 w 354"/>
                  <a:gd name="T35" fmla="*/ 10 h 191"/>
                  <a:gd name="T36" fmla="*/ 41 w 354"/>
                  <a:gd name="T37" fmla="*/ 17 h 191"/>
                  <a:gd name="T38" fmla="*/ 31 w 354"/>
                  <a:gd name="T39" fmla="*/ 25 h 191"/>
                  <a:gd name="T40" fmla="*/ 19 w 354"/>
                  <a:gd name="T41" fmla="*/ 33 h 191"/>
                  <a:gd name="T42" fmla="*/ 9 w 354"/>
                  <a:gd name="T43" fmla="*/ 42 h 191"/>
                  <a:gd name="T44" fmla="*/ 2 w 354"/>
                  <a:gd name="T45" fmla="*/ 50 h 191"/>
                  <a:gd name="T46" fmla="*/ 0 w 354"/>
                  <a:gd name="T47" fmla="*/ 59 h 191"/>
                  <a:gd name="T48" fmla="*/ 0 w 354"/>
                  <a:gd name="T49" fmla="*/ 67 h 191"/>
                  <a:gd name="T50" fmla="*/ 2 w 354"/>
                  <a:gd name="T51" fmla="*/ 77 h 191"/>
                  <a:gd name="T52" fmla="*/ 7 w 354"/>
                  <a:gd name="T53" fmla="*/ 94 h 191"/>
                  <a:gd name="T54" fmla="*/ 11 w 354"/>
                  <a:gd name="T55" fmla="*/ 113 h 191"/>
                  <a:gd name="T56" fmla="*/ 15 w 354"/>
                  <a:gd name="T57" fmla="*/ 136 h 191"/>
                  <a:gd name="T58" fmla="*/ 19 w 354"/>
                  <a:gd name="T59" fmla="*/ 155 h 191"/>
                  <a:gd name="T60" fmla="*/ 24 w 354"/>
                  <a:gd name="T61" fmla="*/ 173 h 191"/>
                  <a:gd name="T62" fmla="*/ 26 w 354"/>
                  <a:gd name="T63" fmla="*/ 184 h 191"/>
                  <a:gd name="T64" fmla="*/ 28 w 354"/>
                  <a:gd name="T65" fmla="*/ 190 h 191"/>
                  <a:gd name="T66" fmla="*/ 353 w 354"/>
                  <a:gd name="T67" fmla="*/ 77 h 19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54" h="191">
                    <a:moveTo>
                      <a:pt x="353" y="77"/>
                    </a:moveTo>
                    <a:lnTo>
                      <a:pt x="353" y="75"/>
                    </a:lnTo>
                    <a:lnTo>
                      <a:pt x="346" y="71"/>
                    </a:lnTo>
                    <a:lnTo>
                      <a:pt x="339" y="63"/>
                    </a:lnTo>
                    <a:lnTo>
                      <a:pt x="329" y="56"/>
                    </a:lnTo>
                    <a:lnTo>
                      <a:pt x="316" y="46"/>
                    </a:lnTo>
                    <a:lnTo>
                      <a:pt x="301" y="38"/>
                    </a:lnTo>
                    <a:lnTo>
                      <a:pt x="285" y="33"/>
                    </a:lnTo>
                    <a:lnTo>
                      <a:pt x="268" y="27"/>
                    </a:lnTo>
                    <a:lnTo>
                      <a:pt x="249" y="23"/>
                    </a:lnTo>
                    <a:lnTo>
                      <a:pt x="222" y="17"/>
                    </a:lnTo>
                    <a:lnTo>
                      <a:pt x="194" y="11"/>
                    </a:lnTo>
                    <a:lnTo>
                      <a:pt x="163" y="6"/>
                    </a:lnTo>
                    <a:lnTo>
                      <a:pt x="135" y="2"/>
                    </a:lnTo>
                    <a:lnTo>
                      <a:pt x="107" y="0"/>
                    </a:lnTo>
                    <a:lnTo>
                      <a:pt x="85" y="0"/>
                    </a:lnTo>
                    <a:lnTo>
                      <a:pt x="67" y="4"/>
                    </a:lnTo>
                    <a:lnTo>
                      <a:pt x="54" y="10"/>
                    </a:lnTo>
                    <a:lnTo>
                      <a:pt x="41" y="17"/>
                    </a:lnTo>
                    <a:lnTo>
                      <a:pt x="31" y="25"/>
                    </a:lnTo>
                    <a:lnTo>
                      <a:pt x="19" y="33"/>
                    </a:lnTo>
                    <a:lnTo>
                      <a:pt x="9" y="42"/>
                    </a:lnTo>
                    <a:lnTo>
                      <a:pt x="2" y="50"/>
                    </a:lnTo>
                    <a:lnTo>
                      <a:pt x="0" y="59"/>
                    </a:lnTo>
                    <a:lnTo>
                      <a:pt x="0" y="67"/>
                    </a:lnTo>
                    <a:lnTo>
                      <a:pt x="2" y="77"/>
                    </a:lnTo>
                    <a:lnTo>
                      <a:pt x="7" y="94"/>
                    </a:lnTo>
                    <a:lnTo>
                      <a:pt x="11" y="113"/>
                    </a:lnTo>
                    <a:lnTo>
                      <a:pt x="15" y="136"/>
                    </a:lnTo>
                    <a:lnTo>
                      <a:pt x="19" y="155"/>
                    </a:lnTo>
                    <a:lnTo>
                      <a:pt x="24" y="173"/>
                    </a:lnTo>
                    <a:lnTo>
                      <a:pt x="26" y="184"/>
                    </a:lnTo>
                    <a:lnTo>
                      <a:pt x="28" y="190"/>
                    </a:lnTo>
                    <a:lnTo>
                      <a:pt x="353" y="77"/>
                    </a:lnTo>
                  </a:path>
                </a:pathLst>
              </a:custGeom>
              <a:solidFill>
                <a:srgbClr val="336666"/>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2254" name="Freeform 28">
                <a:extLst>
                  <a:ext uri="{FF2B5EF4-FFF2-40B4-BE49-F238E27FC236}">
                    <a16:creationId xmlns:a16="http://schemas.microsoft.com/office/drawing/2014/main" id="{86B8C1A8-8167-4A08-B86A-B7AF85B98FB1}"/>
                  </a:ext>
                </a:extLst>
              </p:cNvPr>
              <p:cNvSpPr>
                <a:spLocks/>
              </p:cNvSpPr>
              <p:nvPr/>
            </p:nvSpPr>
            <p:spPr bwMode="auto">
              <a:xfrm>
                <a:off x="1108" y="1259"/>
                <a:ext cx="354" cy="191"/>
              </a:xfrm>
              <a:custGeom>
                <a:avLst/>
                <a:gdLst>
                  <a:gd name="T0" fmla="*/ 353 w 354"/>
                  <a:gd name="T1" fmla="*/ 77 h 191"/>
                  <a:gd name="T2" fmla="*/ 353 w 354"/>
                  <a:gd name="T3" fmla="*/ 75 h 191"/>
                  <a:gd name="T4" fmla="*/ 346 w 354"/>
                  <a:gd name="T5" fmla="*/ 71 h 191"/>
                  <a:gd name="T6" fmla="*/ 339 w 354"/>
                  <a:gd name="T7" fmla="*/ 63 h 191"/>
                  <a:gd name="T8" fmla="*/ 329 w 354"/>
                  <a:gd name="T9" fmla="*/ 56 h 191"/>
                  <a:gd name="T10" fmla="*/ 316 w 354"/>
                  <a:gd name="T11" fmla="*/ 46 h 191"/>
                  <a:gd name="T12" fmla="*/ 301 w 354"/>
                  <a:gd name="T13" fmla="*/ 38 h 191"/>
                  <a:gd name="T14" fmla="*/ 285 w 354"/>
                  <a:gd name="T15" fmla="*/ 33 h 191"/>
                  <a:gd name="T16" fmla="*/ 268 w 354"/>
                  <a:gd name="T17" fmla="*/ 27 h 191"/>
                  <a:gd name="T18" fmla="*/ 249 w 354"/>
                  <a:gd name="T19" fmla="*/ 23 h 191"/>
                  <a:gd name="T20" fmla="*/ 222 w 354"/>
                  <a:gd name="T21" fmla="*/ 17 h 191"/>
                  <a:gd name="T22" fmla="*/ 194 w 354"/>
                  <a:gd name="T23" fmla="*/ 11 h 191"/>
                  <a:gd name="T24" fmla="*/ 163 w 354"/>
                  <a:gd name="T25" fmla="*/ 6 h 191"/>
                  <a:gd name="T26" fmla="*/ 135 w 354"/>
                  <a:gd name="T27" fmla="*/ 2 h 191"/>
                  <a:gd name="T28" fmla="*/ 107 w 354"/>
                  <a:gd name="T29" fmla="*/ 0 h 191"/>
                  <a:gd name="T30" fmla="*/ 85 w 354"/>
                  <a:gd name="T31" fmla="*/ 0 h 191"/>
                  <a:gd name="T32" fmla="*/ 67 w 354"/>
                  <a:gd name="T33" fmla="*/ 4 h 191"/>
                  <a:gd name="T34" fmla="*/ 54 w 354"/>
                  <a:gd name="T35" fmla="*/ 10 h 191"/>
                  <a:gd name="T36" fmla="*/ 41 w 354"/>
                  <a:gd name="T37" fmla="*/ 17 h 191"/>
                  <a:gd name="T38" fmla="*/ 31 w 354"/>
                  <a:gd name="T39" fmla="*/ 25 h 191"/>
                  <a:gd name="T40" fmla="*/ 19 w 354"/>
                  <a:gd name="T41" fmla="*/ 33 h 191"/>
                  <a:gd name="T42" fmla="*/ 9 w 354"/>
                  <a:gd name="T43" fmla="*/ 42 h 191"/>
                  <a:gd name="T44" fmla="*/ 2 w 354"/>
                  <a:gd name="T45" fmla="*/ 50 h 191"/>
                  <a:gd name="T46" fmla="*/ 0 w 354"/>
                  <a:gd name="T47" fmla="*/ 59 h 191"/>
                  <a:gd name="T48" fmla="*/ 0 w 354"/>
                  <a:gd name="T49" fmla="*/ 67 h 191"/>
                  <a:gd name="T50" fmla="*/ 2 w 354"/>
                  <a:gd name="T51" fmla="*/ 77 h 191"/>
                  <a:gd name="T52" fmla="*/ 7 w 354"/>
                  <a:gd name="T53" fmla="*/ 94 h 191"/>
                  <a:gd name="T54" fmla="*/ 11 w 354"/>
                  <a:gd name="T55" fmla="*/ 113 h 191"/>
                  <a:gd name="T56" fmla="*/ 15 w 354"/>
                  <a:gd name="T57" fmla="*/ 136 h 191"/>
                  <a:gd name="T58" fmla="*/ 19 w 354"/>
                  <a:gd name="T59" fmla="*/ 155 h 191"/>
                  <a:gd name="T60" fmla="*/ 24 w 354"/>
                  <a:gd name="T61" fmla="*/ 173 h 191"/>
                  <a:gd name="T62" fmla="*/ 26 w 354"/>
                  <a:gd name="T63" fmla="*/ 184 h 191"/>
                  <a:gd name="T64" fmla="*/ 28 w 354"/>
                  <a:gd name="T65" fmla="*/ 190 h 191"/>
                  <a:gd name="T66" fmla="*/ 353 w 354"/>
                  <a:gd name="T67" fmla="*/ 77 h 19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54" h="191">
                    <a:moveTo>
                      <a:pt x="353" y="77"/>
                    </a:moveTo>
                    <a:lnTo>
                      <a:pt x="353" y="75"/>
                    </a:lnTo>
                    <a:lnTo>
                      <a:pt x="346" y="71"/>
                    </a:lnTo>
                    <a:lnTo>
                      <a:pt x="339" y="63"/>
                    </a:lnTo>
                    <a:lnTo>
                      <a:pt x="329" y="56"/>
                    </a:lnTo>
                    <a:lnTo>
                      <a:pt x="316" y="46"/>
                    </a:lnTo>
                    <a:lnTo>
                      <a:pt x="301" y="38"/>
                    </a:lnTo>
                    <a:lnTo>
                      <a:pt x="285" y="33"/>
                    </a:lnTo>
                    <a:lnTo>
                      <a:pt x="268" y="27"/>
                    </a:lnTo>
                    <a:lnTo>
                      <a:pt x="249" y="23"/>
                    </a:lnTo>
                    <a:lnTo>
                      <a:pt x="222" y="17"/>
                    </a:lnTo>
                    <a:lnTo>
                      <a:pt x="194" y="11"/>
                    </a:lnTo>
                    <a:lnTo>
                      <a:pt x="163" y="6"/>
                    </a:lnTo>
                    <a:lnTo>
                      <a:pt x="135" y="2"/>
                    </a:lnTo>
                    <a:lnTo>
                      <a:pt x="107" y="0"/>
                    </a:lnTo>
                    <a:lnTo>
                      <a:pt x="85" y="0"/>
                    </a:lnTo>
                    <a:lnTo>
                      <a:pt x="67" y="4"/>
                    </a:lnTo>
                    <a:lnTo>
                      <a:pt x="54" y="10"/>
                    </a:lnTo>
                    <a:lnTo>
                      <a:pt x="41" y="17"/>
                    </a:lnTo>
                    <a:lnTo>
                      <a:pt x="31" y="25"/>
                    </a:lnTo>
                    <a:lnTo>
                      <a:pt x="19" y="33"/>
                    </a:lnTo>
                    <a:lnTo>
                      <a:pt x="9" y="42"/>
                    </a:lnTo>
                    <a:lnTo>
                      <a:pt x="2" y="50"/>
                    </a:lnTo>
                    <a:lnTo>
                      <a:pt x="0" y="59"/>
                    </a:lnTo>
                    <a:lnTo>
                      <a:pt x="0" y="67"/>
                    </a:lnTo>
                    <a:lnTo>
                      <a:pt x="2" y="77"/>
                    </a:lnTo>
                    <a:lnTo>
                      <a:pt x="7" y="94"/>
                    </a:lnTo>
                    <a:lnTo>
                      <a:pt x="11" y="113"/>
                    </a:lnTo>
                    <a:lnTo>
                      <a:pt x="15" y="136"/>
                    </a:lnTo>
                    <a:lnTo>
                      <a:pt x="19" y="155"/>
                    </a:lnTo>
                    <a:lnTo>
                      <a:pt x="24" y="173"/>
                    </a:lnTo>
                    <a:lnTo>
                      <a:pt x="26" y="184"/>
                    </a:lnTo>
                    <a:lnTo>
                      <a:pt x="28" y="190"/>
                    </a:lnTo>
                    <a:lnTo>
                      <a:pt x="353" y="7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2255" name="Freeform 29">
                <a:extLst>
                  <a:ext uri="{FF2B5EF4-FFF2-40B4-BE49-F238E27FC236}">
                    <a16:creationId xmlns:a16="http://schemas.microsoft.com/office/drawing/2014/main" id="{39D97FB8-EF7F-461F-BE5B-4858AFAC3AF9}"/>
                  </a:ext>
                </a:extLst>
              </p:cNvPr>
              <p:cNvSpPr>
                <a:spLocks/>
              </p:cNvSpPr>
              <p:nvPr/>
            </p:nvSpPr>
            <p:spPr bwMode="auto">
              <a:xfrm>
                <a:off x="1136" y="1282"/>
                <a:ext cx="331" cy="168"/>
              </a:xfrm>
              <a:custGeom>
                <a:avLst/>
                <a:gdLst>
                  <a:gd name="T0" fmla="*/ 0 w 331"/>
                  <a:gd name="T1" fmla="*/ 167 h 168"/>
                  <a:gd name="T2" fmla="*/ 5 w 331"/>
                  <a:gd name="T3" fmla="*/ 165 h 168"/>
                  <a:gd name="T4" fmla="*/ 19 w 331"/>
                  <a:gd name="T5" fmla="*/ 161 h 168"/>
                  <a:gd name="T6" fmla="*/ 43 w 331"/>
                  <a:gd name="T7" fmla="*/ 155 h 168"/>
                  <a:gd name="T8" fmla="*/ 74 w 331"/>
                  <a:gd name="T9" fmla="*/ 150 h 168"/>
                  <a:gd name="T10" fmla="*/ 109 w 331"/>
                  <a:gd name="T11" fmla="*/ 148 h 168"/>
                  <a:gd name="T12" fmla="*/ 143 w 331"/>
                  <a:gd name="T13" fmla="*/ 146 h 168"/>
                  <a:gd name="T14" fmla="*/ 163 w 331"/>
                  <a:gd name="T15" fmla="*/ 148 h 168"/>
                  <a:gd name="T16" fmla="*/ 180 w 331"/>
                  <a:gd name="T17" fmla="*/ 150 h 168"/>
                  <a:gd name="T18" fmla="*/ 200 w 331"/>
                  <a:gd name="T19" fmla="*/ 153 h 168"/>
                  <a:gd name="T20" fmla="*/ 218 w 331"/>
                  <a:gd name="T21" fmla="*/ 159 h 168"/>
                  <a:gd name="T22" fmla="*/ 220 w 331"/>
                  <a:gd name="T23" fmla="*/ 157 h 168"/>
                  <a:gd name="T24" fmla="*/ 230 w 331"/>
                  <a:gd name="T25" fmla="*/ 153 h 168"/>
                  <a:gd name="T26" fmla="*/ 244 w 331"/>
                  <a:gd name="T27" fmla="*/ 148 h 168"/>
                  <a:gd name="T28" fmla="*/ 261 w 331"/>
                  <a:gd name="T29" fmla="*/ 140 h 168"/>
                  <a:gd name="T30" fmla="*/ 278 w 331"/>
                  <a:gd name="T31" fmla="*/ 130 h 168"/>
                  <a:gd name="T32" fmla="*/ 294 w 331"/>
                  <a:gd name="T33" fmla="*/ 123 h 168"/>
                  <a:gd name="T34" fmla="*/ 306 w 331"/>
                  <a:gd name="T35" fmla="*/ 113 h 168"/>
                  <a:gd name="T36" fmla="*/ 313 w 331"/>
                  <a:gd name="T37" fmla="*/ 107 h 168"/>
                  <a:gd name="T38" fmla="*/ 320 w 331"/>
                  <a:gd name="T39" fmla="*/ 100 h 168"/>
                  <a:gd name="T40" fmla="*/ 324 w 331"/>
                  <a:gd name="T41" fmla="*/ 90 h 168"/>
                  <a:gd name="T42" fmla="*/ 328 w 331"/>
                  <a:gd name="T43" fmla="*/ 82 h 168"/>
                  <a:gd name="T44" fmla="*/ 330 w 331"/>
                  <a:gd name="T45" fmla="*/ 71 h 168"/>
                  <a:gd name="T46" fmla="*/ 330 w 331"/>
                  <a:gd name="T47" fmla="*/ 67 h 168"/>
                  <a:gd name="T48" fmla="*/ 330 w 331"/>
                  <a:gd name="T49" fmla="*/ 61 h 168"/>
                  <a:gd name="T50" fmla="*/ 328 w 331"/>
                  <a:gd name="T51" fmla="*/ 57 h 168"/>
                  <a:gd name="T52" fmla="*/ 324 w 331"/>
                  <a:gd name="T53" fmla="*/ 52 h 168"/>
                  <a:gd name="T54" fmla="*/ 320 w 331"/>
                  <a:gd name="T55" fmla="*/ 48 h 168"/>
                  <a:gd name="T56" fmla="*/ 313 w 331"/>
                  <a:gd name="T57" fmla="*/ 44 h 168"/>
                  <a:gd name="T58" fmla="*/ 306 w 331"/>
                  <a:gd name="T59" fmla="*/ 40 h 168"/>
                  <a:gd name="T60" fmla="*/ 296 w 331"/>
                  <a:gd name="T61" fmla="*/ 36 h 168"/>
                  <a:gd name="T62" fmla="*/ 274 w 331"/>
                  <a:gd name="T63" fmla="*/ 31 h 168"/>
                  <a:gd name="T64" fmla="*/ 249 w 331"/>
                  <a:gd name="T65" fmla="*/ 25 h 168"/>
                  <a:gd name="T66" fmla="*/ 226 w 331"/>
                  <a:gd name="T67" fmla="*/ 19 h 168"/>
                  <a:gd name="T68" fmla="*/ 202 w 331"/>
                  <a:gd name="T69" fmla="*/ 13 h 168"/>
                  <a:gd name="T70" fmla="*/ 178 w 331"/>
                  <a:gd name="T71" fmla="*/ 8 h 168"/>
                  <a:gd name="T72" fmla="*/ 156 w 331"/>
                  <a:gd name="T73" fmla="*/ 4 h 168"/>
                  <a:gd name="T74" fmla="*/ 137 w 331"/>
                  <a:gd name="T75" fmla="*/ 2 h 168"/>
                  <a:gd name="T76" fmla="*/ 119 w 331"/>
                  <a:gd name="T77" fmla="*/ 0 h 168"/>
                  <a:gd name="T78" fmla="*/ 102 w 331"/>
                  <a:gd name="T79" fmla="*/ 0 h 168"/>
                  <a:gd name="T80" fmla="*/ 85 w 331"/>
                  <a:gd name="T81" fmla="*/ 2 h 168"/>
                  <a:gd name="T82" fmla="*/ 64 w 331"/>
                  <a:gd name="T83" fmla="*/ 4 h 168"/>
                  <a:gd name="T84" fmla="*/ 43 w 331"/>
                  <a:gd name="T85" fmla="*/ 8 h 168"/>
                  <a:gd name="T86" fmla="*/ 26 w 331"/>
                  <a:gd name="T87" fmla="*/ 13 h 168"/>
                  <a:gd name="T88" fmla="*/ 12 w 331"/>
                  <a:gd name="T89" fmla="*/ 23 h 168"/>
                  <a:gd name="T90" fmla="*/ 7 w 331"/>
                  <a:gd name="T91" fmla="*/ 29 h 168"/>
                  <a:gd name="T92" fmla="*/ 2 w 331"/>
                  <a:gd name="T93" fmla="*/ 34 h 168"/>
                  <a:gd name="T94" fmla="*/ 0 w 331"/>
                  <a:gd name="T95" fmla="*/ 42 h 168"/>
                  <a:gd name="T96" fmla="*/ 0 w 331"/>
                  <a:gd name="T97" fmla="*/ 50 h 168"/>
                  <a:gd name="T98" fmla="*/ 0 w 331"/>
                  <a:gd name="T99" fmla="*/ 69 h 168"/>
                  <a:gd name="T100" fmla="*/ 0 w 331"/>
                  <a:gd name="T101" fmla="*/ 88 h 168"/>
                  <a:gd name="T102" fmla="*/ 0 w 331"/>
                  <a:gd name="T103" fmla="*/ 107 h 168"/>
                  <a:gd name="T104" fmla="*/ 0 w 331"/>
                  <a:gd name="T105" fmla="*/ 125 h 168"/>
                  <a:gd name="T106" fmla="*/ 0 w 331"/>
                  <a:gd name="T107" fmla="*/ 142 h 168"/>
                  <a:gd name="T108" fmla="*/ 0 w 331"/>
                  <a:gd name="T109" fmla="*/ 155 h 168"/>
                  <a:gd name="T110" fmla="*/ 0 w 331"/>
                  <a:gd name="T111" fmla="*/ 163 h 168"/>
                  <a:gd name="T112" fmla="*/ 0 w 331"/>
                  <a:gd name="T113" fmla="*/ 167 h 16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31" h="168">
                    <a:moveTo>
                      <a:pt x="0" y="167"/>
                    </a:moveTo>
                    <a:lnTo>
                      <a:pt x="5" y="165"/>
                    </a:lnTo>
                    <a:lnTo>
                      <a:pt x="19" y="161"/>
                    </a:lnTo>
                    <a:lnTo>
                      <a:pt x="43" y="155"/>
                    </a:lnTo>
                    <a:lnTo>
                      <a:pt x="74" y="150"/>
                    </a:lnTo>
                    <a:lnTo>
                      <a:pt x="109" y="148"/>
                    </a:lnTo>
                    <a:lnTo>
                      <a:pt x="143" y="146"/>
                    </a:lnTo>
                    <a:lnTo>
                      <a:pt x="163" y="148"/>
                    </a:lnTo>
                    <a:lnTo>
                      <a:pt x="180" y="150"/>
                    </a:lnTo>
                    <a:lnTo>
                      <a:pt x="200" y="153"/>
                    </a:lnTo>
                    <a:lnTo>
                      <a:pt x="218" y="159"/>
                    </a:lnTo>
                    <a:lnTo>
                      <a:pt x="220" y="157"/>
                    </a:lnTo>
                    <a:lnTo>
                      <a:pt x="230" y="153"/>
                    </a:lnTo>
                    <a:lnTo>
                      <a:pt x="244" y="148"/>
                    </a:lnTo>
                    <a:lnTo>
                      <a:pt x="261" y="140"/>
                    </a:lnTo>
                    <a:lnTo>
                      <a:pt x="278" y="130"/>
                    </a:lnTo>
                    <a:lnTo>
                      <a:pt x="294" y="123"/>
                    </a:lnTo>
                    <a:lnTo>
                      <a:pt x="306" y="113"/>
                    </a:lnTo>
                    <a:lnTo>
                      <a:pt x="313" y="107"/>
                    </a:lnTo>
                    <a:lnTo>
                      <a:pt x="320" y="100"/>
                    </a:lnTo>
                    <a:lnTo>
                      <a:pt x="324" y="90"/>
                    </a:lnTo>
                    <a:lnTo>
                      <a:pt x="328" y="82"/>
                    </a:lnTo>
                    <a:lnTo>
                      <a:pt x="330" y="71"/>
                    </a:lnTo>
                    <a:lnTo>
                      <a:pt x="330" y="67"/>
                    </a:lnTo>
                    <a:lnTo>
                      <a:pt x="330" y="61"/>
                    </a:lnTo>
                    <a:lnTo>
                      <a:pt x="328" y="57"/>
                    </a:lnTo>
                    <a:lnTo>
                      <a:pt x="324" y="52"/>
                    </a:lnTo>
                    <a:lnTo>
                      <a:pt x="320" y="48"/>
                    </a:lnTo>
                    <a:lnTo>
                      <a:pt x="313" y="44"/>
                    </a:lnTo>
                    <a:lnTo>
                      <a:pt x="306" y="40"/>
                    </a:lnTo>
                    <a:lnTo>
                      <a:pt x="296" y="36"/>
                    </a:lnTo>
                    <a:lnTo>
                      <a:pt x="274" y="31"/>
                    </a:lnTo>
                    <a:lnTo>
                      <a:pt x="249" y="25"/>
                    </a:lnTo>
                    <a:lnTo>
                      <a:pt x="226" y="19"/>
                    </a:lnTo>
                    <a:lnTo>
                      <a:pt x="202" y="13"/>
                    </a:lnTo>
                    <a:lnTo>
                      <a:pt x="178" y="8"/>
                    </a:lnTo>
                    <a:lnTo>
                      <a:pt x="156" y="4"/>
                    </a:lnTo>
                    <a:lnTo>
                      <a:pt x="137" y="2"/>
                    </a:lnTo>
                    <a:lnTo>
                      <a:pt x="119" y="0"/>
                    </a:lnTo>
                    <a:lnTo>
                      <a:pt x="102" y="0"/>
                    </a:lnTo>
                    <a:lnTo>
                      <a:pt x="85" y="2"/>
                    </a:lnTo>
                    <a:lnTo>
                      <a:pt x="64" y="4"/>
                    </a:lnTo>
                    <a:lnTo>
                      <a:pt x="43" y="8"/>
                    </a:lnTo>
                    <a:lnTo>
                      <a:pt x="26" y="13"/>
                    </a:lnTo>
                    <a:lnTo>
                      <a:pt x="12" y="23"/>
                    </a:lnTo>
                    <a:lnTo>
                      <a:pt x="7" y="29"/>
                    </a:lnTo>
                    <a:lnTo>
                      <a:pt x="2" y="34"/>
                    </a:lnTo>
                    <a:lnTo>
                      <a:pt x="0" y="42"/>
                    </a:lnTo>
                    <a:lnTo>
                      <a:pt x="0" y="50"/>
                    </a:lnTo>
                    <a:lnTo>
                      <a:pt x="0" y="69"/>
                    </a:lnTo>
                    <a:lnTo>
                      <a:pt x="0" y="88"/>
                    </a:lnTo>
                    <a:lnTo>
                      <a:pt x="0" y="107"/>
                    </a:lnTo>
                    <a:lnTo>
                      <a:pt x="0" y="125"/>
                    </a:lnTo>
                    <a:lnTo>
                      <a:pt x="0" y="142"/>
                    </a:lnTo>
                    <a:lnTo>
                      <a:pt x="0" y="155"/>
                    </a:lnTo>
                    <a:lnTo>
                      <a:pt x="0" y="163"/>
                    </a:lnTo>
                    <a:lnTo>
                      <a:pt x="0" y="167"/>
                    </a:lnTo>
                  </a:path>
                </a:pathLst>
              </a:custGeom>
              <a:solidFill>
                <a:srgbClr val="33669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2256" name="Freeform 30">
                <a:extLst>
                  <a:ext uri="{FF2B5EF4-FFF2-40B4-BE49-F238E27FC236}">
                    <a16:creationId xmlns:a16="http://schemas.microsoft.com/office/drawing/2014/main" id="{A2D96571-6119-49E6-ABAB-6C536EE4650D}"/>
                  </a:ext>
                </a:extLst>
              </p:cNvPr>
              <p:cNvSpPr>
                <a:spLocks/>
              </p:cNvSpPr>
              <p:nvPr/>
            </p:nvSpPr>
            <p:spPr bwMode="auto">
              <a:xfrm>
                <a:off x="1136" y="1282"/>
                <a:ext cx="331" cy="168"/>
              </a:xfrm>
              <a:custGeom>
                <a:avLst/>
                <a:gdLst>
                  <a:gd name="T0" fmla="*/ 0 w 331"/>
                  <a:gd name="T1" fmla="*/ 167 h 168"/>
                  <a:gd name="T2" fmla="*/ 5 w 331"/>
                  <a:gd name="T3" fmla="*/ 165 h 168"/>
                  <a:gd name="T4" fmla="*/ 19 w 331"/>
                  <a:gd name="T5" fmla="*/ 161 h 168"/>
                  <a:gd name="T6" fmla="*/ 43 w 331"/>
                  <a:gd name="T7" fmla="*/ 155 h 168"/>
                  <a:gd name="T8" fmla="*/ 74 w 331"/>
                  <a:gd name="T9" fmla="*/ 150 h 168"/>
                  <a:gd name="T10" fmla="*/ 109 w 331"/>
                  <a:gd name="T11" fmla="*/ 148 h 168"/>
                  <a:gd name="T12" fmla="*/ 143 w 331"/>
                  <a:gd name="T13" fmla="*/ 146 h 168"/>
                  <a:gd name="T14" fmla="*/ 163 w 331"/>
                  <a:gd name="T15" fmla="*/ 148 h 168"/>
                  <a:gd name="T16" fmla="*/ 180 w 331"/>
                  <a:gd name="T17" fmla="*/ 150 h 168"/>
                  <a:gd name="T18" fmla="*/ 200 w 331"/>
                  <a:gd name="T19" fmla="*/ 153 h 168"/>
                  <a:gd name="T20" fmla="*/ 218 w 331"/>
                  <a:gd name="T21" fmla="*/ 159 h 168"/>
                  <a:gd name="T22" fmla="*/ 220 w 331"/>
                  <a:gd name="T23" fmla="*/ 157 h 168"/>
                  <a:gd name="T24" fmla="*/ 230 w 331"/>
                  <a:gd name="T25" fmla="*/ 153 h 168"/>
                  <a:gd name="T26" fmla="*/ 244 w 331"/>
                  <a:gd name="T27" fmla="*/ 148 h 168"/>
                  <a:gd name="T28" fmla="*/ 261 w 331"/>
                  <a:gd name="T29" fmla="*/ 140 h 168"/>
                  <a:gd name="T30" fmla="*/ 278 w 331"/>
                  <a:gd name="T31" fmla="*/ 130 h 168"/>
                  <a:gd name="T32" fmla="*/ 294 w 331"/>
                  <a:gd name="T33" fmla="*/ 123 h 168"/>
                  <a:gd name="T34" fmla="*/ 306 w 331"/>
                  <a:gd name="T35" fmla="*/ 113 h 168"/>
                  <a:gd name="T36" fmla="*/ 313 w 331"/>
                  <a:gd name="T37" fmla="*/ 107 h 168"/>
                  <a:gd name="T38" fmla="*/ 320 w 331"/>
                  <a:gd name="T39" fmla="*/ 100 h 168"/>
                  <a:gd name="T40" fmla="*/ 324 w 331"/>
                  <a:gd name="T41" fmla="*/ 90 h 168"/>
                  <a:gd name="T42" fmla="*/ 328 w 331"/>
                  <a:gd name="T43" fmla="*/ 82 h 168"/>
                  <a:gd name="T44" fmla="*/ 330 w 331"/>
                  <a:gd name="T45" fmla="*/ 71 h 168"/>
                  <a:gd name="T46" fmla="*/ 330 w 331"/>
                  <a:gd name="T47" fmla="*/ 67 h 168"/>
                  <a:gd name="T48" fmla="*/ 330 w 331"/>
                  <a:gd name="T49" fmla="*/ 61 h 168"/>
                  <a:gd name="T50" fmla="*/ 328 w 331"/>
                  <a:gd name="T51" fmla="*/ 57 h 168"/>
                  <a:gd name="T52" fmla="*/ 324 w 331"/>
                  <a:gd name="T53" fmla="*/ 52 h 168"/>
                  <a:gd name="T54" fmla="*/ 320 w 331"/>
                  <a:gd name="T55" fmla="*/ 48 h 168"/>
                  <a:gd name="T56" fmla="*/ 313 w 331"/>
                  <a:gd name="T57" fmla="*/ 44 h 168"/>
                  <a:gd name="T58" fmla="*/ 306 w 331"/>
                  <a:gd name="T59" fmla="*/ 40 h 168"/>
                  <a:gd name="T60" fmla="*/ 296 w 331"/>
                  <a:gd name="T61" fmla="*/ 36 h 168"/>
                  <a:gd name="T62" fmla="*/ 274 w 331"/>
                  <a:gd name="T63" fmla="*/ 31 h 168"/>
                  <a:gd name="T64" fmla="*/ 249 w 331"/>
                  <a:gd name="T65" fmla="*/ 25 h 168"/>
                  <a:gd name="T66" fmla="*/ 226 w 331"/>
                  <a:gd name="T67" fmla="*/ 19 h 168"/>
                  <a:gd name="T68" fmla="*/ 202 w 331"/>
                  <a:gd name="T69" fmla="*/ 13 h 168"/>
                  <a:gd name="T70" fmla="*/ 178 w 331"/>
                  <a:gd name="T71" fmla="*/ 8 h 168"/>
                  <a:gd name="T72" fmla="*/ 156 w 331"/>
                  <a:gd name="T73" fmla="*/ 4 h 168"/>
                  <a:gd name="T74" fmla="*/ 137 w 331"/>
                  <a:gd name="T75" fmla="*/ 2 h 168"/>
                  <a:gd name="T76" fmla="*/ 119 w 331"/>
                  <a:gd name="T77" fmla="*/ 0 h 168"/>
                  <a:gd name="T78" fmla="*/ 102 w 331"/>
                  <a:gd name="T79" fmla="*/ 0 h 168"/>
                  <a:gd name="T80" fmla="*/ 85 w 331"/>
                  <a:gd name="T81" fmla="*/ 2 h 168"/>
                  <a:gd name="T82" fmla="*/ 64 w 331"/>
                  <a:gd name="T83" fmla="*/ 4 h 168"/>
                  <a:gd name="T84" fmla="*/ 43 w 331"/>
                  <a:gd name="T85" fmla="*/ 8 h 168"/>
                  <a:gd name="T86" fmla="*/ 26 w 331"/>
                  <a:gd name="T87" fmla="*/ 13 h 168"/>
                  <a:gd name="T88" fmla="*/ 12 w 331"/>
                  <a:gd name="T89" fmla="*/ 23 h 168"/>
                  <a:gd name="T90" fmla="*/ 7 w 331"/>
                  <a:gd name="T91" fmla="*/ 29 h 168"/>
                  <a:gd name="T92" fmla="*/ 2 w 331"/>
                  <a:gd name="T93" fmla="*/ 34 h 168"/>
                  <a:gd name="T94" fmla="*/ 0 w 331"/>
                  <a:gd name="T95" fmla="*/ 42 h 168"/>
                  <a:gd name="T96" fmla="*/ 0 w 331"/>
                  <a:gd name="T97" fmla="*/ 50 h 168"/>
                  <a:gd name="T98" fmla="*/ 0 w 331"/>
                  <a:gd name="T99" fmla="*/ 69 h 168"/>
                  <a:gd name="T100" fmla="*/ 0 w 331"/>
                  <a:gd name="T101" fmla="*/ 88 h 168"/>
                  <a:gd name="T102" fmla="*/ 0 w 331"/>
                  <a:gd name="T103" fmla="*/ 107 h 168"/>
                  <a:gd name="T104" fmla="*/ 0 w 331"/>
                  <a:gd name="T105" fmla="*/ 125 h 168"/>
                  <a:gd name="T106" fmla="*/ 0 w 331"/>
                  <a:gd name="T107" fmla="*/ 142 h 168"/>
                  <a:gd name="T108" fmla="*/ 0 w 331"/>
                  <a:gd name="T109" fmla="*/ 155 h 168"/>
                  <a:gd name="T110" fmla="*/ 0 w 331"/>
                  <a:gd name="T111" fmla="*/ 163 h 168"/>
                  <a:gd name="T112" fmla="*/ 0 w 331"/>
                  <a:gd name="T113" fmla="*/ 167 h 16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31" h="168">
                    <a:moveTo>
                      <a:pt x="0" y="167"/>
                    </a:moveTo>
                    <a:lnTo>
                      <a:pt x="5" y="165"/>
                    </a:lnTo>
                    <a:lnTo>
                      <a:pt x="19" y="161"/>
                    </a:lnTo>
                    <a:lnTo>
                      <a:pt x="43" y="155"/>
                    </a:lnTo>
                    <a:lnTo>
                      <a:pt x="74" y="150"/>
                    </a:lnTo>
                    <a:lnTo>
                      <a:pt x="109" y="148"/>
                    </a:lnTo>
                    <a:lnTo>
                      <a:pt x="143" y="146"/>
                    </a:lnTo>
                    <a:lnTo>
                      <a:pt x="163" y="148"/>
                    </a:lnTo>
                    <a:lnTo>
                      <a:pt x="180" y="150"/>
                    </a:lnTo>
                    <a:lnTo>
                      <a:pt x="200" y="153"/>
                    </a:lnTo>
                    <a:lnTo>
                      <a:pt x="218" y="159"/>
                    </a:lnTo>
                    <a:lnTo>
                      <a:pt x="220" y="157"/>
                    </a:lnTo>
                    <a:lnTo>
                      <a:pt x="230" y="153"/>
                    </a:lnTo>
                    <a:lnTo>
                      <a:pt x="244" y="148"/>
                    </a:lnTo>
                    <a:lnTo>
                      <a:pt x="261" y="140"/>
                    </a:lnTo>
                    <a:lnTo>
                      <a:pt x="278" y="130"/>
                    </a:lnTo>
                    <a:lnTo>
                      <a:pt x="294" y="123"/>
                    </a:lnTo>
                    <a:lnTo>
                      <a:pt x="306" y="113"/>
                    </a:lnTo>
                    <a:lnTo>
                      <a:pt x="313" y="107"/>
                    </a:lnTo>
                    <a:lnTo>
                      <a:pt x="320" y="100"/>
                    </a:lnTo>
                    <a:lnTo>
                      <a:pt x="324" y="90"/>
                    </a:lnTo>
                    <a:lnTo>
                      <a:pt x="328" y="82"/>
                    </a:lnTo>
                    <a:lnTo>
                      <a:pt x="330" y="71"/>
                    </a:lnTo>
                    <a:lnTo>
                      <a:pt x="330" y="67"/>
                    </a:lnTo>
                    <a:lnTo>
                      <a:pt x="330" y="61"/>
                    </a:lnTo>
                    <a:lnTo>
                      <a:pt x="328" y="57"/>
                    </a:lnTo>
                    <a:lnTo>
                      <a:pt x="324" y="52"/>
                    </a:lnTo>
                    <a:lnTo>
                      <a:pt x="320" y="48"/>
                    </a:lnTo>
                    <a:lnTo>
                      <a:pt x="313" y="44"/>
                    </a:lnTo>
                    <a:lnTo>
                      <a:pt x="306" y="40"/>
                    </a:lnTo>
                    <a:lnTo>
                      <a:pt x="296" y="36"/>
                    </a:lnTo>
                    <a:lnTo>
                      <a:pt x="274" y="31"/>
                    </a:lnTo>
                    <a:lnTo>
                      <a:pt x="249" y="25"/>
                    </a:lnTo>
                    <a:lnTo>
                      <a:pt x="226" y="19"/>
                    </a:lnTo>
                    <a:lnTo>
                      <a:pt x="202" y="13"/>
                    </a:lnTo>
                    <a:lnTo>
                      <a:pt x="178" y="8"/>
                    </a:lnTo>
                    <a:lnTo>
                      <a:pt x="156" y="4"/>
                    </a:lnTo>
                    <a:lnTo>
                      <a:pt x="137" y="2"/>
                    </a:lnTo>
                    <a:lnTo>
                      <a:pt x="119" y="0"/>
                    </a:lnTo>
                    <a:lnTo>
                      <a:pt x="102" y="0"/>
                    </a:lnTo>
                    <a:lnTo>
                      <a:pt x="85" y="2"/>
                    </a:lnTo>
                    <a:lnTo>
                      <a:pt x="64" y="4"/>
                    </a:lnTo>
                    <a:lnTo>
                      <a:pt x="43" y="8"/>
                    </a:lnTo>
                    <a:lnTo>
                      <a:pt x="26" y="13"/>
                    </a:lnTo>
                    <a:lnTo>
                      <a:pt x="12" y="23"/>
                    </a:lnTo>
                    <a:lnTo>
                      <a:pt x="7" y="29"/>
                    </a:lnTo>
                    <a:lnTo>
                      <a:pt x="2" y="34"/>
                    </a:lnTo>
                    <a:lnTo>
                      <a:pt x="0" y="42"/>
                    </a:lnTo>
                    <a:lnTo>
                      <a:pt x="0" y="50"/>
                    </a:lnTo>
                    <a:lnTo>
                      <a:pt x="0" y="69"/>
                    </a:lnTo>
                    <a:lnTo>
                      <a:pt x="0" y="88"/>
                    </a:lnTo>
                    <a:lnTo>
                      <a:pt x="0" y="107"/>
                    </a:lnTo>
                    <a:lnTo>
                      <a:pt x="0" y="125"/>
                    </a:lnTo>
                    <a:lnTo>
                      <a:pt x="0" y="142"/>
                    </a:lnTo>
                    <a:lnTo>
                      <a:pt x="0" y="155"/>
                    </a:lnTo>
                    <a:lnTo>
                      <a:pt x="0" y="163"/>
                    </a:lnTo>
                    <a:lnTo>
                      <a:pt x="0" y="16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2257" name="Freeform 31">
                <a:extLst>
                  <a:ext uri="{FF2B5EF4-FFF2-40B4-BE49-F238E27FC236}">
                    <a16:creationId xmlns:a16="http://schemas.microsoft.com/office/drawing/2014/main" id="{7842336A-8C20-4B0C-8C10-AD31DA2ABD4E}"/>
                  </a:ext>
                </a:extLst>
              </p:cNvPr>
              <p:cNvSpPr>
                <a:spLocks/>
              </p:cNvSpPr>
              <p:nvPr/>
            </p:nvSpPr>
            <p:spPr bwMode="auto">
              <a:xfrm>
                <a:off x="954" y="1422"/>
                <a:ext cx="458" cy="176"/>
              </a:xfrm>
              <a:custGeom>
                <a:avLst/>
                <a:gdLst>
                  <a:gd name="T0" fmla="*/ 107 w 458"/>
                  <a:gd name="T1" fmla="*/ 142 h 176"/>
                  <a:gd name="T2" fmla="*/ 102 w 458"/>
                  <a:gd name="T3" fmla="*/ 132 h 176"/>
                  <a:gd name="T4" fmla="*/ 91 w 458"/>
                  <a:gd name="T5" fmla="*/ 119 h 176"/>
                  <a:gd name="T6" fmla="*/ 85 w 458"/>
                  <a:gd name="T7" fmla="*/ 102 h 176"/>
                  <a:gd name="T8" fmla="*/ 91 w 458"/>
                  <a:gd name="T9" fmla="*/ 119 h 176"/>
                  <a:gd name="T10" fmla="*/ 74 w 458"/>
                  <a:gd name="T11" fmla="*/ 115 h 176"/>
                  <a:gd name="T12" fmla="*/ 91 w 458"/>
                  <a:gd name="T13" fmla="*/ 92 h 176"/>
                  <a:gd name="T14" fmla="*/ 141 w 458"/>
                  <a:gd name="T15" fmla="*/ 161 h 176"/>
                  <a:gd name="T16" fmla="*/ 85 w 458"/>
                  <a:gd name="T17" fmla="*/ 75 h 176"/>
                  <a:gd name="T18" fmla="*/ 141 w 458"/>
                  <a:gd name="T19" fmla="*/ 150 h 176"/>
                  <a:gd name="T20" fmla="*/ 124 w 458"/>
                  <a:gd name="T21" fmla="*/ 165 h 176"/>
                  <a:gd name="T22" fmla="*/ 130 w 458"/>
                  <a:gd name="T23" fmla="*/ 163 h 176"/>
                  <a:gd name="T24" fmla="*/ 139 w 458"/>
                  <a:gd name="T25" fmla="*/ 159 h 176"/>
                  <a:gd name="T26" fmla="*/ 147 w 458"/>
                  <a:gd name="T27" fmla="*/ 153 h 176"/>
                  <a:gd name="T28" fmla="*/ 141 w 458"/>
                  <a:gd name="T29" fmla="*/ 150 h 176"/>
                  <a:gd name="T30" fmla="*/ 130 w 458"/>
                  <a:gd name="T31" fmla="*/ 146 h 176"/>
                  <a:gd name="T32" fmla="*/ 117 w 458"/>
                  <a:gd name="T33" fmla="*/ 144 h 176"/>
                  <a:gd name="T34" fmla="*/ 111 w 458"/>
                  <a:gd name="T35" fmla="*/ 142 h 176"/>
                  <a:gd name="T36" fmla="*/ 107 w 458"/>
                  <a:gd name="T37" fmla="*/ 142 h 176"/>
                  <a:gd name="T38" fmla="*/ 113 w 458"/>
                  <a:gd name="T39" fmla="*/ 115 h 176"/>
                  <a:gd name="T40" fmla="*/ 119 w 458"/>
                  <a:gd name="T41" fmla="*/ 132 h 176"/>
                  <a:gd name="T42" fmla="*/ 124 w 458"/>
                  <a:gd name="T43" fmla="*/ 100 h 176"/>
                  <a:gd name="T44" fmla="*/ 124 w 458"/>
                  <a:gd name="T45" fmla="*/ 100 h 176"/>
                  <a:gd name="T46" fmla="*/ 91 w 458"/>
                  <a:gd name="T47" fmla="*/ 86 h 176"/>
                  <a:gd name="T48" fmla="*/ 81 w 458"/>
                  <a:gd name="T49" fmla="*/ 69 h 176"/>
                  <a:gd name="T50" fmla="*/ 50 w 458"/>
                  <a:gd name="T51" fmla="*/ 82 h 176"/>
                  <a:gd name="T52" fmla="*/ 28 w 458"/>
                  <a:gd name="T53" fmla="*/ 82 h 176"/>
                  <a:gd name="T54" fmla="*/ 45 w 458"/>
                  <a:gd name="T55" fmla="*/ 69 h 176"/>
                  <a:gd name="T56" fmla="*/ 28 w 458"/>
                  <a:gd name="T57" fmla="*/ 82 h 176"/>
                  <a:gd name="T58" fmla="*/ 95 w 458"/>
                  <a:gd name="T59" fmla="*/ 46 h 176"/>
                  <a:gd name="T60" fmla="*/ 130 w 458"/>
                  <a:gd name="T61" fmla="*/ 59 h 176"/>
                  <a:gd name="T62" fmla="*/ 130 w 458"/>
                  <a:gd name="T63" fmla="*/ 59 h 176"/>
                  <a:gd name="T64" fmla="*/ 130 w 458"/>
                  <a:gd name="T65" fmla="*/ 29 h 176"/>
                  <a:gd name="T66" fmla="*/ 159 w 458"/>
                  <a:gd name="T67" fmla="*/ 46 h 176"/>
                  <a:gd name="T68" fmla="*/ 130 w 458"/>
                  <a:gd name="T69" fmla="*/ 29 h 176"/>
                  <a:gd name="T70" fmla="*/ 159 w 458"/>
                  <a:gd name="T71" fmla="*/ 46 h 176"/>
                  <a:gd name="T72" fmla="*/ 204 w 458"/>
                  <a:gd name="T73" fmla="*/ 15 h 176"/>
                  <a:gd name="T74" fmla="*/ 204 w 458"/>
                  <a:gd name="T75" fmla="*/ 15 h 176"/>
                  <a:gd name="T76" fmla="*/ 200 w 458"/>
                  <a:gd name="T77" fmla="*/ 36 h 176"/>
                  <a:gd name="T78" fmla="*/ 221 w 458"/>
                  <a:gd name="T79" fmla="*/ 36 h 176"/>
                  <a:gd name="T80" fmla="*/ 221 w 458"/>
                  <a:gd name="T81" fmla="*/ 15 h 176"/>
                  <a:gd name="T82" fmla="*/ 273 w 458"/>
                  <a:gd name="T83" fmla="*/ 13 h 176"/>
                  <a:gd name="T84" fmla="*/ 302 w 458"/>
                  <a:gd name="T85" fmla="*/ 6 h 176"/>
                  <a:gd name="T86" fmla="*/ 337 w 458"/>
                  <a:gd name="T87" fmla="*/ 33 h 176"/>
                  <a:gd name="T88" fmla="*/ 400 w 458"/>
                  <a:gd name="T89" fmla="*/ 36 h 176"/>
                  <a:gd name="T90" fmla="*/ 400 w 458"/>
                  <a:gd name="T91" fmla="*/ 36 h 176"/>
                  <a:gd name="T92" fmla="*/ 434 w 458"/>
                  <a:gd name="T93" fmla="*/ 19 h 176"/>
                  <a:gd name="T94" fmla="*/ 365 w 458"/>
                  <a:gd name="T95" fmla="*/ 36 h 176"/>
                  <a:gd name="T96" fmla="*/ 358 w 458"/>
                  <a:gd name="T97" fmla="*/ 13 h 176"/>
                  <a:gd name="T98" fmla="*/ 325 w 458"/>
                  <a:gd name="T99" fmla="*/ 19 h 176"/>
                  <a:gd name="T100" fmla="*/ 302 w 458"/>
                  <a:gd name="T101" fmla="*/ 6 h 176"/>
                  <a:gd name="T102" fmla="*/ 285 w 458"/>
                  <a:gd name="T103" fmla="*/ 0 h 176"/>
                  <a:gd name="T104" fmla="*/ 325 w 458"/>
                  <a:gd name="T105" fmla="*/ 19 h 176"/>
                  <a:gd name="T106" fmla="*/ 261 w 458"/>
                  <a:gd name="T107" fmla="*/ 23 h 176"/>
                  <a:gd name="T108" fmla="*/ 183 w 458"/>
                  <a:gd name="T109" fmla="*/ 27 h 176"/>
                  <a:gd name="T110" fmla="*/ 113 w 458"/>
                  <a:gd name="T111" fmla="*/ 50 h 176"/>
                  <a:gd name="T112" fmla="*/ 102 w 458"/>
                  <a:gd name="T113" fmla="*/ 63 h 176"/>
                  <a:gd name="T114" fmla="*/ 74 w 458"/>
                  <a:gd name="T115" fmla="*/ 59 h 176"/>
                  <a:gd name="T116" fmla="*/ 81 w 458"/>
                  <a:gd name="T117" fmla="*/ 69 h 176"/>
                  <a:gd name="T118" fmla="*/ 130 w 458"/>
                  <a:gd name="T119" fmla="*/ 59 h 1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58" h="176">
                    <a:moveTo>
                      <a:pt x="91" y="155"/>
                    </a:moveTo>
                    <a:lnTo>
                      <a:pt x="107" y="142"/>
                    </a:lnTo>
                    <a:lnTo>
                      <a:pt x="81" y="146"/>
                    </a:lnTo>
                    <a:lnTo>
                      <a:pt x="102" y="132"/>
                    </a:lnTo>
                    <a:lnTo>
                      <a:pt x="67" y="129"/>
                    </a:lnTo>
                    <a:lnTo>
                      <a:pt x="91" y="119"/>
                    </a:lnTo>
                    <a:lnTo>
                      <a:pt x="74" y="115"/>
                    </a:lnTo>
                    <a:lnTo>
                      <a:pt x="85" y="102"/>
                    </a:lnTo>
                    <a:lnTo>
                      <a:pt x="74" y="115"/>
                    </a:lnTo>
                    <a:lnTo>
                      <a:pt x="91" y="119"/>
                    </a:lnTo>
                    <a:lnTo>
                      <a:pt x="67" y="129"/>
                    </a:lnTo>
                    <a:lnTo>
                      <a:pt x="74" y="115"/>
                    </a:lnTo>
                    <a:lnTo>
                      <a:pt x="62" y="102"/>
                    </a:lnTo>
                    <a:lnTo>
                      <a:pt x="91" y="92"/>
                    </a:lnTo>
                    <a:lnTo>
                      <a:pt x="67" y="86"/>
                    </a:lnTo>
                    <a:lnTo>
                      <a:pt x="141" y="161"/>
                    </a:lnTo>
                    <a:lnTo>
                      <a:pt x="124" y="175"/>
                    </a:lnTo>
                    <a:lnTo>
                      <a:pt x="85" y="75"/>
                    </a:lnTo>
                    <a:lnTo>
                      <a:pt x="124" y="175"/>
                    </a:lnTo>
                    <a:lnTo>
                      <a:pt x="141" y="150"/>
                    </a:lnTo>
                    <a:lnTo>
                      <a:pt x="113" y="152"/>
                    </a:lnTo>
                    <a:lnTo>
                      <a:pt x="124" y="165"/>
                    </a:lnTo>
                    <a:lnTo>
                      <a:pt x="126" y="165"/>
                    </a:lnTo>
                    <a:lnTo>
                      <a:pt x="130" y="163"/>
                    </a:lnTo>
                    <a:lnTo>
                      <a:pt x="135" y="161"/>
                    </a:lnTo>
                    <a:lnTo>
                      <a:pt x="139" y="159"/>
                    </a:lnTo>
                    <a:lnTo>
                      <a:pt x="143" y="157"/>
                    </a:lnTo>
                    <a:lnTo>
                      <a:pt x="147" y="153"/>
                    </a:lnTo>
                    <a:lnTo>
                      <a:pt x="145" y="152"/>
                    </a:lnTo>
                    <a:lnTo>
                      <a:pt x="141" y="150"/>
                    </a:lnTo>
                    <a:lnTo>
                      <a:pt x="135" y="148"/>
                    </a:lnTo>
                    <a:lnTo>
                      <a:pt x="130" y="146"/>
                    </a:lnTo>
                    <a:lnTo>
                      <a:pt x="124" y="144"/>
                    </a:lnTo>
                    <a:lnTo>
                      <a:pt x="117" y="144"/>
                    </a:lnTo>
                    <a:lnTo>
                      <a:pt x="113" y="142"/>
                    </a:lnTo>
                    <a:lnTo>
                      <a:pt x="111" y="142"/>
                    </a:lnTo>
                    <a:lnTo>
                      <a:pt x="109" y="142"/>
                    </a:lnTo>
                    <a:lnTo>
                      <a:pt x="107" y="142"/>
                    </a:lnTo>
                    <a:lnTo>
                      <a:pt x="137" y="132"/>
                    </a:lnTo>
                    <a:lnTo>
                      <a:pt x="113" y="115"/>
                    </a:lnTo>
                    <a:lnTo>
                      <a:pt x="137" y="123"/>
                    </a:lnTo>
                    <a:lnTo>
                      <a:pt x="119" y="132"/>
                    </a:lnTo>
                    <a:lnTo>
                      <a:pt x="113" y="115"/>
                    </a:lnTo>
                    <a:lnTo>
                      <a:pt x="124" y="100"/>
                    </a:lnTo>
                    <a:lnTo>
                      <a:pt x="85" y="96"/>
                    </a:lnTo>
                    <a:lnTo>
                      <a:pt x="124" y="100"/>
                    </a:lnTo>
                    <a:lnTo>
                      <a:pt x="119" y="86"/>
                    </a:lnTo>
                    <a:lnTo>
                      <a:pt x="91" y="86"/>
                    </a:lnTo>
                    <a:lnTo>
                      <a:pt x="119" y="86"/>
                    </a:lnTo>
                    <a:lnTo>
                      <a:pt x="81" y="69"/>
                    </a:lnTo>
                    <a:lnTo>
                      <a:pt x="91" y="86"/>
                    </a:lnTo>
                    <a:lnTo>
                      <a:pt x="50" y="82"/>
                    </a:lnTo>
                    <a:lnTo>
                      <a:pt x="74" y="59"/>
                    </a:lnTo>
                    <a:lnTo>
                      <a:pt x="28" y="82"/>
                    </a:lnTo>
                    <a:lnTo>
                      <a:pt x="85" y="96"/>
                    </a:lnTo>
                    <a:lnTo>
                      <a:pt x="45" y="69"/>
                    </a:lnTo>
                    <a:lnTo>
                      <a:pt x="0" y="69"/>
                    </a:lnTo>
                    <a:lnTo>
                      <a:pt x="28" y="82"/>
                    </a:lnTo>
                    <a:lnTo>
                      <a:pt x="50" y="82"/>
                    </a:lnTo>
                    <a:lnTo>
                      <a:pt x="95" y="46"/>
                    </a:lnTo>
                    <a:lnTo>
                      <a:pt x="81" y="69"/>
                    </a:lnTo>
                    <a:lnTo>
                      <a:pt x="130" y="59"/>
                    </a:lnTo>
                    <a:lnTo>
                      <a:pt x="95" y="46"/>
                    </a:lnTo>
                    <a:lnTo>
                      <a:pt x="130" y="59"/>
                    </a:lnTo>
                    <a:lnTo>
                      <a:pt x="159" y="33"/>
                    </a:lnTo>
                    <a:lnTo>
                      <a:pt x="130" y="29"/>
                    </a:lnTo>
                    <a:lnTo>
                      <a:pt x="130" y="50"/>
                    </a:lnTo>
                    <a:lnTo>
                      <a:pt x="159" y="46"/>
                    </a:lnTo>
                    <a:lnTo>
                      <a:pt x="159" y="33"/>
                    </a:lnTo>
                    <a:lnTo>
                      <a:pt x="130" y="29"/>
                    </a:lnTo>
                    <a:lnTo>
                      <a:pt x="119" y="40"/>
                    </a:lnTo>
                    <a:lnTo>
                      <a:pt x="159" y="46"/>
                    </a:lnTo>
                    <a:lnTo>
                      <a:pt x="200" y="36"/>
                    </a:lnTo>
                    <a:lnTo>
                      <a:pt x="204" y="15"/>
                    </a:lnTo>
                    <a:lnTo>
                      <a:pt x="176" y="13"/>
                    </a:lnTo>
                    <a:lnTo>
                      <a:pt x="204" y="15"/>
                    </a:lnTo>
                    <a:lnTo>
                      <a:pt x="221" y="15"/>
                    </a:lnTo>
                    <a:lnTo>
                      <a:pt x="200" y="36"/>
                    </a:lnTo>
                    <a:lnTo>
                      <a:pt x="183" y="40"/>
                    </a:lnTo>
                    <a:lnTo>
                      <a:pt x="221" y="36"/>
                    </a:lnTo>
                    <a:lnTo>
                      <a:pt x="183" y="27"/>
                    </a:lnTo>
                    <a:lnTo>
                      <a:pt x="221" y="15"/>
                    </a:lnTo>
                    <a:lnTo>
                      <a:pt x="239" y="33"/>
                    </a:lnTo>
                    <a:lnTo>
                      <a:pt x="273" y="13"/>
                    </a:lnTo>
                    <a:lnTo>
                      <a:pt x="273" y="33"/>
                    </a:lnTo>
                    <a:lnTo>
                      <a:pt x="302" y="6"/>
                    </a:lnTo>
                    <a:lnTo>
                      <a:pt x="337" y="6"/>
                    </a:lnTo>
                    <a:lnTo>
                      <a:pt x="337" y="33"/>
                    </a:lnTo>
                    <a:lnTo>
                      <a:pt x="365" y="36"/>
                    </a:lnTo>
                    <a:lnTo>
                      <a:pt x="400" y="36"/>
                    </a:lnTo>
                    <a:lnTo>
                      <a:pt x="457" y="15"/>
                    </a:lnTo>
                    <a:lnTo>
                      <a:pt x="400" y="36"/>
                    </a:lnTo>
                    <a:lnTo>
                      <a:pt x="417" y="19"/>
                    </a:lnTo>
                    <a:lnTo>
                      <a:pt x="434" y="19"/>
                    </a:lnTo>
                    <a:lnTo>
                      <a:pt x="358" y="13"/>
                    </a:lnTo>
                    <a:lnTo>
                      <a:pt x="365" y="36"/>
                    </a:lnTo>
                    <a:lnTo>
                      <a:pt x="308" y="19"/>
                    </a:lnTo>
                    <a:lnTo>
                      <a:pt x="358" y="13"/>
                    </a:lnTo>
                    <a:lnTo>
                      <a:pt x="302" y="6"/>
                    </a:lnTo>
                    <a:lnTo>
                      <a:pt x="325" y="19"/>
                    </a:lnTo>
                    <a:lnTo>
                      <a:pt x="358" y="13"/>
                    </a:lnTo>
                    <a:lnTo>
                      <a:pt x="302" y="6"/>
                    </a:lnTo>
                    <a:lnTo>
                      <a:pt x="308" y="19"/>
                    </a:lnTo>
                    <a:lnTo>
                      <a:pt x="285" y="0"/>
                    </a:lnTo>
                    <a:lnTo>
                      <a:pt x="273" y="33"/>
                    </a:lnTo>
                    <a:lnTo>
                      <a:pt x="325" y="19"/>
                    </a:lnTo>
                    <a:lnTo>
                      <a:pt x="239" y="13"/>
                    </a:lnTo>
                    <a:lnTo>
                      <a:pt x="261" y="23"/>
                    </a:lnTo>
                    <a:lnTo>
                      <a:pt x="204" y="15"/>
                    </a:lnTo>
                    <a:lnTo>
                      <a:pt x="183" y="27"/>
                    </a:lnTo>
                    <a:lnTo>
                      <a:pt x="119" y="40"/>
                    </a:lnTo>
                    <a:lnTo>
                      <a:pt x="113" y="50"/>
                    </a:lnTo>
                    <a:lnTo>
                      <a:pt x="74" y="59"/>
                    </a:lnTo>
                    <a:lnTo>
                      <a:pt x="102" y="63"/>
                    </a:lnTo>
                    <a:lnTo>
                      <a:pt x="0" y="69"/>
                    </a:lnTo>
                    <a:lnTo>
                      <a:pt x="74" y="59"/>
                    </a:lnTo>
                    <a:lnTo>
                      <a:pt x="67" y="40"/>
                    </a:lnTo>
                    <a:lnTo>
                      <a:pt x="81" y="69"/>
                    </a:lnTo>
                    <a:lnTo>
                      <a:pt x="57" y="59"/>
                    </a:lnTo>
                    <a:lnTo>
                      <a:pt x="130" y="5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2258" name="Freeform 32">
                <a:extLst>
                  <a:ext uri="{FF2B5EF4-FFF2-40B4-BE49-F238E27FC236}">
                    <a16:creationId xmlns:a16="http://schemas.microsoft.com/office/drawing/2014/main" id="{8450648E-7984-4F88-985D-77EBCCDE440B}"/>
                  </a:ext>
                </a:extLst>
              </p:cNvPr>
              <p:cNvSpPr>
                <a:spLocks/>
              </p:cNvSpPr>
              <p:nvPr/>
            </p:nvSpPr>
            <p:spPr bwMode="auto">
              <a:xfrm>
                <a:off x="1014" y="3793"/>
                <a:ext cx="767" cy="160"/>
              </a:xfrm>
              <a:custGeom>
                <a:avLst/>
                <a:gdLst>
                  <a:gd name="T0" fmla="*/ 80 w 767"/>
                  <a:gd name="T1" fmla="*/ 27 h 160"/>
                  <a:gd name="T2" fmla="*/ 79 w 767"/>
                  <a:gd name="T3" fmla="*/ 29 h 160"/>
                  <a:gd name="T4" fmla="*/ 68 w 767"/>
                  <a:gd name="T5" fmla="*/ 35 h 160"/>
                  <a:gd name="T6" fmla="*/ 54 w 767"/>
                  <a:gd name="T7" fmla="*/ 44 h 160"/>
                  <a:gd name="T8" fmla="*/ 37 w 767"/>
                  <a:gd name="T9" fmla="*/ 56 h 160"/>
                  <a:gd name="T10" fmla="*/ 23 w 767"/>
                  <a:gd name="T11" fmla="*/ 69 h 160"/>
                  <a:gd name="T12" fmla="*/ 11 w 767"/>
                  <a:gd name="T13" fmla="*/ 85 h 160"/>
                  <a:gd name="T14" fmla="*/ 5 w 767"/>
                  <a:gd name="T15" fmla="*/ 92 h 160"/>
                  <a:gd name="T16" fmla="*/ 2 w 767"/>
                  <a:gd name="T17" fmla="*/ 102 h 160"/>
                  <a:gd name="T18" fmla="*/ 0 w 767"/>
                  <a:gd name="T19" fmla="*/ 110 h 160"/>
                  <a:gd name="T20" fmla="*/ 0 w 767"/>
                  <a:gd name="T21" fmla="*/ 117 h 160"/>
                  <a:gd name="T22" fmla="*/ 2 w 767"/>
                  <a:gd name="T23" fmla="*/ 133 h 160"/>
                  <a:gd name="T24" fmla="*/ 5 w 767"/>
                  <a:gd name="T25" fmla="*/ 140 h 160"/>
                  <a:gd name="T26" fmla="*/ 5 w 767"/>
                  <a:gd name="T27" fmla="*/ 144 h 160"/>
                  <a:gd name="T28" fmla="*/ 5 w 767"/>
                  <a:gd name="T29" fmla="*/ 146 h 160"/>
                  <a:gd name="T30" fmla="*/ 2 w 767"/>
                  <a:gd name="T31" fmla="*/ 144 h 160"/>
                  <a:gd name="T32" fmla="*/ 2 w 767"/>
                  <a:gd name="T33" fmla="*/ 142 h 160"/>
                  <a:gd name="T34" fmla="*/ 0 w 767"/>
                  <a:gd name="T35" fmla="*/ 140 h 160"/>
                  <a:gd name="T36" fmla="*/ 0 w 767"/>
                  <a:gd name="T37" fmla="*/ 138 h 160"/>
                  <a:gd name="T38" fmla="*/ 259 w 767"/>
                  <a:gd name="T39" fmla="*/ 154 h 160"/>
                  <a:gd name="T40" fmla="*/ 259 w 767"/>
                  <a:gd name="T41" fmla="*/ 123 h 160"/>
                  <a:gd name="T42" fmla="*/ 307 w 767"/>
                  <a:gd name="T43" fmla="*/ 159 h 160"/>
                  <a:gd name="T44" fmla="*/ 766 w 767"/>
                  <a:gd name="T45" fmla="*/ 148 h 160"/>
                  <a:gd name="T46" fmla="*/ 766 w 767"/>
                  <a:gd name="T47" fmla="*/ 142 h 160"/>
                  <a:gd name="T48" fmla="*/ 764 w 767"/>
                  <a:gd name="T49" fmla="*/ 123 h 160"/>
                  <a:gd name="T50" fmla="*/ 759 w 767"/>
                  <a:gd name="T51" fmla="*/ 112 h 160"/>
                  <a:gd name="T52" fmla="*/ 750 w 767"/>
                  <a:gd name="T53" fmla="*/ 98 h 160"/>
                  <a:gd name="T54" fmla="*/ 740 w 767"/>
                  <a:gd name="T55" fmla="*/ 85 h 160"/>
                  <a:gd name="T56" fmla="*/ 724 w 767"/>
                  <a:gd name="T57" fmla="*/ 69 h 160"/>
                  <a:gd name="T58" fmla="*/ 705 w 767"/>
                  <a:gd name="T59" fmla="*/ 56 h 160"/>
                  <a:gd name="T60" fmla="*/ 679 w 767"/>
                  <a:gd name="T61" fmla="*/ 42 h 160"/>
                  <a:gd name="T62" fmla="*/ 646 w 767"/>
                  <a:gd name="T63" fmla="*/ 29 h 160"/>
                  <a:gd name="T64" fmla="*/ 607 w 767"/>
                  <a:gd name="T65" fmla="*/ 18 h 160"/>
                  <a:gd name="T66" fmla="*/ 559 w 767"/>
                  <a:gd name="T67" fmla="*/ 10 h 160"/>
                  <a:gd name="T68" fmla="*/ 503 w 767"/>
                  <a:gd name="T69" fmla="*/ 4 h 160"/>
                  <a:gd name="T70" fmla="*/ 440 w 767"/>
                  <a:gd name="T71" fmla="*/ 0 h 160"/>
                  <a:gd name="T72" fmla="*/ 364 w 767"/>
                  <a:gd name="T73" fmla="*/ 2 h 160"/>
                  <a:gd name="T74" fmla="*/ 229 w 767"/>
                  <a:gd name="T75" fmla="*/ 8 h 160"/>
                  <a:gd name="T76" fmla="*/ 139 w 767"/>
                  <a:gd name="T77" fmla="*/ 12 h 160"/>
                  <a:gd name="T78" fmla="*/ 87 w 767"/>
                  <a:gd name="T79" fmla="*/ 16 h 160"/>
                  <a:gd name="T80" fmla="*/ 63 w 767"/>
                  <a:gd name="T81" fmla="*/ 19 h 160"/>
                  <a:gd name="T82" fmla="*/ 59 w 767"/>
                  <a:gd name="T83" fmla="*/ 21 h 160"/>
                  <a:gd name="T84" fmla="*/ 59 w 767"/>
                  <a:gd name="T85" fmla="*/ 23 h 160"/>
                  <a:gd name="T86" fmla="*/ 61 w 767"/>
                  <a:gd name="T87" fmla="*/ 23 h 160"/>
                  <a:gd name="T88" fmla="*/ 66 w 767"/>
                  <a:gd name="T89" fmla="*/ 25 h 160"/>
                  <a:gd name="T90" fmla="*/ 77 w 767"/>
                  <a:gd name="T91" fmla="*/ 27 h 160"/>
                  <a:gd name="T92" fmla="*/ 80 w 767"/>
                  <a:gd name="T93" fmla="*/ 27 h 16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67" h="160">
                    <a:moveTo>
                      <a:pt x="80" y="27"/>
                    </a:moveTo>
                    <a:lnTo>
                      <a:pt x="79" y="29"/>
                    </a:lnTo>
                    <a:lnTo>
                      <a:pt x="68" y="35"/>
                    </a:lnTo>
                    <a:lnTo>
                      <a:pt x="54" y="44"/>
                    </a:lnTo>
                    <a:lnTo>
                      <a:pt x="37" y="56"/>
                    </a:lnTo>
                    <a:lnTo>
                      <a:pt x="23" y="69"/>
                    </a:lnTo>
                    <a:lnTo>
                      <a:pt x="11" y="85"/>
                    </a:lnTo>
                    <a:lnTo>
                      <a:pt x="5" y="92"/>
                    </a:lnTo>
                    <a:lnTo>
                      <a:pt x="2" y="102"/>
                    </a:lnTo>
                    <a:lnTo>
                      <a:pt x="0" y="110"/>
                    </a:lnTo>
                    <a:lnTo>
                      <a:pt x="0" y="117"/>
                    </a:lnTo>
                    <a:lnTo>
                      <a:pt x="2" y="133"/>
                    </a:lnTo>
                    <a:lnTo>
                      <a:pt x="5" y="140"/>
                    </a:lnTo>
                    <a:lnTo>
                      <a:pt x="5" y="144"/>
                    </a:lnTo>
                    <a:lnTo>
                      <a:pt x="5" y="146"/>
                    </a:lnTo>
                    <a:lnTo>
                      <a:pt x="2" y="144"/>
                    </a:lnTo>
                    <a:lnTo>
                      <a:pt x="2" y="142"/>
                    </a:lnTo>
                    <a:lnTo>
                      <a:pt x="0" y="140"/>
                    </a:lnTo>
                    <a:lnTo>
                      <a:pt x="0" y="138"/>
                    </a:lnTo>
                    <a:lnTo>
                      <a:pt x="259" y="154"/>
                    </a:lnTo>
                    <a:lnTo>
                      <a:pt x="259" y="123"/>
                    </a:lnTo>
                    <a:lnTo>
                      <a:pt x="307" y="159"/>
                    </a:lnTo>
                    <a:lnTo>
                      <a:pt x="766" y="148"/>
                    </a:lnTo>
                    <a:lnTo>
                      <a:pt x="766" y="142"/>
                    </a:lnTo>
                    <a:lnTo>
                      <a:pt x="764" y="123"/>
                    </a:lnTo>
                    <a:lnTo>
                      <a:pt x="759" y="112"/>
                    </a:lnTo>
                    <a:lnTo>
                      <a:pt x="750" y="98"/>
                    </a:lnTo>
                    <a:lnTo>
                      <a:pt x="740" y="85"/>
                    </a:lnTo>
                    <a:lnTo>
                      <a:pt x="724" y="69"/>
                    </a:lnTo>
                    <a:lnTo>
                      <a:pt x="705" y="56"/>
                    </a:lnTo>
                    <a:lnTo>
                      <a:pt x="679" y="42"/>
                    </a:lnTo>
                    <a:lnTo>
                      <a:pt x="646" y="29"/>
                    </a:lnTo>
                    <a:lnTo>
                      <a:pt x="607" y="18"/>
                    </a:lnTo>
                    <a:lnTo>
                      <a:pt x="559" y="10"/>
                    </a:lnTo>
                    <a:lnTo>
                      <a:pt x="503" y="4"/>
                    </a:lnTo>
                    <a:lnTo>
                      <a:pt x="440" y="0"/>
                    </a:lnTo>
                    <a:lnTo>
                      <a:pt x="364" y="2"/>
                    </a:lnTo>
                    <a:lnTo>
                      <a:pt x="229" y="8"/>
                    </a:lnTo>
                    <a:lnTo>
                      <a:pt x="139" y="12"/>
                    </a:lnTo>
                    <a:lnTo>
                      <a:pt x="87" y="16"/>
                    </a:lnTo>
                    <a:lnTo>
                      <a:pt x="63" y="19"/>
                    </a:lnTo>
                    <a:lnTo>
                      <a:pt x="59" y="21"/>
                    </a:lnTo>
                    <a:lnTo>
                      <a:pt x="59" y="23"/>
                    </a:lnTo>
                    <a:lnTo>
                      <a:pt x="61" y="23"/>
                    </a:lnTo>
                    <a:lnTo>
                      <a:pt x="66" y="25"/>
                    </a:lnTo>
                    <a:lnTo>
                      <a:pt x="77" y="27"/>
                    </a:lnTo>
                    <a:lnTo>
                      <a:pt x="80" y="27"/>
                    </a:lnTo>
                  </a:path>
                </a:pathLst>
              </a:custGeom>
              <a:solidFill>
                <a:srgbClr val="7D4A17"/>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2259" name="Freeform 33">
                <a:extLst>
                  <a:ext uri="{FF2B5EF4-FFF2-40B4-BE49-F238E27FC236}">
                    <a16:creationId xmlns:a16="http://schemas.microsoft.com/office/drawing/2014/main" id="{1928F8AB-6CB8-46D6-9006-391BA708F660}"/>
                  </a:ext>
                </a:extLst>
              </p:cNvPr>
              <p:cNvSpPr>
                <a:spLocks/>
              </p:cNvSpPr>
              <p:nvPr/>
            </p:nvSpPr>
            <p:spPr bwMode="auto">
              <a:xfrm>
                <a:off x="1014" y="3793"/>
                <a:ext cx="767" cy="160"/>
              </a:xfrm>
              <a:custGeom>
                <a:avLst/>
                <a:gdLst>
                  <a:gd name="T0" fmla="*/ 80 w 767"/>
                  <a:gd name="T1" fmla="*/ 27 h 160"/>
                  <a:gd name="T2" fmla="*/ 79 w 767"/>
                  <a:gd name="T3" fmla="*/ 29 h 160"/>
                  <a:gd name="T4" fmla="*/ 68 w 767"/>
                  <a:gd name="T5" fmla="*/ 35 h 160"/>
                  <a:gd name="T6" fmla="*/ 54 w 767"/>
                  <a:gd name="T7" fmla="*/ 44 h 160"/>
                  <a:gd name="T8" fmla="*/ 37 w 767"/>
                  <a:gd name="T9" fmla="*/ 56 h 160"/>
                  <a:gd name="T10" fmla="*/ 23 w 767"/>
                  <a:gd name="T11" fmla="*/ 69 h 160"/>
                  <a:gd name="T12" fmla="*/ 11 w 767"/>
                  <a:gd name="T13" fmla="*/ 85 h 160"/>
                  <a:gd name="T14" fmla="*/ 5 w 767"/>
                  <a:gd name="T15" fmla="*/ 92 h 160"/>
                  <a:gd name="T16" fmla="*/ 2 w 767"/>
                  <a:gd name="T17" fmla="*/ 102 h 160"/>
                  <a:gd name="T18" fmla="*/ 0 w 767"/>
                  <a:gd name="T19" fmla="*/ 110 h 160"/>
                  <a:gd name="T20" fmla="*/ 0 w 767"/>
                  <a:gd name="T21" fmla="*/ 117 h 160"/>
                  <a:gd name="T22" fmla="*/ 2 w 767"/>
                  <a:gd name="T23" fmla="*/ 133 h 160"/>
                  <a:gd name="T24" fmla="*/ 5 w 767"/>
                  <a:gd name="T25" fmla="*/ 140 h 160"/>
                  <a:gd name="T26" fmla="*/ 5 w 767"/>
                  <a:gd name="T27" fmla="*/ 144 h 160"/>
                  <a:gd name="T28" fmla="*/ 5 w 767"/>
                  <a:gd name="T29" fmla="*/ 146 h 160"/>
                  <a:gd name="T30" fmla="*/ 2 w 767"/>
                  <a:gd name="T31" fmla="*/ 144 h 160"/>
                  <a:gd name="T32" fmla="*/ 2 w 767"/>
                  <a:gd name="T33" fmla="*/ 142 h 160"/>
                  <a:gd name="T34" fmla="*/ 0 w 767"/>
                  <a:gd name="T35" fmla="*/ 140 h 160"/>
                  <a:gd name="T36" fmla="*/ 0 w 767"/>
                  <a:gd name="T37" fmla="*/ 138 h 160"/>
                  <a:gd name="T38" fmla="*/ 259 w 767"/>
                  <a:gd name="T39" fmla="*/ 154 h 160"/>
                  <a:gd name="T40" fmla="*/ 259 w 767"/>
                  <a:gd name="T41" fmla="*/ 123 h 160"/>
                  <a:gd name="T42" fmla="*/ 307 w 767"/>
                  <a:gd name="T43" fmla="*/ 159 h 160"/>
                  <a:gd name="T44" fmla="*/ 766 w 767"/>
                  <a:gd name="T45" fmla="*/ 148 h 160"/>
                  <a:gd name="T46" fmla="*/ 766 w 767"/>
                  <a:gd name="T47" fmla="*/ 142 h 160"/>
                  <a:gd name="T48" fmla="*/ 764 w 767"/>
                  <a:gd name="T49" fmla="*/ 123 h 160"/>
                  <a:gd name="T50" fmla="*/ 759 w 767"/>
                  <a:gd name="T51" fmla="*/ 112 h 160"/>
                  <a:gd name="T52" fmla="*/ 750 w 767"/>
                  <a:gd name="T53" fmla="*/ 98 h 160"/>
                  <a:gd name="T54" fmla="*/ 740 w 767"/>
                  <a:gd name="T55" fmla="*/ 85 h 160"/>
                  <a:gd name="T56" fmla="*/ 724 w 767"/>
                  <a:gd name="T57" fmla="*/ 69 h 160"/>
                  <a:gd name="T58" fmla="*/ 705 w 767"/>
                  <a:gd name="T59" fmla="*/ 56 h 160"/>
                  <a:gd name="T60" fmla="*/ 679 w 767"/>
                  <a:gd name="T61" fmla="*/ 42 h 160"/>
                  <a:gd name="T62" fmla="*/ 646 w 767"/>
                  <a:gd name="T63" fmla="*/ 29 h 160"/>
                  <a:gd name="T64" fmla="*/ 607 w 767"/>
                  <a:gd name="T65" fmla="*/ 18 h 160"/>
                  <a:gd name="T66" fmla="*/ 559 w 767"/>
                  <a:gd name="T67" fmla="*/ 10 h 160"/>
                  <a:gd name="T68" fmla="*/ 503 w 767"/>
                  <a:gd name="T69" fmla="*/ 4 h 160"/>
                  <a:gd name="T70" fmla="*/ 440 w 767"/>
                  <a:gd name="T71" fmla="*/ 0 h 160"/>
                  <a:gd name="T72" fmla="*/ 364 w 767"/>
                  <a:gd name="T73" fmla="*/ 2 h 160"/>
                  <a:gd name="T74" fmla="*/ 229 w 767"/>
                  <a:gd name="T75" fmla="*/ 8 h 160"/>
                  <a:gd name="T76" fmla="*/ 139 w 767"/>
                  <a:gd name="T77" fmla="*/ 12 h 160"/>
                  <a:gd name="T78" fmla="*/ 87 w 767"/>
                  <a:gd name="T79" fmla="*/ 16 h 160"/>
                  <a:gd name="T80" fmla="*/ 63 w 767"/>
                  <a:gd name="T81" fmla="*/ 19 h 160"/>
                  <a:gd name="T82" fmla="*/ 59 w 767"/>
                  <a:gd name="T83" fmla="*/ 21 h 160"/>
                  <a:gd name="T84" fmla="*/ 59 w 767"/>
                  <a:gd name="T85" fmla="*/ 23 h 160"/>
                  <a:gd name="T86" fmla="*/ 61 w 767"/>
                  <a:gd name="T87" fmla="*/ 23 h 160"/>
                  <a:gd name="T88" fmla="*/ 66 w 767"/>
                  <a:gd name="T89" fmla="*/ 25 h 160"/>
                  <a:gd name="T90" fmla="*/ 77 w 767"/>
                  <a:gd name="T91" fmla="*/ 27 h 160"/>
                  <a:gd name="T92" fmla="*/ 80 w 767"/>
                  <a:gd name="T93" fmla="*/ 27 h 16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67" h="160">
                    <a:moveTo>
                      <a:pt x="80" y="27"/>
                    </a:moveTo>
                    <a:lnTo>
                      <a:pt x="79" y="29"/>
                    </a:lnTo>
                    <a:lnTo>
                      <a:pt x="68" y="35"/>
                    </a:lnTo>
                    <a:lnTo>
                      <a:pt x="54" y="44"/>
                    </a:lnTo>
                    <a:lnTo>
                      <a:pt x="37" y="56"/>
                    </a:lnTo>
                    <a:lnTo>
                      <a:pt x="23" y="69"/>
                    </a:lnTo>
                    <a:lnTo>
                      <a:pt x="11" y="85"/>
                    </a:lnTo>
                    <a:lnTo>
                      <a:pt x="5" y="92"/>
                    </a:lnTo>
                    <a:lnTo>
                      <a:pt x="2" y="102"/>
                    </a:lnTo>
                    <a:lnTo>
                      <a:pt x="0" y="110"/>
                    </a:lnTo>
                    <a:lnTo>
                      <a:pt x="0" y="117"/>
                    </a:lnTo>
                    <a:lnTo>
                      <a:pt x="2" y="133"/>
                    </a:lnTo>
                    <a:lnTo>
                      <a:pt x="5" y="140"/>
                    </a:lnTo>
                    <a:lnTo>
                      <a:pt x="5" y="144"/>
                    </a:lnTo>
                    <a:lnTo>
                      <a:pt x="5" y="146"/>
                    </a:lnTo>
                    <a:lnTo>
                      <a:pt x="2" y="144"/>
                    </a:lnTo>
                    <a:lnTo>
                      <a:pt x="2" y="142"/>
                    </a:lnTo>
                    <a:lnTo>
                      <a:pt x="0" y="140"/>
                    </a:lnTo>
                    <a:lnTo>
                      <a:pt x="0" y="138"/>
                    </a:lnTo>
                    <a:lnTo>
                      <a:pt x="259" y="154"/>
                    </a:lnTo>
                    <a:lnTo>
                      <a:pt x="259" y="123"/>
                    </a:lnTo>
                    <a:lnTo>
                      <a:pt x="307" y="159"/>
                    </a:lnTo>
                    <a:lnTo>
                      <a:pt x="766" y="148"/>
                    </a:lnTo>
                    <a:lnTo>
                      <a:pt x="766" y="142"/>
                    </a:lnTo>
                    <a:lnTo>
                      <a:pt x="764" y="123"/>
                    </a:lnTo>
                    <a:lnTo>
                      <a:pt x="759" y="112"/>
                    </a:lnTo>
                    <a:lnTo>
                      <a:pt x="750" y="98"/>
                    </a:lnTo>
                    <a:lnTo>
                      <a:pt x="740" y="85"/>
                    </a:lnTo>
                    <a:lnTo>
                      <a:pt x="724" y="69"/>
                    </a:lnTo>
                    <a:lnTo>
                      <a:pt x="705" y="56"/>
                    </a:lnTo>
                    <a:lnTo>
                      <a:pt x="679" y="42"/>
                    </a:lnTo>
                    <a:lnTo>
                      <a:pt x="646" y="29"/>
                    </a:lnTo>
                    <a:lnTo>
                      <a:pt x="607" y="18"/>
                    </a:lnTo>
                    <a:lnTo>
                      <a:pt x="559" y="10"/>
                    </a:lnTo>
                    <a:lnTo>
                      <a:pt x="503" y="4"/>
                    </a:lnTo>
                    <a:lnTo>
                      <a:pt x="440" y="0"/>
                    </a:lnTo>
                    <a:lnTo>
                      <a:pt x="364" y="2"/>
                    </a:lnTo>
                    <a:lnTo>
                      <a:pt x="229" y="8"/>
                    </a:lnTo>
                    <a:lnTo>
                      <a:pt x="139" y="12"/>
                    </a:lnTo>
                    <a:lnTo>
                      <a:pt x="87" y="16"/>
                    </a:lnTo>
                    <a:lnTo>
                      <a:pt x="63" y="19"/>
                    </a:lnTo>
                    <a:lnTo>
                      <a:pt x="59" y="21"/>
                    </a:lnTo>
                    <a:lnTo>
                      <a:pt x="59" y="23"/>
                    </a:lnTo>
                    <a:lnTo>
                      <a:pt x="61" y="23"/>
                    </a:lnTo>
                    <a:lnTo>
                      <a:pt x="66" y="25"/>
                    </a:lnTo>
                    <a:lnTo>
                      <a:pt x="77" y="27"/>
                    </a:lnTo>
                    <a:lnTo>
                      <a:pt x="80" y="2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2260" name="Freeform 34">
                <a:extLst>
                  <a:ext uri="{FF2B5EF4-FFF2-40B4-BE49-F238E27FC236}">
                    <a16:creationId xmlns:a16="http://schemas.microsoft.com/office/drawing/2014/main" id="{9F170A0D-B78C-417E-85CB-5702524CDF04}"/>
                  </a:ext>
                </a:extLst>
              </p:cNvPr>
              <p:cNvSpPr>
                <a:spLocks/>
              </p:cNvSpPr>
              <p:nvPr/>
            </p:nvSpPr>
            <p:spPr bwMode="auto">
              <a:xfrm>
                <a:off x="966" y="3805"/>
                <a:ext cx="766" cy="158"/>
              </a:xfrm>
              <a:custGeom>
                <a:avLst/>
                <a:gdLst>
                  <a:gd name="T0" fmla="*/ 80 w 766"/>
                  <a:gd name="T1" fmla="*/ 25 h 158"/>
                  <a:gd name="T2" fmla="*/ 78 w 766"/>
                  <a:gd name="T3" fmla="*/ 27 h 158"/>
                  <a:gd name="T4" fmla="*/ 70 w 766"/>
                  <a:gd name="T5" fmla="*/ 32 h 158"/>
                  <a:gd name="T6" fmla="*/ 57 w 766"/>
                  <a:gd name="T7" fmla="*/ 42 h 158"/>
                  <a:gd name="T8" fmla="*/ 44 w 766"/>
                  <a:gd name="T9" fmla="*/ 53 h 158"/>
                  <a:gd name="T10" fmla="*/ 28 w 766"/>
                  <a:gd name="T11" fmla="*/ 67 h 158"/>
                  <a:gd name="T12" fmla="*/ 16 w 766"/>
                  <a:gd name="T13" fmla="*/ 82 h 158"/>
                  <a:gd name="T14" fmla="*/ 9 w 766"/>
                  <a:gd name="T15" fmla="*/ 92 h 158"/>
                  <a:gd name="T16" fmla="*/ 5 w 766"/>
                  <a:gd name="T17" fmla="*/ 100 h 158"/>
                  <a:gd name="T18" fmla="*/ 2 w 766"/>
                  <a:gd name="T19" fmla="*/ 107 h 158"/>
                  <a:gd name="T20" fmla="*/ 0 w 766"/>
                  <a:gd name="T21" fmla="*/ 117 h 158"/>
                  <a:gd name="T22" fmla="*/ 0 w 766"/>
                  <a:gd name="T23" fmla="*/ 123 h 158"/>
                  <a:gd name="T24" fmla="*/ 0 w 766"/>
                  <a:gd name="T25" fmla="*/ 128 h 158"/>
                  <a:gd name="T26" fmla="*/ 0 w 766"/>
                  <a:gd name="T27" fmla="*/ 132 h 158"/>
                  <a:gd name="T28" fmla="*/ 0 w 766"/>
                  <a:gd name="T29" fmla="*/ 134 h 158"/>
                  <a:gd name="T30" fmla="*/ 0 w 766"/>
                  <a:gd name="T31" fmla="*/ 136 h 158"/>
                  <a:gd name="T32" fmla="*/ 257 w 766"/>
                  <a:gd name="T33" fmla="*/ 151 h 158"/>
                  <a:gd name="T34" fmla="*/ 257 w 766"/>
                  <a:gd name="T35" fmla="*/ 121 h 158"/>
                  <a:gd name="T36" fmla="*/ 307 w 766"/>
                  <a:gd name="T37" fmla="*/ 157 h 158"/>
                  <a:gd name="T38" fmla="*/ 765 w 766"/>
                  <a:gd name="T39" fmla="*/ 147 h 158"/>
                  <a:gd name="T40" fmla="*/ 765 w 766"/>
                  <a:gd name="T41" fmla="*/ 140 h 158"/>
                  <a:gd name="T42" fmla="*/ 762 w 766"/>
                  <a:gd name="T43" fmla="*/ 123 h 158"/>
                  <a:gd name="T44" fmla="*/ 757 w 766"/>
                  <a:gd name="T45" fmla="*/ 109 h 158"/>
                  <a:gd name="T46" fmla="*/ 750 w 766"/>
                  <a:gd name="T47" fmla="*/ 96 h 158"/>
                  <a:gd name="T48" fmla="*/ 739 w 766"/>
                  <a:gd name="T49" fmla="*/ 82 h 158"/>
                  <a:gd name="T50" fmla="*/ 724 w 766"/>
                  <a:gd name="T51" fmla="*/ 67 h 158"/>
                  <a:gd name="T52" fmla="*/ 703 w 766"/>
                  <a:gd name="T53" fmla="*/ 53 h 158"/>
                  <a:gd name="T54" fmla="*/ 677 w 766"/>
                  <a:gd name="T55" fmla="*/ 40 h 158"/>
                  <a:gd name="T56" fmla="*/ 646 w 766"/>
                  <a:gd name="T57" fmla="*/ 27 h 158"/>
                  <a:gd name="T58" fmla="*/ 604 w 766"/>
                  <a:gd name="T59" fmla="*/ 17 h 158"/>
                  <a:gd name="T60" fmla="*/ 559 w 766"/>
                  <a:gd name="T61" fmla="*/ 7 h 158"/>
                  <a:gd name="T62" fmla="*/ 502 w 766"/>
                  <a:gd name="T63" fmla="*/ 2 h 158"/>
                  <a:gd name="T64" fmla="*/ 437 w 766"/>
                  <a:gd name="T65" fmla="*/ 0 h 158"/>
                  <a:gd name="T66" fmla="*/ 364 w 766"/>
                  <a:gd name="T67" fmla="*/ 0 h 158"/>
                  <a:gd name="T68" fmla="*/ 253 w 766"/>
                  <a:gd name="T69" fmla="*/ 4 h 158"/>
                  <a:gd name="T70" fmla="*/ 175 w 766"/>
                  <a:gd name="T71" fmla="*/ 9 h 158"/>
                  <a:gd name="T72" fmla="*/ 125 w 766"/>
                  <a:gd name="T73" fmla="*/ 13 h 158"/>
                  <a:gd name="T74" fmla="*/ 94 w 766"/>
                  <a:gd name="T75" fmla="*/ 17 h 158"/>
                  <a:gd name="T76" fmla="*/ 80 w 766"/>
                  <a:gd name="T77" fmla="*/ 21 h 158"/>
                  <a:gd name="T78" fmla="*/ 78 w 766"/>
                  <a:gd name="T79" fmla="*/ 23 h 158"/>
                  <a:gd name="T80" fmla="*/ 80 w 766"/>
                  <a:gd name="T81" fmla="*/ 25 h 1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66" h="158">
                    <a:moveTo>
                      <a:pt x="80" y="25"/>
                    </a:moveTo>
                    <a:lnTo>
                      <a:pt x="78" y="27"/>
                    </a:lnTo>
                    <a:lnTo>
                      <a:pt x="70" y="32"/>
                    </a:lnTo>
                    <a:lnTo>
                      <a:pt x="57" y="42"/>
                    </a:lnTo>
                    <a:lnTo>
                      <a:pt x="44" y="53"/>
                    </a:lnTo>
                    <a:lnTo>
                      <a:pt x="28" y="67"/>
                    </a:lnTo>
                    <a:lnTo>
                      <a:pt x="16" y="82"/>
                    </a:lnTo>
                    <a:lnTo>
                      <a:pt x="9" y="92"/>
                    </a:lnTo>
                    <a:lnTo>
                      <a:pt x="5" y="100"/>
                    </a:lnTo>
                    <a:lnTo>
                      <a:pt x="2" y="107"/>
                    </a:lnTo>
                    <a:lnTo>
                      <a:pt x="0" y="117"/>
                    </a:lnTo>
                    <a:lnTo>
                      <a:pt x="0" y="123"/>
                    </a:lnTo>
                    <a:lnTo>
                      <a:pt x="0" y="128"/>
                    </a:lnTo>
                    <a:lnTo>
                      <a:pt x="0" y="132"/>
                    </a:lnTo>
                    <a:lnTo>
                      <a:pt x="0" y="134"/>
                    </a:lnTo>
                    <a:lnTo>
                      <a:pt x="0" y="136"/>
                    </a:lnTo>
                    <a:lnTo>
                      <a:pt x="257" y="151"/>
                    </a:lnTo>
                    <a:lnTo>
                      <a:pt x="257" y="121"/>
                    </a:lnTo>
                    <a:lnTo>
                      <a:pt x="307" y="157"/>
                    </a:lnTo>
                    <a:lnTo>
                      <a:pt x="765" y="147"/>
                    </a:lnTo>
                    <a:lnTo>
                      <a:pt x="765" y="140"/>
                    </a:lnTo>
                    <a:lnTo>
                      <a:pt x="762" y="123"/>
                    </a:lnTo>
                    <a:lnTo>
                      <a:pt x="757" y="109"/>
                    </a:lnTo>
                    <a:lnTo>
                      <a:pt x="750" y="96"/>
                    </a:lnTo>
                    <a:lnTo>
                      <a:pt x="739" y="82"/>
                    </a:lnTo>
                    <a:lnTo>
                      <a:pt x="724" y="67"/>
                    </a:lnTo>
                    <a:lnTo>
                      <a:pt x="703" y="53"/>
                    </a:lnTo>
                    <a:lnTo>
                      <a:pt x="677" y="40"/>
                    </a:lnTo>
                    <a:lnTo>
                      <a:pt x="646" y="27"/>
                    </a:lnTo>
                    <a:lnTo>
                      <a:pt x="604" y="17"/>
                    </a:lnTo>
                    <a:lnTo>
                      <a:pt x="559" y="7"/>
                    </a:lnTo>
                    <a:lnTo>
                      <a:pt x="502" y="2"/>
                    </a:lnTo>
                    <a:lnTo>
                      <a:pt x="437" y="0"/>
                    </a:lnTo>
                    <a:lnTo>
                      <a:pt x="364" y="0"/>
                    </a:lnTo>
                    <a:lnTo>
                      <a:pt x="253" y="4"/>
                    </a:lnTo>
                    <a:lnTo>
                      <a:pt x="175" y="9"/>
                    </a:lnTo>
                    <a:lnTo>
                      <a:pt x="125" y="13"/>
                    </a:lnTo>
                    <a:lnTo>
                      <a:pt x="94" y="17"/>
                    </a:lnTo>
                    <a:lnTo>
                      <a:pt x="80" y="21"/>
                    </a:lnTo>
                    <a:lnTo>
                      <a:pt x="78" y="23"/>
                    </a:lnTo>
                    <a:lnTo>
                      <a:pt x="80" y="25"/>
                    </a:lnTo>
                  </a:path>
                </a:pathLst>
              </a:custGeom>
              <a:solidFill>
                <a:srgbClr val="996633"/>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2261" name="Freeform 35">
                <a:extLst>
                  <a:ext uri="{FF2B5EF4-FFF2-40B4-BE49-F238E27FC236}">
                    <a16:creationId xmlns:a16="http://schemas.microsoft.com/office/drawing/2014/main" id="{9C23E5C9-0E96-4541-9A9B-1CEA82C33F95}"/>
                  </a:ext>
                </a:extLst>
              </p:cNvPr>
              <p:cNvSpPr>
                <a:spLocks/>
              </p:cNvSpPr>
              <p:nvPr/>
            </p:nvSpPr>
            <p:spPr bwMode="auto">
              <a:xfrm>
                <a:off x="966" y="3805"/>
                <a:ext cx="766" cy="158"/>
              </a:xfrm>
              <a:custGeom>
                <a:avLst/>
                <a:gdLst>
                  <a:gd name="T0" fmla="*/ 80 w 766"/>
                  <a:gd name="T1" fmla="*/ 25 h 158"/>
                  <a:gd name="T2" fmla="*/ 78 w 766"/>
                  <a:gd name="T3" fmla="*/ 27 h 158"/>
                  <a:gd name="T4" fmla="*/ 70 w 766"/>
                  <a:gd name="T5" fmla="*/ 32 h 158"/>
                  <a:gd name="T6" fmla="*/ 57 w 766"/>
                  <a:gd name="T7" fmla="*/ 42 h 158"/>
                  <a:gd name="T8" fmla="*/ 44 w 766"/>
                  <a:gd name="T9" fmla="*/ 53 h 158"/>
                  <a:gd name="T10" fmla="*/ 28 w 766"/>
                  <a:gd name="T11" fmla="*/ 67 h 158"/>
                  <a:gd name="T12" fmla="*/ 16 w 766"/>
                  <a:gd name="T13" fmla="*/ 82 h 158"/>
                  <a:gd name="T14" fmla="*/ 9 w 766"/>
                  <a:gd name="T15" fmla="*/ 92 h 158"/>
                  <a:gd name="T16" fmla="*/ 5 w 766"/>
                  <a:gd name="T17" fmla="*/ 100 h 158"/>
                  <a:gd name="T18" fmla="*/ 2 w 766"/>
                  <a:gd name="T19" fmla="*/ 107 h 158"/>
                  <a:gd name="T20" fmla="*/ 0 w 766"/>
                  <a:gd name="T21" fmla="*/ 117 h 158"/>
                  <a:gd name="T22" fmla="*/ 0 w 766"/>
                  <a:gd name="T23" fmla="*/ 123 h 158"/>
                  <a:gd name="T24" fmla="*/ 0 w 766"/>
                  <a:gd name="T25" fmla="*/ 128 h 158"/>
                  <a:gd name="T26" fmla="*/ 0 w 766"/>
                  <a:gd name="T27" fmla="*/ 132 h 158"/>
                  <a:gd name="T28" fmla="*/ 0 w 766"/>
                  <a:gd name="T29" fmla="*/ 134 h 158"/>
                  <a:gd name="T30" fmla="*/ 0 w 766"/>
                  <a:gd name="T31" fmla="*/ 136 h 158"/>
                  <a:gd name="T32" fmla="*/ 257 w 766"/>
                  <a:gd name="T33" fmla="*/ 151 h 158"/>
                  <a:gd name="T34" fmla="*/ 257 w 766"/>
                  <a:gd name="T35" fmla="*/ 121 h 158"/>
                  <a:gd name="T36" fmla="*/ 307 w 766"/>
                  <a:gd name="T37" fmla="*/ 157 h 158"/>
                  <a:gd name="T38" fmla="*/ 765 w 766"/>
                  <a:gd name="T39" fmla="*/ 147 h 158"/>
                  <a:gd name="T40" fmla="*/ 765 w 766"/>
                  <a:gd name="T41" fmla="*/ 140 h 158"/>
                  <a:gd name="T42" fmla="*/ 762 w 766"/>
                  <a:gd name="T43" fmla="*/ 123 h 158"/>
                  <a:gd name="T44" fmla="*/ 757 w 766"/>
                  <a:gd name="T45" fmla="*/ 109 h 158"/>
                  <a:gd name="T46" fmla="*/ 750 w 766"/>
                  <a:gd name="T47" fmla="*/ 96 h 158"/>
                  <a:gd name="T48" fmla="*/ 739 w 766"/>
                  <a:gd name="T49" fmla="*/ 82 h 158"/>
                  <a:gd name="T50" fmla="*/ 724 w 766"/>
                  <a:gd name="T51" fmla="*/ 67 h 158"/>
                  <a:gd name="T52" fmla="*/ 703 w 766"/>
                  <a:gd name="T53" fmla="*/ 53 h 158"/>
                  <a:gd name="T54" fmla="*/ 677 w 766"/>
                  <a:gd name="T55" fmla="*/ 40 h 158"/>
                  <a:gd name="T56" fmla="*/ 646 w 766"/>
                  <a:gd name="T57" fmla="*/ 27 h 158"/>
                  <a:gd name="T58" fmla="*/ 604 w 766"/>
                  <a:gd name="T59" fmla="*/ 17 h 158"/>
                  <a:gd name="T60" fmla="*/ 559 w 766"/>
                  <a:gd name="T61" fmla="*/ 7 h 158"/>
                  <a:gd name="T62" fmla="*/ 502 w 766"/>
                  <a:gd name="T63" fmla="*/ 2 h 158"/>
                  <a:gd name="T64" fmla="*/ 437 w 766"/>
                  <a:gd name="T65" fmla="*/ 0 h 158"/>
                  <a:gd name="T66" fmla="*/ 364 w 766"/>
                  <a:gd name="T67" fmla="*/ 0 h 158"/>
                  <a:gd name="T68" fmla="*/ 253 w 766"/>
                  <a:gd name="T69" fmla="*/ 4 h 158"/>
                  <a:gd name="T70" fmla="*/ 175 w 766"/>
                  <a:gd name="T71" fmla="*/ 9 h 158"/>
                  <a:gd name="T72" fmla="*/ 125 w 766"/>
                  <a:gd name="T73" fmla="*/ 13 h 158"/>
                  <a:gd name="T74" fmla="*/ 94 w 766"/>
                  <a:gd name="T75" fmla="*/ 17 h 158"/>
                  <a:gd name="T76" fmla="*/ 80 w 766"/>
                  <a:gd name="T77" fmla="*/ 21 h 158"/>
                  <a:gd name="T78" fmla="*/ 78 w 766"/>
                  <a:gd name="T79" fmla="*/ 23 h 158"/>
                  <a:gd name="T80" fmla="*/ 80 w 766"/>
                  <a:gd name="T81" fmla="*/ 25 h 1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66" h="158">
                    <a:moveTo>
                      <a:pt x="80" y="25"/>
                    </a:moveTo>
                    <a:lnTo>
                      <a:pt x="78" y="27"/>
                    </a:lnTo>
                    <a:lnTo>
                      <a:pt x="70" y="32"/>
                    </a:lnTo>
                    <a:lnTo>
                      <a:pt x="57" y="42"/>
                    </a:lnTo>
                    <a:lnTo>
                      <a:pt x="44" y="53"/>
                    </a:lnTo>
                    <a:lnTo>
                      <a:pt x="28" y="67"/>
                    </a:lnTo>
                    <a:lnTo>
                      <a:pt x="16" y="82"/>
                    </a:lnTo>
                    <a:lnTo>
                      <a:pt x="9" y="92"/>
                    </a:lnTo>
                    <a:lnTo>
                      <a:pt x="5" y="100"/>
                    </a:lnTo>
                    <a:lnTo>
                      <a:pt x="2" y="107"/>
                    </a:lnTo>
                    <a:lnTo>
                      <a:pt x="0" y="117"/>
                    </a:lnTo>
                    <a:lnTo>
                      <a:pt x="0" y="123"/>
                    </a:lnTo>
                    <a:lnTo>
                      <a:pt x="0" y="128"/>
                    </a:lnTo>
                    <a:lnTo>
                      <a:pt x="0" y="132"/>
                    </a:lnTo>
                    <a:lnTo>
                      <a:pt x="0" y="134"/>
                    </a:lnTo>
                    <a:lnTo>
                      <a:pt x="0" y="136"/>
                    </a:lnTo>
                    <a:lnTo>
                      <a:pt x="257" y="151"/>
                    </a:lnTo>
                    <a:lnTo>
                      <a:pt x="257" y="121"/>
                    </a:lnTo>
                    <a:lnTo>
                      <a:pt x="307" y="157"/>
                    </a:lnTo>
                    <a:lnTo>
                      <a:pt x="765" y="147"/>
                    </a:lnTo>
                    <a:lnTo>
                      <a:pt x="765" y="140"/>
                    </a:lnTo>
                    <a:lnTo>
                      <a:pt x="762" y="123"/>
                    </a:lnTo>
                    <a:lnTo>
                      <a:pt x="757" y="109"/>
                    </a:lnTo>
                    <a:lnTo>
                      <a:pt x="750" y="96"/>
                    </a:lnTo>
                    <a:lnTo>
                      <a:pt x="739" y="82"/>
                    </a:lnTo>
                    <a:lnTo>
                      <a:pt x="724" y="67"/>
                    </a:lnTo>
                    <a:lnTo>
                      <a:pt x="703" y="53"/>
                    </a:lnTo>
                    <a:lnTo>
                      <a:pt x="677" y="40"/>
                    </a:lnTo>
                    <a:lnTo>
                      <a:pt x="646" y="27"/>
                    </a:lnTo>
                    <a:lnTo>
                      <a:pt x="604" y="17"/>
                    </a:lnTo>
                    <a:lnTo>
                      <a:pt x="559" y="7"/>
                    </a:lnTo>
                    <a:lnTo>
                      <a:pt x="502" y="2"/>
                    </a:lnTo>
                    <a:lnTo>
                      <a:pt x="437" y="0"/>
                    </a:lnTo>
                    <a:lnTo>
                      <a:pt x="364" y="0"/>
                    </a:lnTo>
                    <a:lnTo>
                      <a:pt x="253" y="4"/>
                    </a:lnTo>
                    <a:lnTo>
                      <a:pt x="175" y="9"/>
                    </a:lnTo>
                    <a:lnTo>
                      <a:pt x="125" y="13"/>
                    </a:lnTo>
                    <a:lnTo>
                      <a:pt x="94" y="17"/>
                    </a:lnTo>
                    <a:lnTo>
                      <a:pt x="80" y="21"/>
                    </a:lnTo>
                    <a:lnTo>
                      <a:pt x="78" y="23"/>
                    </a:lnTo>
                    <a:lnTo>
                      <a:pt x="80" y="2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2262" name="Freeform 36">
                <a:extLst>
                  <a:ext uri="{FF2B5EF4-FFF2-40B4-BE49-F238E27FC236}">
                    <a16:creationId xmlns:a16="http://schemas.microsoft.com/office/drawing/2014/main" id="{E1F80A32-F344-46E2-A183-C885A3C49A4C}"/>
                  </a:ext>
                </a:extLst>
              </p:cNvPr>
              <p:cNvSpPr>
                <a:spLocks/>
              </p:cNvSpPr>
              <p:nvPr/>
            </p:nvSpPr>
            <p:spPr bwMode="auto">
              <a:xfrm>
                <a:off x="1265" y="2974"/>
                <a:ext cx="261" cy="816"/>
              </a:xfrm>
              <a:custGeom>
                <a:avLst/>
                <a:gdLst>
                  <a:gd name="T0" fmla="*/ 213 w 261"/>
                  <a:gd name="T1" fmla="*/ 4 h 816"/>
                  <a:gd name="T2" fmla="*/ 227 w 261"/>
                  <a:gd name="T3" fmla="*/ 31 h 816"/>
                  <a:gd name="T4" fmla="*/ 250 w 261"/>
                  <a:gd name="T5" fmla="*/ 75 h 816"/>
                  <a:gd name="T6" fmla="*/ 258 w 261"/>
                  <a:gd name="T7" fmla="*/ 113 h 816"/>
                  <a:gd name="T8" fmla="*/ 258 w 261"/>
                  <a:gd name="T9" fmla="*/ 140 h 816"/>
                  <a:gd name="T10" fmla="*/ 250 w 261"/>
                  <a:gd name="T11" fmla="*/ 180 h 816"/>
                  <a:gd name="T12" fmla="*/ 232 w 261"/>
                  <a:gd name="T13" fmla="*/ 249 h 816"/>
                  <a:gd name="T14" fmla="*/ 215 w 261"/>
                  <a:gd name="T15" fmla="*/ 319 h 816"/>
                  <a:gd name="T16" fmla="*/ 203 w 261"/>
                  <a:gd name="T17" fmla="*/ 368 h 816"/>
                  <a:gd name="T18" fmla="*/ 199 w 261"/>
                  <a:gd name="T19" fmla="*/ 388 h 816"/>
                  <a:gd name="T20" fmla="*/ 193 w 261"/>
                  <a:gd name="T21" fmla="*/ 418 h 816"/>
                  <a:gd name="T22" fmla="*/ 184 w 261"/>
                  <a:gd name="T23" fmla="*/ 455 h 816"/>
                  <a:gd name="T24" fmla="*/ 184 w 261"/>
                  <a:gd name="T25" fmla="*/ 484 h 816"/>
                  <a:gd name="T26" fmla="*/ 189 w 261"/>
                  <a:gd name="T27" fmla="*/ 499 h 816"/>
                  <a:gd name="T28" fmla="*/ 201 w 261"/>
                  <a:gd name="T29" fmla="*/ 520 h 816"/>
                  <a:gd name="T30" fmla="*/ 219 w 261"/>
                  <a:gd name="T31" fmla="*/ 539 h 816"/>
                  <a:gd name="T32" fmla="*/ 226 w 261"/>
                  <a:gd name="T33" fmla="*/ 553 h 816"/>
                  <a:gd name="T34" fmla="*/ 226 w 261"/>
                  <a:gd name="T35" fmla="*/ 560 h 816"/>
                  <a:gd name="T36" fmla="*/ 215 w 261"/>
                  <a:gd name="T37" fmla="*/ 574 h 816"/>
                  <a:gd name="T38" fmla="*/ 193 w 261"/>
                  <a:gd name="T39" fmla="*/ 589 h 816"/>
                  <a:gd name="T40" fmla="*/ 180 w 261"/>
                  <a:gd name="T41" fmla="*/ 610 h 816"/>
                  <a:gd name="T42" fmla="*/ 170 w 261"/>
                  <a:gd name="T43" fmla="*/ 656 h 816"/>
                  <a:gd name="T44" fmla="*/ 167 w 261"/>
                  <a:gd name="T45" fmla="*/ 725 h 816"/>
                  <a:gd name="T46" fmla="*/ 167 w 261"/>
                  <a:gd name="T47" fmla="*/ 773 h 816"/>
                  <a:gd name="T48" fmla="*/ 170 w 261"/>
                  <a:gd name="T49" fmla="*/ 783 h 816"/>
                  <a:gd name="T50" fmla="*/ 163 w 261"/>
                  <a:gd name="T51" fmla="*/ 792 h 816"/>
                  <a:gd name="T52" fmla="*/ 139 w 261"/>
                  <a:gd name="T53" fmla="*/ 808 h 816"/>
                  <a:gd name="T54" fmla="*/ 89 w 261"/>
                  <a:gd name="T55" fmla="*/ 815 h 816"/>
                  <a:gd name="T56" fmla="*/ 43 w 261"/>
                  <a:gd name="T57" fmla="*/ 815 h 816"/>
                  <a:gd name="T58" fmla="*/ 33 w 261"/>
                  <a:gd name="T59" fmla="*/ 810 h 816"/>
                  <a:gd name="T60" fmla="*/ 21 w 261"/>
                  <a:gd name="T61" fmla="*/ 794 h 816"/>
                  <a:gd name="T62" fmla="*/ 9 w 261"/>
                  <a:gd name="T63" fmla="*/ 760 h 816"/>
                  <a:gd name="T64" fmla="*/ 2 w 261"/>
                  <a:gd name="T65" fmla="*/ 714 h 816"/>
                  <a:gd name="T66" fmla="*/ 0 w 261"/>
                  <a:gd name="T67" fmla="*/ 624 h 816"/>
                  <a:gd name="T68" fmla="*/ 9 w 261"/>
                  <a:gd name="T69" fmla="*/ 482 h 816"/>
                  <a:gd name="T70" fmla="*/ 33 w 261"/>
                  <a:gd name="T71" fmla="*/ 257 h 816"/>
                  <a:gd name="T72" fmla="*/ 68 w 261"/>
                  <a:gd name="T73" fmla="*/ 35 h 816"/>
                  <a:gd name="T74" fmla="*/ 208 w 261"/>
                  <a:gd name="T75" fmla="*/ 0 h 81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61" h="816">
                    <a:moveTo>
                      <a:pt x="208" y="0"/>
                    </a:moveTo>
                    <a:lnTo>
                      <a:pt x="213" y="4"/>
                    </a:lnTo>
                    <a:lnTo>
                      <a:pt x="219" y="15"/>
                    </a:lnTo>
                    <a:lnTo>
                      <a:pt x="227" y="31"/>
                    </a:lnTo>
                    <a:lnTo>
                      <a:pt x="239" y="52"/>
                    </a:lnTo>
                    <a:lnTo>
                      <a:pt x="250" y="75"/>
                    </a:lnTo>
                    <a:lnTo>
                      <a:pt x="255" y="102"/>
                    </a:lnTo>
                    <a:lnTo>
                      <a:pt x="258" y="113"/>
                    </a:lnTo>
                    <a:lnTo>
                      <a:pt x="260" y="127"/>
                    </a:lnTo>
                    <a:lnTo>
                      <a:pt x="258" y="140"/>
                    </a:lnTo>
                    <a:lnTo>
                      <a:pt x="255" y="152"/>
                    </a:lnTo>
                    <a:lnTo>
                      <a:pt x="250" y="180"/>
                    </a:lnTo>
                    <a:lnTo>
                      <a:pt x="241" y="213"/>
                    </a:lnTo>
                    <a:lnTo>
                      <a:pt x="232" y="249"/>
                    </a:lnTo>
                    <a:lnTo>
                      <a:pt x="224" y="286"/>
                    </a:lnTo>
                    <a:lnTo>
                      <a:pt x="215" y="319"/>
                    </a:lnTo>
                    <a:lnTo>
                      <a:pt x="208" y="347"/>
                    </a:lnTo>
                    <a:lnTo>
                      <a:pt x="203" y="368"/>
                    </a:lnTo>
                    <a:lnTo>
                      <a:pt x="201" y="380"/>
                    </a:lnTo>
                    <a:lnTo>
                      <a:pt x="199" y="388"/>
                    </a:lnTo>
                    <a:lnTo>
                      <a:pt x="198" y="401"/>
                    </a:lnTo>
                    <a:lnTo>
                      <a:pt x="193" y="418"/>
                    </a:lnTo>
                    <a:lnTo>
                      <a:pt x="189" y="436"/>
                    </a:lnTo>
                    <a:lnTo>
                      <a:pt x="184" y="455"/>
                    </a:lnTo>
                    <a:lnTo>
                      <a:pt x="184" y="474"/>
                    </a:lnTo>
                    <a:lnTo>
                      <a:pt x="184" y="484"/>
                    </a:lnTo>
                    <a:lnTo>
                      <a:pt x="187" y="491"/>
                    </a:lnTo>
                    <a:lnTo>
                      <a:pt x="189" y="499"/>
                    </a:lnTo>
                    <a:lnTo>
                      <a:pt x="193" y="507"/>
                    </a:lnTo>
                    <a:lnTo>
                      <a:pt x="201" y="520"/>
                    </a:lnTo>
                    <a:lnTo>
                      <a:pt x="210" y="530"/>
                    </a:lnTo>
                    <a:lnTo>
                      <a:pt x="219" y="539"/>
                    </a:lnTo>
                    <a:lnTo>
                      <a:pt x="224" y="549"/>
                    </a:lnTo>
                    <a:lnTo>
                      <a:pt x="226" y="553"/>
                    </a:lnTo>
                    <a:lnTo>
                      <a:pt x="226" y="556"/>
                    </a:lnTo>
                    <a:lnTo>
                      <a:pt x="226" y="560"/>
                    </a:lnTo>
                    <a:lnTo>
                      <a:pt x="224" y="566"/>
                    </a:lnTo>
                    <a:lnTo>
                      <a:pt x="215" y="574"/>
                    </a:lnTo>
                    <a:lnTo>
                      <a:pt x="201" y="583"/>
                    </a:lnTo>
                    <a:lnTo>
                      <a:pt x="193" y="589"/>
                    </a:lnTo>
                    <a:lnTo>
                      <a:pt x="187" y="599"/>
                    </a:lnTo>
                    <a:lnTo>
                      <a:pt x="180" y="610"/>
                    </a:lnTo>
                    <a:lnTo>
                      <a:pt x="175" y="624"/>
                    </a:lnTo>
                    <a:lnTo>
                      <a:pt x="170" y="656"/>
                    </a:lnTo>
                    <a:lnTo>
                      <a:pt x="167" y="691"/>
                    </a:lnTo>
                    <a:lnTo>
                      <a:pt x="167" y="725"/>
                    </a:lnTo>
                    <a:lnTo>
                      <a:pt x="167" y="752"/>
                    </a:lnTo>
                    <a:lnTo>
                      <a:pt x="167" y="773"/>
                    </a:lnTo>
                    <a:lnTo>
                      <a:pt x="170" y="781"/>
                    </a:lnTo>
                    <a:lnTo>
                      <a:pt x="170" y="783"/>
                    </a:lnTo>
                    <a:lnTo>
                      <a:pt x="167" y="787"/>
                    </a:lnTo>
                    <a:lnTo>
                      <a:pt x="163" y="792"/>
                    </a:lnTo>
                    <a:lnTo>
                      <a:pt x="154" y="800"/>
                    </a:lnTo>
                    <a:lnTo>
                      <a:pt x="139" y="808"/>
                    </a:lnTo>
                    <a:lnTo>
                      <a:pt x="118" y="812"/>
                    </a:lnTo>
                    <a:lnTo>
                      <a:pt x="89" y="815"/>
                    </a:lnTo>
                    <a:lnTo>
                      <a:pt x="47" y="815"/>
                    </a:lnTo>
                    <a:lnTo>
                      <a:pt x="43" y="815"/>
                    </a:lnTo>
                    <a:lnTo>
                      <a:pt x="37" y="813"/>
                    </a:lnTo>
                    <a:lnTo>
                      <a:pt x="33" y="810"/>
                    </a:lnTo>
                    <a:lnTo>
                      <a:pt x="28" y="806"/>
                    </a:lnTo>
                    <a:lnTo>
                      <a:pt x="21" y="794"/>
                    </a:lnTo>
                    <a:lnTo>
                      <a:pt x="15" y="779"/>
                    </a:lnTo>
                    <a:lnTo>
                      <a:pt x="9" y="760"/>
                    </a:lnTo>
                    <a:lnTo>
                      <a:pt x="7" y="739"/>
                    </a:lnTo>
                    <a:lnTo>
                      <a:pt x="2" y="714"/>
                    </a:lnTo>
                    <a:lnTo>
                      <a:pt x="2" y="687"/>
                    </a:lnTo>
                    <a:lnTo>
                      <a:pt x="0" y="624"/>
                    </a:lnTo>
                    <a:lnTo>
                      <a:pt x="2" y="555"/>
                    </a:lnTo>
                    <a:lnTo>
                      <a:pt x="9" y="482"/>
                    </a:lnTo>
                    <a:lnTo>
                      <a:pt x="15" y="407"/>
                    </a:lnTo>
                    <a:lnTo>
                      <a:pt x="33" y="257"/>
                    </a:lnTo>
                    <a:lnTo>
                      <a:pt x="52" y="127"/>
                    </a:lnTo>
                    <a:lnTo>
                      <a:pt x="68" y="35"/>
                    </a:lnTo>
                    <a:lnTo>
                      <a:pt x="71" y="0"/>
                    </a:lnTo>
                    <a:lnTo>
                      <a:pt x="208" y="0"/>
                    </a:lnTo>
                  </a:path>
                </a:pathLst>
              </a:custGeom>
              <a:solidFill>
                <a:srgbClr val="1F5285"/>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2263" name="Freeform 37">
                <a:extLst>
                  <a:ext uri="{FF2B5EF4-FFF2-40B4-BE49-F238E27FC236}">
                    <a16:creationId xmlns:a16="http://schemas.microsoft.com/office/drawing/2014/main" id="{C68E238C-EE93-40B9-8A1D-6ECAD6CDDA90}"/>
                  </a:ext>
                </a:extLst>
              </p:cNvPr>
              <p:cNvSpPr>
                <a:spLocks/>
              </p:cNvSpPr>
              <p:nvPr/>
            </p:nvSpPr>
            <p:spPr bwMode="auto">
              <a:xfrm>
                <a:off x="1265" y="2974"/>
                <a:ext cx="261" cy="816"/>
              </a:xfrm>
              <a:custGeom>
                <a:avLst/>
                <a:gdLst>
                  <a:gd name="T0" fmla="*/ 213 w 261"/>
                  <a:gd name="T1" fmla="*/ 4 h 816"/>
                  <a:gd name="T2" fmla="*/ 227 w 261"/>
                  <a:gd name="T3" fmla="*/ 31 h 816"/>
                  <a:gd name="T4" fmla="*/ 250 w 261"/>
                  <a:gd name="T5" fmla="*/ 75 h 816"/>
                  <a:gd name="T6" fmla="*/ 258 w 261"/>
                  <a:gd name="T7" fmla="*/ 113 h 816"/>
                  <a:gd name="T8" fmla="*/ 258 w 261"/>
                  <a:gd name="T9" fmla="*/ 140 h 816"/>
                  <a:gd name="T10" fmla="*/ 250 w 261"/>
                  <a:gd name="T11" fmla="*/ 180 h 816"/>
                  <a:gd name="T12" fmla="*/ 232 w 261"/>
                  <a:gd name="T13" fmla="*/ 249 h 816"/>
                  <a:gd name="T14" fmla="*/ 215 w 261"/>
                  <a:gd name="T15" fmla="*/ 319 h 816"/>
                  <a:gd name="T16" fmla="*/ 203 w 261"/>
                  <a:gd name="T17" fmla="*/ 368 h 816"/>
                  <a:gd name="T18" fmla="*/ 199 w 261"/>
                  <a:gd name="T19" fmla="*/ 388 h 816"/>
                  <a:gd name="T20" fmla="*/ 193 w 261"/>
                  <a:gd name="T21" fmla="*/ 418 h 816"/>
                  <a:gd name="T22" fmla="*/ 184 w 261"/>
                  <a:gd name="T23" fmla="*/ 455 h 816"/>
                  <a:gd name="T24" fmla="*/ 184 w 261"/>
                  <a:gd name="T25" fmla="*/ 484 h 816"/>
                  <a:gd name="T26" fmla="*/ 189 w 261"/>
                  <a:gd name="T27" fmla="*/ 499 h 816"/>
                  <a:gd name="T28" fmla="*/ 201 w 261"/>
                  <a:gd name="T29" fmla="*/ 520 h 816"/>
                  <a:gd name="T30" fmla="*/ 219 w 261"/>
                  <a:gd name="T31" fmla="*/ 539 h 816"/>
                  <a:gd name="T32" fmla="*/ 226 w 261"/>
                  <a:gd name="T33" fmla="*/ 553 h 816"/>
                  <a:gd name="T34" fmla="*/ 226 w 261"/>
                  <a:gd name="T35" fmla="*/ 560 h 816"/>
                  <a:gd name="T36" fmla="*/ 215 w 261"/>
                  <a:gd name="T37" fmla="*/ 574 h 816"/>
                  <a:gd name="T38" fmla="*/ 193 w 261"/>
                  <a:gd name="T39" fmla="*/ 589 h 816"/>
                  <a:gd name="T40" fmla="*/ 180 w 261"/>
                  <a:gd name="T41" fmla="*/ 610 h 816"/>
                  <a:gd name="T42" fmla="*/ 170 w 261"/>
                  <a:gd name="T43" fmla="*/ 656 h 816"/>
                  <a:gd name="T44" fmla="*/ 167 w 261"/>
                  <a:gd name="T45" fmla="*/ 725 h 816"/>
                  <a:gd name="T46" fmla="*/ 167 w 261"/>
                  <a:gd name="T47" fmla="*/ 773 h 816"/>
                  <a:gd name="T48" fmla="*/ 170 w 261"/>
                  <a:gd name="T49" fmla="*/ 783 h 816"/>
                  <a:gd name="T50" fmla="*/ 163 w 261"/>
                  <a:gd name="T51" fmla="*/ 792 h 816"/>
                  <a:gd name="T52" fmla="*/ 139 w 261"/>
                  <a:gd name="T53" fmla="*/ 808 h 816"/>
                  <a:gd name="T54" fmla="*/ 89 w 261"/>
                  <a:gd name="T55" fmla="*/ 815 h 816"/>
                  <a:gd name="T56" fmla="*/ 43 w 261"/>
                  <a:gd name="T57" fmla="*/ 815 h 816"/>
                  <a:gd name="T58" fmla="*/ 33 w 261"/>
                  <a:gd name="T59" fmla="*/ 810 h 816"/>
                  <a:gd name="T60" fmla="*/ 21 w 261"/>
                  <a:gd name="T61" fmla="*/ 794 h 816"/>
                  <a:gd name="T62" fmla="*/ 9 w 261"/>
                  <a:gd name="T63" fmla="*/ 760 h 816"/>
                  <a:gd name="T64" fmla="*/ 2 w 261"/>
                  <a:gd name="T65" fmla="*/ 714 h 816"/>
                  <a:gd name="T66" fmla="*/ 0 w 261"/>
                  <a:gd name="T67" fmla="*/ 624 h 816"/>
                  <a:gd name="T68" fmla="*/ 9 w 261"/>
                  <a:gd name="T69" fmla="*/ 482 h 816"/>
                  <a:gd name="T70" fmla="*/ 33 w 261"/>
                  <a:gd name="T71" fmla="*/ 257 h 816"/>
                  <a:gd name="T72" fmla="*/ 68 w 261"/>
                  <a:gd name="T73" fmla="*/ 35 h 816"/>
                  <a:gd name="T74" fmla="*/ 208 w 261"/>
                  <a:gd name="T75" fmla="*/ 0 h 81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61" h="816">
                    <a:moveTo>
                      <a:pt x="208" y="0"/>
                    </a:moveTo>
                    <a:lnTo>
                      <a:pt x="213" y="4"/>
                    </a:lnTo>
                    <a:lnTo>
                      <a:pt x="219" y="15"/>
                    </a:lnTo>
                    <a:lnTo>
                      <a:pt x="227" y="31"/>
                    </a:lnTo>
                    <a:lnTo>
                      <a:pt x="239" y="52"/>
                    </a:lnTo>
                    <a:lnTo>
                      <a:pt x="250" y="75"/>
                    </a:lnTo>
                    <a:lnTo>
                      <a:pt x="255" y="102"/>
                    </a:lnTo>
                    <a:lnTo>
                      <a:pt x="258" y="113"/>
                    </a:lnTo>
                    <a:lnTo>
                      <a:pt x="260" y="127"/>
                    </a:lnTo>
                    <a:lnTo>
                      <a:pt x="258" y="140"/>
                    </a:lnTo>
                    <a:lnTo>
                      <a:pt x="255" y="152"/>
                    </a:lnTo>
                    <a:lnTo>
                      <a:pt x="250" y="180"/>
                    </a:lnTo>
                    <a:lnTo>
                      <a:pt x="241" y="213"/>
                    </a:lnTo>
                    <a:lnTo>
                      <a:pt x="232" y="249"/>
                    </a:lnTo>
                    <a:lnTo>
                      <a:pt x="224" y="286"/>
                    </a:lnTo>
                    <a:lnTo>
                      <a:pt x="215" y="319"/>
                    </a:lnTo>
                    <a:lnTo>
                      <a:pt x="208" y="347"/>
                    </a:lnTo>
                    <a:lnTo>
                      <a:pt x="203" y="368"/>
                    </a:lnTo>
                    <a:lnTo>
                      <a:pt x="201" y="380"/>
                    </a:lnTo>
                    <a:lnTo>
                      <a:pt x="199" y="388"/>
                    </a:lnTo>
                    <a:lnTo>
                      <a:pt x="198" y="401"/>
                    </a:lnTo>
                    <a:lnTo>
                      <a:pt x="193" y="418"/>
                    </a:lnTo>
                    <a:lnTo>
                      <a:pt x="189" y="436"/>
                    </a:lnTo>
                    <a:lnTo>
                      <a:pt x="184" y="455"/>
                    </a:lnTo>
                    <a:lnTo>
                      <a:pt x="184" y="474"/>
                    </a:lnTo>
                    <a:lnTo>
                      <a:pt x="184" y="484"/>
                    </a:lnTo>
                    <a:lnTo>
                      <a:pt x="187" y="491"/>
                    </a:lnTo>
                    <a:lnTo>
                      <a:pt x="189" y="499"/>
                    </a:lnTo>
                    <a:lnTo>
                      <a:pt x="193" y="507"/>
                    </a:lnTo>
                    <a:lnTo>
                      <a:pt x="201" y="520"/>
                    </a:lnTo>
                    <a:lnTo>
                      <a:pt x="210" y="530"/>
                    </a:lnTo>
                    <a:lnTo>
                      <a:pt x="219" y="539"/>
                    </a:lnTo>
                    <a:lnTo>
                      <a:pt x="224" y="549"/>
                    </a:lnTo>
                    <a:lnTo>
                      <a:pt x="226" y="553"/>
                    </a:lnTo>
                    <a:lnTo>
                      <a:pt x="226" y="556"/>
                    </a:lnTo>
                    <a:lnTo>
                      <a:pt x="226" y="560"/>
                    </a:lnTo>
                    <a:lnTo>
                      <a:pt x="224" y="566"/>
                    </a:lnTo>
                    <a:lnTo>
                      <a:pt x="215" y="574"/>
                    </a:lnTo>
                    <a:lnTo>
                      <a:pt x="201" y="583"/>
                    </a:lnTo>
                    <a:lnTo>
                      <a:pt x="193" y="589"/>
                    </a:lnTo>
                    <a:lnTo>
                      <a:pt x="187" y="599"/>
                    </a:lnTo>
                    <a:lnTo>
                      <a:pt x="180" y="610"/>
                    </a:lnTo>
                    <a:lnTo>
                      <a:pt x="175" y="624"/>
                    </a:lnTo>
                    <a:lnTo>
                      <a:pt x="170" y="656"/>
                    </a:lnTo>
                    <a:lnTo>
                      <a:pt x="167" y="691"/>
                    </a:lnTo>
                    <a:lnTo>
                      <a:pt x="167" y="725"/>
                    </a:lnTo>
                    <a:lnTo>
                      <a:pt x="167" y="752"/>
                    </a:lnTo>
                    <a:lnTo>
                      <a:pt x="167" y="773"/>
                    </a:lnTo>
                    <a:lnTo>
                      <a:pt x="170" y="781"/>
                    </a:lnTo>
                    <a:lnTo>
                      <a:pt x="170" y="783"/>
                    </a:lnTo>
                    <a:lnTo>
                      <a:pt x="167" y="787"/>
                    </a:lnTo>
                    <a:lnTo>
                      <a:pt x="163" y="792"/>
                    </a:lnTo>
                    <a:lnTo>
                      <a:pt x="154" y="800"/>
                    </a:lnTo>
                    <a:lnTo>
                      <a:pt x="139" y="808"/>
                    </a:lnTo>
                    <a:lnTo>
                      <a:pt x="118" y="812"/>
                    </a:lnTo>
                    <a:lnTo>
                      <a:pt x="89" y="815"/>
                    </a:lnTo>
                    <a:lnTo>
                      <a:pt x="47" y="815"/>
                    </a:lnTo>
                    <a:lnTo>
                      <a:pt x="43" y="815"/>
                    </a:lnTo>
                    <a:lnTo>
                      <a:pt x="37" y="813"/>
                    </a:lnTo>
                    <a:lnTo>
                      <a:pt x="33" y="810"/>
                    </a:lnTo>
                    <a:lnTo>
                      <a:pt x="28" y="806"/>
                    </a:lnTo>
                    <a:lnTo>
                      <a:pt x="21" y="794"/>
                    </a:lnTo>
                    <a:lnTo>
                      <a:pt x="15" y="779"/>
                    </a:lnTo>
                    <a:lnTo>
                      <a:pt x="9" y="760"/>
                    </a:lnTo>
                    <a:lnTo>
                      <a:pt x="7" y="739"/>
                    </a:lnTo>
                    <a:lnTo>
                      <a:pt x="2" y="714"/>
                    </a:lnTo>
                    <a:lnTo>
                      <a:pt x="2" y="687"/>
                    </a:lnTo>
                    <a:lnTo>
                      <a:pt x="0" y="624"/>
                    </a:lnTo>
                    <a:lnTo>
                      <a:pt x="2" y="555"/>
                    </a:lnTo>
                    <a:lnTo>
                      <a:pt x="9" y="482"/>
                    </a:lnTo>
                    <a:lnTo>
                      <a:pt x="15" y="407"/>
                    </a:lnTo>
                    <a:lnTo>
                      <a:pt x="33" y="257"/>
                    </a:lnTo>
                    <a:lnTo>
                      <a:pt x="52" y="127"/>
                    </a:lnTo>
                    <a:lnTo>
                      <a:pt x="68" y="35"/>
                    </a:lnTo>
                    <a:lnTo>
                      <a:pt x="71" y="0"/>
                    </a:lnTo>
                    <a:lnTo>
                      <a:pt x="208"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2264" name="Freeform 38">
                <a:extLst>
                  <a:ext uri="{FF2B5EF4-FFF2-40B4-BE49-F238E27FC236}">
                    <a16:creationId xmlns:a16="http://schemas.microsoft.com/office/drawing/2014/main" id="{BD56A1C0-478E-42AE-B83C-0E5E68983453}"/>
                  </a:ext>
                </a:extLst>
              </p:cNvPr>
              <p:cNvSpPr>
                <a:spLocks/>
              </p:cNvSpPr>
              <p:nvPr/>
            </p:nvSpPr>
            <p:spPr bwMode="auto">
              <a:xfrm>
                <a:off x="774" y="2700"/>
                <a:ext cx="1135" cy="1152"/>
              </a:xfrm>
              <a:custGeom>
                <a:avLst/>
                <a:gdLst>
                  <a:gd name="T0" fmla="*/ 28 w 1135"/>
                  <a:gd name="T1" fmla="*/ 34 h 1152"/>
                  <a:gd name="T2" fmla="*/ 116 w 1135"/>
                  <a:gd name="T3" fmla="*/ 113 h 1152"/>
                  <a:gd name="T4" fmla="*/ 191 w 1135"/>
                  <a:gd name="T5" fmla="*/ 165 h 1152"/>
                  <a:gd name="T6" fmla="*/ 273 w 1135"/>
                  <a:gd name="T7" fmla="*/ 201 h 1152"/>
                  <a:gd name="T8" fmla="*/ 367 w 1135"/>
                  <a:gd name="T9" fmla="*/ 226 h 1152"/>
                  <a:gd name="T10" fmla="*/ 376 w 1135"/>
                  <a:gd name="T11" fmla="*/ 236 h 1152"/>
                  <a:gd name="T12" fmla="*/ 344 w 1135"/>
                  <a:gd name="T13" fmla="*/ 245 h 1152"/>
                  <a:gd name="T14" fmla="*/ 316 w 1135"/>
                  <a:gd name="T15" fmla="*/ 259 h 1152"/>
                  <a:gd name="T16" fmla="*/ 310 w 1135"/>
                  <a:gd name="T17" fmla="*/ 286 h 1152"/>
                  <a:gd name="T18" fmla="*/ 310 w 1135"/>
                  <a:gd name="T19" fmla="*/ 374 h 1152"/>
                  <a:gd name="T20" fmla="*/ 300 w 1135"/>
                  <a:gd name="T21" fmla="*/ 424 h 1152"/>
                  <a:gd name="T22" fmla="*/ 274 w 1135"/>
                  <a:gd name="T23" fmla="*/ 445 h 1152"/>
                  <a:gd name="T24" fmla="*/ 241 w 1135"/>
                  <a:gd name="T25" fmla="*/ 470 h 1152"/>
                  <a:gd name="T26" fmla="*/ 247 w 1135"/>
                  <a:gd name="T27" fmla="*/ 499 h 1152"/>
                  <a:gd name="T28" fmla="*/ 273 w 1135"/>
                  <a:gd name="T29" fmla="*/ 522 h 1152"/>
                  <a:gd name="T30" fmla="*/ 291 w 1135"/>
                  <a:gd name="T31" fmla="*/ 564 h 1152"/>
                  <a:gd name="T32" fmla="*/ 303 w 1135"/>
                  <a:gd name="T33" fmla="*/ 644 h 1152"/>
                  <a:gd name="T34" fmla="*/ 294 w 1135"/>
                  <a:gd name="T35" fmla="*/ 700 h 1152"/>
                  <a:gd name="T36" fmla="*/ 283 w 1135"/>
                  <a:gd name="T37" fmla="*/ 742 h 1152"/>
                  <a:gd name="T38" fmla="*/ 289 w 1135"/>
                  <a:gd name="T39" fmla="*/ 782 h 1152"/>
                  <a:gd name="T40" fmla="*/ 303 w 1135"/>
                  <a:gd name="T41" fmla="*/ 823 h 1152"/>
                  <a:gd name="T42" fmla="*/ 289 w 1135"/>
                  <a:gd name="T43" fmla="*/ 896 h 1152"/>
                  <a:gd name="T44" fmla="*/ 277 w 1135"/>
                  <a:gd name="T45" fmla="*/ 990 h 1152"/>
                  <a:gd name="T46" fmla="*/ 289 w 1135"/>
                  <a:gd name="T47" fmla="*/ 1066 h 1152"/>
                  <a:gd name="T48" fmla="*/ 310 w 1135"/>
                  <a:gd name="T49" fmla="*/ 1105 h 1152"/>
                  <a:gd name="T50" fmla="*/ 352 w 1135"/>
                  <a:gd name="T51" fmla="*/ 1134 h 1152"/>
                  <a:gd name="T52" fmla="*/ 410 w 1135"/>
                  <a:gd name="T53" fmla="*/ 1149 h 1152"/>
                  <a:gd name="T54" fmla="*/ 519 w 1135"/>
                  <a:gd name="T55" fmla="*/ 1147 h 1152"/>
                  <a:gd name="T56" fmla="*/ 647 w 1135"/>
                  <a:gd name="T57" fmla="*/ 1132 h 1152"/>
                  <a:gd name="T58" fmla="*/ 728 w 1135"/>
                  <a:gd name="T59" fmla="*/ 1107 h 1152"/>
                  <a:gd name="T60" fmla="*/ 776 w 1135"/>
                  <a:gd name="T61" fmla="*/ 1076 h 1152"/>
                  <a:gd name="T62" fmla="*/ 792 w 1135"/>
                  <a:gd name="T63" fmla="*/ 1045 h 1152"/>
                  <a:gd name="T64" fmla="*/ 792 w 1135"/>
                  <a:gd name="T65" fmla="*/ 1018 h 1152"/>
                  <a:gd name="T66" fmla="*/ 812 w 1135"/>
                  <a:gd name="T67" fmla="*/ 901 h 1152"/>
                  <a:gd name="T68" fmla="*/ 853 w 1135"/>
                  <a:gd name="T69" fmla="*/ 748 h 1152"/>
                  <a:gd name="T70" fmla="*/ 773 w 1135"/>
                  <a:gd name="T71" fmla="*/ 664 h 1152"/>
                  <a:gd name="T72" fmla="*/ 786 w 1135"/>
                  <a:gd name="T73" fmla="*/ 656 h 1152"/>
                  <a:gd name="T74" fmla="*/ 816 w 1135"/>
                  <a:gd name="T75" fmla="*/ 635 h 1152"/>
                  <a:gd name="T76" fmla="*/ 845 w 1135"/>
                  <a:gd name="T77" fmla="*/ 598 h 1152"/>
                  <a:gd name="T78" fmla="*/ 876 w 1135"/>
                  <a:gd name="T79" fmla="*/ 452 h 1152"/>
                  <a:gd name="T80" fmla="*/ 883 w 1135"/>
                  <a:gd name="T81" fmla="*/ 324 h 1152"/>
                  <a:gd name="T82" fmla="*/ 873 w 1135"/>
                  <a:gd name="T83" fmla="*/ 295 h 1152"/>
                  <a:gd name="T84" fmla="*/ 879 w 1135"/>
                  <a:gd name="T85" fmla="*/ 284 h 1152"/>
                  <a:gd name="T86" fmla="*/ 1006 w 1135"/>
                  <a:gd name="T87" fmla="*/ 215 h 1152"/>
                  <a:gd name="T88" fmla="*/ 1082 w 1135"/>
                  <a:gd name="T89" fmla="*/ 161 h 1152"/>
                  <a:gd name="T90" fmla="*/ 1128 w 1135"/>
                  <a:gd name="T91" fmla="*/ 103 h 1152"/>
                  <a:gd name="T92" fmla="*/ 1134 w 1135"/>
                  <a:gd name="T93" fmla="*/ 76 h 1152"/>
                  <a:gd name="T94" fmla="*/ 1128 w 1135"/>
                  <a:gd name="T95" fmla="*/ 57 h 1152"/>
                  <a:gd name="T96" fmla="*/ 1101 w 1135"/>
                  <a:gd name="T97" fmla="*/ 44 h 1152"/>
                  <a:gd name="T98" fmla="*/ 1019 w 1135"/>
                  <a:gd name="T99" fmla="*/ 25 h 1152"/>
                  <a:gd name="T100" fmla="*/ 861 w 1135"/>
                  <a:gd name="T101" fmla="*/ 9 h 1152"/>
                  <a:gd name="T102" fmla="*/ 558 w 1135"/>
                  <a:gd name="T103" fmla="*/ 0 h 1152"/>
                  <a:gd name="T104" fmla="*/ 46 w 1135"/>
                  <a:gd name="T105" fmla="*/ 5 h 115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135" h="1152">
                    <a:moveTo>
                      <a:pt x="0" y="5"/>
                    </a:moveTo>
                    <a:lnTo>
                      <a:pt x="7" y="13"/>
                    </a:lnTo>
                    <a:lnTo>
                      <a:pt x="28" y="34"/>
                    </a:lnTo>
                    <a:lnTo>
                      <a:pt x="58" y="63"/>
                    </a:lnTo>
                    <a:lnTo>
                      <a:pt x="97" y="96"/>
                    </a:lnTo>
                    <a:lnTo>
                      <a:pt x="116" y="113"/>
                    </a:lnTo>
                    <a:lnTo>
                      <a:pt x="141" y="132"/>
                    </a:lnTo>
                    <a:lnTo>
                      <a:pt x="167" y="147"/>
                    </a:lnTo>
                    <a:lnTo>
                      <a:pt x="191" y="165"/>
                    </a:lnTo>
                    <a:lnTo>
                      <a:pt x="216" y="178"/>
                    </a:lnTo>
                    <a:lnTo>
                      <a:pt x="244" y="192"/>
                    </a:lnTo>
                    <a:lnTo>
                      <a:pt x="273" y="201"/>
                    </a:lnTo>
                    <a:lnTo>
                      <a:pt x="300" y="209"/>
                    </a:lnTo>
                    <a:lnTo>
                      <a:pt x="341" y="218"/>
                    </a:lnTo>
                    <a:lnTo>
                      <a:pt x="367" y="226"/>
                    </a:lnTo>
                    <a:lnTo>
                      <a:pt x="373" y="230"/>
                    </a:lnTo>
                    <a:lnTo>
                      <a:pt x="376" y="232"/>
                    </a:lnTo>
                    <a:lnTo>
                      <a:pt x="376" y="236"/>
                    </a:lnTo>
                    <a:lnTo>
                      <a:pt x="373" y="238"/>
                    </a:lnTo>
                    <a:lnTo>
                      <a:pt x="361" y="241"/>
                    </a:lnTo>
                    <a:lnTo>
                      <a:pt x="344" y="245"/>
                    </a:lnTo>
                    <a:lnTo>
                      <a:pt x="331" y="249"/>
                    </a:lnTo>
                    <a:lnTo>
                      <a:pt x="319" y="255"/>
                    </a:lnTo>
                    <a:lnTo>
                      <a:pt x="316" y="259"/>
                    </a:lnTo>
                    <a:lnTo>
                      <a:pt x="313" y="266"/>
                    </a:lnTo>
                    <a:lnTo>
                      <a:pt x="313" y="274"/>
                    </a:lnTo>
                    <a:lnTo>
                      <a:pt x="310" y="286"/>
                    </a:lnTo>
                    <a:lnTo>
                      <a:pt x="310" y="312"/>
                    </a:lnTo>
                    <a:lnTo>
                      <a:pt x="310" y="343"/>
                    </a:lnTo>
                    <a:lnTo>
                      <a:pt x="310" y="374"/>
                    </a:lnTo>
                    <a:lnTo>
                      <a:pt x="307" y="403"/>
                    </a:lnTo>
                    <a:lnTo>
                      <a:pt x="306" y="414"/>
                    </a:lnTo>
                    <a:lnTo>
                      <a:pt x="300" y="424"/>
                    </a:lnTo>
                    <a:lnTo>
                      <a:pt x="297" y="431"/>
                    </a:lnTo>
                    <a:lnTo>
                      <a:pt x="289" y="437"/>
                    </a:lnTo>
                    <a:lnTo>
                      <a:pt x="274" y="445"/>
                    </a:lnTo>
                    <a:lnTo>
                      <a:pt x="261" y="452"/>
                    </a:lnTo>
                    <a:lnTo>
                      <a:pt x="249" y="462"/>
                    </a:lnTo>
                    <a:lnTo>
                      <a:pt x="241" y="470"/>
                    </a:lnTo>
                    <a:lnTo>
                      <a:pt x="239" y="479"/>
                    </a:lnTo>
                    <a:lnTo>
                      <a:pt x="239" y="489"/>
                    </a:lnTo>
                    <a:lnTo>
                      <a:pt x="247" y="499"/>
                    </a:lnTo>
                    <a:lnTo>
                      <a:pt x="258" y="508"/>
                    </a:lnTo>
                    <a:lnTo>
                      <a:pt x="267" y="514"/>
                    </a:lnTo>
                    <a:lnTo>
                      <a:pt x="273" y="522"/>
                    </a:lnTo>
                    <a:lnTo>
                      <a:pt x="277" y="529"/>
                    </a:lnTo>
                    <a:lnTo>
                      <a:pt x="283" y="541"/>
                    </a:lnTo>
                    <a:lnTo>
                      <a:pt x="291" y="564"/>
                    </a:lnTo>
                    <a:lnTo>
                      <a:pt x="297" y="591"/>
                    </a:lnTo>
                    <a:lnTo>
                      <a:pt x="300" y="617"/>
                    </a:lnTo>
                    <a:lnTo>
                      <a:pt x="303" y="644"/>
                    </a:lnTo>
                    <a:lnTo>
                      <a:pt x="303" y="667"/>
                    </a:lnTo>
                    <a:lnTo>
                      <a:pt x="300" y="685"/>
                    </a:lnTo>
                    <a:lnTo>
                      <a:pt x="294" y="700"/>
                    </a:lnTo>
                    <a:lnTo>
                      <a:pt x="291" y="713"/>
                    </a:lnTo>
                    <a:lnTo>
                      <a:pt x="286" y="729"/>
                    </a:lnTo>
                    <a:lnTo>
                      <a:pt x="283" y="742"/>
                    </a:lnTo>
                    <a:lnTo>
                      <a:pt x="283" y="756"/>
                    </a:lnTo>
                    <a:lnTo>
                      <a:pt x="283" y="769"/>
                    </a:lnTo>
                    <a:lnTo>
                      <a:pt x="289" y="782"/>
                    </a:lnTo>
                    <a:lnTo>
                      <a:pt x="300" y="796"/>
                    </a:lnTo>
                    <a:lnTo>
                      <a:pt x="303" y="805"/>
                    </a:lnTo>
                    <a:lnTo>
                      <a:pt x="303" y="823"/>
                    </a:lnTo>
                    <a:lnTo>
                      <a:pt x="300" y="842"/>
                    </a:lnTo>
                    <a:lnTo>
                      <a:pt x="294" y="867"/>
                    </a:lnTo>
                    <a:lnTo>
                      <a:pt x="289" y="896"/>
                    </a:lnTo>
                    <a:lnTo>
                      <a:pt x="283" y="926"/>
                    </a:lnTo>
                    <a:lnTo>
                      <a:pt x="280" y="959"/>
                    </a:lnTo>
                    <a:lnTo>
                      <a:pt x="277" y="990"/>
                    </a:lnTo>
                    <a:lnTo>
                      <a:pt x="277" y="1022"/>
                    </a:lnTo>
                    <a:lnTo>
                      <a:pt x="283" y="1053"/>
                    </a:lnTo>
                    <a:lnTo>
                      <a:pt x="289" y="1066"/>
                    </a:lnTo>
                    <a:lnTo>
                      <a:pt x="294" y="1080"/>
                    </a:lnTo>
                    <a:lnTo>
                      <a:pt x="303" y="1093"/>
                    </a:lnTo>
                    <a:lnTo>
                      <a:pt x="310" y="1105"/>
                    </a:lnTo>
                    <a:lnTo>
                      <a:pt x="325" y="1114"/>
                    </a:lnTo>
                    <a:lnTo>
                      <a:pt x="336" y="1124"/>
                    </a:lnTo>
                    <a:lnTo>
                      <a:pt x="352" y="1134"/>
                    </a:lnTo>
                    <a:lnTo>
                      <a:pt x="370" y="1139"/>
                    </a:lnTo>
                    <a:lnTo>
                      <a:pt x="389" y="1145"/>
                    </a:lnTo>
                    <a:lnTo>
                      <a:pt x="410" y="1149"/>
                    </a:lnTo>
                    <a:lnTo>
                      <a:pt x="436" y="1151"/>
                    </a:lnTo>
                    <a:lnTo>
                      <a:pt x="464" y="1151"/>
                    </a:lnTo>
                    <a:lnTo>
                      <a:pt x="519" y="1147"/>
                    </a:lnTo>
                    <a:lnTo>
                      <a:pt x="567" y="1143"/>
                    </a:lnTo>
                    <a:lnTo>
                      <a:pt x="612" y="1137"/>
                    </a:lnTo>
                    <a:lnTo>
                      <a:pt x="647" y="1132"/>
                    </a:lnTo>
                    <a:lnTo>
                      <a:pt x="679" y="1124"/>
                    </a:lnTo>
                    <a:lnTo>
                      <a:pt x="706" y="1114"/>
                    </a:lnTo>
                    <a:lnTo>
                      <a:pt x="728" y="1107"/>
                    </a:lnTo>
                    <a:lnTo>
                      <a:pt x="748" y="1095"/>
                    </a:lnTo>
                    <a:lnTo>
                      <a:pt x="764" y="1086"/>
                    </a:lnTo>
                    <a:lnTo>
                      <a:pt x="776" y="1076"/>
                    </a:lnTo>
                    <a:lnTo>
                      <a:pt x="783" y="1064"/>
                    </a:lnTo>
                    <a:lnTo>
                      <a:pt x="789" y="1055"/>
                    </a:lnTo>
                    <a:lnTo>
                      <a:pt x="792" y="1045"/>
                    </a:lnTo>
                    <a:lnTo>
                      <a:pt x="795" y="1036"/>
                    </a:lnTo>
                    <a:lnTo>
                      <a:pt x="795" y="1026"/>
                    </a:lnTo>
                    <a:lnTo>
                      <a:pt x="792" y="1018"/>
                    </a:lnTo>
                    <a:lnTo>
                      <a:pt x="792" y="993"/>
                    </a:lnTo>
                    <a:lnTo>
                      <a:pt x="800" y="953"/>
                    </a:lnTo>
                    <a:lnTo>
                      <a:pt x="812" y="901"/>
                    </a:lnTo>
                    <a:lnTo>
                      <a:pt x="825" y="846"/>
                    </a:lnTo>
                    <a:lnTo>
                      <a:pt x="840" y="794"/>
                    </a:lnTo>
                    <a:lnTo>
                      <a:pt x="853" y="748"/>
                    </a:lnTo>
                    <a:lnTo>
                      <a:pt x="861" y="717"/>
                    </a:lnTo>
                    <a:lnTo>
                      <a:pt x="864" y="706"/>
                    </a:lnTo>
                    <a:lnTo>
                      <a:pt x="773" y="664"/>
                    </a:lnTo>
                    <a:lnTo>
                      <a:pt x="776" y="664"/>
                    </a:lnTo>
                    <a:lnTo>
                      <a:pt x="782" y="660"/>
                    </a:lnTo>
                    <a:lnTo>
                      <a:pt x="786" y="656"/>
                    </a:lnTo>
                    <a:lnTo>
                      <a:pt x="795" y="650"/>
                    </a:lnTo>
                    <a:lnTo>
                      <a:pt x="806" y="642"/>
                    </a:lnTo>
                    <a:lnTo>
                      <a:pt x="816" y="635"/>
                    </a:lnTo>
                    <a:lnTo>
                      <a:pt x="825" y="627"/>
                    </a:lnTo>
                    <a:lnTo>
                      <a:pt x="834" y="619"/>
                    </a:lnTo>
                    <a:lnTo>
                      <a:pt x="845" y="598"/>
                    </a:lnTo>
                    <a:lnTo>
                      <a:pt x="856" y="560"/>
                    </a:lnTo>
                    <a:lnTo>
                      <a:pt x="867" y="510"/>
                    </a:lnTo>
                    <a:lnTo>
                      <a:pt x="876" y="452"/>
                    </a:lnTo>
                    <a:lnTo>
                      <a:pt x="883" y="395"/>
                    </a:lnTo>
                    <a:lnTo>
                      <a:pt x="883" y="345"/>
                    </a:lnTo>
                    <a:lnTo>
                      <a:pt x="883" y="324"/>
                    </a:lnTo>
                    <a:lnTo>
                      <a:pt x="879" y="307"/>
                    </a:lnTo>
                    <a:lnTo>
                      <a:pt x="876" y="301"/>
                    </a:lnTo>
                    <a:lnTo>
                      <a:pt x="873" y="295"/>
                    </a:lnTo>
                    <a:lnTo>
                      <a:pt x="870" y="291"/>
                    </a:lnTo>
                    <a:lnTo>
                      <a:pt x="864" y="289"/>
                    </a:lnTo>
                    <a:lnTo>
                      <a:pt x="879" y="284"/>
                    </a:lnTo>
                    <a:lnTo>
                      <a:pt x="909" y="268"/>
                    </a:lnTo>
                    <a:lnTo>
                      <a:pt x="956" y="245"/>
                    </a:lnTo>
                    <a:lnTo>
                      <a:pt x="1006" y="215"/>
                    </a:lnTo>
                    <a:lnTo>
                      <a:pt x="1034" y="197"/>
                    </a:lnTo>
                    <a:lnTo>
                      <a:pt x="1056" y="180"/>
                    </a:lnTo>
                    <a:lnTo>
                      <a:pt x="1082" y="161"/>
                    </a:lnTo>
                    <a:lnTo>
                      <a:pt x="1101" y="142"/>
                    </a:lnTo>
                    <a:lnTo>
                      <a:pt x="1115" y="122"/>
                    </a:lnTo>
                    <a:lnTo>
                      <a:pt x="1128" y="103"/>
                    </a:lnTo>
                    <a:lnTo>
                      <a:pt x="1131" y="94"/>
                    </a:lnTo>
                    <a:lnTo>
                      <a:pt x="1134" y="84"/>
                    </a:lnTo>
                    <a:lnTo>
                      <a:pt x="1134" y="76"/>
                    </a:lnTo>
                    <a:lnTo>
                      <a:pt x="1134" y="67"/>
                    </a:lnTo>
                    <a:lnTo>
                      <a:pt x="1131" y="63"/>
                    </a:lnTo>
                    <a:lnTo>
                      <a:pt x="1128" y="57"/>
                    </a:lnTo>
                    <a:lnTo>
                      <a:pt x="1122" y="53"/>
                    </a:lnTo>
                    <a:lnTo>
                      <a:pt x="1118" y="50"/>
                    </a:lnTo>
                    <a:lnTo>
                      <a:pt x="1101" y="44"/>
                    </a:lnTo>
                    <a:lnTo>
                      <a:pt x="1079" y="36"/>
                    </a:lnTo>
                    <a:lnTo>
                      <a:pt x="1051" y="30"/>
                    </a:lnTo>
                    <a:lnTo>
                      <a:pt x="1019" y="25"/>
                    </a:lnTo>
                    <a:lnTo>
                      <a:pt x="986" y="21"/>
                    </a:lnTo>
                    <a:lnTo>
                      <a:pt x="948" y="17"/>
                    </a:lnTo>
                    <a:lnTo>
                      <a:pt x="861" y="9"/>
                    </a:lnTo>
                    <a:lnTo>
                      <a:pt x="767" y="5"/>
                    </a:lnTo>
                    <a:lnTo>
                      <a:pt x="664" y="2"/>
                    </a:lnTo>
                    <a:lnTo>
                      <a:pt x="558" y="0"/>
                    </a:lnTo>
                    <a:lnTo>
                      <a:pt x="352" y="0"/>
                    </a:lnTo>
                    <a:lnTo>
                      <a:pt x="174" y="2"/>
                    </a:lnTo>
                    <a:lnTo>
                      <a:pt x="46" y="5"/>
                    </a:lnTo>
                    <a:lnTo>
                      <a:pt x="0" y="5"/>
                    </a:lnTo>
                  </a:path>
                </a:pathLst>
              </a:custGeom>
              <a:solidFill>
                <a:srgbClr val="33669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2265" name="Freeform 39">
                <a:extLst>
                  <a:ext uri="{FF2B5EF4-FFF2-40B4-BE49-F238E27FC236}">
                    <a16:creationId xmlns:a16="http://schemas.microsoft.com/office/drawing/2014/main" id="{EB3E8AFC-EC3A-491B-8659-F72DC0DF1D79}"/>
                  </a:ext>
                </a:extLst>
              </p:cNvPr>
              <p:cNvSpPr>
                <a:spLocks/>
              </p:cNvSpPr>
              <p:nvPr/>
            </p:nvSpPr>
            <p:spPr bwMode="auto">
              <a:xfrm>
                <a:off x="774" y="2700"/>
                <a:ext cx="1125" cy="1152"/>
              </a:xfrm>
              <a:custGeom>
                <a:avLst/>
                <a:gdLst>
                  <a:gd name="T0" fmla="*/ 27 w 1125"/>
                  <a:gd name="T1" fmla="*/ 34 h 1152"/>
                  <a:gd name="T2" fmla="*/ 115 w 1125"/>
                  <a:gd name="T3" fmla="*/ 113 h 1152"/>
                  <a:gd name="T4" fmla="*/ 190 w 1125"/>
                  <a:gd name="T5" fmla="*/ 165 h 1152"/>
                  <a:gd name="T6" fmla="*/ 270 w 1125"/>
                  <a:gd name="T7" fmla="*/ 201 h 1152"/>
                  <a:gd name="T8" fmla="*/ 364 w 1125"/>
                  <a:gd name="T9" fmla="*/ 226 h 1152"/>
                  <a:gd name="T10" fmla="*/ 372 w 1125"/>
                  <a:gd name="T11" fmla="*/ 236 h 1152"/>
                  <a:gd name="T12" fmla="*/ 341 w 1125"/>
                  <a:gd name="T13" fmla="*/ 245 h 1152"/>
                  <a:gd name="T14" fmla="*/ 313 w 1125"/>
                  <a:gd name="T15" fmla="*/ 259 h 1152"/>
                  <a:gd name="T16" fmla="*/ 308 w 1125"/>
                  <a:gd name="T17" fmla="*/ 286 h 1152"/>
                  <a:gd name="T18" fmla="*/ 308 w 1125"/>
                  <a:gd name="T19" fmla="*/ 374 h 1152"/>
                  <a:gd name="T20" fmla="*/ 298 w 1125"/>
                  <a:gd name="T21" fmla="*/ 424 h 1152"/>
                  <a:gd name="T22" fmla="*/ 272 w 1125"/>
                  <a:gd name="T23" fmla="*/ 445 h 1152"/>
                  <a:gd name="T24" fmla="*/ 239 w 1125"/>
                  <a:gd name="T25" fmla="*/ 470 h 1152"/>
                  <a:gd name="T26" fmla="*/ 244 w 1125"/>
                  <a:gd name="T27" fmla="*/ 499 h 1152"/>
                  <a:gd name="T28" fmla="*/ 270 w 1125"/>
                  <a:gd name="T29" fmla="*/ 522 h 1152"/>
                  <a:gd name="T30" fmla="*/ 289 w 1125"/>
                  <a:gd name="T31" fmla="*/ 564 h 1152"/>
                  <a:gd name="T32" fmla="*/ 300 w 1125"/>
                  <a:gd name="T33" fmla="*/ 644 h 1152"/>
                  <a:gd name="T34" fmla="*/ 292 w 1125"/>
                  <a:gd name="T35" fmla="*/ 700 h 1152"/>
                  <a:gd name="T36" fmla="*/ 280 w 1125"/>
                  <a:gd name="T37" fmla="*/ 742 h 1152"/>
                  <a:gd name="T38" fmla="*/ 286 w 1125"/>
                  <a:gd name="T39" fmla="*/ 782 h 1152"/>
                  <a:gd name="T40" fmla="*/ 300 w 1125"/>
                  <a:gd name="T41" fmla="*/ 823 h 1152"/>
                  <a:gd name="T42" fmla="*/ 286 w 1125"/>
                  <a:gd name="T43" fmla="*/ 896 h 1152"/>
                  <a:gd name="T44" fmla="*/ 275 w 1125"/>
                  <a:gd name="T45" fmla="*/ 990 h 1152"/>
                  <a:gd name="T46" fmla="*/ 286 w 1125"/>
                  <a:gd name="T47" fmla="*/ 1066 h 1152"/>
                  <a:gd name="T48" fmla="*/ 308 w 1125"/>
                  <a:gd name="T49" fmla="*/ 1105 h 1152"/>
                  <a:gd name="T50" fmla="*/ 349 w 1125"/>
                  <a:gd name="T51" fmla="*/ 1134 h 1152"/>
                  <a:gd name="T52" fmla="*/ 407 w 1125"/>
                  <a:gd name="T53" fmla="*/ 1149 h 1152"/>
                  <a:gd name="T54" fmla="*/ 515 w 1125"/>
                  <a:gd name="T55" fmla="*/ 1147 h 1152"/>
                  <a:gd name="T56" fmla="*/ 641 w 1125"/>
                  <a:gd name="T57" fmla="*/ 1132 h 1152"/>
                  <a:gd name="T58" fmla="*/ 722 w 1125"/>
                  <a:gd name="T59" fmla="*/ 1107 h 1152"/>
                  <a:gd name="T60" fmla="*/ 769 w 1125"/>
                  <a:gd name="T61" fmla="*/ 1076 h 1152"/>
                  <a:gd name="T62" fmla="*/ 785 w 1125"/>
                  <a:gd name="T63" fmla="*/ 1045 h 1152"/>
                  <a:gd name="T64" fmla="*/ 785 w 1125"/>
                  <a:gd name="T65" fmla="*/ 1018 h 1152"/>
                  <a:gd name="T66" fmla="*/ 805 w 1125"/>
                  <a:gd name="T67" fmla="*/ 901 h 1152"/>
                  <a:gd name="T68" fmla="*/ 845 w 1125"/>
                  <a:gd name="T69" fmla="*/ 748 h 1152"/>
                  <a:gd name="T70" fmla="*/ 766 w 1125"/>
                  <a:gd name="T71" fmla="*/ 664 h 1152"/>
                  <a:gd name="T72" fmla="*/ 779 w 1125"/>
                  <a:gd name="T73" fmla="*/ 656 h 1152"/>
                  <a:gd name="T74" fmla="*/ 809 w 1125"/>
                  <a:gd name="T75" fmla="*/ 635 h 1152"/>
                  <a:gd name="T76" fmla="*/ 838 w 1125"/>
                  <a:gd name="T77" fmla="*/ 598 h 1152"/>
                  <a:gd name="T78" fmla="*/ 868 w 1125"/>
                  <a:gd name="T79" fmla="*/ 452 h 1152"/>
                  <a:gd name="T80" fmla="*/ 875 w 1125"/>
                  <a:gd name="T81" fmla="*/ 324 h 1152"/>
                  <a:gd name="T82" fmla="*/ 865 w 1125"/>
                  <a:gd name="T83" fmla="*/ 295 h 1152"/>
                  <a:gd name="T84" fmla="*/ 871 w 1125"/>
                  <a:gd name="T85" fmla="*/ 284 h 1152"/>
                  <a:gd name="T86" fmla="*/ 998 w 1125"/>
                  <a:gd name="T87" fmla="*/ 215 h 1152"/>
                  <a:gd name="T88" fmla="*/ 1072 w 1125"/>
                  <a:gd name="T89" fmla="*/ 161 h 1152"/>
                  <a:gd name="T90" fmla="*/ 1118 w 1125"/>
                  <a:gd name="T91" fmla="*/ 103 h 1152"/>
                  <a:gd name="T92" fmla="*/ 1124 w 1125"/>
                  <a:gd name="T93" fmla="*/ 76 h 1152"/>
                  <a:gd name="T94" fmla="*/ 1118 w 1125"/>
                  <a:gd name="T95" fmla="*/ 57 h 1152"/>
                  <a:gd name="T96" fmla="*/ 1091 w 1125"/>
                  <a:gd name="T97" fmla="*/ 44 h 1152"/>
                  <a:gd name="T98" fmla="*/ 1010 w 1125"/>
                  <a:gd name="T99" fmla="*/ 25 h 1152"/>
                  <a:gd name="T100" fmla="*/ 854 w 1125"/>
                  <a:gd name="T101" fmla="*/ 9 h 1152"/>
                  <a:gd name="T102" fmla="*/ 553 w 1125"/>
                  <a:gd name="T103" fmla="*/ 0 h 1152"/>
                  <a:gd name="T104" fmla="*/ 46 w 1125"/>
                  <a:gd name="T105" fmla="*/ 5 h 115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125" h="1152">
                    <a:moveTo>
                      <a:pt x="0" y="5"/>
                    </a:moveTo>
                    <a:lnTo>
                      <a:pt x="7" y="13"/>
                    </a:lnTo>
                    <a:lnTo>
                      <a:pt x="27" y="34"/>
                    </a:lnTo>
                    <a:lnTo>
                      <a:pt x="57" y="63"/>
                    </a:lnTo>
                    <a:lnTo>
                      <a:pt x="96" y="96"/>
                    </a:lnTo>
                    <a:lnTo>
                      <a:pt x="115" y="113"/>
                    </a:lnTo>
                    <a:lnTo>
                      <a:pt x="139" y="132"/>
                    </a:lnTo>
                    <a:lnTo>
                      <a:pt x="165" y="147"/>
                    </a:lnTo>
                    <a:lnTo>
                      <a:pt x="190" y="165"/>
                    </a:lnTo>
                    <a:lnTo>
                      <a:pt x="214" y="178"/>
                    </a:lnTo>
                    <a:lnTo>
                      <a:pt x="241" y="192"/>
                    </a:lnTo>
                    <a:lnTo>
                      <a:pt x="270" y="201"/>
                    </a:lnTo>
                    <a:lnTo>
                      <a:pt x="298" y="209"/>
                    </a:lnTo>
                    <a:lnTo>
                      <a:pt x="338" y="218"/>
                    </a:lnTo>
                    <a:lnTo>
                      <a:pt x="364" y="226"/>
                    </a:lnTo>
                    <a:lnTo>
                      <a:pt x="369" y="230"/>
                    </a:lnTo>
                    <a:lnTo>
                      <a:pt x="372" y="232"/>
                    </a:lnTo>
                    <a:lnTo>
                      <a:pt x="372" y="236"/>
                    </a:lnTo>
                    <a:lnTo>
                      <a:pt x="369" y="238"/>
                    </a:lnTo>
                    <a:lnTo>
                      <a:pt x="358" y="241"/>
                    </a:lnTo>
                    <a:lnTo>
                      <a:pt x="341" y="245"/>
                    </a:lnTo>
                    <a:lnTo>
                      <a:pt x="328" y="249"/>
                    </a:lnTo>
                    <a:lnTo>
                      <a:pt x="316" y="255"/>
                    </a:lnTo>
                    <a:lnTo>
                      <a:pt x="313" y="259"/>
                    </a:lnTo>
                    <a:lnTo>
                      <a:pt x="310" y="266"/>
                    </a:lnTo>
                    <a:lnTo>
                      <a:pt x="310" y="274"/>
                    </a:lnTo>
                    <a:lnTo>
                      <a:pt x="308" y="286"/>
                    </a:lnTo>
                    <a:lnTo>
                      <a:pt x="308" y="312"/>
                    </a:lnTo>
                    <a:lnTo>
                      <a:pt x="308" y="343"/>
                    </a:lnTo>
                    <a:lnTo>
                      <a:pt x="308" y="374"/>
                    </a:lnTo>
                    <a:lnTo>
                      <a:pt x="305" y="403"/>
                    </a:lnTo>
                    <a:lnTo>
                      <a:pt x="303" y="414"/>
                    </a:lnTo>
                    <a:lnTo>
                      <a:pt x="298" y="424"/>
                    </a:lnTo>
                    <a:lnTo>
                      <a:pt x="295" y="431"/>
                    </a:lnTo>
                    <a:lnTo>
                      <a:pt x="286" y="437"/>
                    </a:lnTo>
                    <a:lnTo>
                      <a:pt x="272" y="445"/>
                    </a:lnTo>
                    <a:lnTo>
                      <a:pt x="259" y="452"/>
                    </a:lnTo>
                    <a:lnTo>
                      <a:pt x="247" y="462"/>
                    </a:lnTo>
                    <a:lnTo>
                      <a:pt x="239" y="470"/>
                    </a:lnTo>
                    <a:lnTo>
                      <a:pt x="237" y="479"/>
                    </a:lnTo>
                    <a:lnTo>
                      <a:pt x="237" y="489"/>
                    </a:lnTo>
                    <a:lnTo>
                      <a:pt x="244" y="499"/>
                    </a:lnTo>
                    <a:lnTo>
                      <a:pt x="256" y="508"/>
                    </a:lnTo>
                    <a:lnTo>
                      <a:pt x="264" y="514"/>
                    </a:lnTo>
                    <a:lnTo>
                      <a:pt x="270" y="522"/>
                    </a:lnTo>
                    <a:lnTo>
                      <a:pt x="275" y="529"/>
                    </a:lnTo>
                    <a:lnTo>
                      <a:pt x="280" y="541"/>
                    </a:lnTo>
                    <a:lnTo>
                      <a:pt x="289" y="564"/>
                    </a:lnTo>
                    <a:lnTo>
                      <a:pt x="295" y="591"/>
                    </a:lnTo>
                    <a:lnTo>
                      <a:pt x="298" y="617"/>
                    </a:lnTo>
                    <a:lnTo>
                      <a:pt x="300" y="644"/>
                    </a:lnTo>
                    <a:lnTo>
                      <a:pt x="300" y="667"/>
                    </a:lnTo>
                    <a:lnTo>
                      <a:pt x="298" y="685"/>
                    </a:lnTo>
                    <a:lnTo>
                      <a:pt x="292" y="700"/>
                    </a:lnTo>
                    <a:lnTo>
                      <a:pt x="289" y="713"/>
                    </a:lnTo>
                    <a:lnTo>
                      <a:pt x="283" y="729"/>
                    </a:lnTo>
                    <a:lnTo>
                      <a:pt x="280" y="742"/>
                    </a:lnTo>
                    <a:lnTo>
                      <a:pt x="280" y="756"/>
                    </a:lnTo>
                    <a:lnTo>
                      <a:pt x="280" y="769"/>
                    </a:lnTo>
                    <a:lnTo>
                      <a:pt x="286" y="782"/>
                    </a:lnTo>
                    <a:lnTo>
                      <a:pt x="298" y="796"/>
                    </a:lnTo>
                    <a:lnTo>
                      <a:pt x="300" y="805"/>
                    </a:lnTo>
                    <a:lnTo>
                      <a:pt x="300" y="823"/>
                    </a:lnTo>
                    <a:lnTo>
                      <a:pt x="298" y="842"/>
                    </a:lnTo>
                    <a:lnTo>
                      <a:pt x="292" y="867"/>
                    </a:lnTo>
                    <a:lnTo>
                      <a:pt x="286" y="896"/>
                    </a:lnTo>
                    <a:lnTo>
                      <a:pt x="280" y="926"/>
                    </a:lnTo>
                    <a:lnTo>
                      <a:pt x="277" y="959"/>
                    </a:lnTo>
                    <a:lnTo>
                      <a:pt x="275" y="990"/>
                    </a:lnTo>
                    <a:lnTo>
                      <a:pt x="275" y="1022"/>
                    </a:lnTo>
                    <a:lnTo>
                      <a:pt x="280" y="1053"/>
                    </a:lnTo>
                    <a:lnTo>
                      <a:pt x="286" y="1066"/>
                    </a:lnTo>
                    <a:lnTo>
                      <a:pt x="292" y="1080"/>
                    </a:lnTo>
                    <a:lnTo>
                      <a:pt x="300" y="1093"/>
                    </a:lnTo>
                    <a:lnTo>
                      <a:pt x="308" y="1105"/>
                    </a:lnTo>
                    <a:lnTo>
                      <a:pt x="322" y="1114"/>
                    </a:lnTo>
                    <a:lnTo>
                      <a:pt x="333" y="1124"/>
                    </a:lnTo>
                    <a:lnTo>
                      <a:pt x="349" y="1134"/>
                    </a:lnTo>
                    <a:lnTo>
                      <a:pt x="367" y="1139"/>
                    </a:lnTo>
                    <a:lnTo>
                      <a:pt x="385" y="1145"/>
                    </a:lnTo>
                    <a:lnTo>
                      <a:pt x="407" y="1149"/>
                    </a:lnTo>
                    <a:lnTo>
                      <a:pt x="433" y="1151"/>
                    </a:lnTo>
                    <a:lnTo>
                      <a:pt x="460" y="1151"/>
                    </a:lnTo>
                    <a:lnTo>
                      <a:pt x="515" y="1147"/>
                    </a:lnTo>
                    <a:lnTo>
                      <a:pt x="562" y="1143"/>
                    </a:lnTo>
                    <a:lnTo>
                      <a:pt x="607" y="1137"/>
                    </a:lnTo>
                    <a:lnTo>
                      <a:pt x="641" y="1132"/>
                    </a:lnTo>
                    <a:lnTo>
                      <a:pt x="673" y="1124"/>
                    </a:lnTo>
                    <a:lnTo>
                      <a:pt x="700" y="1114"/>
                    </a:lnTo>
                    <a:lnTo>
                      <a:pt x="722" y="1107"/>
                    </a:lnTo>
                    <a:lnTo>
                      <a:pt x="742" y="1095"/>
                    </a:lnTo>
                    <a:lnTo>
                      <a:pt x="757" y="1086"/>
                    </a:lnTo>
                    <a:lnTo>
                      <a:pt x="769" y="1076"/>
                    </a:lnTo>
                    <a:lnTo>
                      <a:pt x="776" y="1064"/>
                    </a:lnTo>
                    <a:lnTo>
                      <a:pt x="782" y="1055"/>
                    </a:lnTo>
                    <a:lnTo>
                      <a:pt x="785" y="1045"/>
                    </a:lnTo>
                    <a:lnTo>
                      <a:pt x="788" y="1036"/>
                    </a:lnTo>
                    <a:lnTo>
                      <a:pt x="788" y="1026"/>
                    </a:lnTo>
                    <a:lnTo>
                      <a:pt x="785" y="1018"/>
                    </a:lnTo>
                    <a:lnTo>
                      <a:pt x="785" y="993"/>
                    </a:lnTo>
                    <a:lnTo>
                      <a:pt x="793" y="953"/>
                    </a:lnTo>
                    <a:lnTo>
                      <a:pt x="805" y="901"/>
                    </a:lnTo>
                    <a:lnTo>
                      <a:pt x="818" y="846"/>
                    </a:lnTo>
                    <a:lnTo>
                      <a:pt x="832" y="794"/>
                    </a:lnTo>
                    <a:lnTo>
                      <a:pt x="845" y="748"/>
                    </a:lnTo>
                    <a:lnTo>
                      <a:pt x="854" y="717"/>
                    </a:lnTo>
                    <a:lnTo>
                      <a:pt x="857" y="706"/>
                    </a:lnTo>
                    <a:lnTo>
                      <a:pt x="766" y="664"/>
                    </a:lnTo>
                    <a:lnTo>
                      <a:pt x="769" y="664"/>
                    </a:lnTo>
                    <a:lnTo>
                      <a:pt x="775" y="660"/>
                    </a:lnTo>
                    <a:lnTo>
                      <a:pt x="779" y="656"/>
                    </a:lnTo>
                    <a:lnTo>
                      <a:pt x="788" y="650"/>
                    </a:lnTo>
                    <a:lnTo>
                      <a:pt x="799" y="642"/>
                    </a:lnTo>
                    <a:lnTo>
                      <a:pt x="809" y="635"/>
                    </a:lnTo>
                    <a:lnTo>
                      <a:pt x="818" y="627"/>
                    </a:lnTo>
                    <a:lnTo>
                      <a:pt x="826" y="619"/>
                    </a:lnTo>
                    <a:lnTo>
                      <a:pt x="838" y="598"/>
                    </a:lnTo>
                    <a:lnTo>
                      <a:pt x="848" y="560"/>
                    </a:lnTo>
                    <a:lnTo>
                      <a:pt x="860" y="510"/>
                    </a:lnTo>
                    <a:lnTo>
                      <a:pt x="868" y="452"/>
                    </a:lnTo>
                    <a:lnTo>
                      <a:pt x="875" y="395"/>
                    </a:lnTo>
                    <a:lnTo>
                      <a:pt x="875" y="345"/>
                    </a:lnTo>
                    <a:lnTo>
                      <a:pt x="875" y="324"/>
                    </a:lnTo>
                    <a:lnTo>
                      <a:pt x="871" y="307"/>
                    </a:lnTo>
                    <a:lnTo>
                      <a:pt x="868" y="301"/>
                    </a:lnTo>
                    <a:lnTo>
                      <a:pt x="865" y="295"/>
                    </a:lnTo>
                    <a:lnTo>
                      <a:pt x="862" y="291"/>
                    </a:lnTo>
                    <a:lnTo>
                      <a:pt x="857" y="289"/>
                    </a:lnTo>
                    <a:lnTo>
                      <a:pt x="871" y="284"/>
                    </a:lnTo>
                    <a:lnTo>
                      <a:pt x="901" y="268"/>
                    </a:lnTo>
                    <a:lnTo>
                      <a:pt x="947" y="245"/>
                    </a:lnTo>
                    <a:lnTo>
                      <a:pt x="998" y="215"/>
                    </a:lnTo>
                    <a:lnTo>
                      <a:pt x="1025" y="197"/>
                    </a:lnTo>
                    <a:lnTo>
                      <a:pt x="1046" y="180"/>
                    </a:lnTo>
                    <a:lnTo>
                      <a:pt x="1072" y="161"/>
                    </a:lnTo>
                    <a:lnTo>
                      <a:pt x="1091" y="142"/>
                    </a:lnTo>
                    <a:lnTo>
                      <a:pt x="1105" y="122"/>
                    </a:lnTo>
                    <a:lnTo>
                      <a:pt x="1118" y="103"/>
                    </a:lnTo>
                    <a:lnTo>
                      <a:pt x="1121" y="94"/>
                    </a:lnTo>
                    <a:lnTo>
                      <a:pt x="1124" y="84"/>
                    </a:lnTo>
                    <a:lnTo>
                      <a:pt x="1124" y="76"/>
                    </a:lnTo>
                    <a:lnTo>
                      <a:pt x="1124" y="67"/>
                    </a:lnTo>
                    <a:lnTo>
                      <a:pt x="1121" y="63"/>
                    </a:lnTo>
                    <a:lnTo>
                      <a:pt x="1118" y="57"/>
                    </a:lnTo>
                    <a:lnTo>
                      <a:pt x="1113" y="53"/>
                    </a:lnTo>
                    <a:lnTo>
                      <a:pt x="1108" y="50"/>
                    </a:lnTo>
                    <a:lnTo>
                      <a:pt x="1091" y="44"/>
                    </a:lnTo>
                    <a:lnTo>
                      <a:pt x="1069" y="36"/>
                    </a:lnTo>
                    <a:lnTo>
                      <a:pt x="1042" y="30"/>
                    </a:lnTo>
                    <a:lnTo>
                      <a:pt x="1010" y="25"/>
                    </a:lnTo>
                    <a:lnTo>
                      <a:pt x="977" y="21"/>
                    </a:lnTo>
                    <a:lnTo>
                      <a:pt x="940" y="17"/>
                    </a:lnTo>
                    <a:lnTo>
                      <a:pt x="854" y="9"/>
                    </a:lnTo>
                    <a:lnTo>
                      <a:pt x="760" y="5"/>
                    </a:lnTo>
                    <a:lnTo>
                      <a:pt x="658" y="2"/>
                    </a:lnTo>
                    <a:lnTo>
                      <a:pt x="553" y="0"/>
                    </a:lnTo>
                    <a:lnTo>
                      <a:pt x="349" y="0"/>
                    </a:lnTo>
                    <a:lnTo>
                      <a:pt x="172" y="2"/>
                    </a:lnTo>
                    <a:lnTo>
                      <a:pt x="46" y="5"/>
                    </a:lnTo>
                    <a:lnTo>
                      <a:pt x="0" y="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2266" name="Freeform 40">
                <a:extLst>
                  <a:ext uri="{FF2B5EF4-FFF2-40B4-BE49-F238E27FC236}">
                    <a16:creationId xmlns:a16="http://schemas.microsoft.com/office/drawing/2014/main" id="{8B200D80-4DFB-4E7A-97E1-74815DA4E040}"/>
                  </a:ext>
                </a:extLst>
              </p:cNvPr>
              <p:cNvSpPr>
                <a:spLocks/>
              </p:cNvSpPr>
              <p:nvPr/>
            </p:nvSpPr>
            <p:spPr bwMode="auto">
              <a:xfrm>
                <a:off x="838" y="1886"/>
                <a:ext cx="621" cy="187"/>
              </a:xfrm>
              <a:custGeom>
                <a:avLst/>
                <a:gdLst>
                  <a:gd name="T0" fmla="*/ 9 w 621"/>
                  <a:gd name="T1" fmla="*/ 0 h 187"/>
                  <a:gd name="T2" fmla="*/ 0 w 621"/>
                  <a:gd name="T3" fmla="*/ 31 h 187"/>
                  <a:gd name="T4" fmla="*/ 17 w 621"/>
                  <a:gd name="T5" fmla="*/ 29 h 187"/>
                  <a:gd name="T6" fmla="*/ 68 w 621"/>
                  <a:gd name="T7" fmla="*/ 27 h 187"/>
                  <a:gd name="T8" fmla="*/ 100 w 621"/>
                  <a:gd name="T9" fmla="*/ 27 h 187"/>
                  <a:gd name="T10" fmla="*/ 139 w 621"/>
                  <a:gd name="T11" fmla="*/ 29 h 187"/>
                  <a:gd name="T12" fmla="*/ 182 w 621"/>
                  <a:gd name="T13" fmla="*/ 31 h 187"/>
                  <a:gd name="T14" fmla="*/ 229 w 621"/>
                  <a:gd name="T15" fmla="*/ 37 h 187"/>
                  <a:gd name="T16" fmla="*/ 279 w 621"/>
                  <a:gd name="T17" fmla="*/ 42 h 187"/>
                  <a:gd name="T18" fmla="*/ 329 w 621"/>
                  <a:gd name="T19" fmla="*/ 52 h 187"/>
                  <a:gd name="T20" fmla="*/ 381 w 621"/>
                  <a:gd name="T21" fmla="*/ 65 h 187"/>
                  <a:gd name="T22" fmla="*/ 431 w 621"/>
                  <a:gd name="T23" fmla="*/ 81 h 187"/>
                  <a:gd name="T24" fmla="*/ 457 w 621"/>
                  <a:gd name="T25" fmla="*/ 90 h 187"/>
                  <a:gd name="T26" fmla="*/ 483 w 621"/>
                  <a:gd name="T27" fmla="*/ 102 h 187"/>
                  <a:gd name="T28" fmla="*/ 507 w 621"/>
                  <a:gd name="T29" fmla="*/ 112 h 187"/>
                  <a:gd name="T30" fmla="*/ 530 w 621"/>
                  <a:gd name="T31" fmla="*/ 125 h 187"/>
                  <a:gd name="T32" fmla="*/ 554 w 621"/>
                  <a:gd name="T33" fmla="*/ 138 h 187"/>
                  <a:gd name="T34" fmla="*/ 576 w 621"/>
                  <a:gd name="T35" fmla="*/ 154 h 187"/>
                  <a:gd name="T36" fmla="*/ 598 w 621"/>
                  <a:gd name="T37" fmla="*/ 169 h 187"/>
                  <a:gd name="T38" fmla="*/ 620 w 621"/>
                  <a:gd name="T39" fmla="*/ 186 h 187"/>
                  <a:gd name="T40" fmla="*/ 618 w 621"/>
                  <a:gd name="T41" fmla="*/ 179 h 187"/>
                  <a:gd name="T42" fmla="*/ 609 w 621"/>
                  <a:gd name="T43" fmla="*/ 160 h 187"/>
                  <a:gd name="T44" fmla="*/ 600 w 621"/>
                  <a:gd name="T45" fmla="*/ 146 h 187"/>
                  <a:gd name="T46" fmla="*/ 585 w 621"/>
                  <a:gd name="T47" fmla="*/ 131 h 187"/>
                  <a:gd name="T48" fmla="*/ 566 w 621"/>
                  <a:gd name="T49" fmla="*/ 113 h 187"/>
                  <a:gd name="T50" fmla="*/ 540 w 621"/>
                  <a:gd name="T51" fmla="*/ 98 h 187"/>
                  <a:gd name="T52" fmla="*/ 507 w 621"/>
                  <a:gd name="T53" fmla="*/ 81 h 187"/>
                  <a:gd name="T54" fmla="*/ 467 w 621"/>
                  <a:gd name="T55" fmla="*/ 64 h 187"/>
                  <a:gd name="T56" fmla="*/ 443 w 621"/>
                  <a:gd name="T57" fmla="*/ 56 h 187"/>
                  <a:gd name="T58" fmla="*/ 417 w 621"/>
                  <a:gd name="T59" fmla="*/ 48 h 187"/>
                  <a:gd name="T60" fmla="*/ 389 w 621"/>
                  <a:gd name="T61" fmla="*/ 41 h 187"/>
                  <a:gd name="T62" fmla="*/ 359 w 621"/>
                  <a:gd name="T63" fmla="*/ 33 h 187"/>
                  <a:gd name="T64" fmla="*/ 324 w 621"/>
                  <a:gd name="T65" fmla="*/ 27 h 187"/>
                  <a:gd name="T66" fmla="*/ 289 w 621"/>
                  <a:gd name="T67" fmla="*/ 21 h 187"/>
                  <a:gd name="T68" fmla="*/ 250 w 621"/>
                  <a:gd name="T69" fmla="*/ 16 h 187"/>
                  <a:gd name="T70" fmla="*/ 209 w 621"/>
                  <a:gd name="T71" fmla="*/ 10 h 187"/>
                  <a:gd name="T72" fmla="*/ 163 w 621"/>
                  <a:gd name="T73" fmla="*/ 6 h 187"/>
                  <a:gd name="T74" fmla="*/ 116 w 621"/>
                  <a:gd name="T75" fmla="*/ 4 h 187"/>
                  <a:gd name="T76" fmla="*/ 63 w 621"/>
                  <a:gd name="T77" fmla="*/ 0 h 187"/>
                  <a:gd name="T78" fmla="*/ 9 w 621"/>
                  <a:gd name="T79" fmla="*/ 0 h 18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21" h="187">
                    <a:moveTo>
                      <a:pt x="9" y="0"/>
                    </a:moveTo>
                    <a:lnTo>
                      <a:pt x="0" y="31"/>
                    </a:lnTo>
                    <a:lnTo>
                      <a:pt x="17" y="29"/>
                    </a:lnTo>
                    <a:lnTo>
                      <a:pt x="68" y="27"/>
                    </a:lnTo>
                    <a:lnTo>
                      <a:pt x="100" y="27"/>
                    </a:lnTo>
                    <a:lnTo>
                      <a:pt x="139" y="29"/>
                    </a:lnTo>
                    <a:lnTo>
                      <a:pt x="182" y="31"/>
                    </a:lnTo>
                    <a:lnTo>
                      <a:pt x="229" y="37"/>
                    </a:lnTo>
                    <a:lnTo>
                      <a:pt x="279" y="42"/>
                    </a:lnTo>
                    <a:lnTo>
                      <a:pt x="329" y="52"/>
                    </a:lnTo>
                    <a:lnTo>
                      <a:pt x="381" y="65"/>
                    </a:lnTo>
                    <a:lnTo>
                      <a:pt x="431" y="81"/>
                    </a:lnTo>
                    <a:lnTo>
                      <a:pt x="457" y="90"/>
                    </a:lnTo>
                    <a:lnTo>
                      <a:pt x="483" y="102"/>
                    </a:lnTo>
                    <a:lnTo>
                      <a:pt x="507" y="112"/>
                    </a:lnTo>
                    <a:lnTo>
                      <a:pt x="530" y="125"/>
                    </a:lnTo>
                    <a:lnTo>
                      <a:pt x="554" y="138"/>
                    </a:lnTo>
                    <a:lnTo>
                      <a:pt x="576" y="154"/>
                    </a:lnTo>
                    <a:lnTo>
                      <a:pt x="598" y="169"/>
                    </a:lnTo>
                    <a:lnTo>
                      <a:pt x="620" y="186"/>
                    </a:lnTo>
                    <a:lnTo>
                      <a:pt x="618" y="179"/>
                    </a:lnTo>
                    <a:lnTo>
                      <a:pt x="609" y="160"/>
                    </a:lnTo>
                    <a:lnTo>
                      <a:pt x="600" y="146"/>
                    </a:lnTo>
                    <a:lnTo>
                      <a:pt x="585" y="131"/>
                    </a:lnTo>
                    <a:lnTo>
                      <a:pt x="566" y="113"/>
                    </a:lnTo>
                    <a:lnTo>
                      <a:pt x="540" y="98"/>
                    </a:lnTo>
                    <a:lnTo>
                      <a:pt x="507" y="81"/>
                    </a:lnTo>
                    <a:lnTo>
                      <a:pt x="467" y="64"/>
                    </a:lnTo>
                    <a:lnTo>
                      <a:pt x="443" y="56"/>
                    </a:lnTo>
                    <a:lnTo>
                      <a:pt x="417" y="48"/>
                    </a:lnTo>
                    <a:lnTo>
                      <a:pt x="389" y="41"/>
                    </a:lnTo>
                    <a:lnTo>
                      <a:pt x="359" y="33"/>
                    </a:lnTo>
                    <a:lnTo>
                      <a:pt x="324" y="27"/>
                    </a:lnTo>
                    <a:lnTo>
                      <a:pt x="289" y="21"/>
                    </a:lnTo>
                    <a:lnTo>
                      <a:pt x="250" y="16"/>
                    </a:lnTo>
                    <a:lnTo>
                      <a:pt x="209" y="10"/>
                    </a:lnTo>
                    <a:lnTo>
                      <a:pt x="163" y="6"/>
                    </a:lnTo>
                    <a:lnTo>
                      <a:pt x="116" y="4"/>
                    </a:lnTo>
                    <a:lnTo>
                      <a:pt x="63" y="0"/>
                    </a:lnTo>
                    <a:lnTo>
                      <a:pt x="9" y="0"/>
                    </a:lnTo>
                  </a:path>
                </a:pathLst>
              </a:custGeom>
              <a:solidFill>
                <a:srgbClr val="CC33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2267" name="Freeform 41">
                <a:extLst>
                  <a:ext uri="{FF2B5EF4-FFF2-40B4-BE49-F238E27FC236}">
                    <a16:creationId xmlns:a16="http://schemas.microsoft.com/office/drawing/2014/main" id="{D5C6AC57-C435-480C-ACC2-739E6164CCBD}"/>
                  </a:ext>
                </a:extLst>
              </p:cNvPr>
              <p:cNvSpPr>
                <a:spLocks/>
              </p:cNvSpPr>
              <p:nvPr/>
            </p:nvSpPr>
            <p:spPr bwMode="auto">
              <a:xfrm>
                <a:off x="838" y="1886"/>
                <a:ext cx="621" cy="187"/>
              </a:xfrm>
              <a:custGeom>
                <a:avLst/>
                <a:gdLst>
                  <a:gd name="T0" fmla="*/ 9 w 621"/>
                  <a:gd name="T1" fmla="*/ 0 h 187"/>
                  <a:gd name="T2" fmla="*/ 0 w 621"/>
                  <a:gd name="T3" fmla="*/ 31 h 187"/>
                  <a:gd name="T4" fmla="*/ 17 w 621"/>
                  <a:gd name="T5" fmla="*/ 29 h 187"/>
                  <a:gd name="T6" fmla="*/ 68 w 621"/>
                  <a:gd name="T7" fmla="*/ 27 h 187"/>
                  <a:gd name="T8" fmla="*/ 100 w 621"/>
                  <a:gd name="T9" fmla="*/ 27 h 187"/>
                  <a:gd name="T10" fmla="*/ 139 w 621"/>
                  <a:gd name="T11" fmla="*/ 29 h 187"/>
                  <a:gd name="T12" fmla="*/ 182 w 621"/>
                  <a:gd name="T13" fmla="*/ 31 h 187"/>
                  <a:gd name="T14" fmla="*/ 229 w 621"/>
                  <a:gd name="T15" fmla="*/ 37 h 187"/>
                  <a:gd name="T16" fmla="*/ 279 w 621"/>
                  <a:gd name="T17" fmla="*/ 42 h 187"/>
                  <a:gd name="T18" fmla="*/ 329 w 621"/>
                  <a:gd name="T19" fmla="*/ 52 h 187"/>
                  <a:gd name="T20" fmla="*/ 381 w 621"/>
                  <a:gd name="T21" fmla="*/ 65 h 187"/>
                  <a:gd name="T22" fmla="*/ 431 w 621"/>
                  <a:gd name="T23" fmla="*/ 81 h 187"/>
                  <a:gd name="T24" fmla="*/ 457 w 621"/>
                  <a:gd name="T25" fmla="*/ 90 h 187"/>
                  <a:gd name="T26" fmla="*/ 483 w 621"/>
                  <a:gd name="T27" fmla="*/ 102 h 187"/>
                  <a:gd name="T28" fmla="*/ 507 w 621"/>
                  <a:gd name="T29" fmla="*/ 112 h 187"/>
                  <a:gd name="T30" fmla="*/ 530 w 621"/>
                  <a:gd name="T31" fmla="*/ 125 h 187"/>
                  <a:gd name="T32" fmla="*/ 554 w 621"/>
                  <a:gd name="T33" fmla="*/ 138 h 187"/>
                  <a:gd name="T34" fmla="*/ 576 w 621"/>
                  <a:gd name="T35" fmla="*/ 154 h 187"/>
                  <a:gd name="T36" fmla="*/ 598 w 621"/>
                  <a:gd name="T37" fmla="*/ 169 h 187"/>
                  <a:gd name="T38" fmla="*/ 620 w 621"/>
                  <a:gd name="T39" fmla="*/ 186 h 187"/>
                  <a:gd name="T40" fmla="*/ 618 w 621"/>
                  <a:gd name="T41" fmla="*/ 179 h 187"/>
                  <a:gd name="T42" fmla="*/ 609 w 621"/>
                  <a:gd name="T43" fmla="*/ 160 h 187"/>
                  <a:gd name="T44" fmla="*/ 600 w 621"/>
                  <a:gd name="T45" fmla="*/ 146 h 187"/>
                  <a:gd name="T46" fmla="*/ 585 w 621"/>
                  <a:gd name="T47" fmla="*/ 131 h 187"/>
                  <a:gd name="T48" fmla="*/ 566 w 621"/>
                  <a:gd name="T49" fmla="*/ 113 h 187"/>
                  <a:gd name="T50" fmla="*/ 540 w 621"/>
                  <a:gd name="T51" fmla="*/ 98 h 187"/>
                  <a:gd name="T52" fmla="*/ 507 w 621"/>
                  <a:gd name="T53" fmla="*/ 81 h 187"/>
                  <a:gd name="T54" fmla="*/ 467 w 621"/>
                  <a:gd name="T55" fmla="*/ 64 h 187"/>
                  <a:gd name="T56" fmla="*/ 443 w 621"/>
                  <a:gd name="T57" fmla="*/ 56 h 187"/>
                  <a:gd name="T58" fmla="*/ 417 w 621"/>
                  <a:gd name="T59" fmla="*/ 48 h 187"/>
                  <a:gd name="T60" fmla="*/ 389 w 621"/>
                  <a:gd name="T61" fmla="*/ 41 h 187"/>
                  <a:gd name="T62" fmla="*/ 359 w 621"/>
                  <a:gd name="T63" fmla="*/ 33 h 187"/>
                  <a:gd name="T64" fmla="*/ 324 w 621"/>
                  <a:gd name="T65" fmla="*/ 27 h 187"/>
                  <a:gd name="T66" fmla="*/ 289 w 621"/>
                  <a:gd name="T67" fmla="*/ 21 h 187"/>
                  <a:gd name="T68" fmla="*/ 250 w 621"/>
                  <a:gd name="T69" fmla="*/ 16 h 187"/>
                  <a:gd name="T70" fmla="*/ 209 w 621"/>
                  <a:gd name="T71" fmla="*/ 10 h 187"/>
                  <a:gd name="T72" fmla="*/ 163 w 621"/>
                  <a:gd name="T73" fmla="*/ 6 h 187"/>
                  <a:gd name="T74" fmla="*/ 116 w 621"/>
                  <a:gd name="T75" fmla="*/ 4 h 187"/>
                  <a:gd name="T76" fmla="*/ 63 w 621"/>
                  <a:gd name="T77" fmla="*/ 0 h 187"/>
                  <a:gd name="T78" fmla="*/ 9 w 621"/>
                  <a:gd name="T79" fmla="*/ 0 h 18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21" h="187">
                    <a:moveTo>
                      <a:pt x="9" y="0"/>
                    </a:moveTo>
                    <a:lnTo>
                      <a:pt x="0" y="31"/>
                    </a:lnTo>
                    <a:lnTo>
                      <a:pt x="17" y="29"/>
                    </a:lnTo>
                    <a:lnTo>
                      <a:pt x="68" y="27"/>
                    </a:lnTo>
                    <a:lnTo>
                      <a:pt x="100" y="27"/>
                    </a:lnTo>
                    <a:lnTo>
                      <a:pt x="139" y="29"/>
                    </a:lnTo>
                    <a:lnTo>
                      <a:pt x="182" y="31"/>
                    </a:lnTo>
                    <a:lnTo>
                      <a:pt x="229" y="37"/>
                    </a:lnTo>
                    <a:lnTo>
                      <a:pt x="279" y="42"/>
                    </a:lnTo>
                    <a:lnTo>
                      <a:pt x="329" y="52"/>
                    </a:lnTo>
                    <a:lnTo>
                      <a:pt x="381" y="65"/>
                    </a:lnTo>
                    <a:lnTo>
                      <a:pt x="431" y="81"/>
                    </a:lnTo>
                    <a:lnTo>
                      <a:pt x="457" y="90"/>
                    </a:lnTo>
                    <a:lnTo>
                      <a:pt x="483" y="102"/>
                    </a:lnTo>
                    <a:lnTo>
                      <a:pt x="507" y="112"/>
                    </a:lnTo>
                    <a:lnTo>
                      <a:pt x="530" y="125"/>
                    </a:lnTo>
                    <a:lnTo>
                      <a:pt x="554" y="138"/>
                    </a:lnTo>
                    <a:lnTo>
                      <a:pt x="576" y="154"/>
                    </a:lnTo>
                    <a:lnTo>
                      <a:pt x="598" y="169"/>
                    </a:lnTo>
                    <a:lnTo>
                      <a:pt x="620" y="186"/>
                    </a:lnTo>
                    <a:lnTo>
                      <a:pt x="618" y="179"/>
                    </a:lnTo>
                    <a:lnTo>
                      <a:pt x="609" y="160"/>
                    </a:lnTo>
                    <a:lnTo>
                      <a:pt x="600" y="146"/>
                    </a:lnTo>
                    <a:lnTo>
                      <a:pt x="585" y="131"/>
                    </a:lnTo>
                    <a:lnTo>
                      <a:pt x="566" y="113"/>
                    </a:lnTo>
                    <a:lnTo>
                      <a:pt x="540" y="98"/>
                    </a:lnTo>
                    <a:lnTo>
                      <a:pt x="507" y="81"/>
                    </a:lnTo>
                    <a:lnTo>
                      <a:pt x="467" y="64"/>
                    </a:lnTo>
                    <a:lnTo>
                      <a:pt x="443" y="56"/>
                    </a:lnTo>
                    <a:lnTo>
                      <a:pt x="417" y="48"/>
                    </a:lnTo>
                    <a:lnTo>
                      <a:pt x="389" y="41"/>
                    </a:lnTo>
                    <a:lnTo>
                      <a:pt x="359" y="33"/>
                    </a:lnTo>
                    <a:lnTo>
                      <a:pt x="324" y="27"/>
                    </a:lnTo>
                    <a:lnTo>
                      <a:pt x="289" y="21"/>
                    </a:lnTo>
                    <a:lnTo>
                      <a:pt x="250" y="16"/>
                    </a:lnTo>
                    <a:lnTo>
                      <a:pt x="209" y="10"/>
                    </a:lnTo>
                    <a:lnTo>
                      <a:pt x="163" y="6"/>
                    </a:lnTo>
                    <a:lnTo>
                      <a:pt x="116" y="4"/>
                    </a:lnTo>
                    <a:lnTo>
                      <a:pt x="63" y="0"/>
                    </a:lnTo>
                    <a:lnTo>
                      <a:pt x="9"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2268" name="Freeform 42">
                <a:extLst>
                  <a:ext uri="{FF2B5EF4-FFF2-40B4-BE49-F238E27FC236}">
                    <a16:creationId xmlns:a16="http://schemas.microsoft.com/office/drawing/2014/main" id="{AB7242A8-0BB8-4E06-B557-262416D7F69C}"/>
                  </a:ext>
                </a:extLst>
              </p:cNvPr>
              <p:cNvSpPr>
                <a:spLocks/>
              </p:cNvSpPr>
              <p:nvPr/>
            </p:nvSpPr>
            <p:spPr bwMode="auto">
              <a:xfrm>
                <a:off x="673" y="1911"/>
                <a:ext cx="1320" cy="888"/>
              </a:xfrm>
              <a:custGeom>
                <a:avLst/>
                <a:gdLst>
                  <a:gd name="T0" fmla="*/ 113 w 1320"/>
                  <a:gd name="T1" fmla="*/ 250 h 888"/>
                  <a:gd name="T2" fmla="*/ 110 w 1320"/>
                  <a:gd name="T3" fmla="*/ 288 h 888"/>
                  <a:gd name="T4" fmla="*/ 99 w 1320"/>
                  <a:gd name="T5" fmla="*/ 344 h 888"/>
                  <a:gd name="T6" fmla="*/ 84 w 1320"/>
                  <a:gd name="T7" fmla="*/ 380 h 888"/>
                  <a:gd name="T8" fmla="*/ 73 w 1320"/>
                  <a:gd name="T9" fmla="*/ 399 h 888"/>
                  <a:gd name="T10" fmla="*/ 60 w 1320"/>
                  <a:gd name="T11" fmla="*/ 411 h 888"/>
                  <a:gd name="T12" fmla="*/ 49 w 1320"/>
                  <a:gd name="T13" fmla="*/ 426 h 888"/>
                  <a:gd name="T14" fmla="*/ 38 w 1320"/>
                  <a:gd name="T15" fmla="*/ 459 h 888"/>
                  <a:gd name="T16" fmla="*/ 35 w 1320"/>
                  <a:gd name="T17" fmla="*/ 512 h 888"/>
                  <a:gd name="T18" fmla="*/ 35 w 1320"/>
                  <a:gd name="T19" fmla="*/ 564 h 888"/>
                  <a:gd name="T20" fmla="*/ 29 w 1320"/>
                  <a:gd name="T21" fmla="*/ 614 h 888"/>
                  <a:gd name="T22" fmla="*/ 14 w 1320"/>
                  <a:gd name="T23" fmla="*/ 668 h 888"/>
                  <a:gd name="T24" fmla="*/ 3 w 1320"/>
                  <a:gd name="T25" fmla="*/ 710 h 888"/>
                  <a:gd name="T26" fmla="*/ 0 w 1320"/>
                  <a:gd name="T27" fmla="*/ 750 h 888"/>
                  <a:gd name="T28" fmla="*/ 8 w 1320"/>
                  <a:gd name="T29" fmla="*/ 779 h 888"/>
                  <a:gd name="T30" fmla="*/ 20 w 1320"/>
                  <a:gd name="T31" fmla="*/ 794 h 888"/>
                  <a:gd name="T32" fmla="*/ 35 w 1320"/>
                  <a:gd name="T33" fmla="*/ 810 h 888"/>
                  <a:gd name="T34" fmla="*/ 57 w 1320"/>
                  <a:gd name="T35" fmla="*/ 821 h 888"/>
                  <a:gd name="T36" fmla="*/ 86 w 1320"/>
                  <a:gd name="T37" fmla="*/ 829 h 888"/>
                  <a:gd name="T38" fmla="*/ 124 w 1320"/>
                  <a:gd name="T39" fmla="*/ 835 h 888"/>
                  <a:gd name="T40" fmla="*/ 259 w 1320"/>
                  <a:gd name="T41" fmla="*/ 837 h 888"/>
                  <a:gd name="T42" fmla="*/ 591 w 1320"/>
                  <a:gd name="T43" fmla="*/ 842 h 888"/>
                  <a:gd name="T44" fmla="*/ 952 w 1320"/>
                  <a:gd name="T45" fmla="*/ 852 h 888"/>
                  <a:gd name="T46" fmla="*/ 1159 w 1320"/>
                  <a:gd name="T47" fmla="*/ 865 h 888"/>
                  <a:gd name="T48" fmla="*/ 1226 w 1320"/>
                  <a:gd name="T49" fmla="*/ 875 h 888"/>
                  <a:gd name="T50" fmla="*/ 1246 w 1320"/>
                  <a:gd name="T51" fmla="*/ 883 h 888"/>
                  <a:gd name="T52" fmla="*/ 1255 w 1320"/>
                  <a:gd name="T53" fmla="*/ 877 h 888"/>
                  <a:gd name="T54" fmla="*/ 1270 w 1320"/>
                  <a:gd name="T55" fmla="*/ 812 h 888"/>
                  <a:gd name="T56" fmla="*/ 1295 w 1320"/>
                  <a:gd name="T57" fmla="*/ 716 h 888"/>
                  <a:gd name="T58" fmla="*/ 1311 w 1320"/>
                  <a:gd name="T59" fmla="*/ 626 h 888"/>
                  <a:gd name="T60" fmla="*/ 1313 w 1320"/>
                  <a:gd name="T61" fmla="*/ 564 h 888"/>
                  <a:gd name="T62" fmla="*/ 1319 w 1320"/>
                  <a:gd name="T63" fmla="*/ 495 h 888"/>
                  <a:gd name="T64" fmla="*/ 1313 w 1320"/>
                  <a:gd name="T65" fmla="*/ 438 h 888"/>
                  <a:gd name="T66" fmla="*/ 1299 w 1320"/>
                  <a:gd name="T67" fmla="*/ 399 h 888"/>
                  <a:gd name="T68" fmla="*/ 1279 w 1320"/>
                  <a:gd name="T69" fmla="*/ 363 h 888"/>
                  <a:gd name="T70" fmla="*/ 1244 w 1320"/>
                  <a:gd name="T71" fmla="*/ 330 h 888"/>
                  <a:gd name="T72" fmla="*/ 1167 w 1320"/>
                  <a:gd name="T73" fmla="*/ 276 h 888"/>
                  <a:gd name="T74" fmla="*/ 1051 w 1320"/>
                  <a:gd name="T75" fmla="*/ 198 h 888"/>
                  <a:gd name="T76" fmla="*/ 952 w 1320"/>
                  <a:gd name="T77" fmla="*/ 142 h 888"/>
                  <a:gd name="T78" fmla="*/ 835 w 1320"/>
                  <a:gd name="T79" fmla="*/ 88 h 888"/>
                  <a:gd name="T80" fmla="*/ 733 w 1320"/>
                  <a:gd name="T81" fmla="*/ 52 h 888"/>
                  <a:gd name="T82" fmla="*/ 658 w 1320"/>
                  <a:gd name="T83" fmla="*/ 33 h 888"/>
                  <a:gd name="T84" fmla="*/ 579 w 1320"/>
                  <a:gd name="T85" fmla="*/ 17 h 888"/>
                  <a:gd name="T86" fmla="*/ 492 w 1320"/>
                  <a:gd name="T87" fmla="*/ 8 h 888"/>
                  <a:gd name="T88" fmla="*/ 402 w 1320"/>
                  <a:gd name="T89" fmla="*/ 2 h 888"/>
                  <a:gd name="T90" fmla="*/ 305 w 1320"/>
                  <a:gd name="T91" fmla="*/ 2 h 888"/>
                  <a:gd name="T92" fmla="*/ 241 w 1320"/>
                  <a:gd name="T93" fmla="*/ 6 h 888"/>
                  <a:gd name="T94" fmla="*/ 218 w 1320"/>
                  <a:gd name="T95" fmla="*/ 14 h 888"/>
                  <a:gd name="T96" fmla="*/ 191 w 1320"/>
                  <a:gd name="T97" fmla="*/ 31 h 888"/>
                  <a:gd name="T98" fmla="*/ 160 w 1320"/>
                  <a:gd name="T99" fmla="*/ 65 h 888"/>
                  <a:gd name="T100" fmla="*/ 139 w 1320"/>
                  <a:gd name="T101" fmla="*/ 106 h 888"/>
                  <a:gd name="T102" fmla="*/ 121 w 1320"/>
                  <a:gd name="T103" fmla="*/ 171 h 888"/>
                  <a:gd name="T104" fmla="*/ 116 w 1320"/>
                  <a:gd name="T105" fmla="*/ 232 h 88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20" h="888">
                    <a:moveTo>
                      <a:pt x="116" y="242"/>
                    </a:moveTo>
                    <a:lnTo>
                      <a:pt x="113" y="250"/>
                    </a:lnTo>
                    <a:lnTo>
                      <a:pt x="113" y="265"/>
                    </a:lnTo>
                    <a:lnTo>
                      <a:pt x="110" y="288"/>
                    </a:lnTo>
                    <a:lnTo>
                      <a:pt x="105" y="315"/>
                    </a:lnTo>
                    <a:lnTo>
                      <a:pt x="99" y="344"/>
                    </a:lnTo>
                    <a:lnTo>
                      <a:pt x="89" y="369"/>
                    </a:lnTo>
                    <a:lnTo>
                      <a:pt x="84" y="380"/>
                    </a:lnTo>
                    <a:lnTo>
                      <a:pt x="78" y="392"/>
                    </a:lnTo>
                    <a:lnTo>
                      <a:pt x="73" y="399"/>
                    </a:lnTo>
                    <a:lnTo>
                      <a:pt x="64" y="405"/>
                    </a:lnTo>
                    <a:lnTo>
                      <a:pt x="60" y="411"/>
                    </a:lnTo>
                    <a:lnTo>
                      <a:pt x="54" y="418"/>
                    </a:lnTo>
                    <a:lnTo>
                      <a:pt x="49" y="426"/>
                    </a:lnTo>
                    <a:lnTo>
                      <a:pt x="43" y="436"/>
                    </a:lnTo>
                    <a:lnTo>
                      <a:pt x="38" y="459"/>
                    </a:lnTo>
                    <a:lnTo>
                      <a:pt x="35" y="486"/>
                    </a:lnTo>
                    <a:lnTo>
                      <a:pt x="35" y="512"/>
                    </a:lnTo>
                    <a:lnTo>
                      <a:pt x="35" y="539"/>
                    </a:lnTo>
                    <a:lnTo>
                      <a:pt x="35" y="564"/>
                    </a:lnTo>
                    <a:lnTo>
                      <a:pt x="35" y="587"/>
                    </a:lnTo>
                    <a:lnTo>
                      <a:pt x="29" y="614"/>
                    </a:lnTo>
                    <a:lnTo>
                      <a:pt x="20" y="649"/>
                    </a:lnTo>
                    <a:lnTo>
                      <a:pt x="14" y="668"/>
                    </a:lnTo>
                    <a:lnTo>
                      <a:pt x="8" y="689"/>
                    </a:lnTo>
                    <a:lnTo>
                      <a:pt x="3" y="710"/>
                    </a:lnTo>
                    <a:lnTo>
                      <a:pt x="0" y="731"/>
                    </a:lnTo>
                    <a:lnTo>
                      <a:pt x="0" y="750"/>
                    </a:lnTo>
                    <a:lnTo>
                      <a:pt x="6" y="770"/>
                    </a:lnTo>
                    <a:lnTo>
                      <a:pt x="8" y="779"/>
                    </a:lnTo>
                    <a:lnTo>
                      <a:pt x="14" y="787"/>
                    </a:lnTo>
                    <a:lnTo>
                      <a:pt x="20" y="794"/>
                    </a:lnTo>
                    <a:lnTo>
                      <a:pt x="28" y="802"/>
                    </a:lnTo>
                    <a:lnTo>
                      <a:pt x="35" y="810"/>
                    </a:lnTo>
                    <a:lnTo>
                      <a:pt x="46" y="816"/>
                    </a:lnTo>
                    <a:lnTo>
                      <a:pt x="57" y="821"/>
                    </a:lnTo>
                    <a:lnTo>
                      <a:pt x="73" y="825"/>
                    </a:lnTo>
                    <a:lnTo>
                      <a:pt x="86" y="829"/>
                    </a:lnTo>
                    <a:lnTo>
                      <a:pt x="105" y="833"/>
                    </a:lnTo>
                    <a:lnTo>
                      <a:pt x="124" y="835"/>
                    </a:lnTo>
                    <a:lnTo>
                      <a:pt x="145" y="835"/>
                    </a:lnTo>
                    <a:lnTo>
                      <a:pt x="259" y="837"/>
                    </a:lnTo>
                    <a:lnTo>
                      <a:pt x="413" y="839"/>
                    </a:lnTo>
                    <a:lnTo>
                      <a:pt x="591" y="842"/>
                    </a:lnTo>
                    <a:lnTo>
                      <a:pt x="777" y="846"/>
                    </a:lnTo>
                    <a:lnTo>
                      <a:pt x="952" y="852"/>
                    </a:lnTo>
                    <a:lnTo>
                      <a:pt x="1100" y="860"/>
                    </a:lnTo>
                    <a:lnTo>
                      <a:pt x="1159" y="865"/>
                    </a:lnTo>
                    <a:lnTo>
                      <a:pt x="1206" y="871"/>
                    </a:lnTo>
                    <a:lnTo>
                      <a:pt x="1226" y="875"/>
                    </a:lnTo>
                    <a:lnTo>
                      <a:pt x="1238" y="879"/>
                    </a:lnTo>
                    <a:lnTo>
                      <a:pt x="1246" y="883"/>
                    </a:lnTo>
                    <a:lnTo>
                      <a:pt x="1252" y="887"/>
                    </a:lnTo>
                    <a:lnTo>
                      <a:pt x="1255" y="877"/>
                    </a:lnTo>
                    <a:lnTo>
                      <a:pt x="1263" y="850"/>
                    </a:lnTo>
                    <a:lnTo>
                      <a:pt x="1270" y="812"/>
                    </a:lnTo>
                    <a:lnTo>
                      <a:pt x="1281" y="766"/>
                    </a:lnTo>
                    <a:lnTo>
                      <a:pt x="1295" y="716"/>
                    </a:lnTo>
                    <a:lnTo>
                      <a:pt x="1302" y="668"/>
                    </a:lnTo>
                    <a:lnTo>
                      <a:pt x="1311" y="626"/>
                    </a:lnTo>
                    <a:lnTo>
                      <a:pt x="1313" y="593"/>
                    </a:lnTo>
                    <a:lnTo>
                      <a:pt x="1313" y="564"/>
                    </a:lnTo>
                    <a:lnTo>
                      <a:pt x="1316" y="530"/>
                    </a:lnTo>
                    <a:lnTo>
                      <a:pt x="1319" y="495"/>
                    </a:lnTo>
                    <a:lnTo>
                      <a:pt x="1316" y="457"/>
                    </a:lnTo>
                    <a:lnTo>
                      <a:pt x="1313" y="438"/>
                    </a:lnTo>
                    <a:lnTo>
                      <a:pt x="1308" y="418"/>
                    </a:lnTo>
                    <a:lnTo>
                      <a:pt x="1299" y="399"/>
                    </a:lnTo>
                    <a:lnTo>
                      <a:pt x="1293" y="382"/>
                    </a:lnTo>
                    <a:lnTo>
                      <a:pt x="1279" y="363"/>
                    </a:lnTo>
                    <a:lnTo>
                      <a:pt x="1263" y="346"/>
                    </a:lnTo>
                    <a:lnTo>
                      <a:pt x="1244" y="330"/>
                    </a:lnTo>
                    <a:lnTo>
                      <a:pt x="1223" y="313"/>
                    </a:lnTo>
                    <a:lnTo>
                      <a:pt x="1167" y="276"/>
                    </a:lnTo>
                    <a:lnTo>
                      <a:pt x="1095" y="227"/>
                    </a:lnTo>
                    <a:lnTo>
                      <a:pt x="1051" y="198"/>
                    </a:lnTo>
                    <a:lnTo>
                      <a:pt x="1007" y="169"/>
                    </a:lnTo>
                    <a:lnTo>
                      <a:pt x="952" y="142"/>
                    </a:lnTo>
                    <a:lnTo>
                      <a:pt x="897" y="113"/>
                    </a:lnTo>
                    <a:lnTo>
                      <a:pt x="835" y="88"/>
                    </a:lnTo>
                    <a:lnTo>
                      <a:pt x="768" y="64"/>
                    </a:lnTo>
                    <a:lnTo>
                      <a:pt x="733" y="52"/>
                    </a:lnTo>
                    <a:lnTo>
                      <a:pt x="696" y="42"/>
                    </a:lnTo>
                    <a:lnTo>
                      <a:pt x="658" y="33"/>
                    </a:lnTo>
                    <a:lnTo>
                      <a:pt x="620" y="25"/>
                    </a:lnTo>
                    <a:lnTo>
                      <a:pt x="579" y="17"/>
                    </a:lnTo>
                    <a:lnTo>
                      <a:pt x="538" y="12"/>
                    </a:lnTo>
                    <a:lnTo>
                      <a:pt x="492" y="8"/>
                    </a:lnTo>
                    <a:lnTo>
                      <a:pt x="448" y="4"/>
                    </a:lnTo>
                    <a:lnTo>
                      <a:pt x="402" y="2"/>
                    </a:lnTo>
                    <a:lnTo>
                      <a:pt x="354" y="0"/>
                    </a:lnTo>
                    <a:lnTo>
                      <a:pt x="305" y="2"/>
                    </a:lnTo>
                    <a:lnTo>
                      <a:pt x="255" y="6"/>
                    </a:lnTo>
                    <a:lnTo>
                      <a:pt x="241" y="6"/>
                    </a:lnTo>
                    <a:lnTo>
                      <a:pt x="227" y="10"/>
                    </a:lnTo>
                    <a:lnTo>
                      <a:pt x="218" y="14"/>
                    </a:lnTo>
                    <a:lnTo>
                      <a:pt x="206" y="17"/>
                    </a:lnTo>
                    <a:lnTo>
                      <a:pt x="191" y="31"/>
                    </a:lnTo>
                    <a:lnTo>
                      <a:pt x="174" y="46"/>
                    </a:lnTo>
                    <a:lnTo>
                      <a:pt x="160" y="65"/>
                    </a:lnTo>
                    <a:lnTo>
                      <a:pt x="148" y="85"/>
                    </a:lnTo>
                    <a:lnTo>
                      <a:pt x="139" y="106"/>
                    </a:lnTo>
                    <a:lnTo>
                      <a:pt x="131" y="127"/>
                    </a:lnTo>
                    <a:lnTo>
                      <a:pt x="121" y="171"/>
                    </a:lnTo>
                    <a:lnTo>
                      <a:pt x="116" y="207"/>
                    </a:lnTo>
                    <a:lnTo>
                      <a:pt x="116" y="232"/>
                    </a:lnTo>
                    <a:lnTo>
                      <a:pt x="116" y="242"/>
                    </a:lnTo>
                  </a:path>
                </a:pathLst>
              </a:custGeom>
              <a:solidFill>
                <a:srgbClr val="CC33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2269" name="Freeform 43">
                <a:extLst>
                  <a:ext uri="{FF2B5EF4-FFF2-40B4-BE49-F238E27FC236}">
                    <a16:creationId xmlns:a16="http://schemas.microsoft.com/office/drawing/2014/main" id="{71B55FD6-BC39-44E0-8D27-EFB48066DEB6}"/>
                  </a:ext>
                </a:extLst>
              </p:cNvPr>
              <p:cNvSpPr>
                <a:spLocks/>
              </p:cNvSpPr>
              <p:nvPr/>
            </p:nvSpPr>
            <p:spPr bwMode="auto">
              <a:xfrm>
                <a:off x="1627" y="2575"/>
                <a:ext cx="180" cy="128"/>
              </a:xfrm>
              <a:custGeom>
                <a:avLst/>
                <a:gdLst>
                  <a:gd name="T0" fmla="*/ 63 w 180"/>
                  <a:gd name="T1" fmla="*/ 0 h 128"/>
                  <a:gd name="T2" fmla="*/ 177 w 180"/>
                  <a:gd name="T3" fmla="*/ 29 h 128"/>
                  <a:gd name="T4" fmla="*/ 177 w 180"/>
                  <a:gd name="T5" fmla="*/ 33 h 128"/>
                  <a:gd name="T6" fmla="*/ 179 w 180"/>
                  <a:gd name="T7" fmla="*/ 40 h 128"/>
                  <a:gd name="T8" fmla="*/ 177 w 180"/>
                  <a:gd name="T9" fmla="*/ 50 h 128"/>
                  <a:gd name="T10" fmla="*/ 174 w 180"/>
                  <a:gd name="T11" fmla="*/ 65 h 128"/>
                  <a:gd name="T12" fmla="*/ 170 w 180"/>
                  <a:gd name="T13" fmla="*/ 73 h 128"/>
                  <a:gd name="T14" fmla="*/ 165 w 180"/>
                  <a:gd name="T15" fmla="*/ 81 h 128"/>
                  <a:gd name="T16" fmla="*/ 159 w 180"/>
                  <a:gd name="T17" fmla="*/ 88 h 128"/>
                  <a:gd name="T18" fmla="*/ 153 w 180"/>
                  <a:gd name="T19" fmla="*/ 96 h 128"/>
                  <a:gd name="T20" fmla="*/ 144 w 180"/>
                  <a:gd name="T21" fmla="*/ 104 h 128"/>
                  <a:gd name="T22" fmla="*/ 133 w 180"/>
                  <a:gd name="T23" fmla="*/ 111 h 128"/>
                  <a:gd name="T24" fmla="*/ 120 w 180"/>
                  <a:gd name="T25" fmla="*/ 119 h 128"/>
                  <a:gd name="T26" fmla="*/ 104 w 180"/>
                  <a:gd name="T27" fmla="*/ 127 h 128"/>
                  <a:gd name="T28" fmla="*/ 0 w 180"/>
                  <a:gd name="T29" fmla="*/ 100 h 128"/>
                  <a:gd name="T30" fmla="*/ 63 w 180"/>
                  <a:gd name="T31" fmla="*/ 0 h 1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0" h="128">
                    <a:moveTo>
                      <a:pt x="63" y="0"/>
                    </a:moveTo>
                    <a:lnTo>
                      <a:pt x="177" y="29"/>
                    </a:lnTo>
                    <a:lnTo>
                      <a:pt x="177" y="33"/>
                    </a:lnTo>
                    <a:lnTo>
                      <a:pt x="179" y="40"/>
                    </a:lnTo>
                    <a:lnTo>
                      <a:pt x="177" y="50"/>
                    </a:lnTo>
                    <a:lnTo>
                      <a:pt x="174" y="65"/>
                    </a:lnTo>
                    <a:lnTo>
                      <a:pt x="170" y="73"/>
                    </a:lnTo>
                    <a:lnTo>
                      <a:pt x="165" y="81"/>
                    </a:lnTo>
                    <a:lnTo>
                      <a:pt x="159" y="88"/>
                    </a:lnTo>
                    <a:lnTo>
                      <a:pt x="153" y="96"/>
                    </a:lnTo>
                    <a:lnTo>
                      <a:pt x="144" y="104"/>
                    </a:lnTo>
                    <a:lnTo>
                      <a:pt x="133" y="111"/>
                    </a:lnTo>
                    <a:lnTo>
                      <a:pt x="120" y="119"/>
                    </a:lnTo>
                    <a:lnTo>
                      <a:pt x="104" y="127"/>
                    </a:lnTo>
                    <a:lnTo>
                      <a:pt x="0" y="100"/>
                    </a:lnTo>
                    <a:lnTo>
                      <a:pt x="63"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2270" name="Freeform 44">
                <a:extLst>
                  <a:ext uri="{FF2B5EF4-FFF2-40B4-BE49-F238E27FC236}">
                    <a16:creationId xmlns:a16="http://schemas.microsoft.com/office/drawing/2014/main" id="{8C4A7C79-942F-4803-B853-1F93893988EB}"/>
                  </a:ext>
                </a:extLst>
              </p:cNvPr>
              <p:cNvSpPr>
                <a:spLocks/>
              </p:cNvSpPr>
              <p:nvPr/>
            </p:nvSpPr>
            <p:spPr bwMode="auto">
              <a:xfrm>
                <a:off x="1627" y="2575"/>
                <a:ext cx="180" cy="128"/>
              </a:xfrm>
              <a:custGeom>
                <a:avLst/>
                <a:gdLst>
                  <a:gd name="T0" fmla="*/ 63 w 180"/>
                  <a:gd name="T1" fmla="*/ 0 h 128"/>
                  <a:gd name="T2" fmla="*/ 177 w 180"/>
                  <a:gd name="T3" fmla="*/ 29 h 128"/>
                  <a:gd name="T4" fmla="*/ 177 w 180"/>
                  <a:gd name="T5" fmla="*/ 33 h 128"/>
                  <a:gd name="T6" fmla="*/ 179 w 180"/>
                  <a:gd name="T7" fmla="*/ 40 h 128"/>
                  <a:gd name="T8" fmla="*/ 177 w 180"/>
                  <a:gd name="T9" fmla="*/ 50 h 128"/>
                  <a:gd name="T10" fmla="*/ 174 w 180"/>
                  <a:gd name="T11" fmla="*/ 65 h 128"/>
                  <a:gd name="T12" fmla="*/ 170 w 180"/>
                  <a:gd name="T13" fmla="*/ 73 h 128"/>
                  <a:gd name="T14" fmla="*/ 165 w 180"/>
                  <a:gd name="T15" fmla="*/ 81 h 128"/>
                  <a:gd name="T16" fmla="*/ 159 w 180"/>
                  <a:gd name="T17" fmla="*/ 88 h 128"/>
                  <a:gd name="T18" fmla="*/ 153 w 180"/>
                  <a:gd name="T19" fmla="*/ 96 h 128"/>
                  <a:gd name="T20" fmla="*/ 144 w 180"/>
                  <a:gd name="T21" fmla="*/ 104 h 128"/>
                  <a:gd name="T22" fmla="*/ 133 w 180"/>
                  <a:gd name="T23" fmla="*/ 111 h 128"/>
                  <a:gd name="T24" fmla="*/ 120 w 180"/>
                  <a:gd name="T25" fmla="*/ 119 h 128"/>
                  <a:gd name="T26" fmla="*/ 104 w 180"/>
                  <a:gd name="T27" fmla="*/ 127 h 128"/>
                  <a:gd name="T28" fmla="*/ 0 w 180"/>
                  <a:gd name="T29" fmla="*/ 100 h 128"/>
                  <a:gd name="T30" fmla="*/ 63 w 180"/>
                  <a:gd name="T31" fmla="*/ 0 h 1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0" h="128">
                    <a:moveTo>
                      <a:pt x="63" y="0"/>
                    </a:moveTo>
                    <a:lnTo>
                      <a:pt x="177" y="29"/>
                    </a:lnTo>
                    <a:lnTo>
                      <a:pt x="177" y="33"/>
                    </a:lnTo>
                    <a:lnTo>
                      <a:pt x="179" y="40"/>
                    </a:lnTo>
                    <a:lnTo>
                      <a:pt x="177" y="50"/>
                    </a:lnTo>
                    <a:lnTo>
                      <a:pt x="174" y="65"/>
                    </a:lnTo>
                    <a:lnTo>
                      <a:pt x="170" y="73"/>
                    </a:lnTo>
                    <a:lnTo>
                      <a:pt x="165" y="81"/>
                    </a:lnTo>
                    <a:lnTo>
                      <a:pt x="159" y="88"/>
                    </a:lnTo>
                    <a:lnTo>
                      <a:pt x="153" y="96"/>
                    </a:lnTo>
                    <a:lnTo>
                      <a:pt x="144" y="104"/>
                    </a:lnTo>
                    <a:lnTo>
                      <a:pt x="133" y="111"/>
                    </a:lnTo>
                    <a:lnTo>
                      <a:pt x="120" y="119"/>
                    </a:lnTo>
                    <a:lnTo>
                      <a:pt x="104" y="127"/>
                    </a:lnTo>
                    <a:lnTo>
                      <a:pt x="0" y="100"/>
                    </a:lnTo>
                    <a:lnTo>
                      <a:pt x="63"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2271" name="Freeform 45">
                <a:extLst>
                  <a:ext uri="{FF2B5EF4-FFF2-40B4-BE49-F238E27FC236}">
                    <a16:creationId xmlns:a16="http://schemas.microsoft.com/office/drawing/2014/main" id="{A06E4CAA-C2CD-464C-A39D-22BA8FF1A97E}"/>
                  </a:ext>
                </a:extLst>
              </p:cNvPr>
              <p:cNvSpPr>
                <a:spLocks/>
              </p:cNvSpPr>
              <p:nvPr/>
            </p:nvSpPr>
            <p:spPr bwMode="auto">
              <a:xfrm>
                <a:off x="701" y="1917"/>
                <a:ext cx="1263" cy="786"/>
              </a:xfrm>
              <a:custGeom>
                <a:avLst/>
                <a:gdLst>
                  <a:gd name="T0" fmla="*/ 151 w 1263"/>
                  <a:gd name="T1" fmla="*/ 25 h 786"/>
                  <a:gd name="T2" fmla="*/ 87 w 1263"/>
                  <a:gd name="T3" fmla="*/ 125 h 786"/>
                  <a:gd name="T4" fmla="*/ 59 w 1263"/>
                  <a:gd name="T5" fmla="*/ 196 h 786"/>
                  <a:gd name="T6" fmla="*/ 64 w 1263"/>
                  <a:gd name="T7" fmla="*/ 232 h 786"/>
                  <a:gd name="T8" fmla="*/ 87 w 1263"/>
                  <a:gd name="T9" fmla="*/ 259 h 786"/>
                  <a:gd name="T10" fmla="*/ 140 w 1263"/>
                  <a:gd name="T11" fmla="*/ 290 h 786"/>
                  <a:gd name="T12" fmla="*/ 169 w 1263"/>
                  <a:gd name="T13" fmla="*/ 297 h 786"/>
                  <a:gd name="T14" fmla="*/ 99 w 1263"/>
                  <a:gd name="T15" fmla="*/ 309 h 786"/>
                  <a:gd name="T16" fmla="*/ 92 w 1263"/>
                  <a:gd name="T17" fmla="*/ 351 h 786"/>
                  <a:gd name="T18" fmla="*/ 59 w 1263"/>
                  <a:gd name="T19" fmla="*/ 393 h 786"/>
                  <a:gd name="T20" fmla="*/ 17 w 1263"/>
                  <a:gd name="T21" fmla="*/ 445 h 786"/>
                  <a:gd name="T22" fmla="*/ 0 w 1263"/>
                  <a:gd name="T23" fmla="*/ 489 h 786"/>
                  <a:gd name="T24" fmla="*/ 14 w 1263"/>
                  <a:gd name="T25" fmla="*/ 537 h 786"/>
                  <a:gd name="T26" fmla="*/ 70 w 1263"/>
                  <a:gd name="T27" fmla="*/ 579 h 786"/>
                  <a:gd name="T28" fmla="*/ 233 w 1263"/>
                  <a:gd name="T29" fmla="*/ 622 h 786"/>
                  <a:gd name="T30" fmla="*/ 549 w 1263"/>
                  <a:gd name="T31" fmla="*/ 673 h 786"/>
                  <a:gd name="T32" fmla="*/ 787 w 1263"/>
                  <a:gd name="T33" fmla="*/ 714 h 786"/>
                  <a:gd name="T34" fmla="*/ 898 w 1263"/>
                  <a:gd name="T35" fmla="*/ 748 h 786"/>
                  <a:gd name="T36" fmla="*/ 1047 w 1263"/>
                  <a:gd name="T37" fmla="*/ 781 h 786"/>
                  <a:gd name="T38" fmla="*/ 1138 w 1263"/>
                  <a:gd name="T39" fmla="*/ 785 h 786"/>
                  <a:gd name="T40" fmla="*/ 1202 w 1263"/>
                  <a:gd name="T41" fmla="*/ 769 h 786"/>
                  <a:gd name="T42" fmla="*/ 1230 w 1263"/>
                  <a:gd name="T43" fmla="*/ 748 h 786"/>
                  <a:gd name="T44" fmla="*/ 1259 w 1263"/>
                  <a:gd name="T45" fmla="*/ 706 h 786"/>
                  <a:gd name="T46" fmla="*/ 1259 w 1263"/>
                  <a:gd name="T47" fmla="*/ 673 h 786"/>
                  <a:gd name="T48" fmla="*/ 1240 w 1263"/>
                  <a:gd name="T49" fmla="*/ 650 h 786"/>
                  <a:gd name="T50" fmla="*/ 1208 w 1263"/>
                  <a:gd name="T51" fmla="*/ 637 h 786"/>
                  <a:gd name="T52" fmla="*/ 1101 w 1263"/>
                  <a:gd name="T53" fmla="*/ 620 h 786"/>
                  <a:gd name="T54" fmla="*/ 810 w 1263"/>
                  <a:gd name="T55" fmla="*/ 558 h 786"/>
                  <a:gd name="T56" fmla="*/ 549 w 1263"/>
                  <a:gd name="T57" fmla="*/ 501 h 786"/>
                  <a:gd name="T58" fmla="*/ 381 w 1263"/>
                  <a:gd name="T59" fmla="*/ 495 h 786"/>
                  <a:gd name="T60" fmla="*/ 426 w 1263"/>
                  <a:gd name="T61" fmla="*/ 485 h 786"/>
                  <a:gd name="T62" fmla="*/ 498 w 1263"/>
                  <a:gd name="T63" fmla="*/ 487 h 786"/>
                  <a:gd name="T64" fmla="*/ 554 w 1263"/>
                  <a:gd name="T65" fmla="*/ 506 h 786"/>
                  <a:gd name="T66" fmla="*/ 544 w 1263"/>
                  <a:gd name="T67" fmla="*/ 503 h 786"/>
                  <a:gd name="T68" fmla="*/ 525 w 1263"/>
                  <a:gd name="T69" fmla="*/ 495 h 786"/>
                  <a:gd name="T70" fmla="*/ 547 w 1263"/>
                  <a:gd name="T71" fmla="*/ 462 h 786"/>
                  <a:gd name="T72" fmla="*/ 581 w 1263"/>
                  <a:gd name="T73" fmla="*/ 403 h 786"/>
                  <a:gd name="T74" fmla="*/ 581 w 1263"/>
                  <a:gd name="T75" fmla="*/ 374 h 786"/>
                  <a:gd name="T76" fmla="*/ 551 w 1263"/>
                  <a:gd name="T77" fmla="*/ 361 h 786"/>
                  <a:gd name="T78" fmla="*/ 528 w 1263"/>
                  <a:gd name="T79" fmla="*/ 355 h 786"/>
                  <a:gd name="T80" fmla="*/ 624 w 1263"/>
                  <a:gd name="T81" fmla="*/ 232 h 786"/>
                  <a:gd name="T82" fmla="*/ 656 w 1263"/>
                  <a:gd name="T83" fmla="*/ 232 h 786"/>
                  <a:gd name="T84" fmla="*/ 699 w 1263"/>
                  <a:gd name="T85" fmla="*/ 228 h 786"/>
                  <a:gd name="T86" fmla="*/ 708 w 1263"/>
                  <a:gd name="T87" fmla="*/ 221 h 7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263" h="786">
                    <a:moveTo>
                      <a:pt x="169" y="0"/>
                    </a:moveTo>
                    <a:lnTo>
                      <a:pt x="163" y="6"/>
                    </a:lnTo>
                    <a:lnTo>
                      <a:pt x="151" y="25"/>
                    </a:lnTo>
                    <a:lnTo>
                      <a:pt x="128" y="54"/>
                    </a:lnTo>
                    <a:lnTo>
                      <a:pt x="107" y="88"/>
                    </a:lnTo>
                    <a:lnTo>
                      <a:pt x="87" y="125"/>
                    </a:lnTo>
                    <a:lnTo>
                      <a:pt x="70" y="161"/>
                    </a:lnTo>
                    <a:lnTo>
                      <a:pt x="61" y="178"/>
                    </a:lnTo>
                    <a:lnTo>
                      <a:pt x="59" y="196"/>
                    </a:lnTo>
                    <a:lnTo>
                      <a:pt x="59" y="209"/>
                    </a:lnTo>
                    <a:lnTo>
                      <a:pt x="59" y="223"/>
                    </a:lnTo>
                    <a:lnTo>
                      <a:pt x="64" y="232"/>
                    </a:lnTo>
                    <a:lnTo>
                      <a:pt x="70" y="244"/>
                    </a:lnTo>
                    <a:lnTo>
                      <a:pt x="78" y="251"/>
                    </a:lnTo>
                    <a:lnTo>
                      <a:pt x="87" y="259"/>
                    </a:lnTo>
                    <a:lnTo>
                      <a:pt x="105" y="272"/>
                    </a:lnTo>
                    <a:lnTo>
                      <a:pt x="124" y="282"/>
                    </a:lnTo>
                    <a:lnTo>
                      <a:pt x="140" y="290"/>
                    </a:lnTo>
                    <a:lnTo>
                      <a:pt x="156" y="295"/>
                    </a:lnTo>
                    <a:lnTo>
                      <a:pt x="166" y="297"/>
                    </a:lnTo>
                    <a:lnTo>
                      <a:pt x="169" y="297"/>
                    </a:lnTo>
                    <a:lnTo>
                      <a:pt x="99" y="297"/>
                    </a:lnTo>
                    <a:lnTo>
                      <a:pt x="99" y="301"/>
                    </a:lnTo>
                    <a:lnTo>
                      <a:pt x="99" y="309"/>
                    </a:lnTo>
                    <a:lnTo>
                      <a:pt x="96" y="320"/>
                    </a:lnTo>
                    <a:lnTo>
                      <a:pt x="94" y="334"/>
                    </a:lnTo>
                    <a:lnTo>
                      <a:pt x="92" y="351"/>
                    </a:lnTo>
                    <a:lnTo>
                      <a:pt x="84" y="366"/>
                    </a:lnTo>
                    <a:lnTo>
                      <a:pt x="73" y="382"/>
                    </a:lnTo>
                    <a:lnTo>
                      <a:pt x="59" y="393"/>
                    </a:lnTo>
                    <a:lnTo>
                      <a:pt x="43" y="411"/>
                    </a:lnTo>
                    <a:lnTo>
                      <a:pt x="25" y="432"/>
                    </a:lnTo>
                    <a:lnTo>
                      <a:pt x="17" y="445"/>
                    </a:lnTo>
                    <a:lnTo>
                      <a:pt x="8" y="460"/>
                    </a:lnTo>
                    <a:lnTo>
                      <a:pt x="3" y="474"/>
                    </a:lnTo>
                    <a:lnTo>
                      <a:pt x="0" y="489"/>
                    </a:lnTo>
                    <a:lnTo>
                      <a:pt x="0" y="506"/>
                    </a:lnTo>
                    <a:lnTo>
                      <a:pt x="3" y="522"/>
                    </a:lnTo>
                    <a:lnTo>
                      <a:pt x="14" y="537"/>
                    </a:lnTo>
                    <a:lnTo>
                      <a:pt x="25" y="552"/>
                    </a:lnTo>
                    <a:lnTo>
                      <a:pt x="43" y="566"/>
                    </a:lnTo>
                    <a:lnTo>
                      <a:pt x="70" y="579"/>
                    </a:lnTo>
                    <a:lnTo>
                      <a:pt x="102" y="591"/>
                    </a:lnTo>
                    <a:lnTo>
                      <a:pt x="140" y="602"/>
                    </a:lnTo>
                    <a:lnTo>
                      <a:pt x="233" y="622"/>
                    </a:lnTo>
                    <a:lnTo>
                      <a:pt x="335" y="639"/>
                    </a:lnTo>
                    <a:lnTo>
                      <a:pt x="443" y="658"/>
                    </a:lnTo>
                    <a:lnTo>
                      <a:pt x="549" y="673"/>
                    </a:lnTo>
                    <a:lnTo>
                      <a:pt x="646" y="689"/>
                    </a:lnTo>
                    <a:lnTo>
                      <a:pt x="729" y="702"/>
                    </a:lnTo>
                    <a:lnTo>
                      <a:pt x="787" y="714"/>
                    </a:lnTo>
                    <a:lnTo>
                      <a:pt x="822" y="723"/>
                    </a:lnTo>
                    <a:lnTo>
                      <a:pt x="852" y="733"/>
                    </a:lnTo>
                    <a:lnTo>
                      <a:pt x="898" y="748"/>
                    </a:lnTo>
                    <a:lnTo>
                      <a:pt x="953" y="764"/>
                    </a:lnTo>
                    <a:lnTo>
                      <a:pt x="1015" y="775"/>
                    </a:lnTo>
                    <a:lnTo>
                      <a:pt x="1047" y="781"/>
                    </a:lnTo>
                    <a:lnTo>
                      <a:pt x="1079" y="783"/>
                    </a:lnTo>
                    <a:lnTo>
                      <a:pt x="1108" y="785"/>
                    </a:lnTo>
                    <a:lnTo>
                      <a:pt x="1138" y="785"/>
                    </a:lnTo>
                    <a:lnTo>
                      <a:pt x="1168" y="781"/>
                    </a:lnTo>
                    <a:lnTo>
                      <a:pt x="1192" y="773"/>
                    </a:lnTo>
                    <a:lnTo>
                      <a:pt x="1202" y="769"/>
                    </a:lnTo>
                    <a:lnTo>
                      <a:pt x="1213" y="764"/>
                    </a:lnTo>
                    <a:lnTo>
                      <a:pt x="1222" y="756"/>
                    </a:lnTo>
                    <a:lnTo>
                      <a:pt x="1230" y="748"/>
                    </a:lnTo>
                    <a:lnTo>
                      <a:pt x="1242" y="733"/>
                    </a:lnTo>
                    <a:lnTo>
                      <a:pt x="1251" y="719"/>
                    </a:lnTo>
                    <a:lnTo>
                      <a:pt x="1259" y="706"/>
                    </a:lnTo>
                    <a:lnTo>
                      <a:pt x="1262" y="694"/>
                    </a:lnTo>
                    <a:lnTo>
                      <a:pt x="1262" y="683"/>
                    </a:lnTo>
                    <a:lnTo>
                      <a:pt x="1259" y="673"/>
                    </a:lnTo>
                    <a:lnTo>
                      <a:pt x="1256" y="666"/>
                    </a:lnTo>
                    <a:lnTo>
                      <a:pt x="1248" y="658"/>
                    </a:lnTo>
                    <a:lnTo>
                      <a:pt x="1240" y="650"/>
                    </a:lnTo>
                    <a:lnTo>
                      <a:pt x="1233" y="645"/>
                    </a:lnTo>
                    <a:lnTo>
                      <a:pt x="1219" y="641"/>
                    </a:lnTo>
                    <a:lnTo>
                      <a:pt x="1208" y="637"/>
                    </a:lnTo>
                    <a:lnTo>
                      <a:pt x="1178" y="629"/>
                    </a:lnTo>
                    <a:lnTo>
                      <a:pt x="1149" y="627"/>
                    </a:lnTo>
                    <a:lnTo>
                      <a:pt x="1101" y="620"/>
                    </a:lnTo>
                    <a:lnTo>
                      <a:pt x="1018" y="604"/>
                    </a:lnTo>
                    <a:lnTo>
                      <a:pt x="919" y="583"/>
                    </a:lnTo>
                    <a:lnTo>
                      <a:pt x="810" y="558"/>
                    </a:lnTo>
                    <a:lnTo>
                      <a:pt x="702" y="535"/>
                    </a:lnTo>
                    <a:lnTo>
                      <a:pt x="611" y="514"/>
                    </a:lnTo>
                    <a:lnTo>
                      <a:pt x="549" y="501"/>
                    </a:lnTo>
                    <a:lnTo>
                      <a:pt x="525" y="495"/>
                    </a:lnTo>
                    <a:lnTo>
                      <a:pt x="378" y="495"/>
                    </a:lnTo>
                    <a:lnTo>
                      <a:pt x="381" y="495"/>
                    </a:lnTo>
                    <a:lnTo>
                      <a:pt x="391" y="491"/>
                    </a:lnTo>
                    <a:lnTo>
                      <a:pt x="405" y="489"/>
                    </a:lnTo>
                    <a:lnTo>
                      <a:pt x="426" y="485"/>
                    </a:lnTo>
                    <a:lnTo>
                      <a:pt x="448" y="483"/>
                    </a:lnTo>
                    <a:lnTo>
                      <a:pt x="475" y="485"/>
                    </a:lnTo>
                    <a:lnTo>
                      <a:pt x="498" y="487"/>
                    </a:lnTo>
                    <a:lnTo>
                      <a:pt x="525" y="495"/>
                    </a:lnTo>
                    <a:lnTo>
                      <a:pt x="547" y="503"/>
                    </a:lnTo>
                    <a:lnTo>
                      <a:pt x="554" y="506"/>
                    </a:lnTo>
                    <a:lnTo>
                      <a:pt x="557" y="506"/>
                    </a:lnTo>
                    <a:lnTo>
                      <a:pt x="551" y="505"/>
                    </a:lnTo>
                    <a:lnTo>
                      <a:pt x="544" y="503"/>
                    </a:lnTo>
                    <a:lnTo>
                      <a:pt x="536" y="499"/>
                    </a:lnTo>
                    <a:lnTo>
                      <a:pt x="528" y="497"/>
                    </a:lnTo>
                    <a:lnTo>
                      <a:pt x="525" y="495"/>
                    </a:lnTo>
                    <a:lnTo>
                      <a:pt x="528" y="491"/>
                    </a:lnTo>
                    <a:lnTo>
                      <a:pt x="536" y="480"/>
                    </a:lnTo>
                    <a:lnTo>
                      <a:pt x="547" y="462"/>
                    </a:lnTo>
                    <a:lnTo>
                      <a:pt x="560" y="443"/>
                    </a:lnTo>
                    <a:lnTo>
                      <a:pt x="571" y="422"/>
                    </a:lnTo>
                    <a:lnTo>
                      <a:pt x="581" y="403"/>
                    </a:lnTo>
                    <a:lnTo>
                      <a:pt x="586" y="387"/>
                    </a:lnTo>
                    <a:lnTo>
                      <a:pt x="586" y="378"/>
                    </a:lnTo>
                    <a:lnTo>
                      <a:pt x="581" y="374"/>
                    </a:lnTo>
                    <a:lnTo>
                      <a:pt x="574" y="368"/>
                    </a:lnTo>
                    <a:lnTo>
                      <a:pt x="563" y="364"/>
                    </a:lnTo>
                    <a:lnTo>
                      <a:pt x="551" y="361"/>
                    </a:lnTo>
                    <a:lnTo>
                      <a:pt x="542" y="357"/>
                    </a:lnTo>
                    <a:lnTo>
                      <a:pt x="533" y="355"/>
                    </a:lnTo>
                    <a:lnTo>
                      <a:pt x="528" y="355"/>
                    </a:lnTo>
                    <a:lnTo>
                      <a:pt x="525" y="353"/>
                    </a:lnTo>
                    <a:lnTo>
                      <a:pt x="606" y="338"/>
                    </a:lnTo>
                    <a:lnTo>
                      <a:pt x="624" y="232"/>
                    </a:lnTo>
                    <a:lnTo>
                      <a:pt x="630" y="232"/>
                    </a:lnTo>
                    <a:lnTo>
                      <a:pt x="641" y="232"/>
                    </a:lnTo>
                    <a:lnTo>
                      <a:pt x="656" y="232"/>
                    </a:lnTo>
                    <a:lnTo>
                      <a:pt x="673" y="232"/>
                    </a:lnTo>
                    <a:lnTo>
                      <a:pt x="688" y="230"/>
                    </a:lnTo>
                    <a:lnTo>
                      <a:pt x="699" y="228"/>
                    </a:lnTo>
                    <a:lnTo>
                      <a:pt x="705" y="226"/>
                    </a:lnTo>
                    <a:lnTo>
                      <a:pt x="708" y="223"/>
                    </a:lnTo>
                    <a:lnTo>
                      <a:pt x="708" y="221"/>
                    </a:lnTo>
                    <a:lnTo>
                      <a:pt x="705" y="217"/>
                    </a:lnTo>
                    <a:lnTo>
                      <a:pt x="169" y="0"/>
                    </a:lnTo>
                  </a:path>
                </a:pathLst>
              </a:custGeom>
              <a:solidFill>
                <a:srgbClr val="CC33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2272" name="Freeform 46">
                <a:extLst>
                  <a:ext uri="{FF2B5EF4-FFF2-40B4-BE49-F238E27FC236}">
                    <a16:creationId xmlns:a16="http://schemas.microsoft.com/office/drawing/2014/main" id="{326FFD41-70C7-4583-87C7-24D46ABBCF8B}"/>
                  </a:ext>
                </a:extLst>
              </p:cNvPr>
              <p:cNvSpPr>
                <a:spLocks/>
              </p:cNvSpPr>
              <p:nvPr/>
            </p:nvSpPr>
            <p:spPr bwMode="auto">
              <a:xfrm>
                <a:off x="719" y="1917"/>
                <a:ext cx="1008" cy="786"/>
              </a:xfrm>
              <a:custGeom>
                <a:avLst/>
                <a:gdLst>
                  <a:gd name="T0" fmla="*/ 130 w 1008"/>
                  <a:gd name="T1" fmla="*/ 6 h 786"/>
                  <a:gd name="T2" fmla="*/ 102 w 1008"/>
                  <a:gd name="T3" fmla="*/ 54 h 786"/>
                  <a:gd name="T4" fmla="*/ 69 w 1008"/>
                  <a:gd name="T5" fmla="*/ 125 h 786"/>
                  <a:gd name="T6" fmla="*/ 49 w 1008"/>
                  <a:gd name="T7" fmla="*/ 178 h 786"/>
                  <a:gd name="T8" fmla="*/ 47 w 1008"/>
                  <a:gd name="T9" fmla="*/ 209 h 786"/>
                  <a:gd name="T10" fmla="*/ 51 w 1008"/>
                  <a:gd name="T11" fmla="*/ 232 h 786"/>
                  <a:gd name="T12" fmla="*/ 62 w 1008"/>
                  <a:gd name="T13" fmla="*/ 251 h 786"/>
                  <a:gd name="T14" fmla="*/ 84 w 1008"/>
                  <a:gd name="T15" fmla="*/ 272 h 786"/>
                  <a:gd name="T16" fmla="*/ 111 w 1008"/>
                  <a:gd name="T17" fmla="*/ 290 h 786"/>
                  <a:gd name="T18" fmla="*/ 133 w 1008"/>
                  <a:gd name="T19" fmla="*/ 297 h 786"/>
                  <a:gd name="T20" fmla="*/ 79 w 1008"/>
                  <a:gd name="T21" fmla="*/ 297 h 786"/>
                  <a:gd name="T22" fmla="*/ 79 w 1008"/>
                  <a:gd name="T23" fmla="*/ 309 h 786"/>
                  <a:gd name="T24" fmla="*/ 75 w 1008"/>
                  <a:gd name="T25" fmla="*/ 334 h 786"/>
                  <a:gd name="T26" fmla="*/ 67 w 1008"/>
                  <a:gd name="T27" fmla="*/ 366 h 786"/>
                  <a:gd name="T28" fmla="*/ 47 w 1008"/>
                  <a:gd name="T29" fmla="*/ 393 h 786"/>
                  <a:gd name="T30" fmla="*/ 20 w 1008"/>
                  <a:gd name="T31" fmla="*/ 432 h 786"/>
                  <a:gd name="T32" fmla="*/ 7 w 1008"/>
                  <a:gd name="T33" fmla="*/ 460 h 786"/>
                  <a:gd name="T34" fmla="*/ 0 w 1008"/>
                  <a:gd name="T35" fmla="*/ 489 h 786"/>
                  <a:gd name="T36" fmla="*/ 2 w 1008"/>
                  <a:gd name="T37" fmla="*/ 522 h 786"/>
                  <a:gd name="T38" fmla="*/ 20 w 1008"/>
                  <a:gd name="T39" fmla="*/ 552 h 786"/>
                  <a:gd name="T40" fmla="*/ 56 w 1008"/>
                  <a:gd name="T41" fmla="*/ 579 h 786"/>
                  <a:gd name="T42" fmla="*/ 111 w 1008"/>
                  <a:gd name="T43" fmla="*/ 602 h 786"/>
                  <a:gd name="T44" fmla="*/ 267 w 1008"/>
                  <a:gd name="T45" fmla="*/ 639 h 786"/>
                  <a:gd name="T46" fmla="*/ 438 w 1008"/>
                  <a:gd name="T47" fmla="*/ 673 h 786"/>
                  <a:gd name="T48" fmla="*/ 581 w 1008"/>
                  <a:gd name="T49" fmla="*/ 702 h 786"/>
                  <a:gd name="T50" fmla="*/ 656 w 1008"/>
                  <a:gd name="T51" fmla="*/ 723 h 786"/>
                  <a:gd name="T52" fmla="*/ 716 w 1008"/>
                  <a:gd name="T53" fmla="*/ 748 h 786"/>
                  <a:gd name="T54" fmla="*/ 810 w 1008"/>
                  <a:gd name="T55" fmla="*/ 775 h 786"/>
                  <a:gd name="T56" fmla="*/ 861 w 1008"/>
                  <a:gd name="T57" fmla="*/ 783 h 786"/>
                  <a:gd name="T58" fmla="*/ 908 w 1008"/>
                  <a:gd name="T59" fmla="*/ 785 h 786"/>
                  <a:gd name="T60" fmla="*/ 951 w 1008"/>
                  <a:gd name="T61" fmla="*/ 773 h 786"/>
                  <a:gd name="T62" fmla="*/ 968 w 1008"/>
                  <a:gd name="T63" fmla="*/ 764 h 786"/>
                  <a:gd name="T64" fmla="*/ 981 w 1008"/>
                  <a:gd name="T65" fmla="*/ 748 h 786"/>
                  <a:gd name="T66" fmla="*/ 998 w 1008"/>
                  <a:gd name="T67" fmla="*/ 719 h 786"/>
                  <a:gd name="T68" fmla="*/ 1007 w 1008"/>
                  <a:gd name="T69" fmla="*/ 694 h 786"/>
                  <a:gd name="T70" fmla="*/ 1005 w 1008"/>
                  <a:gd name="T71" fmla="*/ 673 h 786"/>
                  <a:gd name="T72" fmla="*/ 996 w 1008"/>
                  <a:gd name="T73" fmla="*/ 658 h 786"/>
                  <a:gd name="T74" fmla="*/ 984 w 1008"/>
                  <a:gd name="T75" fmla="*/ 645 h 786"/>
                  <a:gd name="T76" fmla="*/ 964 w 1008"/>
                  <a:gd name="T77" fmla="*/ 637 h 786"/>
                  <a:gd name="T78" fmla="*/ 917 w 1008"/>
                  <a:gd name="T79" fmla="*/ 627 h 786"/>
                  <a:gd name="T80" fmla="*/ 812 w 1008"/>
                  <a:gd name="T81" fmla="*/ 604 h 786"/>
                  <a:gd name="T82" fmla="*/ 646 w 1008"/>
                  <a:gd name="T83" fmla="*/ 558 h 786"/>
                  <a:gd name="T84" fmla="*/ 488 w 1008"/>
                  <a:gd name="T85" fmla="*/ 514 h 786"/>
                  <a:gd name="T86" fmla="*/ 419 w 1008"/>
                  <a:gd name="T87" fmla="*/ 495 h 786"/>
                  <a:gd name="T88" fmla="*/ 304 w 1008"/>
                  <a:gd name="T89" fmla="*/ 495 h 786"/>
                  <a:gd name="T90" fmla="*/ 323 w 1008"/>
                  <a:gd name="T91" fmla="*/ 489 h 786"/>
                  <a:gd name="T92" fmla="*/ 358 w 1008"/>
                  <a:gd name="T93" fmla="*/ 485 h 786"/>
                  <a:gd name="T94" fmla="*/ 398 w 1008"/>
                  <a:gd name="T95" fmla="*/ 489 h 786"/>
                  <a:gd name="T96" fmla="*/ 421 w 1008"/>
                  <a:gd name="T97" fmla="*/ 495 h 786"/>
                  <a:gd name="T98" fmla="*/ 421 w 1008"/>
                  <a:gd name="T99" fmla="*/ 491 h 786"/>
                  <a:gd name="T100" fmla="*/ 437 w 1008"/>
                  <a:gd name="T101" fmla="*/ 462 h 786"/>
                  <a:gd name="T102" fmla="*/ 456 w 1008"/>
                  <a:gd name="T103" fmla="*/ 422 h 786"/>
                  <a:gd name="T104" fmla="*/ 468 w 1008"/>
                  <a:gd name="T105" fmla="*/ 387 h 786"/>
                  <a:gd name="T106" fmla="*/ 463 w 1008"/>
                  <a:gd name="T107" fmla="*/ 374 h 786"/>
                  <a:gd name="T108" fmla="*/ 449 w 1008"/>
                  <a:gd name="T109" fmla="*/ 364 h 786"/>
                  <a:gd name="T110" fmla="*/ 432 w 1008"/>
                  <a:gd name="T111" fmla="*/ 357 h 786"/>
                  <a:gd name="T112" fmla="*/ 421 w 1008"/>
                  <a:gd name="T113" fmla="*/ 355 h 786"/>
                  <a:gd name="T114" fmla="*/ 483 w 1008"/>
                  <a:gd name="T115" fmla="*/ 338 h 786"/>
                  <a:gd name="T116" fmla="*/ 502 w 1008"/>
                  <a:gd name="T117" fmla="*/ 232 h 786"/>
                  <a:gd name="T118" fmla="*/ 524 w 1008"/>
                  <a:gd name="T119" fmla="*/ 232 h 786"/>
                  <a:gd name="T120" fmla="*/ 549 w 1008"/>
                  <a:gd name="T121" fmla="*/ 230 h 786"/>
                  <a:gd name="T122" fmla="*/ 563 w 1008"/>
                  <a:gd name="T123" fmla="*/ 226 h 786"/>
                  <a:gd name="T124" fmla="*/ 565 w 1008"/>
                  <a:gd name="T125" fmla="*/ 221 h 7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08" h="786">
                    <a:moveTo>
                      <a:pt x="135" y="0"/>
                    </a:moveTo>
                    <a:lnTo>
                      <a:pt x="130" y="6"/>
                    </a:lnTo>
                    <a:lnTo>
                      <a:pt x="120" y="25"/>
                    </a:lnTo>
                    <a:lnTo>
                      <a:pt x="102" y="54"/>
                    </a:lnTo>
                    <a:lnTo>
                      <a:pt x="86" y="88"/>
                    </a:lnTo>
                    <a:lnTo>
                      <a:pt x="69" y="125"/>
                    </a:lnTo>
                    <a:lnTo>
                      <a:pt x="56" y="161"/>
                    </a:lnTo>
                    <a:lnTo>
                      <a:pt x="49" y="178"/>
                    </a:lnTo>
                    <a:lnTo>
                      <a:pt x="47" y="196"/>
                    </a:lnTo>
                    <a:lnTo>
                      <a:pt x="47" y="209"/>
                    </a:lnTo>
                    <a:lnTo>
                      <a:pt x="47" y="223"/>
                    </a:lnTo>
                    <a:lnTo>
                      <a:pt x="51" y="232"/>
                    </a:lnTo>
                    <a:lnTo>
                      <a:pt x="56" y="244"/>
                    </a:lnTo>
                    <a:lnTo>
                      <a:pt x="62" y="251"/>
                    </a:lnTo>
                    <a:lnTo>
                      <a:pt x="69" y="259"/>
                    </a:lnTo>
                    <a:lnTo>
                      <a:pt x="84" y="272"/>
                    </a:lnTo>
                    <a:lnTo>
                      <a:pt x="99" y="282"/>
                    </a:lnTo>
                    <a:lnTo>
                      <a:pt x="111" y="290"/>
                    </a:lnTo>
                    <a:lnTo>
                      <a:pt x="125" y="295"/>
                    </a:lnTo>
                    <a:lnTo>
                      <a:pt x="133" y="297"/>
                    </a:lnTo>
                    <a:lnTo>
                      <a:pt x="135" y="297"/>
                    </a:lnTo>
                    <a:lnTo>
                      <a:pt x="79" y="297"/>
                    </a:lnTo>
                    <a:lnTo>
                      <a:pt x="79" y="301"/>
                    </a:lnTo>
                    <a:lnTo>
                      <a:pt x="79" y="309"/>
                    </a:lnTo>
                    <a:lnTo>
                      <a:pt x="77" y="320"/>
                    </a:lnTo>
                    <a:lnTo>
                      <a:pt x="75" y="334"/>
                    </a:lnTo>
                    <a:lnTo>
                      <a:pt x="74" y="351"/>
                    </a:lnTo>
                    <a:lnTo>
                      <a:pt x="67" y="366"/>
                    </a:lnTo>
                    <a:lnTo>
                      <a:pt x="58" y="382"/>
                    </a:lnTo>
                    <a:lnTo>
                      <a:pt x="47" y="393"/>
                    </a:lnTo>
                    <a:lnTo>
                      <a:pt x="35" y="411"/>
                    </a:lnTo>
                    <a:lnTo>
                      <a:pt x="20" y="432"/>
                    </a:lnTo>
                    <a:lnTo>
                      <a:pt x="13" y="445"/>
                    </a:lnTo>
                    <a:lnTo>
                      <a:pt x="7" y="460"/>
                    </a:lnTo>
                    <a:lnTo>
                      <a:pt x="2" y="474"/>
                    </a:lnTo>
                    <a:lnTo>
                      <a:pt x="0" y="489"/>
                    </a:lnTo>
                    <a:lnTo>
                      <a:pt x="0" y="506"/>
                    </a:lnTo>
                    <a:lnTo>
                      <a:pt x="2" y="522"/>
                    </a:lnTo>
                    <a:lnTo>
                      <a:pt x="11" y="537"/>
                    </a:lnTo>
                    <a:lnTo>
                      <a:pt x="20" y="552"/>
                    </a:lnTo>
                    <a:lnTo>
                      <a:pt x="35" y="566"/>
                    </a:lnTo>
                    <a:lnTo>
                      <a:pt x="56" y="579"/>
                    </a:lnTo>
                    <a:lnTo>
                      <a:pt x="81" y="591"/>
                    </a:lnTo>
                    <a:lnTo>
                      <a:pt x="111" y="602"/>
                    </a:lnTo>
                    <a:lnTo>
                      <a:pt x="186" y="622"/>
                    </a:lnTo>
                    <a:lnTo>
                      <a:pt x="267" y="639"/>
                    </a:lnTo>
                    <a:lnTo>
                      <a:pt x="353" y="658"/>
                    </a:lnTo>
                    <a:lnTo>
                      <a:pt x="438" y="673"/>
                    </a:lnTo>
                    <a:lnTo>
                      <a:pt x="516" y="689"/>
                    </a:lnTo>
                    <a:lnTo>
                      <a:pt x="581" y="702"/>
                    </a:lnTo>
                    <a:lnTo>
                      <a:pt x="628" y="714"/>
                    </a:lnTo>
                    <a:lnTo>
                      <a:pt x="656" y="723"/>
                    </a:lnTo>
                    <a:lnTo>
                      <a:pt x="680" y="733"/>
                    </a:lnTo>
                    <a:lnTo>
                      <a:pt x="716" y="748"/>
                    </a:lnTo>
                    <a:lnTo>
                      <a:pt x="761" y="764"/>
                    </a:lnTo>
                    <a:lnTo>
                      <a:pt x="810" y="775"/>
                    </a:lnTo>
                    <a:lnTo>
                      <a:pt x="835" y="781"/>
                    </a:lnTo>
                    <a:lnTo>
                      <a:pt x="861" y="783"/>
                    </a:lnTo>
                    <a:lnTo>
                      <a:pt x="884" y="785"/>
                    </a:lnTo>
                    <a:lnTo>
                      <a:pt x="908" y="785"/>
                    </a:lnTo>
                    <a:lnTo>
                      <a:pt x="932" y="781"/>
                    </a:lnTo>
                    <a:lnTo>
                      <a:pt x="951" y="773"/>
                    </a:lnTo>
                    <a:lnTo>
                      <a:pt x="959" y="769"/>
                    </a:lnTo>
                    <a:lnTo>
                      <a:pt x="968" y="764"/>
                    </a:lnTo>
                    <a:lnTo>
                      <a:pt x="975" y="756"/>
                    </a:lnTo>
                    <a:lnTo>
                      <a:pt x="981" y="748"/>
                    </a:lnTo>
                    <a:lnTo>
                      <a:pt x="991" y="733"/>
                    </a:lnTo>
                    <a:lnTo>
                      <a:pt x="998" y="719"/>
                    </a:lnTo>
                    <a:lnTo>
                      <a:pt x="1005" y="706"/>
                    </a:lnTo>
                    <a:lnTo>
                      <a:pt x="1007" y="694"/>
                    </a:lnTo>
                    <a:lnTo>
                      <a:pt x="1007" y="683"/>
                    </a:lnTo>
                    <a:lnTo>
                      <a:pt x="1005" y="673"/>
                    </a:lnTo>
                    <a:lnTo>
                      <a:pt x="1003" y="666"/>
                    </a:lnTo>
                    <a:lnTo>
                      <a:pt x="996" y="658"/>
                    </a:lnTo>
                    <a:lnTo>
                      <a:pt x="989" y="650"/>
                    </a:lnTo>
                    <a:lnTo>
                      <a:pt x="984" y="645"/>
                    </a:lnTo>
                    <a:lnTo>
                      <a:pt x="972" y="641"/>
                    </a:lnTo>
                    <a:lnTo>
                      <a:pt x="964" y="637"/>
                    </a:lnTo>
                    <a:lnTo>
                      <a:pt x="940" y="629"/>
                    </a:lnTo>
                    <a:lnTo>
                      <a:pt x="917" y="627"/>
                    </a:lnTo>
                    <a:lnTo>
                      <a:pt x="879" y="620"/>
                    </a:lnTo>
                    <a:lnTo>
                      <a:pt x="812" y="604"/>
                    </a:lnTo>
                    <a:lnTo>
                      <a:pt x="733" y="583"/>
                    </a:lnTo>
                    <a:lnTo>
                      <a:pt x="646" y="558"/>
                    </a:lnTo>
                    <a:lnTo>
                      <a:pt x="560" y="535"/>
                    </a:lnTo>
                    <a:lnTo>
                      <a:pt x="488" y="514"/>
                    </a:lnTo>
                    <a:lnTo>
                      <a:pt x="438" y="501"/>
                    </a:lnTo>
                    <a:lnTo>
                      <a:pt x="419" y="495"/>
                    </a:lnTo>
                    <a:lnTo>
                      <a:pt x="302" y="495"/>
                    </a:lnTo>
                    <a:lnTo>
                      <a:pt x="304" y="495"/>
                    </a:lnTo>
                    <a:lnTo>
                      <a:pt x="312" y="491"/>
                    </a:lnTo>
                    <a:lnTo>
                      <a:pt x="323" y="489"/>
                    </a:lnTo>
                    <a:lnTo>
                      <a:pt x="340" y="485"/>
                    </a:lnTo>
                    <a:lnTo>
                      <a:pt x="358" y="485"/>
                    </a:lnTo>
                    <a:lnTo>
                      <a:pt x="377" y="485"/>
                    </a:lnTo>
                    <a:lnTo>
                      <a:pt x="398" y="489"/>
                    </a:lnTo>
                    <a:lnTo>
                      <a:pt x="419" y="495"/>
                    </a:lnTo>
                    <a:lnTo>
                      <a:pt x="421" y="495"/>
                    </a:lnTo>
                    <a:lnTo>
                      <a:pt x="419" y="495"/>
                    </a:lnTo>
                    <a:lnTo>
                      <a:pt x="421" y="491"/>
                    </a:lnTo>
                    <a:lnTo>
                      <a:pt x="428" y="480"/>
                    </a:lnTo>
                    <a:lnTo>
                      <a:pt x="437" y="462"/>
                    </a:lnTo>
                    <a:lnTo>
                      <a:pt x="447" y="443"/>
                    </a:lnTo>
                    <a:lnTo>
                      <a:pt x="456" y="422"/>
                    </a:lnTo>
                    <a:lnTo>
                      <a:pt x="463" y="403"/>
                    </a:lnTo>
                    <a:lnTo>
                      <a:pt x="468" y="387"/>
                    </a:lnTo>
                    <a:lnTo>
                      <a:pt x="468" y="378"/>
                    </a:lnTo>
                    <a:lnTo>
                      <a:pt x="463" y="374"/>
                    </a:lnTo>
                    <a:lnTo>
                      <a:pt x="458" y="368"/>
                    </a:lnTo>
                    <a:lnTo>
                      <a:pt x="449" y="364"/>
                    </a:lnTo>
                    <a:lnTo>
                      <a:pt x="440" y="361"/>
                    </a:lnTo>
                    <a:lnTo>
                      <a:pt x="432" y="357"/>
                    </a:lnTo>
                    <a:lnTo>
                      <a:pt x="426" y="355"/>
                    </a:lnTo>
                    <a:lnTo>
                      <a:pt x="421" y="355"/>
                    </a:lnTo>
                    <a:lnTo>
                      <a:pt x="419" y="353"/>
                    </a:lnTo>
                    <a:lnTo>
                      <a:pt x="483" y="338"/>
                    </a:lnTo>
                    <a:lnTo>
                      <a:pt x="498" y="232"/>
                    </a:lnTo>
                    <a:lnTo>
                      <a:pt x="502" y="232"/>
                    </a:lnTo>
                    <a:lnTo>
                      <a:pt x="511" y="232"/>
                    </a:lnTo>
                    <a:lnTo>
                      <a:pt x="524" y="232"/>
                    </a:lnTo>
                    <a:lnTo>
                      <a:pt x="537" y="232"/>
                    </a:lnTo>
                    <a:lnTo>
                      <a:pt x="549" y="230"/>
                    </a:lnTo>
                    <a:lnTo>
                      <a:pt x="558" y="228"/>
                    </a:lnTo>
                    <a:lnTo>
                      <a:pt x="563" y="226"/>
                    </a:lnTo>
                    <a:lnTo>
                      <a:pt x="565" y="223"/>
                    </a:lnTo>
                    <a:lnTo>
                      <a:pt x="565" y="221"/>
                    </a:lnTo>
                    <a:lnTo>
                      <a:pt x="563" y="21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2273" name="Freeform 47">
                <a:extLst>
                  <a:ext uri="{FF2B5EF4-FFF2-40B4-BE49-F238E27FC236}">
                    <a16:creationId xmlns:a16="http://schemas.microsoft.com/office/drawing/2014/main" id="{3C8E4DC7-EE31-4471-8559-8CA2DDB1E285}"/>
                  </a:ext>
                </a:extLst>
              </p:cNvPr>
              <p:cNvSpPr>
                <a:spLocks/>
              </p:cNvSpPr>
              <p:nvPr/>
            </p:nvSpPr>
            <p:spPr bwMode="auto">
              <a:xfrm>
                <a:off x="1607" y="2601"/>
                <a:ext cx="301" cy="183"/>
              </a:xfrm>
              <a:custGeom>
                <a:avLst/>
                <a:gdLst>
                  <a:gd name="T0" fmla="*/ 5 w 301"/>
                  <a:gd name="T1" fmla="*/ 121 h 183"/>
                  <a:gd name="T2" fmla="*/ 20 w 301"/>
                  <a:gd name="T3" fmla="*/ 130 h 183"/>
                  <a:gd name="T4" fmla="*/ 42 w 301"/>
                  <a:gd name="T5" fmla="*/ 142 h 183"/>
                  <a:gd name="T6" fmla="*/ 66 w 301"/>
                  <a:gd name="T7" fmla="*/ 159 h 183"/>
                  <a:gd name="T8" fmla="*/ 103 w 301"/>
                  <a:gd name="T9" fmla="*/ 180 h 183"/>
                  <a:gd name="T10" fmla="*/ 129 w 301"/>
                  <a:gd name="T11" fmla="*/ 182 h 183"/>
                  <a:gd name="T12" fmla="*/ 142 w 301"/>
                  <a:gd name="T13" fmla="*/ 174 h 183"/>
                  <a:gd name="T14" fmla="*/ 144 w 301"/>
                  <a:gd name="T15" fmla="*/ 169 h 183"/>
                  <a:gd name="T16" fmla="*/ 137 w 301"/>
                  <a:gd name="T17" fmla="*/ 163 h 183"/>
                  <a:gd name="T18" fmla="*/ 122 w 301"/>
                  <a:gd name="T19" fmla="*/ 147 h 183"/>
                  <a:gd name="T20" fmla="*/ 113 w 301"/>
                  <a:gd name="T21" fmla="*/ 130 h 183"/>
                  <a:gd name="T22" fmla="*/ 113 w 301"/>
                  <a:gd name="T23" fmla="*/ 121 h 183"/>
                  <a:gd name="T24" fmla="*/ 122 w 301"/>
                  <a:gd name="T25" fmla="*/ 113 h 183"/>
                  <a:gd name="T26" fmla="*/ 135 w 301"/>
                  <a:gd name="T27" fmla="*/ 109 h 183"/>
                  <a:gd name="T28" fmla="*/ 151 w 301"/>
                  <a:gd name="T29" fmla="*/ 109 h 183"/>
                  <a:gd name="T30" fmla="*/ 187 w 301"/>
                  <a:gd name="T31" fmla="*/ 124 h 183"/>
                  <a:gd name="T32" fmla="*/ 224 w 301"/>
                  <a:gd name="T33" fmla="*/ 142 h 183"/>
                  <a:gd name="T34" fmla="*/ 250 w 301"/>
                  <a:gd name="T35" fmla="*/ 147 h 183"/>
                  <a:gd name="T36" fmla="*/ 269 w 301"/>
                  <a:gd name="T37" fmla="*/ 144 h 183"/>
                  <a:gd name="T38" fmla="*/ 291 w 301"/>
                  <a:gd name="T39" fmla="*/ 134 h 183"/>
                  <a:gd name="T40" fmla="*/ 298 w 301"/>
                  <a:gd name="T41" fmla="*/ 126 h 183"/>
                  <a:gd name="T42" fmla="*/ 300 w 301"/>
                  <a:gd name="T43" fmla="*/ 115 h 183"/>
                  <a:gd name="T44" fmla="*/ 298 w 301"/>
                  <a:gd name="T45" fmla="*/ 103 h 183"/>
                  <a:gd name="T46" fmla="*/ 289 w 301"/>
                  <a:gd name="T47" fmla="*/ 88 h 183"/>
                  <a:gd name="T48" fmla="*/ 257 w 301"/>
                  <a:gd name="T49" fmla="*/ 51 h 183"/>
                  <a:gd name="T50" fmla="*/ 211 w 301"/>
                  <a:gd name="T51" fmla="*/ 19 h 183"/>
                  <a:gd name="T52" fmla="*/ 189 w 301"/>
                  <a:gd name="T53" fmla="*/ 7 h 183"/>
                  <a:gd name="T54" fmla="*/ 165 w 301"/>
                  <a:gd name="T55" fmla="*/ 0 h 183"/>
                  <a:gd name="T56" fmla="*/ 146 w 301"/>
                  <a:gd name="T57" fmla="*/ 0 h 183"/>
                  <a:gd name="T58" fmla="*/ 129 w 301"/>
                  <a:gd name="T59" fmla="*/ 7 h 183"/>
                  <a:gd name="T60" fmla="*/ 94 w 301"/>
                  <a:gd name="T61" fmla="*/ 27 h 183"/>
                  <a:gd name="T62" fmla="*/ 54 w 301"/>
                  <a:gd name="T63" fmla="*/ 48 h 183"/>
                  <a:gd name="T64" fmla="*/ 23 w 301"/>
                  <a:gd name="T65" fmla="*/ 75 h 183"/>
                  <a:gd name="T66" fmla="*/ 9 w 301"/>
                  <a:gd name="T67" fmla="*/ 94 h 183"/>
                  <a:gd name="T68" fmla="*/ 0 w 301"/>
                  <a:gd name="T69" fmla="*/ 119 h 1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01" h="183">
                    <a:moveTo>
                      <a:pt x="0" y="119"/>
                    </a:moveTo>
                    <a:lnTo>
                      <a:pt x="5" y="121"/>
                    </a:lnTo>
                    <a:lnTo>
                      <a:pt x="11" y="124"/>
                    </a:lnTo>
                    <a:lnTo>
                      <a:pt x="20" y="130"/>
                    </a:lnTo>
                    <a:lnTo>
                      <a:pt x="31" y="136"/>
                    </a:lnTo>
                    <a:lnTo>
                      <a:pt x="42" y="142"/>
                    </a:lnTo>
                    <a:lnTo>
                      <a:pt x="52" y="149"/>
                    </a:lnTo>
                    <a:lnTo>
                      <a:pt x="66" y="159"/>
                    </a:lnTo>
                    <a:lnTo>
                      <a:pt x="85" y="172"/>
                    </a:lnTo>
                    <a:lnTo>
                      <a:pt x="103" y="180"/>
                    </a:lnTo>
                    <a:lnTo>
                      <a:pt x="118" y="182"/>
                    </a:lnTo>
                    <a:lnTo>
                      <a:pt x="129" y="182"/>
                    </a:lnTo>
                    <a:lnTo>
                      <a:pt x="135" y="178"/>
                    </a:lnTo>
                    <a:lnTo>
                      <a:pt x="142" y="174"/>
                    </a:lnTo>
                    <a:lnTo>
                      <a:pt x="144" y="170"/>
                    </a:lnTo>
                    <a:lnTo>
                      <a:pt x="144" y="169"/>
                    </a:lnTo>
                    <a:lnTo>
                      <a:pt x="142" y="167"/>
                    </a:lnTo>
                    <a:lnTo>
                      <a:pt x="137" y="163"/>
                    </a:lnTo>
                    <a:lnTo>
                      <a:pt x="129" y="157"/>
                    </a:lnTo>
                    <a:lnTo>
                      <a:pt x="122" y="147"/>
                    </a:lnTo>
                    <a:lnTo>
                      <a:pt x="115" y="140"/>
                    </a:lnTo>
                    <a:lnTo>
                      <a:pt x="113" y="130"/>
                    </a:lnTo>
                    <a:lnTo>
                      <a:pt x="111" y="126"/>
                    </a:lnTo>
                    <a:lnTo>
                      <a:pt x="113" y="121"/>
                    </a:lnTo>
                    <a:lnTo>
                      <a:pt x="115" y="117"/>
                    </a:lnTo>
                    <a:lnTo>
                      <a:pt x="122" y="113"/>
                    </a:lnTo>
                    <a:lnTo>
                      <a:pt x="127" y="109"/>
                    </a:lnTo>
                    <a:lnTo>
                      <a:pt x="135" y="109"/>
                    </a:lnTo>
                    <a:lnTo>
                      <a:pt x="142" y="109"/>
                    </a:lnTo>
                    <a:lnTo>
                      <a:pt x="151" y="109"/>
                    </a:lnTo>
                    <a:lnTo>
                      <a:pt x="170" y="115"/>
                    </a:lnTo>
                    <a:lnTo>
                      <a:pt x="187" y="124"/>
                    </a:lnTo>
                    <a:lnTo>
                      <a:pt x="207" y="134"/>
                    </a:lnTo>
                    <a:lnTo>
                      <a:pt x="224" y="142"/>
                    </a:lnTo>
                    <a:lnTo>
                      <a:pt x="237" y="147"/>
                    </a:lnTo>
                    <a:lnTo>
                      <a:pt x="250" y="147"/>
                    </a:lnTo>
                    <a:lnTo>
                      <a:pt x="259" y="145"/>
                    </a:lnTo>
                    <a:lnTo>
                      <a:pt x="269" y="144"/>
                    </a:lnTo>
                    <a:lnTo>
                      <a:pt x="281" y="140"/>
                    </a:lnTo>
                    <a:lnTo>
                      <a:pt x="291" y="134"/>
                    </a:lnTo>
                    <a:lnTo>
                      <a:pt x="293" y="130"/>
                    </a:lnTo>
                    <a:lnTo>
                      <a:pt x="298" y="126"/>
                    </a:lnTo>
                    <a:lnTo>
                      <a:pt x="300" y="121"/>
                    </a:lnTo>
                    <a:lnTo>
                      <a:pt x="300" y="115"/>
                    </a:lnTo>
                    <a:lnTo>
                      <a:pt x="300" y="109"/>
                    </a:lnTo>
                    <a:lnTo>
                      <a:pt x="298" y="103"/>
                    </a:lnTo>
                    <a:lnTo>
                      <a:pt x="293" y="96"/>
                    </a:lnTo>
                    <a:lnTo>
                      <a:pt x="289" y="88"/>
                    </a:lnTo>
                    <a:lnTo>
                      <a:pt x="274" y="71"/>
                    </a:lnTo>
                    <a:lnTo>
                      <a:pt x="257" y="51"/>
                    </a:lnTo>
                    <a:lnTo>
                      <a:pt x="235" y="34"/>
                    </a:lnTo>
                    <a:lnTo>
                      <a:pt x="211" y="19"/>
                    </a:lnTo>
                    <a:lnTo>
                      <a:pt x="200" y="13"/>
                    </a:lnTo>
                    <a:lnTo>
                      <a:pt x="189" y="7"/>
                    </a:lnTo>
                    <a:lnTo>
                      <a:pt x="177" y="4"/>
                    </a:lnTo>
                    <a:lnTo>
                      <a:pt x="165" y="0"/>
                    </a:lnTo>
                    <a:lnTo>
                      <a:pt x="156" y="0"/>
                    </a:lnTo>
                    <a:lnTo>
                      <a:pt x="146" y="0"/>
                    </a:lnTo>
                    <a:lnTo>
                      <a:pt x="137" y="2"/>
                    </a:lnTo>
                    <a:lnTo>
                      <a:pt x="129" y="7"/>
                    </a:lnTo>
                    <a:lnTo>
                      <a:pt x="113" y="17"/>
                    </a:lnTo>
                    <a:lnTo>
                      <a:pt x="94" y="27"/>
                    </a:lnTo>
                    <a:lnTo>
                      <a:pt x="75" y="36"/>
                    </a:lnTo>
                    <a:lnTo>
                      <a:pt x="54" y="48"/>
                    </a:lnTo>
                    <a:lnTo>
                      <a:pt x="37" y="59"/>
                    </a:lnTo>
                    <a:lnTo>
                      <a:pt x="23" y="75"/>
                    </a:lnTo>
                    <a:lnTo>
                      <a:pt x="14" y="84"/>
                    </a:lnTo>
                    <a:lnTo>
                      <a:pt x="9" y="94"/>
                    </a:lnTo>
                    <a:lnTo>
                      <a:pt x="2" y="105"/>
                    </a:lnTo>
                    <a:lnTo>
                      <a:pt x="0" y="119"/>
                    </a:lnTo>
                  </a:path>
                </a:pathLst>
              </a:custGeom>
              <a:solidFill>
                <a:srgbClr val="FFCC9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2274" name="Rectangle 48">
                <a:extLst>
                  <a:ext uri="{FF2B5EF4-FFF2-40B4-BE49-F238E27FC236}">
                    <a16:creationId xmlns:a16="http://schemas.microsoft.com/office/drawing/2014/main" id="{873E12BC-2221-4ACB-B974-FF114DF783D3}"/>
                  </a:ext>
                </a:extLst>
              </p:cNvPr>
              <p:cNvSpPr>
                <a:spLocks noChangeArrowheads="1"/>
              </p:cNvSpPr>
              <p:nvPr/>
            </p:nvSpPr>
            <p:spPr bwMode="auto">
              <a:xfrm>
                <a:off x="2979" y="1428"/>
                <a:ext cx="2422" cy="5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70000"/>
                  </a:lnSpc>
                  <a:spcBef>
                    <a:spcPct val="50000"/>
                  </a:spcBef>
                </a:pPr>
                <a:r>
                  <a:rPr lang="en-US" altLang="cs-CZ" b="1"/>
                  <a:t>	  </a:t>
                </a:r>
                <a:r>
                  <a:rPr lang="cs-CZ" altLang="cs-CZ" b="1"/>
                  <a:t>Hmotnost</a:t>
                </a:r>
                <a:r>
                  <a:rPr lang="en-US" altLang="cs-CZ" b="1"/>
                  <a:t> (kg)</a:t>
                </a:r>
              </a:p>
              <a:p>
                <a:pPr>
                  <a:lnSpc>
                    <a:spcPct val="70000"/>
                  </a:lnSpc>
                  <a:spcBef>
                    <a:spcPct val="50000"/>
                  </a:spcBef>
                </a:pPr>
                <a:r>
                  <a:rPr lang="cs-CZ" altLang="cs-CZ" b="1"/>
                  <a:t>           Výška</a:t>
                </a:r>
                <a:r>
                  <a:rPr lang="en-US" altLang="cs-CZ" b="1"/>
                  <a:t> (m</a:t>
                </a:r>
                <a:r>
                  <a:rPr lang="en-US" altLang="cs-CZ" b="1" baseline="30000"/>
                  <a:t>2</a:t>
                </a:r>
                <a:r>
                  <a:rPr lang="en-US" altLang="cs-CZ" b="1"/>
                  <a:t>)</a:t>
                </a:r>
              </a:p>
            </p:txBody>
          </p:sp>
          <p:sp>
            <p:nvSpPr>
              <p:cNvPr id="52275" name="Line 49">
                <a:extLst>
                  <a:ext uri="{FF2B5EF4-FFF2-40B4-BE49-F238E27FC236}">
                    <a16:creationId xmlns:a16="http://schemas.microsoft.com/office/drawing/2014/main" id="{D202D11F-1FA2-4EF7-885E-F858272C1795}"/>
                  </a:ext>
                </a:extLst>
              </p:cNvPr>
              <p:cNvSpPr>
                <a:spLocks noChangeShapeType="1"/>
              </p:cNvSpPr>
              <p:nvPr/>
            </p:nvSpPr>
            <p:spPr bwMode="auto">
              <a:xfrm>
                <a:off x="3708" y="1690"/>
                <a:ext cx="877" cy="1"/>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52276" name="Line 50">
                <a:extLst>
                  <a:ext uri="{FF2B5EF4-FFF2-40B4-BE49-F238E27FC236}">
                    <a16:creationId xmlns:a16="http://schemas.microsoft.com/office/drawing/2014/main" id="{8F7DA576-6A09-4789-8221-96F7B72A67B6}"/>
                  </a:ext>
                </a:extLst>
              </p:cNvPr>
              <p:cNvSpPr>
                <a:spLocks noChangeShapeType="1"/>
              </p:cNvSpPr>
              <p:nvPr/>
            </p:nvSpPr>
            <p:spPr bwMode="auto">
              <a:xfrm>
                <a:off x="2321" y="2691"/>
                <a:ext cx="348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52277" name="Rectangle 51">
                <a:extLst>
                  <a:ext uri="{FF2B5EF4-FFF2-40B4-BE49-F238E27FC236}">
                    <a16:creationId xmlns:a16="http://schemas.microsoft.com/office/drawing/2014/main" id="{E97201D6-02B0-4964-A500-681143F61797}"/>
                  </a:ext>
                </a:extLst>
              </p:cNvPr>
              <p:cNvSpPr>
                <a:spLocks noChangeArrowheads="1"/>
              </p:cNvSpPr>
              <p:nvPr/>
            </p:nvSpPr>
            <p:spPr bwMode="auto">
              <a:xfrm>
                <a:off x="4538" y="3972"/>
                <a:ext cx="1966"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cs-CZ" altLang="cs-CZ" sz="1400" b="1"/>
                  <a:t>WHO</a:t>
                </a:r>
                <a:r>
                  <a:rPr lang="en-US" altLang="cs-CZ" sz="1400" b="1"/>
                  <a:t>, 1998</a:t>
                </a:r>
              </a:p>
            </p:txBody>
          </p:sp>
          <p:sp>
            <p:nvSpPr>
              <p:cNvPr id="52278" name="Rectangle 52">
                <a:extLst>
                  <a:ext uri="{FF2B5EF4-FFF2-40B4-BE49-F238E27FC236}">
                    <a16:creationId xmlns:a16="http://schemas.microsoft.com/office/drawing/2014/main" id="{4ADF92E7-6B95-400B-80EE-C5F62AA8C721}"/>
                  </a:ext>
                </a:extLst>
              </p:cNvPr>
              <p:cNvSpPr>
                <a:spLocks noChangeArrowheads="1"/>
              </p:cNvSpPr>
              <p:nvPr/>
            </p:nvSpPr>
            <p:spPr bwMode="auto">
              <a:xfrm>
                <a:off x="2269" y="2428"/>
                <a:ext cx="4043" cy="15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4572000">
                  <a:tabLst>
                    <a:tab pos="520700" algn="l"/>
                    <a:tab pos="2120900" algn="l"/>
                    <a:tab pos="3429000" algn="l"/>
                    <a:tab pos="4064000" algn="l"/>
                  </a:tabLst>
                  <a:defRPr>
                    <a:solidFill>
                      <a:schemeClr val="tx1"/>
                    </a:solidFill>
                    <a:latin typeface="Arial" panose="020B0604020202020204" pitchFamily="34" charset="0"/>
                    <a:cs typeface="Arial" panose="020B0604020202020204" pitchFamily="34" charset="0"/>
                  </a:defRPr>
                </a:lvl1pPr>
                <a:lvl2pPr marL="742950" indent="-285750" defTabSz="4572000">
                  <a:tabLst>
                    <a:tab pos="520700" algn="l"/>
                    <a:tab pos="2120900" algn="l"/>
                    <a:tab pos="3429000" algn="l"/>
                    <a:tab pos="4064000" algn="l"/>
                  </a:tabLst>
                  <a:defRPr>
                    <a:solidFill>
                      <a:schemeClr val="tx1"/>
                    </a:solidFill>
                    <a:latin typeface="Arial" panose="020B0604020202020204" pitchFamily="34" charset="0"/>
                    <a:cs typeface="Arial" panose="020B0604020202020204" pitchFamily="34" charset="0"/>
                  </a:defRPr>
                </a:lvl2pPr>
                <a:lvl3pPr marL="1143000" indent="-228600" defTabSz="4572000">
                  <a:tabLst>
                    <a:tab pos="520700" algn="l"/>
                    <a:tab pos="2120900" algn="l"/>
                    <a:tab pos="3429000" algn="l"/>
                    <a:tab pos="4064000" algn="l"/>
                  </a:tabLst>
                  <a:defRPr>
                    <a:solidFill>
                      <a:schemeClr val="tx1"/>
                    </a:solidFill>
                    <a:latin typeface="Arial" panose="020B0604020202020204" pitchFamily="34" charset="0"/>
                    <a:cs typeface="Arial" panose="020B0604020202020204" pitchFamily="34" charset="0"/>
                  </a:defRPr>
                </a:lvl3pPr>
                <a:lvl4pPr marL="1600200" indent="-228600" defTabSz="4572000">
                  <a:tabLst>
                    <a:tab pos="520700" algn="l"/>
                    <a:tab pos="2120900" algn="l"/>
                    <a:tab pos="3429000" algn="l"/>
                    <a:tab pos="4064000" algn="l"/>
                  </a:tabLst>
                  <a:defRPr>
                    <a:solidFill>
                      <a:schemeClr val="tx1"/>
                    </a:solidFill>
                    <a:latin typeface="Arial" panose="020B0604020202020204" pitchFamily="34" charset="0"/>
                    <a:cs typeface="Arial" panose="020B0604020202020204" pitchFamily="34" charset="0"/>
                  </a:defRPr>
                </a:lvl4pPr>
                <a:lvl5pPr marL="2057400" indent="-228600" defTabSz="4572000">
                  <a:tabLst>
                    <a:tab pos="520700" algn="l"/>
                    <a:tab pos="2120900" algn="l"/>
                    <a:tab pos="3429000" algn="l"/>
                    <a:tab pos="4064000" algn="l"/>
                  </a:tabLst>
                  <a:defRPr>
                    <a:solidFill>
                      <a:schemeClr val="tx1"/>
                    </a:solidFill>
                    <a:latin typeface="Arial" panose="020B0604020202020204" pitchFamily="34" charset="0"/>
                    <a:cs typeface="Arial" panose="020B0604020202020204" pitchFamily="34" charset="0"/>
                  </a:defRPr>
                </a:lvl5pPr>
                <a:lvl6pPr marL="2514600" indent="-228600" defTabSz="4572000" eaLnBrk="0" fontAlgn="base" hangingPunct="0">
                  <a:spcBef>
                    <a:spcPct val="0"/>
                  </a:spcBef>
                  <a:spcAft>
                    <a:spcPct val="0"/>
                  </a:spcAft>
                  <a:tabLst>
                    <a:tab pos="520700" algn="l"/>
                    <a:tab pos="2120900" algn="l"/>
                    <a:tab pos="3429000" algn="l"/>
                    <a:tab pos="4064000" algn="l"/>
                  </a:tabLst>
                  <a:defRPr>
                    <a:solidFill>
                      <a:schemeClr val="tx1"/>
                    </a:solidFill>
                    <a:latin typeface="Arial" panose="020B0604020202020204" pitchFamily="34" charset="0"/>
                    <a:cs typeface="Arial" panose="020B0604020202020204" pitchFamily="34" charset="0"/>
                  </a:defRPr>
                </a:lvl6pPr>
                <a:lvl7pPr marL="2971800" indent="-228600" defTabSz="4572000" eaLnBrk="0" fontAlgn="base" hangingPunct="0">
                  <a:spcBef>
                    <a:spcPct val="0"/>
                  </a:spcBef>
                  <a:spcAft>
                    <a:spcPct val="0"/>
                  </a:spcAft>
                  <a:tabLst>
                    <a:tab pos="520700" algn="l"/>
                    <a:tab pos="2120900" algn="l"/>
                    <a:tab pos="3429000" algn="l"/>
                    <a:tab pos="4064000" algn="l"/>
                  </a:tabLst>
                  <a:defRPr>
                    <a:solidFill>
                      <a:schemeClr val="tx1"/>
                    </a:solidFill>
                    <a:latin typeface="Arial" panose="020B0604020202020204" pitchFamily="34" charset="0"/>
                    <a:cs typeface="Arial" panose="020B0604020202020204" pitchFamily="34" charset="0"/>
                  </a:defRPr>
                </a:lvl7pPr>
                <a:lvl8pPr marL="3429000" indent="-228600" defTabSz="4572000" eaLnBrk="0" fontAlgn="base" hangingPunct="0">
                  <a:spcBef>
                    <a:spcPct val="0"/>
                  </a:spcBef>
                  <a:spcAft>
                    <a:spcPct val="0"/>
                  </a:spcAft>
                  <a:tabLst>
                    <a:tab pos="520700" algn="l"/>
                    <a:tab pos="2120900" algn="l"/>
                    <a:tab pos="3429000" algn="l"/>
                    <a:tab pos="4064000" algn="l"/>
                  </a:tabLst>
                  <a:defRPr>
                    <a:solidFill>
                      <a:schemeClr val="tx1"/>
                    </a:solidFill>
                    <a:latin typeface="Arial" panose="020B0604020202020204" pitchFamily="34" charset="0"/>
                    <a:cs typeface="Arial" panose="020B0604020202020204" pitchFamily="34" charset="0"/>
                  </a:defRPr>
                </a:lvl8pPr>
                <a:lvl9pPr marL="3886200" indent="-228600" defTabSz="4572000" eaLnBrk="0" fontAlgn="base" hangingPunct="0">
                  <a:spcBef>
                    <a:spcPct val="0"/>
                  </a:spcBef>
                  <a:spcAft>
                    <a:spcPct val="0"/>
                  </a:spcAft>
                  <a:tabLst>
                    <a:tab pos="520700" algn="l"/>
                    <a:tab pos="2120900" algn="l"/>
                    <a:tab pos="3429000" algn="l"/>
                    <a:tab pos="4064000" algn="l"/>
                  </a:tabLst>
                  <a:defRPr>
                    <a:solidFill>
                      <a:schemeClr val="tx1"/>
                    </a:solidFill>
                    <a:latin typeface="Arial" panose="020B0604020202020204" pitchFamily="34" charset="0"/>
                    <a:cs typeface="Arial" panose="020B0604020202020204" pitchFamily="34" charset="0"/>
                  </a:defRPr>
                </a:lvl9pPr>
              </a:lstStyle>
              <a:p>
                <a:r>
                  <a:rPr lang="cs-CZ" altLang="cs-CZ" sz="1600" b="1"/>
                  <a:t>Klasifikace</a:t>
                </a:r>
                <a:r>
                  <a:rPr lang="en-US" altLang="cs-CZ" sz="1600" b="1"/>
                  <a:t>	 BMI (kg/m</a:t>
                </a:r>
                <a:r>
                  <a:rPr lang="en-US" altLang="cs-CZ" sz="1600" b="1" baseline="30000"/>
                  <a:t>2</a:t>
                </a:r>
                <a:r>
                  <a:rPr lang="en-US" altLang="cs-CZ" sz="1600" b="1"/>
                  <a:t>)	</a:t>
                </a:r>
                <a:r>
                  <a:rPr lang="cs-CZ" altLang="cs-CZ" sz="1600" b="1"/>
                  <a:t>           metabolic rate</a:t>
                </a:r>
                <a:endParaRPr lang="en-US" altLang="cs-CZ" sz="1600" b="1"/>
              </a:p>
              <a:p>
                <a:endParaRPr lang="en-US" altLang="cs-CZ" sz="1600" b="1"/>
              </a:p>
              <a:p>
                <a:pPr>
                  <a:spcAft>
                    <a:spcPct val="50000"/>
                  </a:spcAft>
                </a:pPr>
                <a:r>
                  <a:rPr lang="cs-CZ" altLang="cs-CZ" sz="1600" b="1"/>
                  <a:t>Normální hmotnost</a:t>
                </a:r>
                <a:r>
                  <a:rPr lang="en-US" altLang="cs-CZ" sz="1600" b="1"/>
                  <a:t>	 18.5</a:t>
                </a:r>
                <a:r>
                  <a:rPr lang="en-US" altLang="cs-CZ" sz="1600" b="1">
                    <a:latin typeface="Symbol" panose="05050102010706020507" pitchFamily="18" charset="2"/>
                  </a:rPr>
                  <a:t></a:t>
                </a:r>
                <a:r>
                  <a:rPr lang="en-US" altLang="cs-CZ" sz="1600" b="1"/>
                  <a:t>24.9		</a:t>
                </a:r>
                <a:r>
                  <a:rPr lang="cs-CZ" altLang="cs-CZ" sz="1600" b="1"/>
                  <a:t>průměr</a:t>
                </a:r>
                <a:endParaRPr lang="en-US" altLang="cs-CZ" sz="1600" b="1"/>
              </a:p>
              <a:p>
                <a:endParaRPr lang="en-US" altLang="cs-CZ" sz="1600" b="1">
                  <a:latin typeface="Symbol CE"/>
                </a:endParaRPr>
              </a:p>
              <a:p>
                <a:r>
                  <a:rPr lang="en-US" altLang="cs-CZ" sz="1600" b="1"/>
                  <a:t>	</a:t>
                </a:r>
                <a:r>
                  <a:rPr lang="cs-CZ" altLang="cs-CZ" sz="1600" b="1"/>
                  <a:t>Nadváha</a:t>
                </a:r>
                <a:r>
                  <a:rPr lang="en-US" altLang="cs-CZ" sz="1600" b="1"/>
                  <a:t>	 25</a:t>
                </a:r>
                <a:r>
                  <a:rPr lang="en-US" altLang="cs-CZ" sz="1600" b="1">
                    <a:latin typeface="Symbol" panose="05050102010706020507" pitchFamily="18" charset="2"/>
                  </a:rPr>
                  <a:t></a:t>
                </a:r>
                <a:r>
                  <a:rPr lang="en-US" altLang="cs-CZ" sz="1600" b="1"/>
                  <a:t>29.9		</a:t>
                </a:r>
                <a:r>
                  <a:rPr lang="cs-CZ" altLang="cs-CZ" sz="1600" b="1"/>
                  <a:t>zvýšená</a:t>
                </a:r>
                <a:endParaRPr lang="en-US" altLang="cs-CZ" sz="1600" b="1"/>
              </a:p>
              <a:p>
                <a:r>
                  <a:rPr lang="en-US" altLang="cs-CZ" sz="1600" b="1"/>
                  <a:t>	</a:t>
                </a:r>
                <a:r>
                  <a:rPr lang="cs-CZ" altLang="cs-CZ" sz="1600" b="1"/>
                  <a:t>Obezita </a:t>
                </a:r>
                <a:r>
                  <a:rPr lang="en-US" altLang="cs-CZ" sz="1600" b="1"/>
                  <a:t>I	 30.0</a:t>
                </a:r>
                <a:r>
                  <a:rPr lang="en-US" altLang="cs-CZ" sz="1600" b="1">
                    <a:latin typeface="Symbol" panose="05050102010706020507" pitchFamily="18" charset="2"/>
                  </a:rPr>
                  <a:t></a:t>
                </a:r>
                <a:r>
                  <a:rPr lang="en-US" altLang="cs-CZ" sz="1600" b="1"/>
                  <a:t>34.9		</a:t>
                </a:r>
                <a:r>
                  <a:rPr lang="cs-CZ" altLang="cs-CZ" sz="1600" b="1"/>
                  <a:t>střední</a:t>
                </a:r>
                <a:endParaRPr lang="en-US" altLang="cs-CZ" sz="1600" b="1"/>
              </a:p>
              <a:p>
                <a:r>
                  <a:rPr lang="en-US" altLang="cs-CZ" sz="1600" b="1"/>
                  <a:t>	</a:t>
                </a:r>
                <a:r>
                  <a:rPr lang="cs-CZ" altLang="cs-CZ" sz="1600" b="1"/>
                  <a:t>Obezita </a:t>
                </a:r>
                <a:r>
                  <a:rPr lang="en-US" altLang="cs-CZ" sz="1600" b="1"/>
                  <a:t>II	 35.0</a:t>
                </a:r>
                <a:r>
                  <a:rPr lang="en-US" altLang="cs-CZ" sz="1600" b="1">
                    <a:latin typeface="Symbol" panose="05050102010706020507" pitchFamily="18" charset="2"/>
                  </a:rPr>
                  <a:t></a:t>
                </a:r>
                <a:r>
                  <a:rPr lang="en-US" altLang="cs-CZ" sz="1600" b="1"/>
                  <a:t>39.9		</a:t>
                </a:r>
                <a:r>
                  <a:rPr lang="cs-CZ" altLang="cs-CZ" sz="1600" b="1"/>
                  <a:t>vysoká</a:t>
                </a:r>
                <a:endParaRPr lang="en-US" altLang="cs-CZ" sz="1600" b="1"/>
              </a:p>
              <a:p>
                <a:r>
                  <a:rPr lang="en-US" altLang="cs-CZ" sz="1600" b="1"/>
                  <a:t>	</a:t>
                </a:r>
                <a:r>
                  <a:rPr lang="cs-CZ" altLang="cs-CZ" sz="1600" b="1"/>
                  <a:t>Obezita </a:t>
                </a:r>
                <a:r>
                  <a:rPr lang="en-US" altLang="cs-CZ" sz="1600" b="1"/>
                  <a:t>III	 </a:t>
                </a:r>
                <a:r>
                  <a:rPr lang="en-US" altLang="cs-CZ" sz="1600" b="1">
                    <a:latin typeface="Symbol" panose="05050102010706020507" pitchFamily="18" charset="2"/>
                  </a:rPr>
                  <a:t></a:t>
                </a:r>
                <a:r>
                  <a:rPr lang="en-US" altLang="cs-CZ" sz="1600" b="1"/>
                  <a:t>40.0</a:t>
                </a:r>
                <a:r>
                  <a:rPr lang="en-US" altLang="cs-CZ" sz="1600" b="1">
                    <a:latin typeface="Symbol CE"/>
                  </a:rPr>
                  <a:t>	</a:t>
                </a:r>
                <a:r>
                  <a:rPr lang="en-US" altLang="cs-CZ" sz="1600" b="1">
                    <a:latin typeface="Symbol" panose="05050102010706020507" pitchFamily="18" charset="2"/>
                  </a:rPr>
                  <a:t></a:t>
                </a:r>
                <a:r>
                  <a:rPr lang="en-US" altLang="cs-CZ" sz="1600" b="1">
                    <a:latin typeface="Symbol CE"/>
                  </a:rPr>
                  <a:t>	</a:t>
                </a:r>
                <a:r>
                  <a:rPr lang="cs-CZ" altLang="cs-CZ" sz="1600" b="1">
                    <a:latin typeface="Symbol CE"/>
                  </a:rPr>
                  <a:t>velmi vysoká</a:t>
                </a:r>
                <a:endParaRPr lang="en-US" altLang="cs-CZ" sz="1600" b="1">
                  <a:latin typeface="Symbol CE"/>
                </a:endParaRPr>
              </a:p>
              <a:p>
                <a:pPr eaLnBrk="1" latinLnBrk="1"/>
                <a:endParaRPr lang="en-US" altLang="cs-CZ" sz="1600" b="1">
                  <a:latin typeface="Symbol CE"/>
                </a:endParaRPr>
              </a:p>
            </p:txBody>
          </p:sp>
          <p:sp>
            <p:nvSpPr>
              <p:cNvPr id="52279" name="Line 53">
                <a:extLst>
                  <a:ext uri="{FF2B5EF4-FFF2-40B4-BE49-F238E27FC236}">
                    <a16:creationId xmlns:a16="http://schemas.microsoft.com/office/drawing/2014/main" id="{5DF022D1-458E-4D2A-8435-E615385A8AD5}"/>
                  </a:ext>
                </a:extLst>
              </p:cNvPr>
              <p:cNvSpPr>
                <a:spLocks noChangeShapeType="1"/>
              </p:cNvSpPr>
              <p:nvPr/>
            </p:nvSpPr>
            <p:spPr bwMode="auto">
              <a:xfrm>
                <a:off x="2321" y="2411"/>
                <a:ext cx="348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grpSp>
        <p:sp>
          <p:nvSpPr>
            <p:cNvPr id="52234" name="Line 54">
              <a:extLst>
                <a:ext uri="{FF2B5EF4-FFF2-40B4-BE49-F238E27FC236}">
                  <a16:creationId xmlns:a16="http://schemas.microsoft.com/office/drawing/2014/main" id="{9B83C9A3-0DE7-478D-A37F-34D690255A7E}"/>
                </a:ext>
              </a:extLst>
            </p:cNvPr>
            <p:cNvSpPr>
              <a:spLocks noChangeShapeType="1"/>
            </p:cNvSpPr>
            <p:nvPr/>
          </p:nvSpPr>
          <p:spPr bwMode="auto">
            <a:xfrm>
              <a:off x="2312" y="3899"/>
              <a:ext cx="3553"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grpSp>
      <p:sp>
        <p:nvSpPr>
          <p:cNvPr id="52230" name="Rectangle 55">
            <a:extLst>
              <a:ext uri="{FF2B5EF4-FFF2-40B4-BE49-F238E27FC236}">
                <a16:creationId xmlns:a16="http://schemas.microsoft.com/office/drawing/2014/main" id="{46FF6BC3-4A9F-46A1-9F30-77470912832A}"/>
              </a:ext>
            </a:extLst>
          </p:cNvPr>
          <p:cNvSpPr>
            <a:spLocks noChangeArrowheads="1"/>
          </p:cNvSpPr>
          <p:nvPr/>
        </p:nvSpPr>
        <p:spPr bwMode="auto">
          <a:xfrm>
            <a:off x="5575300" y="2443164"/>
            <a:ext cx="1011496" cy="353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70000"/>
              </a:lnSpc>
              <a:spcBef>
                <a:spcPct val="50000"/>
              </a:spcBef>
            </a:pPr>
            <a:r>
              <a:rPr lang="en-US" altLang="cs-CZ" b="1"/>
              <a:t>BMI =</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7D726EDE-886C-4A98-B680-F34088B362EC}"/>
              </a:ext>
            </a:extLst>
          </p:cNvPr>
          <p:cNvSpPr>
            <a:spLocks noChangeArrowheads="1"/>
          </p:cNvSpPr>
          <p:nvPr/>
        </p:nvSpPr>
        <p:spPr bwMode="auto">
          <a:xfrm>
            <a:off x="2235201" y="6248400"/>
            <a:ext cx="189706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p>
        </p:txBody>
      </p:sp>
      <p:sp>
        <p:nvSpPr>
          <p:cNvPr id="54275" name="Rectangle 3">
            <a:extLst>
              <a:ext uri="{FF2B5EF4-FFF2-40B4-BE49-F238E27FC236}">
                <a16:creationId xmlns:a16="http://schemas.microsoft.com/office/drawing/2014/main" id="{05E84CF2-4BC6-4F23-A1A8-EDFD8BF00AF8}"/>
              </a:ext>
            </a:extLst>
          </p:cNvPr>
          <p:cNvSpPr>
            <a:spLocks noChangeArrowheads="1"/>
          </p:cNvSpPr>
          <p:nvPr/>
        </p:nvSpPr>
        <p:spPr bwMode="auto">
          <a:xfrm>
            <a:off x="4673600" y="6248400"/>
            <a:ext cx="2844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p>
        </p:txBody>
      </p:sp>
      <p:sp>
        <p:nvSpPr>
          <p:cNvPr id="54276" name="Rectangle 4">
            <a:extLst>
              <a:ext uri="{FF2B5EF4-FFF2-40B4-BE49-F238E27FC236}">
                <a16:creationId xmlns:a16="http://schemas.microsoft.com/office/drawing/2014/main" id="{AEBB602D-C84A-4E99-B185-9377DC449885}"/>
              </a:ext>
            </a:extLst>
          </p:cNvPr>
          <p:cNvSpPr>
            <a:spLocks noChangeArrowheads="1"/>
          </p:cNvSpPr>
          <p:nvPr/>
        </p:nvSpPr>
        <p:spPr bwMode="auto">
          <a:xfrm>
            <a:off x="2235201" y="6248400"/>
            <a:ext cx="189706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p>
        </p:txBody>
      </p:sp>
      <p:sp>
        <p:nvSpPr>
          <p:cNvPr id="54277" name="Rectangle 5">
            <a:extLst>
              <a:ext uri="{FF2B5EF4-FFF2-40B4-BE49-F238E27FC236}">
                <a16:creationId xmlns:a16="http://schemas.microsoft.com/office/drawing/2014/main" id="{BA7B0FEE-76DC-4E5E-840A-B6141D9CE2D4}"/>
              </a:ext>
            </a:extLst>
          </p:cNvPr>
          <p:cNvSpPr>
            <a:spLocks noChangeArrowheads="1"/>
          </p:cNvSpPr>
          <p:nvPr/>
        </p:nvSpPr>
        <p:spPr bwMode="auto">
          <a:xfrm>
            <a:off x="4673600" y="6248400"/>
            <a:ext cx="2844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p>
        </p:txBody>
      </p:sp>
      <p:sp>
        <p:nvSpPr>
          <p:cNvPr id="54278" name="Rectangle 6">
            <a:extLst>
              <a:ext uri="{FF2B5EF4-FFF2-40B4-BE49-F238E27FC236}">
                <a16:creationId xmlns:a16="http://schemas.microsoft.com/office/drawing/2014/main" id="{EE7730F2-A8D6-49E4-98FD-2BD2FBE15769}"/>
              </a:ext>
            </a:extLst>
          </p:cNvPr>
          <p:cNvSpPr>
            <a:spLocks noGrp="1" noChangeArrowheads="1"/>
          </p:cNvSpPr>
          <p:nvPr>
            <p:ph type="title"/>
          </p:nvPr>
        </p:nvSpPr>
        <p:spPr>
          <a:xfrm>
            <a:off x="-24292" y="-3175"/>
            <a:ext cx="12216291" cy="1143000"/>
          </a:xfrm>
          <a:solidFill>
            <a:schemeClr val="bg2"/>
          </a:solidFill>
        </p:spPr>
        <p:txBody>
          <a:bodyPr vert="horz" lIns="90488" tIns="44450" rIns="90488" bIns="44450" rtlCol="0" anchor="t" anchorCtr="0">
            <a:noAutofit/>
          </a:bodyPr>
          <a:lstStyle/>
          <a:p>
            <a:r>
              <a:rPr lang="cs-CZ" altLang="cs-CZ" sz="2800" dirty="0"/>
              <a:t>Nejlepším indikátorem množství viscerální tuku je překvapivě obvod pasu</a:t>
            </a:r>
            <a:endParaRPr lang="en-US" altLang="cs-CZ" sz="2800" dirty="0"/>
          </a:p>
        </p:txBody>
      </p:sp>
      <p:grpSp>
        <p:nvGrpSpPr>
          <p:cNvPr id="54279" name="Group 7">
            <a:extLst>
              <a:ext uri="{FF2B5EF4-FFF2-40B4-BE49-F238E27FC236}">
                <a16:creationId xmlns:a16="http://schemas.microsoft.com/office/drawing/2014/main" id="{75B6448D-0E26-48D0-81BB-C2DBB7328553}"/>
              </a:ext>
            </a:extLst>
          </p:cNvPr>
          <p:cNvGrpSpPr>
            <a:grpSpLocks/>
          </p:cNvGrpSpPr>
          <p:nvPr/>
        </p:nvGrpSpPr>
        <p:grpSpPr bwMode="auto">
          <a:xfrm>
            <a:off x="1524000" y="1557338"/>
            <a:ext cx="10505512" cy="4895850"/>
            <a:chOff x="249" y="1022"/>
            <a:chExt cx="7444" cy="3084"/>
          </a:xfrm>
        </p:grpSpPr>
        <p:grpSp>
          <p:nvGrpSpPr>
            <p:cNvPr id="54280" name="Group 8">
              <a:extLst>
                <a:ext uri="{FF2B5EF4-FFF2-40B4-BE49-F238E27FC236}">
                  <a16:creationId xmlns:a16="http://schemas.microsoft.com/office/drawing/2014/main" id="{102AC1E9-7C6C-4B18-81B9-A627A39E738A}"/>
                </a:ext>
              </a:extLst>
            </p:cNvPr>
            <p:cNvGrpSpPr>
              <a:grpSpLocks/>
            </p:cNvGrpSpPr>
            <p:nvPr/>
          </p:nvGrpSpPr>
          <p:grpSpPr bwMode="auto">
            <a:xfrm>
              <a:off x="2553" y="1022"/>
              <a:ext cx="1320" cy="2704"/>
              <a:chOff x="2553" y="1022"/>
              <a:chExt cx="1320" cy="2704"/>
            </a:xfrm>
          </p:grpSpPr>
          <p:sp>
            <p:nvSpPr>
              <p:cNvPr id="54306" name="Freeform 9">
                <a:extLst>
                  <a:ext uri="{FF2B5EF4-FFF2-40B4-BE49-F238E27FC236}">
                    <a16:creationId xmlns:a16="http://schemas.microsoft.com/office/drawing/2014/main" id="{D14D8B7B-225E-4D46-A669-64F1473777BB}"/>
                  </a:ext>
                </a:extLst>
              </p:cNvPr>
              <p:cNvSpPr>
                <a:spLocks/>
              </p:cNvSpPr>
              <p:nvPr/>
            </p:nvSpPr>
            <p:spPr bwMode="auto">
              <a:xfrm>
                <a:off x="2747" y="1285"/>
                <a:ext cx="168" cy="166"/>
              </a:xfrm>
              <a:custGeom>
                <a:avLst/>
                <a:gdLst>
                  <a:gd name="T0" fmla="*/ 69 w 168"/>
                  <a:gd name="T1" fmla="*/ 0 h 166"/>
                  <a:gd name="T2" fmla="*/ 17 w 168"/>
                  <a:gd name="T3" fmla="*/ 2 h 166"/>
                  <a:gd name="T4" fmla="*/ 63 w 168"/>
                  <a:gd name="T5" fmla="*/ 9 h 166"/>
                  <a:gd name="T6" fmla="*/ 17 w 168"/>
                  <a:gd name="T7" fmla="*/ 15 h 166"/>
                  <a:gd name="T8" fmla="*/ 41 w 168"/>
                  <a:gd name="T9" fmla="*/ 19 h 166"/>
                  <a:gd name="T10" fmla="*/ 24 w 168"/>
                  <a:gd name="T11" fmla="*/ 29 h 166"/>
                  <a:gd name="T12" fmla="*/ 52 w 168"/>
                  <a:gd name="T13" fmla="*/ 29 h 166"/>
                  <a:gd name="T14" fmla="*/ 7 w 168"/>
                  <a:gd name="T15" fmla="*/ 42 h 166"/>
                  <a:gd name="T16" fmla="*/ 56 w 168"/>
                  <a:gd name="T17" fmla="*/ 40 h 166"/>
                  <a:gd name="T18" fmla="*/ 24 w 168"/>
                  <a:gd name="T19" fmla="*/ 55 h 166"/>
                  <a:gd name="T20" fmla="*/ 26 w 168"/>
                  <a:gd name="T21" fmla="*/ 53 h 166"/>
                  <a:gd name="T22" fmla="*/ 30 w 168"/>
                  <a:gd name="T23" fmla="*/ 52 h 166"/>
                  <a:gd name="T24" fmla="*/ 37 w 168"/>
                  <a:gd name="T25" fmla="*/ 48 h 166"/>
                  <a:gd name="T26" fmla="*/ 45 w 168"/>
                  <a:gd name="T27" fmla="*/ 44 h 166"/>
                  <a:gd name="T28" fmla="*/ 52 w 168"/>
                  <a:gd name="T29" fmla="*/ 40 h 166"/>
                  <a:gd name="T30" fmla="*/ 56 w 168"/>
                  <a:gd name="T31" fmla="*/ 38 h 166"/>
                  <a:gd name="T32" fmla="*/ 59 w 168"/>
                  <a:gd name="T33" fmla="*/ 36 h 166"/>
                  <a:gd name="T34" fmla="*/ 59 w 168"/>
                  <a:gd name="T35" fmla="*/ 38 h 166"/>
                  <a:gd name="T36" fmla="*/ 56 w 168"/>
                  <a:gd name="T37" fmla="*/ 40 h 166"/>
                  <a:gd name="T38" fmla="*/ 52 w 168"/>
                  <a:gd name="T39" fmla="*/ 44 h 166"/>
                  <a:gd name="T40" fmla="*/ 45 w 168"/>
                  <a:gd name="T41" fmla="*/ 48 h 166"/>
                  <a:gd name="T42" fmla="*/ 37 w 168"/>
                  <a:gd name="T43" fmla="*/ 52 h 166"/>
                  <a:gd name="T44" fmla="*/ 30 w 168"/>
                  <a:gd name="T45" fmla="*/ 55 h 166"/>
                  <a:gd name="T46" fmla="*/ 24 w 168"/>
                  <a:gd name="T47" fmla="*/ 59 h 166"/>
                  <a:gd name="T48" fmla="*/ 17 w 168"/>
                  <a:gd name="T49" fmla="*/ 63 h 166"/>
                  <a:gd name="T50" fmla="*/ 14 w 168"/>
                  <a:gd name="T51" fmla="*/ 65 h 166"/>
                  <a:gd name="T52" fmla="*/ 41 w 168"/>
                  <a:gd name="T53" fmla="*/ 65 h 166"/>
                  <a:gd name="T54" fmla="*/ 14 w 168"/>
                  <a:gd name="T55" fmla="*/ 86 h 166"/>
                  <a:gd name="T56" fmla="*/ 69 w 168"/>
                  <a:gd name="T57" fmla="*/ 73 h 166"/>
                  <a:gd name="T58" fmla="*/ 0 w 168"/>
                  <a:gd name="T59" fmla="*/ 96 h 166"/>
                  <a:gd name="T60" fmla="*/ 41 w 168"/>
                  <a:gd name="T61" fmla="*/ 92 h 166"/>
                  <a:gd name="T62" fmla="*/ 17 w 168"/>
                  <a:gd name="T63" fmla="*/ 105 h 166"/>
                  <a:gd name="T64" fmla="*/ 69 w 168"/>
                  <a:gd name="T65" fmla="*/ 92 h 166"/>
                  <a:gd name="T66" fmla="*/ 45 w 168"/>
                  <a:gd name="T67" fmla="*/ 109 h 166"/>
                  <a:gd name="T68" fmla="*/ 73 w 168"/>
                  <a:gd name="T69" fmla="*/ 105 h 166"/>
                  <a:gd name="T70" fmla="*/ 45 w 168"/>
                  <a:gd name="T71" fmla="*/ 124 h 166"/>
                  <a:gd name="T72" fmla="*/ 73 w 168"/>
                  <a:gd name="T73" fmla="*/ 119 h 166"/>
                  <a:gd name="T74" fmla="*/ 56 w 168"/>
                  <a:gd name="T75" fmla="*/ 142 h 166"/>
                  <a:gd name="T76" fmla="*/ 97 w 168"/>
                  <a:gd name="T77" fmla="*/ 119 h 166"/>
                  <a:gd name="T78" fmla="*/ 80 w 168"/>
                  <a:gd name="T79" fmla="*/ 146 h 166"/>
                  <a:gd name="T80" fmla="*/ 120 w 168"/>
                  <a:gd name="T81" fmla="*/ 119 h 166"/>
                  <a:gd name="T82" fmla="*/ 80 w 168"/>
                  <a:gd name="T83" fmla="*/ 146 h 166"/>
                  <a:gd name="T84" fmla="*/ 132 w 168"/>
                  <a:gd name="T85" fmla="*/ 128 h 166"/>
                  <a:gd name="T86" fmla="*/ 87 w 168"/>
                  <a:gd name="T87" fmla="*/ 165 h 166"/>
                  <a:gd name="T88" fmla="*/ 137 w 168"/>
                  <a:gd name="T89" fmla="*/ 147 h 166"/>
                  <a:gd name="T90" fmla="*/ 87 w 168"/>
                  <a:gd name="T91" fmla="*/ 165 h 166"/>
                  <a:gd name="T92" fmla="*/ 167 w 168"/>
                  <a:gd name="T93" fmla="*/ 147 h 1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8" h="166">
                    <a:moveTo>
                      <a:pt x="69" y="0"/>
                    </a:moveTo>
                    <a:lnTo>
                      <a:pt x="17" y="2"/>
                    </a:lnTo>
                    <a:lnTo>
                      <a:pt x="63" y="9"/>
                    </a:lnTo>
                    <a:lnTo>
                      <a:pt x="17" y="15"/>
                    </a:lnTo>
                    <a:lnTo>
                      <a:pt x="41" y="19"/>
                    </a:lnTo>
                    <a:lnTo>
                      <a:pt x="24" y="29"/>
                    </a:lnTo>
                    <a:lnTo>
                      <a:pt x="52" y="29"/>
                    </a:lnTo>
                    <a:lnTo>
                      <a:pt x="7" y="42"/>
                    </a:lnTo>
                    <a:lnTo>
                      <a:pt x="56" y="40"/>
                    </a:lnTo>
                    <a:lnTo>
                      <a:pt x="24" y="55"/>
                    </a:lnTo>
                    <a:lnTo>
                      <a:pt x="26" y="53"/>
                    </a:lnTo>
                    <a:lnTo>
                      <a:pt x="30" y="52"/>
                    </a:lnTo>
                    <a:lnTo>
                      <a:pt x="37" y="48"/>
                    </a:lnTo>
                    <a:lnTo>
                      <a:pt x="45" y="44"/>
                    </a:lnTo>
                    <a:lnTo>
                      <a:pt x="52" y="40"/>
                    </a:lnTo>
                    <a:lnTo>
                      <a:pt x="56" y="38"/>
                    </a:lnTo>
                    <a:lnTo>
                      <a:pt x="59" y="36"/>
                    </a:lnTo>
                    <a:lnTo>
                      <a:pt x="59" y="38"/>
                    </a:lnTo>
                    <a:lnTo>
                      <a:pt x="56" y="40"/>
                    </a:lnTo>
                    <a:lnTo>
                      <a:pt x="52" y="44"/>
                    </a:lnTo>
                    <a:lnTo>
                      <a:pt x="45" y="48"/>
                    </a:lnTo>
                    <a:lnTo>
                      <a:pt x="37" y="52"/>
                    </a:lnTo>
                    <a:lnTo>
                      <a:pt x="30" y="55"/>
                    </a:lnTo>
                    <a:lnTo>
                      <a:pt x="24" y="59"/>
                    </a:lnTo>
                    <a:lnTo>
                      <a:pt x="17" y="63"/>
                    </a:lnTo>
                    <a:lnTo>
                      <a:pt x="14" y="65"/>
                    </a:lnTo>
                    <a:lnTo>
                      <a:pt x="41" y="65"/>
                    </a:lnTo>
                    <a:lnTo>
                      <a:pt x="14" y="86"/>
                    </a:lnTo>
                    <a:lnTo>
                      <a:pt x="69" y="73"/>
                    </a:lnTo>
                    <a:lnTo>
                      <a:pt x="0" y="96"/>
                    </a:lnTo>
                    <a:lnTo>
                      <a:pt x="41" y="92"/>
                    </a:lnTo>
                    <a:lnTo>
                      <a:pt x="17" y="105"/>
                    </a:lnTo>
                    <a:lnTo>
                      <a:pt x="69" y="92"/>
                    </a:lnTo>
                    <a:lnTo>
                      <a:pt x="45" y="109"/>
                    </a:lnTo>
                    <a:lnTo>
                      <a:pt x="73" y="105"/>
                    </a:lnTo>
                    <a:lnTo>
                      <a:pt x="45" y="124"/>
                    </a:lnTo>
                    <a:lnTo>
                      <a:pt x="73" y="119"/>
                    </a:lnTo>
                    <a:lnTo>
                      <a:pt x="56" y="142"/>
                    </a:lnTo>
                    <a:lnTo>
                      <a:pt x="97" y="119"/>
                    </a:lnTo>
                    <a:lnTo>
                      <a:pt x="80" y="146"/>
                    </a:lnTo>
                    <a:lnTo>
                      <a:pt x="120" y="119"/>
                    </a:lnTo>
                    <a:lnTo>
                      <a:pt x="80" y="146"/>
                    </a:lnTo>
                    <a:lnTo>
                      <a:pt x="132" y="128"/>
                    </a:lnTo>
                    <a:lnTo>
                      <a:pt x="87" y="165"/>
                    </a:lnTo>
                    <a:lnTo>
                      <a:pt x="137" y="147"/>
                    </a:lnTo>
                    <a:lnTo>
                      <a:pt x="87" y="165"/>
                    </a:lnTo>
                    <a:lnTo>
                      <a:pt x="167" y="14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4307" name="Freeform 10">
                <a:extLst>
                  <a:ext uri="{FF2B5EF4-FFF2-40B4-BE49-F238E27FC236}">
                    <a16:creationId xmlns:a16="http://schemas.microsoft.com/office/drawing/2014/main" id="{5514FFF2-4C8C-46A3-918A-810CFABAD27E}"/>
                  </a:ext>
                </a:extLst>
              </p:cNvPr>
              <p:cNvSpPr>
                <a:spLocks/>
              </p:cNvSpPr>
              <p:nvPr/>
            </p:nvSpPr>
            <p:spPr bwMode="auto">
              <a:xfrm>
                <a:off x="2708" y="1152"/>
                <a:ext cx="811" cy="590"/>
              </a:xfrm>
              <a:custGeom>
                <a:avLst/>
                <a:gdLst>
                  <a:gd name="T0" fmla="*/ 684 w 811"/>
                  <a:gd name="T1" fmla="*/ 183 h 590"/>
                  <a:gd name="T2" fmla="*/ 796 w 811"/>
                  <a:gd name="T3" fmla="*/ 261 h 590"/>
                  <a:gd name="T4" fmla="*/ 805 w 811"/>
                  <a:gd name="T5" fmla="*/ 300 h 590"/>
                  <a:gd name="T6" fmla="*/ 767 w 811"/>
                  <a:gd name="T7" fmla="*/ 327 h 590"/>
                  <a:gd name="T8" fmla="*/ 697 w 811"/>
                  <a:gd name="T9" fmla="*/ 340 h 590"/>
                  <a:gd name="T10" fmla="*/ 616 w 811"/>
                  <a:gd name="T11" fmla="*/ 330 h 590"/>
                  <a:gd name="T12" fmla="*/ 599 w 811"/>
                  <a:gd name="T13" fmla="*/ 296 h 590"/>
                  <a:gd name="T14" fmla="*/ 583 w 811"/>
                  <a:gd name="T15" fmla="*/ 300 h 590"/>
                  <a:gd name="T16" fmla="*/ 545 w 811"/>
                  <a:gd name="T17" fmla="*/ 302 h 590"/>
                  <a:gd name="T18" fmla="*/ 530 w 811"/>
                  <a:gd name="T19" fmla="*/ 279 h 590"/>
                  <a:gd name="T20" fmla="*/ 534 w 811"/>
                  <a:gd name="T21" fmla="*/ 269 h 590"/>
                  <a:gd name="T22" fmla="*/ 528 w 811"/>
                  <a:gd name="T23" fmla="*/ 288 h 590"/>
                  <a:gd name="T24" fmla="*/ 557 w 811"/>
                  <a:gd name="T25" fmla="*/ 303 h 590"/>
                  <a:gd name="T26" fmla="*/ 566 w 811"/>
                  <a:gd name="T27" fmla="*/ 307 h 590"/>
                  <a:gd name="T28" fmla="*/ 599 w 811"/>
                  <a:gd name="T29" fmla="*/ 327 h 590"/>
                  <a:gd name="T30" fmla="*/ 609 w 811"/>
                  <a:gd name="T31" fmla="*/ 342 h 590"/>
                  <a:gd name="T32" fmla="*/ 634 w 811"/>
                  <a:gd name="T33" fmla="*/ 386 h 590"/>
                  <a:gd name="T34" fmla="*/ 671 w 811"/>
                  <a:gd name="T35" fmla="*/ 447 h 590"/>
                  <a:gd name="T36" fmla="*/ 666 w 811"/>
                  <a:gd name="T37" fmla="*/ 478 h 590"/>
                  <a:gd name="T38" fmla="*/ 604 w 811"/>
                  <a:gd name="T39" fmla="*/ 536 h 590"/>
                  <a:gd name="T40" fmla="*/ 502 w 811"/>
                  <a:gd name="T41" fmla="*/ 566 h 590"/>
                  <a:gd name="T42" fmla="*/ 344 w 811"/>
                  <a:gd name="T43" fmla="*/ 578 h 590"/>
                  <a:gd name="T44" fmla="*/ 254 w 811"/>
                  <a:gd name="T45" fmla="*/ 568 h 590"/>
                  <a:gd name="T46" fmla="*/ 256 w 811"/>
                  <a:gd name="T47" fmla="*/ 566 h 590"/>
                  <a:gd name="T48" fmla="*/ 304 w 811"/>
                  <a:gd name="T49" fmla="*/ 576 h 590"/>
                  <a:gd name="T50" fmla="*/ 315 w 811"/>
                  <a:gd name="T51" fmla="*/ 578 h 590"/>
                  <a:gd name="T52" fmla="*/ 263 w 811"/>
                  <a:gd name="T53" fmla="*/ 586 h 590"/>
                  <a:gd name="T54" fmla="*/ 208 w 811"/>
                  <a:gd name="T55" fmla="*/ 589 h 590"/>
                  <a:gd name="T56" fmla="*/ 193 w 811"/>
                  <a:gd name="T57" fmla="*/ 587 h 590"/>
                  <a:gd name="T58" fmla="*/ 176 w 811"/>
                  <a:gd name="T59" fmla="*/ 582 h 590"/>
                  <a:gd name="T60" fmla="*/ 138 w 811"/>
                  <a:gd name="T61" fmla="*/ 559 h 590"/>
                  <a:gd name="T62" fmla="*/ 128 w 811"/>
                  <a:gd name="T63" fmla="*/ 538 h 590"/>
                  <a:gd name="T64" fmla="*/ 95 w 811"/>
                  <a:gd name="T65" fmla="*/ 520 h 590"/>
                  <a:gd name="T66" fmla="*/ 43 w 811"/>
                  <a:gd name="T67" fmla="*/ 515 h 590"/>
                  <a:gd name="T68" fmla="*/ 1 w 811"/>
                  <a:gd name="T69" fmla="*/ 505 h 590"/>
                  <a:gd name="T70" fmla="*/ 12 w 811"/>
                  <a:gd name="T71" fmla="*/ 484 h 590"/>
                  <a:gd name="T72" fmla="*/ 43 w 811"/>
                  <a:gd name="T73" fmla="*/ 470 h 590"/>
                  <a:gd name="T74" fmla="*/ 52 w 811"/>
                  <a:gd name="T75" fmla="*/ 463 h 590"/>
                  <a:gd name="T76" fmla="*/ 69 w 811"/>
                  <a:gd name="T77" fmla="*/ 413 h 590"/>
                  <a:gd name="T78" fmla="*/ 108 w 811"/>
                  <a:gd name="T79" fmla="*/ 392 h 590"/>
                  <a:gd name="T80" fmla="*/ 156 w 811"/>
                  <a:gd name="T81" fmla="*/ 398 h 590"/>
                  <a:gd name="T82" fmla="*/ 114 w 811"/>
                  <a:gd name="T83" fmla="*/ 386 h 590"/>
                  <a:gd name="T84" fmla="*/ 95 w 811"/>
                  <a:gd name="T85" fmla="*/ 367 h 590"/>
                  <a:gd name="T86" fmla="*/ 117 w 811"/>
                  <a:gd name="T87" fmla="*/ 328 h 590"/>
                  <a:gd name="T88" fmla="*/ 156 w 811"/>
                  <a:gd name="T89" fmla="*/ 300 h 590"/>
                  <a:gd name="T90" fmla="*/ 176 w 811"/>
                  <a:gd name="T91" fmla="*/ 277 h 590"/>
                  <a:gd name="T92" fmla="*/ 190 w 811"/>
                  <a:gd name="T93" fmla="*/ 252 h 590"/>
                  <a:gd name="T94" fmla="*/ 182 w 811"/>
                  <a:gd name="T95" fmla="*/ 244 h 590"/>
                  <a:gd name="T96" fmla="*/ 188 w 811"/>
                  <a:gd name="T97" fmla="*/ 267 h 590"/>
                  <a:gd name="T98" fmla="*/ 173 w 811"/>
                  <a:gd name="T99" fmla="*/ 273 h 590"/>
                  <a:gd name="T100" fmla="*/ 119 w 811"/>
                  <a:gd name="T101" fmla="*/ 256 h 590"/>
                  <a:gd name="T102" fmla="*/ 102 w 811"/>
                  <a:gd name="T103" fmla="*/ 234 h 590"/>
                  <a:gd name="T104" fmla="*/ 104 w 811"/>
                  <a:gd name="T105" fmla="*/ 221 h 590"/>
                  <a:gd name="T106" fmla="*/ 82 w 811"/>
                  <a:gd name="T107" fmla="*/ 183 h 590"/>
                  <a:gd name="T108" fmla="*/ 84 w 811"/>
                  <a:gd name="T109" fmla="*/ 142 h 590"/>
                  <a:gd name="T110" fmla="*/ 128 w 811"/>
                  <a:gd name="T111" fmla="*/ 119 h 590"/>
                  <a:gd name="T112" fmla="*/ 143 w 811"/>
                  <a:gd name="T113" fmla="*/ 73 h 590"/>
                  <a:gd name="T114" fmla="*/ 512 w 811"/>
                  <a:gd name="T115" fmla="*/ 114 h 590"/>
                  <a:gd name="T116" fmla="*/ 566 w 811"/>
                  <a:gd name="T117" fmla="*/ 129 h 59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11" h="590">
                    <a:moveTo>
                      <a:pt x="621" y="148"/>
                    </a:moveTo>
                    <a:lnTo>
                      <a:pt x="630" y="154"/>
                    </a:lnTo>
                    <a:lnTo>
                      <a:pt x="654" y="165"/>
                    </a:lnTo>
                    <a:lnTo>
                      <a:pt x="684" y="183"/>
                    </a:lnTo>
                    <a:lnTo>
                      <a:pt x="721" y="204"/>
                    </a:lnTo>
                    <a:lnTo>
                      <a:pt x="756" y="227"/>
                    </a:lnTo>
                    <a:lnTo>
                      <a:pt x="786" y="250"/>
                    </a:lnTo>
                    <a:lnTo>
                      <a:pt x="796" y="261"/>
                    </a:lnTo>
                    <a:lnTo>
                      <a:pt x="805" y="273"/>
                    </a:lnTo>
                    <a:lnTo>
                      <a:pt x="810" y="282"/>
                    </a:lnTo>
                    <a:lnTo>
                      <a:pt x="810" y="292"/>
                    </a:lnTo>
                    <a:lnTo>
                      <a:pt x="805" y="300"/>
                    </a:lnTo>
                    <a:lnTo>
                      <a:pt x="799" y="307"/>
                    </a:lnTo>
                    <a:lnTo>
                      <a:pt x="791" y="313"/>
                    </a:lnTo>
                    <a:lnTo>
                      <a:pt x="779" y="321"/>
                    </a:lnTo>
                    <a:lnTo>
                      <a:pt x="767" y="327"/>
                    </a:lnTo>
                    <a:lnTo>
                      <a:pt x="751" y="332"/>
                    </a:lnTo>
                    <a:lnTo>
                      <a:pt x="734" y="336"/>
                    </a:lnTo>
                    <a:lnTo>
                      <a:pt x="716" y="338"/>
                    </a:lnTo>
                    <a:lnTo>
                      <a:pt x="697" y="340"/>
                    </a:lnTo>
                    <a:lnTo>
                      <a:pt x="677" y="340"/>
                    </a:lnTo>
                    <a:lnTo>
                      <a:pt x="658" y="338"/>
                    </a:lnTo>
                    <a:lnTo>
                      <a:pt x="638" y="334"/>
                    </a:lnTo>
                    <a:lnTo>
                      <a:pt x="616" y="330"/>
                    </a:lnTo>
                    <a:lnTo>
                      <a:pt x="597" y="323"/>
                    </a:lnTo>
                    <a:lnTo>
                      <a:pt x="580" y="313"/>
                    </a:lnTo>
                    <a:lnTo>
                      <a:pt x="562" y="303"/>
                    </a:lnTo>
                    <a:lnTo>
                      <a:pt x="599" y="296"/>
                    </a:lnTo>
                    <a:lnTo>
                      <a:pt x="597" y="298"/>
                    </a:lnTo>
                    <a:lnTo>
                      <a:pt x="592" y="298"/>
                    </a:lnTo>
                    <a:lnTo>
                      <a:pt x="588" y="300"/>
                    </a:lnTo>
                    <a:lnTo>
                      <a:pt x="583" y="300"/>
                    </a:lnTo>
                    <a:lnTo>
                      <a:pt x="578" y="302"/>
                    </a:lnTo>
                    <a:lnTo>
                      <a:pt x="569" y="302"/>
                    </a:lnTo>
                    <a:lnTo>
                      <a:pt x="562" y="303"/>
                    </a:lnTo>
                    <a:lnTo>
                      <a:pt x="545" y="302"/>
                    </a:lnTo>
                    <a:lnTo>
                      <a:pt x="534" y="298"/>
                    </a:lnTo>
                    <a:lnTo>
                      <a:pt x="528" y="292"/>
                    </a:lnTo>
                    <a:lnTo>
                      <a:pt x="528" y="286"/>
                    </a:lnTo>
                    <a:lnTo>
                      <a:pt x="530" y="279"/>
                    </a:lnTo>
                    <a:lnTo>
                      <a:pt x="531" y="273"/>
                    </a:lnTo>
                    <a:lnTo>
                      <a:pt x="534" y="269"/>
                    </a:lnTo>
                    <a:lnTo>
                      <a:pt x="536" y="269"/>
                    </a:lnTo>
                    <a:lnTo>
                      <a:pt x="534" y="269"/>
                    </a:lnTo>
                    <a:lnTo>
                      <a:pt x="531" y="273"/>
                    </a:lnTo>
                    <a:lnTo>
                      <a:pt x="530" y="277"/>
                    </a:lnTo>
                    <a:lnTo>
                      <a:pt x="530" y="282"/>
                    </a:lnTo>
                    <a:lnTo>
                      <a:pt x="528" y="288"/>
                    </a:lnTo>
                    <a:lnTo>
                      <a:pt x="531" y="294"/>
                    </a:lnTo>
                    <a:lnTo>
                      <a:pt x="536" y="298"/>
                    </a:lnTo>
                    <a:lnTo>
                      <a:pt x="547" y="302"/>
                    </a:lnTo>
                    <a:lnTo>
                      <a:pt x="557" y="303"/>
                    </a:lnTo>
                    <a:lnTo>
                      <a:pt x="564" y="305"/>
                    </a:lnTo>
                    <a:lnTo>
                      <a:pt x="569" y="305"/>
                    </a:lnTo>
                    <a:lnTo>
                      <a:pt x="569" y="307"/>
                    </a:lnTo>
                    <a:lnTo>
                      <a:pt x="566" y="307"/>
                    </a:lnTo>
                    <a:lnTo>
                      <a:pt x="564" y="307"/>
                    </a:lnTo>
                    <a:lnTo>
                      <a:pt x="592" y="323"/>
                    </a:lnTo>
                    <a:lnTo>
                      <a:pt x="595" y="325"/>
                    </a:lnTo>
                    <a:lnTo>
                      <a:pt x="599" y="327"/>
                    </a:lnTo>
                    <a:lnTo>
                      <a:pt x="602" y="328"/>
                    </a:lnTo>
                    <a:lnTo>
                      <a:pt x="606" y="332"/>
                    </a:lnTo>
                    <a:lnTo>
                      <a:pt x="608" y="336"/>
                    </a:lnTo>
                    <a:lnTo>
                      <a:pt x="609" y="342"/>
                    </a:lnTo>
                    <a:lnTo>
                      <a:pt x="609" y="348"/>
                    </a:lnTo>
                    <a:lnTo>
                      <a:pt x="614" y="355"/>
                    </a:lnTo>
                    <a:lnTo>
                      <a:pt x="621" y="369"/>
                    </a:lnTo>
                    <a:lnTo>
                      <a:pt x="634" y="386"/>
                    </a:lnTo>
                    <a:lnTo>
                      <a:pt x="645" y="403"/>
                    </a:lnTo>
                    <a:lnTo>
                      <a:pt x="658" y="422"/>
                    </a:lnTo>
                    <a:lnTo>
                      <a:pt x="668" y="440"/>
                    </a:lnTo>
                    <a:lnTo>
                      <a:pt x="671" y="447"/>
                    </a:lnTo>
                    <a:lnTo>
                      <a:pt x="673" y="455"/>
                    </a:lnTo>
                    <a:lnTo>
                      <a:pt x="673" y="461"/>
                    </a:lnTo>
                    <a:lnTo>
                      <a:pt x="673" y="467"/>
                    </a:lnTo>
                    <a:lnTo>
                      <a:pt x="666" y="478"/>
                    </a:lnTo>
                    <a:lnTo>
                      <a:pt x="656" y="492"/>
                    </a:lnTo>
                    <a:lnTo>
                      <a:pt x="640" y="507"/>
                    </a:lnTo>
                    <a:lnTo>
                      <a:pt x="623" y="520"/>
                    </a:lnTo>
                    <a:lnTo>
                      <a:pt x="604" y="536"/>
                    </a:lnTo>
                    <a:lnTo>
                      <a:pt x="580" y="547"/>
                    </a:lnTo>
                    <a:lnTo>
                      <a:pt x="556" y="557"/>
                    </a:lnTo>
                    <a:lnTo>
                      <a:pt x="530" y="562"/>
                    </a:lnTo>
                    <a:lnTo>
                      <a:pt x="502" y="566"/>
                    </a:lnTo>
                    <a:lnTo>
                      <a:pt x="467" y="572"/>
                    </a:lnTo>
                    <a:lnTo>
                      <a:pt x="427" y="576"/>
                    </a:lnTo>
                    <a:lnTo>
                      <a:pt x="386" y="578"/>
                    </a:lnTo>
                    <a:lnTo>
                      <a:pt x="344" y="578"/>
                    </a:lnTo>
                    <a:lnTo>
                      <a:pt x="306" y="576"/>
                    </a:lnTo>
                    <a:lnTo>
                      <a:pt x="289" y="574"/>
                    </a:lnTo>
                    <a:lnTo>
                      <a:pt x="271" y="572"/>
                    </a:lnTo>
                    <a:lnTo>
                      <a:pt x="254" y="568"/>
                    </a:lnTo>
                    <a:lnTo>
                      <a:pt x="239" y="562"/>
                    </a:lnTo>
                    <a:lnTo>
                      <a:pt x="240" y="562"/>
                    </a:lnTo>
                    <a:lnTo>
                      <a:pt x="247" y="564"/>
                    </a:lnTo>
                    <a:lnTo>
                      <a:pt x="256" y="566"/>
                    </a:lnTo>
                    <a:lnTo>
                      <a:pt x="266" y="570"/>
                    </a:lnTo>
                    <a:lnTo>
                      <a:pt x="280" y="572"/>
                    </a:lnTo>
                    <a:lnTo>
                      <a:pt x="292" y="574"/>
                    </a:lnTo>
                    <a:lnTo>
                      <a:pt x="304" y="576"/>
                    </a:lnTo>
                    <a:lnTo>
                      <a:pt x="315" y="576"/>
                    </a:lnTo>
                    <a:lnTo>
                      <a:pt x="317" y="576"/>
                    </a:lnTo>
                    <a:lnTo>
                      <a:pt x="317" y="578"/>
                    </a:lnTo>
                    <a:lnTo>
                      <a:pt x="315" y="578"/>
                    </a:lnTo>
                    <a:lnTo>
                      <a:pt x="310" y="578"/>
                    </a:lnTo>
                    <a:lnTo>
                      <a:pt x="299" y="580"/>
                    </a:lnTo>
                    <a:lnTo>
                      <a:pt x="282" y="584"/>
                    </a:lnTo>
                    <a:lnTo>
                      <a:pt x="263" y="586"/>
                    </a:lnTo>
                    <a:lnTo>
                      <a:pt x="245" y="587"/>
                    </a:lnTo>
                    <a:lnTo>
                      <a:pt x="228" y="589"/>
                    </a:lnTo>
                    <a:lnTo>
                      <a:pt x="216" y="589"/>
                    </a:lnTo>
                    <a:lnTo>
                      <a:pt x="208" y="589"/>
                    </a:lnTo>
                    <a:lnTo>
                      <a:pt x="204" y="589"/>
                    </a:lnTo>
                    <a:lnTo>
                      <a:pt x="199" y="589"/>
                    </a:lnTo>
                    <a:lnTo>
                      <a:pt x="195" y="587"/>
                    </a:lnTo>
                    <a:lnTo>
                      <a:pt x="193" y="587"/>
                    </a:lnTo>
                    <a:lnTo>
                      <a:pt x="193" y="586"/>
                    </a:lnTo>
                    <a:lnTo>
                      <a:pt x="190" y="586"/>
                    </a:lnTo>
                    <a:lnTo>
                      <a:pt x="185" y="584"/>
                    </a:lnTo>
                    <a:lnTo>
                      <a:pt x="176" y="582"/>
                    </a:lnTo>
                    <a:lnTo>
                      <a:pt x="164" y="578"/>
                    </a:lnTo>
                    <a:lnTo>
                      <a:pt x="154" y="572"/>
                    </a:lnTo>
                    <a:lnTo>
                      <a:pt x="143" y="564"/>
                    </a:lnTo>
                    <a:lnTo>
                      <a:pt x="138" y="559"/>
                    </a:lnTo>
                    <a:lnTo>
                      <a:pt x="134" y="553"/>
                    </a:lnTo>
                    <a:lnTo>
                      <a:pt x="133" y="547"/>
                    </a:lnTo>
                    <a:lnTo>
                      <a:pt x="130" y="539"/>
                    </a:lnTo>
                    <a:lnTo>
                      <a:pt x="128" y="538"/>
                    </a:lnTo>
                    <a:lnTo>
                      <a:pt x="123" y="536"/>
                    </a:lnTo>
                    <a:lnTo>
                      <a:pt x="117" y="530"/>
                    </a:lnTo>
                    <a:lnTo>
                      <a:pt x="106" y="526"/>
                    </a:lnTo>
                    <a:lnTo>
                      <a:pt x="95" y="520"/>
                    </a:lnTo>
                    <a:lnTo>
                      <a:pt x="82" y="516"/>
                    </a:lnTo>
                    <a:lnTo>
                      <a:pt x="69" y="513"/>
                    </a:lnTo>
                    <a:lnTo>
                      <a:pt x="56" y="513"/>
                    </a:lnTo>
                    <a:lnTo>
                      <a:pt x="43" y="515"/>
                    </a:lnTo>
                    <a:lnTo>
                      <a:pt x="29" y="513"/>
                    </a:lnTo>
                    <a:lnTo>
                      <a:pt x="19" y="513"/>
                    </a:lnTo>
                    <a:lnTo>
                      <a:pt x="8" y="509"/>
                    </a:lnTo>
                    <a:lnTo>
                      <a:pt x="1" y="505"/>
                    </a:lnTo>
                    <a:lnTo>
                      <a:pt x="0" y="501"/>
                    </a:lnTo>
                    <a:lnTo>
                      <a:pt x="0" y="495"/>
                    </a:lnTo>
                    <a:lnTo>
                      <a:pt x="3" y="490"/>
                    </a:lnTo>
                    <a:lnTo>
                      <a:pt x="12" y="484"/>
                    </a:lnTo>
                    <a:lnTo>
                      <a:pt x="22" y="480"/>
                    </a:lnTo>
                    <a:lnTo>
                      <a:pt x="29" y="476"/>
                    </a:lnTo>
                    <a:lnTo>
                      <a:pt x="36" y="472"/>
                    </a:lnTo>
                    <a:lnTo>
                      <a:pt x="43" y="470"/>
                    </a:lnTo>
                    <a:lnTo>
                      <a:pt x="48" y="468"/>
                    </a:lnTo>
                    <a:lnTo>
                      <a:pt x="50" y="467"/>
                    </a:lnTo>
                    <a:lnTo>
                      <a:pt x="52" y="467"/>
                    </a:lnTo>
                    <a:lnTo>
                      <a:pt x="52" y="463"/>
                    </a:lnTo>
                    <a:lnTo>
                      <a:pt x="52" y="451"/>
                    </a:lnTo>
                    <a:lnTo>
                      <a:pt x="56" y="438"/>
                    </a:lnTo>
                    <a:lnTo>
                      <a:pt x="65" y="421"/>
                    </a:lnTo>
                    <a:lnTo>
                      <a:pt x="69" y="413"/>
                    </a:lnTo>
                    <a:lnTo>
                      <a:pt x="78" y="407"/>
                    </a:lnTo>
                    <a:lnTo>
                      <a:pt x="86" y="399"/>
                    </a:lnTo>
                    <a:lnTo>
                      <a:pt x="97" y="396"/>
                    </a:lnTo>
                    <a:lnTo>
                      <a:pt x="108" y="392"/>
                    </a:lnTo>
                    <a:lnTo>
                      <a:pt x="123" y="392"/>
                    </a:lnTo>
                    <a:lnTo>
                      <a:pt x="140" y="394"/>
                    </a:lnTo>
                    <a:lnTo>
                      <a:pt x="159" y="398"/>
                    </a:lnTo>
                    <a:lnTo>
                      <a:pt x="156" y="398"/>
                    </a:lnTo>
                    <a:lnTo>
                      <a:pt x="150" y="396"/>
                    </a:lnTo>
                    <a:lnTo>
                      <a:pt x="138" y="394"/>
                    </a:lnTo>
                    <a:lnTo>
                      <a:pt x="126" y="392"/>
                    </a:lnTo>
                    <a:lnTo>
                      <a:pt x="114" y="386"/>
                    </a:lnTo>
                    <a:lnTo>
                      <a:pt x="104" y="380"/>
                    </a:lnTo>
                    <a:lnTo>
                      <a:pt x="100" y="376"/>
                    </a:lnTo>
                    <a:lnTo>
                      <a:pt x="97" y="373"/>
                    </a:lnTo>
                    <a:lnTo>
                      <a:pt x="95" y="367"/>
                    </a:lnTo>
                    <a:lnTo>
                      <a:pt x="95" y="361"/>
                    </a:lnTo>
                    <a:lnTo>
                      <a:pt x="100" y="350"/>
                    </a:lnTo>
                    <a:lnTo>
                      <a:pt x="108" y="338"/>
                    </a:lnTo>
                    <a:lnTo>
                      <a:pt x="117" y="328"/>
                    </a:lnTo>
                    <a:lnTo>
                      <a:pt x="128" y="321"/>
                    </a:lnTo>
                    <a:lnTo>
                      <a:pt x="138" y="313"/>
                    </a:lnTo>
                    <a:lnTo>
                      <a:pt x="147" y="305"/>
                    </a:lnTo>
                    <a:lnTo>
                      <a:pt x="156" y="300"/>
                    </a:lnTo>
                    <a:lnTo>
                      <a:pt x="159" y="294"/>
                    </a:lnTo>
                    <a:lnTo>
                      <a:pt x="162" y="290"/>
                    </a:lnTo>
                    <a:lnTo>
                      <a:pt x="169" y="284"/>
                    </a:lnTo>
                    <a:lnTo>
                      <a:pt x="176" y="277"/>
                    </a:lnTo>
                    <a:lnTo>
                      <a:pt x="185" y="271"/>
                    </a:lnTo>
                    <a:lnTo>
                      <a:pt x="188" y="263"/>
                    </a:lnTo>
                    <a:lnTo>
                      <a:pt x="190" y="256"/>
                    </a:lnTo>
                    <a:lnTo>
                      <a:pt x="190" y="252"/>
                    </a:lnTo>
                    <a:lnTo>
                      <a:pt x="188" y="250"/>
                    </a:lnTo>
                    <a:lnTo>
                      <a:pt x="186" y="246"/>
                    </a:lnTo>
                    <a:lnTo>
                      <a:pt x="182" y="242"/>
                    </a:lnTo>
                    <a:lnTo>
                      <a:pt x="182" y="244"/>
                    </a:lnTo>
                    <a:lnTo>
                      <a:pt x="186" y="250"/>
                    </a:lnTo>
                    <a:lnTo>
                      <a:pt x="188" y="256"/>
                    </a:lnTo>
                    <a:lnTo>
                      <a:pt x="190" y="263"/>
                    </a:lnTo>
                    <a:lnTo>
                      <a:pt x="188" y="267"/>
                    </a:lnTo>
                    <a:lnTo>
                      <a:pt x="186" y="269"/>
                    </a:lnTo>
                    <a:lnTo>
                      <a:pt x="185" y="271"/>
                    </a:lnTo>
                    <a:lnTo>
                      <a:pt x="180" y="273"/>
                    </a:lnTo>
                    <a:lnTo>
                      <a:pt x="173" y="273"/>
                    </a:lnTo>
                    <a:lnTo>
                      <a:pt x="164" y="271"/>
                    </a:lnTo>
                    <a:lnTo>
                      <a:pt x="154" y="269"/>
                    </a:lnTo>
                    <a:lnTo>
                      <a:pt x="143" y="265"/>
                    </a:lnTo>
                    <a:lnTo>
                      <a:pt x="119" y="256"/>
                    </a:lnTo>
                    <a:lnTo>
                      <a:pt x="106" y="248"/>
                    </a:lnTo>
                    <a:lnTo>
                      <a:pt x="100" y="244"/>
                    </a:lnTo>
                    <a:lnTo>
                      <a:pt x="100" y="238"/>
                    </a:lnTo>
                    <a:lnTo>
                      <a:pt x="102" y="234"/>
                    </a:lnTo>
                    <a:lnTo>
                      <a:pt x="106" y="233"/>
                    </a:lnTo>
                    <a:lnTo>
                      <a:pt x="108" y="229"/>
                    </a:lnTo>
                    <a:lnTo>
                      <a:pt x="108" y="225"/>
                    </a:lnTo>
                    <a:lnTo>
                      <a:pt x="104" y="221"/>
                    </a:lnTo>
                    <a:lnTo>
                      <a:pt x="100" y="213"/>
                    </a:lnTo>
                    <a:lnTo>
                      <a:pt x="93" y="204"/>
                    </a:lnTo>
                    <a:lnTo>
                      <a:pt x="86" y="194"/>
                    </a:lnTo>
                    <a:lnTo>
                      <a:pt x="82" y="183"/>
                    </a:lnTo>
                    <a:lnTo>
                      <a:pt x="78" y="171"/>
                    </a:lnTo>
                    <a:lnTo>
                      <a:pt x="78" y="162"/>
                    </a:lnTo>
                    <a:lnTo>
                      <a:pt x="79" y="152"/>
                    </a:lnTo>
                    <a:lnTo>
                      <a:pt x="84" y="142"/>
                    </a:lnTo>
                    <a:lnTo>
                      <a:pt x="93" y="135"/>
                    </a:lnTo>
                    <a:lnTo>
                      <a:pt x="104" y="127"/>
                    </a:lnTo>
                    <a:lnTo>
                      <a:pt x="114" y="121"/>
                    </a:lnTo>
                    <a:lnTo>
                      <a:pt x="128" y="119"/>
                    </a:lnTo>
                    <a:lnTo>
                      <a:pt x="143" y="117"/>
                    </a:lnTo>
                    <a:lnTo>
                      <a:pt x="160" y="121"/>
                    </a:lnTo>
                    <a:lnTo>
                      <a:pt x="176" y="129"/>
                    </a:lnTo>
                    <a:lnTo>
                      <a:pt x="143" y="73"/>
                    </a:lnTo>
                    <a:lnTo>
                      <a:pt x="410" y="0"/>
                    </a:lnTo>
                    <a:lnTo>
                      <a:pt x="512" y="29"/>
                    </a:lnTo>
                    <a:lnTo>
                      <a:pt x="508" y="112"/>
                    </a:lnTo>
                    <a:lnTo>
                      <a:pt x="512" y="114"/>
                    </a:lnTo>
                    <a:lnTo>
                      <a:pt x="521" y="115"/>
                    </a:lnTo>
                    <a:lnTo>
                      <a:pt x="531" y="119"/>
                    </a:lnTo>
                    <a:lnTo>
                      <a:pt x="547" y="125"/>
                    </a:lnTo>
                    <a:lnTo>
                      <a:pt x="566" y="129"/>
                    </a:lnTo>
                    <a:lnTo>
                      <a:pt x="583" y="137"/>
                    </a:lnTo>
                    <a:lnTo>
                      <a:pt x="604" y="142"/>
                    </a:lnTo>
                    <a:lnTo>
                      <a:pt x="621" y="148"/>
                    </a:lnTo>
                  </a:path>
                </a:pathLst>
              </a:custGeom>
              <a:solidFill>
                <a:srgbClr val="FFCC9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4308" name="Freeform 11">
                <a:extLst>
                  <a:ext uri="{FF2B5EF4-FFF2-40B4-BE49-F238E27FC236}">
                    <a16:creationId xmlns:a16="http://schemas.microsoft.com/office/drawing/2014/main" id="{2ADD5783-BAB2-4AB3-BE79-FDEC4F79964D}"/>
                  </a:ext>
                </a:extLst>
              </p:cNvPr>
              <p:cNvSpPr>
                <a:spLocks/>
              </p:cNvSpPr>
              <p:nvPr/>
            </p:nvSpPr>
            <p:spPr bwMode="auto">
              <a:xfrm>
                <a:off x="2708" y="1152"/>
                <a:ext cx="811" cy="590"/>
              </a:xfrm>
              <a:custGeom>
                <a:avLst/>
                <a:gdLst>
                  <a:gd name="T0" fmla="*/ 684 w 811"/>
                  <a:gd name="T1" fmla="*/ 183 h 590"/>
                  <a:gd name="T2" fmla="*/ 796 w 811"/>
                  <a:gd name="T3" fmla="*/ 261 h 590"/>
                  <a:gd name="T4" fmla="*/ 805 w 811"/>
                  <a:gd name="T5" fmla="*/ 300 h 590"/>
                  <a:gd name="T6" fmla="*/ 767 w 811"/>
                  <a:gd name="T7" fmla="*/ 327 h 590"/>
                  <a:gd name="T8" fmla="*/ 697 w 811"/>
                  <a:gd name="T9" fmla="*/ 340 h 590"/>
                  <a:gd name="T10" fmla="*/ 616 w 811"/>
                  <a:gd name="T11" fmla="*/ 330 h 590"/>
                  <a:gd name="T12" fmla="*/ 599 w 811"/>
                  <a:gd name="T13" fmla="*/ 296 h 590"/>
                  <a:gd name="T14" fmla="*/ 583 w 811"/>
                  <a:gd name="T15" fmla="*/ 300 h 590"/>
                  <a:gd name="T16" fmla="*/ 545 w 811"/>
                  <a:gd name="T17" fmla="*/ 302 h 590"/>
                  <a:gd name="T18" fmla="*/ 530 w 811"/>
                  <a:gd name="T19" fmla="*/ 279 h 590"/>
                  <a:gd name="T20" fmla="*/ 534 w 811"/>
                  <a:gd name="T21" fmla="*/ 269 h 590"/>
                  <a:gd name="T22" fmla="*/ 528 w 811"/>
                  <a:gd name="T23" fmla="*/ 288 h 590"/>
                  <a:gd name="T24" fmla="*/ 557 w 811"/>
                  <a:gd name="T25" fmla="*/ 303 h 590"/>
                  <a:gd name="T26" fmla="*/ 566 w 811"/>
                  <a:gd name="T27" fmla="*/ 307 h 590"/>
                  <a:gd name="T28" fmla="*/ 599 w 811"/>
                  <a:gd name="T29" fmla="*/ 327 h 590"/>
                  <a:gd name="T30" fmla="*/ 609 w 811"/>
                  <a:gd name="T31" fmla="*/ 342 h 590"/>
                  <a:gd name="T32" fmla="*/ 634 w 811"/>
                  <a:gd name="T33" fmla="*/ 386 h 590"/>
                  <a:gd name="T34" fmla="*/ 671 w 811"/>
                  <a:gd name="T35" fmla="*/ 447 h 590"/>
                  <a:gd name="T36" fmla="*/ 666 w 811"/>
                  <a:gd name="T37" fmla="*/ 478 h 590"/>
                  <a:gd name="T38" fmla="*/ 604 w 811"/>
                  <a:gd name="T39" fmla="*/ 536 h 590"/>
                  <a:gd name="T40" fmla="*/ 502 w 811"/>
                  <a:gd name="T41" fmla="*/ 566 h 590"/>
                  <a:gd name="T42" fmla="*/ 344 w 811"/>
                  <a:gd name="T43" fmla="*/ 578 h 590"/>
                  <a:gd name="T44" fmla="*/ 254 w 811"/>
                  <a:gd name="T45" fmla="*/ 568 h 590"/>
                  <a:gd name="T46" fmla="*/ 256 w 811"/>
                  <a:gd name="T47" fmla="*/ 566 h 590"/>
                  <a:gd name="T48" fmla="*/ 304 w 811"/>
                  <a:gd name="T49" fmla="*/ 576 h 590"/>
                  <a:gd name="T50" fmla="*/ 315 w 811"/>
                  <a:gd name="T51" fmla="*/ 578 h 590"/>
                  <a:gd name="T52" fmla="*/ 263 w 811"/>
                  <a:gd name="T53" fmla="*/ 586 h 590"/>
                  <a:gd name="T54" fmla="*/ 208 w 811"/>
                  <a:gd name="T55" fmla="*/ 589 h 590"/>
                  <a:gd name="T56" fmla="*/ 193 w 811"/>
                  <a:gd name="T57" fmla="*/ 587 h 590"/>
                  <a:gd name="T58" fmla="*/ 176 w 811"/>
                  <a:gd name="T59" fmla="*/ 582 h 590"/>
                  <a:gd name="T60" fmla="*/ 138 w 811"/>
                  <a:gd name="T61" fmla="*/ 559 h 590"/>
                  <a:gd name="T62" fmla="*/ 128 w 811"/>
                  <a:gd name="T63" fmla="*/ 538 h 590"/>
                  <a:gd name="T64" fmla="*/ 95 w 811"/>
                  <a:gd name="T65" fmla="*/ 520 h 590"/>
                  <a:gd name="T66" fmla="*/ 43 w 811"/>
                  <a:gd name="T67" fmla="*/ 515 h 590"/>
                  <a:gd name="T68" fmla="*/ 1 w 811"/>
                  <a:gd name="T69" fmla="*/ 505 h 590"/>
                  <a:gd name="T70" fmla="*/ 12 w 811"/>
                  <a:gd name="T71" fmla="*/ 484 h 590"/>
                  <a:gd name="T72" fmla="*/ 43 w 811"/>
                  <a:gd name="T73" fmla="*/ 470 h 590"/>
                  <a:gd name="T74" fmla="*/ 52 w 811"/>
                  <a:gd name="T75" fmla="*/ 463 h 590"/>
                  <a:gd name="T76" fmla="*/ 69 w 811"/>
                  <a:gd name="T77" fmla="*/ 413 h 590"/>
                  <a:gd name="T78" fmla="*/ 108 w 811"/>
                  <a:gd name="T79" fmla="*/ 392 h 590"/>
                  <a:gd name="T80" fmla="*/ 156 w 811"/>
                  <a:gd name="T81" fmla="*/ 398 h 590"/>
                  <a:gd name="T82" fmla="*/ 114 w 811"/>
                  <a:gd name="T83" fmla="*/ 386 h 590"/>
                  <a:gd name="T84" fmla="*/ 95 w 811"/>
                  <a:gd name="T85" fmla="*/ 367 h 590"/>
                  <a:gd name="T86" fmla="*/ 117 w 811"/>
                  <a:gd name="T87" fmla="*/ 328 h 590"/>
                  <a:gd name="T88" fmla="*/ 156 w 811"/>
                  <a:gd name="T89" fmla="*/ 300 h 590"/>
                  <a:gd name="T90" fmla="*/ 176 w 811"/>
                  <a:gd name="T91" fmla="*/ 277 h 590"/>
                  <a:gd name="T92" fmla="*/ 190 w 811"/>
                  <a:gd name="T93" fmla="*/ 252 h 590"/>
                  <a:gd name="T94" fmla="*/ 182 w 811"/>
                  <a:gd name="T95" fmla="*/ 244 h 590"/>
                  <a:gd name="T96" fmla="*/ 188 w 811"/>
                  <a:gd name="T97" fmla="*/ 267 h 590"/>
                  <a:gd name="T98" fmla="*/ 173 w 811"/>
                  <a:gd name="T99" fmla="*/ 273 h 590"/>
                  <a:gd name="T100" fmla="*/ 119 w 811"/>
                  <a:gd name="T101" fmla="*/ 256 h 590"/>
                  <a:gd name="T102" fmla="*/ 102 w 811"/>
                  <a:gd name="T103" fmla="*/ 234 h 590"/>
                  <a:gd name="T104" fmla="*/ 104 w 811"/>
                  <a:gd name="T105" fmla="*/ 221 h 590"/>
                  <a:gd name="T106" fmla="*/ 82 w 811"/>
                  <a:gd name="T107" fmla="*/ 183 h 590"/>
                  <a:gd name="T108" fmla="*/ 84 w 811"/>
                  <a:gd name="T109" fmla="*/ 142 h 590"/>
                  <a:gd name="T110" fmla="*/ 128 w 811"/>
                  <a:gd name="T111" fmla="*/ 119 h 590"/>
                  <a:gd name="T112" fmla="*/ 143 w 811"/>
                  <a:gd name="T113" fmla="*/ 73 h 590"/>
                  <a:gd name="T114" fmla="*/ 512 w 811"/>
                  <a:gd name="T115" fmla="*/ 114 h 590"/>
                  <a:gd name="T116" fmla="*/ 566 w 811"/>
                  <a:gd name="T117" fmla="*/ 129 h 59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11" h="590">
                    <a:moveTo>
                      <a:pt x="621" y="148"/>
                    </a:moveTo>
                    <a:lnTo>
                      <a:pt x="630" y="154"/>
                    </a:lnTo>
                    <a:lnTo>
                      <a:pt x="654" y="165"/>
                    </a:lnTo>
                    <a:lnTo>
                      <a:pt x="684" y="183"/>
                    </a:lnTo>
                    <a:lnTo>
                      <a:pt x="721" y="204"/>
                    </a:lnTo>
                    <a:lnTo>
                      <a:pt x="756" y="227"/>
                    </a:lnTo>
                    <a:lnTo>
                      <a:pt x="786" y="250"/>
                    </a:lnTo>
                    <a:lnTo>
                      <a:pt x="796" y="261"/>
                    </a:lnTo>
                    <a:lnTo>
                      <a:pt x="805" y="273"/>
                    </a:lnTo>
                    <a:lnTo>
                      <a:pt x="810" y="282"/>
                    </a:lnTo>
                    <a:lnTo>
                      <a:pt x="810" y="292"/>
                    </a:lnTo>
                    <a:lnTo>
                      <a:pt x="805" y="300"/>
                    </a:lnTo>
                    <a:lnTo>
                      <a:pt x="799" y="307"/>
                    </a:lnTo>
                    <a:lnTo>
                      <a:pt x="791" y="313"/>
                    </a:lnTo>
                    <a:lnTo>
                      <a:pt x="779" y="321"/>
                    </a:lnTo>
                    <a:lnTo>
                      <a:pt x="767" y="327"/>
                    </a:lnTo>
                    <a:lnTo>
                      <a:pt x="751" y="332"/>
                    </a:lnTo>
                    <a:lnTo>
                      <a:pt x="734" y="336"/>
                    </a:lnTo>
                    <a:lnTo>
                      <a:pt x="716" y="338"/>
                    </a:lnTo>
                    <a:lnTo>
                      <a:pt x="697" y="340"/>
                    </a:lnTo>
                    <a:lnTo>
                      <a:pt x="677" y="340"/>
                    </a:lnTo>
                    <a:lnTo>
                      <a:pt x="658" y="338"/>
                    </a:lnTo>
                    <a:lnTo>
                      <a:pt x="638" y="334"/>
                    </a:lnTo>
                    <a:lnTo>
                      <a:pt x="616" y="330"/>
                    </a:lnTo>
                    <a:lnTo>
                      <a:pt x="597" y="323"/>
                    </a:lnTo>
                    <a:lnTo>
                      <a:pt x="580" y="313"/>
                    </a:lnTo>
                    <a:lnTo>
                      <a:pt x="562" y="303"/>
                    </a:lnTo>
                    <a:lnTo>
                      <a:pt x="599" y="296"/>
                    </a:lnTo>
                    <a:lnTo>
                      <a:pt x="597" y="298"/>
                    </a:lnTo>
                    <a:lnTo>
                      <a:pt x="592" y="298"/>
                    </a:lnTo>
                    <a:lnTo>
                      <a:pt x="588" y="300"/>
                    </a:lnTo>
                    <a:lnTo>
                      <a:pt x="583" y="300"/>
                    </a:lnTo>
                    <a:lnTo>
                      <a:pt x="578" y="302"/>
                    </a:lnTo>
                    <a:lnTo>
                      <a:pt x="569" y="302"/>
                    </a:lnTo>
                    <a:lnTo>
                      <a:pt x="562" y="303"/>
                    </a:lnTo>
                    <a:lnTo>
                      <a:pt x="545" y="302"/>
                    </a:lnTo>
                    <a:lnTo>
                      <a:pt x="534" y="298"/>
                    </a:lnTo>
                    <a:lnTo>
                      <a:pt x="528" y="292"/>
                    </a:lnTo>
                    <a:lnTo>
                      <a:pt x="528" y="286"/>
                    </a:lnTo>
                    <a:lnTo>
                      <a:pt x="530" y="279"/>
                    </a:lnTo>
                    <a:lnTo>
                      <a:pt x="531" y="273"/>
                    </a:lnTo>
                    <a:lnTo>
                      <a:pt x="534" y="269"/>
                    </a:lnTo>
                    <a:lnTo>
                      <a:pt x="536" y="269"/>
                    </a:lnTo>
                    <a:lnTo>
                      <a:pt x="534" y="269"/>
                    </a:lnTo>
                    <a:lnTo>
                      <a:pt x="531" y="273"/>
                    </a:lnTo>
                    <a:lnTo>
                      <a:pt x="530" y="277"/>
                    </a:lnTo>
                    <a:lnTo>
                      <a:pt x="530" y="282"/>
                    </a:lnTo>
                    <a:lnTo>
                      <a:pt x="528" y="288"/>
                    </a:lnTo>
                    <a:lnTo>
                      <a:pt x="531" y="294"/>
                    </a:lnTo>
                    <a:lnTo>
                      <a:pt x="536" y="298"/>
                    </a:lnTo>
                    <a:lnTo>
                      <a:pt x="547" y="302"/>
                    </a:lnTo>
                    <a:lnTo>
                      <a:pt x="557" y="303"/>
                    </a:lnTo>
                    <a:lnTo>
                      <a:pt x="564" y="305"/>
                    </a:lnTo>
                    <a:lnTo>
                      <a:pt x="569" y="305"/>
                    </a:lnTo>
                    <a:lnTo>
                      <a:pt x="569" y="307"/>
                    </a:lnTo>
                    <a:lnTo>
                      <a:pt x="566" y="307"/>
                    </a:lnTo>
                    <a:lnTo>
                      <a:pt x="564" y="307"/>
                    </a:lnTo>
                    <a:lnTo>
                      <a:pt x="592" y="323"/>
                    </a:lnTo>
                    <a:lnTo>
                      <a:pt x="595" y="325"/>
                    </a:lnTo>
                    <a:lnTo>
                      <a:pt x="599" y="327"/>
                    </a:lnTo>
                    <a:lnTo>
                      <a:pt x="602" y="328"/>
                    </a:lnTo>
                    <a:lnTo>
                      <a:pt x="606" y="332"/>
                    </a:lnTo>
                    <a:lnTo>
                      <a:pt x="608" y="336"/>
                    </a:lnTo>
                    <a:lnTo>
                      <a:pt x="609" y="342"/>
                    </a:lnTo>
                    <a:lnTo>
                      <a:pt x="609" y="348"/>
                    </a:lnTo>
                    <a:lnTo>
                      <a:pt x="614" y="355"/>
                    </a:lnTo>
                    <a:lnTo>
                      <a:pt x="621" y="369"/>
                    </a:lnTo>
                    <a:lnTo>
                      <a:pt x="634" y="386"/>
                    </a:lnTo>
                    <a:lnTo>
                      <a:pt x="645" y="403"/>
                    </a:lnTo>
                    <a:lnTo>
                      <a:pt x="658" y="422"/>
                    </a:lnTo>
                    <a:lnTo>
                      <a:pt x="668" y="440"/>
                    </a:lnTo>
                    <a:lnTo>
                      <a:pt x="671" y="447"/>
                    </a:lnTo>
                    <a:lnTo>
                      <a:pt x="673" y="455"/>
                    </a:lnTo>
                    <a:lnTo>
                      <a:pt x="673" y="461"/>
                    </a:lnTo>
                    <a:lnTo>
                      <a:pt x="673" y="467"/>
                    </a:lnTo>
                    <a:lnTo>
                      <a:pt x="666" y="478"/>
                    </a:lnTo>
                    <a:lnTo>
                      <a:pt x="656" y="492"/>
                    </a:lnTo>
                    <a:lnTo>
                      <a:pt x="640" y="507"/>
                    </a:lnTo>
                    <a:lnTo>
                      <a:pt x="623" y="520"/>
                    </a:lnTo>
                    <a:lnTo>
                      <a:pt x="604" y="536"/>
                    </a:lnTo>
                    <a:lnTo>
                      <a:pt x="580" y="547"/>
                    </a:lnTo>
                    <a:lnTo>
                      <a:pt x="556" y="557"/>
                    </a:lnTo>
                    <a:lnTo>
                      <a:pt x="530" y="562"/>
                    </a:lnTo>
                    <a:lnTo>
                      <a:pt x="502" y="566"/>
                    </a:lnTo>
                    <a:lnTo>
                      <a:pt x="467" y="572"/>
                    </a:lnTo>
                    <a:lnTo>
                      <a:pt x="427" y="576"/>
                    </a:lnTo>
                    <a:lnTo>
                      <a:pt x="386" y="578"/>
                    </a:lnTo>
                    <a:lnTo>
                      <a:pt x="344" y="578"/>
                    </a:lnTo>
                    <a:lnTo>
                      <a:pt x="306" y="576"/>
                    </a:lnTo>
                    <a:lnTo>
                      <a:pt x="289" y="574"/>
                    </a:lnTo>
                    <a:lnTo>
                      <a:pt x="271" y="572"/>
                    </a:lnTo>
                    <a:lnTo>
                      <a:pt x="254" y="568"/>
                    </a:lnTo>
                    <a:lnTo>
                      <a:pt x="239" y="562"/>
                    </a:lnTo>
                    <a:lnTo>
                      <a:pt x="240" y="562"/>
                    </a:lnTo>
                    <a:lnTo>
                      <a:pt x="247" y="564"/>
                    </a:lnTo>
                    <a:lnTo>
                      <a:pt x="256" y="566"/>
                    </a:lnTo>
                    <a:lnTo>
                      <a:pt x="266" y="570"/>
                    </a:lnTo>
                    <a:lnTo>
                      <a:pt x="280" y="572"/>
                    </a:lnTo>
                    <a:lnTo>
                      <a:pt x="292" y="574"/>
                    </a:lnTo>
                    <a:lnTo>
                      <a:pt x="304" y="576"/>
                    </a:lnTo>
                    <a:lnTo>
                      <a:pt x="315" y="576"/>
                    </a:lnTo>
                    <a:lnTo>
                      <a:pt x="317" y="576"/>
                    </a:lnTo>
                    <a:lnTo>
                      <a:pt x="317" y="578"/>
                    </a:lnTo>
                    <a:lnTo>
                      <a:pt x="315" y="578"/>
                    </a:lnTo>
                    <a:lnTo>
                      <a:pt x="310" y="578"/>
                    </a:lnTo>
                    <a:lnTo>
                      <a:pt x="299" y="580"/>
                    </a:lnTo>
                    <a:lnTo>
                      <a:pt x="282" y="584"/>
                    </a:lnTo>
                    <a:lnTo>
                      <a:pt x="263" y="586"/>
                    </a:lnTo>
                    <a:lnTo>
                      <a:pt x="245" y="587"/>
                    </a:lnTo>
                    <a:lnTo>
                      <a:pt x="228" y="589"/>
                    </a:lnTo>
                    <a:lnTo>
                      <a:pt x="216" y="589"/>
                    </a:lnTo>
                    <a:lnTo>
                      <a:pt x="208" y="589"/>
                    </a:lnTo>
                    <a:lnTo>
                      <a:pt x="204" y="589"/>
                    </a:lnTo>
                    <a:lnTo>
                      <a:pt x="199" y="589"/>
                    </a:lnTo>
                    <a:lnTo>
                      <a:pt x="195" y="587"/>
                    </a:lnTo>
                    <a:lnTo>
                      <a:pt x="193" y="587"/>
                    </a:lnTo>
                    <a:lnTo>
                      <a:pt x="193" y="586"/>
                    </a:lnTo>
                    <a:lnTo>
                      <a:pt x="190" y="586"/>
                    </a:lnTo>
                    <a:lnTo>
                      <a:pt x="185" y="584"/>
                    </a:lnTo>
                    <a:lnTo>
                      <a:pt x="176" y="582"/>
                    </a:lnTo>
                    <a:lnTo>
                      <a:pt x="164" y="578"/>
                    </a:lnTo>
                    <a:lnTo>
                      <a:pt x="154" y="572"/>
                    </a:lnTo>
                    <a:lnTo>
                      <a:pt x="143" y="564"/>
                    </a:lnTo>
                    <a:lnTo>
                      <a:pt x="138" y="559"/>
                    </a:lnTo>
                    <a:lnTo>
                      <a:pt x="134" y="553"/>
                    </a:lnTo>
                    <a:lnTo>
                      <a:pt x="133" y="547"/>
                    </a:lnTo>
                    <a:lnTo>
                      <a:pt x="130" y="539"/>
                    </a:lnTo>
                    <a:lnTo>
                      <a:pt x="128" y="538"/>
                    </a:lnTo>
                    <a:lnTo>
                      <a:pt x="123" y="536"/>
                    </a:lnTo>
                    <a:lnTo>
                      <a:pt x="117" y="530"/>
                    </a:lnTo>
                    <a:lnTo>
                      <a:pt x="106" y="526"/>
                    </a:lnTo>
                    <a:lnTo>
                      <a:pt x="95" y="520"/>
                    </a:lnTo>
                    <a:lnTo>
                      <a:pt x="82" y="516"/>
                    </a:lnTo>
                    <a:lnTo>
                      <a:pt x="69" y="513"/>
                    </a:lnTo>
                    <a:lnTo>
                      <a:pt x="56" y="513"/>
                    </a:lnTo>
                    <a:lnTo>
                      <a:pt x="43" y="515"/>
                    </a:lnTo>
                    <a:lnTo>
                      <a:pt x="29" y="513"/>
                    </a:lnTo>
                    <a:lnTo>
                      <a:pt x="19" y="513"/>
                    </a:lnTo>
                    <a:lnTo>
                      <a:pt x="8" y="509"/>
                    </a:lnTo>
                    <a:lnTo>
                      <a:pt x="1" y="505"/>
                    </a:lnTo>
                    <a:lnTo>
                      <a:pt x="0" y="501"/>
                    </a:lnTo>
                    <a:lnTo>
                      <a:pt x="0" y="495"/>
                    </a:lnTo>
                    <a:lnTo>
                      <a:pt x="3" y="490"/>
                    </a:lnTo>
                    <a:lnTo>
                      <a:pt x="12" y="484"/>
                    </a:lnTo>
                    <a:lnTo>
                      <a:pt x="22" y="480"/>
                    </a:lnTo>
                    <a:lnTo>
                      <a:pt x="29" y="476"/>
                    </a:lnTo>
                    <a:lnTo>
                      <a:pt x="36" y="472"/>
                    </a:lnTo>
                    <a:lnTo>
                      <a:pt x="43" y="470"/>
                    </a:lnTo>
                    <a:lnTo>
                      <a:pt x="48" y="468"/>
                    </a:lnTo>
                    <a:lnTo>
                      <a:pt x="50" y="467"/>
                    </a:lnTo>
                    <a:lnTo>
                      <a:pt x="52" y="467"/>
                    </a:lnTo>
                    <a:lnTo>
                      <a:pt x="52" y="463"/>
                    </a:lnTo>
                    <a:lnTo>
                      <a:pt x="52" y="451"/>
                    </a:lnTo>
                    <a:lnTo>
                      <a:pt x="56" y="438"/>
                    </a:lnTo>
                    <a:lnTo>
                      <a:pt x="65" y="421"/>
                    </a:lnTo>
                    <a:lnTo>
                      <a:pt x="69" y="413"/>
                    </a:lnTo>
                    <a:lnTo>
                      <a:pt x="78" y="407"/>
                    </a:lnTo>
                    <a:lnTo>
                      <a:pt x="86" y="399"/>
                    </a:lnTo>
                    <a:lnTo>
                      <a:pt x="97" y="396"/>
                    </a:lnTo>
                    <a:lnTo>
                      <a:pt x="108" y="392"/>
                    </a:lnTo>
                    <a:lnTo>
                      <a:pt x="123" y="392"/>
                    </a:lnTo>
                    <a:lnTo>
                      <a:pt x="140" y="394"/>
                    </a:lnTo>
                    <a:lnTo>
                      <a:pt x="159" y="398"/>
                    </a:lnTo>
                    <a:lnTo>
                      <a:pt x="156" y="398"/>
                    </a:lnTo>
                    <a:lnTo>
                      <a:pt x="150" y="396"/>
                    </a:lnTo>
                    <a:lnTo>
                      <a:pt x="138" y="394"/>
                    </a:lnTo>
                    <a:lnTo>
                      <a:pt x="126" y="392"/>
                    </a:lnTo>
                    <a:lnTo>
                      <a:pt x="114" y="386"/>
                    </a:lnTo>
                    <a:lnTo>
                      <a:pt x="104" y="380"/>
                    </a:lnTo>
                    <a:lnTo>
                      <a:pt x="100" y="376"/>
                    </a:lnTo>
                    <a:lnTo>
                      <a:pt x="97" y="373"/>
                    </a:lnTo>
                    <a:lnTo>
                      <a:pt x="95" y="367"/>
                    </a:lnTo>
                    <a:lnTo>
                      <a:pt x="95" y="361"/>
                    </a:lnTo>
                    <a:lnTo>
                      <a:pt x="100" y="350"/>
                    </a:lnTo>
                    <a:lnTo>
                      <a:pt x="108" y="338"/>
                    </a:lnTo>
                    <a:lnTo>
                      <a:pt x="117" y="328"/>
                    </a:lnTo>
                    <a:lnTo>
                      <a:pt x="128" y="321"/>
                    </a:lnTo>
                    <a:lnTo>
                      <a:pt x="138" y="313"/>
                    </a:lnTo>
                    <a:lnTo>
                      <a:pt x="147" y="305"/>
                    </a:lnTo>
                    <a:lnTo>
                      <a:pt x="156" y="300"/>
                    </a:lnTo>
                    <a:lnTo>
                      <a:pt x="159" y="294"/>
                    </a:lnTo>
                    <a:lnTo>
                      <a:pt x="162" y="290"/>
                    </a:lnTo>
                    <a:lnTo>
                      <a:pt x="169" y="284"/>
                    </a:lnTo>
                    <a:lnTo>
                      <a:pt x="176" y="277"/>
                    </a:lnTo>
                    <a:lnTo>
                      <a:pt x="185" y="271"/>
                    </a:lnTo>
                    <a:lnTo>
                      <a:pt x="188" y="263"/>
                    </a:lnTo>
                    <a:lnTo>
                      <a:pt x="190" y="256"/>
                    </a:lnTo>
                    <a:lnTo>
                      <a:pt x="190" y="252"/>
                    </a:lnTo>
                    <a:lnTo>
                      <a:pt x="188" y="250"/>
                    </a:lnTo>
                    <a:lnTo>
                      <a:pt x="186" y="246"/>
                    </a:lnTo>
                    <a:lnTo>
                      <a:pt x="182" y="242"/>
                    </a:lnTo>
                    <a:lnTo>
                      <a:pt x="182" y="244"/>
                    </a:lnTo>
                    <a:lnTo>
                      <a:pt x="186" y="250"/>
                    </a:lnTo>
                    <a:lnTo>
                      <a:pt x="188" y="256"/>
                    </a:lnTo>
                    <a:lnTo>
                      <a:pt x="190" y="263"/>
                    </a:lnTo>
                    <a:lnTo>
                      <a:pt x="188" y="267"/>
                    </a:lnTo>
                    <a:lnTo>
                      <a:pt x="186" y="269"/>
                    </a:lnTo>
                    <a:lnTo>
                      <a:pt x="185" y="271"/>
                    </a:lnTo>
                    <a:lnTo>
                      <a:pt x="180" y="273"/>
                    </a:lnTo>
                    <a:lnTo>
                      <a:pt x="173" y="273"/>
                    </a:lnTo>
                    <a:lnTo>
                      <a:pt x="164" y="271"/>
                    </a:lnTo>
                    <a:lnTo>
                      <a:pt x="154" y="269"/>
                    </a:lnTo>
                    <a:lnTo>
                      <a:pt x="143" y="265"/>
                    </a:lnTo>
                    <a:lnTo>
                      <a:pt x="119" y="256"/>
                    </a:lnTo>
                    <a:lnTo>
                      <a:pt x="106" y="248"/>
                    </a:lnTo>
                    <a:lnTo>
                      <a:pt x="100" y="244"/>
                    </a:lnTo>
                    <a:lnTo>
                      <a:pt x="100" y="238"/>
                    </a:lnTo>
                    <a:lnTo>
                      <a:pt x="102" y="234"/>
                    </a:lnTo>
                    <a:lnTo>
                      <a:pt x="106" y="233"/>
                    </a:lnTo>
                    <a:lnTo>
                      <a:pt x="108" y="229"/>
                    </a:lnTo>
                    <a:lnTo>
                      <a:pt x="108" y="225"/>
                    </a:lnTo>
                    <a:lnTo>
                      <a:pt x="104" y="221"/>
                    </a:lnTo>
                    <a:lnTo>
                      <a:pt x="100" y="213"/>
                    </a:lnTo>
                    <a:lnTo>
                      <a:pt x="93" y="204"/>
                    </a:lnTo>
                    <a:lnTo>
                      <a:pt x="86" y="194"/>
                    </a:lnTo>
                    <a:lnTo>
                      <a:pt x="82" y="183"/>
                    </a:lnTo>
                    <a:lnTo>
                      <a:pt x="78" y="171"/>
                    </a:lnTo>
                    <a:lnTo>
                      <a:pt x="78" y="162"/>
                    </a:lnTo>
                    <a:lnTo>
                      <a:pt x="79" y="152"/>
                    </a:lnTo>
                    <a:lnTo>
                      <a:pt x="84" y="142"/>
                    </a:lnTo>
                    <a:lnTo>
                      <a:pt x="93" y="135"/>
                    </a:lnTo>
                    <a:lnTo>
                      <a:pt x="104" y="127"/>
                    </a:lnTo>
                    <a:lnTo>
                      <a:pt x="114" y="121"/>
                    </a:lnTo>
                    <a:lnTo>
                      <a:pt x="128" y="119"/>
                    </a:lnTo>
                    <a:lnTo>
                      <a:pt x="143" y="117"/>
                    </a:lnTo>
                    <a:lnTo>
                      <a:pt x="160" y="121"/>
                    </a:lnTo>
                    <a:lnTo>
                      <a:pt x="176" y="129"/>
                    </a:lnTo>
                    <a:lnTo>
                      <a:pt x="143" y="73"/>
                    </a:lnTo>
                    <a:lnTo>
                      <a:pt x="410" y="0"/>
                    </a:lnTo>
                    <a:lnTo>
                      <a:pt x="512" y="29"/>
                    </a:lnTo>
                    <a:lnTo>
                      <a:pt x="508" y="112"/>
                    </a:lnTo>
                    <a:lnTo>
                      <a:pt x="512" y="114"/>
                    </a:lnTo>
                    <a:lnTo>
                      <a:pt x="521" y="115"/>
                    </a:lnTo>
                    <a:lnTo>
                      <a:pt x="531" y="119"/>
                    </a:lnTo>
                    <a:lnTo>
                      <a:pt x="547" y="125"/>
                    </a:lnTo>
                    <a:lnTo>
                      <a:pt x="566" y="129"/>
                    </a:lnTo>
                    <a:lnTo>
                      <a:pt x="583" y="137"/>
                    </a:lnTo>
                    <a:lnTo>
                      <a:pt x="604" y="142"/>
                    </a:lnTo>
                    <a:lnTo>
                      <a:pt x="621" y="14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4309" name="Freeform 12">
                <a:extLst>
                  <a:ext uri="{FF2B5EF4-FFF2-40B4-BE49-F238E27FC236}">
                    <a16:creationId xmlns:a16="http://schemas.microsoft.com/office/drawing/2014/main" id="{AEE743FF-5639-4EE3-942D-562B965854A6}"/>
                  </a:ext>
                </a:extLst>
              </p:cNvPr>
              <p:cNvSpPr>
                <a:spLocks/>
              </p:cNvSpPr>
              <p:nvPr/>
            </p:nvSpPr>
            <p:spPr bwMode="auto">
              <a:xfrm>
                <a:off x="3116" y="1239"/>
                <a:ext cx="176" cy="170"/>
              </a:xfrm>
              <a:custGeom>
                <a:avLst/>
                <a:gdLst>
                  <a:gd name="T0" fmla="*/ 123 w 176"/>
                  <a:gd name="T1" fmla="*/ 157 h 170"/>
                  <a:gd name="T2" fmla="*/ 123 w 176"/>
                  <a:gd name="T3" fmla="*/ 159 h 170"/>
                  <a:gd name="T4" fmla="*/ 118 w 176"/>
                  <a:gd name="T5" fmla="*/ 159 h 170"/>
                  <a:gd name="T6" fmla="*/ 114 w 176"/>
                  <a:gd name="T7" fmla="*/ 161 h 170"/>
                  <a:gd name="T8" fmla="*/ 107 w 176"/>
                  <a:gd name="T9" fmla="*/ 165 h 170"/>
                  <a:gd name="T10" fmla="*/ 98 w 176"/>
                  <a:gd name="T11" fmla="*/ 167 h 170"/>
                  <a:gd name="T12" fmla="*/ 90 w 176"/>
                  <a:gd name="T13" fmla="*/ 169 h 170"/>
                  <a:gd name="T14" fmla="*/ 83 w 176"/>
                  <a:gd name="T15" fmla="*/ 169 h 170"/>
                  <a:gd name="T16" fmla="*/ 74 w 176"/>
                  <a:gd name="T17" fmla="*/ 169 h 170"/>
                  <a:gd name="T18" fmla="*/ 55 w 176"/>
                  <a:gd name="T19" fmla="*/ 167 h 170"/>
                  <a:gd name="T20" fmla="*/ 40 w 176"/>
                  <a:gd name="T21" fmla="*/ 163 h 170"/>
                  <a:gd name="T22" fmla="*/ 28 w 176"/>
                  <a:gd name="T23" fmla="*/ 159 h 170"/>
                  <a:gd name="T24" fmla="*/ 17 w 176"/>
                  <a:gd name="T25" fmla="*/ 151 h 170"/>
                  <a:gd name="T26" fmla="*/ 11 w 176"/>
                  <a:gd name="T27" fmla="*/ 146 h 170"/>
                  <a:gd name="T28" fmla="*/ 5 w 176"/>
                  <a:gd name="T29" fmla="*/ 138 h 170"/>
                  <a:gd name="T30" fmla="*/ 2 w 176"/>
                  <a:gd name="T31" fmla="*/ 128 h 170"/>
                  <a:gd name="T32" fmla="*/ 0 w 176"/>
                  <a:gd name="T33" fmla="*/ 121 h 170"/>
                  <a:gd name="T34" fmla="*/ 0 w 176"/>
                  <a:gd name="T35" fmla="*/ 103 h 170"/>
                  <a:gd name="T36" fmla="*/ 7 w 176"/>
                  <a:gd name="T37" fmla="*/ 86 h 170"/>
                  <a:gd name="T38" fmla="*/ 14 w 176"/>
                  <a:gd name="T39" fmla="*/ 71 h 170"/>
                  <a:gd name="T40" fmla="*/ 19 w 176"/>
                  <a:gd name="T41" fmla="*/ 59 h 170"/>
                  <a:gd name="T42" fmla="*/ 26 w 176"/>
                  <a:gd name="T43" fmla="*/ 48 h 170"/>
                  <a:gd name="T44" fmla="*/ 31 w 176"/>
                  <a:gd name="T45" fmla="*/ 38 h 170"/>
                  <a:gd name="T46" fmla="*/ 37 w 176"/>
                  <a:gd name="T47" fmla="*/ 28 h 170"/>
                  <a:gd name="T48" fmla="*/ 42 w 176"/>
                  <a:gd name="T49" fmla="*/ 19 h 170"/>
                  <a:gd name="T50" fmla="*/ 48 w 176"/>
                  <a:gd name="T51" fmla="*/ 11 h 170"/>
                  <a:gd name="T52" fmla="*/ 57 w 176"/>
                  <a:gd name="T53" fmla="*/ 4 h 170"/>
                  <a:gd name="T54" fmla="*/ 66 w 176"/>
                  <a:gd name="T55" fmla="*/ 0 h 170"/>
                  <a:gd name="T56" fmla="*/ 76 w 176"/>
                  <a:gd name="T57" fmla="*/ 0 h 170"/>
                  <a:gd name="T58" fmla="*/ 87 w 176"/>
                  <a:gd name="T59" fmla="*/ 0 h 170"/>
                  <a:gd name="T60" fmla="*/ 97 w 176"/>
                  <a:gd name="T61" fmla="*/ 4 h 170"/>
                  <a:gd name="T62" fmla="*/ 102 w 176"/>
                  <a:gd name="T63" fmla="*/ 9 h 170"/>
                  <a:gd name="T64" fmla="*/ 107 w 176"/>
                  <a:gd name="T65" fmla="*/ 15 h 170"/>
                  <a:gd name="T66" fmla="*/ 109 w 176"/>
                  <a:gd name="T67" fmla="*/ 21 h 170"/>
                  <a:gd name="T68" fmla="*/ 111 w 176"/>
                  <a:gd name="T69" fmla="*/ 27 h 170"/>
                  <a:gd name="T70" fmla="*/ 111 w 176"/>
                  <a:gd name="T71" fmla="*/ 30 h 170"/>
                  <a:gd name="T72" fmla="*/ 111 w 176"/>
                  <a:gd name="T73" fmla="*/ 32 h 170"/>
                  <a:gd name="T74" fmla="*/ 111 w 176"/>
                  <a:gd name="T75" fmla="*/ 30 h 170"/>
                  <a:gd name="T76" fmla="*/ 109 w 176"/>
                  <a:gd name="T77" fmla="*/ 27 h 170"/>
                  <a:gd name="T78" fmla="*/ 107 w 176"/>
                  <a:gd name="T79" fmla="*/ 21 h 170"/>
                  <a:gd name="T80" fmla="*/ 107 w 176"/>
                  <a:gd name="T81" fmla="*/ 15 h 170"/>
                  <a:gd name="T82" fmla="*/ 107 w 176"/>
                  <a:gd name="T83" fmla="*/ 9 h 170"/>
                  <a:gd name="T84" fmla="*/ 109 w 176"/>
                  <a:gd name="T85" fmla="*/ 5 h 170"/>
                  <a:gd name="T86" fmla="*/ 114 w 176"/>
                  <a:gd name="T87" fmla="*/ 2 h 170"/>
                  <a:gd name="T88" fmla="*/ 123 w 176"/>
                  <a:gd name="T89" fmla="*/ 2 h 170"/>
                  <a:gd name="T90" fmla="*/ 128 w 176"/>
                  <a:gd name="T91" fmla="*/ 2 h 170"/>
                  <a:gd name="T92" fmla="*/ 135 w 176"/>
                  <a:gd name="T93" fmla="*/ 4 h 170"/>
                  <a:gd name="T94" fmla="*/ 142 w 176"/>
                  <a:gd name="T95" fmla="*/ 4 h 170"/>
                  <a:gd name="T96" fmla="*/ 149 w 176"/>
                  <a:gd name="T97" fmla="*/ 7 h 170"/>
                  <a:gd name="T98" fmla="*/ 155 w 176"/>
                  <a:gd name="T99" fmla="*/ 13 h 170"/>
                  <a:gd name="T100" fmla="*/ 161 w 176"/>
                  <a:gd name="T101" fmla="*/ 21 h 170"/>
                  <a:gd name="T102" fmla="*/ 168 w 176"/>
                  <a:gd name="T103" fmla="*/ 32 h 170"/>
                  <a:gd name="T104" fmla="*/ 175 w 176"/>
                  <a:gd name="T105" fmla="*/ 48 h 170"/>
                  <a:gd name="T106" fmla="*/ 111 w 176"/>
                  <a:gd name="T107" fmla="*/ 32 h 170"/>
                  <a:gd name="T108" fmla="*/ 123 w 176"/>
                  <a:gd name="T109" fmla="*/ 157 h 17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 h="170">
                    <a:moveTo>
                      <a:pt x="123" y="157"/>
                    </a:moveTo>
                    <a:lnTo>
                      <a:pt x="123" y="159"/>
                    </a:lnTo>
                    <a:lnTo>
                      <a:pt x="118" y="159"/>
                    </a:lnTo>
                    <a:lnTo>
                      <a:pt x="114" y="161"/>
                    </a:lnTo>
                    <a:lnTo>
                      <a:pt x="107" y="165"/>
                    </a:lnTo>
                    <a:lnTo>
                      <a:pt x="98" y="167"/>
                    </a:lnTo>
                    <a:lnTo>
                      <a:pt x="90" y="169"/>
                    </a:lnTo>
                    <a:lnTo>
                      <a:pt x="83" y="169"/>
                    </a:lnTo>
                    <a:lnTo>
                      <a:pt x="74" y="169"/>
                    </a:lnTo>
                    <a:lnTo>
                      <a:pt x="55" y="167"/>
                    </a:lnTo>
                    <a:lnTo>
                      <a:pt x="40" y="163"/>
                    </a:lnTo>
                    <a:lnTo>
                      <a:pt x="28" y="159"/>
                    </a:lnTo>
                    <a:lnTo>
                      <a:pt x="17" y="151"/>
                    </a:lnTo>
                    <a:lnTo>
                      <a:pt x="11" y="146"/>
                    </a:lnTo>
                    <a:lnTo>
                      <a:pt x="5" y="138"/>
                    </a:lnTo>
                    <a:lnTo>
                      <a:pt x="2" y="128"/>
                    </a:lnTo>
                    <a:lnTo>
                      <a:pt x="0" y="121"/>
                    </a:lnTo>
                    <a:lnTo>
                      <a:pt x="0" y="103"/>
                    </a:lnTo>
                    <a:lnTo>
                      <a:pt x="7" y="86"/>
                    </a:lnTo>
                    <a:lnTo>
                      <a:pt x="14" y="71"/>
                    </a:lnTo>
                    <a:lnTo>
                      <a:pt x="19" y="59"/>
                    </a:lnTo>
                    <a:lnTo>
                      <a:pt x="26" y="48"/>
                    </a:lnTo>
                    <a:lnTo>
                      <a:pt x="31" y="38"/>
                    </a:lnTo>
                    <a:lnTo>
                      <a:pt x="37" y="28"/>
                    </a:lnTo>
                    <a:lnTo>
                      <a:pt x="42" y="19"/>
                    </a:lnTo>
                    <a:lnTo>
                      <a:pt x="48" y="11"/>
                    </a:lnTo>
                    <a:lnTo>
                      <a:pt x="57" y="4"/>
                    </a:lnTo>
                    <a:lnTo>
                      <a:pt x="66" y="0"/>
                    </a:lnTo>
                    <a:lnTo>
                      <a:pt x="76" y="0"/>
                    </a:lnTo>
                    <a:lnTo>
                      <a:pt x="87" y="0"/>
                    </a:lnTo>
                    <a:lnTo>
                      <a:pt x="97" y="4"/>
                    </a:lnTo>
                    <a:lnTo>
                      <a:pt x="102" y="9"/>
                    </a:lnTo>
                    <a:lnTo>
                      <a:pt x="107" y="15"/>
                    </a:lnTo>
                    <a:lnTo>
                      <a:pt x="109" y="21"/>
                    </a:lnTo>
                    <a:lnTo>
                      <a:pt x="111" y="27"/>
                    </a:lnTo>
                    <a:lnTo>
                      <a:pt x="111" y="30"/>
                    </a:lnTo>
                    <a:lnTo>
                      <a:pt x="111" y="32"/>
                    </a:lnTo>
                    <a:lnTo>
                      <a:pt x="111" y="30"/>
                    </a:lnTo>
                    <a:lnTo>
                      <a:pt x="109" y="27"/>
                    </a:lnTo>
                    <a:lnTo>
                      <a:pt x="107" y="21"/>
                    </a:lnTo>
                    <a:lnTo>
                      <a:pt x="107" y="15"/>
                    </a:lnTo>
                    <a:lnTo>
                      <a:pt x="107" y="9"/>
                    </a:lnTo>
                    <a:lnTo>
                      <a:pt x="109" y="5"/>
                    </a:lnTo>
                    <a:lnTo>
                      <a:pt x="114" y="2"/>
                    </a:lnTo>
                    <a:lnTo>
                      <a:pt x="123" y="2"/>
                    </a:lnTo>
                    <a:lnTo>
                      <a:pt x="128" y="2"/>
                    </a:lnTo>
                    <a:lnTo>
                      <a:pt x="135" y="4"/>
                    </a:lnTo>
                    <a:lnTo>
                      <a:pt x="142" y="4"/>
                    </a:lnTo>
                    <a:lnTo>
                      <a:pt x="149" y="7"/>
                    </a:lnTo>
                    <a:lnTo>
                      <a:pt x="155" y="13"/>
                    </a:lnTo>
                    <a:lnTo>
                      <a:pt x="161" y="21"/>
                    </a:lnTo>
                    <a:lnTo>
                      <a:pt x="168" y="32"/>
                    </a:lnTo>
                    <a:lnTo>
                      <a:pt x="175" y="48"/>
                    </a:lnTo>
                    <a:lnTo>
                      <a:pt x="111" y="32"/>
                    </a:lnTo>
                    <a:lnTo>
                      <a:pt x="123" y="157"/>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4310" name="Freeform 13">
                <a:extLst>
                  <a:ext uri="{FF2B5EF4-FFF2-40B4-BE49-F238E27FC236}">
                    <a16:creationId xmlns:a16="http://schemas.microsoft.com/office/drawing/2014/main" id="{3E793966-FD94-424D-96E9-35F598D4722D}"/>
                  </a:ext>
                </a:extLst>
              </p:cNvPr>
              <p:cNvSpPr>
                <a:spLocks/>
              </p:cNvSpPr>
              <p:nvPr/>
            </p:nvSpPr>
            <p:spPr bwMode="auto">
              <a:xfrm>
                <a:off x="3116" y="1239"/>
                <a:ext cx="176" cy="170"/>
              </a:xfrm>
              <a:custGeom>
                <a:avLst/>
                <a:gdLst>
                  <a:gd name="T0" fmla="*/ 123 w 176"/>
                  <a:gd name="T1" fmla="*/ 157 h 170"/>
                  <a:gd name="T2" fmla="*/ 123 w 176"/>
                  <a:gd name="T3" fmla="*/ 159 h 170"/>
                  <a:gd name="T4" fmla="*/ 118 w 176"/>
                  <a:gd name="T5" fmla="*/ 159 h 170"/>
                  <a:gd name="T6" fmla="*/ 114 w 176"/>
                  <a:gd name="T7" fmla="*/ 161 h 170"/>
                  <a:gd name="T8" fmla="*/ 107 w 176"/>
                  <a:gd name="T9" fmla="*/ 165 h 170"/>
                  <a:gd name="T10" fmla="*/ 98 w 176"/>
                  <a:gd name="T11" fmla="*/ 167 h 170"/>
                  <a:gd name="T12" fmla="*/ 90 w 176"/>
                  <a:gd name="T13" fmla="*/ 169 h 170"/>
                  <a:gd name="T14" fmla="*/ 83 w 176"/>
                  <a:gd name="T15" fmla="*/ 169 h 170"/>
                  <a:gd name="T16" fmla="*/ 74 w 176"/>
                  <a:gd name="T17" fmla="*/ 169 h 170"/>
                  <a:gd name="T18" fmla="*/ 55 w 176"/>
                  <a:gd name="T19" fmla="*/ 167 h 170"/>
                  <a:gd name="T20" fmla="*/ 40 w 176"/>
                  <a:gd name="T21" fmla="*/ 163 h 170"/>
                  <a:gd name="T22" fmla="*/ 28 w 176"/>
                  <a:gd name="T23" fmla="*/ 159 h 170"/>
                  <a:gd name="T24" fmla="*/ 17 w 176"/>
                  <a:gd name="T25" fmla="*/ 151 h 170"/>
                  <a:gd name="T26" fmla="*/ 11 w 176"/>
                  <a:gd name="T27" fmla="*/ 146 h 170"/>
                  <a:gd name="T28" fmla="*/ 5 w 176"/>
                  <a:gd name="T29" fmla="*/ 138 h 170"/>
                  <a:gd name="T30" fmla="*/ 2 w 176"/>
                  <a:gd name="T31" fmla="*/ 128 h 170"/>
                  <a:gd name="T32" fmla="*/ 0 w 176"/>
                  <a:gd name="T33" fmla="*/ 121 h 170"/>
                  <a:gd name="T34" fmla="*/ 0 w 176"/>
                  <a:gd name="T35" fmla="*/ 103 h 170"/>
                  <a:gd name="T36" fmla="*/ 7 w 176"/>
                  <a:gd name="T37" fmla="*/ 86 h 170"/>
                  <a:gd name="T38" fmla="*/ 14 w 176"/>
                  <a:gd name="T39" fmla="*/ 71 h 170"/>
                  <a:gd name="T40" fmla="*/ 19 w 176"/>
                  <a:gd name="T41" fmla="*/ 59 h 170"/>
                  <a:gd name="T42" fmla="*/ 26 w 176"/>
                  <a:gd name="T43" fmla="*/ 48 h 170"/>
                  <a:gd name="T44" fmla="*/ 31 w 176"/>
                  <a:gd name="T45" fmla="*/ 38 h 170"/>
                  <a:gd name="T46" fmla="*/ 37 w 176"/>
                  <a:gd name="T47" fmla="*/ 28 h 170"/>
                  <a:gd name="T48" fmla="*/ 42 w 176"/>
                  <a:gd name="T49" fmla="*/ 19 h 170"/>
                  <a:gd name="T50" fmla="*/ 48 w 176"/>
                  <a:gd name="T51" fmla="*/ 11 h 170"/>
                  <a:gd name="T52" fmla="*/ 57 w 176"/>
                  <a:gd name="T53" fmla="*/ 4 h 170"/>
                  <a:gd name="T54" fmla="*/ 66 w 176"/>
                  <a:gd name="T55" fmla="*/ 0 h 170"/>
                  <a:gd name="T56" fmla="*/ 76 w 176"/>
                  <a:gd name="T57" fmla="*/ 0 h 170"/>
                  <a:gd name="T58" fmla="*/ 87 w 176"/>
                  <a:gd name="T59" fmla="*/ 0 h 170"/>
                  <a:gd name="T60" fmla="*/ 97 w 176"/>
                  <a:gd name="T61" fmla="*/ 4 h 170"/>
                  <a:gd name="T62" fmla="*/ 102 w 176"/>
                  <a:gd name="T63" fmla="*/ 9 h 170"/>
                  <a:gd name="T64" fmla="*/ 107 w 176"/>
                  <a:gd name="T65" fmla="*/ 15 h 170"/>
                  <a:gd name="T66" fmla="*/ 109 w 176"/>
                  <a:gd name="T67" fmla="*/ 21 h 170"/>
                  <a:gd name="T68" fmla="*/ 111 w 176"/>
                  <a:gd name="T69" fmla="*/ 27 h 170"/>
                  <a:gd name="T70" fmla="*/ 111 w 176"/>
                  <a:gd name="T71" fmla="*/ 30 h 170"/>
                  <a:gd name="T72" fmla="*/ 111 w 176"/>
                  <a:gd name="T73" fmla="*/ 32 h 170"/>
                  <a:gd name="T74" fmla="*/ 111 w 176"/>
                  <a:gd name="T75" fmla="*/ 30 h 170"/>
                  <a:gd name="T76" fmla="*/ 109 w 176"/>
                  <a:gd name="T77" fmla="*/ 27 h 170"/>
                  <a:gd name="T78" fmla="*/ 107 w 176"/>
                  <a:gd name="T79" fmla="*/ 21 h 170"/>
                  <a:gd name="T80" fmla="*/ 107 w 176"/>
                  <a:gd name="T81" fmla="*/ 15 h 170"/>
                  <a:gd name="T82" fmla="*/ 107 w 176"/>
                  <a:gd name="T83" fmla="*/ 9 h 170"/>
                  <a:gd name="T84" fmla="*/ 109 w 176"/>
                  <a:gd name="T85" fmla="*/ 5 h 170"/>
                  <a:gd name="T86" fmla="*/ 114 w 176"/>
                  <a:gd name="T87" fmla="*/ 2 h 170"/>
                  <a:gd name="T88" fmla="*/ 123 w 176"/>
                  <a:gd name="T89" fmla="*/ 2 h 170"/>
                  <a:gd name="T90" fmla="*/ 128 w 176"/>
                  <a:gd name="T91" fmla="*/ 2 h 170"/>
                  <a:gd name="T92" fmla="*/ 135 w 176"/>
                  <a:gd name="T93" fmla="*/ 4 h 170"/>
                  <a:gd name="T94" fmla="*/ 142 w 176"/>
                  <a:gd name="T95" fmla="*/ 4 h 170"/>
                  <a:gd name="T96" fmla="*/ 149 w 176"/>
                  <a:gd name="T97" fmla="*/ 7 h 170"/>
                  <a:gd name="T98" fmla="*/ 155 w 176"/>
                  <a:gd name="T99" fmla="*/ 13 h 170"/>
                  <a:gd name="T100" fmla="*/ 161 w 176"/>
                  <a:gd name="T101" fmla="*/ 21 h 170"/>
                  <a:gd name="T102" fmla="*/ 168 w 176"/>
                  <a:gd name="T103" fmla="*/ 32 h 170"/>
                  <a:gd name="T104" fmla="*/ 175 w 176"/>
                  <a:gd name="T105" fmla="*/ 48 h 170"/>
                  <a:gd name="T106" fmla="*/ 111 w 176"/>
                  <a:gd name="T107" fmla="*/ 32 h 17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76" h="170">
                    <a:moveTo>
                      <a:pt x="123" y="157"/>
                    </a:moveTo>
                    <a:lnTo>
                      <a:pt x="123" y="159"/>
                    </a:lnTo>
                    <a:lnTo>
                      <a:pt x="118" y="159"/>
                    </a:lnTo>
                    <a:lnTo>
                      <a:pt x="114" y="161"/>
                    </a:lnTo>
                    <a:lnTo>
                      <a:pt x="107" y="165"/>
                    </a:lnTo>
                    <a:lnTo>
                      <a:pt x="98" y="167"/>
                    </a:lnTo>
                    <a:lnTo>
                      <a:pt x="90" y="169"/>
                    </a:lnTo>
                    <a:lnTo>
                      <a:pt x="83" y="169"/>
                    </a:lnTo>
                    <a:lnTo>
                      <a:pt x="74" y="169"/>
                    </a:lnTo>
                    <a:lnTo>
                      <a:pt x="55" y="167"/>
                    </a:lnTo>
                    <a:lnTo>
                      <a:pt x="40" y="163"/>
                    </a:lnTo>
                    <a:lnTo>
                      <a:pt x="28" y="159"/>
                    </a:lnTo>
                    <a:lnTo>
                      <a:pt x="17" y="151"/>
                    </a:lnTo>
                    <a:lnTo>
                      <a:pt x="11" y="146"/>
                    </a:lnTo>
                    <a:lnTo>
                      <a:pt x="5" y="138"/>
                    </a:lnTo>
                    <a:lnTo>
                      <a:pt x="2" y="128"/>
                    </a:lnTo>
                    <a:lnTo>
                      <a:pt x="0" y="121"/>
                    </a:lnTo>
                    <a:lnTo>
                      <a:pt x="0" y="103"/>
                    </a:lnTo>
                    <a:lnTo>
                      <a:pt x="7" y="86"/>
                    </a:lnTo>
                    <a:lnTo>
                      <a:pt x="14" y="71"/>
                    </a:lnTo>
                    <a:lnTo>
                      <a:pt x="19" y="59"/>
                    </a:lnTo>
                    <a:lnTo>
                      <a:pt x="26" y="48"/>
                    </a:lnTo>
                    <a:lnTo>
                      <a:pt x="31" y="38"/>
                    </a:lnTo>
                    <a:lnTo>
                      <a:pt x="37" y="28"/>
                    </a:lnTo>
                    <a:lnTo>
                      <a:pt x="42" y="19"/>
                    </a:lnTo>
                    <a:lnTo>
                      <a:pt x="48" y="11"/>
                    </a:lnTo>
                    <a:lnTo>
                      <a:pt x="57" y="4"/>
                    </a:lnTo>
                    <a:lnTo>
                      <a:pt x="66" y="0"/>
                    </a:lnTo>
                    <a:lnTo>
                      <a:pt x="76" y="0"/>
                    </a:lnTo>
                    <a:lnTo>
                      <a:pt x="87" y="0"/>
                    </a:lnTo>
                    <a:lnTo>
                      <a:pt x="97" y="4"/>
                    </a:lnTo>
                    <a:lnTo>
                      <a:pt x="102" y="9"/>
                    </a:lnTo>
                    <a:lnTo>
                      <a:pt x="107" y="15"/>
                    </a:lnTo>
                    <a:lnTo>
                      <a:pt x="109" y="21"/>
                    </a:lnTo>
                    <a:lnTo>
                      <a:pt x="111" y="27"/>
                    </a:lnTo>
                    <a:lnTo>
                      <a:pt x="111" y="30"/>
                    </a:lnTo>
                    <a:lnTo>
                      <a:pt x="111" y="32"/>
                    </a:lnTo>
                    <a:lnTo>
                      <a:pt x="111" y="30"/>
                    </a:lnTo>
                    <a:lnTo>
                      <a:pt x="109" y="27"/>
                    </a:lnTo>
                    <a:lnTo>
                      <a:pt x="107" y="21"/>
                    </a:lnTo>
                    <a:lnTo>
                      <a:pt x="107" y="15"/>
                    </a:lnTo>
                    <a:lnTo>
                      <a:pt x="107" y="9"/>
                    </a:lnTo>
                    <a:lnTo>
                      <a:pt x="109" y="5"/>
                    </a:lnTo>
                    <a:lnTo>
                      <a:pt x="114" y="2"/>
                    </a:lnTo>
                    <a:lnTo>
                      <a:pt x="123" y="2"/>
                    </a:lnTo>
                    <a:lnTo>
                      <a:pt x="128" y="2"/>
                    </a:lnTo>
                    <a:lnTo>
                      <a:pt x="135" y="4"/>
                    </a:lnTo>
                    <a:lnTo>
                      <a:pt x="142" y="4"/>
                    </a:lnTo>
                    <a:lnTo>
                      <a:pt x="149" y="7"/>
                    </a:lnTo>
                    <a:lnTo>
                      <a:pt x="155" y="13"/>
                    </a:lnTo>
                    <a:lnTo>
                      <a:pt x="161" y="21"/>
                    </a:lnTo>
                    <a:lnTo>
                      <a:pt x="168" y="32"/>
                    </a:lnTo>
                    <a:lnTo>
                      <a:pt x="175" y="48"/>
                    </a:lnTo>
                    <a:lnTo>
                      <a:pt x="111" y="3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4311" name="Freeform 14">
                <a:extLst>
                  <a:ext uri="{FF2B5EF4-FFF2-40B4-BE49-F238E27FC236}">
                    <a16:creationId xmlns:a16="http://schemas.microsoft.com/office/drawing/2014/main" id="{A7EC1FC5-4698-47C3-96A8-90CEF3898150}"/>
                  </a:ext>
                </a:extLst>
              </p:cNvPr>
              <p:cNvSpPr>
                <a:spLocks/>
              </p:cNvSpPr>
              <p:nvPr/>
            </p:nvSpPr>
            <p:spPr bwMode="auto">
              <a:xfrm>
                <a:off x="3188" y="1252"/>
                <a:ext cx="27" cy="24"/>
              </a:xfrm>
              <a:custGeom>
                <a:avLst/>
                <a:gdLst>
                  <a:gd name="T0" fmla="*/ 9 w 27"/>
                  <a:gd name="T1" fmla="*/ 23 h 24"/>
                  <a:gd name="T2" fmla="*/ 7 w 27"/>
                  <a:gd name="T3" fmla="*/ 23 h 24"/>
                  <a:gd name="T4" fmla="*/ 5 w 27"/>
                  <a:gd name="T5" fmla="*/ 21 h 24"/>
                  <a:gd name="T6" fmla="*/ 2 w 27"/>
                  <a:gd name="T7" fmla="*/ 21 h 24"/>
                  <a:gd name="T8" fmla="*/ 2 w 27"/>
                  <a:gd name="T9" fmla="*/ 19 h 24"/>
                  <a:gd name="T10" fmla="*/ 0 w 27"/>
                  <a:gd name="T11" fmla="*/ 17 h 24"/>
                  <a:gd name="T12" fmla="*/ 0 w 27"/>
                  <a:gd name="T13" fmla="*/ 15 h 24"/>
                  <a:gd name="T14" fmla="*/ 0 w 27"/>
                  <a:gd name="T15" fmla="*/ 14 h 24"/>
                  <a:gd name="T16" fmla="*/ 2 w 27"/>
                  <a:gd name="T17" fmla="*/ 10 h 24"/>
                  <a:gd name="T18" fmla="*/ 2 w 27"/>
                  <a:gd name="T19" fmla="*/ 8 h 24"/>
                  <a:gd name="T20" fmla="*/ 5 w 27"/>
                  <a:gd name="T21" fmla="*/ 6 h 24"/>
                  <a:gd name="T22" fmla="*/ 7 w 27"/>
                  <a:gd name="T23" fmla="*/ 4 h 24"/>
                  <a:gd name="T24" fmla="*/ 7 w 27"/>
                  <a:gd name="T25" fmla="*/ 2 h 24"/>
                  <a:gd name="T26" fmla="*/ 11 w 27"/>
                  <a:gd name="T27" fmla="*/ 2 h 24"/>
                  <a:gd name="T28" fmla="*/ 14 w 27"/>
                  <a:gd name="T29" fmla="*/ 0 h 24"/>
                  <a:gd name="T30" fmla="*/ 16 w 27"/>
                  <a:gd name="T31" fmla="*/ 0 h 24"/>
                  <a:gd name="T32" fmla="*/ 18 w 27"/>
                  <a:gd name="T33" fmla="*/ 0 h 24"/>
                  <a:gd name="T34" fmla="*/ 20 w 27"/>
                  <a:gd name="T35" fmla="*/ 0 h 24"/>
                  <a:gd name="T36" fmla="*/ 23 w 27"/>
                  <a:gd name="T37" fmla="*/ 2 h 24"/>
                  <a:gd name="T38" fmla="*/ 25 w 27"/>
                  <a:gd name="T39" fmla="*/ 4 h 24"/>
                  <a:gd name="T40" fmla="*/ 26 w 27"/>
                  <a:gd name="T41" fmla="*/ 6 h 24"/>
                  <a:gd name="T42" fmla="*/ 26 w 27"/>
                  <a:gd name="T43" fmla="*/ 10 h 24"/>
                  <a:gd name="T44" fmla="*/ 26 w 27"/>
                  <a:gd name="T45" fmla="*/ 12 h 24"/>
                  <a:gd name="T46" fmla="*/ 25 w 27"/>
                  <a:gd name="T47" fmla="*/ 14 h 24"/>
                  <a:gd name="T48" fmla="*/ 25 w 27"/>
                  <a:gd name="T49" fmla="*/ 15 h 24"/>
                  <a:gd name="T50" fmla="*/ 23 w 27"/>
                  <a:gd name="T51" fmla="*/ 17 h 24"/>
                  <a:gd name="T52" fmla="*/ 20 w 27"/>
                  <a:gd name="T53" fmla="*/ 19 h 24"/>
                  <a:gd name="T54" fmla="*/ 18 w 27"/>
                  <a:gd name="T55" fmla="*/ 21 h 24"/>
                  <a:gd name="T56" fmla="*/ 16 w 27"/>
                  <a:gd name="T57" fmla="*/ 21 h 24"/>
                  <a:gd name="T58" fmla="*/ 14 w 27"/>
                  <a:gd name="T59" fmla="*/ 23 h 24"/>
                  <a:gd name="T60" fmla="*/ 11 w 27"/>
                  <a:gd name="T61" fmla="*/ 23 h 24"/>
                  <a:gd name="T62" fmla="*/ 9 w 27"/>
                  <a:gd name="T63" fmla="*/ 23 h 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7" h="24">
                    <a:moveTo>
                      <a:pt x="9" y="23"/>
                    </a:moveTo>
                    <a:lnTo>
                      <a:pt x="7" y="23"/>
                    </a:lnTo>
                    <a:lnTo>
                      <a:pt x="5" y="21"/>
                    </a:lnTo>
                    <a:lnTo>
                      <a:pt x="2" y="21"/>
                    </a:lnTo>
                    <a:lnTo>
                      <a:pt x="2" y="19"/>
                    </a:lnTo>
                    <a:lnTo>
                      <a:pt x="0" y="17"/>
                    </a:lnTo>
                    <a:lnTo>
                      <a:pt x="0" y="15"/>
                    </a:lnTo>
                    <a:lnTo>
                      <a:pt x="0" y="14"/>
                    </a:lnTo>
                    <a:lnTo>
                      <a:pt x="2" y="10"/>
                    </a:lnTo>
                    <a:lnTo>
                      <a:pt x="2" y="8"/>
                    </a:lnTo>
                    <a:lnTo>
                      <a:pt x="5" y="6"/>
                    </a:lnTo>
                    <a:lnTo>
                      <a:pt x="7" y="4"/>
                    </a:lnTo>
                    <a:lnTo>
                      <a:pt x="7" y="2"/>
                    </a:lnTo>
                    <a:lnTo>
                      <a:pt x="11" y="2"/>
                    </a:lnTo>
                    <a:lnTo>
                      <a:pt x="14" y="0"/>
                    </a:lnTo>
                    <a:lnTo>
                      <a:pt x="16" y="0"/>
                    </a:lnTo>
                    <a:lnTo>
                      <a:pt x="18" y="0"/>
                    </a:lnTo>
                    <a:lnTo>
                      <a:pt x="20" y="0"/>
                    </a:lnTo>
                    <a:lnTo>
                      <a:pt x="23" y="2"/>
                    </a:lnTo>
                    <a:lnTo>
                      <a:pt x="25" y="4"/>
                    </a:lnTo>
                    <a:lnTo>
                      <a:pt x="26" y="6"/>
                    </a:lnTo>
                    <a:lnTo>
                      <a:pt x="26" y="10"/>
                    </a:lnTo>
                    <a:lnTo>
                      <a:pt x="26" y="12"/>
                    </a:lnTo>
                    <a:lnTo>
                      <a:pt x="25" y="14"/>
                    </a:lnTo>
                    <a:lnTo>
                      <a:pt x="25" y="15"/>
                    </a:lnTo>
                    <a:lnTo>
                      <a:pt x="23" y="17"/>
                    </a:lnTo>
                    <a:lnTo>
                      <a:pt x="20" y="19"/>
                    </a:lnTo>
                    <a:lnTo>
                      <a:pt x="18" y="21"/>
                    </a:lnTo>
                    <a:lnTo>
                      <a:pt x="16" y="21"/>
                    </a:lnTo>
                    <a:lnTo>
                      <a:pt x="14" y="23"/>
                    </a:lnTo>
                    <a:lnTo>
                      <a:pt x="11" y="23"/>
                    </a:lnTo>
                    <a:lnTo>
                      <a:pt x="9" y="23"/>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4312" name="Freeform 15">
                <a:extLst>
                  <a:ext uri="{FF2B5EF4-FFF2-40B4-BE49-F238E27FC236}">
                    <a16:creationId xmlns:a16="http://schemas.microsoft.com/office/drawing/2014/main" id="{FBEED6C1-4C03-480A-A3E2-957304DF4BC8}"/>
                  </a:ext>
                </a:extLst>
              </p:cNvPr>
              <p:cNvSpPr>
                <a:spLocks/>
              </p:cNvSpPr>
              <p:nvPr/>
            </p:nvSpPr>
            <p:spPr bwMode="auto">
              <a:xfrm>
                <a:off x="3188" y="1252"/>
                <a:ext cx="27" cy="24"/>
              </a:xfrm>
              <a:custGeom>
                <a:avLst/>
                <a:gdLst>
                  <a:gd name="T0" fmla="*/ 9 w 27"/>
                  <a:gd name="T1" fmla="*/ 23 h 24"/>
                  <a:gd name="T2" fmla="*/ 7 w 27"/>
                  <a:gd name="T3" fmla="*/ 23 h 24"/>
                  <a:gd name="T4" fmla="*/ 5 w 27"/>
                  <a:gd name="T5" fmla="*/ 21 h 24"/>
                  <a:gd name="T6" fmla="*/ 2 w 27"/>
                  <a:gd name="T7" fmla="*/ 21 h 24"/>
                  <a:gd name="T8" fmla="*/ 2 w 27"/>
                  <a:gd name="T9" fmla="*/ 19 h 24"/>
                  <a:gd name="T10" fmla="*/ 0 w 27"/>
                  <a:gd name="T11" fmla="*/ 17 h 24"/>
                  <a:gd name="T12" fmla="*/ 0 w 27"/>
                  <a:gd name="T13" fmla="*/ 15 h 24"/>
                  <a:gd name="T14" fmla="*/ 0 w 27"/>
                  <a:gd name="T15" fmla="*/ 14 h 24"/>
                  <a:gd name="T16" fmla="*/ 2 w 27"/>
                  <a:gd name="T17" fmla="*/ 10 h 24"/>
                  <a:gd name="T18" fmla="*/ 2 w 27"/>
                  <a:gd name="T19" fmla="*/ 8 h 24"/>
                  <a:gd name="T20" fmla="*/ 5 w 27"/>
                  <a:gd name="T21" fmla="*/ 6 h 24"/>
                  <a:gd name="T22" fmla="*/ 7 w 27"/>
                  <a:gd name="T23" fmla="*/ 4 h 24"/>
                  <a:gd name="T24" fmla="*/ 7 w 27"/>
                  <a:gd name="T25" fmla="*/ 2 h 24"/>
                  <a:gd name="T26" fmla="*/ 11 w 27"/>
                  <a:gd name="T27" fmla="*/ 2 h 24"/>
                  <a:gd name="T28" fmla="*/ 14 w 27"/>
                  <a:gd name="T29" fmla="*/ 0 h 24"/>
                  <a:gd name="T30" fmla="*/ 16 w 27"/>
                  <a:gd name="T31" fmla="*/ 0 h 24"/>
                  <a:gd name="T32" fmla="*/ 18 w 27"/>
                  <a:gd name="T33" fmla="*/ 0 h 24"/>
                  <a:gd name="T34" fmla="*/ 20 w 27"/>
                  <a:gd name="T35" fmla="*/ 0 h 24"/>
                  <a:gd name="T36" fmla="*/ 23 w 27"/>
                  <a:gd name="T37" fmla="*/ 2 h 24"/>
                  <a:gd name="T38" fmla="*/ 25 w 27"/>
                  <a:gd name="T39" fmla="*/ 4 h 24"/>
                  <a:gd name="T40" fmla="*/ 26 w 27"/>
                  <a:gd name="T41" fmla="*/ 6 h 24"/>
                  <a:gd name="T42" fmla="*/ 26 w 27"/>
                  <a:gd name="T43" fmla="*/ 10 h 24"/>
                  <a:gd name="T44" fmla="*/ 26 w 27"/>
                  <a:gd name="T45" fmla="*/ 12 h 24"/>
                  <a:gd name="T46" fmla="*/ 25 w 27"/>
                  <a:gd name="T47" fmla="*/ 14 h 24"/>
                  <a:gd name="T48" fmla="*/ 25 w 27"/>
                  <a:gd name="T49" fmla="*/ 15 h 24"/>
                  <a:gd name="T50" fmla="*/ 23 w 27"/>
                  <a:gd name="T51" fmla="*/ 17 h 24"/>
                  <a:gd name="T52" fmla="*/ 20 w 27"/>
                  <a:gd name="T53" fmla="*/ 19 h 24"/>
                  <a:gd name="T54" fmla="*/ 18 w 27"/>
                  <a:gd name="T55" fmla="*/ 21 h 24"/>
                  <a:gd name="T56" fmla="*/ 16 w 27"/>
                  <a:gd name="T57" fmla="*/ 21 h 24"/>
                  <a:gd name="T58" fmla="*/ 14 w 27"/>
                  <a:gd name="T59" fmla="*/ 23 h 24"/>
                  <a:gd name="T60" fmla="*/ 11 w 27"/>
                  <a:gd name="T61" fmla="*/ 23 h 24"/>
                  <a:gd name="T62" fmla="*/ 9 w 27"/>
                  <a:gd name="T63" fmla="*/ 23 h 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7" h="24">
                    <a:moveTo>
                      <a:pt x="9" y="23"/>
                    </a:moveTo>
                    <a:lnTo>
                      <a:pt x="7" y="23"/>
                    </a:lnTo>
                    <a:lnTo>
                      <a:pt x="5" y="21"/>
                    </a:lnTo>
                    <a:lnTo>
                      <a:pt x="2" y="21"/>
                    </a:lnTo>
                    <a:lnTo>
                      <a:pt x="2" y="19"/>
                    </a:lnTo>
                    <a:lnTo>
                      <a:pt x="0" y="17"/>
                    </a:lnTo>
                    <a:lnTo>
                      <a:pt x="0" y="15"/>
                    </a:lnTo>
                    <a:lnTo>
                      <a:pt x="0" y="14"/>
                    </a:lnTo>
                    <a:lnTo>
                      <a:pt x="2" y="10"/>
                    </a:lnTo>
                    <a:lnTo>
                      <a:pt x="2" y="8"/>
                    </a:lnTo>
                    <a:lnTo>
                      <a:pt x="5" y="6"/>
                    </a:lnTo>
                    <a:lnTo>
                      <a:pt x="7" y="4"/>
                    </a:lnTo>
                    <a:lnTo>
                      <a:pt x="7" y="2"/>
                    </a:lnTo>
                    <a:lnTo>
                      <a:pt x="11" y="2"/>
                    </a:lnTo>
                    <a:lnTo>
                      <a:pt x="14" y="0"/>
                    </a:lnTo>
                    <a:lnTo>
                      <a:pt x="16" y="0"/>
                    </a:lnTo>
                    <a:lnTo>
                      <a:pt x="18" y="0"/>
                    </a:lnTo>
                    <a:lnTo>
                      <a:pt x="20" y="0"/>
                    </a:lnTo>
                    <a:lnTo>
                      <a:pt x="23" y="2"/>
                    </a:lnTo>
                    <a:lnTo>
                      <a:pt x="25" y="4"/>
                    </a:lnTo>
                    <a:lnTo>
                      <a:pt x="26" y="6"/>
                    </a:lnTo>
                    <a:lnTo>
                      <a:pt x="26" y="10"/>
                    </a:lnTo>
                    <a:lnTo>
                      <a:pt x="26" y="12"/>
                    </a:lnTo>
                    <a:lnTo>
                      <a:pt x="25" y="14"/>
                    </a:lnTo>
                    <a:lnTo>
                      <a:pt x="25" y="15"/>
                    </a:lnTo>
                    <a:lnTo>
                      <a:pt x="23" y="17"/>
                    </a:lnTo>
                    <a:lnTo>
                      <a:pt x="20" y="19"/>
                    </a:lnTo>
                    <a:lnTo>
                      <a:pt x="18" y="21"/>
                    </a:lnTo>
                    <a:lnTo>
                      <a:pt x="16" y="21"/>
                    </a:lnTo>
                    <a:lnTo>
                      <a:pt x="14" y="23"/>
                    </a:lnTo>
                    <a:lnTo>
                      <a:pt x="11" y="23"/>
                    </a:lnTo>
                    <a:lnTo>
                      <a:pt x="9" y="2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4313" name="Freeform 16">
                <a:extLst>
                  <a:ext uri="{FF2B5EF4-FFF2-40B4-BE49-F238E27FC236}">
                    <a16:creationId xmlns:a16="http://schemas.microsoft.com/office/drawing/2014/main" id="{6872E6F7-17B1-4D71-943B-DF872A65E954}"/>
                  </a:ext>
                </a:extLst>
              </p:cNvPr>
              <p:cNvSpPr>
                <a:spLocks/>
              </p:cNvSpPr>
              <p:nvPr/>
            </p:nvSpPr>
            <p:spPr bwMode="auto">
              <a:xfrm>
                <a:off x="3227" y="1248"/>
                <a:ext cx="27" cy="24"/>
              </a:xfrm>
              <a:custGeom>
                <a:avLst/>
                <a:gdLst>
                  <a:gd name="T0" fmla="*/ 19 w 27"/>
                  <a:gd name="T1" fmla="*/ 23 h 24"/>
                  <a:gd name="T2" fmla="*/ 17 w 27"/>
                  <a:gd name="T3" fmla="*/ 23 h 24"/>
                  <a:gd name="T4" fmla="*/ 15 w 27"/>
                  <a:gd name="T5" fmla="*/ 23 h 24"/>
                  <a:gd name="T6" fmla="*/ 12 w 27"/>
                  <a:gd name="T7" fmla="*/ 23 h 24"/>
                  <a:gd name="T8" fmla="*/ 11 w 27"/>
                  <a:gd name="T9" fmla="*/ 21 h 24"/>
                  <a:gd name="T10" fmla="*/ 9 w 27"/>
                  <a:gd name="T11" fmla="*/ 21 h 24"/>
                  <a:gd name="T12" fmla="*/ 7 w 27"/>
                  <a:gd name="T13" fmla="*/ 19 h 24"/>
                  <a:gd name="T14" fmla="*/ 5 w 27"/>
                  <a:gd name="T15" fmla="*/ 18 h 24"/>
                  <a:gd name="T16" fmla="*/ 2 w 27"/>
                  <a:gd name="T17" fmla="*/ 16 h 24"/>
                  <a:gd name="T18" fmla="*/ 0 w 27"/>
                  <a:gd name="T19" fmla="*/ 12 h 24"/>
                  <a:gd name="T20" fmla="*/ 0 w 27"/>
                  <a:gd name="T21" fmla="*/ 10 h 24"/>
                  <a:gd name="T22" fmla="*/ 0 w 27"/>
                  <a:gd name="T23" fmla="*/ 8 h 24"/>
                  <a:gd name="T24" fmla="*/ 0 w 27"/>
                  <a:gd name="T25" fmla="*/ 6 h 24"/>
                  <a:gd name="T26" fmla="*/ 0 w 27"/>
                  <a:gd name="T27" fmla="*/ 4 h 24"/>
                  <a:gd name="T28" fmla="*/ 2 w 27"/>
                  <a:gd name="T29" fmla="*/ 4 h 24"/>
                  <a:gd name="T30" fmla="*/ 5 w 27"/>
                  <a:gd name="T31" fmla="*/ 2 h 24"/>
                  <a:gd name="T32" fmla="*/ 7 w 27"/>
                  <a:gd name="T33" fmla="*/ 0 h 24"/>
                  <a:gd name="T34" fmla="*/ 9 w 27"/>
                  <a:gd name="T35" fmla="*/ 0 h 24"/>
                  <a:gd name="T36" fmla="*/ 11 w 27"/>
                  <a:gd name="T37" fmla="*/ 0 h 24"/>
                  <a:gd name="T38" fmla="*/ 12 w 27"/>
                  <a:gd name="T39" fmla="*/ 2 h 24"/>
                  <a:gd name="T40" fmla="*/ 15 w 27"/>
                  <a:gd name="T41" fmla="*/ 2 h 24"/>
                  <a:gd name="T42" fmla="*/ 17 w 27"/>
                  <a:gd name="T43" fmla="*/ 4 h 24"/>
                  <a:gd name="T44" fmla="*/ 21 w 27"/>
                  <a:gd name="T45" fmla="*/ 6 h 24"/>
                  <a:gd name="T46" fmla="*/ 24 w 27"/>
                  <a:gd name="T47" fmla="*/ 8 h 24"/>
                  <a:gd name="T48" fmla="*/ 24 w 27"/>
                  <a:gd name="T49" fmla="*/ 10 h 24"/>
                  <a:gd name="T50" fmla="*/ 26 w 27"/>
                  <a:gd name="T51" fmla="*/ 12 h 24"/>
                  <a:gd name="T52" fmla="*/ 26 w 27"/>
                  <a:gd name="T53" fmla="*/ 14 h 24"/>
                  <a:gd name="T54" fmla="*/ 26 w 27"/>
                  <a:gd name="T55" fmla="*/ 16 h 24"/>
                  <a:gd name="T56" fmla="*/ 26 w 27"/>
                  <a:gd name="T57" fmla="*/ 18 h 24"/>
                  <a:gd name="T58" fmla="*/ 26 w 27"/>
                  <a:gd name="T59" fmla="*/ 19 h 24"/>
                  <a:gd name="T60" fmla="*/ 24 w 27"/>
                  <a:gd name="T61" fmla="*/ 21 h 24"/>
                  <a:gd name="T62" fmla="*/ 21 w 27"/>
                  <a:gd name="T63" fmla="*/ 21 h 24"/>
                  <a:gd name="T64" fmla="*/ 19 w 27"/>
                  <a:gd name="T65" fmla="*/ 23 h 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 h="24">
                    <a:moveTo>
                      <a:pt x="19" y="23"/>
                    </a:moveTo>
                    <a:lnTo>
                      <a:pt x="17" y="23"/>
                    </a:lnTo>
                    <a:lnTo>
                      <a:pt x="15" y="23"/>
                    </a:lnTo>
                    <a:lnTo>
                      <a:pt x="12" y="23"/>
                    </a:lnTo>
                    <a:lnTo>
                      <a:pt x="11" y="21"/>
                    </a:lnTo>
                    <a:lnTo>
                      <a:pt x="9" y="21"/>
                    </a:lnTo>
                    <a:lnTo>
                      <a:pt x="7" y="19"/>
                    </a:lnTo>
                    <a:lnTo>
                      <a:pt x="5" y="18"/>
                    </a:lnTo>
                    <a:lnTo>
                      <a:pt x="2" y="16"/>
                    </a:lnTo>
                    <a:lnTo>
                      <a:pt x="0" y="12"/>
                    </a:lnTo>
                    <a:lnTo>
                      <a:pt x="0" y="10"/>
                    </a:lnTo>
                    <a:lnTo>
                      <a:pt x="0" y="8"/>
                    </a:lnTo>
                    <a:lnTo>
                      <a:pt x="0" y="6"/>
                    </a:lnTo>
                    <a:lnTo>
                      <a:pt x="0" y="4"/>
                    </a:lnTo>
                    <a:lnTo>
                      <a:pt x="2" y="4"/>
                    </a:lnTo>
                    <a:lnTo>
                      <a:pt x="5" y="2"/>
                    </a:lnTo>
                    <a:lnTo>
                      <a:pt x="7" y="0"/>
                    </a:lnTo>
                    <a:lnTo>
                      <a:pt x="9" y="0"/>
                    </a:lnTo>
                    <a:lnTo>
                      <a:pt x="11" y="0"/>
                    </a:lnTo>
                    <a:lnTo>
                      <a:pt x="12" y="2"/>
                    </a:lnTo>
                    <a:lnTo>
                      <a:pt x="15" y="2"/>
                    </a:lnTo>
                    <a:lnTo>
                      <a:pt x="17" y="4"/>
                    </a:lnTo>
                    <a:lnTo>
                      <a:pt x="21" y="6"/>
                    </a:lnTo>
                    <a:lnTo>
                      <a:pt x="24" y="8"/>
                    </a:lnTo>
                    <a:lnTo>
                      <a:pt x="24" y="10"/>
                    </a:lnTo>
                    <a:lnTo>
                      <a:pt x="26" y="12"/>
                    </a:lnTo>
                    <a:lnTo>
                      <a:pt x="26" y="14"/>
                    </a:lnTo>
                    <a:lnTo>
                      <a:pt x="26" y="16"/>
                    </a:lnTo>
                    <a:lnTo>
                      <a:pt x="26" y="18"/>
                    </a:lnTo>
                    <a:lnTo>
                      <a:pt x="26" y="19"/>
                    </a:lnTo>
                    <a:lnTo>
                      <a:pt x="24" y="21"/>
                    </a:lnTo>
                    <a:lnTo>
                      <a:pt x="21" y="21"/>
                    </a:lnTo>
                    <a:lnTo>
                      <a:pt x="19" y="23"/>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4314" name="Freeform 17">
                <a:extLst>
                  <a:ext uri="{FF2B5EF4-FFF2-40B4-BE49-F238E27FC236}">
                    <a16:creationId xmlns:a16="http://schemas.microsoft.com/office/drawing/2014/main" id="{616BF047-04C0-4A98-9D18-FE97F78AFF32}"/>
                  </a:ext>
                </a:extLst>
              </p:cNvPr>
              <p:cNvSpPr>
                <a:spLocks/>
              </p:cNvSpPr>
              <p:nvPr/>
            </p:nvSpPr>
            <p:spPr bwMode="auto">
              <a:xfrm>
                <a:off x="3227" y="1248"/>
                <a:ext cx="27" cy="24"/>
              </a:xfrm>
              <a:custGeom>
                <a:avLst/>
                <a:gdLst>
                  <a:gd name="T0" fmla="*/ 19 w 27"/>
                  <a:gd name="T1" fmla="*/ 23 h 24"/>
                  <a:gd name="T2" fmla="*/ 17 w 27"/>
                  <a:gd name="T3" fmla="*/ 23 h 24"/>
                  <a:gd name="T4" fmla="*/ 15 w 27"/>
                  <a:gd name="T5" fmla="*/ 23 h 24"/>
                  <a:gd name="T6" fmla="*/ 12 w 27"/>
                  <a:gd name="T7" fmla="*/ 23 h 24"/>
                  <a:gd name="T8" fmla="*/ 11 w 27"/>
                  <a:gd name="T9" fmla="*/ 21 h 24"/>
                  <a:gd name="T10" fmla="*/ 9 w 27"/>
                  <a:gd name="T11" fmla="*/ 21 h 24"/>
                  <a:gd name="T12" fmla="*/ 7 w 27"/>
                  <a:gd name="T13" fmla="*/ 19 h 24"/>
                  <a:gd name="T14" fmla="*/ 5 w 27"/>
                  <a:gd name="T15" fmla="*/ 18 h 24"/>
                  <a:gd name="T16" fmla="*/ 2 w 27"/>
                  <a:gd name="T17" fmla="*/ 16 h 24"/>
                  <a:gd name="T18" fmla="*/ 0 w 27"/>
                  <a:gd name="T19" fmla="*/ 12 h 24"/>
                  <a:gd name="T20" fmla="*/ 0 w 27"/>
                  <a:gd name="T21" fmla="*/ 10 h 24"/>
                  <a:gd name="T22" fmla="*/ 0 w 27"/>
                  <a:gd name="T23" fmla="*/ 8 h 24"/>
                  <a:gd name="T24" fmla="*/ 0 w 27"/>
                  <a:gd name="T25" fmla="*/ 6 h 24"/>
                  <a:gd name="T26" fmla="*/ 0 w 27"/>
                  <a:gd name="T27" fmla="*/ 4 h 24"/>
                  <a:gd name="T28" fmla="*/ 2 w 27"/>
                  <a:gd name="T29" fmla="*/ 4 h 24"/>
                  <a:gd name="T30" fmla="*/ 5 w 27"/>
                  <a:gd name="T31" fmla="*/ 2 h 24"/>
                  <a:gd name="T32" fmla="*/ 7 w 27"/>
                  <a:gd name="T33" fmla="*/ 0 h 24"/>
                  <a:gd name="T34" fmla="*/ 9 w 27"/>
                  <a:gd name="T35" fmla="*/ 0 h 24"/>
                  <a:gd name="T36" fmla="*/ 11 w 27"/>
                  <a:gd name="T37" fmla="*/ 0 h 24"/>
                  <a:gd name="T38" fmla="*/ 12 w 27"/>
                  <a:gd name="T39" fmla="*/ 2 h 24"/>
                  <a:gd name="T40" fmla="*/ 15 w 27"/>
                  <a:gd name="T41" fmla="*/ 2 h 24"/>
                  <a:gd name="T42" fmla="*/ 17 w 27"/>
                  <a:gd name="T43" fmla="*/ 4 h 24"/>
                  <a:gd name="T44" fmla="*/ 21 w 27"/>
                  <a:gd name="T45" fmla="*/ 6 h 24"/>
                  <a:gd name="T46" fmla="*/ 24 w 27"/>
                  <a:gd name="T47" fmla="*/ 8 h 24"/>
                  <a:gd name="T48" fmla="*/ 24 w 27"/>
                  <a:gd name="T49" fmla="*/ 10 h 24"/>
                  <a:gd name="T50" fmla="*/ 26 w 27"/>
                  <a:gd name="T51" fmla="*/ 12 h 24"/>
                  <a:gd name="T52" fmla="*/ 26 w 27"/>
                  <a:gd name="T53" fmla="*/ 14 h 24"/>
                  <a:gd name="T54" fmla="*/ 26 w 27"/>
                  <a:gd name="T55" fmla="*/ 16 h 24"/>
                  <a:gd name="T56" fmla="*/ 26 w 27"/>
                  <a:gd name="T57" fmla="*/ 18 h 24"/>
                  <a:gd name="T58" fmla="*/ 26 w 27"/>
                  <a:gd name="T59" fmla="*/ 19 h 24"/>
                  <a:gd name="T60" fmla="*/ 24 w 27"/>
                  <a:gd name="T61" fmla="*/ 21 h 24"/>
                  <a:gd name="T62" fmla="*/ 21 w 27"/>
                  <a:gd name="T63" fmla="*/ 21 h 24"/>
                  <a:gd name="T64" fmla="*/ 19 w 27"/>
                  <a:gd name="T65" fmla="*/ 23 h 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 h="24">
                    <a:moveTo>
                      <a:pt x="19" y="23"/>
                    </a:moveTo>
                    <a:lnTo>
                      <a:pt x="17" y="23"/>
                    </a:lnTo>
                    <a:lnTo>
                      <a:pt x="15" y="23"/>
                    </a:lnTo>
                    <a:lnTo>
                      <a:pt x="12" y="23"/>
                    </a:lnTo>
                    <a:lnTo>
                      <a:pt x="11" y="21"/>
                    </a:lnTo>
                    <a:lnTo>
                      <a:pt x="9" y="21"/>
                    </a:lnTo>
                    <a:lnTo>
                      <a:pt x="7" y="19"/>
                    </a:lnTo>
                    <a:lnTo>
                      <a:pt x="5" y="18"/>
                    </a:lnTo>
                    <a:lnTo>
                      <a:pt x="2" y="16"/>
                    </a:lnTo>
                    <a:lnTo>
                      <a:pt x="0" y="12"/>
                    </a:lnTo>
                    <a:lnTo>
                      <a:pt x="0" y="10"/>
                    </a:lnTo>
                    <a:lnTo>
                      <a:pt x="0" y="8"/>
                    </a:lnTo>
                    <a:lnTo>
                      <a:pt x="0" y="6"/>
                    </a:lnTo>
                    <a:lnTo>
                      <a:pt x="0" y="4"/>
                    </a:lnTo>
                    <a:lnTo>
                      <a:pt x="2" y="4"/>
                    </a:lnTo>
                    <a:lnTo>
                      <a:pt x="5" y="2"/>
                    </a:lnTo>
                    <a:lnTo>
                      <a:pt x="7" y="0"/>
                    </a:lnTo>
                    <a:lnTo>
                      <a:pt x="9" y="0"/>
                    </a:lnTo>
                    <a:lnTo>
                      <a:pt x="11" y="0"/>
                    </a:lnTo>
                    <a:lnTo>
                      <a:pt x="12" y="2"/>
                    </a:lnTo>
                    <a:lnTo>
                      <a:pt x="15" y="2"/>
                    </a:lnTo>
                    <a:lnTo>
                      <a:pt x="17" y="4"/>
                    </a:lnTo>
                    <a:lnTo>
                      <a:pt x="21" y="6"/>
                    </a:lnTo>
                    <a:lnTo>
                      <a:pt x="24" y="8"/>
                    </a:lnTo>
                    <a:lnTo>
                      <a:pt x="24" y="10"/>
                    </a:lnTo>
                    <a:lnTo>
                      <a:pt x="26" y="12"/>
                    </a:lnTo>
                    <a:lnTo>
                      <a:pt x="26" y="14"/>
                    </a:lnTo>
                    <a:lnTo>
                      <a:pt x="26" y="16"/>
                    </a:lnTo>
                    <a:lnTo>
                      <a:pt x="26" y="18"/>
                    </a:lnTo>
                    <a:lnTo>
                      <a:pt x="26" y="19"/>
                    </a:lnTo>
                    <a:lnTo>
                      <a:pt x="24" y="21"/>
                    </a:lnTo>
                    <a:lnTo>
                      <a:pt x="21" y="21"/>
                    </a:lnTo>
                    <a:lnTo>
                      <a:pt x="19" y="2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4315" name="Freeform 18">
                <a:extLst>
                  <a:ext uri="{FF2B5EF4-FFF2-40B4-BE49-F238E27FC236}">
                    <a16:creationId xmlns:a16="http://schemas.microsoft.com/office/drawing/2014/main" id="{44EEFB71-AEFF-4465-A4EC-B37A9F7BDD0E}"/>
                  </a:ext>
                </a:extLst>
              </p:cNvPr>
              <p:cNvSpPr>
                <a:spLocks/>
              </p:cNvSpPr>
              <p:nvPr/>
            </p:nvSpPr>
            <p:spPr bwMode="auto">
              <a:xfrm>
                <a:off x="3075" y="1354"/>
                <a:ext cx="90" cy="78"/>
              </a:xfrm>
              <a:custGeom>
                <a:avLst/>
                <a:gdLst>
                  <a:gd name="T0" fmla="*/ 89 w 90"/>
                  <a:gd name="T1" fmla="*/ 77 h 78"/>
                  <a:gd name="T2" fmla="*/ 84 w 90"/>
                  <a:gd name="T3" fmla="*/ 77 h 78"/>
                  <a:gd name="T4" fmla="*/ 76 w 90"/>
                  <a:gd name="T5" fmla="*/ 75 h 78"/>
                  <a:gd name="T6" fmla="*/ 65 w 90"/>
                  <a:gd name="T7" fmla="*/ 73 h 78"/>
                  <a:gd name="T8" fmla="*/ 50 w 90"/>
                  <a:gd name="T9" fmla="*/ 67 h 78"/>
                  <a:gd name="T10" fmla="*/ 41 w 90"/>
                  <a:gd name="T11" fmla="*/ 63 h 78"/>
                  <a:gd name="T12" fmla="*/ 32 w 90"/>
                  <a:gd name="T13" fmla="*/ 57 h 78"/>
                  <a:gd name="T14" fmla="*/ 26 w 90"/>
                  <a:gd name="T15" fmla="*/ 52 h 78"/>
                  <a:gd name="T16" fmla="*/ 19 w 90"/>
                  <a:gd name="T17" fmla="*/ 44 h 78"/>
                  <a:gd name="T18" fmla="*/ 13 w 90"/>
                  <a:gd name="T19" fmla="*/ 34 h 78"/>
                  <a:gd name="T20" fmla="*/ 8 w 90"/>
                  <a:gd name="T21" fmla="*/ 25 h 78"/>
                  <a:gd name="T22" fmla="*/ 5 w 90"/>
                  <a:gd name="T23" fmla="*/ 13 h 78"/>
                  <a:gd name="T24" fmla="*/ 0 w 90"/>
                  <a:gd name="T25" fmla="*/ 0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89" y="77"/>
                    </a:moveTo>
                    <a:lnTo>
                      <a:pt x="84" y="77"/>
                    </a:lnTo>
                    <a:lnTo>
                      <a:pt x="76" y="75"/>
                    </a:lnTo>
                    <a:lnTo>
                      <a:pt x="65" y="73"/>
                    </a:lnTo>
                    <a:lnTo>
                      <a:pt x="50" y="67"/>
                    </a:lnTo>
                    <a:lnTo>
                      <a:pt x="41" y="63"/>
                    </a:lnTo>
                    <a:lnTo>
                      <a:pt x="32" y="57"/>
                    </a:lnTo>
                    <a:lnTo>
                      <a:pt x="26" y="52"/>
                    </a:lnTo>
                    <a:lnTo>
                      <a:pt x="19" y="44"/>
                    </a:lnTo>
                    <a:lnTo>
                      <a:pt x="13" y="34"/>
                    </a:lnTo>
                    <a:lnTo>
                      <a:pt x="8" y="25"/>
                    </a:lnTo>
                    <a:lnTo>
                      <a:pt x="5" y="13"/>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4316" name="Freeform 19">
                <a:extLst>
                  <a:ext uri="{FF2B5EF4-FFF2-40B4-BE49-F238E27FC236}">
                    <a16:creationId xmlns:a16="http://schemas.microsoft.com/office/drawing/2014/main" id="{4C182E0C-2194-4F48-8D73-FB707356D17B}"/>
                  </a:ext>
                </a:extLst>
              </p:cNvPr>
              <p:cNvSpPr>
                <a:spLocks/>
              </p:cNvSpPr>
              <p:nvPr/>
            </p:nvSpPr>
            <p:spPr bwMode="auto">
              <a:xfrm>
                <a:off x="3055" y="1452"/>
                <a:ext cx="247" cy="127"/>
              </a:xfrm>
              <a:custGeom>
                <a:avLst/>
                <a:gdLst>
                  <a:gd name="T0" fmla="*/ 246 w 247"/>
                  <a:gd name="T1" fmla="*/ 117 h 127"/>
                  <a:gd name="T2" fmla="*/ 244 w 247"/>
                  <a:gd name="T3" fmla="*/ 119 h 127"/>
                  <a:gd name="T4" fmla="*/ 237 w 247"/>
                  <a:gd name="T5" fmla="*/ 121 h 127"/>
                  <a:gd name="T6" fmla="*/ 227 w 247"/>
                  <a:gd name="T7" fmla="*/ 124 h 127"/>
                  <a:gd name="T8" fmla="*/ 211 w 247"/>
                  <a:gd name="T9" fmla="*/ 126 h 127"/>
                  <a:gd name="T10" fmla="*/ 194 w 247"/>
                  <a:gd name="T11" fmla="*/ 126 h 127"/>
                  <a:gd name="T12" fmla="*/ 175 w 247"/>
                  <a:gd name="T13" fmla="*/ 124 h 127"/>
                  <a:gd name="T14" fmla="*/ 151 w 247"/>
                  <a:gd name="T15" fmla="*/ 119 h 127"/>
                  <a:gd name="T16" fmla="*/ 127 w 247"/>
                  <a:gd name="T17" fmla="*/ 107 h 127"/>
                  <a:gd name="T18" fmla="*/ 103 w 247"/>
                  <a:gd name="T19" fmla="*/ 94 h 127"/>
                  <a:gd name="T20" fmla="*/ 83 w 247"/>
                  <a:gd name="T21" fmla="*/ 82 h 127"/>
                  <a:gd name="T22" fmla="*/ 68 w 247"/>
                  <a:gd name="T23" fmla="*/ 71 h 127"/>
                  <a:gd name="T24" fmla="*/ 54 w 247"/>
                  <a:gd name="T25" fmla="*/ 59 h 127"/>
                  <a:gd name="T26" fmla="*/ 44 w 247"/>
                  <a:gd name="T27" fmla="*/ 50 h 127"/>
                  <a:gd name="T28" fmla="*/ 37 w 247"/>
                  <a:gd name="T29" fmla="*/ 40 h 127"/>
                  <a:gd name="T30" fmla="*/ 33 w 247"/>
                  <a:gd name="T31" fmla="*/ 32 h 127"/>
                  <a:gd name="T32" fmla="*/ 28 w 247"/>
                  <a:gd name="T33" fmla="*/ 25 h 127"/>
                  <a:gd name="T34" fmla="*/ 28 w 247"/>
                  <a:gd name="T35" fmla="*/ 17 h 127"/>
                  <a:gd name="T36" fmla="*/ 28 w 247"/>
                  <a:gd name="T37" fmla="*/ 11 h 127"/>
                  <a:gd name="T38" fmla="*/ 31 w 247"/>
                  <a:gd name="T39" fmla="*/ 7 h 127"/>
                  <a:gd name="T40" fmla="*/ 33 w 247"/>
                  <a:gd name="T41" fmla="*/ 3 h 127"/>
                  <a:gd name="T42" fmla="*/ 40 w 247"/>
                  <a:gd name="T43" fmla="*/ 2 h 127"/>
                  <a:gd name="T44" fmla="*/ 46 w 247"/>
                  <a:gd name="T45" fmla="*/ 0 h 127"/>
                  <a:gd name="T46" fmla="*/ 54 w 247"/>
                  <a:gd name="T47" fmla="*/ 0 h 127"/>
                  <a:gd name="T48" fmla="*/ 63 w 247"/>
                  <a:gd name="T49" fmla="*/ 2 h 127"/>
                  <a:gd name="T50" fmla="*/ 61 w 247"/>
                  <a:gd name="T51" fmla="*/ 2 h 127"/>
                  <a:gd name="T52" fmla="*/ 57 w 247"/>
                  <a:gd name="T53" fmla="*/ 2 h 127"/>
                  <a:gd name="T54" fmla="*/ 49 w 247"/>
                  <a:gd name="T55" fmla="*/ 3 h 127"/>
                  <a:gd name="T56" fmla="*/ 40 w 247"/>
                  <a:gd name="T57" fmla="*/ 7 h 127"/>
                  <a:gd name="T58" fmla="*/ 28 w 247"/>
                  <a:gd name="T59" fmla="*/ 9 h 127"/>
                  <a:gd name="T60" fmla="*/ 18 w 247"/>
                  <a:gd name="T61" fmla="*/ 13 h 127"/>
                  <a:gd name="T62" fmla="*/ 9 w 247"/>
                  <a:gd name="T63" fmla="*/ 19 h 127"/>
                  <a:gd name="T64" fmla="*/ 0 w 247"/>
                  <a:gd name="T65" fmla="*/ 25 h 1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47" h="127">
                    <a:moveTo>
                      <a:pt x="246" y="117"/>
                    </a:moveTo>
                    <a:lnTo>
                      <a:pt x="244" y="119"/>
                    </a:lnTo>
                    <a:lnTo>
                      <a:pt x="237" y="121"/>
                    </a:lnTo>
                    <a:lnTo>
                      <a:pt x="227" y="124"/>
                    </a:lnTo>
                    <a:lnTo>
                      <a:pt x="211" y="126"/>
                    </a:lnTo>
                    <a:lnTo>
                      <a:pt x="194" y="126"/>
                    </a:lnTo>
                    <a:lnTo>
                      <a:pt x="175" y="124"/>
                    </a:lnTo>
                    <a:lnTo>
                      <a:pt x="151" y="119"/>
                    </a:lnTo>
                    <a:lnTo>
                      <a:pt x="127" y="107"/>
                    </a:lnTo>
                    <a:lnTo>
                      <a:pt x="103" y="94"/>
                    </a:lnTo>
                    <a:lnTo>
                      <a:pt x="83" y="82"/>
                    </a:lnTo>
                    <a:lnTo>
                      <a:pt x="68" y="71"/>
                    </a:lnTo>
                    <a:lnTo>
                      <a:pt x="54" y="59"/>
                    </a:lnTo>
                    <a:lnTo>
                      <a:pt x="44" y="50"/>
                    </a:lnTo>
                    <a:lnTo>
                      <a:pt x="37" y="40"/>
                    </a:lnTo>
                    <a:lnTo>
                      <a:pt x="33" y="32"/>
                    </a:lnTo>
                    <a:lnTo>
                      <a:pt x="28" y="25"/>
                    </a:lnTo>
                    <a:lnTo>
                      <a:pt x="28" y="17"/>
                    </a:lnTo>
                    <a:lnTo>
                      <a:pt x="28" y="11"/>
                    </a:lnTo>
                    <a:lnTo>
                      <a:pt x="31" y="7"/>
                    </a:lnTo>
                    <a:lnTo>
                      <a:pt x="33" y="3"/>
                    </a:lnTo>
                    <a:lnTo>
                      <a:pt x="40" y="2"/>
                    </a:lnTo>
                    <a:lnTo>
                      <a:pt x="46" y="0"/>
                    </a:lnTo>
                    <a:lnTo>
                      <a:pt x="54" y="0"/>
                    </a:lnTo>
                    <a:lnTo>
                      <a:pt x="63" y="2"/>
                    </a:lnTo>
                    <a:lnTo>
                      <a:pt x="61" y="2"/>
                    </a:lnTo>
                    <a:lnTo>
                      <a:pt x="57" y="2"/>
                    </a:lnTo>
                    <a:lnTo>
                      <a:pt x="49" y="3"/>
                    </a:lnTo>
                    <a:lnTo>
                      <a:pt x="40" y="7"/>
                    </a:lnTo>
                    <a:lnTo>
                      <a:pt x="28" y="9"/>
                    </a:lnTo>
                    <a:lnTo>
                      <a:pt x="18" y="13"/>
                    </a:lnTo>
                    <a:lnTo>
                      <a:pt x="9" y="19"/>
                    </a:lnTo>
                    <a:lnTo>
                      <a:pt x="0" y="2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4317" name="Freeform 20">
                <a:extLst>
                  <a:ext uri="{FF2B5EF4-FFF2-40B4-BE49-F238E27FC236}">
                    <a16:creationId xmlns:a16="http://schemas.microsoft.com/office/drawing/2014/main" id="{993932E5-AA25-4432-826B-CC8662029652}"/>
                  </a:ext>
                </a:extLst>
              </p:cNvPr>
              <p:cNvSpPr>
                <a:spLocks/>
              </p:cNvSpPr>
              <p:nvPr/>
            </p:nvSpPr>
            <p:spPr bwMode="auto">
              <a:xfrm>
                <a:off x="3130" y="1619"/>
                <a:ext cx="105" cy="17"/>
              </a:xfrm>
              <a:custGeom>
                <a:avLst/>
                <a:gdLst>
                  <a:gd name="T0" fmla="*/ 104 w 105"/>
                  <a:gd name="T1" fmla="*/ 4 h 17"/>
                  <a:gd name="T2" fmla="*/ 102 w 105"/>
                  <a:gd name="T3" fmla="*/ 4 h 17"/>
                  <a:gd name="T4" fmla="*/ 95 w 105"/>
                  <a:gd name="T5" fmla="*/ 7 h 17"/>
                  <a:gd name="T6" fmla="*/ 86 w 105"/>
                  <a:gd name="T7" fmla="*/ 13 h 17"/>
                  <a:gd name="T8" fmla="*/ 76 w 105"/>
                  <a:gd name="T9" fmla="*/ 16 h 17"/>
                  <a:gd name="T10" fmla="*/ 60 w 105"/>
                  <a:gd name="T11" fmla="*/ 16 h 17"/>
                  <a:gd name="T12" fmla="*/ 43 w 105"/>
                  <a:gd name="T13" fmla="*/ 16 h 17"/>
                  <a:gd name="T14" fmla="*/ 24 w 105"/>
                  <a:gd name="T15" fmla="*/ 10 h 17"/>
                  <a:gd name="T16" fmla="*/ 0 w 105"/>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 h="17">
                    <a:moveTo>
                      <a:pt x="104" y="4"/>
                    </a:moveTo>
                    <a:lnTo>
                      <a:pt x="102" y="4"/>
                    </a:lnTo>
                    <a:lnTo>
                      <a:pt x="95" y="7"/>
                    </a:lnTo>
                    <a:lnTo>
                      <a:pt x="86" y="13"/>
                    </a:lnTo>
                    <a:lnTo>
                      <a:pt x="76" y="16"/>
                    </a:lnTo>
                    <a:lnTo>
                      <a:pt x="60" y="16"/>
                    </a:lnTo>
                    <a:lnTo>
                      <a:pt x="43" y="16"/>
                    </a:lnTo>
                    <a:lnTo>
                      <a:pt x="24" y="1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4318" name="Freeform 21">
                <a:extLst>
                  <a:ext uri="{FF2B5EF4-FFF2-40B4-BE49-F238E27FC236}">
                    <a16:creationId xmlns:a16="http://schemas.microsoft.com/office/drawing/2014/main" id="{DEBEFC9A-89D6-4096-84A6-30E7E8D9F983}"/>
                  </a:ext>
                </a:extLst>
              </p:cNvPr>
              <p:cNvSpPr>
                <a:spLocks/>
              </p:cNvSpPr>
              <p:nvPr/>
            </p:nvSpPr>
            <p:spPr bwMode="auto">
              <a:xfrm>
                <a:off x="3083" y="1233"/>
                <a:ext cx="48" cy="30"/>
              </a:xfrm>
              <a:custGeom>
                <a:avLst/>
                <a:gdLst>
                  <a:gd name="T0" fmla="*/ 16 w 48"/>
                  <a:gd name="T1" fmla="*/ 29 h 30"/>
                  <a:gd name="T2" fmla="*/ 47 w 48"/>
                  <a:gd name="T3" fmla="*/ 13 h 30"/>
                  <a:gd name="T4" fmla="*/ 33 w 48"/>
                  <a:gd name="T5" fmla="*/ 0 h 30"/>
                  <a:gd name="T6" fmla="*/ 0 w 48"/>
                  <a:gd name="T7" fmla="*/ 21 h 30"/>
                  <a:gd name="T8" fmla="*/ 16 w 48"/>
                  <a:gd name="T9" fmla="*/ 29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0">
                    <a:moveTo>
                      <a:pt x="16" y="29"/>
                    </a:moveTo>
                    <a:lnTo>
                      <a:pt x="47" y="13"/>
                    </a:lnTo>
                    <a:lnTo>
                      <a:pt x="33" y="0"/>
                    </a:lnTo>
                    <a:lnTo>
                      <a:pt x="0" y="21"/>
                    </a:lnTo>
                    <a:lnTo>
                      <a:pt x="16" y="29"/>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4319" name="Freeform 22">
                <a:extLst>
                  <a:ext uri="{FF2B5EF4-FFF2-40B4-BE49-F238E27FC236}">
                    <a16:creationId xmlns:a16="http://schemas.microsoft.com/office/drawing/2014/main" id="{3466A30A-57A5-469C-A91B-5D972586EFFB}"/>
                  </a:ext>
                </a:extLst>
              </p:cNvPr>
              <p:cNvSpPr>
                <a:spLocks/>
              </p:cNvSpPr>
              <p:nvPr/>
            </p:nvSpPr>
            <p:spPr bwMode="auto">
              <a:xfrm>
                <a:off x="3083" y="1233"/>
                <a:ext cx="48" cy="30"/>
              </a:xfrm>
              <a:custGeom>
                <a:avLst/>
                <a:gdLst>
                  <a:gd name="T0" fmla="*/ 16 w 48"/>
                  <a:gd name="T1" fmla="*/ 29 h 30"/>
                  <a:gd name="T2" fmla="*/ 47 w 48"/>
                  <a:gd name="T3" fmla="*/ 13 h 30"/>
                  <a:gd name="T4" fmla="*/ 33 w 48"/>
                  <a:gd name="T5" fmla="*/ 0 h 30"/>
                  <a:gd name="T6" fmla="*/ 0 w 48"/>
                  <a:gd name="T7" fmla="*/ 21 h 30"/>
                  <a:gd name="T8" fmla="*/ 16 w 48"/>
                  <a:gd name="T9" fmla="*/ 29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0">
                    <a:moveTo>
                      <a:pt x="16" y="29"/>
                    </a:moveTo>
                    <a:lnTo>
                      <a:pt x="47" y="13"/>
                    </a:lnTo>
                    <a:lnTo>
                      <a:pt x="33" y="0"/>
                    </a:lnTo>
                    <a:lnTo>
                      <a:pt x="0" y="21"/>
                    </a:lnTo>
                    <a:lnTo>
                      <a:pt x="16" y="2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4320" name="Freeform 23">
                <a:extLst>
                  <a:ext uri="{FF2B5EF4-FFF2-40B4-BE49-F238E27FC236}">
                    <a16:creationId xmlns:a16="http://schemas.microsoft.com/office/drawing/2014/main" id="{421B7176-8A58-4593-A86E-D462074F8551}"/>
                  </a:ext>
                </a:extLst>
              </p:cNvPr>
              <p:cNvSpPr>
                <a:spLocks/>
              </p:cNvSpPr>
              <p:nvPr/>
            </p:nvSpPr>
            <p:spPr bwMode="auto">
              <a:xfrm>
                <a:off x="3296" y="1225"/>
                <a:ext cx="51" cy="36"/>
              </a:xfrm>
              <a:custGeom>
                <a:avLst/>
                <a:gdLst>
                  <a:gd name="T0" fmla="*/ 24 w 51"/>
                  <a:gd name="T1" fmla="*/ 35 h 36"/>
                  <a:gd name="T2" fmla="*/ 50 w 51"/>
                  <a:gd name="T3" fmla="*/ 25 h 36"/>
                  <a:gd name="T4" fmla="*/ 20 w 51"/>
                  <a:gd name="T5" fmla="*/ 0 h 36"/>
                  <a:gd name="T6" fmla="*/ 0 w 51"/>
                  <a:gd name="T7" fmla="*/ 12 h 36"/>
                  <a:gd name="T8" fmla="*/ 24 w 51"/>
                  <a:gd name="T9" fmla="*/ 35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36">
                    <a:moveTo>
                      <a:pt x="24" y="35"/>
                    </a:moveTo>
                    <a:lnTo>
                      <a:pt x="50" y="25"/>
                    </a:lnTo>
                    <a:lnTo>
                      <a:pt x="20" y="0"/>
                    </a:lnTo>
                    <a:lnTo>
                      <a:pt x="0" y="12"/>
                    </a:lnTo>
                    <a:lnTo>
                      <a:pt x="24" y="35"/>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4321" name="Freeform 24">
                <a:extLst>
                  <a:ext uri="{FF2B5EF4-FFF2-40B4-BE49-F238E27FC236}">
                    <a16:creationId xmlns:a16="http://schemas.microsoft.com/office/drawing/2014/main" id="{5FC9031D-7784-4A74-A73D-82DD580548DD}"/>
                  </a:ext>
                </a:extLst>
              </p:cNvPr>
              <p:cNvSpPr>
                <a:spLocks/>
              </p:cNvSpPr>
              <p:nvPr/>
            </p:nvSpPr>
            <p:spPr bwMode="auto">
              <a:xfrm>
                <a:off x="3296" y="1225"/>
                <a:ext cx="51" cy="36"/>
              </a:xfrm>
              <a:custGeom>
                <a:avLst/>
                <a:gdLst>
                  <a:gd name="T0" fmla="*/ 24 w 51"/>
                  <a:gd name="T1" fmla="*/ 35 h 36"/>
                  <a:gd name="T2" fmla="*/ 50 w 51"/>
                  <a:gd name="T3" fmla="*/ 25 h 36"/>
                  <a:gd name="T4" fmla="*/ 20 w 51"/>
                  <a:gd name="T5" fmla="*/ 0 h 36"/>
                  <a:gd name="T6" fmla="*/ 0 w 51"/>
                  <a:gd name="T7" fmla="*/ 12 h 36"/>
                  <a:gd name="T8" fmla="*/ 24 w 51"/>
                  <a:gd name="T9" fmla="*/ 35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36">
                    <a:moveTo>
                      <a:pt x="24" y="35"/>
                    </a:moveTo>
                    <a:lnTo>
                      <a:pt x="50" y="25"/>
                    </a:lnTo>
                    <a:lnTo>
                      <a:pt x="20" y="0"/>
                    </a:lnTo>
                    <a:lnTo>
                      <a:pt x="0" y="12"/>
                    </a:lnTo>
                    <a:lnTo>
                      <a:pt x="24" y="3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4322" name="Freeform 25">
                <a:extLst>
                  <a:ext uri="{FF2B5EF4-FFF2-40B4-BE49-F238E27FC236}">
                    <a16:creationId xmlns:a16="http://schemas.microsoft.com/office/drawing/2014/main" id="{65163497-8482-4670-8082-5DB015B88B7E}"/>
                  </a:ext>
                </a:extLst>
              </p:cNvPr>
              <p:cNvSpPr>
                <a:spLocks/>
              </p:cNvSpPr>
              <p:nvPr/>
            </p:nvSpPr>
            <p:spPr bwMode="auto">
              <a:xfrm>
                <a:off x="2775" y="1126"/>
                <a:ext cx="332" cy="146"/>
              </a:xfrm>
              <a:custGeom>
                <a:avLst/>
                <a:gdLst>
                  <a:gd name="T0" fmla="*/ 270 w 332"/>
                  <a:gd name="T1" fmla="*/ 9 h 146"/>
                  <a:gd name="T2" fmla="*/ 265 w 332"/>
                  <a:gd name="T3" fmla="*/ 9 h 146"/>
                  <a:gd name="T4" fmla="*/ 256 w 332"/>
                  <a:gd name="T5" fmla="*/ 7 h 146"/>
                  <a:gd name="T6" fmla="*/ 244 w 332"/>
                  <a:gd name="T7" fmla="*/ 5 h 146"/>
                  <a:gd name="T8" fmla="*/ 226 w 332"/>
                  <a:gd name="T9" fmla="*/ 3 h 146"/>
                  <a:gd name="T10" fmla="*/ 206 w 332"/>
                  <a:gd name="T11" fmla="*/ 1 h 146"/>
                  <a:gd name="T12" fmla="*/ 185 w 332"/>
                  <a:gd name="T13" fmla="*/ 0 h 146"/>
                  <a:gd name="T14" fmla="*/ 163 w 332"/>
                  <a:gd name="T15" fmla="*/ 0 h 146"/>
                  <a:gd name="T16" fmla="*/ 144 w 332"/>
                  <a:gd name="T17" fmla="*/ 0 h 146"/>
                  <a:gd name="T18" fmla="*/ 124 w 332"/>
                  <a:gd name="T19" fmla="*/ 1 h 146"/>
                  <a:gd name="T20" fmla="*/ 104 w 332"/>
                  <a:gd name="T21" fmla="*/ 3 h 146"/>
                  <a:gd name="T22" fmla="*/ 85 w 332"/>
                  <a:gd name="T23" fmla="*/ 5 h 146"/>
                  <a:gd name="T24" fmla="*/ 66 w 332"/>
                  <a:gd name="T25" fmla="*/ 11 h 146"/>
                  <a:gd name="T26" fmla="*/ 48 w 332"/>
                  <a:gd name="T27" fmla="*/ 15 h 146"/>
                  <a:gd name="T28" fmla="*/ 33 w 332"/>
                  <a:gd name="T29" fmla="*/ 23 h 146"/>
                  <a:gd name="T30" fmla="*/ 22 w 332"/>
                  <a:gd name="T31" fmla="*/ 30 h 146"/>
                  <a:gd name="T32" fmla="*/ 12 w 332"/>
                  <a:gd name="T33" fmla="*/ 38 h 146"/>
                  <a:gd name="T34" fmla="*/ 7 w 332"/>
                  <a:gd name="T35" fmla="*/ 49 h 146"/>
                  <a:gd name="T36" fmla="*/ 2 w 332"/>
                  <a:gd name="T37" fmla="*/ 63 h 146"/>
                  <a:gd name="T38" fmla="*/ 0 w 332"/>
                  <a:gd name="T39" fmla="*/ 76 h 146"/>
                  <a:gd name="T40" fmla="*/ 2 w 332"/>
                  <a:gd name="T41" fmla="*/ 90 h 146"/>
                  <a:gd name="T42" fmla="*/ 7 w 332"/>
                  <a:gd name="T43" fmla="*/ 105 h 146"/>
                  <a:gd name="T44" fmla="*/ 15 w 332"/>
                  <a:gd name="T45" fmla="*/ 120 h 146"/>
                  <a:gd name="T46" fmla="*/ 19 w 332"/>
                  <a:gd name="T47" fmla="*/ 126 h 146"/>
                  <a:gd name="T48" fmla="*/ 28 w 332"/>
                  <a:gd name="T49" fmla="*/ 134 h 146"/>
                  <a:gd name="T50" fmla="*/ 37 w 332"/>
                  <a:gd name="T51" fmla="*/ 140 h 146"/>
                  <a:gd name="T52" fmla="*/ 45 w 332"/>
                  <a:gd name="T53" fmla="*/ 145 h 146"/>
                  <a:gd name="T54" fmla="*/ 50 w 332"/>
                  <a:gd name="T55" fmla="*/ 143 h 146"/>
                  <a:gd name="T56" fmla="*/ 59 w 332"/>
                  <a:gd name="T57" fmla="*/ 136 h 146"/>
                  <a:gd name="T58" fmla="*/ 76 w 332"/>
                  <a:gd name="T59" fmla="*/ 128 h 146"/>
                  <a:gd name="T60" fmla="*/ 100 w 332"/>
                  <a:gd name="T61" fmla="*/ 117 h 146"/>
                  <a:gd name="T62" fmla="*/ 130 w 332"/>
                  <a:gd name="T63" fmla="*/ 105 h 146"/>
                  <a:gd name="T64" fmla="*/ 168 w 332"/>
                  <a:gd name="T65" fmla="*/ 94 h 146"/>
                  <a:gd name="T66" fmla="*/ 211 w 332"/>
                  <a:gd name="T67" fmla="*/ 84 h 146"/>
                  <a:gd name="T68" fmla="*/ 263 w 332"/>
                  <a:gd name="T69" fmla="*/ 74 h 146"/>
                  <a:gd name="T70" fmla="*/ 287 w 332"/>
                  <a:gd name="T71" fmla="*/ 72 h 146"/>
                  <a:gd name="T72" fmla="*/ 306 w 332"/>
                  <a:gd name="T73" fmla="*/ 69 h 146"/>
                  <a:gd name="T74" fmla="*/ 320 w 332"/>
                  <a:gd name="T75" fmla="*/ 63 h 146"/>
                  <a:gd name="T76" fmla="*/ 326 w 332"/>
                  <a:gd name="T77" fmla="*/ 57 h 146"/>
                  <a:gd name="T78" fmla="*/ 331 w 332"/>
                  <a:gd name="T79" fmla="*/ 53 h 146"/>
                  <a:gd name="T80" fmla="*/ 331 w 332"/>
                  <a:gd name="T81" fmla="*/ 47 h 146"/>
                  <a:gd name="T82" fmla="*/ 329 w 332"/>
                  <a:gd name="T83" fmla="*/ 42 h 146"/>
                  <a:gd name="T84" fmla="*/ 322 w 332"/>
                  <a:gd name="T85" fmla="*/ 36 h 146"/>
                  <a:gd name="T86" fmla="*/ 306 w 332"/>
                  <a:gd name="T87" fmla="*/ 26 h 146"/>
                  <a:gd name="T88" fmla="*/ 289 w 332"/>
                  <a:gd name="T89" fmla="*/ 17 h 146"/>
                  <a:gd name="T90" fmla="*/ 277 w 332"/>
                  <a:gd name="T91" fmla="*/ 11 h 146"/>
                  <a:gd name="T92" fmla="*/ 270 w 332"/>
                  <a:gd name="T93" fmla="*/ 9 h 14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32" h="146">
                    <a:moveTo>
                      <a:pt x="270" y="9"/>
                    </a:moveTo>
                    <a:lnTo>
                      <a:pt x="265" y="9"/>
                    </a:lnTo>
                    <a:lnTo>
                      <a:pt x="256" y="7"/>
                    </a:lnTo>
                    <a:lnTo>
                      <a:pt x="244" y="5"/>
                    </a:lnTo>
                    <a:lnTo>
                      <a:pt x="226" y="3"/>
                    </a:lnTo>
                    <a:lnTo>
                      <a:pt x="206" y="1"/>
                    </a:lnTo>
                    <a:lnTo>
                      <a:pt x="185" y="0"/>
                    </a:lnTo>
                    <a:lnTo>
                      <a:pt x="163" y="0"/>
                    </a:lnTo>
                    <a:lnTo>
                      <a:pt x="144" y="0"/>
                    </a:lnTo>
                    <a:lnTo>
                      <a:pt x="124" y="1"/>
                    </a:lnTo>
                    <a:lnTo>
                      <a:pt x="104" y="3"/>
                    </a:lnTo>
                    <a:lnTo>
                      <a:pt x="85" y="5"/>
                    </a:lnTo>
                    <a:lnTo>
                      <a:pt x="66" y="11"/>
                    </a:lnTo>
                    <a:lnTo>
                      <a:pt x="48" y="15"/>
                    </a:lnTo>
                    <a:lnTo>
                      <a:pt x="33" y="23"/>
                    </a:lnTo>
                    <a:lnTo>
                      <a:pt x="22" y="30"/>
                    </a:lnTo>
                    <a:lnTo>
                      <a:pt x="12" y="38"/>
                    </a:lnTo>
                    <a:lnTo>
                      <a:pt x="7" y="49"/>
                    </a:lnTo>
                    <a:lnTo>
                      <a:pt x="2" y="63"/>
                    </a:lnTo>
                    <a:lnTo>
                      <a:pt x="0" y="76"/>
                    </a:lnTo>
                    <a:lnTo>
                      <a:pt x="2" y="90"/>
                    </a:lnTo>
                    <a:lnTo>
                      <a:pt x="7" y="105"/>
                    </a:lnTo>
                    <a:lnTo>
                      <a:pt x="15" y="120"/>
                    </a:lnTo>
                    <a:lnTo>
                      <a:pt x="19" y="126"/>
                    </a:lnTo>
                    <a:lnTo>
                      <a:pt x="28" y="134"/>
                    </a:lnTo>
                    <a:lnTo>
                      <a:pt x="37" y="140"/>
                    </a:lnTo>
                    <a:lnTo>
                      <a:pt x="45" y="145"/>
                    </a:lnTo>
                    <a:lnTo>
                      <a:pt x="50" y="143"/>
                    </a:lnTo>
                    <a:lnTo>
                      <a:pt x="59" y="136"/>
                    </a:lnTo>
                    <a:lnTo>
                      <a:pt x="76" y="128"/>
                    </a:lnTo>
                    <a:lnTo>
                      <a:pt x="100" y="117"/>
                    </a:lnTo>
                    <a:lnTo>
                      <a:pt x="130" y="105"/>
                    </a:lnTo>
                    <a:lnTo>
                      <a:pt x="168" y="94"/>
                    </a:lnTo>
                    <a:lnTo>
                      <a:pt x="211" y="84"/>
                    </a:lnTo>
                    <a:lnTo>
                      <a:pt x="263" y="74"/>
                    </a:lnTo>
                    <a:lnTo>
                      <a:pt x="287" y="72"/>
                    </a:lnTo>
                    <a:lnTo>
                      <a:pt x="306" y="69"/>
                    </a:lnTo>
                    <a:lnTo>
                      <a:pt x="320" y="63"/>
                    </a:lnTo>
                    <a:lnTo>
                      <a:pt x="326" y="57"/>
                    </a:lnTo>
                    <a:lnTo>
                      <a:pt x="331" y="53"/>
                    </a:lnTo>
                    <a:lnTo>
                      <a:pt x="331" y="47"/>
                    </a:lnTo>
                    <a:lnTo>
                      <a:pt x="329" y="42"/>
                    </a:lnTo>
                    <a:lnTo>
                      <a:pt x="322" y="36"/>
                    </a:lnTo>
                    <a:lnTo>
                      <a:pt x="306" y="26"/>
                    </a:lnTo>
                    <a:lnTo>
                      <a:pt x="289" y="17"/>
                    </a:lnTo>
                    <a:lnTo>
                      <a:pt x="277" y="11"/>
                    </a:lnTo>
                    <a:lnTo>
                      <a:pt x="270" y="9"/>
                    </a:lnTo>
                  </a:path>
                </a:pathLst>
              </a:custGeom>
              <a:solidFill>
                <a:srgbClr val="33669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4323" name="Freeform 26">
                <a:extLst>
                  <a:ext uri="{FF2B5EF4-FFF2-40B4-BE49-F238E27FC236}">
                    <a16:creationId xmlns:a16="http://schemas.microsoft.com/office/drawing/2014/main" id="{070C96B7-45A2-4E83-8A65-134AD80B3E96}"/>
                  </a:ext>
                </a:extLst>
              </p:cNvPr>
              <p:cNvSpPr>
                <a:spLocks/>
              </p:cNvSpPr>
              <p:nvPr/>
            </p:nvSpPr>
            <p:spPr bwMode="auto">
              <a:xfrm>
                <a:off x="2775" y="1126"/>
                <a:ext cx="332" cy="146"/>
              </a:xfrm>
              <a:custGeom>
                <a:avLst/>
                <a:gdLst>
                  <a:gd name="T0" fmla="*/ 270 w 332"/>
                  <a:gd name="T1" fmla="*/ 9 h 146"/>
                  <a:gd name="T2" fmla="*/ 265 w 332"/>
                  <a:gd name="T3" fmla="*/ 9 h 146"/>
                  <a:gd name="T4" fmla="*/ 256 w 332"/>
                  <a:gd name="T5" fmla="*/ 7 h 146"/>
                  <a:gd name="T6" fmla="*/ 244 w 332"/>
                  <a:gd name="T7" fmla="*/ 5 h 146"/>
                  <a:gd name="T8" fmla="*/ 226 w 332"/>
                  <a:gd name="T9" fmla="*/ 3 h 146"/>
                  <a:gd name="T10" fmla="*/ 206 w 332"/>
                  <a:gd name="T11" fmla="*/ 1 h 146"/>
                  <a:gd name="T12" fmla="*/ 185 w 332"/>
                  <a:gd name="T13" fmla="*/ 0 h 146"/>
                  <a:gd name="T14" fmla="*/ 163 w 332"/>
                  <a:gd name="T15" fmla="*/ 0 h 146"/>
                  <a:gd name="T16" fmla="*/ 144 w 332"/>
                  <a:gd name="T17" fmla="*/ 0 h 146"/>
                  <a:gd name="T18" fmla="*/ 124 w 332"/>
                  <a:gd name="T19" fmla="*/ 1 h 146"/>
                  <a:gd name="T20" fmla="*/ 104 w 332"/>
                  <a:gd name="T21" fmla="*/ 3 h 146"/>
                  <a:gd name="T22" fmla="*/ 85 w 332"/>
                  <a:gd name="T23" fmla="*/ 5 h 146"/>
                  <a:gd name="T24" fmla="*/ 66 w 332"/>
                  <a:gd name="T25" fmla="*/ 11 h 146"/>
                  <a:gd name="T26" fmla="*/ 48 w 332"/>
                  <a:gd name="T27" fmla="*/ 15 h 146"/>
                  <a:gd name="T28" fmla="*/ 33 w 332"/>
                  <a:gd name="T29" fmla="*/ 23 h 146"/>
                  <a:gd name="T30" fmla="*/ 22 w 332"/>
                  <a:gd name="T31" fmla="*/ 30 h 146"/>
                  <a:gd name="T32" fmla="*/ 12 w 332"/>
                  <a:gd name="T33" fmla="*/ 38 h 146"/>
                  <a:gd name="T34" fmla="*/ 7 w 332"/>
                  <a:gd name="T35" fmla="*/ 49 h 146"/>
                  <a:gd name="T36" fmla="*/ 2 w 332"/>
                  <a:gd name="T37" fmla="*/ 63 h 146"/>
                  <a:gd name="T38" fmla="*/ 0 w 332"/>
                  <a:gd name="T39" fmla="*/ 76 h 146"/>
                  <a:gd name="T40" fmla="*/ 2 w 332"/>
                  <a:gd name="T41" fmla="*/ 90 h 146"/>
                  <a:gd name="T42" fmla="*/ 7 w 332"/>
                  <a:gd name="T43" fmla="*/ 105 h 146"/>
                  <a:gd name="T44" fmla="*/ 15 w 332"/>
                  <a:gd name="T45" fmla="*/ 120 h 146"/>
                  <a:gd name="T46" fmla="*/ 19 w 332"/>
                  <a:gd name="T47" fmla="*/ 126 h 146"/>
                  <a:gd name="T48" fmla="*/ 28 w 332"/>
                  <a:gd name="T49" fmla="*/ 134 h 146"/>
                  <a:gd name="T50" fmla="*/ 37 w 332"/>
                  <a:gd name="T51" fmla="*/ 140 h 146"/>
                  <a:gd name="T52" fmla="*/ 45 w 332"/>
                  <a:gd name="T53" fmla="*/ 145 h 146"/>
                  <a:gd name="T54" fmla="*/ 50 w 332"/>
                  <a:gd name="T55" fmla="*/ 143 h 146"/>
                  <a:gd name="T56" fmla="*/ 59 w 332"/>
                  <a:gd name="T57" fmla="*/ 136 h 146"/>
                  <a:gd name="T58" fmla="*/ 76 w 332"/>
                  <a:gd name="T59" fmla="*/ 128 h 146"/>
                  <a:gd name="T60" fmla="*/ 100 w 332"/>
                  <a:gd name="T61" fmla="*/ 117 h 146"/>
                  <a:gd name="T62" fmla="*/ 130 w 332"/>
                  <a:gd name="T63" fmla="*/ 105 h 146"/>
                  <a:gd name="T64" fmla="*/ 168 w 332"/>
                  <a:gd name="T65" fmla="*/ 94 h 146"/>
                  <a:gd name="T66" fmla="*/ 211 w 332"/>
                  <a:gd name="T67" fmla="*/ 84 h 146"/>
                  <a:gd name="T68" fmla="*/ 263 w 332"/>
                  <a:gd name="T69" fmla="*/ 74 h 146"/>
                  <a:gd name="T70" fmla="*/ 287 w 332"/>
                  <a:gd name="T71" fmla="*/ 72 h 146"/>
                  <a:gd name="T72" fmla="*/ 306 w 332"/>
                  <a:gd name="T73" fmla="*/ 69 h 146"/>
                  <a:gd name="T74" fmla="*/ 320 w 332"/>
                  <a:gd name="T75" fmla="*/ 63 h 146"/>
                  <a:gd name="T76" fmla="*/ 326 w 332"/>
                  <a:gd name="T77" fmla="*/ 57 h 146"/>
                  <a:gd name="T78" fmla="*/ 331 w 332"/>
                  <a:gd name="T79" fmla="*/ 53 h 146"/>
                  <a:gd name="T80" fmla="*/ 331 w 332"/>
                  <a:gd name="T81" fmla="*/ 47 h 146"/>
                  <a:gd name="T82" fmla="*/ 329 w 332"/>
                  <a:gd name="T83" fmla="*/ 42 h 146"/>
                  <a:gd name="T84" fmla="*/ 322 w 332"/>
                  <a:gd name="T85" fmla="*/ 36 h 146"/>
                  <a:gd name="T86" fmla="*/ 306 w 332"/>
                  <a:gd name="T87" fmla="*/ 26 h 146"/>
                  <a:gd name="T88" fmla="*/ 289 w 332"/>
                  <a:gd name="T89" fmla="*/ 17 h 146"/>
                  <a:gd name="T90" fmla="*/ 277 w 332"/>
                  <a:gd name="T91" fmla="*/ 11 h 146"/>
                  <a:gd name="T92" fmla="*/ 270 w 332"/>
                  <a:gd name="T93" fmla="*/ 9 h 14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32" h="146">
                    <a:moveTo>
                      <a:pt x="270" y="9"/>
                    </a:moveTo>
                    <a:lnTo>
                      <a:pt x="265" y="9"/>
                    </a:lnTo>
                    <a:lnTo>
                      <a:pt x="256" y="7"/>
                    </a:lnTo>
                    <a:lnTo>
                      <a:pt x="244" y="5"/>
                    </a:lnTo>
                    <a:lnTo>
                      <a:pt x="226" y="3"/>
                    </a:lnTo>
                    <a:lnTo>
                      <a:pt x="206" y="1"/>
                    </a:lnTo>
                    <a:lnTo>
                      <a:pt x="185" y="0"/>
                    </a:lnTo>
                    <a:lnTo>
                      <a:pt x="163" y="0"/>
                    </a:lnTo>
                    <a:lnTo>
                      <a:pt x="144" y="0"/>
                    </a:lnTo>
                    <a:lnTo>
                      <a:pt x="124" y="1"/>
                    </a:lnTo>
                    <a:lnTo>
                      <a:pt x="104" y="3"/>
                    </a:lnTo>
                    <a:lnTo>
                      <a:pt x="85" y="5"/>
                    </a:lnTo>
                    <a:lnTo>
                      <a:pt x="66" y="11"/>
                    </a:lnTo>
                    <a:lnTo>
                      <a:pt x="48" y="15"/>
                    </a:lnTo>
                    <a:lnTo>
                      <a:pt x="33" y="23"/>
                    </a:lnTo>
                    <a:lnTo>
                      <a:pt x="22" y="30"/>
                    </a:lnTo>
                    <a:lnTo>
                      <a:pt x="12" y="38"/>
                    </a:lnTo>
                    <a:lnTo>
                      <a:pt x="7" y="49"/>
                    </a:lnTo>
                    <a:lnTo>
                      <a:pt x="2" y="63"/>
                    </a:lnTo>
                    <a:lnTo>
                      <a:pt x="0" y="76"/>
                    </a:lnTo>
                    <a:lnTo>
                      <a:pt x="2" y="90"/>
                    </a:lnTo>
                    <a:lnTo>
                      <a:pt x="7" y="105"/>
                    </a:lnTo>
                    <a:lnTo>
                      <a:pt x="15" y="120"/>
                    </a:lnTo>
                    <a:lnTo>
                      <a:pt x="19" y="126"/>
                    </a:lnTo>
                    <a:lnTo>
                      <a:pt x="28" y="134"/>
                    </a:lnTo>
                    <a:lnTo>
                      <a:pt x="37" y="140"/>
                    </a:lnTo>
                    <a:lnTo>
                      <a:pt x="45" y="145"/>
                    </a:lnTo>
                    <a:lnTo>
                      <a:pt x="50" y="143"/>
                    </a:lnTo>
                    <a:lnTo>
                      <a:pt x="59" y="136"/>
                    </a:lnTo>
                    <a:lnTo>
                      <a:pt x="76" y="128"/>
                    </a:lnTo>
                    <a:lnTo>
                      <a:pt x="100" y="117"/>
                    </a:lnTo>
                    <a:lnTo>
                      <a:pt x="130" y="105"/>
                    </a:lnTo>
                    <a:lnTo>
                      <a:pt x="168" y="94"/>
                    </a:lnTo>
                    <a:lnTo>
                      <a:pt x="211" y="84"/>
                    </a:lnTo>
                    <a:lnTo>
                      <a:pt x="263" y="74"/>
                    </a:lnTo>
                    <a:lnTo>
                      <a:pt x="287" y="72"/>
                    </a:lnTo>
                    <a:lnTo>
                      <a:pt x="306" y="69"/>
                    </a:lnTo>
                    <a:lnTo>
                      <a:pt x="320" y="63"/>
                    </a:lnTo>
                    <a:lnTo>
                      <a:pt x="326" y="57"/>
                    </a:lnTo>
                    <a:lnTo>
                      <a:pt x="331" y="53"/>
                    </a:lnTo>
                    <a:lnTo>
                      <a:pt x="331" y="47"/>
                    </a:lnTo>
                    <a:lnTo>
                      <a:pt x="329" y="42"/>
                    </a:lnTo>
                    <a:lnTo>
                      <a:pt x="322" y="36"/>
                    </a:lnTo>
                    <a:lnTo>
                      <a:pt x="306" y="26"/>
                    </a:lnTo>
                    <a:lnTo>
                      <a:pt x="289" y="17"/>
                    </a:lnTo>
                    <a:lnTo>
                      <a:pt x="277" y="11"/>
                    </a:lnTo>
                    <a:lnTo>
                      <a:pt x="270" y="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4324" name="Freeform 27">
                <a:extLst>
                  <a:ext uri="{FF2B5EF4-FFF2-40B4-BE49-F238E27FC236}">
                    <a16:creationId xmlns:a16="http://schemas.microsoft.com/office/drawing/2014/main" id="{41EC89D5-A392-49AD-85D6-B387356FA453}"/>
                  </a:ext>
                </a:extLst>
              </p:cNvPr>
              <p:cNvSpPr>
                <a:spLocks/>
              </p:cNvSpPr>
              <p:nvPr/>
            </p:nvSpPr>
            <p:spPr bwMode="auto">
              <a:xfrm>
                <a:off x="2988" y="1022"/>
                <a:ext cx="354" cy="191"/>
              </a:xfrm>
              <a:custGeom>
                <a:avLst/>
                <a:gdLst>
                  <a:gd name="T0" fmla="*/ 353 w 354"/>
                  <a:gd name="T1" fmla="*/ 77 h 191"/>
                  <a:gd name="T2" fmla="*/ 353 w 354"/>
                  <a:gd name="T3" fmla="*/ 75 h 191"/>
                  <a:gd name="T4" fmla="*/ 346 w 354"/>
                  <a:gd name="T5" fmla="*/ 71 h 191"/>
                  <a:gd name="T6" fmla="*/ 339 w 354"/>
                  <a:gd name="T7" fmla="*/ 63 h 191"/>
                  <a:gd name="T8" fmla="*/ 329 w 354"/>
                  <a:gd name="T9" fmla="*/ 56 h 191"/>
                  <a:gd name="T10" fmla="*/ 316 w 354"/>
                  <a:gd name="T11" fmla="*/ 46 h 191"/>
                  <a:gd name="T12" fmla="*/ 301 w 354"/>
                  <a:gd name="T13" fmla="*/ 38 h 191"/>
                  <a:gd name="T14" fmla="*/ 285 w 354"/>
                  <a:gd name="T15" fmla="*/ 33 h 191"/>
                  <a:gd name="T16" fmla="*/ 268 w 354"/>
                  <a:gd name="T17" fmla="*/ 27 h 191"/>
                  <a:gd name="T18" fmla="*/ 249 w 354"/>
                  <a:gd name="T19" fmla="*/ 23 h 191"/>
                  <a:gd name="T20" fmla="*/ 222 w 354"/>
                  <a:gd name="T21" fmla="*/ 17 h 191"/>
                  <a:gd name="T22" fmla="*/ 194 w 354"/>
                  <a:gd name="T23" fmla="*/ 11 h 191"/>
                  <a:gd name="T24" fmla="*/ 163 w 354"/>
                  <a:gd name="T25" fmla="*/ 6 h 191"/>
                  <a:gd name="T26" fmla="*/ 135 w 354"/>
                  <a:gd name="T27" fmla="*/ 2 h 191"/>
                  <a:gd name="T28" fmla="*/ 107 w 354"/>
                  <a:gd name="T29" fmla="*/ 0 h 191"/>
                  <a:gd name="T30" fmla="*/ 85 w 354"/>
                  <a:gd name="T31" fmla="*/ 0 h 191"/>
                  <a:gd name="T32" fmla="*/ 67 w 354"/>
                  <a:gd name="T33" fmla="*/ 4 h 191"/>
                  <a:gd name="T34" fmla="*/ 54 w 354"/>
                  <a:gd name="T35" fmla="*/ 10 h 191"/>
                  <a:gd name="T36" fmla="*/ 41 w 354"/>
                  <a:gd name="T37" fmla="*/ 17 h 191"/>
                  <a:gd name="T38" fmla="*/ 31 w 354"/>
                  <a:gd name="T39" fmla="*/ 25 h 191"/>
                  <a:gd name="T40" fmla="*/ 19 w 354"/>
                  <a:gd name="T41" fmla="*/ 33 h 191"/>
                  <a:gd name="T42" fmla="*/ 9 w 354"/>
                  <a:gd name="T43" fmla="*/ 42 h 191"/>
                  <a:gd name="T44" fmla="*/ 2 w 354"/>
                  <a:gd name="T45" fmla="*/ 50 h 191"/>
                  <a:gd name="T46" fmla="*/ 0 w 354"/>
                  <a:gd name="T47" fmla="*/ 59 h 191"/>
                  <a:gd name="T48" fmla="*/ 0 w 354"/>
                  <a:gd name="T49" fmla="*/ 67 h 191"/>
                  <a:gd name="T50" fmla="*/ 2 w 354"/>
                  <a:gd name="T51" fmla="*/ 77 h 191"/>
                  <a:gd name="T52" fmla="*/ 7 w 354"/>
                  <a:gd name="T53" fmla="*/ 94 h 191"/>
                  <a:gd name="T54" fmla="*/ 11 w 354"/>
                  <a:gd name="T55" fmla="*/ 113 h 191"/>
                  <a:gd name="T56" fmla="*/ 15 w 354"/>
                  <a:gd name="T57" fmla="*/ 136 h 191"/>
                  <a:gd name="T58" fmla="*/ 19 w 354"/>
                  <a:gd name="T59" fmla="*/ 155 h 191"/>
                  <a:gd name="T60" fmla="*/ 24 w 354"/>
                  <a:gd name="T61" fmla="*/ 173 h 191"/>
                  <a:gd name="T62" fmla="*/ 26 w 354"/>
                  <a:gd name="T63" fmla="*/ 184 h 191"/>
                  <a:gd name="T64" fmla="*/ 28 w 354"/>
                  <a:gd name="T65" fmla="*/ 190 h 191"/>
                  <a:gd name="T66" fmla="*/ 353 w 354"/>
                  <a:gd name="T67" fmla="*/ 77 h 19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54" h="191">
                    <a:moveTo>
                      <a:pt x="353" y="77"/>
                    </a:moveTo>
                    <a:lnTo>
                      <a:pt x="353" y="75"/>
                    </a:lnTo>
                    <a:lnTo>
                      <a:pt x="346" y="71"/>
                    </a:lnTo>
                    <a:lnTo>
                      <a:pt x="339" y="63"/>
                    </a:lnTo>
                    <a:lnTo>
                      <a:pt x="329" y="56"/>
                    </a:lnTo>
                    <a:lnTo>
                      <a:pt x="316" y="46"/>
                    </a:lnTo>
                    <a:lnTo>
                      <a:pt x="301" y="38"/>
                    </a:lnTo>
                    <a:lnTo>
                      <a:pt x="285" y="33"/>
                    </a:lnTo>
                    <a:lnTo>
                      <a:pt x="268" y="27"/>
                    </a:lnTo>
                    <a:lnTo>
                      <a:pt x="249" y="23"/>
                    </a:lnTo>
                    <a:lnTo>
                      <a:pt x="222" y="17"/>
                    </a:lnTo>
                    <a:lnTo>
                      <a:pt x="194" y="11"/>
                    </a:lnTo>
                    <a:lnTo>
                      <a:pt x="163" y="6"/>
                    </a:lnTo>
                    <a:lnTo>
                      <a:pt x="135" y="2"/>
                    </a:lnTo>
                    <a:lnTo>
                      <a:pt x="107" y="0"/>
                    </a:lnTo>
                    <a:lnTo>
                      <a:pt x="85" y="0"/>
                    </a:lnTo>
                    <a:lnTo>
                      <a:pt x="67" y="4"/>
                    </a:lnTo>
                    <a:lnTo>
                      <a:pt x="54" y="10"/>
                    </a:lnTo>
                    <a:lnTo>
                      <a:pt x="41" y="17"/>
                    </a:lnTo>
                    <a:lnTo>
                      <a:pt x="31" y="25"/>
                    </a:lnTo>
                    <a:lnTo>
                      <a:pt x="19" y="33"/>
                    </a:lnTo>
                    <a:lnTo>
                      <a:pt x="9" y="42"/>
                    </a:lnTo>
                    <a:lnTo>
                      <a:pt x="2" y="50"/>
                    </a:lnTo>
                    <a:lnTo>
                      <a:pt x="0" y="59"/>
                    </a:lnTo>
                    <a:lnTo>
                      <a:pt x="0" y="67"/>
                    </a:lnTo>
                    <a:lnTo>
                      <a:pt x="2" y="77"/>
                    </a:lnTo>
                    <a:lnTo>
                      <a:pt x="7" y="94"/>
                    </a:lnTo>
                    <a:lnTo>
                      <a:pt x="11" y="113"/>
                    </a:lnTo>
                    <a:lnTo>
                      <a:pt x="15" y="136"/>
                    </a:lnTo>
                    <a:lnTo>
                      <a:pt x="19" y="155"/>
                    </a:lnTo>
                    <a:lnTo>
                      <a:pt x="24" y="173"/>
                    </a:lnTo>
                    <a:lnTo>
                      <a:pt x="26" y="184"/>
                    </a:lnTo>
                    <a:lnTo>
                      <a:pt x="28" y="190"/>
                    </a:lnTo>
                    <a:lnTo>
                      <a:pt x="353" y="77"/>
                    </a:lnTo>
                  </a:path>
                </a:pathLst>
              </a:custGeom>
              <a:solidFill>
                <a:srgbClr val="336666"/>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4325" name="Freeform 28">
                <a:extLst>
                  <a:ext uri="{FF2B5EF4-FFF2-40B4-BE49-F238E27FC236}">
                    <a16:creationId xmlns:a16="http://schemas.microsoft.com/office/drawing/2014/main" id="{21F6C6FB-4E8A-49A3-857E-83490B712CD1}"/>
                  </a:ext>
                </a:extLst>
              </p:cNvPr>
              <p:cNvSpPr>
                <a:spLocks/>
              </p:cNvSpPr>
              <p:nvPr/>
            </p:nvSpPr>
            <p:spPr bwMode="auto">
              <a:xfrm>
                <a:off x="2988" y="1022"/>
                <a:ext cx="354" cy="191"/>
              </a:xfrm>
              <a:custGeom>
                <a:avLst/>
                <a:gdLst>
                  <a:gd name="T0" fmla="*/ 353 w 354"/>
                  <a:gd name="T1" fmla="*/ 77 h 191"/>
                  <a:gd name="T2" fmla="*/ 353 w 354"/>
                  <a:gd name="T3" fmla="*/ 75 h 191"/>
                  <a:gd name="T4" fmla="*/ 346 w 354"/>
                  <a:gd name="T5" fmla="*/ 71 h 191"/>
                  <a:gd name="T6" fmla="*/ 339 w 354"/>
                  <a:gd name="T7" fmla="*/ 63 h 191"/>
                  <a:gd name="T8" fmla="*/ 329 w 354"/>
                  <a:gd name="T9" fmla="*/ 56 h 191"/>
                  <a:gd name="T10" fmla="*/ 316 w 354"/>
                  <a:gd name="T11" fmla="*/ 46 h 191"/>
                  <a:gd name="T12" fmla="*/ 301 w 354"/>
                  <a:gd name="T13" fmla="*/ 38 h 191"/>
                  <a:gd name="T14" fmla="*/ 285 w 354"/>
                  <a:gd name="T15" fmla="*/ 33 h 191"/>
                  <a:gd name="T16" fmla="*/ 268 w 354"/>
                  <a:gd name="T17" fmla="*/ 27 h 191"/>
                  <a:gd name="T18" fmla="*/ 249 w 354"/>
                  <a:gd name="T19" fmla="*/ 23 h 191"/>
                  <a:gd name="T20" fmla="*/ 222 w 354"/>
                  <a:gd name="T21" fmla="*/ 17 h 191"/>
                  <a:gd name="T22" fmla="*/ 194 w 354"/>
                  <a:gd name="T23" fmla="*/ 11 h 191"/>
                  <a:gd name="T24" fmla="*/ 163 w 354"/>
                  <a:gd name="T25" fmla="*/ 6 h 191"/>
                  <a:gd name="T26" fmla="*/ 135 w 354"/>
                  <a:gd name="T27" fmla="*/ 2 h 191"/>
                  <a:gd name="T28" fmla="*/ 107 w 354"/>
                  <a:gd name="T29" fmla="*/ 0 h 191"/>
                  <a:gd name="T30" fmla="*/ 85 w 354"/>
                  <a:gd name="T31" fmla="*/ 0 h 191"/>
                  <a:gd name="T32" fmla="*/ 67 w 354"/>
                  <a:gd name="T33" fmla="*/ 4 h 191"/>
                  <a:gd name="T34" fmla="*/ 54 w 354"/>
                  <a:gd name="T35" fmla="*/ 10 h 191"/>
                  <a:gd name="T36" fmla="*/ 41 w 354"/>
                  <a:gd name="T37" fmla="*/ 17 h 191"/>
                  <a:gd name="T38" fmla="*/ 31 w 354"/>
                  <a:gd name="T39" fmla="*/ 25 h 191"/>
                  <a:gd name="T40" fmla="*/ 19 w 354"/>
                  <a:gd name="T41" fmla="*/ 33 h 191"/>
                  <a:gd name="T42" fmla="*/ 9 w 354"/>
                  <a:gd name="T43" fmla="*/ 42 h 191"/>
                  <a:gd name="T44" fmla="*/ 2 w 354"/>
                  <a:gd name="T45" fmla="*/ 50 h 191"/>
                  <a:gd name="T46" fmla="*/ 0 w 354"/>
                  <a:gd name="T47" fmla="*/ 59 h 191"/>
                  <a:gd name="T48" fmla="*/ 0 w 354"/>
                  <a:gd name="T49" fmla="*/ 67 h 191"/>
                  <a:gd name="T50" fmla="*/ 2 w 354"/>
                  <a:gd name="T51" fmla="*/ 77 h 191"/>
                  <a:gd name="T52" fmla="*/ 7 w 354"/>
                  <a:gd name="T53" fmla="*/ 94 h 191"/>
                  <a:gd name="T54" fmla="*/ 11 w 354"/>
                  <a:gd name="T55" fmla="*/ 113 h 191"/>
                  <a:gd name="T56" fmla="*/ 15 w 354"/>
                  <a:gd name="T57" fmla="*/ 136 h 191"/>
                  <a:gd name="T58" fmla="*/ 19 w 354"/>
                  <a:gd name="T59" fmla="*/ 155 h 191"/>
                  <a:gd name="T60" fmla="*/ 24 w 354"/>
                  <a:gd name="T61" fmla="*/ 173 h 191"/>
                  <a:gd name="T62" fmla="*/ 26 w 354"/>
                  <a:gd name="T63" fmla="*/ 184 h 191"/>
                  <a:gd name="T64" fmla="*/ 28 w 354"/>
                  <a:gd name="T65" fmla="*/ 190 h 191"/>
                  <a:gd name="T66" fmla="*/ 353 w 354"/>
                  <a:gd name="T67" fmla="*/ 77 h 19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54" h="191">
                    <a:moveTo>
                      <a:pt x="353" y="77"/>
                    </a:moveTo>
                    <a:lnTo>
                      <a:pt x="353" y="75"/>
                    </a:lnTo>
                    <a:lnTo>
                      <a:pt x="346" y="71"/>
                    </a:lnTo>
                    <a:lnTo>
                      <a:pt x="339" y="63"/>
                    </a:lnTo>
                    <a:lnTo>
                      <a:pt x="329" y="56"/>
                    </a:lnTo>
                    <a:lnTo>
                      <a:pt x="316" y="46"/>
                    </a:lnTo>
                    <a:lnTo>
                      <a:pt x="301" y="38"/>
                    </a:lnTo>
                    <a:lnTo>
                      <a:pt x="285" y="33"/>
                    </a:lnTo>
                    <a:lnTo>
                      <a:pt x="268" y="27"/>
                    </a:lnTo>
                    <a:lnTo>
                      <a:pt x="249" y="23"/>
                    </a:lnTo>
                    <a:lnTo>
                      <a:pt x="222" y="17"/>
                    </a:lnTo>
                    <a:lnTo>
                      <a:pt x="194" y="11"/>
                    </a:lnTo>
                    <a:lnTo>
                      <a:pt x="163" y="6"/>
                    </a:lnTo>
                    <a:lnTo>
                      <a:pt x="135" y="2"/>
                    </a:lnTo>
                    <a:lnTo>
                      <a:pt x="107" y="0"/>
                    </a:lnTo>
                    <a:lnTo>
                      <a:pt x="85" y="0"/>
                    </a:lnTo>
                    <a:lnTo>
                      <a:pt x="67" y="4"/>
                    </a:lnTo>
                    <a:lnTo>
                      <a:pt x="54" y="10"/>
                    </a:lnTo>
                    <a:lnTo>
                      <a:pt x="41" y="17"/>
                    </a:lnTo>
                    <a:lnTo>
                      <a:pt x="31" y="25"/>
                    </a:lnTo>
                    <a:lnTo>
                      <a:pt x="19" y="33"/>
                    </a:lnTo>
                    <a:lnTo>
                      <a:pt x="9" y="42"/>
                    </a:lnTo>
                    <a:lnTo>
                      <a:pt x="2" y="50"/>
                    </a:lnTo>
                    <a:lnTo>
                      <a:pt x="0" y="59"/>
                    </a:lnTo>
                    <a:lnTo>
                      <a:pt x="0" y="67"/>
                    </a:lnTo>
                    <a:lnTo>
                      <a:pt x="2" y="77"/>
                    </a:lnTo>
                    <a:lnTo>
                      <a:pt x="7" y="94"/>
                    </a:lnTo>
                    <a:lnTo>
                      <a:pt x="11" y="113"/>
                    </a:lnTo>
                    <a:lnTo>
                      <a:pt x="15" y="136"/>
                    </a:lnTo>
                    <a:lnTo>
                      <a:pt x="19" y="155"/>
                    </a:lnTo>
                    <a:lnTo>
                      <a:pt x="24" y="173"/>
                    </a:lnTo>
                    <a:lnTo>
                      <a:pt x="26" y="184"/>
                    </a:lnTo>
                    <a:lnTo>
                      <a:pt x="28" y="190"/>
                    </a:lnTo>
                    <a:lnTo>
                      <a:pt x="353" y="7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4326" name="Freeform 29">
                <a:extLst>
                  <a:ext uri="{FF2B5EF4-FFF2-40B4-BE49-F238E27FC236}">
                    <a16:creationId xmlns:a16="http://schemas.microsoft.com/office/drawing/2014/main" id="{0EE17B87-9AAF-499F-858F-F7D63C584E2A}"/>
                  </a:ext>
                </a:extLst>
              </p:cNvPr>
              <p:cNvSpPr>
                <a:spLocks/>
              </p:cNvSpPr>
              <p:nvPr/>
            </p:nvSpPr>
            <p:spPr bwMode="auto">
              <a:xfrm>
                <a:off x="3016" y="1045"/>
                <a:ext cx="331" cy="168"/>
              </a:xfrm>
              <a:custGeom>
                <a:avLst/>
                <a:gdLst>
                  <a:gd name="T0" fmla="*/ 0 w 331"/>
                  <a:gd name="T1" fmla="*/ 167 h 168"/>
                  <a:gd name="T2" fmla="*/ 5 w 331"/>
                  <a:gd name="T3" fmla="*/ 165 h 168"/>
                  <a:gd name="T4" fmla="*/ 19 w 331"/>
                  <a:gd name="T5" fmla="*/ 161 h 168"/>
                  <a:gd name="T6" fmla="*/ 43 w 331"/>
                  <a:gd name="T7" fmla="*/ 155 h 168"/>
                  <a:gd name="T8" fmla="*/ 74 w 331"/>
                  <a:gd name="T9" fmla="*/ 150 h 168"/>
                  <a:gd name="T10" fmla="*/ 109 w 331"/>
                  <a:gd name="T11" fmla="*/ 148 h 168"/>
                  <a:gd name="T12" fmla="*/ 143 w 331"/>
                  <a:gd name="T13" fmla="*/ 146 h 168"/>
                  <a:gd name="T14" fmla="*/ 163 w 331"/>
                  <a:gd name="T15" fmla="*/ 148 h 168"/>
                  <a:gd name="T16" fmla="*/ 180 w 331"/>
                  <a:gd name="T17" fmla="*/ 150 h 168"/>
                  <a:gd name="T18" fmla="*/ 200 w 331"/>
                  <a:gd name="T19" fmla="*/ 153 h 168"/>
                  <a:gd name="T20" fmla="*/ 218 w 331"/>
                  <a:gd name="T21" fmla="*/ 159 h 168"/>
                  <a:gd name="T22" fmla="*/ 220 w 331"/>
                  <a:gd name="T23" fmla="*/ 157 h 168"/>
                  <a:gd name="T24" fmla="*/ 230 w 331"/>
                  <a:gd name="T25" fmla="*/ 153 h 168"/>
                  <a:gd name="T26" fmla="*/ 244 w 331"/>
                  <a:gd name="T27" fmla="*/ 148 h 168"/>
                  <a:gd name="T28" fmla="*/ 261 w 331"/>
                  <a:gd name="T29" fmla="*/ 140 h 168"/>
                  <a:gd name="T30" fmla="*/ 278 w 331"/>
                  <a:gd name="T31" fmla="*/ 130 h 168"/>
                  <a:gd name="T32" fmla="*/ 294 w 331"/>
                  <a:gd name="T33" fmla="*/ 123 h 168"/>
                  <a:gd name="T34" fmla="*/ 306 w 331"/>
                  <a:gd name="T35" fmla="*/ 113 h 168"/>
                  <a:gd name="T36" fmla="*/ 313 w 331"/>
                  <a:gd name="T37" fmla="*/ 107 h 168"/>
                  <a:gd name="T38" fmla="*/ 320 w 331"/>
                  <a:gd name="T39" fmla="*/ 100 h 168"/>
                  <a:gd name="T40" fmla="*/ 324 w 331"/>
                  <a:gd name="T41" fmla="*/ 90 h 168"/>
                  <a:gd name="T42" fmla="*/ 328 w 331"/>
                  <a:gd name="T43" fmla="*/ 82 h 168"/>
                  <a:gd name="T44" fmla="*/ 330 w 331"/>
                  <a:gd name="T45" fmla="*/ 71 h 168"/>
                  <a:gd name="T46" fmla="*/ 330 w 331"/>
                  <a:gd name="T47" fmla="*/ 67 h 168"/>
                  <a:gd name="T48" fmla="*/ 330 w 331"/>
                  <a:gd name="T49" fmla="*/ 61 h 168"/>
                  <a:gd name="T50" fmla="*/ 328 w 331"/>
                  <a:gd name="T51" fmla="*/ 57 h 168"/>
                  <a:gd name="T52" fmla="*/ 324 w 331"/>
                  <a:gd name="T53" fmla="*/ 52 h 168"/>
                  <a:gd name="T54" fmla="*/ 320 w 331"/>
                  <a:gd name="T55" fmla="*/ 48 h 168"/>
                  <a:gd name="T56" fmla="*/ 313 w 331"/>
                  <a:gd name="T57" fmla="*/ 44 h 168"/>
                  <a:gd name="T58" fmla="*/ 306 w 331"/>
                  <a:gd name="T59" fmla="*/ 40 h 168"/>
                  <a:gd name="T60" fmla="*/ 296 w 331"/>
                  <a:gd name="T61" fmla="*/ 36 h 168"/>
                  <a:gd name="T62" fmla="*/ 274 w 331"/>
                  <a:gd name="T63" fmla="*/ 31 h 168"/>
                  <a:gd name="T64" fmla="*/ 249 w 331"/>
                  <a:gd name="T65" fmla="*/ 25 h 168"/>
                  <a:gd name="T66" fmla="*/ 226 w 331"/>
                  <a:gd name="T67" fmla="*/ 19 h 168"/>
                  <a:gd name="T68" fmla="*/ 202 w 331"/>
                  <a:gd name="T69" fmla="*/ 13 h 168"/>
                  <a:gd name="T70" fmla="*/ 178 w 331"/>
                  <a:gd name="T71" fmla="*/ 8 h 168"/>
                  <a:gd name="T72" fmla="*/ 156 w 331"/>
                  <a:gd name="T73" fmla="*/ 4 h 168"/>
                  <a:gd name="T74" fmla="*/ 137 w 331"/>
                  <a:gd name="T75" fmla="*/ 2 h 168"/>
                  <a:gd name="T76" fmla="*/ 119 w 331"/>
                  <a:gd name="T77" fmla="*/ 0 h 168"/>
                  <a:gd name="T78" fmla="*/ 102 w 331"/>
                  <a:gd name="T79" fmla="*/ 0 h 168"/>
                  <a:gd name="T80" fmla="*/ 85 w 331"/>
                  <a:gd name="T81" fmla="*/ 2 h 168"/>
                  <a:gd name="T82" fmla="*/ 64 w 331"/>
                  <a:gd name="T83" fmla="*/ 4 h 168"/>
                  <a:gd name="T84" fmla="*/ 43 w 331"/>
                  <a:gd name="T85" fmla="*/ 8 h 168"/>
                  <a:gd name="T86" fmla="*/ 26 w 331"/>
                  <a:gd name="T87" fmla="*/ 13 h 168"/>
                  <a:gd name="T88" fmla="*/ 12 w 331"/>
                  <a:gd name="T89" fmla="*/ 23 h 168"/>
                  <a:gd name="T90" fmla="*/ 7 w 331"/>
                  <a:gd name="T91" fmla="*/ 29 h 168"/>
                  <a:gd name="T92" fmla="*/ 2 w 331"/>
                  <a:gd name="T93" fmla="*/ 34 h 168"/>
                  <a:gd name="T94" fmla="*/ 0 w 331"/>
                  <a:gd name="T95" fmla="*/ 42 h 168"/>
                  <a:gd name="T96" fmla="*/ 0 w 331"/>
                  <a:gd name="T97" fmla="*/ 50 h 168"/>
                  <a:gd name="T98" fmla="*/ 0 w 331"/>
                  <a:gd name="T99" fmla="*/ 69 h 168"/>
                  <a:gd name="T100" fmla="*/ 0 w 331"/>
                  <a:gd name="T101" fmla="*/ 88 h 168"/>
                  <a:gd name="T102" fmla="*/ 0 w 331"/>
                  <a:gd name="T103" fmla="*/ 107 h 168"/>
                  <a:gd name="T104" fmla="*/ 0 w 331"/>
                  <a:gd name="T105" fmla="*/ 125 h 168"/>
                  <a:gd name="T106" fmla="*/ 0 w 331"/>
                  <a:gd name="T107" fmla="*/ 142 h 168"/>
                  <a:gd name="T108" fmla="*/ 0 w 331"/>
                  <a:gd name="T109" fmla="*/ 155 h 168"/>
                  <a:gd name="T110" fmla="*/ 0 w 331"/>
                  <a:gd name="T111" fmla="*/ 163 h 168"/>
                  <a:gd name="T112" fmla="*/ 0 w 331"/>
                  <a:gd name="T113" fmla="*/ 167 h 16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31" h="168">
                    <a:moveTo>
                      <a:pt x="0" y="167"/>
                    </a:moveTo>
                    <a:lnTo>
                      <a:pt x="5" y="165"/>
                    </a:lnTo>
                    <a:lnTo>
                      <a:pt x="19" y="161"/>
                    </a:lnTo>
                    <a:lnTo>
                      <a:pt x="43" y="155"/>
                    </a:lnTo>
                    <a:lnTo>
                      <a:pt x="74" y="150"/>
                    </a:lnTo>
                    <a:lnTo>
                      <a:pt x="109" y="148"/>
                    </a:lnTo>
                    <a:lnTo>
                      <a:pt x="143" y="146"/>
                    </a:lnTo>
                    <a:lnTo>
                      <a:pt x="163" y="148"/>
                    </a:lnTo>
                    <a:lnTo>
                      <a:pt x="180" y="150"/>
                    </a:lnTo>
                    <a:lnTo>
                      <a:pt x="200" y="153"/>
                    </a:lnTo>
                    <a:lnTo>
                      <a:pt x="218" y="159"/>
                    </a:lnTo>
                    <a:lnTo>
                      <a:pt x="220" y="157"/>
                    </a:lnTo>
                    <a:lnTo>
                      <a:pt x="230" y="153"/>
                    </a:lnTo>
                    <a:lnTo>
                      <a:pt x="244" y="148"/>
                    </a:lnTo>
                    <a:lnTo>
                      <a:pt x="261" y="140"/>
                    </a:lnTo>
                    <a:lnTo>
                      <a:pt x="278" y="130"/>
                    </a:lnTo>
                    <a:lnTo>
                      <a:pt x="294" y="123"/>
                    </a:lnTo>
                    <a:lnTo>
                      <a:pt x="306" y="113"/>
                    </a:lnTo>
                    <a:lnTo>
                      <a:pt x="313" y="107"/>
                    </a:lnTo>
                    <a:lnTo>
                      <a:pt x="320" y="100"/>
                    </a:lnTo>
                    <a:lnTo>
                      <a:pt x="324" y="90"/>
                    </a:lnTo>
                    <a:lnTo>
                      <a:pt x="328" y="82"/>
                    </a:lnTo>
                    <a:lnTo>
                      <a:pt x="330" y="71"/>
                    </a:lnTo>
                    <a:lnTo>
                      <a:pt x="330" y="67"/>
                    </a:lnTo>
                    <a:lnTo>
                      <a:pt x="330" y="61"/>
                    </a:lnTo>
                    <a:lnTo>
                      <a:pt x="328" y="57"/>
                    </a:lnTo>
                    <a:lnTo>
                      <a:pt x="324" y="52"/>
                    </a:lnTo>
                    <a:lnTo>
                      <a:pt x="320" y="48"/>
                    </a:lnTo>
                    <a:lnTo>
                      <a:pt x="313" y="44"/>
                    </a:lnTo>
                    <a:lnTo>
                      <a:pt x="306" y="40"/>
                    </a:lnTo>
                    <a:lnTo>
                      <a:pt x="296" y="36"/>
                    </a:lnTo>
                    <a:lnTo>
                      <a:pt x="274" y="31"/>
                    </a:lnTo>
                    <a:lnTo>
                      <a:pt x="249" y="25"/>
                    </a:lnTo>
                    <a:lnTo>
                      <a:pt x="226" y="19"/>
                    </a:lnTo>
                    <a:lnTo>
                      <a:pt x="202" y="13"/>
                    </a:lnTo>
                    <a:lnTo>
                      <a:pt x="178" y="8"/>
                    </a:lnTo>
                    <a:lnTo>
                      <a:pt x="156" y="4"/>
                    </a:lnTo>
                    <a:lnTo>
                      <a:pt x="137" y="2"/>
                    </a:lnTo>
                    <a:lnTo>
                      <a:pt x="119" y="0"/>
                    </a:lnTo>
                    <a:lnTo>
                      <a:pt x="102" y="0"/>
                    </a:lnTo>
                    <a:lnTo>
                      <a:pt x="85" y="2"/>
                    </a:lnTo>
                    <a:lnTo>
                      <a:pt x="64" y="4"/>
                    </a:lnTo>
                    <a:lnTo>
                      <a:pt x="43" y="8"/>
                    </a:lnTo>
                    <a:lnTo>
                      <a:pt x="26" y="13"/>
                    </a:lnTo>
                    <a:lnTo>
                      <a:pt x="12" y="23"/>
                    </a:lnTo>
                    <a:lnTo>
                      <a:pt x="7" y="29"/>
                    </a:lnTo>
                    <a:lnTo>
                      <a:pt x="2" y="34"/>
                    </a:lnTo>
                    <a:lnTo>
                      <a:pt x="0" y="42"/>
                    </a:lnTo>
                    <a:lnTo>
                      <a:pt x="0" y="50"/>
                    </a:lnTo>
                    <a:lnTo>
                      <a:pt x="0" y="69"/>
                    </a:lnTo>
                    <a:lnTo>
                      <a:pt x="0" y="88"/>
                    </a:lnTo>
                    <a:lnTo>
                      <a:pt x="0" y="107"/>
                    </a:lnTo>
                    <a:lnTo>
                      <a:pt x="0" y="125"/>
                    </a:lnTo>
                    <a:lnTo>
                      <a:pt x="0" y="142"/>
                    </a:lnTo>
                    <a:lnTo>
                      <a:pt x="0" y="155"/>
                    </a:lnTo>
                    <a:lnTo>
                      <a:pt x="0" y="163"/>
                    </a:lnTo>
                    <a:lnTo>
                      <a:pt x="0" y="167"/>
                    </a:lnTo>
                  </a:path>
                </a:pathLst>
              </a:custGeom>
              <a:solidFill>
                <a:srgbClr val="33669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4327" name="Freeform 30">
                <a:extLst>
                  <a:ext uri="{FF2B5EF4-FFF2-40B4-BE49-F238E27FC236}">
                    <a16:creationId xmlns:a16="http://schemas.microsoft.com/office/drawing/2014/main" id="{FCCA26D4-CB21-49E2-9470-3B021673A62C}"/>
                  </a:ext>
                </a:extLst>
              </p:cNvPr>
              <p:cNvSpPr>
                <a:spLocks/>
              </p:cNvSpPr>
              <p:nvPr/>
            </p:nvSpPr>
            <p:spPr bwMode="auto">
              <a:xfrm>
                <a:off x="3016" y="1045"/>
                <a:ext cx="331" cy="168"/>
              </a:xfrm>
              <a:custGeom>
                <a:avLst/>
                <a:gdLst>
                  <a:gd name="T0" fmla="*/ 0 w 331"/>
                  <a:gd name="T1" fmla="*/ 167 h 168"/>
                  <a:gd name="T2" fmla="*/ 5 w 331"/>
                  <a:gd name="T3" fmla="*/ 165 h 168"/>
                  <a:gd name="T4" fmla="*/ 19 w 331"/>
                  <a:gd name="T5" fmla="*/ 161 h 168"/>
                  <a:gd name="T6" fmla="*/ 43 w 331"/>
                  <a:gd name="T7" fmla="*/ 155 h 168"/>
                  <a:gd name="T8" fmla="*/ 74 w 331"/>
                  <a:gd name="T9" fmla="*/ 150 h 168"/>
                  <a:gd name="T10" fmla="*/ 109 w 331"/>
                  <a:gd name="T11" fmla="*/ 148 h 168"/>
                  <a:gd name="T12" fmla="*/ 143 w 331"/>
                  <a:gd name="T13" fmla="*/ 146 h 168"/>
                  <a:gd name="T14" fmla="*/ 163 w 331"/>
                  <a:gd name="T15" fmla="*/ 148 h 168"/>
                  <a:gd name="T16" fmla="*/ 180 w 331"/>
                  <a:gd name="T17" fmla="*/ 150 h 168"/>
                  <a:gd name="T18" fmla="*/ 200 w 331"/>
                  <a:gd name="T19" fmla="*/ 153 h 168"/>
                  <a:gd name="T20" fmla="*/ 218 w 331"/>
                  <a:gd name="T21" fmla="*/ 159 h 168"/>
                  <a:gd name="T22" fmla="*/ 220 w 331"/>
                  <a:gd name="T23" fmla="*/ 157 h 168"/>
                  <a:gd name="T24" fmla="*/ 230 w 331"/>
                  <a:gd name="T25" fmla="*/ 153 h 168"/>
                  <a:gd name="T26" fmla="*/ 244 w 331"/>
                  <a:gd name="T27" fmla="*/ 148 h 168"/>
                  <a:gd name="T28" fmla="*/ 261 w 331"/>
                  <a:gd name="T29" fmla="*/ 140 h 168"/>
                  <a:gd name="T30" fmla="*/ 278 w 331"/>
                  <a:gd name="T31" fmla="*/ 130 h 168"/>
                  <a:gd name="T32" fmla="*/ 294 w 331"/>
                  <a:gd name="T33" fmla="*/ 123 h 168"/>
                  <a:gd name="T34" fmla="*/ 306 w 331"/>
                  <a:gd name="T35" fmla="*/ 113 h 168"/>
                  <a:gd name="T36" fmla="*/ 313 w 331"/>
                  <a:gd name="T37" fmla="*/ 107 h 168"/>
                  <a:gd name="T38" fmla="*/ 320 w 331"/>
                  <a:gd name="T39" fmla="*/ 100 h 168"/>
                  <a:gd name="T40" fmla="*/ 324 w 331"/>
                  <a:gd name="T41" fmla="*/ 90 h 168"/>
                  <a:gd name="T42" fmla="*/ 328 w 331"/>
                  <a:gd name="T43" fmla="*/ 82 h 168"/>
                  <a:gd name="T44" fmla="*/ 330 w 331"/>
                  <a:gd name="T45" fmla="*/ 71 h 168"/>
                  <a:gd name="T46" fmla="*/ 330 w 331"/>
                  <a:gd name="T47" fmla="*/ 67 h 168"/>
                  <a:gd name="T48" fmla="*/ 330 w 331"/>
                  <a:gd name="T49" fmla="*/ 61 h 168"/>
                  <a:gd name="T50" fmla="*/ 328 w 331"/>
                  <a:gd name="T51" fmla="*/ 57 h 168"/>
                  <a:gd name="T52" fmla="*/ 324 w 331"/>
                  <a:gd name="T53" fmla="*/ 52 h 168"/>
                  <a:gd name="T54" fmla="*/ 320 w 331"/>
                  <a:gd name="T55" fmla="*/ 48 h 168"/>
                  <a:gd name="T56" fmla="*/ 313 w 331"/>
                  <a:gd name="T57" fmla="*/ 44 h 168"/>
                  <a:gd name="T58" fmla="*/ 306 w 331"/>
                  <a:gd name="T59" fmla="*/ 40 h 168"/>
                  <a:gd name="T60" fmla="*/ 296 w 331"/>
                  <a:gd name="T61" fmla="*/ 36 h 168"/>
                  <a:gd name="T62" fmla="*/ 274 w 331"/>
                  <a:gd name="T63" fmla="*/ 31 h 168"/>
                  <a:gd name="T64" fmla="*/ 249 w 331"/>
                  <a:gd name="T65" fmla="*/ 25 h 168"/>
                  <a:gd name="T66" fmla="*/ 226 w 331"/>
                  <a:gd name="T67" fmla="*/ 19 h 168"/>
                  <a:gd name="T68" fmla="*/ 202 w 331"/>
                  <a:gd name="T69" fmla="*/ 13 h 168"/>
                  <a:gd name="T70" fmla="*/ 178 w 331"/>
                  <a:gd name="T71" fmla="*/ 8 h 168"/>
                  <a:gd name="T72" fmla="*/ 156 w 331"/>
                  <a:gd name="T73" fmla="*/ 4 h 168"/>
                  <a:gd name="T74" fmla="*/ 137 w 331"/>
                  <a:gd name="T75" fmla="*/ 2 h 168"/>
                  <a:gd name="T76" fmla="*/ 119 w 331"/>
                  <a:gd name="T77" fmla="*/ 0 h 168"/>
                  <a:gd name="T78" fmla="*/ 102 w 331"/>
                  <a:gd name="T79" fmla="*/ 0 h 168"/>
                  <a:gd name="T80" fmla="*/ 85 w 331"/>
                  <a:gd name="T81" fmla="*/ 2 h 168"/>
                  <a:gd name="T82" fmla="*/ 64 w 331"/>
                  <a:gd name="T83" fmla="*/ 4 h 168"/>
                  <a:gd name="T84" fmla="*/ 43 w 331"/>
                  <a:gd name="T85" fmla="*/ 8 h 168"/>
                  <a:gd name="T86" fmla="*/ 26 w 331"/>
                  <a:gd name="T87" fmla="*/ 13 h 168"/>
                  <a:gd name="T88" fmla="*/ 12 w 331"/>
                  <a:gd name="T89" fmla="*/ 23 h 168"/>
                  <a:gd name="T90" fmla="*/ 7 w 331"/>
                  <a:gd name="T91" fmla="*/ 29 h 168"/>
                  <a:gd name="T92" fmla="*/ 2 w 331"/>
                  <a:gd name="T93" fmla="*/ 34 h 168"/>
                  <a:gd name="T94" fmla="*/ 0 w 331"/>
                  <a:gd name="T95" fmla="*/ 42 h 168"/>
                  <a:gd name="T96" fmla="*/ 0 w 331"/>
                  <a:gd name="T97" fmla="*/ 50 h 168"/>
                  <a:gd name="T98" fmla="*/ 0 w 331"/>
                  <a:gd name="T99" fmla="*/ 69 h 168"/>
                  <a:gd name="T100" fmla="*/ 0 w 331"/>
                  <a:gd name="T101" fmla="*/ 88 h 168"/>
                  <a:gd name="T102" fmla="*/ 0 w 331"/>
                  <a:gd name="T103" fmla="*/ 107 h 168"/>
                  <a:gd name="T104" fmla="*/ 0 w 331"/>
                  <a:gd name="T105" fmla="*/ 125 h 168"/>
                  <a:gd name="T106" fmla="*/ 0 w 331"/>
                  <a:gd name="T107" fmla="*/ 142 h 168"/>
                  <a:gd name="T108" fmla="*/ 0 w 331"/>
                  <a:gd name="T109" fmla="*/ 155 h 168"/>
                  <a:gd name="T110" fmla="*/ 0 w 331"/>
                  <a:gd name="T111" fmla="*/ 163 h 168"/>
                  <a:gd name="T112" fmla="*/ 0 w 331"/>
                  <a:gd name="T113" fmla="*/ 167 h 16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31" h="168">
                    <a:moveTo>
                      <a:pt x="0" y="167"/>
                    </a:moveTo>
                    <a:lnTo>
                      <a:pt x="5" y="165"/>
                    </a:lnTo>
                    <a:lnTo>
                      <a:pt x="19" y="161"/>
                    </a:lnTo>
                    <a:lnTo>
                      <a:pt x="43" y="155"/>
                    </a:lnTo>
                    <a:lnTo>
                      <a:pt x="74" y="150"/>
                    </a:lnTo>
                    <a:lnTo>
                      <a:pt x="109" y="148"/>
                    </a:lnTo>
                    <a:lnTo>
                      <a:pt x="143" y="146"/>
                    </a:lnTo>
                    <a:lnTo>
                      <a:pt x="163" y="148"/>
                    </a:lnTo>
                    <a:lnTo>
                      <a:pt x="180" y="150"/>
                    </a:lnTo>
                    <a:lnTo>
                      <a:pt x="200" y="153"/>
                    </a:lnTo>
                    <a:lnTo>
                      <a:pt x="218" y="159"/>
                    </a:lnTo>
                    <a:lnTo>
                      <a:pt x="220" y="157"/>
                    </a:lnTo>
                    <a:lnTo>
                      <a:pt x="230" y="153"/>
                    </a:lnTo>
                    <a:lnTo>
                      <a:pt x="244" y="148"/>
                    </a:lnTo>
                    <a:lnTo>
                      <a:pt x="261" y="140"/>
                    </a:lnTo>
                    <a:lnTo>
                      <a:pt x="278" y="130"/>
                    </a:lnTo>
                    <a:lnTo>
                      <a:pt x="294" y="123"/>
                    </a:lnTo>
                    <a:lnTo>
                      <a:pt x="306" y="113"/>
                    </a:lnTo>
                    <a:lnTo>
                      <a:pt x="313" y="107"/>
                    </a:lnTo>
                    <a:lnTo>
                      <a:pt x="320" y="100"/>
                    </a:lnTo>
                    <a:lnTo>
                      <a:pt x="324" y="90"/>
                    </a:lnTo>
                    <a:lnTo>
                      <a:pt x="328" y="82"/>
                    </a:lnTo>
                    <a:lnTo>
                      <a:pt x="330" y="71"/>
                    </a:lnTo>
                    <a:lnTo>
                      <a:pt x="330" y="67"/>
                    </a:lnTo>
                    <a:lnTo>
                      <a:pt x="330" y="61"/>
                    </a:lnTo>
                    <a:lnTo>
                      <a:pt x="328" y="57"/>
                    </a:lnTo>
                    <a:lnTo>
                      <a:pt x="324" y="52"/>
                    </a:lnTo>
                    <a:lnTo>
                      <a:pt x="320" y="48"/>
                    </a:lnTo>
                    <a:lnTo>
                      <a:pt x="313" y="44"/>
                    </a:lnTo>
                    <a:lnTo>
                      <a:pt x="306" y="40"/>
                    </a:lnTo>
                    <a:lnTo>
                      <a:pt x="296" y="36"/>
                    </a:lnTo>
                    <a:lnTo>
                      <a:pt x="274" y="31"/>
                    </a:lnTo>
                    <a:lnTo>
                      <a:pt x="249" y="25"/>
                    </a:lnTo>
                    <a:lnTo>
                      <a:pt x="226" y="19"/>
                    </a:lnTo>
                    <a:lnTo>
                      <a:pt x="202" y="13"/>
                    </a:lnTo>
                    <a:lnTo>
                      <a:pt x="178" y="8"/>
                    </a:lnTo>
                    <a:lnTo>
                      <a:pt x="156" y="4"/>
                    </a:lnTo>
                    <a:lnTo>
                      <a:pt x="137" y="2"/>
                    </a:lnTo>
                    <a:lnTo>
                      <a:pt x="119" y="0"/>
                    </a:lnTo>
                    <a:lnTo>
                      <a:pt x="102" y="0"/>
                    </a:lnTo>
                    <a:lnTo>
                      <a:pt x="85" y="2"/>
                    </a:lnTo>
                    <a:lnTo>
                      <a:pt x="64" y="4"/>
                    </a:lnTo>
                    <a:lnTo>
                      <a:pt x="43" y="8"/>
                    </a:lnTo>
                    <a:lnTo>
                      <a:pt x="26" y="13"/>
                    </a:lnTo>
                    <a:lnTo>
                      <a:pt x="12" y="23"/>
                    </a:lnTo>
                    <a:lnTo>
                      <a:pt x="7" y="29"/>
                    </a:lnTo>
                    <a:lnTo>
                      <a:pt x="2" y="34"/>
                    </a:lnTo>
                    <a:lnTo>
                      <a:pt x="0" y="42"/>
                    </a:lnTo>
                    <a:lnTo>
                      <a:pt x="0" y="50"/>
                    </a:lnTo>
                    <a:lnTo>
                      <a:pt x="0" y="69"/>
                    </a:lnTo>
                    <a:lnTo>
                      <a:pt x="0" y="88"/>
                    </a:lnTo>
                    <a:lnTo>
                      <a:pt x="0" y="107"/>
                    </a:lnTo>
                    <a:lnTo>
                      <a:pt x="0" y="125"/>
                    </a:lnTo>
                    <a:lnTo>
                      <a:pt x="0" y="142"/>
                    </a:lnTo>
                    <a:lnTo>
                      <a:pt x="0" y="155"/>
                    </a:lnTo>
                    <a:lnTo>
                      <a:pt x="0" y="163"/>
                    </a:lnTo>
                    <a:lnTo>
                      <a:pt x="0" y="16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4328" name="Freeform 31">
                <a:extLst>
                  <a:ext uri="{FF2B5EF4-FFF2-40B4-BE49-F238E27FC236}">
                    <a16:creationId xmlns:a16="http://schemas.microsoft.com/office/drawing/2014/main" id="{B762E38D-BEA5-4281-B928-D33F5A4D3B00}"/>
                  </a:ext>
                </a:extLst>
              </p:cNvPr>
              <p:cNvSpPr>
                <a:spLocks/>
              </p:cNvSpPr>
              <p:nvPr/>
            </p:nvSpPr>
            <p:spPr bwMode="auto">
              <a:xfrm>
                <a:off x="2834" y="1185"/>
                <a:ext cx="458" cy="176"/>
              </a:xfrm>
              <a:custGeom>
                <a:avLst/>
                <a:gdLst>
                  <a:gd name="T0" fmla="*/ 107 w 458"/>
                  <a:gd name="T1" fmla="*/ 142 h 176"/>
                  <a:gd name="T2" fmla="*/ 102 w 458"/>
                  <a:gd name="T3" fmla="*/ 132 h 176"/>
                  <a:gd name="T4" fmla="*/ 91 w 458"/>
                  <a:gd name="T5" fmla="*/ 119 h 176"/>
                  <a:gd name="T6" fmla="*/ 85 w 458"/>
                  <a:gd name="T7" fmla="*/ 102 h 176"/>
                  <a:gd name="T8" fmla="*/ 91 w 458"/>
                  <a:gd name="T9" fmla="*/ 119 h 176"/>
                  <a:gd name="T10" fmla="*/ 74 w 458"/>
                  <a:gd name="T11" fmla="*/ 115 h 176"/>
                  <a:gd name="T12" fmla="*/ 91 w 458"/>
                  <a:gd name="T13" fmla="*/ 92 h 176"/>
                  <a:gd name="T14" fmla="*/ 141 w 458"/>
                  <a:gd name="T15" fmla="*/ 161 h 176"/>
                  <a:gd name="T16" fmla="*/ 85 w 458"/>
                  <a:gd name="T17" fmla="*/ 75 h 176"/>
                  <a:gd name="T18" fmla="*/ 141 w 458"/>
                  <a:gd name="T19" fmla="*/ 150 h 176"/>
                  <a:gd name="T20" fmla="*/ 124 w 458"/>
                  <a:gd name="T21" fmla="*/ 165 h 176"/>
                  <a:gd name="T22" fmla="*/ 130 w 458"/>
                  <a:gd name="T23" fmla="*/ 163 h 176"/>
                  <a:gd name="T24" fmla="*/ 139 w 458"/>
                  <a:gd name="T25" fmla="*/ 159 h 176"/>
                  <a:gd name="T26" fmla="*/ 147 w 458"/>
                  <a:gd name="T27" fmla="*/ 153 h 176"/>
                  <a:gd name="T28" fmla="*/ 141 w 458"/>
                  <a:gd name="T29" fmla="*/ 150 h 176"/>
                  <a:gd name="T30" fmla="*/ 130 w 458"/>
                  <a:gd name="T31" fmla="*/ 146 h 176"/>
                  <a:gd name="T32" fmla="*/ 117 w 458"/>
                  <a:gd name="T33" fmla="*/ 144 h 176"/>
                  <a:gd name="T34" fmla="*/ 111 w 458"/>
                  <a:gd name="T35" fmla="*/ 142 h 176"/>
                  <a:gd name="T36" fmla="*/ 107 w 458"/>
                  <a:gd name="T37" fmla="*/ 142 h 176"/>
                  <a:gd name="T38" fmla="*/ 113 w 458"/>
                  <a:gd name="T39" fmla="*/ 115 h 176"/>
                  <a:gd name="T40" fmla="*/ 119 w 458"/>
                  <a:gd name="T41" fmla="*/ 132 h 176"/>
                  <a:gd name="T42" fmla="*/ 124 w 458"/>
                  <a:gd name="T43" fmla="*/ 100 h 176"/>
                  <a:gd name="T44" fmla="*/ 124 w 458"/>
                  <a:gd name="T45" fmla="*/ 100 h 176"/>
                  <a:gd name="T46" fmla="*/ 91 w 458"/>
                  <a:gd name="T47" fmla="*/ 86 h 176"/>
                  <a:gd name="T48" fmla="*/ 81 w 458"/>
                  <a:gd name="T49" fmla="*/ 69 h 176"/>
                  <a:gd name="T50" fmla="*/ 50 w 458"/>
                  <a:gd name="T51" fmla="*/ 82 h 176"/>
                  <a:gd name="T52" fmla="*/ 28 w 458"/>
                  <a:gd name="T53" fmla="*/ 82 h 176"/>
                  <a:gd name="T54" fmla="*/ 45 w 458"/>
                  <a:gd name="T55" fmla="*/ 69 h 176"/>
                  <a:gd name="T56" fmla="*/ 28 w 458"/>
                  <a:gd name="T57" fmla="*/ 82 h 176"/>
                  <a:gd name="T58" fmla="*/ 95 w 458"/>
                  <a:gd name="T59" fmla="*/ 46 h 176"/>
                  <a:gd name="T60" fmla="*/ 130 w 458"/>
                  <a:gd name="T61" fmla="*/ 59 h 176"/>
                  <a:gd name="T62" fmla="*/ 130 w 458"/>
                  <a:gd name="T63" fmla="*/ 59 h 176"/>
                  <a:gd name="T64" fmla="*/ 130 w 458"/>
                  <a:gd name="T65" fmla="*/ 29 h 176"/>
                  <a:gd name="T66" fmla="*/ 159 w 458"/>
                  <a:gd name="T67" fmla="*/ 46 h 176"/>
                  <a:gd name="T68" fmla="*/ 130 w 458"/>
                  <a:gd name="T69" fmla="*/ 29 h 176"/>
                  <a:gd name="T70" fmla="*/ 159 w 458"/>
                  <a:gd name="T71" fmla="*/ 46 h 176"/>
                  <a:gd name="T72" fmla="*/ 204 w 458"/>
                  <a:gd name="T73" fmla="*/ 15 h 176"/>
                  <a:gd name="T74" fmla="*/ 204 w 458"/>
                  <a:gd name="T75" fmla="*/ 15 h 176"/>
                  <a:gd name="T76" fmla="*/ 200 w 458"/>
                  <a:gd name="T77" fmla="*/ 36 h 176"/>
                  <a:gd name="T78" fmla="*/ 221 w 458"/>
                  <a:gd name="T79" fmla="*/ 36 h 176"/>
                  <a:gd name="T80" fmla="*/ 221 w 458"/>
                  <a:gd name="T81" fmla="*/ 15 h 176"/>
                  <a:gd name="T82" fmla="*/ 273 w 458"/>
                  <a:gd name="T83" fmla="*/ 13 h 176"/>
                  <a:gd name="T84" fmla="*/ 302 w 458"/>
                  <a:gd name="T85" fmla="*/ 6 h 176"/>
                  <a:gd name="T86" fmla="*/ 337 w 458"/>
                  <a:gd name="T87" fmla="*/ 33 h 176"/>
                  <a:gd name="T88" fmla="*/ 400 w 458"/>
                  <a:gd name="T89" fmla="*/ 36 h 176"/>
                  <a:gd name="T90" fmla="*/ 400 w 458"/>
                  <a:gd name="T91" fmla="*/ 36 h 176"/>
                  <a:gd name="T92" fmla="*/ 434 w 458"/>
                  <a:gd name="T93" fmla="*/ 19 h 176"/>
                  <a:gd name="T94" fmla="*/ 365 w 458"/>
                  <a:gd name="T95" fmla="*/ 36 h 176"/>
                  <a:gd name="T96" fmla="*/ 358 w 458"/>
                  <a:gd name="T97" fmla="*/ 13 h 176"/>
                  <a:gd name="T98" fmla="*/ 325 w 458"/>
                  <a:gd name="T99" fmla="*/ 19 h 176"/>
                  <a:gd name="T100" fmla="*/ 302 w 458"/>
                  <a:gd name="T101" fmla="*/ 6 h 176"/>
                  <a:gd name="T102" fmla="*/ 285 w 458"/>
                  <a:gd name="T103" fmla="*/ 0 h 176"/>
                  <a:gd name="T104" fmla="*/ 325 w 458"/>
                  <a:gd name="T105" fmla="*/ 19 h 176"/>
                  <a:gd name="T106" fmla="*/ 261 w 458"/>
                  <a:gd name="T107" fmla="*/ 23 h 176"/>
                  <a:gd name="T108" fmla="*/ 183 w 458"/>
                  <a:gd name="T109" fmla="*/ 27 h 176"/>
                  <a:gd name="T110" fmla="*/ 113 w 458"/>
                  <a:gd name="T111" fmla="*/ 50 h 176"/>
                  <a:gd name="T112" fmla="*/ 102 w 458"/>
                  <a:gd name="T113" fmla="*/ 63 h 176"/>
                  <a:gd name="T114" fmla="*/ 74 w 458"/>
                  <a:gd name="T115" fmla="*/ 59 h 176"/>
                  <a:gd name="T116" fmla="*/ 81 w 458"/>
                  <a:gd name="T117" fmla="*/ 69 h 176"/>
                  <a:gd name="T118" fmla="*/ 130 w 458"/>
                  <a:gd name="T119" fmla="*/ 59 h 1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58" h="176">
                    <a:moveTo>
                      <a:pt x="91" y="155"/>
                    </a:moveTo>
                    <a:lnTo>
                      <a:pt x="107" y="142"/>
                    </a:lnTo>
                    <a:lnTo>
                      <a:pt x="81" y="146"/>
                    </a:lnTo>
                    <a:lnTo>
                      <a:pt x="102" y="132"/>
                    </a:lnTo>
                    <a:lnTo>
                      <a:pt x="67" y="129"/>
                    </a:lnTo>
                    <a:lnTo>
                      <a:pt x="91" y="119"/>
                    </a:lnTo>
                    <a:lnTo>
                      <a:pt x="74" y="115"/>
                    </a:lnTo>
                    <a:lnTo>
                      <a:pt x="85" y="102"/>
                    </a:lnTo>
                    <a:lnTo>
                      <a:pt x="74" y="115"/>
                    </a:lnTo>
                    <a:lnTo>
                      <a:pt x="91" y="119"/>
                    </a:lnTo>
                    <a:lnTo>
                      <a:pt x="67" y="129"/>
                    </a:lnTo>
                    <a:lnTo>
                      <a:pt x="74" y="115"/>
                    </a:lnTo>
                    <a:lnTo>
                      <a:pt x="62" y="102"/>
                    </a:lnTo>
                    <a:lnTo>
                      <a:pt x="91" y="92"/>
                    </a:lnTo>
                    <a:lnTo>
                      <a:pt x="67" y="86"/>
                    </a:lnTo>
                    <a:lnTo>
                      <a:pt x="141" y="161"/>
                    </a:lnTo>
                    <a:lnTo>
                      <a:pt x="124" y="175"/>
                    </a:lnTo>
                    <a:lnTo>
                      <a:pt x="85" y="75"/>
                    </a:lnTo>
                    <a:lnTo>
                      <a:pt x="124" y="175"/>
                    </a:lnTo>
                    <a:lnTo>
                      <a:pt x="141" y="150"/>
                    </a:lnTo>
                    <a:lnTo>
                      <a:pt x="113" y="152"/>
                    </a:lnTo>
                    <a:lnTo>
                      <a:pt x="124" y="165"/>
                    </a:lnTo>
                    <a:lnTo>
                      <a:pt x="126" y="165"/>
                    </a:lnTo>
                    <a:lnTo>
                      <a:pt x="130" y="163"/>
                    </a:lnTo>
                    <a:lnTo>
                      <a:pt x="135" y="161"/>
                    </a:lnTo>
                    <a:lnTo>
                      <a:pt x="139" y="159"/>
                    </a:lnTo>
                    <a:lnTo>
                      <a:pt x="143" y="157"/>
                    </a:lnTo>
                    <a:lnTo>
                      <a:pt x="147" y="153"/>
                    </a:lnTo>
                    <a:lnTo>
                      <a:pt x="145" y="152"/>
                    </a:lnTo>
                    <a:lnTo>
                      <a:pt x="141" y="150"/>
                    </a:lnTo>
                    <a:lnTo>
                      <a:pt x="135" y="148"/>
                    </a:lnTo>
                    <a:lnTo>
                      <a:pt x="130" y="146"/>
                    </a:lnTo>
                    <a:lnTo>
                      <a:pt x="124" y="144"/>
                    </a:lnTo>
                    <a:lnTo>
                      <a:pt x="117" y="144"/>
                    </a:lnTo>
                    <a:lnTo>
                      <a:pt x="113" y="142"/>
                    </a:lnTo>
                    <a:lnTo>
                      <a:pt x="111" y="142"/>
                    </a:lnTo>
                    <a:lnTo>
                      <a:pt x="109" y="142"/>
                    </a:lnTo>
                    <a:lnTo>
                      <a:pt x="107" y="142"/>
                    </a:lnTo>
                    <a:lnTo>
                      <a:pt x="137" y="132"/>
                    </a:lnTo>
                    <a:lnTo>
                      <a:pt x="113" y="115"/>
                    </a:lnTo>
                    <a:lnTo>
                      <a:pt x="137" y="123"/>
                    </a:lnTo>
                    <a:lnTo>
                      <a:pt x="119" y="132"/>
                    </a:lnTo>
                    <a:lnTo>
                      <a:pt x="113" y="115"/>
                    </a:lnTo>
                    <a:lnTo>
                      <a:pt x="124" y="100"/>
                    </a:lnTo>
                    <a:lnTo>
                      <a:pt x="85" y="96"/>
                    </a:lnTo>
                    <a:lnTo>
                      <a:pt x="124" y="100"/>
                    </a:lnTo>
                    <a:lnTo>
                      <a:pt x="119" y="86"/>
                    </a:lnTo>
                    <a:lnTo>
                      <a:pt x="91" y="86"/>
                    </a:lnTo>
                    <a:lnTo>
                      <a:pt x="119" y="86"/>
                    </a:lnTo>
                    <a:lnTo>
                      <a:pt x="81" y="69"/>
                    </a:lnTo>
                    <a:lnTo>
                      <a:pt x="91" y="86"/>
                    </a:lnTo>
                    <a:lnTo>
                      <a:pt x="50" y="82"/>
                    </a:lnTo>
                    <a:lnTo>
                      <a:pt x="74" y="59"/>
                    </a:lnTo>
                    <a:lnTo>
                      <a:pt x="28" y="82"/>
                    </a:lnTo>
                    <a:lnTo>
                      <a:pt x="85" y="96"/>
                    </a:lnTo>
                    <a:lnTo>
                      <a:pt x="45" y="69"/>
                    </a:lnTo>
                    <a:lnTo>
                      <a:pt x="0" y="69"/>
                    </a:lnTo>
                    <a:lnTo>
                      <a:pt x="28" y="82"/>
                    </a:lnTo>
                    <a:lnTo>
                      <a:pt x="50" y="82"/>
                    </a:lnTo>
                    <a:lnTo>
                      <a:pt x="95" y="46"/>
                    </a:lnTo>
                    <a:lnTo>
                      <a:pt x="81" y="69"/>
                    </a:lnTo>
                    <a:lnTo>
                      <a:pt x="130" y="59"/>
                    </a:lnTo>
                    <a:lnTo>
                      <a:pt x="95" y="46"/>
                    </a:lnTo>
                    <a:lnTo>
                      <a:pt x="130" y="59"/>
                    </a:lnTo>
                    <a:lnTo>
                      <a:pt x="159" y="33"/>
                    </a:lnTo>
                    <a:lnTo>
                      <a:pt x="130" y="29"/>
                    </a:lnTo>
                    <a:lnTo>
                      <a:pt x="130" y="50"/>
                    </a:lnTo>
                    <a:lnTo>
                      <a:pt x="159" y="46"/>
                    </a:lnTo>
                    <a:lnTo>
                      <a:pt x="159" y="33"/>
                    </a:lnTo>
                    <a:lnTo>
                      <a:pt x="130" y="29"/>
                    </a:lnTo>
                    <a:lnTo>
                      <a:pt x="119" y="40"/>
                    </a:lnTo>
                    <a:lnTo>
                      <a:pt x="159" y="46"/>
                    </a:lnTo>
                    <a:lnTo>
                      <a:pt x="200" y="36"/>
                    </a:lnTo>
                    <a:lnTo>
                      <a:pt x="204" y="15"/>
                    </a:lnTo>
                    <a:lnTo>
                      <a:pt x="176" y="13"/>
                    </a:lnTo>
                    <a:lnTo>
                      <a:pt x="204" y="15"/>
                    </a:lnTo>
                    <a:lnTo>
                      <a:pt x="221" y="15"/>
                    </a:lnTo>
                    <a:lnTo>
                      <a:pt x="200" y="36"/>
                    </a:lnTo>
                    <a:lnTo>
                      <a:pt x="183" y="40"/>
                    </a:lnTo>
                    <a:lnTo>
                      <a:pt x="221" y="36"/>
                    </a:lnTo>
                    <a:lnTo>
                      <a:pt x="183" y="27"/>
                    </a:lnTo>
                    <a:lnTo>
                      <a:pt x="221" y="15"/>
                    </a:lnTo>
                    <a:lnTo>
                      <a:pt x="239" y="33"/>
                    </a:lnTo>
                    <a:lnTo>
                      <a:pt x="273" y="13"/>
                    </a:lnTo>
                    <a:lnTo>
                      <a:pt x="273" y="33"/>
                    </a:lnTo>
                    <a:lnTo>
                      <a:pt x="302" y="6"/>
                    </a:lnTo>
                    <a:lnTo>
                      <a:pt x="337" y="6"/>
                    </a:lnTo>
                    <a:lnTo>
                      <a:pt x="337" y="33"/>
                    </a:lnTo>
                    <a:lnTo>
                      <a:pt x="365" y="36"/>
                    </a:lnTo>
                    <a:lnTo>
                      <a:pt x="400" y="36"/>
                    </a:lnTo>
                    <a:lnTo>
                      <a:pt x="457" y="15"/>
                    </a:lnTo>
                    <a:lnTo>
                      <a:pt x="400" y="36"/>
                    </a:lnTo>
                    <a:lnTo>
                      <a:pt x="417" y="19"/>
                    </a:lnTo>
                    <a:lnTo>
                      <a:pt x="434" y="19"/>
                    </a:lnTo>
                    <a:lnTo>
                      <a:pt x="358" y="13"/>
                    </a:lnTo>
                    <a:lnTo>
                      <a:pt x="365" y="36"/>
                    </a:lnTo>
                    <a:lnTo>
                      <a:pt x="308" y="19"/>
                    </a:lnTo>
                    <a:lnTo>
                      <a:pt x="358" y="13"/>
                    </a:lnTo>
                    <a:lnTo>
                      <a:pt x="302" y="6"/>
                    </a:lnTo>
                    <a:lnTo>
                      <a:pt x="325" y="19"/>
                    </a:lnTo>
                    <a:lnTo>
                      <a:pt x="358" y="13"/>
                    </a:lnTo>
                    <a:lnTo>
                      <a:pt x="302" y="6"/>
                    </a:lnTo>
                    <a:lnTo>
                      <a:pt x="308" y="19"/>
                    </a:lnTo>
                    <a:lnTo>
                      <a:pt x="285" y="0"/>
                    </a:lnTo>
                    <a:lnTo>
                      <a:pt x="273" y="33"/>
                    </a:lnTo>
                    <a:lnTo>
                      <a:pt x="325" y="19"/>
                    </a:lnTo>
                    <a:lnTo>
                      <a:pt x="239" y="13"/>
                    </a:lnTo>
                    <a:lnTo>
                      <a:pt x="261" y="23"/>
                    </a:lnTo>
                    <a:lnTo>
                      <a:pt x="204" y="15"/>
                    </a:lnTo>
                    <a:lnTo>
                      <a:pt x="183" y="27"/>
                    </a:lnTo>
                    <a:lnTo>
                      <a:pt x="119" y="40"/>
                    </a:lnTo>
                    <a:lnTo>
                      <a:pt x="113" y="50"/>
                    </a:lnTo>
                    <a:lnTo>
                      <a:pt x="74" y="59"/>
                    </a:lnTo>
                    <a:lnTo>
                      <a:pt x="102" y="63"/>
                    </a:lnTo>
                    <a:lnTo>
                      <a:pt x="0" y="69"/>
                    </a:lnTo>
                    <a:lnTo>
                      <a:pt x="74" y="59"/>
                    </a:lnTo>
                    <a:lnTo>
                      <a:pt x="67" y="40"/>
                    </a:lnTo>
                    <a:lnTo>
                      <a:pt x="81" y="69"/>
                    </a:lnTo>
                    <a:lnTo>
                      <a:pt x="57" y="59"/>
                    </a:lnTo>
                    <a:lnTo>
                      <a:pt x="130" y="5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4329" name="Freeform 32">
                <a:extLst>
                  <a:ext uri="{FF2B5EF4-FFF2-40B4-BE49-F238E27FC236}">
                    <a16:creationId xmlns:a16="http://schemas.microsoft.com/office/drawing/2014/main" id="{9558E81A-1654-428F-9C3D-B9DE6609EFE0}"/>
                  </a:ext>
                </a:extLst>
              </p:cNvPr>
              <p:cNvSpPr>
                <a:spLocks/>
              </p:cNvSpPr>
              <p:nvPr/>
            </p:nvSpPr>
            <p:spPr bwMode="auto">
              <a:xfrm>
                <a:off x="2894" y="3556"/>
                <a:ext cx="767" cy="160"/>
              </a:xfrm>
              <a:custGeom>
                <a:avLst/>
                <a:gdLst>
                  <a:gd name="T0" fmla="*/ 80 w 767"/>
                  <a:gd name="T1" fmla="*/ 27 h 160"/>
                  <a:gd name="T2" fmla="*/ 79 w 767"/>
                  <a:gd name="T3" fmla="*/ 29 h 160"/>
                  <a:gd name="T4" fmla="*/ 68 w 767"/>
                  <a:gd name="T5" fmla="*/ 35 h 160"/>
                  <a:gd name="T6" fmla="*/ 54 w 767"/>
                  <a:gd name="T7" fmla="*/ 44 h 160"/>
                  <a:gd name="T8" fmla="*/ 37 w 767"/>
                  <a:gd name="T9" fmla="*/ 56 h 160"/>
                  <a:gd name="T10" fmla="*/ 23 w 767"/>
                  <a:gd name="T11" fmla="*/ 69 h 160"/>
                  <a:gd name="T12" fmla="*/ 11 w 767"/>
                  <a:gd name="T13" fmla="*/ 85 h 160"/>
                  <a:gd name="T14" fmla="*/ 5 w 767"/>
                  <a:gd name="T15" fmla="*/ 92 h 160"/>
                  <a:gd name="T16" fmla="*/ 2 w 767"/>
                  <a:gd name="T17" fmla="*/ 102 h 160"/>
                  <a:gd name="T18" fmla="*/ 0 w 767"/>
                  <a:gd name="T19" fmla="*/ 110 h 160"/>
                  <a:gd name="T20" fmla="*/ 0 w 767"/>
                  <a:gd name="T21" fmla="*/ 117 h 160"/>
                  <a:gd name="T22" fmla="*/ 2 w 767"/>
                  <a:gd name="T23" fmla="*/ 133 h 160"/>
                  <a:gd name="T24" fmla="*/ 5 w 767"/>
                  <a:gd name="T25" fmla="*/ 140 h 160"/>
                  <a:gd name="T26" fmla="*/ 5 w 767"/>
                  <a:gd name="T27" fmla="*/ 144 h 160"/>
                  <a:gd name="T28" fmla="*/ 5 w 767"/>
                  <a:gd name="T29" fmla="*/ 146 h 160"/>
                  <a:gd name="T30" fmla="*/ 2 w 767"/>
                  <a:gd name="T31" fmla="*/ 144 h 160"/>
                  <a:gd name="T32" fmla="*/ 2 w 767"/>
                  <a:gd name="T33" fmla="*/ 142 h 160"/>
                  <a:gd name="T34" fmla="*/ 0 w 767"/>
                  <a:gd name="T35" fmla="*/ 140 h 160"/>
                  <a:gd name="T36" fmla="*/ 0 w 767"/>
                  <a:gd name="T37" fmla="*/ 138 h 160"/>
                  <a:gd name="T38" fmla="*/ 259 w 767"/>
                  <a:gd name="T39" fmla="*/ 154 h 160"/>
                  <a:gd name="T40" fmla="*/ 259 w 767"/>
                  <a:gd name="T41" fmla="*/ 123 h 160"/>
                  <a:gd name="T42" fmla="*/ 307 w 767"/>
                  <a:gd name="T43" fmla="*/ 159 h 160"/>
                  <a:gd name="T44" fmla="*/ 766 w 767"/>
                  <a:gd name="T45" fmla="*/ 148 h 160"/>
                  <a:gd name="T46" fmla="*/ 766 w 767"/>
                  <a:gd name="T47" fmla="*/ 142 h 160"/>
                  <a:gd name="T48" fmla="*/ 764 w 767"/>
                  <a:gd name="T49" fmla="*/ 123 h 160"/>
                  <a:gd name="T50" fmla="*/ 759 w 767"/>
                  <a:gd name="T51" fmla="*/ 112 h 160"/>
                  <a:gd name="T52" fmla="*/ 750 w 767"/>
                  <a:gd name="T53" fmla="*/ 98 h 160"/>
                  <a:gd name="T54" fmla="*/ 740 w 767"/>
                  <a:gd name="T55" fmla="*/ 85 h 160"/>
                  <a:gd name="T56" fmla="*/ 724 w 767"/>
                  <a:gd name="T57" fmla="*/ 69 h 160"/>
                  <a:gd name="T58" fmla="*/ 705 w 767"/>
                  <a:gd name="T59" fmla="*/ 56 h 160"/>
                  <a:gd name="T60" fmla="*/ 679 w 767"/>
                  <a:gd name="T61" fmla="*/ 42 h 160"/>
                  <a:gd name="T62" fmla="*/ 646 w 767"/>
                  <a:gd name="T63" fmla="*/ 29 h 160"/>
                  <a:gd name="T64" fmla="*/ 607 w 767"/>
                  <a:gd name="T65" fmla="*/ 18 h 160"/>
                  <a:gd name="T66" fmla="*/ 559 w 767"/>
                  <a:gd name="T67" fmla="*/ 10 h 160"/>
                  <a:gd name="T68" fmla="*/ 503 w 767"/>
                  <a:gd name="T69" fmla="*/ 4 h 160"/>
                  <a:gd name="T70" fmla="*/ 440 w 767"/>
                  <a:gd name="T71" fmla="*/ 0 h 160"/>
                  <a:gd name="T72" fmla="*/ 364 w 767"/>
                  <a:gd name="T73" fmla="*/ 2 h 160"/>
                  <a:gd name="T74" fmla="*/ 229 w 767"/>
                  <a:gd name="T75" fmla="*/ 8 h 160"/>
                  <a:gd name="T76" fmla="*/ 139 w 767"/>
                  <a:gd name="T77" fmla="*/ 12 h 160"/>
                  <a:gd name="T78" fmla="*/ 87 w 767"/>
                  <a:gd name="T79" fmla="*/ 16 h 160"/>
                  <a:gd name="T80" fmla="*/ 63 w 767"/>
                  <a:gd name="T81" fmla="*/ 19 h 160"/>
                  <a:gd name="T82" fmla="*/ 59 w 767"/>
                  <a:gd name="T83" fmla="*/ 21 h 160"/>
                  <a:gd name="T84" fmla="*/ 59 w 767"/>
                  <a:gd name="T85" fmla="*/ 23 h 160"/>
                  <a:gd name="T86" fmla="*/ 61 w 767"/>
                  <a:gd name="T87" fmla="*/ 23 h 160"/>
                  <a:gd name="T88" fmla="*/ 66 w 767"/>
                  <a:gd name="T89" fmla="*/ 25 h 160"/>
                  <a:gd name="T90" fmla="*/ 77 w 767"/>
                  <a:gd name="T91" fmla="*/ 27 h 160"/>
                  <a:gd name="T92" fmla="*/ 80 w 767"/>
                  <a:gd name="T93" fmla="*/ 27 h 16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67" h="160">
                    <a:moveTo>
                      <a:pt x="80" y="27"/>
                    </a:moveTo>
                    <a:lnTo>
                      <a:pt x="79" y="29"/>
                    </a:lnTo>
                    <a:lnTo>
                      <a:pt x="68" y="35"/>
                    </a:lnTo>
                    <a:lnTo>
                      <a:pt x="54" y="44"/>
                    </a:lnTo>
                    <a:lnTo>
                      <a:pt x="37" y="56"/>
                    </a:lnTo>
                    <a:lnTo>
                      <a:pt x="23" y="69"/>
                    </a:lnTo>
                    <a:lnTo>
                      <a:pt x="11" y="85"/>
                    </a:lnTo>
                    <a:lnTo>
                      <a:pt x="5" y="92"/>
                    </a:lnTo>
                    <a:lnTo>
                      <a:pt x="2" y="102"/>
                    </a:lnTo>
                    <a:lnTo>
                      <a:pt x="0" y="110"/>
                    </a:lnTo>
                    <a:lnTo>
                      <a:pt x="0" y="117"/>
                    </a:lnTo>
                    <a:lnTo>
                      <a:pt x="2" y="133"/>
                    </a:lnTo>
                    <a:lnTo>
                      <a:pt x="5" y="140"/>
                    </a:lnTo>
                    <a:lnTo>
                      <a:pt x="5" y="144"/>
                    </a:lnTo>
                    <a:lnTo>
                      <a:pt x="5" y="146"/>
                    </a:lnTo>
                    <a:lnTo>
                      <a:pt x="2" y="144"/>
                    </a:lnTo>
                    <a:lnTo>
                      <a:pt x="2" y="142"/>
                    </a:lnTo>
                    <a:lnTo>
                      <a:pt x="0" y="140"/>
                    </a:lnTo>
                    <a:lnTo>
                      <a:pt x="0" y="138"/>
                    </a:lnTo>
                    <a:lnTo>
                      <a:pt x="259" y="154"/>
                    </a:lnTo>
                    <a:lnTo>
                      <a:pt x="259" y="123"/>
                    </a:lnTo>
                    <a:lnTo>
                      <a:pt x="307" y="159"/>
                    </a:lnTo>
                    <a:lnTo>
                      <a:pt x="766" y="148"/>
                    </a:lnTo>
                    <a:lnTo>
                      <a:pt x="766" y="142"/>
                    </a:lnTo>
                    <a:lnTo>
                      <a:pt x="764" y="123"/>
                    </a:lnTo>
                    <a:lnTo>
                      <a:pt x="759" y="112"/>
                    </a:lnTo>
                    <a:lnTo>
                      <a:pt x="750" y="98"/>
                    </a:lnTo>
                    <a:lnTo>
                      <a:pt x="740" y="85"/>
                    </a:lnTo>
                    <a:lnTo>
                      <a:pt x="724" y="69"/>
                    </a:lnTo>
                    <a:lnTo>
                      <a:pt x="705" y="56"/>
                    </a:lnTo>
                    <a:lnTo>
                      <a:pt x="679" y="42"/>
                    </a:lnTo>
                    <a:lnTo>
                      <a:pt x="646" y="29"/>
                    </a:lnTo>
                    <a:lnTo>
                      <a:pt x="607" y="18"/>
                    </a:lnTo>
                    <a:lnTo>
                      <a:pt x="559" y="10"/>
                    </a:lnTo>
                    <a:lnTo>
                      <a:pt x="503" y="4"/>
                    </a:lnTo>
                    <a:lnTo>
                      <a:pt x="440" y="0"/>
                    </a:lnTo>
                    <a:lnTo>
                      <a:pt x="364" y="2"/>
                    </a:lnTo>
                    <a:lnTo>
                      <a:pt x="229" y="8"/>
                    </a:lnTo>
                    <a:lnTo>
                      <a:pt x="139" y="12"/>
                    </a:lnTo>
                    <a:lnTo>
                      <a:pt x="87" y="16"/>
                    </a:lnTo>
                    <a:lnTo>
                      <a:pt x="63" y="19"/>
                    </a:lnTo>
                    <a:lnTo>
                      <a:pt x="59" y="21"/>
                    </a:lnTo>
                    <a:lnTo>
                      <a:pt x="59" y="23"/>
                    </a:lnTo>
                    <a:lnTo>
                      <a:pt x="61" y="23"/>
                    </a:lnTo>
                    <a:lnTo>
                      <a:pt x="66" y="25"/>
                    </a:lnTo>
                    <a:lnTo>
                      <a:pt x="77" y="27"/>
                    </a:lnTo>
                    <a:lnTo>
                      <a:pt x="80" y="27"/>
                    </a:lnTo>
                  </a:path>
                </a:pathLst>
              </a:custGeom>
              <a:solidFill>
                <a:srgbClr val="7D4A17"/>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4330" name="Freeform 33">
                <a:extLst>
                  <a:ext uri="{FF2B5EF4-FFF2-40B4-BE49-F238E27FC236}">
                    <a16:creationId xmlns:a16="http://schemas.microsoft.com/office/drawing/2014/main" id="{6635F9D1-A7C3-441F-A1EE-5F25792C61E9}"/>
                  </a:ext>
                </a:extLst>
              </p:cNvPr>
              <p:cNvSpPr>
                <a:spLocks/>
              </p:cNvSpPr>
              <p:nvPr/>
            </p:nvSpPr>
            <p:spPr bwMode="auto">
              <a:xfrm>
                <a:off x="2894" y="3556"/>
                <a:ext cx="767" cy="160"/>
              </a:xfrm>
              <a:custGeom>
                <a:avLst/>
                <a:gdLst>
                  <a:gd name="T0" fmla="*/ 80 w 767"/>
                  <a:gd name="T1" fmla="*/ 27 h 160"/>
                  <a:gd name="T2" fmla="*/ 79 w 767"/>
                  <a:gd name="T3" fmla="*/ 29 h 160"/>
                  <a:gd name="T4" fmla="*/ 68 w 767"/>
                  <a:gd name="T5" fmla="*/ 35 h 160"/>
                  <a:gd name="T6" fmla="*/ 54 w 767"/>
                  <a:gd name="T7" fmla="*/ 44 h 160"/>
                  <a:gd name="T8" fmla="*/ 37 w 767"/>
                  <a:gd name="T9" fmla="*/ 56 h 160"/>
                  <a:gd name="T10" fmla="*/ 23 w 767"/>
                  <a:gd name="T11" fmla="*/ 69 h 160"/>
                  <a:gd name="T12" fmla="*/ 11 w 767"/>
                  <a:gd name="T13" fmla="*/ 85 h 160"/>
                  <a:gd name="T14" fmla="*/ 5 w 767"/>
                  <a:gd name="T15" fmla="*/ 92 h 160"/>
                  <a:gd name="T16" fmla="*/ 2 w 767"/>
                  <a:gd name="T17" fmla="*/ 102 h 160"/>
                  <a:gd name="T18" fmla="*/ 0 w 767"/>
                  <a:gd name="T19" fmla="*/ 110 h 160"/>
                  <a:gd name="T20" fmla="*/ 0 w 767"/>
                  <a:gd name="T21" fmla="*/ 117 h 160"/>
                  <a:gd name="T22" fmla="*/ 2 w 767"/>
                  <a:gd name="T23" fmla="*/ 133 h 160"/>
                  <a:gd name="T24" fmla="*/ 5 w 767"/>
                  <a:gd name="T25" fmla="*/ 140 h 160"/>
                  <a:gd name="T26" fmla="*/ 5 w 767"/>
                  <a:gd name="T27" fmla="*/ 144 h 160"/>
                  <a:gd name="T28" fmla="*/ 5 w 767"/>
                  <a:gd name="T29" fmla="*/ 146 h 160"/>
                  <a:gd name="T30" fmla="*/ 2 w 767"/>
                  <a:gd name="T31" fmla="*/ 144 h 160"/>
                  <a:gd name="T32" fmla="*/ 2 w 767"/>
                  <a:gd name="T33" fmla="*/ 142 h 160"/>
                  <a:gd name="T34" fmla="*/ 0 w 767"/>
                  <a:gd name="T35" fmla="*/ 140 h 160"/>
                  <a:gd name="T36" fmla="*/ 0 w 767"/>
                  <a:gd name="T37" fmla="*/ 138 h 160"/>
                  <a:gd name="T38" fmla="*/ 259 w 767"/>
                  <a:gd name="T39" fmla="*/ 154 h 160"/>
                  <a:gd name="T40" fmla="*/ 259 w 767"/>
                  <a:gd name="T41" fmla="*/ 123 h 160"/>
                  <a:gd name="T42" fmla="*/ 307 w 767"/>
                  <a:gd name="T43" fmla="*/ 159 h 160"/>
                  <a:gd name="T44" fmla="*/ 766 w 767"/>
                  <a:gd name="T45" fmla="*/ 148 h 160"/>
                  <a:gd name="T46" fmla="*/ 766 w 767"/>
                  <a:gd name="T47" fmla="*/ 142 h 160"/>
                  <a:gd name="T48" fmla="*/ 764 w 767"/>
                  <a:gd name="T49" fmla="*/ 123 h 160"/>
                  <a:gd name="T50" fmla="*/ 759 w 767"/>
                  <a:gd name="T51" fmla="*/ 112 h 160"/>
                  <a:gd name="T52" fmla="*/ 750 w 767"/>
                  <a:gd name="T53" fmla="*/ 98 h 160"/>
                  <a:gd name="T54" fmla="*/ 740 w 767"/>
                  <a:gd name="T55" fmla="*/ 85 h 160"/>
                  <a:gd name="T56" fmla="*/ 724 w 767"/>
                  <a:gd name="T57" fmla="*/ 69 h 160"/>
                  <a:gd name="T58" fmla="*/ 705 w 767"/>
                  <a:gd name="T59" fmla="*/ 56 h 160"/>
                  <a:gd name="T60" fmla="*/ 679 w 767"/>
                  <a:gd name="T61" fmla="*/ 42 h 160"/>
                  <a:gd name="T62" fmla="*/ 646 w 767"/>
                  <a:gd name="T63" fmla="*/ 29 h 160"/>
                  <a:gd name="T64" fmla="*/ 607 w 767"/>
                  <a:gd name="T65" fmla="*/ 18 h 160"/>
                  <a:gd name="T66" fmla="*/ 559 w 767"/>
                  <a:gd name="T67" fmla="*/ 10 h 160"/>
                  <a:gd name="T68" fmla="*/ 503 w 767"/>
                  <a:gd name="T69" fmla="*/ 4 h 160"/>
                  <a:gd name="T70" fmla="*/ 440 w 767"/>
                  <a:gd name="T71" fmla="*/ 0 h 160"/>
                  <a:gd name="T72" fmla="*/ 364 w 767"/>
                  <a:gd name="T73" fmla="*/ 2 h 160"/>
                  <a:gd name="T74" fmla="*/ 229 w 767"/>
                  <a:gd name="T75" fmla="*/ 8 h 160"/>
                  <a:gd name="T76" fmla="*/ 139 w 767"/>
                  <a:gd name="T77" fmla="*/ 12 h 160"/>
                  <a:gd name="T78" fmla="*/ 87 w 767"/>
                  <a:gd name="T79" fmla="*/ 16 h 160"/>
                  <a:gd name="T80" fmla="*/ 63 w 767"/>
                  <a:gd name="T81" fmla="*/ 19 h 160"/>
                  <a:gd name="T82" fmla="*/ 59 w 767"/>
                  <a:gd name="T83" fmla="*/ 21 h 160"/>
                  <a:gd name="T84" fmla="*/ 59 w 767"/>
                  <a:gd name="T85" fmla="*/ 23 h 160"/>
                  <a:gd name="T86" fmla="*/ 61 w 767"/>
                  <a:gd name="T87" fmla="*/ 23 h 160"/>
                  <a:gd name="T88" fmla="*/ 66 w 767"/>
                  <a:gd name="T89" fmla="*/ 25 h 160"/>
                  <a:gd name="T90" fmla="*/ 77 w 767"/>
                  <a:gd name="T91" fmla="*/ 27 h 160"/>
                  <a:gd name="T92" fmla="*/ 80 w 767"/>
                  <a:gd name="T93" fmla="*/ 27 h 16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67" h="160">
                    <a:moveTo>
                      <a:pt x="80" y="27"/>
                    </a:moveTo>
                    <a:lnTo>
                      <a:pt x="79" y="29"/>
                    </a:lnTo>
                    <a:lnTo>
                      <a:pt x="68" y="35"/>
                    </a:lnTo>
                    <a:lnTo>
                      <a:pt x="54" y="44"/>
                    </a:lnTo>
                    <a:lnTo>
                      <a:pt x="37" y="56"/>
                    </a:lnTo>
                    <a:lnTo>
                      <a:pt x="23" y="69"/>
                    </a:lnTo>
                    <a:lnTo>
                      <a:pt x="11" y="85"/>
                    </a:lnTo>
                    <a:lnTo>
                      <a:pt x="5" y="92"/>
                    </a:lnTo>
                    <a:lnTo>
                      <a:pt x="2" y="102"/>
                    </a:lnTo>
                    <a:lnTo>
                      <a:pt x="0" y="110"/>
                    </a:lnTo>
                    <a:lnTo>
                      <a:pt x="0" y="117"/>
                    </a:lnTo>
                    <a:lnTo>
                      <a:pt x="2" y="133"/>
                    </a:lnTo>
                    <a:lnTo>
                      <a:pt x="5" y="140"/>
                    </a:lnTo>
                    <a:lnTo>
                      <a:pt x="5" y="144"/>
                    </a:lnTo>
                    <a:lnTo>
                      <a:pt x="5" y="146"/>
                    </a:lnTo>
                    <a:lnTo>
                      <a:pt x="2" y="144"/>
                    </a:lnTo>
                    <a:lnTo>
                      <a:pt x="2" y="142"/>
                    </a:lnTo>
                    <a:lnTo>
                      <a:pt x="0" y="140"/>
                    </a:lnTo>
                    <a:lnTo>
                      <a:pt x="0" y="138"/>
                    </a:lnTo>
                    <a:lnTo>
                      <a:pt x="259" y="154"/>
                    </a:lnTo>
                    <a:lnTo>
                      <a:pt x="259" y="123"/>
                    </a:lnTo>
                    <a:lnTo>
                      <a:pt x="307" y="159"/>
                    </a:lnTo>
                    <a:lnTo>
                      <a:pt x="766" y="148"/>
                    </a:lnTo>
                    <a:lnTo>
                      <a:pt x="766" y="142"/>
                    </a:lnTo>
                    <a:lnTo>
                      <a:pt x="764" y="123"/>
                    </a:lnTo>
                    <a:lnTo>
                      <a:pt x="759" y="112"/>
                    </a:lnTo>
                    <a:lnTo>
                      <a:pt x="750" y="98"/>
                    </a:lnTo>
                    <a:lnTo>
                      <a:pt x="740" y="85"/>
                    </a:lnTo>
                    <a:lnTo>
                      <a:pt x="724" y="69"/>
                    </a:lnTo>
                    <a:lnTo>
                      <a:pt x="705" y="56"/>
                    </a:lnTo>
                    <a:lnTo>
                      <a:pt x="679" y="42"/>
                    </a:lnTo>
                    <a:lnTo>
                      <a:pt x="646" y="29"/>
                    </a:lnTo>
                    <a:lnTo>
                      <a:pt x="607" y="18"/>
                    </a:lnTo>
                    <a:lnTo>
                      <a:pt x="559" y="10"/>
                    </a:lnTo>
                    <a:lnTo>
                      <a:pt x="503" y="4"/>
                    </a:lnTo>
                    <a:lnTo>
                      <a:pt x="440" y="0"/>
                    </a:lnTo>
                    <a:lnTo>
                      <a:pt x="364" y="2"/>
                    </a:lnTo>
                    <a:lnTo>
                      <a:pt x="229" y="8"/>
                    </a:lnTo>
                    <a:lnTo>
                      <a:pt x="139" y="12"/>
                    </a:lnTo>
                    <a:lnTo>
                      <a:pt x="87" y="16"/>
                    </a:lnTo>
                    <a:lnTo>
                      <a:pt x="63" y="19"/>
                    </a:lnTo>
                    <a:lnTo>
                      <a:pt x="59" y="21"/>
                    </a:lnTo>
                    <a:lnTo>
                      <a:pt x="59" y="23"/>
                    </a:lnTo>
                    <a:lnTo>
                      <a:pt x="61" y="23"/>
                    </a:lnTo>
                    <a:lnTo>
                      <a:pt x="66" y="25"/>
                    </a:lnTo>
                    <a:lnTo>
                      <a:pt x="77" y="27"/>
                    </a:lnTo>
                    <a:lnTo>
                      <a:pt x="80" y="2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4331" name="Freeform 34">
                <a:extLst>
                  <a:ext uri="{FF2B5EF4-FFF2-40B4-BE49-F238E27FC236}">
                    <a16:creationId xmlns:a16="http://schemas.microsoft.com/office/drawing/2014/main" id="{406EA0FD-A08A-45F4-8ACF-D1B3EBCB829A}"/>
                  </a:ext>
                </a:extLst>
              </p:cNvPr>
              <p:cNvSpPr>
                <a:spLocks/>
              </p:cNvSpPr>
              <p:nvPr/>
            </p:nvSpPr>
            <p:spPr bwMode="auto">
              <a:xfrm>
                <a:off x="2846" y="3568"/>
                <a:ext cx="766" cy="158"/>
              </a:xfrm>
              <a:custGeom>
                <a:avLst/>
                <a:gdLst>
                  <a:gd name="T0" fmla="*/ 80 w 766"/>
                  <a:gd name="T1" fmla="*/ 25 h 158"/>
                  <a:gd name="T2" fmla="*/ 78 w 766"/>
                  <a:gd name="T3" fmla="*/ 27 h 158"/>
                  <a:gd name="T4" fmla="*/ 70 w 766"/>
                  <a:gd name="T5" fmla="*/ 32 h 158"/>
                  <a:gd name="T6" fmla="*/ 57 w 766"/>
                  <a:gd name="T7" fmla="*/ 42 h 158"/>
                  <a:gd name="T8" fmla="*/ 44 w 766"/>
                  <a:gd name="T9" fmla="*/ 53 h 158"/>
                  <a:gd name="T10" fmla="*/ 28 w 766"/>
                  <a:gd name="T11" fmla="*/ 67 h 158"/>
                  <a:gd name="T12" fmla="*/ 16 w 766"/>
                  <a:gd name="T13" fmla="*/ 82 h 158"/>
                  <a:gd name="T14" fmla="*/ 9 w 766"/>
                  <a:gd name="T15" fmla="*/ 92 h 158"/>
                  <a:gd name="T16" fmla="*/ 5 w 766"/>
                  <a:gd name="T17" fmla="*/ 100 h 158"/>
                  <a:gd name="T18" fmla="*/ 2 w 766"/>
                  <a:gd name="T19" fmla="*/ 107 h 158"/>
                  <a:gd name="T20" fmla="*/ 0 w 766"/>
                  <a:gd name="T21" fmla="*/ 117 h 158"/>
                  <a:gd name="T22" fmla="*/ 0 w 766"/>
                  <a:gd name="T23" fmla="*/ 123 h 158"/>
                  <a:gd name="T24" fmla="*/ 0 w 766"/>
                  <a:gd name="T25" fmla="*/ 128 h 158"/>
                  <a:gd name="T26" fmla="*/ 0 w 766"/>
                  <a:gd name="T27" fmla="*/ 132 h 158"/>
                  <a:gd name="T28" fmla="*/ 0 w 766"/>
                  <a:gd name="T29" fmla="*/ 134 h 158"/>
                  <a:gd name="T30" fmla="*/ 0 w 766"/>
                  <a:gd name="T31" fmla="*/ 136 h 158"/>
                  <a:gd name="T32" fmla="*/ 257 w 766"/>
                  <a:gd name="T33" fmla="*/ 151 h 158"/>
                  <a:gd name="T34" fmla="*/ 257 w 766"/>
                  <a:gd name="T35" fmla="*/ 121 h 158"/>
                  <a:gd name="T36" fmla="*/ 307 w 766"/>
                  <a:gd name="T37" fmla="*/ 157 h 158"/>
                  <a:gd name="T38" fmla="*/ 765 w 766"/>
                  <a:gd name="T39" fmla="*/ 147 h 158"/>
                  <a:gd name="T40" fmla="*/ 765 w 766"/>
                  <a:gd name="T41" fmla="*/ 140 h 158"/>
                  <a:gd name="T42" fmla="*/ 762 w 766"/>
                  <a:gd name="T43" fmla="*/ 123 h 158"/>
                  <a:gd name="T44" fmla="*/ 757 w 766"/>
                  <a:gd name="T45" fmla="*/ 109 h 158"/>
                  <a:gd name="T46" fmla="*/ 750 w 766"/>
                  <a:gd name="T47" fmla="*/ 96 h 158"/>
                  <a:gd name="T48" fmla="*/ 739 w 766"/>
                  <a:gd name="T49" fmla="*/ 82 h 158"/>
                  <a:gd name="T50" fmla="*/ 724 w 766"/>
                  <a:gd name="T51" fmla="*/ 67 h 158"/>
                  <a:gd name="T52" fmla="*/ 703 w 766"/>
                  <a:gd name="T53" fmla="*/ 53 h 158"/>
                  <a:gd name="T54" fmla="*/ 677 w 766"/>
                  <a:gd name="T55" fmla="*/ 40 h 158"/>
                  <a:gd name="T56" fmla="*/ 646 w 766"/>
                  <a:gd name="T57" fmla="*/ 27 h 158"/>
                  <a:gd name="T58" fmla="*/ 604 w 766"/>
                  <a:gd name="T59" fmla="*/ 17 h 158"/>
                  <a:gd name="T60" fmla="*/ 559 w 766"/>
                  <a:gd name="T61" fmla="*/ 7 h 158"/>
                  <a:gd name="T62" fmla="*/ 502 w 766"/>
                  <a:gd name="T63" fmla="*/ 2 h 158"/>
                  <a:gd name="T64" fmla="*/ 437 w 766"/>
                  <a:gd name="T65" fmla="*/ 0 h 158"/>
                  <a:gd name="T66" fmla="*/ 364 w 766"/>
                  <a:gd name="T67" fmla="*/ 0 h 158"/>
                  <a:gd name="T68" fmla="*/ 253 w 766"/>
                  <a:gd name="T69" fmla="*/ 4 h 158"/>
                  <a:gd name="T70" fmla="*/ 175 w 766"/>
                  <a:gd name="T71" fmla="*/ 9 h 158"/>
                  <a:gd name="T72" fmla="*/ 125 w 766"/>
                  <a:gd name="T73" fmla="*/ 13 h 158"/>
                  <a:gd name="T74" fmla="*/ 94 w 766"/>
                  <a:gd name="T75" fmla="*/ 17 h 158"/>
                  <a:gd name="T76" fmla="*/ 80 w 766"/>
                  <a:gd name="T77" fmla="*/ 21 h 158"/>
                  <a:gd name="T78" fmla="*/ 78 w 766"/>
                  <a:gd name="T79" fmla="*/ 23 h 158"/>
                  <a:gd name="T80" fmla="*/ 80 w 766"/>
                  <a:gd name="T81" fmla="*/ 25 h 1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66" h="158">
                    <a:moveTo>
                      <a:pt x="80" y="25"/>
                    </a:moveTo>
                    <a:lnTo>
                      <a:pt x="78" y="27"/>
                    </a:lnTo>
                    <a:lnTo>
                      <a:pt x="70" y="32"/>
                    </a:lnTo>
                    <a:lnTo>
                      <a:pt x="57" y="42"/>
                    </a:lnTo>
                    <a:lnTo>
                      <a:pt x="44" y="53"/>
                    </a:lnTo>
                    <a:lnTo>
                      <a:pt x="28" y="67"/>
                    </a:lnTo>
                    <a:lnTo>
                      <a:pt x="16" y="82"/>
                    </a:lnTo>
                    <a:lnTo>
                      <a:pt x="9" y="92"/>
                    </a:lnTo>
                    <a:lnTo>
                      <a:pt x="5" y="100"/>
                    </a:lnTo>
                    <a:lnTo>
                      <a:pt x="2" y="107"/>
                    </a:lnTo>
                    <a:lnTo>
                      <a:pt x="0" y="117"/>
                    </a:lnTo>
                    <a:lnTo>
                      <a:pt x="0" y="123"/>
                    </a:lnTo>
                    <a:lnTo>
                      <a:pt x="0" y="128"/>
                    </a:lnTo>
                    <a:lnTo>
                      <a:pt x="0" y="132"/>
                    </a:lnTo>
                    <a:lnTo>
                      <a:pt x="0" y="134"/>
                    </a:lnTo>
                    <a:lnTo>
                      <a:pt x="0" y="136"/>
                    </a:lnTo>
                    <a:lnTo>
                      <a:pt x="257" y="151"/>
                    </a:lnTo>
                    <a:lnTo>
                      <a:pt x="257" y="121"/>
                    </a:lnTo>
                    <a:lnTo>
                      <a:pt x="307" y="157"/>
                    </a:lnTo>
                    <a:lnTo>
                      <a:pt x="765" y="147"/>
                    </a:lnTo>
                    <a:lnTo>
                      <a:pt x="765" y="140"/>
                    </a:lnTo>
                    <a:lnTo>
                      <a:pt x="762" y="123"/>
                    </a:lnTo>
                    <a:lnTo>
                      <a:pt x="757" y="109"/>
                    </a:lnTo>
                    <a:lnTo>
                      <a:pt x="750" y="96"/>
                    </a:lnTo>
                    <a:lnTo>
                      <a:pt x="739" y="82"/>
                    </a:lnTo>
                    <a:lnTo>
                      <a:pt x="724" y="67"/>
                    </a:lnTo>
                    <a:lnTo>
                      <a:pt x="703" y="53"/>
                    </a:lnTo>
                    <a:lnTo>
                      <a:pt x="677" y="40"/>
                    </a:lnTo>
                    <a:lnTo>
                      <a:pt x="646" y="27"/>
                    </a:lnTo>
                    <a:lnTo>
                      <a:pt x="604" y="17"/>
                    </a:lnTo>
                    <a:lnTo>
                      <a:pt x="559" y="7"/>
                    </a:lnTo>
                    <a:lnTo>
                      <a:pt x="502" y="2"/>
                    </a:lnTo>
                    <a:lnTo>
                      <a:pt x="437" y="0"/>
                    </a:lnTo>
                    <a:lnTo>
                      <a:pt x="364" y="0"/>
                    </a:lnTo>
                    <a:lnTo>
                      <a:pt x="253" y="4"/>
                    </a:lnTo>
                    <a:lnTo>
                      <a:pt x="175" y="9"/>
                    </a:lnTo>
                    <a:lnTo>
                      <a:pt x="125" y="13"/>
                    </a:lnTo>
                    <a:lnTo>
                      <a:pt x="94" y="17"/>
                    </a:lnTo>
                    <a:lnTo>
                      <a:pt x="80" y="21"/>
                    </a:lnTo>
                    <a:lnTo>
                      <a:pt x="78" y="23"/>
                    </a:lnTo>
                    <a:lnTo>
                      <a:pt x="80" y="25"/>
                    </a:lnTo>
                  </a:path>
                </a:pathLst>
              </a:custGeom>
              <a:solidFill>
                <a:srgbClr val="996633"/>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4332" name="Freeform 35">
                <a:extLst>
                  <a:ext uri="{FF2B5EF4-FFF2-40B4-BE49-F238E27FC236}">
                    <a16:creationId xmlns:a16="http://schemas.microsoft.com/office/drawing/2014/main" id="{7713ED35-967F-4698-91C1-DFFD1A7B65E8}"/>
                  </a:ext>
                </a:extLst>
              </p:cNvPr>
              <p:cNvSpPr>
                <a:spLocks/>
              </p:cNvSpPr>
              <p:nvPr/>
            </p:nvSpPr>
            <p:spPr bwMode="auto">
              <a:xfrm>
                <a:off x="2846" y="3568"/>
                <a:ext cx="766" cy="158"/>
              </a:xfrm>
              <a:custGeom>
                <a:avLst/>
                <a:gdLst>
                  <a:gd name="T0" fmla="*/ 80 w 766"/>
                  <a:gd name="T1" fmla="*/ 25 h 158"/>
                  <a:gd name="T2" fmla="*/ 78 w 766"/>
                  <a:gd name="T3" fmla="*/ 27 h 158"/>
                  <a:gd name="T4" fmla="*/ 70 w 766"/>
                  <a:gd name="T5" fmla="*/ 32 h 158"/>
                  <a:gd name="T6" fmla="*/ 57 w 766"/>
                  <a:gd name="T7" fmla="*/ 42 h 158"/>
                  <a:gd name="T8" fmla="*/ 44 w 766"/>
                  <a:gd name="T9" fmla="*/ 53 h 158"/>
                  <a:gd name="T10" fmla="*/ 28 w 766"/>
                  <a:gd name="T11" fmla="*/ 67 h 158"/>
                  <a:gd name="T12" fmla="*/ 16 w 766"/>
                  <a:gd name="T13" fmla="*/ 82 h 158"/>
                  <a:gd name="T14" fmla="*/ 9 w 766"/>
                  <a:gd name="T15" fmla="*/ 92 h 158"/>
                  <a:gd name="T16" fmla="*/ 5 w 766"/>
                  <a:gd name="T17" fmla="*/ 100 h 158"/>
                  <a:gd name="T18" fmla="*/ 2 w 766"/>
                  <a:gd name="T19" fmla="*/ 107 h 158"/>
                  <a:gd name="T20" fmla="*/ 0 w 766"/>
                  <a:gd name="T21" fmla="*/ 117 h 158"/>
                  <a:gd name="T22" fmla="*/ 0 w 766"/>
                  <a:gd name="T23" fmla="*/ 123 h 158"/>
                  <a:gd name="T24" fmla="*/ 0 w 766"/>
                  <a:gd name="T25" fmla="*/ 128 h 158"/>
                  <a:gd name="T26" fmla="*/ 0 w 766"/>
                  <a:gd name="T27" fmla="*/ 132 h 158"/>
                  <a:gd name="T28" fmla="*/ 0 w 766"/>
                  <a:gd name="T29" fmla="*/ 134 h 158"/>
                  <a:gd name="T30" fmla="*/ 0 w 766"/>
                  <a:gd name="T31" fmla="*/ 136 h 158"/>
                  <a:gd name="T32" fmla="*/ 257 w 766"/>
                  <a:gd name="T33" fmla="*/ 151 h 158"/>
                  <a:gd name="T34" fmla="*/ 257 w 766"/>
                  <a:gd name="T35" fmla="*/ 121 h 158"/>
                  <a:gd name="T36" fmla="*/ 307 w 766"/>
                  <a:gd name="T37" fmla="*/ 157 h 158"/>
                  <a:gd name="T38" fmla="*/ 765 w 766"/>
                  <a:gd name="T39" fmla="*/ 147 h 158"/>
                  <a:gd name="T40" fmla="*/ 765 w 766"/>
                  <a:gd name="T41" fmla="*/ 140 h 158"/>
                  <a:gd name="T42" fmla="*/ 762 w 766"/>
                  <a:gd name="T43" fmla="*/ 123 h 158"/>
                  <a:gd name="T44" fmla="*/ 757 w 766"/>
                  <a:gd name="T45" fmla="*/ 109 h 158"/>
                  <a:gd name="T46" fmla="*/ 750 w 766"/>
                  <a:gd name="T47" fmla="*/ 96 h 158"/>
                  <a:gd name="T48" fmla="*/ 739 w 766"/>
                  <a:gd name="T49" fmla="*/ 82 h 158"/>
                  <a:gd name="T50" fmla="*/ 724 w 766"/>
                  <a:gd name="T51" fmla="*/ 67 h 158"/>
                  <a:gd name="T52" fmla="*/ 703 w 766"/>
                  <a:gd name="T53" fmla="*/ 53 h 158"/>
                  <a:gd name="T54" fmla="*/ 677 w 766"/>
                  <a:gd name="T55" fmla="*/ 40 h 158"/>
                  <a:gd name="T56" fmla="*/ 646 w 766"/>
                  <a:gd name="T57" fmla="*/ 27 h 158"/>
                  <a:gd name="T58" fmla="*/ 604 w 766"/>
                  <a:gd name="T59" fmla="*/ 17 h 158"/>
                  <a:gd name="T60" fmla="*/ 559 w 766"/>
                  <a:gd name="T61" fmla="*/ 7 h 158"/>
                  <a:gd name="T62" fmla="*/ 502 w 766"/>
                  <a:gd name="T63" fmla="*/ 2 h 158"/>
                  <a:gd name="T64" fmla="*/ 437 w 766"/>
                  <a:gd name="T65" fmla="*/ 0 h 158"/>
                  <a:gd name="T66" fmla="*/ 364 w 766"/>
                  <a:gd name="T67" fmla="*/ 0 h 158"/>
                  <a:gd name="T68" fmla="*/ 253 w 766"/>
                  <a:gd name="T69" fmla="*/ 4 h 158"/>
                  <a:gd name="T70" fmla="*/ 175 w 766"/>
                  <a:gd name="T71" fmla="*/ 9 h 158"/>
                  <a:gd name="T72" fmla="*/ 125 w 766"/>
                  <a:gd name="T73" fmla="*/ 13 h 158"/>
                  <a:gd name="T74" fmla="*/ 94 w 766"/>
                  <a:gd name="T75" fmla="*/ 17 h 158"/>
                  <a:gd name="T76" fmla="*/ 80 w 766"/>
                  <a:gd name="T77" fmla="*/ 21 h 158"/>
                  <a:gd name="T78" fmla="*/ 78 w 766"/>
                  <a:gd name="T79" fmla="*/ 23 h 158"/>
                  <a:gd name="T80" fmla="*/ 80 w 766"/>
                  <a:gd name="T81" fmla="*/ 25 h 1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66" h="158">
                    <a:moveTo>
                      <a:pt x="80" y="25"/>
                    </a:moveTo>
                    <a:lnTo>
                      <a:pt x="78" y="27"/>
                    </a:lnTo>
                    <a:lnTo>
                      <a:pt x="70" y="32"/>
                    </a:lnTo>
                    <a:lnTo>
                      <a:pt x="57" y="42"/>
                    </a:lnTo>
                    <a:lnTo>
                      <a:pt x="44" y="53"/>
                    </a:lnTo>
                    <a:lnTo>
                      <a:pt x="28" y="67"/>
                    </a:lnTo>
                    <a:lnTo>
                      <a:pt x="16" y="82"/>
                    </a:lnTo>
                    <a:lnTo>
                      <a:pt x="9" y="92"/>
                    </a:lnTo>
                    <a:lnTo>
                      <a:pt x="5" y="100"/>
                    </a:lnTo>
                    <a:lnTo>
                      <a:pt x="2" y="107"/>
                    </a:lnTo>
                    <a:lnTo>
                      <a:pt x="0" y="117"/>
                    </a:lnTo>
                    <a:lnTo>
                      <a:pt x="0" y="123"/>
                    </a:lnTo>
                    <a:lnTo>
                      <a:pt x="0" y="128"/>
                    </a:lnTo>
                    <a:lnTo>
                      <a:pt x="0" y="132"/>
                    </a:lnTo>
                    <a:lnTo>
                      <a:pt x="0" y="134"/>
                    </a:lnTo>
                    <a:lnTo>
                      <a:pt x="0" y="136"/>
                    </a:lnTo>
                    <a:lnTo>
                      <a:pt x="257" y="151"/>
                    </a:lnTo>
                    <a:lnTo>
                      <a:pt x="257" y="121"/>
                    </a:lnTo>
                    <a:lnTo>
                      <a:pt x="307" y="157"/>
                    </a:lnTo>
                    <a:lnTo>
                      <a:pt x="765" y="147"/>
                    </a:lnTo>
                    <a:lnTo>
                      <a:pt x="765" y="140"/>
                    </a:lnTo>
                    <a:lnTo>
                      <a:pt x="762" y="123"/>
                    </a:lnTo>
                    <a:lnTo>
                      <a:pt x="757" y="109"/>
                    </a:lnTo>
                    <a:lnTo>
                      <a:pt x="750" y="96"/>
                    </a:lnTo>
                    <a:lnTo>
                      <a:pt x="739" y="82"/>
                    </a:lnTo>
                    <a:lnTo>
                      <a:pt x="724" y="67"/>
                    </a:lnTo>
                    <a:lnTo>
                      <a:pt x="703" y="53"/>
                    </a:lnTo>
                    <a:lnTo>
                      <a:pt x="677" y="40"/>
                    </a:lnTo>
                    <a:lnTo>
                      <a:pt x="646" y="27"/>
                    </a:lnTo>
                    <a:lnTo>
                      <a:pt x="604" y="17"/>
                    </a:lnTo>
                    <a:lnTo>
                      <a:pt x="559" y="7"/>
                    </a:lnTo>
                    <a:lnTo>
                      <a:pt x="502" y="2"/>
                    </a:lnTo>
                    <a:lnTo>
                      <a:pt x="437" y="0"/>
                    </a:lnTo>
                    <a:lnTo>
                      <a:pt x="364" y="0"/>
                    </a:lnTo>
                    <a:lnTo>
                      <a:pt x="253" y="4"/>
                    </a:lnTo>
                    <a:lnTo>
                      <a:pt x="175" y="9"/>
                    </a:lnTo>
                    <a:lnTo>
                      <a:pt x="125" y="13"/>
                    </a:lnTo>
                    <a:lnTo>
                      <a:pt x="94" y="17"/>
                    </a:lnTo>
                    <a:lnTo>
                      <a:pt x="80" y="21"/>
                    </a:lnTo>
                    <a:lnTo>
                      <a:pt x="78" y="23"/>
                    </a:lnTo>
                    <a:lnTo>
                      <a:pt x="80" y="2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4333" name="Freeform 36">
                <a:extLst>
                  <a:ext uri="{FF2B5EF4-FFF2-40B4-BE49-F238E27FC236}">
                    <a16:creationId xmlns:a16="http://schemas.microsoft.com/office/drawing/2014/main" id="{1BA6717F-AB63-448B-B136-2A6808583FAC}"/>
                  </a:ext>
                </a:extLst>
              </p:cNvPr>
              <p:cNvSpPr>
                <a:spLocks/>
              </p:cNvSpPr>
              <p:nvPr/>
            </p:nvSpPr>
            <p:spPr bwMode="auto">
              <a:xfrm>
                <a:off x="3145" y="2737"/>
                <a:ext cx="261" cy="816"/>
              </a:xfrm>
              <a:custGeom>
                <a:avLst/>
                <a:gdLst>
                  <a:gd name="T0" fmla="*/ 213 w 261"/>
                  <a:gd name="T1" fmla="*/ 4 h 816"/>
                  <a:gd name="T2" fmla="*/ 227 w 261"/>
                  <a:gd name="T3" fmla="*/ 31 h 816"/>
                  <a:gd name="T4" fmla="*/ 250 w 261"/>
                  <a:gd name="T5" fmla="*/ 75 h 816"/>
                  <a:gd name="T6" fmla="*/ 258 w 261"/>
                  <a:gd name="T7" fmla="*/ 113 h 816"/>
                  <a:gd name="T8" fmla="*/ 258 w 261"/>
                  <a:gd name="T9" fmla="*/ 140 h 816"/>
                  <a:gd name="T10" fmla="*/ 250 w 261"/>
                  <a:gd name="T11" fmla="*/ 180 h 816"/>
                  <a:gd name="T12" fmla="*/ 232 w 261"/>
                  <a:gd name="T13" fmla="*/ 249 h 816"/>
                  <a:gd name="T14" fmla="*/ 215 w 261"/>
                  <a:gd name="T15" fmla="*/ 319 h 816"/>
                  <a:gd name="T16" fmla="*/ 203 w 261"/>
                  <a:gd name="T17" fmla="*/ 368 h 816"/>
                  <a:gd name="T18" fmla="*/ 199 w 261"/>
                  <a:gd name="T19" fmla="*/ 388 h 816"/>
                  <a:gd name="T20" fmla="*/ 193 w 261"/>
                  <a:gd name="T21" fmla="*/ 418 h 816"/>
                  <a:gd name="T22" fmla="*/ 184 w 261"/>
                  <a:gd name="T23" fmla="*/ 455 h 816"/>
                  <a:gd name="T24" fmla="*/ 184 w 261"/>
                  <a:gd name="T25" fmla="*/ 484 h 816"/>
                  <a:gd name="T26" fmla="*/ 189 w 261"/>
                  <a:gd name="T27" fmla="*/ 499 h 816"/>
                  <a:gd name="T28" fmla="*/ 201 w 261"/>
                  <a:gd name="T29" fmla="*/ 520 h 816"/>
                  <a:gd name="T30" fmla="*/ 219 w 261"/>
                  <a:gd name="T31" fmla="*/ 539 h 816"/>
                  <a:gd name="T32" fmla="*/ 226 w 261"/>
                  <a:gd name="T33" fmla="*/ 553 h 816"/>
                  <a:gd name="T34" fmla="*/ 226 w 261"/>
                  <a:gd name="T35" fmla="*/ 560 h 816"/>
                  <a:gd name="T36" fmla="*/ 215 w 261"/>
                  <a:gd name="T37" fmla="*/ 574 h 816"/>
                  <a:gd name="T38" fmla="*/ 193 w 261"/>
                  <a:gd name="T39" fmla="*/ 589 h 816"/>
                  <a:gd name="T40" fmla="*/ 180 w 261"/>
                  <a:gd name="T41" fmla="*/ 610 h 816"/>
                  <a:gd name="T42" fmla="*/ 170 w 261"/>
                  <a:gd name="T43" fmla="*/ 656 h 816"/>
                  <a:gd name="T44" fmla="*/ 167 w 261"/>
                  <a:gd name="T45" fmla="*/ 725 h 816"/>
                  <a:gd name="T46" fmla="*/ 167 w 261"/>
                  <a:gd name="T47" fmla="*/ 773 h 816"/>
                  <a:gd name="T48" fmla="*/ 170 w 261"/>
                  <a:gd name="T49" fmla="*/ 783 h 816"/>
                  <a:gd name="T50" fmla="*/ 163 w 261"/>
                  <a:gd name="T51" fmla="*/ 792 h 816"/>
                  <a:gd name="T52" fmla="*/ 139 w 261"/>
                  <a:gd name="T53" fmla="*/ 808 h 816"/>
                  <a:gd name="T54" fmla="*/ 89 w 261"/>
                  <a:gd name="T55" fmla="*/ 815 h 816"/>
                  <a:gd name="T56" fmla="*/ 43 w 261"/>
                  <a:gd name="T57" fmla="*/ 815 h 816"/>
                  <a:gd name="T58" fmla="*/ 33 w 261"/>
                  <a:gd name="T59" fmla="*/ 810 h 816"/>
                  <a:gd name="T60" fmla="*/ 21 w 261"/>
                  <a:gd name="T61" fmla="*/ 794 h 816"/>
                  <a:gd name="T62" fmla="*/ 9 w 261"/>
                  <a:gd name="T63" fmla="*/ 760 h 816"/>
                  <a:gd name="T64" fmla="*/ 2 w 261"/>
                  <a:gd name="T65" fmla="*/ 714 h 816"/>
                  <a:gd name="T66" fmla="*/ 0 w 261"/>
                  <a:gd name="T67" fmla="*/ 624 h 816"/>
                  <a:gd name="T68" fmla="*/ 9 w 261"/>
                  <a:gd name="T69" fmla="*/ 482 h 816"/>
                  <a:gd name="T70" fmla="*/ 33 w 261"/>
                  <a:gd name="T71" fmla="*/ 257 h 816"/>
                  <a:gd name="T72" fmla="*/ 68 w 261"/>
                  <a:gd name="T73" fmla="*/ 35 h 816"/>
                  <a:gd name="T74" fmla="*/ 208 w 261"/>
                  <a:gd name="T75" fmla="*/ 0 h 81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61" h="816">
                    <a:moveTo>
                      <a:pt x="208" y="0"/>
                    </a:moveTo>
                    <a:lnTo>
                      <a:pt x="213" y="4"/>
                    </a:lnTo>
                    <a:lnTo>
                      <a:pt x="219" y="15"/>
                    </a:lnTo>
                    <a:lnTo>
                      <a:pt x="227" y="31"/>
                    </a:lnTo>
                    <a:lnTo>
                      <a:pt x="239" y="52"/>
                    </a:lnTo>
                    <a:lnTo>
                      <a:pt x="250" y="75"/>
                    </a:lnTo>
                    <a:lnTo>
                      <a:pt x="255" y="102"/>
                    </a:lnTo>
                    <a:lnTo>
                      <a:pt x="258" y="113"/>
                    </a:lnTo>
                    <a:lnTo>
                      <a:pt x="260" y="127"/>
                    </a:lnTo>
                    <a:lnTo>
                      <a:pt x="258" y="140"/>
                    </a:lnTo>
                    <a:lnTo>
                      <a:pt x="255" y="152"/>
                    </a:lnTo>
                    <a:lnTo>
                      <a:pt x="250" y="180"/>
                    </a:lnTo>
                    <a:lnTo>
                      <a:pt x="241" y="213"/>
                    </a:lnTo>
                    <a:lnTo>
                      <a:pt x="232" y="249"/>
                    </a:lnTo>
                    <a:lnTo>
                      <a:pt x="224" y="286"/>
                    </a:lnTo>
                    <a:lnTo>
                      <a:pt x="215" y="319"/>
                    </a:lnTo>
                    <a:lnTo>
                      <a:pt x="208" y="347"/>
                    </a:lnTo>
                    <a:lnTo>
                      <a:pt x="203" y="368"/>
                    </a:lnTo>
                    <a:lnTo>
                      <a:pt x="201" y="380"/>
                    </a:lnTo>
                    <a:lnTo>
                      <a:pt x="199" y="388"/>
                    </a:lnTo>
                    <a:lnTo>
                      <a:pt x="198" y="401"/>
                    </a:lnTo>
                    <a:lnTo>
                      <a:pt x="193" y="418"/>
                    </a:lnTo>
                    <a:lnTo>
                      <a:pt x="189" y="436"/>
                    </a:lnTo>
                    <a:lnTo>
                      <a:pt x="184" y="455"/>
                    </a:lnTo>
                    <a:lnTo>
                      <a:pt x="184" y="474"/>
                    </a:lnTo>
                    <a:lnTo>
                      <a:pt x="184" y="484"/>
                    </a:lnTo>
                    <a:lnTo>
                      <a:pt x="187" y="491"/>
                    </a:lnTo>
                    <a:lnTo>
                      <a:pt x="189" y="499"/>
                    </a:lnTo>
                    <a:lnTo>
                      <a:pt x="193" y="507"/>
                    </a:lnTo>
                    <a:lnTo>
                      <a:pt x="201" y="520"/>
                    </a:lnTo>
                    <a:lnTo>
                      <a:pt x="210" y="530"/>
                    </a:lnTo>
                    <a:lnTo>
                      <a:pt x="219" y="539"/>
                    </a:lnTo>
                    <a:lnTo>
                      <a:pt x="224" y="549"/>
                    </a:lnTo>
                    <a:lnTo>
                      <a:pt x="226" y="553"/>
                    </a:lnTo>
                    <a:lnTo>
                      <a:pt x="226" y="556"/>
                    </a:lnTo>
                    <a:lnTo>
                      <a:pt x="226" y="560"/>
                    </a:lnTo>
                    <a:lnTo>
                      <a:pt x="224" y="566"/>
                    </a:lnTo>
                    <a:lnTo>
                      <a:pt x="215" y="574"/>
                    </a:lnTo>
                    <a:lnTo>
                      <a:pt x="201" y="583"/>
                    </a:lnTo>
                    <a:lnTo>
                      <a:pt x="193" y="589"/>
                    </a:lnTo>
                    <a:lnTo>
                      <a:pt x="187" y="599"/>
                    </a:lnTo>
                    <a:lnTo>
                      <a:pt x="180" y="610"/>
                    </a:lnTo>
                    <a:lnTo>
                      <a:pt x="175" y="624"/>
                    </a:lnTo>
                    <a:lnTo>
                      <a:pt x="170" y="656"/>
                    </a:lnTo>
                    <a:lnTo>
                      <a:pt x="167" y="691"/>
                    </a:lnTo>
                    <a:lnTo>
                      <a:pt x="167" y="725"/>
                    </a:lnTo>
                    <a:lnTo>
                      <a:pt x="167" y="752"/>
                    </a:lnTo>
                    <a:lnTo>
                      <a:pt x="167" y="773"/>
                    </a:lnTo>
                    <a:lnTo>
                      <a:pt x="170" y="781"/>
                    </a:lnTo>
                    <a:lnTo>
                      <a:pt x="170" y="783"/>
                    </a:lnTo>
                    <a:lnTo>
                      <a:pt x="167" y="787"/>
                    </a:lnTo>
                    <a:lnTo>
                      <a:pt x="163" y="792"/>
                    </a:lnTo>
                    <a:lnTo>
                      <a:pt x="154" y="800"/>
                    </a:lnTo>
                    <a:lnTo>
                      <a:pt x="139" y="808"/>
                    </a:lnTo>
                    <a:lnTo>
                      <a:pt x="118" y="812"/>
                    </a:lnTo>
                    <a:lnTo>
                      <a:pt x="89" y="815"/>
                    </a:lnTo>
                    <a:lnTo>
                      <a:pt x="47" y="815"/>
                    </a:lnTo>
                    <a:lnTo>
                      <a:pt x="43" y="815"/>
                    </a:lnTo>
                    <a:lnTo>
                      <a:pt x="37" y="813"/>
                    </a:lnTo>
                    <a:lnTo>
                      <a:pt x="33" y="810"/>
                    </a:lnTo>
                    <a:lnTo>
                      <a:pt x="28" y="806"/>
                    </a:lnTo>
                    <a:lnTo>
                      <a:pt x="21" y="794"/>
                    </a:lnTo>
                    <a:lnTo>
                      <a:pt x="15" y="779"/>
                    </a:lnTo>
                    <a:lnTo>
                      <a:pt x="9" y="760"/>
                    </a:lnTo>
                    <a:lnTo>
                      <a:pt x="7" y="739"/>
                    </a:lnTo>
                    <a:lnTo>
                      <a:pt x="2" y="714"/>
                    </a:lnTo>
                    <a:lnTo>
                      <a:pt x="2" y="687"/>
                    </a:lnTo>
                    <a:lnTo>
                      <a:pt x="0" y="624"/>
                    </a:lnTo>
                    <a:lnTo>
                      <a:pt x="2" y="555"/>
                    </a:lnTo>
                    <a:lnTo>
                      <a:pt x="9" y="482"/>
                    </a:lnTo>
                    <a:lnTo>
                      <a:pt x="15" y="407"/>
                    </a:lnTo>
                    <a:lnTo>
                      <a:pt x="33" y="257"/>
                    </a:lnTo>
                    <a:lnTo>
                      <a:pt x="52" y="127"/>
                    </a:lnTo>
                    <a:lnTo>
                      <a:pt x="68" y="35"/>
                    </a:lnTo>
                    <a:lnTo>
                      <a:pt x="71" y="0"/>
                    </a:lnTo>
                    <a:lnTo>
                      <a:pt x="208" y="0"/>
                    </a:lnTo>
                  </a:path>
                </a:pathLst>
              </a:custGeom>
              <a:solidFill>
                <a:srgbClr val="1F5285"/>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4334" name="Freeform 37">
                <a:extLst>
                  <a:ext uri="{FF2B5EF4-FFF2-40B4-BE49-F238E27FC236}">
                    <a16:creationId xmlns:a16="http://schemas.microsoft.com/office/drawing/2014/main" id="{438D49BB-58A6-4D66-A5A5-9E623B52571C}"/>
                  </a:ext>
                </a:extLst>
              </p:cNvPr>
              <p:cNvSpPr>
                <a:spLocks/>
              </p:cNvSpPr>
              <p:nvPr/>
            </p:nvSpPr>
            <p:spPr bwMode="auto">
              <a:xfrm>
                <a:off x="3145" y="2737"/>
                <a:ext cx="261" cy="816"/>
              </a:xfrm>
              <a:custGeom>
                <a:avLst/>
                <a:gdLst>
                  <a:gd name="T0" fmla="*/ 213 w 261"/>
                  <a:gd name="T1" fmla="*/ 4 h 816"/>
                  <a:gd name="T2" fmla="*/ 227 w 261"/>
                  <a:gd name="T3" fmla="*/ 31 h 816"/>
                  <a:gd name="T4" fmla="*/ 250 w 261"/>
                  <a:gd name="T5" fmla="*/ 75 h 816"/>
                  <a:gd name="T6" fmla="*/ 258 w 261"/>
                  <a:gd name="T7" fmla="*/ 113 h 816"/>
                  <a:gd name="T8" fmla="*/ 258 w 261"/>
                  <a:gd name="T9" fmla="*/ 140 h 816"/>
                  <a:gd name="T10" fmla="*/ 250 w 261"/>
                  <a:gd name="T11" fmla="*/ 180 h 816"/>
                  <a:gd name="T12" fmla="*/ 232 w 261"/>
                  <a:gd name="T13" fmla="*/ 249 h 816"/>
                  <a:gd name="T14" fmla="*/ 215 w 261"/>
                  <a:gd name="T15" fmla="*/ 319 h 816"/>
                  <a:gd name="T16" fmla="*/ 203 w 261"/>
                  <a:gd name="T17" fmla="*/ 368 h 816"/>
                  <a:gd name="T18" fmla="*/ 199 w 261"/>
                  <a:gd name="T19" fmla="*/ 388 h 816"/>
                  <a:gd name="T20" fmla="*/ 193 w 261"/>
                  <a:gd name="T21" fmla="*/ 418 h 816"/>
                  <a:gd name="T22" fmla="*/ 184 w 261"/>
                  <a:gd name="T23" fmla="*/ 455 h 816"/>
                  <a:gd name="T24" fmla="*/ 184 w 261"/>
                  <a:gd name="T25" fmla="*/ 484 h 816"/>
                  <a:gd name="T26" fmla="*/ 189 w 261"/>
                  <a:gd name="T27" fmla="*/ 499 h 816"/>
                  <a:gd name="T28" fmla="*/ 201 w 261"/>
                  <a:gd name="T29" fmla="*/ 520 h 816"/>
                  <a:gd name="T30" fmla="*/ 219 w 261"/>
                  <a:gd name="T31" fmla="*/ 539 h 816"/>
                  <a:gd name="T32" fmla="*/ 226 w 261"/>
                  <a:gd name="T33" fmla="*/ 553 h 816"/>
                  <a:gd name="T34" fmla="*/ 226 w 261"/>
                  <a:gd name="T35" fmla="*/ 560 h 816"/>
                  <a:gd name="T36" fmla="*/ 215 w 261"/>
                  <a:gd name="T37" fmla="*/ 574 h 816"/>
                  <a:gd name="T38" fmla="*/ 193 w 261"/>
                  <a:gd name="T39" fmla="*/ 589 h 816"/>
                  <a:gd name="T40" fmla="*/ 180 w 261"/>
                  <a:gd name="T41" fmla="*/ 610 h 816"/>
                  <a:gd name="T42" fmla="*/ 170 w 261"/>
                  <a:gd name="T43" fmla="*/ 656 h 816"/>
                  <a:gd name="T44" fmla="*/ 167 w 261"/>
                  <a:gd name="T45" fmla="*/ 725 h 816"/>
                  <a:gd name="T46" fmla="*/ 167 w 261"/>
                  <a:gd name="T47" fmla="*/ 773 h 816"/>
                  <a:gd name="T48" fmla="*/ 170 w 261"/>
                  <a:gd name="T49" fmla="*/ 783 h 816"/>
                  <a:gd name="T50" fmla="*/ 163 w 261"/>
                  <a:gd name="T51" fmla="*/ 792 h 816"/>
                  <a:gd name="T52" fmla="*/ 139 w 261"/>
                  <a:gd name="T53" fmla="*/ 808 h 816"/>
                  <a:gd name="T54" fmla="*/ 89 w 261"/>
                  <a:gd name="T55" fmla="*/ 815 h 816"/>
                  <a:gd name="T56" fmla="*/ 43 w 261"/>
                  <a:gd name="T57" fmla="*/ 815 h 816"/>
                  <a:gd name="T58" fmla="*/ 33 w 261"/>
                  <a:gd name="T59" fmla="*/ 810 h 816"/>
                  <a:gd name="T60" fmla="*/ 21 w 261"/>
                  <a:gd name="T61" fmla="*/ 794 h 816"/>
                  <a:gd name="T62" fmla="*/ 9 w 261"/>
                  <a:gd name="T63" fmla="*/ 760 h 816"/>
                  <a:gd name="T64" fmla="*/ 2 w 261"/>
                  <a:gd name="T65" fmla="*/ 714 h 816"/>
                  <a:gd name="T66" fmla="*/ 0 w 261"/>
                  <a:gd name="T67" fmla="*/ 624 h 816"/>
                  <a:gd name="T68" fmla="*/ 9 w 261"/>
                  <a:gd name="T69" fmla="*/ 482 h 816"/>
                  <a:gd name="T70" fmla="*/ 33 w 261"/>
                  <a:gd name="T71" fmla="*/ 257 h 816"/>
                  <a:gd name="T72" fmla="*/ 68 w 261"/>
                  <a:gd name="T73" fmla="*/ 35 h 816"/>
                  <a:gd name="T74" fmla="*/ 208 w 261"/>
                  <a:gd name="T75" fmla="*/ 0 h 81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61" h="816">
                    <a:moveTo>
                      <a:pt x="208" y="0"/>
                    </a:moveTo>
                    <a:lnTo>
                      <a:pt x="213" y="4"/>
                    </a:lnTo>
                    <a:lnTo>
                      <a:pt x="219" y="15"/>
                    </a:lnTo>
                    <a:lnTo>
                      <a:pt x="227" y="31"/>
                    </a:lnTo>
                    <a:lnTo>
                      <a:pt x="239" y="52"/>
                    </a:lnTo>
                    <a:lnTo>
                      <a:pt x="250" y="75"/>
                    </a:lnTo>
                    <a:lnTo>
                      <a:pt x="255" y="102"/>
                    </a:lnTo>
                    <a:lnTo>
                      <a:pt x="258" y="113"/>
                    </a:lnTo>
                    <a:lnTo>
                      <a:pt x="260" y="127"/>
                    </a:lnTo>
                    <a:lnTo>
                      <a:pt x="258" y="140"/>
                    </a:lnTo>
                    <a:lnTo>
                      <a:pt x="255" y="152"/>
                    </a:lnTo>
                    <a:lnTo>
                      <a:pt x="250" y="180"/>
                    </a:lnTo>
                    <a:lnTo>
                      <a:pt x="241" y="213"/>
                    </a:lnTo>
                    <a:lnTo>
                      <a:pt x="232" y="249"/>
                    </a:lnTo>
                    <a:lnTo>
                      <a:pt x="224" y="286"/>
                    </a:lnTo>
                    <a:lnTo>
                      <a:pt x="215" y="319"/>
                    </a:lnTo>
                    <a:lnTo>
                      <a:pt x="208" y="347"/>
                    </a:lnTo>
                    <a:lnTo>
                      <a:pt x="203" y="368"/>
                    </a:lnTo>
                    <a:lnTo>
                      <a:pt x="201" y="380"/>
                    </a:lnTo>
                    <a:lnTo>
                      <a:pt x="199" y="388"/>
                    </a:lnTo>
                    <a:lnTo>
                      <a:pt x="198" y="401"/>
                    </a:lnTo>
                    <a:lnTo>
                      <a:pt x="193" y="418"/>
                    </a:lnTo>
                    <a:lnTo>
                      <a:pt x="189" y="436"/>
                    </a:lnTo>
                    <a:lnTo>
                      <a:pt x="184" y="455"/>
                    </a:lnTo>
                    <a:lnTo>
                      <a:pt x="184" y="474"/>
                    </a:lnTo>
                    <a:lnTo>
                      <a:pt x="184" y="484"/>
                    </a:lnTo>
                    <a:lnTo>
                      <a:pt x="187" y="491"/>
                    </a:lnTo>
                    <a:lnTo>
                      <a:pt x="189" y="499"/>
                    </a:lnTo>
                    <a:lnTo>
                      <a:pt x="193" y="507"/>
                    </a:lnTo>
                    <a:lnTo>
                      <a:pt x="201" y="520"/>
                    </a:lnTo>
                    <a:lnTo>
                      <a:pt x="210" y="530"/>
                    </a:lnTo>
                    <a:lnTo>
                      <a:pt x="219" y="539"/>
                    </a:lnTo>
                    <a:lnTo>
                      <a:pt x="224" y="549"/>
                    </a:lnTo>
                    <a:lnTo>
                      <a:pt x="226" y="553"/>
                    </a:lnTo>
                    <a:lnTo>
                      <a:pt x="226" y="556"/>
                    </a:lnTo>
                    <a:lnTo>
                      <a:pt x="226" y="560"/>
                    </a:lnTo>
                    <a:lnTo>
                      <a:pt x="224" y="566"/>
                    </a:lnTo>
                    <a:lnTo>
                      <a:pt x="215" y="574"/>
                    </a:lnTo>
                    <a:lnTo>
                      <a:pt x="201" y="583"/>
                    </a:lnTo>
                    <a:lnTo>
                      <a:pt x="193" y="589"/>
                    </a:lnTo>
                    <a:lnTo>
                      <a:pt x="187" y="599"/>
                    </a:lnTo>
                    <a:lnTo>
                      <a:pt x="180" y="610"/>
                    </a:lnTo>
                    <a:lnTo>
                      <a:pt x="175" y="624"/>
                    </a:lnTo>
                    <a:lnTo>
                      <a:pt x="170" y="656"/>
                    </a:lnTo>
                    <a:lnTo>
                      <a:pt x="167" y="691"/>
                    </a:lnTo>
                    <a:lnTo>
                      <a:pt x="167" y="725"/>
                    </a:lnTo>
                    <a:lnTo>
                      <a:pt x="167" y="752"/>
                    </a:lnTo>
                    <a:lnTo>
                      <a:pt x="167" y="773"/>
                    </a:lnTo>
                    <a:lnTo>
                      <a:pt x="170" y="781"/>
                    </a:lnTo>
                    <a:lnTo>
                      <a:pt x="170" y="783"/>
                    </a:lnTo>
                    <a:lnTo>
                      <a:pt x="167" y="787"/>
                    </a:lnTo>
                    <a:lnTo>
                      <a:pt x="163" y="792"/>
                    </a:lnTo>
                    <a:lnTo>
                      <a:pt x="154" y="800"/>
                    </a:lnTo>
                    <a:lnTo>
                      <a:pt x="139" y="808"/>
                    </a:lnTo>
                    <a:lnTo>
                      <a:pt x="118" y="812"/>
                    </a:lnTo>
                    <a:lnTo>
                      <a:pt x="89" y="815"/>
                    </a:lnTo>
                    <a:lnTo>
                      <a:pt x="47" y="815"/>
                    </a:lnTo>
                    <a:lnTo>
                      <a:pt x="43" y="815"/>
                    </a:lnTo>
                    <a:lnTo>
                      <a:pt x="37" y="813"/>
                    </a:lnTo>
                    <a:lnTo>
                      <a:pt x="33" y="810"/>
                    </a:lnTo>
                    <a:lnTo>
                      <a:pt x="28" y="806"/>
                    </a:lnTo>
                    <a:lnTo>
                      <a:pt x="21" y="794"/>
                    </a:lnTo>
                    <a:lnTo>
                      <a:pt x="15" y="779"/>
                    </a:lnTo>
                    <a:lnTo>
                      <a:pt x="9" y="760"/>
                    </a:lnTo>
                    <a:lnTo>
                      <a:pt x="7" y="739"/>
                    </a:lnTo>
                    <a:lnTo>
                      <a:pt x="2" y="714"/>
                    </a:lnTo>
                    <a:lnTo>
                      <a:pt x="2" y="687"/>
                    </a:lnTo>
                    <a:lnTo>
                      <a:pt x="0" y="624"/>
                    </a:lnTo>
                    <a:lnTo>
                      <a:pt x="2" y="555"/>
                    </a:lnTo>
                    <a:lnTo>
                      <a:pt x="9" y="482"/>
                    </a:lnTo>
                    <a:lnTo>
                      <a:pt x="15" y="407"/>
                    </a:lnTo>
                    <a:lnTo>
                      <a:pt x="33" y="257"/>
                    </a:lnTo>
                    <a:lnTo>
                      <a:pt x="52" y="127"/>
                    </a:lnTo>
                    <a:lnTo>
                      <a:pt x="68" y="35"/>
                    </a:lnTo>
                    <a:lnTo>
                      <a:pt x="71" y="0"/>
                    </a:lnTo>
                    <a:lnTo>
                      <a:pt x="208"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4335" name="Freeform 38">
                <a:extLst>
                  <a:ext uri="{FF2B5EF4-FFF2-40B4-BE49-F238E27FC236}">
                    <a16:creationId xmlns:a16="http://schemas.microsoft.com/office/drawing/2014/main" id="{6A78BE7F-7454-47CE-829B-1B55244A0387}"/>
                  </a:ext>
                </a:extLst>
              </p:cNvPr>
              <p:cNvSpPr>
                <a:spLocks/>
              </p:cNvSpPr>
              <p:nvPr/>
            </p:nvSpPr>
            <p:spPr bwMode="auto">
              <a:xfrm>
                <a:off x="2654" y="2463"/>
                <a:ext cx="1135" cy="1152"/>
              </a:xfrm>
              <a:custGeom>
                <a:avLst/>
                <a:gdLst>
                  <a:gd name="T0" fmla="*/ 28 w 1135"/>
                  <a:gd name="T1" fmla="*/ 34 h 1152"/>
                  <a:gd name="T2" fmla="*/ 116 w 1135"/>
                  <a:gd name="T3" fmla="*/ 113 h 1152"/>
                  <a:gd name="T4" fmla="*/ 191 w 1135"/>
                  <a:gd name="T5" fmla="*/ 165 h 1152"/>
                  <a:gd name="T6" fmla="*/ 273 w 1135"/>
                  <a:gd name="T7" fmla="*/ 201 h 1152"/>
                  <a:gd name="T8" fmla="*/ 367 w 1135"/>
                  <a:gd name="T9" fmla="*/ 226 h 1152"/>
                  <a:gd name="T10" fmla="*/ 376 w 1135"/>
                  <a:gd name="T11" fmla="*/ 236 h 1152"/>
                  <a:gd name="T12" fmla="*/ 344 w 1135"/>
                  <a:gd name="T13" fmla="*/ 245 h 1152"/>
                  <a:gd name="T14" fmla="*/ 316 w 1135"/>
                  <a:gd name="T15" fmla="*/ 259 h 1152"/>
                  <a:gd name="T16" fmla="*/ 310 w 1135"/>
                  <a:gd name="T17" fmla="*/ 286 h 1152"/>
                  <a:gd name="T18" fmla="*/ 310 w 1135"/>
                  <a:gd name="T19" fmla="*/ 374 h 1152"/>
                  <a:gd name="T20" fmla="*/ 300 w 1135"/>
                  <a:gd name="T21" fmla="*/ 424 h 1152"/>
                  <a:gd name="T22" fmla="*/ 274 w 1135"/>
                  <a:gd name="T23" fmla="*/ 445 h 1152"/>
                  <a:gd name="T24" fmla="*/ 241 w 1135"/>
                  <a:gd name="T25" fmla="*/ 470 h 1152"/>
                  <a:gd name="T26" fmla="*/ 247 w 1135"/>
                  <a:gd name="T27" fmla="*/ 499 h 1152"/>
                  <a:gd name="T28" fmla="*/ 273 w 1135"/>
                  <a:gd name="T29" fmla="*/ 522 h 1152"/>
                  <a:gd name="T30" fmla="*/ 291 w 1135"/>
                  <a:gd name="T31" fmla="*/ 564 h 1152"/>
                  <a:gd name="T32" fmla="*/ 303 w 1135"/>
                  <a:gd name="T33" fmla="*/ 644 h 1152"/>
                  <a:gd name="T34" fmla="*/ 294 w 1135"/>
                  <a:gd name="T35" fmla="*/ 700 h 1152"/>
                  <a:gd name="T36" fmla="*/ 283 w 1135"/>
                  <a:gd name="T37" fmla="*/ 742 h 1152"/>
                  <a:gd name="T38" fmla="*/ 289 w 1135"/>
                  <a:gd name="T39" fmla="*/ 782 h 1152"/>
                  <a:gd name="T40" fmla="*/ 303 w 1135"/>
                  <a:gd name="T41" fmla="*/ 823 h 1152"/>
                  <a:gd name="T42" fmla="*/ 289 w 1135"/>
                  <a:gd name="T43" fmla="*/ 896 h 1152"/>
                  <a:gd name="T44" fmla="*/ 277 w 1135"/>
                  <a:gd name="T45" fmla="*/ 990 h 1152"/>
                  <a:gd name="T46" fmla="*/ 289 w 1135"/>
                  <a:gd name="T47" fmla="*/ 1066 h 1152"/>
                  <a:gd name="T48" fmla="*/ 310 w 1135"/>
                  <a:gd name="T49" fmla="*/ 1105 h 1152"/>
                  <a:gd name="T50" fmla="*/ 352 w 1135"/>
                  <a:gd name="T51" fmla="*/ 1134 h 1152"/>
                  <a:gd name="T52" fmla="*/ 410 w 1135"/>
                  <a:gd name="T53" fmla="*/ 1149 h 1152"/>
                  <a:gd name="T54" fmla="*/ 519 w 1135"/>
                  <a:gd name="T55" fmla="*/ 1147 h 1152"/>
                  <a:gd name="T56" fmla="*/ 647 w 1135"/>
                  <a:gd name="T57" fmla="*/ 1132 h 1152"/>
                  <a:gd name="T58" fmla="*/ 728 w 1135"/>
                  <a:gd name="T59" fmla="*/ 1107 h 1152"/>
                  <a:gd name="T60" fmla="*/ 776 w 1135"/>
                  <a:gd name="T61" fmla="*/ 1076 h 1152"/>
                  <a:gd name="T62" fmla="*/ 792 w 1135"/>
                  <a:gd name="T63" fmla="*/ 1045 h 1152"/>
                  <a:gd name="T64" fmla="*/ 792 w 1135"/>
                  <a:gd name="T65" fmla="*/ 1018 h 1152"/>
                  <a:gd name="T66" fmla="*/ 812 w 1135"/>
                  <a:gd name="T67" fmla="*/ 901 h 1152"/>
                  <a:gd name="T68" fmla="*/ 853 w 1135"/>
                  <a:gd name="T69" fmla="*/ 748 h 1152"/>
                  <a:gd name="T70" fmla="*/ 773 w 1135"/>
                  <a:gd name="T71" fmla="*/ 664 h 1152"/>
                  <a:gd name="T72" fmla="*/ 786 w 1135"/>
                  <a:gd name="T73" fmla="*/ 656 h 1152"/>
                  <a:gd name="T74" fmla="*/ 816 w 1135"/>
                  <a:gd name="T75" fmla="*/ 635 h 1152"/>
                  <a:gd name="T76" fmla="*/ 845 w 1135"/>
                  <a:gd name="T77" fmla="*/ 598 h 1152"/>
                  <a:gd name="T78" fmla="*/ 876 w 1135"/>
                  <a:gd name="T79" fmla="*/ 452 h 1152"/>
                  <a:gd name="T80" fmla="*/ 883 w 1135"/>
                  <a:gd name="T81" fmla="*/ 324 h 1152"/>
                  <a:gd name="T82" fmla="*/ 873 w 1135"/>
                  <a:gd name="T83" fmla="*/ 295 h 1152"/>
                  <a:gd name="T84" fmla="*/ 879 w 1135"/>
                  <a:gd name="T85" fmla="*/ 284 h 1152"/>
                  <a:gd name="T86" fmla="*/ 1006 w 1135"/>
                  <a:gd name="T87" fmla="*/ 215 h 1152"/>
                  <a:gd name="T88" fmla="*/ 1082 w 1135"/>
                  <a:gd name="T89" fmla="*/ 161 h 1152"/>
                  <a:gd name="T90" fmla="*/ 1128 w 1135"/>
                  <a:gd name="T91" fmla="*/ 103 h 1152"/>
                  <a:gd name="T92" fmla="*/ 1134 w 1135"/>
                  <a:gd name="T93" fmla="*/ 76 h 1152"/>
                  <a:gd name="T94" fmla="*/ 1128 w 1135"/>
                  <a:gd name="T95" fmla="*/ 57 h 1152"/>
                  <a:gd name="T96" fmla="*/ 1101 w 1135"/>
                  <a:gd name="T97" fmla="*/ 44 h 1152"/>
                  <a:gd name="T98" fmla="*/ 1019 w 1135"/>
                  <a:gd name="T99" fmla="*/ 25 h 1152"/>
                  <a:gd name="T100" fmla="*/ 861 w 1135"/>
                  <a:gd name="T101" fmla="*/ 9 h 1152"/>
                  <a:gd name="T102" fmla="*/ 558 w 1135"/>
                  <a:gd name="T103" fmla="*/ 0 h 1152"/>
                  <a:gd name="T104" fmla="*/ 46 w 1135"/>
                  <a:gd name="T105" fmla="*/ 5 h 115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135" h="1152">
                    <a:moveTo>
                      <a:pt x="0" y="5"/>
                    </a:moveTo>
                    <a:lnTo>
                      <a:pt x="7" y="13"/>
                    </a:lnTo>
                    <a:lnTo>
                      <a:pt x="28" y="34"/>
                    </a:lnTo>
                    <a:lnTo>
                      <a:pt x="58" y="63"/>
                    </a:lnTo>
                    <a:lnTo>
                      <a:pt x="97" y="96"/>
                    </a:lnTo>
                    <a:lnTo>
                      <a:pt x="116" y="113"/>
                    </a:lnTo>
                    <a:lnTo>
                      <a:pt x="141" y="132"/>
                    </a:lnTo>
                    <a:lnTo>
                      <a:pt x="167" y="147"/>
                    </a:lnTo>
                    <a:lnTo>
                      <a:pt x="191" y="165"/>
                    </a:lnTo>
                    <a:lnTo>
                      <a:pt x="216" y="178"/>
                    </a:lnTo>
                    <a:lnTo>
                      <a:pt x="244" y="192"/>
                    </a:lnTo>
                    <a:lnTo>
                      <a:pt x="273" y="201"/>
                    </a:lnTo>
                    <a:lnTo>
                      <a:pt x="300" y="209"/>
                    </a:lnTo>
                    <a:lnTo>
                      <a:pt x="341" y="218"/>
                    </a:lnTo>
                    <a:lnTo>
                      <a:pt x="367" y="226"/>
                    </a:lnTo>
                    <a:lnTo>
                      <a:pt x="373" y="230"/>
                    </a:lnTo>
                    <a:lnTo>
                      <a:pt x="376" y="232"/>
                    </a:lnTo>
                    <a:lnTo>
                      <a:pt x="376" y="236"/>
                    </a:lnTo>
                    <a:lnTo>
                      <a:pt x="373" y="238"/>
                    </a:lnTo>
                    <a:lnTo>
                      <a:pt x="361" y="241"/>
                    </a:lnTo>
                    <a:lnTo>
                      <a:pt x="344" y="245"/>
                    </a:lnTo>
                    <a:lnTo>
                      <a:pt x="331" y="249"/>
                    </a:lnTo>
                    <a:lnTo>
                      <a:pt x="319" y="255"/>
                    </a:lnTo>
                    <a:lnTo>
                      <a:pt x="316" y="259"/>
                    </a:lnTo>
                    <a:lnTo>
                      <a:pt x="313" y="266"/>
                    </a:lnTo>
                    <a:lnTo>
                      <a:pt x="313" y="274"/>
                    </a:lnTo>
                    <a:lnTo>
                      <a:pt x="310" y="286"/>
                    </a:lnTo>
                    <a:lnTo>
                      <a:pt x="310" y="312"/>
                    </a:lnTo>
                    <a:lnTo>
                      <a:pt x="310" y="343"/>
                    </a:lnTo>
                    <a:lnTo>
                      <a:pt x="310" y="374"/>
                    </a:lnTo>
                    <a:lnTo>
                      <a:pt x="307" y="403"/>
                    </a:lnTo>
                    <a:lnTo>
                      <a:pt x="306" y="414"/>
                    </a:lnTo>
                    <a:lnTo>
                      <a:pt x="300" y="424"/>
                    </a:lnTo>
                    <a:lnTo>
                      <a:pt x="297" y="431"/>
                    </a:lnTo>
                    <a:lnTo>
                      <a:pt x="289" y="437"/>
                    </a:lnTo>
                    <a:lnTo>
                      <a:pt x="274" y="445"/>
                    </a:lnTo>
                    <a:lnTo>
                      <a:pt x="261" y="452"/>
                    </a:lnTo>
                    <a:lnTo>
                      <a:pt x="249" y="462"/>
                    </a:lnTo>
                    <a:lnTo>
                      <a:pt x="241" y="470"/>
                    </a:lnTo>
                    <a:lnTo>
                      <a:pt x="239" y="479"/>
                    </a:lnTo>
                    <a:lnTo>
                      <a:pt x="239" y="489"/>
                    </a:lnTo>
                    <a:lnTo>
                      <a:pt x="247" y="499"/>
                    </a:lnTo>
                    <a:lnTo>
                      <a:pt x="258" y="508"/>
                    </a:lnTo>
                    <a:lnTo>
                      <a:pt x="267" y="514"/>
                    </a:lnTo>
                    <a:lnTo>
                      <a:pt x="273" y="522"/>
                    </a:lnTo>
                    <a:lnTo>
                      <a:pt x="277" y="529"/>
                    </a:lnTo>
                    <a:lnTo>
                      <a:pt x="283" y="541"/>
                    </a:lnTo>
                    <a:lnTo>
                      <a:pt x="291" y="564"/>
                    </a:lnTo>
                    <a:lnTo>
                      <a:pt x="297" y="591"/>
                    </a:lnTo>
                    <a:lnTo>
                      <a:pt x="300" y="617"/>
                    </a:lnTo>
                    <a:lnTo>
                      <a:pt x="303" y="644"/>
                    </a:lnTo>
                    <a:lnTo>
                      <a:pt x="303" y="667"/>
                    </a:lnTo>
                    <a:lnTo>
                      <a:pt x="300" y="685"/>
                    </a:lnTo>
                    <a:lnTo>
                      <a:pt x="294" y="700"/>
                    </a:lnTo>
                    <a:lnTo>
                      <a:pt x="291" y="713"/>
                    </a:lnTo>
                    <a:lnTo>
                      <a:pt x="286" y="729"/>
                    </a:lnTo>
                    <a:lnTo>
                      <a:pt x="283" y="742"/>
                    </a:lnTo>
                    <a:lnTo>
                      <a:pt x="283" y="756"/>
                    </a:lnTo>
                    <a:lnTo>
                      <a:pt x="283" y="769"/>
                    </a:lnTo>
                    <a:lnTo>
                      <a:pt x="289" y="782"/>
                    </a:lnTo>
                    <a:lnTo>
                      <a:pt x="300" y="796"/>
                    </a:lnTo>
                    <a:lnTo>
                      <a:pt x="303" y="805"/>
                    </a:lnTo>
                    <a:lnTo>
                      <a:pt x="303" y="823"/>
                    </a:lnTo>
                    <a:lnTo>
                      <a:pt x="300" y="842"/>
                    </a:lnTo>
                    <a:lnTo>
                      <a:pt x="294" y="867"/>
                    </a:lnTo>
                    <a:lnTo>
                      <a:pt x="289" y="896"/>
                    </a:lnTo>
                    <a:lnTo>
                      <a:pt x="283" y="926"/>
                    </a:lnTo>
                    <a:lnTo>
                      <a:pt x="280" y="959"/>
                    </a:lnTo>
                    <a:lnTo>
                      <a:pt x="277" y="990"/>
                    </a:lnTo>
                    <a:lnTo>
                      <a:pt x="277" y="1022"/>
                    </a:lnTo>
                    <a:lnTo>
                      <a:pt x="283" y="1053"/>
                    </a:lnTo>
                    <a:lnTo>
                      <a:pt x="289" y="1066"/>
                    </a:lnTo>
                    <a:lnTo>
                      <a:pt x="294" y="1080"/>
                    </a:lnTo>
                    <a:lnTo>
                      <a:pt x="303" y="1093"/>
                    </a:lnTo>
                    <a:lnTo>
                      <a:pt x="310" y="1105"/>
                    </a:lnTo>
                    <a:lnTo>
                      <a:pt x="325" y="1114"/>
                    </a:lnTo>
                    <a:lnTo>
                      <a:pt x="336" y="1124"/>
                    </a:lnTo>
                    <a:lnTo>
                      <a:pt x="352" y="1134"/>
                    </a:lnTo>
                    <a:lnTo>
                      <a:pt x="370" y="1139"/>
                    </a:lnTo>
                    <a:lnTo>
                      <a:pt x="389" y="1145"/>
                    </a:lnTo>
                    <a:lnTo>
                      <a:pt x="410" y="1149"/>
                    </a:lnTo>
                    <a:lnTo>
                      <a:pt x="436" y="1151"/>
                    </a:lnTo>
                    <a:lnTo>
                      <a:pt x="464" y="1151"/>
                    </a:lnTo>
                    <a:lnTo>
                      <a:pt x="519" y="1147"/>
                    </a:lnTo>
                    <a:lnTo>
                      <a:pt x="567" y="1143"/>
                    </a:lnTo>
                    <a:lnTo>
                      <a:pt x="612" y="1137"/>
                    </a:lnTo>
                    <a:lnTo>
                      <a:pt x="647" y="1132"/>
                    </a:lnTo>
                    <a:lnTo>
                      <a:pt x="679" y="1124"/>
                    </a:lnTo>
                    <a:lnTo>
                      <a:pt x="706" y="1114"/>
                    </a:lnTo>
                    <a:lnTo>
                      <a:pt x="728" y="1107"/>
                    </a:lnTo>
                    <a:lnTo>
                      <a:pt x="748" y="1095"/>
                    </a:lnTo>
                    <a:lnTo>
                      <a:pt x="764" y="1086"/>
                    </a:lnTo>
                    <a:lnTo>
                      <a:pt x="776" y="1076"/>
                    </a:lnTo>
                    <a:lnTo>
                      <a:pt x="783" y="1064"/>
                    </a:lnTo>
                    <a:lnTo>
                      <a:pt x="789" y="1055"/>
                    </a:lnTo>
                    <a:lnTo>
                      <a:pt x="792" y="1045"/>
                    </a:lnTo>
                    <a:lnTo>
                      <a:pt x="795" y="1036"/>
                    </a:lnTo>
                    <a:lnTo>
                      <a:pt x="795" y="1026"/>
                    </a:lnTo>
                    <a:lnTo>
                      <a:pt x="792" y="1018"/>
                    </a:lnTo>
                    <a:lnTo>
                      <a:pt x="792" y="993"/>
                    </a:lnTo>
                    <a:lnTo>
                      <a:pt x="800" y="953"/>
                    </a:lnTo>
                    <a:lnTo>
                      <a:pt x="812" y="901"/>
                    </a:lnTo>
                    <a:lnTo>
                      <a:pt x="825" y="846"/>
                    </a:lnTo>
                    <a:lnTo>
                      <a:pt x="840" y="794"/>
                    </a:lnTo>
                    <a:lnTo>
                      <a:pt x="853" y="748"/>
                    </a:lnTo>
                    <a:lnTo>
                      <a:pt x="861" y="717"/>
                    </a:lnTo>
                    <a:lnTo>
                      <a:pt x="864" y="706"/>
                    </a:lnTo>
                    <a:lnTo>
                      <a:pt x="773" y="664"/>
                    </a:lnTo>
                    <a:lnTo>
                      <a:pt x="776" y="664"/>
                    </a:lnTo>
                    <a:lnTo>
                      <a:pt x="782" y="660"/>
                    </a:lnTo>
                    <a:lnTo>
                      <a:pt x="786" y="656"/>
                    </a:lnTo>
                    <a:lnTo>
                      <a:pt x="795" y="650"/>
                    </a:lnTo>
                    <a:lnTo>
                      <a:pt x="806" y="642"/>
                    </a:lnTo>
                    <a:lnTo>
                      <a:pt x="816" y="635"/>
                    </a:lnTo>
                    <a:lnTo>
                      <a:pt x="825" y="627"/>
                    </a:lnTo>
                    <a:lnTo>
                      <a:pt x="834" y="619"/>
                    </a:lnTo>
                    <a:lnTo>
                      <a:pt x="845" y="598"/>
                    </a:lnTo>
                    <a:lnTo>
                      <a:pt x="856" y="560"/>
                    </a:lnTo>
                    <a:lnTo>
                      <a:pt x="867" y="510"/>
                    </a:lnTo>
                    <a:lnTo>
                      <a:pt x="876" y="452"/>
                    </a:lnTo>
                    <a:lnTo>
                      <a:pt x="883" y="395"/>
                    </a:lnTo>
                    <a:lnTo>
                      <a:pt x="883" y="345"/>
                    </a:lnTo>
                    <a:lnTo>
                      <a:pt x="883" y="324"/>
                    </a:lnTo>
                    <a:lnTo>
                      <a:pt x="879" y="307"/>
                    </a:lnTo>
                    <a:lnTo>
                      <a:pt x="876" y="301"/>
                    </a:lnTo>
                    <a:lnTo>
                      <a:pt x="873" y="295"/>
                    </a:lnTo>
                    <a:lnTo>
                      <a:pt x="870" y="291"/>
                    </a:lnTo>
                    <a:lnTo>
                      <a:pt x="864" y="289"/>
                    </a:lnTo>
                    <a:lnTo>
                      <a:pt x="879" y="284"/>
                    </a:lnTo>
                    <a:lnTo>
                      <a:pt x="909" y="268"/>
                    </a:lnTo>
                    <a:lnTo>
                      <a:pt x="956" y="245"/>
                    </a:lnTo>
                    <a:lnTo>
                      <a:pt x="1006" y="215"/>
                    </a:lnTo>
                    <a:lnTo>
                      <a:pt x="1034" y="197"/>
                    </a:lnTo>
                    <a:lnTo>
                      <a:pt x="1056" y="180"/>
                    </a:lnTo>
                    <a:lnTo>
                      <a:pt x="1082" y="161"/>
                    </a:lnTo>
                    <a:lnTo>
                      <a:pt x="1101" y="142"/>
                    </a:lnTo>
                    <a:lnTo>
                      <a:pt x="1115" y="122"/>
                    </a:lnTo>
                    <a:lnTo>
                      <a:pt x="1128" y="103"/>
                    </a:lnTo>
                    <a:lnTo>
                      <a:pt x="1131" y="94"/>
                    </a:lnTo>
                    <a:lnTo>
                      <a:pt x="1134" y="84"/>
                    </a:lnTo>
                    <a:lnTo>
                      <a:pt x="1134" y="76"/>
                    </a:lnTo>
                    <a:lnTo>
                      <a:pt x="1134" y="67"/>
                    </a:lnTo>
                    <a:lnTo>
                      <a:pt x="1131" y="63"/>
                    </a:lnTo>
                    <a:lnTo>
                      <a:pt x="1128" y="57"/>
                    </a:lnTo>
                    <a:lnTo>
                      <a:pt x="1122" y="53"/>
                    </a:lnTo>
                    <a:lnTo>
                      <a:pt x="1118" y="50"/>
                    </a:lnTo>
                    <a:lnTo>
                      <a:pt x="1101" y="44"/>
                    </a:lnTo>
                    <a:lnTo>
                      <a:pt x="1079" y="36"/>
                    </a:lnTo>
                    <a:lnTo>
                      <a:pt x="1051" y="30"/>
                    </a:lnTo>
                    <a:lnTo>
                      <a:pt x="1019" y="25"/>
                    </a:lnTo>
                    <a:lnTo>
                      <a:pt x="986" y="21"/>
                    </a:lnTo>
                    <a:lnTo>
                      <a:pt x="948" y="17"/>
                    </a:lnTo>
                    <a:lnTo>
                      <a:pt x="861" y="9"/>
                    </a:lnTo>
                    <a:lnTo>
                      <a:pt x="767" y="5"/>
                    </a:lnTo>
                    <a:lnTo>
                      <a:pt x="664" y="2"/>
                    </a:lnTo>
                    <a:lnTo>
                      <a:pt x="558" y="0"/>
                    </a:lnTo>
                    <a:lnTo>
                      <a:pt x="352" y="0"/>
                    </a:lnTo>
                    <a:lnTo>
                      <a:pt x="174" y="2"/>
                    </a:lnTo>
                    <a:lnTo>
                      <a:pt x="46" y="5"/>
                    </a:lnTo>
                    <a:lnTo>
                      <a:pt x="0" y="5"/>
                    </a:lnTo>
                  </a:path>
                </a:pathLst>
              </a:custGeom>
              <a:solidFill>
                <a:srgbClr val="33669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4336" name="Freeform 39">
                <a:extLst>
                  <a:ext uri="{FF2B5EF4-FFF2-40B4-BE49-F238E27FC236}">
                    <a16:creationId xmlns:a16="http://schemas.microsoft.com/office/drawing/2014/main" id="{1CD60581-23DB-46AE-A5AC-E24DBAC15223}"/>
                  </a:ext>
                </a:extLst>
              </p:cNvPr>
              <p:cNvSpPr>
                <a:spLocks/>
              </p:cNvSpPr>
              <p:nvPr/>
            </p:nvSpPr>
            <p:spPr bwMode="auto">
              <a:xfrm>
                <a:off x="2654" y="2463"/>
                <a:ext cx="1125" cy="1152"/>
              </a:xfrm>
              <a:custGeom>
                <a:avLst/>
                <a:gdLst>
                  <a:gd name="T0" fmla="*/ 27 w 1125"/>
                  <a:gd name="T1" fmla="*/ 34 h 1152"/>
                  <a:gd name="T2" fmla="*/ 115 w 1125"/>
                  <a:gd name="T3" fmla="*/ 113 h 1152"/>
                  <a:gd name="T4" fmla="*/ 190 w 1125"/>
                  <a:gd name="T5" fmla="*/ 165 h 1152"/>
                  <a:gd name="T6" fmla="*/ 270 w 1125"/>
                  <a:gd name="T7" fmla="*/ 201 h 1152"/>
                  <a:gd name="T8" fmla="*/ 364 w 1125"/>
                  <a:gd name="T9" fmla="*/ 226 h 1152"/>
                  <a:gd name="T10" fmla="*/ 372 w 1125"/>
                  <a:gd name="T11" fmla="*/ 236 h 1152"/>
                  <a:gd name="T12" fmla="*/ 341 w 1125"/>
                  <a:gd name="T13" fmla="*/ 245 h 1152"/>
                  <a:gd name="T14" fmla="*/ 313 w 1125"/>
                  <a:gd name="T15" fmla="*/ 259 h 1152"/>
                  <a:gd name="T16" fmla="*/ 308 w 1125"/>
                  <a:gd name="T17" fmla="*/ 286 h 1152"/>
                  <a:gd name="T18" fmla="*/ 308 w 1125"/>
                  <a:gd name="T19" fmla="*/ 374 h 1152"/>
                  <a:gd name="T20" fmla="*/ 298 w 1125"/>
                  <a:gd name="T21" fmla="*/ 424 h 1152"/>
                  <a:gd name="T22" fmla="*/ 272 w 1125"/>
                  <a:gd name="T23" fmla="*/ 445 h 1152"/>
                  <a:gd name="T24" fmla="*/ 239 w 1125"/>
                  <a:gd name="T25" fmla="*/ 470 h 1152"/>
                  <a:gd name="T26" fmla="*/ 244 w 1125"/>
                  <a:gd name="T27" fmla="*/ 499 h 1152"/>
                  <a:gd name="T28" fmla="*/ 270 w 1125"/>
                  <a:gd name="T29" fmla="*/ 522 h 1152"/>
                  <a:gd name="T30" fmla="*/ 289 w 1125"/>
                  <a:gd name="T31" fmla="*/ 564 h 1152"/>
                  <a:gd name="T32" fmla="*/ 300 w 1125"/>
                  <a:gd name="T33" fmla="*/ 644 h 1152"/>
                  <a:gd name="T34" fmla="*/ 292 w 1125"/>
                  <a:gd name="T35" fmla="*/ 700 h 1152"/>
                  <a:gd name="T36" fmla="*/ 280 w 1125"/>
                  <a:gd name="T37" fmla="*/ 742 h 1152"/>
                  <a:gd name="T38" fmla="*/ 286 w 1125"/>
                  <a:gd name="T39" fmla="*/ 782 h 1152"/>
                  <a:gd name="T40" fmla="*/ 300 w 1125"/>
                  <a:gd name="T41" fmla="*/ 823 h 1152"/>
                  <a:gd name="T42" fmla="*/ 286 w 1125"/>
                  <a:gd name="T43" fmla="*/ 896 h 1152"/>
                  <a:gd name="T44" fmla="*/ 275 w 1125"/>
                  <a:gd name="T45" fmla="*/ 990 h 1152"/>
                  <a:gd name="T46" fmla="*/ 286 w 1125"/>
                  <a:gd name="T47" fmla="*/ 1066 h 1152"/>
                  <a:gd name="T48" fmla="*/ 308 w 1125"/>
                  <a:gd name="T49" fmla="*/ 1105 h 1152"/>
                  <a:gd name="T50" fmla="*/ 349 w 1125"/>
                  <a:gd name="T51" fmla="*/ 1134 h 1152"/>
                  <a:gd name="T52" fmla="*/ 407 w 1125"/>
                  <a:gd name="T53" fmla="*/ 1149 h 1152"/>
                  <a:gd name="T54" fmla="*/ 515 w 1125"/>
                  <a:gd name="T55" fmla="*/ 1147 h 1152"/>
                  <a:gd name="T56" fmla="*/ 641 w 1125"/>
                  <a:gd name="T57" fmla="*/ 1132 h 1152"/>
                  <a:gd name="T58" fmla="*/ 722 w 1125"/>
                  <a:gd name="T59" fmla="*/ 1107 h 1152"/>
                  <a:gd name="T60" fmla="*/ 769 w 1125"/>
                  <a:gd name="T61" fmla="*/ 1076 h 1152"/>
                  <a:gd name="T62" fmla="*/ 785 w 1125"/>
                  <a:gd name="T63" fmla="*/ 1045 h 1152"/>
                  <a:gd name="T64" fmla="*/ 785 w 1125"/>
                  <a:gd name="T65" fmla="*/ 1018 h 1152"/>
                  <a:gd name="T66" fmla="*/ 805 w 1125"/>
                  <a:gd name="T67" fmla="*/ 901 h 1152"/>
                  <a:gd name="T68" fmla="*/ 845 w 1125"/>
                  <a:gd name="T69" fmla="*/ 748 h 1152"/>
                  <a:gd name="T70" fmla="*/ 766 w 1125"/>
                  <a:gd name="T71" fmla="*/ 664 h 1152"/>
                  <a:gd name="T72" fmla="*/ 779 w 1125"/>
                  <a:gd name="T73" fmla="*/ 656 h 1152"/>
                  <a:gd name="T74" fmla="*/ 809 w 1125"/>
                  <a:gd name="T75" fmla="*/ 635 h 1152"/>
                  <a:gd name="T76" fmla="*/ 838 w 1125"/>
                  <a:gd name="T77" fmla="*/ 598 h 1152"/>
                  <a:gd name="T78" fmla="*/ 868 w 1125"/>
                  <a:gd name="T79" fmla="*/ 452 h 1152"/>
                  <a:gd name="T80" fmla="*/ 875 w 1125"/>
                  <a:gd name="T81" fmla="*/ 324 h 1152"/>
                  <a:gd name="T82" fmla="*/ 865 w 1125"/>
                  <a:gd name="T83" fmla="*/ 295 h 1152"/>
                  <a:gd name="T84" fmla="*/ 871 w 1125"/>
                  <a:gd name="T85" fmla="*/ 284 h 1152"/>
                  <a:gd name="T86" fmla="*/ 998 w 1125"/>
                  <a:gd name="T87" fmla="*/ 215 h 1152"/>
                  <a:gd name="T88" fmla="*/ 1072 w 1125"/>
                  <a:gd name="T89" fmla="*/ 161 h 1152"/>
                  <a:gd name="T90" fmla="*/ 1118 w 1125"/>
                  <a:gd name="T91" fmla="*/ 103 h 1152"/>
                  <a:gd name="T92" fmla="*/ 1124 w 1125"/>
                  <a:gd name="T93" fmla="*/ 76 h 1152"/>
                  <a:gd name="T94" fmla="*/ 1118 w 1125"/>
                  <a:gd name="T95" fmla="*/ 57 h 1152"/>
                  <a:gd name="T96" fmla="*/ 1091 w 1125"/>
                  <a:gd name="T97" fmla="*/ 44 h 1152"/>
                  <a:gd name="T98" fmla="*/ 1010 w 1125"/>
                  <a:gd name="T99" fmla="*/ 25 h 1152"/>
                  <a:gd name="T100" fmla="*/ 854 w 1125"/>
                  <a:gd name="T101" fmla="*/ 9 h 1152"/>
                  <a:gd name="T102" fmla="*/ 553 w 1125"/>
                  <a:gd name="T103" fmla="*/ 0 h 1152"/>
                  <a:gd name="T104" fmla="*/ 46 w 1125"/>
                  <a:gd name="T105" fmla="*/ 5 h 115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125" h="1152">
                    <a:moveTo>
                      <a:pt x="0" y="5"/>
                    </a:moveTo>
                    <a:lnTo>
                      <a:pt x="7" y="13"/>
                    </a:lnTo>
                    <a:lnTo>
                      <a:pt x="27" y="34"/>
                    </a:lnTo>
                    <a:lnTo>
                      <a:pt x="57" y="63"/>
                    </a:lnTo>
                    <a:lnTo>
                      <a:pt x="96" y="96"/>
                    </a:lnTo>
                    <a:lnTo>
                      <a:pt x="115" y="113"/>
                    </a:lnTo>
                    <a:lnTo>
                      <a:pt x="139" y="132"/>
                    </a:lnTo>
                    <a:lnTo>
                      <a:pt x="165" y="147"/>
                    </a:lnTo>
                    <a:lnTo>
                      <a:pt x="190" y="165"/>
                    </a:lnTo>
                    <a:lnTo>
                      <a:pt x="214" y="178"/>
                    </a:lnTo>
                    <a:lnTo>
                      <a:pt x="241" y="192"/>
                    </a:lnTo>
                    <a:lnTo>
                      <a:pt x="270" y="201"/>
                    </a:lnTo>
                    <a:lnTo>
                      <a:pt x="298" y="209"/>
                    </a:lnTo>
                    <a:lnTo>
                      <a:pt x="338" y="218"/>
                    </a:lnTo>
                    <a:lnTo>
                      <a:pt x="364" y="226"/>
                    </a:lnTo>
                    <a:lnTo>
                      <a:pt x="369" y="230"/>
                    </a:lnTo>
                    <a:lnTo>
                      <a:pt x="372" y="232"/>
                    </a:lnTo>
                    <a:lnTo>
                      <a:pt x="372" y="236"/>
                    </a:lnTo>
                    <a:lnTo>
                      <a:pt x="369" y="238"/>
                    </a:lnTo>
                    <a:lnTo>
                      <a:pt x="358" y="241"/>
                    </a:lnTo>
                    <a:lnTo>
                      <a:pt x="341" y="245"/>
                    </a:lnTo>
                    <a:lnTo>
                      <a:pt x="328" y="249"/>
                    </a:lnTo>
                    <a:lnTo>
                      <a:pt x="316" y="255"/>
                    </a:lnTo>
                    <a:lnTo>
                      <a:pt x="313" y="259"/>
                    </a:lnTo>
                    <a:lnTo>
                      <a:pt x="310" y="266"/>
                    </a:lnTo>
                    <a:lnTo>
                      <a:pt x="310" y="274"/>
                    </a:lnTo>
                    <a:lnTo>
                      <a:pt x="308" y="286"/>
                    </a:lnTo>
                    <a:lnTo>
                      <a:pt x="308" y="312"/>
                    </a:lnTo>
                    <a:lnTo>
                      <a:pt x="308" y="343"/>
                    </a:lnTo>
                    <a:lnTo>
                      <a:pt x="308" y="374"/>
                    </a:lnTo>
                    <a:lnTo>
                      <a:pt x="305" y="403"/>
                    </a:lnTo>
                    <a:lnTo>
                      <a:pt x="303" y="414"/>
                    </a:lnTo>
                    <a:lnTo>
                      <a:pt x="298" y="424"/>
                    </a:lnTo>
                    <a:lnTo>
                      <a:pt x="295" y="431"/>
                    </a:lnTo>
                    <a:lnTo>
                      <a:pt x="286" y="437"/>
                    </a:lnTo>
                    <a:lnTo>
                      <a:pt x="272" y="445"/>
                    </a:lnTo>
                    <a:lnTo>
                      <a:pt x="259" y="452"/>
                    </a:lnTo>
                    <a:lnTo>
                      <a:pt x="247" y="462"/>
                    </a:lnTo>
                    <a:lnTo>
                      <a:pt x="239" y="470"/>
                    </a:lnTo>
                    <a:lnTo>
                      <a:pt x="237" y="479"/>
                    </a:lnTo>
                    <a:lnTo>
                      <a:pt x="237" y="489"/>
                    </a:lnTo>
                    <a:lnTo>
                      <a:pt x="244" y="499"/>
                    </a:lnTo>
                    <a:lnTo>
                      <a:pt x="256" y="508"/>
                    </a:lnTo>
                    <a:lnTo>
                      <a:pt x="264" y="514"/>
                    </a:lnTo>
                    <a:lnTo>
                      <a:pt x="270" y="522"/>
                    </a:lnTo>
                    <a:lnTo>
                      <a:pt x="275" y="529"/>
                    </a:lnTo>
                    <a:lnTo>
                      <a:pt x="280" y="541"/>
                    </a:lnTo>
                    <a:lnTo>
                      <a:pt x="289" y="564"/>
                    </a:lnTo>
                    <a:lnTo>
                      <a:pt x="295" y="591"/>
                    </a:lnTo>
                    <a:lnTo>
                      <a:pt x="298" y="617"/>
                    </a:lnTo>
                    <a:lnTo>
                      <a:pt x="300" y="644"/>
                    </a:lnTo>
                    <a:lnTo>
                      <a:pt x="300" y="667"/>
                    </a:lnTo>
                    <a:lnTo>
                      <a:pt x="298" y="685"/>
                    </a:lnTo>
                    <a:lnTo>
                      <a:pt x="292" y="700"/>
                    </a:lnTo>
                    <a:lnTo>
                      <a:pt x="289" y="713"/>
                    </a:lnTo>
                    <a:lnTo>
                      <a:pt x="283" y="729"/>
                    </a:lnTo>
                    <a:lnTo>
                      <a:pt x="280" y="742"/>
                    </a:lnTo>
                    <a:lnTo>
                      <a:pt x="280" y="756"/>
                    </a:lnTo>
                    <a:lnTo>
                      <a:pt x="280" y="769"/>
                    </a:lnTo>
                    <a:lnTo>
                      <a:pt x="286" y="782"/>
                    </a:lnTo>
                    <a:lnTo>
                      <a:pt x="298" y="796"/>
                    </a:lnTo>
                    <a:lnTo>
                      <a:pt x="300" y="805"/>
                    </a:lnTo>
                    <a:lnTo>
                      <a:pt x="300" y="823"/>
                    </a:lnTo>
                    <a:lnTo>
                      <a:pt x="298" y="842"/>
                    </a:lnTo>
                    <a:lnTo>
                      <a:pt x="292" y="867"/>
                    </a:lnTo>
                    <a:lnTo>
                      <a:pt x="286" y="896"/>
                    </a:lnTo>
                    <a:lnTo>
                      <a:pt x="280" y="926"/>
                    </a:lnTo>
                    <a:lnTo>
                      <a:pt x="277" y="959"/>
                    </a:lnTo>
                    <a:lnTo>
                      <a:pt x="275" y="990"/>
                    </a:lnTo>
                    <a:lnTo>
                      <a:pt x="275" y="1022"/>
                    </a:lnTo>
                    <a:lnTo>
                      <a:pt x="280" y="1053"/>
                    </a:lnTo>
                    <a:lnTo>
                      <a:pt x="286" y="1066"/>
                    </a:lnTo>
                    <a:lnTo>
                      <a:pt x="292" y="1080"/>
                    </a:lnTo>
                    <a:lnTo>
                      <a:pt x="300" y="1093"/>
                    </a:lnTo>
                    <a:lnTo>
                      <a:pt x="308" y="1105"/>
                    </a:lnTo>
                    <a:lnTo>
                      <a:pt x="322" y="1114"/>
                    </a:lnTo>
                    <a:lnTo>
                      <a:pt x="333" y="1124"/>
                    </a:lnTo>
                    <a:lnTo>
                      <a:pt x="349" y="1134"/>
                    </a:lnTo>
                    <a:lnTo>
                      <a:pt x="367" y="1139"/>
                    </a:lnTo>
                    <a:lnTo>
                      <a:pt x="385" y="1145"/>
                    </a:lnTo>
                    <a:lnTo>
                      <a:pt x="407" y="1149"/>
                    </a:lnTo>
                    <a:lnTo>
                      <a:pt x="433" y="1151"/>
                    </a:lnTo>
                    <a:lnTo>
                      <a:pt x="460" y="1151"/>
                    </a:lnTo>
                    <a:lnTo>
                      <a:pt x="515" y="1147"/>
                    </a:lnTo>
                    <a:lnTo>
                      <a:pt x="562" y="1143"/>
                    </a:lnTo>
                    <a:lnTo>
                      <a:pt x="607" y="1137"/>
                    </a:lnTo>
                    <a:lnTo>
                      <a:pt x="641" y="1132"/>
                    </a:lnTo>
                    <a:lnTo>
                      <a:pt x="673" y="1124"/>
                    </a:lnTo>
                    <a:lnTo>
                      <a:pt x="700" y="1114"/>
                    </a:lnTo>
                    <a:lnTo>
                      <a:pt x="722" y="1107"/>
                    </a:lnTo>
                    <a:lnTo>
                      <a:pt x="742" y="1095"/>
                    </a:lnTo>
                    <a:lnTo>
                      <a:pt x="757" y="1086"/>
                    </a:lnTo>
                    <a:lnTo>
                      <a:pt x="769" y="1076"/>
                    </a:lnTo>
                    <a:lnTo>
                      <a:pt x="776" y="1064"/>
                    </a:lnTo>
                    <a:lnTo>
                      <a:pt x="782" y="1055"/>
                    </a:lnTo>
                    <a:lnTo>
                      <a:pt x="785" y="1045"/>
                    </a:lnTo>
                    <a:lnTo>
                      <a:pt x="788" y="1036"/>
                    </a:lnTo>
                    <a:lnTo>
                      <a:pt x="788" y="1026"/>
                    </a:lnTo>
                    <a:lnTo>
                      <a:pt x="785" y="1018"/>
                    </a:lnTo>
                    <a:lnTo>
                      <a:pt x="785" y="993"/>
                    </a:lnTo>
                    <a:lnTo>
                      <a:pt x="793" y="953"/>
                    </a:lnTo>
                    <a:lnTo>
                      <a:pt x="805" y="901"/>
                    </a:lnTo>
                    <a:lnTo>
                      <a:pt x="818" y="846"/>
                    </a:lnTo>
                    <a:lnTo>
                      <a:pt x="832" y="794"/>
                    </a:lnTo>
                    <a:lnTo>
                      <a:pt x="845" y="748"/>
                    </a:lnTo>
                    <a:lnTo>
                      <a:pt x="854" y="717"/>
                    </a:lnTo>
                    <a:lnTo>
                      <a:pt x="857" y="706"/>
                    </a:lnTo>
                    <a:lnTo>
                      <a:pt x="766" y="664"/>
                    </a:lnTo>
                    <a:lnTo>
                      <a:pt x="769" y="664"/>
                    </a:lnTo>
                    <a:lnTo>
                      <a:pt x="775" y="660"/>
                    </a:lnTo>
                    <a:lnTo>
                      <a:pt x="779" y="656"/>
                    </a:lnTo>
                    <a:lnTo>
                      <a:pt x="788" y="650"/>
                    </a:lnTo>
                    <a:lnTo>
                      <a:pt x="799" y="642"/>
                    </a:lnTo>
                    <a:lnTo>
                      <a:pt x="809" y="635"/>
                    </a:lnTo>
                    <a:lnTo>
                      <a:pt x="818" y="627"/>
                    </a:lnTo>
                    <a:lnTo>
                      <a:pt x="826" y="619"/>
                    </a:lnTo>
                    <a:lnTo>
                      <a:pt x="838" y="598"/>
                    </a:lnTo>
                    <a:lnTo>
                      <a:pt x="848" y="560"/>
                    </a:lnTo>
                    <a:lnTo>
                      <a:pt x="860" y="510"/>
                    </a:lnTo>
                    <a:lnTo>
                      <a:pt x="868" y="452"/>
                    </a:lnTo>
                    <a:lnTo>
                      <a:pt x="875" y="395"/>
                    </a:lnTo>
                    <a:lnTo>
                      <a:pt x="875" y="345"/>
                    </a:lnTo>
                    <a:lnTo>
                      <a:pt x="875" y="324"/>
                    </a:lnTo>
                    <a:lnTo>
                      <a:pt x="871" y="307"/>
                    </a:lnTo>
                    <a:lnTo>
                      <a:pt x="868" y="301"/>
                    </a:lnTo>
                    <a:lnTo>
                      <a:pt x="865" y="295"/>
                    </a:lnTo>
                    <a:lnTo>
                      <a:pt x="862" y="291"/>
                    </a:lnTo>
                    <a:lnTo>
                      <a:pt x="857" y="289"/>
                    </a:lnTo>
                    <a:lnTo>
                      <a:pt x="871" y="284"/>
                    </a:lnTo>
                    <a:lnTo>
                      <a:pt x="901" y="268"/>
                    </a:lnTo>
                    <a:lnTo>
                      <a:pt x="947" y="245"/>
                    </a:lnTo>
                    <a:lnTo>
                      <a:pt x="998" y="215"/>
                    </a:lnTo>
                    <a:lnTo>
                      <a:pt x="1025" y="197"/>
                    </a:lnTo>
                    <a:lnTo>
                      <a:pt x="1046" y="180"/>
                    </a:lnTo>
                    <a:lnTo>
                      <a:pt x="1072" y="161"/>
                    </a:lnTo>
                    <a:lnTo>
                      <a:pt x="1091" y="142"/>
                    </a:lnTo>
                    <a:lnTo>
                      <a:pt x="1105" y="122"/>
                    </a:lnTo>
                    <a:lnTo>
                      <a:pt x="1118" y="103"/>
                    </a:lnTo>
                    <a:lnTo>
                      <a:pt x="1121" y="94"/>
                    </a:lnTo>
                    <a:lnTo>
                      <a:pt x="1124" y="84"/>
                    </a:lnTo>
                    <a:lnTo>
                      <a:pt x="1124" y="76"/>
                    </a:lnTo>
                    <a:lnTo>
                      <a:pt x="1124" y="67"/>
                    </a:lnTo>
                    <a:lnTo>
                      <a:pt x="1121" y="63"/>
                    </a:lnTo>
                    <a:lnTo>
                      <a:pt x="1118" y="57"/>
                    </a:lnTo>
                    <a:lnTo>
                      <a:pt x="1113" y="53"/>
                    </a:lnTo>
                    <a:lnTo>
                      <a:pt x="1108" y="50"/>
                    </a:lnTo>
                    <a:lnTo>
                      <a:pt x="1091" y="44"/>
                    </a:lnTo>
                    <a:lnTo>
                      <a:pt x="1069" y="36"/>
                    </a:lnTo>
                    <a:lnTo>
                      <a:pt x="1042" y="30"/>
                    </a:lnTo>
                    <a:lnTo>
                      <a:pt x="1010" y="25"/>
                    </a:lnTo>
                    <a:lnTo>
                      <a:pt x="977" y="21"/>
                    </a:lnTo>
                    <a:lnTo>
                      <a:pt x="940" y="17"/>
                    </a:lnTo>
                    <a:lnTo>
                      <a:pt x="854" y="9"/>
                    </a:lnTo>
                    <a:lnTo>
                      <a:pt x="760" y="5"/>
                    </a:lnTo>
                    <a:lnTo>
                      <a:pt x="658" y="2"/>
                    </a:lnTo>
                    <a:lnTo>
                      <a:pt x="553" y="0"/>
                    </a:lnTo>
                    <a:lnTo>
                      <a:pt x="349" y="0"/>
                    </a:lnTo>
                    <a:lnTo>
                      <a:pt x="172" y="2"/>
                    </a:lnTo>
                    <a:lnTo>
                      <a:pt x="46" y="5"/>
                    </a:lnTo>
                    <a:lnTo>
                      <a:pt x="0" y="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4337" name="Freeform 40">
                <a:extLst>
                  <a:ext uri="{FF2B5EF4-FFF2-40B4-BE49-F238E27FC236}">
                    <a16:creationId xmlns:a16="http://schemas.microsoft.com/office/drawing/2014/main" id="{10BDB684-1449-4671-BB29-490D01C91E4B}"/>
                  </a:ext>
                </a:extLst>
              </p:cNvPr>
              <p:cNvSpPr>
                <a:spLocks/>
              </p:cNvSpPr>
              <p:nvPr/>
            </p:nvSpPr>
            <p:spPr bwMode="auto">
              <a:xfrm>
                <a:off x="2718" y="1649"/>
                <a:ext cx="621" cy="187"/>
              </a:xfrm>
              <a:custGeom>
                <a:avLst/>
                <a:gdLst>
                  <a:gd name="T0" fmla="*/ 9 w 621"/>
                  <a:gd name="T1" fmla="*/ 0 h 187"/>
                  <a:gd name="T2" fmla="*/ 0 w 621"/>
                  <a:gd name="T3" fmla="*/ 31 h 187"/>
                  <a:gd name="T4" fmla="*/ 17 w 621"/>
                  <a:gd name="T5" fmla="*/ 29 h 187"/>
                  <a:gd name="T6" fmla="*/ 68 w 621"/>
                  <a:gd name="T7" fmla="*/ 27 h 187"/>
                  <a:gd name="T8" fmla="*/ 100 w 621"/>
                  <a:gd name="T9" fmla="*/ 27 h 187"/>
                  <a:gd name="T10" fmla="*/ 139 w 621"/>
                  <a:gd name="T11" fmla="*/ 29 h 187"/>
                  <a:gd name="T12" fmla="*/ 182 w 621"/>
                  <a:gd name="T13" fmla="*/ 31 h 187"/>
                  <a:gd name="T14" fmla="*/ 229 w 621"/>
                  <a:gd name="T15" fmla="*/ 37 h 187"/>
                  <a:gd name="T16" fmla="*/ 279 w 621"/>
                  <a:gd name="T17" fmla="*/ 42 h 187"/>
                  <a:gd name="T18" fmla="*/ 329 w 621"/>
                  <a:gd name="T19" fmla="*/ 52 h 187"/>
                  <a:gd name="T20" fmla="*/ 381 w 621"/>
                  <a:gd name="T21" fmla="*/ 65 h 187"/>
                  <a:gd name="T22" fmla="*/ 431 w 621"/>
                  <a:gd name="T23" fmla="*/ 81 h 187"/>
                  <a:gd name="T24" fmla="*/ 457 w 621"/>
                  <a:gd name="T25" fmla="*/ 90 h 187"/>
                  <a:gd name="T26" fmla="*/ 483 w 621"/>
                  <a:gd name="T27" fmla="*/ 102 h 187"/>
                  <a:gd name="T28" fmla="*/ 507 w 621"/>
                  <a:gd name="T29" fmla="*/ 112 h 187"/>
                  <a:gd name="T30" fmla="*/ 530 w 621"/>
                  <a:gd name="T31" fmla="*/ 125 h 187"/>
                  <a:gd name="T32" fmla="*/ 554 w 621"/>
                  <a:gd name="T33" fmla="*/ 138 h 187"/>
                  <a:gd name="T34" fmla="*/ 576 w 621"/>
                  <a:gd name="T35" fmla="*/ 154 h 187"/>
                  <a:gd name="T36" fmla="*/ 598 w 621"/>
                  <a:gd name="T37" fmla="*/ 169 h 187"/>
                  <a:gd name="T38" fmla="*/ 620 w 621"/>
                  <a:gd name="T39" fmla="*/ 186 h 187"/>
                  <a:gd name="T40" fmla="*/ 618 w 621"/>
                  <a:gd name="T41" fmla="*/ 179 h 187"/>
                  <a:gd name="T42" fmla="*/ 609 w 621"/>
                  <a:gd name="T43" fmla="*/ 160 h 187"/>
                  <a:gd name="T44" fmla="*/ 600 w 621"/>
                  <a:gd name="T45" fmla="*/ 146 h 187"/>
                  <a:gd name="T46" fmla="*/ 585 w 621"/>
                  <a:gd name="T47" fmla="*/ 131 h 187"/>
                  <a:gd name="T48" fmla="*/ 566 w 621"/>
                  <a:gd name="T49" fmla="*/ 113 h 187"/>
                  <a:gd name="T50" fmla="*/ 540 w 621"/>
                  <a:gd name="T51" fmla="*/ 98 h 187"/>
                  <a:gd name="T52" fmla="*/ 507 w 621"/>
                  <a:gd name="T53" fmla="*/ 81 h 187"/>
                  <a:gd name="T54" fmla="*/ 467 w 621"/>
                  <a:gd name="T55" fmla="*/ 64 h 187"/>
                  <a:gd name="T56" fmla="*/ 443 w 621"/>
                  <a:gd name="T57" fmla="*/ 56 h 187"/>
                  <a:gd name="T58" fmla="*/ 417 w 621"/>
                  <a:gd name="T59" fmla="*/ 48 h 187"/>
                  <a:gd name="T60" fmla="*/ 389 w 621"/>
                  <a:gd name="T61" fmla="*/ 41 h 187"/>
                  <a:gd name="T62" fmla="*/ 359 w 621"/>
                  <a:gd name="T63" fmla="*/ 33 h 187"/>
                  <a:gd name="T64" fmla="*/ 324 w 621"/>
                  <a:gd name="T65" fmla="*/ 27 h 187"/>
                  <a:gd name="T66" fmla="*/ 289 w 621"/>
                  <a:gd name="T67" fmla="*/ 21 h 187"/>
                  <a:gd name="T68" fmla="*/ 250 w 621"/>
                  <a:gd name="T69" fmla="*/ 16 h 187"/>
                  <a:gd name="T70" fmla="*/ 209 w 621"/>
                  <a:gd name="T71" fmla="*/ 10 h 187"/>
                  <a:gd name="T72" fmla="*/ 163 w 621"/>
                  <a:gd name="T73" fmla="*/ 6 h 187"/>
                  <a:gd name="T74" fmla="*/ 116 w 621"/>
                  <a:gd name="T75" fmla="*/ 4 h 187"/>
                  <a:gd name="T76" fmla="*/ 63 w 621"/>
                  <a:gd name="T77" fmla="*/ 0 h 187"/>
                  <a:gd name="T78" fmla="*/ 9 w 621"/>
                  <a:gd name="T79" fmla="*/ 0 h 18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21" h="187">
                    <a:moveTo>
                      <a:pt x="9" y="0"/>
                    </a:moveTo>
                    <a:lnTo>
                      <a:pt x="0" y="31"/>
                    </a:lnTo>
                    <a:lnTo>
                      <a:pt x="17" y="29"/>
                    </a:lnTo>
                    <a:lnTo>
                      <a:pt x="68" y="27"/>
                    </a:lnTo>
                    <a:lnTo>
                      <a:pt x="100" y="27"/>
                    </a:lnTo>
                    <a:lnTo>
                      <a:pt x="139" y="29"/>
                    </a:lnTo>
                    <a:lnTo>
                      <a:pt x="182" y="31"/>
                    </a:lnTo>
                    <a:lnTo>
                      <a:pt x="229" y="37"/>
                    </a:lnTo>
                    <a:lnTo>
                      <a:pt x="279" y="42"/>
                    </a:lnTo>
                    <a:lnTo>
                      <a:pt x="329" y="52"/>
                    </a:lnTo>
                    <a:lnTo>
                      <a:pt x="381" y="65"/>
                    </a:lnTo>
                    <a:lnTo>
                      <a:pt x="431" y="81"/>
                    </a:lnTo>
                    <a:lnTo>
                      <a:pt x="457" y="90"/>
                    </a:lnTo>
                    <a:lnTo>
                      <a:pt x="483" y="102"/>
                    </a:lnTo>
                    <a:lnTo>
                      <a:pt x="507" y="112"/>
                    </a:lnTo>
                    <a:lnTo>
                      <a:pt x="530" y="125"/>
                    </a:lnTo>
                    <a:lnTo>
                      <a:pt x="554" y="138"/>
                    </a:lnTo>
                    <a:lnTo>
                      <a:pt x="576" y="154"/>
                    </a:lnTo>
                    <a:lnTo>
                      <a:pt x="598" y="169"/>
                    </a:lnTo>
                    <a:lnTo>
                      <a:pt x="620" y="186"/>
                    </a:lnTo>
                    <a:lnTo>
                      <a:pt x="618" y="179"/>
                    </a:lnTo>
                    <a:lnTo>
                      <a:pt x="609" y="160"/>
                    </a:lnTo>
                    <a:lnTo>
                      <a:pt x="600" y="146"/>
                    </a:lnTo>
                    <a:lnTo>
                      <a:pt x="585" y="131"/>
                    </a:lnTo>
                    <a:lnTo>
                      <a:pt x="566" y="113"/>
                    </a:lnTo>
                    <a:lnTo>
                      <a:pt x="540" y="98"/>
                    </a:lnTo>
                    <a:lnTo>
                      <a:pt x="507" y="81"/>
                    </a:lnTo>
                    <a:lnTo>
                      <a:pt x="467" y="64"/>
                    </a:lnTo>
                    <a:lnTo>
                      <a:pt x="443" y="56"/>
                    </a:lnTo>
                    <a:lnTo>
                      <a:pt x="417" y="48"/>
                    </a:lnTo>
                    <a:lnTo>
                      <a:pt x="389" y="41"/>
                    </a:lnTo>
                    <a:lnTo>
                      <a:pt x="359" y="33"/>
                    </a:lnTo>
                    <a:lnTo>
                      <a:pt x="324" y="27"/>
                    </a:lnTo>
                    <a:lnTo>
                      <a:pt x="289" y="21"/>
                    </a:lnTo>
                    <a:lnTo>
                      <a:pt x="250" y="16"/>
                    </a:lnTo>
                    <a:lnTo>
                      <a:pt x="209" y="10"/>
                    </a:lnTo>
                    <a:lnTo>
                      <a:pt x="163" y="6"/>
                    </a:lnTo>
                    <a:lnTo>
                      <a:pt x="116" y="4"/>
                    </a:lnTo>
                    <a:lnTo>
                      <a:pt x="63" y="0"/>
                    </a:lnTo>
                    <a:lnTo>
                      <a:pt x="9" y="0"/>
                    </a:lnTo>
                  </a:path>
                </a:pathLst>
              </a:custGeom>
              <a:solidFill>
                <a:srgbClr val="CC33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4338" name="Freeform 41">
                <a:extLst>
                  <a:ext uri="{FF2B5EF4-FFF2-40B4-BE49-F238E27FC236}">
                    <a16:creationId xmlns:a16="http://schemas.microsoft.com/office/drawing/2014/main" id="{86BF908E-ADB5-4DC1-9FFF-7D4B8461747B}"/>
                  </a:ext>
                </a:extLst>
              </p:cNvPr>
              <p:cNvSpPr>
                <a:spLocks/>
              </p:cNvSpPr>
              <p:nvPr/>
            </p:nvSpPr>
            <p:spPr bwMode="auto">
              <a:xfrm>
                <a:off x="2718" y="1649"/>
                <a:ext cx="621" cy="187"/>
              </a:xfrm>
              <a:custGeom>
                <a:avLst/>
                <a:gdLst>
                  <a:gd name="T0" fmla="*/ 9 w 621"/>
                  <a:gd name="T1" fmla="*/ 0 h 187"/>
                  <a:gd name="T2" fmla="*/ 0 w 621"/>
                  <a:gd name="T3" fmla="*/ 31 h 187"/>
                  <a:gd name="T4" fmla="*/ 17 w 621"/>
                  <a:gd name="T5" fmla="*/ 29 h 187"/>
                  <a:gd name="T6" fmla="*/ 68 w 621"/>
                  <a:gd name="T7" fmla="*/ 27 h 187"/>
                  <a:gd name="T8" fmla="*/ 100 w 621"/>
                  <a:gd name="T9" fmla="*/ 27 h 187"/>
                  <a:gd name="T10" fmla="*/ 139 w 621"/>
                  <a:gd name="T11" fmla="*/ 29 h 187"/>
                  <a:gd name="T12" fmla="*/ 182 w 621"/>
                  <a:gd name="T13" fmla="*/ 31 h 187"/>
                  <a:gd name="T14" fmla="*/ 229 w 621"/>
                  <a:gd name="T15" fmla="*/ 37 h 187"/>
                  <a:gd name="T16" fmla="*/ 279 w 621"/>
                  <a:gd name="T17" fmla="*/ 42 h 187"/>
                  <a:gd name="T18" fmla="*/ 329 w 621"/>
                  <a:gd name="T19" fmla="*/ 52 h 187"/>
                  <a:gd name="T20" fmla="*/ 381 w 621"/>
                  <a:gd name="T21" fmla="*/ 65 h 187"/>
                  <a:gd name="T22" fmla="*/ 431 w 621"/>
                  <a:gd name="T23" fmla="*/ 81 h 187"/>
                  <a:gd name="T24" fmla="*/ 457 w 621"/>
                  <a:gd name="T25" fmla="*/ 90 h 187"/>
                  <a:gd name="T26" fmla="*/ 483 w 621"/>
                  <a:gd name="T27" fmla="*/ 102 h 187"/>
                  <a:gd name="T28" fmla="*/ 507 w 621"/>
                  <a:gd name="T29" fmla="*/ 112 h 187"/>
                  <a:gd name="T30" fmla="*/ 530 w 621"/>
                  <a:gd name="T31" fmla="*/ 125 h 187"/>
                  <a:gd name="T32" fmla="*/ 554 w 621"/>
                  <a:gd name="T33" fmla="*/ 138 h 187"/>
                  <a:gd name="T34" fmla="*/ 576 w 621"/>
                  <a:gd name="T35" fmla="*/ 154 h 187"/>
                  <a:gd name="T36" fmla="*/ 598 w 621"/>
                  <a:gd name="T37" fmla="*/ 169 h 187"/>
                  <a:gd name="T38" fmla="*/ 620 w 621"/>
                  <a:gd name="T39" fmla="*/ 186 h 187"/>
                  <a:gd name="T40" fmla="*/ 618 w 621"/>
                  <a:gd name="T41" fmla="*/ 179 h 187"/>
                  <a:gd name="T42" fmla="*/ 609 w 621"/>
                  <a:gd name="T43" fmla="*/ 160 h 187"/>
                  <a:gd name="T44" fmla="*/ 600 w 621"/>
                  <a:gd name="T45" fmla="*/ 146 h 187"/>
                  <a:gd name="T46" fmla="*/ 585 w 621"/>
                  <a:gd name="T47" fmla="*/ 131 h 187"/>
                  <a:gd name="T48" fmla="*/ 566 w 621"/>
                  <a:gd name="T49" fmla="*/ 113 h 187"/>
                  <a:gd name="T50" fmla="*/ 540 w 621"/>
                  <a:gd name="T51" fmla="*/ 98 h 187"/>
                  <a:gd name="T52" fmla="*/ 507 w 621"/>
                  <a:gd name="T53" fmla="*/ 81 h 187"/>
                  <a:gd name="T54" fmla="*/ 467 w 621"/>
                  <a:gd name="T55" fmla="*/ 64 h 187"/>
                  <a:gd name="T56" fmla="*/ 443 w 621"/>
                  <a:gd name="T57" fmla="*/ 56 h 187"/>
                  <a:gd name="T58" fmla="*/ 417 w 621"/>
                  <a:gd name="T59" fmla="*/ 48 h 187"/>
                  <a:gd name="T60" fmla="*/ 389 w 621"/>
                  <a:gd name="T61" fmla="*/ 41 h 187"/>
                  <a:gd name="T62" fmla="*/ 359 w 621"/>
                  <a:gd name="T63" fmla="*/ 33 h 187"/>
                  <a:gd name="T64" fmla="*/ 324 w 621"/>
                  <a:gd name="T65" fmla="*/ 27 h 187"/>
                  <a:gd name="T66" fmla="*/ 289 w 621"/>
                  <a:gd name="T67" fmla="*/ 21 h 187"/>
                  <a:gd name="T68" fmla="*/ 250 w 621"/>
                  <a:gd name="T69" fmla="*/ 16 h 187"/>
                  <a:gd name="T70" fmla="*/ 209 w 621"/>
                  <a:gd name="T71" fmla="*/ 10 h 187"/>
                  <a:gd name="T72" fmla="*/ 163 w 621"/>
                  <a:gd name="T73" fmla="*/ 6 h 187"/>
                  <a:gd name="T74" fmla="*/ 116 w 621"/>
                  <a:gd name="T75" fmla="*/ 4 h 187"/>
                  <a:gd name="T76" fmla="*/ 63 w 621"/>
                  <a:gd name="T77" fmla="*/ 0 h 187"/>
                  <a:gd name="T78" fmla="*/ 9 w 621"/>
                  <a:gd name="T79" fmla="*/ 0 h 18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21" h="187">
                    <a:moveTo>
                      <a:pt x="9" y="0"/>
                    </a:moveTo>
                    <a:lnTo>
                      <a:pt x="0" y="31"/>
                    </a:lnTo>
                    <a:lnTo>
                      <a:pt x="17" y="29"/>
                    </a:lnTo>
                    <a:lnTo>
                      <a:pt x="68" y="27"/>
                    </a:lnTo>
                    <a:lnTo>
                      <a:pt x="100" y="27"/>
                    </a:lnTo>
                    <a:lnTo>
                      <a:pt x="139" y="29"/>
                    </a:lnTo>
                    <a:lnTo>
                      <a:pt x="182" y="31"/>
                    </a:lnTo>
                    <a:lnTo>
                      <a:pt x="229" y="37"/>
                    </a:lnTo>
                    <a:lnTo>
                      <a:pt x="279" y="42"/>
                    </a:lnTo>
                    <a:lnTo>
                      <a:pt x="329" y="52"/>
                    </a:lnTo>
                    <a:lnTo>
                      <a:pt x="381" y="65"/>
                    </a:lnTo>
                    <a:lnTo>
                      <a:pt x="431" y="81"/>
                    </a:lnTo>
                    <a:lnTo>
                      <a:pt x="457" y="90"/>
                    </a:lnTo>
                    <a:lnTo>
                      <a:pt x="483" y="102"/>
                    </a:lnTo>
                    <a:lnTo>
                      <a:pt x="507" y="112"/>
                    </a:lnTo>
                    <a:lnTo>
                      <a:pt x="530" y="125"/>
                    </a:lnTo>
                    <a:lnTo>
                      <a:pt x="554" y="138"/>
                    </a:lnTo>
                    <a:lnTo>
                      <a:pt x="576" y="154"/>
                    </a:lnTo>
                    <a:lnTo>
                      <a:pt x="598" y="169"/>
                    </a:lnTo>
                    <a:lnTo>
                      <a:pt x="620" y="186"/>
                    </a:lnTo>
                    <a:lnTo>
                      <a:pt x="618" y="179"/>
                    </a:lnTo>
                    <a:lnTo>
                      <a:pt x="609" y="160"/>
                    </a:lnTo>
                    <a:lnTo>
                      <a:pt x="600" y="146"/>
                    </a:lnTo>
                    <a:lnTo>
                      <a:pt x="585" y="131"/>
                    </a:lnTo>
                    <a:lnTo>
                      <a:pt x="566" y="113"/>
                    </a:lnTo>
                    <a:lnTo>
                      <a:pt x="540" y="98"/>
                    </a:lnTo>
                    <a:lnTo>
                      <a:pt x="507" y="81"/>
                    </a:lnTo>
                    <a:lnTo>
                      <a:pt x="467" y="64"/>
                    </a:lnTo>
                    <a:lnTo>
                      <a:pt x="443" y="56"/>
                    </a:lnTo>
                    <a:lnTo>
                      <a:pt x="417" y="48"/>
                    </a:lnTo>
                    <a:lnTo>
                      <a:pt x="389" y="41"/>
                    </a:lnTo>
                    <a:lnTo>
                      <a:pt x="359" y="33"/>
                    </a:lnTo>
                    <a:lnTo>
                      <a:pt x="324" y="27"/>
                    </a:lnTo>
                    <a:lnTo>
                      <a:pt x="289" y="21"/>
                    </a:lnTo>
                    <a:lnTo>
                      <a:pt x="250" y="16"/>
                    </a:lnTo>
                    <a:lnTo>
                      <a:pt x="209" y="10"/>
                    </a:lnTo>
                    <a:lnTo>
                      <a:pt x="163" y="6"/>
                    </a:lnTo>
                    <a:lnTo>
                      <a:pt x="116" y="4"/>
                    </a:lnTo>
                    <a:lnTo>
                      <a:pt x="63" y="0"/>
                    </a:lnTo>
                    <a:lnTo>
                      <a:pt x="9"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4339" name="Freeform 42">
                <a:extLst>
                  <a:ext uri="{FF2B5EF4-FFF2-40B4-BE49-F238E27FC236}">
                    <a16:creationId xmlns:a16="http://schemas.microsoft.com/office/drawing/2014/main" id="{AB31D3E7-DCED-4718-81B9-D212BE4BA336}"/>
                  </a:ext>
                </a:extLst>
              </p:cNvPr>
              <p:cNvSpPr>
                <a:spLocks/>
              </p:cNvSpPr>
              <p:nvPr/>
            </p:nvSpPr>
            <p:spPr bwMode="auto">
              <a:xfrm>
                <a:off x="2553" y="1674"/>
                <a:ext cx="1320" cy="888"/>
              </a:xfrm>
              <a:custGeom>
                <a:avLst/>
                <a:gdLst>
                  <a:gd name="T0" fmla="*/ 113 w 1320"/>
                  <a:gd name="T1" fmla="*/ 250 h 888"/>
                  <a:gd name="T2" fmla="*/ 110 w 1320"/>
                  <a:gd name="T3" fmla="*/ 288 h 888"/>
                  <a:gd name="T4" fmla="*/ 99 w 1320"/>
                  <a:gd name="T5" fmla="*/ 344 h 888"/>
                  <a:gd name="T6" fmla="*/ 84 w 1320"/>
                  <a:gd name="T7" fmla="*/ 380 h 888"/>
                  <a:gd name="T8" fmla="*/ 73 w 1320"/>
                  <a:gd name="T9" fmla="*/ 399 h 888"/>
                  <a:gd name="T10" fmla="*/ 60 w 1320"/>
                  <a:gd name="T11" fmla="*/ 411 h 888"/>
                  <a:gd name="T12" fmla="*/ 49 w 1320"/>
                  <a:gd name="T13" fmla="*/ 426 h 888"/>
                  <a:gd name="T14" fmla="*/ 38 w 1320"/>
                  <a:gd name="T15" fmla="*/ 459 h 888"/>
                  <a:gd name="T16" fmla="*/ 35 w 1320"/>
                  <a:gd name="T17" fmla="*/ 512 h 888"/>
                  <a:gd name="T18" fmla="*/ 35 w 1320"/>
                  <a:gd name="T19" fmla="*/ 564 h 888"/>
                  <a:gd name="T20" fmla="*/ 29 w 1320"/>
                  <a:gd name="T21" fmla="*/ 614 h 888"/>
                  <a:gd name="T22" fmla="*/ 14 w 1320"/>
                  <a:gd name="T23" fmla="*/ 668 h 888"/>
                  <a:gd name="T24" fmla="*/ 3 w 1320"/>
                  <a:gd name="T25" fmla="*/ 710 h 888"/>
                  <a:gd name="T26" fmla="*/ 0 w 1320"/>
                  <a:gd name="T27" fmla="*/ 750 h 888"/>
                  <a:gd name="T28" fmla="*/ 8 w 1320"/>
                  <a:gd name="T29" fmla="*/ 779 h 888"/>
                  <a:gd name="T30" fmla="*/ 20 w 1320"/>
                  <a:gd name="T31" fmla="*/ 794 h 888"/>
                  <a:gd name="T32" fmla="*/ 35 w 1320"/>
                  <a:gd name="T33" fmla="*/ 810 h 888"/>
                  <a:gd name="T34" fmla="*/ 57 w 1320"/>
                  <a:gd name="T35" fmla="*/ 821 h 888"/>
                  <a:gd name="T36" fmla="*/ 86 w 1320"/>
                  <a:gd name="T37" fmla="*/ 829 h 888"/>
                  <a:gd name="T38" fmla="*/ 124 w 1320"/>
                  <a:gd name="T39" fmla="*/ 835 h 888"/>
                  <a:gd name="T40" fmla="*/ 259 w 1320"/>
                  <a:gd name="T41" fmla="*/ 837 h 888"/>
                  <a:gd name="T42" fmla="*/ 591 w 1320"/>
                  <a:gd name="T43" fmla="*/ 842 h 888"/>
                  <a:gd name="T44" fmla="*/ 952 w 1320"/>
                  <a:gd name="T45" fmla="*/ 852 h 888"/>
                  <a:gd name="T46" fmla="*/ 1159 w 1320"/>
                  <a:gd name="T47" fmla="*/ 865 h 888"/>
                  <a:gd name="T48" fmla="*/ 1226 w 1320"/>
                  <a:gd name="T49" fmla="*/ 875 h 888"/>
                  <a:gd name="T50" fmla="*/ 1246 w 1320"/>
                  <a:gd name="T51" fmla="*/ 883 h 888"/>
                  <a:gd name="T52" fmla="*/ 1255 w 1320"/>
                  <a:gd name="T53" fmla="*/ 877 h 888"/>
                  <a:gd name="T54" fmla="*/ 1270 w 1320"/>
                  <a:gd name="T55" fmla="*/ 812 h 888"/>
                  <a:gd name="T56" fmla="*/ 1295 w 1320"/>
                  <a:gd name="T57" fmla="*/ 716 h 888"/>
                  <a:gd name="T58" fmla="*/ 1311 w 1320"/>
                  <a:gd name="T59" fmla="*/ 626 h 888"/>
                  <a:gd name="T60" fmla="*/ 1313 w 1320"/>
                  <a:gd name="T61" fmla="*/ 564 h 888"/>
                  <a:gd name="T62" fmla="*/ 1319 w 1320"/>
                  <a:gd name="T63" fmla="*/ 495 h 888"/>
                  <a:gd name="T64" fmla="*/ 1313 w 1320"/>
                  <a:gd name="T65" fmla="*/ 438 h 888"/>
                  <a:gd name="T66" fmla="*/ 1299 w 1320"/>
                  <a:gd name="T67" fmla="*/ 399 h 888"/>
                  <a:gd name="T68" fmla="*/ 1279 w 1320"/>
                  <a:gd name="T69" fmla="*/ 363 h 888"/>
                  <a:gd name="T70" fmla="*/ 1244 w 1320"/>
                  <a:gd name="T71" fmla="*/ 330 h 888"/>
                  <a:gd name="T72" fmla="*/ 1167 w 1320"/>
                  <a:gd name="T73" fmla="*/ 276 h 888"/>
                  <a:gd name="T74" fmla="*/ 1051 w 1320"/>
                  <a:gd name="T75" fmla="*/ 198 h 888"/>
                  <a:gd name="T76" fmla="*/ 952 w 1320"/>
                  <a:gd name="T77" fmla="*/ 142 h 888"/>
                  <a:gd name="T78" fmla="*/ 835 w 1320"/>
                  <a:gd name="T79" fmla="*/ 88 h 888"/>
                  <a:gd name="T80" fmla="*/ 733 w 1320"/>
                  <a:gd name="T81" fmla="*/ 52 h 888"/>
                  <a:gd name="T82" fmla="*/ 658 w 1320"/>
                  <a:gd name="T83" fmla="*/ 33 h 888"/>
                  <a:gd name="T84" fmla="*/ 579 w 1320"/>
                  <a:gd name="T85" fmla="*/ 17 h 888"/>
                  <a:gd name="T86" fmla="*/ 492 w 1320"/>
                  <a:gd name="T87" fmla="*/ 8 h 888"/>
                  <a:gd name="T88" fmla="*/ 402 w 1320"/>
                  <a:gd name="T89" fmla="*/ 2 h 888"/>
                  <a:gd name="T90" fmla="*/ 305 w 1320"/>
                  <a:gd name="T91" fmla="*/ 2 h 888"/>
                  <a:gd name="T92" fmla="*/ 241 w 1320"/>
                  <a:gd name="T93" fmla="*/ 6 h 888"/>
                  <a:gd name="T94" fmla="*/ 218 w 1320"/>
                  <a:gd name="T95" fmla="*/ 14 h 888"/>
                  <a:gd name="T96" fmla="*/ 191 w 1320"/>
                  <a:gd name="T97" fmla="*/ 31 h 888"/>
                  <a:gd name="T98" fmla="*/ 160 w 1320"/>
                  <a:gd name="T99" fmla="*/ 65 h 888"/>
                  <a:gd name="T100" fmla="*/ 139 w 1320"/>
                  <a:gd name="T101" fmla="*/ 106 h 888"/>
                  <a:gd name="T102" fmla="*/ 121 w 1320"/>
                  <a:gd name="T103" fmla="*/ 171 h 888"/>
                  <a:gd name="T104" fmla="*/ 116 w 1320"/>
                  <a:gd name="T105" fmla="*/ 232 h 88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20" h="888">
                    <a:moveTo>
                      <a:pt x="116" y="242"/>
                    </a:moveTo>
                    <a:lnTo>
                      <a:pt x="113" y="250"/>
                    </a:lnTo>
                    <a:lnTo>
                      <a:pt x="113" y="265"/>
                    </a:lnTo>
                    <a:lnTo>
                      <a:pt x="110" y="288"/>
                    </a:lnTo>
                    <a:lnTo>
                      <a:pt x="105" y="315"/>
                    </a:lnTo>
                    <a:lnTo>
                      <a:pt x="99" y="344"/>
                    </a:lnTo>
                    <a:lnTo>
                      <a:pt x="89" y="369"/>
                    </a:lnTo>
                    <a:lnTo>
                      <a:pt x="84" y="380"/>
                    </a:lnTo>
                    <a:lnTo>
                      <a:pt x="78" y="392"/>
                    </a:lnTo>
                    <a:lnTo>
                      <a:pt x="73" y="399"/>
                    </a:lnTo>
                    <a:lnTo>
                      <a:pt x="64" y="405"/>
                    </a:lnTo>
                    <a:lnTo>
                      <a:pt x="60" y="411"/>
                    </a:lnTo>
                    <a:lnTo>
                      <a:pt x="54" y="418"/>
                    </a:lnTo>
                    <a:lnTo>
                      <a:pt x="49" y="426"/>
                    </a:lnTo>
                    <a:lnTo>
                      <a:pt x="43" y="436"/>
                    </a:lnTo>
                    <a:lnTo>
                      <a:pt x="38" y="459"/>
                    </a:lnTo>
                    <a:lnTo>
                      <a:pt x="35" y="486"/>
                    </a:lnTo>
                    <a:lnTo>
                      <a:pt x="35" y="512"/>
                    </a:lnTo>
                    <a:lnTo>
                      <a:pt x="35" y="539"/>
                    </a:lnTo>
                    <a:lnTo>
                      <a:pt x="35" y="564"/>
                    </a:lnTo>
                    <a:lnTo>
                      <a:pt x="35" y="587"/>
                    </a:lnTo>
                    <a:lnTo>
                      <a:pt x="29" y="614"/>
                    </a:lnTo>
                    <a:lnTo>
                      <a:pt x="20" y="649"/>
                    </a:lnTo>
                    <a:lnTo>
                      <a:pt x="14" y="668"/>
                    </a:lnTo>
                    <a:lnTo>
                      <a:pt x="8" y="689"/>
                    </a:lnTo>
                    <a:lnTo>
                      <a:pt x="3" y="710"/>
                    </a:lnTo>
                    <a:lnTo>
                      <a:pt x="0" y="731"/>
                    </a:lnTo>
                    <a:lnTo>
                      <a:pt x="0" y="750"/>
                    </a:lnTo>
                    <a:lnTo>
                      <a:pt x="6" y="770"/>
                    </a:lnTo>
                    <a:lnTo>
                      <a:pt x="8" y="779"/>
                    </a:lnTo>
                    <a:lnTo>
                      <a:pt x="14" y="787"/>
                    </a:lnTo>
                    <a:lnTo>
                      <a:pt x="20" y="794"/>
                    </a:lnTo>
                    <a:lnTo>
                      <a:pt x="28" y="802"/>
                    </a:lnTo>
                    <a:lnTo>
                      <a:pt x="35" y="810"/>
                    </a:lnTo>
                    <a:lnTo>
                      <a:pt x="46" y="816"/>
                    </a:lnTo>
                    <a:lnTo>
                      <a:pt x="57" y="821"/>
                    </a:lnTo>
                    <a:lnTo>
                      <a:pt x="73" y="825"/>
                    </a:lnTo>
                    <a:lnTo>
                      <a:pt x="86" y="829"/>
                    </a:lnTo>
                    <a:lnTo>
                      <a:pt x="105" y="833"/>
                    </a:lnTo>
                    <a:lnTo>
                      <a:pt x="124" y="835"/>
                    </a:lnTo>
                    <a:lnTo>
                      <a:pt x="145" y="835"/>
                    </a:lnTo>
                    <a:lnTo>
                      <a:pt x="259" y="837"/>
                    </a:lnTo>
                    <a:lnTo>
                      <a:pt x="413" y="839"/>
                    </a:lnTo>
                    <a:lnTo>
                      <a:pt x="591" y="842"/>
                    </a:lnTo>
                    <a:lnTo>
                      <a:pt x="777" y="846"/>
                    </a:lnTo>
                    <a:lnTo>
                      <a:pt x="952" y="852"/>
                    </a:lnTo>
                    <a:lnTo>
                      <a:pt x="1100" y="860"/>
                    </a:lnTo>
                    <a:lnTo>
                      <a:pt x="1159" y="865"/>
                    </a:lnTo>
                    <a:lnTo>
                      <a:pt x="1206" y="871"/>
                    </a:lnTo>
                    <a:lnTo>
                      <a:pt x="1226" y="875"/>
                    </a:lnTo>
                    <a:lnTo>
                      <a:pt x="1238" y="879"/>
                    </a:lnTo>
                    <a:lnTo>
                      <a:pt x="1246" y="883"/>
                    </a:lnTo>
                    <a:lnTo>
                      <a:pt x="1252" y="887"/>
                    </a:lnTo>
                    <a:lnTo>
                      <a:pt x="1255" y="877"/>
                    </a:lnTo>
                    <a:lnTo>
                      <a:pt x="1263" y="850"/>
                    </a:lnTo>
                    <a:lnTo>
                      <a:pt x="1270" y="812"/>
                    </a:lnTo>
                    <a:lnTo>
                      <a:pt x="1281" y="766"/>
                    </a:lnTo>
                    <a:lnTo>
                      <a:pt x="1295" y="716"/>
                    </a:lnTo>
                    <a:lnTo>
                      <a:pt x="1302" y="668"/>
                    </a:lnTo>
                    <a:lnTo>
                      <a:pt x="1311" y="626"/>
                    </a:lnTo>
                    <a:lnTo>
                      <a:pt x="1313" y="593"/>
                    </a:lnTo>
                    <a:lnTo>
                      <a:pt x="1313" y="564"/>
                    </a:lnTo>
                    <a:lnTo>
                      <a:pt x="1316" y="530"/>
                    </a:lnTo>
                    <a:lnTo>
                      <a:pt x="1319" y="495"/>
                    </a:lnTo>
                    <a:lnTo>
                      <a:pt x="1316" y="457"/>
                    </a:lnTo>
                    <a:lnTo>
                      <a:pt x="1313" y="438"/>
                    </a:lnTo>
                    <a:lnTo>
                      <a:pt x="1308" y="418"/>
                    </a:lnTo>
                    <a:lnTo>
                      <a:pt x="1299" y="399"/>
                    </a:lnTo>
                    <a:lnTo>
                      <a:pt x="1293" y="382"/>
                    </a:lnTo>
                    <a:lnTo>
                      <a:pt x="1279" y="363"/>
                    </a:lnTo>
                    <a:lnTo>
                      <a:pt x="1263" y="346"/>
                    </a:lnTo>
                    <a:lnTo>
                      <a:pt x="1244" y="330"/>
                    </a:lnTo>
                    <a:lnTo>
                      <a:pt x="1223" y="313"/>
                    </a:lnTo>
                    <a:lnTo>
                      <a:pt x="1167" y="276"/>
                    </a:lnTo>
                    <a:lnTo>
                      <a:pt x="1095" y="227"/>
                    </a:lnTo>
                    <a:lnTo>
                      <a:pt x="1051" y="198"/>
                    </a:lnTo>
                    <a:lnTo>
                      <a:pt x="1007" y="169"/>
                    </a:lnTo>
                    <a:lnTo>
                      <a:pt x="952" y="142"/>
                    </a:lnTo>
                    <a:lnTo>
                      <a:pt x="897" y="113"/>
                    </a:lnTo>
                    <a:lnTo>
                      <a:pt x="835" y="88"/>
                    </a:lnTo>
                    <a:lnTo>
                      <a:pt x="768" y="64"/>
                    </a:lnTo>
                    <a:lnTo>
                      <a:pt x="733" y="52"/>
                    </a:lnTo>
                    <a:lnTo>
                      <a:pt x="696" y="42"/>
                    </a:lnTo>
                    <a:lnTo>
                      <a:pt x="658" y="33"/>
                    </a:lnTo>
                    <a:lnTo>
                      <a:pt x="620" y="25"/>
                    </a:lnTo>
                    <a:lnTo>
                      <a:pt x="579" y="17"/>
                    </a:lnTo>
                    <a:lnTo>
                      <a:pt x="538" y="12"/>
                    </a:lnTo>
                    <a:lnTo>
                      <a:pt x="492" y="8"/>
                    </a:lnTo>
                    <a:lnTo>
                      <a:pt x="448" y="4"/>
                    </a:lnTo>
                    <a:lnTo>
                      <a:pt x="402" y="2"/>
                    </a:lnTo>
                    <a:lnTo>
                      <a:pt x="354" y="0"/>
                    </a:lnTo>
                    <a:lnTo>
                      <a:pt x="305" y="2"/>
                    </a:lnTo>
                    <a:lnTo>
                      <a:pt x="255" y="6"/>
                    </a:lnTo>
                    <a:lnTo>
                      <a:pt x="241" y="6"/>
                    </a:lnTo>
                    <a:lnTo>
                      <a:pt x="227" y="10"/>
                    </a:lnTo>
                    <a:lnTo>
                      <a:pt x="218" y="14"/>
                    </a:lnTo>
                    <a:lnTo>
                      <a:pt x="206" y="17"/>
                    </a:lnTo>
                    <a:lnTo>
                      <a:pt x="191" y="31"/>
                    </a:lnTo>
                    <a:lnTo>
                      <a:pt x="174" y="46"/>
                    </a:lnTo>
                    <a:lnTo>
                      <a:pt x="160" y="65"/>
                    </a:lnTo>
                    <a:lnTo>
                      <a:pt x="148" y="85"/>
                    </a:lnTo>
                    <a:lnTo>
                      <a:pt x="139" y="106"/>
                    </a:lnTo>
                    <a:lnTo>
                      <a:pt x="131" y="127"/>
                    </a:lnTo>
                    <a:lnTo>
                      <a:pt x="121" y="171"/>
                    </a:lnTo>
                    <a:lnTo>
                      <a:pt x="116" y="207"/>
                    </a:lnTo>
                    <a:lnTo>
                      <a:pt x="116" y="232"/>
                    </a:lnTo>
                    <a:lnTo>
                      <a:pt x="116" y="242"/>
                    </a:lnTo>
                  </a:path>
                </a:pathLst>
              </a:custGeom>
              <a:solidFill>
                <a:srgbClr val="CC33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4340" name="Freeform 43">
                <a:extLst>
                  <a:ext uri="{FF2B5EF4-FFF2-40B4-BE49-F238E27FC236}">
                    <a16:creationId xmlns:a16="http://schemas.microsoft.com/office/drawing/2014/main" id="{F55C303E-D0B5-4F08-9309-F80B4EDD859E}"/>
                  </a:ext>
                </a:extLst>
              </p:cNvPr>
              <p:cNvSpPr>
                <a:spLocks/>
              </p:cNvSpPr>
              <p:nvPr/>
            </p:nvSpPr>
            <p:spPr bwMode="auto">
              <a:xfrm>
                <a:off x="3507" y="2338"/>
                <a:ext cx="180" cy="128"/>
              </a:xfrm>
              <a:custGeom>
                <a:avLst/>
                <a:gdLst>
                  <a:gd name="T0" fmla="*/ 63 w 180"/>
                  <a:gd name="T1" fmla="*/ 0 h 128"/>
                  <a:gd name="T2" fmla="*/ 177 w 180"/>
                  <a:gd name="T3" fmla="*/ 29 h 128"/>
                  <a:gd name="T4" fmla="*/ 177 w 180"/>
                  <a:gd name="T5" fmla="*/ 33 h 128"/>
                  <a:gd name="T6" fmla="*/ 179 w 180"/>
                  <a:gd name="T7" fmla="*/ 40 h 128"/>
                  <a:gd name="T8" fmla="*/ 177 w 180"/>
                  <a:gd name="T9" fmla="*/ 50 h 128"/>
                  <a:gd name="T10" fmla="*/ 174 w 180"/>
                  <a:gd name="T11" fmla="*/ 65 h 128"/>
                  <a:gd name="T12" fmla="*/ 170 w 180"/>
                  <a:gd name="T13" fmla="*/ 73 h 128"/>
                  <a:gd name="T14" fmla="*/ 165 w 180"/>
                  <a:gd name="T15" fmla="*/ 81 h 128"/>
                  <a:gd name="T16" fmla="*/ 159 w 180"/>
                  <a:gd name="T17" fmla="*/ 88 h 128"/>
                  <a:gd name="T18" fmla="*/ 153 w 180"/>
                  <a:gd name="T19" fmla="*/ 96 h 128"/>
                  <a:gd name="T20" fmla="*/ 144 w 180"/>
                  <a:gd name="T21" fmla="*/ 104 h 128"/>
                  <a:gd name="T22" fmla="*/ 133 w 180"/>
                  <a:gd name="T23" fmla="*/ 111 h 128"/>
                  <a:gd name="T24" fmla="*/ 120 w 180"/>
                  <a:gd name="T25" fmla="*/ 119 h 128"/>
                  <a:gd name="T26" fmla="*/ 104 w 180"/>
                  <a:gd name="T27" fmla="*/ 127 h 128"/>
                  <a:gd name="T28" fmla="*/ 0 w 180"/>
                  <a:gd name="T29" fmla="*/ 100 h 128"/>
                  <a:gd name="T30" fmla="*/ 63 w 180"/>
                  <a:gd name="T31" fmla="*/ 0 h 1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0" h="128">
                    <a:moveTo>
                      <a:pt x="63" y="0"/>
                    </a:moveTo>
                    <a:lnTo>
                      <a:pt x="177" y="29"/>
                    </a:lnTo>
                    <a:lnTo>
                      <a:pt x="177" y="33"/>
                    </a:lnTo>
                    <a:lnTo>
                      <a:pt x="179" y="40"/>
                    </a:lnTo>
                    <a:lnTo>
                      <a:pt x="177" y="50"/>
                    </a:lnTo>
                    <a:lnTo>
                      <a:pt x="174" y="65"/>
                    </a:lnTo>
                    <a:lnTo>
                      <a:pt x="170" y="73"/>
                    </a:lnTo>
                    <a:lnTo>
                      <a:pt x="165" y="81"/>
                    </a:lnTo>
                    <a:lnTo>
                      <a:pt x="159" y="88"/>
                    </a:lnTo>
                    <a:lnTo>
                      <a:pt x="153" y="96"/>
                    </a:lnTo>
                    <a:lnTo>
                      <a:pt x="144" y="104"/>
                    </a:lnTo>
                    <a:lnTo>
                      <a:pt x="133" y="111"/>
                    </a:lnTo>
                    <a:lnTo>
                      <a:pt x="120" y="119"/>
                    </a:lnTo>
                    <a:lnTo>
                      <a:pt x="104" y="127"/>
                    </a:lnTo>
                    <a:lnTo>
                      <a:pt x="0" y="100"/>
                    </a:lnTo>
                    <a:lnTo>
                      <a:pt x="63"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4341" name="Freeform 44">
                <a:extLst>
                  <a:ext uri="{FF2B5EF4-FFF2-40B4-BE49-F238E27FC236}">
                    <a16:creationId xmlns:a16="http://schemas.microsoft.com/office/drawing/2014/main" id="{9ACD1084-6226-448D-BC22-C42E110185DF}"/>
                  </a:ext>
                </a:extLst>
              </p:cNvPr>
              <p:cNvSpPr>
                <a:spLocks/>
              </p:cNvSpPr>
              <p:nvPr/>
            </p:nvSpPr>
            <p:spPr bwMode="auto">
              <a:xfrm>
                <a:off x="3507" y="2338"/>
                <a:ext cx="180" cy="128"/>
              </a:xfrm>
              <a:custGeom>
                <a:avLst/>
                <a:gdLst>
                  <a:gd name="T0" fmla="*/ 63 w 180"/>
                  <a:gd name="T1" fmla="*/ 0 h 128"/>
                  <a:gd name="T2" fmla="*/ 177 w 180"/>
                  <a:gd name="T3" fmla="*/ 29 h 128"/>
                  <a:gd name="T4" fmla="*/ 177 w 180"/>
                  <a:gd name="T5" fmla="*/ 33 h 128"/>
                  <a:gd name="T6" fmla="*/ 179 w 180"/>
                  <a:gd name="T7" fmla="*/ 40 h 128"/>
                  <a:gd name="T8" fmla="*/ 177 w 180"/>
                  <a:gd name="T9" fmla="*/ 50 h 128"/>
                  <a:gd name="T10" fmla="*/ 174 w 180"/>
                  <a:gd name="T11" fmla="*/ 65 h 128"/>
                  <a:gd name="T12" fmla="*/ 170 w 180"/>
                  <a:gd name="T13" fmla="*/ 73 h 128"/>
                  <a:gd name="T14" fmla="*/ 165 w 180"/>
                  <a:gd name="T15" fmla="*/ 81 h 128"/>
                  <a:gd name="T16" fmla="*/ 159 w 180"/>
                  <a:gd name="T17" fmla="*/ 88 h 128"/>
                  <a:gd name="T18" fmla="*/ 153 w 180"/>
                  <a:gd name="T19" fmla="*/ 96 h 128"/>
                  <a:gd name="T20" fmla="*/ 144 w 180"/>
                  <a:gd name="T21" fmla="*/ 104 h 128"/>
                  <a:gd name="T22" fmla="*/ 133 w 180"/>
                  <a:gd name="T23" fmla="*/ 111 h 128"/>
                  <a:gd name="T24" fmla="*/ 120 w 180"/>
                  <a:gd name="T25" fmla="*/ 119 h 128"/>
                  <a:gd name="T26" fmla="*/ 104 w 180"/>
                  <a:gd name="T27" fmla="*/ 127 h 128"/>
                  <a:gd name="T28" fmla="*/ 0 w 180"/>
                  <a:gd name="T29" fmla="*/ 100 h 128"/>
                  <a:gd name="T30" fmla="*/ 63 w 180"/>
                  <a:gd name="T31" fmla="*/ 0 h 1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0" h="128">
                    <a:moveTo>
                      <a:pt x="63" y="0"/>
                    </a:moveTo>
                    <a:lnTo>
                      <a:pt x="177" y="29"/>
                    </a:lnTo>
                    <a:lnTo>
                      <a:pt x="177" y="33"/>
                    </a:lnTo>
                    <a:lnTo>
                      <a:pt x="179" y="40"/>
                    </a:lnTo>
                    <a:lnTo>
                      <a:pt x="177" y="50"/>
                    </a:lnTo>
                    <a:lnTo>
                      <a:pt x="174" y="65"/>
                    </a:lnTo>
                    <a:lnTo>
                      <a:pt x="170" y="73"/>
                    </a:lnTo>
                    <a:lnTo>
                      <a:pt x="165" y="81"/>
                    </a:lnTo>
                    <a:lnTo>
                      <a:pt x="159" y="88"/>
                    </a:lnTo>
                    <a:lnTo>
                      <a:pt x="153" y="96"/>
                    </a:lnTo>
                    <a:lnTo>
                      <a:pt x="144" y="104"/>
                    </a:lnTo>
                    <a:lnTo>
                      <a:pt x="133" y="111"/>
                    </a:lnTo>
                    <a:lnTo>
                      <a:pt x="120" y="119"/>
                    </a:lnTo>
                    <a:lnTo>
                      <a:pt x="104" y="127"/>
                    </a:lnTo>
                    <a:lnTo>
                      <a:pt x="0" y="100"/>
                    </a:lnTo>
                    <a:lnTo>
                      <a:pt x="63"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4342" name="Freeform 45">
                <a:extLst>
                  <a:ext uri="{FF2B5EF4-FFF2-40B4-BE49-F238E27FC236}">
                    <a16:creationId xmlns:a16="http://schemas.microsoft.com/office/drawing/2014/main" id="{3017230A-00E6-473D-B015-481D87025FD7}"/>
                  </a:ext>
                </a:extLst>
              </p:cNvPr>
              <p:cNvSpPr>
                <a:spLocks/>
              </p:cNvSpPr>
              <p:nvPr/>
            </p:nvSpPr>
            <p:spPr bwMode="auto">
              <a:xfrm>
                <a:off x="2581" y="1680"/>
                <a:ext cx="1263" cy="786"/>
              </a:xfrm>
              <a:custGeom>
                <a:avLst/>
                <a:gdLst>
                  <a:gd name="T0" fmla="*/ 151 w 1263"/>
                  <a:gd name="T1" fmla="*/ 25 h 786"/>
                  <a:gd name="T2" fmla="*/ 87 w 1263"/>
                  <a:gd name="T3" fmla="*/ 125 h 786"/>
                  <a:gd name="T4" fmla="*/ 59 w 1263"/>
                  <a:gd name="T5" fmla="*/ 196 h 786"/>
                  <a:gd name="T6" fmla="*/ 64 w 1263"/>
                  <a:gd name="T7" fmla="*/ 232 h 786"/>
                  <a:gd name="T8" fmla="*/ 87 w 1263"/>
                  <a:gd name="T9" fmla="*/ 259 h 786"/>
                  <a:gd name="T10" fmla="*/ 140 w 1263"/>
                  <a:gd name="T11" fmla="*/ 290 h 786"/>
                  <a:gd name="T12" fmla="*/ 169 w 1263"/>
                  <a:gd name="T13" fmla="*/ 297 h 786"/>
                  <a:gd name="T14" fmla="*/ 99 w 1263"/>
                  <a:gd name="T15" fmla="*/ 309 h 786"/>
                  <a:gd name="T16" fmla="*/ 92 w 1263"/>
                  <a:gd name="T17" fmla="*/ 351 h 786"/>
                  <a:gd name="T18" fmla="*/ 59 w 1263"/>
                  <a:gd name="T19" fmla="*/ 393 h 786"/>
                  <a:gd name="T20" fmla="*/ 17 w 1263"/>
                  <a:gd name="T21" fmla="*/ 445 h 786"/>
                  <a:gd name="T22" fmla="*/ 0 w 1263"/>
                  <a:gd name="T23" fmla="*/ 489 h 786"/>
                  <a:gd name="T24" fmla="*/ 14 w 1263"/>
                  <a:gd name="T25" fmla="*/ 537 h 786"/>
                  <a:gd name="T26" fmla="*/ 70 w 1263"/>
                  <a:gd name="T27" fmla="*/ 579 h 786"/>
                  <a:gd name="T28" fmla="*/ 233 w 1263"/>
                  <a:gd name="T29" fmla="*/ 622 h 786"/>
                  <a:gd name="T30" fmla="*/ 549 w 1263"/>
                  <a:gd name="T31" fmla="*/ 673 h 786"/>
                  <a:gd name="T32" fmla="*/ 787 w 1263"/>
                  <a:gd name="T33" fmla="*/ 714 h 786"/>
                  <a:gd name="T34" fmla="*/ 898 w 1263"/>
                  <a:gd name="T35" fmla="*/ 748 h 786"/>
                  <a:gd name="T36" fmla="*/ 1047 w 1263"/>
                  <a:gd name="T37" fmla="*/ 781 h 786"/>
                  <a:gd name="T38" fmla="*/ 1138 w 1263"/>
                  <a:gd name="T39" fmla="*/ 785 h 786"/>
                  <a:gd name="T40" fmla="*/ 1202 w 1263"/>
                  <a:gd name="T41" fmla="*/ 769 h 786"/>
                  <a:gd name="T42" fmla="*/ 1230 w 1263"/>
                  <a:gd name="T43" fmla="*/ 748 h 786"/>
                  <a:gd name="T44" fmla="*/ 1259 w 1263"/>
                  <a:gd name="T45" fmla="*/ 706 h 786"/>
                  <a:gd name="T46" fmla="*/ 1259 w 1263"/>
                  <a:gd name="T47" fmla="*/ 673 h 786"/>
                  <a:gd name="T48" fmla="*/ 1240 w 1263"/>
                  <a:gd name="T49" fmla="*/ 650 h 786"/>
                  <a:gd name="T50" fmla="*/ 1208 w 1263"/>
                  <a:gd name="T51" fmla="*/ 637 h 786"/>
                  <a:gd name="T52" fmla="*/ 1101 w 1263"/>
                  <a:gd name="T53" fmla="*/ 620 h 786"/>
                  <a:gd name="T54" fmla="*/ 810 w 1263"/>
                  <a:gd name="T55" fmla="*/ 558 h 786"/>
                  <a:gd name="T56" fmla="*/ 549 w 1263"/>
                  <a:gd name="T57" fmla="*/ 501 h 786"/>
                  <a:gd name="T58" fmla="*/ 381 w 1263"/>
                  <a:gd name="T59" fmla="*/ 495 h 786"/>
                  <a:gd name="T60" fmla="*/ 426 w 1263"/>
                  <a:gd name="T61" fmla="*/ 485 h 786"/>
                  <a:gd name="T62" fmla="*/ 498 w 1263"/>
                  <a:gd name="T63" fmla="*/ 487 h 786"/>
                  <a:gd name="T64" fmla="*/ 554 w 1263"/>
                  <a:gd name="T65" fmla="*/ 506 h 786"/>
                  <a:gd name="T66" fmla="*/ 544 w 1263"/>
                  <a:gd name="T67" fmla="*/ 503 h 786"/>
                  <a:gd name="T68" fmla="*/ 525 w 1263"/>
                  <a:gd name="T69" fmla="*/ 495 h 786"/>
                  <a:gd name="T70" fmla="*/ 547 w 1263"/>
                  <a:gd name="T71" fmla="*/ 462 h 786"/>
                  <a:gd name="T72" fmla="*/ 581 w 1263"/>
                  <a:gd name="T73" fmla="*/ 403 h 786"/>
                  <a:gd name="T74" fmla="*/ 581 w 1263"/>
                  <a:gd name="T75" fmla="*/ 374 h 786"/>
                  <a:gd name="T76" fmla="*/ 551 w 1263"/>
                  <a:gd name="T77" fmla="*/ 361 h 786"/>
                  <a:gd name="T78" fmla="*/ 528 w 1263"/>
                  <a:gd name="T79" fmla="*/ 355 h 786"/>
                  <a:gd name="T80" fmla="*/ 624 w 1263"/>
                  <a:gd name="T81" fmla="*/ 232 h 786"/>
                  <a:gd name="T82" fmla="*/ 656 w 1263"/>
                  <a:gd name="T83" fmla="*/ 232 h 786"/>
                  <a:gd name="T84" fmla="*/ 699 w 1263"/>
                  <a:gd name="T85" fmla="*/ 228 h 786"/>
                  <a:gd name="T86" fmla="*/ 708 w 1263"/>
                  <a:gd name="T87" fmla="*/ 221 h 7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263" h="786">
                    <a:moveTo>
                      <a:pt x="169" y="0"/>
                    </a:moveTo>
                    <a:lnTo>
                      <a:pt x="163" y="6"/>
                    </a:lnTo>
                    <a:lnTo>
                      <a:pt x="151" y="25"/>
                    </a:lnTo>
                    <a:lnTo>
                      <a:pt x="128" y="54"/>
                    </a:lnTo>
                    <a:lnTo>
                      <a:pt x="107" y="88"/>
                    </a:lnTo>
                    <a:lnTo>
                      <a:pt x="87" y="125"/>
                    </a:lnTo>
                    <a:lnTo>
                      <a:pt x="70" y="161"/>
                    </a:lnTo>
                    <a:lnTo>
                      <a:pt x="61" y="178"/>
                    </a:lnTo>
                    <a:lnTo>
                      <a:pt x="59" y="196"/>
                    </a:lnTo>
                    <a:lnTo>
                      <a:pt x="59" y="209"/>
                    </a:lnTo>
                    <a:lnTo>
                      <a:pt x="59" y="223"/>
                    </a:lnTo>
                    <a:lnTo>
                      <a:pt x="64" y="232"/>
                    </a:lnTo>
                    <a:lnTo>
                      <a:pt x="70" y="244"/>
                    </a:lnTo>
                    <a:lnTo>
                      <a:pt x="78" y="251"/>
                    </a:lnTo>
                    <a:lnTo>
                      <a:pt x="87" y="259"/>
                    </a:lnTo>
                    <a:lnTo>
                      <a:pt x="105" y="272"/>
                    </a:lnTo>
                    <a:lnTo>
                      <a:pt x="124" y="282"/>
                    </a:lnTo>
                    <a:lnTo>
                      <a:pt x="140" y="290"/>
                    </a:lnTo>
                    <a:lnTo>
                      <a:pt x="156" y="295"/>
                    </a:lnTo>
                    <a:lnTo>
                      <a:pt x="166" y="297"/>
                    </a:lnTo>
                    <a:lnTo>
                      <a:pt x="169" y="297"/>
                    </a:lnTo>
                    <a:lnTo>
                      <a:pt x="99" y="297"/>
                    </a:lnTo>
                    <a:lnTo>
                      <a:pt x="99" y="301"/>
                    </a:lnTo>
                    <a:lnTo>
                      <a:pt x="99" y="309"/>
                    </a:lnTo>
                    <a:lnTo>
                      <a:pt x="96" y="320"/>
                    </a:lnTo>
                    <a:lnTo>
                      <a:pt x="94" y="334"/>
                    </a:lnTo>
                    <a:lnTo>
                      <a:pt x="92" y="351"/>
                    </a:lnTo>
                    <a:lnTo>
                      <a:pt x="84" y="366"/>
                    </a:lnTo>
                    <a:lnTo>
                      <a:pt x="73" y="382"/>
                    </a:lnTo>
                    <a:lnTo>
                      <a:pt x="59" y="393"/>
                    </a:lnTo>
                    <a:lnTo>
                      <a:pt x="43" y="411"/>
                    </a:lnTo>
                    <a:lnTo>
                      <a:pt x="25" y="432"/>
                    </a:lnTo>
                    <a:lnTo>
                      <a:pt x="17" y="445"/>
                    </a:lnTo>
                    <a:lnTo>
                      <a:pt x="8" y="460"/>
                    </a:lnTo>
                    <a:lnTo>
                      <a:pt x="3" y="474"/>
                    </a:lnTo>
                    <a:lnTo>
                      <a:pt x="0" y="489"/>
                    </a:lnTo>
                    <a:lnTo>
                      <a:pt x="0" y="506"/>
                    </a:lnTo>
                    <a:lnTo>
                      <a:pt x="3" y="522"/>
                    </a:lnTo>
                    <a:lnTo>
                      <a:pt x="14" y="537"/>
                    </a:lnTo>
                    <a:lnTo>
                      <a:pt x="25" y="552"/>
                    </a:lnTo>
                    <a:lnTo>
                      <a:pt x="43" y="566"/>
                    </a:lnTo>
                    <a:lnTo>
                      <a:pt x="70" y="579"/>
                    </a:lnTo>
                    <a:lnTo>
                      <a:pt x="102" y="591"/>
                    </a:lnTo>
                    <a:lnTo>
                      <a:pt x="140" y="602"/>
                    </a:lnTo>
                    <a:lnTo>
                      <a:pt x="233" y="622"/>
                    </a:lnTo>
                    <a:lnTo>
                      <a:pt x="335" y="639"/>
                    </a:lnTo>
                    <a:lnTo>
                      <a:pt x="443" y="658"/>
                    </a:lnTo>
                    <a:lnTo>
                      <a:pt x="549" y="673"/>
                    </a:lnTo>
                    <a:lnTo>
                      <a:pt x="646" y="689"/>
                    </a:lnTo>
                    <a:lnTo>
                      <a:pt x="729" y="702"/>
                    </a:lnTo>
                    <a:lnTo>
                      <a:pt x="787" y="714"/>
                    </a:lnTo>
                    <a:lnTo>
                      <a:pt x="822" y="723"/>
                    </a:lnTo>
                    <a:lnTo>
                      <a:pt x="852" y="733"/>
                    </a:lnTo>
                    <a:lnTo>
                      <a:pt x="898" y="748"/>
                    </a:lnTo>
                    <a:lnTo>
                      <a:pt x="953" y="764"/>
                    </a:lnTo>
                    <a:lnTo>
                      <a:pt x="1015" y="775"/>
                    </a:lnTo>
                    <a:lnTo>
                      <a:pt x="1047" y="781"/>
                    </a:lnTo>
                    <a:lnTo>
                      <a:pt x="1079" y="783"/>
                    </a:lnTo>
                    <a:lnTo>
                      <a:pt x="1108" y="785"/>
                    </a:lnTo>
                    <a:lnTo>
                      <a:pt x="1138" y="785"/>
                    </a:lnTo>
                    <a:lnTo>
                      <a:pt x="1168" y="781"/>
                    </a:lnTo>
                    <a:lnTo>
                      <a:pt x="1192" y="773"/>
                    </a:lnTo>
                    <a:lnTo>
                      <a:pt x="1202" y="769"/>
                    </a:lnTo>
                    <a:lnTo>
                      <a:pt x="1213" y="764"/>
                    </a:lnTo>
                    <a:lnTo>
                      <a:pt x="1222" y="756"/>
                    </a:lnTo>
                    <a:lnTo>
                      <a:pt x="1230" y="748"/>
                    </a:lnTo>
                    <a:lnTo>
                      <a:pt x="1242" y="733"/>
                    </a:lnTo>
                    <a:lnTo>
                      <a:pt x="1251" y="719"/>
                    </a:lnTo>
                    <a:lnTo>
                      <a:pt x="1259" y="706"/>
                    </a:lnTo>
                    <a:lnTo>
                      <a:pt x="1262" y="694"/>
                    </a:lnTo>
                    <a:lnTo>
                      <a:pt x="1262" y="683"/>
                    </a:lnTo>
                    <a:lnTo>
                      <a:pt x="1259" y="673"/>
                    </a:lnTo>
                    <a:lnTo>
                      <a:pt x="1256" y="666"/>
                    </a:lnTo>
                    <a:lnTo>
                      <a:pt x="1248" y="658"/>
                    </a:lnTo>
                    <a:lnTo>
                      <a:pt x="1240" y="650"/>
                    </a:lnTo>
                    <a:lnTo>
                      <a:pt x="1233" y="645"/>
                    </a:lnTo>
                    <a:lnTo>
                      <a:pt x="1219" y="641"/>
                    </a:lnTo>
                    <a:lnTo>
                      <a:pt x="1208" y="637"/>
                    </a:lnTo>
                    <a:lnTo>
                      <a:pt x="1178" y="629"/>
                    </a:lnTo>
                    <a:lnTo>
                      <a:pt x="1149" y="627"/>
                    </a:lnTo>
                    <a:lnTo>
                      <a:pt x="1101" y="620"/>
                    </a:lnTo>
                    <a:lnTo>
                      <a:pt x="1018" y="604"/>
                    </a:lnTo>
                    <a:lnTo>
                      <a:pt x="919" y="583"/>
                    </a:lnTo>
                    <a:lnTo>
                      <a:pt x="810" y="558"/>
                    </a:lnTo>
                    <a:lnTo>
                      <a:pt x="702" y="535"/>
                    </a:lnTo>
                    <a:lnTo>
                      <a:pt x="611" y="514"/>
                    </a:lnTo>
                    <a:lnTo>
                      <a:pt x="549" y="501"/>
                    </a:lnTo>
                    <a:lnTo>
                      <a:pt x="525" y="495"/>
                    </a:lnTo>
                    <a:lnTo>
                      <a:pt x="378" y="495"/>
                    </a:lnTo>
                    <a:lnTo>
                      <a:pt x="381" y="495"/>
                    </a:lnTo>
                    <a:lnTo>
                      <a:pt x="391" y="491"/>
                    </a:lnTo>
                    <a:lnTo>
                      <a:pt x="405" y="489"/>
                    </a:lnTo>
                    <a:lnTo>
                      <a:pt x="426" y="485"/>
                    </a:lnTo>
                    <a:lnTo>
                      <a:pt x="448" y="483"/>
                    </a:lnTo>
                    <a:lnTo>
                      <a:pt x="475" y="485"/>
                    </a:lnTo>
                    <a:lnTo>
                      <a:pt x="498" y="487"/>
                    </a:lnTo>
                    <a:lnTo>
                      <a:pt x="525" y="495"/>
                    </a:lnTo>
                    <a:lnTo>
                      <a:pt x="547" y="503"/>
                    </a:lnTo>
                    <a:lnTo>
                      <a:pt x="554" y="506"/>
                    </a:lnTo>
                    <a:lnTo>
                      <a:pt x="557" y="506"/>
                    </a:lnTo>
                    <a:lnTo>
                      <a:pt x="551" y="505"/>
                    </a:lnTo>
                    <a:lnTo>
                      <a:pt x="544" y="503"/>
                    </a:lnTo>
                    <a:lnTo>
                      <a:pt x="536" y="499"/>
                    </a:lnTo>
                    <a:lnTo>
                      <a:pt x="528" y="497"/>
                    </a:lnTo>
                    <a:lnTo>
                      <a:pt x="525" y="495"/>
                    </a:lnTo>
                    <a:lnTo>
                      <a:pt x="528" y="491"/>
                    </a:lnTo>
                    <a:lnTo>
                      <a:pt x="536" y="480"/>
                    </a:lnTo>
                    <a:lnTo>
                      <a:pt x="547" y="462"/>
                    </a:lnTo>
                    <a:lnTo>
                      <a:pt x="560" y="443"/>
                    </a:lnTo>
                    <a:lnTo>
                      <a:pt x="571" y="422"/>
                    </a:lnTo>
                    <a:lnTo>
                      <a:pt x="581" y="403"/>
                    </a:lnTo>
                    <a:lnTo>
                      <a:pt x="586" y="387"/>
                    </a:lnTo>
                    <a:lnTo>
                      <a:pt x="586" y="378"/>
                    </a:lnTo>
                    <a:lnTo>
                      <a:pt x="581" y="374"/>
                    </a:lnTo>
                    <a:lnTo>
                      <a:pt x="574" y="368"/>
                    </a:lnTo>
                    <a:lnTo>
                      <a:pt x="563" y="364"/>
                    </a:lnTo>
                    <a:lnTo>
                      <a:pt x="551" y="361"/>
                    </a:lnTo>
                    <a:lnTo>
                      <a:pt x="542" y="357"/>
                    </a:lnTo>
                    <a:lnTo>
                      <a:pt x="533" y="355"/>
                    </a:lnTo>
                    <a:lnTo>
                      <a:pt x="528" y="355"/>
                    </a:lnTo>
                    <a:lnTo>
                      <a:pt x="525" y="353"/>
                    </a:lnTo>
                    <a:lnTo>
                      <a:pt x="606" y="338"/>
                    </a:lnTo>
                    <a:lnTo>
                      <a:pt x="624" y="232"/>
                    </a:lnTo>
                    <a:lnTo>
                      <a:pt x="630" y="232"/>
                    </a:lnTo>
                    <a:lnTo>
                      <a:pt x="641" y="232"/>
                    </a:lnTo>
                    <a:lnTo>
                      <a:pt x="656" y="232"/>
                    </a:lnTo>
                    <a:lnTo>
                      <a:pt x="673" y="232"/>
                    </a:lnTo>
                    <a:lnTo>
                      <a:pt x="688" y="230"/>
                    </a:lnTo>
                    <a:lnTo>
                      <a:pt x="699" y="228"/>
                    </a:lnTo>
                    <a:lnTo>
                      <a:pt x="705" y="226"/>
                    </a:lnTo>
                    <a:lnTo>
                      <a:pt x="708" y="223"/>
                    </a:lnTo>
                    <a:lnTo>
                      <a:pt x="708" y="221"/>
                    </a:lnTo>
                    <a:lnTo>
                      <a:pt x="705" y="217"/>
                    </a:lnTo>
                    <a:lnTo>
                      <a:pt x="169" y="0"/>
                    </a:lnTo>
                  </a:path>
                </a:pathLst>
              </a:custGeom>
              <a:solidFill>
                <a:srgbClr val="CC33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4343" name="Freeform 46">
                <a:extLst>
                  <a:ext uri="{FF2B5EF4-FFF2-40B4-BE49-F238E27FC236}">
                    <a16:creationId xmlns:a16="http://schemas.microsoft.com/office/drawing/2014/main" id="{398BE763-84F2-4375-B0CF-76185C88842C}"/>
                  </a:ext>
                </a:extLst>
              </p:cNvPr>
              <p:cNvSpPr>
                <a:spLocks/>
              </p:cNvSpPr>
              <p:nvPr/>
            </p:nvSpPr>
            <p:spPr bwMode="auto">
              <a:xfrm>
                <a:off x="2599" y="1680"/>
                <a:ext cx="1008" cy="786"/>
              </a:xfrm>
              <a:custGeom>
                <a:avLst/>
                <a:gdLst>
                  <a:gd name="T0" fmla="*/ 130 w 1008"/>
                  <a:gd name="T1" fmla="*/ 6 h 786"/>
                  <a:gd name="T2" fmla="*/ 102 w 1008"/>
                  <a:gd name="T3" fmla="*/ 54 h 786"/>
                  <a:gd name="T4" fmla="*/ 69 w 1008"/>
                  <a:gd name="T5" fmla="*/ 125 h 786"/>
                  <a:gd name="T6" fmla="*/ 49 w 1008"/>
                  <a:gd name="T7" fmla="*/ 178 h 786"/>
                  <a:gd name="T8" fmla="*/ 47 w 1008"/>
                  <a:gd name="T9" fmla="*/ 209 h 786"/>
                  <a:gd name="T10" fmla="*/ 51 w 1008"/>
                  <a:gd name="T11" fmla="*/ 232 h 786"/>
                  <a:gd name="T12" fmla="*/ 62 w 1008"/>
                  <a:gd name="T13" fmla="*/ 251 h 786"/>
                  <a:gd name="T14" fmla="*/ 84 w 1008"/>
                  <a:gd name="T15" fmla="*/ 272 h 786"/>
                  <a:gd name="T16" fmla="*/ 111 w 1008"/>
                  <a:gd name="T17" fmla="*/ 290 h 786"/>
                  <a:gd name="T18" fmla="*/ 133 w 1008"/>
                  <a:gd name="T19" fmla="*/ 297 h 786"/>
                  <a:gd name="T20" fmla="*/ 79 w 1008"/>
                  <a:gd name="T21" fmla="*/ 297 h 786"/>
                  <a:gd name="T22" fmla="*/ 79 w 1008"/>
                  <a:gd name="T23" fmla="*/ 309 h 786"/>
                  <a:gd name="T24" fmla="*/ 75 w 1008"/>
                  <a:gd name="T25" fmla="*/ 334 h 786"/>
                  <a:gd name="T26" fmla="*/ 67 w 1008"/>
                  <a:gd name="T27" fmla="*/ 366 h 786"/>
                  <a:gd name="T28" fmla="*/ 47 w 1008"/>
                  <a:gd name="T29" fmla="*/ 393 h 786"/>
                  <a:gd name="T30" fmla="*/ 20 w 1008"/>
                  <a:gd name="T31" fmla="*/ 432 h 786"/>
                  <a:gd name="T32" fmla="*/ 7 w 1008"/>
                  <a:gd name="T33" fmla="*/ 460 h 786"/>
                  <a:gd name="T34" fmla="*/ 0 w 1008"/>
                  <a:gd name="T35" fmla="*/ 489 h 786"/>
                  <a:gd name="T36" fmla="*/ 2 w 1008"/>
                  <a:gd name="T37" fmla="*/ 522 h 786"/>
                  <a:gd name="T38" fmla="*/ 20 w 1008"/>
                  <a:gd name="T39" fmla="*/ 552 h 786"/>
                  <a:gd name="T40" fmla="*/ 56 w 1008"/>
                  <a:gd name="T41" fmla="*/ 579 h 786"/>
                  <a:gd name="T42" fmla="*/ 111 w 1008"/>
                  <a:gd name="T43" fmla="*/ 602 h 786"/>
                  <a:gd name="T44" fmla="*/ 267 w 1008"/>
                  <a:gd name="T45" fmla="*/ 639 h 786"/>
                  <a:gd name="T46" fmla="*/ 438 w 1008"/>
                  <a:gd name="T47" fmla="*/ 673 h 786"/>
                  <a:gd name="T48" fmla="*/ 581 w 1008"/>
                  <a:gd name="T49" fmla="*/ 702 h 786"/>
                  <a:gd name="T50" fmla="*/ 656 w 1008"/>
                  <a:gd name="T51" fmla="*/ 723 h 786"/>
                  <a:gd name="T52" fmla="*/ 716 w 1008"/>
                  <a:gd name="T53" fmla="*/ 748 h 786"/>
                  <a:gd name="T54" fmla="*/ 810 w 1008"/>
                  <a:gd name="T55" fmla="*/ 775 h 786"/>
                  <a:gd name="T56" fmla="*/ 861 w 1008"/>
                  <a:gd name="T57" fmla="*/ 783 h 786"/>
                  <a:gd name="T58" fmla="*/ 908 w 1008"/>
                  <a:gd name="T59" fmla="*/ 785 h 786"/>
                  <a:gd name="T60" fmla="*/ 951 w 1008"/>
                  <a:gd name="T61" fmla="*/ 773 h 786"/>
                  <a:gd name="T62" fmla="*/ 968 w 1008"/>
                  <a:gd name="T63" fmla="*/ 764 h 786"/>
                  <a:gd name="T64" fmla="*/ 981 w 1008"/>
                  <a:gd name="T65" fmla="*/ 748 h 786"/>
                  <a:gd name="T66" fmla="*/ 998 w 1008"/>
                  <a:gd name="T67" fmla="*/ 719 h 786"/>
                  <a:gd name="T68" fmla="*/ 1007 w 1008"/>
                  <a:gd name="T69" fmla="*/ 694 h 786"/>
                  <a:gd name="T70" fmla="*/ 1005 w 1008"/>
                  <a:gd name="T71" fmla="*/ 673 h 786"/>
                  <a:gd name="T72" fmla="*/ 996 w 1008"/>
                  <a:gd name="T73" fmla="*/ 658 h 786"/>
                  <a:gd name="T74" fmla="*/ 984 w 1008"/>
                  <a:gd name="T75" fmla="*/ 645 h 786"/>
                  <a:gd name="T76" fmla="*/ 964 w 1008"/>
                  <a:gd name="T77" fmla="*/ 637 h 786"/>
                  <a:gd name="T78" fmla="*/ 917 w 1008"/>
                  <a:gd name="T79" fmla="*/ 627 h 786"/>
                  <a:gd name="T80" fmla="*/ 812 w 1008"/>
                  <a:gd name="T81" fmla="*/ 604 h 786"/>
                  <a:gd name="T82" fmla="*/ 646 w 1008"/>
                  <a:gd name="T83" fmla="*/ 558 h 786"/>
                  <a:gd name="T84" fmla="*/ 488 w 1008"/>
                  <a:gd name="T85" fmla="*/ 514 h 786"/>
                  <a:gd name="T86" fmla="*/ 419 w 1008"/>
                  <a:gd name="T87" fmla="*/ 495 h 786"/>
                  <a:gd name="T88" fmla="*/ 304 w 1008"/>
                  <a:gd name="T89" fmla="*/ 495 h 786"/>
                  <a:gd name="T90" fmla="*/ 323 w 1008"/>
                  <a:gd name="T91" fmla="*/ 489 h 786"/>
                  <a:gd name="T92" fmla="*/ 358 w 1008"/>
                  <a:gd name="T93" fmla="*/ 485 h 786"/>
                  <a:gd name="T94" fmla="*/ 398 w 1008"/>
                  <a:gd name="T95" fmla="*/ 489 h 786"/>
                  <a:gd name="T96" fmla="*/ 421 w 1008"/>
                  <a:gd name="T97" fmla="*/ 495 h 786"/>
                  <a:gd name="T98" fmla="*/ 421 w 1008"/>
                  <a:gd name="T99" fmla="*/ 491 h 786"/>
                  <a:gd name="T100" fmla="*/ 437 w 1008"/>
                  <a:gd name="T101" fmla="*/ 462 h 786"/>
                  <a:gd name="T102" fmla="*/ 456 w 1008"/>
                  <a:gd name="T103" fmla="*/ 422 h 786"/>
                  <a:gd name="T104" fmla="*/ 468 w 1008"/>
                  <a:gd name="T105" fmla="*/ 387 h 786"/>
                  <a:gd name="T106" fmla="*/ 463 w 1008"/>
                  <a:gd name="T107" fmla="*/ 374 h 786"/>
                  <a:gd name="T108" fmla="*/ 449 w 1008"/>
                  <a:gd name="T109" fmla="*/ 364 h 786"/>
                  <a:gd name="T110" fmla="*/ 432 w 1008"/>
                  <a:gd name="T111" fmla="*/ 357 h 786"/>
                  <a:gd name="T112" fmla="*/ 421 w 1008"/>
                  <a:gd name="T113" fmla="*/ 355 h 786"/>
                  <a:gd name="T114" fmla="*/ 483 w 1008"/>
                  <a:gd name="T115" fmla="*/ 338 h 786"/>
                  <a:gd name="T116" fmla="*/ 502 w 1008"/>
                  <a:gd name="T117" fmla="*/ 232 h 786"/>
                  <a:gd name="T118" fmla="*/ 524 w 1008"/>
                  <a:gd name="T119" fmla="*/ 232 h 786"/>
                  <a:gd name="T120" fmla="*/ 549 w 1008"/>
                  <a:gd name="T121" fmla="*/ 230 h 786"/>
                  <a:gd name="T122" fmla="*/ 563 w 1008"/>
                  <a:gd name="T123" fmla="*/ 226 h 786"/>
                  <a:gd name="T124" fmla="*/ 565 w 1008"/>
                  <a:gd name="T125" fmla="*/ 221 h 7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08" h="786">
                    <a:moveTo>
                      <a:pt x="135" y="0"/>
                    </a:moveTo>
                    <a:lnTo>
                      <a:pt x="130" y="6"/>
                    </a:lnTo>
                    <a:lnTo>
                      <a:pt x="120" y="25"/>
                    </a:lnTo>
                    <a:lnTo>
                      <a:pt x="102" y="54"/>
                    </a:lnTo>
                    <a:lnTo>
                      <a:pt x="86" y="88"/>
                    </a:lnTo>
                    <a:lnTo>
                      <a:pt x="69" y="125"/>
                    </a:lnTo>
                    <a:lnTo>
                      <a:pt x="56" y="161"/>
                    </a:lnTo>
                    <a:lnTo>
                      <a:pt x="49" y="178"/>
                    </a:lnTo>
                    <a:lnTo>
                      <a:pt x="47" y="196"/>
                    </a:lnTo>
                    <a:lnTo>
                      <a:pt x="47" y="209"/>
                    </a:lnTo>
                    <a:lnTo>
                      <a:pt x="47" y="223"/>
                    </a:lnTo>
                    <a:lnTo>
                      <a:pt x="51" y="232"/>
                    </a:lnTo>
                    <a:lnTo>
                      <a:pt x="56" y="244"/>
                    </a:lnTo>
                    <a:lnTo>
                      <a:pt x="62" y="251"/>
                    </a:lnTo>
                    <a:lnTo>
                      <a:pt x="69" y="259"/>
                    </a:lnTo>
                    <a:lnTo>
                      <a:pt x="84" y="272"/>
                    </a:lnTo>
                    <a:lnTo>
                      <a:pt x="99" y="282"/>
                    </a:lnTo>
                    <a:lnTo>
                      <a:pt x="111" y="290"/>
                    </a:lnTo>
                    <a:lnTo>
                      <a:pt x="125" y="295"/>
                    </a:lnTo>
                    <a:lnTo>
                      <a:pt x="133" y="297"/>
                    </a:lnTo>
                    <a:lnTo>
                      <a:pt x="135" y="297"/>
                    </a:lnTo>
                    <a:lnTo>
                      <a:pt x="79" y="297"/>
                    </a:lnTo>
                    <a:lnTo>
                      <a:pt x="79" y="301"/>
                    </a:lnTo>
                    <a:lnTo>
                      <a:pt x="79" y="309"/>
                    </a:lnTo>
                    <a:lnTo>
                      <a:pt x="77" y="320"/>
                    </a:lnTo>
                    <a:lnTo>
                      <a:pt x="75" y="334"/>
                    </a:lnTo>
                    <a:lnTo>
                      <a:pt x="74" y="351"/>
                    </a:lnTo>
                    <a:lnTo>
                      <a:pt x="67" y="366"/>
                    </a:lnTo>
                    <a:lnTo>
                      <a:pt x="58" y="382"/>
                    </a:lnTo>
                    <a:lnTo>
                      <a:pt x="47" y="393"/>
                    </a:lnTo>
                    <a:lnTo>
                      <a:pt x="35" y="411"/>
                    </a:lnTo>
                    <a:lnTo>
                      <a:pt x="20" y="432"/>
                    </a:lnTo>
                    <a:lnTo>
                      <a:pt x="13" y="445"/>
                    </a:lnTo>
                    <a:lnTo>
                      <a:pt x="7" y="460"/>
                    </a:lnTo>
                    <a:lnTo>
                      <a:pt x="2" y="474"/>
                    </a:lnTo>
                    <a:lnTo>
                      <a:pt x="0" y="489"/>
                    </a:lnTo>
                    <a:lnTo>
                      <a:pt x="0" y="506"/>
                    </a:lnTo>
                    <a:lnTo>
                      <a:pt x="2" y="522"/>
                    </a:lnTo>
                    <a:lnTo>
                      <a:pt x="11" y="537"/>
                    </a:lnTo>
                    <a:lnTo>
                      <a:pt x="20" y="552"/>
                    </a:lnTo>
                    <a:lnTo>
                      <a:pt x="35" y="566"/>
                    </a:lnTo>
                    <a:lnTo>
                      <a:pt x="56" y="579"/>
                    </a:lnTo>
                    <a:lnTo>
                      <a:pt x="81" y="591"/>
                    </a:lnTo>
                    <a:lnTo>
                      <a:pt x="111" y="602"/>
                    </a:lnTo>
                    <a:lnTo>
                      <a:pt x="186" y="622"/>
                    </a:lnTo>
                    <a:lnTo>
                      <a:pt x="267" y="639"/>
                    </a:lnTo>
                    <a:lnTo>
                      <a:pt x="353" y="658"/>
                    </a:lnTo>
                    <a:lnTo>
                      <a:pt x="438" y="673"/>
                    </a:lnTo>
                    <a:lnTo>
                      <a:pt x="516" y="689"/>
                    </a:lnTo>
                    <a:lnTo>
                      <a:pt x="581" y="702"/>
                    </a:lnTo>
                    <a:lnTo>
                      <a:pt x="628" y="714"/>
                    </a:lnTo>
                    <a:lnTo>
                      <a:pt x="656" y="723"/>
                    </a:lnTo>
                    <a:lnTo>
                      <a:pt x="680" y="733"/>
                    </a:lnTo>
                    <a:lnTo>
                      <a:pt x="716" y="748"/>
                    </a:lnTo>
                    <a:lnTo>
                      <a:pt x="761" y="764"/>
                    </a:lnTo>
                    <a:lnTo>
                      <a:pt x="810" y="775"/>
                    </a:lnTo>
                    <a:lnTo>
                      <a:pt x="835" y="781"/>
                    </a:lnTo>
                    <a:lnTo>
                      <a:pt x="861" y="783"/>
                    </a:lnTo>
                    <a:lnTo>
                      <a:pt x="884" y="785"/>
                    </a:lnTo>
                    <a:lnTo>
                      <a:pt x="908" y="785"/>
                    </a:lnTo>
                    <a:lnTo>
                      <a:pt x="932" y="781"/>
                    </a:lnTo>
                    <a:lnTo>
                      <a:pt x="951" y="773"/>
                    </a:lnTo>
                    <a:lnTo>
                      <a:pt x="959" y="769"/>
                    </a:lnTo>
                    <a:lnTo>
                      <a:pt x="968" y="764"/>
                    </a:lnTo>
                    <a:lnTo>
                      <a:pt x="975" y="756"/>
                    </a:lnTo>
                    <a:lnTo>
                      <a:pt x="981" y="748"/>
                    </a:lnTo>
                    <a:lnTo>
                      <a:pt x="991" y="733"/>
                    </a:lnTo>
                    <a:lnTo>
                      <a:pt x="998" y="719"/>
                    </a:lnTo>
                    <a:lnTo>
                      <a:pt x="1005" y="706"/>
                    </a:lnTo>
                    <a:lnTo>
                      <a:pt x="1007" y="694"/>
                    </a:lnTo>
                    <a:lnTo>
                      <a:pt x="1007" y="683"/>
                    </a:lnTo>
                    <a:lnTo>
                      <a:pt x="1005" y="673"/>
                    </a:lnTo>
                    <a:lnTo>
                      <a:pt x="1003" y="666"/>
                    </a:lnTo>
                    <a:lnTo>
                      <a:pt x="996" y="658"/>
                    </a:lnTo>
                    <a:lnTo>
                      <a:pt x="989" y="650"/>
                    </a:lnTo>
                    <a:lnTo>
                      <a:pt x="984" y="645"/>
                    </a:lnTo>
                    <a:lnTo>
                      <a:pt x="972" y="641"/>
                    </a:lnTo>
                    <a:lnTo>
                      <a:pt x="964" y="637"/>
                    </a:lnTo>
                    <a:lnTo>
                      <a:pt x="940" y="629"/>
                    </a:lnTo>
                    <a:lnTo>
                      <a:pt x="917" y="627"/>
                    </a:lnTo>
                    <a:lnTo>
                      <a:pt x="879" y="620"/>
                    </a:lnTo>
                    <a:lnTo>
                      <a:pt x="812" y="604"/>
                    </a:lnTo>
                    <a:lnTo>
                      <a:pt x="733" y="583"/>
                    </a:lnTo>
                    <a:lnTo>
                      <a:pt x="646" y="558"/>
                    </a:lnTo>
                    <a:lnTo>
                      <a:pt x="560" y="535"/>
                    </a:lnTo>
                    <a:lnTo>
                      <a:pt x="488" y="514"/>
                    </a:lnTo>
                    <a:lnTo>
                      <a:pt x="438" y="501"/>
                    </a:lnTo>
                    <a:lnTo>
                      <a:pt x="419" y="495"/>
                    </a:lnTo>
                    <a:lnTo>
                      <a:pt x="302" y="495"/>
                    </a:lnTo>
                    <a:lnTo>
                      <a:pt x="304" y="495"/>
                    </a:lnTo>
                    <a:lnTo>
                      <a:pt x="312" y="491"/>
                    </a:lnTo>
                    <a:lnTo>
                      <a:pt x="323" y="489"/>
                    </a:lnTo>
                    <a:lnTo>
                      <a:pt x="340" y="485"/>
                    </a:lnTo>
                    <a:lnTo>
                      <a:pt x="358" y="485"/>
                    </a:lnTo>
                    <a:lnTo>
                      <a:pt x="377" y="485"/>
                    </a:lnTo>
                    <a:lnTo>
                      <a:pt x="398" y="489"/>
                    </a:lnTo>
                    <a:lnTo>
                      <a:pt x="419" y="495"/>
                    </a:lnTo>
                    <a:lnTo>
                      <a:pt x="421" y="495"/>
                    </a:lnTo>
                    <a:lnTo>
                      <a:pt x="419" y="495"/>
                    </a:lnTo>
                    <a:lnTo>
                      <a:pt x="421" y="491"/>
                    </a:lnTo>
                    <a:lnTo>
                      <a:pt x="428" y="480"/>
                    </a:lnTo>
                    <a:lnTo>
                      <a:pt x="437" y="462"/>
                    </a:lnTo>
                    <a:lnTo>
                      <a:pt x="447" y="443"/>
                    </a:lnTo>
                    <a:lnTo>
                      <a:pt x="456" y="422"/>
                    </a:lnTo>
                    <a:lnTo>
                      <a:pt x="463" y="403"/>
                    </a:lnTo>
                    <a:lnTo>
                      <a:pt x="468" y="387"/>
                    </a:lnTo>
                    <a:lnTo>
                      <a:pt x="468" y="378"/>
                    </a:lnTo>
                    <a:lnTo>
                      <a:pt x="463" y="374"/>
                    </a:lnTo>
                    <a:lnTo>
                      <a:pt x="458" y="368"/>
                    </a:lnTo>
                    <a:lnTo>
                      <a:pt x="449" y="364"/>
                    </a:lnTo>
                    <a:lnTo>
                      <a:pt x="440" y="361"/>
                    </a:lnTo>
                    <a:lnTo>
                      <a:pt x="432" y="357"/>
                    </a:lnTo>
                    <a:lnTo>
                      <a:pt x="426" y="355"/>
                    </a:lnTo>
                    <a:lnTo>
                      <a:pt x="421" y="355"/>
                    </a:lnTo>
                    <a:lnTo>
                      <a:pt x="419" y="353"/>
                    </a:lnTo>
                    <a:lnTo>
                      <a:pt x="483" y="338"/>
                    </a:lnTo>
                    <a:lnTo>
                      <a:pt x="498" y="232"/>
                    </a:lnTo>
                    <a:lnTo>
                      <a:pt x="502" y="232"/>
                    </a:lnTo>
                    <a:lnTo>
                      <a:pt x="511" y="232"/>
                    </a:lnTo>
                    <a:lnTo>
                      <a:pt x="524" y="232"/>
                    </a:lnTo>
                    <a:lnTo>
                      <a:pt x="537" y="232"/>
                    </a:lnTo>
                    <a:lnTo>
                      <a:pt x="549" y="230"/>
                    </a:lnTo>
                    <a:lnTo>
                      <a:pt x="558" y="228"/>
                    </a:lnTo>
                    <a:lnTo>
                      <a:pt x="563" y="226"/>
                    </a:lnTo>
                    <a:lnTo>
                      <a:pt x="565" y="223"/>
                    </a:lnTo>
                    <a:lnTo>
                      <a:pt x="565" y="221"/>
                    </a:lnTo>
                    <a:lnTo>
                      <a:pt x="563" y="21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4344" name="Freeform 47">
                <a:extLst>
                  <a:ext uri="{FF2B5EF4-FFF2-40B4-BE49-F238E27FC236}">
                    <a16:creationId xmlns:a16="http://schemas.microsoft.com/office/drawing/2014/main" id="{B2F8692E-4A6C-4898-A89A-5810318D45BB}"/>
                  </a:ext>
                </a:extLst>
              </p:cNvPr>
              <p:cNvSpPr>
                <a:spLocks/>
              </p:cNvSpPr>
              <p:nvPr/>
            </p:nvSpPr>
            <p:spPr bwMode="auto">
              <a:xfrm>
                <a:off x="3487" y="2364"/>
                <a:ext cx="301" cy="183"/>
              </a:xfrm>
              <a:custGeom>
                <a:avLst/>
                <a:gdLst>
                  <a:gd name="T0" fmla="*/ 5 w 301"/>
                  <a:gd name="T1" fmla="*/ 121 h 183"/>
                  <a:gd name="T2" fmla="*/ 20 w 301"/>
                  <a:gd name="T3" fmla="*/ 130 h 183"/>
                  <a:gd name="T4" fmla="*/ 42 w 301"/>
                  <a:gd name="T5" fmla="*/ 142 h 183"/>
                  <a:gd name="T6" fmla="*/ 66 w 301"/>
                  <a:gd name="T7" fmla="*/ 159 h 183"/>
                  <a:gd name="T8" fmla="*/ 103 w 301"/>
                  <a:gd name="T9" fmla="*/ 180 h 183"/>
                  <a:gd name="T10" fmla="*/ 129 w 301"/>
                  <a:gd name="T11" fmla="*/ 182 h 183"/>
                  <a:gd name="T12" fmla="*/ 142 w 301"/>
                  <a:gd name="T13" fmla="*/ 174 h 183"/>
                  <a:gd name="T14" fmla="*/ 144 w 301"/>
                  <a:gd name="T15" fmla="*/ 169 h 183"/>
                  <a:gd name="T16" fmla="*/ 137 w 301"/>
                  <a:gd name="T17" fmla="*/ 163 h 183"/>
                  <a:gd name="T18" fmla="*/ 122 w 301"/>
                  <a:gd name="T19" fmla="*/ 147 h 183"/>
                  <a:gd name="T20" fmla="*/ 113 w 301"/>
                  <a:gd name="T21" fmla="*/ 130 h 183"/>
                  <a:gd name="T22" fmla="*/ 113 w 301"/>
                  <a:gd name="T23" fmla="*/ 121 h 183"/>
                  <a:gd name="T24" fmla="*/ 122 w 301"/>
                  <a:gd name="T25" fmla="*/ 113 h 183"/>
                  <a:gd name="T26" fmla="*/ 135 w 301"/>
                  <a:gd name="T27" fmla="*/ 109 h 183"/>
                  <a:gd name="T28" fmla="*/ 151 w 301"/>
                  <a:gd name="T29" fmla="*/ 109 h 183"/>
                  <a:gd name="T30" fmla="*/ 187 w 301"/>
                  <a:gd name="T31" fmla="*/ 124 h 183"/>
                  <a:gd name="T32" fmla="*/ 224 w 301"/>
                  <a:gd name="T33" fmla="*/ 142 h 183"/>
                  <a:gd name="T34" fmla="*/ 250 w 301"/>
                  <a:gd name="T35" fmla="*/ 147 h 183"/>
                  <a:gd name="T36" fmla="*/ 269 w 301"/>
                  <a:gd name="T37" fmla="*/ 144 h 183"/>
                  <a:gd name="T38" fmla="*/ 291 w 301"/>
                  <a:gd name="T39" fmla="*/ 134 h 183"/>
                  <a:gd name="T40" fmla="*/ 298 w 301"/>
                  <a:gd name="T41" fmla="*/ 126 h 183"/>
                  <a:gd name="T42" fmla="*/ 300 w 301"/>
                  <a:gd name="T43" fmla="*/ 115 h 183"/>
                  <a:gd name="T44" fmla="*/ 298 w 301"/>
                  <a:gd name="T45" fmla="*/ 103 h 183"/>
                  <a:gd name="T46" fmla="*/ 289 w 301"/>
                  <a:gd name="T47" fmla="*/ 88 h 183"/>
                  <a:gd name="T48" fmla="*/ 257 w 301"/>
                  <a:gd name="T49" fmla="*/ 51 h 183"/>
                  <a:gd name="T50" fmla="*/ 211 w 301"/>
                  <a:gd name="T51" fmla="*/ 19 h 183"/>
                  <a:gd name="T52" fmla="*/ 189 w 301"/>
                  <a:gd name="T53" fmla="*/ 7 h 183"/>
                  <a:gd name="T54" fmla="*/ 165 w 301"/>
                  <a:gd name="T55" fmla="*/ 0 h 183"/>
                  <a:gd name="T56" fmla="*/ 146 w 301"/>
                  <a:gd name="T57" fmla="*/ 0 h 183"/>
                  <a:gd name="T58" fmla="*/ 129 w 301"/>
                  <a:gd name="T59" fmla="*/ 7 h 183"/>
                  <a:gd name="T60" fmla="*/ 94 w 301"/>
                  <a:gd name="T61" fmla="*/ 27 h 183"/>
                  <a:gd name="T62" fmla="*/ 54 w 301"/>
                  <a:gd name="T63" fmla="*/ 48 h 183"/>
                  <a:gd name="T64" fmla="*/ 23 w 301"/>
                  <a:gd name="T65" fmla="*/ 75 h 183"/>
                  <a:gd name="T66" fmla="*/ 9 w 301"/>
                  <a:gd name="T67" fmla="*/ 94 h 183"/>
                  <a:gd name="T68" fmla="*/ 0 w 301"/>
                  <a:gd name="T69" fmla="*/ 119 h 1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01" h="183">
                    <a:moveTo>
                      <a:pt x="0" y="119"/>
                    </a:moveTo>
                    <a:lnTo>
                      <a:pt x="5" y="121"/>
                    </a:lnTo>
                    <a:lnTo>
                      <a:pt x="11" y="124"/>
                    </a:lnTo>
                    <a:lnTo>
                      <a:pt x="20" y="130"/>
                    </a:lnTo>
                    <a:lnTo>
                      <a:pt x="31" y="136"/>
                    </a:lnTo>
                    <a:lnTo>
                      <a:pt x="42" y="142"/>
                    </a:lnTo>
                    <a:lnTo>
                      <a:pt x="52" y="149"/>
                    </a:lnTo>
                    <a:lnTo>
                      <a:pt x="66" y="159"/>
                    </a:lnTo>
                    <a:lnTo>
                      <a:pt x="85" y="172"/>
                    </a:lnTo>
                    <a:lnTo>
                      <a:pt x="103" y="180"/>
                    </a:lnTo>
                    <a:lnTo>
                      <a:pt x="118" y="182"/>
                    </a:lnTo>
                    <a:lnTo>
                      <a:pt x="129" y="182"/>
                    </a:lnTo>
                    <a:lnTo>
                      <a:pt x="135" y="178"/>
                    </a:lnTo>
                    <a:lnTo>
                      <a:pt x="142" y="174"/>
                    </a:lnTo>
                    <a:lnTo>
                      <a:pt x="144" y="170"/>
                    </a:lnTo>
                    <a:lnTo>
                      <a:pt x="144" y="169"/>
                    </a:lnTo>
                    <a:lnTo>
                      <a:pt x="142" y="167"/>
                    </a:lnTo>
                    <a:lnTo>
                      <a:pt x="137" y="163"/>
                    </a:lnTo>
                    <a:lnTo>
                      <a:pt x="129" y="157"/>
                    </a:lnTo>
                    <a:lnTo>
                      <a:pt x="122" y="147"/>
                    </a:lnTo>
                    <a:lnTo>
                      <a:pt x="115" y="140"/>
                    </a:lnTo>
                    <a:lnTo>
                      <a:pt x="113" y="130"/>
                    </a:lnTo>
                    <a:lnTo>
                      <a:pt x="111" y="126"/>
                    </a:lnTo>
                    <a:lnTo>
                      <a:pt x="113" y="121"/>
                    </a:lnTo>
                    <a:lnTo>
                      <a:pt x="115" y="117"/>
                    </a:lnTo>
                    <a:lnTo>
                      <a:pt x="122" y="113"/>
                    </a:lnTo>
                    <a:lnTo>
                      <a:pt x="127" y="109"/>
                    </a:lnTo>
                    <a:lnTo>
                      <a:pt x="135" y="109"/>
                    </a:lnTo>
                    <a:lnTo>
                      <a:pt x="142" y="109"/>
                    </a:lnTo>
                    <a:lnTo>
                      <a:pt x="151" y="109"/>
                    </a:lnTo>
                    <a:lnTo>
                      <a:pt x="170" y="115"/>
                    </a:lnTo>
                    <a:lnTo>
                      <a:pt x="187" y="124"/>
                    </a:lnTo>
                    <a:lnTo>
                      <a:pt x="207" y="134"/>
                    </a:lnTo>
                    <a:lnTo>
                      <a:pt x="224" y="142"/>
                    </a:lnTo>
                    <a:lnTo>
                      <a:pt x="237" y="147"/>
                    </a:lnTo>
                    <a:lnTo>
                      <a:pt x="250" y="147"/>
                    </a:lnTo>
                    <a:lnTo>
                      <a:pt x="259" y="145"/>
                    </a:lnTo>
                    <a:lnTo>
                      <a:pt x="269" y="144"/>
                    </a:lnTo>
                    <a:lnTo>
                      <a:pt x="281" y="140"/>
                    </a:lnTo>
                    <a:lnTo>
                      <a:pt x="291" y="134"/>
                    </a:lnTo>
                    <a:lnTo>
                      <a:pt x="293" y="130"/>
                    </a:lnTo>
                    <a:lnTo>
                      <a:pt x="298" y="126"/>
                    </a:lnTo>
                    <a:lnTo>
                      <a:pt x="300" y="121"/>
                    </a:lnTo>
                    <a:lnTo>
                      <a:pt x="300" y="115"/>
                    </a:lnTo>
                    <a:lnTo>
                      <a:pt x="300" y="109"/>
                    </a:lnTo>
                    <a:lnTo>
                      <a:pt x="298" y="103"/>
                    </a:lnTo>
                    <a:lnTo>
                      <a:pt x="293" y="96"/>
                    </a:lnTo>
                    <a:lnTo>
                      <a:pt x="289" y="88"/>
                    </a:lnTo>
                    <a:lnTo>
                      <a:pt x="274" y="71"/>
                    </a:lnTo>
                    <a:lnTo>
                      <a:pt x="257" y="51"/>
                    </a:lnTo>
                    <a:lnTo>
                      <a:pt x="235" y="34"/>
                    </a:lnTo>
                    <a:lnTo>
                      <a:pt x="211" y="19"/>
                    </a:lnTo>
                    <a:lnTo>
                      <a:pt x="200" y="13"/>
                    </a:lnTo>
                    <a:lnTo>
                      <a:pt x="189" y="7"/>
                    </a:lnTo>
                    <a:lnTo>
                      <a:pt x="177" y="4"/>
                    </a:lnTo>
                    <a:lnTo>
                      <a:pt x="165" y="0"/>
                    </a:lnTo>
                    <a:lnTo>
                      <a:pt x="156" y="0"/>
                    </a:lnTo>
                    <a:lnTo>
                      <a:pt x="146" y="0"/>
                    </a:lnTo>
                    <a:lnTo>
                      <a:pt x="137" y="2"/>
                    </a:lnTo>
                    <a:lnTo>
                      <a:pt x="129" y="7"/>
                    </a:lnTo>
                    <a:lnTo>
                      <a:pt x="113" y="17"/>
                    </a:lnTo>
                    <a:lnTo>
                      <a:pt x="94" y="27"/>
                    </a:lnTo>
                    <a:lnTo>
                      <a:pt x="75" y="36"/>
                    </a:lnTo>
                    <a:lnTo>
                      <a:pt x="54" y="48"/>
                    </a:lnTo>
                    <a:lnTo>
                      <a:pt x="37" y="59"/>
                    </a:lnTo>
                    <a:lnTo>
                      <a:pt x="23" y="75"/>
                    </a:lnTo>
                    <a:lnTo>
                      <a:pt x="14" y="84"/>
                    </a:lnTo>
                    <a:lnTo>
                      <a:pt x="9" y="94"/>
                    </a:lnTo>
                    <a:lnTo>
                      <a:pt x="2" y="105"/>
                    </a:lnTo>
                    <a:lnTo>
                      <a:pt x="0" y="119"/>
                    </a:lnTo>
                  </a:path>
                </a:pathLst>
              </a:custGeom>
              <a:solidFill>
                <a:srgbClr val="FFCC9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sp>
          <p:nvSpPr>
            <p:cNvPr id="258096" name="Rectangle 48">
              <a:extLst>
                <a:ext uri="{FF2B5EF4-FFF2-40B4-BE49-F238E27FC236}">
                  <a16:creationId xmlns:a16="http://schemas.microsoft.com/office/drawing/2014/main" id="{E9731616-4A9D-478B-B97A-019C91DD586F}"/>
                </a:ext>
              </a:extLst>
            </p:cNvPr>
            <p:cNvSpPr>
              <a:spLocks noChangeArrowheads="1"/>
            </p:cNvSpPr>
            <p:nvPr/>
          </p:nvSpPr>
          <p:spPr bwMode="auto">
            <a:xfrm>
              <a:off x="655" y="2143"/>
              <a:ext cx="724" cy="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a:defRPr/>
              </a:pPr>
              <a:r>
                <a:rPr lang="cs-CZ" sz="2800" b="1" dirty="0">
                  <a:effectLst>
                    <a:outerShdw blurRad="38100" dist="38100" dir="2700000" algn="tl">
                      <a:srgbClr val="000000"/>
                    </a:outerShdw>
                  </a:effectLst>
                </a:rPr>
                <a:t>Ženy</a:t>
              </a:r>
              <a:endParaRPr lang="en-US" sz="2800" b="1" dirty="0">
                <a:effectLst>
                  <a:outerShdw blurRad="38100" dist="38100" dir="2700000" algn="tl">
                    <a:srgbClr val="000000"/>
                  </a:outerShdw>
                </a:effectLst>
              </a:endParaRPr>
            </a:p>
          </p:txBody>
        </p:sp>
        <p:sp>
          <p:nvSpPr>
            <p:cNvPr id="54282" name="Rectangle 49">
              <a:extLst>
                <a:ext uri="{FF2B5EF4-FFF2-40B4-BE49-F238E27FC236}">
                  <a16:creationId xmlns:a16="http://schemas.microsoft.com/office/drawing/2014/main" id="{CCD08204-BE5C-422C-96C1-10E0748E83AE}"/>
                </a:ext>
              </a:extLst>
            </p:cNvPr>
            <p:cNvSpPr>
              <a:spLocks noChangeArrowheads="1"/>
            </p:cNvSpPr>
            <p:nvPr/>
          </p:nvSpPr>
          <p:spPr bwMode="auto">
            <a:xfrm>
              <a:off x="249" y="2579"/>
              <a:ext cx="3484" cy="6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cs-CZ" b="1"/>
                <a:t>&gt;88 cm = </a:t>
              </a:r>
              <a:r>
                <a:rPr lang="cs-CZ" altLang="cs-CZ" b="1"/>
                <a:t>vysoce zvýšené riziko</a:t>
              </a:r>
              <a:r>
                <a:rPr lang="en-US" altLang="cs-CZ" b="1" baseline="30000"/>
                <a:t>1</a:t>
              </a:r>
            </a:p>
            <a:p>
              <a:r>
                <a:rPr lang="en-US" altLang="cs-CZ" b="1" baseline="30000"/>
                <a:t> </a:t>
              </a:r>
              <a:r>
                <a:rPr lang="en-US" altLang="cs-CZ" b="1"/>
                <a:t>&gt;80 cm = </a:t>
              </a:r>
              <a:r>
                <a:rPr lang="cs-CZ" altLang="cs-CZ" b="1"/>
                <a:t>zvýšené riziko</a:t>
              </a:r>
              <a:r>
                <a:rPr lang="en-US" altLang="cs-CZ" b="1" baseline="30000"/>
                <a:t>1</a:t>
              </a:r>
            </a:p>
            <a:p>
              <a:endParaRPr lang="en-US" altLang="cs-CZ" b="1" baseline="30000"/>
            </a:p>
          </p:txBody>
        </p:sp>
        <p:sp>
          <p:nvSpPr>
            <p:cNvPr id="258098" name="Rectangle 50">
              <a:extLst>
                <a:ext uri="{FF2B5EF4-FFF2-40B4-BE49-F238E27FC236}">
                  <a16:creationId xmlns:a16="http://schemas.microsoft.com/office/drawing/2014/main" id="{F2E1A6EE-651C-45A9-9204-BD84AC7B098C}"/>
                </a:ext>
              </a:extLst>
            </p:cNvPr>
            <p:cNvSpPr>
              <a:spLocks noChangeArrowheads="1"/>
            </p:cNvSpPr>
            <p:nvPr/>
          </p:nvSpPr>
          <p:spPr bwMode="auto">
            <a:xfrm>
              <a:off x="4693" y="2129"/>
              <a:ext cx="695" cy="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a:defRPr/>
              </a:pPr>
              <a:r>
                <a:rPr lang="en-US" sz="2800" b="1" dirty="0">
                  <a:effectLst>
                    <a:outerShdw blurRad="38100" dist="38100" dir="2700000" algn="tl">
                      <a:srgbClr val="000000"/>
                    </a:outerShdw>
                  </a:effectLst>
                </a:rPr>
                <a:t>M</a:t>
              </a:r>
              <a:r>
                <a:rPr lang="cs-CZ" sz="2800" b="1" dirty="0" err="1">
                  <a:effectLst>
                    <a:outerShdw blurRad="38100" dist="38100" dir="2700000" algn="tl">
                      <a:srgbClr val="000000"/>
                    </a:outerShdw>
                  </a:effectLst>
                </a:rPr>
                <a:t>uži</a:t>
              </a:r>
              <a:endParaRPr lang="en-US" sz="2800" b="1" dirty="0">
                <a:effectLst>
                  <a:outerShdw blurRad="38100" dist="38100" dir="2700000" algn="tl">
                    <a:srgbClr val="000000"/>
                  </a:outerShdw>
                </a:effectLst>
              </a:endParaRPr>
            </a:p>
          </p:txBody>
        </p:sp>
        <p:sp>
          <p:nvSpPr>
            <p:cNvPr id="54284" name="Rectangle 51">
              <a:extLst>
                <a:ext uri="{FF2B5EF4-FFF2-40B4-BE49-F238E27FC236}">
                  <a16:creationId xmlns:a16="http://schemas.microsoft.com/office/drawing/2014/main" id="{FF113AC3-17DB-4EE7-B8FC-E2F3A2BDA860}"/>
                </a:ext>
              </a:extLst>
            </p:cNvPr>
            <p:cNvSpPr>
              <a:spLocks noChangeArrowheads="1"/>
            </p:cNvSpPr>
            <p:nvPr/>
          </p:nvSpPr>
          <p:spPr bwMode="auto">
            <a:xfrm>
              <a:off x="4028" y="2589"/>
              <a:ext cx="3665" cy="5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cs-CZ" b="1"/>
                <a:t> &gt;102 cm = </a:t>
              </a:r>
              <a:r>
                <a:rPr lang="cs-CZ" altLang="cs-CZ" b="1"/>
                <a:t>vysoce zvýšené riziko</a:t>
              </a:r>
              <a:r>
                <a:rPr lang="en-US" altLang="cs-CZ" b="1" baseline="30000"/>
                <a:t>1</a:t>
              </a:r>
            </a:p>
            <a:p>
              <a:r>
                <a:rPr lang="en-US" altLang="cs-CZ" b="1" baseline="30000"/>
                <a:t> </a:t>
              </a:r>
              <a:r>
                <a:rPr lang="en-US" altLang="cs-CZ" b="1"/>
                <a:t>&gt;94 cm = </a:t>
              </a:r>
              <a:r>
                <a:rPr lang="cs-CZ" altLang="cs-CZ" b="1"/>
                <a:t>zvýšené riziko</a:t>
              </a:r>
              <a:r>
                <a:rPr lang="en-US" altLang="cs-CZ" b="1" baseline="30000"/>
                <a:t>1</a:t>
              </a:r>
            </a:p>
          </p:txBody>
        </p:sp>
        <p:sp>
          <p:nvSpPr>
            <p:cNvPr id="54285" name="Rectangle 52">
              <a:extLst>
                <a:ext uri="{FF2B5EF4-FFF2-40B4-BE49-F238E27FC236}">
                  <a16:creationId xmlns:a16="http://schemas.microsoft.com/office/drawing/2014/main" id="{89E370AE-4665-47EF-90D3-FD0DBB174899}"/>
                </a:ext>
              </a:extLst>
            </p:cNvPr>
            <p:cNvSpPr>
              <a:spLocks noChangeArrowheads="1"/>
            </p:cNvSpPr>
            <p:nvPr/>
          </p:nvSpPr>
          <p:spPr bwMode="auto">
            <a:xfrm>
              <a:off x="3364" y="3914"/>
              <a:ext cx="2542"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cs-CZ" sz="1400" b="1" baseline="30000"/>
                <a:t>1</a:t>
              </a:r>
              <a:r>
                <a:rPr lang="en-US" altLang="cs-CZ" sz="1400" b="1"/>
                <a:t>Lean MEJ, et al. Lancet;1998:351:853–6</a:t>
              </a:r>
            </a:p>
          </p:txBody>
        </p:sp>
        <p:grpSp>
          <p:nvGrpSpPr>
            <p:cNvPr id="54286" name="Group 53">
              <a:extLst>
                <a:ext uri="{FF2B5EF4-FFF2-40B4-BE49-F238E27FC236}">
                  <a16:creationId xmlns:a16="http://schemas.microsoft.com/office/drawing/2014/main" id="{1AB53CF5-2A2F-47D1-A4B3-E9E1547B106F}"/>
                </a:ext>
              </a:extLst>
            </p:cNvPr>
            <p:cNvGrpSpPr>
              <a:grpSpLocks/>
            </p:cNvGrpSpPr>
            <p:nvPr/>
          </p:nvGrpSpPr>
          <p:grpSpPr bwMode="auto">
            <a:xfrm>
              <a:off x="2137" y="2266"/>
              <a:ext cx="2081" cy="197"/>
              <a:chOff x="2137" y="2266"/>
              <a:chExt cx="2081" cy="197"/>
            </a:xfrm>
          </p:grpSpPr>
          <p:sp>
            <p:nvSpPr>
              <p:cNvPr id="54287" name="Rectangle 54">
                <a:extLst>
                  <a:ext uri="{FF2B5EF4-FFF2-40B4-BE49-F238E27FC236}">
                    <a16:creationId xmlns:a16="http://schemas.microsoft.com/office/drawing/2014/main" id="{DDAD6EC4-E1A7-458F-A71C-D7389E6DB463}"/>
                  </a:ext>
                </a:extLst>
              </p:cNvPr>
              <p:cNvSpPr>
                <a:spLocks noChangeArrowheads="1"/>
              </p:cNvSpPr>
              <p:nvPr/>
            </p:nvSpPr>
            <p:spPr bwMode="auto">
              <a:xfrm>
                <a:off x="2175" y="2279"/>
                <a:ext cx="2043" cy="184"/>
              </a:xfrm>
              <a:prstGeom prst="rect">
                <a:avLst/>
              </a:prstGeom>
              <a:solidFill>
                <a:srgbClr val="092A67"/>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p>
            </p:txBody>
          </p:sp>
          <p:sp>
            <p:nvSpPr>
              <p:cNvPr id="54288" name="Line 55">
                <a:extLst>
                  <a:ext uri="{FF2B5EF4-FFF2-40B4-BE49-F238E27FC236}">
                    <a16:creationId xmlns:a16="http://schemas.microsoft.com/office/drawing/2014/main" id="{9DACE18C-625A-420F-88A5-1307C19B1619}"/>
                  </a:ext>
                </a:extLst>
              </p:cNvPr>
              <p:cNvSpPr>
                <a:spLocks noChangeShapeType="1"/>
              </p:cNvSpPr>
              <p:nvPr/>
            </p:nvSpPr>
            <p:spPr bwMode="auto">
              <a:xfrm>
                <a:off x="2440" y="2375"/>
                <a:ext cx="0" cy="1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54289" name="Line 56">
                <a:extLst>
                  <a:ext uri="{FF2B5EF4-FFF2-40B4-BE49-F238E27FC236}">
                    <a16:creationId xmlns:a16="http://schemas.microsoft.com/office/drawing/2014/main" id="{AAC88245-456F-4E91-BAFB-0346E52875F8}"/>
                  </a:ext>
                </a:extLst>
              </p:cNvPr>
              <p:cNvSpPr>
                <a:spLocks noChangeShapeType="1"/>
              </p:cNvSpPr>
              <p:nvPr/>
            </p:nvSpPr>
            <p:spPr bwMode="auto">
              <a:xfrm>
                <a:off x="2548" y="2375"/>
                <a:ext cx="0" cy="1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54290" name="Line 57">
                <a:extLst>
                  <a:ext uri="{FF2B5EF4-FFF2-40B4-BE49-F238E27FC236}">
                    <a16:creationId xmlns:a16="http://schemas.microsoft.com/office/drawing/2014/main" id="{0B0B5F06-49F6-46DA-B8A9-1761A662E8A0}"/>
                  </a:ext>
                </a:extLst>
              </p:cNvPr>
              <p:cNvSpPr>
                <a:spLocks noChangeShapeType="1"/>
              </p:cNvSpPr>
              <p:nvPr/>
            </p:nvSpPr>
            <p:spPr bwMode="auto">
              <a:xfrm>
                <a:off x="2656" y="2375"/>
                <a:ext cx="0" cy="1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54291" name="Line 58">
                <a:extLst>
                  <a:ext uri="{FF2B5EF4-FFF2-40B4-BE49-F238E27FC236}">
                    <a16:creationId xmlns:a16="http://schemas.microsoft.com/office/drawing/2014/main" id="{339D3956-4866-44EA-9C5C-C388FAAE625C}"/>
                  </a:ext>
                </a:extLst>
              </p:cNvPr>
              <p:cNvSpPr>
                <a:spLocks noChangeShapeType="1"/>
              </p:cNvSpPr>
              <p:nvPr/>
            </p:nvSpPr>
            <p:spPr bwMode="auto">
              <a:xfrm>
                <a:off x="2764" y="2375"/>
                <a:ext cx="0" cy="1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54292" name="Line 59">
                <a:extLst>
                  <a:ext uri="{FF2B5EF4-FFF2-40B4-BE49-F238E27FC236}">
                    <a16:creationId xmlns:a16="http://schemas.microsoft.com/office/drawing/2014/main" id="{EEEF911E-736B-45E5-8503-043C05C671A9}"/>
                  </a:ext>
                </a:extLst>
              </p:cNvPr>
              <p:cNvSpPr>
                <a:spLocks noChangeShapeType="1"/>
              </p:cNvSpPr>
              <p:nvPr/>
            </p:nvSpPr>
            <p:spPr bwMode="auto">
              <a:xfrm>
                <a:off x="2872" y="2375"/>
                <a:ext cx="0" cy="1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54293" name="Line 60">
                <a:extLst>
                  <a:ext uri="{FF2B5EF4-FFF2-40B4-BE49-F238E27FC236}">
                    <a16:creationId xmlns:a16="http://schemas.microsoft.com/office/drawing/2014/main" id="{AA6F26FF-A0A6-4ADB-BF39-66AFCB2EC5FE}"/>
                  </a:ext>
                </a:extLst>
              </p:cNvPr>
              <p:cNvSpPr>
                <a:spLocks noChangeShapeType="1"/>
              </p:cNvSpPr>
              <p:nvPr/>
            </p:nvSpPr>
            <p:spPr bwMode="auto">
              <a:xfrm>
                <a:off x="2980" y="2375"/>
                <a:ext cx="0" cy="1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54294" name="Line 61">
                <a:extLst>
                  <a:ext uri="{FF2B5EF4-FFF2-40B4-BE49-F238E27FC236}">
                    <a16:creationId xmlns:a16="http://schemas.microsoft.com/office/drawing/2014/main" id="{0B094ACF-8E15-4055-8C52-85CE8007DB73}"/>
                  </a:ext>
                </a:extLst>
              </p:cNvPr>
              <p:cNvSpPr>
                <a:spLocks noChangeShapeType="1"/>
              </p:cNvSpPr>
              <p:nvPr/>
            </p:nvSpPr>
            <p:spPr bwMode="auto">
              <a:xfrm>
                <a:off x="3088" y="2375"/>
                <a:ext cx="0" cy="1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54295" name="Line 62">
                <a:extLst>
                  <a:ext uri="{FF2B5EF4-FFF2-40B4-BE49-F238E27FC236}">
                    <a16:creationId xmlns:a16="http://schemas.microsoft.com/office/drawing/2014/main" id="{298C196A-D2E2-4A15-B415-5FE5EFBCF48F}"/>
                  </a:ext>
                </a:extLst>
              </p:cNvPr>
              <p:cNvSpPr>
                <a:spLocks noChangeShapeType="1"/>
              </p:cNvSpPr>
              <p:nvPr/>
            </p:nvSpPr>
            <p:spPr bwMode="auto">
              <a:xfrm>
                <a:off x="3196" y="2375"/>
                <a:ext cx="0" cy="1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54296" name="Line 63">
                <a:extLst>
                  <a:ext uri="{FF2B5EF4-FFF2-40B4-BE49-F238E27FC236}">
                    <a16:creationId xmlns:a16="http://schemas.microsoft.com/office/drawing/2014/main" id="{5798296A-D845-4795-BCEF-80297F795B37}"/>
                  </a:ext>
                </a:extLst>
              </p:cNvPr>
              <p:cNvSpPr>
                <a:spLocks noChangeShapeType="1"/>
              </p:cNvSpPr>
              <p:nvPr/>
            </p:nvSpPr>
            <p:spPr bwMode="auto">
              <a:xfrm>
                <a:off x="3304" y="2375"/>
                <a:ext cx="0" cy="1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54297" name="Line 64">
                <a:extLst>
                  <a:ext uri="{FF2B5EF4-FFF2-40B4-BE49-F238E27FC236}">
                    <a16:creationId xmlns:a16="http://schemas.microsoft.com/office/drawing/2014/main" id="{CEEB703A-E25D-4493-8DD0-ABE599FA301D}"/>
                  </a:ext>
                </a:extLst>
              </p:cNvPr>
              <p:cNvSpPr>
                <a:spLocks noChangeShapeType="1"/>
              </p:cNvSpPr>
              <p:nvPr/>
            </p:nvSpPr>
            <p:spPr bwMode="auto">
              <a:xfrm>
                <a:off x="3412" y="2375"/>
                <a:ext cx="0" cy="1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54298" name="Line 65">
                <a:extLst>
                  <a:ext uri="{FF2B5EF4-FFF2-40B4-BE49-F238E27FC236}">
                    <a16:creationId xmlns:a16="http://schemas.microsoft.com/office/drawing/2014/main" id="{CE563AA5-2E3B-42A1-B811-26B391C8700B}"/>
                  </a:ext>
                </a:extLst>
              </p:cNvPr>
              <p:cNvSpPr>
                <a:spLocks noChangeShapeType="1"/>
              </p:cNvSpPr>
              <p:nvPr/>
            </p:nvSpPr>
            <p:spPr bwMode="auto">
              <a:xfrm>
                <a:off x="3520" y="2375"/>
                <a:ext cx="0" cy="1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54299" name="Line 66">
                <a:extLst>
                  <a:ext uri="{FF2B5EF4-FFF2-40B4-BE49-F238E27FC236}">
                    <a16:creationId xmlns:a16="http://schemas.microsoft.com/office/drawing/2014/main" id="{6E99F2BF-86A3-4A4E-9872-0DD38B774FC7}"/>
                  </a:ext>
                </a:extLst>
              </p:cNvPr>
              <p:cNvSpPr>
                <a:spLocks noChangeShapeType="1"/>
              </p:cNvSpPr>
              <p:nvPr/>
            </p:nvSpPr>
            <p:spPr bwMode="auto">
              <a:xfrm>
                <a:off x="3628" y="2375"/>
                <a:ext cx="0" cy="1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54300" name="Line 67">
                <a:extLst>
                  <a:ext uri="{FF2B5EF4-FFF2-40B4-BE49-F238E27FC236}">
                    <a16:creationId xmlns:a16="http://schemas.microsoft.com/office/drawing/2014/main" id="{96AC72FF-1516-45D3-B6DA-7251149B24A3}"/>
                  </a:ext>
                </a:extLst>
              </p:cNvPr>
              <p:cNvSpPr>
                <a:spLocks noChangeShapeType="1"/>
              </p:cNvSpPr>
              <p:nvPr/>
            </p:nvSpPr>
            <p:spPr bwMode="auto">
              <a:xfrm>
                <a:off x="3736" y="2375"/>
                <a:ext cx="0" cy="1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54301" name="Line 68">
                <a:extLst>
                  <a:ext uri="{FF2B5EF4-FFF2-40B4-BE49-F238E27FC236}">
                    <a16:creationId xmlns:a16="http://schemas.microsoft.com/office/drawing/2014/main" id="{F35E1EDE-763A-45CD-98B9-892E09D2E642}"/>
                  </a:ext>
                </a:extLst>
              </p:cNvPr>
              <p:cNvSpPr>
                <a:spLocks noChangeShapeType="1"/>
              </p:cNvSpPr>
              <p:nvPr/>
            </p:nvSpPr>
            <p:spPr bwMode="auto">
              <a:xfrm>
                <a:off x="3844" y="2375"/>
                <a:ext cx="0" cy="1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54302" name="Line 69">
                <a:extLst>
                  <a:ext uri="{FF2B5EF4-FFF2-40B4-BE49-F238E27FC236}">
                    <a16:creationId xmlns:a16="http://schemas.microsoft.com/office/drawing/2014/main" id="{54359F8B-680B-4BCE-95A2-1BD10D510E1F}"/>
                  </a:ext>
                </a:extLst>
              </p:cNvPr>
              <p:cNvSpPr>
                <a:spLocks noChangeShapeType="1"/>
              </p:cNvSpPr>
              <p:nvPr/>
            </p:nvSpPr>
            <p:spPr bwMode="auto">
              <a:xfrm>
                <a:off x="3952" y="2375"/>
                <a:ext cx="0" cy="1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54303" name="Line 70">
                <a:extLst>
                  <a:ext uri="{FF2B5EF4-FFF2-40B4-BE49-F238E27FC236}">
                    <a16:creationId xmlns:a16="http://schemas.microsoft.com/office/drawing/2014/main" id="{E3A8B0C0-46BE-49DD-A51E-AFF73C724AF9}"/>
                  </a:ext>
                </a:extLst>
              </p:cNvPr>
              <p:cNvSpPr>
                <a:spLocks noChangeShapeType="1"/>
              </p:cNvSpPr>
              <p:nvPr/>
            </p:nvSpPr>
            <p:spPr bwMode="auto">
              <a:xfrm>
                <a:off x="4060" y="2375"/>
                <a:ext cx="0" cy="1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54304" name="Line 71">
                <a:extLst>
                  <a:ext uri="{FF2B5EF4-FFF2-40B4-BE49-F238E27FC236}">
                    <a16:creationId xmlns:a16="http://schemas.microsoft.com/office/drawing/2014/main" id="{4FBD4A3E-AD12-481D-BB95-90F6B3A24DF5}"/>
                  </a:ext>
                </a:extLst>
              </p:cNvPr>
              <p:cNvSpPr>
                <a:spLocks noChangeShapeType="1"/>
              </p:cNvSpPr>
              <p:nvPr/>
            </p:nvSpPr>
            <p:spPr bwMode="auto">
              <a:xfrm>
                <a:off x="4168" y="2375"/>
                <a:ext cx="0" cy="1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54305" name="Rectangle 72">
                <a:extLst>
                  <a:ext uri="{FF2B5EF4-FFF2-40B4-BE49-F238E27FC236}">
                    <a16:creationId xmlns:a16="http://schemas.microsoft.com/office/drawing/2014/main" id="{DB9D8992-E6CD-456C-9B77-105F1E2BF94F}"/>
                  </a:ext>
                </a:extLst>
              </p:cNvPr>
              <p:cNvSpPr>
                <a:spLocks noChangeArrowheads="1"/>
              </p:cNvSpPr>
              <p:nvPr/>
            </p:nvSpPr>
            <p:spPr bwMode="auto">
              <a:xfrm>
                <a:off x="2137" y="2266"/>
                <a:ext cx="299"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cs-CZ" sz="1400"/>
                  <a:t>cm</a:t>
                </a:r>
              </a:p>
            </p:txBody>
          </p:sp>
        </p:grpSp>
      </p:gr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8">
            <a:extLst>
              <a:ext uri="{FF2B5EF4-FFF2-40B4-BE49-F238E27FC236}">
                <a16:creationId xmlns:a16="http://schemas.microsoft.com/office/drawing/2014/main" id="{4EFF8784-701B-4812-BEB0-ABE7C116271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22451" y="1347788"/>
            <a:ext cx="8480425" cy="5268912"/>
          </a:xfrm>
        </p:spPr>
      </p:pic>
      <p:sp>
        <p:nvSpPr>
          <p:cNvPr id="56323" name="Rectangle 2">
            <a:extLst>
              <a:ext uri="{FF2B5EF4-FFF2-40B4-BE49-F238E27FC236}">
                <a16:creationId xmlns:a16="http://schemas.microsoft.com/office/drawing/2014/main" id="{0F7A2A09-EC58-4475-96B9-F7CF426ACD5C}"/>
              </a:ext>
            </a:extLst>
          </p:cNvPr>
          <p:cNvSpPr txBox="1">
            <a:spLocks noChangeArrowheads="1"/>
          </p:cNvSpPr>
          <p:nvPr/>
        </p:nvSpPr>
        <p:spPr bwMode="auto">
          <a:xfrm>
            <a:off x="64168" y="-12700"/>
            <a:ext cx="12127832" cy="885825"/>
          </a:xfrm>
          <a:prstGeom prst="rect">
            <a:avLst/>
          </a:prstGeom>
          <a:solidFill>
            <a:schemeClr val="bg2"/>
          </a:solidFill>
          <a:ln>
            <a:noFill/>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cs-CZ" altLang="cs-CZ" b="1">
                <a:solidFill>
                  <a:schemeClr val="tx2"/>
                </a:solidFill>
              </a:rPr>
              <a:t>STANDARDIZOVANÁ PREVALENCE OBEZITY 2008</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Box 3">
            <a:extLst>
              <a:ext uri="{FF2B5EF4-FFF2-40B4-BE49-F238E27FC236}">
                <a16:creationId xmlns:a16="http://schemas.microsoft.com/office/drawing/2014/main" id="{1AC615F3-E102-4333-B187-489C05C9BF76}"/>
              </a:ext>
            </a:extLst>
          </p:cNvPr>
          <p:cNvSpPr txBox="1">
            <a:spLocks noChangeArrowheads="1"/>
          </p:cNvSpPr>
          <p:nvPr/>
        </p:nvSpPr>
        <p:spPr bwMode="auto">
          <a:xfrm>
            <a:off x="2279651" y="6523038"/>
            <a:ext cx="1643063" cy="27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cs-CZ" sz="1200" b="1" i="1">
                <a:latin typeface="Calibri" panose="020F0502020204030204" pitchFamily="34" charset="0"/>
                <a:ea typeface="Andalus"/>
                <a:cs typeface="Andalus"/>
              </a:rPr>
              <a:t>Prenat</a:t>
            </a:r>
            <a:r>
              <a:rPr lang="cs-CZ" altLang="cs-CZ" sz="1200" b="1" i="1">
                <a:latin typeface="Calibri" panose="020F0502020204030204" pitchFamily="34" charset="0"/>
                <a:ea typeface="Andalus"/>
                <a:cs typeface="Andalus"/>
              </a:rPr>
              <a:t>á</a:t>
            </a:r>
            <a:r>
              <a:rPr lang="en-US" altLang="cs-CZ" sz="1200" b="1" i="1">
                <a:latin typeface="Calibri" panose="020F0502020204030204" pitchFamily="34" charset="0"/>
                <a:ea typeface="Andalus"/>
                <a:cs typeface="Andalus"/>
              </a:rPr>
              <a:t>ln</a:t>
            </a:r>
            <a:r>
              <a:rPr lang="cs-CZ" altLang="cs-CZ" sz="1200" b="1" i="1">
                <a:latin typeface="Calibri" panose="020F0502020204030204" pitchFamily="34" charset="0"/>
                <a:ea typeface="Andalus"/>
                <a:cs typeface="Andalus"/>
              </a:rPr>
              <a:t>í modelování</a:t>
            </a:r>
            <a:endParaRPr lang="en-US" altLang="cs-CZ" sz="1200" b="1" i="1">
              <a:latin typeface="Calibri" panose="020F0502020204030204" pitchFamily="34" charset="0"/>
              <a:ea typeface="Andalus"/>
              <a:cs typeface="Andalus"/>
            </a:endParaRPr>
          </a:p>
        </p:txBody>
      </p:sp>
      <p:sp>
        <p:nvSpPr>
          <p:cNvPr id="6" name="Nadpis 1">
            <a:extLst>
              <a:ext uri="{FF2B5EF4-FFF2-40B4-BE49-F238E27FC236}">
                <a16:creationId xmlns:a16="http://schemas.microsoft.com/office/drawing/2014/main" id="{400C5AAC-DE36-4AA8-8060-726373500778}"/>
              </a:ext>
            </a:extLst>
          </p:cNvPr>
          <p:cNvSpPr txBox="1">
            <a:spLocks/>
          </p:cNvSpPr>
          <p:nvPr/>
        </p:nvSpPr>
        <p:spPr>
          <a:xfrm>
            <a:off x="199799" y="-375444"/>
            <a:ext cx="8229600" cy="11430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cs-CZ" sz="4000" b="1" dirty="0"/>
              <a:t>Retence a ztráta</a:t>
            </a:r>
            <a:r>
              <a:rPr lang="cs-CZ" sz="2000" b="1" dirty="0">
                <a:solidFill>
                  <a:schemeClr val="bg1">
                    <a:lumMod val="50000"/>
                  </a:schemeClr>
                </a:solidFill>
              </a:rPr>
              <a:t> epigenetického znaku</a:t>
            </a:r>
            <a:endParaRPr lang="cs-CZ" sz="4000" b="1" dirty="0">
              <a:solidFill>
                <a:schemeClr val="bg1">
                  <a:lumMod val="50000"/>
                </a:schemeClr>
              </a:solidFill>
            </a:endParaRPr>
          </a:p>
        </p:txBody>
      </p:sp>
      <p:sp>
        <p:nvSpPr>
          <p:cNvPr id="5" name="Obdélník 4">
            <a:extLst>
              <a:ext uri="{FF2B5EF4-FFF2-40B4-BE49-F238E27FC236}">
                <a16:creationId xmlns:a16="http://schemas.microsoft.com/office/drawing/2014/main" id="{64A98FFC-2F84-42B6-8607-A274DC79C15B}"/>
              </a:ext>
            </a:extLst>
          </p:cNvPr>
          <p:cNvSpPr/>
          <p:nvPr/>
        </p:nvSpPr>
        <p:spPr>
          <a:xfrm>
            <a:off x="1370693" y="414080"/>
            <a:ext cx="8856663" cy="6247864"/>
          </a:xfrm>
          <a:prstGeom prst="rect">
            <a:avLst/>
          </a:prstGeom>
          <a:solidFill>
            <a:srgbClr val="FFFFCC"/>
          </a:solidFill>
          <a:ln>
            <a:solidFill>
              <a:srgbClr val="996633"/>
            </a:solidFill>
          </a:ln>
          <a:effectLst>
            <a:outerShdw blurRad="50800" dist="38100" dir="2700000" algn="tl" rotWithShape="0">
              <a:prstClr val="black">
                <a:alpha val="40000"/>
              </a:prstClr>
            </a:outerShdw>
          </a:effectLst>
        </p:spPr>
        <p:txBody>
          <a:bodyPr>
            <a:spAutoFit/>
          </a:bodyPr>
          <a:lstStyle/>
          <a:p>
            <a:pPr eaLnBrk="1" hangingPunct="1">
              <a:defRPr/>
            </a:pPr>
            <a:endParaRPr lang="cs-CZ" sz="2000" i="1" dirty="0"/>
          </a:p>
          <a:p>
            <a:pPr eaLnBrk="1" hangingPunct="1">
              <a:defRPr/>
            </a:pPr>
            <a:r>
              <a:rPr lang="cs-CZ" sz="2000" i="1" dirty="0"/>
              <a:t>Buněčné mechanismy umožňují souběžný přenos některých epigenetických znaků. Během replikace pracují DNA polymerázy na vedoucích i vedených vláknech a jsou spojovány faktorem PCNA (</a:t>
            </a:r>
            <a:r>
              <a:rPr lang="cs-CZ" sz="2000" i="1" dirty="0" err="1"/>
              <a:t>proliferating</a:t>
            </a:r>
            <a:r>
              <a:rPr lang="cs-CZ" sz="2000" i="1" dirty="0"/>
              <a:t> cell </a:t>
            </a:r>
            <a:r>
              <a:rPr lang="cs-CZ" sz="2000" i="1" dirty="0" err="1"/>
              <a:t>nuclear</a:t>
            </a:r>
            <a:r>
              <a:rPr lang="cs-CZ" sz="2000" i="1" dirty="0"/>
              <a:t> antigen), který je dáván do souvislostí se vznikem imprintingu a interakce mezi vlákny, která je nutná pro správnost epigenetického znaku. Práce týkající se věrnosti kopie znaku daného modifikací histonů naznačují, že nové histony jsou postaveny na základě starých a nové i staré jsou pak rozřazovány mezi </a:t>
            </a:r>
            <a:r>
              <a:rPr lang="cs-CZ" sz="2000" i="1" dirty="0" err="1"/>
              <a:t>dceřinná</a:t>
            </a:r>
            <a:r>
              <a:rPr lang="cs-CZ" sz="2000" i="1" dirty="0"/>
              <a:t> vlákna DNA.  Některé oblasti,  jako jsou centromerické satelity, odolávají </a:t>
            </a:r>
            <a:r>
              <a:rPr lang="cs-CZ" sz="2000" i="1" dirty="0" err="1"/>
              <a:t>demetylaci</a:t>
            </a:r>
            <a:r>
              <a:rPr lang="cs-CZ" sz="2000" i="1" dirty="0"/>
              <a:t>, přičemž mechanismy této rezistence nejsou známy.</a:t>
            </a:r>
          </a:p>
          <a:p>
            <a:pPr eaLnBrk="1" hangingPunct="1">
              <a:defRPr/>
            </a:pPr>
            <a:endParaRPr lang="cs-CZ" sz="2000" i="1" dirty="0"/>
          </a:p>
          <a:p>
            <a:pPr eaLnBrk="1" hangingPunct="1">
              <a:defRPr/>
            </a:pPr>
            <a:r>
              <a:rPr lang="cs-CZ" sz="2000" i="1" dirty="0"/>
              <a:t>Množství mutací na gen o délce 100 </a:t>
            </a:r>
            <a:r>
              <a:rPr lang="cs-CZ" sz="2000" i="1" dirty="0" err="1"/>
              <a:t>bazí</a:t>
            </a:r>
            <a:r>
              <a:rPr lang="cs-CZ" sz="2000" i="1" dirty="0"/>
              <a:t> je odhadováno na 10</a:t>
            </a:r>
            <a:r>
              <a:rPr lang="cs-CZ" sz="2000" i="1" baseline="30000" dirty="0"/>
              <a:t>−7 </a:t>
            </a:r>
            <a:r>
              <a:rPr lang="cs-CZ" sz="2000" i="1" dirty="0"/>
              <a:t>za generaci, zatímco </a:t>
            </a:r>
            <a:r>
              <a:rPr lang="cs-CZ" sz="2000" i="1" dirty="0" err="1"/>
              <a:t>epigeny</a:t>
            </a:r>
            <a:r>
              <a:rPr lang="cs-CZ" sz="2000" i="1" dirty="0"/>
              <a:t> mohou “mutovat” několikrát za generaci, nebo mohou být naopak po řadu generací stabilní. To vede k otázkám: „mohou změny frekvence </a:t>
            </a:r>
            <a:r>
              <a:rPr lang="cs-CZ" sz="2000" i="1" dirty="0" err="1"/>
              <a:t>epigenu</a:t>
            </a:r>
            <a:r>
              <a:rPr lang="cs-CZ" sz="2000" i="1" dirty="0"/>
              <a:t> způsobovat evoluci?“ Rychlý ústup epigenetický účinků na fenotyp (trvající méně než tři generace) může vysvětlit reziduální variace fenotypů po zohlednění genotypu i prostředí. Odlišit tyto krátkodobé účinky od účinků mateřského prostředí v časném ontogenetickém období je ovšem v dané fázi nemožné.</a:t>
            </a:r>
          </a:p>
          <a:p>
            <a:pPr eaLnBrk="1" hangingPunct="1">
              <a:defRPr/>
            </a:pPr>
            <a:endParaRPr lang="cs-CZ" sz="2000" i="1"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3">
            <a:extLst>
              <a:ext uri="{FF2B5EF4-FFF2-40B4-BE49-F238E27FC236}">
                <a16:creationId xmlns:a16="http://schemas.microsoft.com/office/drawing/2014/main" id="{704962B0-5DC7-40C1-9E8C-6BBEC7D1860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93951" y="1662113"/>
            <a:ext cx="4183063" cy="4102100"/>
          </a:xfrm>
          <a:noFill/>
        </p:spPr>
      </p:pic>
      <p:sp>
        <p:nvSpPr>
          <p:cNvPr id="74758" name="AutoShape 6">
            <a:extLst>
              <a:ext uri="{FF2B5EF4-FFF2-40B4-BE49-F238E27FC236}">
                <a16:creationId xmlns:a16="http://schemas.microsoft.com/office/drawing/2014/main" id="{65B3BDA1-67E6-4610-82D5-E372F1EF9C63}"/>
              </a:ext>
            </a:extLst>
          </p:cNvPr>
          <p:cNvSpPr>
            <a:spLocks noChangeArrowheads="1"/>
          </p:cNvSpPr>
          <p:nvPr/>
        </p:nvSpPr>
        <p:spPr bwMode="auto">
          <a:xfrm>
            <a:off x="2252664" y="1933576"/>
            <a:ext cx="7329487" cy="2041525"/>
          </a:xfrm>
          <a:prstGeom prst="roundRect">
            <a:avLst>
              <a:gd name="adj" fmla="val 16667"/>
            </a:avLst>
          </a:prstGeom>
          <a:solidFill>
            <a:schemeClr val="accent4">
              <a:lumMod val="75000"/>
            </a:schemeClr>
          </a:soli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cs-CZ" altLang="cs-CZ" sz="4400" b="1" dirty="0"/>
              <a:t>Je obezita genetická?</a:t>
            </a:r>
          </a:p>
        </p:txBody>
      </p:sp>
      <p:sp>
        <p:nvSpPr>
          <p:cNvPr id="57348" name="Rectangle 2">
            <a:extLst>
              <a:ext uri="{FF2B5EF4-FFF2-40B4-BE49-F238E27FC236}">
                <a16:creationId xmlns:a16="http://schemas.microsoft.com/office/drawing/2014/main" id="{CCB2E96E-E3EF-41E0-B23E-6CC5A4F02818}"/>
              </a:ext>
            </a:extLst>
          </p:cNvPr>
          <p:cNvSpPr txBox="1">
            <a:spLocks noChangeArrowheads="1"/>
          </p:cNvSpPr>
          <p:nvPr/>
        </p:nvSpPr>
        <p:spPr bwMode="auto">
          <a:xfrm>
            <a:off x="-1" y="-12700"/>
            <a:ext cx="12135853" cy="885825"/>
          </a:xfrm>
          <a:prstGeom prst="rect">
            <a:avLst/>
          </a:prstGeom>
          <a:solidFill>
            <a:schemeClr val="bg2"/>
          </a:solidFill>
          <a:ln>
            <a:noFill/>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cs-CZ" altLang="cs-CZ" b="1">
                <a:solidFill>
                  <a:schemeClr val="tx2"/>
                </a:solidFill>
              </a:rPr>
              <a:t>OBEZITA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4758"/>
                                        </p:tgtEl>
                                        <p:attrNameLst>
                                          <p:attrName>style.visibility</p:attrName>
                                        </p:attrNameLst>
                                      </p:cBhvr>
                                      <p:to>
                                        <p:strVal val="visible"/>
                                      </p:to>
                                    </p:set>
                                    <p:anim calcmode="lin" valueType="num">
                                      <p:cBhvr additive="base">
                                        <p:cTn id="7" dur="500" fill="hold"/>
                                        <p:tgtEl>
                                          <p:spTgt spid="74758"/>
                                        </p:tgtEl>
                                        <p:attrNameLst>
                                          <p:attrName>ppt_x</p:attrName>
                                        </p:attrNameLst>
                                      </p:cBhvr>
                                      <p:tavLst>
                                        <p:tav tm="0">
                                          <p:val>
                                            <p:strVal val="#ppt_x"/>
                                          </p:val>
                                        </p:tav>
                                        <p:tav tm="100000">
                                          <p:val>
                                            <p:strVal val="#ppt_x"/>
                                          </p:val>
                                        </p:tav>
                                      </p:tavLst>
                                    </p:anim>
                                    <p:anim calcmode="lin" valueType="num">
                                      <p:cBhvr additive="base">
                                        <p:cTn id="8" dur="500" fill="hold"/>
                                        <p:tgtEl>
                                          <p:spTgt spid="747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a:extLst>
              <a:ext uri="{FF2B5EF4-FFF2-40B4-BE49-F238E27FC236}">
                <a16:creationId xmlns:a16="http://schemas.microsoft.com/office/drawing/2014/main" id="{5B00AC5C-E694-4AF1-8C3A-172D6E05E170}"/>
              </a:ext>
            </a:extLst>
          </p:cNvPr>
          <p:cNvSpPr>
            <a:spLocks noGrp="1" noChangeArrowheads="1"/>
          </p:cNvSpPr>
          <p:nvPr>
            <p:ph idx="1"/>
          </p:nvPr>
        </p:nvSpPr>
        <p:spPr>
          <a:xfrm>
            <a:off x="3284538" y="1600201"/>
            <a:ext cx="6926262" cy="4525963"/>
          </a:xfrm>
        </p:spPr>
        <p:txBody>
          <a:bodyPr/>
          <a:lstStyle/>
          <a:p>
            <a:r>
              <a:rPr lang="cs-CZ" altLang="cs-CZ"/>
              <a:t>Argumenty proč ano: </a:t>
            </a:r>
          </a:p>
          <a:p>
            <a:pPr lvl="1"/>
            <a:r>
              <a:rPr lang="cs-CZ" altLang="cs-CZ"/>
              <a:t>Familiární agregace</a:t>
            </a:r>
          </a:p>
          <a:p>
            <a:pPr lvl="1"/>
            <a:r>
              <a:rPr lang="cs-CZ" altLang="cs-CZ"/>
              <a:t>Studie na dvojčatech (větší konkoradance výskytu obezity u MZ dvojčat než u DZ)</a:t>
            </a:r>
          </a:p>
          <a:p>
            <a:pPr lvl="1"/>
            <a:r>
              <a:rPr lang="cs-CZ" altLang="cs-CZ"/>
              <a:t>Velké rodinné studie (množství „statistických modelů“ konzistentních s genetickými vlivy</a:t>
            </a:r>
          </a:p>
          <a:p>
            <a:endParaRPr lang="cs-CZ" altLang="cs-CZ"/>
          </a:p>
          <a:p>
            <a:endParaRPr lang="cs-CZ" altLang="cs-CZ"/>
          </a:p>
        </p:txBody>
      </p:sp>
      <p:sp>
        <p:nvSpPr>
          <p:cNvPr id="79876" name="AutoShape 4">
            <a:extLst>
              <a:ext uri="{FF2B5EF4-FFF2-40B4-BE49-F238E27FC236}">
                <a16:creationId xmlns:a16="http://schemas.microsoft.com/office/drawing/2014/main" id="{2E0C4889-CA02-4966-9C40-E249771A84A5}"/>
              </a:ext>
            </a:extLst>
          </p:cNvPr>
          <p:cNvSpPr>
            <a:spLocks noChangeArrowheads="1"/>
          </p:cNvSpPr>
          <p:nvPr/>
        </p:nvSpPr>
        <p:spPr bwMode="auto">
          <a:xfrm>
            <a:off x="2576513" y="2666999"/>
            <a:ext cx="6985000" cy="2306053"/>
          </a:xfrm>
          <a:prstGeom prst="roundRect">
            <a:avLst>
              <a:gd name="adj" fmla="val 16667"/>
            </a:avLst>
          </a:prstGeom>
          <a:solidFill>
            <a:schemeClr val="accent4">
              <a:lumMod val="75000"/>
            </a:schemeClr>
          </a:soli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b="1" u="sng" dirty="0"/>
              <a:t>HERITABILITA OBEZITY</a:t>
            </a:r>
          </a:p>
          <a:p>
            <a:pPr eaLnBrk="1" hangingPunct="1"/>
            <a:endParaRPr lang="cs-CZ" altLang="cs-CZ" b="1" u="sng" dirty="0"/>
          </a:p>
          <a:p>
            <a:pPr eaLnBrk="1" hangingPunct="1"/>
            <a:r>
              <a:rPr lang="cs-CZ" altLang="cs-CZ" b="1" dirty="0"/>
              <a:t>Rodinné studie			30-50%</a:t>
            </a:r>
          </a:p>
          <a:p>
            <a:pPr eaLnBrk="1" hangingPunct="1"/>
            <a:r>
              <a:rPr lang="cs-CZ" altLang="cs-CZ" b="1" dirty="0"/>
              <a:t>Adopční studie			10-30%</a:t>
            </a:r>
          </a:p>
          <a:p>
            <a:pPr eaLnBrk="1" hangingPunct="1"/>
            <a:r>
              <a:rPr lang="cs-CZ" altLang="cs-CZ" b="1" dirty="0"/>
              <a:t>Studie na dvojčatech		50-90%</a:t>
            </a:r>
          </a:p>
        </p:txBody>
      </p:sp>
      <p:sp>
        <p:nvSpPr>
          <p:cNvPr id="58372" name="Rectangle 2">
            <a:extLst>
              <a:ext uri="{FF2B5EF4-FFF2-40B4-BE49-F238E27FC236}">
                <a16:creationId xmlns:a16="http://schemas.microsoft.com/office/drawing/2014/main" id="{2E542BC7-F0E7-48A9-8442-952A8E07929A}"/>
              </a:ext>
            </a:extLst>
          </p:cNvPr>
          <p:cNvSpPr txBox="1">
            <a:spLocks noChangeArrowheads="1"/>
          </p:cNvSpPr>
          <p:nvPr/>
        </p:nvSpPr>
        <p:spPr bwMode="auto">
          <a:xfrm>
            <a:off x="0" y="-12700"/>
            <a:ext cx="12192000" cy="885825"/>
          </a:xfrm>
          <a:prstGeom prst="rect">
            <a:avLst/>
          </a:prstGeom>
          <a:solidFill>
            <a:schemeClr val="bg2"/>
          </a:solidFill>
          <a:ln>
            <a:noFill/>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cs-CZ" altLang="cs-CZ" b="1">
                <a:solidFill>
                  <a:schemeClr val="tx2"/>
                </a:solidFill>
              </a:rPr>
              <a:t>GENETIKA OBEZITY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9876"/>
                                        </p:tgtEl>
                                        <p:attrNameLst>
                                          <p:attrName>style.visibility</p:attrName>
                                        </p:attrNameLst>
                                      </p:cBhvr>
                                      <p:to>
                                        <p:strVal val="visible"/>
                                      </p:to>
                                    </p:set>
                                    <p:anim calcmode="lin" valueType="num">
                                      <p:cBhvr>
                                        <p:cTn id="7" dur="500" fill="hold"/>
                                        <p:tgtEl>
                                          <p:spTgt spid="79876"/>
                                        </p:tgtEl>
                                        <p:attrNameLst>
                                          <p:attrName>ppt_w</p:attrName>
                                        </p:attrNameLst>
                                      </p:cBhvr>
                                      <p:tavLst>
                                        <p:tav tm="0">
                                          <p:val>
                                            <p:fltVal val="0"/>
                                          </p:val>
                                        </p:tav>
                                        <p:tav tm="100000">
                                          <p:val>
                                            <p:strVal val="#ppt_w"/>
                                          </p:val>
                                        </p:tav>
                                      </p:tavLst>
                                    </p:anim>
                                    <p:anim calcmode="lin" valueType="num">
                                      <p:cBhvr>
                                        <p:cTn id="8" dur="500" fill="hold"/>
                                        <p:tgtEl>
                                          <p:spTgt spid="79876"/>
                                        </p:tgtEl>
                                        <p:attrNameLst>
                                          <p:attrName>ppt_h</p:attrName>
                                        </p:attrNameLst>
                                      </p:cBhvr>
                                      <p:tavLst>
                                        <p:tav tm="0">
                                          <p:val>
                                            <p:fltVal val="0"/>
                                          </p:val>
                                        </p:tav>
                                        <p:tav tm="100000">
                                          <p:val>
                                            <p:strVal val="#ppt_h"/>
                                          </p:val>
                                        </p:tav>
                                      </p:tavLst>
                                    </p:anim>
                                    <p:animEffect transition="in" filter="fade">
                                      <p:cBhvr>
                                        <p:cTn id="9" dur="500"/>
                                        <p:tgtEl>
                                          <p:spTgt spid="798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img004">
            <a:extLst>
              <a:ext uri="{FF2B5EF4-FFF2-40B4-BE49-F238E27FC236}">
                <a16:creationId xmlns:a16="http://schemas.microsoft.com/office/drawing/2014/main" id="{BF6F1DEE-51E4-4C4C-A024-49924F72E4BE}"/>
              </a:ext>
            </a:extLst>
          </p:cNvPr>
          <p:cNvPicPr>
            <a:picLocks noChangeAspect="1" noChangeArrowheads="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1962151" y="1473201"/>
            <a:ext cx="3452813" cy="258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Picture 3" descr="Worm Research To Fight Obesity">
            <a:extLst>
              <a:ext uri="{FF2B5EF4-FFF2-40B4-BE49-F238E27FC236}">
                <a16:creationId xmlns:a16="http://schemas.microsoft.com/office/drawing/2014/main" id="{934F2B21-251A-448B-8259-FEDB06ED48D7}"/>
              </a:ext>
            </a:extLst>
          </p:cNvPr>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6640514" y="1425575"/>
            <a:ext cx="2605087" cy="260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5" descr="About 40 percent overweight!">
            <a:extLst>
              <a:ext uri="{FF2B5EF4-FFF2-40B4-BE49-F238E27FC236}">
                <a16:creationId xmlns:a16="http://schemas.microsoft.com/office/drawing/2014/main" id="{AA703577-AFC4-4266-A1D9-0DFACCCC21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8513" y="4143375"/>
            <a:ext cx="288290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Picture 6" descr="A typical obese cat... 28 pounds!">
            <a:extLst>
              <a:ext uri="{FF2B5EF4-FFF2-40B4-BE49-F238E27FC236}">
                <a16:creationId xmlns:a16="http://schemas.microsoft.com/office/drawing/2014/main" id="{21109BCA-7D4E-4978-9D3D-04446451CD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66114" y="4062413"/>
            <a:ext cx="1582737" cy="215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8" name="Picture 7" descr="People get too fat when they eat too much and don't get enough exercise.">
            <a:extLst>
              <a:ext uri="{FF2B5EF4-FFF2-40B4-BE49-F238E27FC236}">
                <a16:creationId xmlns:a16="http://schemas.microsoft.com/office/drawing/2014/main" id="{508CEA2A-D00F-4328-AFDA-2AD0C3CACD8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8776" y="4297363"/>
            <a:ext cx="2303463"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8" name="AutoShape 8">
            <a:extLst>
              <a:ext uri="{FF2B5EF4-FFF2-40B4-BE49-F238E27FC236}">
                <a16:creationId xmlns:a16="http://schemas.microsoft.com/office/drawing/2014/main" id="{A475096D-5A32-4DB7-B7CF-4D2E6E71D493}"/>
              </a:ext>
            </a:extLst>
          </p:cNvPr>
          <p:cNvSpPr>
            <a:spLocks noChangeArrowheads="1"/>
          </p:cNvSpPr>
          <p:nvPr/>
        </p:nvSpPr>
        <p:spPr bwMode="auto">
          <a:xfrm>
            <a:off x="3101976" y="2016125"/>
            <a:ext cx="5605463" cy="2357438"/>
          </a:xfrm>
          <a:prstGeom prst="roundRect">
            <a:avLst>
              <a:gd name="adj" fmla="val 16667"/>
            </a:avLst>
          </a:prstGeom>
          <a:solidFill>
            <a:schemeClr val="accent4">
              <a:lumMod val="75000"/>
            </a:schemeClr>
          </a:soli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cs-CZ" altLang="cs-CZ" sz="3200" b="1"/>
              <a:t>Je obezita dána kulturně –</a:t>
            </a:r>
          </a:p>
          <a:p>
            <a:pPr algn="ctr" eaLnBrk="1" hangingPunct="1"/>
            <a:r>
              <a:rPr lang="cs-CZ" altLang="cs-CZ" sz="3200" b="1"/>
              <a:t> stravovacími zvyklostmi? </a:t>
            </a:r>
          </a:p>
        </p:txBody>
      </p:sp>
      <p:sp>
        <p:nvSpPr>
          <p:cNvPr id="59400" name="Rectangle 2">
            <a:extLst>
              <a:ext uri="{FF2B5EF4-FFF2-40B4-BE49-F238E27FC236}">
                <a16:creationId xmlns:a16="http://schemas.microsoft.com/office/drawing/2014/main" id="{5C3695AE-13F2-4323-A4D3-C22BF1E9BE26}"/>
              </a:ext>
            </a:extLst>
          </p:cNvPr>
          <p:cNvSpPr txBox="1">
            <a:spLocks noChangeArrowheads="1"/>
          </p:cNvSpPr>
          <p:nvPr/>
        </p:nvSpPr>
        <p:spPr bwMode="auto">
          <a:xfrm>
            <a:off x="0" y="-36512"/>
            <a:ext cx="12192000" cy="885825"/>
          </a:xfrm>
          <a:prstGeom prst="rect">
            <a:avLst/>
          </a:prstGeom>
          <a:solidFill>
            <a:schemeClr val="bg2"/>
          </a:solidFill>
          <a:ln>
            <a:noFill/>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cs-CZ" altLang="cs-CZ" b="1">
                <a:solidFill>
                  <a:schemeClr val="tx2"/>
                </a:solidFill>
              </a:rPr>
              <a:t>GENETIKA OBEZITY – ARGUMENTY PROČ 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28"/>
                                        </p:tgtEl>
                                        <p:attrNameLst>
                                          <p:attrName>style.visibility</p:attrName>
                                        </p:attrNameLst>
                                      </p:cBhvr>
                                      <p:to>
                                        <p:strVal val="visible"/>
                                      </p:to>
                                    </p:set>
                                    <p:anim calcmode="lin" valueType="num">
                                      <p:cBhvr additive="base">
                                        <p:cTn id="7" dur="500" fill="hold"/>
                                        <p:tgtEl>
                                          <p:spTgt spid="81928"/>
                                        </p:tgtEl>
                                        <p:attrNameLst>
                                          <p:attrName>ppt_x</p:attrName>
                                        </p:attrNameLst>
                                      </p:cBhvr>
                                      <p:tavLst>
                                        <p:tav tm="0">
                                          <p:val>
                                            <p:strVal val="#ppt_x"/>
                                          </p:val>
                                        </p:tav>
                                        <p:tav tm="100000">
                                          <p:val>
                                            <p:strVal val="#ppt_x"/>
                                          </p:val>
                                        </p:tav>
                                      </p:tavLst>
                                    </p:anim>
                                    <p:anim calcmode="lin" valueType="num">
                                      <p:cBhvr additive="base">
                                        <p:cTn id="8" dur="500" fill="hold"/>
                                        <p:tgtEl>
                                          <p:spTgt spid="819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418" name="Object 3" descr="groupimage">
            <a:hlinkClick r:id="rId2"/>
            <a:extLst>
              <a:ext uri="{FF2B5EF4-FFF2-40B4-BE49-F238E27FC236}">
                <a16:creationId xmlns:a16="http://schemas.microsoft.com/office/drawing/2014/main" id="{AC4CAF0F-41AE-4A5B-99E1-33ABDA807831}"/>
              </a:ext>
            </a:extLst>
          </p:cNvPr>
          <p:cNvGraphicFramePr>
            <a:graphicFrameLocks noGrp="1" noChangeAspect="1"/>
          </p:cNvGraphicFramePr>
          <p:nvPr>
            <p:ph sz="quarter" idx="2"/>
          </p:nvPr>
        </p:nvGraphicFramePr>
        <p:xfrm>
          <a:off x="7424739" y="1600200"/>
          <a:ext cx="1533525" cy="2185988"/>
        </p:xfrm>
        <a:graphic>
          <a:graphicData uri="http://schemas.openxmlformats.org/presentationml/2006/ole">
            <mc:AlternateContent xmlns:mc="http://schemas.openxmlformats.org/markup-compatibility/2006">
              <mc:Choice xmlns:v="urn:schemas-microsoft-com:vml" Requires="v">
                <p:oleObj name="Bitmap Image" r:id="rId3" imgW="1924319" imgH="2742857" progId="Paint.Picture">
                  <p:embed/>
                </p:oleObj>
              </mc:Choice>
              <mc:Fallback>
                <p:oleObj name="Bitmap Image" r:id="rId3" imgW="1924319" imgH="2742857" progId="Paint.Picture">
                  <p:embed/>
                  <p:pic>
                    <p:nvPicPr>
                      <p:cNvPr id="60418" name="Object 3" descr="groupimage">
                        <a:hlinkClick r:id="rId2"/>
                        <a:extLst>
                          <a:ext uri="{FF2B5EF4-FFF2-40B4-BE49-F238E27FC236}">
                            <a16:creationId xmlns:a16="http://schemas.microsoft.com/office/drawing/2014/main" id="{AC4CAF0F-41AE-4A5B-99E1-33ABDA807831}"/>
                          </a:ext>
                        </a:extLst>
                      </p:cNvPr>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4739" y="1600200"/>
                        <a:ext cx="1533525" cy="2185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0419" name="Object 4">
            <a:extLst>
              <a:ext uri="{FF2B5EF4-FFF2-40B4-BE49-F238E27FC236}">
                <a16:creationId xmlns:a16="http://schemas.microsoft.com/office/drawing/2014/main" id="{A435D84C-5A64-4186-A2B6-251FAF8980E3}"/>
              </a:ext>
            </a:extLst>
          </p:cNvPr>
          <p:cNvGraphicFramePr>
            <a:graphicFrameLocks noGrp="1" noChangeAspect="1"/>
          </p:cNvGraphicFramePr>
          <p:nvPr>
            <p:ph sz="quarter" idx="3"/>
          </p:nvPr>
        </p:nvGraphicFramePr>
        <p:xfrm>
          <a:off x="7456489" y="3938589"/>
          <a:ext cx="1470025" cy="2187575"/>
        </p:xfrm>
        <a:graphic>
          <a:graphicData uri="http://schemas.openxmlformats.org/presentationml/2006/ole">
            <mc:AlternateContent xmlns:mc="http://schemas.openxmlformats.org/markup-compatibility/2006">
              <mc:Choice xmlns:v="urn:schemas-microsoft-com:vml" Requires="v">
                <p:oleObj name="Bitmap Image" r:id="rId5" imgW="1695687" imgH="2523810" progId="Paint.Picture">
                  <p:embed/>
                </p:oleObj>
              </mc:Choice>
              <mc:Fallback>
                <p:oleObj name="Bitmap Image" r:id="rId5" imgW="1695687" imgH="2523810" progId="Paint.Picture">
                  <p:embed/>
                  <p:pic>
                    <p:nvPicPr>
                      <p:cNvPr id="60419" name="Object 4">
                        <a:extLst>
                          <a:ext uri="{FF2B5EF4-FFF2-40B4-BE49-F238E27FC236}">
                            <a16:creationId xmlns:a16="http://schemas.microsoft.com/office/drawing/2014/main" id="{A435D84C-5A64-4186-A2B6-251FAF8980E3}"/>
                          </a:ext>
                        </a:extLst>
                      </p:cNvPr>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56489" y="3938589"/>
                        <a:ext cx="1470025" cy="218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4997" name="AutoShape 5">
            <a:extLst>
              <a:ext uri="{FF2B5EF4-FFF2-40B4-BE49-F238E27FC236}">
                <a16:creationId xmlns:a16="http://schemas.microsoft.com/office/drawing/2014/main" id="{0AEEEE46-8E1D-4A4F-A4F9-6D8E4AEA40C8}"/>
              </a:ext>
            </a:extLst>
          </p:cNvPr>
          <p:cNvSpPr>
            <a:spLocks noChangeArrowheads="1"/>
          </p:cNvSpPr>
          <p:nvPr/>
        </p:nvSpPr>
        <p:spPr bwMode="auto">
          <a:xfrm>
            <a:off x="1187116" y="2060575"/>
            <a:ext cx="4405647" cy="1081088"/>
          </a:xfrm>
          <a:prstGeom prst="roundRect">
            <a:avLst>
              <a:gd name="adj" fmla="val 16667"/>
            </a:avLst>
          </a:prstGeom>
          <a:solidFill>
            <a:schemeClr val="accent4">
              <a:lumMod val="75000"/>
            </a:schemeClr>
          </a:soli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cs-CZ" altLang="cs-CZ" b="1" dirty="0" err="1">
                <a:latin typeface="Times New Roman" panose="02020603050405020304" pitchFamily="18" charset="0"/>
              </a:rPr>
              <a:t>pleiotropní</a:t>
            </a:r>
            <a:r>
              <a:rPr lang="cs-CZ" altLang="cs-CZ" b="1" dirty="0">
                <a:latin typeface="Times New Roman" panose="02020603050405020304" pitchFamily="18" charset="0"/>
              </a:rPr>
              <a:t> syndromy s obezitou</a:t>
            </a:r>
          </a:p>
          <a:p>
            <a:pPr algn="ctr" eaLnBrk="1" hangingPunct="1"/>
            <a:endParaRPr lang="cs-CZ" altLang="cs-CZ" b="1" dirty="0">
              <a:latin typeface="Times New Roman" panose="02020603050405020304" pitchFamily="18" charset="0"/>
            </a:endParaRPr>
          </a:p>
        </p:txBody>
      </p:sp>
      <p:sp>
        <p:nvSpPr>
          <p:cNvPr id="84998" name="AutoShape 6">
            <a:extLst>
              <a:ext uri="{FF2B5EF4-FFF2-40B4-BE49-F238E27FC236}">
                <a16:creationId xmlns:a16="http://schemas.microsoft.com/office/drawing/2014/main" id="{021E6180-D0B9-4654-B069-11AE8CD070D7}"/>
              </a:ext>
            </a:extLst>
          </p:cNvPr>
          <p:cNvSpPr>
            <a:spLocks noChangeArrowheads="1"/>
          </p:cNvSpPr>
          <p:nvPr/>
        </p:nvSpPr>
        <p:spPr bwMode="auto">
          <a:xfrm>
            <a:off x="1187116" y="3429000"/>
            <a:ext cx="4405647" cy="1081088"/>
          </a:xfrm>
          <a:prstGeom prst="roundRect">
            <a:avLst>
              <a:gd name="adj" fmla="val 16667"/>
            </a:avLst>
          </a:prstGeom>
          <a:solidFill>
            <a:schemeClr val="accent4">
              <a:lumMod val="40000"/>
              <a:lumOff val="60000"/>
            </a:schemeClr>
          </a:soli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cs-CZ" altLang="cs-CZ" dirty="0"/>
              <a:t>„</a:t>
            </a:r>
            <a:r>
              <a:rPr lang="cs-CZ" altLang="cs-CZ" b="1" dirty="0" err="1">
                <a:latin typeface="Times New Roman" panose="02020603050405020304" pitchFamily="18" charset="0"/>
              </a:rPr>
              <a:t>monogenní</a:t>
            </a:r>
            <a:r>
              <a:rPr lang="cs-CZ" altLang="cs-CZ" b="1" dirty="0">
                <a:latin typeface="Times New Roman" panose="02020603050405020304" pitchFamily="18" charset="0"/>
              </a:rPr>
              <a:t>“ syndromy s obezitou</a:t>
            </a:r>
          </a:p>
          <a:p>
            <a:pPr algn="ctr" eaLnBrk="1" hangingPunct="1"/>
            <a:endParaRPr lang="cs-CZ" altLang="cs-CZ" b="1" dirty="0">
              <a:latin typeface="Times New Roman" panose="02020603050405020304" pitchFamily="18" charset="0"/>
            </a:endParaRPr>
          </a:p>
          <a:p>
            <a:pPr algn="ctr" eaLnBrk="1" hangingPunct="1"/>
            <a:endParaRPr lang="cs-CZ" altLang="cs-CZ" b="1" dirty="0">
              <a:latin typeface="Times New Roman" panose="02020603050405020304" pitchFamily="18" charset="0"/>
            </a:endParaRPr>
          </a:p>
        </p:txBody>
      </p:sp>
      <p:sp>
        <p:nvSpPr>
          <p:cNvPr id="84999" name="AutoShape 7">
            <a:extLst>
              <a:ext uri="{FF2B5EF4-FFF2-40B4-BE49-F238E27FC236}">
                <a16:creationId xmlns:a16="http://schemas.microsoft.com/office/drawing/2014/main" id="{798B8885-1C41-4AB5-B5AF-D8D8D4C6F101}"/>
              </a:ext>
            </a:extLst>
          </p:cNvPr>
          <p:cNvSpPr>
            <a:spLocks noChangeArrowheads="1"/>
          </p:cNvSpPr>
          <p:nvPr/>
        </p:nvSpPr>
        <p:spPr bwMode="auto">
          <a:xfrm>
            <a:off x="1187116" y="4724400"/>
            <a:ext cx="4405647" cy="1081088"/>
          </a:xfrm>
          <a:prstGeom prst="roundRect">
            <a:avLst>
              <a:gd name="adj" fmla="val 16667"/>
            </a:avLst>
          </a:prstGeom>
          <a:solidFill>
            <a:schemeClr val="accent4"/>
          </a:soli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b="1">
                <a:latin typeface="Times New Roman" panose="02020603050405020304" pitchFamily="18" charset="0"/>
              </a:rPr>
              <a:t>polygenní komplexní syndromy</a:t>
            </a:r>
          </a:p>
          <a:p>
            <a:pPr eaLnBrk="1" hangingPunct="1"/>
            <a:endParaRPr lang="cs-CZ" altLang="cs-CZ" b="1">
              <a:latin typeface="Times New Roman" panose="02020603050405020304" pitchFamily="18" charset="0"/>
            </a:endParaRPr>
          </a:p>
          <a:p>
            <a:pPr eaLnBrk="1" hangingPunct="1"/>
            <a:endParaRPr lang="cs-CZ" altLang="cs-CZ" b="1">
              <a:latin typeface="Times New Roman" panose="02020603050405020304" pitchFamily="18" charset="0"/>
            </a:endParaRPr>
          </a:p>
        </p:txBody>
      </p:sp>
      <p:sp>
        <p:nvSpPr>
          <p:cNvPr id="85000" name="AutoShape 8">
            <a:extLst>
              <a:ext uri="{FF2B5EF4-FFF2-40B4-BE49-F238E27FC236}">
                <a16:creationId xmlns:a16="http://schemas.microsoft.com/office/drawing/2014/main" id="{3462838E-AB91-4647-9D02-3A791532857E}"/>
              </a:ext>
            </a:extLst>
          </p:cNvPr>
          <p:cNvSpPr>
            <a:spLocks noChangeArrowheads="1"/>
          </p:cNvSpPr>
          <p:nvPr/>
        </p:nvSpPr>
        <p:spPr bwMode="auto">
          <a:xfrm>
            <a:off x="4333875" y="1204914"/>
            <a:ext cx="3671888" cy="790575"/>
          </a:xfrm>
          <a:prstGeom prst="curvedDownArrow">
            <a:avLst>
              <a:gd name="adj1" fmla="val 92892"/>
              <a:gd name="adj2" fmla="val 185783"/>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p>
        </p:txBody>
      </p:sp>
      <p:sp>
        <p:nvSpPr>
          <p:cNvPr id="85001" name="AutoShape 9">
            <a:extLst>
              <a:ext uri="{FF2B5EF4-FFF2-40B4-BE49-F238E27FC236}">
                <a16:creationId xmlns:a16="http://schemas.microsoft.com/office/drawing/2014/main" id="{C5E7166E-D3C7-4909-8C0E-1C6A6FE04853}"/>
              </a:ext>
            </a:extLst>
          </p:cNvPr>
          <p:cNvSpPr>
            <a:spLocks noChangeArrowheads="1"/>
          </p:cNvSpPr>
          <p:nvPr/>
        </p:nvSpPr>
        <p:spPr bwMode="auto">
          <a:xfrm rot="20843295">
            <a:off x="5203825" y="2768600"/>
            <a:ext cx="2592388" cy="647700"/>
          </a:xfrm>
          <a:prstGeom prst="rightArrow">
            <a:avLst>
              <a:gd name="adj1" fmla="val 50000"/>
              <a:gd name="adj2" fmla="val 10000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p>
        </p:txBody>
      </p:sp>
      <p:sp>
        <p:nvSpPr>
          <p:cNvPr id="85002" name="AutoShape 10">
            <a:extLst>
              <a:ext uri="{FF2B5EF4-FFF2-40B4-BE49-F238E27FC236}">
                <a16:creationId xmlns:a16="http://schemas.microsoft.com/office/drawing/2014/main" id="{139CD288-B714-4288-BD8D-CD9C0B703DC7}"/>
              </a:ext>
            </a:extLst>
          </p:cNvPr>
          <p:cNvSpPr>
            <a:spLocks noChangeArrowheads="1"/>
          </p:cNvSpPr>
          <p:nvPr/>
        </p:nvSpPr>
        <p:spPr bwMode="auto">
          <a:xfrm rot="18456837">
            <a:off x="5023644" y="4179094"/>
            <a:ext cx="2808288" cy="431800"/>
          </a:xfrm>
          <a:prstGeom prst="rightArrow">
            <a:avLst>
              <a:gd name="adj1" fmla="val 50000"/>
              <a:gd name="adj2" fmla="val 16259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p>
        </p:txBody>
      </p:sp>
      <p:sp>
        <p:nvSpPr>
          <p:cNvPr id="60426" name="Rectangle 2">
            <a:extLst>
              <a:ext uri="{FF2B5EF4-FFF2-40B4-BE49-F238E27FC236}">
                <a16:creationId xmlns:a16="http://schemas.microsoft.com/office/drawing/2014/main" id="{F0D2DBE6-84EC-4104-AA4F-8C66D263A5C7}"/>
              </a:ext>
            </a:extLst>
          </p:cNvPr>
          <p:cNvSpPr txBox="1">
            <a:spLocks noChangeArrowheads="1"/>
          </p:cNvSpPr>
          <p:nvPr/>
        </p:nvSpPr>
        <p:spPr bwMode="auto">
          <a:xfrm>
            <a:off x="0" y="-12700"/>
            <a:ext cx="12127832" cy="885825"/>
          </a:xfrm>
          <a:prstGeom prst="rect">
            <a:avLst/>
          </a:prstGeom>
          <a:solidFill>
            <a:schemeClr val="bg2"/>
          </a:solidFill>
          <a:ln>
            <a:noFill/>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cs-CZ" altLang="cs-CZ" b="1">
                <a:solidFill>
                  <a:schemeClr val="tx2"/>
                </a:solidFill>
              </a:rPr>
              <a:t>KLASIFIKACE SYNDROMŮ S OBEZITOU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4997"/>
                                        </p:tgtEl>
                                        <p:attrNameLst>
                                          <p:attrName>style.visibility</p:attrName>
                                        </p:attrNameLst>
                                      </p:cBhvr>
                                      <p:to>
                                        <p:strVal val="visible"/>
                                      </p:to>
                                    </p:set>
                                    <p:anim calcmode="lin" valueType="num">
                                      <p:cBhvr>
                                        <p:cTn id="7" dur="500" fill="hold"/>
                                        <p:tgtEl>
                                          <p:spTgt spid="84997"/>
                                        </p:tgtEl>
                                        <p:attrNameLst>
                                          <p:attrName>ppt_w</p:attrName>
                                        </p:attrNameLst>
                                      </p:cBhvr>
                                      <p:tavLst>
                                        <p:tav tm="0">
                                          <p:val>
                                            <p:fltVal val="0"/>
                                          </p:val>
                                        </p:tav>
                                        <p:tav tm="100000">
                                          <p:val>
                                            <p:strVal val="#ppt_w"/>
                                          </p:val>
                                        </p:tav>
                                      </p:tavLst>
                                    </p:anim>
                                    <p:anim calcmode="lin" valueType="num">
                                      <p:cBhvr>
                                        <p:cTn id="8" dur="500" fill="hold"/>
                                        <p:tgtEl>
                                          <p:spTgt spid="84997"/>
                                        </p:tgtEl>
                                        <p:attrNameLst>
                                          <p:attrName>ppt_h</p:attrName>
                                        </p:attrNameLst>
                                      </p:cBhvr>
                                      <p:tavLst>
                                        <p:tav tm="0">
                                          <p:val>
                                            <p:fltVal val="0"/>
                                          </p:val>
                                        </p:tav>
                                        <p:tav tm="100000">
                                          <p:val>
                                            <p:strVal val="#ppt_h"/>
                                          </p:val>
                                        </p:tav>
                                      </p:tavLst>
                                    </p:anim>
                                    <p:animEffect transition="in" filter="fade">
                                      <p:cBhvr>
                                        <p:cTn id="9" dur="500"/>
                                        <p:tgtEl>
                                          <p:spTgt spid="84997"/>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85000"/>
                                        </p:tgtEl>
                                        <p:attrNameLst>
                                          <p:attrName>style.visibility</p:attrName>
                                        </p:attrNameLst>
                                      </p:cBhvr>
                                      <p:to>
                                        <p:strVal val="visible"/>
                                      </p:to>
                                    </p:set>
                                    <p:anim calcmode="lin" valueType="num">
                                      <p:cBhvr>
                                        <p:cTn id="12" dur="500" fill="hold"/>
                                        <p:tgtEl>
                                          <p:spTgt spid="85000"/>
                                        </p:tgtEl>
                                        <p:attrNameLst>
                                          <p:attrName>ppt_w</p:attrName>
                                        </p:attrNameLst>
                                      </p:cBhvr>
                                      <p:tavLst>
                                        <p:tav tm="0">
                                          <p:val>
                                            <p:fltVal val="0"/>
                                          </p:val>
                                        </p:tav>
                                        <p:tav tm="100000">
                                          <p:val>
                                            <p:strVal val="#ppt_w"/>
                                          </p:val>
                                        </p:tav>
                                      </p:tavLst>
                                    </p:anim>
                                    <p:anim calcmode="lin" valueType="num">
                                      <p:cBhvr>
                                        <p:cTn id="13" dur="500" fill="hold"/>
                                        <p:tgtEl>
                                          <p:spTgt spid="85000"/>
                                        </p:tgtEl>
                                        <p:attrNameLst>
                                          <p:attrName>ppt_h</p:attrName>
                                        </p:attrNameLst>
                                      </p:cBhvr>
                                      <p:tavLst>
                                        <p:tav tm="0">
                                          <p:val>
                                            <p:fltVal val="0"/>
                                          </p:val>
                                        </p:tav>
                                        <p:tav tm="100000">
                                          <p:val>
                                            <p:strVal val="#ppt_h"/>
                                          </p:val>
                                        </p:tav>
                                      </p:tavLst>
                                    </p:anim>
                                    <p:animEffect transition="in" filter="fade">
                                      <p:cBhvr>
                                        <p:cTn id="14" dur="500"/>
                                        <p:tgtEl>
                                          <p:spTgt spid="8500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84998"/>
                                        </p:tgtEl>
                                        <p:attrNameLst>
                                          <p:attrName>style.visibility</p:attrName>
                                        </p:attrNameLst>
                                      </p:cBhvr>
                                      <p:to>
                                        <p:strVal val="visible"/>
                                      </p:to>
                                    </p:set>
                                    <p:anim calcmode="lin" valueType="num">
                                      <p:cBhvr>
                                        <p:cTn id="19" dur="500" fill="hold"/>
                                        <p:tgtEl>
                                          <p:spTgt spid="84998"/>
                                        </p:tgtEl>
                                        <p:attrNameLst>
                                          <p:attrName>ppt_w</p:attrName>
                                        </p:attrNameLst>
                                      </p:cBhvr>
                                      <p:tavLst>
                                        <p:tav tm="0">
                                          <p:val>
                                            <p:fltVal val="0"/>
                                          </p:val>
                                        </p:tav>
                                        <p:tav tm="100000">
                                          <p:val>
                                            <p:strVal val="#ppt_w"/>
                                          </p:val>
                                        </p:tav>
                                      </p:tavLst>
                                    </p:anim>
                                    <p:anim calcmode="lin" valueType="num">
                                      <p:cBhvr>
                                        <p:cTn id="20" dur="500" fill="hold"/>
                                        <p:tgtEl>
                                          <p:spTgt spid="84998"/>
                                        </p:tgtEl>
                                        <p:attrNameLst>
                                          <p:attrName>ppt_h</p:attrName>
                                        </p:attrNameLst>
                                      </p:cBhvr>
                                      <p:tavLst>
                                        <p:tav tm="0">
                                          <p:val>
                                            <p:fltVal val="0"/>
                                          </p:val>
                                        </p:tav>
                                        <p:tav tm="100000">
                                          <p:val>
                                            <p:strVal val="#ppt_h"/>
                                          </p:val>
                                        </p:tav>
                                      </p:tavLst>
                                    </p:anim>
                                    <p:animEffect transition="in" filter="fade">
                                      <p:cBhvr>
                                        <p:cTn id="21" dur="500"/>
                                        <p:tgtEl>
                                          <p:spTgt spid="84998"/>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85001"/>
                                        </p:tgtEl>
                                        <p:attrNameLst>
                                          <p:attrName>style.visibility</p:attrName>
                                        </p:attrNameLst>
                                      </p:cBhvr>
                                      <p:to>
                                        <p:strVal val="visible"/>
                                      </p:to>
                                    </p:set>
                                    <p:anim calcmode="lin" valueType="num">
                                      <p:cBhvr>
                                        <p:cTn id="24" dur="500" fill="hold"/>
                                        <p:tgtEl>
                                          <p:spTgt spid="85001"/>
                                        </p:tgtEl>
                                        <p:attrNameLst>
                                          <p:attrName>ppt_w</p:attrName>
                                        </p:attrNameLst>
                                      </p:cBhvr>
                                      <p:tavLst>
                                        <p:tav tm="0">
                                          <p:val>
                                            <p:fltVal val="0"/>
                                          </p:val>
                                        </p:tav>
                                        <p:tav tm="100000">
                                          <p:val>
                                            <p:strVal val="#ppt_w"/>
                                          </p:val>
                                        </p:tav>
                                      </p:tavLst>
                                    </p:anim>
                                    <p:anim calcmode="lin" valueType="num">
                                      <p:cBhvr>
                                        <p:cTn id="25" dur="500" fill="hold"/>
                                        <p:tgtEl>
                                          <p:spTgt spid="85001"/>
                                        </p:tgtEl>
                                        <p:attrNameLst>
                                          <p:attrName>ppt_h</p:attrName>
                                        </p:attrNameLst>
                                      </p:cBhvr>
                                      <p:tavLst>
                                        <p:tav tm="0">
                                          <p:val>
                                            <p:fltVal val="0"/>
                                          </p:val>
                                        </p:tav>
                                        <p:tav tm="100000">
                                          <p:val>
                                            <p:strVal val="#ppt_h"/>
                                          </p:val>
                                        </p:tav>
                                      </p:tavLst>
                                    </p:anim>
                                    <p:animEffect transition="in" filter="fade">
                                      <p:cBhvr>
                                        <p:cTn id="26" dur="500"/>
                                        <p:tgtEl>
                                          <p:spTgt spid="8500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84999"/>
                                        </p:tgtEl>
                                        <p:attrNameLst>
                                          <p:attrName>style.visibility</p:attrName>
                                        </p:attrNameLst>
                                      </p:cBhvr>
                                      <p:to>
                                        <p:strVal val="visible"/>
                                      </p:to>
                                    </p:set>
                                    <p:anim calcmode="lin" valueType="num">
                                      <p:cBhvr>
                                        <p:cTn id="31" dur="500" fill="hold"/>
                                        <p:tgtEl>
                                          <p:spTgt spid="84999"/>
                                        </p:tgtEl>
                                        <p:attrNameLst>
                                          <p:attrName>ppt_w</p:attrName>
                                        </p:attrNameLst>
                                      </p:cBhvr>
                                      <p:tavLst>
                                        <p:tav tm="0">
                                          <p:val>
                                            <p:fltVal val="0"/>
                                          </p:val>
                                        </p:tav>
                                        <p:tav tm="100000">
                                          <p:val>
                                            <p:strVal val="#ppt_w"/>
                                          </p:val>
                                        </p:tav>
                                      </p:tavLst>
                                    </p:anim>
                                    <p:anim calcmode="lin" valueType="num">
                                      <p:cBhvr>
                                        <p:cTn id="32" dur="500" fill="hold"/>
                                        <p:tgtEl>
                                          <p:spTgt spid="84999"/>
                                        </p:tgtEl>
                                        <p:attrNameLst>
                                          <p:attrName>ppt_h</p:attrName>
                                        </p:attrNameLst>
                                      </p:cBhvr>
                                      <p:tavLst>
                                        <p:tav tm="0">
                                          <p:val>
                                            <p:fltVal val="0"/>
                                          </p:val>
                                        </p:tav>
                                        <p:tav tm="100000">
                                          <p:val>
                                            <p:strVal val="#ppt_h"/>
                                          </p:val>
                                        </p:tav>
                                      </p:tavLst>
                                    </p:anim>
                                    <p:animEffect transition="in" filter="fade">
                                      <p:cBhvr>
                                        <p:cTn id="33" dur="500"/>
                                        <p:tgtEl>
                                          <p:spTgt spid="84999"/>
                                        </p:tgtEl>
                                      </p:cBhvr>
                                    </p:animEffect>
                                  </p:childTnLst>
                                </p:cTn>
                              </p:par>
                              <p:par>
                                <p:cTn id="34" presetID="53" presetClass="entr" presetSubtype="0" fill="hold" grpId="0" nodeType="withEffect">
                                  <p:stCondLst>
                                    <p:cond delay="0"/>
                                  </p:stCondLst>
                                  <p:childTnLst>
                                    <p:set>
                                      <p:cBhvr>
                                        <p:cTn id="35" dur="1" fill="hold">
                                          <p:stCondLst>
                                            <p:cond delay="0"/>
                                          </p:stCondLst>
                                        </p:cTn>
                                        <p:tgtEl>
                                          <p:spTgt spid="85002"/>
                                        </p:tgtEl>
                                        <p:attrNameLst>
                                          <p:attrName>style.visibility</p:attrName>
                                        </p:attrNameLst>
                                      </p:cBhvr>
                                      <p:to>
                                        <p:strVal val="visible"/>
                                      </p:to>
                                    </p:set>
                                    <p:anim calcmode="lin" valueType="num">
                                      <p:cBhvr>
                                        <p:cTn id="36" dur="500" fill="hold"/>
                                        <p:tgtEl>
                                          <p:spTgt spid="85002"/>
                                        </p:tgtEl>
                                        <p:attrNameLst>
                                          <p:attrName>ppt_w</p:attrName>
                                        </p:attrNameLst>
                                      </p:cBhvr>
                                      <p:tavLst>
                                        <p:tav tm="0">
                                          <p:val>
                                            <p:fltVal val="0"/>
                                          </p:val>
                                        </p:tav>
                                        <p:tav tm="100000">
                                          <p:val>
                                            <p:strVal val="#ppt_w"/>
                                          </p:val>
                                        </p:tav>
                                      </p:tavLst>
                                    </p:anim>
                                    <p:anim calcmode="lin" valueType="num">
                                      <p:cBhvr>
                                        <p:cTn id="37" dur="500" fill="hold"/>
                                        <p:tgtEl>
                                          <p:spTgt spid="85002"/>
                                        </p:tgtEl>
                                        <p:attrNameLst>
                                          <p:attrName>ppt_h</p:attrName>
                                        </p:attrNameLst>
                                      </p:cBhvr>
                                      <p:tavLst>
                                        <p:tav tm="0">
                                          <p:val>
                                            <p:fltVal val="0"/>
                                          </p:val>
                                        </p:tav>
                                        <p:tav tm="100000">
                                          <p:val>
                                            <p:strVal val="#ppt_h"/>
                                          </p:val>
                                        </p:tav>
                                      </p:tavLst>
                                    </p:anim>
                                    <p:animEffect transition="in" filter="fade">
                                      <p:cBhvr>
                                        <p:cTn id="38" dur="500"/>
                                        <p:tgtEl>
                                          <p:spTgt spid="850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7" grpId="0" animBg="1"/>
      <p:bldP spid="84998" grpId="0" animBg="1"/>
      <p:bldP spid="84999" grpId="0" animBg="1"/>
      <p:bldP spid="85000" grpId="0" animBg="1"/>
      <p:bldP spid="85001" grpId="0" animBg="1"/>
      <p:bldP spid="8500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a:extLst>
              <a:ext uri="{FF2B5EF4-FFF2-40B4-BE49-F238E27FC236}">
                <a16:creationId xmlns:a16="http://schemas.microsoft.com/office/drawing/2014/main" id="{CD5983D4-46B7-4868-98EF-ABA95185BECC}"/>
              </a:ext>
            </a:extLst>
          </p:cNvPr>
          <p:cNvSpPr>
            <a:spLocks noGrp="1" noChangeArrowheads="1"/>
          </p:cNvSpPr>
          <p:nvPr>
            <p:ph type="body" sz="half" idx="1"/>
          </p:nvPr>
        </p:nvSpPr>
        <p:spPr>
          <a:xfrm>
            <a:off x="2184401" y="1568451"/>
            <a:ext cx="7604125" cy="4525963"/>
          </a:xfrm>
        </p:spPr>
        <p:txBody>
          <a:bodyPr/>
          <a:lstStyle/>
          <a:p>
            <a:r>
              <a:rPr lang="cs-CZ" altLang="cs-CZ"/>
              <a:t>Pleiotropní syndromy: cca 30 syndromů, u nichž obezita představuje konstatní syndromologickou komponentu a jež jsou způsobeny alteracemi známých oblastí</a:t>
            </a:r>
          </a:p>
          <a:p>
            <a:pPr lvl="2">
              <a:buFontTx/>
              <a:buNone/>
            </a:pPr>
            <a:endParaRPr lang="cs-CZ" altLang="cs-CZ" sz="2000"/>
          </a:p>
        </p:txBody>
      </p:sp>
      <p:pic>
        <p:nvPicPr>
          <p:cNvPr id="61443" name="Picture 4">
            <a:extLst>
              <a:ext uri="{FF2B5EF4-FFF2-40B4-BE49-F238E27FC236}">
                <a16:creationId xmlns:a16="http://schemas.microsoft.com/office/drawing/2014/main" id="{4A4C3A6A-74E0-49ED-9F6D-23C9174619B0}"/>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030788" y="4100513"/>
            <a:ext cx="2278062" cy="2125662"/>
          </a:xfrm>
          <a:noFill/>
        </p:spPr>
      </p:pic>
      <p:pic>
        <p:nvPicPr>
          <p:cNvPr id="61444" name="Picture 7">
            <a:extLst>
              <a:ext uri="{FF2B5EF4-FFF2-40B4-BE49-F238E27FC236}">
                <a16:creationId xmlns:a16="http://schemas.microsoft.com/office/drawing/2014/main" id="{A86DBA1A-3833-4203-987A-2ACA376B78F4}"/>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2513014" y="4124326"/>
            <a:ext cx="2187575" cy="2187575"/>
          </a:xfrm>
          <a:noFill/>
        </p:spPr>
      </p:pic>
      <p:sp>
        <p:nvSpPr>
          <p:cNvPr id="61445" name="Rectangle 2">
            <a:extLst>
              <a:ext uri="{FF2B5EF4-FFF2-40B4-BE49-F238E27FC236}">
                <a16:creationId xmlns:a16="http://schemas.microsoft.com/office/drawing/2014/main" id="{150E6BC8-FC02-4F00-83BA-50079C0BEA67}"/>
              </a:ext>
            </a:extLst>
          </p:cNvPr>
          <p:cNvSpPr txBox="1">
            <a:spLocks noChangeArrowheads="1"/>
          </p:cNvSpPr>
          <p:nvPr/>
        </p:nvSpPr>
        <p:spPr bwMode="auto">
          <a:xfrm>
            <a:off x="0" y="-12700"/>
            <a:ext cx="12192000" cy="885825"/>
          </a:xfrm>
          <a:prstGeom prst="rect">
            <a:avLst/>
          </a:prstGeom>
          <a:solidFill>
            <a:schemeClr val="bg2"/>
          </a:solidFill>
          <a:ln>
            <a:noFill/>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cs-CZ" altLang="cs-CZ" b="1">
                <a:solidFill>
                  <a:schemeClr val="tx2"/>
                </a:solidFill>
              </a:rPr>
              <a:t>PLEIOTROPNÍ SYNDROMY S OBEZITOU</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a:extLst>
              <a:ext uri="{FF2B5EF4-FFF2-40B4-BE49-F238E27FC236}">
                <a16:creationId xmlns:a16="http://schemas.microsoft.com/office/drawing/2014/main" id="{525D454A-63B4-4838-B1DE-4FBB672EF6CC}"/>
              </a:ext>
            </a:extLst>
          </p:cNvPr>
          <p:cNvSpPr>
            <a:spLocks noGrp="1" noChangeArrowheads="1"/>
          </p:cNvSpPr>
          <p:nvPr>
            <p:ph type="body" sz="half" idx="1"/>
          </p:nvPr>
        </p:nvSpPr>
        <p:spPr>
          <a:xfrm>
            <a:off x="2481263" y="1457326"/>
            <a:ext cx="4241800" cy="5400675"/>
          </a:xfrm>
        </p:spPr>
        <p:txBody>
          <a:bodyPr rtlCol="0">
            <a:normAutofit/>
          </a:bodyPr>
          <a:lstStyle/>
          <a:p>
            <a:pPr marL="342906" indent="-342906" defTabSz="457207" fontAlgn="auto">
              <a:lnSpc>
                <a:spcPct val="90000"/>
              </a:lnSpc>
              <a:spcAft>
                <a:spcPts val="0"/>
              </a:spcAft>
              <a:buClr>
                <a:schemeClr val="bg2">
                  <a:lumMod val="40000"/>
                  <a:lumOff val="60000"/>
                </a:schemeClr>
              </a:buClr>
              <a:buFont typeface="Wingdings 3" charset="2"/>
              <a:buChar char=""/>
              <a:defRPr/>
            </a:pPr>
            <a:r>
              <a:rPr lang="en-US" sz="1800" b="1" dirty="0" err="1"/>
              <a:t>leptin</a:t>
            </a:r>
            <a:r>
              <a:rPr lang="en-US" sz="1800" b="1" dirty="0"/>
              <a:t> </a:t>
            </a:r>
            <a:r>
              <a:rPr lang="cs-CZ" sz="1800" b="1" dirty="0"/>
              <a:t>a jeho receptor</a:t>
            </a:r>
            <a:r>
              <a:rPr lang="cs-CZ" sz="1800" dirty="0"/>
              <a:t> (</a:t>
            </a:r>
            <a:r>
              <a:rPr lang="cs-CZ" sz="1800" dirty="0" err="1"/>
              <a:t>hypogonadotropní</a:t>
            </a:r>
            <a:r>
              <a:rPr lang="cs-CZ" sz="1800" dirty="0"/>
              <a:t> </a:t>
            </a:r>
            <a:r>
              <a:rPr lang="cs-CZ" sz="1800" dirty="0" err="1"/>
              <a:t>hypogonadismus</a:t>
            </a:r>
            <a:r>
              <a:rPr lang="cs-CZ" sz="1800" dirty="0"/>
              <a:t>, </a:t>
            </a:r>
            <a:r>
              <a:rPr lang="cs-CZ" sz="1800" dirty="0" err="1"/>
              <a:t>hyperfágie</a:t>
            </a:r>
            <a:r>
              <a:rPr lang="cs-CZ" sz="1800" dirty="0"/>
              <a:t>, </a:t>
            </a:r>
            <a:r>
              <a:rPr lang="cs-CZ" sz="1800" dirty="0" err="1"/>
              <a:t>hyperinzulinémie</a:t>
            </a:r>
            <a:r>
              <a:rPr lang="cs-CZ" sz="1800" dirty="0"/>
              <a:t>, narušená </a:t>
            </a:r>
            <a:r>
              <a:rPr lang="cs-CZ" sz="1800" dirty="0" err="1"/>
              <a:t>fce</a:t>
            </a:r>
            <a:r>
              <a:rPr lang="cs-CZ" sz="1800" dirty="0"/>
              <a:t> T-lymfocytů, časná těžká obezita) </a:t>
            </a:r>
          </a:p>
          <a:p>
            <a:pPr marL="342906" indent="-342906" defTabSz="457207" fontAlgn="auto">
              <a:lnSpc>
                <a:spcPct val="90000"/>
              </a:lnSpc>
              <a:spcAft>
                <a:spcPts val="0"/>
              </a:spcAft>
              <a:buClr>
                <a:schemeClr val="bg2">
                  <a:lumMod val="40000"/>
                  <a:lumOff val="60000"/>
                </a:schemeClr>
              </a:buClr>
              <a:buFont typeface="Wingdings 3" charset="2"/>
              <a:buChar char=""/>
              <a:defRPr/>
            </a:pPr>
            <a:r>
              <a:rPr lang="en-US" sz="1800" b="1" dirty="0" err="1"/>
              <a:t>proopiomelanocortin</a:t>
            </a:r>
            <a:r>
              <a:rPr lang="en-US" sz="1800" dirty="0"/>
              <a:t> (POMC)</a:t>
            </a:r>
            <a:r>
              <a:rPr lang="cs-CZ" sz="1800" dirty="0"/>
              <a:t> (</a:t>
            </a:r>
            <a:r>
              <a:rPr lang="cs-CZ" sz="1800" dirty="0" err="1"/>
              <a:t>hypokortizolémie</a:t>
            </a:r>
            <a:r>
              <a:rPr lang="cs-CZ" sz="1800" dirty="0"/>
              <a:t>, časná závažná obezita, světlá pleť, červené vlasy)</a:t>
            </a:r>
            <a:endParaRPr lang="en-US" sz="1800" dirty="0"/>
          </a:p>
          <a:p>
            <a:pPr marL="342906" indent="-342906" defTabSz="457207" fontAlgn="auto">
              <a:lnSpc>
                <a:spcPct val="90000"/>
              </a:lnSpc>
              <a:spcAft>
                <a:spcPts val="0"/>
              </a:spcAft>
              <a:buClr>
                <a:schemeClr val="bg2">
                  <a:lumMod val="40000"/>
                  <a:lumOff val="60000"/>
                </a:schemeClr>
              </a:buClr>
              <a:buFont typeface="Wingdings 3" charset="2"/>
              <a:buChar char=""/>
              <a:defRPr/>
            </a:pPr>
            <a:r>
              <a:rPr lang="cs-CZ" sz="1800" b="1" dirty="0"/>
              <a:t>receptor pro </a:t>
            </a:r>
            <a:r>
              <a:rPr lang="en-US" sz="1800" b="1" dirty="0" err="1"/>
              <a:t>melano</a:t>
            </a:r>
            <a:r>
              <a:rPr lang="cs-CZ" sz="1800" b="1" dirty="0"/>
              <a:t>k</a:t>
            </a:r>
            <a:r>
              <a:rPr lang="en-US" sz="1800" b="1" dirty="0"/>
              <a:t>ortin-4</a:t>
            </a:r>
            <a:r>
              <a:rPr lang="en-US" sz="1800" dirty="0"/>
              <a:t> (MC4</a:t>
            </a:r>
            <a:r>
              <a:rPr lang="cs-CZ" sz="1800" dirty="0"/>
              <a:t>R</a:t>
            </a:r>
            <a:r>
              <a:rPr lang="en-US" sz="1800" dirty="0"/>
              <a:t>) </a:t>
            </a:r>
            <a:r>
              <a:rPr lang="cs-CZ" sz="1800" dirty="0"/>
              <a:t>(</a:t>
            </a:r>
            <a:r>
              <a:rPr lang="cs-CZ" sz="1800" dirty="0" err="1"/>
              <a:t>hyperinzulinémie</a:t>
            </a:r>
            <a:r>
              <a:rPr lang="cs-CZ" sz="1800" dirty="0"/>
              <a:t>, hyperfagie zmírňující se s věkem)</a:t>
            </a:r>
            <a:r>
              <a:rPr lang="en-US" sz="1800" dirty="0"/>
              <a:t> </a:t>
            </a:r>
          </a:p>
          <a:p>
            <a:pPr marL="342906" indent="-342906" defTabSz="457207" fontAlgn="auto">
              <a:lnSpc>
                <a:spcPct val="90000"/>
              </a:lnSpc>
              <a:spcAft>
                <a:spcPts val="0"/>
              </a:spcAft>
              <a:buClr>
                <a:schemeClr val="bg2">
                  <a:lumMod val="40000"/>
                  <a:lumOff val="60000"/>
                </a:schemeClr>
              </a:buClr>
              <a:buFont typeface="Wingdings 3" charset="2"/>
              <a:buChar char=""/>
              <a:defRPr/>
            </a:pPr>
            <a:r>
              <a:rPr lang="cs-CZ" sz="1800" b="1" dirty="0" err="1"/>
              <a:t>prohormonkonveráza</a:t>
            </a:r>
            <a:r>
              <a:rPr lang="cs-CZ" sz="1800" b="1" dirty="0"/>
              <a:t> 1</a:t>
            </a:r>
            <a:r>
              <a:rPr lang="en-US" sz="1800" dirty="0"/>
              <a:t>(PC1)</a:t>
            </a:r>
            <a:r>
              <a:rPr lang="cs-CZ" sz="1800" dirty="0"/>
              <a:t> (těžká obezita, </a:t>
            </a:r>
            <a:r>
              <a:rPr lang="cs-CZ" sz="1800" dirty="0" err="1"/>
              <a:t>hypogonadotropní</a:t>
            </a:r>
            <a:r>
              <a:rPr lang="cs-CZ" sz="1800" dirty="0"/>
              <a:t> </a:t>
            </a:r>
            <a:r>
              <a:rPr lang="cs-CZ" sz="1800" dirty="0" err="1"/>
              <a:t>hypogonadismus</a:t>
            </a:r>
            <a:r>
              <a:rPr lang="cs-CZ" sz="1800" dirty="0"/>
              <a:t>, těžká </a:t>
            </a:r>
            <a:r>
              <a:rPr lang="cs-CZ" sz="1800" dirty="0" err="1"/>
              <a:t>hypokortizolémie</a:t>
            </a:r>
            <a:r>
              <a:rPr lang="cs-CZ" sz="1800" dirty="0"/>
              <a:t>, </a:t>
            </a:r>
            <a:r>
              <a:rPr lang="cs-CZ" sz="1800" dirty="0" err="1"/>
              <a:t>hypoinzulinémie</a:t>
            </a:r>
            <a:r>
              <a:rPr lang="cs-CZ" sz="1800" dirty="0"/>
              <a:t> a abnormální glukózová tolerance)</a:t>
            </a:r>
            <a:r>
              <a:rPr lang="en-US" sz="1800" dirty="0"/>
              <a:t> 	</a:t>
            </a:r>
          </a:p>
          <a:p>
            <a:pPr marL="342906" indent="-342906" defTabSz="457207" fontAlgn="auto">
              <a:lnSpc>
                <a:spcPct val="90000"/>
              </a:lnSpc>
              <a:spcAft>
                <a:spcPts val="0"/>
              </a:spcAft>
              <a:buClr>
                <a:schemeClr val="bg2">
                  <a:lumMod val="40000"/>
                  <a:lumOff val="60000"/>
                </a:schemeClr>
              </a:buClr>
              <a:buFont typeface="Wingdings 3" charset="2"/>
              <a:buChar char=""/>
              <a:defRPr/>
            </a:pPr>
            <a:r>
              <a:rPr lang="en-US" sz="1800" b="1" dirty="0"/>
              <a:t>single-minded </a:t>
            </a:r>
            <a:r>
              <a:rPr lang="en-US" sz="1800" b="1" dirty="0" err="1"/>
              <a:t>homolo</a:t>
            </a:r>
            <a:r>
              <a:rPr lang="cs-CZ" sz="1800" b="1" dirty="0"/>
              <a:t>g</a:t>
            </a:r>
            <a:r>
              <a:rPr lang="en-US" sz="1800" b="1" dirty="0"/>
              <a:t> 1</a:t>
            </a:r>
            <a:r>
              <a:rPr lang="en-US" sz="1800" dirty="0"/>
              <a:t> (</a:t>
            </a:r>
            <a:r>
              <a:rPr lang="en-US" sz="1800" i="1" dirty="0"/>
              <a:t>SIM1)</a:t>
            </a:r>
            <a:r>
              <a:rPr lang="en-US" sz="1800" dirty="0"/>
              <a:t> </a:t>
            </a:r>
          </a:p>
          <a:p>
            <a:pPr marL="342906" indent="-342906" defTabSz="457207" fontAlgn="auto">
              <a:lnSpc>
                <a:spcPct val="90000"/>
              </a:lnSpc>
              <a:spcAft>
                <a:spcPts val="0"/>
              </a:spcAft>
              <a:buClr>
                <a:schemeClr val="bg2">
                  <a:lumMod val="40000"/>
                  <a:lumOff val="60000"/>
                </a:schemeClr>
              </a:buClr>
              <a:buFont typeface="Wingdings 3" charset="2"/>
              <a:buChar char=""/>
              <a:defRPr/>
            </a:pPr>
            <a:endParaRPr lang="cs-CZ" sz="1800" dirty="0"/>
          </a:p>
        </p:txBody>
      </p:sp>
      <p:pic>
        <p:nvPicPr>
          <p:cNvPr id="62467" name="Picture 5">
            <a:extLst>
              <a:ext uri="{FF2B5EF4-FFF2-40B4-BE49-F238E27FC236}">
                <a16:creationId xmlns:a16="http://schemas.microsoft.com/office/drawing/2014/main" id="{00D12917-8FFA-40D0-8DCA-056C74FE845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329488" y="1720851"/>
            <a:ext cx="2743200" cy="3078163"/>
          </a:xfrm>
        </p:spPr>
      </p:pic>
      <p:sp>
        <p:nvSpPr>
          <p:cNvPr id="87044" name="AutoShape 4">
            <a:extLst>
              <a:ext uri="{FF2B5EF4-FFF2-40B4-BE49-F238E27FC236}">
                <a16:creationId xmlns:a16="http://schemas.microsoft.com/office/drawing/2014/main" id="{C264B02C-32EA-4240-9B56-2EC65187E998}"/>
              </a:ext>
            </a:extLst>
          </p:cNvPr>
          <p:cNvSpPr>
            <a:spLocks noChangeArrowheads="1"/>
          </p:cNvSpPr>
          <p:nvPr/>
        </p:nvSpPr>
        <p:spPr bwMode="auto">
          <a:xfrm>
            <a:off x="3737811" y="5734050"/>
            <a:ext cx="6606339" cy="935038"/>
          </a:xfrm>
          <a:prstGeom prst="horizontalScroll">
            <a:avLst>
              <a:gd name="adj" fmla="val 12500"/>
            </a:avLst>
          </a:prstGeom>
          <a:solidFill>
            <a:schemeClr val="accent4"/>
          </a:soli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cs-CZ" altLang="cs-CZ" b="1" dirty="0"/>
              <a:t>Většinou se jedná o geny kódující proteiny</a:t>
            </a:r>
          </a:p>
          <a:p>
            <a:pPr algn="ctr" eaLnBrk="1" hangingPunct="1"/>
            <a:r>
              <a:rPr lang="cs-CZ" altLang="cs-CZ" b="1" dirty="0"/>
              <a:t>regulující </a:t>
            </a:r>
            <a:r>
              <a:rPr lang="cs-CZ" altLang="cs-CZ" b="1" dirty="0" err="1"/>
              <a:t>orixigenní-anorexigenní</a:t>
            </a:r>
            <a:r>
              <a:rPr lang="cs-CZ" altLang="cs-CZ" b="1" dirty="0"/>
              <a:t> regulace</a:t>
            </a:r>
          </a:p>
        </p:txBody>
      </p:sp>
      <p:sp>
        <p:nvSpPr>
          <p:cNvPr id="62469" name="Rectangle 2">
            <a:extLst>
              <a:ext uri="{FF2B5EF4-FFF2-40B4-BE49-F238E27FC236}">
                <a16:creationId xmlns:a16="http://schemas.microsoft.com/office/drawing/2014/main" id="{79EC8B6A-8F48-47A8-82C3-AC77E38889C9}"/>
              </a:ext>
            </a:extLst>
          </p:cNvPr>
          <p:cNvSpPr txBox="1">
            <a:spLocks noChangeArrowheads="1"/>
          </p:cNvSpPr>
          <p:nvPr/>
        </p:nvSpPr>
        <p:spPr bwMode="auto">
          <a:xfrm>
            <a:off x="-1" y="1"/>
            <a:ext cx="12135853" cy="885825"/>
          </a:xfrm>
          <a:prstGeom prst="rect">
            <a:avLst/>
          </a:prstGeom>
          <a:solidFill>
            <a:schemeClr val="bg2"/>
          </a:solidFill>
          <a:ln>
            <a:noFill/>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cs-CZ" altLang="cs-CZ" b="1">
                <a:solidFill>
                  <a:schemeClr val="bg1"/>
                </a:solidFill>
              </a:rPr>
              <a:t>MONOGENNÍ SYNDROMY S OBEZITOU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7044"/>
                                        </p:tgtEl>
                                        <p:attrNameLst>
                                          <p:attrName>style.visibility</p:attrName>
                                        </p:attrNameLst>
                                      </p:cBhvr>
                                      <p:to>
                                        <p:strVal val="visible"/>
                                      </p:to>
                                    </p:set>
                                    <p:anim calcmode="lin" valueType="num">
                                      <p:cBhvr additive="base">
                                        <p:cTn id="7" dur="500" fill="hold"/>
                                        <p:tgtEl>
                                          <p:spTgt spid="87044"/>
                                        </p:tgtEl>
                                        <p:attrNameLst>
                                          <p:attrName>ppt_x</p:attrName>
                                        </p:attrNameLst>
                                      </p:cBhvr>
                                      <p:tavLst>
                                        <p:tav tm="0">
                                          <p:val>
                                            <p:strVal val="#ppt_x"/>
                                          </p:val>
                                        </p:tav>
                                        <p:tav tm="100000">
                                          <p:val>
                                            <p:strVal val="#ppt_x"/>
                                          </p:val>
                                        </p:tav>
                                      </p:tavLst>
                                    </p:anim>
                                    <p:anim calcmode="lin" valueType="num">
                                      <p:cBhvr additive="base">
                                        <p:cTn id="8" dur="500" fill="hold"/>
                                        <p:tgtEl>
                                          <p:spTgt spid="870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6">
            <a:extLst>
              <a:ext uri="{FF2B5EF4-FFF2-40B4-BE49-F238E27FC236}">
                <a16:creationId xmlns:a16="http://schemas.microsoft.com/office/drawing/2014/main" id="{D0C4601A-83C6-4D70-AE36-0089AF7870E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932614" y="1585913"/>
            <a:ext cx="3152775" cy="4525962"/>
          </a:xfrm>
          <a:noFill/>
        </p:spPr>
      </p:pic>
      <p:pic>
        <p:nvPicPr>
          <p:cNvPr id="63491" name="Picture 3">
            <a:extLst>
              <a:ext uri="{FF2B5EF4-FFF2-40B4-BE49-F238E27FC236}">
                <a16:creationId xmlns:a16="http://schemas.microsoft.com/office/drawing/2014/main" id="{F8865E3A-56C0-4894-8807-CDBD53EB75DF}"/>
              </a:ext>
            </a:extLst>
          </p:cNvPr>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1524000" y="1612901"/>
            <a:ext cx="4586288" cy="4525963"/>
          </a:xfrm>
        </p:spPr>
      </p:pic>
      <p:sp>
        <p:nvSpPr>
          <p:cNvPr id="63492" name="Text Box 5">
            <a:extLst>
              <a:ext uri="{FF2B5EF4-FFF2-40B4-BE49-F238E27FC236}">
                <a16:creationId xmlns:a16="http://schemas.microsoft.com/office/drawing/2014/main" id="{7A1F652A-439F-4F0A-BE61-C71EE1D0F58C}"/>
              </a:ext>
            </a:extLst>
          </p:cNvPr>
          <p:cNvSpPr txBox="1">
            <a:spLocks noChangeArrowheads="1"/>
          </p:cNvSpPr>
          <p:nvPr/>
        </p:nvSpPr>
        <p:spPr bwMode="auto">
          <a:xfrm>
            <a:off x="1857376" y="6491289"/>
            <a:ext cx="470462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1400" b="1"/>
              <a:t>Prof.Stephen O'Rahilly, MD and I. Sadaf Farooqi, MD</a:t>
            </a:r>
            <a:r>
              <a:rPr lang="cs-CZ" altLang="cs-CZ"/>
              <a:t> </a:t>
            </a:r>
          </a:p>
        </p:txBody>
      </p:sp>
      <p:sp>
        <p:nvSpPr>
          <p:cNvPr id="63493" name="Text Box 8">
            <a:extLst>
              <a:ext uri="{FF2B5EF4-FFF2-40B4-BE49-F238E27FC236}">
                <a16:creationId xmlns:a16="http://schemas.microsoft.com/office/drawing/2014/main" id="{612BB0BD-7103-4DC1-B1B7-07C2A1441757}"/>
              </a:ext>
            </a:extLst>
          </p:cNvPr>
          <p:cNvSpPr txBox="1">
            <a:spLocks noChangeArrowheads="1"/>
          </p:cNvSpPr>
          <p:nvPr/>
        </p:nvSpPr>
        <p:spPr bwMode="auto">
          <a:xfrm>
            <a:off x="6945313" y="6443664"/>
            <a:ext cx="29130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1000"/>
              <a:t>Heiko Krude, Heike Biebermann, Werner Luck, </a:t>
            </a:r>
          </a:p>
          <a:p>
            <a:pPr eaLnBrk="1" hangingPunct="1"/>
            <a:r>
              <a:rPr lang="cs-CZ" altLang="cs-CZ" sz="1000"/>
              <a:t>Rüdiger Horn, Georg Brabant &amp; Annette Grüters </a:t>
            </a:r>
          </a:p>
        </p:txBody>
      </p:sp>
      <p:sp>
        <p:nvSpPr>
          <p:cNvPr id="116745" name="AutoShape 9">
            <a:extLst>
              <a:ext uri="{FF2B5EF4-FFF2-40B4-BE49-F238E27FC236}">
                <a16:creationId xmlns:a16="http://schemas.microsoft.com/office/drawing/2014/main" id="{A094FA33-B28D-4290-B0FA-4AA4746F90F0}"/>
              </a:ext>
            </a:extLst>
          </p:cNvPr>
          <p:cNvSpPr>
            <a:spLocks noChangeArrowheads="1"/>
          </p:cNvSpPr>
          <p:nvPr/>
        </p:nvSpPr>
        <p:spPr bwMode="auto">
          <a:xfrm>
            <a:off x="2835276" y="3074989"/>
            <a:ext cx="3114675" cy="1735137"/>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cs-CZ" altLang="cs-CZ" b="1"/>
              <a:t>Kongenitální </a:t>
            </a:r>
          </a:p>
          <a:p>
            <a:pPr algn="ctr" eaLnBrk="1" hangingPunct="1"/>
            <a:r>
              <a:rPr lang="cs-CZ" altLang="cs-CZ" b="1"/>
              <a:t>leptinová deficience </a:t>
            </a:r>
          </a:p>
          <a:p>
            <a:pPr algn="ctr" eaLnBrk="1" hangingPunct="1"/>
            <a:r>
              <a:rPr lang="cs-CZ" altLang="cs-CZ" b="1"/>
              <a:t>před a po léčbě</a:t>
            </a:r>
          </a:p>
        </p:txBody>
      </p:sp>
      <p:sp>
        <p:nvSpPr>
          <p:cNvPr id="116746" name="AutoShape 10">
            <a:extLst>
              <a:ext uri="{FF2B5EF4-FFF2-40B4-BE49-F238E27FC236}">
                <a16:creationId xmlns:a16="http://schemas.microsoft.com/office/drawing/2014/main" id="{31144E91-DF77-4913-8C3F-0BE2EB1DD70E}"/>
              </a:ext>
            </a:extLst>
          </p:cNvPr>
          <p:cNvSpPr>
            <a:spLocks noChangeArrowheads="1"/>
          </p:cNvSpPr>
          <p:nvPr/>
        </p:nvSpPr>
        <p:spPr bwMode="auto">
          <a:xfrm>
            <a:off x="7169150" y="3233739"/>
            <a:ext cx="2901950" cy="1444625"/>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cs-CZ" altLang="cs-CZ" b="1"/>
              <a:t>POMC mutace </a:t>
            </a:r>
          </a:p>
          <a:p>
            <a:pPr algn="ctr" eaLnBrk="1" hangingPunct="1"/>
            <a:r>
              <a:rPr lang="cs-CZ" altLang="cs-CZ" b="1"/>
              <a:t>(cave rudé vlasy)</a:t>
            </a:r>
          </a:p>
        </p:txBody>
      </p:sp>
      <p:sp>
        <p:nvSpPr>
          <p:cNvPr id="63496" name="Rectangle 2">
            <a:extLst>
              <a:ext uri="{FF2B5EF4-FFF2-40B4-BE49-F238E27FC236}">
                <a16:creationId xmlns:a16="http://schemas.microsoft.com/office/drawing/2014/main" id="{20D83C71-C400-47F4-94E1-C8CB09E17718}"/>
              </a:ext>
            </a:extLst>
          </p:cNvPr>
          <p:cNvSpPr txBox="1">
            <a:spLocks noChangeArrowheads="1"/>
          </p:cNvSpPr>
          <p:nvPr/>
        </p:nvSpPr>
        <p:spPr bwMode="auto">
          <a:xfrm>
            <a:off x="0" y="-12700"/>
            <a:ext cx="12192000" cy="885825"/>
          </a:xfrm>
          <a:prstGeom prst="rect">
            <a:avLst/>
          </a:prstGeom>
          <a:solidFill>
            <a:schemeClr val="bg2"/>
          </a:solidFill>
          <a:ln>
            <a:noFill/>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cs-CZ" altLang="cs-CZ" b="1">
                <a:solidFill>
                  <a:schemeClr val="tx2"/>
                </a:solidFill>
              </a:rPr>
              <a:t>FENOTYPICKÉ PROJEVY U PACIENTŮ S MONOGENNÍ FORMOU OBEZITY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6745"/>
                                        </p:tgtEl>
                                        <p:attrNameLst>
                                          <p:attrName>style.visibility</p:attrName>
                                        </p:attrNameLst>
                                      </p:cBhvr>
                                      <p:to>
                                        <p:strVal val="visible"/>
                                      </p:to>
                                    </p:set>
                                    <p:anim calcmode="lin" valueType="num">
                                      <p:cBhvr additive="base">
                                        <p:cTn id="7" dur="500" fill="hold"/>
                                        <p:tgtEl>
                                          <p:spTgt spid="116745"/>
                                        </p:tgtEl>
                                        <p:attrNameLst>
                                          <p:attrName>ppt_x</p:attrName>
                                        </p:attrNameLst>
                                      </p:cBhvr>
                                      <p:tavLst>
                                        <p:tav tm="0">
                                          <p:val>
                                            <p:strVal val="#ppt_x"/>
                                          </p:val>
                                        </p:tav>
                                        <p:tav tm="100000">
                                          <p:val>
                                            <p:strVal val="#ppt_x"/>
                                          </p:val>
                                        </p:tav>
                                      </p:tavLst>
                                    </p:anim>
                                    <p:anim calcmode="lin" valueType="num">
                                      <p:cBhvr additive="base">
                                        <p:cTn id="8" dur="500" fill="hold"/>
                                        <p:tgtEl>
                                          <p:spTgt spid="11674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6746"/>
                                        </p:tgtEl>
                                        <p:attrNameLst>
                                          <p:attrName>style.visibility</p:attrName>
                                        </p:attrNameLst>
                                      </p:cBhvr>
                                      <p:to>
                                        <p:strVal val="visible"/>
                                      </p:to>
                                    </p:set>
                                    <p:anim calcmode="lin" valueType="num">
                                      <p:cBhvr additive="base">
                                        <p:cTn id="13" dur="500" fill="hold"/>
                                        <p:tgtEl>
                                          <p:spTgt spid="116746"/>
                                        </p:tgtEl>
                                        <p:attrNameLst>
                                          <p:attrName>ppt_x</p:attrName>
                                        </p:attrNameLst>
                                      </p:cBhvr>
                                      <p:tavLst>
                                        <p:tav tm="0">
                                          <p:val>
                                            <p:strVal val="#ppt_x"/>
                                          </p:val>
                                        </p:tav>
                                        <p:tav tm="100000">
                                          <p:val>
                                            <p:strVal val="#ppt_x"/>
                                          </p:val>
                                        </p:tav>
                                      </p:tavLst>
                                    </p:anim>
                                    <p:anim calcmode="lin" valueType="num">
                                      <p:cBhvr additive="base">
                                        <p:cTn id="14" dur="500" fill="hold"/>
                                        <p:tgtEl>
                                          <p:spTgt spid="1167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5" grpId="0" animBg="1"/>
      <p:bldP spid="11674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D1E729A2-1354-4A4A-A36F-7C9451708E20}"/>
              </a:ext>
            </a:extLst>
          </p:cNvPr>
          <p:cNvSpPr>
            <a:spLocks noGrp="1" noChangeArrowheads="1"/>
          </p:cNvSpPr>
          <p:nvPr>
            <p:ph type="title"/>
          </p:nvPr>
        </p:nvSpPr>
        <p:spPr/>
        <p:txBody>
          <a:bodyPr/>
          <a:lstStyle/>
          <a:p>
            <a:endParaRPr lang="cs-CZ" altLang="cs-CZ"/>
          </a:p>
        </p:txBody>
      </p:sp>
      <p:pic>
        <p:nvPicPr>
          <p:cNvPr id="64515" name="Picture 3">
            <a:extLst>
              <a:ext uri="{FF2B5EF4-FFF2-40B4-BE49-F238E27FC236}">
                <a16:creationId xmlns:a16="http://schemas.microsoft.com/office/drawing/2014/main" id="{5F0FECAF-2130-4E65-B09D-EA7CC2858ADA}"/>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063751" y="981076"/>
            <a:ext cx="1800225" cy="2193925"/>
          </a:xfrm>
        </p:spPr>
      </p:pic>
      <p:pic>
        <p:nvPicPr>
          <p:cNvPr id="64516" name="Picture 4">
            <a:extLst>
              <a:ext uri="{FF2B5EF4-FFF2-40B4-BE49-F238E27FC236}">
                <a16:creationId xmlns:a16="http://schemas.microsoft.com/office/drawing/2014/main" id="{F2A2ACB8-EBA1-459B-9E07-CF13752E314D}"/>
              </a:ext>
            </a:extLst>
          </p:cNvPr>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7381875" y="1600200"/>
            <a:ext cx="1619250" cy="2185988"/>
          </a:xfrm>
        </p:spPr>
      </p:pic>
      <p:pic>
        <p:nvPicPr>
          <p:cNvPr id="64517" name="Picture 5">
            <a:extLst>
              <a:ext uri="{FF2B5EF4-FFF2-40B4-BE49-F238E27FC236}">
                <a16:creationId xmlns:a16="http://schemas.microsoft.com/office/drawing/2014/main" id="{93639B26-840A-4B99-BDAB-57C5C8753FA1}"/>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052888" y="214313"/>
            <a:ext cx="4392612" cy="6477000"/>
          </a:xfrm>
          <a:noFill/>
        </p:spPr>
      </p:pic>
      <p:sp>
        <p:nvSpPr>
          <p:cNvPr id="88070" name="AutoShape 6">
            <a:extLst>
              <a:ext uri="{FF2B5EF4-FFF2-40B4-BE49-F238E27FC236}">
                <a16:creationId xmlns:a16="http://schemas.microsoft.com/office/drawing/2014/main" id="{463CE3C7-8448-4996-A529-3C084A069D4C}"/>
              </a:ext>
            </a:extLst>
          </p:cNvPr>
          <p:cNvSpPr>
            <a:spLocks noChangeArrowheads="1"/>
          </p:cNvSpPr>
          <p:nvPr/>
        </p:nvSpPr>
        <p:spPr bwMode="auto">
          <a:xfrm>
            <a:off x="1724026" y="2701925"/>
            <a:ext cx="2386013" cy="133985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cs-CZ" altLang="cs-CZ" b="1"/>
              <a:t>Indiáni PIMA – </a:t>
            </a:r>
          </a:p>
          <a:p>
            <a:pPr algn="ctr" eaLnBrk="1" hangingPunct="1"/>
            <a:r>
              <a:rPr lang="cs-CZ" altLang="cs-CZ" b="1"/>
              <a:t>modelová populace </a:t>
            </a:r>
          </a:p>
          <a:p>
            <a:pPr algn="ctr" eaLnBrk="1" hangingPunct="1"/>
            <a:r>
              <a:rPr lang="cs-CZ" altLang="cs-CZ" b="1"/>
              <a:t>pro OB a DM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8070"/>
                                        </p:tgtEl>
                                        <p:attrNameLst>
                                          <p:attrName>style.visibility</p:attrName>
                                        </p:attrNameLst>
                                      </p:cBhvr>
                                      <p:to>
                                        <p:strVal val="visible"/>
                                      </p:to>
                                    </p:set>
                                    <p:anim calcmode="lin" valueType="num">
                                      <p:cBhvr additive="base">
                                        <p:cTn id="7" dur="500" fill="hold"/>
                                        <p:tgtEl>
                                          <p:spTgt spid="88070"/>
                                        </p:tgtEl>
                                        <p:attrNameLst>
                                          <p:attrName>ppt_x</p:attrName>
                                        </p:attrNameLst>
                                      </p:cBhvr>
                                      <p:tavLst>
                                        <p:tav tm="0">
                                          <p:val>
                                            <p:strVal val="#ppt_x"/>
                                          </p:val>
                                        </p:tav>
                                        <p:tav tm="100000">
                                          <p:val>
                                            <p:strVal val="#ppt_x"/>
                                          </p:val>
                                        </p:tav>
                                      </p:tavLst>
                                    </p:anim>
                                    <p:anim calcmode="lin" valueType="num">
                                      <p:cBhvr additive="base">
                                        <p:cTn id="8" dur="500" fill="hold"/>
                                        <p:tgtEl>
                                          <p:spTgt spid="880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E940CA5A-F1B9-40B4-A094-18129FB2F9D9}"/>
              </a:ext>
            </a:extLst>
          </p:cNvPr>
          <p:cNvSpPr>
            <a:spLocks noGrp="1" noChangeArrowheads="1"/>
          </p:cNvSpPr>
          <p:nvPr>
            <p:ph type="title" sz="quarter"/>
          </p:nvPr>
        </p:nvSpPr>
        <p:spPr>
          <a:xfrm>
            <a:off x="0" y="0"/>
            <a:ext cx="12192000" cy="1143000"/>
          </a:xfrm>
          <a:solidFill>
            <a:schemeClr val="bg2"/>
          </a:solidFill>
        </p:spPr>
        <p:txBody>
          <a:bodyPr/>
          <a:lstStyle/>
          <a:p>
            <a:r>
              <a:rPr lang="cs-CZ" altLang="cs-CZ" sz="3200" dirty="0"/>
              <a:t>Obezita je doprovázena lokálně zánětlivou odpovědí ve WAT</a:t>
            </a:r>
          </a:p>
        </p:txBody>
      </p:sp>
      <p:graphicFrame>
        <p:nvGraphicFramePr>
          <p:cNvPr id="65539" name="Object 3">
            <a:extLst>
              <a:ext uri="{FF2B5EF4-FFF2-40B4-BE49-F238E27FC236}">
                <a16:creationId xmlns:a16="http://schemas.microsoft.com/office/drawing/2014/main" id="{6664FE19-713B-4F5D-B3BF-C195EA17FC29}"/>
              </a:ext>
            </a:extLst>
          </p:cNvPr>
          <p:cNvGraphicFramePr>
            <a:graphicFrameLocks noGrp="1" noChangeAspect="1"/>
          </p:cNvGraphicFramePr>
          <p:nvPr>
            <p:ph sz="quarter" idx="1"/>
          </p:nvPr>
        </p:nvGraphicFramePr>
        <p:xfrm>
          <a:off x="7680326" y="1560514"/>
          <a:ext cx="2911475" cy="2300287"/>
        </p:xfrm>
        <a:graphic>
          <a:graphicData uri="http://schemas.openxmlformats.org/presentationml/2006/ole">
            <mc:AlternateContent xmlns:mc="http://schemas.openxmlformats.org/markup-compatibility/2006">
              <mc:Choice xmlns:v="urn:schemas-microsoft-com:vml" Requires="v">
                <p:oleObj name="SPW 8.0 Graph" r:id="rId3" imgW="5682082" imgH="4489704" progId="SigmaPlotGraphicObject.7">
                  <p:embed/>
                </p:oleObj>
              </mc:Choice>
              <mc:Fallback>
                <p:oleObj name="SPW 8.0 Graph" r:id="rId3" imgW="5682082" imgH="4489704" progId="SigmaPlotGraphicObject.7">
                  <p:embed/>
                  <p:pic>
                    <p:nvPicPr>
                      <p:cNvPr id="65539" name="Object 3">
                        <a:extLst>
                          <a:ext uri="{FF2B5EF4-FFF2-40B4-BE49-F238E27FC236}">
                            <a16:creationId xmlns:a16="http://schemas.microsoft.com/office/drawing/2014/main" id="{6664FE19-713B-4F5D-B3BF-C195EA17FC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0326" y="1560514"/>
                        <a:ext cx="2911475" cy="230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40" name="Object 4">
            <a:extLst>
              <a:ext uri="{FF2B5EF4-FFF2-40B4-BE49-F238E27FC236}">
                <a16:creationId xmlns:a16="http://schemas.microsoft.com/office/drawing/2014/main" id="{DD1253EE-BBED-4E5F-9783-27B209603B7F}"/>
              </a:ext>
            </a:extLst>
          </p:cNvPr>
          <p:cNvGraphicFramePr>
            <a:graphicFrameLocks noGrp="1" noChangeAspect="1"/>
          </p:cNvGraphicFramePr>
          <p:nvPr>
            <p:ph sz="quarter" idx="4"/>
          </p:nvPr>
        </p:nvGraphicFramePr>
        <p:xfrm>
          <a:off x="7680325" y="4221163"/>
          <a:ext cx="3168650" cy="2381250"/>
        </p:xfrm>
        <a:graphic>
          <a:graphicData uri="http://schemas.openxmlformats.org/presentationml/2006/ole">
            <mc:AlternateContent xmlns:mc="http://schemas.openxmlformats.org/markup-compatibility/2006">
              <mc:Choice xmlns:v="urn:schemas-microsoft-com:vml" Requires="v">
                <p:oleObj name="SPW 8.0 Graph" r:id="rId5" imgW="5975604" imgH="4489704" progId="SigmaPlotGraphicObject.7">
                  <p:embed/>
                </p:oleObj>
              </mc:Choice>
              <mc:Fallback>
                <p:oleObj name="SPW 8.0 Graph" r:id="rId5" imgW="5975604" imgH="4489704" progId="SigmaPlotGraphicObject.7">
                  <p:embed/>
                  <p:pic>
                    <p:nvPicPr>
                      <p:cNvPr id="65540" name="Object 4">
                        <a:extLst>
                          <a:ext uri="{FF2B5EF4-FFF2-40B4-BE49-F238E27FC236}">
                            <a16:creationId xmlns:a16="http://schemas.microsoft.com/office/drawing/2014/main" id="{DD1253EE-BBED-4E5F-9783-27B209603B7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80325" y="4221163"/>
                        <a:ext cx="3168650"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5541" name="Picture 5" descr="JCI0320514">
            <a:extLst>
              <a:ext uri="{FF2B5EF4-FFF2-40B4-BE49-F238E27FC236}">
                <a16:creationId xmlns:a16="http://schemas.microsoft.com/office/drawing/2014/main" id="{9F9ABB6E-B605-4E4B-9A83-8657048587C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47851" y="1268413"/>
            <a:ext cx="5561013"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5542" name="Object 6">
            <a:extLst>
              <a:ext uri="{FF2B5EF4-FFF2-40B4-BE49-F238E27FC236}">
                <a16:creationId xmlns:a16="http://schemas.microsoft.com/office/drawing/2014/main" id="{3CF10217-CAF7-4A39-9164-1B86331D03A3}"/>
              </a:ext>
            </a:extLst>
          </p:cNvPr>
          <p:cNvGraphicFramePr>
            <a:graphicFrameLocks noChangeAspect="1"/>
          </p:cNvGraphicFramePr>
          <p:nvPr/>
        </p:nvGraphicFramePr>
        <p:xfrm>
          <a:off x="4584701" y="4292601"/>
          <a:ext cx="3095625" cy="2390775"/>
        </p:xfrm>
        <a:graphic>
          <a:graphicData uri="http://schemas.openxmlformats.org/presentationml/2006/ole">
            <mc:AlternateContent xmlns:mc="http://schemas.openxmlformats.org/markup-compatibility/2006">
              <mc:Choice xmlns:v="urn:schemas-microsoft-com:vml" Requires="v">
                <p:oleObj name="SPW 8.0 Graph" r:id="rId8" imgW="5801868" imgH="4480560" progId="SigmaPlotGraphicObject.7">
                  <p:embed/>
                </p:oleObj>
              </mc:Choice>
              <mc:Fallback>
                <p:oleObj name="SPW 8.0 Graph" r:id="rId8" imgW="5801868" imgH="4480560" progId="SigmaPlotGraphicObject.7">
                  <p:embed/>
                  <p:pic>
                    <p:nvPicPr>
                      <p:cNvPr id="65542" name="Object 6">
                        <a:extLst>
                          <a:ext uri="{FF2B5EF4-FFF2-40B4-BE49-F238E27FC236}">
                            <a16:creationId xmlns:a16="http://schemas.microsoft.com/office/drawing/2014/main" id="{3CF10217-CAF7-4A39-9164-1B86331D03A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84701" y="4292601"/>
                        <a:ext cx="3095625"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43" name="Object 7">
            <a:extLst>
              <a:ext uri="{FF2B5EF4-FFF2-40B4-BE49-F238E27FC236}">
                <a16:creationId xmlns:a16="http://schemas.microsoft.com/office/drawing/2014/main" id="{5B11D98B-BFE1-469E-AA4E-5F70CE708906}"/>
              </a:ext>
            </a:extLst>
          </p:cNvPr>
          <p:cNvGraphicFramePr>
            <a:graphicFrameLocks noChangeAspect="1"/>
          </p:cNvGraphicFramePr>
          <p:nvPr/>
        </p:nvGraphicFramePr>
        <p:xfrm>
          <a:off x="1631950" y="4292601"/>
          <a:ext cx="2973388" cy="2378075"/>
        </p:xfrm>
        <a:graphic>
          <a:graphicData uri="http://schemas.openxmlformats.org/presentationml/2006/ole">
            <mc:AlternateContent xmlns:mc="http://schemas.openxmlformats.org/markup-compatibility/2006">
              <mc:Choice xmlns:v="urn:schemas-microsoft-com:vml" Requires="v">
                <p:oleObj name="SPW 8.0 Graph" r:id="rId10" imgW="5604358" imgH="4480560" progId="SigmaPlotGraphicObject.7">
                  <p:embed/>
                </p:oleObj>
              </mc:Choice>
              <mc:Fallback>
                <p:oleObj name="SPW 8.0 Graph" r:id="rId10" imgW="5604358" imgH="4480560" progId="SigmaPlotGraphicObject.7">
                  <p:embed/>
                  <p:pic>
                    <p:nvPicPr>
                      <p:cNvPr id="65543" name="Object 7">
                        <a:extLst>
                          <a:ext uri="{FF2B5EF4-FFF2-40B4-BE49-F238E27FC236}">
                            <a16:creationId xmlns:a16="http://schemas.microsoft.com/office/drawing/2014/main" id="{5B11D98B-BFE1-469E-AA4E-5F70CE70890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31950" y="4292601"/>
                        <a:ext cx="2973388"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5" name="Rectangle 3">
            <a:extLst>
              <a:ext uri="{FF2B5EF4-FFF2-40B4-BE49-F238E27FC236}">
                <a16:creationId xmlns:a16="http://schemas.microsoft.com/office/drawing/2014/main" id="{2DE6386D-93F4-430B-88CF-A4671C8678F9}"/>
              </a:ext>
            </a:extLst>
          </p:cNvPr>
          <p:cNvSpPr>
            <a:spLocks noGrp="1" noChangeArrowheads="1"/>
          </p:cNvSpPr>
          <p:nvPr>
            <p:ph type="body" idx="1"/>
          </p:nvPr>
        </p:nvSpPr>
        <p:spPr/>
        <p:txBody>
          <a:bodyPr rtlCol="0">
            <a:normAutofit/>
          </a:bodyPr>
          <a:lstStyle/>
          <a:p>
            <a:pPr marL="342906" indent="-342906" defTabSz="457207" fontAlgn="auto">
              <a:lnSpc>
                <a:spcPct val="90000"/>
              </a:lnSpc>
              <a:spcAft>
                <a:spcPts val="0"/>
              </a:spcAft>
              <a:buClr>
                <a:schemeClr val="bg2">
                  <a:lumMod val="40000"/>
                  <a:lumOff val="60000"/>
                </a:schemeClr>
              </a:buClr>
              <a:buFont typeface="Wingdings 3" charset="2"/>
              <a:buChar char=""/>
              <a:defRPr/>
            </a:pPr>
            <a:r>
              <a:rPr lang="cs-CZ" dirty="0"/>
              <a:t>Snížené vnímání sytosti významný rizikový faktor obezity (</a:t>
            </a:r>
            <a:r>
              <a:rPr lang="cs-CZ" dirty="0" err="1"/>
              <a:t>Degado-Aros</a:t>
            </a:r>
            <a:r>
              <a:rPr lang="cs-CZ" dirty="0"/>
              <a:t> 2004)</a:t>
            </a:r>
          </a:p>
          <a:p>
            <a:pPr marL="342906" indent="-342906" defTabSz="457207" fontAlgn="auto">
              <a:lnSpc>
                <a:spcPct val="90000"/>
              </a:lnSpc>
              <a:spcAft>
                <a:spcPts val="0"/>
              </a:spcAft>
              <a:buClr>
                <a:schemeClr val="bg2">
                  <a:lumMod val="40000"/>
                  <a:lumOff val="60000"/>
                </a:schemeClr>
              </a:buClr>
              <a:defRPr/>
            </a:pPr>
            <a:endParaRPr lang="cs-CZ" dirty="0"/>
          </a:p>
          <a:p>
            <a:pPr marL="342906" indent="-342906" defTabSz="457207" fontAlgn="auto">
              <a:lnSpc>
                <a:spcPct val="90000"/>
              </a:lnSpc>
              <a:spcAft>
                <a:spcPts val="0"/>
              </a:spcAft>
              <a:buClr>
                <a:schemeClr val="bg2">
                  <a:lumMod val="40000"/>
                  <a:lumOff val="60000"/>
                </a:schemeClr>
              </a:buClr>
              <a:buFont typeface="Wingdings 3" charset="2"/>
              <a:buChar char=""/>
              <a:defRPr/>
            </a:pPr>
            <a:r>
              <a:rPr lang="cs-CZ" dirty="0"/>
              <a:t>Změna humorální odpovědi na příjem potravy(</a:t>
            </a:r>
            <a:r>
              <a:rPr lang="cs-CZ" dirty="0" err="1"/>
              <a:t>Schwartz</a:t>
            </a:r>
            <a:r>
              <a:rPr lang="cs-CZ" dirty="0"/>
              <a:t> and </a:t>
            </a:r>
            <a:r>
              <a:rPr lang="cs-CZ" dirty="0" err="1"/>
              <a:t>Morton</a:t>
            </a:r>
            <a:r>
              <a:rPr lang="cs-CZ" dirty="0"/>
              <a:t> 2002)</a:t>
            </a:r>
          </a:p>
          <a:p>
            <a:pPr marL="342906" indent="-342906" defTabSz="457207" fontAlgn="auto">
              <a:lnSpc>
                <a:spcPct val="90000"/>
              </a:lnSpc>
              <a:spcAft>
                <a:spcPts val="0"/>
              </a:spcAft>
              <a:buClr>
                <a:schemeClr val="bg2">
                  <a:lumMod val="40000"/>
                  <a:lumOff val="60000"/>
                </a:schemeClr>
              </a:buClr>
              <a:defRPr/>
            </a:pPr>
            <a:endParaRPr lang="cs-CZ" dirty="0"/>
          </a:p>
          <a:p>
            <a:pPr marL="342906" indent="-342906" defTabSz="457207" fontAlgn="auto">
              <a:lnSpc>
                <a:spcPct val="90000"/>
              </a:lnSpc>
              <a:spcAft>
                <a:spcPts val="0"/>
              </a:spcAft>
              <a:buClr>
                <a:schemeClr val="bg2">
                  <a:lumMod val="40000"/>
                  <a:lumOff val="60000"/>
                </a:schemeClr>
              </a:buClr>
              <a:buFont typeface="Wingdings 3" charset="2"/>
              <a:buChar char=""/>
              <a:defRPr/>
            </a:pPr>
            <a:r>
              <a:rPr lang="cs-CZ" dirty="0"/>
              <a:t>GIT hormony – vynikající kandidáti na faktory regulující chuť k jídlu a sytost u obézních pacientů</a:t>
            </a:r>
          </a:p>
          <a:p>
            <a:pPr marL="342906" indent="-342906" defTabSz="457207" fontAlgn="auto">
              <a:lnSpc>
                <a:spcPct val="90000"/>
              </a:lnSpc>
              <a:spcAft>
                <a:spcPts val="0"/>
              </a:spcAft>
              <a:buClr>
                <a:schemeClr val="bg2">
                  <a:lumMod val="40000"/>
                  <a:lumOff val="60000"/>
                </a:schemeClr>
              </a:buClr>
              <a:defRPr/>
            </a:pPr>
            <a:endParaRPr lang="cs-CZ" dirty="0"/>
          </a:p>
        </p:txBody>
      </p:sp>
      <p:sp>
        <p:nvSpPr>
          <p:cNvPr id="3" name="Nadpis 2">
            <a:extLst>
              <a:ext uri="{FF2B5EF4-FFF2-40B4-BE49-F238E27FC236}">
                <a16:creationId xmlns:a16="http://schemas.microsoft.com/office/drawing/2014/main" id="{0683942A-2D32-4C3F-B70A-5EBD47310DCE}"/>
              </a:ext>
            </a:extLst>
          </p:cNvPr>
          <p:cNvSpPr>
            <a:spLocks noGrp="1"/>
          </p:cNvSpPr>
          <p:nvPr>
            <p:ph type="title"/>
          </p:nvPr>
        </p:nvSpPr>
        <p:spPr/>
        <p:txBody>
          <a:bodyPr/>
          <a:lstStyle/>
          <a:p>
            <a:endParaRPr lang="cs-CZ"/>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Box 3">
            <a:extLst>
              <a:ext uri="{FF2B5EF4-FFF2-40B4-BE49-F238E27FC236}">
                <a16:creationId xmlns:a16="http://schemas.microsoft.com/office/drawing/2014/main" id="{59A26D88-DB27-4A18-8DAE-8418145D0892}"/>
              </a:ext>
            </a:extLst>
          </p:cNvPr>
          <p:cNvSpPr txBox="1">
            <a:spLocks noChangeArrowheads="1"/>
          </p:cNvSpPr>
          <p:nvPr/>
        </p:nvSpPr>
        <p:spPr bwMode="auto">
          <a:xfrm>
            <a:off x="2279651" y="6523038"/>
            <a:ext cx="1643063" cy="27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cs-CZ" sz="1200" b="1" i="1">
                <a:latin typeface="Calibri" panose="020F0502020204030204" pitchFamily="34" charset="0"/>
                <a:ea typeface="Andalus"/>
                <a:cs typeface="Andalus"/>
              </a:rPr>
              <a:t>Prenat</a:t>
            </a:r>
            <a:r>
              <a:rPr lang="cs-CZ" altLang="cs-CZ" sz="1200" b="1" i="1">
                <a:latin typeface="Calibri" panose="020F0502020204030204" pitchFamily="34" charset="0"/>
                <a:ea typeface="Andalus"/>
                <a:cs typeface="Andalus"/>
              </a:rPr>
              <a:t>á</a:t>
            </a:r>
            <a:r>
              <a:rPr lang="en-US" altLang="cs-CZ" sz="1200" b="1" i="1">
                <a:latin typeface="Calibri" panose="020F0502020204030204" pitchFamily="34" charset="0"/>
                <a:ea typeface="Andalus"/>
                <a:cs typeface="Andalus"/>
              </a:rPr>
              <a:t>ln</a:t>
            </a:r>
            <a:r>
              <a:rPr lang="cs-CZ" altLang="cs-CZ" sz="1200" b="1" i="1">
                <a:latin typeface="Calibri" panose="020F0502020204030204" pitchFamily="34" charset="0"/>
                <a:ea typeface="Andalus"/>
                <a:cs typeface="Andalus"/>
              </a:rPr>
              <a:t>í modelování</a:t>
            </a:r>
            <a:endParaRPr lang="en-US" altLang="cs-CZ" sz="1200" b="1" i="1">
              <a:latin typeface="Calibri" panose="020F0502020204030204" pitchFamily="34" charset="0"/>
              <a:ea typeface="Andalus"/>
              <a:cs typeface="Andalus"/>
            </a:endParaRPr>
          </a:p>
        </p:txBody>
      </p:sp>
      <p:sp>
        <p:nvSpPr>
          <p:cNvPr id="6" name="Text Box 2">
            <a:extLst>
              <a:ext uri="{FF2B5EF4-FFF2-40B4-BE49-F238E27FC236}">
                <a16:creationId xmlns:a16="http://schemas.microsoft.com/office/drawing/2014/main" id="{2379CACA-369E-4E02-AD07-68D51EA5D06D}"/>
              </a:ext>
            </a:extLst>
          </p:cNvPr>
          <p:cNvSpPr txBox="1">
            <a:spLocks noChangeArrowheads="1"/>
          </p:cNvSpPr>
          <p:nvPr/>
        </p:nvSpPr>
        <p:spPr bwMode="auto">
          <a:xfrm>
            <a:off x="380224" y="57150"/>
            <a:ext cx="8786813" cy="13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eaLnBrk="1" hangingPunct="1">
              <a:defRPr/>
            </a:pPr>
            <a:r>
              <a:rPr lang="en-US" b="1" dirty="0">
                <a:solidFill>
                  <a:srgbClr val="002060"/>
                </a:solidFill>
                <a:latin typeface="+mj-lt"/>
              </a:rPr>
              <a:t>The Effect of High Caloric Feeding on the Growth</a:t>
            </a:r>
            <a:endParaRPr lang="cs-CZ" b="1" dirty="0">
              <a:solidFill>
                <a:srgbClr val="002060"/>
              </a:solidFill>
              <a:latin typeface="+mj-lt"/>
            </a:endParaRPr>
          </a:p>
          <a:p>
            <a:pPr eaLnBrk="1" hangingPunct="1">
              <a:defRPr/>
            </a:pPr>
            <a:r>
              <a:rPr lang="en-US" b="1" dirty="0">
                <a:solidFill>
                  <a:srgbClr val="002060"/>
                </a:solidFill>
                <a:latin typeface="+mj-lt"/>
              </a:rPr>
              <a:t>of Premature Infants </a:t>
            </a:r>
            <a:r>
              <a:rPr lang="it-IT" sz="2000" dirty="0">
                <a:solidFill>
                  <a:srgbClr val="002060"/>
                </a:solidFill>
                <a:latin typeface="+mj-lt"/>
              </a:rPr>
              <a:t> </a:t>
            </a:r>
            <a:endParaRPr lang="cs-CZ" sz="2000" dirty="0">
              <a:solidFill>
                <a:srgbClr val="002060"/>
              </a:solidFill>
              <a:latin typeface="+mj-lt"/>
            </a:endParaRPr>
          </a:p>
          <a:p>
            <a:pPr eaLnBrk="1" hangingPunct="1">
              <a:defRPr/>
            </a:pPr>
            <a:endParaRPr lang="cs-CZ" sz="1050" i="1" dirty="0">
              <a:solidFill>
                <a:srgbClr val="002060"/>
              </a:solidFill>
              <a:latin typeface="+mj-lt"/>
            </a:endParaRPr>
          </a:p>
          <a:p>
            <a:pPr eaLnBrk="1" hangingPunct="1">
              <a:defRPr/>
            </a:pPr>
            <a:r>
              <a:rPr lang="pt-BR" sz="2000" b="1" i="1" dirty="0">
                <a:solidFill>
                  <a:srgbClr val="002060"/>
                </a:solidFill>
                <a:latin typeface="+mj-lt"/>
              </a:rPr>
              <a:t>Snyderman SE. J Pediatr 1961;58:237-40</a:t>
            </a:r>
            <a:endParaRPr lang="it-IT" sz="2000" b="1" i="1" dirty="0">
              <a:solidFill>
                <a:srgbClr val="002060"/>
              </a:solidFill>
              <a:latin typeface="+mj-lt"/>
            </a:endParaRPr>
          </a:p>
        </p:txBody>
      </p:sp>
      <p:sp>
        <p:nvSpPr>
          <p:cNvPr id="3" name="Obláček 2">
            <a:extLst>
              <a:ext uri="{FF2B5EF4-FFF2-40B4-BE49-F238E27FC236}">
                <a16:creationId xmlns:a16="http://schemas.microsoft.com/office/drawing/2014/main" id="{3AF0B8B8-EAE2-4D1A-AC18-C0C3C17B3955}"/>
              </a:ext>
            </a:extLst>
          </p:cNvPr>
          <p:cNvSpPr/>
          <p:nvPr/>
        </p:nvSpPr>
        <p:spPr>
          <a:xfrm>
            <a:off x="6816725" y="687389"/>
            <a:ext cx="2084388" cy="612775"/>
          </a:xfrm>
          <a:prstGeom prst="cloudCallout">
            <a:avLst>
              <a:gd name="adj1" fmla="val -122589"/>
              <a:gd name="adj2" fmla="val 26963"/>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cs-CZ"/>
          </a:p>
        </p:txBody>
      </p:sp>
      <p:sp>
        <p:nvSpPr>
          <p:cNvPr id="2" name="Obdélník 1">
            <a:extLst>
              <a:ext uri="{FF2B5EF4-FFF2-40B4-BE49-F238E27FC236}">
                <a16:creationId xmlns:a16="http://schemas.microsoft.com/office/drawing/2014/main" id="{1B093581-E5FC-4983-879F-CC8CBA712CE6}"/>
              </a:ext>
            </a:extLst>
          </p:cNvPr>
          <p:cNvSpPr/>
          <p:nvPr/>
        </p:nvSpPr>
        <p:spPr>
          <a:xfrm>
            <a:off x="7104064" y="836614"/>
            <a:ext cx="1584325" cy="338137"/>
          </a:xfrm>
          <a:prstGeom prst="rect">
            <a:avLst/>
          </a:prstGeom>
        </p:spPr>
        <p:txBody>
          <a:bodyPr>
            <a:spAutoFit/>
          </a:bodyPr>
          <a:lstStyle/>
          <a:p>
            <a:pPr eaLnBrk="1" hangingPunct="1">
              <a:defRPr/>
            </a:pPr>
            <a:r>
              <a:rPr lang="cs-CZ" sz="1600" b="1" dirty="0">
                <a:solidFill>
                  <a:srgbClr val="FF0000"/>
                </a:solidFill>
                <a:effectLst>
                  <a:outerShdw blurRad="38100" dist="38100" dir="2700000" algn="tl">
                    <a:srgbClr val="C0C0C0"/>
                  </a:outerShdw>
                </a:effectLst>
              </a:rPr>
              <a:t>Před 50 lety</a:t>
            </a:r>
            <a:endParaRPr lang="en-US" sz="1600" b="1" dirty="0">
              <a:solidFill>
                <a:srgbClr val="FF0000"/>
              </a:solidFill>
              <a:effectLst>
                <a:outerShdw blurRad="38100" dist="38100" dir="2700000" algn="tl">
                  <a:srgbClr val="C0C0C0"/>
                </a:outerShdw>
              </a:effectLst>
            </a:endParaRPr>
          </a:p>
        </p:txBody>
      </p:sp>
      <p:sp>
        <p:nvSpPr>
          <p:cNvPr id="1604611" name="Text Box 3">
            <a:extLst>
              <a:ext uri="{FF2B5EF4-FFF2-40B4-BE49-F238E27FC236}">
                <a16:creationId xmlns:a16="http://schemas.microsoft.com/office/drawing/2014/main" id="{6783F840-3084-418B-8CD5-885E771A9521}"/>
              </a:ext>
            </a:extLst>
          </p:cNvPr>
          <p:cNvSpPr txBox="1">
            <a:spLocks noChangeArrowheads="1"/>
          </p:cNvSpPr>
          <p:nvPr/>
        </p:nvSpPr>
        <p:spPr bwMode="auto">
          <a:xfrm>
            <a:off x="1558926" y="1484313"/>
            <a:ext cx="9001125" cy="5016500"/>
          </a:xfrm>
          <a:prstGeom prst="rect">
            <a:avLst/>
          </a:prstGeom>
          <a:solidFill>
            <a:srgbClr val="FFFFCC"/>
          </a:solidFill>
          <a:ln>
            <a:solidFill>
              <a:srgbClr val="996633"/>
            </a:solidFill>
          </a:ln>
          <a:effectLst>
            <a:outerShdw blurRad="50800" dist="38100" dir="2700000" algn="tl" rotWithShape="0">
              <a:prstClr val="black">
                <a:alpha val="40000"/>
              </a:prstClr>
            </a:outerShdw>
          </a:effectLst>
        </p:spPr>
        <p:txBody>
          <a:bodyPr>
            <a:spAutoFit/>
          </a:bodyPr>
          <a:lstStyle/>
          <a:p>
            <a:pPr algn="ctr" eaLnBrk="1" hangingPunct="1">
              <a:defRPr/>
            </a:pPr>
            <a:r>
              <a:rPr lang="it-IT" sz="2000" i="1" dirty="0"/>
              <a:t>Snyderman</a:t>
            </a:r>
            <a:r>
              <a:rPr lang="cs-CZ" sz="2000" i="1" dirty="0"/>
              <a:t> si v únoru 1961 položil otázku, zda kaloricky fortifikovaná enterální výživa zlepšuje lineární růst a váhový přírůstek nezralých novorozenců.</a:t>
            </a:r>
          </a:p>
          <a:p>
            <a:pPr algn="ctr" eaLnBrk="1" hangingPunct="1">
              <a:defRPr/>
            </a:pPr>
            <a:endParaRPr lang="cs-CZ" sz="2000" i="1" dirty="0"/>
          </a:p>
          <a:p>
            <a:pPr algn="ctr" eaLnBrk="1" hangingPunct="1">
              <a:defRPr/>
            </a:pPr>
            <a:r>
              <a:rPr lang="cs-CZ" sz="2000" i="1" dirty="0"/>
              <a:t>Zvýšením kalorického příjmu o 155-180 kcal/kg/den se zvýšil denní hmotnostní přírůstek o přibližně 20 g/den.</a:t>
            </a:r>
          </a:p>
          <a:p>
            <a:pPr algn="ctr" eaLnBrk="1" hangingPunct="1">
              <a:defRPr/>
            </a:pPr>
            <a:endParaRPr lang="cs-CZ" sz="2000" i="1" dirty="0"/>
          </a:p>
          <a:p>
            <a:pPr algn="ctr" eaLnBrk="1" hangingPunct="1">
              <a:defRPr/>
            </a:pPr>
            <a:r>
              <a:rPr lang="cs-CZ" sz="2000" i="1" dirty="0"/>
              <a:t>Vědci si povšimli, že ve skupině předčasně narozených dětí byl hmotnostní přírůstek vyšší a že děti měly „neobvykle buclaté tváře“ na takto předčasně narozenou kohortu.</a:t>
            </a:r>
          </a:p>
          <a:p>
            <a:pPr algn="ctr" eaLnBrk="1" hangingPunct="1">
              <a:defRPr/>
            </a:pPr>
            <a:br>
              <a:rPr lang="cs-CZ" sz="2000" i="1" dirty="0"/>
            </a:br>
            <a:r>
              <a:rPr lang="cs-CZ" sz="2000" i="1" dirty="0"/>
              <a:t>Mezi těmito a kontrolními dětmi ovšem nebyl žádný rozdíl v lineárním růstu, měřeném jako délka fibuly, což naznačuje, že vyšší kalorický příjem u těchto dětí vedl pouze k nárůstu adipozity, ale nikoli k podpoře vlastního růstu. </a:t>
            </a:r>
          </a:p>
          <a:p>
            <a:pPr algn="ctr" eaLnBrk="1" hangingPunct="1">
              <a:defRPr/>
            </a:pPr>
            <a:endParaRPr lang="cs-CZ" sz="2000" i="1" dirty="0"/>
          </a:p>
          <a:p>
            <a:pPr algn="ctr" eaLnBrk="1" hangingPunct="1">
              <a:defRPr/>
            </a:pPr>
            <a:r>
              <a:rPr lang="cs-CZ" sz="2000" i="1" dirty="0" err="1"/>
              <a:t>Snydermanova</a:t>
            </a:r>
            <a:r>
              <a:rPr lang="cs-CZ" sz="2000" i="1" dirty="0"/>
              <a:t> skupina tedy zpochybnila užitečnost kalorické fortifikace u této</a:t>
            </a:r>
          </a:p>
          <a:p>
            <a:pPr algn="ctr" eaLnBrk="1" hangingPunct="1">
              <a:defRPr/>
            </a:pPr>
            <a:r>
              <a:rPr lang="cs-CZ" sz="2000" i="1" dirty="0"/>
              <a:t>skupiny novorozenců.</a:t>
            </a:r>
          </a:p>
        </p:txBody>
      </p:sp>
    </p:spTree>
  </p:cSld>
  <p:clrMapOvr>
    <a:masterClrMapping/>
  </p:clrMapOvr>
  <p:transition>
    <p:fade thruBlk="1"/>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B2BEC06F-B08F-4D22-A751-D8898ADD9D1E}"/>
              </a:ext>
            </a:extLst>
          </p:cNvPr>
          <p:cNvSpPr>
            <a:spLocks noGrp="1" noChangeArrowheads="1"/>
          </p:cNvSpPr>
          <p:nvPr>
            <p:ph type="title"/>
          </p:nvPr>
        </p:nvSpPr>
        <p:spPr>
          <a:xfrm>
            <a:off x="0" y="0"/>
            <a:ext cx="12127832" cy="633663"/>
          </a:xfrm>
          <a:solidFill>
            <a:schemeClr val="bg2"/>
          </a:solidFill>
          <a:ln>
            <a:solidFill>
              <a:schemeClr val="accent1"/>
            </a:solidFill>
          </a:ln>
        </p:spPr>
        <p:txBody>
          <a:bodyPr/>
          <a:lstStyle/>
          <a:p>
            <a:r>
              <a:rPr lang="cs-CZ" altLang="cs-CZ" sz="3200" dirty="0"/>
              <a:t>Mentální anorexie (AN)</a:t>
            </a:r>
          </a:p>
        </p:txBody>
      </p:sp>
      <p:sp>
        <p:nvSpPr>
          <p:cNvPr id="179203" name="Rectangle 3">
            <a:extLst>
              <a:ext uri="{FF2B5EF4-FFF2-40B4-BE49-F238E27FC236}">
                <a16:creationId xmlns:a16="http://schemas.microsoft.com/office/drawing/2014/main" id="{18EFD36F-AD58-46AE-A6AA-54650608DDC6}"/>
              </a:ext>
            </a:extLst>
          </p:cNvPr>
          <p:cNvSpPr>
            <a:spLocks noGrp="1" noChangeArrowheads="1"/>
          </p:cNvSpPr>
          <p:nvPr>
            <p:ph type="body" sz="half" idx="1"/>
          </p:nvPr>
        </p:nvSpPr>
        <p:spPr>
          <a:xfrm>
            <a:off x="881856" y="1254969"/>
            <a:ext cx="5843588" cy="4525963"/>
          </a:xfrm>
        </p:spPr>
        <p:txBody>
          <a:bodyPr rtlCol="0">
            <a:normAutofit fontScale="92500" lnSpcReduction="20000"/>
          </a:bodyPr>
          <a:lstStyle/>
          <a:p>
            <a:pPr marL="342906" indent="-342906" algn="just" defTabSz="457207" fontAlgn="auto">
              <a:lnSpc>
                <a:spcPct val="80000"/>
              </a:lnSpc>
              <a:spcAft>
                <a:spcPts val="0"/>
              </a:spcAft>
              <a:buClr>
                <a:schemeClr val="bg2">
                  <a:lumMod val="40000"/>
                  <a:lumOff val="60000"/>
                </a:schemeClr>
              </a:buClr>
              <a:buFont typeface="Wingdings 3" charset="2"/>
              <a:buChar char=""/>
              <a:defRPr/>
            </a:pPr>
            <a:r>
              <a:rPr lang="cs-CZ" dirty="0">
                <a:latin typeface="Calibri" panose="020F0502020204030204" pitchFamily="34" charset="0"/>
                <a:cs typeface="Calibri" panose="020F0502020204030204" pitchFamily="34" charset="0"/>
              </a:rPr>
              <a:t>Závažné psychiatrické onemocnění nejasné etiologie s vysokou morbiditou a mortalitou (</a:t>
            </a:r>
            <a:r>
              <a:rPr lang="cs-CZ" dirty="0" err="1">
                <a:latin typeface="Calibri" panose="020F0502020204030204" pitchFamily="34" charset="0"/>
                <a:cs typeface="Calibri" panose="020F0502020204030204" pitchFamily="34" charset="0"/>
              </a:rPr>
              <a:t>Hsu</a:t>
            </a:r>
            <a:r>
              <a:rPr lang="cs-CZ" dirty="0">
                <a:latin typeface="Calibri" panose="020F0502020204030204" pitchFamily="34" charset="0"/>
                <a:cs typeface="Calibri" panose="020F0502020204030204" pitchFamily="34" charset="0"/>
              </a:rPr>
              <a:t> 1996)</a:t>
            </a:r>
          </a:p>
          <a:p>
            <a:pPr marL="342906" indent="-342906" algn="just" defTabSz="457207" fontAlgn="auto">
              <a:lnSpc>
                <a:spcPct val="80000"/>
              </a:lnSpc>
              <a:spcAft>
                <a:spcPts val="0"/>
              </a:spcAft>
              <a:buClr>
                <a:schemeClr val="bg2">
                  <a:lumMod val="40000"/>
                  <a:lumOff val="60000"/>
                </a:schemeClr>
              </a:buClr>
              <a:defRPr/>
            </a:pPr>
            <a:endParaRPr lang="cs-CZ" dirty="0">
              <a:latin typeface="Calibri" panose="020F0502020204030204" pitchFamily="34" charset="0"/>
              <a:cs typeface="Calibri" panose="020F0502020204030204" pitchFamily="34" charset="0"/>
            </a:endParaRPr>
          </a:p>
          <a:p>
            <a:pPr marL="342906" indent="-342906" algn="just" defTabSz="457207" fontAlgn="auto">
              <a:lnSpc>
                <a:spcPct val="80000"/>
              </a:lnSpc>
              <a:spcAft>
                <a:spcPts val="0"/>
              </a:spcAft>
              <a:buClr>
                <a:schemeClr val="bg2">
                  <a:lumMod val="40000"/>
                  <a:lumOff val="60000"/>
                </a:schemeClr>
              </a:buClr>
              <a:buFont typeface="Wingdings 3" charset="2"/>
              <a:buChar char=""/>
              <a:defRPr/>
            </a:pPr>
            <a:r>
              <a:rPr lang="cs-CZ" dirty="0">
                <a:latin typeface="Calibri" panose="020F0502020204030204" pitchFamily="34" charset="0"/>
                <a:cs typeface="Calibri" panose="020F0502020204030204" pitchFamily="34" charset="0"/>
              </a:rPr>
              <a:t>Prevalence 0.3% u mladých dívek, mortalita  6%/ za jedno desetiletí (</a:t>
            </a:r>
            <a:r>
              <a:rPr lang="cs-CZ" dirty="0" err="1">
                <a:latin typeface="Calibri" panose="020F0502020204030204" pitchFamily="34" charset="0"/>
                <a:cs typeface="Calibri" panose="020F0502020204030204" pitchFamily="34" charset="0"/>
              </a:rPr>
              <a:t>Dardeness</a:t>
            </a:r>
            <a:r>
              <a:rPr lang="cs-CZ" dirty="0">
                <a:latin typeface="Calibri" panose="020F0502020204030204" pitchFamily="34" charset="0"/>
                <a:cs typeface="Calibri" panose="020F0502020204030204" pitchFamily="34" charset="0"/>
              </a:rPr>
              <a:t> 2007)</a:t>
            </a:r>
          </a:p>
          <a:p>
            <a:pPr marL="342906" indent="-342906" algn="just" defTabSz="457207" fontAlgn="auto">
              <a:lnSpc>
                <a:spcPct val="80000"/>
              </a:lnSpc>
              <a:spcAft>
                <a:spcPts val="0"/>
              </a:spcAft>
              <a:buClr>
                <a:schemeClr val="bg2">
                  <a:lumMod val="40000"/>
                  <a:lumOff val="60000"/>
                </a:schemeClr>
              </a:buClr>
              <a:defRPr/>
            </a:pPr>
            <a:endParaRPr lang="cs-CZ" dirty="0">
              <a:latin typeface="Calibri" panose="020F0502020204030204" pitchFamily="34" charset="0"/>
              <a:cs typeface="Calibri" panose="020F0502020204030204" pitchFamily="34" charset="0"/>
            </a:endParaRPr>
          </a:p>
          <a:p>
            <a:pPr marL="342906" indent="-342906" algn="just" defTabSz="457207" fontAlgn="auto">
              <a:lnSpc>
                <a:spcPct val="80000"/>
              </a:lnSpc>
              <a:spcAft>
                <a:spcPts val="0"/>
              </a:spcAft>
              <a:buClr>
                <a:schemeClr val="bg2">
                  <a:lumMod val="40000"/>
                  <a:lumOff val="60000"/>
                </a:schemeClr>
              </a:buClr>
              <a:buFont typeface="Wingdings 3" charset="2"/>
              <a:buChar char=""/>
              <a:defRPr/>
            </a:pPr>
            <a:r>
              <a:rPr lang="cs-CZ" dirty="0">
                <a:latin typeface="Calibri" panose="020F0502020204030204" pitchFamily="34" charset="0"/>
                <a:cs typeface="Calibri" panose="020F0502020204030204" pitchFamily="34" charset="0"/>
              </a:rPr>
              <a:t>Iracionální strach ze zvýšené tělesné hmotnosti, i přes objektivní podváhu</a:t>
            </a:r>
          </a:p>
          <a:p>
            <a:pPr marL="342906" indent="-342906" algn="just" defTabSz="457207" fontAlgn="auto">
              <a:lnSpc>
                <a:spcPct val="80000"/>
              </a:lnSpc>
              <a:spcAft>
                <a:spcPts val="0"/>
              </a:spcAft>
              <a:buClr>
                <a:schemeClr val="bg2">
                  <a:lumMod val="40000"/>
                  <a:lumOff val="60000"/>
                </a:schemeClr>
              </a:buClr>
              <a:defRPr/>
            </a:pPr>
            <a:endParaRPr lang="cs-CZ" dirty="0">
              <a:latin typeface="Calibri" panose="020F0502020204030204" pitchFamily="34" charset="0"/>
              <a:cs typeface="Calibri" panose="020F0502020204030204" pitchFamily="34" charset="0"/>
            </a:endParaRPr>
          </a:p>
          <a:p>
            <a:pPr marL="342906" indent="-342906" algn="just" defTabSz="457207" fontAlgn="auto">
              <a:lnSpc>
                <a:spcPct val="80000"/>
              </a:lnSpc>
              <a:spcAft>
                <a:spcPts val="0"/>
              </a:spcAft>
              <a:buClr>
                <a:schemeClr val="bg2">
                  <a:lumMod val="40000"/>
                  <a:lumOff val="60000"/>
                </a:schemeClr>
              </a:buClr>
              <a:buFont typeface="Wingdings 3" charset="2"/>
              <a:buChar char=""/>
              <a:defRPr/>
            </a:pPr>
            <a:r>
              <a:rPr lang="cs-CZ" dirty="0">
                <a:latin typeface="Calibri" panose="020F0502020204030204" pitchFamily="34" charset="0"/>
                <a:cs typeface="Calibri" panose="020F0502020204030204" pitchFamily="34" charset="0"/>
              </a:rPr>
              <a:t>Fobická odpověď na příjem potravy, nenormální stravovací chování, poruchy spánku, úzkost, řada metabolických poruch</a:t>
            </a:r>
          </a:p>
          <a:p>
            <a:pPr marL="342906" indent="-342906" algn="just" defTabSz="457207" fontAlgn="auto">
              <a:lnSpc>
                <a:spcPct val="80000"/>
              </a:lnSpc>
              <a:spcAft>
                <a:spcPts val="0"/>
              </a:spcAft>
              <a:buClr>
                <a:schemeClr val="bg2">
                  <a:lumMod val="40000"/>
                  <a:lumOff val="60000"/>
                </a:schemeClr>
              </a:buClr>
              <a:buFont typeface="Wingdings 3" charset="2"/>
              <a:buChar char=""/>
              <a:defRPr/>
            </a:pPr>
            <a:r>
              <a:rPr lang="cs-CZ" dirty="0">
                <a:latin typeface="Calibri" panose="020F0502020204030204" pitchFamily="34" charset="0"/>
                <a:cs typeface="Calibri" panose="020F0502020204030204" pitchFamily="34" charset="0"/>
              </a:rPr>
              <a:t>Kombinace biologických, psychologických a sociokulturních charakteristik</a:t>
            </a:r>
          </a:p>
        </p:txBody>
      </p:sp>
      <p:graphicFrame>
        <p:nvGraphicFramePr>
          <p:cNvPr id="71684" name="Object 4">
            <a:extLst>
              <a:ext uri="{FF2B5EF4-FFF2-40B4-BE49-F238E27FC236}">
                <a16:creationId xmlns:a16="http://schemas.microsoft.com/office/drawing/2014/main" id="{51A7157F-2CEE-45A8-B1DB-602A9A773514}"/>
              </a:ext>
            </a:extLst>
          </p:cNvPr>
          <p:cNvGraphicFramePr>
            <a:graphicFrameLocks noGrp="1" noChangeAspect="1"/>
          </p:cNvGraphicFramePr>
          <p:nvPr>
            <p:ph sz="half" idx="2"/>
          </p:nvPr>
        </p:nvGraphicFramePr>
        <p:xfrm>
          <a:off x="8759826" y="188914"/>
          <a:ext cx="1795463" cy="4103687"/>
        </p:xfrm>
        <a:graphic>
          <a:graphicData uri="http://schemas.openxmlformats.org/presentationml/2006/ole">
            <mc:AlternateContent xmlns:mc="http://schemas.openxmlformats.org/markup-compatibility/2006">
              <mc:Choice xmlns:v="urn:schemas-microsoft-com:vml" Requires="v">
                <p:oleObj r:id="rId3" imgW="4040946" imgH="6099541" progId="Photoshop.Image.4">
                  <p:embed/>
                </p:oleObj>
              </mc:Choice>
              <mc:Fallback>
                <p:oleObj r:id="rId3" imgW="4040946" imgH="6099541" progId="Photoshop.Image.4">
                  <p:embed/>
                  <p:pic>
                    <p:nvPicPr>
                      <p:cNvPr id="71684" name="Object 4">
                        <a:extLst>
                          <a:ext uri="{FF2B5EF4-FFF2-40B4-BE49-F238E27FC236}">
                            <a16:creationId xmlns:a16="http://schemas.microsoft.com/office/drawing/2014/main" id="{51A7157F-2CEE-45A8-B1DB-602A9A7735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9510" t="4898" r="14165"/>
                      <a:stretch>
                        <a:fillRect/>
                      </a:stretch>
                    </p:blipFill>
                    <p:spPr bwMode="auto">
                      <a:xfrm>
                        <a:off x="8759826" y="188914"/>
                        <a:ext cx="1795463" cy="4103687"/>
                      </a:xfrm>
                      <a:prstGeom prst="rect">
                        <a:avLst/>
                      </a:prstGeom>
                      <a:noFill/>
                      <a:ln w="9525">
                        <a:solidFill>
                          <a:srgbClr val="00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71685" name="Picture 6" descr="AN">
            <a:extLst>
              <a:ext uri="{FF2B5EF4-FFF2-40B4-BE49-F238E27FC236}">
                <a16:creationId xmlns:a16="http://schemas.microsoft.com/office/drawing/2014/main" id="{3BEF45AB-7290-4CE2-A896-8A4E4FC3C7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83563" y="4437064"/>
            <a:ext cx="2362200" cy="1908175"/>
          </a:xfrm>
          <a:prstGeom prst="rect">
            <a:avLst/>
          </a:prstGeom>
          <a:noFill/>
          <a:ln w="9525">
            <a:solidFill>
              <a:srgbClr val="003300"/>
            </a:solidFill>
            <a:miter lim="800000"/>
            <a:headEnd/>
            <a:tailEnd/>
          </a:ln>
          <a:extLst>
            <a:ext uri="{909E8E84-426E-40DD-AFC4-6F175D3DCCD1}">
              <a14:hiddenFill xmlns:a14="http://schemas.microsoft.com/office/drawing/2010/main">
                <a:solidFill>
                  <a:srgbClr val="FFFFFF"/>
                </a:solidFill>
              </a14:hiddenFill>
            </a:ext>
          </a:extLst>
        </p:spPr>
      </p:pic>
      <p:pic>
        <p:nvPicPr>
          <p:cNvPr id="71686" name="Picture 9" descr="ZASILKA">
            <a:extLst>
              <a:ext uri="{FF2B5EF4-FFF2-40B4-BE49-F238E27FC236}">
                <a16:creationId xmlns:a16="http://schemas.microsoft.com/office/drawing/2014/main" id="{B1D8725D-CF20-4FED-B5FE-A95670D83DB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7155" r="12212"/>
          <a:stretch>
            <a:fillRect/>
          </a:stretch>
        </p:blipFill>
        <p:spPr bwMode="auto">
          <a:xfrm>
            <a:off x="7824788" y="549276"/>
            <a:ext cx="1079500" cy="319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a:extLst>
              <a:ext uri="{FF2B5EF4-FFF2-40B4-BE49-F238E27FC236}">
                <a16:creationId xmlns:a16="http://schemas.microsoft.com/office/drawing/2014/main" id="{550E0BC0-5AD9-472A-A896-85E593E357FA}"/>
              </a:ext>
            </a:extLst>
          </p:cNvPr>
          <p:cNvSpPr>
            <a:spLocks noGrp="1" noChangeArrowheads="1"/>
          </p:cNvSpPr>
          <p:nvPr>
            <p:ph idx="1"/>
          </p:nvPr>
        </p:nvSpPr>
        <p:spPr>
          <a:xfrm>
            <a:off x="2149475" y="1547813"/>
            <a:ext cx="7842250" cy="4525962"/>
          </a:xfrm>
        </p:spPr>
        <p:txBody>
          <a:bodyPr/>
          <a:lstStyle/>
          <a:p>
            <a:pPr algn="just">
              <a:lnSpc>
                <a:spcPct val="90000"/>
              </a:lnSpc>
            </a:pPr>
            <a:r>
              <a:rPr lang="en-US" altLang="cs-CZ"/>
              <a:t>William Hammond </a:t>
            </a:r>
            <a:r>
              <a:rPr lang="cs-CZ" altLang="cs-CZ"/>
              <a:t>publikoval v odborné literatuře první článěk o pacientce s mentální anorexií v roce</a:t>
            </a:r>
            <a:r>
              <a:rPr lang="en-US" altLang="cs-CZ"/>
              <a:t> 1879.</a:t>
            </a:r>
          </a:p>
          <a:p>
            <a:pPr algn="just">
              <a:lnSpc>
                <a:spcPct val="90000"/>
              </a:lnSpc>
            </a:pPr>
            <a:r>
              <a:rPr lang="cs-CZ" altLang="cs-CZ"/>
              <a:t>Již ve středověké literatuře se vyskytují zmínky o pacientech trpících poruchou příjmu potravy</a:t>
            </a:r>
            <a:r>
              <a:rPr lang="en-US" altLang="cs-CZ"/>
              <a:t>.</a:t>
            </a:r>
            <a:endParaRPr lang="cs-CZ" altLang="cs-CZ"/>
          </a:p>
          <a:p>
            <a:pPr algn="just">
              <a:lnSpc>
                <a:spcPct val="90000"/>
              </a:lnSpc>
            </a:pPr>
            <a:r>
              <a:rPr lang="cs-CZ" altLang="cs-CZ"/>
              <a:t>Nemoc postihovala často dívky s lepším sociokulturním statutem „blednička“ – dívka z „lepší“ společnosti v 18. a 19. století</a:t>
            </a:r>
            <a:endParaRPr lang="en-US" altLang="cs-CZ"/>
          </a:p>
          <a:p>
            <a:pPr algn="just">
              <a:lnSpc>
                <a:spcPct val="90000"/>
              </a:lnSpc>
            </a:pPr>
            <a:r>
              <a:rPr lang="cs-CZ" altLang="cs-CZ"/>
              <a:t>kulturní posedlost štíhlostí a celkovou image jednotlivce vede k výraznému zvýšení prevalence</a:t>
            </a:r>
            <a:endParaRPr lang="en-US" altLang="cs-CZ"/>
          </a:p>
          <a:p>
            <a:pPr>
              <a:lnSpc>
                <a:spcPct val="90000"/>
              </a:lnSpc>
            </a:pPr>
            <a:endParaRPr lang="en-US" altLang="cs-CZ"/>
          </a:p>
        </p:txBody>
      </p:sp>
      <p:sp>
        <p:nvSpPr>
          <p:cNvPr id="73731" name="Rectangle 2">
            <a:extLst>
              <a:ext uri="{FF2B5EF4-FFF2-40B4-BE49-F238E27FC236}">
                <a16:creationId xmlns:a16="http://schemas.microsoft.com/office/drawing/2014/main" id="{571B74CA-79F5-4C79-95A6-EDFD5E747488}"/>
              </a:ext>
            </a:extLst>
          </p:cNvPr>
          <p:cNvSpPr txBox="1">
            <a:spLocks noChangeArrowheads="1"/>
          </p:cNvSpPr>
          <p:nvPr/>
        </p:nvSpPr>
        <p:spPr bwMode="auto">
          <a:xfrm>
            <a:off x="0" y="-12700"/>
            <a:ext cx="12192000" cy="885825"/>
          </a:xfrm>
          <a:prstGeom prst="rect">
            <a:avLst/>
          </a:prstGeom>
          <a:solidFill>
            <a:schemeClr val="bg2"/>
          </a:solidFill>
          <a:ln>
            <a:noFill/>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cs-CZ" altLang="cs-CZ" b="1">
                <a:solidFill>
                  <a:schemeClr val="tx2"/>
                </a:solidFill>
              </a:rPr>
              <a:t>HISTORICKÝ PŘEHLED</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69B6D126-AF4F-4D98-B10D-B40BADB60270}"/>
              </a:ext>
            </a:extLst>
          </p:cNvPr>
          <p:cNvSpPr>
            <a:spLocks noGrp="1" noChangeArrowheads="1"/>
          </p:cNvSpPr>
          <p:nvPr>
            <p:ph type="title"/>
          </p:nvPr>
        </p:nvSpPr>
        <p:spPr>
          <a:xfrm>
            <a:off x="0" y="12702"/>
            <a:ext cx="12127832" cy="669088"/>
          </a:xfrm>
          <a:solidFill>
            <a:schemeClr val="bg2"/>
          </a:solidFill>
        </p:spPr>
        <p:txBody>
          <a:bodyPr/>
          <a:lstStyle/>
          <a:p>
            <a:r>
              <a:rPr lang="cs-CZ" altLang="cs-CZ" sz="3600" dirty="0"/>
              <a:t>Hormonální a metabolické změny u AN</a:t>
            </a:r>
          </a:p>
        </p:txBody>
      </p:sp>
      <p:sp>
        <p:nvSpPr>
          <p:cNvPr id="106499" name="Rectangle 3">
            <a:extLst>
              <a:ext uri="{FF2B5EF4-FFF2-40B4-BE49-F238E27FC236}">
                <a16:creationId xmlns:a16="http://schemas.microsoft.com/office/drawing/2014/main" id="{33574921-7D46-485C-B9CB-90E2989C08AC}"/>
              </a:ext>
            </a:extLst>
          </p:cNvPr>
          <p:cNvSpPr>
            <a:spLocks noGrp="1" noChangeArrowheads="1"/>
          </p:cNvSpPr>
          <p:nvPr>
            <p:ph type="body" idx="1"/>
          </p:nvPr>
        </p:nvSpPr>
        <p:spPr>
          <a:xfrm>
            <a:off x="1981200" y="1412876"/>
            <a:ext cx="8229600" cy="5256213"/>
          </a:xfrm>
        </p:spPr>
        <p:txBody>
          <a:bodyPr rtlCol="0">
            <a:normAutofit/>
          </a:bodyPr>
          <a:lstStyle/>
          <a:p>
            <a:pPr marL="342906" indent="-342906" defTabSz="457207" fontAlgn="auto">
              <a:lnSpc>
                <a:spcPct val="80000"/>
              </a:lnSpc>
              <a:spcAft>
                <a:spcPts val="0"/>
              </a:spcAft>
              <a:buClr>
                <a:schemeClr val="bg2">
                  <a:lumMod val="40000"/>
                  <a:lumOff val="60000"/>
                </a:schemeClr>
              </a:buClr>
              <a:defRPr/>
            </a:pPr>
            <a:r>
              <a:rPr lang="cs-CZ" sz="1600" dirty="0"/>
              <a:t> </a:t>
            </a:r>
            <a:r>
              <a:rPr lang="cs-CZ" sz="1600" dirty="0">
                <a:sym typeface="Symbol" panose="05050102010706020507" pitchFamily="18" charset="2"/>
              </a:rPr>
              <a:t></a:t>
            </a:r>
            <a:r>
              <a:rPr lang="cs-CZ" sz="1600" dirty="0"/>
              <a:t> LH (</a:t>
            </a:r>
            <a:r>
              <a:rPr lang="cs-CZ" sz="1600" dirty="0">
                <a:sym typeface="Symbol" panose="05050102010706020507" pitchFamily="18" charset="2"/>
              </a:rPr>
              <a:t></a:t>
            </a:r>
            <a:r>
              <a:rPr lang="cs-CZ" sz="1600" dirty="0"/>
              <a:t> odpověď na </a:t>
            </a:r>
            <a:r>
              <a:rPr lang="cs-CZ" sz="1600" dirty="0" err="1"/>
              <a:t>GnRH</a:t>
            </a:r>
            <a:r>
              <a:rPr lang="cs-CZ" sz="1600" dirty="0"/>
              <a:t>)</a:t>
            </a:r>
          </a:p>
          <a:p>
            <a:pPr marL="342906" indent="-342906" defTabSz="457207" fontAlgn="auto">
              <a:lnSpc>
                <a:spcPct val="80000"/>
              </a:lnSpc>
              <a:spcAft>
                <a:spcPts val="0"/>
              </a:spcAft>
              <a:buClr>
                <a:schemeClr val="bg2">
                  <a:lumMod val="40000"/>
                  <a:lumOff val="60000"/>
                </a:schemeClr>
              </a:buClr>
              <a:defRPr/>
            </a:pPr>
            <a:r>
              <a:rPr lang="en-US" sz="1600" dirty="0"/>
              <a:t> </a:t>
            </a:r>
            <a:r>
              <a:rPr lang="cs-CZ" sz="1600" dirty="0">
                <a:sym typeface="Symbol" panose="05050102010706020507" pitchFamily="18" charset="2"/>
              </a:rPr>
              <a:t></a:t>
            </a:r>
            <a:r>
              <a:rPr lang="cs-CZ" sz="1600" dirty="0"/>
              <a:t> FSH</a:t>
            </a:r>
            <a:r>
              <a:rPr lang="cs-CZ" sz="1600" b="1" dirty="0">
                <a:sym typeface="Symbol" panose="05050102010706020507" pitchFamily="18" charset="2"/>
              </a:rPr>
              <a:t></a:t>
            </a:r>
            <a:r>
              <a:rPr lang="cs-CZ" sz="1600" dirty="0"/>
              <a:t>/ =  </a:t>
            </a:r>
            <a:r>
              <a:rPr lang="cs-CZ" sz="1600" b="1" dirty="0"/>
              <a:t>GH</a:t>
            </a:r>
          </a:p>
          <a:p>
            <a:pPr marL="342906" indent="-342906" defTabSz="457207" fontAlgn="auto">
              <a:lnSpc>
                <a:spcPct val="80000"/>
              </a:lnSpc>
              <a:spcAft>
                <a:spcPts val="0"/>
              </a:spcAft>
              <a:buClr>
                <a:schemeClr val="bg2">
                  <a:lumMod val="40000"/>
                  <a:lumOff val="60000"/>
                </a:schemeClr>
              </a:buClr>
              <a:defRPr/>
            </a:pPr>
            <a:r>
              <a:rPr lang="en-US" sz="1600" b="1" dirty="0"/>
              <a:t> </a:t>
            </a:r>
            <a:r>
              <a:rPr lang="cs-CZ" sz="1600" b="1" dirty="0">
                <a:sym typeface="Symbol" panose="05050102010706020507" pitchFamily="18" charset="2"/>
              </a:rPr>
              <a:t></a:t>
            </a:r>
            <a:r>
              <a:rPr lang="cs-CZ" sz="1600" b="1" dirty="0"/>
              <a:t> IGF-1</a:t>
            </a:r>
          </a:p>
          <a:p>
            <a:pPr marL="342906" indent="-342906" defTabSz="457207" fontAlgn="auto">
              <a:lnSpc>
                <a:spcPct val="80000"/>
              </a:lnSpc>
              <a:spcAft>
                <a:spcPts val="0"/>
              </a:spcAft>
              <a:buClr>
                <a:schemeClr val="bg2">
                  <a:lumMod val="40000"/>
                  <a:lumOff val="60000"/>
                </a:schemeClr>
              </a:buClr>
              <a:defRPr/>
            </a:pPr>
            <a:r>
              <a:rPr lang="cs-CZ" sz="1600" b="1" dirty="0"/>
              <a:t> = TSH </a:t>
            </a:r>
            <a:r>
              <a:rPr lang="cs-CZ" sz="1600" dirty="0"/>
              <a:t>(opožděná odpověď na TRH)</a:t>
            </a:r>
          </a:p>
          <a:p>
            <a:pPr marL="342906" indent="-342906" defTabSz="457207" fontAlgn="auto">
              <a:lnSpc>
                <a:spcPct val="80000"/>
              </a:lnSpc>
              <a:spcAft>
                <a:spcPts val="0"/>
              </a:spcAft>
              <a:buClr>
                <a:schemeClr val="bg2">
                  <a:lumMod val="40000"/>
                  <a:lumOff val="60000"/>
                </a:schemeClr>
              </a:buClr>
              <a:defRPr/>
            </a:pPr>
            <a:r>
              <a:rPr lang="cs-CZ" sz="1600" b="1" dirty="0"/>
              <a:t> =  ACTH</a:t>
            </a:r>
          </a:p>
          <a:p>
            <a:pPr marL="342906" indent="-342906" defTabSz="457207" fontAlgn="auto">
              <a:lnSpc>
                <a:spcPct val="80000"/>
              </a:lnSpc>
              <a:spcAft>
                <a:spcPts val="0"/>
              </a:spcAft>
              <a:buClr>
                <a:schemeClr val="bg2">
                  <a:lumMod val="40000"/>
                  <a:lumOff val="60000"/>
                </a:schemeClr>
              </a:buClr>
              <a:defRPr/>
            </a:pPr>
            <a:r>
              <a:rPr lang="cs-CZ" sz="1600" dirty="0"/>
              <a:t> </a:t>
            </a:r>
            <a:r>
              <a:rPr lang="cs-CZ" sz="1600" dirty="0">
                <a:sym typeface="Symbol" panose="05050102010706020507" pitchFamily="18" charset="2"/>
              </a:rPr>
              <a:t> </a:t>
            </a:r>
            <a:r>
              <a:rPr lang="cs-CZ" sz="1600" dirty="0"/>
              <a:t>reakce na CRH</a:t>
            </a:r>
          </a:p>
          <a:p>
            <a:pPr marL="342906" indent="-342906" defTabSz="457207" fontAlgn="auto">
              <a:lnSpc>
                <a:spcPct val="80000"/>
              </a:lnSpc>
              <a:spcAft>
                <a:spcPts val="0"/>
              </a:spcAft>
              <a:buClr>
                <a:schemeClr val="bg2">
                  <a:lumMod val="40000"/>
                  <a:lumOff val="60000"/>
                </a:schemeClr>
              </a:buClr>
              <a:defRPr/>
            </a:pPr>
            <a:r>
              <a:rPr lang="en-US" sz="1600" dirty="0">
                <a:sym typeface="Symbol" panose="05050102010706020507" pitchFamily="18" charset="2"/>
              </a:rPr>
              <a:t> </a:t>
            </a:r>
            <a:r>
              <a:rPr lang="cs-CZ" sz="1600" dirty="0">
                <a:sym typeface="Symbol" panose="05050102010706020507" pitchFamily="18" charset="2"/>
              </a:rPr>
              <a:t></a:t>
            </a:r>
            <a:r>
              <a:rPr lang="cs-CZ" sz="1600" dirty="0"/>
              <a:t>/ </a:t>
            </a:r>
            <a:r>
              <a:rPr lang="cs-CZ" sz="1600" b="1" dirty="0"/>
              <a:t>=   PRL</a:t>
            </a:r>
          </a:p>
          <a:p>
            <a:pPr marL="342906" indent="-342906" defTabSz="457207" fontAlgn="auto">
              <a:lnSpc>
                <a:spcPct val="80000"/>
              </a:lnSpc>
              <a:spcAft>
                <a:spcPts val="0"/>
              </a:spcAft>
              <a:buClr>
                <a:schemeClr val="bg2">
                  <a:lumMod val="40000"/>
                  <a:lumOff val="60000"/>
                </a:schemeClr>
              </a:buClr>
              <a:defRPr/>
            </a:pPr>
            <a:r>
              <a:rPr lang="cs-CZ" sz="1600" dirty="0"/>
              <a:t> </a:t>
            </a:r>
            <a:r>
              <a:rPr lang="cs-CZ" sz="1600" dirty="0">
                <a:sym typeface="Symbol" panose="05050102010706020507" pitchFamily="18" charset="2"/>
              </a:rPr>
              <a:t> </a:t>
            </a:r>
            <a:r>
              <a:rPr lang="cs-CZ" sz="1600" dirty="0"/>
              <a:t>reakce na TRH</a:t>
            </a:r>
          </a:p>
          <a:p>
            <a:pPr marL="342906" indent="-342906" defTabSz="457207" fontAlgn="auto">
              <a:lnSpc>
                <a:spcPct val="80000"/>
              </a:lnSpc>
              <a:spcAft>
                <a:spcPts val="0"/>
              </a:spcAft>
              <a:buClr>
                <a:schemeClr val="bg2">
                  <a:lumMod val="40000"/>
                  <a:lumOff val="60000"/>
                </a:schemeClr>
              </a:buClr>
              <a:defRPr/>
            </a:pPr>
            <a:r>
              <a:rPr lang="cs-CZ" sz="1600" dirty="0"/>
              <a:t> </a:t>
            </a:r>
            <a:r>
              <a:rPr lang="cs-CZ" sz="1600" dirty="0">
                <a:sym typeface="Symbol" panose="05050102010706020507" pitchFamily="18" charset="2"/>
              </a:rPr>
              <a:t></a:t>
            </a:r>
            <a:r>
              <a:rPr lang="cs-CZ" sz="1600" dirty="0"/>
              <a:t>T4</a:t>
            </a:r>
            <a:r>
              <a:rPr lang="de-DE" sz="1600" dirty="0"/>
              <a:t>; </a:t>
            </a:r>
            <a:r>
              <a:rPr lang="en-US" sz="1600" dirty="0">
                <a:sym typeface="Symbol" panose="05050102010706020507" pitchFamily="18" charset="2"/>
              </a:rPr>
              <a:t></a:t>
            </a:r>
            <a:r>
              <a:rPr lang="de-DE" sz="1600" dirty="0"/>
              <a:t> T3; </a:t>
            </a:r>
            <a:r>
              <a:rPr lang="en-US" sz="1600" dirty="0">
                <a:sym typeface="Symbol" panose="05050102010706020507" pitchFamily="18" charset="2"/>
              </a:rPr>
              <a:t></a:t>
            </a:r>
            <a:r>
              <a:rPr lang="cs-CZ" sz="1600" dirty="0"/>
              <a:t>/ </a:t>
            </a:r>
            <a:r>
              <a:rPr lang="cs-CZ" sz="1600" b="1" dirty="0"/>
              <a:t>=</a:t>
            </a:r>
            <a:r>
              <a:rPr lang="de-DE" sz="1600" b="1" dirty="0"/>
              <a:t> rT3;</a:t>
            </a:r>
            <a:r>
              <a:rPr lang="cs-CZ" sz="1600" b="1" dirty="0"/>
              <a:t> = fT4</a:t>
            </a:r>
            <a:r>
              <a:rPr lang="de-DE" sz="1600" b="1" dirty="0"/>
              <a:t>; </a:t>
            </a:r>
            <a:r>
              <a:rPr lang="en-US" sz="1600" b="1" dirty="0">
                <a:sym typeface="Symbol" panose="05050102010706020507" pitchFamily="18" charset="2"/>
              </a:rPr>
              <a:t></a:t>
            </a:r>
            <a:r>
              <a:rPr lang="de-DE" sz="1600" b="1" dirty="0"/>
              <a:t> fT3</a:t>
            </a:r>
            <a:endParaRPr lang="cs-CZ" sz="1600" b="1" dirty="0"/>
          </a:p>
          <a:p>
            <a:pPr marL="342906" indent="-342906" defTabSz="457207" fontAlgn="auto">
              <a:lnSpc>
                <a:spcPct val="80000"/>
              </a:lnSpc>
              <a:spcAft>
                <a:spcPts val="0"/>
              </a:spcAft>
              <a:buClr>
                <a:schemeClr val="bg2">
                  <a:lumMod val="40000"/>
                  <a:lumOff val="60000"/>
                </a:schemeClr>
              </a:buClr>
              <a:defRPr/>
            </a:pPr>
            <a:r>
              <a:rPr lang="en-US" sz="1600" b="1" dirty="0">
                <a:sym typeface="Symbol" panose="05050102010706020507" pitchFamily="18" charset="2"/>
              </a:rPr>
              <a:t></a:t>
            </a:r>
            <a:r>
              <a:rPr lang="cs-CZ" sz="1600" dirty="0"/>
              <a:t>/ =   </a:t>
            </a:r>
            <a:r>
              <a:rPr lang="cs-CZ" sz="1600" b="1" dirty="0"/>
              <a:t>sérový kortizol</a:t>
            </a:r>
            <a:r>
              <a:rPr lang="cs-CZ" sz="1600" dirty="0"/>
              <a:t>(</a:t>
            </a:r>
            <a:r>
              <a:rPr lang="cs-CZ" sz="1600" dirty="0">
                <a:sym typeface="Symbol" panose="05050102010706020507" pitchFamily="18" charset="2"/>
              </a:rPr>
              <a:t></a:t>
            </a:r>
            <a:r>
              <a:rPr lang="cs-CZ" sz="1600" dirty="0"/>
              <a:t> útlum v </a:t>
            </a:r>
            <a:r>
              <a:rPr lang="cs-CZ" sz="1600" dirty="0" err="1"/>
              <a:t>dexametazonovém</a:t>
            </a:r>
            <a:r>
              <a:rPr lang="cs-CZ" sz="1600" dirty="0"/>
              <a:t> testu) </a:t>
            </a:r>
          </a:p>
          <a:p>
            <a:pPr marL="342906" indent="-342906" defTabSz="457207" fontAlgn="auto">
              <a:lnSpc>
                <a:spcPct val="80000"/>
              </a:lnSpc>
              <a:spcAft>
                <a:spcPts val="0"/>
              </a:spcAft>
              <a:buClr>
                <a:schemeClr val="bg2">
                  <a:lumMod val="40000"/>
                  <a:lumOff val="60000"/>
                </a:schemeClr>
              </a:buClr>
              <a:defRPr/>
            </a:pPr>
            <a:r>
              <a:rPr lang="cs-CZ" sz="1600" b="1" dirty="0">
                <a:sym typeface="Symbol" panose="05050102010706020507" pitchFamily="18" charset="2"/>
              </a:rPr>
              <a:t></a:t>
            </a:r>
            <a:r>
              <a:rPr lang="cs-CZ" sz="1600" b="1" dirty="0"/>
              <a:t>Estradiol</a:t>
            </a:r>
            <a:r>
              <a:rPr lang="cs-CZ" sz="1600" dirty="0"/>
              <a:t> ; </a:t>
            </a:r>
            <a:r>
              <a:rPr lang="cs-CZ" sz="1600" dirty="0">
                <a:sym typeface="Symbol" panose="05050102010706020507" pitchFamily="18" charset="2"/>
              </a:rPr>
              <a:t></a:t>
            </a:r>
            <a:r>
              <a:rPr lang="cs-CZ" sz="1600" dirty="0"/>
              <a:t> Estron; </a:t>
            </a:r>
            <a:r>
              <a:rPr lang="cs-CZ" sz="1600" dirty="0">
                <a:sym typeface="Symbol" panose="05050102010706020507" pitchFamily="18" charset="2"/>
              </a:rPr>
              <a:t></a:t>
            </a:r>
            <a:r>
              <a:rPr lang="cs-CZ" sz="1600" dirty="0"/>
              <a:t> progesteron</a:t>
            </a:r>
          </a:p>
          <a:p>
            <a:pPr marL="342906" indent="-342906" defTabSz="457207" fontAlgn="auto">
              <a:lnSpc>
                <a:spcPct val="80000"/>
              </a:lnSpc>
              <a:spcAft>
                <a:spcPts val="0"/>
              </a:spcAft>
              <a:buClr>
                <a:schemeClr val="bg2">
                  <a:lumMod val="40000"/>
                  <a:lumOff val="60000"/>
                </a:schemeClr>
              </a:buClr>
              <a:defRPr/>
            </a:pPr>
            <a:r>
              <a:rPr lang="cs-CZ" sz="1600" b="1" dirty="0">
                <a:sym typeface="Symbol" panose="05050102010706020507" pitchFamily="18" charset="2"/>
              </a:rPr>
              <a:t></a:t>
            </a:r>
            <a:r>
              <a:rPr lang="cs-CZ" sz="1600" b="1" dirty="0"/>
              <a:t>      Serotonin</a:t>
            </a:r>
            <a:endParaRPr lang="en-US" sz="1600" b="1" dirty="0"/>
          </a:p>
          <a:p>
            <a:pPr marL="342906" indent="-342906" defTabSz="457207" fontAlgn="auto">
              <a:lnSpc>
                <a:spcPct val="80000"/>
              </a:lnSpc>
              <a:spcAft>
                <a:spcPts val="0"/>
              </a:spcAft>
              <a:buClr>
                <a:schemeClr val="bg2">
                  <a:lumMod val="40000"/>
                  <a:lumOff val="60000"/>
                </a:schemeClr>
              </a:buClr>
              <a:defRPr/>
            </a:pPr>
            <a:r>
              <a:rPr lang="cs-CZ" sz="1600" b="1" dirty="0">
                <a:sym typeface="Symbol" panose="05050102010706020507" pitchFamily="18" charset="2"/>
              </a:rPr>
              <a:t></a:t>
            </a:r>
            <a:r>
              <a:rPr lang="cs-CZ" sz="1600" b="1" dirty="0"/>
              <a:t>      Insulin;  =  glukóza</a:t>
            </a:r>
            <a:r>
              <a:rPr lang="en-US" sz="1600" b="1" dirty="0"/>
              <a:t>; </a:t>
            </a:r>
            <a:r>
              <a:rPr lang="cs-CZ" sz="1600" b="1" dirty="0"/>
              <a:t> = C-peptid</a:t>
            </a:r>
            <a:r>
              <a:rPr lang="cs-CZ" sz="1600" b="1" dirty="0">
                <a:sym typeface="Symbol" panose="05050102010706020507" pitchFamily="18" charset="2"/>
              </a:rPr>
              <a:t></a:t>
            </a:r>
            <a:r>
              <a:rPr lang="cs-CZ" sz="1600" b="1" dirty="0"/>
              <a:t>      </a:t>
            </a:r>
          </a:p>
          <a:p>
            <a:pPr marL="342906" indent="-342906" defTabSz="457207" fontAlgn="auto">
              <a:lnSpc>
                <a:spcPct val="80000"/>
              </a:lnSpc>
              <a:spcAft>
                <a:spcPts val="0"/>
              </a:spcAft>
              <a:buClr>
                <a:schemeClr val="bg2">
                  <a:lumMod val="40000"/>
                  <a:lumOff val="60000"/>
                </a:schemeClr>
              </a:buClr>
              <a:defRPr/>
            </a:pPr>
            <a:r>
              <a:rPr lang="cs-CZ" sz="1600" b="1" dirty="0">
                <a:sym typeface="Symbol" panose="05050102010706020507" pitchFamily="18" charset="2"/>
              </a:rPr>
              <a:t></a:t>
            </a:r>
            <a:r>
              <a:rPr lang="en-US" sz="1600" b="1" dirty="0">
                <a:sym typeface="Symbol" panose="05050102010706020507" pitchFamily="18" charset="2"/>
              </a:rPr>
              <a:t>   </a:t>
            </a:r>
            <a:r>
              <a:rPr lang="cs-CZ" sz="1600" b="1" dirty="0"/>
              <a:t>Plazmatický </a:t>
            </a:r>
            <a:r>
              <a:rPr lang="cs-CZ" sz="1600" b="1" dirty="0" err="1"/>
              <a:t>leptin</a:t>
            </a:r>
            <a:r>
              <a:rPr lang="cs-CZ" sz="1600" b="1" dirty="0"/>
              <a:t>; </a:t>
            </a:r>
            <a:r>
              <a:rPr lang="cs-CZ" sz="1600" b="1" dirty="0">
                <a:sym typeface="Symbol" panose="05050102010706020507" pitchFamily="18" charset="2"/>
              </a:rPr>
              <a:t></a:t>
            </a:r>
            <a:r>
              <a:rPr lang="cs-CZ" sz="1600" b="1" dirty="0"/>
              <a:t> plazmatický </a:t>
            </a:r>
            <a:r>
              <a:rPr lang="cs-CZ" sz="1600" b="1" dirty="0" err="1"/>
              <a:t>ghrelin</a:t>
            </a:r>
            <a:r>
              <a:rPr lang="cs-CZ" sz="1600" b="1" dirty="0"/>
              <a:t>; </a:t>
            </a:r>
            <a:r>
              <a:rPr lang="en-US" sz="1600" b="1" dirty="0">
                <a:sym typeface="Symbol" panose="05050102010706020507" pitchFamily="18" charset="2"/>
              </a:rPr>
              <a:t></a:t>
            </a:r>
            <a:r>
              <a:rPr lang="cs-CZ" sz="1600" b="1" dirty="0"/>
              <a:t> plazmatický </a:t>
            </a:r>
            <a:r>
              <a:rPr lang="cs-CZ" sz="1600" b="1" dirty="0" err="1"/>
              <a:t>resistin</a:t>
            </a:r>
            <a:r>
              <a:rPr lang="cs-CZ" sz="1600" b="1" dirty="0"/>
              <a:t>; </a:t>
            </a:r>
            <a:r>
              <a:rPr lang="en-US" sz="1600" b="1" dirty="0">
                <a:sym typeface="Symbol" panose="05050102010706020507" pitchFamily="18" charset="2"/>
              </a:rPr>
              <a:t></a:t>
            </a:r>
            <a:r>
              <a:rPr lang="cs-CZ" sz="1600" b="1" dirty="0"/>
              <a:t> plazmatický </a:t>
            </a:r>
            <a:r>
              <a:rPr lang="cs-CZ" sz="1600" b="1" dirty="0" err="1"/>
              <a:t>adiponectin</a:t>
            </a:r>
            <a:endParaRPr lang="cs-CZ" sz="1600" b="1" dirty="0"/>
          </a:p>
          <a:p>
            <a:pPr marL="342906" indent="-342906" defTabSz="457207" fontAlgn="auto">
              <a:lnSpc>
                <a:spcPct val="80000"/>
              </a:lnSpc>
              <a:spcAft>
                <a:spcPts val="0"/>
              </a:spcAft>
              <a:buClr>
                <a:schemeClr val="bg2">
                  <a:lumMod val="40000"/>
                  <a:lumOff val="60000"/>
                </a:schemeClr>
              </a:buClr>
              <a:buFont typeface="Symbol" panose="05050102010706020507" pitchFamily="18" charset="2"/>
              <a:buChar char="¯"/>
              <a:defRPr/>
            </a:pPr>
            <a:endParaRPr lang="cs-CZ" sz="1600" i="1" dirty="0"/>
          </a:p>
          <a:p>
            <a:pPr marL="342906" indent="-342906" defTabSz="457207" fontAlgn="auto">
              <a:lnSpc>
                <a:spcPct val="80000"/>
              </a:lnSpc>
              <a:spcAft>
                <a:spcPts val="0"/>
              </a:spcAft>
              <a:buClr>
                <a:schemeClr val="bg2">
                  <a:lumMod val="40000"/>
                  <a:lumOff val="60000"/>
                </a:schemeClr>
              </a:buClr>
              <a:buFont typeface="Symbol" panose="05050102010706020507" pitchFamily="18" charset="2"/>
              <a:buChar char="¯"/>
              <a:defRPr/>
            </a:pPr>
            <a:endParaRPr lang="cs-CZ" sz="1600" i="1" dirty="0"/>
          </a:p>
          <a:p>
            <a:pPr marL="342906" indent="-342906" defTabSz="457207" fontAlgn="auto">
              <a:lnSpc>
                <a:spcPct val="80000"/>
              </a:lnSpc>
              <a:spcAft>
                <a:spcPts val="0"/>
              </a:spcAft>
              <a:buClr>
                <a:schemeClr val="bg2">
                  <a:lumMod val="40000"/>
                  <a:lumOff val="60000"/>
                </a:schemeClr>
              </a:buClr>
              <a:defRPr/>
            </a:pPr>
            <a:r>
              <a:rPr lang="cs-CZ" sz="1600" i="1" dirty="0"/>
              <a:t>      Source: </a:t>
            </a:r>
            <a:r>
              <a:rPr lang="cs-CZ" sz="1600" b="1" dirty="0" err="1"/>
              <a:t>Nedvidkova</a:t>
            </a:r>
            <a:r>
              <a:rPr lang="cs-CZ" sz="1600" b="1" dirty="0"/>
              <a:t> et al. 2003; </a:t>
            </a:r>
            <a:r>
              <a:rPr lang="cs-CZ" sz="1600" b="1" dirty="0" err="1"/>
              <a:t>Dostalova</a:t>
            </a:r>
            <a:r>
              <a:rPr lang="cs-CZ" sz="1600" b="1" dirty="0"/>
              <a:t>  et al. 2005; </a:t>
            </a:r>
            <a:r>
              <a:rPr lang="cs-CZ" sz="1600" b="1" dirty="0" err="1"/>
              <a:t>Dostalova</a:t>
            </a:r>
            <a:r>
              <a:rPr lang="cs-CZ" sz="1600" b="1" dirty="0"/>
              <a:t> et al. (</a:t>
            </a:r>
            <a:r>
              <a:rPr lang="cs-CZ" sz="1600" b="1" dirty="0" err="1"/>
              <a:t>unpublished</a:t>
            </a:r>
            <a:r>
              <a:rPr lang="cs-CZ" sz="1600" b="1" dirty="0"/>
              <a:t> </a:t>
            </a:r>
            <a:r>
              <a:rPr lang="cs-CZ" sz="1600" b="1" dirty="0" err="1"/>
              <a:t>results</a:t>
            </a:r>
            <a:r>
              <a:rPr lang="cs-CZ" sz="1600" b="1" dirty="0"/>
              <a:t>)</a:t>
            </a:r>
            <a:r>
              <a:rPr lang="en-US" sz="1600" i="1" dirty="0"/>
              <a:t>; </a:t>
            </a:r>
            <a:r>
              <a:rPr lang="cs-CZ" sz="1600" i="1" dirty="0"/>
              <a:t> </a:t>
            </a:r>
            <a:r>
              <a:rPr lang="cs-CZ" sz="1600" i="1" dirty="0" err="1"/>
              <a:t>Hoster</a:t>
            </a:r>
            <a:r>
              <a:rPr lang="cs-CZ" sz="1600" i="1" dirty="0"/>
              <a:t> D.W.: </a:t>
            </a:r>
            <a:r>
              <a:rPr lang="cs-CZ" sz="1600" i="1" dirty="0" err="1"/>
              <a:t>Eating</a:t>
            </a:r>
            <a:r>
              <a:rPr lang="cs-CZ" sz="1600" i="1" dirty="0"/>
              <a:t> </a:t>
            </a:r>
            <a:r>
              <a:rPr lang="cs-CZ" sz="1600" i="1" dirty="0" err="1"/>
              <a:t>Disorders</a:t>
            </a:r>
            <a:r>
              <a:rPr lang="cs-CZ" sz="1600" i="1" dirty="0"/>
              <a:t>: Obesity, </a:t>
            </a:r>
            <a:r>
              <a:rPr lang="cs-CZ" sz="1600" i="1" dirty="0" err="1"/>
              <a:t>anorexia</a:t>
            </a:r>
            <a:r>
              <a:rPr lang="cs-CZ" sz="1600" i="1" dirty="0"/>
              <a:t> </a:t>
            </a:r>
            <a:r>
              <a:rPr lang="cs-CZ" sz="1600" i="1" dirty="0" err="1"/>
              <a:t>nervosa</a:t>
            </a:r>
            <a:r>
              <a:rPr lang="cs-CZ" sz="1600" i="1" dirty="0"/>
              <a:t>, and </a:t>
            </a:r>
            <a:r>
              <a:rPr lang="cs-CZ" sz="1600" i="1" dirty="0" err="1"/>
              <a:t>bulimia</a:t>
            </a:r>
            <a:r>
              <a:rPr lang="cs-CZ" sz="1600" i="1" dirty="0"/>
              <a:t> </a:t>
            </a:r>
            <a:r>
              <a:rPr lang="cs-CZ" sz="1600" i="1" dirty="0" err="1"/>
              <a:t>nervosa</a:t>
            </a:r>
            <a:r>
              <a:rPr lang="cs-CZ" sz="1600" i="1" dirty="0"/>
              <a:t>. In: </a:t>
            </a:r>
            <a:r>
              <a:rPr lang="cs-CZ" sz="1600" i="1" dirty="0" err="1"/>
              <a:t>Williams</a:t>
            </a:r>
            <a:r>
              <a:rPr lang="cs-CZ" sz="1600" i="1" dirty="0"/>
              <a:t> </a:t>
            </a:r>
            <a:r>
              <a:rPr lang="cs-CZ" sz="1600" i="1" dirty="0" err="1"/>
              <a:t>Textbook</a:t>
            </a:r>
            <a:r>
              <a:rPr lang="cs-CZ" sz="1600" i="1" dirty="0"/>
              <a:t> </a:t>
            </a:r>
            <a:r>
              <a:rPr lang="cs-CZ" sz="1600" i="1" dirty="0" err="1"/>
              <a:t>of</a:t>
            </a:r>
            <a:r>
              <a:rPr lang="cs-CZ" sz="1600" i="1" dirty="0"/>
              <a:t> </a:t>
            </a:r>
            <a:r>
              <a:rPr lang="cs-CZ" sz="1600" i="1" dirty="0" err="1"/>
              <a:t>Endocrinology</a:t>
            </a:r>
            <a:r>
              <a:rPr lang="cs-CZ" sz="1600" i="1" dirty="0"/>
              <a:t>. Ed. Wilson JD, </a:t>
            </a:r>
            <a:r>
              <a:rPr lang="cs-CZ" sz="1600" i="1" dirty="0" err="1"/>
              <a:t>Foster</a:t>
            </a:r>
            <a:r>
              <a:rPr lang="cs-CZ" sz="1600" i="1" dirty="0"/>
              <a:t> DW, </a:t>
            </a:r>
            <a:r>
              <a:rPr lang="cs-CZ" sz="1600" i="1" dirty="0" err="1"/>
              <a:t>W.B.Saunders</a:t>
            </a:r>
            <a:r>
              <a:rPr lang="cs-CZ" sz="1600" i="1" dirty="0"/>
              <a:t> Co., 1992.</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a:extLst>
              <a:ext uri="{FF2B5EF4-FFF2-40B4-BE49-F238E27FC236}">
                <a16:creationId xmlns:a16="http://schemas.microsoft.com/office/drawing/2014/main" id="{2267F4F8-E7DE-484E-8E50-43C7B126F7E5}"/>
              </a:ext>
            </a:extLst>
          </p:cNvPr>
          <p:cNvSpPr>
            <a:spLocks noGrp="1" noChangeArrowheads="1"/>
          </p:cNvSpPr>
          <p:nvPr>
            <p:ph idx="1"/>
          </p:nvPr>
        </p:nvSpPr>
        <p:spPr>
          <a:xfrm>
            <a:off x="3057525" y="1573213"/>
            <a:ext cx="7232650" cy="4525962"/>
          </a:xfrm>
        </p:spPr>
        <p:txBody>
          <a:bodyPr rtlCol="0">
            <a:normAutofit/>
          </a:bodyPr>
          <a:lstStyle/>
          <a:p>
            <a:pPr marL="342906" indent="-342906" defTabSz="457207" fontAlgn="auto">
              <a:lnSpc>
                <a:spcPct val="90000"/>
              </a:lnSpc>
              <a:spcAft>
                <a:spcPts val="0"/>
              </a:spcAft>
              <a:buClr>
                <a:schemeClr val="bg2">
                  <a:lumMod val="40000"/>
                  <a:lumOff val="60000"/>
                </a:schemeClr>
              </a:buClr>
              <a:buFont typeface="Wingdings 3" charset="2"/>
              <a:buChar char=""/>
              <a:defRPr/>
            </a:pPr>
            <a:r>
              <a:rPr lang="cs-CZ" b="1" dirty="0"/>
              <a:t>Sekundární </a:t>
            </a:r>
            <a:r>
              <a:rPr lang="cs-CZ" b="1" dirty="0" err="1"/>
              <a:t>hypothyreoidismus</a:t>
            </a:r>
            <a:r>
              <a:rPr lang="cs-CZ" b="1" dirty="0"/>
              <a:t> -</a:t>
            </a:r>
            <a:r>
              <a:rPr lang="cs-CZ" dirty="0"/>
              <a:t> suchá kůže</a:t>
            </a:r>
            <a:r>
              <a:rPr lang="en-US" dirty="0"/>
              <a:t>, </a:t>
            </a:r>
            <a:r>
              <a:rPr lang="cs-CZ" dirty="0"/>
              <a:t>zácpa</a:t>
            </a:r>
            <a:r>
              <a:rPr lang="en-US" dirty="0"/>
              <a:t>, </a:t>
            </a:r>
            <a:r>
              <a:rPr lang="cs-CZ" dirty="0"/>
              <a:t>hypotermie</a:t>
            </a:r>
            <a:r>
              <a:rPr lang="en-US" dirty="0"/>
              <a:t>, </a:t>
            </a:r>
            <a:r>
              <a:rPr lang="cs-CZ" dirty="0"/>
              <a:t>bradykardie</a:t>
            </a:r>
            <a:r>
              <a:rPr lang="en-US" dirty="0"/>
              <a:t>, </a:t>
            </a:r>
            <a:r>
              <a:rPr lang="cs-CZ" dirty="0"/>
              <a:t>zpomalené šlachové reflexy, b</a:t>
            </a:r>
            <a:r>
              <a:rPr lang="en-US" dirty="0"/>
              <a:t>r</a:t>
            </a:r>
            <a:r>
              <a:rPr lang="cs-CZ" dirty="0" err="1"/>
              <a:t>adykardie</a:t>
            </a:r>
            <a:r>
              <a:rPr lang="cs-CZ" dirty="0"/>
              <a:t>, hypotenze – mech. s</a:t>
            </a:r>
            <a:r>
              <a:rPr lang="cs-CZ" dirty="0">
                <a:sym typeface="Symbol" panose="05050102010706020507" pitchFamily="18" charset="2"/>
              </a:rPr>
              <a:t>nížená periferní konverze </a:t>
            </a:r>
            <a:r>
              <a:rPr lang="en-US" dirty="0">
                <a:sym typeface="Symbol" panose="05050102010706020507" pitchFamily="18" charset="2"/>
              </a:rPr>
              <a:t>T</a:t>
            </a:r>
            <a:r>
              <a:rPr lang="en-US" baseline="-25000" dirty="0">
                <a:sym typeface="Symbol" panose="05050102010706020507" pitchFamily="18" charset="2"/>
              </a:rPr>
              <a:t>4</a:t>
            </a:r>
            <a:r>
              <a:rPr lang="en-US" dirty="0">
                <a:sym typeface="Symbol" panose="05050102010706020507" pitchFamily="18" charset="2"/>
              </a:rPr>
              <a:t>  T</a:t>
            </a:r>
            <a:r>
              <a:rPr lang="en-US" baseline="-25000" dirty="0">
                <a:sym typeface="Symbol" panose="05050102010706020507" pitchFamily="18" charset="2"/>
              </a:rPr>
              <a:t>3</a:t>
            </a:r>
            <a:r>
              <a:rPr lang="en-US" dirty="0">
                <a:sym typeface="Symbol" panose="05050102010706020507" pitchFamily="18" charset="2"/>
              </a:rPr>
              <a:t> </a:t>
            </a:r>
            <a:r>
              <a:rPr lang="cs-CZ" dirty="0">
                <a:sym typeface="Symbol" panose="05050102010706020507" pitchFamily="18" charset="2"/>
              </a:rPr>
              <a:t>vedoucí k normálním</a:t>
            </a:r>
            <a:r>
              <a:rPr lang="en-US" dirty="0">
                <a:sym typeface="Symbol" panose="05050102010706020507" pitchFamily="18" charset="2"/>
              </a:rPr>
              <a:t> T</a:t>
            </a:r>
            <a:r>
              <a:rPr lang="en-US" baseline="-25000" dirty="0">
                <a:sym typeface="Symbol" panose="05050102010706020507" pitchFamily="18" charset="2"/>
              </a:rPr>
              <a:t>4</a:t>
            </a:r>
            <a:r>
              <a:rPr lang="en-US" dirty="0">
                <a:sym typeface="Symbol" panose="05050102010706020507" pitchFamily="18" charset="2"/>
              </a:rPr>
              <a:t> a</a:t>
            </a:r>
            <a:r>
              <a:rPr lang="cs-CZ" dirty="0">
                <a:sym typeface="Symbol" panose="05050102010706020507" pitchFamily="18" charset="2"/>
              </a:rPr>
              <a:t> velmi nízkým</a:t>
            </a:r>
            <a:r>
              <a:rPr lang="en-US" dirty="0">
                <a:sym typeface="Symbol" panose="05050102010706020507" pitchFamily="18" charset="2"/>
              </a:rPr>
              <a:t> T</a:t>
            </a:r>
            <a:r>
              <a:rPr lang="en-US" baseline="-25000" dirty="0">
                <a:sym typeface="Symbol" panose="05050102010706020507" pitchFamily="18" charset="2"/>
              </a:rPr>
              <a:t>3</a:t>
            </a:r>
            <a:r>
              <a:rPr lang="en-US" dirty="0">
                <a:sym typeface="Symbol" panose="05050102010706020507" pitchFamily="18" charset="2"/>
              </a:rPr>
              <a:t> </a:t>
            </a:r>
            <a:r>
              <a:rPr lang="cs-CZ" dirty="0">
                <a:sym typeface="Symbol" panose="05050102010706020507" pitchFamily="18" charset="2"/>
              </a:rPr>
              <a:t>hladinám</a:t>
            </a:r>
            <a:endParaRPr lang="en-US" dirty="0">
              <a:sym typeface="Symbol" panose="05050102010706020507" pitchFamily="18" charset="2"/>
            </a:endParaRPr>
          </a:p>
          <a:p>
            <a:pPr marL="342906" indent="-342906" defTabSz="457207" fontAlgn="auto">
              <a:lnSpc>
                <a:spcPct val="90000"/>
              </a:lnSpc>
              <a:spcAft>
                <a:spcPts val="0"/>
              </a:spcAft>
              <a:buClr>
                <a:schemeClr val="bg2">
                  <a:lumMod val="40000"/>
                  <a:lumOff val="60000"/>
                </a:schemeClr>
              </a:buClr>
              <a:buFont typeface="Wingdings 3" charset="2"/>
              <a:buChar char=""/>
              <a:defRPr/>
            </a:pPr>
            <a:endParaRPr lang="cs-CZ" dirty="0"/>
          </a:p>
          <a:p>
            <a:pPr marL="342906" indent="-342906" defTabSz="457207" fontAlgn="auto">
              <a:lnSpc>
                <a:spcPct val="90000"/>
              </a:lnSpc>
              <a:spcAft>
                <a:spcPts val="0"/>
              </a:spcAft>
              <a:buClr>
                <a:schemeClr val="bg2">
                  <a:lumMod val="40000"/>
                  <a:lumOff val="60000"/>
                </a:schemeClr>
              </a:buClr>
              <a:buFont typeface="Wingdings 3" charset="2"/>
              <a:buChar char=""/>
              <a:defRPr/>
            </a:pPr>
            <a:r>
              <a:rPr lang="cs-CZ" b="1" dirty="0" err="1"/>
              <a:t>Hypogonadotropní</a:t>
            </a:r>
            <a:r>
              <a:rPr lang="cs-CZ" b="1" dirty="0"/>
              <a:t> </a:t>
            </a:r>
            <a:r>
              <a:rPr lang="cs-CZ" b="1" dirty="0" err="1"/>
              <a:t>hypogonadismus</a:t>
            </a:r>
            <a:r>
              <a:rPr lang="cs-CZ" dirty="0"/>
              <a:t> - Narušená sekrece</a:t>
            </a:r>
            <a:r>
              <a:rPr lang="en-US" dirty="0"/>
              <a:t> LHRH </a:t>
            </a:r>
            <a:r>
              <a:rPr lang="cs-CZ" dirty="0"/>
              <a:t>vede k </a:t>
            </a:r>
            <a:r>
              <a:rPr lang="en-US" dirty="0"/>
              <a:t> </a:t>
            </a:r>
            <a:r>
              <a:rPr lang="en-US" dirty="0">
                <a:sym typeface="Symbol" panose="05050102010706020507" pitchFamily="18" charset="2"/>
              </a:rPr>
              <a:t> LH, FSH, </a:t>
            </a:r>
            <a:r>
              <a:rPr lang="cs-CZ" dirty="0">
                <a:sym typeface="Symbol" panose="05050102010706020507" pitchFamily="18" charset="2"/>
              </a:rPr>
              <a:t>a snížené tvorbě</a:t>
            </a:r>
            <a:r>
              <a:rPr lang="en-US" dirty="0">
                <a:sym typeface="Symbol" panose="05050102010706020507" pitchFamily="18" charset="2"/>
              </a:rPr>
              <a:t> estradiol</a:t>
            </a:r>
            <a:r>
              <a:rPr lang="cs-CZ" dirty="0">
                <a:sym typeface="Symbol" panose="05050102010706020507" pitchFamily="18" charset="2"/>
              </a:rPr>
              <a:t>u</a:t>
            </a:r>
            <a:endParaRPr lang="en-US" dirty="0">
              <a:sym typeface="Symbol" panose="05050102010706020507" pitchFamily="18" charset="2"/>
            </a:endParaRPr>
          </a:p>
        </p:txBody>
      </p:sp>
      <p:sp>
        <p:nvSpPr>
          <p:cNvPr id="77827" name="Rectangle 2">
            <a:extLst>
              <a:ext uri="{FF2B5EF4-FFF2-40B4-BE49-F238E27FC236}">
                <a16:creationId xmlns:a16="http://schemas.microsoft.com/office/drawing/2014/main" id="{7FCF23C1-BDDD-4A91-BC3B-8A5BEE024908}"/>
              </a:ext>
            </a:extLst>
          </p:cNvPr>
          <p:cNvSpPr txBox="1">
            <a:spLocks noChangeArrowheads="1"/>
          </p:cNvSpPr>
          <p:nvPr/>
        </p:nvSpPr>
        <p:spPr bwMode="auto">
          <a:xfrm>
            <a:off x="-1" y="-12700"/>
            <a:ext cx="12119811" cy="885825"/>
          </a:xfrm>
          <a:prstGeom prst="rect">
            <a:avLst/>
          </a:prstGeom>
          <a:solidFill>
            <a:schemeClr val="bg2"/>
          </a:solidFill>
          <a:ln>
            <a:noFill/>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cs-CZ" altLang="cs-CZ" b="1" dirty="0">
                <a:solidFill>
                  <a:schemeClr val="tx2"/>
                </a:solidFill>
              </a:rPr>
              <a:t>PATOFYZIOLOGICKÉ ZMĚNY U MENTÁLNÍ ANOREXIE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F40B2E85-77CF-49D6-A77F-625BB172A316}"/>
              </a:ext>
            </a:extLst>
          </p:cNvPr>
          <p:cNvSpPr>
            <a:spLocks noGrp="1" noChangeArrowheads="1"/>
          </p:cNvSpPr>
          <p:nvPr>
            <p:ph type="title"/>
          </p:nvPr>
        </p:nvSpPr>
        <p:spPr>
          <a:xfrm>
            <a:off x="0" y="0"/>
            <a:ext cx="12192000" cy="914400"/>
          </a:xfrm>
          <a:solidFill>
            <a:schemeClr val="bg2"/>
          </a:solidFill>
        </p:spPr>
        <p:txBody>
          <a:bodyPr/>
          <a:lstStyle/>
          <a:p>
            <a:r>
              <a:rPr lang="cs-CZ" altLang="cs-CZ" sz="2600" dirty="0"/>
              <a:t>Ztráta tukové tkáně hlavní faktor přispívající ke ztrátě tělesné hmotnosti</a:t>
            </a:r>
          </a:p>
        </p:txBody>
      </p:sp>
      <p:graphicFrame>
        <p:nvGraphicFramePr>
          <p:cNvPr id="317443" name="Group 3">
            <a:extLst>
              <a:ext uri="{FF2B5EF4-FFF2-40B4-BE49-F238E27FC236}">
                <a16:creationId xmlns:a16="http://schemas.microsoft.com/office/drawing/2014/main" id="{3384B681-0DAD-43C3-BC1C-48F0A1038523}"/>
              </a:ext>
            </a:extLst>
          </p:cNvPr>
          <p:cNvGraphicFramePr>
            <a:graphicFrameLocks noGrp="1"/>
          </p:cNvGraphicFramePr>
          <p:nvPr>
            <p:ph type="tbl" idx="1"/>
          </p:nvPr>
        </p:nvGraphicFramePr>
        <p:xfrm>
          <a:off x="1981200" y="1143001"/>
          <a:ext cx="8229600" cy="4575175"/>
        </p:xfrm>
        <a:graphic>
          <a:graphicData uri="http://schemas.openxmlformats.org/drawingml/2006/table">
            <a:tbl>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415925">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endParaRPr kumimoji="0" lang="cs-CZ" sz="1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sz="1800" b="1" i="0" u="none" strike="noStrike" cap="none" normalizeH="0" baseline="0">
                          <a:ln>
                            <a:noFill/>
                          </a:ln>
                          <a:solidFill>
                            <a:srgbClr val="FF0000"/>
                          </a:solidFill>
                          <a:effectLst>
                            <a:outerShdw blurRad="38100" dist="38100" dir="2700000" algn="tl">
                              <a:srgbClr val="000000"/>
                            </a:outerShdw>
                          </a:effectLst>
                          <a:latin typeface="Arial" panose="020B0604020202020204" pitchFamily="34" charset="0"/>
                        </a:rPr>
                        <a:t>NW (n = 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sz="1800" b="1" i="0" u="none" strike="noStrike" cap="none" normalizeH="0" baseline="0">
                          <a:ln>
                            <a:noFill/>
                          </a:ln>
                          <a:solidFill>
                            <a:srgbClr val="FF0000"/>
                          </a:solidFill>
                          <a:effectLst>
                            <a:outerShdw blurRad="38100" dist="38100" dir="2700000" algn="tl">
                              <a:srgbClr val="000000"/>
                            </a:outerShdw>
                          </a:effectLst>
                          <a:latin typeface="Arial" panose="020B0604020202020204" pitchFamily="34" charset="0"/>
                        </a:rPr>
                        <a:t>AN (n = 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extLst>
                  <a:ext uri="{0D108BD9-81ED-4DB2-BD59-A6C34878D82A}">
                    <a16:rowId xmlns:a16="http://schemas.microsoft.com/office/drawing/2014/main" val="10000"/>
                  </a:ext>
                </a:extLst>
              </a:tr>
              <a:tr h="415925">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sz="1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weight (kg)</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sz="1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62.2 ± 1.54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sz="1800" b="0" i="0" u="none" strike="noStrike" cap="none" normalizeH="0" baseline="0">
                          <a:ln>
                            <a:noFill/>
                          </a:ln>
                          <a:solidFill>
                            <a:srgbClr val="FF0000"/>
                          </a:solidFill>
                          <a:effectLst>
                            <a:outerShdw blurRad="38100" dist="38100" dir="2700000" algn="tl">
                              <a:srgbClr val="000000"/>
                            </a:outerShdw>
                          </a:effectLst>
                          <a:latin typeface="Arial" panose="020B0604020202020204" pitchFamily="34" charset="0"/>
                        </a:rPr>
                        <a:t>45.8 ± 1.89*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extLst>
                  <a:ext uri="{0D108BD9-81ED-4DB2-BD59-A6C34878D82A}">
                    <a16:rowId xmlns:a16="http://schemas.microsoft.com/office/drawing/2014/main" val="10001"/>
                  </a:ext>
                </a:extLst>
              </a:tr>
              <a:tr h="415925">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sz="1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Lean mass (kg)</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sz="1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39.1 ± 0.76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sz="1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37.8 ± 1.01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extLst>
                  <a:ext uri="{0D108BD9-81ED-4DB2-BD59-A6C34878D82A}">
                    <a16:rowId xmlns:a16="http://schemas.microsoft.com/office/drawing/2014/main" val="10002"/>
                  </a:ext>
                </a:extLst>
              </a:tr>
              <a:tr h="415925">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sz="1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BMI (kg/m</a:t>
                      </a:r>
                      <a:r>
                        <a:rPr kumimoji="0" lang="cs-CZ" sz="1800" b="0" i="0" u="none" strike="noStrike" cap="none" normalizeH="0" baseline="30000">
                          <a:ln>
                            <a:noFill/>
                          </a:ln>
                          <a:solidFill>
                            <a:schemeClr val="tx1"/>
                          </a:solidFill>
                          <a:effectLst>
                            <a:outerShdw blurRad="38100" dist="38100" dir="2700000" algn="tl">
                              <a:srgbClr val="000000"/>
                            </a:outerShdw>
                          </a:effectLst>
                          <a:latin typeface="Arial" panose="020B0604020202020204" pitchFamily="34" charset="0"/>
                        </a:rPr>
                        <a:t>2</a:t>
                      </a:r>
                      <a:r>
                        <a:rPr kumimoji="0" lang="cs-CZ" sz="1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sz="1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21.2 ± 0.42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sz="1800" b="0" i="0" u="none" strike="noStrike" cap="none" normalizeH="0" baseline="0">
                          <a:ln>
                            <a:noFill/>
                          </a:ln>
                          <a:solidFill>
                            <a:srgbClr val="FF0000"/>
                          </a:solidFill>
                          <a:effectLst>
                            <a:outerShdw blurRad="38100" dist="38100" dir="2700000" algn="tl">
                              <a:srgbClr val="000000"/>
                            </a:outerShdw>
                          </a:effectLst>
                          <a:latin typeface="Arial" panose="020B0604020202020204" pitchFamily="34" charset="0"/>
                        </a:rPr>
                        <a:t>15.7 ± 0.47*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extLst>
                  <a:ext uri="{0D108BD9-81ED-4DB2-BD59-A6C34878D82A}">
                    <a16:rowId xmlns:a16="http://schemas.microsoft.com/office/drawing/2014/main" val="10003"/>
                  </a:ext>
                </a:extLst>
              </a:tr>
              <a:tr h="415925">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sz="1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Body fat content (%)</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sz="1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24.3 ± 0.79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sz="1800" b="0" i="0" u="none" strike="noStrike" cap="none" normalizeH="0" baseline="0">
                          <a:ln>
                            <a:noFill/>
                          </a:ln>
                          <a:solidFill>
                            <a:srgbClr val="FF0000"/>
                          </a:solidFill>
                          <a:effectLst>
                            <a:outerShdw blurRad="38100" dist="38100" dir="2700000" algn="tl">
                              <a:srgbClr val="000000"/>
                            </a:outerShdw>
                          </a:effectLst>
                          <a:latin typeface="Arial" panose="020B0604020202020204" pitchFamily="34" charset="0"/>
                        </a:rPr>
                        <a:t>7.1 ± 0.88*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extLst>
                  <a:ext uri="{0D108BD9-81ED-4DB2-BD59-A6C34878D82A}">
                    <a16:rowId xmlns:a16="http://schemas.microsoft.com/office/drawing/2014/main" val="10004"/>
                  </a:ext>
                </a:extLst>
              </a:tr>
              <a:tr h="415925">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sz="1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Total fat skinfold (mm)</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sz="1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120.5 </a:t>
                      </a:r>
                      <a:r>
                        <a:rPr kumimoji="0" lang="en-US" sz="1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sym typeface="Symbol" panose="05050102010706020507" pitchFamily="18" charset="2"/>
                        </a:rPr>
                        <a:t></a:t>
                      </a:r>
                      <a:r>
                        <a:rPr kumimoji="0" lang="cs-CZ" sz="1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 12.17</a:t>
                      </a:r>
                      <a:endParaRPr kumimoji="0" lang="en-US" sz="1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sz="1800" b="0" i="0" u="none" strike="noStrike" cap="none" normalizeH="0" baseline="0">
                          <a:ln>
                            <a:noFill/>
                          </a:ln>
                          <a:solidFill>
                            <a:srgbClr val="FF3300"/>
                          </a:solidFill>
                          <a:effectLst>
                            <a:outerShdw blurRad="38100" dist="38100" dir="2700000" algn="tl">
                              <a:srgbClr val="000000"/>
                            </a:outerShdw>
                          </a:effectLst>
                          <a:latin typeface="Arial" panose="020B0604020202020204" pitchFamily="34" charset="0"/>
                        </a:rPr>
                        <a:t>42.1 </a:t>
                      </a:r>
                      <a:r>
                        <a:rPr kumimoji="0" lang="cs-CZ" sz="1800" b="0" i="0" u="none" strike="noStrike" cap="none" normalizeH="0" baseline="0">
                          <a:ln>
                            <a:noFill/>
                          </a:ln>
                          <a:solidFill>
                            <a:srgbClr val="FF3300"/>
                          </a:solidFill>
                          <a:effectLst>
                            <a:outerShdw blurRad="38100" dist="38100" dir="2700000" algn="tl">
                              <a:srgbClr val="000000"/>
                            </a:outerShdw>
                          </a:effectLst>
                          <a:latin typeface="Arial" panose="020B0604020202020204" pitchFamily="34" charset="0"/>
                          <a:sym typeface="Symbol" panose="05050102010706020507" pitchFamily="18" charset="2"/>
                        </a:rPr>
                        <a:t> 4.78</a:t>
                      </a:r>
                      <a:r>
                        <a:rPr kumimoji="0" lang="en-US" sz="1800" b="0" i="0" u="none" strike="noStrike" cap="none" normalizeH="0" baseline="0">
                          <a:ln>
                            <a:noFill/>
                          </a:ln>
                          <a:solidFill>
                            <a:srgbClr val="FF3300"/>
                          </a:solidFill>
                          <a:effectLst>
                            <a:outerShdw blurRad="38100" dist="38100" dir="2700000" algn="tl">
                              <a:srgbClr val="000000"/>
                            </a:outerShdw>
                          </a:effectLst>
                          <a:latin typeface="Arial" panose="020B0604020202020204" pitchFamily="34" charset="0"/>
                          <a:sym typeface="Symbol" panose="05050102010706020507" pitchFamily="18" charset="2"/>
                        </a:rPr>
                        <a:t>*</a:t>
                      </a:r>
                      <a:endParaRPr kumimoji="0" lang="cs-CZ" sz="1800" b="0" i="0" u="none" strike="noStrike" cap="none" normalizeH="0" baseline="0">
                        <a:ln>
                          <a:noFill/>
                        </a:ln>
                        <a:solidFill>
                          <a:srgbClr val="FF3300"/>
                        </a:solidFill>
                        <a:effectLst>
                          <a:outerShdw blurRad="38100" dist="38100" dir="2700000" algn="tl">
                            <a:srgbClr val="000000"/>
                          </a:outerShdw>
                        </a:effectLst>
                        <a:latin typeface="Arial" panose="020B0604020202020204" pitchFamily="34" charset="0"/>
                        <a:sym typeface="Symbol" panose="05050102010706020507" pitchFamily="18" charset="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extLst>
                  <a:ext uri="{0D108BD9-81ED-4DB2-BD59-A6C34878D82A}">
                    <a16:rowId xmlns:a16="http://schemas.microsoft.com/office/drawing/2014/main" val="10005"/>
                  </a:ext>
                </a:extLst>
              </a:tr>
              <a:tr h="415925">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sz="1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Abdominal skinfold (mm)</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sz="1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12.5 </a:t>
                      </a:r>
                      <a:r>
                        <a:rPr kumimoji="0" lang="cs-CZ" sz="1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sym typeface="Symbol" panose="05050102010706020507" pitchFamily="18" charset="2"/>
                        </a:rPr>
                        <a:t> </a:t>
                      </a:r>
                      <a:r>
                        <a:rPr kumimoji="0" lang="cs-CZ" sz="1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2.13</a:t>
                      </a:r>
                      <a:endParaRPr kumimoji="0" lang="en-US" sz="1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sz="1800" b="0" i="0" u="none" strike="noStrike" cap="none" normalizeH="0" baseline="0">
                          <a:ln>
                            <a:noFill/>
                          </a:ln>
                          <a:solidFill>
                            <a:srgbClr val="FF3300"/>
                          </a:solidFill>
                          <a:effectLst>
                            <a:outerShdw blurRad="38100" dist="38100" dir="2700000" algn="tl">
                              <a:srgbClr val="000000"/>
                            </a:outerShdw>
                          </a:effectLst>
                          <a:latin typeface="Arial" panose="020B0604020202020204" pitchFamily="34" charset="0"/>
                        </a:rPr>
                        <a:t>4.8 </a:t>
                      </a:r>
                      <a:r>
                        <a:rPr kumimoji="0" lang="en-US" sz="1800" b="0" i="0" u="none" strike="noStrike" cap="none" normalizeH="0" baseline="0">
                          <a:ln>
                            <a:noFill/>
                          </a:ln>
                          <a:solidFill>
                            <a:srgbClr val="FF3300"/>
                          </a:solidFill>
                          <a:effectLst>
                            <a:outerShdw blurRad="38100" dist="38100" dir="2700000" algn="tl">
                              <a:srgbClr val="000000"/>
                            </a:outerShdw>
                          </a:effectLst>
                          <a:latin typeface="Arial" panose="020B0604020202020204" pitchFamily="34" charset="0"/>
                          <a:cs typeface="Arial" panose="020B0604020202020204" pitchFamily="34" charset="0"/>
                        </a:rPr>
                        <a:t>±</a:t>
                      </a:r>
                      <a:r>
                        <a:rPr kumimoji="0" lang="cs-CZ" sz="1800" b="0" i="0" u="none" strike="noStrike" cap="none" normalizeH="0" baseline="0">
                          <a:ln>
                            <a:noFill/>
                          </a:ln>
                          <a:solidFill>
                            <a:srgbClr val="FF3300"/>
                          </a:solidFill>
                          <a:effectLst>
                            <a:outerShdw blurRad="38100" dist="38100" dir="2700000" algn="tl">
                              <a:srgbClr val="000000"/>
                            </a:outerShdw>
                          </a:effectLst>
                          <a:latin typeface="Arial" panose="020B0604020202020204" pitchFamily="34" charset="0"/>
                          <a:cs typeface="Arial" panose="020B0604020202020204" pitchFamily="34" charset="0"/>
                        </a:rPr>
                        <a:t> 1.59</a:t>
                      </a:r>
                      <a:r>
                        <a:rPr kumimoji="0" lang="en-US" sz="1800" b="0" i="0" u="none" strike="noStrike" cap="none" normalizeH="0" baseline="0">
                          <a:ln>
                            <a:noFill/>
                          </a:ln>
                          <a:solidFill>
                            <a:srgbClr val="FF3300"/>
                          </a:solidFill>
                          <a:effectLst>
                            <a:outerShdw blurRad="38100" dist="38100" dir="2700000" algn="tl">
                              <a:srgbClr val="000000"/>
                            </a:outerShdw>
                          </a:effectLst>
                          <a:latin typeface="Arial" panose="020B0604020202020204" pitchFamily="34" charset="0"/>
                          <a:cs typeface="Arial" panose="020B0604020202020204"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extLst>
                  <a:ext uri="{0D108BD9-81ED-4DB2-BD59-A6C34878D82A}">
                    <a16:rowId xmlns:a16="http://schemas.microsoft.com/office/drawing/2014/main" val="10006"/>
                  </a:ext>
                </a:extLst>
              </a:tr>
              <a:tr h="415925">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sz="1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Insulin (pmol/l)</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sz="1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28.3 ± 4.53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sz="1800" b="0" i="0" u="none" strike="noStrike" cap="none" normalizeH="0" baseline="0">
                          <a:ln>
                            <a:noFill/>
                          </a:ln>
                          <a:solidFill>
                            <a:srgbClr val="FF0000"/>
                          </a:solidFill>
                          <a:effectLst>
                            <a:outerShdw blurRad="38100" dist="38100" dir="2700000" algn="tl">
                              <a:srgbClr val="000000"/>
                            </a:outerShdw>
                          </a:effectLst>
                          <a:latin typeface="Arial" panose="020B0604020202020204" pitchFamily="34" charset="0"/>
                        </a:rPr>
                        <a:t>14.2 ± 3.67*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extLst>
                  <a:ext uri="{0D108BD9-81ED-4DB2-BD59-A6C34878D82A}">
                    <a16:rowId xmlns:a16="http://schemas.microsoft.com/office/drawing/2014/main" val="10007"/>
                  </a:ext>
                </a:extLst>
              </a:tr>
              <a:tr h="415925">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sz="1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Glucose (mmol/l)</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sz="1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4.7 ± 0.08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sz="1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4.1 ± 0.11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extLst>
                  <a:ext uri="{0D108BD9-81ED-4DB2-BD59-A6C34878D82A}">
                    <a16:rowId xmlns:a16="http://schemas.microsoft.com/office/drawing/2014/main" val="10008"/>
                  </a:ext>
                </a:extLst>
              </a:tr>
              <a:tr h="415925">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sz="1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HOMA-IR</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sz="1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2.8 </a:t>
                      </a:r>
                      <a:r>
                        <a:rPr kumimoji="0" lang="cs-CZ" sz="1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sym typeface="Symbol" panose="05050102010706020507" pitchFamily="18" charset="2"/>
                        </a:rPr>
                        <a:t> 0.38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sz="1800" b="0" i="0" u="none" strike="noStrike" cap="none" normalizeH="0" baseline="0">
                          <a:ln>
                            <a:noFill/>
                          </a:ln>
                          <a:solidFill>
                            <a:srgbClr val="FF3300"/>
                          </a:solidFill>
                          <a:effectLst>
                            <a:outerShdw blurRad="38100" dist="38100" dir="2700000" algn="tl">
                              <a:srgbClr val="000000"/>
                            </a:outerShdw>
                          </a:effectLst>
                          <a:latin typeface="Arial" panose="020B0604020202020204" pitchFamily="34" charset="0"/>
                        </a:rPr>
                        <a:t>0.8 </a:t>
                      </a:r>
                      <a:r>
                        <a:rPr kumimoji="0" lang="en-US" sz="1800" b="0" i="0" u="none" strike="noStrike" cap="none" normalizeH="0" baseline="0">
                          <a:ln>
                            <a:noFill/>
                          </a:ln>
                          <a:solidFill>
                            <a:srgbClr val="FF3300"/>
                          </a:solidFill>
                          <a:effectLst>
                            <a:outerShdw blurRad="38100" dist="38100" dir="2700000" algn="tl">
                              <a:srgbClr val="000000"/>
                            </a:outerShdw>
                          </a:effectLst>
                          <a:latin typeface="Arial" panose="020B0604020202020204" pitchFamily="34" charset="0"/>
                          <a:cs typeface="Arial" panose="020B0604020202020204" pitchFamily="34" charset="0"/>
                        </a:rPr>
                        <a:t>±</a:t>
                      </a:r>
                      <a:r>
                        <a:rPr kumimoji="0" lang="cs-CZ" sz="1800" b="0" i="0" u="none" strike="noStrike" cap="none" normalizeH="0" baseline="0">
                          <a:ln>
                            <a:noFill/>
                          </a:ln>
                          <a:solidFill>
                            <a:srgbClr val="FF3300"/>
                          </a:solidFill>
                          <a:effectLst>
                            <a:outerShdw blurRad="38100" dist="38100" dir="2700000" algn="tl">
                              <a:srgbClr val="000000"/>
                            </a:outerShdw>
                          </a:effectLst>
                          <a:latin typeface="Arial" panose="020B0604020202020204" pitchFamily="34" charset="0"/>
                          <a:cs typeface="Arial" panose="020B0604020202020204" pitchFamily="34" charset="0"/>
                        </a:rPr>
                        <a:t> 0.31</a:t>
                      </a:r>
                      <a:r>
                        <a:rPr kumimoji="0" lang="en-US" sz="1800" b="0" i="0" u="none" strike="noStrike" cap="none" normalizeH="0" baseline="0">
                          <a:ln>
                            <a:noFill/>
                          </a:ln>
                          <a:solidFill>
                            <a:srgbClr val="FF3300"/>
                          </a:solidFill>
                          <a:effectLst>
                            <a:outerShdw blurRad="38100" dist="38100" dir="2700000" algn="tl">
                              <a:srgbClr val="000000"/>
                            </a:outerShdw>
                          </a:effectLst>
                          <a:latin typeface="Arial" panose="020B0604020202020204" pitchFamily="34" charset="0"/>
                          <a:cs typeface="Arial" panose="020B0604020202020204"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extLst>
                  <a:ext uri="{0D108BD9-81ED-4DB2-BD59-A6C34878D82A}">
                    <a16:rowId xmlns:a16="http://schemas.microsoft.com/office/drawing/2014/main" val="10009"/>
                  </a:ext>
                </a:extLst>
              </a:tr>
              <a:tr h="415925">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sz="1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cs typeface="Times New Roman" panose="02020603050405020304" pitchFamily="18" charset="0"/>
                        </a:rPr>
                        <a:t>Menstruation</a:t>
                      </a:r>
                      <a:r>
                        <a:rPr kumimoji="0" lang="cs-CZ" sz="1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 </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folHlink">
                        <a:alpha val="50000"/>
                      </a:schemeClr>
                    </a:solid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sz="1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Yes - regular cycle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folHlink">
                        <a:alpha val="50000"/>
                      </a:schemeClr>
                    </a:solid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sz="1800" b="0" i="0" u="none" strike="noStrike" cap="none" normalizeH="0" baseline="0">
                          <a:ln>
                            <a:noFill/>
                          </a:ln>
                          <a:solidFill>
                            <a:srgbClr val="FF3300"/>
                          </a:solidFill>
                          <a:effectLst>
                            <a:outerShdw blurRad="38100" dist="38100" dir="2700000" algn="tl">
                              <a:srgbClr val="000000"/>
                            </a:outerShdw>
                          </a:effectLst>
                          <a:latin typeface="Arial" panose="020B0604020202020204" pitchFamily="34" charset="0"/>
                        </a:rPr>
                        <a:t>Secondary amenorrhea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folHlink">
                        <a:alpha val="50000"/>
                      </a:schemeClr>
                    </a:solidFill>
                  </a:tcPr>
                </a:tc>
                <a:extLst>
                  <a:ext uri="{0D108BD9-81ED-4DB2-BD59-A6C34878D82A}">
                    <a16:rowId xmlns:a16="http://schemas.microsoft.com/office/drawing/2014/main" val="10010"/>
                  </a:ext>
                </a:extLst>
              </a:tr>
            </a:tbl>
          </a:graphicData>
        </a:graphic>
      </p:graphicFrame>
      <p:sp>
        <p:nvSpPr>
          <p:cNvPr id="78901" name="Text Box 53">
            <a:extLst>
              <a:ext uri="{FF2B5EF4-FFF2-40B4-BE49-F238E27FC236}">
                <a16:creationId xmlns:a16="http://schemas.microsoft.com/office/drawing/2014/main" id="{6DB0EA1B-114C-4608-8B62-DB65FFEAEC56}"/>
              </a:ext>
            </a:extLst>
          </p:cNvPr>
          <p:cNvSpPr txBox="1">
            <a:spLocks noChangeArrowheads="1"/>
          </p:cNvSpPr>
          <p:nvPr/>
        </p:nvSpPr>
        <p:spPr bwMode="auto">
          <a:xfrm>
            <a:off x="2057400" y="6324600"/>
            <a:ext cx="7010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cs-CZ" altLang="cs-CZ" sz="1200"/>
              <a:t>Means ± SEM</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EE445CBD-3769-4AD3-8C65-E860D717E666}"/>
              </a:ext>
            </a:extLst>
          </p:cNvPr>
          <p:cNvSpPr>
            <a:spLocks noGrp="1" noChangeArrowheads="1"/>
          </p:cNvSpPr>
          <p:nvPr>
            <p:ph type="title"/>
          </p:nvPr>
        </p:nvSpPr>
        <p:spPr>
          <a:xfrm>
            <a:off x="0" y="1"/>
            <a:ext cx="12192000" cy="850232"/>
          </a:xfrm>
          <a:solidFill>
            <a:schemeClr val="bg2"/>
          </a:solidFill>
        </p:spPr>
        <p:txBody>
          <a:bodyPr/>
          <a:lstStyle/>
          <a:p>
            <a:r>
              <a:rPr lang="cs-CZ" altLang="cs-CZ" sz="3600" dirty="0"/>
              <a:t>Tuková tkáň u mentální anorexie</a:t>
            </a:r>
            <a:endParaRPr lang="en-US" altLang="cs-CZ" dirty="0"/>
          </a:p>
        </p:txBody>
      </p:sp>
      <p:sp>
        <p:nvSpPr>
          <p:cNvPr id="82947" name="Rectangle 3">
            <a:extLst>
              <a:ext uri="{FF2B5EF4-FFF2-40B4-BE49-F238E27FC236}">
                <a16:creationId xmlns:a16="http://schemas.microsoft.com/office/drawing/2014/main" id="{D60FE295-43E4-4E07-843F-3A07E97E8AF9}"/>
              </a:ext>
            </a:extLst>
          </p:cNvPr>
          <p:cNvSpPr>
            <a:spLocks noGrp="1" noChangeArrowheads="1"/>
          </p:cNvSpPr>
          <p:nvPr>
            <p:ph type="body" idx="1"/>
          </p:nvPr>
        </p:nvSpPr>
        <p:spPr>
          <a:xfrm>
            <a:off x="1905000" y="1268414"/>
            <a:ext cx="8534400" cy="5113337"/>
          </a:xfrm>
        </p:spPr>
        <p:txBody>
          <a:bodyPr/>
          <a:lstStyle/>
          <a:p>
            <a:r>
              <a:rPr lang="cs-CZ" altLang="cs-CZ" sz="2700"/>
              <a:t>Restriktivní podtyp poruch příjmu potravy spojen s anomálním metabolismem tukové tkáně</a:t>
            </a:r>
          </a:p>
          <a:p>
            <a:r>
              <a:rPr lang="cs-CZ" altLang="cs-CZ" sz="2700"/>
              <a:t>Většina těchto poruch je pravděpodobně sekundárního charakteru(nejedná se o kauzální faktory)</a:t>
            </a:r>
          </a:p>
          <a:p>
            <a:r>
              <a:rPr lang="cs-CZ" altLang="cs-CZ" sz="2700"/>
              <a:t>Množství tuku u pacientek s anorexií je obvykle stále dost velké na to, aby se předešlo syndromu ektopického ukládání tuku</a:t>
            </a:r>
          </a:p>
          <a:p>
            <a:r>
              <a:rPr lang="cs-CZ" altLang="cs-CZ" sz="2700"/>
              <a:t>Komplikace AN jsou následkem závažné a dlouhodobé podvýživy</a:t>
            </a:r>
          </a:p>
          <a:p>
            <a:endParaRPr lang="cs-CZ" altLang="cs-CZ" sz="2700"/>
          </a:p>
          <a:p>
            <a:endParaRPr lang="cs-CZ" altLang="cs-CZ" sz="2700">
              <a:sym typeface="Symbol" panose="05050102010706020507" pitchFamily="18" charset="2"/>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42904" y="511320"/>
            <a:ext cx="4219561" cy="567463"/>
          </a:xfrm>
          <a:prstGeom prst="rect">
            <a:avLst/>
          </a:prstGeom>
        </p:spPr>
        <p:txBody>
          <a:bodyPr vert="horz" wrap="square" lIns="0" tIns="13335" rIns="0" bIns="0" rtlCol="0" anchor="t" anchorCtr="0">
            <a:spAutoFit/>
          </a:bodyPr>
          <a:lstStyle/>
          <a:p>
            <a:pPr marL="12700">
              <a:lnSpc>
                <a:spcPct val="100000"/>
              </a:lnSpc>
              <a:spcBef>
                <a:spcPts val="105"/>
              </a:spcBef>
            </a:pPr>
            <a:r>
              <a:rPr lang="cs-CZ" sz="3600" dirty="0"/>
              <a:t>Strava (food)</a:t>
            </a:r>
            <a:r>
              <a:rPr sz="3600" dirty="0"/>
              <a:t>: -</a:t>
            </a:r>
          </a:p>
        </p:txBody>
      </p:sp>
      <p:sp>
        <p:nvSpPr>
          <p:cNvPr id="3" name="object 3"/>
          <p:cNvSpPr txBox="1"/>
          <p:nvPr/>
        </p:nvSpPr>
        <p:spPr>
          <a:xfrm>
            <a:off x="2059941" y="1755891"/>
            <a:ext cx="8074025" cy="1197764"/>
          </a:xfrm>
          <a:prstGeom prst="rect">
            <a:avLst/>
          </a:prstGeom>
        </p:spPr>
        <p:txBody>
          <a:bodyPr vert="horz" wrap="square" lIns="0" tIns="12065" rIns="0" bIns="0" rtlCol="0">
            <a:spAutoFit/>
          </a:bodyPr>
          <a:lstStyle/>
          <a:p>
            <a:pPr marL="355600" marR="5080" indent="-342900" algn="just">
              <a:lnSpc>
                <a:spcPct val="125000"/>
              </a:lnSpc>
              <a:spcBef>
                <a:spcPts val="95"/>
              </a:spcBef>
              <a:buFont typeface="Arial"/>
              <a:buChar char="•"/>
              <a:tabLst>
                <a:tab pos="355600" algn="l"/>
              </a:tabLst>
            </a:pPr>
            <a:r>
              <a:rPr lang="cs-CZ" sz="3200" b="1" spc="-45" dirty="0">
                <a:latin typeface="Calibri" panose="020F0502020204030204" pitchFamily="34" charset="0"/>
                <a:cs typeface="Calibri" panose="020F0502020204030204" pitchFamily="34" charset="0"/>
              </a:rPr>
              <a:t>Vše, co se sní, vypije nebo absorbuje pro udržení života, růst a opravu tkání (</a:t>
            </a:r>
            <a:r>
              <a:rPr lang="cs-CZ" sz="3200" b="1" spc="-45" dirty="0" err="1">
                <a:latin typeface="Calibri" panose="020F0502020204030204" pitchFamily="34" charset="0"/>
                <a:cs typeface="Calibri" panose="020F0502020204030204" pitchFamily="34" charset="0"/>
              </a:rPr>
              <a:t>Nizel</a:t>
            </a:r>
            <a:r>
              <a:rPr lang="cs-CZ" sz="3200" b="1" spc="-45" dirty="0">
                <a:latin typeface="Calibri" panose="020F0502020204030204" pitchFamily="34" charset="0"/>
                <a:cs typeface="Calibri" panose="020F0502020204030204" pitchFamily="34" charset="0"/>
              </a:rPr>
              <a:t> 1989)</a:t>
            </a:r>
            <a:endParaRPr sz="3200" dirty="0">
              <a:latin typeface="Calibri" panose="020F0502020204030204" pitchFamily="34" charset="0"/>
              <a:cs typeface="Calibri" panose="020F0502020204030204"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3109" y="405689"/>
            <a:ext cx="3910329" cy="567463"/>
          </a:xfrm>
          <a:prstGeom prst="rect">
            <a:avLst/>
          </a:prstGeom>
        </p:spPr>
        <p:txBody>
          <a:bodyPr vert="horz" wrap="square" lIns="0" tIns="13335" rIns="0" bIns="0" rtlCol="0" anchor="t" anchorCtr="0">
            <a:spAutoFit/>
          </a:bodyPr>
          <a:lstStyle/>
          <a:p>
            <a:pPr marL="12700">
              <a:lnSpc>
                <a:spcPct val="100000"/>
              </a:lnSpc>
              <a:spcBef>
                <a:spcPts val="105"/>
              </a:spcBef>
            </a:pPr>
            <a:r>
              <a:rPr lang="cs-CZ" sz="3600" dirty="0"/>
              <a:t>Výživa</a:t>
            </a:r>
            <a:r>
              <a:rPr sz="3600" dirty="0"/>
              <a:t>: -</a:t>
            </a:r>
          </a:p>
        </p:txBody>
      </p:sp>
      <p:sp>
        <p:nvSpPr>
          <p:cNvPr id="3" name="object 3"/>
          <p:cNvSpPr txBox="1"/>
          <p:nvPr/>
        </p:nvSpPr>
        <p:spPr>
          <a:xfrm>
            <a:off x="2059941" y="2085565"/>
            <a:ext cx="8074659" cy="2349361"/>
          </a:xfrm>
          <a:prstGeom prst="rect">
            <a:avLst/>
          </a:prstGeom>
        </p:spPr>
        <p:txBody>
          <a:bodyPr vert="horz" wrap="square" lIns="0" tIns="12065" rIns="0" bIns="0" rtlCol="0">
            <a:spAutoFit/>
          </a:bodyPr>
          <a:lstStyle/>
          <a:p>
            <a:pPr marL="355600" marR="5080" indent="-342900" algn="just">
              <a:lnSpc>
                <a:spcPct val="120000"/>
              </a:lnSpc>
              <a:spcBef>
                <a:spcPts val="95"/>
              </a:spcBef>
            </a:pPr>
            <a:r>
              <a:rPr lang="cs-CZ" sz="3200" spc="55" dirty="0">
                <a:latin typeface="Calibri" panose="020F0502020204030204" pitchFamily="34" charset="0"/>
                <a:cs typeface="Calibri" panose="020F0502020204030204" pitchFamily="34" charset="0"/>
              </a:rPr>
              <a:t>Věda o jídle a jeho vztahu ke zdraví. Zabývá se především úlohou, kterou hrají živiny při růstu, vývoji a udržování těla. (WHO1971)</a:t>
            </a:r>
          </a:p>
          <a:p>
            <a:pPr marL="355600" marR="5080" indent="-342900" algn="just">
              <a:lnSpc>
                <a:spcPct val="120000"/>
              </a:lnSpc>
              <a:spcBef>
                <a:spcPts val="95"/>
              </a:spcBef>
            </a:pPr>
            <a:endParaRPr lang="cs-CZ" sz="3200" spc="55" dirty="0">
              <a:latin typeface="Calibri" panose="020F0502020204030204" pitchFamily="34" charset="0"/>
              <a:cs typeface="Calibri" panose="020F0502020204030204"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3370" y="2556494"/>
            <a:ext cx="8074659" cy="2394630"/>
          </a:xfrm>
          <a:prstGeom prst="rect">
            <a:avLst/>
          </a:prstGeom>
        </p:spPr>
        <p:txBody>
          <a:bodyPr vert="horz" wrap="square" lIns="0" tIns="393700" rIns="0" bIns="0" rtlCol="0">
            <a:spAutoFit/>
          </a:bodyPr>
          <a:lstStyle/>
          <a:p>
            <a:pPr marL="355600" marR="5080" indent="-342900" algn="just">
              <a:lnSpc>
                <a:spcPct val="130000"/>
              </a:lnSpc>
              <a:spcBef>
                <a:spcPts val="1030"/>
              </a:spcBef>
            </a:pPr>
            <a:r>
              <a:rPr lang="cs-CZ" sz="3200" spc="60" dirty="0">
                <a:latin typeface="Calibri" panose="020F0502020204030204" pitchFamily="34" charset="0"/>
                <a:cs typeface="Calibri" panose="020F0502020204030204" pitchFamily="34" charset="0"/>
              </a:rPr>
              <a:t>Je to celkový příjem látek, které tělu dodávají výživu a kalorie (P.M </a:t>
            </a:r>
            <a:r>
              <a:rPr lang="cs-CZ" sz="3200" spc="60" dirty="0" err="1">
                <a:latin typeface="Calibri" panose="020F0502020204030204" pitchFamily="34" charset="0"/>
                <a:cs typeface="Calibri" panose="020F0502020204030204" pitchFamily="34" charset="0"/>
              </a:rPr>
              <a:t>Randelph</a:t>
            </a:r>
            <a:r>
              <a:rPr lang="cs-CZ" sz="3200" spc="60" dirty="0">
                <a:latin typeface="Calibri" panose="020F0502020204030204" pitchFamily="34" charset="0"/>
                <a:cs typeface="Calibri" panose="020F0502020204030204" pitchFamily="34" charset="0"/>
              </a:rPr>
              <a:t> 1981)</a:t>
            </a:r>
          </a:p>
          <a:p>
            <a:pPr marL="355600" marR="5080" indent="-342900" algn="just">
              <a:lnSpc>
                <a:spcPct val="130000"/>
              </a:lnSpc>
              <a:spcBef>
                <a:spcPts val="1030"/>
              </a:spcBef>
            </a:pPr>
            <a:endParaRPr lang="cs-CZ" sz="3200" spc="60" dirty="0">
              <a:latin typeface="Calibri" panose="020F0502020204030204" pitchFamily="34" charset="0"/>
              <a:cs typeface="Calibri" panose="020F0502020204030204" pitchFamily="34" charset="0"/>
            </a:endParaRPr>
          </a:p>
        </p:txBody>
      </p:sp>
      <p:sp>
        <p:nvSpPr>
          <p:cNvPr id="3" name="object 2">
            <a:extLst>
              <a:ext uri="{FF2B5EF4-FFF2-40B4-BE49-F238E27FC236}">
                <a16:creationId xmlns:a16="http://schemas.microsoft.com/office/drawing/2014/main" id="{4FDD840F-FE50-4485-B70E-7A9C96C387A2}"/>
              </a:ext>
            </a:extLst>
          </p:cNvPr>
          <p:cNvSpPr txBox="1">
            <a:spLocks/>
          </p:cNvSpPr>
          <p:nvPr/>
        </p:nvSpPr>
        <p:spPr>
          <a:xfrm>
            <a:off x="343109" y="405689"/>
            <a:ext cx="3910329" cy="567463"/>
          </a:xfrm>
          <a:prstGeom prst="rect">
            <a:avLst/>
          </a:prstGeom>
        </p:spPr>
        <p:txBody>
          <a:bodyPr vert="horz" wrap="square" lIns="0" tIns="13335" rIns="0" bIns="0" rtlCol="0" anchor="t" anchorCtr="0">
            <a:sp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marL="12700">
              <a:lnSpc>
                <a:spcPct val="100000"/>
              </a:lnSpc>
              <a:spcBef>
                <a:spcPts val="105"/>
              </a:spcBef>
            </a:pPr>
            <a:r>
              <a:rPr lang="cs-CZ" sz="3600" kern="0" dirty="0"/>
              <a:t>Strava - dieta</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2259" y="0"/>
            <a:ext cx="8074024" cy="627736"/>
          </a:xfrm>
          <a:prstGeom prst="rect">
            <a:avLst/>
          </a:prstGeom>
        </p:spPr>
        <p:txBody>
          <a:bodyPr vert="horz" wrap="square" lIns="0" tIns="12065" rIns="0" bIns="0" rtlCol="0" anchor="t" anchorCtr="0">
            <a:spAutoFit/>
          </a:bodyPr>
          <a:lstStyle/>
          <a:p>
            <a:pPr marL="12700">
              <a:lnSpc>
                <a:spcPct val="100000"/>
              </a:lnSpc>
              <a:spcBef>
                <a:spcPts val="95"/>
              </a:spcBef>
              <a:tabLst>
                <a:tab pos="1746250" algn="l"/>
              </a:tabLst>
            </a:pPr>
            <a:r>
              <a:rPr lang="cs-CZ" dirty="0"/>
              <a:t>Úloha stravy u zubního kazu</a:t>
            </a:r>
            <a:endParaRPr dirty="0"/>
          </a:p>
        </p:txBody>
      </p:sp>
      <p:sp>
        <p:nvSpPr>
          <p:cNvPr id="3" name="object 3"/>
          <p:cNvSpPr txBox="1"/>
          <p:nvPr/>
        </p:nvSpPr>
        <p:spPr>
          <a:xfrm>
            <a:off x="2059941" y="1221740"/>
            <a:ext cx="8074025" cy="5440045"/>
          </a:xfrm>
          <a:prstGeom prst="rect">
            <a:avLst/>
          </a:prstGeom>
        </p:spPr>
        <p:txBody>
          <a:bodyPr vert="horz" wrap="square" lIns="0" tIns="85725" rIns="0" bIns="0" rtlCol="0">
            <a:spAutoFit/>
          </a:bodyPr>
          <a:lstStyle/>
          <a:p>
            <a:pPr marL="12700" algn="just">
              <a:spcBef>
                <a:spcPts val="675"/>
              </a:spcBef>
            </a:pPr>
            <a:r>
              <a:rPr lang="cs-CZ" b="1" spc="35" dirty="0">
                <a:latin typeface="Times New Roman"/>
                <a:cs typeface="Times New Roman"/>
              </a:rPr>
              <a:t>Vliv stravy na zubní kaz je zvažován ve dvou kategoriích</a:t>
            </a:r>
          </a:p>
          <a:p>
            <a:pPr marL="12700" algn="just">
              <a:spcBef>
                <a:spcPts val="675"/>
              </a:spcBef>
            </a:pPr>
            <a:r>
              <a:rPr lang="cs-CZ" b="1" spc="35" dirty="0">
                <a:latin typeface="Times New Roman"/>
                <a:cs typeface="Times New Roman"/>
              </a:rPr>
              <a:t>a) Systémový účinek</a:t>
            </a:r>
          </a:p>
          <a:p>
            <a:pPr marL="12700" algn="just">
              <a:spcBef>
                <a:spcPts val="675"/>
              </a:spcBef>
            </a:pPr>
            <a:r>
              <a:rPr lang="cs-CZ" b="1" spc="35" dirty="0">
                <a:latin typeface="Times New Roman"/>
                <a:cs typeface="Times New Roman"/>
              </a:rPr>
              <a:t>b) lokální účinek</a:t>
            </a:r>
          </a:p>
          <a:p>
            <a:pPr marL="12700" algn="just">
              <a:spcBef>
                <a:spcPts val="675"/>
              </a:spcBef>
            </a:pPr>
            <a:r>
              <a:rPr lang="cs-CZ" b="1" spc="35" dirty="0">
                <a:latin typeface="Times New Roman"/>
                <a:cs typeface="Times New Roman"/>
              </a:rPr>
              <a:t>Nutriční účinky jsou zprostředkovány systémově, dietní účinky jsou zprostředkovány lokálně v dutině ústní. Systémové účinky vyplývají ze vstřebávání a cirkulace živin do všech buněk a tkání a mohou být zprostředkovány prostřednictvím vlivů na vývoj zubů, kvality a množství sekrece slin, zlepšené odolnosti hostitele a zlepšené funkce.</a:t>
            </a:r>
          </a:p>
          <a:p>
            <a:pPr marL="12700" algn="just">
              <a:spcBef>
                <a:spcPts val="675"/>
              </a:spcBef>
            </a:pPr>
            <a:r>
              <a:rPr lang="cs-CZ" b="1" spc="35" dirty="0">
                <a:latin typeface="Times New Roman"/>
                <a:cs typeface="Times New Roman"/>
              </a:rPr>
              <a:t>Složky stravy uplatňují své lokální účinky ovlivněním metabolismu ústní flóry a úpravou průtoku slin a nepřímo i kvalitativního aspektu sekrece slin.1</a:t>
            </a:r>
          </a:p>
          <a:p>
            <a:pPr marL="12700" algn="just">
              <a:spcBef>
                <a:spcPts val="675"/>
              </a:spcBef>
            </a:pPr>
            <a:endParaRPr lang="cs-CZ" b="1" spc="35" dirty="0">
              <a:latin typeface="Times New Roman"/>
              <a:cs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5635" name="Text Box 3">
            <a:extLst>
              <a:ext uri="{FF2B5EF4-FFF2-40B4-BE49-F238E27FC236}">
                <a16:creationId xmlns:a16="http://schemas.microsoft.com/office/drawing/2014/main" id="{E962D6D3-7FAD-4216-89C7-3321A419258C}"/>
              </a:ext>
            </a:extLst>
          </p:cNvPr>
          <p:cNvSpPr txBox="1">
            <a:spLocks noChangeArrowheads="1"/>
          </p:cNvSpPr>
          <p:nvPr/>
        </p:nvSpPr>
        <p:spPr bwMode="auto">
          <a:xfrm>
            <a:off x="1558926" y="1484313"/>
            <a:ext cx="9001125" cy="3340100"/>
          </a:xfrm>
          <a:prstGeom prst="rect">
            <a:avLst/>
          </a:prstGeom>
          <a:solidFill>
            <a:srgbClr val="FFFFCC"/>
          </a:solidFill>
          <a:ln>
            <a:solidFill>
              <a:srgbClr val="996633"/>
            </a:solidFill>
          </a:ln>
          <a:effectLst>
            <a:outerShdw blurRad="50800" dist="38100" dir="2700000" algn="tl" rotWithShape="0">
              <a:prstClr val="black">
                <a:alpha val="40000"/>
              </a:prstClr>
            </a:outerShdw>
          </a:effectLst>
        </p:spPr>
        <p:txBody>
          <a:bodyPr>
            <a:spAutoFit/>
          </a:bodyPr>
          <a:lstStyle/>
          <a:p>
            <a:pPr algn="ctr" eaLnBrk="1" hangingPunct="1">
              <a:defRPr/>
            </a:pPr>
            <a:endParaRPr lang="cs-CZ" sz="600" b="1" i="1" dirty="0">
              <a:solidFill>
                <a:srgbClr val="FF0000"/>
              </a:solidFill>
              <a:effectLst>
                <a:outerShdw blurRad="38100" dist="38100" dir="2700000" algn="tl">
                  <a:srgbClr val="C0C0C0"/>
                </a:outerShdw>
              </a:effectLst>
            </a:endParaRPr>
          </a:p>
          <a:p>
            <a:pPr algn="ctr" eaLnBrk="1" hangingPunct="1">
              <a:defRPr/>
            </a:pPr>
            <a:r>
              <a:rPr lang="cs-CZ" sz="3600" b="1" i="1" dirty="0">
                <a:solidFill>
                  <a:srgbClr val="FF0000"/>
                </a:solidFill>
                <a:effectLst>
                  <a:outerShdw blurRad="38100" dist="38100" dir="2700000" algn="tl">
                    <a:srgbClr val="C0C0C0"/>
                  </a:outerShdw>
                </a:effectLst>
              </a:rPr>
              <a:t>Dnes</a:t>
            </a:r>
            <a:r>
              <a:rPr lang="cs-CZ" sz="2000" i="1" dirty="0">
                <a:solidFill>
                  <a:srgbClr val="FF0000"/>
                </a:solidFill>
                <a:effectLst>
                  <a:outerShdw blurRad="38100" dist="38100" dir="2700000" algn="tl">
                    <a:srgbClr val="C0C0C0"/>
                  </a:outerShdw>
                </a:effectLst>
              </a:rPr>
              <a:t> </a:t>
            </a:r>
            <a:r>
              <a:rPr lang="cs-CZ" sz="2000" i="1" dirty="0"/>
              <a:t>dostávají předčasně narozené děti </a:t>
            </a:r>
            <a:r>
              <a:rPr lang="cs-CZ" sz="2000" b="1" i="1" dirty="0"/>
              <a:t>kaloricky vysoce </a:t>
            </a:r>
            <a:r>
              <a:rPr lang="cs-CZ" sz="2000" b="1" i="1" dirty="0" err="1"/>
              <a:t>denzní</a:t>
            </a:r>
            <a:r>
              <a:rPr lang="cs-CZ" sz="2000" b="1" i="1" dirty="0"/>
              <a:t> stravu </a:t>
            </a:r>
            <a:r>
              <a:rPr lang="cs-CZ" sz="2000" i="1" dirty="0"/>
              <a:t>či </a:t>
            </a:r>
            <a:r>
              <a:rPr lang="cs-CZ" sz="2000" b="1" i="1" dirty="0"/>
              <a:t>fortifikované mateřské mléko</a:t>
            </a:r>
            <a:r>
              <a:rPr lang="cs-CZ" sz="2000" i="1" dirty="0"/>
              <a:t>, aby se zlepšil jejich hmotnostní přírůstek.</a:t>
            </a:r>
          </a:p>
          <a:p>
            <a:pPr algn="ctr" eaLnBrk="1" hangingPunct="1">
              <a:defRPr/>
            </a:pPr>
            <a:endParaRPr lang="cs-CZ" sz="2000" i="1" dirty="0"/>
          </a:p>
          <a:p>
            <a:pPr algn="ctr" eaLnBrk="1" hangingPunct="1">
              <a:defRPr/>
            </a:pPr>
            <a:r>
              <a:rPr lang="cs-CZ" sz="2000" i="1" dirty="0"/>
              <a:t>Optimální rychlost růstu ovšem není známa.</a:t>
            </a:r>
          </a:p>
          <a:p>
            <a:pPr algn="ctr" eaLnBrk="1" hangingPunct="1">
              <a:defRPr/>
            </a:pPr>
            <a:endParaRPr lang="cs-CZ" sz="2000" i="1" dirty="0"/>
          </a:p>
          <a:p>
            <a:pPr algn="ctr" eaLnBrk="1" hangingPunct="1">
              <a:defRPr/>
            </a:pPr>
            <a:r>
              <a:rPr lang="cs-CZ" sz="2000" i="1" dirty="0"/>
              <a:t>Je velmi pravděpodobné, že přílišný hmotnostní přírůstek vede později ve vývoji k rozvoji kardiovaskulárních onemocnění, hypertenze a diabetu, zvláště u dětí s intrauterinní či postnatální růstovou restrikcí. </a:t>
            </a:r>
          </a:p>
          <a:p>
            <a:pPr algn="ctr" eaLnBrk="1" hangingPunct="1">
              <a:defRPr/>
            </a:pPr>
            <a:endParaRPr lang="cs-CZ" sz="900" i="1" dirty="0"/>
          </a:p>
        </p:txBody>
      </p:sp>
      <p:sp>
        <p:nvSpPr>
          <p:cNvPr id="64515" name="TextBox 3">
            <a:extLst>
              <a:ext uri="{FF2B5EF4-FFF2-40B4-BE49-F238E27FC236}">
                <a16:creationId xmlns:a16="http://schemas.microsoft.com/office/drawing/2014/main" id="{15524D20-0FDC-44CB-B42D-4665DEFB851D}"/>
              </a:ext>
            </a:extLst>
          </p:cNvPr>
          <p:cNvSpPr txBox="1">
            <a:spLocks noChangeArrowheads="1"/>
          </p:cNvSpPr>
          <p:nvPr/>
        </p:nvSpPr>
        <p:spPr bwMode="auto">
          <a:xfrm>
            <a:off x="2279651" y="6523038"/>
            <a:ext cx="1643063" cy="27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cs-CZ" sz="1200" b="1" i="1">
                <a:latin typeface="Calibri" panose="020F0502020204030204" pitchFamily="34" charset="0"/>
                <a:ea typeface="Andalus"/>
                <a:cs typeface="Andalus"/>
              </a:rPr>
              <a:t>Prenat</a:t>
            </a:r>
            <a:r>
              <a:rPr lang="cs-CZ" altLang="cs-CZ" sz="1200" b="1" i="1">
                <a:latin typeface="Calibri" panose="020F0502020204030204" pitchFamily="34" charset="0"/>
                <a:ea typeface="Andalus"/>
                <a:cs typeface="Andalus"/>
              </a:rPr>
              <a:t>á</a:t>
            </a:r>
            <a:r>
              <a:rPr lang="en-US" altLang="cs-CZ" sz="1200" b="1" i="1">
                <a:latin typeface="Calibri" panose="020F0502020204030204" pitchFamily="34" charset="0"/>
                <a:ea typeface="Andalus"/>
                <a:cs typeface="Andalus"/>
              </a:rPr>
              <a:t>ln</a:t>
            </a:r>
            <a:r>
              <a:rPr lang="cs-CZ" altLang="cs-CZ" sz="1200" b="1" i="1">
                <a:latin typeface="Calibri" panose="020F0502020204030204" pitchFamily="34" charset="0"/>
                <a:ea typeface="Andalus"/>
                <a:cs typeface="Andalus"/>
              </a:rPr>
              <a:t>í modelování</a:t>
            </a:r>
            <a:endParaRPr lang="en-US" altLang="cs-CZ" sz="1200" b="1" i="1">
              <a:latin typeface="Calibri" panose="020F0502020204030204" pitchFamily="34" charset="0"/>
              <a:ea typeface="Andalus"/>
              <a:cs typeface="Andalus"/>
            </a:endParaRPr>
          </a:p>
        </p:txBody>
      </p:sp>
      <p:sp>
        <p:nvSpPr>
          <p:cNvPr id="5" name="Text Box 2">
            <a:extLst>
              <a:ext uri="{FF2B5EF4-FFF2-40B4-BE49-F238E27FC236}">
                <a16:creationId xmlns:a16="http://schemas.microsoft.com/office/drawing/2014/main" id="{EF68B7E4-1F14-4673-92B4-8D26E422EFC4}"/>
              </a:ext>
            </a:extLst>
          </p:cNvPr>
          <p:cNvSpPr txBox="1">
            <a:spLocks noChangeArrowheads="1"/>
          </p:cNvSpPr>
          <p:nvPr/>
        </p:nvSpPr>
        <p:spPr bwMode="auto">
          <a:xfrm>
            <a:off x="1660526" y="222251"/>
            <a:ext cx="8785225" cy="13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eaLnBrk="1" hangingPunct="1">
              <a:defRPr/>
            </a:pPr>
            <a:r>
              <a:rPr lang="en-US" b="1" dirty="0">
                <a:solidFill>
                  <a:srgbClr val="002060"/>
                </a:solidFill>
                <a:latin typeface="+mj-lt"/>
              </a:rPr>
              <a:t>The Effect of High Caloric Feeding on the Growth</a:t>
            </a:r>
            <a:endParaRPr lang="cs-CZ" b="1" dirty="0">
              <a:solidFill>
                <a:srgbClr val="002060"/>
              </a:solidFill>
              <a:latin typeface="+mj-lt"/>
            </a:endParaRPr>
          </a:p>
          <a:p>
            <a:pPr eaLnBrk="1" hangingPunct="1">
              <a:defRPr/>
            </a:pPr>
            <a:r>
              <a:rPr lang="en-US" b="1" dirty="0">
                <a:solidFill>
                  <a:srgbClr val="002060"/>
                </a:solidFill>
                <a:latin typeface="+mj-lt"/>
              </a:rPr>
              <a:t>of Premature Infants </a:t>
            </a:r>
            <a:r>
              <a:rPr lang="it-IT" sz="2000" dirty="0">
                <a:solidFill>
                  <a:srgbClr val="002060"/>
                </a:solidFill>
                <a:latin typeface="+mj-lt"/>
              </a:rPr>
              <a:t> </a:t>
            </a:r>
            <a:endParaRPr lang="cs-CZ" sz="2000" dirty="0">
              <a:solidFill>
                <a:srgbClr val="002060"/>
              </a:solidFill>
              <a:latin typeface="+mj-lt"/>
            </a:endParaRPr>
          </a:p>
          <a:p>
            <a:pPr eaLnBrk="1" hangingPunct="1">
              <a:defRPr/>
            </a:pPr>
            <a:endParaRPr lang="cs-CZ" sz="1050" i="1" dirty="0">
              <a:solidFill>
                <a:srgbClr val="002060"/>
              </a:solidFill>
              <a:latin typeface="+mj-lt"/>
            </a:endParaRPr>
          </a:p>
          <a:p>
            <a:pPr eaLnBrk="1" hangingPunct="1">
              <a:defRPr/>
            </a:pPr>
            <a:r>
              <a:rPr lang="pt-BR" sz="2000" b="1" i="1" dirty="0">
                <a:solidFill>
                  <a:srgbClr val="002060"/>
                </a:solidFill>
                <a:latin typeface="+mj-lt"/>
              </a:rPr>
              <a:t>Snyderman SE. J Pediatr 1961;58:237-40</a:t>
            </a:r>
            <a:endParaRPr lang="it-IT" sz="2000" b="1" i="1" dirty="0">
              <a:solidFill>
                <a:srgbClr val="002060"/>
              </a:solidFill>
              <a:latin typeface="+mj-lt"/>
            </a:endParaRPr>
          </a:p>
        </p:txBody>
      </p:sp>
      <p:sp>
        <p:nvSpPr>
          <p:cNvPr id="6" name="Obláček 5">
            <a:extLst>
              <a:ext uri="{FF2B5EF4-FFF2-40B4-BE49-F238E27FC236}">
                <a16:creationId xmlns:a16="http://schemas.microsoft.com/office/drawing/2014/main" id="{0E276BCF-CFD1-4D77-B436-7AD855B2B2C4}"/>
              </a:ext>
            </a:extLst>
          </p:cNvPr>
          <p:cNvSpPr/>
          <p:nvPr/>
        </p:nvSpPr>
        <p:spPr>
          <a:xfrm>
            <a:off x="6816725" y="687389"/>
            <a:ext cx="2084388" cy="612775"/>
          </a:xfrm>
          <a:prstGeom prst="cloudCallout">
            <a:avLst>
              <a:gd name="adj1" fmla="val -122589"/>
              <a:gd name="adj2" fmla="val 26963"/>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cs-CZ"/>
          </a:p>
        </p:txBody>
      </p:sp>
      <p:sp>
        <p:nvSpPr>
          <p:cNvPr id="7" name="Obdélník 6">
            <a:extLst>
              <a:ext uri="{FF2B5EF4-FFF2-40B4-BE49-F238E27FC236}">
                <a16:creationId xmlns:a16="http://schemas.microsoft.com/office/drawing/2014/main" id="{D1990D91-7511-490E-BF0C-9CAAC8024767}"/>
              </a:ext>
            </a:extLst>
          </p:cNvPr>
          <p:cNvSpPr/>
          <p:nvPr/>
        </p:nvSpPr>
        <p:spPr>
          <a:xfrm>
            <a:off x="7104064" y="836614"/>
            <a:ext cx="1584325" cy="338137"/>
          </a:xfrm>
          <a:prstGeom prst="rect">
            <a:avLst/>
          </a:prstGeom>
        </p:spPr>
        <p:txBody>
          <a:bodyPr>
            <a:spAutoFit/>
          </a:bodyPr>
          <a:lstStyle/>
          <a:p>
            <a:pPr eaLnBrk="1" hangingPunct="1">
              <a:defRPr/>
            </a:pPr>
            <a:r>
              <a:rPr lang="cs-CZ" sz="1600" b="1" dirty="0">
                <a:solidFill>
                  <a:srgbClr val="FF0000"/>
                </a:solidFill>
                <a:effectLst>
                  <a:outerShdw blurRad="38100" dist="38100" dir="2700000" algn="tl">
                    <a:srgbClr val="C0C0C0"/>
                  </a:outerShdw>
                </a:effectLst>
              </a:rPr>
              <a:t>Před 50 lety</a:t>
            </a:r>
            <a:endParaRPr lang="en-US" sz="1600" b="1" dirty="0">
              <a:solidFill>
                <a:srgbClr val="FF0000"/>
              </a:solidFill>
              <a:effectLst>
                <a:outerShdw blurRad="38100" dist="38100" dir="2700000" algn="tl">
                  <a:srgbClr val="C0C0C0"/>
                </a:outerShdw>
              </a:effectLst>
            </a:endParaRPr>
          </a:p>
        </p:txBody>
      </p:sp>
      <p:sp>
        <p:nvSpPr>
          <p:cNvPr id="2" name="Obdélník 1">
            <a:extLst>
              <a:ext uri="{FF2B5EF4-FFF2-40B4-BE49-F238E27FC236}">
                <a16:creationId xmlns:a16="http://schemas.microsoft.com/office/drawing/2014/main" id="{A04341F7-8F08-4929-8F76-AF75B8092318}"/>
              </a:ext>
            </a:extLst>
          </p:cNvPr>
          <p:cNvSpPr/>
          <p:nvPr/>
        </p:nvSpPr>
        <p:spPr>
          <a:xfrm>
            <a:off x="1558926" y="5157789"/>
            <a:ext cx="9001125" cy="1384995"/>
          </a:xfrm>
          <a:prstGeom prst="rect">
            <a:avLst/>
          </a:prstGeom>
          <a:solidFill>
            <a:srgbClr val="FFFFCC"/>
          </a:solidFill>
          <a:ln>
            <a:solidFill>
              <a:srgbClr val="996633"/>
            </a:solidFill>
          </a:ln>
          <a:effectLst>
            <a:outerShdw blurRad="50800" dist="38100" dir="2700000" algn="tl" rotWithShape="0">
              <a:prstClr val="black">
                <a:alpha val="40000"/>
              </a:prstClr>
            </a:outerShdw>
          </a:effectLst>
        </p:spPr>
        <p:txBody>
          <a:bodyPr>
            <a:spAutoFit/>
          </a:bodyPr>
          <a:lstStyle/>
          <a:p>
            <a:pPr eaLnBrk="1" hangingPunct="1">
              <a:defRPr/>
            </a:pPr>
            <a:endParaRPr lang="cs-CZ" sz="600" i="1" dirty="0"/>
          </a:p>
          <a:p>
            <a:pPr eaLnBrk="1" hangingPunct="1">
              <a:defRPr/>
            </a:pPr>
            <a:r>
              <a:rPr lang="it-IT" i="1" dirty="0"/>
              <a:t>“The question of whether high caloric feedings would be of benefit to premature infants was raised more than 50 years ago, yet today’s clinicians still have no clear answers.”</a:t>
            </a:r>
            <a:endParaRPr lang="cs-CZ" i="1" dirty="0"/>
          </a:p>
          <a:p>
            <a:pPr eaLnBrk="1" hangingPunct="1">
              <a:defRPr/>
            </a:pPr>
            <a:endParaRPr lang="cs-CZ" sz="600" i="1" dirty="0"/>
          </a:p>
        </p:txBody>
      </p:sp>
      <p:sp>
        <p:nvSpPr>
          <p:cNvPr id="64520" name="Obdélník 2">
            <a:extLst>
              <a:ext uri="{FF2B5EF4-FFF2-40B4-BE49-F238E27FC236}">
                <a16:creationId xmlns:a16="http://schemas.microsoft.com/office/drawing/2014/main" id="{F99C032D-4BAF-4B2F-B2A9-6B88C3857022}"/>
              </a:ext>
            </a:extLst>
          </p:cNvPr>
          <p:cNvSpPr>
            <a:spLocks noChangeArrowheads="1"/>
          </p:cNvSpPr>
          <p:nvPr/>
        </p:nvSpPr>
        <p:spPr bwMode="auto">
          <a:xfrm>
            <a:off x="4664270" y="6083301"/>
            <a:ext cx="58957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it-IT" altLang="cs-CZ" i="1">
                <a:solidFill>
                  <a:srgbClr val="0000CC"/>
                </a:solidFill>
              </a:rPr>
              <a:t>Clyde J. Wright J Pediatrics 2011;158:271</a:t>
            </a: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1886" y="487807"/>
            <a:ext cx="9717289" cy="627736"/>
          </a:xfrm>
          <a:prstGeom prst="rect">
            <a:avLst/>
          </a:prstGeom>
        </p:spPr>
        <p:txBody>
          <a:bodyPr vert="horz" wrap="square" lIns="0" tIns="12065" rIns="0" bIns="0" rtlCol="0" anchor="t" anchorCtr="0">
            <a:spAutoFit/>
          </a:bodyPr>
          <a:lstStyle/>
          <a:p>
            <a:pPr marL="12700">
              <a:lnSpc>
                <a:spcPct val="100000"/>
              </a:lnSpc>
              <a:spcBef>
                <a:spcPts val="95"/>
              </a:spcBef>
            </a:pPr>
            <a:r>
              <a:rPr lang="cs-CZ" spc="-165" dirty="0">
                <a:latin typeface="Calibri" panose="020F0502020204030204" pitchFamily="34" charset="0"/>
                <a:cs typeface="Calibri" panose="020F0502020204030204" pitchFamily="34" charset="0"/>
              </a:rPr>
              <a:t>Hlavní faktory v patogenezi zubního kazu</a:t>
            </a:r>
            <a:endParaRPr dirty="0">
              <a:latin typeface="Calibri" panose="020F0502020204030204" pitchFamily="34" charset="0"/>
              <a:cs typeface="Calibri" panose="020F0502020204030204" pitchFamily="34" charset="0"/>
            </a:endParaRPr>
          </a:p>
        </p:txBody>
      </p:sp>
      <p:sp>
        <p:nvSpPr>
          <p:cNvPr id="3" name="object 3"/>
          <p:cNvSpPr txBox="1"/>
          <p:nvPr/>
        </p:nvSpPr>
        <p:spPr>
          <a:xfrm>
            <a:off x="1444119" y="1511849"/>
            <a:ext cx="8073390" cy="3928640"/>
          </a:xfrm>
          <a:prstGeom prst="rect">
            <a:avLst/>
          </a:prstGeom>
        </p:spPr>
        <p:txBody>
          <a:bodyPr vert="horz" wrap="square" lIns="0" tIns="12065" rIns="0" bIns="0" rtlCol="0">
            <a:spAutoFit/>
          </a:bodyPr>
          <a:lstStyle/>
          <a:p>
            <a:pPr marL="12700" marR="6985" algn="just">
              <a:spcBef>
                <a:spcPts val="95"/>
              </a:spcBef>
              <a:buSzPct val="96428"/>
              <a:buFont typeface="Arial"/>
              <a:buChar char="•"/>
              <a:tabLst>
                <a:tab pos="137795" algn="l"/>
              </a:tabLst>
            </a:pPr>
            <a:r>
              <a:rPr lang="cs-CZ" sz="2800" b="1" spc="-40" dirty="0">
                <a:latin typeface="Calibri" panose="020F0502020204030204" pitchFamily="34" charset="0"/>
                <a:cs typeface="Calibri" panose="020F0502020204030204" pitchFamily="34" charset="0"/>
              </a:rPr>
              <a:t>Faktory, u kterých se v průřezových studiích prokázalo, že jsou významně spojeny se zvýšenou prevalencí konkrétního onemocnění – Rizikové indikátory (RI)</a:t>
            </a:r>
          </a:p>
          <a:p>
            <a:pPr marL="12700" marR="6985" algn="just">
              <a:spcBef>
                <a:spcPts val="95"/>
              </a:spcBef>
              <a:buSzPct val="96428"/>
              <a:buFont typeface="Arial"/>
              <a:buChar char="•"/>
              <a:tabLst>
                <a:tab pos="137795" algn="l"/>
              </a:tabLst>
            </a:pPr>
            <a:endParaRPr lang="cs-CZ" sz="2800" b="1" spc="-40" dirty="0">
              <a:latin typeface="Calibri" panose="020F0502020204030204" pitchFamily="34" charset="0"/>
              <a:cs typeface="Calibri" panose="020F0502020204030204" pitchFamily="34" charset="0"/>
            </a:endParaRPr>
          </a:p>
          <a:p>
            <a:pPr marL="12700" marR="6985" algn="just">
              <a:spcBef>
                <a:spcPts val="95"/>
              </a:spcBef>
              <a:buSzPct val="96428"/>
              <a:buFont typeface="Arial"/>
              <a:buChar char="•"/>
              <a:tabLst>
                <a:tab pos="137795" algn="l"/>
              </a:tabLst>
            </a:pPr>
            <a:r>
              <a:rPr lang="cs-CZ" sz="2800" b="1" spc="-40" dirty="0">
                <a:latin typeface="Calibri" panose="020F0502020204030204" pitchFamily="34" charset="0"/>
                <a:cs typeface="Calibri" panose="020F0502020204030204" pitchFamily="34" charset="0"/>
              </a:rPr>
              <a:t>Faktory, které v dobře kontrolovaných prospektivních studiích prokázaly, že významně zvyšují riziko vzniku nebo progrese konkrétního onemocnění – rizikové faktory (RF) a prognostické rizikové faktory (PRF)</a:t>
            </a:r>
          </a:p>
          <a:p>
            <a:pPr marL="12700" marR="6985" algn="just">
              <a:spcBef>
                <a:spcPts val="95"/>
              </a:spcBef>
              <a:buSzPct val="96428"/>
              <a:buFont typeface="Arial"/>
              <a:buChar char="•"/>
              <a:tabLst>
                <a:tab pos="137795" algn="l"/>
              </a:tabLst>
            </a:pPr>
            <a:endParaRPr lang="cs-CZ" sz="2800" b="1" spc="-40" dirty="0">
              <a:latin typeface="Calibri" panose="020F0502020204030204" pitchFamily="34" charset="0"/>
              <a:cs typeface="Calibri" panose="020F0502020204030204"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2087932" y="1534973"/>
            <a:ext cx="7321550" cy="3253391"/>
          </a:xfrm>
          <a:prstGeom prst="rect">
            <a:avLst/>
          </a:prstGeom>
        </p:spPr>
        <p:txBody>
          <a:bodyPr vert="horz" wrap="square" lIns="0" tIns="12700" rIns="0" bIns="0" rtlCol="0">
            <a:spAutoFit/>
          </a:bodyPr>
          <a:lstStyle/>
          <a:p>
            <a:pPr marL="355600" marR="5080" indent="-342900" algn="just">
              <a:lnSpc>
                <a:spcPct val="110000"/>
              </a:lnSpc>
              <a:spcBef>
                <a:spcPts val="100"/>
              </a:spcBef>
              <a:buFont typeface="Arial"/>
              <a:buChar char="•"/>
              <a:tabLst>
                <a:tab pos="355600" algn="l"/>
              </a:tabLst>
            </a:pPr>
            <a:r>
              <a:rPr lang="cs-CZ" sz="2700" b="1" dirty="0">
                <a:latin typeface="Calibri" panose="020F0502020204030204" pitchFamily="34" charset="0"/>
                <a:cs typeface="Calibri" panose="020F0502020204030204" pitchFamily="34" charset="0"/>
              </a:rPr>
              <a:t>Mezi externí modifikující RI, RF a PRF pro zubní kaz patří…</a:t>
            </a:r>
          </a:p>
          <a:p>
            <a:pPr marL="355600" marR="5080" indent="-342900" algn="just">
              <a:lnSpc>
                <a:spcPct val="110000"/>
              </a:lnSpc>
              <a:spcBef>
                <a:spcPts val="100"/>
              </a:spcBef>
              <a:buFont typeface="Arial"/>
              <a:buChar char="•"/>
              <a:tabLst>
                <a:tab pos="355600" algn="l"/>
              </a:tabLst>
            </a:pPr>
            <a:r>
              <a:rPr lang="cs-CZ" sz="2700" b="1" dirty="0" err="1">
                <a:latin typeface="Calibri" panose="020F0502020204030204" pitchFamily="34" charset="0"/>
                <a:cs typeface="Calibri" panose="020F0502020204030204" pitchFamily="34" charset="0"/>
              </a:rPr>
              <a:t>Fermentovatelné</a:t>
            </a:r>
            <a:r>
              <a:rPr lang="cs-CZ" sz="2700" b="1" dirty="0">
                <a:latin typeface="Calibri" panose="020F0502020204030204" pitchFamily="34" charset="0"/>
                <a:cs typeface="Calibri" panose="020F0502020204030204" pitchFamily="34" charset="0"/>
              </a:rPr>
              <a:t> sacharidy </a:t>
            </a:r>
          </a:p>
          <a:p>
            <a:pPr marL="355600" marR="5080" indent="-342900" algn="just">
              <a:lnSpc>
                <a:spcPct val="110000"/>
              </a:lnSpc>
              <a:spcBef>
                <a:spcPts val="100"/>
              </a:spcBef>
              <a:buFont typeface="Arial"/>
              <a:buChar char="•"/>
              <a:tabLst>
                <a:tab pos="355600" algn="l"/>
              </a:tabLst>
            </a:pPr>
            <a:r>
              <a:rPr lang="cs-CZ" sz="2700" b="1" dirty="0">
                <a:latin typeface="Calibri" panose="020F0502020204030204" pitchFamily="34" charset="0"/>
                <a:cs typeface="Calibri" panose="020F0502020204030204" pitchFamily="34" charset="0"/>
              </a:rPr>
              <a:t>Špatná socioekonomická situace </a:t>
            </a:r>
          </a:p>
          <a:p>
            <a:pPr marL="355600" marR="5080" indent="-342900" algn="just">
              <a:lnSpc>
                <a:spcPct val="110000"/>
              </a:lnSpc>
              <a:spcBef>
                <a:spcPts val="100"/>
              </a:spcBef>
              <a:buFont typeface="Arial"/>
              <a:buChar char="•"/>
              <a:tabLst>
                <a:tab pos="355600" algn="l"/>
              </a:tabLst>
            </a:pPr>
            <a:r>
              <a:rPr lang="cs-CZ" sz="2700" b="1" dirty="0">
                <a:latin typeface="Calibri" panose="020F0502020204030204" pitchFamily="34" charset="0"/>
                <a:cs typeface="Calibri" panose="020F0502020204030204" pitchFamily="34" charset="0"/>
              </a:rPr>
              <a:t>Systémové onemocnění</a:t>
            </a:r>
          </a:p>
          <a:p>
            <a:pPr marL="355600" marR="5080" indent="-342900" algn="just">
              <a:lnSpc>
                <a:spcPct val="110000"/>
              </a:lnSpc>
              <a:spcBef>
                <a:spcPts val="100"/>
              </a:spcBef>
              <a:buFont typeface="Arial"/>
              <a:buChar char="•"/>
              <a:tabLst>
                <a:tab pos="355600" algn="l"/>
              </a:tabLst>
            </a:pPr>
            <a:r>
              <a:rPr lang="cs-CZ" sz="2700" b="1" dirty="0">
                <a:latin typeface="Calibri" panose="020F0502020204030204" pitchFamily="34" charset="0"/>
                <a:cs typeface="Calibri" panose="020F0502020204030204" pitchFamily="34" charset="0"/>
              </a:rPr>
              <a:t>Léky omezující slinění</a:t>
            </a:r>
          </a:p>
          <a:p>
            <a:pPr marL="355600" marR="5080" indent="-342900" algn="just">
              <a:lnSpc>
                <a:spcPct val="110000"/>
              </a:lnSpc>
              <a:spcBef>
                <a:spcPts val="100"/>
              </a:spcBef>
              <a:buFont typeface="Arial"/>
              <a:buChar char="•"/>
              <a:tabLst>
                <a:tab pos="355600" algn="l"/>
              </a:tabLst>
            </a:pPr>
            <a:r>
              <a:rPr lang="cs-CZ" sz="2700" b="1" dirty="0">
                <a:latin typeface="Calibri" panose="020F0502020204030204" pitchFamily="34" charset="0"/>
                <a:cs typeface="Calibri" panose="020F0502020204030204" pitchFamily="34" charset="0"/>
              </a:rPr>
              <a:t>Nepravidelná zubní hygiena</a:t>
            </a:r>
          </a:p>
        </p:txBody>
      </p:sp>
      <p:sp>
        <p:nvSpPr>
          <p:cNvPr id="8" name="object 2">
            <a:extLst>
              <a:ext uri="{FF2B5EF4-FFF2-40B4-BE49-F238E27FC236}">
                <a16:creationId xmlns:a16="http://schemas.microsoft.com/office/drawing/2014/main" id="{8388A972-DBA3-4DA5-9807-9B363709377C}"/>
              </a:ext>
            </a:extLst>
          </p:cNvPr>
          <p:cNvSpPr txBox="1">
            <a:spLocks/>
          </p:cNvSpPr>
          <p:nvPr/>
        </p:nvSpPr>
        <p:spPr>
          <a:xfrm>
            <a:off x="414771" y="290093"/>
            <a:ext cx="9717289" cy="627736"/>
          </a:xfrm>
          <a:prstGeom prst="rect">
            <a:avLst/>
          </a:prstGeom>
        </p:spPr>
        <p:txBody>
          <a:bodyPr vert="horz" wrap="square" lIns="0" tIns="12065" rIns="0" bIns="0" rtlCol="0" anchor="t" anchorCtr="0">
            <a:sp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marL="12700">
              <a:lnSpc>
                <a:spcPct val="100000"/>
              </a:lnSpc>
              <a:spcBef>
                <a:spcPts val="95"/>
              </a:spcBef>
            </a:pPr>
            <a:r>
              <a:rPr lang="cs-CZ" kern="0" spc="-165" dirty="0">
                <a:latin typeface="Calibri" panose="020F0502020204030204" pitchFamily="34" charset="0"/>
                <a:cs typeface="Calibri" panose="020F0502020204030204" pitchFamily="34" charset="0"/>
              </a:rPr>
              <a:t>Hlavní modifikující faktory</a:t>
            </a:r>
            <a:endParaRPr lang="cs-CZ" kern="0" dirty="0">
              <a:latin typeface="Calibri" panose="020F0502020204030204" pitchFamily="34" charset="0"/>
              <a:cs typeface="Calibri" panose="020F0502020204030204"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059940" y="1291590"/>
            <a:ext cx="4281170" cy="5311069"/>
          </a:xfrm>
          <a:prstGeom prst="rect">
            <a:avLst/>
          </a:prstGeom>
        </p:spPr>
        <p:txBody>
          <a:bodyPr vert="horz" wrap="square" lIns="0" tIns="12065" rIns="0" bIns="0" rtlCol="0">
            <a:spAutoFit/>
          </a:bodyPr>
          <a:lstStyle/>
          <a:p>
            <a:pPr marL="12700">
              <a:spcBef>
                <a:spcPts val="95"/>
              </a:spcBef>
            </a:pPr>
            <a:r>
              <a:rPr lang="cs-CZ" sz="2800" b="1" u="heavy" spc="-10" dirty="0">
                <a:solidFill>
                  <a:srgbClr val="00AFEF"/>
                </a:solidFill>
                <a:uFill>
                  <a:solidFill>
                    <a:srgbClr val="00AFEF"/>
                  </a:solidFill>
                </a:uFill>
                <a:latin typeface="Times New Roman"/>
                <a:cs typeface="Times New Roman"/>
              </a:rPr>
              <a:t>Zvýšená náchylnost</a:t>
            </a:r>
          </a:p>
          <a:p>
            <a:pPr marL="12700">
              <a:spcBef>
                <a:spcPts val="95"/>
              </a:spcBef>
            </a:pPr>
            <a:r>
              <a:rPr lang="cs-CZ" sz="2800" b="1" u="heavy" spc="-10" dirty="0" err="1">
                <a:solidFill>
                  <a:srgbClr val="00AFEF"/>
                </a:solidFill>
                <a:uFill>
                  <a:solidFill>
                    <a:srgbClr val="00AFEF"/>
                  </a:solidFill>
                </a:uFill>
                <a:latin typeface="Times New Roman"/>
                <a:cs typeface="Times New Roman"/>
              </a:rPr>
              <a:t>Fermentovatelné</a:t>
            </a:r>
            <a:r>
              <a:rPr lang="cs-CZ" sz="2800" b="1" u="heavy" spc="-10" dirty="0">
                <a:solidFill>
                  <a:srgbClr val="00AFEF"/>
                </a:solidFill>
                <a:uFill>
                  <a:solidFill>
                    <a:srgbClr val="00AFEF"/>
                  </a:solidFill>
                </a:uFill>
                <a:latin typeface="Times New Roman"/>
                <a:cs typeface="Times New Roman"/>
              </a:rPr>
              <a:t> sacharidy</a:t>
            </a:r>
          </a:p>
          <a:p>
            <a:pPr marL="12700">
              <a:spcBef>
                <a:spcPts val="95"/>
              </a:spcBef>
            </a:pPr>
            <a:r>
              <a:rPr lang="cs-CZ" sz="2800" b="1" u="heavy" spc="-10" dirty="0">
                <a:solidFill>
                  <a:srgbClr val="00AFEF"/>
                </a:solidFill>
                <a:uFill>
                  <a:solidFill>
                    <a:srgbClr val="00AFEF"/>
                  </a:solidFill>
                </a:uFill>
                <a:latin typeface="Times New Roman"/>
                <a:cs typeface="Times New Roman"/>
              </a:rPr>
              <a:t>Cukry</a:t>
            </a:r>
          </a:p>
          <a:p>
            <a:pPr marL="12700">
              <a:spcBef>
                <a:spcPts val="95"/>
              </a:spcBef>
            </a:pPr>
            <a:r>
              <a:rPr lang="cs-CZ" sz="2800" b="1" u="heavy" spc="-10" dirty="0">
                <a:solidFill>
                  <a:srgbClr val="00AFEF"/>
                </a:solidFill>
                <a:uFill>
                  <a:solidFill>
                    <a:srgbClr val="00AFEF"/>
                  </a:solidFill>
                </a:uFill>
                <a:latin typeface="Times New Roman"/>
                <a:cs typeface="Times New Roman"/>
              </a:rPr>
              <a:t>Kombinace cukr/škrob</a:t>
            </a:r>
          </a:p>
          <a:p>
            <a:pPr marL="12700">
              <a:spcBef>
                <a:spcPts val="95"/>
              </a:spcBef>
            </a:pPr>
            <a:endParaRPr lang="cs-CZ" sz="2800" b="1" u="heavy" spc="-10" dirty="0">
              <a:solidFill>
                <a:srgbClr val="00AFEF"/>
              </a:solidFill>
              <a:uFill>
                <a:solidFill>
                  <a:srgbClr val="00AFEF"/>
                </a:solidFill>
              </a:uFill>
              <a:latin typeface="Times New Roman"/>
              <a:cs typeface="Times New Roman"/>
            </a:endParaRPr>
          </a:p>
          <a:p>
            <a:pPr marL="12700">
              <a:spcBef>
                <a:spcPts val="95"/>
              </a:spcBef>
            </a:pPr>
            <a:r>
              <a:rPr lang="cs-CZ" sz="2800" b="1" u="heavy" spc="-10" dirty="0">
                <a:solidFill>
                  <a:srgbClr val="00AFEF"/>
                </a:solidFill>
                <a:uFill>
                  <a:solidFill>
                    <a:srgbClr val="00AFEF"/>
                  </a:solidFill>
                </a:uFill>
                <a:latin typeface="Times New Roman"/>
                <a:cs typeface="Times New Roman"/>
              </a:rPr>
              <a:t>Snížená náchylnost</a:t>
            </a:r>
          </a:p>
          <a:p>
            <a:pPr marL="12700">
              <a:spcBef>
                <a:spcPts val="95"/>
              </a:spcBef>
            </a:pPr>
            <a:r>
              <a:rPr lang="cs-CZ" sz="2800" b="1" u="heavy" spc="-10" dirty="0">
                <a:solidFill>
                  <a:srgbClr val="00AFEF"/>
                </a:solidFill>
                <a:uFill>
                  <a:solidFill>
                    <a:srgbClr val="00AFEF"/>
                  </a:solidFill>
                </a:uFill>
                <a:latin typeface="Times New Roman"/>
                <a:cs typeface="Times New Roman"/>
              </a:rPr>
              <a:t>Proteiny</a:t>
            </a:r>
          </a:p>
          <a:p>
            <a:pPr marL="12700">
              <a:spcBef>
                <a:spcPts val="95"/>
              </a:spcBef>
            </a:pPr>
            <a:r>
              <a:rPr lang="cs-CZ" sz="2800" b="1" u="heavy" spc="-10" dirty="0">
                <a:solidFill>
                  <a:srgbClr val="00AFEF"/>
                </a:solidFill>
                <a:uFill>
                  <a:solidFill>
                    <a:srgbClr val="00AFEF"/>
                  </a:solidFill>
                </a:uFill>
                <a:latin typeface="Times New Roman"/>
                <a:cs typeface="Times New Roman"/>
              </a:rPr>
              <a:t>Tuky: sýr, ořechy</a:t>
            </a:r>
          </a:p>
          <a:p>
            <a:pPr marL="12700">
              <a:spcBef>
                <a:spcPts val="95"/>
              </a:spcBef>
            </a:pPr>
            <a:r>
              <a:rPr lang="cs-CZ" sz="2800" b="1" u="heavy" spc="-10" dirty="0">
                <a:solidFill>
                  <a:srgbClr val="00AFEF"/>
                </a:solidFill>
                <a:uFill>
                  <a:solidFill>
                    <a:srgbClr val="00AFEF"/>
                  </a:solidFill>
                </a:uFill>
                <a:latin typeface="Times New Roman"/>
                <a:cs typeface="Times New Roman"/>
              </a:rPr>
              <a:t>Potraviny s cukrovým alkoholem</a:t>
            </a:r>
          </a:p>
          <a:p>
            <a:pPr marL="12700">
              <a:spcBef>
                <a:spcPts val="95"/>
              </a:spcBef>
            </a:pPr>
            <a:r>
              <a:rPr lang="cs-CZ" sz="2800" b="1" u="heavy" spc="-10" dirty="0">
                <a:solidFill>
                  <a:srgbClr val="00AFEF"/>
                </a:solidFill>
                <a:uFill>
                  <a:solidFill>
                    <a:srgbClr val="00AFEF"/>
                  </a:solidFill>
                </a:uFill>
                <a:latin typeface="Times New Roman"/>
                <a:cs typeface="Times New Roman"/>
              </a:rPr>
              <a:t>„Zdravé“ svačiny</a:t>
            </a:r>
          </a:p>
          <a:p>
            <a:pPr marL="12700">
              <a:spcBef>
                <a:spcPts val="95"/>
              </a:spcBef>
            </a:pPr>
            <a:endParaRPr lang="cs-CZ" sz="2800" b="1" u="heavy" spc="-10" dirty="0">
              <a:solidFill>
                <a:srgbClr val="00AFEF"/>
              </a:solidFill>
              <a:uFill>
                <a:solidFill>
                  <a:srgbClr val="00AFEF"/>
                </a:solidFill>
              </a:uFill>
              <a:latin typeface="Times New Roman"/>
              <a:cs typeface="Times New Roman"/>
            </a:endParaRPr>
          </a:p>
        </p:txBody>
      </p:sp>
      <p:grpSp>
        <p:nvGrpSpPr>
          <p:cNvPr id="4" name="object 4"/>
          <p:cNvGrpSpPr/>
          <p:nvPr/>
        </p:nvGrpSpPr>
        <p:grpSpPr>
          <a:xfrm>
            <a:off x="6882384" y="1427988"/>
            <a:ext cx="3365500" cy="3977640"/>
            <a:chOff x="5358384" y="1427988"/>
            <a:chExt cx="3365500" cy="3977640"/>
          </a:xfrm>
        </p:grpSpPr>
        <p:sp>
          <p:nvSpPr>
            <p:cNvPr id="5" name="object 5"/>
            <p:cNvSpPr/>
            <p:nvPr/>
          </p:nvSpPr>
          <p:spPr>
            <a:xfrm>
              <a:off x="5358384" y="3214116"/>
              <a:ext cx="3364991" cy="2191512"/>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6299962" y="1427988"/>
              <a:ext cx="1527556" cy="1772412"/>
            </a:xfrm>
            <a:prstGeom prst="rect">
              <a:avLst/>
            </a:prstGeom>
            <a:blipFill>
              <a:blip r:embed="rId3" cstate="print"/>
              <a:stretch>
                <a:fillRect/>
              </a:stretch>
            </a:blipFill>
          </p:spPr>
          <p:txBody>
            <a:bodyPr wrap="square" lIns="0" tIns="0" rIns="0" bIns="0" rtlCol="0"/>
            <a:lstStyle/>
            <a:p>
              <a:endParaRPr/>
            </a:p>
          </p:txBody>
        </p:sp>
      </p:grpSp>
      <p:grpSp>
        <p:nvGrpSpPr>
          <p:cNvPr id="7" name="object 7"/>
          <p:cNvGrpSpPr/>
          <p:nvPr/>
        </p:nvGrpSpPr>
        <p:grpSpPr>
          <a:xfrm>
            <a:off x="1761743" y="5728714"/>
            <a:ext cx="8595360" cy="1134110"/>
            <a:chOff x="237743" y="5728714"/>
            <a:chExt cx="8595360" cy="1134110"/>
          </a:xfrm>
        </p:grpSpPr>
        <p:sp>
          <p:nvSpPr>
            <p:cNvPr id="8" name="object 8"/>
            <p:cNvSpPr/>
            <p:nvPr/>
          </p:nvSpPr>
          <p:spPr>
            <a:xfrm>
              <a:off x="309371" y="5762242"/>
              <a:ext cx="8453628" cy="1095756"/>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237743" y="5728714"/>
              <a:ext cx="8595360" cy="1007363"/>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356615" y="5786627"/>
              <a:ext cx="8359140" cy="1071370"/>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356615" y="5786627"/>
              <a:ext cx="8359140" cy="1071880"/>
            </a:xfrm>
            <a:custGeom>
              <a:avLst/>
              <a:gdLst/>
              <a:ahLst/>
              <a:cxnLst/>
              <a:rect l="l" t="t" r="r" b="b"/>
              <a:pathLst>
                <a:path w="8359140" h="1071879">
                  <a:moveTo>
                    <a:pt x="8359140" y="1071370"/>
                  </a:moveTo>
                  <a:lnTo>
                    <a:pt x="8359140" y="0"/>
                  </a:lnTo>
                  <a:lnTo>
                    <a:pt x="0" y="0"/>
                  </a:lnTo>
                  <a:lnTo>
                    <a:pt x="0" y="1071370"/>
                  </a:lnTo>
                </a:path>
              </a:pathLst>
            </a:custGeom>
            <a:ln w="9144">
              <a:solidFill>
                <a:srgbClr val="97B853"/>
              </a:solidFill>
            </a:ln>
          </p:spPr>
          <p:txBody>
            <a:bodyPr wrap="square" lIns="0" tIns="0" rIns="0" bIns="0" rtlCol="0"/>
            <a:lstStyle/>
            <a:p>
              <a:endParaRPr/>
            </a:p>
          </p:txBody>
        </p:sp>
      </p:grpSp>
      <p:sp>
        <p:nvSpPr>
          <p:cNvPr id="12" name="object 12"/>
          <p:cNvSpPr txBox="1"/>
          <p:nvPr/>
        </p:nvSpPr>
        <p:spPr>
          <a:xfrm>
            <a:off x="1885188" y="5799226"/>
            <a:ext cx="8350250" cy="1040670"/>
          </a:xfrm>
          <a:prstGeom prst="rect">
            <a:avLst/>
          </a:prstGeom>
        </p:spPr>
        <p:txBody>
          <a:bodyPr vert="horz" wrap="square" lIns="0" tIns="12065" rIns="0" bIns="0" rtlCol="0">
            <a:spAutoFit/>
          </a:bodyPr>
          <a:lstStyle/>
          <a:p>
            <a:pPr marL="86995" marR="78740">
              <a:spcBef>
                <a:spcPts val="95"/>
              </a:spcBef>
              <a:tabLst>
                <a:tab pos="1733550" algn="l"/>
                <a:tab pos="3535045" algn="l"/>
                <a:tab pos="4044315" algn="l"/>
                <a:tab pos="5845810" algn="l"/>
                <a:tab pos="6860540" algn="l"/>
                <a:tab pos="7447915" algn="l"/>
              </a:tabLst>
            </a:pPr>
            <a:r>
              <a:rPr lang="cs-CZ" sz="2200" b="1" spc="-65" dirty="0" err="1">
                <a:solidFill>
                  <a:srgbClr val="FFFFFF"/>
                </a:solidFill>
                <a:latin typeface="Times New Roman"/>
                <a:cs typeface="Times New Roman"/>
              </a:rPr>
              <a:t>Fermentovatelné</a:t>
            </a:r>
            <a:r>
              <a:rPr lang="cs-CZ" sz="2200" b="1" spc="-65" dirty="0">
                <a:solidFill>
                  <a:srgbClr val="FFFFFF"/>
                </a:solidFill>
                <a:latin typeface="Times New Roman"/>
                <a:cs typeface="Times New Roman"/>
              </a:rPr>
              <a:t> sacharidy jsou sacharidy (cukry a škrob), které začínají trávení v ústní dutině prostřednictvím slinné amylázy.</a:t>
            </a:r>
          </a:p>
          <a:p>
            <a:pPr marL="86995" marR="78740">
              <a:spcBef>
                <a:spcPts val="95"/>
              </a:spcBef>
              <a:tabLst>
                <a:tab pos="1733550" algn="l"/>
                <a:tab pos="3535045" algn="l"/>
                <a:tab pos="4044315" algn="l"/>
                <a:tab pos="5845810" algn="l"/>
                <a:tab pos="6860540" algn="l"/>
                <a:tab pos="7447915" algn="l"/>
              </a:tabLst>
            </a:pPr>
            <a:endParaRPr lang="cs-CZ" sz="2200" b="1" spc="-65" dirty="0">
              <a:solidFill>
                <a:srgbClr val="FFFFFF"/>
              </a:solidFill>
              <a:latin typeface="Times New Roman"/>
              <a:cs typeface="Times New Roman"/>
            </a:endParaRPr>
          </a:p>
        </p:txBody>
      </p:sp>
      <p:sp>
        <p:nvSpPr>
          <p:cNvPr id="14" name="Nadpis 13">
            <a:extLst>
              <a:ext uri="{FF2B5EF4-FFF2-40B4-BE49-F238E27FC236}">
                <a16:creationId xmlns:a16="http://schemas.microsoft.com/office/drawing/2014/main" id="{0CB7095B-29CD-4677-8CA3-E37C01605861}"/>
              </a:ext>
            </a:extLst>
          </p:cNvPr>
          <p:cNvSpPr>
            <a:spLocks noGrp="1"/>
          </p:cNvSpPr>
          <p:nvPr>
            <p:ph type="title"/>
          </p:nvPr>
        </p:nvSpPr>
        <p:spPr/>
        <p:txBody>
          <a:bodyPr/>
          <a:lstStyle/>
          <a:p>
            <a:r>
              <a:rPr lang="cs-CZ" dirty="0"/>
              <a:t>Hlavní faktory</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460142" y="1025779"/>
            <a:ext cx="7485380" cy="4474943"/>
          </a:xfrm>
          <a:prstGeom prst="rect">
            <a:avLst/>
          </a:prstGeom>
        </p:spPr>
        <p:txBody>
          <a:bodyPr vert="horz" wrap="square" lIns="0" tIns="12065" rIns="0" bIns="0" rtlCol="0">
            <a:spAutoFit/>
          </a:bodyPr>
          <a:lstStyle/>
          <a:p>
            <a:pPr marL="492759">
              <a:spcBef>
                <a:spcPts val="95"/>
              </a:spcBef>
            </a:pPr>
            <a:r>
              <a:rPr sz="2800" spc="-5" dirty="0">
                <a:solidFill>
                  <a:srgbClr val="FF0000"/>
                </a:solidFill>
                <a:latin typeface="Calibri" panose="020F0502020204030204" pitchFamily="34" charset="0"/>
                <a:cs typeface="Calibri" panose="020F0502020204030204" pitchFamily="34" charset="0"/>
              </a:rPr>
              <a:t>1) </a:t>
            </a:r>
            <a:r>
              <a:rPr sz="2800" spc="-10" dirty="0">
                <a:solidFill>
                  <a:srgbClr val="FF0000"/>
                </a:solidFill>
                <a:latin typeface="Calibri" panose="020F0502020204030204" pitchFamily="34" charset="0"/>
                <a:cs typeface="Calibri" panose="020F0502020204030204" pitchFamily="34" charset="0"/>
              </a:rPr>
              <a:t>Vipeholm </a:t>
            </a:r>
            <a:r>
              <a:rPr sz="2800" spc="-45" dirty="0">
                <a:solidFill>
                  <a:srgbClr val="FF0000"/>
                </a:solidFill>
                <a:latin typeface="Calibri" panose="020F0502020204030204" pitchFamily="34" charset="0"/>
                <a:cs typeface="Calibri" panose="020F0502020204030204" pitchFamily="34" charset="0"/>
              </a:rPr>
              <a:t>study, </a:t>
            </a:r>
            <a:r>
              <a:rPr sz="2800" spc="-10" dirty="0">
                <a:solidFill>
                  <a:srgbClr val="FF0000"/>
                </a:solidFill>
                <a:latin typeface="Calibri" panose="020F0502020204030204" pitchFamily="34" charset="0"/>
                <a:cs typeface="Calibri" panose="020F0502020204030204" pitchFamily="34" charset="0"/>
              </a:rPr>
              <a:t>Lund (Sweden) 1946-</a:t>
            </a:r>
            <a:r>
              <a:rPr sz="2800" spc="240" dirty="0">
                <a:solidFill>
                  <a:srgbClr val="FF0000"/>
                </a:solidFill>
                <a:latin typeface="Calibri" panose="020F0502020204030204" pitchFamily="34" charset="0"/>
                <a:cs typeface="Calibri" panose="020F0502020204030204" pitchFamily="34" charset="0"/>
              </a:rPr>
              <a:t> </a:t>
            </a:r>
            <a:r>
              <a:rPr sz="2800" spc="-10" dirty="0">
                <a:solidFill>
                  <a:srgbClr val="FF0000"/>
                </a:solidFill>
                <a:latin typeface="Calibri" panose="020F0502020204030204" pitchFamily="34" charset="0"/>
                <a:cs typeface="Calibri" panose="020F0502020204030204" pitchFamily="34" charset="0"/>
              </a:rPr>
              <a:t>1951</a:t>
            </a:r>
            <a:endParaRPr sz="2800" dirty="0">
              <a:latin typeface="Calibri" panose="020F0502020204030204" pitchFamily="34" charset="0"/>
              <a:cs typeface="Calibri" panose="020F0502020204030204" pitchFamily="34" charset="0"/>
            </a:endParaRPr>
          </a:p>
          <a:p>
            <a:pPr>
              <a:spcBef>
                <a:spcPts val="5"/>
              </a:spcBef>
            </a:pPr>
            <a:endParaRPr sz="3800" dirty="0">
              <a:latin typeface="Calibri" panose="020F0502020204030204" pitchFamily="34" charset="0"/>
              <a:cs typeface="Calibri" panose="020F0502020204030204" pitchFamily="34" charset="0"/>
            </a:endParaRPr>
          </a:p>
          <a:p>
            <a:pPr marL="354965" marR="7620" indent="-342900">
              <a:buFont typeface="Arial"/>
              <a:buChar char="•"/>
              <a:tabLst>
                <a:tab pos="354965" algn="l"/>
                <a:tab pos="355600" algn="l"/>
              </a:tabLst>
            </a:pPr>
            <a:r>
              <a:rPr lang="cs-CZ" sz="2800" b="1" spc="35" dirty="0">
                <a:latin typeface="Calibri" panose="020F0502020204030204" pitchFamily="34" charset="0"/>
                <a:cs typeface="Calibri" panose="020F0502020204030204" pitchFamily="34" charset="0"/>
              </a:rPr>
              <a:t>Studie byla provedena ve Švédsku po dobu 5 let</a:t>
            </a:r>
          </a:p>
          <a:p>
            <a:pPr marL="354965" marR="7620" indent="-342900">
              <a:buFont typeface="Arial"/>
              <a:buChar char="•"/>
              <a:tabLst>
                <a:tab pos="354965" algn="l"/>
                <a:tab pos="355600" algn="l"/>
              </a:tabLst>
            </a:pPr>
            <a:r>
              <a:rPr lang="cs-CZ" sz="2800" b="1" spc="35" dirty="0">
                <a:latin typeface="Calibri" panose="020F0502020204030204" pitchFamily="34" charset="0"/>
                <a:cs typeface="Calibri" panose="020F0502020204030204" pitchFamily="34" charset="0"/>
              </a:rPr>
              <a:t>Účel - zjistit vliv frekvence a množství příjmu cukru na tvorbu zubního kazu.</a:t>
            </a:r>
          </a:p>
          <a:p>
            <a:pPr marL="354965" marR="7620" indent="-342900">
              <a:buFont typeface="Arial"/>
              <a:buChar char="•"/>
              <a:tabLst>
                <a:tab pos="354965" algn="l"/>
                <a:tab pos="355600" algn="l"/>
              </a:tabLst>
            </a:pPr>
            <a:r>
              <a:rPr lang="cs-CZ" sz="2800" b="1" spc="35" dirty="0">
                <a:latin typeface="Calibri" panose="020F0502020204030204" pitchFamily="34" charset="0"/>
                <a:cs typeface="Calibri" panose="020F0502020204030204" pitchFamily="34" charset="0"/>
              </a:rPr>
              <a:t>Institucionalizovaní pacienti (436-32 let) byli rozděleni do 6 experimentálních a 1 kontrolní skupiny</a:t>
            </a:r>
          </a:p>
          <a:p>
            <a:pPr marL="354965" marR="7620" indent="-342900">
              <a:buFont typeface="Arial"/>
              <a:buChar char="•"/>
              <a:tabLst>
                <a:tab pos="354965" algn="l"/>
                <a:tab pos="355600" algn="l"/>
              </a:tabLst>
            </a:pPr>
            <a:endParaRPr lang="cs-CZ" sz="2800" b="1" spc="35" dirty="0">
              <a:latin typeface="Calibri" panose="020F0502020204030204" pitchFamily="34" charset="0"/>
              <a:cs typeface="Calibri" panose="020F0502020204030204" pitchFamily="34" charset="0"/>
            </a:endParaRPr>
          </a:p>
        </p:txBody>
      </p:sp>
      <p:sp>
        <p:nvSpPr>
          <p:cNvPr id="5" name="Nadpis 4">
            <a:extLst>
              <a:ext uri="{FF2B5EF4-FFF2-40B4-BE49-F238E27FC236}">
                <a16:creationId xmlns:a16="http://schemas.microsoft.com/office/drawing/2014/main" id="{1A422D07-CF42-4205-82A2-CC972D39FDE7}"/>
              </a:ext>
            </a:extLst>
          </p:cNvPr>
          <p:cNvSpPr>
            <a:spLocks noGrp="1"/>
          </p:cNvSpPr>
          <p:nvPr>
            <p:ph type="title"/>
          </p:nvPr>
        </p:nvSpPr>
        <p:spPr>
          <a:xfrm>
            <a:off x="290792" y="412090"/>
            <a:ext cx="10753200" cy="451576"/>
          </a:xfrm>
        </p:spPr>
        <p:txBody>
          <a:bodyPr/>
          <a:lstStyle/>
          <a:p>
            <a:r>
              <a:rPr lang="cs-CZ" dirty="0"/>
              <a:t>Intervenční studie</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059940" y="1606042"/>
            <a:ext cx="8073390" cy="3941464"/>
          </a:xfrm>
          <a:prstGeom prst="rect">
            <a:avLst/>
          </a:prstGeom>
        </p:spPr>
        <p:txBody>
          <a:bodyPr vert="horz" wrap="square" lIns="0" tIns="12065" rIns="0" bIns="0" rtlCol="0">
            <a:spAutoFit/>
          </a:bodyPr>
          <a:lstStyle/>
          <a:p>
            <a:pPr marL="355600" marR="5080" indent="-342900" algn="just">
              <a:spcBef>
                <a:spcPts val="95"/>
              </a:spcBef>
              <a:buFont typeface="Arial"/>
              <a:buChar char="•"/>
              <a:tabLst>
                <a:tab pos="355600" algn="l"/>
              </a:tabLst>
            </a:pPr>
            <a:r>
              <a:rPr lang="cs-CZ" sz="2800" spc="-135" dirty="0">
                <a:latin typeface="Calibri" panose="020F0502020204030204" pitchFamily="34" charset="0"/>
                <a:cs typeface="Calibri" panose="020F0502020204030204" pitchFamily="34" charset="0"/>
              </a:rPr>
              <a:t>1945-1947: přípravné a vitamínové období, všechny subjekty dostávaly stravu s nízkým obsahem cukru</a:t>
            </a:r>
          </a:p>
          <a:p>
            <a:pPr marL="355600" marR="5080" indent="-342900" algn="just">
              <a:spcBef>
                <a:spcPts val="95"/>
              </a:spcBef>
              <a:buFont typeface="Arial"/>
              <a:buChar char="•"/>
              <a:tabLst>
                <a:tab pos="355600" algn="l"/>
              </a:tabLst>
            </a:pPr>
            <a:endParaRPr lang="cs-CZ" sz="2800" spc="-135" dirty="0">
              <a:latin typeface="Calibri" panose="020F0502020204030204" pitchFamily="34" charset="0"/>
              <a:cs typeface="Calibri" panose="020F0502020204030204" pitchFamily="34" charset="0"/>
            </a:endParaRPr>
          </a:p>
          <a:p>
            <a:pPr marL="355600" marR="5080" indent="-342900" algn="just">
              <a:spcBef>
                <a:spcPts val="95"/>
              </a:spcBef>
              <a:buFont typeface="Arial"/>
              <a:buChar char="•"/>
              <a:tabLst>
                <a:tab pos="355600" algn="l"/>
              </a:tabLst>
            </a:pPr>
            <a:r>
              <a:rPr lang="cs-CZ" sz="2800" spc="-135" dirty="0">
                <a:latin typeface="Calibri" panose="020F0502020204030204" pitchFamily="34" charset="0"/>
                <a:cs typeface="Calibri" panose="020F0502020204030204" pitchFamily="34" charset="0"/>
              </a:rPr>
              <a:t>1947-1949: Studium sacharidů 1-2 roky, dvojnásobek normálního množství cukru, ale pouze v jídle</a:t>
            </a:r>
          </a:p>
          <a:p>
            <a:pPr marL="355600" marR="5080" indent="-342900" algn="just">
              <a:spcBef>
                <a:spcPts val="95"/>
              </a:spcBef>
              <a:buFont typeface="Arial"/>
              <a:buChar char="•"/>
              <a:tabLst>
                <a:tab pos="355600" algn="l"/>
              </a:tabLst>
            </a:pPr>
            <a:endParaRPr lang="cs-CZ" sz="2800" spc="-135" dirty="0">
              <a:latin typeface="Calibri" panose="020F0502020204030204" pitchFamily="34" charset="0"/>
              <a:cs typeface="Calibri" panose="020F0502020204030204" pitchFamily="34" charset="0"/>
            </a:endParaRPr>
          </a:p>
          <a:p>
            <a:pPr marL="355600" marR="5080" indent="-342900" algn="just">
              <a:spcBef>
                <a:spcPts val="95"/>
              </a:spcBef>
              <a:buFont typeface="Arial"/>
              <a:buChar char="•"/>
              <a:tabLst>
                <a:tab pos="355600" algn="l"/>
              </a:tabLst>
            </a:pPr>
            <a:r>
              <a:rPr lang="cs-CZ" sz="2800" spc="-135" dirty="0">
                <a:latin typeface="Calibri" panose="020F0502020204030204" pitchFamily="34" charset="0"/>
                <a:cs typeface="Calibri" panose="020F0502020204030204" pitchFamily="34" charset="0"/>
              </a:rPr>
              <a:t>1949-1951: studie sacharidů 2 – další 2 roky, normální množství cukru některé v jídle a jiné jak při jídle, tak mezi jídly</a:t>
            </a:r>
            <a:endParaRPr sz="2800" dirty="0">
              <a:latin typeface="Calibri" panose="020F0502020204030204" pitchFamily="34" charset="0"/>
              <a:cs typeface="Calibri" panose="020F0502020204030204" pitchFamily="34" charset="0"/>
            </a:endParaRPr>
          </a:p>
        </p:txBody>
      </p:sp>
      <p:sp>
        <p:nvSpPr>
          <p:cNvPr id="5" name="Nadpis 4">
            <a:extLst>
              <a:ext uri="{FF2B5EF4-FFF2-40B4-BE49-F238E27FC236}">
                <a16:creationId xmlns:a16="http://schemas.microsoft.com/office/drawing/2014/main" id="{842963F1-E733-41D4-8D8B-A4B13F702FE7}"/>
              </a:ext>
            </a:extLst>
          </p:cNvPr>
          <p:cNvSpPr>
            <a:spLocks noGrp="1"/>
          </p:cNvSpPr>
          <p:nvPr>
            <p:ph type="title"/>
          </p:nvPr>
        </p:nvSpPr>
        <p:spPr/>
        <p:txBody>
          <a:bodyPr/>
          <a:lstStyle/>
          <a:p>
            <a:r>
              <a:rPr lang="cs-CZ" dirty="0"/>
              <a:t>Studie byla rozdělena do 3 fází</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183571" y="1460437"/>
            <a:ext cx="7680325" cy="4677563"/>
          </a:xfrm>
          <a:prstGeom prst="rect">
            <a:avLst/>
          </a:prstGeom>
        </p:spPr>
        <p:txBody>
          <a:bodyPr vert="horz" wrap="square" lIns="0" tIns="85725" rIns="0" bIns="0" rtlCol="0">
            <a:spAutoFit/>
          </a:bodyPr>
          <a:lstStyle/>
          <a:p>
            <a:pPr marL="469900" indent="-457200">
              <a:spcBef>
                <a:spcPts val="675"/>
              </a:spcBef>
              <a:buAutoNum type="arabicPeriod"/>
              <a:tabLst>
                <a:tab pos="469265" algn="l"/>
                <a:tab pos="469900" algn="l"/>
              </a:tabLst>
            </a:pPr>
            <a:r>
              <a:rPr lang="cs-CZ" sz="2000" spc="-50" dirty="0">
                <a:latin typeface="Calibri" panose="020F0502020204030204" pitchFamily="34" charset="0"/>
                <a:cs typeface="Calibri" panose="020F0502020204030204" pitchFamily="34" charset="0"/>
              </a:rPr>
              <a:t>Kontrolní skupina - nízkosacharidová dieta pouze při jídle</a:t>
            </a:r>
          </a:p>
          <a:p>
            <a:pPr marL="469900" indent="-457200">
              <a:spcBef>
                <a:spcPts val="675"/>
              </a:spcBef>
              <a:buAutoNum type="arabicPeriod"/>
              <a:tabLst>
                <a:tab pos="469265" algn="l"/>
                <a:tab pos="469900" algn="l"/>
              </a:tabLst>
            </a:pPr>
            <a:r>
              <a:rPr lang="cs-CZ" sz="2000" spc="-50" dirty="0">
                <a:latin typeface="Calibri" panose="020F0502020204030204" pitchFamily="34" charset="0"/>
                <a:cs typeface="Calibri" panose="020F0502020204030204" pitchFamily="34" charset="0"/>
              </a:rPr>
              <a:t>Sacharózová skupina - dieta s vysokým obsahem cukrů (300 g) většinou v nápojích k jídlům</a:t>
            </a:r>
          </a:p>
          <a:p>
            <a:pPr marL="469900" indent="-457200">
              <a:spcBef>
                <a:spcPts val="675"/>
              </a:spcBef>
              <a:buAutoNum type="arabicPeriod"/>
              <a:tabLst>
                <a:tab pos="469265" algn="l"/>
                <a:tab pos="469900" algn="l"/>
              </a:tabLst>
            </a:pPr>
            <a:r>
              <a:rPr lang="cs-CZ" sz="2000" spc="-50" dirty="0">
                <a:latin typeface="Calibri" panose="020F0502020204030204" pitchFamily="34" charset="0"/>
                <a:cs typeface="Calibri" panose="020F0502020204030204" pitchFamily="34" charset="0"/>
              </a:rPr>
              <a:t>Skupina chleba - slazený chléb při jídle (cukr - ½ nebo stejný jako normální)</a:t>
            </a:r>
          </a:p>
          <a:p>
            <a:pPr marL="469900" indent="-457200">
              <a:spcBef>
                <a:spcPts val="675"/>
              </a:spcBef>
              <a:buAutoNum type="arabicPeriod"/>
              <a:tabLst>
                <a:tab pos="469265" algn="l"/>
                <a:tab pos="469900" algn="l"/>
              </a:tabLst>
            </a:pPr>
            <a:r>
              <a:rPr lang="cs-CZ" sz="2000" spc="-50" dirty="0">
                <a:latin typeface="Calibri" panose="020F0502020204030204" pitchFamily="34" charset="0"/>
                <a:cs typeface="Calibri" panose="020F0502020204030204" pitchFamily="34" charset="0"/>
              </a:rPr>
              <a:t>Karamelová skupina- 22 lepivých bonbónů</a:t>
            </a:r>
          </a:p>
          <a:p>
            <a:pPr marL="469900" indent="-457200">
              <a:spcBef>
                <a:spcPts val="675"/>
              </a:spcBef>
              <a:buAutoNum type="arabicPeriod"/>
              <a:tabLst>
                <a:tab pos="469265" algn="l"/>
                <a:tab pos="469900" algn="l"/>
              </a:tabLst>
            </a:pPr>
            <a:r>
              <a:rPr lang="cs-CZ" sz="2000" spc="-50" dirty="0">
                <a:latin typeface="Calibri" panose="020F0502020204030204" pitchFamily="34" charset="0"/>
                <a:cs typeface="Calibri" panose="020F0502020204030204" pitchFamily="34" charset="0"/>
              </a:rPr>
              <a:t>2 porce při jídle (sacharidová studie I)</a:t>
            </a:r>
          </a:p>
          <a:p>
            <a:pPr marL="469900" indent="-457200">
              <a:spcBef>
                <a:spcPts val="675"/>
              </a:spcBef>
              <a:buAutoNum type="arabicPeriod"/>
              <a:tabLst>
                <a:tab pos="469265" algn="l"/>
                <a:tab pos="469900" algn="l"/>
              </a:tabLst>
            </a:pPr>
            <a:r>
              <a:rPr lang="cs-CZ" sz="2000" spc="-50" dirty="0">
                <a:latin typeface="Calibri" panose="020F0502020204030204" pitchFamily="34" charset="0"/>
                <a:cs typeface="Calibri" panose="020F0502020204030204" pitchFamily="34" charset="0"/>
              </a:rPr>
              <a:t>4 porce mezi jídly (sacharidová studie II)</a:t>
            </a:r>
          </a:p>
          <a:p>
            <a:pPr marL="469900" indent="-457200">
              <a:spcBef>
                <a:spcPts val="675"/>
              </a:spcBef>
              <a:buAutoNum type="arabicPeriod"/>
              <a:tabLst>
                <a:tab pos="469265" algn="l"/>
                <a:tab pos="469900" algn="l"/>
              </a:tabLst>
            </a:pPr>
            <a:r>
              <a:rPr lang="cs-CZ" sz="2000" spc="-50" dirty="0">
                <a:latin typeface="Calibri" panose="020F0502020204030204" pitchFamily="34" charset="0"/>
                <a:cs typeface="Calibri" panose="020F0502020204030204" pitchFamily="34" charset="0"/>
              </a:rPr>
              <a:t>8- skupina karamelů</a:t>
            </a:r>
          </a:p>
          <a:p>
            <a:pPr marL="469900" indent="-457200">
              <a:spcBef>
                <a:spcPts val="675"/>
              </a:spcBef>
              <a:buAutoNum type="arabicPeriod"/>
              <a:tabLst>
                <a:tab pos="469265" algn="l"/>
                <a:tab pos="469900" algn="l"/>
              </a:tabLst>
            </a:pPr>
            <a:r>
              <a:rPr lang="cs-CZ" sz="2000" spc="-50" dirty="0">
                <a:latin typeface="Calibri" panose="020F0502020204030204" pitchFamily="34" charset="0"/>
                <a:cs typeface="Calibri" panose="020F0502020204030204" pitchFamily="34" charset="0"/>
              </a:rPr>
              <a:t>Skupina 24 karamelů - po celý den, celkem dvakrát normálně</a:t>
            </a:r>
          </a:p>
          <a:p>
            <a:pPr marL="469900" indent="-457200">
              <a:spcBef>
                <a:spcPts val="675"/>
              </a:spcBef>
              <a:buAutoNum type="arabicPeriod"/>
              <a:tabLst>
                <a:tab pos="469265" algn="l"/>
                <a:tab pos="469900" algn="l"/>
              </a:tabLst>
            </a:pPr>
            <a:r>
              <a:rPr lang="cs-CZ" sz="2000" spc="-50" dirty="0">
                <a:latin typeface="Calibri" panose="020F0502020204030204" pitchFamily="34" charset="0"/>
                <a:cs typeface="Calibri" panose="020F0502020204030204" pitchFamily="34" charset="0"/>
              </a:rPr>
              <a:t>příjem cukru</a:t>
            </a:r>
          </a:p>
          <a:p>
            <a:pPr marL="469900" indent="-457200">
              <a:spcBef>
                <a:spcPts val="675"/>
              </a:spcBef>
              <a:buAutoNum type="arabicPeriod"/>
              <a:tabLst>
                <a:tab pos="469265" algn="l"/>
                <a:tab pos="469900" algn="l"/>
              </a:tabLst>
            </a:pPr>
            <a:r>
              <a:rPr lang="cs-CZ" sz="2000" spc="-50" dirty="0">
                <a:latin typeface="Calibri" panose="020F0502020204030204" pitchFamily="34" charset="0"/>
                <a:cs typeface="Calibri" panose="020F0502020204030204" pitchFamily="34" charset="0"/>
              </a:rPr>
              <a:t>Čokoládová skupina - mléčná čokoláda - 4 porce jídel (CSII)</a:t>
            </a:r>
          </a:p>
          <a:p>
            <a:pPr marL="469900" indent="-457200">
              <a:spcBef>
                <a:spcPts val="675"/>
              </a:spcBef>
              <a:buAutoNum type="arabicPeriod"/>
              <a:tabLst>
                <a:tab pos="469265" algn="l"/>
                <a:tab pos="469900" algn="l"/>
              </a:tabLst>
            </a:pPr>
            <a:endParaRPr lang="cs-CZ" sz="2000" spc="-50" dirty="0">
              <a:latin typeface="Calibri" panose="020F0502020204030204" pitchFamily="34" charset="0"/>
              <a:cs typeface="Calibri" panose="020F0502020204030204" pitchFamily="34" charset="0"/>
            </a:endParaRPr>
          </a:p>
        </p:txBody>
      </p:sp>
      <p:sp>
        <p:nvSpPr>
          <p:cNvPr id="4" name="object 4"/>
          <p:cNvSpPr/>
          <p:nvPr/>
        </p:nvSpPr>
        <p:spPr>
          <a:xfrm>
            <a:off x="9168384" y="214884"/>
            <a:ext cx="941831" cy="92354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7810501" y="356616"/>
            <a:ext cx="1010411" cy="772667"/>
          </a:xfrm>
          <a:prstGeom prst="rect">
            <a:avLst/>
          </a:prstGeom>
          <a:blipFill>
            <a:blip r:embed="rId3" cstate="print"/>
            <a:stretch>
              <a:fillRect/>
            </a:stretch>
          </a:blipFill>
        </p:spPr>
        <p:txBody>
          <a:bodyPr wrap="square" lIns="0" tIns="0" rIns="0" bIns="0" rtlCol="0"/>
          <a:lstStyle/>
          <a:p>
            <a:endParaRPr/>
          </a:p>
        </p:txBody>
      </p:sp>
      <p:sp>
        <p:nvSpPr>
          <p:cNvPr id="7" name="Nadpis 6">
            <a:extLst>
              <a:ext uri="{FF2B5EF4-FFF2-40B4-BE49-F238E27FC236}">
                <a16:creationId xmlns:a16="http://schemas.microsoft.com/office/drawing/2014/main" id="{7FCBF184-54E4-489C-B19A-12DEEB7B29C8}"/>
              </a:ext>
            </a:extLst>
          </p:cNvPr>
          <p:cNvSpPr>
            <a:spLocks noGrp="1"/>
          </p:cNvSpPr>
          <p:nvPr>
            <p:ph type="title"/>
          </p:nvPr>
        </p:nvSpPr>
        <p:spPr/>
        <p:txBody>
          <a:bodyPr/>
          <a:lstStyle/>
          <a:p>
            <a:r>
              <a:rPr lang="cs-CZ" dirty="0"/>
              <a:t>Sedm skupin</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059941" y="1502322"/>
            <a:ext cx="6965315" cy="3689471"/>
          </a:xfrm>
          <a:prstGeom prst="rect">
            <a:avLst/>
          </a:prstGeom>
        </p:spPr>
        <p:txBody>
          <a:bodyPr vert="horz" wrap="square" lIns="0" tIns="110489" rIns="0" bIns="0" rtlCol="0">
            <a:spAutoFit/>
          </a:bodyPr>
          <a:lstStyle/>
          <a:p>
            <a:pPr marL="12700">
              <a:spcBef>
                <a:spcPts val="869"/>
              </a:spcBef>
              <a:tabLst>
                <a:tab pos="354965" algn="l"/>
                <a:tab pos="355600" algn="l"/>
              </a:tabLst>
            </a:pPr>
            <a:r>
              <a:rPr lang="cs-CZ" sz="2000" b="1" spc="-40" dirty="0">
                <a:latin typeface="Times New Roman"/>
                <a:cs typeface="Times New Roman"/>
              </a:rPr>
              <a:t>Malý účinek-</a:t>
            </a:r>
          </a:p>
          <a:p>
            <a:pPr marL="12700">
              <a:spcBef>
                <a:spcPts val="869"/>
              </a:spcBef>
              <a:tabLst>
                <a:tab pos="354965" algn="l"/>
                <a:tab pos="355600" algn="l"/>
              </a:tabLst>
            </a:pPr>
            <a:r>
              <a:rPr lang="cs-CZ" sz="2000" b="1" spc="-40" dirty="0">
                <a:latin typeface="Times New Roman"/>
                <a:cs typeface="Times New Roman"/>
              </a:rPr>
              <a:t>sladké nápoje k jídlům</a:t>
            </a:r>
          </a:p>
          <a:p>
            <a:pPr marL="12700">
              <a:spcBef>
                <a:spcPts val="869"/>
              </a:spcBef>
              <a:tabLst>
                <a:tab pos="354965" algn="l"/>
                <a:tab pos="355600" algn="l"/>
              </a:tabLst>
            </a:pPr>
            <a:r>
              <a:rPr lang="cs-CZ" sz="2000" b="1" spc="-40" dirty="0">
                <a:latin typeface="Times New Roman"/>
                <a:cs typeface="Times New Roman"/>
              </a:rPr>
              <a:t>chléb</a:t>
            </a:r>
          </a:p>
          <a:p>
            <a:pPr marL="12700">
              <a:spcBef>
                <a:spcPts val="869"/>
              </a:spcBef>
              <a:tabLst>
                <a:tab pos="354965" algn="l"/>
                <a:tab pos="355600" algn="l"/>
              </a:tabLst>
            </a:pPr>
            <a:r>
              <a:rPr lang="cs-CZ" sz="2000" b="1" spc="-40" dirty="0">
                <a:latin typeface="Times New Roman"/>
                <a:cs typeface="Times New Roman"/>
              </a:rPr>
              <a:t>cukr v nelepivém stavu</a:t>
            </a:r>
          </a:p>
          <a:p>
            <a:pPr marL="12700">
              <a:spcBef>
                <a:spcPts val="869"/>
              </a:spcBef>
              <a:tabLst>
                <a:tab pos="354965" algn="l"/>
                <a:tab pos="355600" algn="l"/>
              </a:tabLst>
            </a:pPr>
            <a:r>
              <a:rPr lang="cs-CZ" sz="2000" b="1" spc="-40" dirty="0">
                <a:latin typeface="Times New Roman"/>
                <a:cs typeface="Times New Roman"/>
              </a:rPr>
              <a:t>Mírný nárůst zubního kazu – </a:t>
            </a:r>
          </a:p>
          <a:p>
            <a:pPr marL="12700">
              <a:spcBef>
                <a:spcPts val="869"/>
              </a:spcBef>
              <a:tabLst>
                <a:tab pos="354965" algn="l"/>
                <a:tab pos="355600" algn="l"/>
              </a:tabLst>
            </a:pPr>
            <a:r>
              <a:rPr lang="cs-CZ" sz="2000" b="1" spc="-40" dirty="0">
                <a:latin typeface="Times New Roman"/>
                <a:cs typeface="Times New Roman"/>
              </a:rPr>
              <a:t>čokoláda (4krát) mezi jídly</a:t>
            </a:r>
          </a:p>
          <a:p>
            <a:pPr marL="12700">
              <a:spcBef>
                <a:spcPts val="869"/>
              </a:spcBef>
              <a:tabLst>
                <a:tab pos="354965" algn="l"/>
                <a:tab pos="355600" algn="l"/>
              </a:tabLst>
            </a:pPr>
            <a:r>
              <a:rPr lang="cs-CZ" sz="2000" b="1" spc="-40" dirty="0">
                <a:latin typeface="Times New Roman"/>
                <a:cs typeface="Times New Roman"/>
              </a:rPr>
              <a:t>Dramatické zvýšení - 22 karamel  / 24 karamel mezi jídly nebo po jídle</a:t>
            </a:r>
          </a:p>
          <a:p>
            <a:pPr marL="355600" indent="-342900">
              <a:spcBef>
                <a:spcPts val="869"/>
              </a:spcBef>
              <a:buFont typeface="Arial"/>
              <a:buChar char="•"/>
              <a:tabLst>
                <a:tab pos="354965" algn="l"/>
                <a:tab pos="355600" algn="l"/>
              </a:tabLst>
            </a:pPr>
            <a:endParaRPr lang="cs-CZ" sz="2000" b="1" spc="-40" dirty="0">
              <a:latin typeface="Times New Roman"/>
              <a:cs typeface="Times New Roman"/>
            </a:endParaRPr>
          </a:p>
        </p:txBody>
      </p:sp>
      <p:sp>
        <p:nvSpPr>
          <p:cNvPr id="5" name="Nadpis 4">
            <a:extLst>
              <a:ext uri="{FF2B5EF4-FFF2-40B4-BE49-F238E27FC236}">
                <a16:creationId xmlns:a16="http://schemas.microsoft.com/office/drawing/2014/main" id="{61157841-7305-4631-A8AA-08E06354F45A}"/>
              </a:ext>
            </a:extLst>
          </p:cNvPr>
          <p:cNvSpPr>
            <a:spLocks noGrp="1"/>
          </p:cNvSpPr>
          <p:nvPr>
            <p:ph type="title"/>
          </p:nvPr>
        </p:nvSpPr>
        <p:spPr/>
        <p:txBody>
          <a:bodyPr/>
          <a:lstStyle/>
          <a:p>
            <a:r>
              <a:rPr lang="cs-CZ" dirty="0"/>
              <a:t>Výsledky</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059941" y="1566418"/>
            <a:ext cx="8074659" cy="3699218"/>
          </a:xfrm>
          <a:prstGeom prst="rect">
            <a:avLst/>
          </a:prstGeom>
        </p:spPr>
        <p:txBody>
          <a:bodyPr vert="horz" wrap="square" lIns="0" tIns="54610" rIns="0" bIns="0" rtlCol="0">
            <a:spAutoFit/>
          </a:bodyPr>
          <a:lstStyle/>
          <a:p>
            <a:pPr marL="355600" marR="5080" indent="-342900" algn="just">
              <a:lnSpc>
                <a:spcPct val="90000"/>
              </a:lnSpc>
              <a:spcBef>
                <a:spcPts val="430"/>
              </a:spcBef>
              <a:buFont typeface="Arial"/>
              <a:buChar char="•"/>
              <a:tabLst>
                <a:tab pos="355600" algn="l"/>
              </a:tabLst>
            </a:pPr>
            <a:r>
              <a:rPr lang="cs-CZ" sz="2800" dirty="0">
                <a:latin typeface="Calibri" panose="020F0502020204030204" pitchFamily="34" charset="0"/>
                <a:cs typeface="Calibri" panose="020F0502020204030204" pitchFamily="34" charset="0"/>
              </a:rPr>
              <a:t>Konzumace cukru, a to i ve velkém množství, je spojena pouze s malým zvýšením výskytu zubního kazu, když je požívání omezeno na dobu jídla</a:t>
            </a:r>
          </a:p>
          <a:p>
            <a:pPr marL="355600" marR="5080" indent="-342900" algn="just">
              <a:lnSpc>
                <a:spcPct val="90000"/>
              </a:lnSpc>
              <a:spcBef>
                <a:spcPts val="430"/>
              </a:spcBef>
              <a:buFont typeface="Arial"/>
              <a:buChar char="•"/>
              <a:tabLst>
                <a:tab pos="355600" algn="l"/>
              </a:tabLst>
            </a:pPr>
            <a:r>
              <a:rPr lang="cs-CZ" sz="2800" dirty="0">
                <a:latin typeface="Calibri" panose="020F0502020204030204" pitchFamily="34" charset="0"/>
                <a:cs typeface="Calibri" panose="020F0502020204030204" pitchFamily="34" charset="0"/>
              </a:rPr>
              <a:t>U jedinců se špatnou ústní hygienou je konzumace cukru jak mezi jídly, tak při jídle spojena s výrazným zvýšením výskytu zubního kazu.</a:t>
            </a:r>
          </a:p>
          <a:p>
            <a:pPr marL="355600" marR="5080" indent="-342900" algn="just">
              <a:lnSpc>
                <a:spcPct val="90000"/>
              </a:lnSpc>
              <a:spcBef>
                <a:spcPts val="430"/>
              </a:spcBef>
              <a:buFont typeface="Arial"/>
              <a:buChar char="•"/>
              <a:tabLst>
                <a:tab pos="355600" algn="l"/>
              </a:tabLst>
            </a:pPr>
            <a:r>
              <a:rPr lang="cs-CZ" sz="2800" dirty="0">
                <a:latin typeface="Calibri" panose="020F0502020204030204" pitchFamily="34" charset="0"/>
                <a:cs typeface="Calibri" panose="020F0502020204030204" pitchFamily="34" charset="0"/>
              </a:rPr>
              <a:t>Za jedinečných experimentálních podmínek se nárůst výskytu zubního kazu velmi liší od člověka k člověku</a:t>
            </a:r>
          </a:p>
          <a:p>
            <a:pPr marL="355600" marR="5080" indent="-342900" algn="just">
              <a:lnSpc>
                <a:spcPct val="90000"/>
              </a:lnSpc>
              <a:spcBef>
                <a:spcPts val="430"/>
              </a:spcBef>
              <a:buFont typeface="Arial"/>
              <a:buChar char="•"/>
              <a:tabLst>
                <a:tab pos="355600" algn="l"/>
              </a:tabLst>
            </a:pPr>
            <a:endParaRPr lang="cs-CZ" sz="2800" dirty="0">
              <a:latin typeface="Calibri" panose="020F0502020204030204" pitchFamily="34" charset="0"/>
              <a:cs typeface="Calibri" panose="020F0502020204030204" pitchFamily="34" charset="0"/>
            </a:endParaRPr>
          </a:p>
        </p:txBody>
      </p:sp>
      <p:sp>
        <p:nvSpPr>
          <p:cNvPr id="4" name="Nadpis 4">
            <a:extLst>
              <a:ext uri="{FF2B5EF4-FFF2-40B4-BE49-F238E27FC236}">
                <a16:creationId xmlns:a16="http://schemas.microsoft.com/office/drawing/2014/main" id="{791990B0-8290-4748-AAB3-675004979336}"/>
              </a:ext>
            </a:extLst>
          </p:cNvPr>
          <p:cNvSpPr>
            <a:spLocks noGrp="1"/>
          </p:cNvSpPr>
          <p:nvPr>
            <p:ph type="title"/>
          </p:nvPr>
        </p:nvSpPr>
        <p:spPr>
          <a:xfrm>
            <a:off x="720000" y="720000"/>
            <a:ext cx="10753200" cy="451576"/>
          </a:xfrm>
        </p:spPr>
        <p:txBody>
          <a:bodyPr/>
          <a:lstStyle/>
          <a:p>
            <a:r>
              <a:rPr lang="cs-CZ" dirty="0"/>
              <a:t>Výsledky</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60144" y="850264"/>
            <a:ext cx="8072120" cy="2192267"/>
          </a:xfrm>
          <a:prstGeom prst="rect">
            <a:avLst/>
          </a:prstGeom>
        </p:spPr>
        <p:txBody>
          <a:bodyPr vert="horz" wrap="square" lIns="0" tIns="12065" rIns="0" bIns="0" rtlCol="0">
            <a:spAutoFit/>
          </a:bodyPr>
          <a:lstStyle/>
          <a:p>
            <a:pPr marL="355600" marR="6985" indent="-342900">
              <a:spcBef>
                <a:spcPts val="95"/>
              </a:spcBef>
              <a:buFont typeface="Arial"/>
              <a:buChar char="•"/>
              <a:tabLst>
                <a:tab pos="354965" algn="l"/>
                <a:tab pos="355600" algn="l"/>
                <a:tab pos="1438910" algn="l"/>
                <a:tab pos="2658745" algn="l"/>
                <a:tab pos="4094479" algn="l"/>
                <a:tab pos="4946650" algn="l"/>
                <a:tab pos="5911215" algn="l"/>
                <a:tab pos="6632575" algn="l"/>
                <a:tab pos="7593965" algn="l"/>
              </a:tabLst>
            </a:pPr>
            <a:r>
              <a:rPr lang="cs-CZ" sz="2800" spc="-120" dirty="0">
                <a:latin typeface="Calibri" panose="020F0502020204030204" pitchFamily="34" charset="0"/>
                <a:cs typeface="Calibri" panose="020F0502020204030204" pitchFamily="34" charset="0"/>
              </a:rPr>
              <a:t>Aktivita zubního kazu ustoupí, jakmile jsou z jídelníčku vyřazeny potraviny bohaté na cukr</a:t>
            </a:r>
          </a:p>
          <a:p>
            <a:pPr marL="355600" marR="6985" indent="-342900">
              <a:spcBef>
                <a:spcPts val="95"/>
              </a:spcBef>
              <a:buFont typeface="Arial"/>
              <a:buChar char="•"/>
              <a:tabLst>
                <a:tab pos="354965" algn="l"/>
                <a:tab pos="355600" algn="l"/>
                <a:tab pos="1438910" algn="l"/>
                <a:tab pos="2658745" algn="l"/>
                <a:tab pos="4094479" algn="l"/>
                <a:tab pos="4946650" algn="l"/>
                <a:tab pos="5911215" algn="l"/>
                <a:tab pos="6632575" algn="l"/>
                <a:tab pos="7593965" algn="l"/>
              </a:tabLst>
            </a:pPr>
            <a:r>
              <a:rPr lang="cs-CZ" sz="2800" spc="-120" dirty="0">
                <a:latin typeface="Calibri" panose="020F0502020204030204" pitchFamily="34" charset="0"/>
                <a:cs typeface="Calibri" panose="020F0502020204030204" pitchFamily="34" charset="0"/>
              </a:rPr>
              <a:t>U subjektů se špatnou ústní hygienou se objevují kariézní léze navzdory vyhýbání se cukru</a:t>
            </a:r>
          </a:p>
          <a:p>
            <a:pPr marL="355600" marR="6985" indent="-342900">
              <a:spcBef>
                <a:spcPts val="95"/>
              </a:spcBef>
              <a:buFont typeface="Arial"/>
              <a:buChar char="•"/>
              <a:tabLst>
                <a:tab pos="354965" algn="l"/>
                <a:tab pos="355600" algn="l"/>
                <a:tab pos="1438910" algn="l"/>
                <a:tab pos="2658745" algn="l"/>
                <a:tab pos="4094479" algn="l"/>
                <a:tab pos="4946650" algn="l"/>
                <a:tab pos="5911215" algn="l"/>
                <a:tab pos="6632575" algn="l"/>
                <a:tab pos="7593965" algn="l"/>
              </a:tabLst>
            </a:pPr>
            <a:endParaRPr lang="cs-CZ" sz="2800" spc="-120" dirty="0">
              <a:latin typeface="Calibri" panose="020F0502020204030204" pitchFamily="34" charset="0"/>
              <a:cs typeface="Calibri" panose="020F0502020204030204" pitchFamily="34" charset="0"/>
            </a:endParaRPr>
          </a:p>
        </p:txBody>
      </p:sp>
      <p:sp>
        <p:nvSpPr>
          <p:cNvPr id="3" name="object 2">
            <a:extLst>
              <a:ext uri="{FF2B5EF4-FFF2-40B4-BE49-F238E27FC236}">
                <a16:creationId xmlns:a16="http://schemas.microsoft.com/office/drawing/2014/main" id="{DBC6CE6F-FD4E-485C-AD8B-10FFC72E5AC1}"/>
              </a:ext>
            </a:extLst>
          </p:cNvPr>
          <p:cNvSpPr txBox="1"/>
          <p:nvPr/>
        </p:nvSpPr>
        <p:spPr>
          <a:xfrm>
            <a:off x="1429223" y="3424335"/>
            <a:ext cx="7672705" cy="1121461"/>
          </a:xfrm>
          <a:prstGeom prst="rect">
            <a:avLst/>
          </a:prstGeom>
        </p:spPr>
        <p:txBody>
          <a:bodyPr vert="horz" wrap="square" lIns="0" tIns="13335" rIns="0" bIns="0" rtlCol="0">
            <a:spAutoFit/>
          </a:bodyPr>
          <a:lstStyle/>
          <a:p>
            <a:pPr marL="355600" marR="5080" indent="-342900">
              <a:spcBef>
                <a:spcPts val="105"/>
              </a:spcBef>
              <a:buFont typeface="Arial"/>
              <a:buChar char="•"/>
              <a:tabLst>
                <a:tab pos="354965" algn="l"/>
                <a:tab pos="355600" algn="l"/>
              </a:tabLst>
            </a:pPr>
            <a:r>
              <a:rPr lang="cs-CZ" spc="-5" dirty="0">
                <a:latin typeface="Calibri" panose="020F0502020204030204" pitchFamily="34" charset="0"/>
                <a:cs typeface="Calibri" panose="020F0502020204030204" pitchFamily="34" charset="0"/>
              </a:rPr>
              <a:t>Kvůli špatné ústní hygieně měli někteří velké množství plaku, takže subjekty nebyly reprezentativní pro běžnou populaci.</a:t>
            </a:r>
            <a:endParaRPr dirty="0">
              <a:latin typeface="Calibri" panose="020F0502020204030204" pitchFamily="34" charset="0"/>
              <a:cs typeface="Calibri" panose="020F0502020204030204" pitchFamily="34"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59941" y="1480693"/>
            <a:ext cx="8066405" cy="4675639"/>
          </a:xfrm>
          <a:prstGeom prst="rect">
            <a:avLst/>
          </a:prstGeom>
        </p:spPr>
        <p:txBody>
          <a:bodyPr vert="horz" wrap="square" lIns="0" tIns="195580" rIns="0" bIns="0" rtlCol="0">
            <a:spAutoFit/>
          </a:bodyPr>
          <a:lstStyle/>
          <a:p>
            <a:pPr marL="120650" indent="-108585">
              <a:spcBef>
                <a:spcPts val="1540"/>
              </a:spcBef>
              <a:buSzPct val="95833"/>
              <a:buFont typeface="Arial"/>
              <a:buChar char="•"/>
              <a:tabLst>
                <a:tab pos="121285" algn="l"/>
              </a:tabLst>
            </a:pPr>
            <a:r>
              <a:rPr lang="cs-CZ" spc="-90" dirty="0">
                <a:latin typeface="Calibri" panose="020F0502020204030204" pitchFamily="34" charset="0"/>
                <a:cs typeface="Calibri" panose="020F0502020204030204" pitchFamily="34" charset="0"/>
              </a:rPr>
              <a:t>1942, 80 dětí, 7-14 let (období 10 let)</a:t>
            </a:r>
          </a:p>
          <a:p>
            <a:pPr marL="120650" indent="-108585">
              <a:spcBef>
                <a:spcPts val="1540"/>
              </a:spcBef>
              <a:buSzPct val="95833"/>
              <a:buFont typeface="Arial"/>
              <a:buChar char="•"/>
              <a:tabLst>
                <a:tab pos="121285" algn="l"/>
              </a:tabLst>
            </a:pPr>
            <a:r>
              <a:rPr lang="cs-CZ" spc="-90" dirty="0">
                <a:latin typeface="Calibri" panose="020F0502020204030204" pitchFamily="34" charset="0"/>
                <a:cs typeface="Calibri" panose="020F0502020204030204" pitchFamily="34" charset="0"/>
              </a:rPr>
              <a:t>Vegetariánská strava – převážně syrová</a:t>
            </a:r>
          </a:p>
          <a:p>
            <a:pPr marL="120650" indent="-108585">
              <a:spcBef>
                <a:spcPts val="1540"/>
              </a:spcBef>
              <a:buSzPct val="95833"/>
              <a:buFont typeface="Arial"/>
              <a:buChar char="•"/>
              <a:tabLst>
                <a:tab pos="121285" algn="l"/>
              </a:tabLst>
            </a:pPr>
            <a:r>
              <a:rPr lang="cs-CZ" spc="-90" dirty="0">
                <a:latin typeface="Calibri" panose="020F0502020204030204" pitchFamily="34" charset="0"/>
                <a:cs typeface="Calibri" panose="020F0502020204030204" pitchFamily="34" charset="0"/>
              </a:rPr>
              <a:t>Absence masa a přísné omezení rafinovaných sacharidů</a:t>
            </a:r>
          </a:p>
          <a:p>
            <a:pPr marL="120650" indent="-108585">
              <a:spcBef>
                <a:spcPts val="1540"/>
              </a:spcBef>
              <a:buSzPct val="95833"/>
              <a:buFont typeface="Arial"/>
              <a:buChar char="•"/>
              <a:tabLst>
                <a:tab pos="121285" algn="l"/>
              </a:tabLst>
            </a:pPr>
            <a:r>
              <a:rPr lang="cs-CZ" spc="-90" dirty="0">
                <a:latin typeface="Calibri" panose="020F0502020204030204" pitchFamily="34" charset="0"/>
                <a:cs typeface="Calibri" panose="020F0502020204030204" pitchFamily="34" charset="0"/>
              </a:rPr>
              <a:t>Zubní kaz redukován na minimální úroveň pouze dietou</a:t>
            </a:r>
          </a:p>
          <a:p>
            <a:pPr marL="120650" indent="-108585">
              <a:spcBef>
                <a:spcPts val="1540"/>
              </a:spcBef>
              <a:buSzPct val="95833"/>
              <a:buFont typeface="Arial"/>
              <a:buChar char="•"/>
              <a:tabLst>
                <a:tab pos="121285" algn="l"/>
              </a:tabLst>
            </a:pPr>
            <a:r>
              <a:rPr lang="cs-CZ" spc="-90" dirty="0">
                <a:latin typeface="Calibri" panose="020F0502020204030204" pitchFamily="34" charset="0"/>
                <a:cs typeface="Calibri" panose="020F0502020204030204" pitchFamily="34" charset="0"/>
              </a:rPr>
              <a:t>i přes nepříznivou hygienu a hladinu fluoru</a:t>
            </a:r>
          </a:p>
          <a:p>
            <a:pPr marL="120650" indent="-108585">
              <a:spcBef>
                <a:spcPts val="1540"/>
              </a:spcBef>
              <a:buSzPct val="95833"/>
              <a:buFont typeface="Arial"/>
              <a:buChar char="•"/>
              <a:tabLst>
                <a:tab pos="121285" algn="l"/>
              </a:tabLst>
            </a:pPr>
            <a:r>
              <a:rPr lang="cs-CZ" spc="-90" dirty="0">
                <a:latin typeface="Calibri" panose="020F0502020204030204" pitchFamily="34" charset="0"/>
                <a:cs typeface="Calibri" panose="020F0502020204030204" pitchFamily="34" charset="0"/>
              </a:rPr>
              <a:t>Prevalence zubního kazu u malých dětí v primárním chrupu téměř zanedbatelná a cca. 1/10, která je vidět ve stálých zubech australského dítěte</a:t>
            </a:r>
          </a:p>
          <a:p>
            <a:pPr marL="120650" indent="-108585">
              <a:spcBef>
                <a:spcPts val="1540"/>
              </a:spcBef>
              <a:buSzPct val="95833"/>
              <a:buFont typeface="Arial"/>
              <a:buChar char="•"/>
              <a:tabLst>
                <a:tab pos="121285" algn="l"/>
              </a:tabLst>
            </a:pPr>
            <a:endParaRPr lang="cs-CZ" spc="-90" dirty="0">
              <a:latin typeface="Calibri" panose="020F0502020204030204" pitchFamily="34" charset="0"/>
              <a:cs typeface="Calibri" panose="020F0502020204030204" pitchFamily="34" charset="0"/>
            </a:endParaRPr>
          </a:p>
        </p:txBody>
      </p:sp>
      <p:sp>
        <p:nvSpPr>
          <p:cNvPr id="4" name="object 4"/>
          <p:cNvSpPr/>
          <p:nvPr/>
        </p:nvSpPr>
        <p:spPr>
          <a:xfrm>
            <a:off x="9062338" y="5962313"/>
            <a:ext cx="1277209" cy="515022"/>
          </a:xfrm>
          <a:prstGeom prst="rect">
            <a:avLst/>
          </a:prstGeom>
          <a:blipFill>
            <a:blip r:embed="rId2" cstate="print"/>
            <a:stretch>
              <a:fillRect/>
            </a:stretch>
          </a:blipFill>
        </p:spPr>
        <p:txBody>
          <a:bodyPr wrap="square" lIns="0" tIns="0" rIns="0" bIns="0" rtlCol="0"/>
          <a:lstStyle/>
          <a:p>
            <a:endParaRPr/>
          </a:p>
        </p:txBody>
      </p:sp>
      <p:sp>
        <p:nvSpPr>
          <p:cNvPr id="5" name="Nadpis 4">
            <a:extLst>
              <a:ext uri="{FF2B5EF4-FFF2-40B4-BE49-F238E27FC236}">
                <a16:creationId xmlns:a16="http://schemas.microsoft.com/office/drawing/2014/main" id="{594443AC-5181-47A2-8728-A25679D3D51E}"/>
              </a:ext>
            </a:extLst>
          </p:cNvPr>
          <p:cNvSpPr txBox="1">
            <a:spLocks/>
          </p:cNvSpPr>
          <p:nvPr/>
        </p:nvSpPr>
        <p:spPr>
          <a:xfrm>
            <a:off x="720000" y="720000"/>
            <a:ext cx="10753200" cy="451576"/>
          </a:xfrm>
          <a:prstGeom prst="rect">
            <a:avLst/>
          </a:prstGeom>
        </p:spPr>
        <p:txBody>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cs-CZ" kern="0" dirty="0" err="1"/>
              <a:t>Hopewood</a:t>
            </a:r>
            <a:r>
              <a:rPr lang="cs-CZ" kern="0" dirty="0"/>
              <a:t> studie v </a:t>
            </a:r>
            <a:r>
              <a:rPr lang="cs-CZ" kern="0" dirty="0" err="1"/>
              <a:t>Bowralu</a:t>
            </a:r>
            <a:r>
              <a:rPr lang="cs-CZ" kern="0" dirty="0"/>
              <a:t>, Austrálie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Zástupný symbol pro obsah 3">
            <a:extLst>
              <a:ext uri="{FF2B5EF4-FFF2-40B4-BE49-F238E27FC236}">
                <a16:creationId xmlns:a16="http://schemas.microsoft.com/office/drawing/2014/main" id="{8570D37C-B61E-4B8E-81F1-1C3BB2173A1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86026" y="1844675"/>
            <a:ext cx="7065963" cy="3816350"/>
          </a:xfrm>
        </p:spPr>
      </p:pic>
      <p:sp>
        <p:nvSpPr>
          <p:cNvPr id="66563" name="TextovéPole 4">
            <a:extLst>
              <a:ext uri="{FF2B5EF4-FFF2-40B4-BE49-F238E27FC236}">
                <a16:creationId xmlns:a16="http://schemas.microsoft.com/office/drawing/2014/main" id="{B2020F76-BAE7-49BC-8397-FFD69AB97074}"/>
              </a:ext>
            </a:extLst>
          </p:cNvPr>
          <p:cNvSpPr txBox="1">
            <a:spLocks noChangeArrowheads="1"/>
          </p:cNvSpPr>
          <p:nvPr/>
        </p:nvSpPr>
        <p:spPr bwMode="auto">
          <a:xfrm>
            <a:off x="1631951" y="5935664"/>
            <a:ext cx="88566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cs-CZ" sz="1100" i="1"/>
              <a:t>Arch Dis Child 1999;81:395-399 doi:10.1136/adc.81.5.395 </a:t>
            </a:r>
            <a:endParaRPr lang="en-US" altLang="cs-CZ" sz="1100"/>
          </a:p>
          <a:p>
            <a:pPr eaLnBrk="1" hangingPunct="1"/>
            <a:r>
              <a:rPr lang="cs-CZ" altLang="cs-CZ" sz="1100"/>
              <a:t>Growth </a:t>
            </a:r>
            <a:r>
              <a:rPr lang="en-US" altLang="cs-CZ" sz="1100" b="1"/>
              <a:t>patterns of breast fed and formula fed infants in the first 12 months of life: an Italian study</a:t>
            </a:r>
          </a:p>
          <a:p>
            <a:pPr eaLnBrk="1" hangingPunct="1"/>
            <a:r>
              <a:rPr lang="en-US" altLang="cs-CZ" sz="1100"/>
              <a:t>C Agostoni, </a:t>
            </a:r>
            <a:r>
              <a:rPr lang="cs-CZ" altLang="cs-CZ" sz="1100"/>
              <a:t> </a:t>
            </a:r>
            <a:r>
              <a:rPr lang="en-US" altLang="cs-CZ" sz="1100"/>
              <a:t>F Grandi, </a:t>
            </a:r>
            <a:r>
              <a:rPr lang="cs-CZ" altLang="cs-CZ" sz="1100"/>
              <a:t> </a:t>
            </a:r>
            <a:r>
              <a:rPr lang="en-US" altLang="cs-CZ" sz="1100"/>
              <a:t>M L Giannì, </a:t>
            </a:r>
            <a:r>
              <a:rPr lang="cs-CZ" altLang="cs-CZ" sz="1100"/>
              <a:t> </a:t>
            </a:r>
            <a:r>
              <a:rPr lang="en-US" altLang="cs-CZ" sz="1100"/>
              <a:t>M Silano, </a:t>
            </a:r>
            <a:r>
              <a:rPr lang="cs-CZ" altLang="cs-CZ" sz="1100"/>
              <a:t> </a:t>
            </a:r>
            <a:r>
              <a:rPr lang="en-US" altLang="cs-CZ" sz="1100"/>
              <a:t>M Torcoletti, </a:t>
            </a:r>
            <a:r>
              <a:rPr lang="cs-CZ" altLang="cs-CZ" sz="1100"/>
              <a:t> </a:t>
            </a:r>
            <a:r>
              <a:rPr lang="en-US" altLang="cs-CZ" sz="1100"/>
              <a:t>M Giovannini</a:t>
            </a:r>
            <a:r>
              <a:rPr lang="cs-CZ" altLang="cs-CZ" sz="1100"/>
              <a:t>,</a:t>
            </a:r>
            <a:r>
              <a:rPr lang="en-US" altLang="cs-CZ" sz="1100"/>
              <a:t> </a:t>
            </a:r>
            <a:r>
              <a:rPr lang="cs-CZ" altLang="cs-CZ" sz="1100"/>
              <a:t> </a:t>
            </a:r>
            <a:r>
              <a:rPr lang="en-US" altLang="cs-CZ" sz="1100"/>
              <a:t>E Riva</a:t>
            </a:r>
            <a:endParaRPr lang="cs-CZ" altLang="cs-CZ"/>
          </a:p>
        </p:txBody>
      </p:sp>
      <p:sp>
        <p:nvSpPr>
          <p:cNvPr id="66564" name="TextBox 5">
            <a:extLst>
              <a:ext uri="{FF2B5EF4-FFF2-40B4-BE49-F238E27FC236}">
                <a16:creationId xmlns:a16="http://schemas.microsoft.com/office/drawing/2014/main" id="{10E62120-0D8A-4548-BE06-16CA89A43DE7}"/>
              </a:ext>
            </a:extLst>
          </p:cNvPr>
          <p:cNvSpPr txBox="1">
            <a:spLocks noChangeArrowheads="1"/>
          </p:cNvSpPr>
          <p:nvPr/>
        </p:nvSpPr>
        <p:spPr bwMode="auto">
          <a:xfrm>
            <a:off x="2279651" y="6523038"/>
            <a:ext cx="1643063" cy="27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cs-CZ" sz="1200" b="1" i="1">
                <a:latin typeface="Calibri" panose="020F0502020204030204" pitchFamily="34" charset="0"/>
                <a:ea typeface="Andalus"/>
                <a:cs typeface="Andalus"/>
              </a:rPr>
              <a:t>Prenat</a:t>
            </a:r>
            <a:r>
              <a:rPr lang="cs-CZ" altLang="cs-CZ" sz="1200" b="1" i="1">
                <a:latin typeface="Calibri" panose="020F0502020204030204" pitchFamily="34" charset="0"/>
                <a:ea typeface="Andalus"/>
                <a:cs typeface="Andalus"/>
              </a:rPr>
              <a:t>á</a:t>
            </a:r>
            <a:r>
              <a:rPr lang="en-US" altLang="cs-CZ" sz="1200" b="1" i="1">
                <a:latin typeface="Calibri" panose="020F0502020204030204" pitchFamily="34" charset="0"/>
                <a:ea typeface="Andalus"/>
                <a:cs typeface="Andalus"/>
              </a:rPr>
              <a:t>ln</a:t>
            </a:r>
            <a:r>
              <a:rPr lang="cs-CZ" altLang="cs-CZ" sz="1200" b="1" i="1">
                <a:latin typeface="Calibri" panose="020F0502020204030204" pitchFamily="34" charset="0"/>
                <a:ea typeface="Andalus"/>
                <a:cs typeface="Andalus"/>
              </a:rPr>
              <a:t>í modelování</a:t>
            </a:r>
            <a:endParaRPr lang="en-US" altLang="cs-CZ" sz="1200" b="1" i="1">
              <a:latin typeface="Calibri" panose="020F0502020204030204" pitchFamily="34" charset="0"/>
              <a:ea typeface="Andalus"/>
              <a:cs typeface="Andalus"/>
            </a:endParaRPr>
          </a:p>
        </p:txBody>
      </p:sp>
      <p:sp>
        <p:nvSpPr>
          <p:cNvPr id="7" name="Nadpis 1">
            <a:extLst>
              <a:ext uri="{FF2B5EF4-FFF2-40B4-BE49-F238E27FC236}">
                <a16:creationId xmlns:a16="http://schemas.microsoft.com/office/drawing/2014/main" id="{519503CE-FFDE-42CE-B6D3-0C5D72482D0C}"/>
              </a:ext>
            </a:extLst>
          </p:cNvPr>
          <p:cNvSpPr txBox="1">
            <a:spLocks/>
          </p:cNvSpPr>
          <p:nvPr/>
        </p:nvSpPr>
        <p:spPr>
          <a:xfrm>
            <a:off x="3287713" y="327025"/>
            <a:ext cx="8229600" cy="15113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cs-CZ" sz="3600" b="1" dirty="0"/>
              <a:t>Růst kojených a nekojených dětí</a:t>
            </a:r>
          </a:p>
          <a:p>
            <a:pPr algn="l">
              <a:defRPr/>
            </a:pPr>
            <a:endParaRPr lang="cs-CZ" sz="1000" b="1" dirty="0">
              <a:solidFill>
                <a:schemeClr val="bg1">
                  <a:lumMod val="50000"/>
                </a:schemeClr>
              </a:solidFill>
            </a:endParaRPr>
          </a:p>
          <a:p>
            <a:pPr algn="l">
              <a:defRPr/>
            </a:pPr>
            <a:r>
              <a:rPr lang="cs-CZ" sz="2000" b="1" dirty="0">
                <a:solidFill>
                  <a:schemeClr val="bg1">
                    <a:lumMod val="50000"/>
                  </a:schemeClr>
                </a:solidFill>
              </a:rPr>
              <a:t> Epigenetické modelování</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60143" y="1366265"/>
            <a:ext cx="7437755" cy="2636619"/>
          </a:xfrm>
          <a:prstGeom prst="rect">
            <a:avLst/>
          </a:prstGeom>
        </p:spPr>
        <p:txBody>
          <a:bodyPr vert="horz" wrap="square" lIns="0" tIns="12700" rIns="0" bIns="0" rtlCol="0">
            <a:spAutoFit/>
          </a:bodyPr>
          <a:lstStyle/>
          <a:p>
            <a:pPr marL="12700" marR="5080">
              <a:spcBef>
                <a:spcPts val="100"/>
              </a:spcBef>
            </a:pPr>
            <a:r>
              <a:rPr lang="cs-CZ" spc="-45" dirty="0">
                <a:latin typeface="Calibri" panose="020F0502020204030204" pitchFamily="34" charset="0"/>
                <a:cs typeface="Calibri" panose="020F0502020204030204" pitchFamily="34" charset="0"/>
              </a:rPr>
              <a:t>Když byly děti dost velké na to, aby si vydělávaly v rámci běžné ekonomiky, odchýlily se od původní stravy.</a:t>
            </a:r>
          </a:p>
          <a:p>
            <a:pPr marL="12700" marR="5080">
              <a:spcBef>
                <a:spcPts val="100"/>
              </a:spcBef>
            </a:pPr>
            <a:endParaRPr lang="cs-CZ" spc="-45" dirty="0">
              <a:latin typeface="Calibri" panose="020F0502020204030204" pitchFamily="34" charset="0"/>
              <a:cs typeface="Calibri" panose="020F0502020204030204" pitchFamily="34" charset="0"/>
            </a:endParaRPr>
          </a:p>
          <a:p>
            <a:pPr marL="12700" marR="5080">
              <a:spcBef>
                <a:spcPts val="100"/>
              </a:spcBef>
            </a:pPr>
            <a:r>
              <a:rPr lang="cs-CZ" spc="-45" dirty="0">
                <a:latin typeface="Calibri" panose="020F0502020204030204" pitchFamily="34" charset="0"/>
                <a:cs typeface="Calibri" panose="020F0502020204030204" pitchFamily="34" charset="0"/>
              </a:rPr>
              <a:t>Prudký nárůst zkažených, chybějících a plněných zubů (DMFT) po 11 letech naznačuje, že zuby nezískaly žádnou trvalou odolnost vůči kazu</a:t>
            </a:r>
          </a:p>
          <a:p>
            <a:pPr marL="12700" marR="5080">
              <a:spcBef>
                <a:spcPts val="100"/>
              </a:spcBef>
            </a:pPr>
            <a:endParaRPr lang="cs-CZ" spc="-45" dirty="0">
              <a:latin typeface="Calibri" panose="020F0502020204030204" pitchFamily="34" charset="0"/>
              <a:cs typeface="Calibri" panose="020F0502020204030204" pitchFamily="34"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638439" y="2206250"/>
            <a:ext cx="7662545" cy="3400931"/>
          </a:xfrm>
          <a:prstGeom prst="rect">
            <a:avLst/>
          </a:prstGeom>
        </p:spPr>
        <p:txBody>
          <a:bodyPr vert="horz" wrap="square" lIns="0" tIns="12700" rIns="0" bIns="0" rtlCol="0">
            <a:spAutoFit/>
          </a:bodyPr>
          <a:lstStyle/>
          <a:p>
            <a:pPr marL="355600" marR="5080" indent="-342900">
              <a:spcBef>
                <a:spcPts val="100"/>
              </a:spcBef>
              <a:buFont typeface="Arial"/>
              <a:buChar char="•"/>
              <a:tabLst>
                <a:tab pos="354965" algn="l"/>
                <a:tab pos="355600" algn="l"/>
              </a:tabLst>
            </a:pPr>
            <a:r>
              <a:rPr lang="cs-CZ" spc="-75" dirty="0">
                <a:latin typeface="Calibri" panose="020F0502020204030204" pitchFamily="34" charset="0"/>
                <a:cs typeface="Calibri" panose="020F0502020204030204" pitchFamily="34" charset="0"/>
              </a:rPr>
              <a:t>CÍL - Porovnat </a:t>
            </a:r>
            <a:r>
              <a:rPr lang="cs-CZ" spc="-75" dirty="0" err="1">
                <a:latin typeface="Calibri" panose="020F0502020204030204" pitchFamily="34" charset="0"/>
                <a:cs typeface="Calibri" panose="020F0502020204030204" pitchFamily="34" charset="0"/>
              </a:rPr>
              <a:t>kariogenitu</a:t>
            </a:r>
            <a:r>
              <a:rPr lang="cs-CZ" spc="-75" dirty="0">
                <a:latin typeface="Calibri" panose="020F0502020204030204" pitchFamily="34" charset="0"/>
                <a:cs typeface="Calibri" panose="020F0502020204030204" pitchFamily="34" charset="0"/>
              </a:rPr>
              <a:t> sacharózy, fruktózy a xylitolu. (1972-1974)</a:t>
            </a:r>
          </a:p>
          <a:p>
            <a:pPr marL="355600" marR="5080" indent="-342900">
              <a:spcBef>
                <a:spcPts val="100"/>
              </a:spcBef>
              <a:buFont typeface="Arial"/>
              <a:buChar char="•"/>
              <a:tabLst>
                <a:tab pos="354965" algn="l"/>
                <a:tab pos="355600" algn="l"/>
              </a:tabLst>
            </a:pPr>
            <a:r>
              <a:rPr lang="cs-CZ" spc="-75" dirty="0">
                <a:latin typeface="Calibri" panose="020F0502020204030204" pitchFamily="34" charset="0"/>
                <a:cs typeface="Calibri" panose="020F0502020204030204" pitchFamily="34" charset="0"/>
              </a:rPr>
              <a:t>ZÁKLAD - Xylitol je sladká látka, která není metabolizována organismy tvořícími plak.</a:t>
            </a:r>
          </a:p>
          <a:p>
            <a:pPr marL="355600" marR="5080" indent="-342900">
              <a:spcBef>
                <a:spcPts val="100"/>
              </a:spcBef>
              <a:buFont typeface="Arial"/>
              <a:buChar char="•"/>
              <a:tabLst>
                <a:tab pos="354965" algn="l"/>
                <a:tab pos="355600" algn="l"/>
              </a:tabLst>
            </a:pPr>
            <a:r>
              <a:rPr lang="cs-CZ" spc="-75" dirty="0">
                <a:latin typeface="Calibri" panose="020F0502020204030204" pitchFamily="34" charset="0"/>
                <a:cs typeface="Calibri" panose="020F0502020204030204" pitchFamily="34" charset="0"/>
              </a:rPr>
              <a:t>125 subjektů (115), 27,6 let (15-45 let) po dobu 24 měsíců 3 skupiny – sacharóza (S), fruktóza (F) a xylitol (X)</a:t>
            </a:r>
          </a:p>
          <a:p>
            <a:pPr marL="355600" marR="5080" indent="-342900">
              <a:spcBef>
                <a:spcPts val="100"/>
              </a:spcBef>
              <a:buFont typeface="Arial"/>
              <a:buChar char="•"/>
              <a:tabLst>
                <a:tab pos="354965" algn="l"/>
                <a:tab pos="355600" algn="l"/>
              </a:tabLst>
            </a:pPr>
            <a:r>
              <a:rPr lang="cs-CZ" spc="-75" dirty="0">
                <a:latin typeface="Calibri" panose="020F0502020204030204" pitchFamily="34" charset="0"/>
                <a:cs typeface="Calibri" panose="020F0502020204030204" pitchFamily="34" charset="0"/>
              </a:rPr>
              <a:t>Vyšetření- </a:t>
            </a:r>
            <a:r>
              <a:rPr lang="cs-CZ" spc="-75" dirty="0" err="1">
                <a:latin typeface="Calibri" panose="020F0502020204030204" pitchFamily="34" charset="0"/>
                <a:cs typeface="Calibri" panose="020F0502020204030204" pitchFamily="34" charset="0"/>
              </a:rPr>
              <a:t>kavitovaná</a:t>
            </a:r>
            <a:r>
              <a:rPr lang="cs-CZ" spc="-75" dirty="0">
                <a:latin typeface="Calibri" panose="020F0502020204030204" pitchFamily="34" charset="0"/>
                <a:cs typeface="Calibri" panose="020F0502020204030204" pitchFamily="34" charset="0"/>
              </a:rPr>
              <a:t> a </a:t>
            </a:r>
            <a:r>
              <a:rPr lang="cs-CZ" spc="-75" dirty="0" err="1">
                <a:latin typeface="Calibri" panose="020F0502020204030204" pitchFamily="34" charset="0"/>
                <a:cs typeface="Calibri" panose="020F0502020204030204" pitchFamily="34" charset="0"/>
              </a:rPr>
              <a:t>prekavitovaná</a:t>
            </a:r>
            <a:r>
              <a:rPr lang="cs-CZ" spc="-75" dirty="0">
                <a:latin typeface="Calibri" panose="020F0502020204030204" pitchFamily="34" charset="0"/>
                <a:cs typeface="Calibri" panose="020F0502020204030204" pitchFamily="34" charset="0"/>
              </a:rPr>
              <a:t> léze</a:t>
            </a:r>
          </a:p>
          <a:p>
            <a:pPr marL="355600" marR="5080" indent="-342900">
              <a:spcBef>
                <a:spcPts val="100"/>
              </a:spcBef>
              <a:buFont typeface="Arial"/>
              <a:buChar char="•"/>
              <a:tabLst>
                <a:tab pos="354965" algn="l"/>
                <a:tab pos="355600" algn="l"/>
              </a:tabLst>
            </a:pPr>
            <a:r>
              <a:rPr lang="cs-CZ" spc="-75" dirty="0">
                <a:latin typeface="Calibri" panose="020F0502020204030204" pitchFamily="34" charset="0"/>
                <a:cs typeface="Calibri" panose="020F0502020204030204" pitchFamily="34" charset="0"/>
              </a:rPr>
              <a:t>Primární a sekundární kaz</a:t>
            </a:r>
          </a:p>
          <a:p>
            <a:pPr marL="355600" marR="5080" indent="-342900">
              <a:spcBef>
                <a:spcPts val="100"/>
              </a:spcBef>
              <a:buFont typeface="Arial"/>
              <a:buChar char="•"/>
              <a:tabLst>
                <a:tab pos="354965" algn="l"/>
                <a:tab pos="355600" algn="l"/>
              </a:tabLst>
            </a:pPr>
            <a:endParaRPr lang="cs-CZ" spc="-75" dirty="0">
              <a:latin typeface="Calibri" panose="020F0502020204030204" pitchFamily="34" charset="0"/>
              <a:cs typeface="Calibri" panose="020F0502020204030204" pitchFamily="34" charset="0"/>
            </a:endParaRPr>
          </a:p>
        </p:txBody>
      </p:sp>
      <p:sp>
        <p:nvSpPr>
          <p:cNvPr id="4" name="Nadpis 4">
            <a:extLst>
              <a:ext uri="{FF2B5EF4-FFF2-40B4-BE49-F238E27FC236}">
                <a16:creationId xmlns:a16="http://schemas.microsoft.com/office/drawing/2014/main" id="{7FE18C2E-D9FC-45CD-99E3-51BAC7839A52}"/>
              </a:ext>
            </a:extLst>
          </p:cNvPr>
          <p:cNvSpPr txBox="1">
            <a:spLocks/>
          </p:cNvSpPr>
          <p:nvPr/>
        </p:nvSpPr>
        <p:spPr>
          <a:xfrm>
            <a:off x="720000" y="720000"/>
            <a:ext cx="10753200" cy="451576"/>
          </a:xfrm>
          <a:prstGeom prst="rect">
            <a:avLst/>
          </a:prstGeom>
        </p:spPr>
        <p:txBody>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cs-CZ" kern="0" dirty="0"/>
              <a:t>Turku studie, Finsko (</a:t>
            </a:r>
            <a:r>
              <a:rPr lang="cs-CZ" kern="0" dirty="0" err="1"/>
              <a:t>Scheinen</a:t>
            </a:r>
            <a:r>
              <a:rPr lang="cs-CZ" kern="0" dirty="0"/>
              <a:t>, </a:t>
            </a:r>
            <a:r>
              <a:rPr lang="cs-CZ" kern="0" dirty="0" err="1"/>
              <a:t>Makinen</a:t>
            </a:r>
            <a:r>
              <a:rPr lang="cs-CZ" kern="0" dirty="0"/>
              <a:t>, 1975)</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38451" y="631063"/>
            <a:ext cx="6914515" cy="391160"/>
          </a:xfrm>
          <a:prstGeom prst="rect">
            <a:avLst/>
          </a:prstGeom>
        </p:spPr>
        <p:txBody>
          <a:bodyPr vert="horz" wrap="square" lIns="0" tIns="12700" rIns="0" bIns="0" rtlCol="0" anchor="t" anchorCtr="0">
            <a:spAutoFit/>
          </a:bodyPr>
          <a:lstStyle/>
          <a:p>
            <a:pPr marL="12700">
              <a:lnSpc>
                <a:spcPct val="100000"/>
              </a:lnSpc>
              <a:spcBef>
                <a:spcPts val="100"/>
              </a:spcBef>
            </a:pPr>
            <a:r>
              <a:rPr sz="2400" b="0" spc="-10" dirty="0">
                <a:solidFill>
                  <a:srgbClr val="000000"/>
                </a:solidFill>
                <a:latin typeface="Carlito"/>
                <a:cs typeface="Carlito"/>
              </a:rPr>
              <a:t>Development </a:t>
            </a:r>
            <a:r>
              <a:rPr sz="2400" b="0" spc="-5" dirty="0">
                <a:solidFill>
                  <a:srgbClr val="000000"/>
                </a:solidFill>
                <a:latin typeface="Carlito"/>
                <a:cs typeface="Carlito"/>
              </a:rPr>
              <a:t>of primary </a:t>
            </a:r>
            <a:r>
              <a:rPr sz="2400" b="0" dirty="0">
                <a:solidFill>
                  <a:srgbClr val="000000"/>
                </a:solidFill>
                <a:latin typeface="Carlito"/>
                <a:cs typeface="Carlito"/>
              </a:rPr>
              <a:t>and </a:t>
            </a:r>
            <a:r>
              <a:rPr sz="2400" b="0" spc="-5" dirty="0">
                <a:solidFill>
                  <a:srgbClr val="000000"/>
                </a:solidFill>
                <a:latin typeface="Carlito"/>
                <a:cs typeface="Carlito"/>
              </a:rPr>
              <a:t>secondary caries (24</a:t>
            </a:r>
            <a:r>
              <a:rPr sz="2400" b="0" dirty="0">
                <a:solidFill>
                  <a:srgbClr val="000000"/>
                </a:solidFill>
                <a:latin typeface="Carlito"/>
                <a:cs typeface="Carlito"/>
              </a:rPr>
              <a:t> </a:t>
            </a:r>
            <a:r>
              <a:rPr sz="2400" b="0" spc="-5" dirty="0">
                <a:solidFill>
                  <a:srgbClr val="000000"/>
                </a:solidFill>
                <a:latin typeface="Carlito"/>
                <a:cs typeface="Carlito"/>
              </a:rPr>
              <a:t>mon)</a:t>
            </a:r>
            <a:endParaRPr sz="2400">
              <a:latin typeface="Carlito"/>
              <a:cs typeface="Carlito"/>
            </a:endParaRPr>
          </a:p>
        </p:txBody>
      </p:sp>
      <p:sp>
        <p:nvSpPr>
          <p:cNvPr id="3" name="object 3"/>
          <p:cNvSpPr/>
          <p:nvPr/>
        </p:nvSpPr>
        <p:spPr>
          <a:xfrm>
            <a:off x="3124200" y="1524000"/>
            <a:ext cx="2634996" cy="283311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943600" y="3962400"/>
            <a:ext cx="4419600" cy="2558796"/>
          </a:xfrm>
          <a:prstGeom prst="rect">
            <a:avLst/>
          </a:prstGeom>
          <a:blipFill>
            <a:blip r:embed="rId3" cstate="print"/>
            <a:stretch>
              <a:fillRect/>
            </a:stretch>
          </a:blipFill>
        </p:spPr>
        <p:txBody>
          <a:bodyPr wrap="square" lIns="0" tIns="0" rIns="0" bIns="0" rtlCol="0"/>
          <a:lstStyle/>
          <a:p>
            <a:endParaRPr/>
          </a:p>
        </p:txBody>
      </p:sp>
      <p:graphicFrame>
        <p:nvGraphicFramePr>
          <p:cNvPr id="5" name="object 5"/>
          <p:cNvGraphicFramePr>
            <a:graphicFrameLocks noGrp="1"/>
          </p:cNvGraphicFramePr>
          <p:nvPr/>
        </p:nvGraphicFramePr>
        <p:xfrm>
          <a:off x="5988684" y="1694389"/>
          <a:ext cx="3408678" cy="1989279"/>
        </p:xfrm>
        <a:graphic>
          <a:graphicData uri="http://schemas.openxmlformats.org/drawingml/2006/table">
            <a:tbl>
              <a:tblPr firstRow="1" bandRow="1">
                <a:tableStyleId>{2D5ABB26-0587-4C30-8999-92F81FD0307C}</a:tableStyleId>
              </a:tblPr>
              <a:tblGrid>
                <a:gridCol w="1682114">
                  <a:extLst>
                    <a:ext uri="{9D8B030D-6E8A-4147-A177-3AD203B41FA5}">
                      <a16:colId xmlns:a16="http://schemas.microsoft.com/office/drawing/2014/main" val="20000"/>
                    </a:ext>
                  </a:extLst>
                </a:gridCol>
                <a:gridCol w="1726564">
                  <a:extLst>
                    <a:ext uri="{9D8B030D-6E8A-4147-A177-3AD203B41FA5}">
                      <a16:colId xmlns:a16="http://schemas.microsoft.com/office/drawing/2014/main" val="20001"/>
                    </a:ext>
                  </a:extLst>
                </a:gridCol>
              </a:tblGrid>
              <a:tr h="445960">
                <a:tc>
                  <a:txBody>
                    <a:bodyPr/>
                    <a:lstStyle/>
                    <a:p>
                      <a:pPr marL="31750">
                        <a:lnSpc>
                          <a:spcPts val="2550"/>
                        </a:lnSpc>
                        <a:tabLst>
                          <a:tab pos="1300480" algn="l"/>
                        </a:tabLst>
                      </a:pPr>
                      <a:r>
                        <a:rPr sz="2400" b="1" u="heavy" spc="-70" dirty="0">
                          <a:uFill>
                            <a:solidFill>
                              <a:srgbClr val="000000"/>
                            </a:solidFill>
                          </a:uFill>
                          <a:latin typeface="Times New Roman"/>
                          <a:cs typeface="Times New Roman"/>
                        </a:rPr>
                        <a:t>Primary	</a:t>
                      </a:r>
                      <a:endParaRPr sz="2400">
                        <a:latin typeface="Times New Roman"/>
                        <a:cs typeface="Times New Roman"/>
                      </a:endParaRPr>
                    </a:p>
                  </a:txBody>
                  <a:tcPr marL="0" marR="0" marT="0" marB="0"/>
                </a:tc>
                <a:tc>
                  <a:txBody>
                    <a:bodyPr/>
                    <a:lstStyle/>
                    <a:p>
                      <a:pPr marL="381000">
                        <a:lnSpc>
                          <a:spcPts val="2550"/>
                        </a:lnSpc>
                      </a:pPr>
                      <a:r>
                        <a:rPr sz="2400" b="1" u="heavy" spc="-10" dirty="0">
                          <a:uFill>
                            <a:solidFill>
                              <a:srgbClr val="000000"/>
                            </a:solidFill>
                          </a:uFill>
                          <a:latin typeface="Times New Roman"/>
                          <a:cs typeface="Times New Roman"/>
                        </a:rPr>
                        <a:t>secondary</a:t>
                      </a:r>
                      <a:endParaRPr sz="2400">
                        <a:latin typeface="Times New Roman"/>
                        <a:cs typeface="Times New Roman"/>
                      </a:endParaRPr>
                    </a:p>
                  </a:txBody>
                  <a:tcPr marL="0" marR="0" marT="0" marB="0"/>
                </a:tc>
                <a:extLst>
                  <a:ext uri="{0D108BD9-81ED-4DB2-BD59-A6C34878D82A}">
                    <a16:rowId xmlns:a16="http://schemas.microsoft.com/office/drawing/2014/main" val="10000"/>
                  </a:ext>
                </a:extLst>
              </a:tr>
              <a:tr h="548830">
                <a:tc>
                  <a:txBody>
                    <a:bodyPr/>
                    <a:lstStyle/>
                    <a:p>
                      <a:pPr marL="31750">
                        <a:lnSpc>
                          <a:spcPct val="100000"/>
                        </a:lnSpc>
                        <a:spcBef>
                          <a:spcPts val="480"/>
                        </a:spcBef>
                      </a:pPr>
                      <a:r>
                        <a:rPr sz="2400" b="1" spc="-60" dirty="0">
                          <a:latin typeface="Times New Roman"/>
                          <a:cs typeface="Times New Roman"/>
                        </a:rPr>
                        <a:t>S-</a:t>
                      </a:r>
                      <a:r>
                        <a:rPr sz="2400" b="1" spc="-10" dirty="0">
                          <a:latin typeface="Times New Roman"/>
                          <a:cs typeface="Times New Roman"/>
                        </a:rPr>
                        <a:t> </a:t>
                      </a:r>
                      <a:r>
                        <a:rPr sz="2400" b="1" spc="-45" dirty="0">
                          <a:latin typeface="Times New Roman"/>
                          <a:cs typeface="Times New Roman"/>
                        </a:rPr>
                        <a:t>7.2</a:t>
                      </a:r>
                      <a:endParaRPr sz="2400">
                        <a:latin typeface="Times New Roman"/>
                        <a:cs typeface="Times New Roman"/>
                      </a:endParaRPr>
                    </a:p>
                  </a:txBody>
                  <a:tcPr marL="0" marR="0" marT="60960" marB="0"/>
                </a:tc>
                <a:tc>
                  <a:txBody>
                    <a:bodyPr/>
                    <a:lstStyle/>
                    <a:p>
                      <a:pPr marL="420370">
                        <a:lnSpc>
                          <a:spcPct val="100000"/>
                        </a:lnSpc>
                        <a:spcBef>
                          <a:spcPts val="480"/>
                        </a:spcBef>
                      </a:pPr>
                      <a:r>
                        <a:rPr sz="2400" b="1" spc="-100" dirty="0">
                          <a:latin typeface="Times New Roman"/>
                          <a:cs typeface="Times New Roman"/>
                        </a:rPr>
                        <a:t>10.5</a:t>
                      </a:r>
                      <a:endParaRPr sz="2400">
                        <a:latin typeface="Times New Roman"/>
                        <a:cs typeface="Times New Roman"/>
                      </a:endParaRPr>
                    </a:p>
                  </a:txBody>
                  <a:tcPr marL="0" marR="0" marT="60960" marB="0"/>
                </a:tc>
                <a:extLst>
                  <a:ext uri="{0D108BD9-81ED-4DB2-BD59-A6C34878D82A}">
                    <a16:rowId xmlns:a16="http://schemas.microsoft.com/office/drawing/2014/main" val="10001"/>
                  </a:ext>
                </a:extLst>
              </a:tr>
              <a:tr h="548508">
                <a:tc>
                  <a:txBody>
                    <a:bodyPr/>
                    <a:lstStyle/>
                    <a:p>
                      <a:pPr marL="31750">
                        <a:lnSpc>
                          <a:spcPct val="100000"/>
                        </a:lnSpc>
                        <a:spcBef>
                          <a:spcPts val="475"/>
                        </a:spcBef>
                      </a:pPr>
                      <a:r>
                        <a:rPr sz="2400" b="1" spc="5" dirty="0">
                          <a:latin typeface="Times New Roman"/>
                          <a:cs typeface="Times New Roman"/>
                        </a:rPr>
                        <a:t>F-</a:t>
                      </a:r>
                      <a:r>
                        <a:rPr sz="2400" b="1" spc="-10" dirty="0">
                          <a:latin typeface="Times New Roman"/>
                          <a:cs typeface="Times New Roman"/>
                        </a:rPr>
                        <a:t> </a:t>
                      </a:r>
                      <a:r>
                        <a:rPr sz="2400" b="1" spc="-45" dirty="0">
                          <a:latin typeface="Times New Roman"/>
                          <a:cs typeface="Times New Roman"/>
                        </a:rPr>
                        <a:t>3.8</a:t>
                      </a:r>
                      <a:endParaRPr sz="2400">
                        <a:latin typeface="Times New Roman"/>
                        <a:cs typeface="Times New Roman"/>
                      </a:endParaRPr>
                    </a:p>
                  </a:txBody>
                  <a:tcPr marL="0" marR="0" marT="60325" marB="0"/>
                </a:tc>
                <a:tc>
                  <a:txBody>
                    <a:bodyPr/>
                    <a:lstStyle/>
                    <a:p>
                      <a:pPr marR="165735" algn="ctr">
                        <a:lnSpc>
                          <a:spcPct val="100000"/>
                        </a:lnSpc>
                        <a:spcBef>
                          <a:spcPts val="475"/>
                        </a:spcBef>
                      </a:pPr>
                      <a:r>
                        <a:rPr sz="2400" b="1" spc="-100" dirty="0">
                          <a:latin typeface="Times New Roman"/>
                          <a:cs typeface="Times New Roman"/>
                        </a:rPr>
                        <a:t>6.1</a:t>
                      </a:r>
                      <a:endParaRPr sz="2400">
                        <a:latin typeface="Times New Roman"/>
                        <a:cs typeface="Times New Roman"/>
                      </a:endParaRPr>
                    </a:p>
                  </a:txBody>
                  <a:tcPr marL="0" marR="0" marT="60325" marB="0"/>
                </a:tc>
                <a:extLst>
                  <a:ext uri="{0D108BD9-81ED-4DB2-BD59-A6C34878D82A}">
                    <a16:rowId xmlns:a16="http://schemas.microsoft.com/office/drawing/2014/main" val="10002"/>
                  </a:ext>
                </a:extLst>
              </a:tr>
              <a:tr h="445981">
                <a:tc>
                  <a:txBody>
                    <a:bodyPr/>
                    <a:lstStyle/>
                    <a:p>
                      <a:pPr marL="31750">
                        <a:lnSpc>
                          <a:spcPct val="100000"/>
                        </a:lnSpc>
                        <a:spcBef>
                          <a:spcPts val="480"/>
                        </a:spcBef>
                      </a:pPr>
                      <a:r>
                        <a:rPr sz="2400" b="1" spc="-40" dirty="0">
                          <a:latin typeface="Times New Roman"/>
                          <a:cs typeface="Times New Roman"/>
                        </a:rPr>
                        <a:t>X-</a:t>
                      </a:r>
                      <a:r>
                        <a:rPr sz="2400" b="1" spc="-20" dirty="0">
                          <a:latin typeface="Times New Roman"/>
                          <a:cs typeface="Times New Roman"/>
                        </a:rPr>
                        <a:t> </a:t>
                      </a:r>
                      <a:r>
                        <a:rPr sz="2400" b="1" spc="-45" dirty="0">
                          <a:latin typeface="Times New Roman"/>
                          <a:cs typeface="Times New Roman"/>
                        </a:rPr>
                        <a:t>0.0</a:t>
                      </a:r>
                      <a:endParaRPr sz="2400">
                        <a:latin typeface="Times New Roman"/>
                        <a:cs typeface="Times New Roman"/>
                      </a:endParaRPr>
                    </a:p>
                  </a:txBody>
                  <a:tcPr marL="0" marR="0" marT="60960" marB="0"/>
                </a:tc>
                <a:tc>
                  <a:txBody>
                    <a:bodyPr/>
                    <a:lstStyle/>
                    <a:p>
                      <a:pPr marR="98425" algn="ctr">
                        <a:lnSpc>
                          <a:spcPct val="100000"/>
                        </a:lnSpc>
                        <a:spcBef>
                          <a:spcPts val="480"/>
                        </a:spcBef>
                      </a:pPr>
                      <a:r>
                        <a:rPr sz="2400" b="1" spc="-45" dirty="0">
                          <a:latin typeface="Times New Roman"/>
                          <a:cs typeface="Times New Roman"/>
                        </a:rPr>
                        <a:t>0.9</a:t>
                      </a:r>
                      <a:endParaRPr sz="2400">
                        <a:latin typeface="Times New Roman"/>
                        <a:cs typeface="Times New Roman"/>
                      </a:endParaRPr>
                    </a:p>
                  </a:txBody>
                  <a:tcPr marL="0" marR="0" marT="60960" marB="0"/>
                </a:tc>
                <a:extLst>
                  <a:ext uri="{0D108BD9-81ED-4DB2-BD59-A6C34878D82A}">
                    <a16:rowId xmlns:a16="http://schemas.microsoft.com/office/drawing/2014/main" val="10003"/>
                  </a:ext>
                </a:extLst>
              </a:tr>
            </a:tbl>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174241" y="1523441"/>
            <a:ext cx="7884795" cy="3006592"/>
          </a:xfrm>
          <a:prstGeom prst="rect">
            <a:avLst/>
          </a:prstGeom>
        </p:spPr>
        <p:txBody>
          <a:bodyPr vert="horz" wrap="square" lIns="0" tIns="13335" rIns="0" bIns="0" rtlCol="0">
            <a:spAutoFit/>
          </a:bodyPr>
          <a:lstStyle/>
          <a:p>
            <a:pPr marL="355600" marR="5080" indent="-342900">
              <a:spcBef>
                <a:spcPts val="105"/>
              </a:spcBef>
              <a:buFont typeface="Arial"/>
              <a:buChar char="•"/>
              <a:tabLst>
                <a:tab pos="354965" algn="l"/>
                <a:tab pos="355600" algn="l"/>
                <a:tab pos="3049905" algn="l"/>
              </a:tabLst>
            </a:pPr>
            <a:r>
              <a:rPr lang="cs-CZ" sz="3200" spc="-25" dirty="0">
                <a:latin typeface="Calibri" panose="020F0502020204030204" pitchFamily="34" charset="0"/>
                <a:cs typeface="Calibri" panose="020F0502020204030204" pitchFamily="34" charset="0"/>
              </a:rPr>
              <a:t>Náhrada xylitolu za sacharózu v normální finské stravě vedla k nízkému výskytu zubního kazu.</a:t>
            </a:r>
          </a:p>
          <a:p>
            <a:pPr marL="355600" marR="5080" indent="-342900">
              <a:spcBef>
                <a:spcPts val="105"/>
              </a:spcBef>
              <a:buFont typeface="Arial"/>
              <a:buChar char="•"/>
              <a:tabLst>
                <a:tab pos="354965" algn="l"/>
                <a:tab pos="355600" algn="l"/>
                <a:tab pos="3049905" algn="l"/>
              </a:tabLst>
            </a:pPr>
            <a:endParaRPr lang="cs-CZ" sz="3200" spc="-25" dirty="0">
              <a:latin typeface="Calibri" panose="020F0502020204030204" pitchFamily="34" charset="0"/>
              <a:cs typeface="Calibri" panose="020F0502020204030204" pitchFamily="34" charset="0"/>
            </a:endParaRPr>
          </a:p>
          <a:p>
            <a:pPr marL="355600" marR="5080" indent="-342900">
              <a:spcBef>
                <a:spcPts val="105"/>
              </a:spcBef>
              <a:buFont typeface="Arial"/>
              <a:buChar char="•"/>
              <a:tabLst>
                <a:tab pos="354965" algn="l"/>
                <a:tab pos="355600" algn="l"/>
                <a:tab pos="3049905" algn="l"/>
              </a:tabLst>
            </a:pPr>
            <a:r>
              <a:rPr lang="cs-CZ" sz="3200" spc="-25" dirty="0">
                <a:latin typeface="Calibri" panose="020F0502020204030204" pitchFamily="34" charset="0"/>
                <a:cs typeface="Calibri" panose="020F0502020204030204" pitchFamily="34" charset="0"/>
              </a:rPr>
              <a:t>Snížil se počet většiny mikroorganismů</a:t>
            </a:r>
          </a:p>
          <a:p>
            <a:pPr marL="355600" marR="5080" indent="-342900">
              <a:spcBef>
                <a:spcPts val="105"/>
              </a:spcBef>
              <a:buFont typeface="Arial"/>
              <a:buChar char="•"/>
              <a:tabLst>
                <a:tab pos="354965" algn="l"/>
                <a:tab pos="355600" algn="l"/>
                <a:tab pos="3049905" algn="l"/>
              </a:tabLst>
            </a:pPr>
            <a:endParaRPr lang="cs-CZ" sz="3200" spc="-25" dirty="0">
              <a:latin typeface="Calibri" panose="020F0502020204030204" pitchFamily="34" charset="0"/>
              <a:cs typeface="Calibri" panose="020F0502020204030204" pitchFamily="34" charset="0"/>
            </a:endParaRPr>
          </a:p>
        </p:txBody>
      </p:sp>
      <p:sp>
        <p:nvSpPr>
          <p:cNvPr id="5" name="Nadpis 4">
            <a:extLst>
              <a:ext uri="{FF2B5EF4-FFF2-40B4-BE49-F238E27FC236}">
                <a16:creationId xmlns:a16="http://schemas.microsoft.com/office/drawing/2014/main" id="{C58BD110-A493-4DA5-B7DD-6B12658EA7F6}"/>
              </a:ext>
            </a:extLst>
          </p:cNvPr>
          <p:cNvSpPr>
            <a:spLocks noGrp="1"/>
          </p:cNvSpPr>
          <p:nvPr>
            <p:ph type="title"/>
          </p:nvPr>
        </p:nvSpPr>
        <p:spPr/>
        <p:txBody>
          <a:bodyPr/>
          <a:lstStyle/>
          <a:p>
            <a:r>
              <a:rPr lang="cs-CZ" dirty="0"/>
              <a:t>Závěry</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059941" y="1606043"/>
            <a:ext cx="8074025" cy="3484928"/>
          </a:xfrm>
          <a:prstGeom prst="rect">
            <a:avLst/>
          </a:prstGeom>
        </p:spPr>
        <p:txBody>
          <a:bodyPr vert="horz" wrap="square" lIns="0" tIns="12065" rIns="0" bIns="0" rtlCol="0">
            <a:spAutoFit/>
          </a:bodyPr>
          <a:lstStyle/>
          <a:p>
            <a:pPr marL="355600" marR="5080" indent="-342900" algn="just">
              <a:spcBef>
                <a:spcPts val="95"/>
              </a:spcBef>
              <a:buFont typeface="Arial"/>
              <a:buChar char="•"/>
              <a:tabLst>
                <a:tab pos="355600" algn="l"/>
              </a:tabLst>
            </a:pPr>
            <a:r>
              <a:rPr lang="cs-CZ" sz="2800" spc="-95" dirty="0" err="1">
                <a:latin typeface="Calibri" panose="020F0502020204030204" pitchFamily="34" charset="0"/>
                <a:cs typeface="Calibri" panose="020F0502020204030204" pitchFamily="34" charset="0"/>
              </a:rPr>
              <a:t>Vonder</a:t>
            </a:r>
            <a:r>
              <a:rPr lang="cs-CZ" sz="2800" spc="-95" dirty="0">
                <a:latin typeface="Calibri" panose="020F0502020204030204" pitchFamily="34" charset="0"/>
                <a:cs typeface="Calibri" panose="020F0502020204030204" pitchFamily="34" charset="0"/>
              </a:rPr>
              <a:t> et al 1970, po dobu 23 dnů, studenti zubního lékařství, kteří si devětkrát denně proplachovali 10 ml 50% roztoku sacharózy, vyvinuli vyšší index kazu a časnější léze než kontrolní skupina.</a:t>
            </a:r>
          </a:p>
          <a:p>
            <a:pPr marL="355600" marR="5080" indent="-342900" algn="just">
              <a:spcBef>
                <a:spcPts val="95"/>
              </a:spcBef>
              <a:buFont typeface="Arial"/>
              <a:buChar char="•"/>
              <a:tabLst>
                <a:tab pos="355600" algn="l"/>
              </a:tabLst>
            </a:pPr>
            <a:r>
              <a:rPr lang="cs-CZ" sz="2800" spc="-95" dirty="0">
                <a:latin typeface="Calibri" panose="020F0502020204030204" pitchFamily="34" charset="0"/>
                <a:cs typeface="Calibri" panose="020F0502020204030204" pitchFamily="34" charset="0"/>
              </a:rPr>
              <a:t>Obě skupiny se zdržely ústní hygieny.</a:t>
            </a:r>
          </a:p>
          <a:p>
            <a:pPr marL="355600" marR="5080" indent="-342900" algn="just">
              <a:spcBef>
                <a:spcPts val="95"/>
              </a:spcBef>
              <a:buFont typeface="Arial"/>
              <a:buChar char="•"/>
              <a:tabLst>
                <a:tab pos="355600" algn="l"/>
              </a:tabLst>
            </a:pPr>
            <a:r>
              <a:rPr lang="cs-CZ" sz="2800" spc="-95" dirty="0">
                <a:latin typeface="Calibri" panose="020F0502020204030204" pitchFamily="34" charset="0"/>
                <a:cs typeface="Calibri" panose="020F0502020204030204" pitchFamily="34" charset="0"/>
              </a:rPr>
              <a:t>Po 30 dnech ústní hygieny a každodenních fluoridových výplachů se index zubního kazu vrátil na úroveň před experimentem</a:t>
            </a:r>
            <a:endParaRPr sz="2800" dirty="0">
              <a:latin typeface="Calibri" panose="020F0502020204030204" pitchFamily="34" charset="0"/>
              <a:cs typeface="Calibri" panose="020F0502020204030204" pitchFamily="34" charset="0"/>
            </a:endParaRPr>
          </a:p>
        </p:txBody>
      </p:sp>
      <p:sp>
        <p:nvSpPr>
          <p:cNvPr id="5" name="Nadpis 4">
            <a:extLst>
              <a:ext uri="{FF2B5EF4-FFF2-40B4-BE49-F238E27FC236}">
                <a16:creationId xmlns:a16="http://schemas.microsoft.com/office/drawing/2014/main" id="{233091BC-76AF-43AB-9522-5216394541CE}"/>
              </a:ext>
            </a:extLst>
          </p:cNvPr>
          <p:cNvSpPr>
            <a:spLocks noGrp="1"/>
          </p:cNvSpPr>
          <p:nvPr>
            <p:ph type="title"/>
          </p:nvPr>
        </p:nvSpPr>
        <p:spPr/>
        <p:txBody>
          <a:bodyPr/>
          <a:lstStyle/>
          <a:p>
            <a:r>
              <a:rPr lang="cs-CZ" dirty="0"/>
              <a:t>Experimentální studie zubního kazu</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52233" y="514360"/>
            <a:ext cx="8073390" cy="2610330"/>
          </a:xfrm>
          <a:prstGeom prst="rect">
            <a:avLst/>
          </a:prstGeom>
        </p:spPr>
        <p:txBody>
          <a:bodyPr vert="horz" wrap="square" lIns="0" tIns="12065" rIns="0" bIns="0" rtlCol="0">
            <a:spAutoFit/>
          </a:bodyPr>
          <a:lstStyle/>
          <a:p>
            <a:pPr marL="355600" marR="5080" indent="-342900" algn="just">
              <a:spcBef>
                <a:spcPts val="95"/>
              </a:spcBef>
              <a:buFont typeface="Arial"/>
              <a:buChar char="•"/>
              <a:tabLst>
                <a:tab pos="355600" algn="l"/>
              </a:tabLst>
            </a:pPr>
            <a:r>
              <a:rPr lang="cs-CZ" sz="2800" spc="-30" dirty="0">
                <a:latin typeface="Calibri" panose="020F0502020204030204" pitchFamily="34" charset="0"/>
                <a:cs typeface="Calibri" panose="020F0502020204030204" pitchFamily="34" charset="0"/>
              </a:rPr>
              <a:t>Následně byl po dobu 3 týdnů opakován experiment oplachování sacharózou. Tentokrát subjekty použily chemickou kontrolu plaku oplachováním dvakrát denně 0,2% roztokem chlorhexidinu, ale nepoužívaly žádný fluor, nevytvářel se žádný kaz.</a:t>
            </a:r>
          </a:p>
          <a:p>
            <a:pPr marL="12700" marR="5080" algn="just">
              <a:spcBef>
                <a:spcPts val="95"/>
              </a:spcBef>
              <a:tabLst>
                <a:tab pos="355600" algn="l"/>
              </a:tabLst>
            </a:pPr>
            <a:endParaRPr lang="cs-CZ" sz="2800" spc="-30" dirty="0">
              <a:latin typeface="Calibri" panose="020F0502020204030204" pitchFamily="34" charset="0"/>
              <a:cs typeface="Calibri" panose="020F0502020204030204" pitchFamily="34" charset="0"/>
            </a:endParaRPr>
          </a:p>
        </p:txBody>
      </p:sp>
      <p:sp>
        <p:nvSpPr>
          <p:cNvPr id="3" name="object 2">
            <a:extLst>
              <a:ext uri="{FF2B5EF4-FFF2-40B4-BE49-F238E27FC236}">
                <a16:creationId xmlns:a16="http://schemas.microsoft.com/office/drawing/2014/main" id="{9457D3A4-6EAD-45F1-9DFB-E045BF3710EF}"/>
              </a:ext>
            </a:extLst>
          </p:cNvPr>
          <p:cNvSpPr txBox="1"/>
          <p:nvPr/>
        </p:nvSpPr>
        <p:spPr>
          <a:xfrm>
            <a:off x="1378806" y="2901148"/>
            <a:ext cx="8072120" cy="3956852"/>
          </a:xfrm>
          <a:prstGeom prst="rect">
            <a:avLst/>
          </a:prstGeom>
        </p:spPr>
        <p:txBody>
          <a:bodyPr vert="horz" wrap="square" lIns="0" tIns="98425" rIns="0" bIns="0" rtlCol="0">
            <a:spAutoFit/>
          </a:bodyPr>
          <a:lstStyle/>
          <a:p>
            <a:pPr marL="12700">
              <a:spcBef>
                <a:spcPts val="775"/>
              </a:spcBef>
            </a:pPr>
            <a:r>
              <a:rPr lang="cs-CZ" sz="2800" spc="50" dirty="0">
                <a:latin typeface="Calibri" panose="020F0502020204030204" pitchFamily="34" charset="0"/>
                <a:cs typeface="Calibri" panose="020F0502020204030204" pitchFamily="34" charset="0"/>
              </a:rPr>
              <a:t>Tyto dvě krátkodobé studie ukázaly, že:</a:t>
            </a:r>
          </a:p>
          <a:p>
            <a:pPr marL="12700">
              <a:spcBef>
                <a:spcPts val="775"/>
              </a:spcBef>
            </a:pPr>
            <a:r>
              <a:rPr lang="cs-CZ" sz="2800" spc="50" dirty="0">
                <a:latin typeface="Calibri" panose="020F0502020204030204" pitchFamily="34" charset="0"/>
                <a:cs typeface="Calibri" panose="020F0502020204030204" pitchFamily="34" charset="0"/>
              </a:rPr>
              <a:t>Cukr není etiologickým faktorem pro vznik zubního kazu, ale je modifikujícím rizikovým faktorem</a:t>
            </a:r>
          </a:p>
          <a:p>
            <a:pPr marL="12700">
              <a:spcBef>
                <a:spcPts val="775"/>
              </a:spcBef>
            </a:pPr>
            <a:r>
              <a:rPr lang="cs-CZ" sz="2800" spc="50" dirty="0">
                <a:latin typeface="Calibri" panose="020F0502020204030204" pitchFamily="34" charset="0"/>
                <a:cs typeface="Calibri" panose="020F0502020204030204" pitchFamily="34" charset="0"/>
              </a:rPr>
              <a:t>Zubní plak je etiologickým faktorem pro vznik zubního kazu</a:t>
            </a:r>
          </a:p>
          <a:p>
            <a:pPr marL="12700">
              <a:spcBef>
                <a:spcPts val="775"/>
              </a:spcBef>
            </a:pPr>
            <a:r>
              <a:rPr lang="cs-CZ" sz="2800" spc="50" dirty="0">
                <a:latin typeface="Calibri" panose="020F0502020204030204" pitchFamily="34" charset="0"/>
                <a:cs typeface="Calibri" panose="020F0502020204030204" pitchFamily="34" charset="0"/>
              </a:rPr>
              <a:t>Navzdory častému příjmu cukru se u čistých zubů nevytváří kaz, a to ani bez fluoru</a:t>
            </a:r>
          </a:p>
          <a:p>
            <a:pPr marL="12700">
              <a:spcBef>
                <a:spcPts val="775"/>
              </a:spcBef>
            </a:pPr>
            <a:endParaRPr lang="cs-CZ" sz="2800" spc="50" dirty="0">
              <a:latin typeface="Calibri" panose="020F0502020204030204" pitchFamily="34" charset="0"/>
              <a:cs typeface="Calibri" panose="020F0502020204030204" pitchFamily="34"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059941" y="1599642"/>
            <a:ext cx="8061959" cy="4509568"/>
          </a:xfrm>
          <a:prstGeom prst="rect">
            <a:avLst/>
          </a:prstGeom>
        </p:spPr>
        <p:txBody>
          <a:bodyPr vert="horz" wrap="square" lIns="0" tIns="13335" rIns="0" bIns="0" rtlCol="0">
            <a:spAutoFit/>
          </a:bodyPr>
          <a:lstStyle/>
          <a:p>
            <a:pPr marL="355600" marR="739775" indent="-342900">
              <a:spcBef>
                <a:spcPts val="105"/>
              </a:spcBef>
              <a:buFont typeface="Arial"/>
              <a:buChar char="•"/>
              <a:tabLst>
                <a:tab pos="354965" algn="l"/>
                <a:tab pos="355600" algn="l"/>
              </a:tabLst>
            </a:pPr>
            <a:r>
              <a:rPr lang="cs-CZ" sz="3200" spc="-35" dirty="0">
                <a:latin typeface="Calibri" panose="020F0502020204030204" pitchFamily="34" charset="0"/>
                <a:cs typeface="Calibri" panose="020F0502020204030204" pitchFamily="34" charset="0"/>
              </a:rPr>
              <a:t>Subjekty si mohou svobodně vybrat dietu, kterou chtějí, korelace mezi přírůstkem kazu a dietním faktorem je nízká.</a:t>
            </a:r>
          </a:p>
          <a:p>
            <a:pPr marL="355600" marR="739775" indent="-342900">
              <a:spcBef>
                <a:spcPts val="105"/>
              </a:spcBef>
              <a:buFont typeface="Arial"/>
              <a:buChar char="•"/>
              <a:tabLst>
                <a:tab pos="354965" algn="l"/>
                <a:tab pos="355600" algn="l"/>
              </a:tabLst>
            </a:pPr>
            <a:endParaRPr lang="cs-CZ" sz="3200" spc="-35" dirty="0">
              <a:latin typeface="Calibri" panose="020F0502020204030204" pitchFamily="34" charset="0"/>
              <a:cs typeface="Calibri" panose="020F0502020204030204" pitchFamily="34" charset="0"/>
            </a:endParaRPr>
          </a:p>
          <a:p>
            <a:pPr marL="355600" marR="739775" indent="-342900">
              <a:spcBef>
                <a:spcPts val="105"/>
              </a:spcBef>
              <a:buFont typeface="Arial"/>
              <a:buChar char="•"/>
              <a:tabLst>
                <a:tab pos="354965" algn="l"/>
                <a:tab pos="355600" algn="l"/>
              </a:tabLst>
            </a:pPr>
            <a:r>
              <a:rPr lang="cs-CZ" sz="3200" spc="-35" dirty="0">
                <a:latin typeface="Calibri" panose="020F0502020204030204" pitchFamily="34" charset="0"/>
                <a:cs typeface="Calibri" panose="020F0502020204030204" pitchFamily="34" charset="0"/>
              </a:rPr>
              <a:t>Na základě dietní paměti</a:t>
            </a:r>
          </a:p>
          <a:p>
            <a:pPr marL="355600" marR="739775" indent="-342900">
              <a:spcBef>
                <a:spcPts val="105"/>
              </a:spcBef>
              <a:buFont typeface="Arial"/>
              <a:buChar char="•"/>
              <a:tabLst>
                <a:tab pos="354965" algn="l"/>
                <a:tab pos="355600" algn="l"/>
              </a:tabLst>
            </a:pPr>
            <a:endParaRPr lang="cs-CZ" sz="3200" spc="-35" dirty="0">
              <a:latin typeface="Calibri" panose="020F0502020204030204" pitchFamily="34" charset="0"/>
              <a:cs typeface="Calibri" panose="020F0502020204030204" pitchFamily="34" charset="0"/>
            </a:endParaRPr>
          </a:p>
          <a:p>
            <a:pPr marL="355600" marR="739775" indent="-342900">
              <a:spcBef>
                <a:spcPts val="105"/>
              </a:spcBef>
              <a:buFont typeface="Arial"/>
              <a:buChar char="•"/>
              <a:tabLst>
                <a:tab pos="354965" algn="l"/>
                <a:tab pos="355600" algn="l"/>
              </a:tabLst>
            </a:pPr>
            <a:r>
              <a:rPr lang="cs-CZ" sz="3200" spc="-35" dirty="0">
                <a:latin typeface="Calibri" panose="020F0502020204030204" pitchFamily="34" charset="0"/>
                <a:cs typeface="Calibri" panose="020F0502020204030204" pitchFamily="34" charset="0"/>
              </a:rPr>
              <a:t>Žádná kontrola nad množstvím / frekvencí příjmu cukru</a:t>
            </a:r>
          </a:p>
          <a:p>
            <a:pPr marL="355600" marR="739775" indent="-342900">
              <a:spcBef>
                <a:spcPts val="105"/>
              </a:spcBef>
              <a:buFont typeface="Arial"/>
              <a:buChar char="•"/>
              <a:tabLst>
                <a:tab pos="354965" algn="l"/>
                <a:tab pos="355600" algn="l"/>
              </a:tabLst>
            </a:pPr>
            <a:endParaRPr lang="cs-CZ" sz="3200" spc="-35" dirty="0">
              <a:latin typeface="Calibri" panose="020F0502020204030204" pitchFamily="34" charset="0"/>
              <a:cs typeface="Calibri" panose="020F0502020204030204" pitchFamily="34" charset="0"/>
            </a:endParaRPr>
          </a:p>
        </p:txBody>
      </p:sp>
      <p:sp>
        <p:nvSpPr>
          <p:cNvPr id="4" name="Nadpis 4">
            <a:extLst>
              <a:ext uri="{FF2B5EF4-FFF2-40B4-BE49-F238E27FC236}">
                <a16:creationId xmlns:a16="http://schemas.microsoft.com/office/drawing/2014/main" id="{6FAF0EB5-15E7-46C6-80CE-A64127CCE110}"/>
              </a:ext>
            </a:extLst>
          </p:cNvPr>
          <p:cNvSpPr>
            <a:spLocks noGrp="1"/>
          </p:cNvSpPr>
          <p:nvPr>
            <p:ph type="title"/>
          </p:nvPr>
        </p:nvSpPr>
        <p:spPr>
          <a:xfrm>
            <a:off x="720000" y="720000"/>
            <a:ext cx="10753200" cy="451576"/>
          </a:xfrm>
        </p:spPr>
        <p:txBody>
          <a:bodyPr/>
          <a:lstStyle/>
          <a:p>
            <a:r>
              <a:rPr lang="cs-CZ" dirty="0"/>
              <a:t>Neintervenční studie</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0753FEE-653F-45D5-9580-689F82319451}"/>
              </a:ext>
            </a:extLst>
          </p:cNvPr>
          <p:cNvSpPr>
            <a:spLocks noGrp="1"/>
          </p:cNvSpPr>
          <p:nvPr>
            <p:ph type="title"/>
          </p:nvPr>
        </p:nvSpPr>
        <p:spPr/>
        <p:txBody>
          <a:bodyPr/>
          <a:lstStyle/>
          <a:p>
            <a:r>
              <a:rPr lang="cs-CZ" dirty="0"/>
              <a:t>Zubní kaz a BMI</a:t>
            </a:r>
          </a:p>
        </p:txBody>
      </p:sp>
      <p:pic>
        <p:nvPicPr>
          <p:cNvPr id="7" name="Zástupný obsah 6" descr="Obsah obrázku text&#10;&#10;Popis byl vytvořen automaticky">
            <a:extLst>
              <a:ext uri="{FF2B5EF4-FFF2-40B4-BE49-F238E27FC236}">
                <a16:creationId xmlns:a16="http://schemas.microsoft.com/office/drawing/2014/main" id="{1B11BDA4-E678-49CE-BF5E-344D09D14B9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6996" y="1277018"/>
            <a:ext cx="7573004" cy="5580982"/>
          </a:xfrm>
        </p:spPr>
      </p:pic>
      <p:sp>
        <p:nvSpPr>
          <p:cNvPr id="4" name="Zástupný symbol pro zápatí 3">
            <a:extLst>
              <a:ext uri="{FF2B5EF4-FFF2-40B4-BE49-F238E27FC236}">
                <a16:creationId xmlns:a16="http://schemas.microsoft.com/office/drawing/2014/main" id="{E6FB3B03-1A96-4DD0-85C0-3A644000A097}"/>
              </a:ext>
            </a:extLst>
          </p:cNvPr>
          <p:cNvSpPr>
            <a:spLocks noGrp="1"/>
          </p:cNvSpPr>
          <p:nvPr>
            <p:ph type="ftr" sz="quarter" idx="11"/>
          </p:nvPr>
        </p:nvSpPr>
        <p:spPr/>
        <p:txBody>
          <a:bodyPr/>
          <a:lstStyle/>
          <a:p>
            <a:pPr>
              <a:defRPr/>
            </a:pPr>
            <a:endParaRPr lang="en-US"/>
          </a:p>
        </p:txBody>
      </p:sp>
      <p:sp>
        <p:nvSpPr>
          <p:cNvPr id="5" name="Zástupný symbol pro číslo snímku 4">
            <a:extLst>
              <a:ext uri="{FF2B5EF4-FFF2-40B4-BE49-F238E27FC236}">
                <a16:creationId xmlns:a16="http://schemas.microsoft.com/office/drawing/2014/main" id="{7D75B343-EFB3-41DB-B158-B74BE0C6E9A1}"/>
              </a:ext>
            </a:extLst>
          </p:cNvPr>
          <p:cNvSpPr>
            <a:spLocks noGrp="1"/>
          </p:cNvSpPr>
          <p:nvPr>
            <p:ph type="sldNum" sz="quarter" idx="12"/>
          </p:nvPr>
        </p:nvSpPr>
        <p:spPr/>
        <p:txBody>
          <a:bodyPr/>
          <a:lstStyle/>
          <a:p>
            <a:fld id="{129EA01A-C735-4C19-AB64-F2A84EC2F7F2}" type="slidenum">
              <a:rPr lang="en-US" altLang="cs-CZ" smtClean="0"/>
              <a:pPr/>
              <a:t>77</a:t>
            </a:fld>
            <a:endParaRPr lang="en-US" altLang="cs-CZ"/>
          </a:p>
        </p:txBody>
      </p:sp>
    </p:spTree>
    <p:extLst>
      <p:ext uri="{BB962C8B-B14F-4D97-AF65-F5344CB8AC3E}">
        <p14:creationId xmlns:p14="http://schemas.microsoft.com/office/powerpoint/2010/main" val="182559428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DEF6F3-4871-417B-B40C-ADFF9B4992BA}"/>
              </a:ext>
            </a:extLst>
          </p:cNvPr>
          <p:cNvSpPr>
            <a:spLocks noGrp="1"/>
          </p:cNvSpPr>
          <p:nvPr>
            <p:ph type="title"/>
          </p:nvPr>
        </p:nvSpPr>
        <p:spPr/>
        <p:txBody>
          <a:bodyPr/>
          <a:lstStyle/>
          <a:p>
            <a:endParaRPr lang="cs-CZ"/>
          </a:p>
        </p:txBody>
      </p:sp>
      <p:pic>
        <p:nvPicPr>
          <p:cNvPr id="7" name="Zástupný obsah 6">
            <a:extLst>
              <a:ext uri="{FF2B5EF4-FFF2-40B4-BE49-F238E27FC236}">
                <a16:creationId xmlns:a16="http://schemas.microsoft.com/office/drawing/2014/main" id="{27E10DE4-9F1F-4146-90E7-783E21164B7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8406" y="1437055"/>
            <a:ext cx="7192119" cy="5042945"/>
          </a:xfrm>
        </p:spPr>
      </p:pic>
      <p:sp>
        <p:nvSpPr>
          <p:cNvPr id="4" name="Zástupný symbol pro zápatí 3">
            <a:extLst>
              <a:ext uri="{FF2B5EF4-FFF2-40B4-BE49-F238E27FC236}">
                <a16:creationId xmlns:a16="http://schemas.microsoft.com/office/drawing/2014/main" id="{63E7F1BD-36D6-4014-AB51-142FD3A1E764}"/>
              </a:ext>
            </a:extLst>
          </p:cNvPr>
          <p:cNvSpPr>
            <a:spLocks noGrp="1"/>
          </p:cNvSpPr>
          <p:nvPr>
            <p:ph type="ftr" sz="quarter" idx="11"/>
          </p:nvPr>
        </p:nvSpPr>
        <p:spPr/>
        <p:txBody>
          <a:bodyPr/>
          <a:lstStyle/>
          <a:p>
            <a:pPr>
              <a:defRPr/>
            </a:pPr>
            <a:endParaRPr lang="en-US"/>
          </a:p>
        </p:txBody>
      </p:sp>
      <p:sp>
        <p:nvSpPr>
          <p:cNvPr id="5" name="Zástupný symbol pro číslo snímku 4">
            <a:extLst>
              <a:ext uri="{FF2B5EF4-FFF2-40B4-BE49-F238E27FC236}">
                <a16:creationId xmlns:a16="http://schemas.microsoft.com/office/drawing/2014/main" id="{89EFBF05-2F08-4674-90B1-C7951FBC2A09}"/>
              </a:ext>
            </a:extLst>
          </p:cNvPr>
          <p:cNvSpPr>
            <a:spLocks noGrp="1"/>
          </p:cNvSpPr>
          <p:nvPr>
            <p:ph type="sldNum" sz="quarter" idx="12"/>
          </p:nvPr>
        </p:nvSpPr>
        <p:spPr/>
        <p:txBody>
          <a:bodyPr/>
          <a:lstStyle/>
          <a:p>
            <a:fld id="{129EA01A-C735-4C19-AB64-F2A84EC2F7F2}" type="slidenum">
              <a:rPr lang="en-US" altLang="cs-CZ" smtClean="0"/>
              <a:pPr/>
              <a:t>78</a:t>
            </a:fld>
            <a:endParaRPr lang="en-US" altLang="cs-CZ"/>
          </a:p>
        </p:txBody>
      </p:sp>
      <p:sp>
        <p:nvSpPr>
          <p:cNvPr id="9" name="TextovéPole 8">
            <a:extLst>
              <a:ext uri="{FF2B5EF4-FFF2-40B4-BE49-F238E27FC236}">
                <a16:creationId xmlns:a16="http://schemas.microsoft.com/office/drawing/2014/main" id="{E05205A2-E44C-43FC-896E-E82B97AD6334}"/>
              </a:ext>
            </a:extLst>
          </p:cNvPr>
          <p:cNvSpPr txBox="1"/>
          <p:nvPr/>
        </p:nvSpPr>
        <p:spPr>
          <a:xfrm>
            <a:off x="8108931" y="5018061"/>
            <a:ext cx="3520752" cy="1461939"/>
          </a:xfrm>
          <a:prstGeom prst="rect">
            <a:avLst/>
          </a:prstGeom>
          <a:noFill/>
        </p:spPr>
        <p:txBody>
          <a:bodyPr wrap="square">
            <a:spAutoFit/>
          </a:bodyPr>
          <a:lstStyle/>
          <a:p>
            <a:pPr>
              <a:buFont typeface="Arial" panose="020B0604020202020204" pitchFamily="34" charset="0"/>
              <a:buChar char="•"/>
            </a:pPr>
            <a:r>
              <a:rPr lang="en-US" sz="1400" dirty="0"/>
              <a:t>Prevalence of dental caries and its association with body mass index among school-age children in Shenzhen, Chin</a:t>
            </a:r>
            <a:r>
              <a:rPr lang="cs-CZ" sz="1400" dirty="0"/>
              <a:t>a, </a:t>
            </a:r>
            <a:r>
              <a:rPr lang="en-US" sz="1100" dirty="0"/>
              <a:t>PMID: </a:t>
            </a:r>
            <a:r>
              <a:rPr lang="en-US" sz="1100" b="1" dirty="0"/>
              <a:t>31801492</a:t>
            </a:r>
            <a:r>
              <a:rPr lang="en-US" sz="1100" dirty="0"/>
              <a:t> </a:t>
            </a:r>
          </a:p>
          <a:p>
            <a:pPr>
              <a:buFont typeface="Arial" panose="020B0604020202020204" pitchFamily="34" charset="0"/>
              <a:buChar char="•"/>
            </a:pPr>
            <a:r>
              <a:rPr lang="en-US" sz="1100" dirty="0"/>
              <a:t>PMCID: </a:t>
            </a:r>
            <a:r>
              <a:rPr lang="en-US" sz="1100" dirty="0">
                <a:hlinkClick r:id="rId3"/>
              </a:rPr>
              <a:t>PMC6894248 </a:t>
            </a:r>
            <a:endParaRPr lang="en-US" sz="1100" dirty="0"/>
          </a:p>
          <a:p>
            <a:pPr>
              <a:buFont typeface="Arial" panose="020B0604020202020204" pitchFamily="34" charset="0"/>
              <a:buChar char="•"/>
            </a:pPr>
            <a:r>
              <a:rPr lang="en-US" sz="1100" dirty="0"/>
              <a:t>DOI: </a:t>
            </a:r>
            <a:r>
              <a:rPr lang="en-US" sz="1100" dirty="0">
                <a:hlinkClick r:id="rId4"/>
              </a:rPr>
              <a:t>10.1186/s12903-019-0950-y </a:t>
            </a:r>
            <a:endParaRPr lang="en-US" sz="1100" dirty="0"/>
          </a:p>
          <a:p>
            <a:endParaRPr lang="cs-CZ" sz="1400" dirty="0"/>
          </a:p>
        </p:txBody>
      </p:sp>
    </p:spTree>
    <p:extLst>
      <p:ext uri="{BB962C8B-B14F-4D97-AF65-F5344CB8AC3E}">
        <p14:creationId xmlns:p14="http://schemas.microsoft.com/office/powerpoint/2010/main" val="279716391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Nadpis 1">
            <a:extLst>
              <a:ext uri="{FF2B5EF4-FFF2-40B4-BE49-F238E27FC236}">
                <a16:creationId xmlns:a16="http://schemas.microsoft.com/office/drawing/2014/main" id="{DF646EC6-4818-4362-B764-B2C649A7E876}"/>
              </a:ext>
            </a:extLst>
          </p:cNvPr>
          <p:cNvSpPr>
            <a:spLocks noGrp="1"/>
          </p:cNvSpPr>
          <p:nvPr>
            <p:ph type="title"/>
          </p:nvPr>
        </p:nvSpPr>
        <p:spPr/>
        <p:txBody>
          <a:bodyPr/>
          <a:lstStyle/>
          <a:p>
            <a:r>
              <a:rPr lang="cs-CZ" altLang="cs-CZ"/>
              <a:t>Děkuji za pozornost</a:t>
            </a:r>
          </a:p>
        </p:txBody>
      </p:sp>
      <p:sp>
        <p:nvSpPr>
          <p:cNvPr id="84995" name="Zástupný symbol pro obsah 2">
            <a:extLst>
              <a:ext uri="{FF2B5EF4-FFF2-40B4-BE49-F238E27FC236}">
                <a16:creationId xmlns:a16="http://schemas.microsoft.com/office/drawing/2014/main" id="{5720E4C2-646B-48AD-AE33-B9D15B8B1336}"/>
              </a:ext>
            </a:extLst>
          </p:cNvPr>
          <p:cNvSpPr>
            <a:spLocks noGrp="1"/>
          </p:cNvSpPr>
          <p:nvPr>
            <p:ph idx="1"/>
          </p:nvPr>
        </p:nvSpPr>
        <p:spPr/>
        <p:txBody>
          <a:bodyPr/>
          <a:lstStyle/>
          <a:p>
            <a:endParaRPr lang="cs-CZ" altLang="cs-CZ"/>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F8594864-5716-4DA7-AC29-B5A676FD0C1E}"/>
              </a:ext>
            </a:extLst>
          </p:cNvPr>
          <p:cNvSpPr>
            <a:spLocks noGrp="1"/>
          </p:cNvSpPr>
          <p:nvPr>
            <p:ph idx="1"/>
          </p:nvPr>
        </p:nvSpPr>
        <p:spPr>
          <a:xfrm>
            <a:off x="1611314" y="1844675"/>
            <a:ext cx="8948737" cy="3816350"/>
          </a:xfrm>
          <a:solidFill>
            <a:srgbClr val="FFFFCC"/>
          </a:solidFill>
          <a:ln>
            <a:solidFill>
              <a:srgbClr val="996633"/>
            </a:solidFill>
          </a:ln>
          <a:effectLst>
            <a:outerShdw blurRad="50800" dist="38100" dir="2700000" algn="tl" rotWithShape="0">
              <a:prstClr val="black">
                <a:alpha val="40000"/>
              </a:prstClr>
            </a:outerShdw>
          </a:effectLst>
        </p:spPr>
        <p:txBody>
          <a:bodyPr>
            <a:noAutofit/>
          </a:bodyPr>
          <a:lstStyle/>
          <a:p>
            <a:pPr marL="0" indent="0">
              <a:buNone/>
              <a:defRPr/>
            </a:pPr>
            <a:endParaRPr lang="cs-CZ" sz="900" dirty="0"/>
          </a:p>
          <a:p>
            <a:pPr>
              <a:defRPr/>
            </a:pPr>
            <a:r>
              <a:rPr lang="cs-CZ" sz="2000" dirty="0"/>
              <a:t>Jsme schopni identifikovat epigenetické alterace související s nevýhodným, maladaptivním nutričním programováním?</a:t>
            </a:r>
          </a:p>
          <a:p>
            <a:pPr marL="0" indent="0">
              <a:buNone/>
              <a:defRPr/>
            </a:pPr>
            <a:endParaRPr lang="cs-CZ" sz="900" dirty="0"/>
          </a:p>
          <a:p>
            <a:pPr>
              <a:defRPr/>
            </a:pPr>
            <a:r>
              <a:rPr lang="cs-CZ" sz="2000" dirty="0"/>
              <a:t>Jsou tyto </a:t>
            </a:r>
            <a:r>
              <a:rPr lang="cs-CZ" sz="2000" dirty="0" err="1"/>
              <a:t>maladaptační</a:t>
            </a:r>
            <a:r>
              <a:rPr lang="cs-CZ" sz="2000" dirty="0"/>
              <a:t> epigenetické procesy reverzibilní? Jak? Kdy?</a:t>
            </a:r>
          </a:p>
          <a:p>
            <a:pPr marL="0" indent="0">
              <a:buNone/>
              <a:defRPr/>
            </a:pPr>
            <a:endParaRPr lang="cs-CZ" sz="900" dirty="0"/>
          </a:p>
          <a:p>
            <a:pPr>
              <a:defRPr/>
            </a:pPr>
            <a:r>
              <a:rPr lang="cs-CZ" sz="2000" dirty="0"/>
              <a:t>Existují placentární </a:t>
            </a:r>
            <a:r>
              <a:rPr lang="cs-CZ" sz="2000" dirty="0" err="1"/>
              <a:t>markery</a:t>
            </a:r>
            <a:r>
              <a:rPr lang="cs-CZ" sz="2000" dirty="0"/>
              <a:t> maladaptivního nutričního programování již in </a:t>
            </a:r>
            <a:r>
              <a:rPr lang="cs-CZ" sz="2000" dirty="0" err="1"/>
              <a:t>utero</a:t>
            </a:r>
            <a:r>
              <a:rPr lang="cs-CZ" sz="2000" dirty="0"/>
              <a:t>?</a:t>
            </a:r>
          </a:p>
          <a:p>
            <a:pPr marL="0" indent="0">
              <a:buNone/>
              <a:defRPr/>
            </a:pPr>
            <a:endParaRPr lang="cs-CZ" sz="900" dirty="0"/>
          </a:p>
          <a:p>
            <a:pPr>
              <a:defRPr/>
            </a:pPr>
            <a:r>
              <a:rPr lang="cs-CZ" sz="2000" dirty="0"/>
              <a:t>Jaká je validita epigenetických </a:t>
            </a:r>
            <a:r>
              <a:rPr lang="cs-CZ" sz="2000" dirty="0" err="1"/>
              <a:t>markerů</a:t>
            </a:r>
            <a:r>
              <a:rPr lang="cs-CZ" sz="2000" dirty="0"/>
              <a:t> jako kauzálních agens při vzniku chronických onemocnění souvisejících s výživou?</a:t>
            </a:r>
          </a:p>
          <a:p>
            <a:pPr marL="0" indent="0">
              <a:buNone/>
              <a:defRPr/>
            </a:pPr>
            <a:endParaRPr lang="cs-CZ" sz="900" dirty="0"/>
          </a:p>
          <a:p>
            <a:pPr>
              <a:defRPr/>
            </a:pPr>
            <a:r>
              <a:rPr lang="cs-CZ" sz="2000" dirty="0"/>
              <a:t>Jak uchopit časoprostorovou synchronizaci těchto změn?</a:t>
            </a:r>
          </a:p>
        </p:txBody>
      </p:sp>
      <p:sp>
        <p:nvSpPr>
          <p:cNvPr id="67587" name="TextBox 3">
            <a:extLst>
              <a:ext uri="{FF2B5EF4-FFF2-40B4-BE49-F238E27FC236}">
                <a16:creationId xmlns:a16="http://schemas.microsoft.com/office/drawing/2014/main" id="{0C9DDCF2-DB80-4C8A-AE16-F017E7B9E14D}"/>
              </a:ext>
            </a:extLst>
          </p:cNvPr>
          <p:cNvSpPr txBox="1">
            <a:spLocks noChangeArrowheads="1"/>
          </p:cNvSpPr>
          <p:nvPr/>
        </p:nvSpPr>
        <p:spPr bwMode="auto">
          <a:xfrm>
            <a:off x="2279651" y="6523038"/>
            <a:ext cx="1643063" cy="27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cs-CZ" sz="1200" b="1" i="1">
                <a:latin typeface="Calibri" panose="020F0502020204030204" pitchFamily="34" charset="0"/>
                <a:ea typeface="Andalus"/>
                <a:cs typeface="Andalus"/>
              </a:rPr>
              <a:t>Prenat</a:t>
            </a:r>
            <a:r>
              <a:rPr lang="cs-CZ" altLang="cs-CZ" sz="1200" b="1" i="1">
                <a:latin typeface="Calibri" panose="020F0502020204030204" pitchFamily="34" charset="0"/>
                <a:ea typeface="Andalus"/>
                <a:cs typeface="Andalus"/>
              </a:rPr>
              <a:t>á</a:t>
            </a:r>
            <a:r>
              <a:rPr lang="en-US" altLang="cs-CZ" sz="1200" b="1" i="1">
                <a:latin typeface="Calibri" panose="020F0502020204030204" pitchFamily="34" charset="0"/>
                <a:ea typeface="Andalus"/>
                <a:cs typeface="Andalus"/>
              </a:rPr>
              <a:t>ln</a:t>
            </a:r>
            <a:r>
              <a:rPr lang="cs-CZ" altLang="cs-CZ" sz="1200" b="1" i="1">
                <a:latin typeface="Calibri" panose="020F0502020204030204" pitchFamily="34" charset="0"/>
                <a:ea typeface="Andalus"/>
                <a:cs typeface="Andalus"/>
              </a:rPr>
              <a:t>í modelování</a:t>
            </a:r>
            <a:endParaRPr lang="en-US" altLang="cs-CZ" sz="1200" b="1" i="1">
              <a:latin typeface="Calibri" panose="020F0502020204030204" pitchFamily="34" charset="0"/>
              <a:ea typeface="Andalus"/>
              <a:cs typeface="Andalus"/>
            </a:endParaRPr>
          </a:p>
        </p:txBody>
      </p:sp>
      <p:sp>
        <p:nvSpPr>
          <p:cNvPr id="5" name="Nadpis 1">
            <a:extLst>
              <a:ext uri="{FF2B5EF4-FFF2-40B4-BE49-F238E27FC236}">
                <a16:creationId xmlns:a16="http://schemas.microsoft.com/office/drawing/2014/main" id="{C81713B2-C711-4625-928B-92760209B584}"/>
              </a:ext>
            </a:extLst>
          </p:cNvPr>
          <p:cNvSpPr txBox="1">
            <a:spLocks/>
          </p:cNvSpPr>
          <p:nvPr/>
        </p:nvSpPr>
        <p:spPr>
          <a:xfrm>
            <a:off x="3216275" y="765175"/>
            <a:ext cx="8229600" cy="11430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cs-CZ" sz="4000" b="1" dirty="0"/>
              <a:t>Otázky:</a:t>
            </a:r>
            <a:endParaRPr lang="cs-CZ" sz="4000" b="1" dirty="0">
              <a:solidFill>
                <a:schemeClr val="bg1">
                  <a:lumMod val="50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Box 3">
            <a:extLst>
              <a:ext uri="{FF2B5EF4-FFF2-40B4-BE49-F238E27FC236}">
                <a16:creationId xmlns:a16="http://schemas.microsoft.com/office/drawing/2014/main" id="{2B26E188-FE22-4F12-8DBB-EE17FD10791A}"/>
              </a:ext>
            </a:extLst>
          </p:cNvPr>
          <p:cNvSpPr txBox="1">
            <a:spLocks noChangeArrowheads="1"/>
          </p:cNvSpPr>
          <p:nvPr/>
        </p:nvSpPr>
        <p:spPr bwMode="auto">
          <a:xfrm>
            <a:off x="2279650" y="6523038"/>
            <a:ext cx="1701800" cy="27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sz="1200" b="1" i="1">
                <a:latin typeface="Calibri" panose="020F0502020204030204" pitchFamily="34" charset="0"/>
                <a:ea typeface="Andalus"/>
                <a:cs typeface="Andalus"/>
              </a:rPr>
              <a:t>                                           </a:t>
            </a:r>
            <a:endParaRPr lang="en-US" altLang="cs-CZ" sz="1200" b="1" i="1">
              <a:latin typeface="Calibri" panose="020F0502020204030204" pitchFamily="34" charset="0"/>
              <a:ea typeface="Andalus"/>
              <a:cs typeface="Andalus"/>
            </a:endParaRPr>
          </a:p>
        </p:txBody>
      </p:sp>
      <p:sp>
        <p:nvSpPr>
          <p:cNvPr id="5" name="Nadpis 1">
            <a:extLst>
              <a:ext uri="{FF2B5EF4-FFF2-40B4-BE49-F238E27FC236}">
                <a16:creationId xmlns:a16="http://schemas.microsoft.com/office/drawing/2014/main" id="{6F9FED25-A674-4A69-ADDC-3839396FCA85}"/>
              </a:ext>
            </a:extLst>
          </p:cNvPr>
          <p:cNvSpPr txBox="1">
            <a:spLocks/>
          </p:cNvSpPr>
          <p:nvPr/>
        </p:nvSpPr>
        <p:spPr>
          <a:xfrm>
            <a:off x="2927350" y="660400"/>
            <a:ext cx="8229600" cy="11430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cs-CZ" sz="4000" b="1" dirty="0"/>
              <a:t>Závěry</a:t>
            </a:r>
            <a:endParaRPr lang="cs-CZ" sz="4000" b="1" dirty="0">
              <a:solidFill>
                <a:schemeClr val="bg1">
                  <a:lumMod val="50000"/>
                </a:schemeClr>
              </a:solidFill>
            </a:endParaRPr>
          </a:p>
        </p:txBody>
      </p:sp>
      <p:sp>
        <p:nvSpPr>
          <p:cNvPr id="353282" name="Text Box 2">
            <a:extLst>
              <a:ext uri="{FF2B5EF4-FFF2-40B4-BE49-F238E27FC236}">
                <a16:creationId xmlns:a16="http://schemas.microsoft.com/office/drawing/2014/main" id="{2BD38AB7-ED43-4804-97FA-73EDDF876701}"/>
              </a:ext>
            </a:extLst>
          </p:cNvPr>
          <p:cNvSpPr txBox="1">
            <a:spLocks noChangeArrowheads="1"/>
          </p:cNvSpPr>
          <p:nvPr/>
        </p:nvSpPr>
        <p:spPr bwMode="auto">
          <a:xfrm>
            <a:off x="1679575" y="1830388"/>
            <a:ext cx="8796338" cy="3416320"/>
          </a:xfrm>
          <a:prstGeom prst="rect">
            <a:avLst/>
          </a:prstGeom>
          <a:solidFill>
            <a:srgbClr val="FFFFCC"/>
          </a:solidFill>
          <a:ln>
            <a:solidFill>
              <a:srgbClr val="996633"/>
            </a:solidFill>
          </a:ln>
          <a:effectLst>
            <a:outerShdw blurRad="50800" dist="38100" dir="2700000" algn="tl" rotWithShape="0">
              <a:prstClr val="black">
                <a:alpha val="40000"/>
              </a:prstClr>
            </a:outerShdw>
          </a:effectLst>
        </p:spPr>
        <p:txBody>
          <a:bodyPr>
            <a:spAutoFit/>
          </a:bodyP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Aft>
                <a:spcPct val="0"/>
              </a:spcAft>
              <a:buClr>
                <a:schemeClr val="accent2"/>
              </a:buClr>
              <a:buFontTx/>
              <a:buNone/>
              <a:defRPr/>
            </a:pPr>
            <a:endParaRPr lang="cs-CZ" altLang="cs-CZ" sz="900">
              <a:latin typeface="Calibri" panose="020F0502020204030204" pitchFamily="34" charset="0"/>
            </a:endParaRPr>
          </a:p>
          <a:p>
            <a:pPr eaLnBrk="1" hangingPunct="1">
              <a:spcAft>
                <a:spcPct val="0"/>
              </a:spcAft>
              <a:buClr>
                <a:schemeClr val="accent2"/>
              </a:buClr>
              <a:buFont typeface="Wingdings" panose="05000000000000000000" pitchFamily="2" charset="2"/>
              <a:buChar char="§"/>
              <a:defRPr/>
            </a:pPr>
            <a:r>
              <a:rPr lang="cs-CZ" altLang="cs-CZ" sz="2000">
                <a:latin typeface="Calibri" panose="020F0502020204030204" pitchFamily="34" charset="0"/>
              </a:rPr>
              <a:t>Mohlo by se zdát, že tato data provokují pesimismus – např. zjištění, že diabetes je „programován“ během prenatálního života a je méně ovlivnitelný během postnatálního období, může být depresivní</a:t>
            </a:r>
          </a:p>
          <a:p>
            <a:pPr eaLnBrk="1" hangingPunct="1">
              <a:spcAft>
                <a:spcPct val="0"/>
              </a:spcAft>
              <a:buClr>
                <a:schemeClr val="accent2"/>
              </a:buClr>
              <a:buFontTx/>
              <a:buNone/>
              <a:defRPr/>
            </a:pPr>
            <a:endParaRPr lang="cs-CZ" altLang="cs-CZ" sz="900">
              <a:latin typeface="Calibri" panose="020F0502020204030204" pitchFamily="34" charset="0"/>
            </a:endParaRPr>
          </a:p>
          <a:p>
            <a:pPr eaLnBrk="1" hangingPunct="1">
              <a:spcAft>
                <a:spcPct val="0"/>
              </a:spcAft>
              <a:buClr>
                <a:schemeClr val="accent2"/>
              </a:buClr>
              <a:buFont typeface="Wingdings" panose="05000000000000000000" pitchFamily="2" charset="2"/>
              <a:buChar char="§"/>
              <a:defRPr/>
            </a:pPr>
            <a:r>
              <a:rPr lang="cs-CZ" altLang="cs-CZ" sz="2000">
                <a:latin typeface="Calibri" panose="020F0502020204030204" pitchFamily="34" charset="0"/>
              </a:rPr>
              <a:t>Studie na zvířatech ukazují, že existují kritická období vývojové plasticity, během kterých mohou nutriční i farmakologické intervence zvrátit abnormální metabolické fungování a snížit riziko onemocnění v dospělosti </a:t>
            </a:r>
          </a:p>
          <a:p>
            <a:pPr eaLnBrk="1" hangingPunct="1">
              <a:spcAft>
                <a:spcPct val="0"/>
              </a:spcAft>
              <a:buClr>
                <a:schemeClr val="accent2"/>
              </a:buClr>
              <a:buFontTx/>
              <a:buNone/>
              <a:defRPr/>
            </a:pPr>
            <a:endParaRPr lang="cs-CZ" altLang="cs-CZ" sz="900">
              <a:latin typeface="Calibri" panose="020F0502020204030204" pitchFamily="34" charset="0"/>
            </a:endParaRPr>
          </a:p>
          <a:p>
            <a:pPr eaLnBrk="1" hangingPunct="1">
              <a:spcAft>
                <a:spcPct val="0"/>
              </a:spcAft>
              <a:buClr>
                <a:schemeClr val="accent2"/>
              </a:buClr>
              <a:buFont typeface="Wingdings" panose="05000000000000000000" pitchFamily="2" charset="2"/>
              <a:buChar char="§"/>
              <a:defRPr/>
            </a:pPr>
            <a:r>
              <a:rPr lang="cs-CZ" altLang="cs-CZ" sz="2000">
                <a:latin typeface="Calibri" panose="020F0502020204030204" pitchFamily="34" charset="0"/>
              </a:rPr>
              <a:t>Existuje zde tedy možný prostor pro sofistikovanou terapeutickou intervenci v postnatálním období, zejména u dětí s nízkou porodní hmotností, prostřednictvím prevence akcelerovaného postnatálního růstu a vzniku obezity</a:t>
            </a:r>
          </a:p>
          <a:p>
            <a:pPr eaLnBrk="1" hangingPunct="1">
              <a:spcAft>
                <a:spcPct val="0"/>
              </a:spcAft>
              <a:buClr>
                <a:schemeClr val="accent2"/>
              </a:buClr>
              <a:buFontTx/>
              <a:buNone/>
              <a:defRPr/>
            </a:pPr>
            <a:endParaRPr lang="it-IT" altLang="cs-CZ" sz="900">
              <a:latin typeface="Calibri" panose="020F0502020204030204" pitchFamily="34" charset="0"/>
            </a:endParaRPr>
          </a:p>
        </p:txBody>
      </p:sp>
    </p:spTree>
  </p:cSld>
  <p:clrMapOvr>
    <a:masterClrMapping/>
  </p:clrMapOvr>
  <p:transition/>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med-prezentace-16-9-cz-v11.potx" id="{AF0F71E7-5DF4-4053-86E5-72B8973D7F64}" vid="{53024889-B6B7-4D78-8AB9-6C3BF509ADE5}"/>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muni-med-prezentace-16-9-cz-v11</Template>
  <TotalTime>136</TotalTime>
  <Words>5321</Words>
  <Application>Microsoft Office PowerPoint</Application>
  <PresentationFormat>Širokoúhlá obrazovka</PresentationFormat>
  <Paragraphs>592</Paragraphs>
  <Slides>79</Slides>
  <Notes>23</Notes>
  <HiddenSlides>0</HiddenSlides>
  <MMClips>0</MMClips>
  <ScaleCrop>false</ScaleCrop>
  <HeadingPairs>
    <vt:vector size="8" baseType="variant">
      <vt:variant>
        <vt:lpstr>Použitá písma</vt:lpstr>
      </vt:variant>
      <vt:variant>
        <vt:i4>13</vt:i4>
      </vt:variant>
      <vt:variant>
        <vt:lpstr>Motiv</vt:lpstr>
      </vt:variant>
      <vt:variant>
        <vt:i4>1</vt:i4>
      </vt:variant>
      <vt:variant>
        <vt:lpstr>Vložené servery OLE</vt:lpstr>
      </vt:variant>
      <vt:variant>
        <vt:i4>3</vt:i4>
      </vt:variant>
      <vt:variant>
        <vt:lpstr>Nadpisy snímků</vt:lpstr>
      </vt:variant>
      <vt:variant>
        <vt:i4>79</vt:i4>
      </vt:variant>
    </vt:vector>
  </HeadingPairs>
  <TitlesOfParts>
    <vt:vector size="96" baseType="lpstr">
      <vt:lpstr>Arial</vt:lpstr>
      <vt:lpstr>AvantGarde Bk BT CE</vt:lpstr>
      <vt:lpstr>Calibri</vt:lpstr>
      <vt:lpstr>Cambria</vt:lpstr>
      <vt:lpstr>Carlito</vt:lpstr>
      <vt:lpstr>Marlett</vt:lpstr>
      <vt:lpstr>Symbol</vt:lpstr>
      <vt:lpstr>Symbol CE</vt:lpstr>
      <vt:lpstr>Tahoma</vt:lpstr>
      <vt:lpstr>Times New Roman</vt:lpstr>
      <vt:lpstr>Verdana</vt:lpstr>
      <vt:lpstr>Wingdings</vt:lpstr>
      <vt:lpstr>Wingdings 3</vt:lpstr>
      <vt:lpstr>Prezentace_MU_CZ</vt:lpstr>
      <vt:lpstr>Bitmap Image</vt:lpstr>
      <vt:lpstr>SPW 8.0 Graph</vt:lpstr>
      <vt:lpstr>Photoshop.Image.4</vt:lpstr>
      <vt:lpstr>Poruchy výživy II  Julie Dobrovolná </vt:lpstr>
      <vt:lpstr>Reprogramování</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Historický náhled na řízení příjmu potravy</vt:lpstr>
      <vt:lpstr>Je nutné rozlišovat mezi obecnými energeticky závislými homeostatickými regulacemi příjmu potravy a regulacemi hedonistickými)</vt:lpstr>
      <vt:lpstr>Zjednodušené schéma homeostatických regulací příjmu potravy, zásadní roli hrají signály přicházející ze zažívacího traktu (ghrelin, CCK, PYY), tukové tkáně (leptin) a pankreatu (inzulín) </vt:lpstr>
      <vt:lpstr>Prezentace aplikace PowerPoint</vt:lpstr>
      <vt:lpstr>Prezentace aplikace PowerPoint</vt:lpstr>
      <vt:lpstr>Prezentace aplikace PowerPoint</vt:lpstr>
      <vt:lpstr>Hypothalamus a mozkový kmen jsou zásadní  místa integrace mozkových neurotransmiterů, periferních neurohumorálních signálů, GIT peptidů a signálů z WAT </vt:lpstr>
      <vt:lpstr>Hypothalamus</vt:lpstr>
      <vt:lpstr>Hypotalamické neuropeptidy</vt:lpstr>
      <vt:lpstr>Prezentace aplikace PowerPoint</vt:lpstr>
      <vt:lpstr>Prezentace aplikace PowerPoint</vt:lpstr>
      <vt:lpstr>Neuroanatomie hedonistických regulací příjmu potravy; oblasti zapojené do „reward“ okruhů – orexigenní neurony</vt:lpstr>
      <vt:lpstr>Neurotransmitery účastnící se hedonistických regulací příjmu potravy</vt:lpstr>
      <vt:lpstr>Prezentace aplikace PowerPoint</vt:lpstr>
      <vt:lpstr>Velikost a endokrinní profil adipocytů odpovídá celkové adipozitě</vt:lpstr>
      <vt:lpstr>1994 – tuková tkáň je schopna produkovat sama hormony – objev leptinu</vt:lpstr>
      <vt:lpstr>Prezentace aplikace PowerPoint</vt:lpstr>
      <vt:lpstr>Prezentace aplikace PowerPoint</vt:lpstr>
      <vt:lpstr>Přímý účinek hormonů tukové tkáně na CNS</vt:lpstr>
      <vt:lpstr>Prezentace aplikace PowerPoint</vt:lpstr>
      <vt:lpstr>Dosud objeveno více než 40 gastrointestinálních peptidů a hormonů</vt:lpstr>
      <vt:lpstr>GIT a pankreatické peptidy působí jako anorexigeny, jediným orexigenním fakorem je ghrelin</vt:lpstr>
      <vt:lpstr>Diagnostická kritéria obezity (BMI)</vt:lpstr>
      <vt:lpstr>Nejlepším indikátorem množství viscerální tuku je překvapivě obvod pasu</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Obezita je doprovázena lokálně zánětlivou odpovědí ve WAT</vt:lpstr>
      <vt:lpstr>Prezentace aplikace PowerPoint</vt:lpstr>
      <vt:lpstr>Mentální anorexie (AN)</vt:lpstr>
      <vt:lpstr>Prezentace aplikace PowerPoint</vt:lpstr>
      <vt:lpstr>Hormonální a metabolické změny u AN</vt:lpstr>
      <vt:lpstr>Prezentace aplikace PowerPoint</vt:lpstr>
      <vt:lpstr>Ztráta tukové tkáně hlavní faktor přispívající ke ztrátě tělesné hmotnosti</vt:lpstr>
      <vt:lpstr>Tuková tkáň u mentální anorexie</vt:lpstr>
      <vt:lpstr>Strava (food): -</vt:lpstr>
      <vt:lpstr>Výživa: -</vt:lpstr>
      <vt:lpstr>Prezentace aplikace PowerPoint</vt:lpstr>
      <vt:lpstr>Úloha stravy u zubního kazu</vt:lpstr>
      <vt:lpstr>Hlavní faktory v patogenezi zubního kazu</vt:lpstr>
      <vt:lpstr>Prezentace aplikace PowerPoint</vt:lpstr>
      <vt:lpstr>Hlavní faktory</vt:lpstr>
      <vt:lpstr>Intervenční studie</vt:lpstr>
      <vt:lpstr>Studie byla rozdělena do 3 fází</vt:lpstr>
      <vt:lpstr>Sedm skupin</vt:lpstr>
      <vt:lpstr>Výsledky</vt:lpstr>
      <vt:lpstr>Výsledky</vt:lpstr>
      <vt:lpstr>Prezentace aplikace PowerPoint</vt:lpstr>
      <vt:lpstr>Prezentace aplikace PowerPoint</vt:lpstr>
      <vt:lpstr>Prezentace aplikace PowerPoint</vt:lpstr>
      <vt:lpstr>Prezentace aplikace PowerPoint</vt:lpstr>
      <vt:lpstr>Development of primary and secondary caries (24 mon)</vt:lpstr>
      <vt:lpstr>Závěry</vt:lpstr>
      <vt:lpstr>Experimentální studie zubního kazu</vt:lpstr>
      <vt:lpstr>Prezentace aplikace PowerPoint</vt:lpstr>
      <vt:lpstr>Neintervenční studie</vt:lpstr>
      <vt:lpstr>Zubní kaz a BMI</vt:lpstr>
      <vt:lpstr>Prezentace aplikace PowerPoint</vt:lpstr>
      <vt:lpstr>Děkuji za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Poruchy výživy II  Julie Dobrovolná</dc:title>
  <dc:creator>Julie Dobrovolná</dc:creator>
  <cp:lastModifiedBy>Julie Dobrovolná</cp:lastModifiedBy>
  <cp:revision>4</cp:revision>
  <cp:lastPrinted>1601-01-01T00:00:00Z</cp:lastPrinted>
  <dcterms:created xsi:type="dcterms:W3CDTF">2021-04-08T11:24:31Z</dcterms:created>
  <dcterms:modified xsi:type="dcterms:W3CDTF">2024-03-28T14:30:05Z</dcterms:modified>
</cp:coreProperties>
</file>