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57.png" ContentType="image/png"/>
  <Override PartName="/ppt/media/image1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45663E-ACD0-4756-A863-455F7CE441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9E6ADC-5432-4F71-AB1C-DA38639028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5A4BE0-9D1D-4C3C-AD8E-4CE2D6BF82B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B42A12-324E-4A3A-BD9A-5FD1C4B79E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FE1959-56E6-4D04-B353-0DDB72F828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EB47B09-61C3-44D6-843F-60C3C2DD59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EC1A4D-7448-4F55-837F-341E60F5CC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E5B4CD-EE68-4A1E-A1CC-5FC19EDC09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DDBF79-B6E7-4839-A77B-D39CDA470E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F84D08-B17F-4D4A-8203-B5408B1616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A2AABC-AE8E-4FB5-9A74-812F2C4C83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249E7A-FF48-4A8C-B4DB-3BDB324423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358D345-1A0E-4658-9993-EA83700DA9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0387F7-4237-40C2-A798-48EE4CEB75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8C2760-B6F4-481F-A8A2-E5EE77AD0E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ED928F-B2DC-4B8A-B1EA-CEF54EB72A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BAE618-AD90-4C47-AC0F-1902B26E35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DC5C5CB-8DEC-4E0D-8464-91B9244D05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2D04C22-2D5A-43CC-920C-3CECF36E2F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66F400D-A32E-46F1-B9DB-8E41E89066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9EA0114-0775-451C-B99A-0C271C1EAD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70D07D-102D-4FA5-B2FD-4932910448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CCAB23-8970-47C9-B021-EB6107B8F4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3B6736-B00C-466D-BE2C-6EEE393EA4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2B89EB-82AB-44AD-8BCB-B4DEB24C9F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4F7952-F5EE-449C-A288-FBDA9B10D0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C56F8FD-8FEF-487C-B463-F023C0B151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A39025-A998-4421-9F95-61E8F81DE5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8BBF9C-5B47-4DA5-B179-8908F18DBE5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CBAE7F-25F7-441F-8096-AF82F8CA1E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3536124-2DFD-4614-B64C-7EFCE341E0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2E7EED6-793D-4D9A-92B8-977198BD61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3FEBB20-33C6-455B-B618-F788968532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602C79-D6B4-431B-9B5B-0865F6AF54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B54BB62-0BE5-4DC5-B11B-600E939344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2602436-B3CB-4181-A734-DAFF664AA2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5074489-B631-4892-AA4C-836B10AC8B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BEA4B73-017A-465B-8B29-7C9D225028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F0A62A-88B6-420D-B7E1-47DF184F8C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18D863-A475-40CB-8F33-A850052EAB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0496EF5-C4AD-49B7-80A8-C91E6FD998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EC32FA0-2F22-44FD-90CF-74B82E44B3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7EDDDAB-E626-4B8D-93A4-3461E437DF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3042C90-FEA5-4506-AF81-A92B980A10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D2B142-B03E-4B3D-87AE-1CCC94E685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8599486-C5C0-4D15-8CF6-0F2DC4BAF8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E931370-30B3-4F75-984D-DB1679E7B4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2FB9415-1958-4202-8EE5-4532D52C23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6DFBB76-2FE7-42B9-A8DF-2CA7F7879F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6160FFC-DA25-4B49-9518-EA5C1ABE51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221500B-DF1F-4515-AB30-BBA70B791D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1749E88-10A8-496D-9760-C4BE32C910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D425D62-7BCE-46B3-8058-7E51E04F3F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31F20EB-5CDE-494D-A301-66C591BF40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53F56ED-DF2C-4F08-9259-8C1DA6FF21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BB4766-77D3-42A5-88AF-6E0FFF0261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7DA3624-8DE2-4312-B6DB-6CF14196AF1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628FE97-74A6-49B3-84A4-56CA99047F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739075C-C6E3-47EB-B802-35CF744609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3EF03E8-4804-45DE-A55B-C87B1EBC467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AAF0642-98C4-4332-A179-CB83D6FB8A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E54C2B3-AA77-431B-A903-DA4D8ED702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91D1EB8-6B3F-4B59-BE8E-5AAB11E655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6E4BA5E-7B2D-4427-8FD7-85A8ABBE36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64159A4-79A0-4B98-8D22-3686E8B737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6729C0E-1949-409E-9220-81D56EAC9D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6479CF-F590-44C9-A2BF-6606D992EF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414200B-DA19-418F-903D-CDE36E6889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A02CE39-B87A-4AA9-8406-26E4FAEE88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04D9050-A5CD-4DD0-B902-CA0AC8EC39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FF0FD8-C280-47BA-8072-755D3F3D05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7CD98E-DA07-4E15-A580-B99A86ACC1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7832CA-AFDD-4690-86F6-6D677196909B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2B0F9C0-51C4-4369-B3EA-321BCFC39C53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FFBFDC6-DB2E-42C4-AA4D-5D95A410F7CF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53EC3B-8801-4377-B91F-EC9E241A1AB1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447360" y="5166000"/>
            <a:ext cx="319320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6000"/>
            <a:ext cx="234648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93D6AE-7457-495E-8427-0B6F27947F95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504000" y="5166000"/>
            <a:ext cx="234648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AB3FE9-2086-4978-B115-A62FA8501E1E}" type="slidenum">
              <a:rPr b="0" lang="cs-CZ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4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6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6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slideLayout" Target="../slideLayouts/slideLayout6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slideLayout" Target="../slideLayouts/slideLayout6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480" cy="187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Kalibrace, referenční meze, jednotky, standardizace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Mgr. Ondřej Wiewiorka, Ph.D.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5800" y="-936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55800" y="-936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55800" y="-936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Když nemáte CRM?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60000" y="139176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Harmonizace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Získání ekvivaletního výstupu pro pacienta navzdory rozdílným výrobcům, platformám a dodavatelům reagencií. Ekvivalentní postupy pro pre-, post- i analytiku.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Obdélník 187"/>
          <p:cNvSpPr/>
          <p:nvPr/>
        </p:nvSpPr>
        <p:spPr>
          <a:xfrm>
            <a:off x="8640000" y="360000"/>
            <a:ext cx="1437840" cy="3578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3" name="Obrázek 188" descr=""/>
          <p:cNvPicPr/>
          <p:nvPr/>
        </p:nvPicPr>
        <p:blipFill>
          <a:blip r:embed="rId1"/>
          <a:stretch/>
        </p:blipFill>
        <p:spPr>
          <a:xfrm>
            <a:off x="3834720" y="540000"/>
            <a:ext cx="6233760" cy="467784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rcRect l="49008" t="28763" r="28439" b="33785"/>
          <a:stretch/>
        </p:blipFill>
        <p:spPr>
          <a:xfrm>
            <a:off x="0" y="1349280"/>
            <a:ext cx="4136040" cy="38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"/>
          <p:cNvSpPr/>
          <p:nvPr/>
        </p:nvSpPr>
        <p:spPr>
          <a:xfrm>
            <a:off x="8640000" y="360000"/>
            <a:ext cx="1437840" cy="3578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1800000" y="270000"/>
            <a:ext cx="5771880" cy="530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pic>
        <p:nvPicPr>
          <p:cNvPr id="288" name="Obrázek 5" descr=""/>
          <p:cNvPicPr/>
          <p:nvPr/>
        </p:nvPicPr>
        <p:blipFill>
          <a:blip r:embed="rId1"/>
          <a:stretch/>
        </p:blipFill>
        <p:spPr>
          <a:xfrm>
            <a:off x="720000" y="25560"/>
            <a:ext cx="9157320" cy="564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pic>
        <p:nvPicPr>
          <p:cNvPr id="290" name="Obrázek 8" descr=""/>
          <p:cNvPicPr/>
          <p:nvPr/>
        </p:nvPicPr>
        <p:blipFill>
          <a:blip r:embed="rId1"/>
          <a:stretch/>
        </p:blipFill>
        <p:spPr>
          <a:xfrm>
            <a:off x="959040" y="0"/>
            <a:ext cx="7857360" cy="566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499320" y="-2160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rcRect l="18248" t="119" r="22797" b="40896"/>
          <a:stretch/>
        </p:blipFill>
        <p:spPr>
          <a:xfrm>
            <a:off x="360" y="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Kalibrace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49" name="TextovéPole 9"/>
          <p:cNvSpPr/>
          <p:nvPr/>
        </p:nvSpPr>
        <p:spPr>
          <a:xfrm>
            <a:off x="386280" y="1159560"/>
            <a:ext cx="9615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Činnost, která za specifikovaných podmínek v prvním kroku stanoví vztah mezi hodnotami veličiny s nejistotami měření poskytnutými etalony (standardy) a odpovídajícími indikacemi s přidruženými nejistotami měření a ve druhém kroku použije tyto informace ke stanovení vztahu pro získání výsledku měření z indikace.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50" name="TextovéPole 11"/>
          <p:cNvSpPr/>
          <p:nvPr/>
        </p:nvSpPr>
        <p:spPr>
          <a:xfrm>
            <a:off x="387000" y="2359800"/>
            <a:ext cx="9305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TNI 01 0115:2009. Mezinárodní metrologický slovník - Základní a všeobecné pojmy a přidružené termíny (VIM).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51" name="TextovéPole 30"/>
          <p:cNvSpPr/>
          <p:nvPr/>
        </p:nvSpPr>
        <p:spPr>
          <a:xfrm>
            <a:off x="931320" y="3578760"/>
            <a:ext cx="7866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Kalibrační funkce určuje vztah mezi signálem přístroje a analytu ve vzorku.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52" name="TextovéPole 32"/>
          <p:cNvSpPr/>
          <p:nvPr/>
        </p:nvSpPr>
        <p:spPr>
          <a:xfrm>
            <a:off x="931320" y="3052440"/>
            <a:ext cx="8390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Kalibrováním zajistíme návaznost mezi standardem a měřeným analytem.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Kvalitní infrastruktura návaznosti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Metrologie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Standardizace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Akreditace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Vyhodnocení konformity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Dohled nad IVD trhem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99" name="Obrázek 4" descr=""/>
          <p:cNvPicPr/>
          <p:nvPr/>
        </p:nvPicPr>
        <p:blipFill>
          <a:blip r:embed="rId1"/>
          <a:srcRect l="0" t="8415" r="0" b="18555"/>
          <a:stretch/>
        </p:blipFill>
        <p:spPr>
          <a:xfrm>
            <a:off x="5400000" y="1326600"/>
            <a:ext cx="4590000" cy="335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Návaznost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8133840" cy="40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Definice SI jednotky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Certifikovaná hodnota referenčního materiálu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Výsledek referenčního měřícího systému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Hodnota přiřazená mezinárodnímu kalibrátoru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Hodnoty přiřazené mezinárodním harmonizačním protokolem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02" name="Volný tvar: obrazec 2"/>
          <p:cNvSpPr/>
          <p:nvPr/>
        </p:nvSpPr>
        <p:spPr>
          <a:xfrm>
            <a:off x="9000000" y="1260000"/>
            <a:ext cx="717840" cy="395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Kalibrační funkce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04" name="Obrázek 13" descr=""/>
          <p:cNvPicPr/>
          <p:nvPr/>
        </p:nvPicPr>
        <p:blipFill>
          <a:blip r:embed="rId1"/>
          <a:srcRect l="0" t="0" r="4600" b="0"/>
          <a:stretch/>
        </p:blipFill>
        <p:spPr>
          <a:xfrm>
            <a:off x="1080000" y="1172160"/>
            <a:ext cx="6773040" cy="4259160"/>
          </a:xfrm>
          <a:prstGeom prst="rect">
            <a:avLst/>
          </a:prstGeom>
          <a:ln w="0">
            <a:noFill/>
          </a:ln>
        </p:spPr>
      </p:pic>
      <p:sp>
        <p:nvSpPr>
          <p:cNvPr id="305" name="Obdélník 22"/>
          <p:cNvSpPr/>
          <p:nvPr/>
        </p:nvSpPr>
        <p:spPr>
          <a:xfrm>
            <a:off x="6264720" y="5186160"/>
            <a:ext cx="2599200" cy="3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"/>
          <p:cNvSpPr/>
          <p:nvPr/>
        </p:nvSpPr>
        <p:spPr>
          <a:xfrm>
            <a:off x="2160000" y="2520000"/>
            <a:ext cx="5694480" cy="360"/>
          </a:xfrm>
          <a:prstGeom prst="line">
            <a:avLst/>
          </a:prstGeom>
          <a:ln w="0">
            <a:solidFill>
              <a:srgbClr val="3faf4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"/>
          <p:cNvSpPr/>
          <p:nvPr/>
        </p:nvSpPr>
        <p:spPr>
          <a:xfrm>
            <a:off x="2118960" y="2160000"/>
            <a:ext cx="29196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Funkční kapacita detektoru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159120" y="89280"/>
            <a:ext cx="4699440" cy="5489280"/>
          </a:xfrm>
          <a:prstGeom prst="rect">
            <a:avLst/>
          </a:prstGeom>
          <a:ln w="0">
            <a:noFill/>
          </a:ln>
        </p:spPr>
      </p:pic>
      <p:sp>
        <p:nvSpPr>
          <p:cNvPr id="309" name=""/>
          <p:cNvSpPr/>
          <p:nvPr/>
        </p:nvSpPr>
        <p:spPr>
          <a:xfrm>
            <a:off x="3240000" y="360000"/>
            <a:ext cx="1798560" cy="5385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0" name="" descr=""/>
          <p:cNvPicPr/>
          <p:nvPr/>
        </p:nvPicPr>
        <p:blipFill>
          <a:blip r:embed="rId2"/>
          <a:stretch/>
        </p:blipFill>
        <p:spPr>
          <a:xfrm>
            <a:off x="5116680" y="2550600"/>
            <a:ext cx="4781880" cy="3027960"/>
          </a:xfrm>
          <a:prstGeom prst="rect">
            <a:avLst/>
          </a:prstGeom>
          <a:ln w="0">
            <a:noFill/>
          </a:ln>
        </p:spPr>
      </p:pic>
      <p:pic>
        <p:nvPicPr>
          <p:cNvPr id="311" name="" descr=""/>
          <p:cNvPicPr/>
          <p:nvPr/>
        </p:nvPicPr>
        <p:blipFill>
          <a:blip r:embed="rId3"/>
          <a:stretch/>
        </p:blipFill>
        <p:spPr>
          <a:xfrm>
            <a:off x="3200760" y="1169280"/>
            <a:ext cx="3817800" cy="426960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3"/>
          <p:cNvSpPr/>
          <p:nvPr/>
        </p:nvSpPr>
        <p:spPr>
          <a:xfrm>
            <a:off x="2484360" y="180000"/>
            <a:ext cx="633420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Horwitzova křivka (vztah)</a:t>
            </a:r>
            <a:endParaRPr b="0" lang="cs-CZ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Kalibrační funkce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14" name="TextovéPole 3"/>
          <p:cNvSpPr/>
          <p:nvPr/>
        </p:nvSpPr>
        <p:spPr>
          <a:xfrm>
            <a:off x="436680" y="1128240"/>
            <a:ext cx="421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Lineární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15" name="TextovéPole 5"/>
          <p:cNvSpPr/>
          <p:nvPr/>
        </p:nvSpPr>
        <p:spPr>
          <a:xfrm>
            <a:off x="436680" y="1428120"/>
            <a:ext cx="421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Nelineární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316" name="Obrázek 7" descr=""/>
          <p:cNvPicPr/>
          <p:nvPr/>
        </p:nvPicPr>
        <p:blipFill>
          <a:blip r:embed="rId1"/>
          <a:stretch/>
        </p:blipFill>
        <p:spPr>
          <a:xfrm>
            <a:off x="0" y="2103120"/>
            <a:ext cx="5166000" cy="3232080"/>
          </a:xfrm>
          <a:prstGeom prst="rect">
            <a:avLst/>
          </a:prstGeom>
          <a:ln w="0">
            <a:noFill/>
          </a:ln>
        </p:spPr>
      </p:pic>
      <p:pic>
        <p:nvPicPr>
          <p:cNvPr id="317" name="Obrázek 9" descr=""/>
          <p:cNvPicPr/>
          <p:nvPr/>
        </p:nvPicPr>
        <p:blipFill>
          <a:blip r:embed="rId2"/>
          <a:srcRect l="13694" t="28773" r="20338" b="8150"/>
          <a:stretch/>
        </p:blipFill>
        <p:spPr>
          <a:xfrm>
            <a:off x="4766760" y="1936440"/>
            <a:ext cx="5166000" cy="3704400"/>
          </a:xfrm>
          <a:prstGeom prst="rect">
            <a:avLst/>
          </a:prstGeom>
          <a:ln w="0">
            <a:noFill/>
          </a:ln>
        </p:spPr>
      </p:pic>
      <p:sp>
        <p:nvSpPr>
          <p:cNvPr id="318" name="TextovéPole 11"/>
          <p:cNvSpPr/>
          <p:nvPr/>
        </p:nvSpPr>
        <p:spPr>
          <a:xfrm>
            <a:off x="5578200" y="433800"/>
            <a:ext cx="3743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spline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logit-log-1, logit-log-2, logit-log-3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RCM2T2 exponenciální funkce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kvadratický model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kubický model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1260000" y="360"/>
            <a:ext cx="70336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1620000" y="360"/>
            <a:ext cx="712404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Provedení kalibrace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468000" y="10314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  <a:ea typeface="DejaVu Sans"/>
              </a:rPr>
              <a:t>Jednobodová</a:t>
            </a:r>
            <a:endParaRPr b="0" lang="cs-CZ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  <a:ea typeface="DejaVu Sans"/>
              </a:rPr>
              <a:t>Dvoubodová (bracketing)</a:t>
            </a:r>
            <a:endParaRPr b="0" lang="cs-CZ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  <a:ea typeface="DejaVu Sans"/>
              </a:rPr>
              <a:t>Vícebodová kalibrace</a:t>
            </a:r>
            <a:endParaRPr b="0" lang="cs-CZ" sz="2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ff0000"/>
                </a:solidFill>
                <a:latin typeface="Arial"/>
                <a:ea typeface="DejaVu Sans"/>
              </a:rPr>
              <a:t>Metoda standardních přídavků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Referenční hodnoty výsledků – biologický referenční interval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04000" y="1362600"/>
            <a:ext cx="9574920" cy="425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Lze je získat analýzou zdravé populace, musí být dobře definovaní a v dostatečném počtu (n &gt; 120) - přímý způsob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Těžením dat“ z nemocničních databází po vyloučení nevhodných jedinců (s chorobou) – nepřímý způsob – v současnosti není doporučený CLSI EP28-A3c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Statistické rozlišení rozdílů mezi skupinami – muži, ženy, dospělí, děti….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  <a:ea typeface="DejaVu Sans"/>
              </a:rPr>
              <a:t>Biologická variabilita, geografická lokalita, kulturní zvyklosti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Obvykle 95% rozpětí (horní a dolní 2,5 % se vyloučí)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  <a:ea typeface="DejaVu Sans"/>
              </a:rPr>
              <a:t>Může záviset na použité analytické metodice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1754640" y="264600"/>
            <a:ext cx="6643440" cy="495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540000" y="130680"/>
            <a:ext cx="9067680" cy="5447880"/>
          </a:xfrm>
          <a:prstGeom prst="rect">
            <a:avLst/>
          </a:prstGeom>
          <a:ln w="0">
            <a:noFill/>
          </a:ln>
        </p:spPr>
      </p:pic>
      <p:sp>
        <p:nvSpPr>
          <p:cNvPr id="254" name=""/>
          <p:cNvSpPr/>
          <p:nvPr/>
        </p:nvSpPr>
        <p:spPr>
          <a:xfrm>
            <a:off x="3240000" y="360000"/>
            <a:ext cx="30348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Demmingova regrese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Biologický referenční interval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79920" y="1073520"/>
            <a:ext cx="7479360" cy="4596120"/>
          </a:xfrm>
          <a:prstGeom prst="rect">
            <a:avLst/>
          </a:prstGeom>
          <a:ln w="0">
            <a:noFill/>
          </a:ln>
        </p:spPr>
      </p:pic>
      <p:sp>
        <p:nvSpPr>
          <p:cNvPr id="328" name=""/>
          <p:cNvSpPr/>
          <p:nvPr/>
        </p:nvSpPr>
        <p:spPr>
          <a:xfrm>
            <a:off x="7701120" y="2880000"/>
            <a:ext cx="2378520" cy="23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Sikaris KA. Physiology and its importance for reference intervals. Clin Biochem Rev. 2014 Feb;35(1):3-14. PMID: 24659833; PMCID: PMC3961997.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Biologický referenční interval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0" y="1099440"/>
            <a:ext cx="7558920" cy="4570200"/>
          </a:xfrm>
          <a:prstGeom prst="rect">
            <a:avLst/>
          </a:prstGeom>
          <a:ln w="0">
            <a:noFill/>
          </a:ln>
        </p:spPr>
      </p:pic>
      <p:sp>
        <p:nvSpPr>
          <p:cNvPr id="331" name=""/>
          <p:cNvSpPr/>
          <p:nvPr/>
        </p:nvSpPr>
        <p:spPr>
          <a:xfrm>
            <a:off x="7701840" y="3006720"/>
            <a:ext cx="2378520" cy="23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Sikaris KA. Physiology and its importance for reference intervals. Clin Biochem Rev. 2014 Feb;35(1):3-14. PMID: 24659833; PMCID: PMC3961997.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Biologický referenční interval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0" y="1171800"/>
            <a:ext cx="5016600" cy="308484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4860000" y="900000"/>
            <a:ext cx="5163120" cy="3062880"/>
          </a:xfrm>
          <a:prstGeom prst="rect">
            <a:avLst/>
          </a:prstGeom>
          <a:ln w="0">
            <a:noFill/>
          </a:ln>
        </p:spPr>
      </p:pic>
      <p:pic>
        <p:nvPicPr>
          <p:cNvPr id="335" name="" descr=""/>
          <p:cNvPicPr/>
          <p:nvPr/>
        </p:nvPicPr>
        <p:blipFill>
          <a:blip r:embed="rId3"/>
          <a:stretch/>
        </p:blipFill>
        <p:spPr>
          <a:xfrm>
            <a:off x="5211360" y="4039200"/>
            <a:ext cx="4868280" cy="319320"/>
          </a:xfrm>
          <a:prstGeom prst="rect">
            <a:avLst/>
          </a:prstGeom>
          <a:ln w="0">
            <a:noFill/>
          </a:ln>
        </p:spPr>
      </p:pic>
      <p:sp>
        <p:nvSpPr>
          <p:cNvPr id="336" name=""/>
          <p:cNvSpPr/>
          <p:nvPr/>
        </p:nvSpPr>
        <p:spPr>
          <a:xfrm>
            <a:off x="180000" y="5040000"/>
            <a:ext cx="993852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Sikaris KA. Physiology and its importance for reference intervals. Clin Biochem Rev. 2014 Feb;35(1):3-14. PMID: 24659833; PMCID: PMC3961997.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Biologický referenční interval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Nemá příliš smysl tam, kde je inter-individuální variabilita větší než intra-individuální variabilita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CV</a:t>
            </a:r>
            <a:r>
              <a:rPr b="0" lang="cs-CZ" sz="32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/ CV</a:t>
            </a:r>
            <a:r>
              <a:rPr b="0" lang="cs-CZ" sz="32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G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&lt; 0,6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Poměr lze někdy zvýšit 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členěním na 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podskupiny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339" name="" descr=""/>
          <p:cNvPicPr/>
          <p:nvPr/>
        </p:nvPicPr>
        <p:blipFill>
          <a:blip r:embed="rId1"/>
          <a:stretch/>
        </p:blipFill>
        <p:spPr>
          <a:xfrm>
            <a:off x="5433120" y="2160000"/>
            <a:ext cx="4584960" cy="34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/>
          </p:nvPr>
        </p:nvSpPr>
        <p:spPr>
          <a:xfrm>
            <a:off x="504000" y="1326960"/>
            <a:ext cx="906984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341" name="Obrázek 2" descr=""/>
          <p:cNvPicPr/>
          <p:nvPr/>
        </p:nvPicPr>
        <p:blipFill>
          <a:blip r:embed="rId1"/>
          <a:stretch/>
        </p:blipFill>
        <p:spPr>
          <a:xfrm>
            <a:off x="144000" y="972000"/>
            <a:ext cx="9790200" cy="404892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4"/>
          <p:cNvSpPr/>
          <p:nvPr/>
        </p:nvSpPr>
        <p:spPr>
          <a:xfrm>
            <a:off x="504360" y="226080"/>
            <a:ext cx="906948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Cut-off / Diskriminační hodnota</a:t>
            </a:r>
            <a:endParaRPr b="0" lang="cs-CZ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-46080"/>
            <a:ext cx="906984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latin typeface="Arial"/>
              </a:rPr>
              <a:t>Diagnostická efektivita analýzy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-432000" y="720000"/>
            <a:ext cx="10798200" cy="25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cs-CZ" sz="2800" spc="-1" strike="noStrike">
                <a:latin typeface="Arial"/>
                <a:ea typeface="DejaVu Sans"/>
              </a:rPr>
              <a:t>Senzitivita metody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latin typeface="Arial"/>
                <a:ea typeface="DejaVu Sans"/>
              </a:rPr>
              <a:t>Schopnost měřícího postupu zachytit i malé množství analytu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cs-CZ" sz="2800" spc="-1" strike="noStrike">
                <a:latin typeface="Arial"/>
                <a:ea typeface="DejaVu Sans"/>
              </a:rPr>
              <a:t>Ceněna obzvlášť u screeningových testů pro včasný záchyt onemocnění a onemocnění kde by byl pacient bez intervence značně poškozen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345" name="Obrázek 3" descr=""/>
          <p:cNvPicPr/>
          <p:nvPr/>
        </p:nvPicPr>
        <p:blipFill>
          <a:blip r:embed="rId1"/>
          <a:stretch/>
        </p:blipFill>
        <p:spPr>
          <a:xfrm>
            <a:off x="30240" y="3618360"/>
            <a:ext cx="10077840" cy="2095200"/>
          </a:xfrm>
          <a:prstGeom prst="rect">
            <a:avLst/>
          </a:prstGeom>
          <a:ln w="0">
            <a:noFill/>
          </a:ln>
        </p:spPr>
      </p:pic>
      <p:pic>
        <p:nvPicPr>
          <p:cNvPr id="346" name="Obrázek 11" descr=""/>
          <p:cNvPicPr/>
          <p:nvPr/>
        </p:nvPicPr>
        <p:blipFill>
          <a:blip r:embed="rId2"/>
          <a:stretch/>
        </p:blipFill>
        <p:spPr>
          <a:xfrm>
            <a:off x="1260000" y="1746720"/>
            <a:ext cx="8026200" cy="59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6984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latin typeface="Arial"/>
              </a:rPr>
              <a:t>Diagnostická efektivita analýzy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-360000" y="762120"/>
            <a:ext cx="10511280" cy="10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540000">
              <a:lnSpc>
                <a:spcPct val="100000"/>
              </a:lnSpc>
              <a:spcAft>
                <a:spcPts val="1134"/>
              </a:spcAft>
              <a:buNone/>
              <a:tabLst>
                <a:tab algn="l" pos="0"/>
              </a:tabLst>
            </a:pPr>
            <a:r>
              <a:rPr b="1" lang="cs-CZ" sz="2800" spc="-1" strike="noStrike">
                <a:latin typeface="Arial"/>
                <a:ea typeface="DejaVu Sans"/>
              </a:rPr>
              <a:t>Specificita metody</a:t>
            </a: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cs-CZ" sz="2800" spc="-1" strike="noStrike">
                <a:latin typeface="Arial"/>
                <a:ea typeface="DejaVu Sans"/>
              </a:rPr>
              <a:t>Schopnost měřícího postupu detekovat pouze cílený analyt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cs-CZ" sz="2800" spc="-1" strike="noStrike">
                <a:latin typeface="Arial"/>
                <a:ea typeface="DejaVu Sans"/>
              </a:rPr>
              <a:t>Ceněna obzvlášť u testů pro stanovení konečné diagnózy a závažných onemocnění (intervence značně poškozuje pacienta)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349" name="Obrázek 6" descr=""/>
          <p:cNvPicPr/>
          <p:nvPr/>
        </p:nvPicPr>
        <p:blipFill>
          <a:blip r:embed="rId1"/>
          <a:stretch/>
        </p:blipFill>
        <p:spPr>
          <a:xfrm>
            <a:off x="720000" y="1800000"/>
            <a:ext cx="7984440" cy="539280"/>
          </a:xfrm>
          <a:prstGeom prst="rect">
            <a:avLst/>
          </a:prstGeom>
          <a:ln w="0">
            <a:noFill/>
          </a:ln>
        </p:spPr>
      </p:pic>
      <p:pic>
        <p:nvPicPr>
          <p:cNvPr id="350" name="Obrázek 10" descr=""/>
          <p:cNvPicPr/>
          <p:nvPr/>
        </p:nvPicPr>
        <p:blipFill>
          <a:blip r:embed="rId2"/>
          <a:stretch/>
        </p:blipFill>
        <p:spPr>
          <a:xfrm>
            <a:off x="30240" y="3618360"/>
            <a:ext cx="10077840" cy="209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03640" y="-297360"/>
            <a:ext cx="9069840" cy="140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latin typeface="Arial"/>
              </a:rPr>
              <a:t>ROC křivka</a:t>
            </a:r>
            <a:br>
              <a:rPr sz="4400"/>
            </a:br>
            <a:r>
              <a:rPr b="0" lang="cs-CZ" sz="1600" spc="-1" strike="noStrike">
                <a:latin typeface="Arial"/>
              </a:rPr>
              <a:t>(Receiver operating characteristic plot)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352" name="Obrázek 12" descr=""/>
          <p:cNvPicPr/>
          <p:nvPr/>
        </p:nvPicPr>
        <p:blipFill>
          <a:blip r:embed="rId1"/>
          <a:srcRect l="0" t="8483" r="3732" b="0"/>
          <a:stretch/>
        </p:blipFill>
        <p:spPr>
          <a:xfrm>
            <a:off x="3561480" y="1260000"/>
            <a:ext cx="6512760" cy="3963600"/>
          </a:xfrm>
          <a:prstGeom prst="rect">
            <a:avLst/>
          </a:prstGeom>
          <a:ln w="0">
            <a:noFill/>
          </a:ln>
        </p:spPr>
      </p:pic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14040" y="720000"/>
            <a:ext cx="3585240" cy="434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  <a:ea typeface="DejaVu Sans"/>
              </a:rPr>
              <a:t>Grafické vyhodnocení diskriminačních schopností testu.</a:t>
            </a:r>
            <a:endParaRPr b="0" lang="cs-CZ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  <a:ea typeface="DejaVu Sans"/>
              </a:rPr>
              <a:t>Sestrojuje se vynesením hodnot klinické citlivosti (osa y) proti hodnotám klinické nespecifičnosti (osa x) pro všechny rozhodovací úrovně. 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Obrázek 14" descr=""/>
          <p:cNvPicPr/>
          <p:nvPr/>
        </p:nvPicPr>
        <p:blipFill>
          <a:blip r:embed="rId1"/>
          <a:stretch/>
        </p:blipFill>
        <p:spPr>
          <a:xfrm>
            <a:off x="0" y="735840"/>
            <a:ext cx="6240240" cy="3995640"/>
          </a:xfrm>
          <a:prstGeom prst="rect">
            <a:avLst/>
          </a:prstGeom>
          <a:ln w="0">
            <a:noFill/>
          </a:ln>
        </p:spPr>
      </p:pic>
      <p:pic>
        <p:nvPicPr>
          <p:cNvPr id="355" name="Obrázek 15" descr=""/>
          <p:cNvPicPr/>
          <p:nvPr/>
        </p:nvPicPr>
        <p:blipFill>
          <a:blip r:embed="rId2"/>
          <a:srcRect l="12082" t="-927" r="31412" b="927"/>
          <a:stretch/>
        </p:blipFill>
        <p:spPr>
          <a:xfrm>
            <a:off x="6208920" y="735840"/>
            <a:ext cx="3870000" cy="2833920"/>
          </a:xfrm>
          <a:prstGeom prst="rect">
            <a:avLst/>
          </a:prstGeom>
          <a:ln w="0">
            <a:noFill/>
          </a:ln>
        </p:spPr>
      </p:pic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3640" y="-81360"/>
            <a:ext cx="906984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latin typeface="Arial"/>
              </a:rPr>
              <a:t>ROC křivka</a:t>
            </a:r>
            <a:br>
              <a:rPr sz="4400"/>
            </a:br>
            <a:r>
              <a:rPr b="0" lang="cs-CZ" sz="1600" spc="-1" strike="noStrike">
                <a:latin typeface="Arial"/>
              </a:rPr>
              <a:t>(Receiver operating characteristic plot)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57" name="Obdélník 3"/>
          <p:cNvSpPr/>
          <p:nvPr/>
        </p:nvSpPr>
        <p:spPr>
          <a:xfrm>
            <a:off x="17280" y="4732200"/>
            <a:ext cx="1006272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citlivosti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specifičnosti, pozitivní a negativní prediktivní hodnot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y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a klinick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á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věrohodnost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58" name="Obdélník 4"/>
          <p:cNvSpPr/>
          <p:nvPr/>
        </p:nvSpPr>
        <p:spPr>
          <a:xfrm>
            <a:off x="6336360" y="3596760"/>
            <a:ext cx="3742200" cy="12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AUC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k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vantifikuje diagnostickou správnost zkoušky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28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Výsledky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>
              <a:lnSpc>
                <a:spcPct val="90000"/>
              </a:lnSpc>
              <a:spcAft>
                <a:spcPts val="1414"/>
              </a:spcAft>
              <a:buNone/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Kvalitativní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charakteristika vlastnosti – negativní/pozitivní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None/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Kvantitativní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hodnota vlastnosti –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1200 kopii/ml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Kde vzít etalon / standard?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540000" y="1260000"/>
            <a:ext cx="3066120" cy="3324240"/>
          </a:xfrm>
          <a:prstGeom prst="rect">
            <a:avLst/>
          </a:prstGeom>
          <a:ln w="0">
            <a:noFill/>
          </a:ln>
        </p:spPr>
      </p:pic>
      <p:sp>
        <p:nvSpPr>
          <p:cNvPr id="257" name=""/>
          <p:cNvSpPr/>
          <p:nvPr/>
        </p:nvSpPr>
        <p:spPr>
          <a:xfrm>
            <a:off x="4320000" y="3762000"/>
            <a:ext cx="3778200" cy="191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ISO 15193:2009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ISO 15194:2009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ISO 17511:2020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4680000" y="968760"/>
            <a:ext cx="3778560" cy="28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28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Výsledky - škály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Nominální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konkrétní příslušnost ke kategorii – reaktivní/nereaktivní; pozitivní/negativní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Ordinální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pořadová – Hb v moči - 0, +++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Intervalová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Ery v moči 50-200/ul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Poměrová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elfo bílkovin [„0,00-1,00“], %; HbA</a:t>
            </a:r>
            <a:r>
              <a:rPr b="0" lang="cs-CZ" sz="32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1c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- %, „mmol/mol“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Jednotky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Obrázek 16" descr=""/>
          <p:cNvPicPr/>
          <p:nvPr/>
        </p:nvPicPr>
        <p:blipFill>
          <a:blip r:embed="rId1"/>
          <a:stretch/>
        </p:blipFill>
        <p:spPr>
          <a:xfrm>
            <a:off x="2758320" y="102240"/>
            <a:ext cx="7252560" cy="1002240"/>
          </a:xfrm>
          <a:prstGeom prst="rect">
            <a:avLst/>
          </a:prstGeom>
          <a:ln w="0">
            <a:noFill/>
          </a:ln>
        </p:spPr>
      </p:pic>
      <p:sp>
        <p:nvSpPr>
          <p:cNvPr id="365" name="Zástupný symbol pro text 3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% nemají být používány pro výsledky (pouze nejistoty CV% apod.) – místo toho bezrozměrné j. 0,00-1,00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Léky v hmotnostní koncentraci, vyjma methotrexátu, Li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Pb při intoxikaci také v hmotnostní koncentraci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Jednotky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Obrázek 17" descr=""/>
          <p:cNvPicPr/>
          <p:nvPr/>
        </p:nvPicPr>
        <p:blipFill>
          <a:blip r:embed="rId1"/>
          <a:stretch/>
        </p:blipFill>
        <p:spPr>
          <a:xfrm>
            <a:off x="2758320" y="102240"/>
            <a:ext cx="7252560" cy="1002240"/>
          </a:xfrm>
          <a:prstGeom prst="rect">
            <a:avLst/>
          </a:prstGeom>
          <a:ln w="0">
            <a:noFill/>
          </a:ln>
        </p:spPr>
      </p:pic>
      <p:sp>
        <p:nvSpPr>
          <p:cNvPr id="368" name="Zástupný symbol pro text 4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Nepoužívat prefixi u jednotek ve jmenovateli – tzn. místo ng/mL používat ug/L; vyjma kg (základní SI jednotka)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 označení litru lze používat l i L (u L ale nehrozí záměna s 1)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Jednotky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0" name="Obrázek 18" descr=""/>
          <p:cNvPicPr/>
          <p:nvPr/>
        </p:nvPicPr>
        <p:blipFill>
          <a:blip r:embed="rId1"/>
          <a:stretch/>
        </p:blipFill>
        <p:spPr>
          <a:xfrm>
            <a:off x="2758320" y="102240"/>
            <a:ext cx="7252560" cy="1002240"/>
          </a:xfrm>
          <a:prstGeom prst="rect">
            <a:avLst/>
          </a:prstGeom>
          <a:ln w="0">
            <a:noFill/>
          </a:ln>
        </p:spPr>
      </p:pic>
      <p:pic>
        <p:nvPicPr>
          <p:cNvPr id="371" name="Obrázek 19" descr=""/>
          <p:cNvPicPr/>
          <p:nvPr/>
        </p:nvPicPr>
        <p:blipFill>
          <a:blip r:embed="rId2"/>
          <a:srcRect l="0" t="0" r="0" b="21672"/>
          <a:stretch/>
        </p:blipFill>
        <p:spPr>
          <a:xfrm>
            <a:off x="888120" y="1176840"/>
            <a:ext cx="2934000" cy="4441320"/>
          </a:xfrm>
          <a:prstGeom prst="rect">
            <a:avLst/>
          </a:prstGeom>
          <a:ln w="0">
            <a:noFill/>
          </a:ln>
        </p:spPr>
      </p:pic>
      <p:pic>
        <p:nvPicPr>
          <p:cNvPr id="372" name="Obrázek 20" descr=""/>
          <p:cNvPicPr/>
          <p:nvPr/>
        </p:nvPicPr>
        <p:blipFill>
          <a:blip r:embed="rId3"/>
          <a:srcRect l="0" t="2586" r="0" b="62290"/>
          <a:stretch/>
        </p:blipFill>
        <p:spPr>
          <a:xfrm>
            <a:off x="3764880" y="2616840"/>
            <a:ext cx="2934000" cy="3000960"/>
          </a:xfrm>
          <a:prstGeom prst="rect">
            <a:avLst/>
          </a:prstGeom>
          <a:ln w="0">
            <a:noFill/>
          </a:ln>
        </p:spPr>
      </p:pic>
      <p:pic>
        <p:nvPicPr>
          <p:cNvPr id="373" name="Obrázek 21" descr=""/>
          <p:cNvPicPr/>
          <p:nvPr/>
        </p:nvPicPr>
        <p:blipFill>
          <a:blip r:embed="rId4"/>
          <a:srcRect l="0" t="0" r="0" b="96030"/>
          <a:stretch/>
        </p:blipFill>
        <p:spPr>
          <a:xfrm>
            <a:off x="3764880" y="1172520"/>
            <a:ext cx="2934000" cy="224640"/>
          </a:xfrm>
          <a:prstGeom prst="rect">
            <a:avLst/>
          </a:prstGeom>
          <a:ln w="0">
            <a:noFill/>
          </a:ln>
        </p:spPr>
      </p:pic>
      <p:pic>
        <p:nvPicPr>
          <p:cNvPr id="374" name="Obrázek 22" descr=""/>
          <p:cNvPicPr/>
          <p:nvPr/>
        </p:nvPicPr>
        <p:blipFill>
          <a:blip r:embed="rId5"/>
          <a:srcRect l="0" t="78255" r="0" b="0"/>
          <a:stretch/>
        </p:blipFill>
        <p:spPr>
          <a:xfrm>
            <a:off x="3764880" y="1397520"/>
            <a:ext cx="2934000" cy="1232640"/>
          </a:xfrm>
          <a:prstGeom prst="rect">
            <a:avLst/>
          </a:prstGeom>
          <a:ln w="0">
            <a:noFill/>
          </a:ln>
        </p:spPr>
      </p:pic>
      <p:pic>
        <p:nvPicPr>
          <p:cNvPr id="375" name="Obrázek 23" descr=""/>
          <p:cNvPicPr/>
          <p:nvPr/>
        </p:nvPicPr>
        <p:blipFill>
          <a:blip r:embed="rId6"/>
          <a:srcRect l="0" t="0" r="0" b="97351"/>
          <a:stretch/>
        </p:blipFill>
        <p:spPr>
          <a:xfrm>
            <a:off x="6641280" y="1172520"/>
            <a:ext cx="2934000" cy="224640"/>
          </a:xfrm>
          <a:prstGeom prst="rect">
            <a:avLst/>
          </a:prstGeom>
          <a:ln w="0">
            <a:noFill/>
          </a:ln>
        </p:spPr>
      </p:pic>
      <p:pic>
        <p:nvPicPr>
          <p:cNvPr id="376" name="Obrázek 24" descr=""/>
          <p:cNvPicPr/>
          <p:nvPr/>
        </p:nvPicPr>
        <p:blipFill>
          <a:blip r:embed="rId7"/>
          <a:srcRect l="0" t="37782" r="0" b="12681"/>
          <a:stretch/>
        </p:blipFill>
        <p:spPr>
          <a:xfrm>
            <a:off x="6641280" y="1385280"/>
            <a:ext cx="2934000" cy="423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Jednotky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Obrázek 25" descr=""/>
          <p:cNvPicPr/>
          <p:nvPr/>
        </p:nvPicPr>
        <p:blipFill>
          <a:blip r:embed="rId1"/>
          <a:stretch/>
        </p:blipFill>
        <p:spPr>
          <a:xfrm>
            <a:off x="2758320" y="102240"/>
            <a:ext cx="7252560" cy="1002240"/>
          </a:xfrm>
          <a:prstGeom prst="rect">
            <a:avLst/>
          </a:prstGeom>
          <a:ln w="0">
            <a:noFill/>
          </a:ln>
        </p:spPr>
      </p:pic>
      <p:pic>
        <p:nvPicPr>
          <p:cNvPr id="379" name="Obrázek 26" descr=""/>
          <p:cNvPicPr/>
          <p:nvPr/>
        </p:nvPicPr>
        <p:blipFill>
          <a:blip r:embed="rId2"/>
          <a:srcRect l="0" t="0" r="0" b="97780"/>
          <a:stretch/>
        </p:blipFill>
        <p:spPr>
          <a:xfrm>
            <a:off x="2462760" y="1107720"/>
            <a:ext cx="2934000" cy="188280"/>
          </a:xfrm>
          <a:prstGeom prst="rect">
            <a:avLst/>
          </a:prstGeom>
          <a:ln w="0">
            <a:noFill/>
          </a:ln>
        </p:spPr>
      </p:pic>
      <p:pic>
        <p:nvPicPr>
          <p:cNvPr id="380" name="Obrázek 27" descr=""/>
          <p:cNvPicPr/>
          <p:nvPr/>
        </p:nvPicPr>
        <p:blipFill>
          <a:blip r:embed="rId3"/>
          <a:srcRect l="0" t="3180" r="0" b="45013"/>
          <a:stretch/>
        </p:blipFill>
        <p:spPr>
          <a:xfrm>
            <a:off x="2462760" y="2502000"/>
            <a:ext cx="2930400" cy="3068640"/>
          </a:xfrm>
          <a:prstGeom prst="rect">
            <a:avLst/>
          </a:prstGeom>
          <a:ln w="0">
            <a:noFill/>
          </a:ln>
        </p:spPr>
      </p:pic>
      <p:pic>
        <p:nvPicPr>
          <p:cNvPr id="381" name="Obrázek 28" descr=""/>
          <p:cNvPicPr/>
          <p:nvPr/>
        </p:nvPicPr>
        <p:blipFill>
          <a:blip r:embed="rId4"/>
          <a:srcRect l="0" t="85194" r="0" b="0"/>
          <a:stretch/>
        </p:blipFill>
        <p:spPr>
          <a:xfrm>
            <a:off x="2462760" y="1296360"/>
            <a:ext cx="2934000" cy="1264320"/>
          </a:xfrm>
          <a:prstGeom prst="rect">
            <a:avLst/>
          </a:prstGeom>
          <a:ln w="0">
            <a:noFill/>
          </a:ln>
        </p:spPr>
      </p:pic>
      <p:pic>
        <p:nvPicPr>
          <p:cNvPr id="382" name="Obrázek 29" descr=""/>
          <p:cNvPicPr/>
          <p:nvPr/>
        </p:nvPicPr>
        <p:blipFill>
          <a:blip r:embed="rId5"/>
          <a:srcRect l="0" t="0" r="0" b="96820"/>
          <a:stretch/>
        </p:blipFill>
        <p:spPr>
          <a:xfrm>
            <a:off x="5393520" y="1107720"/>
            <a:ext cx="2934000" cy="188280"/>
          </a:xfrm>
          <a:prstGeom prst="rect">
            <a:avLst/>
          </a:prstGeom>
          <a:ln w="0">
            <a:noFill/>
          </a:ln>
        </p:spPr>
      </p:pic>
      <p:pic>
        <p:nvPicPr>
          <p:cNvPr id="383" name="Obrázek 30" descr=""/>
          <p:cNvPicPr/>
          <p:nvPr/>
        </p:nvPicPr>
        <p:blipFill>
          <a:blip r:embed="rId6"/>
          <a:srcRect l="0" t="55172" r="0" b="0"/>
          <a:stretch/>
        </p:blipFill>
        <p:spPr>
          <a:xfrm>
            <a:off x="5393520" y="1296360"/>
            <a:ext cx="2934000" cy="265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6948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Děkuji za pozornost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200" cy="944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391320" y="-4320"/>
            <a:ext cx="92833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Standardizace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262" name="Obrázek 1" descr=""/>
          <p:cNvPicPr/>
          <p:nvPr/>
        </p:nvPicPr>
        <p:blipFill>
          <a:blip r:embed="rId1"/>
          <a:stretch/>
        </p:blipFill>
        <p:spPr>
          <a:xfrm>
            <a:off x="756000" y="933480"/>
            <a:ext cx="8817480" cy="473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latin typeface="Arial"/>
              </a:rPr>
              <a:t>Standardizace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cs-CZ" sz="3200" spc="-1" strike="noStrike">
                <a:latin typeface="Arial"/>
              </a:rPr>
              <a:t>Ekvivalence výsledků měření skrze metrologickou návaznost, referenční systém a kalibrační hierarchii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Nelze uplatnit u metod, kde neexistují referenční materiály a referenční metody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Dle JCTLM standardizováno zhruba 110 analytů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-9720" y="0"/>
            <a:ext cx="10067040" cy="56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55800" y="-9360"/>
            <a:ext cx="1007748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Application>LibreOffice/7.3.7.2$Windows_X86_64 LibreOffice_project/e114eadc50a9ff8d8c8a0567d6da8f454beeb84f</Application>
  <AppVersion>15.0000</AppVersion>
  <Words>626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2022-12-05T09:01:28Z</dcterms:created>
  <dc:creator>FNUSAUSER1</dc:creator>
  <dc:description/>
  <dc:language>cs-CZ</dc:language>
  <cp:lastModifiedBy/>
  <dcterms:modified xsi:type="dcterms:W3CDTF">2024-02-12T20:50:43Z</dcterms:modified>
  <cp:revision>56</cp:revision>
  <dc:subject/>
  <dc:title>Harmonizace postupů a výsledků v automatizovaných klinických laboratořích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Vlastní</vt:lpwstr>
  </property>
  <property fmtid="{D5CDD505-2E9C-101B-9397-08002B2CF9AE}" pid="4" name="Slides">
    <vt:i4>25</vt:i4>
  </property>
</Properties>
</file>