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40" r:id="rId2"/>
  </p:sldMasterIdLst>
  <p:notesMasterIdLst>
    <p:notesMasterId r:id="rId49"/>
  </p:notesMasterIdLst>
  <p:sldIdLst>
    <p:sldId id="256" r:id="rId3"/>
    <p:sldId id="260" r:id="rId4"/>
    <p:sldId id="261" r:id="rId5"/>
    <p:sldId id="258" r:id="rId6"/>
    <p:sldId id="308" r:id="rId7"/>
    <p:sldId id="267" r:id="rId8"/>
    <p:sldId id="259" r:id="rId9"/>
    <p:sldId id="290" r:id="rId10"/>
    <p:sldId id="284" r:id="rId11"/>
    <p:sldId id="264" r:id="rId12"/>
    <p:sldId id="285" r:id="rId13"/>
    <p:sldId id="293" r:id="rId14"/>
    <p:sldId id="286" r:id="rId15"/>
    <p:sldId id="270" r:id="rId16"/>
    <p:sldId id="311" r:id="rId17"/>
    <p:sldId id="312" r:id="rId18"/>
    <p:sldId id="313" r:id="rId19"/>
    <p:sldId id="320" r:id="rId20"/>
    <p:sldId id="307" r:id="rId21"/>
    <p:sldId id="321" r:id="rId22"/>
    <p:sldId id="328" r:id="rId23"/>
    <p:sldId id="329" r:id="rId24"/>
    <p:sldId id="323" r:id="rId25"/>
    <p:sldId id="322" r:id="rId26"/>
    <p:sldId id="325" r:id="rId27"/>
    <p:sldId id="319" r:id="rId28"/>
    <p:sldId id="269" r:id="rId29"/>
    <p:sldId id="326" r:id="rId30"/>
    <p:sldId id="327" r:id="rId31"/>
    <p:sldId id="297" r:id="rId32"/>
    <p:sldId id="295" r:id="rId33"/>
    <p:sldId id="271" r:id="rId34"/>
    <p:sldId id="272" r:id="rId35"/>
    <p:sldId id="273" r:id="rId36"/>
    <p:sldId id="302" r:id="rId37"/>
    <p:sldId id="303" r:id="rId38"/>
    <p:sldId id="277" r:id="rId39"/>
    <p:sldId id="278" r:id="rId40"/>
    <p:sldId id="276" r:id="rId41"/>
    <p:sldId id="304" r:id="rId42"/>
    <p:sldId id="279" r:id="rId43"/>
    <p:sldId id="280" r:id="rId44"/>
    <p:sldId id="281" r:id="rId45"/>
    <p:sldId id="282" r:id="rId46"/>
    <p:sldId id="283" r:id="rId47"/>
    <p:sldId id="289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9064D97-25E6-4CBF-9762-D1B29FD4E317}">
          <p14:sldIdLst>
            <p14:sldId id="256"/>
            <p14:sldId id="260"/>
            <p14:sldId id="261"/>
            <p14:sldId id="258"/>
            <p14:sldId id="308"/>
            <p14:sldId id="267"/>
            <p14:sldId id="259"/>
            <p14:sldId id="290"/>
            <p14:sldId id="284"/>
            <p14:sldId id="264"/>
            <p14:sldId id="285"/>
            <p14:sldId id="293"/>
            <p14:sldId id="286"/>
          </p14:sldIdLst>
        </p14:section>
        <p14:section name="Oddíl bez názvu" id="{137364A0-B61F-4A8D-8B35-8E14D418DD98}">
          <p14:sldIdLst>
            <p14:sldId id="270"/>
            <p14:sldId id="311"/>
            <p14:sldId id="312"/>
            <p14:sldId id="313"/>
            <p14:sldId id="320"/>
            <p14:sldId id="307"/>
            <p14:sldId id="321"/>
            <p14:sldId id="328"/>
            <p14:sldId id="329"/>
            <p14:sldId id="323"/>
            <p14:sldId id="322"/>
            <p14:sldId id="325"/>
            <p14:sldId id="319"/>
            <p14:sldId id="269"/>
            <p14:sldId id="326"/>
            <p14:sldId id="327"/>
            <p14:sldId id="297"/>
            <p14:sldId id="295"/>
            <p14:sldId id="271"/>
            <p14:sldId id="272"/>
            <p14:sldId id="273"/>
            <p14:sldId id="302"/>
            <p14:sldId id="303"/>
            <p14:sldId id="277"/>
            <p14:sldId id="278"/>
            <p14:sldId id="276"/>
            <p14:sldId id="304"/>
            <p14:sldId id="279"/>
            <p14:sldId id="280"/>
            <p14:sldId id="281"/>
            <p14:sldId id="282"/>
            <p14:sldId id="283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8CF0-7B50-40F4-A5CD-6DC5E0F7C888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D9B3D-165C-4917-9198-A2525F10D9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85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D9B3D-165C-4917-9198-A2525F10D97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50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D9B3D-165C-4917-9198-A2525F10D97A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65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77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18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626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314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653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215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525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668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2301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412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20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59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848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226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71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3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4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4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09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63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6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7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5270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856A-E12A-47C2-90E7-62E31510CF0C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35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TRANSFUZNÍ PŘÍPRAVKY A KREVNÍ DERIVÁTY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Hana </a:t>
            </a:r>
            <a:r>
              <a:rPr lang="cs-CZ" dirty="0" err="1" smtClean="0">
                <a:solidFill>
                  <a:schemeClr val="tx1">
                    <a:lumMod val="50000"/>
                  </a:schemeClr>
                </a:solidFill>
              </a:rPr>
              <a:t>Lejdarová</a:t>
            </a:r>
            <a:endParaRPr lang="cs-CZ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Katedra laboratorních metod LF MU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TTO FN Brno</a:t>
            </a:r>
          </a:p>
        </p:txBody>
      </p:sp>
    </p:spTree>
    <p:extLst>
      <p:ext uri="{BB962C8B-B14F-4D97-AF65-F5344CB8AC3E}">
        <p14:creationId xmlns:p14="http://schemas.microsoft.com/office/powerpoint/2010/main" val="361642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Trombocyty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>
                <a:solidFill>
                  <a:schemeClr val="bg1"/>
                </a:solidFill>
              </a:rPr>
              <a:t>Doba použitelnosti:</a:t>
            </a:r>
            <a:r>
              <a:rPr lang="cs-CZ" dirty="0" smtClean="0">
                <a:solidFill>
                  <a:schemeClr val="bg1"/>
                </a:solidFill>
              </a:rPr>
              <a:t> 4-5 dní 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lze prodloužit na 7 dní za předpokladu kontroly sterility nebo u TP ošetřených PRT</a:t>
            </a:r>
          </a:p>
          <a:p>
            <a:r>
              <a:rPr lang="cs-CZ" u="sng" dirty="0">
                <a:solidFill>
                  <a:schemeClr val="bg1"/>
                </a:solidFill>
              </a:rPr>
              <a:t>Teplota skladování: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20-24°C v klimatizované místnosti za nepřetržitého třepání na agitátoru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Shoda AB0, </a:t>
            </a:r>
            <a:r>
              <a:rPr lang="cs-CZ" dirty="0" err="1" smtClean="0">
                <a:solidFill>
                  <a:schemeClr val="bg1"/>
                </a:solidFill>
              </a:rPr>
              <a:t>Rh</a:t>
            </a:r>
            <a:r>
              <a:rPr lang="cs-CZ" dirty="0" smtClean="0">
                <a:solidFill>
                  <a:schemeClr val="bg1"/>
                </a:solidFill>
              </a:rPr>
              <a:t>(D) doporučena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Předtransfuzní</a:t>
            </a:r>
            <a:r>
              <a:rPr lang="cs-CZ" dirty="0" smtClean="0">
                <a:solidFill>
                  <a:schemeClr val="bg1"/>
                </a:solidFill>
              </a:rPr>
              <a:t> vyšetření se neprovádí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08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Indikace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Trombocytopenie či </a:t>
            </a:r>
            <a:r>
              <a:rPr lang="cs-CZ" dirty="0" err="1" smtClean="0">
                <a:solidFill>
                  <a:schemeClr val="bg1"/>
                </a:solidFill>
              </a:rPr>
              <a:t>trombocytopatie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Léčebné podání při krvácení</a:t>
            </a: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Petechie </a:t>
            </a:r>
            <a:r>
              <a:rPr lang="cs-CZ" dirty="0">
                <a:solidFill>
                  <a:schemeClr val="bg1"/>
                </a:solidFill>
              </a:rPr>
              <a:t>&lt;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30 x </a:t>
            </a:r>
            <a:r>
              <a:rPr lang="cs-CZ" dirty="0" smtClean="0">
                <a:solidFill>
                  <a:schemeClr val="bg1"/>
                </a:solidFill>
              </a:rPr>
              <a:t>10</a:t>
            </a:r>
            <a:r>
              <a:rPr lang="cs-CZ" baseline="30000" dirty="0" smtClean="0">
                <a:solidFill>
                  <a:schemeClr val="bg1"/>
                </a:solidFill>
              </a:rPr>
              <a:t>9</a:t>
            </a:r>
            <a:r>
              <a:rPr lang="cs-CZ" dirty="0" smtClean="0">
                <a:solidFill>
                  <a:schemeClr val="bg1"/>
                </a:solidFill>
              </a:rPr>
              <a:t>/l</a:t>
            </a: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Závažné 30-75 </a:t>
            </a:r>
            <a:r>
              <a:rPr lang="cs-CZ" dirty="0">
                <a:solidFill>
                  <a:schemeClr val="bg1"/>
                </a:solidFill>
              </a:rPr>
              <a:t>x </a:t>
            </a:r>
            <a:r>
              <a:rPr lang="cs-CZ" dirty="0" smtClean="0">
                <a:solidFill>
                  <a:schemeClr val="bg1"/>
                </a:solidFill>
              </a:rPr>
              <a:t>10</a:t>
            </a:r>
            <a:r>
              <a:rPr lang="cs-CZ" baseline="30000" dirty="0" smtClean="0">
                <a:solidFill>
                  <a:schemeClr val="bg1"/>
                </a:solidFill>
              </a:rPr>
              <a:t>9</a:t>
            </a:r>
            <a:r>
              <a:rPr lang="cs-CZ" dirty="0" smtClean="0">
                <a:solidFill>
                  <a:schemeClr val="bg1"/>
                </a:solidFill>
              </a:rPr>
              <a:t>/l</a:t>
            </a: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Život ohrožující </a:t>
            </a:r>
            <a:r>
              <a:rPr lang="cs-CZ" dirty="0">
                <a:solidFill>
                  <a:schemeClr val="bg1"/>
                </a:solidFill>
              </a:rPr>
              <a:t>&lt;</a:t>
            </a:r>
            <a:r>
              <a:rPr lang="cs-CZ" dirty="0" smtClean="0">
                <a:solidFill>
                  <a:schemeClr val="bg1"/>
                </a:solidFill>
              </a:rPr>
              <a:t> 75 x 10</a:t>
            </a:r>
            <a:r>
              <a:rPr lang="cs-CZ" baseline="30000" dirty="0" smtClean="0">
                <a:solidFill>
                  <a:schemeClr val="bg1"/>
                </a:solidFill>
              </a:rPr>
              <a:t>9</a:t>
            </a:r>
            <a:r>
              <a:rPr lang="cs-CZ" dirty="0" smtClean="0">
                <a:solidFill>
                  <a:schemeClr val="bg1"/>
                </a:solidFill>
              </a:rPr>
              <a:t>/l</a:t>
            </a:r>
            <a:endParaRPr lang="cs-CZ" b="1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Profylaktické podání </a:t>
            </a:r>
            <a:endParaRPr lang="cs-CZ" dirty="0">
              <a:solidFill>
                <a:schemeClr val="bg1"/>
              </a:solidFill>
            </a:endParaRPr>
          </a:p>
          <a:p>
            <a:pPr lvl="2"/>
            <a:r>
              <a:rPr lang="cs-CZ" dirty="0">
                <a:solidFill>
                  <a:schemeClr val="bg1"/>
                </a:solidFill>
              </a:rPr>
              <a:t>&lt;</a:t>
            </a:r>
            <a:r>
              <a:rPr lang="cs-CZ" dirty="0" smtClean="0">
                <a:solidFill>
                  <a:schemeClr val="bg1"/>
                </a:solidFill>
              </a:rPr>
              <a:t> 20 x 10</a:t>
            </a:r>
            <a:r>
              <a:rPr lang="cs-CZ" baseline="30000" dirty="0" smtClean="0">
                <a:solidFill>
                  <a:schemeClr val="bg1"/>
                </a:solidFill>
              </a:rPr>
              <a:t>9</a:t>
            </a:r>
            <a:r>
              <a:rPr lang="cs-CZ" dirty="0" smtClean="0">
                <a:solidFill>
                  <a:schemeClr val="bg1"/>
                </a:solidFill>
              </a:rPr>
              <a:t>/l</a:t>
            </a: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před invazivními  a chirurgickými zákroky obvykle pod 50 </a:t>
            </a:r>
            <a:r>
              <a:rPr lang="cs-CZ" dirty="0">
                <a:solidFill>
                  <a:schemeClr val="bg1"/>
                </a:solidFill>
              </a:rPr>
              <a:t>x </a:t>
            </a:r>
            <a:r>
              <a:rPr lang="cs-CZ" dirty="0" smtClean="0">
                <a:solidFill>
                  <a:schemeClr val="bg1"/>
                </a:solidFill>
              </a:rPr>
              <a:t>10</a:t>
            </a:r>
            <a:r>
              <a:rPr lang="cs-CZ" baseline="30000" dirty="0" smtClean="0">
                <a:solidFill>
                  <a:schemeClr val="bg1"/>
                </a:solidFill>
              </a:rPr>
              <a:t>9</a:t>
            </a:r>
            <a:r>
              <a:rPr lang="cs-CZ" dirty="0" smtClean="0">
                <a:solidFill>
                  <a:schemeClr val="bg1"/>
                </a:solidFill>
              </a:rPr>
              <a:t>/l, operace srdce a CNS 80-100 </a:t>
            </a:r>
            <a:r>
              <a:rPr lang="cs-CZ" dirty="0">
                <a:solidFill>
                  <a:schemeClr val="bg1"/>
                </a:solidFill>
              </a:rPr>
              <a:t>x 10</a:t>
            </a:r>
            <a:r>
              <a:rPr lang="cs-CZ" baseline="30000" dirty="0">
                <a:solidFill>
                  <a:schemeClr val="bg1"/>
                </a:solidFill>
              </a:rPr>
              <a:t>9</a:t>
            </a:r>
            <a:r>
              <a:rPr lang="cs-CZ" dirty="0">
                <a:solidFill>
                  <a:schemeClr val="bg1"/>
                </a:solidFill>
              </a:rPr>
              <a:t>/l</a:t>
            </a:r>
          </a:p>
          <a:p>
            <a:pPr lvl="2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475656" y="5864553"/>
            <a:ext cx="6385979" cy="52322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cs-CZ" sz="2800" dirty="0" smtClean="0">
                <a:solidFill>
                  <a:schemeClr val="bg1"/>
                </a:solidFill>
              </a:rPr>
              <a:t>1TD zvýší počet trombocytů o 20-40 </a:t>
            </a:r>
            <a:r>
              <a:rPr lang="cs-CZ" sz="2800" dirty="0">
                <a:solidFill>
                  <a:schemeClr val="bg1"/>
                </a:solidFill>
              </a:rPr>
              <a:t>x </a:t>
            </a:r>
            <a:r>
              <a:rPr lang="cs-CZ" sz="2800" dirty="0" smtClean="0">
                <a:solidFill>
                  <a:schemeClr val="bg1"/>
                </a:solidFill>
              </a:rPr>
              <a:t>10</a:t>
            </a:r>
            <a:r>
              <a:rPr lang="cs-CZ" sz="2800" baseline="30000" dirty="0" smtClean="0">
                <a:solidFill>
                  <a:schemeClr val="bg1"/>
                </a:solidFill>
              </a:rPr>
              <a:t>9/l</a:t>
            </a:r>
            <a:endParaRPr lang="cs-CZ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98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Plazma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>
                <a:solidFill>
                  <a:schemeClr val="bg1"/>
                </a:solidFill>
              </a:rPr>
              <a:t>Skladování:</a:t>
            </a:r>
            <a:r>
              <a:rPr lang="cs-CZ" dirty="0">
                <a:solidFill>
                  <a:schemeClr val="bg1"/>
                </a:solidFill>
              </a:rPr>
              <a:t> 36 M při -25°C, 3 M při -18°C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Obsahuje proporcionální množství koagulačních faktorů i přirozených inhibitorů krevního srážení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AB0 </a:t>
            </a:r>
            <a:r>
              <a:rPr lang="cs-CZ" dirty="0">
                <a:solidFill>
                  <a:schemeClr val="bg1"/>
                </a:solidFill>
              </a:rPr>
              <a:t>shoda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Předtransfuzní</a:t>
            </a:r>
            <a:r>
              <a:rPr lang="cs-CZ" dirty="0" smtClean="0">
                <a:solidFill>
                  <a:schemeClr val="bg1"/>
                </a:solidFill>
              </a:rPr>
              <a:t> vyšetření </a:t>
            </a:r>
            <a:r>
              <a:rPr lang="cs-CZ" dirty="0">
                <a:solidFill>
                  <a:schemeClr val="bg1"/>
                </a:solidFill>
              </a:rPr>
              <a:t>se </a:t>
            </a:r>
            <a:r>
              <a:rPr lang="cs-CZ" dirty="0" smtClean="0">
                <a:solidFill>
                  <a:schemeClr val="bg1"/>
                </a:solidFill>
              </a:rPr>
              <a:t>neprovádí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 </a:t>
            </a:r>
            <a:r>
              <a:rPr lang="cs-CZ" dirty="0" smtClean="0">
                <a:solidFill>
                  <a:schemeClr val="bg1"/>
                </a:solidFill>
              </a:rPr>
              <a:t>některých nemocnicích, </a:t>
            </a:r>
            <a:r>
              <a:rPr lang="cs-CZ" dirty="0" smtClean="0">
                <a:solidFill>
                  <a:schemeClr val="bg1"/>
                </a:solidFill>
              </a:rPr>
              <a:t>včetně naší, se již nepoužívá a je nahrazena HVLP (koncentráty </a:t>
            </a:r>
            <a:r>
              <a:rPr lang="cs-CZ" dirty="0" err="1" smtClean="0">
                <a:solidFill>
                  <a:schemeClr val="bg1"/>
                </a:solidFill>
              </a:rPr>
              <a:t>koag.faktorů</a:t>
            </a:r>
            <a:r>
              <a:rPr lang="cs-CZ" dirty="0" smtClean="0">
                <a:solidFill>
                  <a:schemeClr val="bg1"/>
                </a:solidFill>
              </a:rPr>
              <a:t>, směsná patogenně inaktivovaná plazma)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2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Indikace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Masivní </a:t>
            </a:r>
            <a:r>
              <a:rPr lang="cs-CZ" dirty="0" smtClean="0">
                <a:solidFill>
                  <a:schemeClr val="bg1"/>
                </a:solidFill>
              </a:rPr>
              <a:t>krvácení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Krvácení při DIC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Krvácení při získaném nedostatku koagulačních </a:t>
            </a:r>
            <a:r>
              <a:rPr lang="cs-CZ" dirty="0">
                <a:solidFill>
                  <a:schemeClr val="bg1"/>
                </a:solidFill>
              </a:rPr>
              <a:t>f</a:t>
            </a:r>
            <a:r>
              <a:rPr lang="cs-CZ" dirty="0" smtClean="0">
                <a:solidFill>
                  <a:schemeClr val="bg1"/>
                </a:solidFill>
              </a:rPr>
              <a:t>aktorů (V,XI,XIII)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TTP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Krvácení při deficitu vit. 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67744" y="5301208"/>
            <a:ext cx="4356770" cy="52322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Obvyklá dávka 10 – 15 ml/kg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66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Granulocyty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>
                <a:solidFill>
                  <a:schemeClr val="bg1"/>
                </a:solidFill>
              </a:rPr>
              <a:t>o</a:t>
            </a:r>
            <a:r>
              <a:rPr lang="cs-CZ" sz="3200" dirty="0" smtClean="0">
                <a:solidFill>
                  <a:schemeClr val="bg1"/>
                </a:solidFill>
              </a:rPr>
              <a:t>mezené indikace: febrilní </a:t>
            </a:r>
            <a:r>
              <a:rPr lang="cs-CZ" sz="3200" dirty="0" err="1" smtClean="0">
                <a:solidFill>
                  <a:schemeClr val="bg1"/>
                </a:solidFill>
              </a:rPr>
              <a:t>neutropenie</a:t>
            </a:r>
            <a:r>
              <a:rPr lang="cs-CZ" sz="3200" dirty="0" smtClean="0">
                <a:solidFill>
                  <a:schemeClr val="bg1"/>
                </a:solidFill>
              </a:rPr>
              <a:t> &lt;0,5x10</a:t>
            </a:r>
            <a:r>
              <a:rPr lang="cs-CZ" sz="3200" baseline="30000" dirty="0" smtClean="0">
                <a:solidFill>
                  <a:schemeClr val="bg1"/>
                </a:solidFill>
              </a:rPr>
              <a:t>9</a:t>
            </a:r>
            <a:r>
              <a:rPr lang="cs-CZ" sz="3200" dirty="0" smtClean="0">
                <a:solidFill>
                  <a:schemeClr val="bg1"/>
                </a:solidFill>
              </a:rPr>
              <a:t>/l se současnými projevy sepse neodpovídající na léčbu ATB a antimykotiky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bg1"/>
                </a:solidFill>
              </a:rPr>
              <a:t>AB0 shoda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Test kompatibility (velká příměs erytrocytů)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ždy nutno ozářit</a:t>
            </a:r>
          </a:p>
          <a:p>
            <a:r>
              <a:rPr lang="cs-CZ" dirty="0">
                <a:solidFill>
                  <a:schemeClr val="bg1"/>
                </a:solidFill>
              </a:rPr>
              <a:t>a</a:t>
            </a:r>
            <a:r>
              <a:rPr lang="cs-CZ" dirty="0" smtClean="0">
                <a:solidFill>
                  <a:schemeClr val="bg1"/>
                </a:solidFill>
              </a:rPr>
              <a:t>feretický odběr po stimulaci dárce růstovými faktory (G-CSF) v dávce 5-10 </a:t>
            </a:r>
            <a:r>
              <a:rPr lang="cs-CZ" dirty="0" err="1" smtClean="0">
                <a:solidFill>
                  <a:schemeClr val="bg1"/>
                </a:solidFill>
              </a:rPr>
              <a:t>ug</a:t>
            </a:r>
            <a:r>
              <a:rPr lang="cs-CZ" dirty="0" smtClean="0">
                <a:solidFill>
                  <a:schemeClr val="bg1"/>
                </a:solidFill>
              </a:rPr>
              <a:t>/kg nebo výroba z plné krve (20 dárců)</a:t>
            </a: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7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C00000"/>
                </a:solidFill>
              </a:rPr>
              <a:t>TP pro intrauterinní – </a:t>
            </a:r>
            <a:r>
              <a:rPr lang="cs-CZ" b="1" i="1" dirty="0" err="1" smtClean="0">
                <a:solidFill>
                  <a:srgbClr val="C00000"/>
                </a:solidFill>
              </a:rPr>
              <a:t>intraumbilikální</a:t>
            </a:r>
            <a:r>
              <a:rPr lang="cs-CZ" b="1" i="1" dirty="0" smtClean="0">
                <a:solidFill>
                  <a:srgbClr val="C00000"/>
                </a:solidFill>
              </a:rPr>
              <a:t> transfuzi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Erytrocyty </a:t>
            </a:r>
            <a:r>
              <a:rPr lang="cs-CZ" dirty="0" err="1" smtClean="0">
                <a:solidFill>
                  <a:schemeClr val="bg1"/>
                </a:solidFill>
              </a:rPr>
              <a:t>deleukotizované</a:t>
            </a:r>
            <a:r>
              <a:rPr lang="cs-CZ" dirty="0" smtClean="0">
                <a:solidFill>
                  <a:schemeClr val="bg1"/>
                </a:solidFill>
              </a:rPr>
              <a:t> pro IUT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Stáří max. 5 dnů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Htk</a:t>
            </a:r>
            <a:r>
              <a:rPr lang="cs-CZ" dirty="0" smtClean="0">
                <a:solidFill>
                  <a:schemeClr val="bg1"/>
                </a:solidFill>
              </a:rPr>
              <a:t> 0,70 – 0,85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Ozáření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KS kompatibilní s matkou i plodem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Exspirace 24 hodin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Trombocyty </a:t>
            </a:r>
            <a:r>
              <a:rPr lang="cs-CZ" dirty="0" err="1" smtClean="0">
                <a:solidFill>
                  <a:schemeClr val="bg1"/>
                </a:solidFill>
              </a:rPr>
              <a:t>deleukotizované</a:t>
            </a:r>
            <a:r>
              <a:rPr lang="cs-CZ" dirty="0" smtClean="0">
                <a:solidFill>
                  <a:schemeClr val="bg1"/>
                </a:solidFill>
              </a:rPr>
              <a:t> pro IUT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ozáření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69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TP pro výměnnou transfuzi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Erytrocyty </a:t>
            </a:r>
            <a:r>
              <a:rPr lang="cs-CZ" dirty="0" err="1">
                <a:solidFill>
                  <a:schemeClr val="bg1"/>
                </a:solidFill>
              </a:rPr>
              <a:t>deleukotizované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resuspendované</a:t>
            </a:r>
            <a:r>
              <a:rPr lang="cs-CZ" dirty="0">
                <a:solidFill>
                  <a:schemeClr val="bg1"/>
                </a:solidFill>
              </a:rPr>
              <a:t> pro výměnnou </a:t>
            </a:r>
            <a:r>
              <a:rPr lang="cs-CZ" dirty="0" smtClean="0">
                <a:solidFill>
                  <a:schemeClr val="bg1"/>
                </a:solidFill>
              </a:rPr>
              <a:t>transfuzi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táří max. 5 dnů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nížený objem pro dosažení vyššího HTK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záření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e</a:t>
            </a:r>
            <a:r>
              <a:rPr lang="cs-CZ" dirty="0" smtClean="0">
                <a:solidFill>
                  <a:schemeClr val="bg1"/>
                </a:solidFill>
              </a:rPr>
              <a:t>xspirace 24 hodin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80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C00000"/>
                </a:solidFill>
              </a:rPr>
              <a:t>TP s malým objemem pro transfuzi novorozencům a dětem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Erytrocyty:</a:t>
            </a:r>
            <a:r>
              <a:rPr lang="cs-CZ" dirty="0" smtClean="0">
                <a:solidFill>
                  <a:schemeClr val="bg1"/>
                </a:solidFill>
              </a:rPr>
              <a:t> pediatrickou dávku lze připravit rozdělením 1 TU do satelitních vaků v množství odpovídajícím váze dítěte</a:t>
            </a:r>
          </a:p>
          <a:p>
            <a:r>
              <a:rPr lang="cs-CZ" b="1" i="1" dirty="0" smtClean="0">
                <a:solidFill>
                  <a:schemeClr val="bg1"/>
                </a:solidFill>
              </a:rPr>
              <a:t>Trombocyty:</a:t>
            </a:r>
            <a:r>
              <a:rPr lang="cs-CZ" dirty="0" smtClean="0">
                <a:solidFill>
                  <a:schemeClr val="bg1"/>
                </a:solidFill>
              </a:rPr>
              <a:t> pediatrická dávka vzniká standardním rozdělením 1 TD na dvě rovnocenné poloviny o objemu cca 100 ml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2. Úpravy TP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Deleukotizace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Ozáření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Promytí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Dělení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Patogen redukční technologie (PRT)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39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>
                <a:solidFill>
                  <a:schemeClr val="bg1"/>
                </a:solidFill>
              </a:rPr>
              <a:t>Deleukotizace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bez indikačních omezení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s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nížení obsahu leukocytů v TP na 1x </a:t>
            </a:r>
            <a:r>
              <a:rPr lang="cs-CZ" dirty="0" smtClean="0">
                <a:solidFill>
                  <a:schemeClr val="bg1"/>
                </a:solidFill>
                <a:cs typeface="Arial" pitchFamily="34" charset="0"/>
              </a:rPr>
              <a:t>10</a:t>
            </a:r>
            <a:r>
              <a:rPr lang="cs-CZ" baseline="30000" dirty="0" smtClean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n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ejčastěji </a:t>
            </a:r>
            <a:r>
              <a:rPr lang="cs-CZ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in-line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prevence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aloimunizace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a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potransfuzních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reakcí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snížení imunosupresivního účinku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hemoterapie</a:t>
            </a:r>
            <a:endParaRPr lang="cs-CZ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p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revence přenosu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intralukocytárních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virů (EBV, CMV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) - alternativa CMV negativních TP</a:t>
            </a:r>
          </a:p>
          <a:p>
            <a:pPr lvl="2"/>
            <a:endParaRPr lang="cs-CZ" dirty="0" smtClean="0">
              <a:latin typeface="Calibri" panose="020F0502020204030204" pitchFamily="34" charset="0"/>
            </a:endParaRPr>
          </a:p>
          <a:p>
            <a:pPr lvl="3"/>
            <a:endParaRPr lang="cs-CZ" dirty="0" smtClean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Definice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</a:rPr>
              <a:t>Transfuzní přípravek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IVLP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Maximálně 10 dárců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Není ošetřen metodou inaktivace patogenů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Vyšší riziko přenosu „krví přenosných chorob“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Zařízení transfuzní služby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</a:rPr>
              <a:t>Krevní derivát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HVLP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Tisíce dárců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Povinně ošetřeny metodou inaktivace patogenů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Minimální riziko přenosu „krví přenosných chorob“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Frakcionační centra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Ozáření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indikace: pacienti s nezralým nebo alterovaným imunitním systémem</a:t>
            </a:r>
          </a:p>
          <a:p>
            <a:r>
              <a:rPr lang="el-GR" dirty="0" smtClean="0">
                <a:solidFill>
                  <a:schemeClr val="bg1"/>
                </a:solidFill>
                <a:latin typeface="Calibri" panose="020F0502020204030204" pitchFamily="34" charset="0"/>
              </a:rPr>
              <a:t>γ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záření o intenzitě 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25-50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</a:rPr>
              <a:t>Gy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 ničí T lymfocyty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prevence 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TA-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GvHD</a:t>
            </a:r>
            <a:endParaRPr lang="cs-CZ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o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zařování nenahrazuje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deleukotizaci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, ani neničí přítomná infekční agens</a:t>
            </a:r>
            <a:endParaRPr lang="cs-CZ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932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490066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/>
              <a:t>Ozařovač </a:t>
            </a:r>
            <a:r>
              <a:rPr lang="cs-CZ" sz="2400" b="1" dirty="0" err="1" smtClean="0"/>
              <a:t>Gammacell</a:t>
            </a:r>
            <a:r>
              <a:rPr lang="cs-CZ" sz="2400" b="1" dirty="0" smtClean="0"/>
              <a:t> </a:t>
            </a:r>
            <a:r>
              <a:rPr lang="cs-CZ" sz="2400" b="1" dirty="0"/>
              <a:t>1000 </a:t>
            </a:r>
            <a:r>
              <a:rPr lang="cs-CZ" sz="2400" b="1" dirty="0" err="1"/>
              <a:t>Elite</a:t>
            </a:r>
            <a:r>
              <a:rPr lang="cs-CZ" sz="2400" b="1" dirty="0"/>
              <a:t>+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004" y="980728"/>
            <a:ext cx="3672408" cy="5594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998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Gammacell</a:t>
            </a:r>
            <a:r>
              <a:rPr lang="cs-CZ" sz="2400" b="1" dirty="0"/>
              <a:t> 1000 </a:t>
            </a:r>
            <a:r>
              <a:rPr lang="cs-CZ" sz="2400" b="1" dirty="0" err="1"/>
              <a:t>Elite</a:t>
            </a:r>
            <a:r>
              <a:rPr lang="cs-CZ" sz="2400" b="1" dirty="0"/>
              <a:t>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7467600" cy="511256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Ozařovaný materiál obdrží dávku ionizujícího záření, nestává se ale </a:t>
            </a:r>
            <a:r>
              <a:rPr lang="cs-CZ" sz="2000" dirty="0" err="1" smtClean="0"/>
              <a:t>radiokativním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Poškození </a:t>
            </a:r>
            <a:r>
              <a:rPr lang="cs-CZ" sz="2000" dirty="0"/>
              <a:t>membrány u erytrocytů je </a:t>
            </a:r>
            <a:r>
              <a:rPr lang="cs-CZ" sz="2000" dirty="0" smtClean="0"/>
              <a:t>vedlejším projevem, děje se v </a:t>
            </a:r>
            <a:r>
              <a:rPr lang="cs-CZ" sz="2000" dirty="0"/>
              <a:t>akceptovatelné míře - </a:t>
            </a:r>
            <a:r>
              <a:rPr lang="cs-CZ" sz="2000" dirty="0" smtClean="0"/>
              <a:t>náchylnější jsou membrány </a:t>
            </a:r>
            <a:r>
              <a:rPr lang="cs-CZ" sz="2000" dirty="0"/>
              <a:t>starších </a:t>
            </a:r>
            <a:r>
              <a:rPr lang="cs-CZ" sz="2000" dirty="0" smtClean="0"/>
              <a:t>erytrocytů.</a:t>
            </a:r>
          </a:p>
          <a:p>
            <a:r>
              <a:rPr lang="cs-CZ" sz="2000" dirty="0" smtClean="0"/>
              <a:t>Exspirace </a:t>
            </a:r>
            <a:r>
              <a:rPr lang="cs-CZ" sz="2000" dirty="0"/>
              <a:t>ozářených </a:t>
            </a:r>
            <a:r>
              <a:rPr lang="cs-CZ" sz="2000" dirty="0" smtClean="0"/>
              <a:t>erytrocytů </a:t>
            </a:r>
            <a:r>
              <a:rPr lang="cs-CZ" sz="2000" dirty="0"/>
              <a:t>se zkracuje na 14 dní od ozáření a současně na </a:t>
            </a:r>
            <a:r>
              <a:rPr lang="cs-CZ" sz="2000" dirty="0" smtClean="0"/>
              <a:t>max. </a:t>
            </a:r>
            <a:r>
              <a:rPr lang="cs-CZ" sz="2000" dirty="0"/>
              <a:t>28 dní od </a:t>
            </a:r>
            <a:r>
              <a:rPr lang="cs-CZ" sz="2000" dirty="0" smtClean="0"/>
              <a:t>odběru. </a:t>
            </a:r>
          </a:p>
          <a:p>
            <a:r>
              <a:rPr lang="cs-CZ" sz="2000" dirty="0" smtClean="0"/>
              <a:t>U ozářených trombocytových TP se exspirace nezkracuje.</a:t>
            </a:r>
            <a:endParaRPr lang="cs-CZ" sz="2000" dirty="0"/>
          </a:p>
          <a:p>
            <a:r>
              <a:rPr lang="cs-CZ" sz="2000" dirty="0"/>
              <a:t>Zdroj ionizačního záření obsahující 3 uzavřené radionuklidové zdroje s obsahem radioizotopu: Cesium-137</a:t>
            </a:r>
          </a:p>
          <a:p>
            <a:r>
              <a:rPr lang="cs-CZ" sz="2000" dirty="0"/>
              <a:t>Při rozpadu radioizotopu je emitováno záření </a:t>
            </a:r>
            <a:r>
              <a:rPr lang="el-GR" sz="2000" dirty="0"/>
              <a:t>β </a:t>
            </a:r>
            <a:r>
              <a:rPr lang="cs-CZ" sz="2000" dirty="0"/>
              <a:t> a </a:t>
            </a:r>
            <a:r>
              <a:rPr lang="el-GR" sz="2000" dirty="0"/>
              <a:t> γ</a:t>
            </a:r>
            <a:endParaRPr lang="cs-CZ" sz="2000" dirty="0"/>
          </a:p>
          <a:p>
            <a:r>
              <a:rPr lang="cs-CZ" sz="2000" dirty="0"/>
              <a:t>Šíření paprsků</a:t>
            </a:r>
            <a:r>
              <a:rPr lang="el-GR" sz="2000" dirty="0"/>
              <a:t> β </a:t>
            </a:r>
            <a:r>
              <a:rPr lang="cs-CZ" sz="2000" dirty="0"/>
              <a:t>je zamezeno zapouzdřením</a:t>
            </a:r>
            <a:r>
              <a:rPr lang="el-GR" sz="2000" dirty="0"/>
              <a:t> 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45239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Promytí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indikace: opakované těžké alergické reakce na plazmatické bílkoviny a selektivní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IgA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deficit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z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krácená doba použitelnosti 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prevence anafylaktické reakce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provádí se náhradním roztokem nebo fyziologickým roztokem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c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íl: snížit obsah celkové bílkoviny pod 0,5 g/TU</a:t>
            </a:r>
          </a:p>
          <a:p>
            <a:pPr lvl="3"/>
            <a:endParaRPr lang="cs-CZ" dirty="0" smtClean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1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Dělení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 případě potřeby menšího množství TP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nutnost </a:t>
            </a:r>
            <a:r>
              <a:rPr lang="cs-CZ" dirty="0">
                <a:solidFill>
                  <a:schemeClr val="bg1"/>
                </a:solidFill>
              </a:rPr>
              <a:t>zachování uzavřeného </a:t>
            </a:r>
            <a:r>
              <a:rPr lang="cs-CZ" dirty="0" smtClean="0">
                <a:solidFill>
                  <a:schemeClr val="bg1"/>
                </a:solidFill>
              </a:rPr>
              <a:t>systému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provádí se pomocí sterilních svářeček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i="1" dirty="0">
                <a:solidFill>
                  <a:schemeClr val="bg1"/>
                </a:solidFill>
              </a:rPr>
              <a:t>e</a:t>
            </a:r>
            <a:r>
              <a:rPr lang="cs-CZ" i="1" dirty="0" smtClean="0">
                <a:solidFill>
                  <a:schemeClr val="bg1"/>
                </a:solidFill>
              </a:rPr>
              <a:t>rytrocyty</a:t>
            </a:r>
            <a:r>
              <a:rPr lang="cs-CZ" dirty="0" smtClean="0">
                <a:solidFill>
                  <a:schemeClr val="bg1"/>
                </a:solidFill>
              </a:rPr>
              <a:t> – podle </a:t>
            </a:r>
            <a:r>
              <a:rPr lang="cs-CZ" dirty="0">
                <a:solidFill>
                  <a:schemeClr val="bg1"/>
                </a:solidFill>
              </a:rPr>
              <a:t>hmotnosti dítěte</a:t>
            </a:r>
          </a:p>
          <a:p>
            <a:r>
              <a:rPr lang="cs-CZ" i="1" dirty="0">
                <a:solidFill>
                  <a:schemeClr val="bg1"/>
                </a:solidFill>
              </a:rPr>
              <a:t>t</a:t>
            </a:r>
            <a:r>
              <a:rPr lang="cs-CZ" i="1" dirty="0" smtClean="0">
                <a:solidFill>
                  <a:schemeClr val="bg1"/>
                </a:solidFill>
              </a:rPr>
              <a:t>rombocyty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– standardizovaná pediatrická dávka </a:t>
            </a:r>
            <a:r>
              <a:rPr lang="cs-CZ" dirty="0" smtClean="0">
                <a:solidFill>
                  <a:schemeClr val="bg1"/>
                </a:solidFill>
              </a:rPr>
              <a:t>= 1/2 TD pro dospělé</a:t>
            </a:r>
          </a:p>
          <a:p>
            <a:r>
              <a:rPr lang="cs-CZ" i="1" dirty="0">
                <a:solidFill>
                  <a:schemeClr val="bg1"/>
                </a:solidFill>
              </a:rPr>
              <a:t>p</a:t>
            </a:r>
            <a:r>
              <a:rPr lang="cs-CZ" i="1" dirty="0" smtClean="0">
                <a:solidFill>
                  <a:schemeClr val="bg1"/>
                </a:solidFill>
              </a:rPr>
              <a:t>lazma</a:t>
            </a:r>
            <a:r>
              <a:rPr lang="cs-CZ" dirty="0" smtClean="0">
                <a:solidFill>
                  <a:schemeClr val="bg1"/>
                </a:solidFill>
              </a:rPr>
              <a:t> – lze vyrobit pediatrickou dávku, výroba se obvykle ekonomicky nevyplatí</a:t>
            </a:r>
            <a:endParaRPr lang="cs-CZ" dirty="0">
              <a:solidFill>
                <a:schemeClr val="bg1"/>
              </a:solidFill>
            </a:endParaRPr>
          </a:p>
          <a:p>
            <a:pPr lvl="3"/>
            <a:endParaRPr lang="cs-CZ" dirty="0" smtClean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1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Patogen redukční technologie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457200"/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louží k redukci patogenů v TP nebo KD</a:t>
            </a:r>
          </a:p>
          <a:p>
            <a:pPr marL="514350" indent="-457200"/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ovinná vyšetření známek infekce u TP nemohou přenos patogenů z dárce na příjemce nikdy vyloučit</a:t>
            </a:r>
          </a:p>
          <a:p>
            <a:pPr marL="914400" lvl="1" indent="-457200"/>
            <a:r>
              <a:rPr lang="cs-CZ" dirty="0">
                <a:solidFill>
                  <a:schemeClr val="bg1"/>
                </a:solidFill>
              </a:rPr>
              <a:t>i</a:t>
            </a:r>
            <a:r>
              <a:rPr lang="cs-CZ" dirty="0" smtClean="0">
                <a:solidFill>
                  <a:schemeClr val="bg1"/>
                </a:solidFill>
              </a:rPr>
              <a:t>munologické okno u vyšetřovaných infekcí</a:t>
            </a:r>
          </a:p>
          <a:p>
            <a:pPr marL="914400" lvl="1" indent="-457200"/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alší infekce, které se standardně nevyšetřují</a:t>
            </a:r>
          </a:p>
          <a:p>
            <a:pPr marL="514350" indent="-457200"/>
            <a:r>
              <a:rPr lang="cs-CZ" dirty="0" smtClean="0">
                <a:solidFill>
                  <a:schemeClr val="bg1"/>
                </a:solidFill>
              </a:rPr>
              <a:t>KD: povinně PRT</a:t>
            </a:r>
          </a:p>
          <a:p>
            <a:pPr marL="514350" indent="-457200"/>
            <a:r>
              <a:rPr lang="cs-CZ" dirty="0" smtClean="0">
                <a:solidFill>
                  <a:schemeClr val="bg1"/>
                </a:solidFill>
              </a:rPr>
              <a:t>TP: dostupné jsou technologie pro ošetření trombocytů a plazmy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Přehled metod PRT u TP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Solvent</a:t>
            </a:r>
            <a:r>
              <a:rPr lang="cs-CZ" b="1" dirty="0" smtClean="0">
                <a:solidFill>
                  <a:schemeClr val="bg1"/>
                </a:solidFill>
              </a:rPr>
              <a:t> - detergent metody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kombinovaný účinek rozpouštědla a </a:t>
            </a:r>
            <a:r>
              <a:rPr lang="cs-CZ" dirty="0" err="1" smtClean="0">
                <a:solidFill>
                  <a:schemeClr val="bg1"/>
                </a:solidFill>
              </a:rPr>
              <a:t>deterentu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Octaplas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Fotodynamické metody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UV záření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Metody modifikace bází nukleových kyselin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využívají schopností různých chemikálií modifikovat DNA/RNA, obvykle v kombinaci s UV zářením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m</a:t>
            </a:r>
            <a:r>
              <a:rPr lang="cs-CZ" dirty="0" smtClean="0">
                <a:solidFill>
                  <a:schemeClr val="bg1"/>
                </a:solidFill>
              </a:rPr>
              <a:t>etylenová modř, </a:t>
            </a:r>
            <a:r>
              <a:rPr lang="cs-CZ" dirty="0" err="1" smtClean="0">
                <a:solidFill>
                  <a:schemeClr val="bg1"/>
                </a:solidFill>
              </a:rPr>
              <a:t>psoraleny</a:t>
            </a:r>
            <a:r>
              <a:rPr lang="cs-CZ" dirty="0" smtClean="0">
                <a:solidFill>
                  <a:schemeClr val="bg1"/>
                </a:solidFill>
              </a:rPr>
              <a:t>, riboflavin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 ČR používány při PRT trombocytů</a:t>
            </a:r>
          </a:p>
          <a:p>
            <a:pPr lvl="1"/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4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2. Krevní deriváty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chemeClr val="bg1"/>
                </a:solidFill>
              </a:rPr>
              <a:t>SD plazma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FVIII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FVIII + </a:t>
            </a:r>
            <a:r>
              <a:rPr lang="cs-CZ" dirty="0" err="1" smtClean="0">
                <a:solidFill>
                  <a:schemeClr val="bg1"/>
                </a:solidFill>
              </a:rPr>
              <a:t>vWf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FIX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Faktory protrombinového komplexu (PCC)</a:t>
            </a:r>
          </a:p>
          <a:p>
            <a:r>
              <a:rPr lang="cs-CZ" dirty="0">
                <a:solidFill>
                  <a:schemeClr val="bg1"/>
                </a:solidFill>
              </a:rPr>
              <a:t>Faktory </a:t>
            </a:r>
            <a:r>
              <a:rPr lang="cs-CZ" dirty="0" smtClean="0">
                <a:solidFill>
                  <a:schemeClr val="bg1"/>
                </a:solidFill>
              </a:rPr>
              <a:t>aktivovaného protrombinového komplexu</a:t>
            </a:r>
          </a:p>
          <a:p>
            <a:r>
              <a:rPr lang="cs-CZ" dirty="0">
                <a:solidFill>
                  <a:schemeClr val="bg1"/>
                </a:solidFill>
              </a:rPr>
              <a:t>Rekombinantní aktivovaný F VII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Fibrinogen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Antitrombin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rotein 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Albumin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Imunoglobuliny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Tkáňová lepidla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bg1"/>
                </a:solidFill>
              </a:rPr>
              <a:t>Frakcionace plazmy</a:t>
            </a:r>
            <a:endParaRPr lang="cs-CZ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m</a:t>
            </a:r>
            <a:r>
              <a:rPr lang="cs-CZ" dirty="0" smtClean="0">
                <a:solidFill>
                  <a:schemeClr val="bg1"/>
                </a:solidFill>
              </a:rPr>
              <a:t>etoda výroby KD ve frakcionačních centrech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 ČR se frakcionační centrum nenachází, proto je česká plazma  zpracovávána v zahraničí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ostupným oddělováním jednotlivých frakcí jsou získávány konkrétní složky plazmy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PRT: využívá se kombinace metod fyzikálních, chemických a fotochemických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909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>
                <a:solidFill>
                  <a:schemeClr val="bg1"/>
                </a:solidFill>
              </a:rPr>
              <a:t>Plazmové x rekombinantní </a:t>
            </a:r>
            <a:r>
              <a:rPr lang="cs-CZ" i="1" smtClean="0">
                <a:solidFill>
                  <a:schemeClr val="bg1"/>
                </a:solidFill>
              </a:rPr>
              <a:t>koagulační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Plazmové koagulační faktory jsou postupně nahrazovány rekombinantními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Zejména faktory používané k léčbě hemofilie, ale i jiné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54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TU x TD</a:t>
            </a:r>
            <a:endParaRPr lang="cs-CZ" b="1" i="1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Transfuzní jednotka (TU, </a:t>
            </a:r>
            <a:r>
              <a:rPr lang="cs-CZ" b="1" dirty="0" err="1" smtClean="0">
                <a:solidFill>
                  <a:srgbClr val="C00000"/>
                </a:solidFill>
              </a:rPr>
              <a:t>Transfusion</a:t>
            </a:r>
            <a:r>
              <a:rPr lang="cs-CZ" b="1" dirty="0" smtClean="0">
                <a:solidFill>
                  <a:srgbClr val="C00000"/>
                </a:solidFill>
              </a:rPr>
              <a:t> Unit)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Množství TP z jednoho standardního odběru plné krve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V případě aferetického odběru je množství TP přepočítáno na ekvivalentní množství transfuzních jednotek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Terapeutická dávka (TD, </a:t>
            </a:r>
            <a:r>
              <a:rPr lang="cs-CZ" b="1" dirty="0" err="1" smtClean="0">
                <a:solidFill>
                  <a:srgbClr val="C00000"/>
                </a:solidFill>
              </a:rPr>
              <a:t>Therapeutic</a:t>
            </a:r>
            <a:r>
              <a:rPr lang="cs-CZ" b="1" dirty="0" smtClean="0">
                <a:solidFill>
                  <a:srgbClr val="C00000"/>
                </a:solidFill>
              </a:rPr>
              <a:t> Dose)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Množství TP, které má u dospělého příjemce očekávaný terapeutický efekt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32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Důvody pro použití rekombinantních přípravků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Vyšší bezpečnost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Nezávislost na dárcích krve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Celosvětovou spotřebu FVIII pouze plazmatické přípravky nepokryjí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Roste počet výrobců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Ceny klesají (nabídka převyšuje poptávku)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7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Směsná SD plazma (</a:t>
            </a:r>
            <a:r>
              <a:rPr lang="cs-CZ" dirty="0" err="1" smtClean="0">
                <a:solidFill>
                  <a:srgbClr val="C00000"/>
                </a:solidFill>
              </a:rPr>
              <a:t>Octaplas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ejedná se o TP, ale KD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měsná plazma od tisíců dárců připravená ve frakcionačním centru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inaktivace patogenů metodou </a:t>
            </a:r>
            <a:r>
              <a:rPr lang="cs-CZ" dirty="0" err="1">
                <a:solidFill>
                  <a:schemeClr val="bg1"/>
                </a:solidFill>
              </a:rPr>
              <a:t>solvent</a:t>
            </a:r>
            <a:r>
              <a:rPr lang="cs-CZ" dirty="0">
                <a:solidFill>
                  <a:schemeClr val="bg1"/>
                </a:solidFill>
              </a:rPr>
              <a:t> – detergent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obsahuje koagulační faktory a přirozené inhibitory krevního srážení </a:t>
            </a:r>
            <a:r>
              <a:rPr lang="cs-CZ" b="1" dirty="0" smtClean="0">
                <a:solidFill>
                  <a:schemeClr val="bg1"/>
                </a:solidFill>
              </a:rPr>
              <a:t>v definovaném množství </a:t>
            </a:r>
            <a:r>
              <a:rPr lang="cs-CZ" dirty="0" smtClean="0">
                <a:solidFill>
                  <a:schemeClr val="bg1"/>
                </a:solidFill>
              </a:rPr>
              <a:t>(na rozdíl od FFP)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revence přenosu infekce, alergické reakce a TRALI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AB0 shoda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objem 200 ml ve zmrazeném stavu</a:t>
            </a:r>
          </a:p>
          <a:p>
            <a:r>
              <a:rPr lang="cs-CZ" dirty="0">
                <a:solidFill>
                  <a:schemeClr val="bg1"/>
                </a:solidFill>
              </a:rPr>
              <a:t>i</a:t>
            </a:r>
            <a:r>
              <a:rPr lang="cs-CZ" dirty="0" smtClean="0">
                <a:solidFill>
                  <a:schemeClr val="bg1"/>
                </a:solidFill>
              </a:rPr>
              <a:t>ndikace shodné s FFP (s výhodou u výměnných PLF a alergických reakcí v anamnéze)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l</a:t>
            </a:r>
            <a:r>
              <a:rPr lang="cs-CZ" dirty="0" smtClean="0">
                <a:solidFill>
                  <a:schemeClr val="bg1"/>
                </a:solidFill>
              </a:rPr>
              <a:t>imitem širšího použití je cena</a:t>
            </a:r>
          </a:p>
        </p:txBody>
      </p:sp>
    </p:spTree>
    <p:extLst>
      <p:ext uri="{BB962C8B-B14F-4D97-AF65-F5344CB8AC3E}">
        <p14:creationId xmlns:p14="http://schemas.microsoft.com/office/powerpoint/2010/main" val="10894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FVIII </a:t>
            </a:r>
            <a:r>
              <a:rPr lang="cs-CZ" dirty="0" smtClean="0">
                <a:solidFill>
                  <a:srgbClr val="FFC000"/>
                </a:solidFill>
              </a:rPr>
              <a:t/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Vrozený či získaný deficit F VIII – hemofilie 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Von </a:t>
            </a:r>
            <a:r>
              <a:rPr lang="cs-CZ" dirty="0" err="1" smtClean="0">
                <a:solidFill>
                  <a:schemeClr val="bg1"/>
                </a:solidFill>
              </a:rPr>
              <a:t>Willebrandova</a:t>
            </a:r>
            <a:r>
              <a:rPr lang="cs-CZ" dirty="0" smtClean="0">
                <a:solidFill>
                  <a:schemeClr val="bg1"/>
                </a:solidFill>
              </a:rPr>
              <a:t> choroba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Výpočet dávky: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h</a:t>
            </a:r>
            <a:r>
              <a:rPr lang="cs-CZ" dirty="0" smtClean="0">
                <a:solidFill>
                  <a:schemeClr val="bg1"/>
                </a:solidFill>
              </a:rPr>
              <a:t>motnost (kg) x požadovaný vzestup (%) x 0,5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1 IU na 1 kg těl. hmotnosti zvýší aktivitu plazmatického F VIII o 2 % </a:t>
            </a:r>
            <a:r>
              <a:rPr lang="cs-CZ" dirty="0" err="1" smtClean="0">
                <a:solidFill>
                  <a:schemeClr val="bg1"/>
                </a:solidFill>
              </a:rPr>
              <a:t>koag</a:t>
            </a:r>
            <a:r>
              <a:rPr lang="cs-CZ" dirty="0" smtClean="0">
                <a:solidFill>
                  <a:schemeClr val="bg1"/>
                </a:solidFill>
              </a:rPr>
              <a:t>. aktivity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Cílové hladiny: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Velké operace 100%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Krvácení do GIT 80 – 100%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Krvácení do svalů a kloubů 20 – 40%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Komplikace - tvorba inhibitoru, infekce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43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FVIII + </a:t>
            </a:r>
            <a:r>
              <a:rPr lang="cs-CZ" dirty="0" err="1" smtClean="0">
                <a:solidFill>
                  <a:srgbClr val="C00000"/>
                </a:solidFill>
              </a:rPr>
              <a:t>vWF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Von </a:t>
            </a:r>
            <a:r>
              <a:rPr lang="cs-CZ" dirty="0" err="1" smtClean="0">
                <a:solidFill>
                  <a:schemeClr val="bg1"/>
                </a:solidFill>
              </a:rPr>
              <a:t>Willebrandova</a:t>
            </a:r>
            <a:r>
              <a:rPr lang="cs-CZ" dirty="0" smtClean="0">
                <a:solidFill>
                  <a:schemeClr val="bg1"/>
                </a:solidFill>
              </a:rPr>
              <a:t> choroba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Hemofilie 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 plazmě je F VIII vázán na </a:t>
            </a:r>
            <a:r>
              <a:rPr lang="cs-CZ" dirty="0" err="1" smtClean="0">
                <a:solidFill>
                  <a:schemeClr val="bg1"/>
                </a:solidFill>
              </a:rPr>
              <a:t>vWF</a:t>
            </a:r>
            <a:endParaRPr lang="cs-CZ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62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FIX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Hemofilie B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Výpočet dávky: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hmotnost (kg) x požadovaný vzestup (%) x 1,1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Cílové hladiny: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Velké operace 100 %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Krvácení do GIT a urogenitálního traktu 80 %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Krvácení do svalů a kloubů 30 – 40 %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Komplikace - tvorba inhibitoru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Plazmatické x rekombinantní</a:t>
            </a:r>
          </a:p>
        </p:txBody>
      </p:sp>
    </p:spTree>
    <p:extLst>
      <p:ext uri="{BB962C8B-B14F-4D97-AF65-F5344CB8AC3E}">
        <p14:creationId xmlns:p14="http://schemas.microsoft.com/office/powerpoint/2010/main" val="10282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KD s obsahem faktorů protrombinového komplexu (PCC)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bsahují vitamin K-dependentní faktory (FII,FVII,FIX, FX) a podle preparátu i K-dependentní inhibitory (protein C a S)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řednost před FFP zejména při nutnosti rychlé úpravy PT</a:t>
            </a:r>
          </a:p>
          <a:p>
            <a:r>
              <a:rPr lang="cs-CZ" dirty="0" err="1">
                <a:solidFill>
                  <a:schemeClr val="bg1"/>
                </a:solidFill>
              </a:rPr>
              <a:t>t</a:t>
            </a:r>
            <a:r>
              <a:rPr lang="cs-CZ" dirty="0" err="1" smtClean="0">
                <a:solidFill>
                  <a:schemeClr val="bg1"/>
                </a:solidFill>
              </a:rPr>
              <a:t>rombogenní</a:t>
            </a:r>
            <a:r>
              <a:rPr lang="cs-CZ" dirty="0" smtClean="0">
                <a:solidFill>
                  <a:schemeClr val="bg1"/>
                </a:solidFill>
              </a:rPr>
              <a:t> riziko </a:t>
            </a:r>
          </a:p>
          <a:p>
            <a:r>
              <a:rPr lang="cs-CZ" dirty="0">
                <a:solidFill>
                  <a:schemeClr val="bg1"/>
                </a:solidFill>
              </a:rPr>
              <a:t>j</a:t>
            </a:r>
            <a:r>
              <a:rPr lang="cs-CZ" dirty="0" smtClean="0">
                <a:solidFill>
                  <a:schemeClr val="bg1"/>
                </a:solidFill>
              </a:rPr>
              <a:t>ednotlivá dávka by neměla přesáhnout 30 IU/kg, rychlost 1ml/min. 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nekombinovat s </a:t>
            </a:r>
            <a:r>
              <a:rPr lang="cs-CZ" dirty="0" err="1" smtClean="0">
                <a:solidFill>
                  <a:schemeClr val="bg1"/>
                </a:solidFill>
              </a:rPr>
              <a:t>antifibrinolytiky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Indikace PCC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Profylaxe a léčba krvácení u následujících stavů: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antikoagulační léčba kumariny</a:t>
            </a:r>
          </a:p>
          <a:p>
            <a:r>
              <a:rPr lang="cs-CZ" dirty="0">
                <a:solidFill>
                  <a:schemeClr val="bg1"/>
                </a:solidFill>
              </a:rPr>
              <a:t>h</a:t>
            </a:r>
            <a:r>
              <a:rPr lang="cs-CZ" dirty="0" smtClean="0">
                <a:solidFill>
                  <a:schemeClr val="bg1"/>
                </a:solidFill>
              </a:rPr>
              <a:t>ypovitaminóza K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rozené deficity FII, X (pro FIX a FVII jednosložkové přípravky)</a:t>
            </a:r>
          </a:p>
          <a:p>
            <a:r>
              <a:rPr lang="cs-CZ" dirty="0">
                <a:solidFill>
                  <a:schemeClr val="bg1"/>
                </a:solidFill>
              </a:rPr>
              <a:t>získaná </a:t>
            </a:r>
            <a:r>
              <a:rPr lang="cs-CZ" dirty="0" err="1">
                <a:solidFill>
                  <a:schemeClr val="bg1"/>
                </a:solidFill>
              </a:rPr>
              <a:t>koagulopatie</a:t>
            </a:r>
            <a:r>
              <a:rPr lang="cs-CZ" dirty="0">
                <a:solidFill>
                  <a:schemeClr val="bg1"/>
                </a:solidFill>
              </a:rPr>
              <a:t> u masivního krvácení</a:t>
            </a:r>
          </a:p>
          <a:p>
            <a:r>
              <a:rPr lang="cs-CZ" dirty="0">
                <a:solidFill>
                  <a:schemeClr val="bg1"/>
                </a:solidFill>
              </a:rPr>
              <a:t>DIC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onemocnění jater</a:t>
            </a:r>
          </a:p>
        </p:txBody>
      </p:sp>
    </p:spTree>
    <p:extLst>
      <p:ext uri="{BB962C8B-B14F-4D97-AF65-F5344CB8AC3E}">
        <p14:creationId xmlns:p14="http://schemas.microsoft.com/office/powerpoint/2010/main" val="306865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Fibrinogen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chemeClr val="bg1"/>
                </a:solidFill>
              </a:rPr>
              <a:t>Indikace: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Hypofibrinogenémie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dysfibrinogenémie</a:t>
            </a:r>
            <a:r>
              <a:rPr lang="cs-CZ" dirty="0" smtClean="0">
                <a:solidFill>
                  <a:schemeClr val="bg1"/>
                </a:solidFill>
              </a:rPr>
              <a:t>, sekundární </a:t>
            </a:r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eficit (DIC, jaterní onemocnění, léčba L-</a:t>
            </a:r>
            <a:r>
              <a:rPr lang="cs-CZ" dirty="0" err="1" smtClean="0">
                <a:solidFill>
                  <a:schemeClr val="bg1"/>
                </a:solidFill>
              </a:rPr>
              <a:t>asparginázou</a:t>
            </a:r>
            <a:r>
              <a:rPr lang="cs-CZ" dirty="0" smtClean="0">
                <a:solidFill>
                  <a:schemeClr val="bg1"/>
                </a:solidFill>
              </a:rPr>
              <a:t>, poporodní komplikace, masivní krvácení…)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&lt; 1,0 g/l při krvácivých projevech a </a:t>
            </a:r>
            <a:r>
              <a:rPr lang="cs-CZ" dirty="0" err="1">
                <a:solidFill>
                  <a:schemeClr val="bg1"/>
                </a:solidFill>
              </a:rPr>
              <a:t>invaziv</a:t>
            </a:r>
            <a:r>
              <a:rPr lang="cs-CZ" dirty="0">
                <a:solidFill>
                  <a:schemeClr val="bg1"/>
                </a:solidFill>
              </a:rPr>
              <a:t>. výkonech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&lt; 0,5 g/l při nepřítomnosti krvácení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Trombogenní</a:t>
            </a:r>
            <a:r>
              <a:rPr lang="cs-CZ" dirty="0" smtClean="0">
                <a:solidFill>
                  <a:schemeClr val="bg1"/>
                </a:solidFill>
              </a:rPr>
              <a:t> riziko</a:t>
            </a:r>
          </a:p>
        </p:txBody>
      </p:sp>
    </p:spTree>
    <p:extLst>
      <p:ext uri="{BB962C8B-B14F-4D97-AF65-F5344CB8AC3E}">
        <p14:creationId xmlns:p14="http://schemas.microsoft.com/office/powerpoint/2010/main" val="29037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Aktivovaný rekombinantní F VII 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sz="2700" dirty="0" err="1" smtClean="0">
                <a:solidFill>
                  <a:srgbClr val="C00000"/>
                </a:solidFill>
              </a:rPr>
              <a:t>NovoSeven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Život ohrožující krvácení jakékoli etiologie při selhání standardních postupů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Chirurgické výkony u pacientů s hemofilií A </a:t>
            </a:r>
            <a:r>
              <a:rPr lang="cs-CZ" dirty="0" err="1" smtClean="0">
                <a:solidFill>
                  <a:schemeClr val="bg1"/>
                </a:solidFill>
              </a:rPr>
              <a:t>a</a:t>
            </a:r>
            <a:r>
              <a:rPr lang="cs-CZ" dirty="0" smtClean="0">
                <a:solidFill>
                  <a:schemeClr val="bg1"/>
                </a:solidFill>
              </a:rPr>
              <a:t> B s inhibitorem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Vrozený deficit </a:t>
            </a:r>
            <a:r>
              <a:rPr lang="cs-CZ" dirty="0">
                <a:solidFill>
                  <a:schemeClr val="bg1"/>
                </a:solidFill>
              </a:rPr>
              <a:t>F</a:t>
            </a:r>
            <a:r>
              <a:rPr lang="cs-CZ" dirty="0" smtClean="0">
                <a:solidFill>
                  <a:schemeClr val="bg1"/>
                </a:solidFill>
              </a:rPr>
              <a:t>VII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Glanzmannova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trombastenie</a:t>
            </a:r>
            <a:r>
              <a:rPr lang="cs-CZ" dirty="0" smtClean="0">
                <a:solidFill>
                  <a:schemeClr val="bg1"/>
                </a:solidFill>
              </a:rPr>
              <a:t> s anti-GP </a:t>
            </a:r>
            <a:r>
              <a:rPr lang="cs-CZ" dirty="0" err="1" smtClean="0">
                <a:solidFill>
                  <a:schemeClr val="bg1"/>
                </a:solidFill>
              </a:rPr>
              <a:t>IIb-IIIa</a:t>
            </a:r>
            <a:r>
              <a:rPr lang="cs-CZ" dirty="0" smtClean="0">
                <a:solidFill>
                  <a:schemeClr val="bg1"/>
                </a:solidFill>
              </a:rPr>
              <a:t> nebo anti-HLA refrakterní </a:t>
            </a:r>
            <a:r>
              <a:rPr lang="cs-CZ" dirty="0">
                <a:solidFill>
                  <a:schemeClr val="bg1"/>
                </a:solidFill>
              </a:rPr>
              <a:t>na </a:t>
            </a:r>
            <a:r>
              <a:rPr lang="cs-CZ" dirty="0" smtClean="0">
                <a:solidFill>
                  <a:schemeClr val="bg1"/>
                </a:solidFill>
              </a:rPr>
              <a:t>trombocyty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FVIIa</a:t>
            </a:r>
            <a:r>
              <a:rPr lang="cs-CZ" dirty="0" smtClean="0">
                <a:solidFill>
                  <a:schemeClr val="bg1"/>
                </a:solidFill>
              </a:rPr>
              <a:t>               </a:t>
            </a:r>
            <a:r>
              <a:rPr lang="cs-CZ" dirty="0" err="1" smtClean="0">
                <a:solidFill>
                  <a:schemeClr val="bg1"/>
                </a:solidFill>
              </a:rPr>
              <a:t>FXa</a:t>
            </a:r>
            <a:r>
              <a:rPr lang="cs-CZ" dirty="0" smtClean="0">
                <a:solidFill>
                  <a:schemeClr val="bg1"/>
                </a:solidFill>
              </a:rPr>
              <a:t>                 </a:t>
            </a:r>
            <a:r>
              <a:rPr lang="cs-CZ" dirty="0">
                <a:solidFill>
                  <a:schemeClr val="bg1"/>
                </a:solidFill>
              </a:rPr>
              <a:t>trombin</a:t>
            </a:r>
          </a:p>
          <a:p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2131965" y="558924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558924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9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Aktivované faktory protrombinového komplexu 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sz="2700" dirty="0" err="1" smtClean="0">
                <a:solidFill>
                  <a:srgbClr val="C00000"/>
                </a:solidFill>
              </a:rPr>
              <a:t>Feiba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FII, FIX, FX v neaktivní formě a aktivovaný F VII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FVIIa</a:t>
            </a:r>
            <a:r>
              <a:rPr lang="cs-CZ" dirty="0" smtClean="0">
                <a:solidFill>
                  <a:schemeClr val="bg1"/>
                </a:solidFill>
              </a:rPr>
              <a:t>               </a:t>
            </a:r>
            <a:r>
              <a:rPr lang="cs-CZ" dirty="0" err="1" smtClean="0">
                <a:solidFill>
                  <a:schemeClr val="bg1"/>
                </a:solidFill>
              </a:rPr>
              <a:t>FXa</a:t>
            </a:r>
            <a:r>
              <a:rPr lang="cs-CZ" dirty="0" smtClean="0">
                <a:solidFill>
                  <a:schemeClr val="bg1"/>
                </a:solidFill>
              </a:rPr>
              <a:t>                 trombin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Obchází deficit F VIII a IX (hemofilie A </a:t>
            </a:r>
            <a:r>
              <a:rPr lang="cs-CZ" dirty="0" err="1" smtClean="0">
                <a:solidFill>
                  <a:schemeClr val="bg1"/>
                </a:solidFill>
              </a:rPr>
              <a:t>a</a:t>
            </a:r>
            <a:r>
              <a:rPr lang="cs-CZ" dirty="0" smtClean="0">
                <a:solidFill>
                  <a:schemeClr val="bg1"/>
                </a:solidFill>
              </a:rPr>
              <a:t> B s inhibitorem, pacienti se získaným inhibitorem FVIII, FXI, FXII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195736" y="234888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2389989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1. Transfuzní přípravky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Erytrocyty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Trombocyty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Plazma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Granulocyty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3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KD s obsahem FXIII </a:t>
            </a:r>
            <a:r>
              <a:rPr lang="cs-CZ" dirty="0" smtClean="0">
                <a:solidFill>
                  <a:srgbClr val="FFC000"/>
                </a:solidFill>
              </a:rPr>
              <a:t/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Plazmatický i rekombinantní FXIII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Rekombinantní forma se využívá zejména u vrozených deficitů FXIII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Indikace</a:t>
            </a:r>
            <a:endParaRPr lang="cs-CZ" dirty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Krvácení </a:t>
            </a:r>
            <a:r>
              <a:rPr lang="cs-CZ" dirty="0">
                <a:solidFill>
                  <a:schemeClr val="bg1"/>
                </a:solidFill>
              </a:rPr>
              <a:t>u pacientů s vrozeným těžkým deficitem FXIII (pod 5%), ale i méně </a:t>
            </a:r>
            <a:r>
              <a:rPr lang="cs-CZ" dirty="0" smtClean="0">
                <a:solidFill>
                  <a:schemeClr val="bg1"/>
                </a:solidFill>
              </a:rPr>
              <a:t>významných defektů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DIC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hepatopatie</a:t>
            </a: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39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Antitrombin </a:t>
            </a:r>
            <a:r>
              <a:rPr lang="cs-CZ" sz="2700" dirty="0">
                <a:solidFill>
                  <a:srgbClr val="C00000"/>
                </a:solidFill>
              </a:rPr>
              <a:t/>
            </a:r>
            <a:br>
              <a:rPr lang="cs-CZ" sz="2700" dirty="0">
                <a:solidFill>
                  <a:srgbClr val="C00000"/>
                </a:solidFill>
              </a:rPr>
            </a:b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Fyziologický inhibitor koagulace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Při nedostatku antitrombinu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Sepse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DIC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Trombembolické</a:t>
            </a:r>
            <a:r>
              <a:rPr lang="cs-CZ" dirty="0" smtClean="0">
                <a:solidFill>
                  <a:schemeClr val="bg1"/>
                </a:solidFill>
              </a:rPr>
              <a:t> stavy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Hepatopatie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Nefrot.sy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39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Protein C </a:t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Omezuje tvorbu trombinu inaktivací </a:t>
            </a:r>
            <a:r>
              <a:rPr lang="cs-CZ" dirty="0" err="1" smtClean="0">
                <a:solidFill>
                  <a:schemeClr val="bg1"/>
                </a:solidFill>
              </a:rPr>
              <a:t>Va</a:t>
            </a:r>
            <a:r>
              <a:rPr lang="cs-CZ" dirty="0" smtClean="0">
                <a:solidFill>
                  <a:schemeClr val="bg1"/>
                </a:solidFill>
              </a:rPr>
              <a:t> a </a:t>
            </a:r>
            <a:r>
              <a:rPr lang="cs-CZ" dirty="0" err="1" smtClean="0">
                <a:solidFill>
                  <a:schemeClr val="bg1"/>
                </a:solidFill>
              </a:rPr>
              <a:t>VIIIa</a:t>
            </a:r>
            <a:r>
              <a:rPr lang="cs-CZ" dirty="0" smtClean="0">
                <a:solidFill>
                  <a:schemeClr val="bg1"/>
                </a:solidFill>
              </a:rPr>
              <a:t> = zpětná vazba v regulaci koagulace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Těžký vrozený nedostatek proteinu 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Těžká sepse provázená multiorgánovým selháním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i.v</a:t>
            </a:r>
            <a:r>
              <a:rPr lang="cs-CZ" dirty="0" smtClean="0">
                <a:solidFill>
                  <a:schemeClr val="bg1"/>
                </a:solidFill>
              </a:rPr>
              <a:t>. injekce max. rychlostí 2 ml/min.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Plazmatický i rekombinantní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366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Albumin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Úprava </a:t>
            </a:r>
            <a:r>
              <a:rPr lang="cs-CZ" dirty="0" err="1" smtClean="0">
                <a:solidFill>
                  <a:schemeClr val="bg1"/>
                </a:solidFill>
              </a:rPr>
              <a:t>onkotického</a:t>
            </a:r>
            <a:r>
              <a:rPr lang="cs-CZ" dirty="0" smtClean="0">
                <a:solidFill>
                  <a:schemeClr val="bg1"/>
                </a:solidFill>
              </a:rPr>
              <a:t> tlaku plazmy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Popáleniny, jaterní selhání, nefrotický syndrom, výměnná plazmaferéza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7169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Imunoglobuliny </a:t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90% monomerů podtříd IgG</a:t>
            </a:r>
            <a:r>
              <a:rPr lang="cs-CZ" sz="1800" dirty="0" smtClean="0">
                <a:solidFill>
                  <a:schemeClr val="bg1"/>
                </a:solidFill>
              </a:rPr>
              <a:t>1 </a:t>
            </a:r>
            <a:r>
              <a:rPr lang="cs-CZ" dirty="0" smtClean="0">
                <a:solidFill>
                  <a:schemeClr val="bg1"/>
                </a:solidFill>
              </a:rPr>
              <a:t>– IgG</a:t>
            </a:r>
            <a:r>
              <a:rPr lang="cs-CZ" sz="1800" dirty="0" smtClean="0">
                <a:solidFill>
                  <a:schemeClr val="bg1"/>
                </a:solidFill>
              </a:rPr>
              <a:t>4</a:t>
            </a:r>
            <a:r>
              <a:rPr lang="cs-CZ" dirty="0" smtClean="0">
                <a:solidFill>
                  <a:schemeClr val="bg1"/>
                </a:solidFill>
              </a:rPr>
              <a:t>, malé množství </a:t>
            </a:r>
            <a:r>
              <a:rPr lang="cs-CZ" dirty="0" err="1" smtClean="0">
                <a:solidFill>
                  <a:schemeClr val="bg1"/>
                </a:solidFill>
              </a:rPr>
              <a:t>IgM</a:t>
            </a:r>
            <a:r>
              <a:rPr lang="cs-CZ" dirty="0" smtClean="0">
                <a:solidFill>
                  <a:schemeClr val="bg1"/>
                </a:solidFill>
              </a:rPr>
              <a:t> a </a:t>
            </a:r>
            <a:r>
              <a:rPr lang="cs-CZ" dirty="0" err="1" smtClean="0">
                <a:solidFill>
                  <a:schemeClr val="bg1"/>
                </a:solidFill>
              </a:rPr>
              <a:t>IgA</a:t>
            </a:r>
            <a:r>
              <a:rPr lang="cs-CZ" dirty="0" smtClean="0">
                <a:solidFill>
                  <a:schemeClr val="bg1"/>
                </a:solidFill>
              </a:rPr>
              <a:t>, žádné </a:t>
            </a:r>
            <a:r>
              <a:rPr lang="cs-CZ" dirty="0" err="1" smtClean="0">
                <a:solidFill>
                  <a:schemeClr val="bg1"/>
                </a:solidFill>
              </a:rPr>
              <a:t>IgE</a:t>
            </a:r>
            <a:r>
              <a:rPr lang="cs-CZ" dirty="0" smtClean="0">
                <a:solidFill>
                  <a:schemeClr val="bg1"/>
                </a:solidFill>
              </a:rPr>
              <a:t> a </a:t>
            </a:r>
            <a:r>
              <a:rPr lang="cs-CZ" dirty="0" err="1" smtClean="0">
                <a:solidFill>
                  <a:schemeClr val="bg1"/>
                </a:solidFill>
              </a:rPr>
              <a:t>IgD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Sepse, meningitidy – IVIG obohacené o </a:t>
            </a:r>
            <a:r>
              <a:rPr lang="cs-CZ" dirty="0" err="1" smtClean="0">
                <a:solidFill>
                  <a:schemeClr val="bg1"/>
                </a:solidFill>
              </a:rPr>
              <a:t>IgM</a:t>
            </a:r>
            <a:r>
              <a:rPr lang="cs-CZ" dirty="0" smtClean="0">
                <a:solidFill>
                  <a:schemeClr val="bg1"/>
                </a:solidFill>
              </a:rPr>
              <a:t> (12%)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IgA</a:t>
            </a:r>
            <a:r>
              <a:rPr lang="cs-CZ" dirty="0" smtClean="0">
                <a:solidFill>
                  <a:schemeClr val="bg1"/>
                </a:solidFill>
              </a:rPr>
              <a:t> deficit s průkazem protilátek – velmi nízký obsah </a:t>
            </a:r>
            <a:r>
              <a:rPr lang="cs-CZ" dirty="0" err="1" smtClean="0">
                <a:solidFill>
                  <a:schemeClr val="bg1"/>
                </a:solidFill>
              </a:rPr>
              <a:t>IgA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(&lt; 0,1 mg/ml)</a:t>
            </a:r>
          </a:p>
          <a:p>
            <a:r>
              <a:rPr lang="cs-CZ" u="sng" dirty="0" smtClean="0">
                <a:solidFill>
                  <a:schemeClr val="bg1"/>
                </a:solidFill>
              </a:rPr>
              <a:t>Substituce</a:t>
            </a:r>
            <a:r>
              <a:rPr lang="cs-CZ" dirty="0" smtClean="0">
                <a:solidFill>
                  <a:schemeClr val="bg1"/>
                </a:solidFill>
              </a:rPr>
              <a:t>: primární a sekundární imunodeficience, těžké akutní a chronické infekce, sepse, orgánové transplantace, onkologická onemocnění…</a:t>
            </a:r>
          </a:p>
          <a:p>
            <a:r>
              <a:rPr lang="cs-CZ" u="sng" dirty="0" err="1" smtClean="0">
                <a:solidFill>
                  <a:schemeClr val="bg1"/>
                </a:solidFill>
              </a:rPr>
              <a:t>Imunomodulace</a:t>
            </a:r>
            <a:r>
              <a:rPr lang="cs-CZ" dirty="0" err="1" smtClean="0">
                <a:solidFill>
                  <a:schemeClr val="bg1"/>
                </a:solidFill>
              </a:rPr>
              <a:t>:ITP,Guillain-Barrého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sy,Kawasakiho</a:t>
            </a:r>
            <a:r>
              <a:rPr lang="cs-CZ" dirty="0" smtClean="0">
                <a:solidFill>
                  <a:schemeClr val="bg1"/>
                </a:solidFill>
              </a:rPr>
              <a:t> ch.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i.v</a:t>
            </a:r>
            <a:r>
              <a:rPr lang="cs-CZ" dirty="0" smtClean="0">
                <a:solidFill>
                  <a:schemeClr val="bg1"/>
                </a:solidFill>
              </a:rPr>
              <a:t>., </a:t>
            </a:r>
            <a:r>
              <a:rPr lang="cs-CZ" dirty="0" err="1" smtClean="0">
                <a:solidFill>
                  <a:schemeClr val="bg1"/>
                </a:solidFill>
              </a:rPr>
              <a:t>s.c</a:t>
            </a:r>
            <a:r>
              <a:rPr lang="cs-CZ" dirty="0" smtClean="0">
                <a:solidFill>
                  <a:schemeClr val="bg1"/>
                </a:solidFill>
              </a:rPr>
              <a:t>. 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47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Tkáňová lepidla </a:t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Deriváty tkáňových adheziv k lokálnímu zajištění hemostázy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Složení: </a:t>
            </a:r>
            <a:r>
              <a:rPr lang="cs-CZ" dirty="0" err="1" smtClean="0">
                <a:solidFill>
                  <a:schemeClr val="bg1"/>
                </a:solidFill>
              </a:rPr>
              <a:t>kryoprecipitát</a:t>
            </a:r>
            <a:r>
              <a:rPr lang="cs-CZ" dirty="0" smtClean="0">
                <a:solidFill>
                  <a:schemeClr val="bg1"/>
                </a:solidFill>
              </a:rPr>
              <a:t> + trombin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Kryoprecipitát</a:t>
            </a:r>
            <a:r>
              <a:rPr lang="cs-CZ" dirty="0" smtClean="0">
                <a:solidFill>
                  <a:schemeClr val="bg1"/>
                </a:solidFill>
              </a:rPr>
              <a:t> obsahuje fibrinogen, který se účinkem trombinu mění na fibrin (elastický)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Zástava difuzního krvácení u výkonů na skeletu a parenchymatózních orgánech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79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Rizika KD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Alergické reakce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Tvorba inhibitorů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Trombembolické</a:t>
            </a:r>
            <a:r>
              <a:rPr lang="cs-CZ" dirty="0" smtClean="0">
                <a:solidFill>
                  <a:schemeClr val="bg1"/>
                </a:solidFill>
              </a:rPr>
              <a:t> komplikace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Riziko přenosu infekcí minimalizováno patogen-redukčními technikami a eliminováno u rekombinantních preparátů</a:t>
            </a:r>
          </a:p>
        </p:txBody>
      </p:sp>
    </p:spTree>
    <p:extLst>
      <p:ext uri="{BB962C8B-B14F-4D97-AF65-F5344CB8AC3E}">
        <p14:creationId xmlns:p14="http://schemas.microsoft.com/office/powerpoint/2010/main" val="25672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TP lze získat: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Z odběru plné krve dalším zpracováním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c</a:t>
            </a:r>
            <a:r>
              <a:rPr lang="cs-CZ" dirty="0" smtClean="0">
                <a:solidFill>
                  <a:schemeClr val="bg1"/>
                </a:solidFill>
              </a:rPr>
              <a:t>entrifugace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následné oddělení jednotlivých komponent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Z </a:t>
            </a:r>
            <a:r>
              <a:rPr lang="cs-CZ" b="1" dirty="0" err="1" smtClean="0">
                <a:solidFill>
                  <a:schemeClr val="bg1"/>
                </a:solidFill>
              </a:rPr>
              <a:t>aferézy</a:t>
            </a:r>
            <a:endParaRPr lang="cs-CZ" b="1" dirty="0" smtClean="0">
              <a:solidFill>
                <a:schemeClr val="bg1"/>
              </a:solidFill>
            </a:endParaRPr>
          </a:p>
          <a:p>
            <a:pPr lvl="1"/>
            <a:r>
              <a:rPr lang="cs-CZ" dirty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dběrem vzniká finální produkt, který obvykle nevyžaduje další zpracování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58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Plná krev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surovina </a:t>
            </a:r>
            <a:r>
              <a:rPr lang="cs-CZ" dirty="0">
                <a:solidFill>
                  <a:schemeClr val="bg1"/>
                </a:solidFill>
              </a:rPr>
              <a:t>pro výrobu </a:t>
            </a:r>
            <a:r>
              <a:rPr lang="cs-CZ" dirty="0" smtClean="0">
                <a:solidFill>
                  <a:schemeClr val="bg1"/>
                </a:solidFill>
              </a:rPr>
              <a:t>TP</a:t>
            </a:r>
          </a:p>
          <a:p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naha hradit pacientovi cíleně složku krve, které má nedostatek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čerstvá plná krev se používá na některých pracovištích v urgentní medicíně - pro tento postup není opora v aktuálních doporučeních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563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Erytrocyty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chemeClr val="bg1"/>
                </a:solidFill>
              </a:rPr>
              <a:t>Doba použitelnosti: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42-49 dní</a:t>
            </a:r>
          </a:p>
          <a:p>
            <a:r>
              <a:rPr lang="cs-CZ" u="sng" dirty="0" smtClean="0">
                <a:solidFill>
                  <a:schemeClr val="bg1"/>
                </a:solidFill>
              </a:rPr>
              <a:t>Teplota skladování:</a:t>
            </a:r>
            <a:r>
              <a:rPr lang="cs-CZ" dirty="0" smtClean="0">
                <a:solidFill>
                  <a:schemeClr val="bg1"/>
                </a:solidFill>
              </a:rPr>
              <a:t> 2-6°C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Shoda </a:t>
            </a:r>
            <a:r>
              <a:rPr lang="cs-CZ" dirty="0">
                <a:solidFill>
                  <a:schemeClr val="bg1"/>
                </a:solidFill>
              </a:rPr>
              <a:t>AB0 i </a:t>
            </a:r>
            <a:r>
              <a:rPr lang="cs-CZ" dirty="0" err="1">
                <a:solidFill>
                  <a:schemeClr val="bg1"/>
                </a:solidFill>
              </a:rPr>
              <a:t>Rh</a:t>
            </a:r>
            <a:r>
              <a:rPr lang="cs-CZ" dirty="0">
                <a:solidFill>
                  <a:schemeClr val="bg1"/>
                </a:solidFill>
              </a:rPr>
              <a:t>(D</a:t>
            </a:r>
            <a:r>
              <a:rPr lang="cs-CZ" dirty="0" smtClean="0">
                <a:solidFill>
                  <a:schemeClr val="bg1"/>
                </a:solidFill>
              </a:rPr>
              <a:t>) dárce a příjemce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Předtransfuzní</a:t>
            </a:r>
            <a:r>
              <a:rPr lang="cs-CZ" dirty="0" smtClean="0">
                <a:solidFill>
                  <a:schemeClr val="bg1"/>
                </a:solidFill>
              </a:rPr>
              <a:t> vyšetření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Vyšetření krevní skupiny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Vyšetření protilátek proti erytrocytům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Zkouška kompatibility</a:t>
            </a:r>
          </a:p>
        </p:txBody>
      </p:sp>
    </p:spTree>
    <p:extLst>
      <p:ext uri="{BB962C8B-B14F-4D97-AF65-F5344CB8AC3E}">
        <p14:creationId xmlns:p14="http://schemas.microsoft.com/office/powerpoint/2010/main" val="2333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Výdej erytrocytů z vitální indikace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300" dirty="0">
                <a:solidFill>
                  <a:srgbClr val="C00000"/>
                </a:solidFill>
              </a:rPr>
              <a:t>B</a:t>
            </a:r>
            <a:r>
              <a:rPr lang="cs-CZ" sz="3300" dirty="0" smtClean="0">
                <a:solidFill>
                  <a:srgbClr val="C00000"/>
                </a:solidFill>
              </a:rPr>
              <a:t>ez </a:t>
            </a:r>
            <a:r>
              <a:rPr lang="cs-CZ" sz="3300" dirty="0">
                <a:solidFill>
                  <a:srgbClr val="C00000"/>
                </a:solidFill>
              </a:rPr>
              <a:t>provedení testu kompatibility </a:t>
            </a:r>
            <a:r>
              <a:rPr lang="cs-CZ" sz="3300" dirty="0" smtClean="0">
                <a:solidFill>
                  <a:srgbClr val="C00000"/>
                </a:solidFill>
              </a:rPr>
              <a:t>se </a:t>
            </a:r>
            <a:r>
              <a:rPr lang="cs-CZ" sz="3300" dirty="0">
                <a:solidFill>
                  <a:srgbClr val="C00000"/>
                </a:solidFill>
              </a:rPr>
              <a:t>vždy </a:t>
            </a:r>
            <a:r>
              <a:rPr lang="cs-CZ" sz="3300" dirty="0" smtClean="0">
                <a:solidFill>
                  <a:srgbClr val="C00000"/>
                </a:solidFill>
              </a:rPr>
              <a:t> jedná o rizikový postup!</a:t>
            </a:r>
            <a:endParaRPr lang="cs-CZ" sz="3300" dirty="0">
              <a:solidFill>
                <a:srgbClr val="C00000"/>
              </a:solidFill>
            </a:endParaRPr>
          </a:p>
          <a:p>
            <a:r>
              <a:rPr lang="cs-CZ" sz="3300" dirty="0" smtClean="0">
                <a:solidFill>
                  <a:schemeClr val="bg1"/>
                </a:solidFill>
              </a:rPr>
              <a:t>Musí být proveden odběr vzorku </a:t>
            </a:r>
            <a:r>
              <a:rPr lang="cs-CZ" sz="3300" dirty="0">
                <a:solidFill>
                  <a:schemeClr val="bg1"/>
                </a:solidFill>
              </a:rPr>
              <a:t>krve pacienta před zahájením transfuze k </a:t>
            </a:r>
            <a:r>
              <a:rPr lang="cs-CZ" sz="3300" dirty="0" smtClean="0">
                <a:solidFill>
                  <a:schemeClr val="bg1"/>
                </a:solidFill>
              </a:rPr>
              <a:t>dodatečnému provedení kompletního </a:t>
            </a:r>
            <a:r>
              <a:rPr lang="cs-CZ" sz="3300" dirty="0" err="1" smtClean="0">
                <a:solidFill>
                  <a:schemeClr val="bg1"/>
                </a:solidFill>
              </a:rPr>
              <a:t>předtransfuzního</a:t>
            </a:r>
            <a:r>
              <a:rPr lang="cs-CZ" sz="3300" dirty="0" smtClean="0">
                <a:solidFill>
                  <a:schemeClr val="bg1"/>
                </a:solidFill>
              </a:rPr>
              <a:t> vyšetření</a:t>
            </a:r>
            <a:endParaRPr lang="cs-CZ" sz="3300" dirty="0">
              <a:solidFill>
                <a:schemeClr val="bg1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714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Indikace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Úprava anémie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Náhrada krevní ztrát</a:t>
            </a: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Hb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&gt; 100 g/l: indikace </a:t>
            </a:r>
            <a:r>
              <a:rPr lang="cs-CZ" dirty="0" smtClean="0">
                <a:solidFill>
                  <a:schemeClr val="bg1"/>
                </a:solidFill>
              </a:rPr>
              <a:t>nepravděpodobná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err="1">
                <a:solidFill>
                  <a:schemeClr val="bg1"/>
                </a:solidFill>
              </a:rPr>
              <a:t>Hb</a:t>
            </a:r>
            <a:r>
              <a:rPr lang="cs-CZ" dirty="0">
                <a:solidFill>
                  <a:schemeClr val="bg1"/>
                </a:solidFill>
              </a:rPr>
              <a:t> 70-100 g/l: individuální posouzení</a:t>
            </a:r>
          </a:p>
          <a:p>
            <a:r>
              <a:rPr lang="cs-CZ" dirty="0" err="1">
                <a:solidFill>
                  <a:schemeClr val="bg1"/>
                </a:solidFill>
              </a:rPr>
              <a:t>Hb</a:t>
            </a:r>
            <a:r>
              <a:rPr lang="cs-CZ" dirty="0">
                <a:solidFill>
                  <a:schemeClr val="bg1"/>
                </a:solidFill>
              </a:rPr>
              <a:t> &lt; 60 - 70 g/l: indikace vždy</a:t>
            </a:r>
          </a:p>
          <a:p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5656" y="5661248"/>
            <a:ext cx="6692345" cy="52322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1 TU erytrocytů zvýší koncentraci </a:t>
            </a:r>
            <a:r>
              <a:rPr lang="cs-CZ" sz="2800" dirty="0" err="1" smtClean="0">
                <a:solidFill>
                  <a:schemeClr val="bg1"/>
                </a:solidFill>
              </a:rPr>
              <a:t>Hb</a:t>
            </a:r>
            <a:r>
              <a:rPr lang="cs-CZ" sz="2800" dirty="0" smtClean="0">
                <a:solidFill>
                  <a:schemeClr val="bg1"/>
                </a:solidFill>
              </a:rPr>
              <a:t> o 10 g/l</a:t>
            </a:r>
          </a:p>
        </p:txBody>
      </p:sp>
    </p:spTree>
    <p:extLst>
      <p:ext uri="{BB962C8B-B14F-4D97-AF65-F5344CB8AC3E}">
        <p14:creationId xmlns:p14="http://schemas.microsoft.com/office/powerpoint/2010/main" val="338244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2490</TotalTime>
  <Words>1764</Words>
  <Application>Microsoft Office PowerPoint</Application>
  <PresentationFormat>Předvádění na obrazovce (4:3)</PresentationFormat>
  <Paragraphs>303</Paragraphs>
  <Slides>46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Calibri</vt:lpstr>
      <vt:lpstr>Calibri Light</vt:lpstr>
      <vt:lpstr>Motiv systému Office</vt:lpstr>
      <vt:lpstr>Motiv Office</vt:lpstr>
      <vt:lpstr>TRANSFUZNÍ PŘÍPRAVKY A KREVNÍ DERIVÁTY</vt:lpstr>
      <vt:lpstr>Definice</vt:lpstr>
      <vt:lpstr>TU x TD</vt:lpstr>
      <vt:lpstr>1. Transfuzní přípravky</vt:lpstr>
      <vt:lpstr>TP lze získat:</vt:lpstr>
      <vt:lpstr>Plná krev</vt:lpstr>
      <vt:lpstr>Erytrocyty</vt:lpstr>
      <vt:lpstr>Výdej erytrocytů z vitální indikace</vt:lpstr>
      <vt:lpstr>Indikace</vt:lpstr>
      <vt:lpstr>Trombocyty</vt:lpstr>
      <vt:lpstr>Indikace</vt:lpstr>
      <vt:lpstr>Plazma</vt:lpstr>
      <vt:lpstr>Indikace</vt:lpstr>
      <vt:lpstr>Granulocyty</vt:lpstr>
      <vt:lpstr>TP pro intrauterinní – intraumbilikální transfuzi</vt:lpstr>
      <vt:lpstr>TP pro výměnnou transfuzi</vt:lpstr>
      <vt:lpstr>TP s malým objemem pro transfuzi novorozencům a dětem</vt:lpstr>
      <vt:lpstr>2. Úpravy TP</vt:lpstr>
      <vt:lpstr>Deleukotizace</vt:lpstr>
      <vt:lpstr>Ozáření</vt:lpstr>
      <vt:lpstr>Ozařovač Gammacell 1000 Elite+</vt:lpstr>
      <vt:lpstr>Gammacell 1000 Elite+</vt:lpstr>
      <vt:lpstr>Promytí</vt:lpstr>
      <vt:lpstr>Dělení</vt:lpstr>
      <vt:lpstr>Patogen redukční technologie</vt:lpstr>
      <vt:lpstr>Přehled metod PRT u TP</vt:lpstr>
      <vt:lpstr>2. Krevní deriváty</vt:lpstr>
      <vt:lpstr>Frakcionace plazmy</vt:lpstr>
      <vt:lpstr>Plazmové x rekombinantní koagulační faktory</vt:lpstr>
      <vt:lpstr>Důvody pro použití rekombinantních přípravků</vt:lpstr>
      <vt:lpstr>Směsná SD plazma (Octaplas)</vt:lpstr>
      <vt:lpstr> FVIII  </vt:lpstr>
      <vt:lpstr>FVIII + vWF  </vt:lpstr>
      <vt:lpstr>FIX  </vt:lpstr>
      <vt:lpstr>KD s obsahem faktorů protrombinového komplexu (PCC)</vt:lpstr>
      <vt:lpstr>Indikace PCC</vt:lpstr>
      <vt:lpstr>Fibrinogen  </vt:lpstr>
      <vt:lpstr>Aktivovaný rekombinantní F VII  NovoSeven</vt:lpstr>
      <vt:lpstr>Aktivované faktory protrombinového komplexu  Feiba</vt:lpstr>
      <vt:lpstr>KD s obsahem FXIII  </vt:lpstr>
      <vt:lpstr>Antitrombin  </vt:lpstr>
      <vt:lpstr>Protein C  </vt:lpstr>
      <vt:lpstr>Albumin  </vt:lpstr>
      <vt:lpstr>Imunoglobuliny  </vt:lpstr>
      <vt:lpstr>Tkáňová lepidla  </vt:lpstr>
      <vt:lpstr>Rizika KD</vt:lpstr>
    </vt:vector>
  </TitlesOfParts>
  <Company>FN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TRANSFUZNÍ PŘÍPRAVKY A KREVNÍ DERIVÁTY</dc:title>
  <dc:creator>Lejdarova Hana</dc:creator>
  <cp:lastModifiedBy>Lejdarová Hana</cp:lastModifiedBy>
  <cp:revision>218</cp:revision>
  <dcterms:created xsi:type="dcterms:W3CDTF">2013-10-16T07:20:28Z</dcterms:created>
  <dcterms:modified xsi:type="dcterms:W3CDTF">2024-05-07T10:45:15Z</dcterms:modified>
</cp:coreProperties>
</file>