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9"/>
  </p:notesMasterIdLst>
  <p:sldIdLst>
    <p:sldId id="256" r:id="rId3"/>
    <p:sldId id="257" r:id="rId4"/>
    <p:sldId id="259" r:id="rId5"/>
    <p:sldId id="260" r:id="rId6"/>
    <p:sldId id="262" r:id="rId7"/>
    <p:sldId id="278" r:id="rId8"/>
    <p:sldId id="279" r:id="rId9"/>
    <p:sldId id="280" r:id="rId10"/>
    <p:sldId id="272" r:id="rId11"/>
    <p:sldId id="277" r:id="rId12"/>
    <p:sldId id="274" r:id="rId13"/>
    <p:sldId id="275" r:id="rId14"/>
    <p:sldId id="261" r:id="rId15"/>
    <p:sldId id="281" r:id="rId16"/>
    <p:sldId id="282" r:id="rId17"/>
    <p:sldId id="276" r:id="rId18"/>
  </p:sldIdLst>
  <p:sldSz cx="12192000" cy="6858000"/>
  <p:notesSz cx="6796088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71171BA-650B-4D82-9907-0F1B42D8E187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71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3849840" y="9428040"/>
            <a:ext cx="29379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679320" y="4714920"/>
            <a:ext cx="543528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849840" y="9428040"/>
            <a:ext cx="29426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700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3849840" y="9428040"/>
            <a:ext cx="29379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679320" y="4714920"/>
            <a:ext cx="543528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4200">
              <a:lnSpc>
                <a:spcPct val="100000"/>
              </a:lnSpc>
              <a:tabLst>
                <a:tab pos="0" algn="l"/>
              </a:tabLst>
            </a:pPr>
            <a:r>
              <a:rPr lang="cs-CZ" sz="2000" b="0" strike="noStrike" spc="-1">
                <a:latin typeface="Arial"/>
              </a:rPr>
              <a:t>Introduction of new antibiotic clases  develoment of bacterial resitance</a:t>
            </a:r>
          </a:p>
        </p:txBody>
      </p:sp>
    </p:spTree>
    <p:extLst>
      <p:ext uri="{BB962C8B-B14F-4D97-AF65-F5344CB8AC3E}">
        <p14:creationId xmlns:p14="http://schemas.microsoft.com/office/powerpoint/2010/main" val="374998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3849840" y="9428040"/>
            <a:ext cx="29379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679320" y="4714920"/>
            <a:ext cx="543528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28800" cy="44571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</a:rPr>
              <a:t>racionální indikace ATB </a:t>
            </a:r>
            <a:endParaRPr lang="cs-CZ" sz="12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</a:rPr>
              <a:t>	(většina respiračních infekcí je virových)</a:t>
            </a:r>
            <a:endParaRPr lang="cs-CZ" sz="12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pos="0" algn="l"/>
              </a:tabLst>
            </a:pPr>
            <a:endParaRPr lang="cs-CZ" sz="12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</a:rPr>
              <a:t>v nemocnici hygienické standardy </a:t>
            </a:r>
            <a:endParaRPr lang="cs-CZ" sz="12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pos="0" algn="l"/>
              </a:tabLst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</a:rPr>
              <a:t>	+ dodržování izolačního režimu u MRSA, VRE, CDAD, ...</a:t>
            </a:r>
            <a:endParaRPr lang="cs-CZ" sz="12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pos="0" algn="l"/>
              </a:tabLst>
            </a:pPr>
            <a:endParaRPr lang="cs-CZ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84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0240" cy="44589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marL="216000" indent="-214200">
              <a:lnSpc>
                <a:spcPct val="100000"/>
              </a:lnSpc>
              <a:tabLst>
                <a:tab pos="0" algn="l"/>
              </a:tabLst>
            </a:pPr>
            <a:r>
              <a:rPr lang="cs-CZ" sz="2000" b="0" strike="noStrike" spc="-1">
                <a:latin typeface="+mn-lt"/>
              </a:rPr>
              <a:t>https://www.biomerieuxconnection.com/connect/educational-resources/</a:t>
            </a:r>
            <a:endParaRPr lang="cs-CZ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74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3849840" y="9428040"/>
            <a:ext cx="29379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679320" y="4714920"/>
            <a:ext cx="543528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9023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849840" y="9428040"/>
            <a:ext cx="2936520" cy="48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3849840" y="9428040"/>
            <a:ext cx="29379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3"/>
          <p:cNvSpPr/>
          <p:nvPr/>
        </p:nvSpPr>
        <p:spPr>
          <a:xfrm>
            <a:off x="679320" y="4714920"/>
            <a:ext cx="543528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5260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9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3997">
          <p15:clr>
            <a:srgbClr val="FBAE40"/>
          </p15:clr>
        </p15:guide>
        <p15:guide id="4294967295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208240" y="648000"/>
            <a:ext cx="9093960" cy="38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cs-CZ" sz="40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Antibiotická rezistence.</a:t>
            </a:r>
            <a:endParaRPr lang="cs-CZ" sz="40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792240" y="4813920"/>
            <a:ext cx="6397200" cy="7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Matúš Mihalčin</a:t>
            </a:r>
            <a:endParaRPr lang="cs-CZ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Klinika infekčních chorob FN Brno a LF MU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3600" b="0" strike="noStrike" spc="-1" dirty="0">
                <a:latin typeface="Arial"/>
              </a:rPr>
              <a:t>Poměr receptů s předepsaným </a:t>
            </a:r>
            <a:r>
              <a:rPr lang="cs-CZ" sz="3600" b="1" strike="noStrike" spc="-1" dirty="0" err="1">
                <a:latin typeface="Arial"/>
              </a:rPr>
              <a:t>makrolidovým</a:t>
            </a:r>
            <a:r>
              <a:rPr lang="cs-CZ" sz="3600" b="0" strike="noStrike" spc="-1" dirty="0">
                <a:latin typeface="Arial"/>
              </a:rPr>
              <a:t> ATB a celkovým počtem receptů s předepsaným ATB.</a:t>
            </a:r>
          </a:p>
        </p:txBody>
      </p:sp>
      <p:pic>
        <p:nvPicPr>
          <p:cNvPr id="157" name="Obrázek 156"/>
          <p:cNvPicPr/>
          <p:nvPr/>
        </p:nvPicPr>
        <p:blipFill>
          <a:blip r:embed="rId2"/>
          <a:stretch/>
        </p:blipFill>
        <p:spPr>
          <a:xfrm>
            <a:off x="0" y="1584000"/>
            <a:ext cx="12191760" cy="44362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9288000" y="6472080"/>
            <a:ext cx="29516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Zdroj: Kanceláři zdravotního pojištění</a:t>
            </a:r>
          </a:p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https://puk.kancelarzp.cz/ukazatele/antibiotika/</a:t>
            </a:r>
          </a:p>
        </p:txBody>
      </p:sp>
    </p:spTree>
    <p:extLst>
      <p:ext uri="{BB962C8B-B14F-4D97-AF65-F5344CB8AC3E}">
        <p14:creationId xmlns:p14="http://schemas.microsoft.com/office/powerpoint/2010/main" val="249321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3600" b="0" strike="noStrike" spc="-1">
                <a:latin typeface="Arial"/>
              </a:rPr>
              <a:t>Poměr receptů s předepsaným </a:t>
            </a:r>
            <a:r>
              <a:rPr lang="cs-CZ" sz="3600" b="1" strike="noStrike" spc="-1">
                <a:latin typeface="Arial"/>
              </a:rPr>
              <a:t>cefalosporinovým</a:t>
            </a:r>
            <a:r>
              <a:rPr lang="cs-CZ" sz="3600" b="0" strike="noStrike" spc="-1">
                <a:latin typeface="Arial"/>
              </a:rPr>
              <a:t> ATB a celkovým počtem receptů s předepsaným ATB.</a:t>
            </a:r>
          </a:p>
        </p:txBody>
      </p:sp>
      <p:sp>
        <p:nvSpPr>
          <p:cNvPr id="160" name="CustomShape 2"/>
          <p:cNvSpPr/>
          <p:nvPr/>
        </p:nvSpPr>
        <p:spPr>
          <a:xfrm>
            <a:off x="9288000" y="6472080"/>
            <a:ext cx="29516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Zdroj: Kanceláři zdravotního pojištění</a:t>
            </a:r>
          </a:p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https://puk.kancelarzp.cz/ukazatele/antibiotika/</a:t>
            </a:r>
          </a:p>
        </p:txBody>
      </p:sp>
      <p:pic>
        <p:nvPicPr>
          <p:cNvPr id="161" name="Obrázek 160"/>
          <p:cNvPicPr/>
          <p:nvPr/>
        </p:nvPicPr>
        <p:blipFill>
          <a:blip r:embed="rId2"/>
          <a:stretch/>
        </p:blipFill>
        <p:spPr>
          <a:xfrm>
            <a:off x="0" y="1584000"/>
            <a:ext cx="12191760" cy="44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3600" b="0" strike="noStrike" spc="-1">
                <a:latin typeface="Arial"/>
              </a:rPr>
              <a:t>Poměr receptů s předepsaným </a:t>
            </a:r>
            <a:r>
              <a:rPr lang="cs-CZ" sz="3600" b="1" strike="noStrike" spc="-1">
                <a:latin typeface="Arial"/>
              </a:rPr>
              <a:t>fluorochinolonovým</a:t>
            </a:r>
            <a:r>
              <a:rPr lang="cs-CZ" sz="3600" b="0" strike="noStrike" spc="-1">
                <a:latin typeface="Arial"/>
              </a:rPr>
              <a:t> ATB a celkovým počtem receptů s předepsaným ATB.</a:t>
            </a:r>
          </a:p>
        </p:txBody>
      </p:sp>
      <p:sp>
        <p:nvSpPr>
          <p:cNvPr id="163" name="CustomShape 2"/>
          <p:cNvSpPr/>
          <p:nvPr/>
        </p:nvSpPr>
        <p:spPr>
          <a:xfrm>
            <a:off x="9288000" y="6472080"/>
            <a:ext cx="29516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Zdroj: Kanceláři zdravotního pojištění</a:t>
            </a:r>
          </a:p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https://puk.kancelarzp.cz/ukazatele/antibiotika/</a:t>
            </a:r>
          </a:p>
        </p:txBody>
      </p:sp>
      <p:pic>
        <p:nvPicPr>
          <p:cNvPr id="164" name="Obrázek 163"/>
          <p:cNvPicPr/>
          <p:nvPr/>
        </p:nvPicPr>
        <p:blipFill>
          <a:blip r:embed="rId2"/>
          <a:stretch/>
        </p:blipFill>
        <p:spPr>
          <a:xfrm>
            <a:off x="360" y="1584000"/>
            <a:ext cx="12191760" cy="44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"/>
          <p:cNvPicPr/>
          <p:nvPr/>
        </p:nvPicPr>
        <p:blipFill>
          <a:blip r:embed="rId3"/>
          <a:stretch/>
        </p:blipFill>
        <p:spPr>
          <a:xfrm>
            <a:off x="4649819" y="714375"/>
            <a:ext cx="6027705" cy="6010275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85725" y="274680"/>
            <a:ext cx="828675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latin typeface="Arial"/>
                <a:ea typeface="Droid Sans Fallback"/>
              </a:rPr>
              <a:t>A k tomu ještě kolitida vyvolána </a:t>
            </a:r>
            <a:r>
              <a:rPr lang="cs-CZ" sz="4400" b="0" strike="noStrike" spc="-1" dirty="0" err="1">
                <a:solidFill>
                  <a:srgbClr val="000000"/>
                </a:solidFill>
                <a:latin typeface="Arial"/>
                <a:ea typeface="Droid Sans Fallback"/>
              </a:rPr>
              <a:t>Clostridioides</a:t>
            </a:r>
            <a:r>
              <a:rPr lang="cs-CZ" sz="4400" b="0" strike="noStrike" spc="-1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cs-CZ" sz="4400" b="0" strike="noStrike" spc="-1" dirty="0" err="1">
                <a:solidFill>
                  <a:srgbClr val="000000"/>
                </a:solidFill>
                <a:latin typeface="Arial"/>
                <a:ea typeface="Droid Sans Fallback"/>
              </a:rPr>
              <a:t>difficile</a:t>
            </a:r>
            <a:r>
              <a:rPr lang="cs-CZ" sz="4400" b="0" strike="noStrike" spc="-1" dirty="0">
                <a:solidFill>
                  <a:srgbClr val="000000"/>
                </a:solidFill>
                <a:latin typeface="Arial"/>
                <a:ea typeface="Droid Sans Fallback"/>
              </a:rPr>
              <a:t>…</a:t>
            </a:r>
            <a:endParaRPr lang="cs-CZ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zohlednit při výběru ATB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243400" cy="48611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sz="2000" b="1" dirty="0" smtClean="0"/>
              <a:t>Místo </a:t>
            </a:r>
            <a:r>
              <a:rPr lang="cs-CZ" sz="2000" b="1" dirty="0"/>
              <a:t>infekce </a:t>
            </a:r>
            <a:r>
              <a:rPr lang="cs-CZ" sz="2000" dirty="0"/>
              <a:t>a</a:t>
            </a:r>
            <a:r>
              <a:rPr lang="cs-CZ" sz="2000" b="1" dirty="0"/>
              <a:t> předpokládané agens</a:t>
            </a:r>
          </a:p>
          <a:p>
            <a:pPr>
              <a:lnSpc>
                <a:spcPct val="200000"/>
              </a:lnSpc>
            </a:pPr>
            <a:r>
              <a:rPr lang="cs-CZ" sz="2000" b="1" dirty="0"/>
              <a:t>Faktory bakterie </a:t>
            </a:r>
            <a:r>
              <a:rPr lang="cs-CZ" sz="2000" dirty="0"/>
              <a:t>– </a:t>
            </a:r>
            <a:r>
              <a:rPr lang="cs-CZ" sz="2000" dirty="0" smtClean="0"/>
              <a:t>rezistence, nedostupný </a:t>
            </a:r>
            <a:r>
              <a:rPr lang="cs-CZ" sz="2000" dirty="0" err="1"/>
              <a:t>k</a:t>
            </a:r>
            <a:r>
              <a:rPr lang="cs-CZ" sz="2000" dirty="0" err="1" smtClean="0"/>
              <a:t>ompartment</a:t>
            </a:r>
            <a:r>
              <a:rPr lang="cs-CZ" sz="2000" dirty="0"/>
              <a:t>? </a:t>
            </a:r>
            <a:r>
              <a:rPr lang="cs-CZ" sz="2000" dirty="0" smtClean="0"/>
              <a:t>produkce </a:t>
            </a:r>
            <a:r>
              <a:rPr lang="cs-CZ" sz="2000" dirty="0"/>
              <a:t>toxinu? </a:t>
            </a:r>
            <a:r>
              <a:rPr lang="cs-CZ" sz="2000" dirty="0" smtClean="0"/>
              <a:t>cizí materiál v těle?</a:t>
            </a:r>
            <a:endParaRPr lang="cs-CZ" sz="2000" dirty="0"/>
          </a:p>
          <a:p>
            <a:pPr>
              <a:lnSpc>
                <a:spcPct val="200000"/>
              </a:lnSpc>
            </a:pPr>
            <a:r>
              <a:rPr lang="cs-CZ" sz="2000" b="1" dirty="0"/>
              <a:t>Faktory pacienta </a:t>
            </a:r>
            <a:r>
              <a:rPr lang="cs-CZ" sz="2000" dirty="0" smtClean="0"/>
              <a:t>– stav </a:t>
            </a:r>
            <a:r>
              <a:rPr lang="cs-CZ" sz="2000" dirty="0"/>
              <a:t>imunity, </a:t>
            </a:r>
            <a:r>
              <a:rPr lang="cs-CZ" sz="2000" dirty="0" smtClean="0"/>
              <a:t>mechanizmus </a:t>
            </a:r>
            <a:r>
              <a:rPr lang="cs-CZ" sz="2000" dirty="0"/>
              <a:t>distribuce a </a:t>
            </a:r>
            <a:r>
              <a:rPr lang="cs-CZ" sz="2000" dirty="0" smtClean="0"/>
              <a:t>eliminace ATB, </a:t>
            </a:r>
            <a:r>
              <a:rPr lang="cs-CZ" sz="2000" dirty="0"/>
              <a:t>distribuční objem</a:t>
            </a:r>
            <a:r>
              <a:rPr lang="cs-CZ" sz="2000" dirty="0" smtClean="0"/>
              <a:t>, 			předchozí </a:t>
            </a:r>
            <a:r>
              <a:rPr lang="cs-CZ" sz="2000" dirty="0"/>
              <a:t>CDI</a:t>
            </a:r>
            <a:r>
              <a:rPr lang="cs-CZ" sz="2000" dirty="0" smtClean="0"/>
              <a:t>, předchozí ATB, </a:t>
            </a:r>
            <a:r>
              <a:rPr lang="cs-CZ" sz="2000" dirty="0"/>
              <a:t>údaj o alergii v </a:t>
            </a:r>
            <a:r>
              <a:rPr lang="cs-CZ" sz="2000" dirty="0" smtClean="0"/>
              <a:t>anamnéze, souběžná medikace</a:t>
            </a:r>
            <a:endParaRPr lang="cs-CZ" sz="1200" dirty="0" smtClean="0"/>
          </a:p>
          <a:p>
            <a:pPr marL="72000" indent="0">
              <a:lnSpc>
                <a:spcPct val="200000"/>
              </a:lnSpc>
              <a:buNone/>
            </a:pPr>
            <a:endParaRPr lang="cs-CZ" sz="700" dirty="0" smtClean="0"/>
          </a:p>
          <a:p>
            <a:pPr>
              <a:lnSpc>
                <a:spcPct val="200000"/>
              </a:lnSpc>
            </a:pPr>
            <a:r>
              <a:rPr lang="cs-CZ" sz="2000" b="1" dirty="0" smtClean="0"/>
              <a:t>Cena</a:t>
            </a:r>
            <a:r>
              <a:rPr lang="cs-CZ" sz="2000" dirty="0" smtClean="0"/>
              <a:t> </a:t>
            </a:r>
            <a:r>
              <a:rPr lang="cs-CZ" sz="2000" b="1" dirty="0" smtClean="0"/>
              <a:t>ATB</a:t>
            </a:r>
            <a:endParaRPr lang="cs-CZ" sz="2000" b="1" dirty="0"/>
          </a:p>
          <a:p>
            <a:pPr>
              <a:lnSpc>
                <a:spcPct val="200000"/>
              </a:lnSpc>
            </a:pPr>
            <a:r>
              <a:rPr lang="cs-CZ" sz="2000" b="1" dirty="0"/>
              <a:t>Ekologický</a:t>
            </a:r>
            <a:r>
              <a:rPr lang="cs-CZ" sz="2000" dirty="0"/>
              <a:t> </a:t>
            </a:r>
            <a:r>
              <a:rPr lang="cs-CZ" sz="2000" b="1" dirty="0" smtClean="0"/>
              <a:t>aspekt</a:t>
            </a:r>
          </a:p>
          <a:p>
            <a:pPr marL="72000" indent="0">
              <a:lnSpc>
                <a:spcPct val="200000"/>
              </a:lnSpc>
              <a:buNone/>
            </a:pPr>
            <a:r>
              <a:rPr lang="cs-CZ" sz="2000" dirty="0" smtClean="0"/>
              <a:t>			</a:t>
            </a:r>
          </a:p>
          <a:p>
            <a:pPr marL="72000" indent="0">
              <a:lnSpc>
                <a:spcPct val="200000"/>
              </a:lnSpc>
              <a:buNone/>
            </a:pPr>
            <a:r>
              <a:rPr lang="cs-CZ" sz="2000" dirty="0"/>
              <a:t>	</a:t>
            </a:r>
            <a:r>
              <a:rPr lang="cs-CZ" sz="2000" dirty="0" smtClean="0"/>
              <a:t>	Preference </a:t>
            </a:r>
            <a:r>
              <a:rPr lang="cs-CZ" sz="2000" dirty="0" err="1"/>
              <a:t>úzkospektrých</a:t>
            </a:r>
            <a:r>
              <a:rPr lang="cs-CZ" sz="2000" dirty="0"/>
              <a:t> </a:t>
            </a:r>
            <a:r>
              <a:rPr lang="cs-CZ" sz="2000" dirty="0" smtClean="0"/>
              <a:t>antibiotik, co </a:t>
            </a:r>
            <a:r>
              <a:rPr lang="cs-CZ" sz="2000" dirty="0"/>
              <a:t>nejkratší </a:t>
            </a:r>
            <a:r>
              <a:rPr lang="cs-CZ" sz="2000" dirty="0" smtClean="0"/>
              <a:t>dobu, co nejméně </a:t>
            </a:r>
            <a:r>
              <a:rPr lang="cs-CZ" sz="2000" dirty="0" err="1" smtClean="0"/>
              <a:t>i.v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" name="Šipka dolů 1"/>
          <p:cNvSpPr/>
          <p:nvPr/>
        </p:nvSpPr>
        <p:spPr bwMode="auto">
          <a:xfrm>
            <a:off x="5666025" y="5367196"/>
            <a:ext cx="675675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2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58" y="0"/>
            <a:ext cx="9114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906200" y="2310480"/>
            <a:ext cx="8226360" cy="39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latin typeface="Arial"/>
                <a:ea typeface="Droid Sans Fallback"/>
              </a:rPr>
              <a:t>Kdy nasadit antibiotika?</a:t>
            </a:r>
            <a:endParaRPr lang="cs-CZ" sz="4400" b="0" strike="noStrike" spc="-1" dirty="0">
              <a:latin typeface="Arial"/>
            </a:endParaRPr>
          </a:p>
        </p:txBody>
      </p:sp>
      <p:pic>
        <p:nvPicPr>
          <p:cNvPr id="166" name="Obrázek 3"/>
          <p:cNvPicPr/>
          <p:nvPr/>
        </p:nvPicPr>
        <p:blipFill>
          <a:blip r:embed="rId2"/>
          <a:stretch/>
        </p:blipFill>
        <p:spPr>
          <a:xfrm>
            <a:off x="4115880" y="1174680"/>
            <a:ext cx="3807000" cy="285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981080" y="1600200"/>
            <a:ext cx="822600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Obrázek 1"/>
          <p:cNvPicPr/>
          <p:nvPr/>
        </p:nvPicPr>
        <p:blipFill>
          <a:blip r:embed="rId3"/>
          <a:stretch/>
        </p:blipFill>
        <p:spPr>
          <a:xfrm>
            <a:off x="409575" y="0"/>
            <a:ext cx="11029950" cy="685800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 rot="16200000">
            <a:off x="9976320" y="4829400"/>
            <a:ext cx="363276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Current Opinion in Microbiology 2019, 51:72–80</a:t>
            </a:r>
            <a:endParaRPr lang="cs-CZ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https://doi.org/10.1016/j.mib.2019.10.008</a:t>
            </a:r>
            <a:endParaRPr lang="cs-CZ" sz="11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651510" y="6342120"/>
            <a:ext cx="35870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AMR -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antimicrobial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resistance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NP - natural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products</a:t>
            </a:r>
            <a:endParaRPr lang="cs-CZ" sz="1400" b="0" strike="noStrike" spc="-1" dirty="0">
              <a:latin typeface="Arial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1352637" y="1016701"/>
            <a:ext cx="10440063" cy="2620575"/>
          </a:xfrm>
          <a:custGeom>
            <a:avLst/>
            <a:gdLst>
              <a:gd name="connsiteX0" fmla="*/ 0 w 10440063"/>
              <a:gd name="connsiteY0" fmla="*/ 2585241 h 2620575"/>
              <a:gd name="connsiteX1" fmla="*/ 2337683 w 10440063"/>
              <a:gd name="connsiteY1" fmla="*/ 2354654 h 2620575"/>
              <a:gd name="connsiteX2" fmla="*/ 4071068 w 10440063"/>
              <a:gd name="connsiteY2" fmla="*/ 613318 h 2620575"/>
              <a:gd name="connsiteX3" fmla="*/ 5263763 w 10440063"/>
              <a:gd name="connsiteY3" fmla="*/ 24921 h 2620575"/>
              <a:gd name="connsiteX4" fmla="*/ 6989197 w 10440063"/>
              <a:gd name="connsiteY4" fmla="*/ 1320984 h 2620575"/>
              <a:gd name="connsiteX5" fmla="*/ 9032682 w 10440063"/>
              <a:gd name="connsiteY5" fmla="*/ 2203579 h 2620575"/>
              <a:gd name="connsiteX6" fmla="*/ 10440063 w 10440063"/>
              <a:gd name="connsiteY6" fmla="*/ 2394410 h 2620575"/>
              <a:gd name="connsiteX7" fmla="*/ 10440063 w 10440063"/>
              <a:gd name="connsiteY7" fmla="*/ 2394410 h 26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0063" h="2620575">
                <a:moveTo>
                  <a:pt x="0" y="2585241"/>
                </a:moveTo>
                <a:cubicBezTo>
                  <a:pt x="829586" y="2634274"/>
                  <a:pt x="1659172" y="2683308"/>
                  <a:pt x="2337683" y="2354654"/>
                </a:cubicBezTo>
                <a:cubicBezTo>
                  <a:pt x="3016194" y="2026000"/>
                  <a:pt x="3583388" y="1001607"/>
                  <a:pt x="4071068" y="613318"/>
                </a:cubicBezTo>
                <a:cubicBezTo>
                  <a:pt x="4558748" y="225029"/>
                  <a:pt x="4777408" y="-93023"/>
                  <a:pt x="5263763" y="24921"/>
                </a:cubicBezTo>
                <a:cubicBezTo>
                  <a:pt x="5750118" y="142865"/>
                  <a:pt x="6361044" y="957874"/>
                  <a:pt x="6989197" y="1320984"/>
                </a:cubicBezTo>
                <a:cubicBezTo>
                  <a:pt x="7617350" y="1684094"/>
                  <a:pt x="8457538" y="2024675"/>
                  <a:pt x="9032682" y="2203579"/>
                </a:cubicBezTo>
                <a:cubicBezTo>
                  <a:pt x="9607826" y="2382483"/>
                  <a:pt x="10440063" y="2394410"/>
                  <a:pt x="10440063" y="2394410"/>
                </a:cubicBezTo>
                <a:lnTo>
                  <a:pt x="10440063" y="239441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98108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 dirty="0">
                <a:solidFill>
                  <a:srgbClr val="000000"/>
                </a:solidFill>
                <a:latin typeface="Arial"/>
                <a:ea typeface="Droid Sans Fallback"/>
              </a:rPr>
              <a:t>ATB rezistence</a:t>
            </a:r>
            <a:endParaRPr lang="cs-CZ" sz="44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567520" y="1600200"/>
            <a:ext cx="763956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Peniciliny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	          	(různé, ale hlavně MRSA)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ejaVu Sans"/>
              </a:rPr>
              <a:t>Makrolidy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	(již běžně u G+ bakterií i STD)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Cefalosporiny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 !!      	(ESBL enterobaktérie)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Karbapenemy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 !!!!!  	(MBL a KPC enterobaktérií)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Flourochinolony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     	(Pseudomonas aeruginosa)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Aminoglykosidy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     	(Pseudomonas aeruginosa)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sngStrike" spc="-1">
                <a:solidFill>
                  <a:srgbClr val="000000"/>
                </a:solidFill>
                <a:latin typeface="Arial"/>
                <a:ea typeface="Droid Sans Fallback"/>
              </a:rPr>
              <a:t>Glykopeptidy</a:t>
            </a: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         	(VRE, VRSA)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ázek 1"/>
          <p:cNvPicPr/>
          <p:nvPr/>
        </p:nvPicPr>
        <p:blipFill>
          <a:blip r:embed="rId3"/>
          <a:srcRect l="9795" r="10093"/>
          <a:stretch/>
        </p:blipFill>
        <p:spPr>
          <a:xfrm>
            <a:off x="1684440" y="0"/>
            <a:ext cx="8789040" cy="68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981080" y="274680"/>
            <a:ext cx="82260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Arial"/>
                <a:ea typeface="Droid Sans Fallback"/>
              </a:rPr>
              <a:t>ATB rezistence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981080" y="1600200"/>
            <a:ext cx="822600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" name="Obrázek 330"/>
          <p:cNvPicPr/>
          <p:nvPr/>
        </p:nvPicPr>
        <p:blipFill>
          <a:blip r:embed="rId3"/>
          <a:stretch/>
        </p:blipFill>
        <p:spPr>
          <a:xfrm>
            <a:off x="2212560" y="-1440"/>
            <a:ext cx="7769520" cy="68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764" t="5566" r="12657" b="290"/>
          <a:stretch/>
        </p:blipFill>
        <p:spPr>
          <a:xfrm>
            <a:off x="-326003" y="238539"/>
            <a:ext cx="6647290" cy="6456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1764" t="26783" r="19323" b="12464"/>
          <a:stretch/>
        </p:blipFill>
        <p:spPr>
          <a:xfrm>
            <a:off x="5747668" y="75537"/>
            <a:ext cx="4399970" cy="34156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25025" y="879901"/>
            <a:ext cx="234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Antimicrobial consumption in the EU/EEA (ESAC-Net) - Annual Epidemiological Report for </a:t>
            </a:r>
            <a:r>
              <a:rPr lang="en-US" sz="900" dirty="0" smtClean="0"/>
              <a:t>2022 </a:t>
            </a:r>
            <a:r>
              <a:rPr lang="cs-CZ" sz="900" dirty="0" smtClean="0"/>
              <a:t>(</a:t>
            </a:r>
            <a:r>
              <a:rPr lang="en-US" sz="900" dirty="0" smtClean="0"/>
              <a:t>17 </a:t>
            </a:r>
            <a:r>
              <a:rPr lang="en-US" sz="900" dirty="0"/>
              <a:t>Nov </a:t>
            </a:r>
            <a:r>
              <a:rPr lang="en-US" sz="900" dirty="0" smtClean="0"/>
              <a:t>2023</a:t>
            </a:r>
            <a:r>
              <a:rPr lang="cs-CZ" sz="900" dirty="0" smtClean="0"/>
              <a:t>).</a:t>
            </a:r>
            <a:endParaRPr lang="en-US" sz="900" dirty="0"/>
          </a:p>
          <a:p>
            <a:pPr algn="r"/>
            <a:endParaRPr lang="en-GB" sz="900" dirty="0"/>
          </a:p>
        </p:txBody>
      </p:sp>
      <p:sp>
        <p:nvSpPr>
          <p:cNvPr id="2" name="Ovál 1"/>
          <p:cNvSpPr/>
          <p:nvPr/>
        </p:nvSpPr>
        <p:spPr bwMode="auto">
          <a:xfrm>
            <a:off x="254749" y="4335313"/>
            <a:ext cx="3762375" cy="32385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135147" y="2623329"/>
            <a:ext cx="3762375" cy="32385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6250" t="13333" r="27734" b="16250"/>
          <a:stretch/>
        </p:blipFill>
        <p:spPr>
          <a:xfrm>
            <a:off x="6048955" y="3325918"/>
            <a:ext cx="4098683" cy="352806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25024" y="3924300"/>
            <a:ext cx="234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900" dirty="0" smtClean="0"/>
              <a:t>Eurostat </a:t>
            </a:r>
            <a:r>
              <a:rPr lang="it-IT" sz="900" dirty="0"/>
              <a:t>estimate.Source dataset: </a:t>
            </a:r>
            <a:r>
              <a:rPr lang="it-IT" sz="900" dirty="0" smtClean="0"/>
              <a:t>demo_mlexpec</a:t>
            </a:r>
            <a:r>
              <a:rPr lang="cs-CZ" sz="900" dirty="0" smtClean="0"/>
              <a:t>. (</a:t>
            </a:r>
            <a:r>
              <a:rPr lang="cs-CZ" sz="900" dirty="0" err="1" smtClean="0"/>
              <a:t>Sep</a:t>
            </a:r>
            <a:r>
              <a:rPr lang="cs-CZ" sz="900" dirty="0" smtClean="0"/>
              <a:t> 2024) </a:t>
            </a:r>
            <a:r>
              <a:rPr lang="cs-CZ" sz="900" dirty="0"/>
              <a:t>https://ec.europa.eu/eurostat/web/products-eurostat-news/w/DDN-20240503-2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982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brázek 8"/>
          <p:cNvPicPr/>
          <p:nvPr/>
        </p:nvPicPr>
        <p:blipFill>
          <a:blip r:embed="rId2"/>
          <a:stretch/>
        </p:blipFill>
        <p:spPr>
          <a:xfrm>
            <a:off x="372277" y="0"/>
            <a:ext cx="11488800" cy="646272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/>
          <p:cNvSpPr/>
          <p:nvPr/>
        </p:nvSpPr>
        <p:spPr>
          <a:xfrm>
            <a:off x="6964352" y="6578418"/>
            <a:ext cx="5227649" cy="2795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1067" spc="-1" dirty="0">
                <a:solidFill>
                  <a:srgbClr val="000000"/>
                </a:solidFill>
              </a:rPr>
              <a:t>zdroj: ECDC Data </a:t>
            </a:r>
            <a:r>
              <a:rPr lang="cs-CZ" sz="1067" spc="-1" dirty="0" err="1">
                <a:solidFill>
                  <a:srgbClr val="000000"/>
                </a:solidFill>
              </a:rPr>
              <a:t>Disclaimer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for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Surveillance</a:t>
            </a:r>
            <a:r>
              <a:rPr lang="cs-CZ" sz="1067" spc="-1" dirty="0">
                <a:solidFill>
                  <a:srgbClr val="000000"/>
                </a:solidFill>
              </a:rPr>
              <a:t> atlas </a:t>
            </a:r>
            <a:r>
              <a:rPr lang="cs-CZ" sz="1067" spc="-1" dirty="0" err="1">
                <a:solidFill>
                  <a:srgbClr val="000000"/>
                </a:solidFill>
              </a:rPr>
              <a:t>of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infectious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diseases</a:t>
            </a:r>
            <a:endParaRPr lang="cs-CZ" sz="1067" spc="-1" dirty="0"/>
          </a:p>
        </p:txBody>
      </p:sp>
    </p:spTree>
    <p:extLst>
      <p:ext uri="{BB962C8B-B14F-4D97-AF65-F5344CB8AC3E}">
        <p14:creationId xmlns:p14="http://schemas.microsoft.com/office/powerpoint/2010/main" val="33425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Obrázek 9"/>
          <p:cNvPicPr/>
          <p:nvPr/>
        </p:nvPicPr>
        <p:blipFill>
          <a:blip r:embed="rId2"/>
          <a:stretch/>
        </p:blipFill>
        <p:spPr>
          <a:xfrm>
            <a:off x="311877" y="0"/>
            <a:ext cx="11560800" cy="650304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/>
          <p:cNvSpPr/>
          <p:nvPr/>
        </p:nvSpPr>
        <p:spPr>
          <a:xfrm>
            <a:off x="6964352" y="6578418"/>
            <a:ext cx="5227649" cy="2795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cs-CZ" sz="1067" spc="-1" dirty="0">
                <a:solidFill>
                  <a:srgbClr val="000000"/>
                </a:solidFill>
              </a:rPr>
              <a:t>zdroj: ECDC Data </a:t>
            </a:r>
            <a:r>
              <a:rPr lang="cs-CZ" sz="1067" spc="-1" dirty="0" err="1">
                <a:solidFill>
                  <a:srgbClr val="000000"/>
                </a:solidFill>
              </a:rPr>
              <a:t>Disclaimer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for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Surveillance</a:t>
            </a:r>
            <a:r>
              <a:rPr lang="cs-CZ" sz="1067" spc="-1" dirty="0">
                <a:solidFill>
                  <a:srgbClr val="000000"/>
                </a:solidFill>
              </a:rPr>
              <a:t> atlas </a:t>
            </a:r>
            <a:r>
              <a:rPr lang="cs-CZ" sz="1067" spc="-1" dirty="0" err="1">
                <a:solidFill>
                  <a:srgbClr val="000000"/>
                </a:solidFill>
              </a:rPr>
              <a:t>of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infectious</a:t>
            </a:r>
            <a:r>
              <a:rPr lang="cs-CZ" sz="1067" spc="-1" dirty="0">
                <a:solidFill>
                  <a:srgbClr val="000000"/>
                </a:solidFill>
              </a:rPr>
              <a:t> </a:t>
            </a:r>
            <a:r>
              <a:rPr lang="cs-CZ" sz="1067" spc="-1" dirty="0" err="1">
                <a:solidFill>
                  <a:srgbClr val="000000"/>
                </a:solidFill>
              </a:rPr>
              <a:t>diseases</a:t>
            </a:r>
            <a:endParaRPr lang="cs-CZ" sz="1067" spc="-1" dirty="0"/>
          </a:p>
        </p:txBody>
      </p:sp>
    </p:spTree>
    <p:extLst>
      <p:ext uri="{BB962C8B-B14F-4D97-AF65-F5344CB8AC3E}">
        <p14:creationId xmlns:p14="http://schemas.microsoft.com/office/powerpoint/2010/main" val="154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09480" y="78120"/>
            <a:ext cx="10972440" cy="153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3600" b="0" strike="noStrike" spc="-1" dirty="0">
                <a:latin typeface="Arial"/>
              </a:rPr>
              <a:t>Poměr receptů s předepsaným </a:t>
            </a:r>
            <a:r>
              <a:rPr lang="cs-CZ" sz="3600" b="1" strike="noStrike" spc="-1" dirty="0">
                <a:latin typeface="Arial"/>
              </a:rPr>
              <a:t>chráněným </a:t>
            </a:r>
            <a:r>
              <a:rPr lang="cs-CZ" sz="3600" b="1" strike="noStrike" spc="-1" dirty="0" err="1">
                <a:latin typeface="Arial"/>
              </a:rPr>
              <a:t>aminopenicilinovým</a:t>
            </a:r>
            <a:r>
              <a:rPr lang="cs-CZ" sz="3600" b="1" strike="noStrike" spc="-1" dirty="0">
                <a:latin typeface="Arial"/>
              </a:rPr>
              <a:t> </a:t>
            </a:r>
            <a:r>
              <a:rPr lang="cs-CZ" sz="3600" b="0" strike="noStrike" spc="-1" dirty="0">
                <a:latin typeface="Arial"/>
              </a:rPr>
              <a:t>ATB a celkovým počtem receptů s předepsaným ATB.</a:t>
            </a:r>
          </a:p>
        </p:txBody>
      </p:sp>
      <p:sp>
        <p:nvSpPr>
          <p:cNvPr id="154" name="CustomShape 2"/>
          <p:cNvSpPr/>
          <p:nvPr/>
        </p:nvSpPr>
        <p:spPr>
          <a:xfrm>
            <a:off x="9288000" y="6472080"/>
            <a:ext cx="2951640" cy="3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Zdroj: Kanceláři zdravotního pojištění</a:t>
            </a:r>
          </a:p>
          <a:p>
            <a:pPr>
              <a:lnSpc>
                <a:spcPct val="100000"/>
              </a:lnSpc>
            </a:pPr>
            <a:r>
              <a:rPr lang="cs-CZ" sz="1050" b="0" strike="noStrike" spc="-1">
                <a:latin typeface="Arial"/>
              </a:rPr>
              <a:t>https://puk.kancelarzp.cz/ukazatele/antibiotika/</a:t>
            </a:r>
          </a:p>
        </p:txBody>
      </p:sp>
      <p:pic>
        <p:nvPicPr>
          <p:cNvPr id="155" name="Obrázek 154"/>
          <p:cNvPicPr/>
          <p:nvPr/>
        </p:nvPicPr>
        <p:blipFill>
          <a:blip r:embed="rId2"/>
          <a:stretch/>
        </p:blipFill>
        <p:spPr>
          <a:xfrm>
            <a:off x="0" y="1584000"/>
            <a:ext cx="12191760" cy="44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253</Words>
  <Application>Microsoft Office PowerPoint</Application>
  <PresentationFormat>Širokoúhlá obrazovka</PresentationFormat>
  <Paragraphs>54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DejaVu Sans</vt:lpstr>
      <vt:lpstr>Droid Sans Fallback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zohlednit při výběru ATB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Vysoce nebezpečné nákazy</dc:title>
  <dc:subject/>
  <dc:creator>Mihalcin Matus</dc:creator>
  <dc:description/>
  <cp:lastModifiedBy>Mihalčin Matúš</cp:lastModifiedBy>
  <cp:revision>157</cp:revision>
  <cp:lastPrinted>1601-01-01T00:00:00Z</cp:lastPrinted>
  <dcterms:created xsi:type="dcterms:W3CDTF">2015-03-31T14:14:10Z</dcterms:created>
  <dcterms:modified xsi:type="dcterms:W3CDTF">2025-02-20T07:24:48Z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23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</Properties>
</file>