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67" r:id="rId5"/>
    <p:sldId id="258" r:id="rId6"/>
    <p:sldId id="269" r:id="rId7"/>
    <p:sldId id="281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57" r:id="rId16"/>
    <p:sldId id="264" r:id="rId17"/>
    <p:sldId id="265" r:id="rId18"/>
    <p:sldId id="259" r:id="rId19"/>
    <p:sldId id="260" r:id="rId20"/>
    <p:sldId id="277" r:id="rId21"/>
    <p:sldId id="278" r:id="rId22"/>
    <p:sldId id="280" r:id="rId23"/>
    <p:sldId id="261" r:id="rId24"/>
    <p:sldId id="282" r:id="rId25"/>
    <p:sldId id="279" r:id="rId26"/>
    <p:sldId id="283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5A3C98-8F38-421F-8493-691C8B848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2AD4736-C61C-4723-9A3E-E44E9FE23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EF038B-2E3E-47E3-B84D-D46323E3D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0C9D421-9765-429B-8EFE-EEE41774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F58CF64-8137-4667-AF33-2A0DAD5C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2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421228-60A1-4B0F-BDE3-EFAD8BB0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80DC9CF-9369-4236-8C05-75165554F4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A092D89-92B2-43DF-8A40-0D31DF5A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4FD4081-0DAA-4681-9A1B-50A55CEA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2B245B2-D835-43AD-92C1-560176960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5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24846CE8-BDE3-4FEF-848D-91BEAB101A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619DC994-B018-4522-A910-481A59104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7840F3B-C9B1-4EC1-A637-925CA9C4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B4868AD-BE72-49D4-B33F-DDB51B42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D6389C7-F28F-4701-A912-22A7B984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2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DD75414-E20D-4904-90C2-37339E6B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AF1FF2B-2539-42AF-9161-1802B20A3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CBEBBDE-FC3A-4DDF-8CFB-33FA7A535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00B4BDF-1DC4-4819-946A-73ACF50C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CA5673-F0D3-41CE-82D3-597BAB6A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2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BB3C302-7705-44F5-B070-46E6BFF03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062BF85-DC02-4FA1-991C-B4E862ADDB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682B5AC-F732-4B2B-A431-491F48D1B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F06E457-B400-4E88-9A76-265911A8A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AFC8DD6-C27C-4BDE-87C7-21207B72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22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85CD48-106E-4DBE-816D-A4ED1ED9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AFC09C8-A2A7-426D-9FA7-82A4A9089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C24A13B-0B73-4A2C-8BDA-885D91C7F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DA4107D-1B79-4467-A7B0-A55F8433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827A0AF-241F-4A86-A6C0-6AF37BF2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C3F3AF0-BCC0-4922-85CE-F2E4CEB0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49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F37192-11DB-4C31-865E-7236CED64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A103686-670D-470E-84B3-0B1C6156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D64C555D-35BC-46A4-AC6F-94B6D6097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8268C624-C418-4D02-A4FC-8CA98996C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E3D2817F-397F-480C-ACC5-2B4A0D03E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4B8E7514-58ED-4FCA-A490-399824DD7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ECEDE783-2F28-49FE-A032-B3BBF15A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E05A8C51-0724-4889-8E9B-F321C3594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815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2570A25-94D9-4E3A-8B3A-E6D7A18F8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5F0DD0F-CAF6-40C5-8CBB-D76A3AF4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A9A68E6-0FEA-452D-861C-DC895E2BF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4FBD10E-99B3-4969-A9B6-CD87C566B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36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4CA65025-B8AB-47A6-A621-8564045BC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983CF213-1B7E-4340-9B08-9086BC969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AE6E2A0-8E4E-47E9-A233-1AB1DD0A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07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B1C4F8-6F1C-4634-A348-C937A0A5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1C9F61B-548A-4532-A435-7E20D4F43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07946B0-548C-45EE-A95F-E5F0BA2C1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9C2985D-2E9C-4790-B38B-470977A11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3F0EFE5-A3D3-4F60-991E-F06C8539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0677502-8655-4DA2-B222-4DC9423F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1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3B4E48-F16D-4289-BBB8-1CCDA4314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B482225-DAE9-4A16-A50A-0E3084EDE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9F3E18F8-6D99-4E97-8DB5-2858BCF1F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5C2D3C8-8020-454C-BEA3-28C843E4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5AD8CA6-0C9A-4FA2-812F-48ADB1C9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758DD47-2D67-46D0-BFFB-962C6C7DA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73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CA6D07B-05B7-4CA1-9C83-3136F0698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1A60CD4-5F43-4261-A135-96B4F7FC9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23B4EF1-E725-4E5C-BF0B-1297868F25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8DDD3-C90A-4E1D-9739-7A671737B795}" type="datetimeFigureOut">
              <a:rPr lang="cs-CZ" smtClean="0"/>
              <a:t>28.05.2024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BEC5C47-036F-45F7-808B-A57AD79DB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B230825-6C44-470D-8CD2-9BB656B2E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01552-9A1B-4A6B-8CE3-44D09DEF6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87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6680BA-7E1E-43B1-B6E3-E315E75C01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Příprava DP 2díl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8360061-4D1E-458A-9503-C4DECAEB9E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29/5/2024 </a:t>
            </a:r>
          </a:p>
          <a:p>
            <a:r>
              <a:rPr lang="cs-CZ"/>
              <a:t>13:30</a:t>
            </a:r>
          </a:p>
        </p:txBody>
      </p:sp>
    </p:spTree>
    <p:extLst>
      <p:ext uri="{BB962C8B-B14F-4D97-AF65-F5344CB8AC3E}">
        <p14:creationId xmlns:p14="http://schemas.microsoft.com/office/powerpoint/2010/main" val="2990049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cíle práce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r>
              <a:rPr lang="cs-CZ" dirty="0"/>
              <a:t>práce se vztahuje k praktické části práce. </a:t>
            </a:r>
            <a:endParaRPr lang="cs-CZ" dirty="0" smtClean="0"/>
          </a:p>
          <a:p>
            <a:r>
              <a:rPr lang="cs-CZ" dirty="0" smtClean="0"/>
              <a:t>Musí </a:t>
            </a:r>
            <a:r>
              <a:rPr lang="cs-CZ" dirty="0"/>
              <a:t>být jasně definovaný a objektivně ověřitelný (přípustná je i ověřitelnost prostřednictvím standardizovaných dotazníků).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cíl práce u výzkumných prací se statistickým zpracováním dat bezprostředně </a:t>
            </a:r>
            <a:r>
              <a:rPr lang="cs-CZ" b="1" dirty="0"/>
              <a:t>navazuje</a:t>
            </a:r>
            <a:r>
              <a:rPr lang="cs-CZ" dirty="0"/>
              <a:t> formulace hypotézy/hypotéz.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8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Podmínkou </a:t>
            </a:r>
            <a:r>
              <a:rPr lang="cs-CZ" dirty="0"/>
              <a:t>originální práce se statistickým zpracováním sebraných dat je stanovení alespoň jedné hypotézy.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Počet </a:t>
            </a:r>
            <a:r>
              <a:rPr lang="cs-CZ" dirty="0"/>
              <a:t>hypotéz je v souladu s cíli práci.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Preferován </a:t>
            </a:r>
            <a:r>
              <a:rPr lang="cs-CZ" dirty="0"/>
              <a:t>je </a:t>
            </a:r>
            <a:r>
              <a:rPr lang="cs-CZ" b="1" dirty="0"/>
              <a:t>nižší počet obecněji definovaných hypotéz –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tj</a:t>
            </a:r>
            <a:r>
              <a:rPr lang="cs-CZ" dirty="0">
                <a:solidFill>
                  <a:srgbClr val="FF0000"/>
                </a:solidFill>
              </a:rPr>
              <a:t>. vzhledem k cílům práce, není třeba formulovat hypotézu ke každé sledované proměnné. </a:t>
            </a:r>
          </a:p>
          <a:p>
            <a:r>
              <a:rPr lang="cs-CZ" dirty="0"/>
              <a:t>Příklad hypotézy: </a:t>
            </a:r>
          </a:p>
          <a:p>
            <a:r>
              <a:rPr lang="cs-CZ" i="1" dirty="0" smtClean="0"/>
              <a:t>H: </a:t>
            </a:r>
            <a:r>
              <a:rPr lang="cs-CZ" b="1" dirty="0" smtClean="0"/>
              <a:t>Hodnota </a:t>
            </a:r>
            <a:r>
              <a:rPr lang="cs-CZ" b="1" dirty="0"/>
              <a:t>diastolického krevního tlaku v reakci na mírnou fyzickou zátěž je u jedinců s paraplegií významně nižší než u zdravých jedinců.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3580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b="1" dirty="0"/>
              <a:t>Popis metodiky je natolik podrobný, aby dle něho bylo možné výzkum zopakovat. </a:t>
            </a:r>
            <a:endParaRPr lang="cs-CZ" b="1" dirty="0" smtClean="0"/>
          </a:p>
          <a:p>
            <a:r>
              <a:rPr lang="cs-CZ" dirty="0" smtClean="0"/>
              <a:t>Vhodné </a:t>
            </a:r>
            <a:r>
              <a:rPr lang="cs-CZ" dirty="0"/>
              <a:t>je využít standardizované metody měření, které není třeba popisovat, stačí odkaz (citace) na relevantní zdroj, který metodu detailně popisuje. </a:t>
            </a:r>
            <a:endParaRPr lang="cs-CZ" dirty="0" smtClean="0"/>
          </a:p>
          <a:p>
            <a:r>
              <a:rPr lang="cs-CZ" dirty="0" smtClean="0"/>
              <a:t>Zejména </a:t>
            </a:r>
            <a:r>
              <a:rPr lang="cs-CZ" dirty="0"/>
              <a:t>u DP je prioritou využít objektivních metod hodnocení se získáním numerických dat, které je možné statisticky analyzovat.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9777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Součástí metodiky je popis statistických metod. </a:t>
            </a:r>
            <a:endParaRPr lang="cs-CZ" dirty="0" smtClean="0"/>
          </a:p>
          <a:p>
            <a:r>
              <a:rPr lang="cs-CZ" dirty="0" smtClean="0"/>
              <a:t>Vedle </a:t>
            </a:r>
            <a:r>
              <a:rPr lang="cs-CZ" dirty="0"/>
              <a:t>standardního hodnocení statistické významnosti, jejíž hodnota je velmi závislá na počtu měření a jejíž interpretace může být zavádějící, je doporučeno hodnotit i tzv. věcnou významnost. </a:t>
            </a:r>
            <a:endParaRPr lang="cs-CZ" dirty="0" smtClean="0"/>
          </a:p>
          <a:p>
            <a:r>
              <a:rPr lang="cs-CZ" dirty="0" smtClean="0"/>
              <a:t>Hodnotu </a:t>
            </a:r>
            <a:r>
              <a:rPr lang="cs-CZ" b="1" dirty="0"/>
              <a:t>věcné významnosti</a:t>
            </a:r>
            <a:r>
              <a:rPr lang="cs-CZ" dirty="0"/>
              <a:t> můžeme stanovit např. výpočtem tzv. </a:t>
            </a:r>
            <a:r>
              <a:rPr lang="cs-CZ" dirty="0" err="1"/>
              <a:t>Cohenova</a:t>
            </a:r>
            <a:r>
              <a:rPr lang="cs-CZ" dirty="0"/>
              <a:t> d, což je možné v běžně dostupných statistických softwarech nebo volně na internetu. </a:t>
            </a:r>
          </a:p>
          <a:p>
            <a:r>
              <a:rPr lang="cs-CZ" dirty="0"/>
              <a:t>Před započetím výzkumné části projektu je vhodné stanovit minimální počet probandů, který umožní statistické zpracování dat s dostatečnou spolehlivostí zjištěných výsledků.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probandů záleží také na individuálním posouzení projektu stran metodiky sběru dat, náročnosti měření, dostupnosti pacientů s daným onemocněním apod.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případě statisticky hodnoceného výzkumu při „klasickém“ designu porovnání kontrolní a intervenční skupiny je doporučeno zařadit alespoň </a:t>
            </a:r>
            <a:r>
              <a:rPr lang="cs-CZ" b="1" dirty="0"/>
              <a:t>15 probandů do intervenční a 15 </a:t>
            </a:r>
            <a:r>
              <a:rPr lang="cs-CZ" dirty="0"/>
              <a:t>do kontrolní skupiny.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477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Metodika-PICOT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Při přípravě metodiky je doporučeno sledovat postup, resp. odpovědět na otázky tzv. PICOT protokolu, což znamená jasně definovat následující: </a:t>
            </a:r>
          </a:p>
          <a:p>
            <a:r>
              <a:rPr lang="cs-CZ" b="1" dirty="0"/>
              <a:t>P </a:t>
            </a:r>
            <a:r>
              <a:rPr lang="cs-CZ" dirty="0"/>
              <a:t>(</a:t>
            </a:r>
            <a:r>
              <a:rPr lang="cs-CZ" i="1" dirty="0" err="1"/>
              <a:t>Patient</a:t>
            </a:r>
            <a:r>
              <a:rPr lang="cs-CZ" i="1" dirty="0"/>
              <a:t>, </a:t>
            </a:r>
            <a:r>
              <a:rPr lang="cs-CZ" i="1" dirty="0" err="1"/>
              <a:t>Population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Problem</a:t>
            </a:r>
            <a:r>
              <a:rPr lang="cs-CZ" dirty="0"/>
              <a:t>): definice sledované kohorty pacientů (probandů) – počet v experimentální skupině a počet v kontrolní skupině, pokud bude součástí výzkumu. Definice exkluzivních a inkluzivních kritérií probandů v experimentální a kontrolní skupině. </a:t>
            </a:r>
            <a:endParaRPr lang="cs-CZ" dirty="0" smtClean="0"/>
          </a:p>
          <a:p>
            <a:r>
              <a:rPr lang="cs-CZ" b="1" dirty="0" smtClean="0"/>
              <a:t>I </a:t>
            </a:r>
            <a:r>
              <a:rPr lang="cs-CZ" dirty="0"/>
              <a:t>(</a:t>
            </a:r>
            <a:r>
              <a:rPr lang="cs-CZ" i="1" dirty="0" err="1"/>
              <a:t>Intervention</a:t>
            </a:r>
            <a:r>
              <a:rPr lang="cs-CZ" dirty="0"/>
              <a:t>): jasný popis metodiky intervence (terapie), pokud je součástí. </a:t>
            </a:r>
          </a:p>
          <a:p>
            <a:r>
              <a:rPr lang="cs-CZ" b="1" dirty="0"/>
              <a:t>C </a:t>
            </a:r>
            <a:r>
              <a:rPr lang="cs-CZ" dirty="0"/>
              <a:t>(</a:t>
            </a:r>
            <a:r>
              <a:rPr lang="cs-CZ" i="1" dirty="0" err="1"/>
              <a:t>Comparison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Control</a:t>
            </a:r>
            <a:r>
              <a:rPr lang="cs-CZ" dirty="0"/>
              <a:t>): s čím/jak budou vstupní data porovnána. Co (jaké proměnné) budou porovnávána mezi experimentální a kontrolní skupinou, nebo jaká data před vs. po intervenci budou porovnávána. </a:t>
            </a:r>
          </a:p>
          <a:p>
            <a:r>
              <a:rPr lang="cs-CZ" b="1" dirty="0"/>
              <a:t>O </a:t>
            </a:r>
            <a:r>
              <a:rPr lang="cs-CZ" dirty="0"/>
              <a:t>(</a:t>
            </a:r>
            <a:r>
              <a:rPr lang="cs-CZ" i="1" dirty="0" err="1"/>
              <a:t>Outcome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Objective</a:t>
            </a:r>
            <a:r>
              <a:rPr lang="cs-CZ" dirty="0"/>
              <a:t>): Definice metodiky měření – jaké proměnné (dotazníky) budou sledovány k získání výsledků. Co je cílem. </a:t>
            </a:r>
          </a:p>
          <a:p>
            <a:r>
              <a:rPr lang="cs-CZ" b="1" dirty="0"/>
              <a:t>T </a:t>
            </a:r>
            <a:r>
              <a:rPr lang="cs-CZ" dirty="0"/>
              <a:t>(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/>
              <a:t>frame</a:t>
            </a:r>
            <a:r>
              <a:rPr lang="cs-CZ" dirty="0"/>
              <a:t>): jak dlouho bude probíhat sběr dat.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386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1A88D6-E060-4CE6-866B-8C10CA703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Metodika- další doporučení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9B9F9BD-5F2A-4F06-9519-0506491D9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Návod na přípravu </a:t>
            </a:r>
            <a:r>
              <a:rPr lang="cs-CZ" dirty="0" smtClean="0"/>
              <a:t>čaje/polévky</a:t>
            </a:r>
          </a:p>
          <a:p>
            <a:endParaRPr lang="cs-CZ" dirty="0"/>
          </a:p>
          <a:p>
            <a:r>
              <a:rPr lang="cs-CZ" dirty="0"/>
              <a:t>Popis </a:t>
            </a:r>
            <a:r>
              <a:rPr lang="cs-CZ" dirty="0" smtClean="0"/>
              <a:t>vyšetření: </a:t>
            </a:r>
            <a:r>
              <a:rPr lang="cs-CZ" dirty="0"/>
              <a:t>vhodné uvádět detaily pro lepší přehled</a:t>
            </a:r>
          </a:p>
          <a:p>
            <a:r>
              <a:rPr lang="cs-CZ" dirty="0" smtClean="0"/>
              <a:t>?</a:t>
            </a:r>
            <a:r>
              <a:rPr lang="cs-CZ" dirty="0"/>
              <a:t>kdo indikoval vyšetření</a:t>
            </a:r>
          </a:p>
          <a:p>
            <a:r>
              <a:rPr lang="cs-CZ" dirty="0"/>
              <a:t>?kdo prováděl vyšetření/zásah/terapii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522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27D813-CCE2-4950-858C-19193EBC7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Více specifikovat metodiku </a:t>
            </a:r>
            <a:r>
              <a:rPr lang="cs-CZ" dirty="0" err="1"/>
              <a:t>rhb</a:t>
            </a:r>
            <a:r>
              <a:rPr lang="cs-CZ" dirty="0"/>
              <a:t>/</a:t>
            </a:r>
            <a:r>
              <a:rPr lang="cs-CZ" dirty="0" err="1"/>
              <a:t>fyzio</a:t>
            </a:r>
            <a:r>
              <a:rPr lang="cs-CZ" dirty="0"/>
              <a:t> intervence/terapie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512F410-60AC-4F7E-BFEF-AA80E6D45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FITT (Frekvence, Intenzita, Trvání, Typ) </a:t>
            </a:r>
          </a:p>
          <a:p>
            <a:r>
              <a:rPr lang="cs-CZ" dirty="0"/>
              <a:t>Co? Kolikrát? Jak dlouho? Čím? Jak daleko? Atd</a:t>
            </a:r>
          </a:p>
          <a:p>
            <a:r>
              <a:rPr lang="cs-CZ" dirty="0"/>
              <a:t>Chceme aby výzkum mohl být snadno a co nevíce reprodukovatelný.</a:t>
            </a:r>
          </a:p>
          <a:p>
            <a:endParaRPr lang="cs-CZ" dirty="0"/>
          </a:p>
          <a:p>
            <a:r>
              <a:rPr lang="cs-CZ" dirty="0"/>
              <a:t>Optimálně metodickou preskripci intervence/terapie podpořit standardem/referencí/</a:t>
            </a:r>
            <a:r>
              <a:rPr lang="cs-CZ" dirty="0" err="1"/>
              <a:t>guidelinem</a:t>
            </a:r>
            <a:endParaRPr lang="cs-CZ" dirty="0"/>
          </a:p>
          <a:p>
            <a:r>
              <a:rPr lang="cs-CZ" dirty="0"/>
              <a:t>? Zvyklost dané instituce? (existují metodické postupy ve FN) </a:t>
            </a:r>
          </a:p>
          <a:p>
            <a:r>
              <a:rPr lang="cs-CZ" dirty="0"/>
              <a:t>Opět v </a:t>
            </a:r>
            <a:r>
              <a:rPr lang="cs-CZ" dirty="0" smtClean="0"/>
              <a:t>pozadí: </a:t>
            </a:r>
            <a:r>
              <a:rPr lang="cs-CZ" dirty="0"/>
              <a:t>cíl používat uznané/validní metody „</a:t>
            </a:r>
            <a:r>
              <a:rPr lang="cs-CZ" dirty="0" smtClean="0"/>
              <a:t>standard </a:t>
            </a:r>
            <a:r>
              <a:rPr lang="cs-CZ" dirty="0" err="1"/>
              <a:t>of</a:t>
            </a:r>
            <a:r>
              <a:rPr lang="cs-CZ" dirty="0"/>
              <a:t> care“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923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775B7B-FD14-4E8B-B282-663479AF2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	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58340F0-D686-4012-93F7-FC97FD309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Výsledky </a:t>
            </a:r>
            <a:r>
              <a:rPr lang="cs-CZ" dirty="0"/>
              <a:t>musí být prezentovány </a:t>
            </a:r>
            <a:r>
              <a:rPr lang="cs-CZ" b="1" dirty="0"/>
              <a:t>stručně a jasně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Výsledky </a:t>
            </a:r>
            <a:r>
              <a:rPr lang="cs-CZ" dirty="0"/>
              <a:t>jsou prezentovány v práci zpravidla jen </a:t>
            </a:r>
            <a:r>
              <a:rPr lang="cs-CZ" b="1" dirty="0"/>
              <a:t>jednou</a:t>
            </a:r>
            <a:r>
              <a:rPr lang="cs-CZ" dirty="0"/>
              <a:t> (např. jen v textu nebo jen v tabulce).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Autor </a:t>
            </a:r>
            <a:r>
              <a:rPr lang="cs-CZ" dirty="0">
                <a:solidFill>
                  <a:srgbClr val="FF0000"/>
                </a:solidFill>
              </a:rPr>
              <a:t>se vyhýbá </a:t>
            </a:r>
            <a:r>
              <a:rPr lang="cs-CZ" dirty="0" smtClean="0">
                <a:solidFill>
                  <a:srgbClr val="FF0000"/>
                </a:solidFill>
              </a:rPr>
              <a:t>nadbytečné prezentaci </a:t>
            </a:r>
            <a:r>
              <a:rPr lang="cs-CZ" dirty="0">
                <a:solidFill>
                  <a:srgbClr val="FF0000"/>
                </a:solidFill>
              </a:rPr>
              <a:t>v rámci textu, tabulek a grafů. 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Tabulky </a:t>
            </a:r>
            <a:r>
              <a:rPr lang="cs-CZ" dirty="0"/>
              <a:t>či grafy text doplňují, nikoliv duplikují.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prezentace výsledků je popis hlavních trendů, uvedení statistické a příp. věcné významnosti. </a:t>
            </a:r>
            <a:endParaRPr lang="cs-CZ" dirty="0" smtClean="0"/>
          </a:p>
          <a:p>
            <a:r>
              <a:rPr lang="cs-CZ" dirty="0" smtClean="0"/>
              <a:t>Čísla </a:t>
            </a:r>
            <a:r>
              <a:rPr lang="cs-CZ" dirty="0"/>
              <a:t>jsou prezentována v zaokrouhlené formě – užíván je jen takový počet desetinných míst, který je odůvodnitelný a který odpovídá přesnosti měření (obvykle do 3 desetinných míst). Střední hodnoty (průměry) a směrodatné odchylky jsou uváděny se stejným počtem desetinných míst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Časté chyby: </a:t>
            </a:r>
            <a:r>
              <a:rPr lang="cs-CZ" dirty="0"/>
              <a:t>nadbytečné uvádění metodiky. </a:t>
            </a:r>
            <a:r>
              <a:rPr lang="cs-CZ" dirty="0" smtClean="0"/>
              <a:t>NE: </a:t>
            </a:r>
            <a:r>
              <a:rPr lang="cs-CZ" dirty="0"/>
              <a:t>jenom prostý popis výsledků, bez odůvodňování. </a:t>
            </a:r>
            <a:endParaRPr lang="cs-CZ" dirty="0" smtClean="0"/>
          </a:p>
          <a:p>
            <a:r>
              <a:rPr lang="cs-CZ" dirty="0" smtClean="0"/>
              <a:t>Odůvodnění </a:t>
            </a:r>
            <a:r>
              <a:rPr lang="cs-CZ" dirty="0"/>
              <a:t>směrujte do metodiky nebo o něm vhodně diskutujte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0559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711343-34FA-4578-AA85-FF291168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7DFBD63-F5FB-496C-8944-BB732B4D3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dirty="0" smtClean="0"/>
              <a:t>je </a:t>
            </a:r>
            <a:r>
              <a:rPr lang="cs-CZ" b="1" dirty="0"/>
              <a:t>stěžejní</a:t>
            </a:r>
            <a:r>
              <a:rPr lang="cs-CZ" dirty="0"/>
              <a:t> část práce.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diskuzi jsou interpretovány originální výsledky práce ve světle dostupné moderní literatury a ve srovnání s výsledky prací jiných autorů na dané téma. </a:t>
            </a:r>
            <a:endParaRPr lang="cs-CZ" dirty="0" smtClean="0"/>
          </a:p>
          <a:p>
            <a:r>
              <a:rPr lang="cs-CZ" dirty="0" smtClean="0"/>
              <a:t>Diskuze </a:t>
            </a:r>
            <a:r>
              <a:rPr lang="cs-CZ" dirty="0"/>
              <a:t>objasňuje a interpretuje hlavní výsledky experimentální části </a:t>
            </a:r>
            <a:r>
              <a:rPr lang="cs-CZ" dirty="0" smtClean="0"/>
              <a:t>DP, </a:t>
            </a:r>
            <a:r>
              <a:rPr lang="cs-CZ" dirty="0"/>
              <a:t>a to ve </a:t>
            </a:r>
            <a:r>
              <a:rPr lang="cs-CZ" b="1" dirty="0"/>
              <a:t>vztahu</a:t>
            </a:r>
            <a:r>
              <a:rPr lang="cs-CZ" dirty="0"/>
              <a:t> k původně stanoveným hypotézám a cílům práce. </a:t>
            </a:r>
            <a:endParaRPr lang="cs-CZ" dirty="0" smtClean="0"/>
          </a:p>
          <a:p>
            <a:r>
              <a:rPr lang="cs-CZ" dirty="0" smtClean="0"/>
              <a:t>Klíčové </a:t>
            </a:r>
            <a:r>
              <a:rPr lang="cs-CZ" dirty="0"/>
              <a:t>je dát vlastní výsledky do </a:t>
            </a:r>
            <a:r>
              <a:rPr lang="cs-CZ" b="1" dirty="0"/>
              <a:t>kontextu</a:t>
            </a:r>
            <a:r>
              <a:rPr lang="cs-CZ" dirty="0"/>
              <a:t> s výsledky ostatních autorů </a:t>
            </a:r>
            <a:endParaRPr lang="cs-CZ" dirty="0" smtClean="0"/>
          </a:p>
          <a:p>
            <a:r>
              <a:rPr lang="cs-CZ" dirty="0" smtClean="0"/>
              <a:t>popsat</a:t>
            </a:r>
            <a:r>
              <a:rPr lang="cs-CZ" dirty="0"/>
              <a:t>, zda/čím jsou nově zjištěná data přínosná zejména pro </a:t>
            </a:r>
            <a:r>
              <a:rPr lang="cs-CZ" b="1" dirty="0"/>
              <a:t>klinickou praxi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diskuzi je </a:t>
            </a:r>
            <a:r>
              <a:rPr lang="cs-CZ" b="1" dirty="0"/>
              <a:t>třeba</a:t>
            </a:r>
            <a:r>
              <a:rPr lang="cs-CZ" dirty="0"/>
              <a:t> citovat ostatní autory, kteří se dané problematice věnovali a publikovali výzkum na stejné či podobné téma.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může obsahovat i vlastní názory autora či spekulace, ale tato sdělení musí být zřetelně jako vlastní názory a spekulace prezentovány.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diskuze je věnován i „vedlejším výsledkům“ práce, které přímo nesouvisí s hlavní hypotézou/hypotézami. </a:t>
            </a:r>
            <a:endParaRPr lang="cs-CZ" dirty="0" smtClean="0"/>
          </a:p>
          <a:p>
            <a:r>
              <a:rPr lang="cs-CZ" dirty="0" smtClean="0"/>
              <a:t>Diskuze </a:t>
            </a:r>
            <a:r>
              <a:rPr lang="cs-CZ" dirty="0"/>
              <a:t>je strukturovaná tak, že na začátku je prezentován nejvýznamnější objev (výsledek) v souvislosti s vědeckými pracemi jiných </a:t>
            </a:r>
            <a:r>
              <a:rPr lang="cs-CZ" dirty="0" smtClean="0"/>
              <a:t>autorů</a:t>
            </a:r>
          </a:p>
          <a:p>
            <a:pPr lvl="1"/>
            <a:r>
              <a:rPr lang="cs-CZ" dirty="0" smtClean="0"/>
              <a:t>následně </a:t>
            </a:r>
            <a:r>
              <a:rPr lang="cs-CZ" dirty="0"/>
              <a:t>jsou diskutovány důsledky pro rehabilitační </a:t>
            </a:r>
            <a:r>
              <a:rPr lang="cs-CZ" dirty="0" smtClean="0"/>
              <a:t>praxi</a:t>
            </a:r>
          </a:p>
          <a:p>
            <a:pPr lvl="1"/>
            <a:r>
              <a:rPr lang="cs-CZ" dirty="0" smtClean="0"/>
              <a:t>Následuje </a:t>
            </a:r>
            <a:r>
              <a:rPr lang="cs-CZ" dirty="0"/>
              <a:t>druhý nejdůležitější výsledek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872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E4DDA8-5879-47B7-B6EE-254076577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4159D64-74A0-4DC6-8E08-CBFD556CD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Závěr </a:t>
            </a:r>
            <a:r>
              <a:rPr lang="cs-CZ" dirty="0"/>
              <a:t>je </a:t>
            </a:r>
            <a:r>
              <a:rPr lang="cs-CZ" b="1" dirty="0"/>
              <a:t>krátký</a:t>
            </a:r>
            <a:r>
              <a:rPr lang="cs-CZ" dirty="0"/>
              <a:t> text, který prezentuje nejdůležitější poznatky práce.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Shrnuje</a:t>
            </a:r>
            <a:r>
              <a:rPr lang="cs-CZ" dirty="0"/>
              <a:t>, jak byl splněn cíl práce, jak byla zodpovězena hlavní hypotéza a jak mohou výsledky ovlivnit klinickou praxi.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Vhodné </a:t>
            </a:r>
            <a:r>
              <a:rPr lang="cs-CZ" dirty="0"/>
              <a:t>je uvést, co podstatného zůstalo nezodpovězeno a navrhnout další směr pokračování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14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pro psaní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</a:t>
            </a:r>
            <a:r>
              <a:rPr lang="cs-CZ" dirty="0"/>
              <a:t>začátku tvorby práce a v jejím průběhu </a:t>
            </a:r>
            <a:r>
              <a:rPr lang="cs-CZ" dirty="0" smtClean="0"/>
              <a:t>doporučujeme:</a:t>
            </a:r>
          </a:p>
          <a:p>
            <a:r>
              <a:rPr lang="cs-CZ" dirty="0" smtClean="0"/>
              <a:t>seznámit </a:t>
            </a:r>
            <a:r>
              <a:rPr lang="cs-CZ" dirty="0"/>
              <a:t>se s podobou hodnotících formulářů, na jejichž základě bude práce po odevzdání hodnocena jak vedoucím, tak oponentem. </a:t>
            </a:r>
            <a:r>
              <a:rPr lang="cs-CZ" dirty="0" smtClean="0"/>
              <a:t>(DALŠÍ SLIDE)</a:t>
            </a:r>
          </a:p>
          <a:p>
            <a:r>
              <a:rPr lang="cs-CZ" dirty="0" smtClean="0"/>
              <a:t>Osvědčuje </a:t>
            </a:r>
            <a:r>
              <a:rPr lang="cs-CZ" dirty="0"/>
              <a:t>se dopředu rozmyslet strukturu práce (kolik prostoru čemu přibližně věnovat). </a:t>
            </a:r>
            <a:endParaRPr lang="cs-CZ" dirty="0" smtClean="0"/>
          </a:p>
          <a:p>
            <a:r>
              <a:rPr lang="cs-CZ" dirty="0" smtClean="0"/>
              <a:t>Text </a:t>
            </a:r>
            <a:r>
              <a:rPr lang="cs-CZ" dirty="0"/>
              <a:t>práce musí být jasný, srozumitelný, dobře "čitelný". </a:t>
            </a:r>
            <a:endParaRPr lang="cs-CZ" dirty="0" smtClean="0"/>
          </a:p>
          <a:p>
            <a:r>
              <a:rPr lang="cs-CZ" dirty="0" smtClean="0"/>
              <a:t>Jednotlivé </a:t>
            </a:r>
            <a:r>
              <a:rPr lang="cs-CZ" dirty="0"/>
              <a:t>části musí na sebe logicky navazovat tak, aby práce tvořila souvislý celek. </a:t>
            </a:r>
            <a:endParaRPr lang="cs-CZ" dirty="0" smtClean="0"/>
          </a:p>
          <a:p>
            <a:r>
              <a:rPr lang="cs-CZ" dirty="0" smtClean="0"/>
              <a:t>Vědecký </a:t>
            </a:r>
            <a:r>
              <a:rPr lang="cs-CZ" dirty="0"/>
              <a:t>text preferuje krátké jasné věty oproti dlouhým souvětím.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rámci korektur je vhodné redukovat fejetonové obraty a balastní slova.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jsou jednoznačná a konkrétní tvrzení.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lze, je užívána čeština, anglické výrazy jsou používány v případech, kde jsou jasně zavedeným standardem, nebo kde neexistuje český ekvivalent. </a:t>
            </a:r>
          </a:p>
          <a:p>
            <a:r>
              <a:rPr lang="cs-CZ" dirty="0"/>
              <a:t>V práci nesmí být užívána „</a:t>
            </a:r>
            <a:r>
              <a:rPr lang="cs-CZ" dirty="0" err="1"/>
              <a:t>ich</a:t>
            </a:r>
            <a:r>
              <a:rPr lang="cs-CZ" dirty="0"/>
              <a:t>-forma“, tedy </a:t>
            </a:r>
            <a:r>
              <a:rPr lang="cs-CZ" dirty="0">
                <a:solidFill>
                  <a:srgbClr val="FF0000"/>
                </a:solidFill>
              </a:rPr>
              <a:t>ne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změřil/a jsem</a:t>
            </a:r>
            <a:r>
              <a:rPr lang="cs-CZ" dirty="0"/>
              <a:t>“. Přípustná je </a:t>
            </a:r>
            <a:r>
              <a:rPr lang="cs-CZ" dirty="0" err="1"/>
              <a:t>wir</a:t>
            </a:r>
            <a:r>
              <a:rPr lang="cs-CZ" dirty="0"/>
              <a:t>-forma“, tedy „</a:t>
            </a:r>
            <a:r>
              <a:rPr lang="cs-CZ" b="1" dirty="0"/>
              <a:t>změřili jsme</a:t>
            </a:r>
            <a:r>
              <a:rPr lang="cs-CZ" dirty="0"/>
              <a:t>“. Doporučený je trpný rod, tedy „</a:t>
            </a:r>
            <a:r>
              <a:rPr lang="cs-CZ" b="1" dirty="0">
                <a:solidFill>
                  <a:schemeClr val="accent6"/>
                </a:solidFill>
              </a:rPr>
              <a:t>bylo změřeno</a:t>
            </a:r>
            <a:r>
              <a:rPr lang="cs-CZ" dirty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682976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praktickou část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Podmínkou </a:t>
            </a:r>
            <a:r>
              <a:rPr lang="cs-CZ" dirty="0"/>
              <a:t>pro praktickou část DP je výzkum umožňující statistické zpracování dat. </a:t>
            </a:r>
            <a:endParaRPr lang="cs-CZ" dirty="0" smtClean="0"/>
          </a:p>
          <a:p>
            <a:r>
              <a:rPr lang="cs-CZ" dirty="0" smtClean="0"/>
              <a:t>Autor </a:t>
            </a:r>
            <a:r>
              <a:rPr lang="cs-CZ" dirty="0"/>
              <a:t>práce </a:t>
            </a:r>
            <a:r>
              <a:rPr lang="cs-CZ" dirty="0" smtClean="0"/>
              <a:t>dlouhodobě </a:t>
            </a:r>
            <a:r>
              <a:rPr lang="cs-CZ" dirty="0"/>
              <a:t>uchovává primární data a informované souhlasy. </a:t>
            </a:r>
            <a:endParaRPr lang="cs-CZ" dirty="0" smtClean="0"/>
          </a:p>
          <a:p>
            <a:r>
              <a:rPr lang="cs-CZ" dirty="0" smtClean="0"/>
              <a:t>Oponenti </a:t>
            </a:r>
            <a:r>
              <a:rPr lang="cs-CZ" dirty="0"/>
              <a:t>práce a komise si mohou vyžádat </a:t>
            </a:r>
            <a:r>
              <a:rPr lang="cs-CZ" dirty="0" smtClean="0"/>
              <a:t>tyto data </a:t>
            </a:r>
            <a:r>
              <a:rPr lang="cs-CZ" dirty="0"/>
              <a:t>k posouzení.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9699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a referenční seznam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Výchozí </a:t>
            </a:r>
            <a:r>
              <a:rPr lang="cs-CZ" dirty="0"/>
              <a:t>normou pro tvorbu odkazů literatury a referenčního seznamu je citační normy AMA style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</a:t>
            </a:r>
            <a:r>
              <a:rPr lang="cs-CZ" dirty="0"/>
              <a:t>práci jsou citovány zejména </a:t>
            </a:r>
            <a:endParaRPr lang="cs-CZ" dirty="0" smtClean="0"/>
          </a:p>
          <a:p>
            <a:pPr lvl="1"/>
            <a:r>
              <a:rPr lang="cs-CZ" dirty="0" smtClean="0"/>
              <a:t>odborné </a:t>
            </a:r>
            <a:r>
              <a:rPr lang="cs-CZ" dirty="0"/>
              <a:t>původní práce (tzv. primární informační prameny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přehledové </a:t>
            </a:r>
            <a:r>
              <a:rPr lang="cs-CZ" dirty="0"/>
              <a:t>články (sekundární prameny) a meta-analýzy. </a:t>
            </a:r>
            <a:endParaRPr lang="cs-CZ" dirty="0" smtClean="0"/>
          </a:p>
          <a:p>
            <a:pPr lvl="1"/>
            <a:r>
              <a:rPr lang="cs-CZ" b="1" dirty="0" smtClean="0"/>
              <a:t>Jen </a:t>
            </a:r>
            <a:r>
              <a:rPr lang="cs-CZ" b="1" dirty="0"/>
              <a:t>výjimečně jsou citovány učebnice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Citovány </a:t>
            </a:r>
            <a:r>
              <a:rPr lang="cs-CZ" dirty="0"/>
              <a:t>jsou zejména recentní práce (posledních 10 let). </a:t>
            </a:r>
            <a:r>
              <a:rPr lang="cs-CZ" dirty="0"/>
              <a:t>Většinu citací tvoří zahraniční zdroje. </a:t>
            </a:r>
            <a:endParaRPr lang="cs-CZ" dirty="0" smtClean="0"/>
          </a:p>
          <a:p>
            <a:r>
              <a:rPr lang="cs-CZ" dirty="0" smtClean="0"/>
              <a:t>Ne </a:t>
            </a:r>
            <a:r>
              <a:rPr lang="cs-CZ" dirty="0"/>
              <a:t>vždy je ovšem datum publikace zásadní. Např. práce, které jsou považovány za tradiční základ daného oboru, či historické prameny popisující vývoj určité metodiky, mohou být podstatně starší datace. </a:t>
            </a:r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epřijatelné </a:t>
            </a:r>
            <a:r>
              <a:rPr lang="cs-CZ" dirty="0"/>
              <a:t>je citování „šedé literatury“ (nepublikované zdroje), populárně naučné (nerecenzované) literatury či </a:t>
            </a:r>
            <a:r>
              <a:rPr lang="cs-CZ" dirty="0" smtClean="0"/>
              <a:t>ústní </a:t>
            </a:r>
            <a:r>
              <a:rPr lang="cs-CZ" dirty="0"/>
              <a:t>sdělení. </a:t>
            </a:r>
          </a:p>
          <a:p>
            <a:r>
              <a:rPr lang="cs-CZ" dirty="0"/>
              <a:t>Doporučeno je formátování citací pomocí citačního manažeru (Citace PRO, </a:t>
            </a:r>
            <a:r>
              <a:rPr lang="cs-CZ" dirty="0" err="1"/>
              <a:t>Mendeley</a:t>
            </a:r>
            <a:r>
              <a:rPr lang="cs-CZ" dirty="0"/>
              <a:t>, </a:t>
            </a:r>
            <a:r>
              <a:rPr lang="cs-CZ" dirty="0" err="1"/>
              <a:t>Zotero</a:t>
            </a:r>
            <a:r>
              <a:rPr lang="cs-CZ" dirty="0"/>
              <a:t>, </a:t>
            </a:r>
            <a:r>
              <a:rPr lang="cs-CZ" dirty="0" err="1"/>
              <a:t>EndNote</a:t>
            </a:r>
            <a:r>
              <a:rPr lang="cs-CZ" dirty="0"/>
              <a:t>, …). Jedná se o programy, které usnadňují správu a vkládání citací do textu s automatickou tvorbou referenčního seznamu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Minimální </a:t>
            </a:r>
            <a:r>
              <a:rPr lang="cs-CZ" dirty="0"/>
              <a:t>počet citací </a:t>
            </a:r>
            <a:r>
              <a:rPr lang="cs-CZ" dirty="0" smtClean="0"/>
              <a:t>u DP se doporučuje 50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Maximální </a:t>
            </a:r>
            <a:r>
              <a:rPr lang="cs-CZ" dirty="0"/>
              <a:t>počet citací </a:t>
            </a:r>
            <a:r>
              <a:rPr lang="cs-CZ" dirty="0"/>
              <a:t>u DP se doporučuje </a:t>
            </a:r>
            <a:r>
              <a:rPr lang="cs-CZ" dirty="0" smtClean="0"/>
              <a:t>150</a:t>
            </a:r>
            <a:r>
              <a:rPr 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080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Obrázky, tabulky, grafy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Jsou </a:t>
            </a:r>
            <a:r>
              <a:rPr lang="cs-CZ" dirty="0"/>
              <a:t>umístěny až po první zmínce v textu a poté co nejblíže. </a:t>
            </a:r>
            <a:endParaRPr lang="cs-CZ" dirty="0" smtClean="0"/>
          </a:p>
          <a:p>
            <a:r>
              <a:rPr lang="cs-CZ" dirty="0" smtClean="0"/>
              <a:t>Separátně </a:t>
            </a:r>
            <a:r>
              <a:rPr lang="cs-CZ" dirty="0"/>
              <a:t>jsou číslovány Tab. 1, Obr. 1, Graf 1 atd.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práce je Seznam obrázků Seznam tabulek </a:t>
            </a:r>
            <a:r>
              <a:rPr lang="cs-CZ" dirty="0" smtClean="0"/>
              <a:t>Seznam </a:t>
            </a:r>
            <a:r>
              <a:rPr lang="cs-CZ" dirty="0"/>
              <a:t>grafů </a:t>
            </a:r>
            <a:endParaRPr lang="cs-CZ" dirty="0" smtClean="0"/>
          </a:p>
          <a:p>
            <a:r>
              <a:rPr lang="cs-CZ" dirty="0" smtClean="0"/>
              <a:t>Grafy </a:t>
            </a:r>
            <a:r>
              <a:rPr lang="cs-CZ" dirty="0"/>
              <a:t>vždy obsahují popis os včetně veličin. Z os je zřejmé měřítko.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před </a:t>
            </a:r>
            <a:r>
              <a:rPr lang="cs-CZ" dirty="0" err="1"/>
              <a:t>finalizováním</a:t>
            </a:r>
            <a:r>
              <a:rPr lang="cs-CZ" dirty="0"/>
              <a:t> práce </a:t>
            </a:r>
            <a:r>
              <a:rPr lang="cs-CZ" dirty="0" smtClean="0"/>
              <a:t>zkontrolovat zda </a:t>
            </a:r>
            <a:r>
              <a:rPr lang="cs-CZ" dirty="0"/>
              <a:t>je vše správně čitelné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V práci </a:t>
            </a:r>
            <a:r>
              <a:rPr lang="cs-CZ" dirty="0" smtClean="0"/>
              <a:t>se nedoporučují užívat </a:t>
            </a:r>
            <a:r>
              <a:rPr lang="cs-CZ" dirty="0"/>
              <a:t>tzv. koláčové grafy. </a:t>
            </a:r>
            <a:endParaRPr lang="cs-CZ" dirty="0" smtClean="0"/>
          </a:p>
          <a:p>
            <a:r>
              <a:rPr lang="cs-CZ" dirty="0" smtClean="0"/>
              <a:t>Obšírnější </a:t>
            </a:r>
            <a:r>
              <a:rPr lang="cs-CZ" dirty="0"/>
              <a:t>obrázky, tabulky a grafy, které nejsou klíčové pro pochopení textu, jsou vkládány jako číslované přílohy na konec práce.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všechny obrázky, tabulky a grafy jsou odkazy v textu práce.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52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FC382B-3C83-4E46-8370-03BAE82E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Zkratky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FD1015-F87D-48D5-A384-27C3F4CB7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Zkratky </a:t>
            </a:r>
            <a:r>
              <a:rPr lang="cs-CZ" dirty="0"/>
              <a:t>jsou preferovány standardně zavedené. </a:t>
            </a:r>
            <a:endParaRPr lang="cs-CZ" dirty="0" smtClean="0"/>
          </a:p>
          <a:p>
            <a:r>
              <a:rPr lang="cs-CZ" dirty="0" smtClean="0"/>
              <a:t>Nutné </a:t>
            </a:r>
            <a:r>
              <a:rPr lang="cs-CZ" dirty="0"/>
              <a:t>je používat standardní zkratky u fyzikálních a matematických veličin (SI soustava)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často se opakujících slov a slovních spojení lze použít i zkratky nestandardní. </a:t>
            </a:r>
            <a:r>
              <a:rPr lang="cs-CZ" dirty="0" smtClean="0"/>
              <a:t>K</a:t>
            </a:r>
          </a:p>
          <a:p>
            <a:r>
              <a:rPr lang="cs-CZ" dirty="0" err="1" smtClean="0"/>
              <a:t>aždá</a:t>
            </a:r>
            <a:r>
              <a:rPr lang="cs-CZ" dirty="0" smtClean="0"/>
              <a:t> </a:t>
            </a:r>
            <a:r>
              <a:rPr lang="cs-CZ" dirty="0"/>
              <a:t>zkratka je vysvětlena při prvním použití tak, že je zkratka uvedena v závorce za slovy, která jsou zkracována.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abstraktu jsou zkratky uvedeny pouze v případech, pokud je to nutné či běžně zavedené – např. zkratky typu EMG, MRI apod. </a:t>
            </a: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začátku práce je vložen abecedně řazený </a:t>
            </a:r>
            <a:r>
              <a:rPr lang="cs-CZ" i="1" dirty="0"/>
              <a:t>Seznam použitých zkratek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 </a:t>
            </a:r>
            <a:r>
              <a:rPr lang="cs-CZ" dirty="0"/>
              <a:t>dokončení textu práce je nutné zkontrolovat, zda jsou zde uvedeny všechny zkratky, které se v práci vyskytují. </a:t>
            </a:r>
          </a:p>
          <a:p>
            <a:r>
              <a:rPr lang="cs-CZ" dirty="0"/>
              <a:t>Pokud jsou zkratky užívány v grafech, obrázcích a tabulkách, musí být pro rychlé pochopení kromě </a:t>
            </a:r>
            <a:r>
              <a:rPr lang="cs-CZ" i="1" dirty="0"/>
              <a:t>Seznamu použitých zkratek </a:t>
            </a:r>
            <a:r>
              <a:rPr lang="cs-CZ" dirty="0"/>
              <a:t>vysvětleny také přímo v legendě tabulky, obrázku či grafu.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Zkratky </a:t>
            </a:r>
            <a:r>
              <a:rPr lang="cs-CZ" dirty="0"/>
              <a:t>v nadpisech: NE</a:t>
            </a:r>
          </a:p>
          <a:p>
            <a:r>
              <a:rPr lang="cs-CZ" dirty="0"/>
              <a:t>Zkratky v klíčová slova: 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571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Publikování práce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Studenti </a:t>
            </a:r>
            <a:r>
              <a:rPr lang="cs-CZ" dirty="0"/>
              <a:t>jsou podporováni, aby kvalitní </a:t>
            </a:r>
            <a:r>
              <a:rPr lang="cs-CZ" dirty="0" smtClean="0"/>
              <a:t>DP publikovali </a:t>
            </a:r>
            <a:r>
              <a:rPr lang="cs-CZ" dirty="0"/>
              <a:t>v odborných časopisech. </a:t>
            </a:r>
            <a:endParaRPr lang="cs-CZ" dirty="0" smtClean="0"/>
          </a:p>
          <a:p>
            <a:r>
              <a:rPr lang="cs-CZ" dirty="0" smtClean="0"/>
              <a:t>Díky </a:t>
            </a:r>
            <a:r>
              <a:rPr lang="cs-CZ" dirty="0"/>
              <a:t>tomu mohou poznatky zjištěné v rámci studentských projektů vejít ve známost v odborné komunitě a být implementovány v klinické praxi. </a:t>
            </a:r>
            <a:endParaRPr lang="cs-CZ" dirty="0" smtClean="0"/>
          </a:p>
          <a:p>
            <a:r>
              <a:rPr lang="cs-CZ" dirty="0" smtClean="0"/>
              <a:t>Publikace </a:t>
            </a:r>
            <a:r>
              <a:rPr lang="cs-CZ" dirty="0"/>
              <a:t>kvalitních prací zároveň přispívá k dobrému jménu </a:t>
            </a:r>
            <a:r>
              <a:rPr lang="cs-CZ" dirty="0" smtClean="0"/>
              <a:t>KFR LFMU. </a:t>
            </a:r>
          </a:p>
          <a:p>
            <a:r>
              <a:rPr lang="cs-CZ" dirty="0" smtClean="0"/>
              <a:t>V </a:t>
            </a:r>
            <a:r>
              <a:rPr lang="cs-CZ" dirty="0"/>
              <a:t>tom případě je třeba klást významný důraz na dobře připravený plán výzkumu, poctivou systematickou práci při sběru dat, a kvalitní statistické zpracování dat. </a:t>
            </a:r>
            <a:endParaRPr lang="cs-CZ" dirty="0" smtClean="0"/>
          </a:p>
          <a:p>
            <a:r>
              <a:rPr lang="cs-CZ" dirty="0" smtClean="0"/>
              <a:t>Studentům</a:t>
            </a:r>
            <a:r>
              <a:rPr lang="cs-CZ" dirty="0"/>
              <a:t>, kteří už dopředu mají v úmyslu svůj projekt publikovat, doporučujeme dopředu podrobně konzultovat plán práce s vedoucím práce a s konzultanty – specialisty v oboru nebo s garantem předmětu.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některých případech je potřeba zavčasu požádat o stanovisko Etické komise FN </a:t>
            </a:r>
            <a:r>
              <a:rPr lang="cs-CZ" dirty="0" smtClean="0"/>
              <a:t>Brno nebo FN USA, </a:t>
            </a:r>
            <a:r>
              <a:rPr lang="cs-CZ" dirty="0"/>
              <a:t>popř. je třeba projekt dopředu registrovat v mezinárodní databázi klinických studií (tzv. </a:t>
            </a:r>
            <a:r>
              <a:rPr lang="cs-CZ" i="1" dirty="0" err="1"/>
              <a:t>clinical</a:t>
            </a:r>
            <a:r>
              <a:rPr lang="cs-CZ" i="1" dirty="0"/>
              <a:t> </a:t>
            </a:r>
            <a:r>
              <a:rPr lang="cs-CZ" i="1" dirty="0" err="1"/>
              <a:t>trials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Vedoucí </a:t>
            </a:r>
            <a:r>
              <a:rPr lang="cs-CZ" dirty="0"/>
              <a:t>práce musí </a:t>
            </a:r>
            <a:r>
              <a:rPr lang="cs-CZ" dirty="0" smtClean="0"/>
              <a:t>s </a:t>
            </a:r>
            <a:r>
              <a:rPr lang="cs-CZ" dirty="0"/>
              <a:t>publikací souhlasit.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67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PROJEKT DP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Odevzdaní projektu DP do </a:t>
            </a:r>
            <a:r>
              <a:rPr lang="cs-CZ" b="1" dirty="0" smtClean="0"/>
              <a:t>30.5.2024</a:t>
            </a:r>
          </a:p>
          <a:p>
            <a:endParaRPr lang="cs-CZ" dirty="0"/>
          </a:p>
          <a:p>
            <a:r>
              <a:rPr lang="cs-CZ" dirty="0" smtClean="0"/>
              <a:t>Prodloužení termínu je možné na žádost prodloužit.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4065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doc.Mgr</a:t>
            </a:r>
            <a:r>
              <a:rPr lang="cs-CZ" dirty="0" smtClean="0"/>
              <a:t>. Ladislav Baťalík, </a:t>
            </a:r>
            <a:r>
              <a:rPr lang="cs-CZ" dirty="0" err="1" smtClean="0"/>
              <a:t>Ph.D</a:t>
            </a:r>
            <a:endParaRPr lang="cs-CZ" dirty="0" smtClean="0"/>
          </a:p>
          <a:p>
            <a:pPr algn="ctr"/>
            <a:r>
              <a:rPr lang="cs-CZ" dirty="0" smtClean="0"/>
              <a:t>batalik.ladislav@fnbrno.cz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04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pro psaní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Hlavním cílům práce je věnována většina textu. </a:t>
            </a:r>
            <a:endParaRPr lang="cs-CZ" dirty="0" smtClean="0"/>
          </a:p>
          <a:p>
            <a:r>
              <a:rPr lang="cs-CZ" dirty="0" smtClean="0"/>
              <a:t>Text</a:t>
            </a:r>
            <a:r>
              <a:rPr lang="cs-CZ" dirty="0"/>
              <a:t>, který přímo nesouvisící s tématem, by měl být redukován nebo zcela vynechán</a:t>
            </a:r>
            <a:r>
              <a:rPr lang="cs-CZ" dirty="0" smtClean="0"/>
              <a:t>.</a:t>
            </a:r>
          </a:p>
          <a:p>
            <a:r>
              <a:rPr lang="cs-CZ" dirty="0" smtClean="0"/>
              <a:t>Omezeno </a:t>
            </a:r>
            <a:r>
              <a:rPr lang="cs-CZ" dirty="0"/>
              <a:t>je užívání synonym tak, aby zejména odborné výrazy zůstaly jednoznačné.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klasifikaci nadpisů, tj. ve struktuře práce, je užíváno desetinného třídění s členěním maximálně do 4 úrovní. </a:t>
            </a:r>
            <a:r>
              <a:rPr lang="cs-CZ" dirty="0" smtClean="0"/>
              <a:t>(1.2.3.4) </a:t>
            </a:r>
          </a:p>
          <a:p>
            <a:pPr lvl="1"/>
            <a:r>
              <a:rPr lang="cs-CZ" dirty="0" smtClean="0"/>
              <a:t>Pro lepší přehlednost se doporučuje tomu vyhnout a zůstat do 1.2.3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17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7038" y="0"/>
            <a:ext cx="58179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84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5A8DFA-45E0-43E9-82DA-C50514F48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práce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9746CF5-CA8D-40B1-B86A-1FD59552C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Minimální </a:t>
            </a:r>
            <a:r>
              <a:rPr lang="cs-CZ" dirty="0"/>
              <a:t>počet normostran (bez abstraktu, referenčního seznamu, obrázků a příloh) je </a:t>
            </a:r>
            <a:r>
              <a:rPr lang="cs-CZ" dirty="0" smtClean="0"/>
              <a:t>50 </a:t>
            </a:r>
            <a:r>
              <a:rPr lang="cs-CZ" dirty="0"/>
              <a:t>pro DP. </a:t>
            </a:r>
            <a:endParaRPr lang="cs-CZ" dirty="0" smtClean="0"/>
          </a:p>
          <a:p>
            <a:r>
              <a:rPr lang="cs-CZ" dirty="0" smtClean="0"/>
              <a:t>Maximální </a:t>
            </a:r>
            <a:r>
              <a:rPr lang="cs-CZ" dirty="0"/>
              <a:t>počet stran by neměl přesáhnout </a:t>
            </a:r>
            <a:r>
              <a:rPr lang="cs-CZ" b="1" dirty="0"/>
              <a:t>dvojnásobek minim</a:t>
            </a:r>
            <a:r>
              <a:rPr lang="cs-CZ" dirty="0"/>
              <a:t>a, tj. </a:t>
            </a:r>
            <a:r>
              <a:rPr lang="cs-CZ" dirty="0" smtClean="0"/>
              <a:t>100 </a:t>
            </a:r>
            <a:r>
              <a:rPr lang="cs-CZ" dirty="0"/>
              <a:t>v případě DP. </a:t>
            </a:r>
          </a:p>
          <a:p>
            <a:r>
              <a:rPr lang="cs-CZ" dirty="0" smtClean="0"/>
              <a:t>Celkově </a:t>
            </a:r>
            <a:r>
              <a:rPr lang="cs-CZ" dirty="0"/>
              <a:t>platí, že jádrem </a:t>
            </a:r>
            <a:r>
              <a:rPr lang="cs-CZ" dirty="0" smtClean="0"/>
              <a:t>DP </a:t>
            </a:r>
            <a:r>
              <a:rPr lang="cs-CZ" dirty="0"/>
              <a:t>je praktická část. </a:t>
            </a:r>
            <a:endParaRPr lang="cs-CZ" dirty="0" smtClean="0"/>
          </a:p>
          <a:p>
            <a:r>
              <a:rPr lang="cs-CZ" dirty="0" smtClean="0"/>
              <a:t>Tomu </a:t>
            </a:r>
            <a:r>
              <a:rPr lang="cs-CZ" dirty="0"/>
              <a:t>odpovídá i rozsah praktické části, </a:t>
            </a:r>
            <a:r>
              <a:rPr lang="cs-CZ" b="1" dirty="0"/>
              <a:t>který nesmí být výrazně kratší než rozsah části teoretické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Naopak</a:t>
            </a:r>
            <a:r>
              <a:rPr lang="cs-CZ" dirty="0"/>
              <a:t>, u většiny prací je adekvátní, aby praktická část zaujímala většinu textu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965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Práce zahrnující statistickou analýzu originálních dat </a:t>
            </a:r>
            <a:r>
              <a:rPr lang="cs-CZ" dirty="0"/>
              <a:t>(většina DP)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Úvod </a:t>
            </a:r>
          </a:p>
          <a:p>
            <a:pPr marL="0" indent="0">
              <a:buNone/>
            </a:pPr>
            <a:r>
              <a:rPr lang="cs-CZ" dirty="0"/>
              <a:t>• Přehled poznatků </a:t>
            </a:r>
            <a:r>
              <a:rPr lang="cs-CZ" i="1" dirty="0"/>
              <a:t>(rešeršní část – ne rozsáhlejší než část praktická)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Cíle + hypotéza/y </a:t>
            </a:r>
          </a:p>
          <a:p>
            <a:pPr marL="0" indent="0">
              <a:buNone/>
            </a:pPr>
            <a:r>
              <a:rPr lang="cs-CZ" dirty="0"/>
              <a:t>• Metodika </a:t>
            </a:r>
            <a:r>
              <a:rPr lang="cs-CZ" i="1" dirty="0"/>
              <a:t>(včetně popisu postupů statistické analýzy)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• Výsledky </a:t>
            </a:r>
          </a:p>
          <a:p>
            <a:pPr marL="0" indent="0">
              <a:buNone/>
            </a:pPr>
            <a:r>
              <a:rPr lang="cs-CZ" dirty="0"/>
              <a:t>• Diskuze </a:t>
            </a:r>
          </a:p>
          <a:p>
            <a:pPr marL="0" indent="0">
              <a:buNone/>
            </a:pPr>
            <a:r>
              <a:rPr lang="cs-CZ" dirty="0"/>
              <a:t>• Závěr </a:t>
            </a:r>
          </a:p>
          <a:p>
            <a:pPr marL="0" indent="0">
              <a:buNone/>
            </a:pPr>
            <a:r>
              <a:rPr lang="cs-CZ" dirty="0"/>
              <a:t>• Referenční seznam </a:t>
            </a:r>
          </a:p>
          <a:p>
            <a:pPr marL="0" indent="0">
              <a:buNone/>
            </a:pPr>
            <a:r>
              <a:rPr lang="cs-CZ" dirty="0"/>
              <a:t>• Přílohy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238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Abstrakt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Abstrakt je sice tvořen až po finalizaci celé práce, ale vkládá se na její začátek.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o stručné a výstižné shrnutí celé práce, zejména praktické části a výsledků. </a:t>
            </a:r>
            <a:endParaRPr lang="cs-CZ" dirty="0" smtClean="0"/>
          </a:p>
          <a:p>
            <a:r>
              <a:rPr lang="cs-CZ" dirty="0" smtClean="0"/>
              <a:t>Slouží </a:t>
            </a:r>
            <a:r>
              <a:rPr lang="cs-CZ" dirty="0"/>
              <a:t>pro získání rychlé informace o obsahu a výsledků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Abstrakt obsahuje </a:t>
            </a:r>
            <a:r>
              <a:rPr lang="cs-CZ" dirty="0"/>
              <a:t>stručný a výstižný souhrn v rozsahu 250–⁠300 slov. </a:t>
            </a:r>
          </a:p>
          <a:p>
            <a:r>
              <a:rPr lang="cs-CZ" dirty="0" smtClean="0"/>
              <a:t>DP </a:t>
            </a:r>
            <a:r>
              <a:rPr lang="cs-CZ" dirty="0"/>
              <a:t>zahrnuje jak českou verzi abstraktu, tak kvalitní anglický překlad.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777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Základem </a:t>
            </a:r>
            <a:r>
              <a:rPr lang="cs-CZ" dirty="0"/>
              <a:t>úvodu je stručný text s vysvětlením, na co a proč je práce zaměřena.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 </a:t>
            </a:r>
            <a:r>
              <a:rPr lang="cs-CZ" dirty="0"/>
              <a:t>odůvodněním, proč je dané poznání důležité pro klinickou praxi, resp. praxi fyzioterapeuta.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Délka </a:t>
            </a:r>
            <a:r>
              <a:rPr lang="cs-CZ" dirty="0"/>
              <a:t>vlastního úvodu je </a:t>
            </a:r>
            <a:r>
              <a:rPr lang="cs-CZ" b="1" dirty="0"/>
              <a:t>2–5 </a:t>
            </a:r>
            <a:r>
              <a:rPr lang="cs-CZ" dirty="0"/>
              <a:t>stran.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35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Rešeršní část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Účelem </a:t>
            </a:r>
            <a:r>
              <a:rPr lang="cs-CZ" dirty="0"/>
              <a:t>kapitol navazujících na úvod je představit studovanou problematiku v kontextu recentních poznatků vycházejících z vědeckých studií světové literatury publikované na dané téma. </a:t>
            </a:r>
            <a:endParaRPr lang="cs-CZ" dirty="0" smtClean="0"/>
          </a:p>
          <a:p>
            <a:r>
              <a:rPr lang="cs-CZ" dirty="0" smtClean="0"/>
              <a:t>Teoretická </a:t>
            </a:r>
            <a:r>
              <a:rPr lang="cs-CZ" dirty="0"/>
              <a:t>část shrnuje poznatky o daném tématu na základě rešerše odborných literárních zdrojů. </a:t>
            </a:r>
            <a:endParaRPr lang="cs-CZ" dirty="0" smtClean="0"/>
          </a:p>
          <a:p>
            <a:r>
              <a:rPr lang="cs-CZ" dirty="0" smtClean="0"/>
              <a:t>Cílem </a:t>
            </a:r>
            <a:r>
              <a:rPr lang="cs-CZ" dirty="0"/>
              <a:t>této části práce není pouze shromáždit fragmenty informací, nýbrž je i logicky </a:t>
            </a:r>
            <a:r>
              <a:rPr lang="cs-CZ" b="1" dirty="0"/>
              <a:t>propojit</a:t>
            </a:r>
            <a:r>
              <a:rPr lang="cs-CZ" dirty="0"/>
              <a:t> a prezentovat odbornou problematiku v souvislostech. </a:t>
            </a:r>
            <a:endParaRPr lang="cs-CZ" dirty="0" smtClean="0"/>
          </a:p>
          <a:p>
            <a:r>
              <a:rPr lang="cs-CZ" dirty="0" smtClean="0"/>
              <a:t>Významnou </a:t>
            </a:r>
            <a:r>
              <a:rPr lang="cs-CZ" dirty="0"/>
              <a:t>roli hraje logické členění textu do kapitol a podkapitol. </a:t>
            </a:r>
            <a:endParaRPr lang="cs-CZ" dirty="0" smtClean="0"/>
          </a:p>
          <a:p>
            <a:r>
              <a:rPr lang="cs-CZ" dirty="0" smtClean="0"/>
              <a:t>Samozřejmostí </a:t>
            </a:r>
            <a:r>
              <a:rPr lang="cs-CZ" dirty="0"/>
              <a:t>je užití vědeckých databází a citace </a:t>
            </a:r>
            <a:r>
              <a:rPr lang="cs-CZ" b="1" dirty="0"/>
              <a:t>všech</a:t>
            </a:r>
            <a:r>
              <a:rPr lang="cs-CZ" dirty="0"/>
              <a:t> odborných pramenů, z nichž informace pochází. </a:t>
            </a:r>
            <a:endParaRPr lang="cs-CZ" dirty="0" smtClean="0"/>
          </a:p>
          <a:p>
            <a:r>
              <a:rPr lang="cs-CZ" dirty="0" smtClean="0"/>
              <a:t>Teoretická </a:t>
            </a:r>
            <a:r>
              <a:rPr lang="cs-CZ" dirty="0"/>
              <a:t>část je </a:t>
            </a:r>
            <a:r>
              <a:rPr lang="cs-CZ" b="1" dirty="0"/>
              <a:t>východiskem</a:t>
            </a:r>
            <a:r>
              <a:rPr lang="cs-CZ" dirty="0"/>
              <a:t> pro následnou část praktickou. Rešerše se soustředí na vlastní podstatu tématu práce.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Není </a:t>
            </a:r>
            <a:r>
              <a:rPr lang="cs-CZ" dirty="0">
                <a:solidFill>
                  <a:srgbClr val="FF0000"/>
                </a:solidFill>
              </a:rPr>
              <a:t>třeba uvádět obecně známá fakta, např. anatomické či fyziologické povahy. U obecně známých informací stačí pouze odkaz na relevantní zdroje ("není třeba opisovat anatomické učebnice"). 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8925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2211</Words>
  <Application>Microsoft Office PowerPoint</Application>
  <PresentationFormat>Širokoúhlá obrazovka</PresentationFormat>
  <Paragraphs>184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Motiv Office</vt:lpstr>
      <vt:lpstr>Příprava DP 2díl</vt:lpstr>
      <vt:lpstr>Obecná doporučení pro psaní </vt:lpstr>
      <vt:lpstr>Obecná doporučení pro psaní </vt:lpstr>
      <vt:lpstr>Prezentace aplikace PowerPoint</vt:lpstr>
      <vt:lpstr>Struktura práce </vt:lpstr>
      <vt:lpstr>Práce zahrnující statistickou analýzu originálních dat (většina DP) </vt:lpstr>
      <vt:lpstr>Abstrakt</vt:lpstr>
      <vt:lpstr>Úvod</vt:lpstr>
      <vt:lpstr>Rešeršní část </vt:lpstr>
      <vt:lpstr>Definice cíle práce </vt:lpstr>
      <vt:lpstr>Hypotéza</vt:lpstr>
      <vt:lpstr>Metodika</vt:lpstr>
      <vt:lpstr>Metodika</vt:lpstr>
      <vt:lpstr>Metodika-PICOT</vt:lpstr>
      <vt:lpstr>Metodika- další doporučení</vt:lpstr>
      <vt:lpstr>Více specifikovat metodiku rhb/fyzio intervence/terapie </vt:lpstr>
      <vt:lpstr>Výsledky   </vt:lpstr>
      <vt:lpstr>Diskuze</vt:lpstr>
      <vt:lpstr>Závěr</vt:lpstr>
      <vt:lpstr>Podmínky pro praktickou část </vt:lpstr>
      <vt:lpstr>Citace a referenční seznam </vt:lpstr>
      <vt:lpstr>Obrázky, tabulky, grafy </vt:lpstr>
      <vt:lpstr>Zkratky</vt:lpstr>
      <vt:lpstr>Publikování práce  </vt:lpstr>
      <vt:lpstr>PROJEKT DP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Ladislav Baťalík</dc:creator>
  <cp:lastModifiedBy>Baťalík Ladislav</cp:lastModifiedBy>
  <cp:revision>12</cp:revision>
  <dcterms:created xsi:type="dcterms:W3CDTF">2024-05-27T11:30:02Z</dcterms:created>
  <dcterms:modified xsi:type="dcterms:W3CDTF">2024-05-28T12:19:24Z</dcterms:modified>
</cp:coreProperties>
</file>