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510" r:id="rId2"/>
    <p:sldId id="270" r:id="rId3"/>
    <p:sldId id="332" r:id="rId4"/>
    <p:sldId id="333" r:id="rId5"/>
    <p:sldId id="470" r:id="rId6"/>
    <p:sldId id="467" r:id="rId7"/>
    <p:sldId id="471" r:id="rId8"/>
    <p:sldId id="472" r:id="rId9"/>
    <p:sldId id="468" r:id="rId10"/>
    <p:sldId id="475" r:id="rId11"/>
    <p:sldId id="474" r:id="rId12"/>
    <p:sldId id="473" r:id="rId13"/>
    <p:sldId id="318" r:id="rId14"/>
    <p:sldId id="319" r:id="rId15"/>
    <p:sldId id="320" r:id="rId16"/>
    <p:sldId id="321" r:id="rId17"/>
    <p:sldId id="497" r:id="rId18"/>
    <p:sldId id="499" r:id="rId19"/>
    <p:sldId id="500" r:id="rId20"/>
    <p:sldId id="504" r:id="rId21"/>
    <p:sldId id="505" r:id="rId22"/>
    <p:sldId id="506" r:id="rId23"/>
    <p:sldId id="498" r:id="rId24"/>
    <p:sldId id="501" r:id="rId25"/>
    <p:sldId id="503" r:id="rId26"/>
    <p:sldId id="507" r:id="rId27"/>
    <p:sldId id="508" r:id="rId28"/>
    <p:sldId id="509" r:id="rId2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111" d="100"/>
          <a:sy n="111" d="100"/>
        </p:scale>
        <p:origin x="172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Svoboda" userId="ddd4e752-b674-43f2-9d6f-100f9f7f7240" providerId="ADAL" clId="{8C28BA34-F9C1-4251-8A11-6111AB149A27}"/>
    <pc:docChg chg="undo custSel delSld modSld">
      <pc:chgData name="Michal Svoboda" userId="ddd4e752-b674-43f2-9d6f-100f9f7f7240" providerId="ADAL" clId="{8C28BA34-F9C1-4251-8A11-6111AB149A27}" dt="2024-04-09T08:05:39.835" v="5" actId="47"/>
      <pc:docMkLst>
        <pc:docMk/>
      </pc:docMkLst>
      <pc:sldChg chg="modSp mod">
        <pc:chgData name="Michal Svoboda" userId="ddd4e752-b674-43f2-9d6f-100f9f7f7240" providerId="ADAL" clId="{8C28BA34-F9C1-4251-8A11-6111AB149A27}" dt="2024-04-09T08:05:11.668" v="3"/>
        <pc:sldMkLst>
          <pc:docMk/>
          <pc:sldMk cId="635962632" sldId="332"/>
        </pc:sldMkLst>
        <pc:spChg chg="mod">
          <ac:chgData name="Michal Svoboda" userId="ddd4e752-b674-43f2-9d6f-100f9f7f7240" providerId="ADAL" clId="{8C28BA34-F9C1-4251-8A11-6111AB149A27}" dt="2024-04-09T08:05:11.668" v="3"/>
          <ac:spMkLst>
            <pc:docMk/>
            <pc:sldMk cId="635962632" sldId="332"/>
            <ac:spMk id="5" creationId="{00000000-0000-0000-0000-000000000000}"/>
          </ac:spMkLst>
        </pc:spChg>
      </pc:sldChg>
      <pc:sldChg chg="modSp mod">
        <pc:chgData name="Michal Svoboda" userId="ddd4e752-b674-43f2-9d6f-100f9f7f7240" providerId="ADAL" clId="{8C28BA34-F9C1-4251-8A11-6111AB149A27}" dt="2024-04-09T08:05:17.797" v="4"/>
        <pc:sldMkLst>
          <pc:docMk/>
          <pc:sldMk cId="3517908861" sldId="333"/>
        </pc:sldMkLst>
        <pc:spChg chg="mod">
          <ac:chgData name="Michal Svoboda" userId="ddd4e752-b674-43f2-9d6f-100f9f7f7240" providerId="ADAL" clId="{8C28BA34-F9C1-4251-8A11-6111AB149A27}" dt="2024-04-09T08:05:17.797" v="4"/>
          <ac:spMkLst>
            <pc:docMk/>
            <pc:sldMk cId="3517908861" sldId="333"/>
            <ac:spMk id="5" creationId="{00000000-0000-0000-0000-000000000000}"/>
          </ac:spMkLst>
        </pc:spChg>
      </pc:sldChg>
      <pc:sldChg chg="del">
        <pc:chgData name="Michal Svoboda" userId="ddd4e752-b674-43f2-9d6f-100f9f7f7240" providerId="ADAL" clId="{8C28BA34-F9C1-4251-8A11-6111AB149A27}" dt="2024-04-09T08:05:39.835" v="5" actId="47"/>
        <pc:sldMkLst>
          <pc:docMk/>
          <pc:sldMk cId="2779754889" sldId="476"/>
        </pc:sldMkLst>
      </pc:sldChg>
      <pc:sldChg chg="modSp mod">
        <pc:chgData name="Michal Svoboda" userId="ddd4e752-b674-43f2-9d6f-100f9f7f7240" providerId="ADAL" clId="{8C28BA34-F9C1-4251-8A11-6111AB149A27}" dt="2024-04-09T08:04:55.426" v="0" actId="20577"/>
        <pc:sldMkLst>
          <pc:docMk/>
          <pc:sldMk cId="612088623" sldId="510"/>
        </pc:sldMkLst>
        <pc:spChg chg="mod">
          <ac:chgData name="Michal Svoboda" userId="ddd4e752-b674-43f2-9d6f-100f9f7f7240" providerId="ADAL" clId="{8C28BA34-F9C1-4251-8A11-6111AB149A27}" dt="2024-04-09T08:04:55.426" v="0" actId="20577"/>
          <ac:spMkLst>
            <pc:docMk/>
            <pc:sldMk cId="612088623" sldId="510"/>
            <ac:spMk id="7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Hmotnost</a:t>
                </a:r>
                <a:r>
                  <a:rPr lang="cs-CZ" baseline="0" dirty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MIAM021p(s)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Analýza a management dat pro zdravotnické obory – přednáška a cvičení </a:t>
            </a:r>
            <a:br>
              <a:rPr lang="cs-CZ" sz="4000" dirty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(jaro 2024)</a:t>
            </a:r>
            <a:endParaRPr lang="cs-CZ" sz="4000" b="0" dirty="0"/>
          </a:p>
        </p:txBody>
      </p:sp>
      <p:sp>
        <p:nvSpPr>
          <p:cNvPr id="8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>
                <a:solidFill>
                  <a:schemeClr val="tx2">
                    <a:lumMod val="50000"/>
                  </a:schemeClr>
                </a:solidFill>
              </a:rPr>
              <a:t>MICHAL SVOBODA</a:t>
            </a:r>
          </a:p>
          <a:p>
            <a:endParaRPr lang="cs-CZ" sz="1100" dirty="0"/>
          </a:p>
          <a:p>
            <a:r>
              <a:rPr lang="cs-CZ" sz="1100" dirty="0"/>
              <a:t>Institut biostatistiky a analýz LF MU</a:t>
            </a:r>
          </a:p>
          <a:p>
            <a:r>
              <a:rPr lang="cs-CZ" sz="1100" dirty="0"/>
              <a:t>svoboda@iba.muni.cz</a:t>
            </a:r>
          </a:p>
        </p:txBody>
      </p:sp>
    </p:spTree>
    <p:extLst>
      <p:ext uri="{BB962C8B-B14F-4D97-AF65-F5344CB8AC3E}">
        <p14:creationId xmlns:p14="http://schemas.microsoft.com/office/powerpoint/2010/main" val="61208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koeficienty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Statistická významnost korelačního koeficientu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Korelační koeficient nabývá 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H</a:t>
            </a:r>
            <a:r>
              <a:rPr lang="cs-CZ" alt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 proměnné X a Y nejsou nezávislé náhodné 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Testování pomocí intervalu spolehlivosti nebo výpočet testové statistiky a srovnání s kritickou hodnotou nebo výpočet p-hodnoty.</a:t>
            </a: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cvičení v programu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Datový soubor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/>
              <a:t>Rehabilitace po mozkovém infarktu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Rehabilitace po 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BI vyhodnocen stupeň soběstačnosti a pacienti byli buď propuštěni do ambulantní péče, nebo přeloženi na 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ukončení rehabilitace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před rehabilitací byl dodatečně 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/>
              <a:t>Rehabilitace po 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</a:t>
            </a:r>
            <a:r>
              <a:rPr lang="cs-CZ" sz="3200" dirty="0" err="1"/>
              <a:t>Pearsonův</a:t>
            </a:r>
            <a:r>
              <a:rPr lang="cs-CZ" sz="3200" dirty="0"/>
              <a:t> korelační koeficient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Zadání: „ U pacientů hospitalizovaných s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infarktem bylo při propuštění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zlepšení míry soběstačnosti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Zjistěte, zda má věk vliv na úspěšnost terapeutické a rehabilitační péče. Jinými 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použití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rozložení věku a diferencí BI).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</a:t>
            </a:r>
            <a:r>
              <a:rPr lang="cs-CZ" sz="3200" dirty="0" err="1"/>
              <a:t>Pearsonův</a:t>
            </a:r>
            <a:r>
              <a:rPr lang="cs-CZ" sz="3200" dirty="0"/>
              <a:t> 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zamítáme 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infarktu. Pozitivní 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statistiky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tabulek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108777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1 – Výsledky v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grafu sice není nikterak výrazná závislost přímo patrná, nicméně je možné, že je přítomen mírně pozitivní trend.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že věk 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Spearmanův</a:t>
            </a:r>
            <a:r>
              <a:rPr lang="cs-CZ" dirty="0"/>
              <a:t> korelační koeficient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</a:t>
            </a:r>
            <a:r>
              <a:rPr lang="cs-CZ" sz="3200" dirty="0" err="1"/>
              <a:t>Spearmanův</a:t>
            </a:r>
            <a:r>
              <a:rPr lang="cs-CZ" sz="3200" dirty="0"/>
              <a:t> korelační koeficient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Zadání: „ U pacientů hospitalizovaných s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infarktem bylo při propuštění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zlepšení míry soběstačnosti 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Zjistěte, zda má věk vliv na úspěšnost terapeutické a rehabilitační péče. Jinými 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</a:t>
            </a:r>
            <a:r>
              <a:rPr lang="cs-CZ" sz="3200" dirty="0" err="1"/>
              <a:t>Spearmanův</a:t>
            </a:r>
            <a:r>
              <a:rPr lang="cs-CZ" sz="3200" dirty="0"/>
              <a:t> 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&gt; </a:t>
            </a: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    nezamítáme 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Neprokázali jsme, že by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měl vliv na zlepšení míry soběstačnosti po léčbě mozkového 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Řešení v programu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2 – Výsledky v </a:t>
            </a:r>
            <a:r>
              <a:rPr lang="cs-CZ" sz="3200" dirty="0" err="1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7202"/>
            <a:ext cx="8578073" cy="4139998"/>
          </a:xfrm>
        </p:spPr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Výuka: 11:00–13:30, D29/347-RCX2</a:t>
            </a:r>
          </a:p>
          <a:p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Materiály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v IS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Software: Microsoft Office - Excel,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získání zápočtu/kolokvia je třeba: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Účast – povoleny jsou 2 absence </a:t>
            </a:r>
          </a:p>
          <a:p>
            <a:pPr marL="586350" indent="-51435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Domácí úkoly – povoleno 1 neodevzdání</a:t>
            </a:r>
          </a:p>
          <a:p>
            <a:pPr lvl="1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účelem procvičení, dostanete zpětnou vazbu, na dalším cvičení se vrátíme, kdyby byl problém</a:t>
            </a:r>
          </a:p>
          <a:p>
            <a:pPr marL="529200" indent="-457200">
              <a:buFont typeface="+mj-lt"/>
              <a:buAutoNum type="arabicPeriod"/>
            </a:pP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Závěrečný úkol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– praktické úkoly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(povoleny materiály) </a:t>
            </a:r>
            <a:endParaRPr lang="cs-CZ" sz="2000" b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24000" lvl="1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96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výuky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234113"/>
            <a:ext cx="8578073" cy="4139998"/>
          </a:xfrm>
        </p:spPr>
        <p:txBody>
          <a:bodyPr/>
          <a:lstStyle/>
          <a:p>
            <a:pPr marL="7200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Excel: opakování, příprava dat, základní vzorce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27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Základy popisné statistiky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Základní rozdělení pravděpodobnosti, testování hypotéz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26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Parametrické 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2. 4. – Neparametrické 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– Analýza kontingenčních tabulek, korelační analýza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 4. – Ukončení předmětu, test</a:t>
            </a:r>
          </a:p>
        </p:txBody>
      </p:sp>
    </p:spTree>
    <p:extLst>
      <p:ext uri="{BB962C8B-B14F-4D97-AF65-F5344CB8AC3E}">
        <p14:creationId xmlns:p14="http://schemas.microsoft.com/office/powerpoint/2010/main" val="351790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korelační analýzy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/>
              <a:t>Korelace</a:t>
            </a:r>
          </a:p>
          <a:p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  <a:p>
            <a:r>
              <a:rPr lang="cs-CZ" dirty="0" err="1"/>
              <a:t>Spearmanův</a:t>
            </a:r>
            <a:r>
              <a:rPr lang="cs-CZ" dirty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hodnotit vztah dvou spojitých proměnných?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zjistit, jestli mezi nimi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Korelační a regresní analýza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analýza   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využívána pro vyhodnocení míry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vztahu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spojitých proměnných. Obdobně jako jiné statistické metody, i korelace mohou být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1313" indent="-341313">
              <a:lnSpc>
                <a:spcPct val="110000"/>
              </a:lnSpc>
            </a:pP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Regresní analýza   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vytváří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model vztahu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nebo více proměnných, tedy jakým způsobem jedna proměnná (vysvětlovaná) závisí na jiných proměnných (prediktorech). Regresní analýza je obdobně jako ANOVA nástrojem pro vysvětlení variability hodnocené proměnné.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758792" y="1672751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758792" y="3675245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0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statistické testy</a:t>
            </a:r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Bodový graf – vizualizace vztahu dvou spojitých proměnných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(XY 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hmotnosti studentů Biostatistiky (jaro 2010).</a:t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4783</TotalTime>
  <Words>1771</Words>
  <Application>Microsoft Office PowerPoint</Application>
  <PresentationFormat>Vlastní</PresentationFormat>
  <Paragraphs>255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Cambria Math</vt:lpstr>
      <vt:lpstr>Courier New</vt:lpstr>
      <vt:lpstr>Tahoma</vt:lpstr>
      <vt:lpstr>Wingdings</vt:lpstr>
      <vt:lpstr>Prezentace_MU_CZ</vt:lpstr>
      <vt:lpstr>MIAM021p(s) Analýza a management dat pro zdravotnické obory – přednáška a cvičení  (jaro 2024)</vt:lpstr>
      <vt:lpstr>Osnova</vt:lpstr>
      <vt:lpstr>Důležité informace</vt:lpstr>
      <vt:lpstr>Organizace výuky</vt:lpstr>
      <vt:lpstr>Základy korelační analýzy</vt:lpstr>
      <vt:lpstr>Proč hodnotit vztah dvou spojitých proměnných?</vt:lpstr>
      <vt:lpstr>Korelační a regresní analýza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330</cp:revision>
  <cp:lastPrinted>1601-01-01T00:00:00Z</cp:lastPrinted>
  <dcterms:created xsi:type="dcterms:W3CDTF">2019-10-07T06:18:27Z</dcterms:created>
  <dcterms:modified xsi:type="dcterms:W3CDTF">2024-04-09T08:05:50Z</dcterms:modified>
</cp:coreProperties>
</file>