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21" r:id="rId1"/>
  </p:sldMasterIdLst>
  <p:sldIdLst>
    <p:sldId id="428" r:id="rId2"/>
    <p:sldId id="43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95" r:id="rId13"/>
    <p:sldId id="277" r:id="rId14"/>
    <p:sldId id="267" r:id="rId15"/>
    <p:sldId id="284" r:id="rId16"/>
    <p:sldId id="296" r:id="rId17"/>
    <p:sldId id="278" r:id="rId18"/>
    <p:sldId id="268" r:id="rId19"/>
    <p:sldId id="283" r:id="rId20"/>
    <p:sldId id="285" r:id="rId21"/>
    <p:sldId id="279" r:id="rId22"/>
    <p:sldId id="286" r:id="rId23"/>
    <p:sldId id="287" r:id="rId24"/>
    <p:sldId id="269" r:id="rId25"/>
    <p:sldId id="288" r:id="rId26"/>
    <p:sldId id="270" r:id="rId27"/>
    <p:sldId id="289" r:id="rId28"/>
    <p:sldId id="271" r:id="rId29"/>
    <p:sldId id="272" r:id="rId30"/>
    <p:sldId id="290" r:id="rId31"/>
    <p:sldId id="273" r:id="rId32"/>
    <p:sldId id="291" r:id="rId33"/>
    <p:sldId id="274" r:id="rId34"/>
    <p:sldId id="280" r:id="rId35"/>
    <p:sldId id="292" r:id="rId36"/>
    <p:sldId id="294" r:id="rId37"/>
    <p:sldId id="281" r:id="rId38"/>
    <p:sldId id="293" r:id="rId39"/>
    <p:sldId id="275" r:id="rId40"/>
    <p:sldId id="276" r:id="rId41"/>
    <p:sldId id="458" r:id="rId42"/>
  </p:sldIdLst>
  <p:sldSz cx="9144000" cy="6858000" type="screen4x3"/>
  <p:notesSz cx="6858000" cy="9144000"/>
  <p:custDataLst>
    <p:tags r:id="rId4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62" autoAdjust="0"/>
    <p:restoredTop sz="94694"/>
  </p:normalViewPr>
  <p:slideViewPr>
    <p:cSldViewPr>
      <p:cViewPr varScale="1">
        <p:scale>
          <a:sx n="109" d="100"/>
          <a:sy n="109" d="100"/>
        </p:scale>
        <p:origin x="166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gs" Target="tags/tag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53D4CF6-9871-8745-AF4A-62682BD560B3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cs-CZ" dirty="0"/>
              <a:t>Kliknutím vložíte nadpis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01" y="414000"/>
            <a:ext cx="1160207" cy="106739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54162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ky,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E084F-0194-9443-AC44-18E97BE8DD3B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137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478250-08E3-E042-9037-DF101BFFA896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5127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68E084F-0194-9443-AC44-18E97BE8DD3B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01" y="414000"/>
            <a:ext cx="1160207" cy="1067390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6682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Úvodní snímek - inverzní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68E084F-0194-9443-AC44-18E97BE8DD3B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01" y="414868"/>
            <a:ext cx="1160207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2599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ozdělovník (alternativní) 2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E68E084F-0194-9443-AC44-18E97BE8DD3B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01" y="414868"/>
            <a:ext cx="1160207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52122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verzní s obrázkem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7"/>
            <a:ext cx="649064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685800" rtl="0" eaLnBrk="1" fontAlgn="base" latinLnBrk="0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18448141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MED slide">
    <p:bg>
      <p:bgPr>
        <a:solidFill>
          <a:srgbClr val="F0192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2155" y="2014648"/>
            <a:ext cx="3079691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92418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217" y="2298934"/>
            <a:ext cx="6543765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7415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970" y="927098"/>
            <a:ext cx="6343672" cy="709865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9EE5D3-BEB8-DABE-6911-565434E95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8522A6-1681-9ED4-D454-0969CE916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1AA0EA-9BEF-A619-801A-110803049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4317A-C36D-804A-8191-417FC810E27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854678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200"/>
            <a:ext cx="3636980" cy="353060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1" y="2489203"/>
            <a:ext cx="3636980" cy="353060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708FCFB-0329-6EDC-16F5-D07A159CC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CFA13CC-1C5A-F7E4-B977-5731C0D1B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EF5B594-41CB-2212-1A33-62833B0B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0B401-14DA-A946-9F60-D654FB18E59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326996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E084F-0194-9443-AC44-18E97BE8DD3B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771020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E084F-0194-9443-AC44-18E97BE8DD3B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511949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E084F-0194-9443-AC44-18E97BE8DD3B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203546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E084F-0194-9443-AC44-18E97BE8DD3B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pPr lvl="0"/>
            <a:r>
              <a:rPr lang="cs-CZ" dirty="0"/>
              <a:t>Kliknutím vložíte nadpis</a:t>
            </a:r>
            <a:endParaRPr lang="cs-CZ" noProof="0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6693968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68E084F-0194-9443-AC44-18E97BE8DD3B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2658580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E084F-0194-9443-AC44-18E97BE8DD3B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29903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E084F-0194-9443-AC44-18E97BE8DD3B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8158861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8E084F-0194-9443-AC44-18E97BE8DD3B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0958" y="6048048"/>
            <a:ext cx="650507" cy="598465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cs-CZ" dirty="0"/>
              <a:t>Kliknutím vložíte nadpis</a:t>
            </a:r>
          </a:p>
        </p:txBody>
      </p:sp>
    </p:spTree>
    <p:extLst>
      <p:ext uri="{BB962C8B-B14F-4D97-AF65-F5344CB8AC3E}">
        <p14:creationId xmlns:p14="http://schemas.microsoft.com/office/powerpoint/2010/main" val="7705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pPr>
              <a:defRPr/>
            </a:pPr>
            <a:fld id="{E68E084F-0194-9443-AC44-18E97BE8DD3B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vložíte nadpis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6858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cs-CZ" noProof="0" dirty="0"/>
              <a:t>Kliknutím vložíte text</a:t>
            </a:r>
          </a:p>
        </p:txBody>
      </p:sp>
    </p:spTree>
    <p:extLst>
      <p:ext uri="{BB962C8B-B14F-4D97-AF65-F5344CB8AC3E}">
        <p14:creationId xmlns:p14="http://schemas.microsoft.com/office/powerpoint/2010/main" val="2924635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2" r:id="rId1"/>
    <p:sldLayoutId id="2147484123" r:id="rId2"/>
    <p:sldLayoutId id="2147484124" r:id="rId3"/>
    <p:sldLayoutId id="2147484125" r:id="rId4"/>
    <p:sldLayoutId id="2147484126" r:id="rId5"/>
    <p:sldLayoutId id="2147484127" r:id="rId6"/>
    <p:sldLayoutId id="2147484128" r:id="rId7"/>
    <p:sldLayoutId id="2147484129" r:id="rId8"/>
    <p:sldLayoutId id="2147484130" r:id="rId9"/>
    <p:sldLayoutId id="2147484131" r:id="rId10"/>
    <p:sldLayoutId id="2147484132" r:id="rId11"/>
    <p:sldLayoutId id="2147484133" r:id="rId12"/>
    <p:sldLayoutId id="2147484134" r:id="rId13"/>
    <p:sldLayoutId id="2147484135" r:id="rId14"/>
    <p:sldLayoutId id="2147484136" r:id="rId15"/>
    <p:sldLayoutId id="2147484137" r:id="rId16"/>
    <p:sldLayoutId id="2147484138" r:id="rId17"/>
    <p:sldLayoutId id="2147484139" r:id="rId18"/>
    <p:sldLayoutId id="2147484140" r:id="rId19"/>
  </p:sldLayoutIdLst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6858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21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3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C80D0586-4AF1-5E21-F38E-58F559255F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981075"/>
            <a:ext cx="7343775" cy="709613"/>
          </a:xfrm>
        </p:spPr>
        <p:txBody>
          <a:bodyPr/>
          <a:lstStyle/>
          <a:p>
            <a:pPr eaLnBrk="1" hangingPunct="1"/>
            <a:r>
              <a:rPr lang="cs-CZ" altLang="cs-CZ"/>
              <a:t>Základní pooperační komplikace 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2A4E76A7-6BE1-472A-2C74-BDE9A16303F1}"/>
              </a:ext>
            </a:extLst>
          </p:cNvPr>
          <p:cNvSpPr>
            <a:spLocks noGrp="1" noChangeArrowheads="1"/>
          </p:cNvSpPr>
          <p:nvPr>
            <p:ph sz="half" idx="1"/>
          </p:nvPr>
        </p:nvSpPr>
        <p:spPr>
          <a:xfrm>
            <a:off x="684213" y="2060848"/>
            <a:ext cx="3636980" cy="3530603"/>
          </a:xfrm>
        </p:spPr>
        <p:txBody>
          <a:bodyPr/>
          <a:lstStyle/>
          <a:p>
            <a:pPr marL="342900" indent="-342900" eaLnBrk="1" hangingPunct="1">
              <a:buFont typeface="Wingdings" pitchFamily="2" charset="2"/>
              <a:buChar char="ü"/>
            </a:pPr>
            <a:r>
              <a:rPr lang="cs-CZ" altLang="cs-CZ" dirty="0"/>
              <a:t>Pneumonie</a:t>
            </a:r>
          </a:p>
          <a:p>
            <a:pPr marL="342900" indent="-342900" eaLnBrk="1" hangingPunct="1">
              <a:buFont typeface="Wingdings" pitchFamily="2" charset="2"/>
              <a:buChar char="ü"/>
            </a:pPr>
            <a:r>
              <a:rPr lang="cs-CZ" altLang="cs-CZ" dirty="0"/>
              <a:t>Akutní trauma plic</a:t>
            </a:r>
          </a:p>
          <a:p>
            <a:pPr marL="342900" indent="-342900" eaLnBrk="1" hangingPunct="1">
              <a:buFont typeface="Wingdings" pitchFamily="2" charset="2"/>
              <a:buChar char="ü"/>
            </a:pPr>
            <a:r>
              <a:rPr lang="cs-CZ" altLang="cs-CZ" dirty="0" err="1"/>
              <a:t>Chylotorax</a:t>
            </a:r>
            <a:endParaRPr lang="cs-CZ" altLang="cs-CZ" dirty="0"/>
          </a:p>
          <a:p>
            <a:pPr marL="342900" indent="-342900" eaLnBrk="1" hangingPunct="1">
              <a:buFont typeface="Wingdings" pitchFamily="2" charset="2"/>
              <a:buChar char="ü"/>
            </a:pPr>
            <a:r>
              <a:rPr lang="cs-CZ" altLang="cs-CZ" dirty="0"/>
              <a:t>Prolongovaný únik vzduchu z plicního parenchymu</a:t>
            </a:r>
          </a:p>
          <a:p>
            <a:pPr marL="342900" indent="-342900" eaLnBrk="1" hangingPunct="1">
              <a:buFont typeface="Wingdings" pitchFamily="2" charset="2"/>
              <a:buChar char="ü"/>
            </a:pPr>
            <a:r>
              <a:rPr lang="cs-CZ" altLang="cs-CZ" dirty="0"/>
              <a:t>Atelaktáza</a:t>
            </a:r>
          </a:p>
          <a:p>
            <a:pPr marL="342900" indent="-342900" eaLnBrk="1" hangingPunct="1">
              <a:buFont typeface="Wingdings" pitchFamily="2" charset="2"/>
              <a:buChar char="ü"/>
            </a:pPr>
            <a:r>
              <a:rPr lang="cs-CZ" altLang="cs-CZ" dirty="0"/>
              <a:t>Bronchiální stenóza</a:t>
            </a:r>
          </a:p>
          <a:p>
            <a:pPr eaLnBrk="1" hangingPunct="1"/>
            <a:endParaRPr lang="cs-CZ" altLang="cs-CZ" sz="2000" dirty="0"/>
          </a:p>
        </p:txBody>
      </p:sp>
      <p:sp>
        <p:nvSpPr>
          <p:cNvPr id="23556" name="Zástupný symbol pro obsah 3">
            <a:extLst>
              <a:ext uri="{FF2B5EF4-FFF2-40B4-BE49-F238E27FC236}">
                <a16:creationId xmlns:a16="http://schemas.microsoft.com/office/drawing/2014/main" id="{2E9FA375-F581-528B-94DF-DBF3D73C79B2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4572000" y="2060851"/>
            <a:ext cx="3603625" cy="3530600"/>
          </a:xfrm>
        </p:spPr>
        <p:txBody>
          <a:bodyPr/>
          <a:lstStyle/>
          <a:p>
            <a:pPr marL="342900" indent="-342900" algn="just" eaLnBrk="1" hangingPunct="1">
              <a:buFont typeface="Wingdings" pitchFamily="2" charset="2"/>
              <a:buChar char="ü"/>
            </a:pPr>
            <a:r>
              <a:rPr lang="cs-CZ" altLang="cs-CZ" dirty="0"/>
              <a:t>Empyém</a:t>
            </a:r>
          </a:p>
          <a:p>
            <a:pPr marL="342900" indent="-342900" algn="just" eaLnBrk="1" hangingPunct="1">
              <a:buFont typeface="Wingdings" pitchFamily="2" charset="2"/>
              <a:buChar char="ü"/>
            </a:pPr>
            <a:r>
              <a:rPr lang="cs-CZ" altLang="cs-CZ" dirty="0"/>
              <a:t>Kardiovaskulární komplikace po hrudních operacích</a:t>
            </a:r>
          </a:p>
          <a:p>
            <a:pPr marL="342900" indent="-342900" algn="just" eaLnBrk="1" hangingPunct="1">
              <a:buFont typeface="Wingdings" pitchFamily="2" charset="2"/>
              <a:buChar char="ü"/>
            </a:pPr>
            <a:r>
              <a:rPr lang="cs-CZ" altLang="cs-CZ" dirty="0"/>
              <a:t>Perioperační a pooperační krvácení</a:t>
            </a:r>
          </a:p>
          <a:p>
            <a:pPr marL="342900" indent="-342900" algn="just" eaLnBrk="1" hangingPunct="1">
              <a:buFont typeface="Wingdings" pitchFamily="2" charset="2"/>
              <a:buChar char="ü"/>
            </a:pPr>
            <a:r>
              <a:rPr lang="cs-CZ" altLang="cs-CZ" dirty="0" err="1"/>
              <a:t>Postpneumonektomický</a:t>
            </a:r>
            <a:r>
              <a:rPr lang="cs-CZ" altLang="cs-CZ" dirty="0"/>
              <a:t> syndrom </a:t>
            </a:r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A93C6266-6FD8-2629-6790-2E167B9408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Pneumonie 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DCD49B87-EA10-B272-E142-7BCDEA864854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42900" indent="-342900" algn="just" eaLnBrk="1" hangingPunct="1">
              <a:buFont typeface="Wingdings" pitchFamily="2" charset="2"/>
              <a:buChar char="ü"/>
            </a:pPr>
            <a:r>
              <a:rPr lang="cs-CZ" altLang="cs-CZ" dirty="0"/>
              <a:t>Objevuje se většinou v prvním pooperačním týdnu (5. – 6. den)</a:t>
            </a:r>
          </a:p>
          <a:p>
            <a:pPr algn="just" eaLnBrk="1" hangingPunct="1"/>
            <a:endParaRPr lang="cs-CZ" altLang="cs-CZ" dirty="0"/>
          </a:p>
          <a:p>
            <a:pPr algn="just" eaLnBrk="1" hangingPunct="1"/>
            <a:r>
              <a:rPr lang="cs-CZ" altLang="cs-CZ" b="1" dirty="0"/>
              <a:t>Základní příznaky </a:t>
            </a:r>
            <a:r>
              <a:rPr lang="cs-CZ" altLang="cs-CZ" dirty="0"/>
              <a:t>- dominují celkové příznaky jako horečka, zimnice, tachypnoe, tachykardie a schvácenost, dále kašel s expektorací (od serózní ke hnisavé), prohlubování dechových potíží může vést  až k respirační insuficienci s nutností UPV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F9CE630C-5949-21C3-7FB6-38613445BC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11560" y="908720"/>
            <a:ext cx="6343672" cy="709865"/>
          </a:xfrm>
        </p:spPr>
        <p:txBody>
          <a:bodyPr/>
          <a:lstStyle/>
          <a:p>
            <a:pPr eaLnBrk="1" hangingPunct="1"/>
            <a:r>
              <a:rPr lang="cs-CZ" altLang="cs-CZ" dirty="0"/>
              <a:t>Pneumonie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ABC8F993-16E3-55D6-968C-B32505F7D73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altLang="cs-CZ" b="1" dirty="0"/>
              <a:t>Základní diagnostika                </a:t>
            </a:r>
          </a:p>
          <a:p>
            <a:pPr eaLnBrk="1" hangingPunct="1">
              <a:lnSpc>
                <a:spcPct val="150000"/>
              </a:lnSpc>
            </a:pPr>
            <a:endParaRPr lang="cs-CZ" altLang="cs-CZ" dirty="0"/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cs-CZ" altLang="cs-CZ" dirty="0"/>
              <a:t>Skiagram hrudníku (přítomnost a lokalizace plicních infiltrátů)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cs-CZ" altLang="cs-CZ" dirty="0"/>
              <a:t>Laboratorní ukazatele zánětu (leukocytóza, CRP, </a:t>
            </a:r>
            <a:r>
              <a:rPr lang="cs-CZ" altLang="cs-CZ" dirty="0" err="1"/>
              <a:t>prokalcitonin</a:t>
            </a:r>
            <a:r>
              <a:rPr lang="cs-CZ" altLang="cs-CZ" dirty="0"/>
              <a:t>) 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cs-CZ" altLang="cs-CZ" dirty="0"/>
              <a:t>Mikrobiologické vyšetření sputa (expektorace, bronchoalveolární laváž či bronchoskopie)</a:t>
            </a:r>
          </a:p>
          <a:p>
            <a:pPr eaLnBrk="1" hangingPunct="1">
              <a:lnSpc>
                <a:spcPct val="150000"/>
              </a:lnSpc>
            </a:pPr>
            <a:endParaRPr lang="cs-CZ" altLang="cs-CZ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11930DEB-4D30-D42C-06E3-7746223583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Pneumonie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CEA05335-A04D-9AC4-9027-BF35D4426BF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55576" y="1636963"/>
            <a:ext cx="7092950" cy="3530600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cs-CZ" altLang="cs-CZ" b="1" dirty="0"/>
              <a:t>Léčba </a:t>
            </a:r>
          </a:p>
          <a:p>
            <a:pPr algn="just" eaLnBrk="1" hangingPunct="1">
              <a:lnSpc>
                <a:spcPct val="150000"/>
              </a:lnSpc>
            </a:pPr>
            <a:endParaRPr lang="cs-CZ" altLang="cs-CZ" dirty="0"/>
          </a:p>
          <a:p>
            <a:pPr marL="342900" indent="-342900" algn="just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cs-CZ" altLang="cs-CZ" dirty="0"/>
              <a:t>Antibiotika s cílem postihnout potenciální patogeny, s možností úpravy léčby na základě klinického stavu pacienta a mikrobiologických výsledků odebraných vzorků)</a:t>
            </a:r>
          </a:p>
          <a:p>
            <a:pPr marL="342900" indent="-342900" algn="just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cs-CZ" altLang="cs-CZ" dirty="0"/>
              <a:t>Léčba bolesti (expektorace, rehabilitace) </a:t>
            </a:r>
          </a:p>
          <a:p>
            <a:pPr marL="342900" indent="-342900" algn="just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cs-CZ" altLang="cs-CZ" dirty="0"/>
              <a:t>Podávání </a:t>
            </a:r>
            <a:r>
              <a:rPr lang="cs-CZ" altLang="cs-CZ" dirty="0" err="1"/>
              <a:t>mukolytik</a:t>
            </a:r>
            <a:r>
              <a:rPr lang="cs-CZ" altLang="cs-CZ" dirty="0"/>
              <a:t> (systémově i inhalačně)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F16913D9-1299-77D1-4D24-8A161E841E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Akutní trauma plic 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70A6C76F-C24C-5459-E167-E68672E2908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67544" y="1988840"/>
            <a:ext cx="7920880" cy="3530600"/>
          </a:xfrm>
        </p:spPr>
        <p:txBody>
          <a:bodyPr/>
          <a:lstStyle/>
          <a:p>
            <a:pPr marL="342900" indent="-342900" algn="just" eaLnBrk="1" hangingPunct="1">
              <a:buFont typeface="Wingdings" pitchFamily="2" charset="2"/>
              <a:buChar char="ü"/>
            </a:pPr>
            <a:r>
              <a:rPr lang="cs-CZ" altLang="cs-CZ" dirty="0"/>
              <a:t>V lehčí formě </a:t>
            </a:r>
            <a:r>
              <a:rPr lang="cs-CZ" altLang="cs-CZ" b="1" dirty="0"/>
              <a:t>syndrom zánětu a zvýšené permeability plic </a:t>
            </a:r>
            <a:r>
              <a:rPr lang="cs-CZ" altLang="cs-CZ" dirty="0"/>
              <a:t>s přítomnosti klinického, radiologického a fyziologického nálezu,  který nelze vysvětlit levostrannou či plicní hypertenzí (ALI, </a:t>
            </a:r>
            <a:r>
              <a:rPr lang="cs-CZ" altLang="cs-CZ" dirty="0" err="1"/>
              <a:t>acute</a:t>
            </a:r>
            <a:r>
              <a:rPr lang="cs-CZ" altLang="cs-CZ" dirty="0"/>
              <a:t> </a:t>
            </a:r>
            <a:r>
              <a:rPr lang="cs-CZ" altLang="cs-CZ" dirty="0" err="1"/>
              <a:t>lung</a:t>
            </a:r>
            <a:r>
              <a:rPr lang="cs-CZ" altLang="cs-CZ" dirty="0"/>
              <a:t> </a:t>
            </a:r>
            <a:r>
              <a:rPr lang="cs-CZ" altLang="cs-CZ" dirty="0" err="1"/>
              <a:t>injury</a:t>
            </a:r>
            <a:r>
              <a:rPr lang="cs-CZ" altLang="cs-CZ" dirty="0"/>
              <a:t>)</a:t>
            </a:r>
          </a:p>
          <a:p>
            <a:pPr marL="342900" indent="-342900" algn="just" eaLnBrk="1" hangingPunct="1">
              <a:buFont typeface="Wingdings" pitchFamily="2" charset="2"/>
              <a:buChar char="ü"/>
            </a:pPr>
            <a:r>
              <a:rPr lang="cs-CZ" altLang="cs-CZ" dirty="0"/>
              <a:t>Pokročilejší formou této plicní komplikace je ARDS, </a:t>
            </a:r>
            <a:r>
              <a:rPr lang="cs-CZ" altLang="cs-CZ" b="1" dirty="0"/>
              <a:t>syndrom akutní dechové tísně</a:t>
            </a:r>
            <a:r>
              <a:rPr lang="cs-CZ" altLang="cs-CZ" dirty="0"/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cs-CZ" altLang="cs-CZ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F6344B6F-BF0C-8440-52AB-AA34BF1CDA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Akutní trauma plic 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7F923E0F-6F65-0766-4F32-3392B1DBD04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55576" y="1772816"/>
            <a:ext cx="7092950" cy="3530600"/>
          </a:xfrm>
        </p:spPr>
        <p:txBody>
          <a:bodyPr/>
          <a:lstStyle/>
          <a:p>
            <a:pPr algn="just" eaLnBrk="1" hangingPunct="1"/>
            <a:r>
              <a:rPr lang="cs-CZ" altLang="cs-CZ" b="1" dirty="0"/>
              <a:t>Základní příznaky (4. – 6. pooperační den)  </a:t>
            </a:r>
          </a:p>
          <a:p>
            <a:pPr algn="just" eaLnBrk="1" hangingPunct="1"/>
            <a:endParaRPr lang="cs-CZ" altLang="cs-CZ" dirty="0"/>
          </a:p>
          <a:p>
            <a:pPr marL="342900" indent="-342900" algn="just" eaLnBrk="1" hangingPunct="1">
              <a:buFont typeface="Wingdings" pitchFamily="2" charset="2"/>
              <a:buChar char="ü"/>
            </a:pPr>
            <a:r>
              <a:rPr lang="cs-CZ" altLang="cs-CZ" dirty="0"/>
              <a:t>Rychlé, namáhavé a povrchní dýchání, tachykardie, neklid, </a:t>
            </a:r>
            <a:r>
              <a:rPr lang="cs-CZ" altLang="cs-CZ" dirty="0" err="1"/>
              <a:t>hypoxémie</a:t>
            </a:r>
            <a:r>
              <a:rPr lang="cs-CZ" altLang="cs-CZ" dirty="0"/>
              <a:t> z důvodu plicního edému (periferie je zde na rozdíl od kardiogenního plicního edému teplá                a </a:t>
            </a:r>
            <a:r>
              <a:rPr lang="cs-CZ" altLang="cs-CZ" dirty="0" err="1"/>
              <a:t>vasodilatovaná</a:t>
            </a:r>
            <a:r>
              <a:rPr lang="cs-CZ" altLang="cs-CZ" dirty="0"/>
              <a:t>), </a:t>
            </a:r>
            <a:r>
              <a:rPr lang="cs-CZ" altLang="cs-CZ" dirty="0" err="1"/>
              <a:t>hyperkapnie</a:t>
            </a:r>
            <a:r>
              <a:rPr lang="cs-CZ" altLang="cs-CZ" dirty="0"/>
              <a:t> (zvětšování mrtvého prostoru)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746CC9F7-E7DC-20A9-9199-B549726F31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Akutní trauma plic 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C7852260-A47D-6104-F497-C1CC287EA46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altLang="cs-CZ" b="1" dirty="0"/>
              <a:t>Základní diagnostika</a:t>
            </a:r>
          </a:p>
          <a:p>
            <a:pPr eaLnBrk="1" hangingPunct="1">
              <a:lnSpc>
                <a:spcPct val="150000"/>
              </a:lnSpc>
            </a:pPr>
            <a:endParaRPr lang="cs-CZ" altLang="cs-CZ" dirty="0"/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cs-CZ" altLang="cs-CZ" dirty="0"/>
              <a:t>Skiagram hrudníku ( </a:t>
            </a:r>
            <a:r>
              <a:rPr lang="cs-CZ" altLang="cs-CZ" dirty="0" err="1"/>
              <a:t>rtg</a:t>
            </a:r>
            <a:r>
              <a:rPr lang="cs-CZ" altLang="cs-CZ" dirty="0"/>
              <a:t> nález zde nekoreluje s klinickými příznaky) </a:t>
            </a:r>
          </a:p>
          <a:p>
            <a:pPr marL="342900" indent="-342900" eaLnBrk="1" hangingPunct="1">
              <a:lnSpc>
                <a:spcPct val="150000"/>
              </a:lnSpc>
              <a:buFont typeface="Wingdings" pitchFamily="2" charset="2"/>
              <a:buChar char="ü"/>
            </a:pPr>
            <a:r>
              <a:rPr lang="cs-CZ" altLang="cs-CZ" dirty="0"/>
              <a:t>Rozbor krevních plynů dle </a:t>
            </a:r>
            <a:r>
              <a:rPr lang="cs-CZ" altLang="cs-CZ" dirty="0" err="1"/>
              <a:t>Astrupa</a:t>
            </a:r>
            <a:endParaRPr lang="cs-CZ" altLang="cs-CZ" dirty="0"/>
          </a:p>
          <a:p>
            <a:pPr eaLnBrk="1" hangingPunct="1">
              <a:lnSpc>
                <a:spcPct val="150000"/>
              </a:lnSpc>
            </a:pPr>
            <a:endParaRPr lang="cs-CZ" alt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5731CDDC-42E5-7E58-1AFA-7AEA862BEC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Akutní trauma plic 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382A73E0-F76F-E48C-9456-AEB75FCC445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9552" y="1772816"/>
            <a:ext cx="7848872" cy="3530600"/>
          </a:xfrm>
        </p:spPr>
        <p:txBody>
          <a:bodyPr/>
          <a:lstStyle/>
          <a:p>
            <a:pPr algn="just" eaLnBrk="1" hangingPunct="1"/>
            <a:r>
              <a:rPr lang="cs-CZ" altLang="cs-CZ" b="1" dirty="0"/>
              <a:t>Léčba </a:t>
            </a:r>
          </a:p>
          <a:p>
            <a:pPr algn="just" eaLnBrk="1" hangingPunct="1"/>
            <a:endParaRPr lang="cs-CZ" altLang="cs-CZ" dirty="0"/>
          </a:p>
          <a:p>
            <a:pPr marL="342900" indent="-342900" algn="just" eaLnBrk="1" hangingPunct="1">
              <a:buFont typeface="Wingdings" pitchFamily="2" charset="2"/>
              <a:buChar char="ü"/>
            </a:pPr>
            <a:r>
              <a:rPr lang="cs-CZ" altLang="cs-CZ" dirty="0"/>
              <a:t>Zaměřená zejména na stabilizaci respirace                                   a udržení dostatečné dodávky kyslíku všem tkáním</a:t>
            </a:r>
          </a:p>
          <a:p>
            <a:pPr marL="342900" indent="-342900" algn="just" eaLnBrk="1" hangingPunct="1">
              <a:buFont typeface="Wingdings" pitchFamily="2" charset="2"/>
              <a:buChar char="ü"/>
            </a:pPr>
            <a:r>
              <a:rPr lang="cs-CZ" altLang="cs-CZ" dirty="0"/>
              <a:t>UPV a restrikce tekutin v kombinaci s diuretiky nebo </a:t>
            </a:r>
            <a:r>
              <a:rPr lang="cs-CZ" altLang="cs-CZ" dirty="0" err="1"/>
              <a:t>vasopresory</a:t>
            </a:r>
            <a:r>
              <a:rPr lang="cs-CZ" altLang="cs-CZ" dirty="0"/>
              <a:t> (dopamin), dle klinického stavu pacienta, jsou základem léčby</a:t>
            </a:r>
          </a:p>
          <a:p>
            <a:pPr marL="342900" indent="-342900" algn="just" eaLnBrk="1" hangingPunct="1">
              <a:buFont typeface="Wingdings" pitchFamily="2" charset="2"/>
              <a:buChar char="ü"/>
            </a:pPr>
            <a:r>
              <a:rPr lang="cs-CZ" altLang="cs-CZ" dirty="0"/>
              <a:t>V léčbě lze využít i protizánětlivé účinky kortikoidů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594B9F4E-B5F5-8678-DAF5-668F2EF146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Chylotorax </a:t>
            </a:r>
          </a:p>
        </p:txBody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289A5BE8-BD70-D767-B1C0-4CC7D492AA7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9552" y="1988840"/>
            <a:ext cx="7848872" cy="4030960"/>
          </a:xfrm>
        </p:spPr>
        <p:txBody>
          <a:bodyPr rtlCol="0">
            <a:normAutofit/>
          </a:bodyPr>
          <a:lstStyle/>
          <a:p>
            <a:pPr marL="342900" indent="-3429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Přítomnost chylu v pleurální dutině jako následek jeho úniku z mízovodu   nebo jeho přítoku, např.  při poranění mízovodu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None/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Chylus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= lymfatická tekutina s vysokým podílem tuků absorbovaných z gastrointestinálního traktu, která je shromažďována a transportována mízovodem do krevního oběhu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47A1ED4C-4837-5710-A9AB-26C724E56B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Chylotorax </a:t>
            </a:r>
          </a:p>
        </p:txBody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30B6C3DB-0A6B-A540-6EDB-DD2C1B7146F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63600" y="1988840"/>
            <a:ext cx="6661150" cy="4030960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Základní příznaky</a:t>
            </a:r>
          </a:p>
          <a:p>
            <a:pPr marL="0" indent="0" algn="just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Objevují se zpravidla se zpožděním  2 – 7 dnů</a:t>
            </a:r>
          </a:p>
          <a:p>
            <a:pPr marL="342900" indent="-342900"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V případě, že je pacient po operaci a má zavedený hrudní drén, obtíže pacienta nebývají zpočátku velké</a:t>
            </a:r>
          </a:p>
          <a:p>
            <a:pPr marL="342900" indent="-342900"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Charakter výpotku závisí na perorálním příjmu,                  od barvy slámy  až k typické mléčné barvě                                  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cs-CZ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3">
            <a:extLst>
              <a:ext uri="{FF2B5EF4-FFF2-40B4-BE49-F238E27FC236}">
                <a16:creationId xmlns:a16="http://schemas.microsoft.com/office/drawing/2014/main" id="{6D1E6E73-E29D-E098-473D-EE33DA1B7641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298450" y="2900363"/>
            <a:ext cx="8521700" cy="1171575"/>
          </a:xfrm>
        </p:spPr>
        <p:txBody>
          <a:bodyPr/>
          <a:lstStyle/>
          <a:p>
            <a:pPr algn="ctr" eaLnBrk="1" hangingPunct="1"/>
            <a:r>
              <a:rPr lang="cs-CZ" altLang="cs-CZ" sz="3600" dirty="0"/>
              <a:t>KOMPLIKACE HRUDNÍCH OPERACÍ</a:t>
            </a:r>
            <a:endParaRPr lang="cs-CZ" altLang="cs-CZ" dirty="0"/>
          </a:p>
        </p:txBody>
      </p:sp>
      <p:sp>
        <p:nvSpPr>
          <p:cNvPr id="8" name="Podnadpis 4">
            <a:extLst>
              <a:ext uri="{FF2B5EF4-FFF2-40B4-BE49-F238E27FC236}">
                <a16:creationId xmlns:a16="http://schemas.microsoft.com/office/drawing/2014/main" id="{495E9DC7-D071-C8F4-04D6-34EFA62DD6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813" y="4125913"/>
            <a:ext cx="8521700" cy="523875"/>
          </a:xfrm>
        </p:spPr>
        <p:txBody>
          <a:bodyPr rtlCol="0">
            <a:noAutofit/>
          </a:bodyPr>
          <a:lstStyle/>
          <a:p>
            <a:pPr eaLnBrk="1" hangingPunct="1">
              <a:spcBef>
                <a:spcPts val="0"/>
              </a:spcBef>
              <a:defRPr/>
            </a:pPr>
            <a:r>
              <a:rPr sz="1100">
                <a:latin typeface="+mn-lt"/>
              </a:rPr>
              <a:t>Denisa Macková, Ústav zdravotnických věd, LF MU Brno</a:t>
            </a:r>
          </a:p>
          <a:p>
            <a:pPr eaLnBrk="1" hangingPunct="1">
              <a:spcBef>
                <a:spcPts val="0"/>
              </a:spcBef>
              <a:defRPr/>
            </a:pPr>
            <a:endParaRPr sz="1100"/>
          </a:p>
        </p:txBody>
      </p:sp>
      <p:pic>
        <p:nvPicPr>
          <p:cNvPr id="23556" name="Obrázek 8">
            <a:extLst>
              <a:ext uri="{FF2B5EF4-FFF2-40B4-BE49-F238E27FC236}">
                <a16:creationId xmlns:a16="http://schemas.microsoft.com/office/drawing/2014/main" id="{5544D746-61B6-ED4B-5B0C-3122ECFBC3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963" y="5516563"/>
            <a:ext cx="8464550" cy="59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CDBE680E-8F7F-BE90-7F2D-A2E48577EC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Chylotorax </a:t>
            </a:r>
          </a:p>
        </p:txBody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FF3ACE09-64C4-BB3D-8C0B-F356FCFAD74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65188" y="1916832"/>
            <a:ext cx="7739260" cy="4106143"/>
          </a:xfrm>
        </p:spPr>
        <p:txBody>
          <a:bodyPr rtlCol="0">
            <a:normAutofit/>
          </a:bodyPr>
          <a:lstStyle/>
          <a:p>
            <a:pPr marL="342900" indent="-342900" algn="just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Při hromadění mízy v pleurální dutině  se objeví kašel, dušnost  a kompresivní příznaky</a:t>
            </a:r>
          </a:p>
          <a:p>
            <a:pPr marL="342900" indent="-342900" algn="just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Na rozdíl od empyému je chylus bez zápachu a kultivační vyšetření je negativní</a:t>
            </a:r>
          </a:p>
          <a:p>
            <a:pPr marL="342900" indent="-342900" algn="just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just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Rozsah příznaků souvisí s rychlostí akumulace chylu                                    </a:t>
            </a:r>
          </a:p>
          <a:p>
            <a:pPr algn="just" eaLnBrk="1" fontAlgn="auto" hangingPunct="1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   pomalé plnění způsobuje slabost, pokles hmotnosti a iontovou dysbalanci rychlé plnění může mít hemodynamické následky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cs-CZ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353CE66D-506C-C436-CD8D-0491793BDE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Chylotorax </a:t>
            </a:r>
          </a:p>
        </p:txBody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C391BEBE-310A-7B82-0025-381643242E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63600" y="1700808"/>
            <a:ext cx="6804025" cy="4318992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Základní diagnostika </a:t>
            </a:r>
          </a:p>
          <a:p>
            <a:pPr marL="0" indent="0" algn="just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Skiagram hrudníku</a:t>
            </a:r>
          </a:p>
          <a:p>
            <a:pPr marL="342900" indent="-342900"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Biochemické vyšetření pleurálního výpotku </a:t>
            </a:r>
          </a:p>
          <a:p>
            <a:pPr marL="342900" indent="-342900"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Bipedální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lymfangiografie (10 ml olejové kontrastní látky se aplikuje do lymfatických cév na dorzu nohy                      a s odstupem 1 až 2 hodin se sleduje průtok kontrastní látky v dutině břišní a hrudní)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cs-CZ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Cílem léčby je zacelení únik chylu z mízovodu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636484FE-0027-8DA4-8AB9-BAD82AAA5C6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Chylotorax 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A5916DB4-256C-4121-CB73-9036523AC26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63600" y="1844824"/>
            <a:ext cx="6877050" cy="4174976"/>
          </a:xfrm>
        </p:spPr>
        <p:txBody>
          <a:bodyPr rtlCol="0">
            <a:normAutofit/>
          </a:bodyPr>
          <a:lstStyle/>
          <a:p>
            <a:pPr algn="just" eaLnBrk="1" fontAlgn="auto" hangingPunct="1">
              <a:spcAft>
                <a:spcPts val="0"/>
              </a:spcAft>
              <a:defRPr/>
            </a:pPr>
            <a:r>
              <a:rPr lang="cs-CZ" altLang="cs-CZ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Konzervativní léčba</a:t>
            </a:r>
          </a:p>
          <a:p>
            <a:pPr marL="342900" indent="-342900"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Reexpanze plic (hrudní drenáž, pleuroperitoneální shunt, s úspěšností 75 – 90%) </a:t>
            </a:r>
          </a:p>
          <a:p>
            <a:pPr marL="342900" indent="-342900"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Dietní opatření k redukci tvorby chylu (dieta s triglyceridy se středním nebo krátkým  řetězcem, které se transportují přímo do jater a obcházejí mízovod nebo plně parenterální výživa) </a:t>
            </a:r>
          </a:p>
          <a:p>
            <a:pPr marL="342900" indent="-342900"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Prevence dehydratace a malnutrice</a:t>
            </a:r>
          </a:p>
          <a:p>
            <a:pPr marL="342900" indent="-342900"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 popisován i pozitivní vliv somatostatinu nebo octreotidu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052DF57D-E02B-C513-6745-3711DBB60A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Chylotorax 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B748F158-86EE-A94C-0E24-81C6BF317B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63600" y="1988840"/>
            <a:ext cx="7596832" cy="4030960"/>
          </a:xfrm>
        </p:spPr>
        <p:txBody>
          <a:bodyPr/>
          <a:lstStyle/>
          <a:p>
            <a:pPr algn="just" eaLnBrk="1" hangingPunct="1">
              <a:lnSpc>
                <a:spcPct val="100000"/>
              </a:lnSpc>
              <a:defRPr/>
            </a:pPr>
            <a:r>
              <a:rPr lang="cs-CZ" altLang="cs-CZ" b="1" dirty="0"/>
              <a:t>Chirurgická léčba</a:t>
            </a:r>
          </a:p>
          <a:p>
            <a:pPr algn="just" eaLnBrk="1" hangingPunct="1">
              <a:lnSpc>
                <a:spcPct val="100000"/>
              </a:lnSpc>
              <a:buFont typeface="Wingdings 3" panose="05040102010807070707" pitchFamily="18" charset="2"/>
              <a:buChar char=""/>
              <a:defRPr/>
            </a:pPr>
            <a:endParaRPr lang="cs-CZ" altLang="cs-CZ" b="1" dirty="0"/>
          </a:p>
          <a:p>
            <a:pPr marL="342900" indent="-342900" algn="just" eaLnBrk="1" hangingPunct="1">
              <a:lnSpc>
                <a:spcPct val="100000"/>
              </a:lnSpc>
              <a:buFont typeface="Wingdings" pitchFamily="2" charset="2"/>
              <a:buChar char="ü"/>
              <a:defRPr/>
            </a:pPr>
            <a:r>
              <a:rPr lang="cs-CZ" altLang="cs-CZ" dirty="0"/>
              <a:t>Ošetření mízovodu ligaturou, klipem nebo opichem</a:t>
            </a:r>
          </a:p>
          <a:p>
            <a:pPr marL="342900" indent="-342900" algn="just" eaLnBrk="1" hangingPunct="1">
              <a:lnSpc>
                <a:spcPct val="100000"/>
              </a:lnSpc>
              <a:buFont typeface="Wingdings" pitchFamily="2" charset="2"/>
              <a:buChar char="ü"/>
              <a:defRPr/>
            </a:pPr>
            <a:r>
              <a:rPr lang="cs-CZ" altLang="cs-CZ" dirty="0"/>
              <a:t>V případě,  že místo poranění není zřejmé, je možností ošetření pleurodéza, teda dosažení srůstů viscerální a parietální pleury, a tím i zabránění reakumulace výpotku v pleurální dutině (může se jednat o formu parietální pleurektomie nebo o formu chemickou pomocí  talku)</a:t>
            </a:r>
          </a:p>
          <a:p>
            <a:pPr algn="just" eaLnBrk="1" hangingPunct="1">
              <a:lnSpc>
                <a:spcPct val="100000"/>
              </a:lnSpc>
              <a:buFont typeface="Wingdings 3" panose="05040102010807070707" pitchFamily="18" charset="2"/>
              <a:buChar char=""/>
              <a:defRPr/>
            </a:pPr>
            <a:endParaRPr lang="cs-CZ" altLang="cs-CZ" dirty="0"/>
          </a:p>
          <a:p>
            <a:pPr marL="0" indent="0" eaLnBrk="1" hangingPunct="1">
              <a:lnSpc>
                <a:spcPct val="100000"/>
              </a:lnSpc>
              <a:buFont typeface="Wingdings 3" panose="05040102010807070707" pitchFamily="18" charset="2"/>
              <a:buNone/>
              <a:defRPr/>
            </a:pPr>
            <a:endParaRPr lang="cs-CZ" altLang="cs-CZ" sz="28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7A5787D9-B738-20CC-0C88-1A20C3E136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Prolongovaný únik vzduchu 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E561079C-52ED-E6CA-563C-2C007A5CC58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65970" y="1663700"/>
            <a:ext cx="7812856" cy="3530600"/>
          </a:xfrm>
        </p:spPr>
        <p:txBody>
          <a:bodyPr/>
          <a:lstStyle/>
          <a:p>
            <a:pPr algn="just" eaLnBrk="1" hangingPunct="1"/>
            <a:r>
              <a:rPr lang="cs-CZ" altLang="cs-CZ" dirty="0"/>
              <a:t>Alveolární air </a:t>
            </a:r>
            <a:r>
              <a:rPr lang="cs-CZ" altLang="cs-CZ" dirty="0" err="1"/>
              <a:t>leak</a:t>
            </a:r>
            <a:r>
              <a:rPr lang="cs-CZ" altLang="cs-CZ" dirty="0"/>
              <a:t> přetrvávající po plicní resekci  déle než 7 dní lze redukovat aktivním hrudním sáním, ale i spádovou drenáží (zde individuální přístup, možná progrese pneumotoraxu nebo podkožního emfyzému)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558805C5-2DBE-286F-4D35-6F1F092FA7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Prolongovaný únik vzduchu </a:t>
            </a:r>
          </a:p>
        </p:txBody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254CEE67-BF81-BCFB-FFB8-9B6D9224BD5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63600" y="1988840"/>
            <a:ext cx="6948488" cy="4030960"/>
          </a:xfrm>
        </p:spPr>
        <p:txBody>
          <a:bodyPr rtlCol="0">
            <a:normAutofit/>
          </a:bodyPr>
          <a:lstStyle/>
          <a:p>
            <a:pPr marL="342900" indent="-342900" algn="just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Jako bezpečná metoda ukončení úniku vzduchu             je uváděna i aplikace krve do hrudního drénu                                       </a:t>
            </a:r>
          </a:p>
          <a:p>
            <a:pPr marL="0" indent="0" algn="just"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None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algn="just"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None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(jedná se o aplikaci 60 – 150 ml odebrané venózní krve pacienta retrográdně do hrudního drénu bez použití antikoagulancií a vytvoření záplaty z koagulované krve místě úniku vzduchu, poloha  na zádech, drén a drenážní hadice nad úroveň hrudníku pacienta)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endParaRPr lang="cs-CZ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A53FD952-DBCB-F4A5-4023-A02F23EC9F7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Atelektáza </a:t>
            </a:r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9FAE0CCF-C15E-3730-D5BA-EED83C52153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63600" y="1844824"/>
            <a:ext cx="7092950" cy="4174976"/>
          </a:xfrm>
        </p:spPr>
        <p:txBody>
          <a:bodyPr/>
          <a:lstStyle/>
          <a:p>
            <a:pPr marL="342900" indent="-342900" algn="just" eaLnBrk="1" hangingPunct="1">
              <a:buFont typeface="Wingdings" pitchFamily="2" charset="2"/>
              <a:buChar char="ü"/>
            </a:pPr>
            <a:r>
              <a:rPr lang="cs-CZ" altLang="cs-CZ" dirty="0"/>
              <a:t>Stav, při kterém zůstává nevzdušná celá plíce nebo její část, a to v důsledku kolapsu alveolů (plicních sklípků)</a:t>
            </a:r>
          </a:p>
          <a:p>
            <a:pPr marL="342900" indent="-342900" algn="just" eaLnBrk="1" hangingPunct="1">
              <a:buFont typeface="Wingdings" pitchFamily="2" charset="2"/>
              <a:buChar char="ü"/>
            </a:pPr>
            <a:r>
              <a:rPr lang="cs-CZ" altLang="cs-CZ" dirty="0"/>
              <a:t>K základním příčinám pooperační atelaktázy patří hypoventilace, zvýšená bronchiální sekrece                           a neefektivní kašel, pooperační dysfunkce bránice jako následek poškození bráničního nervu či  torakotomie</a:t>
            </a:r>
          </a:p>
          <a:p>
            <a:pPr algn="just" eaLnBrk="1" hangingPunct="1"/>
            <a:endParaRPr lang="cs-CZ" altLang="cs-CZ" sz="28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B4450F23-6B94-472B-026D-45C8E82FE7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Atelektáza 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BFA82FE2-496E-1110-1A6D-2459C61A2A4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63600" y="1844824"/>
            <a:ext cx="7092950" cy="4174976"/>
          </a:xfrm>
        </p:spPr>
        <p:txBody>
          <a:bodyPr/>
          <a:lstStyle/>
          <a:p>
            <a:pPr marL="342900" indent="-342900" algn="just" eaLnBrk="1" hangingPunct="1">
              <a:lnSpc>
                <a:spcPct val="100000"/>
              </a:lnSpc>
              <a:buFont typeface="Wingdings" pitchFamily="2" charset="2"/>
              <a:buChar char="ü"/>
            </a:pPr>
            <a:r>
              <a:rPr lang="cs-CZ" altLang="cs-CZ" dirty="0"/>
              <a:t>U pacientů, u kterých byl výkon proveden na hranici jejich možností, může dojít k vyčerpání psychických a fyzických rezerv a projeví se to ve velmi špatné pooperační spolupráci, klinický obraz závisí vždy              na rozsahu </a:t>
            </a:r>
            <a:r>
              <a:rPr lang="cs-CZ" altLang="cs-CZ" dirty="0" err="1"/>
              <a:t>atelektázy</a:t>
            </a:r>
            <a:r>
              <a:rPr lang="cs-CZ" altLang="cs-CZ" dirty="0"/>
              <a:t>, může se objevit dušnost, tachypnoe či asymetrický pohyb hrudníku</a:t>
            </a:r>
          </a:p>
          <a:p>
            <a:pPr marL="342900" indent="-342900" algn="just" eaLnBrk="1" hangingPunct="1">
              <a:lnSpc>
                <a:spcPct val="100000"/>
              </a:lnSpc>
              <a:buFont typeface="Wingdings" pitchFamily="2" charset="2"/>
              <a:buChar char="ü"/>
            </a:pPr>
            <a:r>
              <a:rPr lang="cs-CZ" altLang="cs-CZ" dirty="0"/>
              <a:t>Základní diagnostika spočívá v klinickém vyšetření                         a skiagramu hrudníku, CT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dirty="0"/>
          </a:p>
          <a:p>
            <a:pPr algn="just" eaLnBrk="1" hangingPunct="1">
              <a:lnSpc>
                <a:spcPct val="100000"/>
              </a:lnSpc>
            </a:pPr>
            <a:r>
              <a:rPr lang="cs-CZ" altLang="cs-CZ" b="1" dirty="0"/>
              <a:t>Léčba</a:t>
            </a:r>
            <a:r>
              <a:rPr lang="cs-CZ" altLang="cs-CZ" dirty="0"/>
              <a:t> – pooperační analgezie, intenzivní fyzioterapie, </a:t>
            </a:r>
            <a:r>
              <a:rPr lang="cs-CZ" altLang="cs-CZ" dirty="0" err="1"/>
              <a:t>bronchofibroskopie</a:t>
            </a:r>
            <a:r>
              <a:rPr lang="cs-CZ" altLang="cs-CZ" dirty="0"/>
              <a:t>  či provedení tracheostomie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90C377DD-9AF3-EA96-977E-B8D904E7F4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Bronchiální dehiscence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299DC947-8477-CF2B-BDBF-00C145B99BA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63600" y="1988840"/>
            <a:ext cx="7164388" cy="4030960"/>
          </a:xfrm>
        </p:spPr>
        <p:txBody>
          <a:bodyPr/>
          <a:lstStyle/>
          <a:p>
            <a:pPr marL="342900" indent="-342900" algn="just" eaLnBrk="1" hangingPunct="1">
              <a:buFont typeface="Wingdings" pitchFamily="2" charset="2"/>
              <a:buChar char="ü"/>
            </a:pPr>
            <a:r>
              <a:rPr lang="cs-CZ" altLang="cs-CZ" dirty="0"/>
              <a:t>Dehiscence nebo-</a:t>
            </a:r>
            <a:r>
              <a:rPr lang="cs-CZ" altLang="cs-CZ" dirty="0" err="1"/>
              <a:t>li</a:t>
            </a:r>
            <a:r>
              <a:rPr lang="cs-CZ" altLang="cs-CZ" dirty="0"/>
              <a:t> rozpad bronchiálního pahýlu je časná pooperační komplikace vedoucí často ke vzniku empyému a </a:t>
            </a:r>
            <a:r>
              <a:rPr lang="cs-CZ" altLang="cs-CZ" dirty="0" err="1"/>
              <a:t>bronchovaskulární</a:t>
            </a:r>
            <a:r>
              <a:rPr lang="cs-CZ" altLang="cs-CZ" dirty="0"/>
              <a:t>  píštěle</a:t>
            </a:r>
          </a:p>
          <a:p>
            <a:pPr marL="342900" indent="-342900" algn="just" eaLnBrk="1" hangingPunct="1">
              <a:buFont typeface="Wingdings" pitchFamily="2" charset="2"/>
              <a:buChar char="ü"/>
            </a:pPr>
            <a:r>
              <a:rPr lang="cs-CZ" altLang="cs-CZ" dirty="0"/>
              <a:t>Zlepšení operační techniky i šicího materiálu snížilo výrazně incidenci této komplikace 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35C57150-8AEE-A29B-7F3B-3778755787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Bronchiální stenóza 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BDACB24C-D40B-EA82-1696-A66B03FC2CE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63600" y="1988840"/>
            <a:ext cx="7668840" cy="4030960"/>
          </a:xfrm>
        </p:spPr>
        <p:txBody>
          <a:bodyPr/>
          <a:lstStyle/>
          <a:p>
            <a:pPr marL="342900" indent="-342900" algn="just" eaLnBrk="1" hangingPunct="1">
              <a:lnSpc>
                <a:spcPct val="100000"/>
              </a:lnSpc>
              <a:buFont typeface="Wingdings" pitchFamily="2" charset="2"/>
              <a:buChar char="ü"/>
            </a:pPr>
            <a:r>
              <a:rPr lang="cs-CZ" altLang="cs-CZ" dirty="0"/>
              <a:t>Zúžení vzniká pooperačně například z důvodu </a:t>
            </a:r>
            <a:r>
              <a:rPr lang="cs-CZ" altLang="cs-CZ" dirty="0" err="1"/>
              <a:t>devaskularizace</a:t>
            </a:r>
            <a:r>
              <a:rPr lang="cs-CZ" altLang="cs-CZ" dirty="0"/>
              <a:t> okolí anastomózy (pooperační ischémie oblasti bronchiální anastomózy je považována  za základní rizikový faktor bronchiálních komplikací), z důvodu použití nevstřebatelného šicího vlákna či zvoleného způsobu sutury anastomózy</a:t>
            </a:r>
          </a:p>
          <a:p>
            <a:pPr marL="342900" indent="-342900" algn="just" eaLnBrk="1" hangingPunct="1">
              <a:lnSpc>
                <a:spcPct val="100000"/>
              </a:lnSpc>
              <a:buFont typeface="Wingdings" pitchFamily="2" charset="2"/>
              <a:buChar char="ü"/>
            </a:pPr>
            <a:r>
              <a:rPr lang="cs-CZ" altLang="cs-CZ" dirty="0"/>
              <a:t>Vzniklá stenóza způsobuje  stagnaci hlenu distálně od překážky   a tím i možný rozvoj recidivujících pneumonií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D2F7629D-B7FF-3F63-CD35-0E9B76072EC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Rizikové faktory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F3C40B0-400B-5ADF-60DB-7681A470B93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63600" y="1636963"/>
            <a:ext cx="7164388" cy="4382837"/>
          </a:xfrm>
        </p:spPr>
        <p:txBody>
          <a:bodyPr/>
          <a:lstStyle/>
          <a:p>
            <a:pPr marL="342900" indent="-342900" algn="just" eaLnBrk="1" hangingPunct="1">
              <a:lnSpc>
                <a:spcPct val="100000"/>
              </a:lnSpc>
              <a:buFont typeface="Wingdings" pitchFamily="2" charset="2"/>
              <a:buChar char="ü"/>
            </a:pPr>
            <a:r>
              <a:rPr lang="cs-CZ" altLang="cs-CZ" dirty="0"/>
              <a:t>Ovlivňují vznik pooperačních komplikací, pooperační morbiditu, mortalitu i pooperační kvalitu života pacientů </a:t>
            </a:r>
          </a:p>
          <a:p>
            <a:pPr marL="342900" indent="-342900" algn="just" eaLnBrk="1" hangingPunct="1">
              <a:lnSpc>
                <a:spcPct val="100000"/>
              </a:lnSpc>
              <a:buFont typeface="Wingdings" pitchFamily="2" charset="2"/>
              <a:buChar char="ü"/>
            </a:pPr>
            <a:r>
              <a:rPr lang="cs-CZ" altLang="cs-CZ" dirty="0"/>
              <a:t>Kouření</a:t>
            </a:r>
          </a:p>
          <a:p>
            <a:pPr marL="342900" indent="-342900" algn="just" eaLnBrk="1" hangingPunct="1">
              <a:lnSpc>
                <a:spcPct val="100000"/>
              </a:lnSpc>
              <a:buFont typeface="Wingdings" pitchFamily="2" charset="2"/>
              <a:buChar char="ü"/>
            </a:pPr>
            <a:r>
              <a:rPr lang="cs-CZ" altLang="cs-CZ" dirty="0"/>
              <a:t>Výživa </a:t>
            </a:r>
          </a:p>
          <a:p>
            <a:pPr marL="342900" indent="-342900" algn="just" eaLnBrk="1" hangingPunct="1">
              <a:lnSpc>
                <a:spcPct val="100000"/>
              </a:lnSpc>
              <a:buFont typeface="Wingdings" pitchFamily="2" charset="2"/>
              <a:buChar char="ü"/>
            </a:pPr>
            <a:r>
              <a:rPr lang="cs-CZ" altLang="cs-CZ" dirty="0"/>
              <a:t>Věk </a:t>
            </a:r>
          </a:p>
          <a:p>
            <a:pPr marL="342900" indent="-342900" algn="just" eaLnBrk="1" hangingPunct="1">
              <a:lnSpc>
                <a:spcPct val="100000"/>
              </a:lnSpc>
              <a:buFont typeface="Wingdings" pitchFamily="2" charset="2"/>
              <a:buChar char="ü"/>
            </a:pPr>
            <a:r>
              <a:rPr lang="cs-CZ" altLang="cs-CZ" dirty="0" err="1"/>
              <a:t>Neoadjuvantní</a:t>
            </a:r>
            <a:r>
              <a:rPr lang="cs-CZ" altLang="cs-CZ" dirty="0"/>
              <a:t> terapie</a:t>
            </a:r>
          </a:p>
          <a:p>
            <a:pPr marL="342900" indent="-342900" algn="just" eaLnBrk="1" hangingPunct="1">
              <a:lnSpc>
                <a:spcPct val="100000"/>
              </a:lnSpc>
              <a:buFont typeface="Wingdings" pitchFamily="2" charset="2"/>
              <a:buChar char="ü"/>
            </a:pPr>
            <a:r>
              <a:rPr lang="cs-CZ" altLang="cs-CZ" dirty="0"/>
              <a:t>Vliv počtu operací na morbiditu</a:t>
            </a:r>
          </a:p>
          <a:p>
            <a:pPr marL="342900" indent="-342900" algn="just" eaLnBrk="1" hangingPunct="1">
              <a:lnSpc>
                <a:spcPct val="100000"/>
              </a:lnSpc>
              <a:buFont typeface="Wingdings" pitchFamily="2" charset="2"/>
              <a:buChar char="ü"/>
            </a:pPr>
            <a:r>
              <a:rPr lang="cs-CZ" altLang="cs-CZ" dirty="0"/>
              <a:t>Kardiovaskulární zdatnost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616C3ACE-C596-2678-092E-30ED3A05AB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Bronchiální stenóza 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A150FE34-85AC-C285-E97C-121BEA8855A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63600" y="1844824"/>
            <a:ext cx="7524824" cy="4174976"/>
          </a:xfrm>
        </p:spPr>
        <p:txBody>
          <a:bodyPr/>
          <a:lstStyle/>
          <a:p>
            <a:pPr marL="342900" indent="-342900" algn="just" eaLnBrk="1" hangingPunct="1">
              <a:lnSpc>
                <a:spcPct val="100000"/>
              </a:lnSpc>
              <a:buFont typeface="Wingdings" pitchFamily="2" charset="2"/>
              <a:buChar char="ü"/>
            </a:pPr>
            <a:r>
              <a:rPr lang="cs-CZ" altLang="cs-CZ" dirty="0"/>
              <a:t>K řešení bronchiálních stenóz lze v současnosti využít bronchoskopických metod, jedná se o provedení dilatace či zavedení stentů (v současné době se v klinické praxi zkouší využití vstřebatelných stentů, které se vyrábějí přímo na míru pacienta na základě CT hrudníku a </a:t>
            </a:r>
            <a:r>
              <a:rPr lang="cs-CZ" altLang="cs-CZ" dirty="0" err="1"/>
              <a:t>bronchofibroskopie</a:t>
            </a:r>
            <a:r>
              <a:rPr lang="cs-CZ" altLang="cs-CZ" dirty="0"/>
              <a:t>)</a:t>
            </a:r>
          </a:p>
          <a:p>
            <a:pPr marL="342900" indent="-342900" algn="just" eaLnBrk="1" hangingPunct="1">
              <a:lnSpc>
                <a:spcPct val="100000"/>
              </a:lnSpc>
              <a:buFont typeface="Wingdings" pitchFamily="2" charset="2"/>
              <a:buChar char="ü"/>
            </a:pPr>
            <a:endParaRPr lang="cs-CZ" altLang="cs-CZ" dirty="0"/>
          </a:p>
          <a:p>
            <a:pPr marL="342900" indent="-342900" algn="just" eaLnBrk="1" hangingPunct="1">
              <a:lnSpc>
                <a:spcPct val="100000"/>
              </a:lnSpc>
              <a:buFont typeface="Wingdings" pitchFamily="2" charset="2"/>
              <a:buChar char="ü"/>
            </a:pPr>
            <a:r>
              <a:rPr lang="cs-CZ" altLang="cs-CZ" dirty="0"/>
              <a:t>Pouze u malé části pacientů je nutná chirurgická intervence v podobě </a:t>
            </a:r>
            <a:r>
              <a:rPr lang="cs-CZ" altLang="cs-CZ" dirty="0" err="1"/>
              <a:t>reresekce</a:t>
            </a:r>
            <a:r>
              <a:rPr lang="cs-CZ" altLang="cs-CZ" dirty="0"/>
              <a:t> nebo dokončení </a:t>
            </a:r>
            <a:r>
              <a:rPr lang="cs-CZ" altLang="cs-CZ" dirty="0" err="1"/>
              <a:t>pneumonektomie</a:t>
            </a:r>
            <a:r>
              <a:rPr lang="cs-CZ" altLang="cs-CZ" dirty="0"/>
              <a:t> </a:t>
            </a:r>
          </a:p>
          <a:p>
            <a:pPr eaLnBrk="1" hangingPunct="1">
              <a:lnSpc>
                <a:spcPct val="100000"/>
              </a:lnSpc>
            </a:pPr>
            <a:endParaRPr lang="cs-CZ" altLang="cs-CZ" sz="28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5A99143F-39DA-8DBC-D49C-CB3A8A19FF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Empyém 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60EE2C41-D760-BE09-F923-EF273646197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63600" y="1844824"/>
            <a:ext cx="7092950" cy="4174976"/>
          </a:xfrm>
        </p:spPr>
        <p:txBody>
          <a:bodyPr/>
          <a:lstStyle/>
          <a:p>
            <a:pPr marL="342900" indent="-342900" algn="just" eaLnBrk="1" hangingPunct="1">
              <a:buFont typeface="Wingdings" pitchFamily="2" charset="2"/>
              <a:buChar char="ü"/>
            </a:pPr>
            <a:r>
              <a:rPr lang="cs-CZ" altLang="cs-CZ" dirty="0"/>
              <a:t>Stav, kdy dochází k hromadění hnisavého </a:t>
            </a:r>
            <a:r>
              <a:rPr lang="cs-CZ" altLang="cs-CZ" dirty="0" err="1"/>
              <a:t>exudátu</a:t>
            </a:r>
            <a:r>
              <a:rPr lang="cs-CZ" altLang="cs-CZ" dirty="0"/>
              <a:t> v pleurální dutině</a:t>
            </a:r>
          </a:p>
          <a:p>
            <a:pPr marL="342900" indent="-342900" algn="just" eaLnBrk="1" hangingPunct="1">
              <a:buFont typeface="Wingdings" pitchFamily="2" charset="2"/>
              <a:buChar char="ü"/>
            </a:pPr>
            <a:r>
              <a:rPr lang="cs-CZ" altLang="cs-CZ" dirty="0"/>
              <a:t>Klinický obraz souvisí s příčinou jeho vzniku, zpravidla je přítomna dušnost, teplota, třesavka  bolest v postiženém </a:t>
            </a:r>
            <a:r>
              <a:rPr lang="cs-CZ" altLang="cs-CZ" dirty="0" err="1"/>
              <a:t>hemitoraxu</a:t>
            </a:r>
            <a:r>
              <a:rPr lang="cs-CZ" altLang="cs-CZ" dirty="0"/>
              <a:t> </a:t>
            </a:r>
          </a:p>
          <a:p>
            <a:pPr marL="342900" indent="-342900" algn="just" eaLnBrk="1" hangingPunct="1">
              <a:buFont typeface="Wingdings" pitchFamily="2" charset="2"/>
              <a:buChar char="ü"/>
            </a:pPr>
            <a:r>
              <a:rPr lang="cs-CZ" altLang="cs-CZ" dirty="0"/>
              <a:t>Základní diagnostika spočívá v provedení skiagramu                a cílené drenáže k verifikaci empyému (rozbor výpotku na biochemické  a bakteriologické vyšetření) 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26005108-C3B7-F03B-7DB2-1392F8F381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Empyém 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412DEF7A-2A49-95EF-E085-F085BD5E914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3568" y="1772816"/>
            <a:ext cx="7920880" cy="3530600"/>
          </a:xfrm>
        </p:spPr>
        <p:txBody>
          <a:bodyPr/>
          <a:lstStyle/>
          <a:p>
            <a:pPr marL="342900" indent="-342900" algn="just" eaLnBrk="1" hangingPunct="1">
              <a:lnSpc>
                <a:spcPct val="100000"/>
              </a:lnSpc>
              <a:buFont typeface="Wingdings" pitchFamily="2" charset="2"/>
              <a:buChar char="ü"/>
            </a:pPr>
            <a:r>
              <a:rPr lang="cs-CZ" altLang="cs-CZ" dirty="0"/>
              <a:t>Léčba ve včasném stádiu je postavena  na antibiotikách a hrudní drenáži (pneumologická intervence)</a:t>
            </a:r>
          </a:p>
          <a:p>
            <a:pPr marL="342900" indent="-342900" algn="just" eaLnBrk="1" hangingPunct="1">
              <a:lnSpc>
                <a:spcPct val="100000"/>
              </a:lnSpc>
              <a:buFont typeface="Wingdings" pitchFamily="2" charset="2"/>
              <a:buChar char="ü"/>
            </a:pPr>
            <a:r>
              <a:rPr lang="cs-CZ" altLang="cs-CZ" dirty="0"/>
              <a:t>Léčba v pokročilejších stádiích je postavena na VATS </a:t>
            </a:r>
            <a:r>
              <a:rPr lang="cs-CZ" altLang="cs-CZ" dirty="0" err="1"/>
              <a:t>debridement</a:t>
            </a:r>
            <a:r>
              <a:rPr lang="cs-CZ" altLang="cs-CZ" dirty="0"/>
              <a:t> pleurální dutiny nebo torakotomie s dekortikací, teda odstranění pyogenní membrány z viscerální a parietální pleury (chirurgická intervence)</a:t>
            </a:r>
          </a:p>
          <a:p>
            <a:pPr eaLnBrk="1" hangingPunct="1">
              <a:lnSpc>
                <a:spcPct val="100000"/>
              </a:lnSpc>
            </a:pPr>
            <a:endParaRPr lang="cs-CZ" altLang="cs-CZ" sz="28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9EAB3DDA-3218-0A00-C3E7-85CA9668B8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66775" y="927100"/>
            <a:ext cx="7089775" cy="709613"/>
          </a:xfrm>
        </p:spPr>
        <p:txBody>
          <a:bodyPr/>
          <a:lstStyle/>
          <a:p>
            <a:pPr eaLnBrk="1" hangingPunct="1"/>
            <a:r>
              <a:rPr lang="cs-CZ" altLang="cs-CZ"/>
              <a:t>Postpneumonektomický syndrom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29A81677-1137-75F7-15DE-8E73598E470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63600" y="1772816"/>
            <a:ext cx="7596832" cy="4246984"/>
          </a:xfrm>
        </p:spPr>
        <p:txBody>
          <a:bodyPr/>
          <a:lstStyle/>
          <a:p>
            <a:pPr marL="342900" indent="-342900" algn="just" eaLnBrk="1" hangingPunct="1">
              <a:lnSpc>
                <a:spcPct val="100000"/>
              </a:lnSpc>
              <a:buFont typeface="Wingdings" pitchFamily="2" charset="2"/>
              <a:buChar char="ü"/>
            </a:pPr>
            <a:r>
              <a:rPr lang="cs-CZ" altLang="cs-CZ" dirty="0"/>
              <a:t>Pozdní komplikace v důsledku nadměrného přesunu mediastina a rotací jeho struktur na operovanou stranu, posun mediastina má za následek obstrukci dýchacích cest</a:t>
            </a:r>
          </a:p>
          <a:p>
            <a:pPr marL="342900" indent="-342900" algn="just" eaLnBrk="1" hangingPunct="1">
              <a:lnSpc>
                <a:spcPct val="100000"/>
              </a:lnSpc>
              <a:buFont typeface="Wingdings" pitchFamily="2" charset="2"/>
              <a:buChar char="ü"/>
            </a:pPr>
            <a:r>
              <a:rPr lang="cs-CZ" altLang="cs-CZ" dirty="0"/>
              <a:t>K základním příznakům patří dušnost, expirační stridor, recidivující plicní záněty a </a:t>
            </a:r>
            <a:r>
              <a:rPr lang="cs-CZ" altLang="cs-CZ" dirty="0" err="1"/>
              <a:t>gastroezofageální</a:t>
            </a:r>
            <a:r>
              <a:rPr lang="cs-CZ" altLang="cs-CZ" dirty="0"/>
              <a:t> reflux  </a:t>
            </a:r>
          </a:p>
          <a:p>
            <a:pPr marL="342900" indent="-342900" algn="just" eaLnBrk="1" hangingPunct="1">
              <a:lnSpc>
                <a:spcPct val="100000"/>
              </a:lnSpc>
              <a:buFont typeface="Wingdings" pitchFamily="2" charset="2"/>
              <a:buChar char="ü"/>
            </a:pPr>
            <a:r>
              <a:rPr lang="cs-CZ" altLang="cs-CZ" dirty="0"/>
              <a:t>Pro diagnostiku je rozhodující CT hrudníku a bronchoskopie</a:t>
            </a:r>
          </a:p>
          <a:p>
            <a:pPr marL="342900" indent="-342900" algn="just" eaLnBrk="1" hangingPunct="1">
              <a:lnSpc>
                <a:spcPct val="100000"/>
              </a:lnSpc>
              <a:buFont typeface="Wingdings" pitchFamily="2" charset="2"/>
              <a:buChar char="ü"/>
            </a:pPr>
            <a:r>
              <a:rPr lang="cs-CZ" altLang="cs-CZ" dirty="0"/>
              <a:t>Nejlepší terapeutickou možnosti je </a:t>
            </a:r>
            <a:r>
              <a:rPr lang="cs-CZ" altLang="cs-CZ" dirty="0" err="1"/>
              <a:t>retorakotomie</a:t>
            </a:r>
            <a:r>
              <a:rPr lang="cs-CZ" altLang="cs-CZ" dirty="0"/>
              <a:t> s vyplněním prostoru po </a:t>
            </a:r>
            <a:r>
              <a:rPr lang="cs-CZ" altLang="cs-CZ" dirty="0" err="1"/>
              <a:t>pneumonektomii</a:t>
            </a:r>
            <a:r>
              <a:rPr lang="cs-CZ" altLang="cs-CZ" dirty="0"/>
              <a:t> implantáty (silikonové nebo plněné tekutinou)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C44F320C-55E4-1E93-C8FF-8A52021F01A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71550" y="549275"/>
            <a:ext cx="7543800" cy="1431925"/>
          </a:xfrm>
        </p:spPr>
        <p:txBody>
          <a:bodyPr/>
          <a:lstStyle/>
          <a:p>
            <a:pPr eaLnBrk="1" hangingPunct="1"/>
            <a:r>
              <a:rPr lang="cs-CZ" altLang="cs-CZ"/>
              <a:t>Kardiovaskulární komplikace 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2F589311-AFD3-1A83-3A9A-5FEF51BB4A6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63600" y="1700808"/>
            <a:ext cx="7021513" cy="4318992"/>
          </a:xfrm>
        </p:spPr>
        <p:txBody>
          <a:bodyPr/>
          <a:lstStyle/>
          <a:p>
            <a:pPr algn="just" eaLnBrk="1" hangingPunct="1">
              <a:lnSpc>
                <a:spcPct val="100000"/>
              </a:lnSpc>
            </a:pPr>
            <a:r>
              <a:rPr lang="cs-CZ" altLang="cs-CZ" b="1" dirty="0" err="1"/>
              <a:t>Dysrytmie</a:t>
            </a:r>
            <a:r>
              <a:rPr lang="cs-CZ" altLang="cs-CZ" dirty="0"/>
              <a:t>                                     </a:t>
            </a:r>
          </a:p>
          <a:p>
            <a:pPr algn="just" eaLnBrk="1" hangingPunct="1">
              <a:lnSpc>
                <a:spcPct val="100000"/>
              </a:lnSpc>
            </a:pPr>
            <a:endParaRPr lang="cs-CZ" altLang="cs-CZ" dirty="0"/>
          </a:p>
          <a:p>
            <a:pPr marL="342900" indent="-342900" algn="just" eaLnBrk="1" hangingPunct="1">
              <a:lnSpc>
                <a:spcPct val="100000"/>
              </a:lnSpc>
              <a:buFont typeface="Wingdings" pitchFamily="2" charset="2"/>
              <a:buChar char="ü"/>
            </a:pPr>
            <a:r>
              <a:rPr lang="cs-CZ" altLang="cs-CZ" dirty="0" err="1"/>
              <a:t>Supraventrikulární</a:t>
            </a:r>
            <a:r>
              <a:rPr lang="cs-CZ" altLang="cs-CZ" dirty="0"/>
              <a:t> arytmie (mezi 2. – 3. pooperačním dnem se objeví fibrilace síní)</a:t>
            </a:r>
          </a:p>
          <a:p>
            <a:pPr marL="342900" indent="-342900" algn="just" eaLnBrk="1" hangingPunct="1">
              <a:lnSpc>
                <a:spcPct val="100000"/>
              </a:lnSpc>
              <a:buFont typeface="Wingdings" pitchFamily="2" charset="2"/>
              <a:buChar char="ü"/>
            </a:pPr>
            <a:r>
              <a:rPr lang="cs-CZ" altLang="cs-CZ" dirty="0"/>
              <a:t>Paroxysmální, která vymizí do 48 hodin               </a:t>
            </a:r>
          </a:p>
          <a:p>
            <a:pPr marL="342900" indent="-342900" algn="just" eaLnBrk="1" hangingPunct="1">
              <a:lnSpc>
                <a:spcPct val="100000"/>
              </a:lnSpc>
              <a:buFont typeface="Wingdings" pitchFamily="2" charset="2"/>
              <a:buChar char="ü"/>
            </a:pPr>
            <a:r>
              <a:rPr lang="cs-CZ" altLang="cs-CZ" dirty="0"/>
              <a:t>Perzistující, která vymizí po </a:t>
            </a:r>
            <a:r>
              <a:rPr lang="cs-CZ" altLang="cs-CZ" dirty="0" err="1"/>
              <a:t>kardioverzi</a:t>
            </a:r>
            <a:r>
              <a:rPr lang="cs-CZ" altLang="cs-CZ" dirty="0"/>
              <a:t> </a:t>
            </a:r>
          </a:p>
          <a:p>
            <a:pPr marL="342900" indent="-342900" algn="just" eaLnBrk="1" hangingPunct="1">
              <a:lnSpc>
                <a:spcPct val="100000"/>
              </a:lnSpc>
              <a:buFont typeface="Wingdings" pitchFamily="2" charset="2"/>
              <a:buChar char="ü"/>
            </a:pPr>
            <a:r>
              <a:rPr lang="cs-CZ" altLang="cs-CZ" dirty="0"/>
              <a:t>Permanentní</a:t>
            </a:r>
          </a:p>
          <a:p>
            <a:pPr eaLnBrk="1" hangingPunct="1">
              <a:lnSpc>
                <a:spcPct val="100000"/>
              </a:lnSpc>
              <a:buFont typeface="Wingdings" pitchFamily="2" charset="2"/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4D61C330-AE83-1DA7-145F-BA029A06CC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Kardiovaskulární komplikace 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807C4002-2388-7413-9BAB-E95E558BC76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63600" y="1916832"/>
            <a:ext cx="7596832" cy="4102968"/>
          </a:xfrm>
        </p:spPr>
        <p:txBody>
          <a:bodyPr/>
          <a:lstStyle/>
          <a:p>
            <a:pPr algn="just" eaLnBrk="1" hangingPunct="1"/>
            <a:r>
              <a:rPr lang="cs-CZ" altLang="cs-CZ" b="1" dirty="0"/>
              <a:t>Základní příznaky</a:t>
            </a:r>
          </a:p>
          <a:p>
            <a:pPr algn="just" eaLnBrk="1" hangingPunct="1"/>
            <a:endParaRPr lang="cs-CZ" altLang="cs-CZ" dirty="0"/>
          </a:p>
          <a:p>
            <a:pPr marL="342900" indent="-342900" algn="just" eaLnBrk="1" hangingPunct="1">
              <a:buFont typeface="Wingdings" pitchFamily="2" charset="2"/>
              <a:buChar char="ü"/>
            </a:pPr>
            <a:r>
              <a:rPr lang="cs-CZ" altLang="cs-CZ" dirty="0"/>
              <a:t>Palpitace, dušnost, únava, hypotenze</a:t>
            </a:r>
          </a:p>
          <a:p>
            <a:pPr marL="342900" indent="-342900" algn="just" eaLnBrk="1" hangingPunct="1">
              <a:buFont typeface="Wingdings" pitchFamily="2" charset="2"/>
              <a:buChar char="ü"/>
            </a:pPr>
            <a:r>
              <a:rPr lang="cs-CZ" altLang="cs-CZ" dirty="0"/>
              <a:t>Prvními příznaky může být také embolizace nebo CMP(vše je ovlivněno stavem pacienta, jeho komorbiditami či přítomností jiných pooperačních komplikací)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06F42AFD-28B9-4598-07D2-E98692AAEB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Kardiovaskulární komplikace 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6F22B0AB-7009-D87C-0BCF-814663DBD66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63600" y="1916832"/>
            <a:ext cx="7668840" cy="4102968"/>
          </a:xfrm>
        </p:spPr>
        <p:txBody>
          <a:bodyPr/>
          <a:lstStyle/>
          <a:p>
            <a:pPr algn="just" eaLnBrk="1" hangingPunct="1"/>
            <a:r>
              <a:rPr lang="cs-CZ" altLang="cs-CZ" b="1" dirty="0"/>
              <a:t>Léčba </a:t>
            </a:r>
          </a:p>
          <a:p>
            <a:pPr algn="just" eaLnBrk="1" hangingPunct="1"/>
            <a:endParaRPr lang="cs-CZ" altLang="cs-CZ" dirty="0"/>
          </a:p>
          <a:p>
            <a:pPr marL="342900" indent="-342900" algn="just" eaLnBrk="1" hangingPunct="1">
              <a:buFont typeface="Wingdings" pitchFamily="2" charset="2"/>
              <a:buChar char="ü"/>
            </a:pPr>
            <a:r>
              <a:rPr lang="cs-CZ" altLang="cs-CZ" dirty="0"/>
              <a:t>Individuální s cílem obnovit  a zachovat sinusový rytmus, nejčastěji  se využívá farmakologická </a:t>
            </a:r>
            <a:r>
              <a:rPr lang="cs-CZ" altLang="cs-CZ" dirty="0" err="1"/>
              <a:t>kardioverze</a:t>
            </a:r>
            <a:r>
              <a:rPr lang="cs-CZ" altLang="cs-CZ" dirty="0"/>
              <a:t> </a:t>
            </a:r>
            <a:r>
              <a:rPr lang="cs-CZ" altLang="cs-CZ" dirty="0" err="1"/>
              <a:t>antiarytmiky</a:t>
            </a:r>
            <a:r>
              <a:rPr lang="cs-CZ" altLang="cs-CZ" dirty="0"/>
              <a:t> (</a:t>
            </a:r>
            <a:r>
              <a:rPr lang="cs-CZ" altLang="cs-CZ" dirty="0" err="1"/>
              <a:t>rytmonorm</a:t>
            </a:r>
            <a:r>
              <a:rPr lang="cs-CZ" altLang="cs-CZ" dirty="0"/>
              <a:t>, </a:t>
            </a:r>
            <a:r>
              <a:rPr lang="cs-CZ" altLang="cs-CZ" dirty="0" err="1"/>
              <a:t>sedacoron</a:t>
            </a:r>
            <a:r>
              <a:rPr lang="cs-CZ" altLang="cs-CZ" dirty="0"/>
              <a:t>) či betablokátory (</a:t>
            </a:r>
            <a:r>
              <a:rPr lang="cs-CZ" altLang="cs-CZ" dirty="0" err="1"/>
              <a:t>betaloc</a:t>
            </a:r>
            <a:r>
              <a:rPr lang="cs-CZ" altLang="cs-CZ" dirty="0"/>
              <a:t>, </a:t>
            </a:r>
            <a:r>
              <a:rPr lang="cs-CZ" altLang="cs-CZ" dirty="0" err="1"/>
              <a:t>isoptin</a:t>
            </a:r>
            <a:r>
              <a:rPr lang="cs-CZ" altLang="cs-CZ" dirty="0"/>
              <a:t>)</a:t>
            </a:r>
          </a:p>
          <a:p>
            <a:pPr algn="just" eaLnBrk="1" hangingPunct="1"/>
            <a:endParaRPr lang="cs-CZ" altLang="cs-CZ" dirty="0"/>
          </a:p>
          <a:p>
            <a:pPr algn="just"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7F70A18E-CE7D-B27D-6D8C-8D1F16B294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Kardiovaskulární komplikace 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9A82E693-C78C-BCC8-D7AF-AD173A87E1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63600" y="1988840"/>
            <a:ext cx="7812856" cy="403096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altLang="cs-CZ" sz="2000" b="1" dirty="0"/>
              <a:t>Plicní embolie</a:t>
            </a:r>
            <a:r>
              <a:rPr lang="cs-CZ" altLang="cs-CZ" sz="2000" dirty="0"/>
              <a:t>, obstrukce různě velké části plicního arteriálního řečiště krevní sraženinou vytvořenou v žilním systému nebo v srdci, obyčejně následek žilní trombózy</a:t>
            </a:r>
          </a:p>
          <a:p>
            <a:pPr algn="just" eaLnBrk="1" hangingPunct="1">
              <a:lnSpc>
                <a:spcPct val="90000"/>
              </a:lnSpc>
            </a:pPr>
            <a:endParaRPr lang="cs-CZ" altLang="cs-CZ" sz="2000" dirty="0"/>
          </a:p>
          <a:p>
            <a:pPr marL="342900" indent="-342900" algn="just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cs-CZ" altLang="cs-CZ" sz="2000" dirty="0"/>
              <a:t>Základní příznaky souvisí s velikostí plicní embolie i s velikostí plicní resekce, jedná   se o náhle vzniklou klidovou dušnost s centrální cyanózou, tlakem na hrudi a kašlem, tachykardii a tachypnoe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3524D29F-91BE-E17B-1BEE-9706AF83F2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Kardiovaskulární komplikace </a:t>
            </a:r>
          </a:p>
        </p:txBody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45E2C623-39EC-398E-674E-895CC0D4785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95536" y="2205038"/>
            <a:ext cx="8064895" cy="3530600"/>
          </a:xfrm>
        </p:spPr>
        <p:txBody>
          <a:bodyPr rtlCol="0">
            <a:normAutofit lnSpcReduction="10000"/>
          </a:bodyPr>
          <a:lstStyle/>
          <a:p>
            <a:pPr marL="342900" indent="-342900"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Základní diagnostika - skiagram hrudníku, EKG, echokardiografie, plicní angiografie nebo CT plic, vyšetření krevních plynů a koagulačních parametrů (pokles fibrinogenu  a nárůst D-dimerů)</a:t>
            </a:r>
          </a:p>
          <a:p>
            <a:pPr marL="342900" indent="-342900"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Léčba – antitrombotická</a:t>
            </a:r>
          </a:p>
          <a:p>
            <a:pPr algn="just"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cs-CZ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342900" indent="-342900"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farmakologická (systémová trombolýza – tkáňový aktivátor 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plasminogenu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  <a:p>
            <a:pPr marL="342900" indent="-342900"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katetrizační </a:t>
            </a:r>
          </a:p>
          <a:p>
            <a:pPr marL="342900" indent="-342900"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chirurgická (</a:t>
            </a:r>
            <a:r>
              <a:rPr lang="cs-CZ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trombektomie</a:t>
            </a:r>
            <a:r>
              <a:rPr 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)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82F3BA16-AB2A-15B2-FD09-1BF59F79F2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65970" y="927098"/>
            <a:ext cx="7666470" cy="709865"/>
          </a:xfrm>
        </p:spPr>
        <p:txBody>
          <a:bodyPr/>
          <a:lstStyle/>
          <a:p>
            <a:pPr eaLnBrk="1" hangingPunct="1"/>
            <a:r>
              <a:rPr lang="cs-CZ" altLang="cs-CZ" dirty="0"/>
              <a:t>Perioperační a pooperační </a:t>
            </a:r>
            <a:r>
              <a:rPr lang="cs-CZ" altLang="cs-CZ" dirty="0" err="1"/>
              <a:t>kvácení</a:t>
            </a:r>
            <a:endParaRPr lang="cs-CZ" altLang="cs-CZ" dirty="0"/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07EE76A8-0407-66FB-7566-8F56AD398FC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63600" y="1916832"/>
            <a:ext cx="7812856" cy="4102968"/>
          </a:xfrm>
        </p:spPr>
        <p:txBody>
          <a:bodyPr rtlCol="0">
            <a:normAutofit/>
          </a:bodyPr>
          <a:lstStyle/>
          <a:p>
            <a:pPr marL="342900" indent="-342900"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Komplikace technická, komplikace způsobená koagulopatií (antiagregační a antikoagulační léčba před operací) či nedostatečnou perioperační hemostázou (selhání cévního stapleru) nebo komplikací neoadjuvantní terapie </a:t>
            </a:r>
          </a:p>
          <a:p>
            <a:pPr marL="342900" indent="-342900"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Pooperační krvácení se léčí dle rozsahu krvácení a jeho zdroje</a:t>
            </a:r>
          </a:p>
          <a:p>
            <a:pPr marL="342900" indent="-342900" algn="just" eaLnBrk="1" fontAlgn="auto" hangingPunct="1">
              <a:spcAft>
                <a:spcPts val="0"/>
              </a:spcAft>
              <a:buFont typeface="Wingdings" pitchFamily="2" charset="2"/>
              <a:buChar char="ü"/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Z hlediska indikace k reoperaci je odpad do hrudního drénu větší než 200 ml v průběhu následujících tří hodin při normálních koagulačních parametrech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AE631044-200A-E317-E3F5-ED7B6A9E77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Kouření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8DCACB4B-1ABE-297C-13B8-2A8034E15C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63600" y="1636963"/>
            <a:ext cx="7092950" cy="4382837"/>
          </a:xfrm>
        </p:spPr>
        <p:txBody>
          <a:bodyPr rtlCol="0">
            <a:noAutofit/>
          </a:bodyPr>
          <a:lstStyle/>
          <a:p>
            <a:pPr marL="342900" indent="-342900" algn="just" eaLnBrk="1" fontAlgn="auto" hangingPunct="1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Výskyt pooperačních komplikací u kuřáků se v porovnání s nekuřáky zvyšuje šestinásobně</a:t>
            </a:r>
          </a:p>
          <a:p>
            <a:pPr marL="342900" indent="-342900" algn="just" eaLnBrk="1" fontAlgn="auto" hangingPunct="1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Jedná se zejména o atelektázu, bronchospazmus                                       a prolongovanou plicní ventilaci </a:t>
            </a:r>
          </a:p>
          <a:p>
            <a:pPr marL="342900" indent="-342900" algn="just" eaLnBrk="1" fontAlgn="auto" hangingPunct="1">
              <a:lnSpc>
                <a:spcPct val="120000"/>
              </a:lnSpc>
              <a:spcAft>
                <a:spcPts val="0"/>
              </a:spcAft>
              <a:buFont typeface="Wingdings" panose="05000000000000000000" pitchFamily="2" charset="2"/>
              <a:buChar char="ü"/>
              <a:defRPr/>
            </a:pPr>
            <a:r>
              <a:rPr lang="cs-CZ" altLang="cs-CZ" dirty="0">
                <a:solidFill>
                  <a:schemeClr val="tx1">
                    <a:lumMod val="75000"/>
                    <a:lumOff val="25000"/>
                  </a:schemeClr>
                </a:solidFill>
              </a:rPr>
              <a:t>K poklesu rizika plicních komplikací dochází cca po                  4 – 8 týdnech od přerušení kouření, ale pozor!!! přerušení kouření těsně před plicní resekcí může zvýšit riziko plicních komplikací na sedminásobek, přechodně dochází k paradoxně zvýšené produkci hlenu nebo k nedostatku nikotinu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FCA381D8-3748-412A-B391-13A47A42E3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Seznam použité literatury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12A62B3D-4E7E-114C-2F41-624E2D3B197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63600" y="1916832"/>
            <a:ext cx="6732588" cy="4102968"/>
          </a:xfrm>
        </p:spPr>
        <p:txBody>
          <a:bodyPr/>
          <a:lstStyle/>
          <a:p>
            <a:pPr algn="just" eaLnBrk="1" hangingPunct="1"/>
            <a:r>
              <a:rPr lang="cs-CZ" altLang="cs-CZ" sz="1600" dirty="0"/>
              <a:t>ADAM, Z. a kolektiv. Speciální onkologie. Příznaky, diagnostika a léčba maligních chorob. </a:t>
            </a:r>
            <a:r>
              <a:rPr lang="cs-CZ" altLang="cs-CZ" sz="1600" dirty="0" err="1"/>
              <a:t>Praha:Galén</a:t>
            </a:r>
            <a:r>
              <a:rPr lang="cs-CZ" altLang="cs-CZ" sz="1600" dirty="0"/>
              <a:t>, 2010. 417 s. , ISBN 978-80-7262-648-9</a:t>
            </a:r>
          </a:p>
          <a:p>
            <a:pPr algn="just" eaLnBrk="1" hangingPunct="1"/>
            <a:r>
              <a:rPr lang="cs-CZ" altLang="cs-CZ" sz="1600" dirty="0"/>
              <a:t>KAPOUNOVÁ, G. </a:t>
            </a:r>
            <a:r>
              <a:rPr lang="cs-CZ" altLang="cs-CZ" sz="1600" i="1" dirty="0"/>
              <a:t>Ošetřovatelství v intenzivní péči. </a:t>
            </a:r>
            <a:r>
              <a:rPr lang="cs-CZ" altLang="cs-CZ" sz="1600" dirty="0"/>
              <a:t>Praha: Grada </a:t>
            </a:r>
            <a:r>
              <a:rPr lang="cs-CZ" altLang="cs-CZ" sz="1600" dirty="0" err="1"/>
              <a:t>Publishing</a:t>
            </a:r>
            <a:r>
              <a:rPr lang="cs-CZ" altLang="cs-CZ" sz="1600" dirty="0"/>
              <a:t>, 2007. 352 s. , ISBN 978-80-247-1830-9.</a:t>
            </a:r>
          </a:p>
          <a:p>
            <a:pPr algn="just" eaLnBrk="1" hangingPunct="1"/>
            <a:r>
              <a:rPr lang="cs-CZ" altLang="cs-CZ" sz="1600" dirty="0"/>
              <a:t>STOLZ, A. , PAFKO, P. a kolektiv. Komplikace v plicní chirurgii. Praha: Grada </a:t>
            </a:r>
            <a:r>
              <a:rPr lang="cs-CZ" altLang="cs-CZ" sz="1600" dirty="0" err="1"/>
              <a:t>Publishing</a:t>
            </a:r>
            <a:r>
              <a:rPr lang="cs-CZ" altLang="cs-CZ" sz="1600" dirty="0"/>
              <a:t>, 2010, 240 s. , ISBN 978-80-247-3586-3. 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3">
            <a:extLst>
              <a:ext uri="{FF2B5EF4-FFF2-40B4-BE49-F238E27FC236}">
                <a16:creationId xmlns:a16="http://schemas.microsoft.com/office/drawing/2014/main" id="{C74AFAFF-AA15-F55B-9D6B-32FB58805947}"/>
              </a:ext>
            </a:extLst>
          </p:cNvPr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395288" y="1412875"/>
            <a:ext cx="8521700" cy="1171575"/>
          </a:xfrm>
        </p:spPr>
        <p:txBody>
          <a:bodyPr/>
          <a:lstStyle/>
          <a:p>
            <a:pPr algn="ctr" eaLnBrk="1" hangingPunct="1"/>
            <a:r>
              <a:rPr lang="cs-CZ" altLang="cs-CZ"/>
              <a:t>DĚKUJI ZA POZORNOST </a:t>
            </a:r>
          </a:p>
        </p:txBody>
      </p:sp>
      <p:pic>
        <p:nvPicPr>
          <p:cNvPr id="4" name="Zástupný obsah 1">
            <a:extLst>
              <a:ext uri="{FF2B5EF4-FFF2-40B4-BE49-F238E27FC236}">
                <a16:creationId xmlns:a16="http://schemas.microsoft.com/office/drawing/2014/main" id="{65E63BBE-144A-DF5A-8986-53CB7DA9CE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/>
          <a:srcRect t="31511" b="31511"/>
          <a:stretch>
            <a:fillRect/>
          </a:stretch>
        </p:blipFill>
        <p:spPr>
          <a:xfrm>
            <a:off x="1445136" y="2132856"/>
            <a:ext cx="6422004" cy="34290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01235124-7134-6FA3-44CC-BDAD94254F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Výživa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36996627-AF2D-8803-72FB-873EA44CA08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63600" y="1700808"/>
            <a:ext cx="7308850" cy="4318992"/>
          </a:xfrm>
        </p:spPr>
        <p:txBody>
          <a:bodyPr/>
          <a:lstStyle/>
          <a:p>
            <a:pPr marL="342900" indent="-342900" algn="just" eaLnBrk="1" hangingPunct="1">
              <a:buFont typeface="Wingdings" pitchFamily="2" charset="2"/>
              <a:buChar char="ü"/>
            </a:pPr>
            <a:r>
              <a:rPr lang="cs-CZ" altLang="cs-CZ" dirty="0"/>
              <a:t>Negativní roli zde sehrává zejména  pokles tělesné hmotnosti  o více než 10 kg  a hodnota hladiny albuminu  pod 35 g/l</a:t>
            </a:r>
          </a:p>
          <a:p>
            <a:pPr algn="just" eaLnBrk="1" hangingPunct="1"/>
            <a:endParaRPr lang="cs-CZ" altLang="cs-CZ" dirty="0"/>
          </a:p>
          <a:p>
            <a:pPr marL="342900" indent="-342900" algn="just" eaLnBrk="1" hangingPunct="1">
              <a:buFont typeface="Wingdings" pitchFamily="2" charset="2"/>
              <a:buChar char="ü"/>
            </a:pPr>
            <a:r>
              <a:rPr lang="cs-CZ" altLang="cs-CZ" dirty="0"/>
              <a:t>Malnutrice vede k poruše hojení tkání, k narušení imunologických procesů po operaci, ke snížení síly dechových svalů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C692465F-F1CD-06F8-0F51-9D1A539557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Věk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1A0D9CDD-5701-9C2C-0950-51B3FB4B312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63600" y="1772816"/>
            <a:ext cx="6804025" cy="4246984"/>
          </a:xfrm>
        </p:spPr>
        <p:txBody>
          <a:bodyPr/>
          <a:lstStyle/>
          <a:p>
            <a:pPr algn="just" eaLnBrk="1" hangingPunct="1"/>
            <a:r>
              <a:rPr lang="cs-CZ" altLang="cs-CZ" dirty="0"/>
              <a:t>Riziko pooperačních komplikací souvisí s přítomností přidružených nemocí a s aktuálním biologickým stavem pacienta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CDD775E8-60AA-A19A-A9EF-160414F23A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Neoadjuvantní terapie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364110C6-079F-3A85-E69C-AA930FE27E51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cs-CZ" altLang="cs-CZ"/>
              <a:t>Zlepšuje operabilitu tumoru, může ale narušit alveolokapilární membránu</a:t>
            </a:r>
          </a:p>
          <a:p>
            <a:pPr algn="just" eaLnBrk="1" hangingPunct="1"/>
            <a:endParaRPr lang="cs-CZ" altLang="cs-CZ"/>
          </a:p>
          <a:p>
            <a:pPr algn="just" eaLnBrk="1" hangingPunct="1"/>
            <a:r>
              <a:rPr lang="cs-CZ" altLang="cs-CZ"/>
              <a:t>V rámci předoperačního vyšetření doporučuje provedení DLCO testu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8D8DA976-EBDC-01CC-B52E-768540E951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65188" y="927100"/>
            <a:ext cx="6875462" cy="709613"/>
          </a:xfrm>
        </p:spPr>
        <p:txBody>
          <a:bodyPr/>
          <a:lstStyle/>
          <a:p>
            <a:pPr eaLnBrk="1" hangingPunct="1"/>
            <a:r>
              <a:rPr lang="cs-CZ" altLang="cs-CZ"/>
              <a:t>Vliv počtu operací na morbiditu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5745D564-9246-9243-9147-493C3D917F8A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cs-CZ" altLang="cs-CZ"/>
              <a:t>Vliv zručnosti a zkušenosti na výskyt pooperačních komplikací je studiemi jednoznačně prokázaný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C4C16F39-D1CA-EF3A-7F6C-D7895D983F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Kardiovaskulární zdatnost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FC1BFAB4-C3C8-AF1C-D0E6-5BE889FAF495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cs-CZ" altLang="cs-CZ"/>
              <a:t>U pacientů s kardiovaskulárním onemocněním je předoperační spiroergometrie indikovaná společně s echokardiografií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PPT_DBNAME" val="Komplikace hrudních operací[20190410074752346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TITLE_AUTOSET" val="0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med-prezentace-16-9-cz-v11.potx" id="{AF0F71E7-5DF4-4053-86E5-72B8973D7F64}" vid="{53024889-B6B7-4D78-8AB9-6C3BF509ADE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muni-med-prezentace-16-9-cz-v11</Template>
  <TotalTime>312</TotalTime>
  <Words>1726</Words>
  <Application>Microsoft Office PowerPoint</Application>
  <PresentationFormat>Předvádění na obrazovce (4:3)</PresentationFormat>
  <Paragraphs>180</Paragraphs>
  <Slides>41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6" baseType="lpstr">
      <vt:lpstr>Arial</vt:lpstr>
      <vt:lpstr>Tahoma</vt:lpstr>
      <vt:lpstr>Wingdings</vt:lpstr>
      <vt:lpstr>Wingdings 3</vt:lpstr>
      <vt:lpstr>Prezentace_MU_CZ</vt:lpstr>
      <vt:lpstr>Prezentace aplikace PowerPoint</vt:lpstr>
      <vt:lpstr>KOMPLIKACE HRUDNÍCH OPERACÍ</vt:lpstr>
      <vt:lpstr>Rizikové faktory</vt:lpstr>
      <vt:lpstr>Kouření</vt:lpstr>
      <vt:lpstr>Výživa</vt:lpstr>
      <vt:lpstr>Věk</vt:lpstr>
      <vt:lpstr>Neoadjuvantní terapie</vt:lpstr>
      <vt:lpstr>Vliv počtu operací na morbiditu</vt:lpstr>
      <vt:lpstr>Kardiovaskulární zdatnost</vt:lpstr>
      <vt:lpstr>Základní pooperační komplikace </vt:lpstr>
      <vt:lpstr>Pneumonie </vt:lpstr>
      <vt:lpstr>Pneumonie</vt:lpstr>
      <vt:lpstr>Pneumonie</vt:lpstr>
      <vt:lpstr>Akutní trauma plic </vt:lpstr>
      <vt:lpstr>Akutní trauma plic </vt:lpstr>
      <vt:lpstr>Akutní trauma plic </vt:lpstr>
      <vt:lpstr>Akutní trauma plic </vt:lpstr>
      <vt:lpstr>Chylotorax </vt:lpstr>
      <vt:lpstr>Chylotorax </vt:lpstr>
      <vt:lpstr>Chylotorax </vt:lpstr>
      <vt:lpstr>Chylotorax </vt:lpstr>
      <vt:lpstr>Chylotorax </vt:lpstr>
      <vt:lpstr>Chylotorax </vt:lpstr>
      <vt:lpstr>Prolongovaný únik vzduchu </vt:lpstr>
      <vt:lpstr>Prolongovaný únik vzduchu </vt:lpstr>
      <vt:lpstr>Atelektáza </vt:lpstr>
      <vt:lpstr>Atelektáza </vt:lpstr>
      <vt:lpstr>Bronchiální dehiscence</vt:lpstr>
      <vt:lpstr>Bronchiální stenóza </vt:lpstr>
      <vt:lpstr>Bronchiální stenóza </vt:lpstr>
      <vt:lpstr>Empyém </vt:lpstr>
      <vt:lpstr>Empyém </vt:lpstr>
      <vt:lpstr>Postpneumonektomický syndrom</vt:lpstr>
      <vt:lpstr>Kardiovaskulární komplikace </vt:lpstr>
      <vt:lpstr>Kardiovaskulární komplikace </vt:lpstr>
      <vt:lpstr>Kardiovaskulární komplikace </vt:lpstr>
      <vt:lpstr>Kardiovaskulární komplikace </vt:lpstr>
      <vt:lpstr>Kardiovaskulární komplikace </vt:lpstr>
      <vt:lpstr>Perioperační a pooperační kvácení</vt:lpstr>
      <vt:lpstr>Seznam použité literatury</vt:lpstr>
      <vt:lpstr>DĚKUJI ZA POZORNOST </vt:lpstr>
    </vt:vector>
  </TitlesOfParts>
  <Company>Ježovi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Komplikace hrudních operací</dc:title>
  <dc:creator>Mirci Ježovi</dc:creator>
  <cp:lastModifiedBy>Macková Denisa Mgr. Ph.D.</cp:lastModifiedBy>
  <cp:revision>38</cp:revision>
  <dcterms:created xsi:type="dcterms:W3CDTF">2012-04-12T19:22:33Z</dcterms:created>
  <dcterms:modified xsi:type="dcterms:W3CDTF">2024-04-09T17:23:28Z</dcterms:modified>
</cp:coreProperties>
</file>