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6" r:id="rId2"/>
    <p:sldId id="344" r:id="rId3"/>
    <p:sldId id="529" r:id="rId4"/>
    <p:sldId id="476" r:id="rId5"/>
    <p:sldId id="477" r:id="rId6"/>
    <p:sldId id="475" r:id="rId7"/>
    <p:sldId id="479" r:id="rId8"/>
    <p:sldId id="503" r:id="rId9"/>
    <p:sldId id="481" r:id="rId10"/>
    <p:sldId id="482" r:id="rId11"/>
    <p:sldId id="530" r:id="rId12"/>
    <p:sldId id="472" r:id="rId13"/>
    <p:sldId id="436" r:id="rId14"/>
    <p:sldId id="471" r:id="rId15"/>
    <p:sldId id="541" r:id="rId16"/>
    <p:sldId id="531" r:id="rId17"/>
    <p:sldId id="542" r:id="rId18"/>
    <p:sldId id="543" r:id="rId19"/>
    <p:sldId id="544" r:id="rId20"/>
    <p:sldId id="487" r:id="rId21"/>
    <p:sldId id="504" r:id="rId22"/>
    <p:sldId id="540" r:id="rId23"/>
    <p:sldId id="510" r:id="rId24"/>
    <p:sldId id="532" r:id="rId25"/>
    <p:sldId id="505" r:id="rId26"/>
    <p:sldId id="501" r:id="rId27"/>
    <p:sldId id="507" r:id="rId28"/>
    <p:sldId id="517" r:id="rId29"/>
    <p:sldId id="511" r:id="rId30"/>
    <p:sldId id="508" r:id="rId31"/>
    <p:sldId id="506" r:id="rId32"/>
    <p:sldId id="488" r:id="rId33"/>
    <p:sldId id="518" r:id="rId34"/>
    <p:sldId id="514" r:id="rId35"/>
    <p:sldId id="509" r:id="rId36"/>
    <p:sldId id="519" r:id="rId37"/>
    <p:sldId id="513" r:id="rId38"/>
    <p:sldId id="515" r:id="rId39"/>
    <p:sldId id="512" r:id="rId40"/>
    <p:sldId id="528" r:id="rId41"/>
    <p:sldId id="490" r:id="rId42"/>
    <p:sldId id="491" r:id="rId43"/>
    <p:sldId id="516" r:id="rId44"/>
    <p:sldId id="526" r:id="rId45"/>
    <p:sldId id="520" r:id="rId46"/>
    <p:sldId id="533" r:id="rId47"/>
    <p:sldId id="535" r:id="rId48"/>
    <p:sldId id="538" r:id="rId49"/>
    <p:sldId id="521" r:id="rId50"/>
    <p:sldId id="539" r:id="rId51"/>
    <p:sldId id="527" r:id="rId52"/>
    <p:sldId id="438" r:id="rId53"/>
    <p:sldId id="493" r:id="rId54"/>
    <p:sldId id="494" r:id="rId55"/>
    <p:sldId id="537" r:id="rId56"/>
    <p:sldId id="496" r:id="rId57"/>
    <p:sldId id="495" r:id="rId58"/>
    <p:sldId id="534" r:id="rId59"/>
    <p:sldId id="522" r:id="rId60"/>
    <p:sldId id="536" r:id="rId61"/>
    <p:sldId id="502" r:id="rId62"/>
    <p:sldId id="276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266"/>
    <a:srgbClr val="039D33"/>
    <a:srgbClr val="0E9D03"/>
    <a:srgbClr val="DE99F9"/>
    <a:srgbClr val="6FFD9E"/>
    <a:srgbClr val="FFE6C5"/>
    <a:srgbClr val="7CFD35"/>
    <a:srgbClr val="4BD7F3"/>
    <a:srgbClr val="B59D0B"/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7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9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010A5-E47F-4D42-A94C-C432020322A8}" type="datetimeFigureOut">
              <a:rPr lang="cs-CZ" smtClean="0"/>
              <a:t>10. 3. 2021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05989-A11D-4606-8AB6-BC75CD6C9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8765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1260F-50D5-4BDC-93F5-FDD9BD00E356}" type="datetimeFigureOut">
              <a:rPr lang="cs-CZ" smtClean="0"/>
              <a:t>10. 3. 2021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E6D7F-4A7B-418F-B10E-7CA1DB204B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816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515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9144000" cy="1929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356991"/>
            <a:ext cx="7776864" cy="15641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8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2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9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B0E93-DB2F-4C02-A90D-6388694DB3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8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6"/>
          <a:stretch/>
        </p:blipFill>
        <p:spPr>
          <a:xfrm rot="120000">
            <a:off x="-7554" y="836736"/>
            <a:ext cx="9152894" cy="82318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8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5682" y="548680"/>
            <a:ext cx="7362742" cy="4032448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Výživa operovaného pacienta</a:t>
            </a:r>
            <a:b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Předoperační nutriční příprava</a:t>
            </a:r>
            <a:b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Nutriční podpora po operaci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Výživa v intenzívní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péči, magisterské studium 5.r.</a:t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8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8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Miroslav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Tomíška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Interní hematologická a onkologická klinika</a:t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LF MU a FN Brno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684078"/>
            <a:ext cx="2881189" cy="98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1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99889" y="44624"/>
            <a:ext cx="7648575" cy="129614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1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Předoperační nutriční faktory, </a:t>
            </a:r>
            <a:br>
              <a:rPr lang="cs-CZ" sz="31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které by mohly predikovat zvýšený výskyt komplikací po operaci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916832"/>
            <a:ext cx="7776864" cy="4248472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Ztráta hmotnosti před operací</a:t>
            </a:r>
          </a:p>
          <a:p>
            <a:pPr marL="620713" lvl="1" indent="-258763">
              <a:spcBef>
                <a:spcPct val="0"/>
              </a:spcBef>
              <a:buClrTx/>
              <a:buSzPct val="6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úbytek svalové hmoty, deficit bílkovin</a:t>
            </a: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Nízká hodnota BMI </a:t>
            </a:r>
          </a:p>
          <a:p>
            <a:pPr marL="620713" lvl="1" indent="-258763">
              <a:spcBef>
                <a:spcPct val="0"/>
              </a:spcBef>
              <a:buClrTx/>
              <a:buSzPct val="6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snížené </a:t>
            </a:r>
            <a:r>
              <a:rPr lang="cs-CZ" sz="2400" dirty="0" smtClean="0">
                <a:latin typeface="Arial" charset="0"/>
              </a:rPr>
              <a:t>rezervy energie a bílkovin</a:t>
            </a:r>
            <a:endParaRPr lang="cs-CZ" sz="2400" dirty="0">
              <a:latin typeface="Arial" charset="0"/>
            </a:endParaRP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Nedostatečný příjem stravy</a:t>
            </a:r>
          </a:p>
          <a:p>
            <a:pPr marL="620713" lvl="1" indent="-258763">
              <a:spcBef>
                <a:spcPct val="0"/>
              </a:spcBef>
              <a:buClrTx/>
              <a:buSzPct val="6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deficit některých živin</a:t>
            </a: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err="1">
                <a:latin typeface="Arial" charset="0"/>
              </a:rPr>
              <a:t>Sarkopenie</a:t>
            </a:r>
            <a:r>
              <a:rPr lang="cs-CZ" sz="2800" b="1" dirty="0">
                <a:latin typeface="Arial" charset="0"/>
              </a:rPr>
              <a:t> před </a:t>
            </a:r>
            <a:r>
              <a:rPr lang="cs-CZ" sz="2800" b="1" dirty="0" smtClean="0">
                <a:latin typeface="Arial" charset="0"/>
              </a:rPr>
              <a:t>operací</a:t>
            </a: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Špatný funkční/výkonnostní stav</a:t>
            </a:r>
            <a:endParaRPr lang="cs-CZ" sz="2800" b="1" dirty="0">
              <a:latin typeface="Arial" charset="0"/>
            </a:endParaRP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Snížená </a:t>
            </a:r>
            <a:r>
              <a:rPr lang="cs-CZ" sz="2800" b="1" dirty="0">
                <a:latin typeface="Arial" charset="0"/>
              </a:rPr>
              <a:t>hladina albuminu před operací</a:t>
            </a:r>
          </a:p>
          <a:p>
            <a:pPr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endParaRPr lang="cs-CZ" sz="28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8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7648575" cy="93610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Posuzování malnutrice před operací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běžné praxi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628800"/>
            <a:ext cx="8424936" cy="4896544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Není zatím prováděno systematicky</a:t>
            </a: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ačkoliv by nutriční příprava byla dobře proveditelná</a:t>
            </a:r>
          </a:p>
          <a:p>
            <a:pPr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Není jasné, které parametry jsou nejdůležitější</a:t>
            </a:r>
            <a:endParaRPr lang="cs-CZ" sz="2800" b="1" dirty="0">
              <a:latin typeface="Arial" charset="0"/>
            </a:endParaRP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většina prací:  ztráta hmotnosti a albumin v séru</a:t>
            </a: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ani jeden z těchto faktorů však není spolehlivý</a:t>
            </a: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albumin má velmi nízkou senzitivitu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err="1">
                <a:latin typeface="Arial" charset="0"/>
              </a:rPr>
              <a:t>Sarkopenie</a:t>
            </a:r>
            <a:r>
              <a:rPr lang="cs-CZ" sz="2800" b="1" dirty="0">
                <a:latin typeface="Arial" charset="0"/>
              </a:rPr>
              <a:t> není snadno měřitelná</a:t>
            </a: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>
                <a:latin typeface="Arial" charset="0"/>
              </a:rPr>
              <a:t>samotná snížená svalová hmota neznamená vždy zvýšené riziko komplikací</a:t>
            </a:r>
          </a:p>
          <a:p>
            <a:pPr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Komplexní hodnocení nutričního stavu/rizika</a:t>
            </a:r>
          </a:p>
          <a:p>
            <a:pPr marL="534988" lvl="1" indent="-173038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>
                <a:latin typeface="Arial" charset="0"/>
              </a:rPr>
              <a:t>nutriční </a:t>
            </a:r>
            <a:r>
              <a:rPr lang="cs-CZ" sz="2400" dirty="0" err="1">
                <a:latin typeface="Arial" charset="0"/>
              </a:rPr>
              <a:t>screening</a:t>
            </a:r>
            <a:r>
              <a:rPr lang="cs-CZ" sz="2400" dirty="0">
                <a:latin typeface="Arial" charset="0"/>
              </a:rPr>
              <a:t> před velkou plánovanou operací </a:t>
            </a:r>
          </a:p>
        </p:txBody>
      </p:sp>
    </p:spTree>
    <p:extLst>
      <p:ext uri="{BB962C8B-B14F-4D97-AF65-F5344CB8AC3E}">
        <p14:creationId xmlns:p14="http://schemas.microsoft.com/office/powerpoint/2010/main" val="427222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-27384"/>
            <a:ext cx="8137525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Nutriční rizikový index, NRI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 plánovanou operací není optimální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140620"/>
              </p:ext>
            </p:extLst>
          </p:nvPr>
        </p:nvGraphicFramePr>
        <p:xfrm>
          <a:off x="179512" y="2711157"/>
          <a:ext cx="8784978" cy="3958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1"/>
                <a:gridCol w="1800200"/>
                <a:gridCol w="1728192"/>
                <a:gridCol w="1800200"/>
                <a:gridCol w="1656185"/>
              </a:tblGrid>
              <a:tr h="108905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2000" b="1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Albumin</a:t>
                      </a:r>
                    </a:p>
                    <a:p>
                      <a:pPr marL="0" algn="ctr" defTabSz="914400" rtl="0" eaLnBrk="1" latinLnBrk="0" hangingPunct="1"/>
                      <a:r>
                        <a:rPr lang="cs-CZ" sz="2000" b="0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Původní</a:t>
                      </a:r>
                    </a:p>
                    <a:p>
                      <a:pPr algn="ctr"/>
                      <a:r>
                        <a:rPr lang="cs-CZ" sz="2000" b="1" i="0" dirty="0" smtClean="0"/>
                        <a:t>hmotnost</a:t>
                      </a:r>
                    </a:p>
                    <a:p>
                      <a:pPr algn="ctr"/>
                      <a:r>
                        <a:rPr lang="cs-CZ" sz="2000" b="0" i="1" dirty="0" smtClean="0"/>
                        <a:t>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1" i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i="0" dirty="0" smtClean="0"/>
                        <a:t>Zhubnutí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1" dirty="0" smtClean="0"/>
                        <a:t>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ABW/UBW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NRI</a:t>
                      </a:r>
                    </a:p>
                  </a:txBody>
                  <a:tcPr anchor="ctr"/>
                </a:tc>
              </a:tr>
              <a:tr h="573829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40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1,0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102</a:t>
                      </a:r>
                    </a:p>
                  </a:txBody>
                  <a:tcPr anchor="ctr"/>
                </a:tc>
              </a:tr>
              <a:tr h="573829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40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0,9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98</a:t>
                      </a:r>
                    </a:p>
                  </a:txBody>
                  <a:tcPr anchor="ctr"/>
                </a:tc>
              </a:tr>
              <a:tr h="573829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35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1,0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94,5</a:t>
                      </a:r>
                    </a:p>
                  </a:txBody>
                  <a:tcPr anchor="ctr"/>
                </a:tc>
              </a:tr>
              <a:tr h="573829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38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0,8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90,5</a:t>
                      </a:r>
                    </a:p>
                  </a:txBody>
                  <a:tcPr anchor="ctr"/>
                </a:tc>
              </a:tr>
              <a:tr h="573829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30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0,9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83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222193" y="1493272"/>
            <a:ext cx="8712968" cy="1008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>
                <a:srgbClr val="002060"/>
              </a:buClr>
              <a:buSzPct val="50000"/>
            </a:pPr>
            <a:r>
              <a:rPr lang="cs-CZ" sz="2400" b="1" dirty="0">
                <a:solidFill>
                  <a:schemeClr val="tx1"/>
                </a:solidFill>
                <a:latin typeface="Arial" charset="0"/>
              </a:rPr>
              <a:t>NRI = (1,5 x alb) + (42 x ABW/UBW</a:t>
            </a:r>
            <a:r>
              <a:rPr lang="cs-CZ" sz="2400" b="1" dirty="0" smtClean="0">
                <a:solidFill>
                  <a:schemeClr val="tx1"/>
                </a:solidFill>
                <a:latin typeface="Arial" charset="0"/>
              </a:rPr>
              <a:t>)</a:t>
            </a:r>
          </a:p>
          <a:p>
            <a:pPr algn="ctr">
              <a:spcBef>
                <a:spcPts val="1200"/>
              </a:spcBef>
              <a:buClr>
                <a:srgbClr val="002060"/>
              </a:buClr>
              <a:buSzPct val="50000"/>
            </a:pPr>
            <a:r>
              <a:rPr lang="cs-CZ" sz="2000" i="1" dirty="0" smtClean="0">
                <a:solidFill>
                  <a:schemeClr val="tx1"/>
                </a:solidFill>
                <a:latin typeface="Arial" charset="0"/>
              </a:rPr>
              <a:t>norma &gt; 100,  střední riziko 97,5-83,5,  vysoké riziko &lt; 83,5</a:t>
            </a:r>
            <a:endParaRPr lang="cs-CZ" sz="2000" i="1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8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88640"/>
            <a:ext cx="7704856" cy="86409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Proč </a:t>
            </a:r>
            <a:r>
              <a:rPr lang="cs-CZ" sz="31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není 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NRI dobrým nástrojem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pro nutriční </a:t>
            </a:r>
            <a:r>
              <a:rPr lang="cs-CZ" sz="27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screening</a:t>
            </a: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před plánovanou operací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6792"/>
            <a:ext cx="8352159" cy="4752528"/>
          </a:xfrm>
        </p:spPr>
        <p:txBody>
          <a:bodyPr>
            <a:normAutofit/>
          </a:bodyPr>
          <a:lstStyle/>
          <a:p>
            <a:pPr marL="314325" indent="-352425"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Ztráta hmotnosti hraje v NRI příliš malou roli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úbytek 10 % snižuje NRI jen o 4,2 jednotky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doba hubnutí v NRI nehraje roli</a:t>
            </a:r>
          </a:p>
          <a:p>
            <a:pPr marL="314325" indent="-3524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Hladina albuminu hraje příliš velkou roli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pokles o pouhé 3 g/l snižuje NRI o 4,5 jednotky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velmi málo nemocných má před plánovanou operací nízké hladiny albuminu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albumin klesá při jakémkoliv nárůstu CRP při stresu nezávisle na stavu výživy (a výživou se ani neovlivní)</a:t>
            </a: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Nedostatečný příjem stravy není zahrnut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ačkoliv právě ten by se dal nutriční přípravou zlepšit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112946B8-FF5F-439D-8E0A-EBE0396E2677}" type="slidenum">
              <a:rPr lang="cs-CZ" smtClean="0"/>
              <a:pPr algn="r"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47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8137525" cy="9807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Adjustovaná ztráta tělesné hmotnosti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 operací, ukazující na nutnost nutriční přípravy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628800"/>
            <a:ext cx="8136904" cy="475252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Clr>
                <a:srgbClr val="002060"/>
              </a:buClr>
              <a:buSzPct val="50000"/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Nechtěná ztráta hmotnosti &gt; 10-15 %/3-6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měs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.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Clr>
                <a:srgbClr val="002060"/>
              </a:buClr>
              <a:buSzPct val="50000"/>
              <a:buNone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pokud je provázena některými z následujících faktorů</a:t>
            </a:r>
          </a:p>
          <a:p>
            <a:pPr marL="276225" indent="-276225"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pokračování ztráty v době vyšetření před op.</a:t>
            </a:r>
          </a:p>
          <a:p>
            <a:pPr marL="534988" lvl="1" indent="-258763">
              <a:spcBef>
                <a:spcPct val="0"/>
              </a:spcBef>
              <a:buClr>
                <a:srgbClr val="002060"/>
              </a:buClr>
              <a:buSzPct val="7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nedošlo ke stabilizaci hmotnosti</a:t>
            </a:r>
          </a:p>
          <a:p>
            <a:pPr marL="276225" indent="-276225"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aktuální neúplný příjem stravy</a:t>
            </a:r>
          </a:p>
          <a:p>
            <a:pPr marL="534988" lvl="1" indent="-258763">
              <a:spcBef>
                <a:spcPct val="0"/>
              </a:spcBef>
              <a:buClr>
                <a:srgbClr val="002060"/>
              </a:buClr>
              <a:buSzPct val="7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včetně různých omezení ve složení stravy</a:t>
            </a:r>
          </a:p>
          <a:p>
            <a:pPr marL="276225" indent="-276225"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přetrvávající obtíže, omezující příjem stravy</a:t>
            </a:r>
          </a:p>
          <a:p>
            <a:pPr marL="276225" indent="-276225"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doprovodný deficit funkcí</a:t>
            </a:r>
          </a:p>
          <a:p>
            <a:pPr lvl="1" indent="-342900">
              <a:spcBef>
                <a:spcPts val="0"/>
              </a:spcBef>
              <a:buClr>
                <a:srgbClr val="002060"/>
              </a:buClr>
              <a:buSzPct val="7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fyzická slabost, nejistá chůze, zvýšená únavnost</a:t>
            </a:r>
          </a:p>
          <a:p>
            <a:pPr marL="276225" indent="-276225"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BMI &lt; 20 kg/m</a:t>
            </a:r>
            <a:r>
              <a:rPr lang="cs-CZ" sz="2800" b="1" baseline="30000" dirty="0" smtClean="0">
                <a:latin typeface="Arial" charset="0"/>
              </a:rPr>
              <a:t>2</a:t>
            </a:r>
            <a:r>
              <a:rPr lang="cs-CZ" sz="2800" b="1" dirty="0" smtClean="0">
                <a:latin typeface="Arial" charset="0"/>
              </a:rPr>
              <a:t>, u seniorů BMI &lt; 22 kg/m</a:t>
            </a:r>
            <a:r>
              <a:rPr lang="cs-CZ" sz="2800" b="1" baseline="30000" dirty="0" smtClean="0">
                <a:latin typeface="Arial" charset="0"/>
              </a:rPr>
              <a:t>2</a:t>
            </a:r>
            <a:endParaRPr lang="cs-CZ" sz="2800" baseline="30000" dirty="0" smtClean="0"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7059488" y="6428184"/>
            <a:ext cx="1905000" cy="457200"/>
          </a:xfrm>
        </p:spPr>
        <p:txBody>
          <a:bodyPr/>
          <a:lstStyle/>
          <a:p>
            <a:pPr algn="r">
              <a:defRPr/>
            </a:pPr>
            <a:fld id="{AA51DE96-356A-435E-96C5-42D8AF24F9D1}" type="slidenum">
              <a:rPr lang="cs-CZ"/>
              <a:pPr algn="r"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047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908720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-99392"/>
            <a:ext cx="8856984" cy="129614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Subjektivní globální hodnocení nutričního stavu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b="1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Subjective</a:t>
            </a:r>
            <a:r>
              <a:rPr lang="cs-CZ" b="1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b="1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Global</a:t>
            </a:r>
            <a:r>
              <a:rPr lang="cs-CZ" b="1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b="1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Assessment</a:t>
            </a:r>
            <a:r>
              <a:rPr lang="cs-CZ" b="1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, SGA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zlatý standard diagnózy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proteino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-energetické malnutrice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402027"/>
              </p:ext>
            </p:extLst>
          </p:nvPr>
        </p:nvGraphicFramePr>
        <p:xfrm>
          <a:off x="89756" y="1196752"/>
          <a:ext cx="8964488" cy="5594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2016224"/>
                <a:gridCol w="2664296"/>
                <a:gridCol w="2483768"/>
              </a:tblGrid>
              <a:tr h="81721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Parametr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Kategorie </a:t>
                      </a:r>
                    </a:p>
                    <a:p>
                      <a:pPr algn="ctr"/>
                      <a:r>
                        <a:rPr lang="cs-CZ" sz="2400" b="1" i="0" dirty="0" smtClean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Kategorie </a:t>
                      </a:r>
                    </a:p>
                    <a:p>
                      <a:pPr algn="ctr"/>
                      <a:r>
                        <a:rPr lang="cs-CZ" sz="2400" b="1" i="0" dirty="0" smtClean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Kategorie</a:t>
                      </a:r>
                    </a:p>
                    <a:p>
                      <a:pPr algn="ctr"/>
                      <a:r>
                        <a:rPr lang="cs-CZ" sz="2400" b="1" i="0" dirty="0" smtClean="0"/>
                        <a:t>C</a:t>
                      </a:r>
                    </a:p>
                  </a:txBody>
                  <a:tcPr anchor="ctr"/>
                </a:tc>
              </a:tr>
              <a:tr h="737922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Změna</a:t>
                      </a:r>
                    </a:p>
                    <a:p>
                      <a:pPr algn="l"/>
                      <a:r>
                        <a:rPr lang="cs-CZ" sz="2000" b="1" dirty="0" smtClean="0"/>
                        <a:t>hmotnosti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stabilní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bez ztráty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úbytek</a:t>
                      </a:r>
                      <a:r>
                        <a:rPr lang="cs-CZ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5% /1 </a:t>
                      </a:r>
                      <a:r>
                        <a:rPr lang="cs-CZ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měs</a:t>
                      </a:r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úbytek</a:t>
                      </a:r>
                      <a:r>
                        <a:rPr lang="cs-CZ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10% /6 m.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pokračující ztráta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5-10%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37922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BMI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/>
                        <a:buNone/>
                      </a:pPr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20</a:t>
                      </a:r>
                    </a:p>
                    <a:p>
                      <a:pPr marL="0" indent="0" algn="ctr">
                        <a:buFont typeface="Wingdings"/>
                        <a:buNone/>
                      </a:pPr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senioři &gt; 22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20-17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senioři</a:t>
                      </a:r>
                      <a:r>
                        <a:rPr lang="cs-CZ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22-18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 17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senioři &lt; 18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37922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Příjem stravy</a:t>
                      </a:r>
                    </a:p>
                    <a:p>
                      <a:pPr algn="l"/>
                      <a:r>
                        <a:rPr lang="cs-CZ" sz="1600" b="0" dirty="0" smtClean="0"/>
                        <a:t>poslední 2 týdny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plný 80-100%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40-80%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obvyklého příjmu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 40%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37922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Symptomy</a:t>
                      </a:r>
                    </a:p>
                    <a:p>
                      <a:pPr algn="l"/>
                      <a:r>
                        <a:rPr lang="cs-CZ" sz="1600" b="0" dirty="0" smtClean="0"/>
                        <a:t>omezující příjem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žádné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nebo zlepšení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přetrvávající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omezují příjem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výrazné, trvající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kombinace </a:t>
                      </a:r>
                      <a:r>
                        <a:rPr lang="cs-CZ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sympt</a:t>
                      </a:r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37922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Funkční stav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dobrý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 90-100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střední pokles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 60-80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výrazný pokles</a:t>
                      </a:r>
                    </a:p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 &lt; 60</a:t>
                      </a:r>
                      <a:endParaRPr lang="cs-CZ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75825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Sval a tuk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žadný</a:t>
                      </a:r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deficit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snížení lehké/střední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výrazný deficit </a:t>
                      </a:r>
                    </a:p>
                  </a:txBody>
                  <a:tcPr anchor="ctr"/>
                </a:tc>
              </a:tr>
              <a:tr h="506592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Otoky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bez otoků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otoky lehké/střední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otoky větší </a:t>
                      </a:r>
                      <a:r>
                        <a:rPr lang="cs-CZ" sz="2000" dirty="0" err="1" smtClean="0"/>
                        <a:t>hypoprot</a:t>
                      </a:r>
                      <a:endParaRPr lang="cs-CZ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10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908720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44624"/>
            <a:ext cx="9108504" cy="115212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7-bodový SGA 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(vlastní modifikace, max. 9x7 = 63 bodů)</a:t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0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Hodnocení: malnutrice lehká 90-75%, střední 74-58%, těžká &lt;58%</a:t>
            </a:r>
            <a:br>
              <a:rPr lang="cs-CZ" sz="20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0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Definitivní výsledek však by měl být korigován subjektivně</a:t>
            </a:r>
            <a:endParaRPr lang="cs-CZ" sz="20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629149"/>
              </p:ext>
            </p:extLst>
          </p:nvPr>
        </p:nvGraphicFramePr>
        <p:xfrm>
          <a:off x="251518" y="1268763"/>
          <a:ext cx="8664624" cy="5400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6"/>
                <a:gridCol w="1368152"/>
                <a:gridCol w="1440160"/>
                <a:gridCol w="1440160"/>
                <a:gridCol w="1440160"/>
                <a:gridCol w="959766"/>
              </a:tblGrid>
              <a:tr h="84384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Střední věk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Norma</a:t>
                      </a:r>
                    </a:p>
                    <a:p>
                      <a:pPr algn="ctr"/>
                      <a:r>
                        <a:rPr lang="cs-CZ" dirty="0" smtClean="0"/>
                        <a:t>7 b.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Lehká</a:t>
                      </a:r>
                    </a:p>
                    <a:p>
                      <a:pPr algn="ctr"/>
                      <a:r>
                        <a:rPr lang="cs-CZ" dirty="0" smtClean="0"/>
                        <a:t>6-5 b.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Střední</a:t>
                      </a:r>
                    </a:p>
                    <a:p>
                      <a:pPr algn="ctr"/>
                      <a:r>
                        <a:rPr lang="cs-CZ" dirty="0" smtClean="0"/>
                        <a:t>4-3 b.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Těžká</a:t>
                      </a:r>
                    </a:p>
                    <a:p>
                      <a:pPr algn="ctr"/>
                      <a:r>
                        <a:rPr lang="cs-CZ" dirty="0" smtClean="0"/>
                        <a:t>2-1 b.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Body</a:t>
                      </a:r>
                      <a:endParaRPr lang="cs-CZ" dirty="0"/>
                    </a:p>
                  </a:txBody>
                  <a:tcPr anchor="ctr"/>
                </a:tc>
              </a:tr>
              <a:tr h="506306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Zhubnutí   </a:t>
                      </a:r>
                      <a:r>
                        <a:rPr lang="cs-CZ" b="0" i="1" dirty="0" smtClean="0"/>
                        <a:t>%/6m.</a:t>
                      </a:r>
                      <a:endParaRPr lang="cs-CZ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&lt; 2,5%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2,5-10%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10-15%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&gt;15%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</a:tr>
              <a:tr h="506306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BMI </a:t>
                      </a:r>
                      <a:r>
                        <a:rPr lang="cs-CZ" b="0" i="1" dirty="0" smtClean="0"/>
                        <a:t>kg/m</a:t>
                      </a:r>
                      <a:r>
                        <a:rPr lang="cs-CZ" b="0" i="1" baseline="30000" dirty="0" smtClean="0"/>
                        <a:t>2</a:t>
                      </a:r>
                      <a:endParaRPr lang="cs-CZ" b="0" i="1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&gt;22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22-20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20-18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&lt;18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</a:tr>
              <a:tr h="506306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Příjem stravy </a:t>
                      </a:r>
                      <a:r>
                        <a:rPr lang="cs-CZ" b="0" i="1" dirty="0" smtClean="0"/>
                        <a:t>%</a:t>
                      </a:r>
                      <a:endParaRPr lang="cs-CZ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100-90%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90-60%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60-30%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&lt;30%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</a:tr>
              <a:tr h="506306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Symptomy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žádné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mírné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střední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výrazné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</a:tr>
              <a:tr h="506306"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 smtClean="0"/>
                        <a:t>Metabol</a:t>
                      </a:r>
                      <a:r>
                        <a:rPr lang="cs-CZ" b="1" dirty="0" smtClean="0"/>
                        <a:t>. nároky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žádné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mírné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střední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výrazné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</a:tr>
              <a:tr h="506306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Výkonnost, KI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90-80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70-60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≤50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</a:tr>
              <a:tr h="506306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Svalová hmota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norm</a:t>
                      </a:r>
                      <a:r>
                        <a:rPr lang="cs-CZ" dirty="0" smtClean="0"/>
                        <a:t>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mírná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stř.deplece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těžká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</a:tr>
              <a:tr h="506306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Tuk podkožní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norm</a:t>
                      </a:r>
                      <a:r>
                        <a:rPr lang="cs-CZ" dirty="0" smtClean="0"/>
                        <a:t>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mírná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stř.deplece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těžká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</a:tr>
              <a:tr h="506306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Otoky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žádné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perimal</a:t>
                      </a:r>
                      <a:r>
                        <a:rPr lang="cs-CZ" dirty="0" smtClean="0"/>
                        <a:t>.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bérce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nad kolena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30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908720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4624"/>
            <a:ext cx="8352928" cy="5760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Předoperační NRS v onkologii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17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707136"/>
              </p:ext>
            </p:extLst>
          </p:nvPr>
        </p:nvGraphicFramePr>
        <p:xfrm>
          <a:off x="161763" y="818019"/>
          <a:ext cx="8820473" cy="5779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893"/>
                <a:gridCol w="1368152"/>
                <a:gridCol w="1440160"/>
                <a:gridCol w="720080"/>
                <a:gridCol w="3240360"/>
                <a:gridCol w="737828"/>
              </a:tblGrid>
              <a:tr h="1058663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Ztráta</a:t>
                      </a:r>
                    </a:p>
                    <a:p>
                      <a:pPr algn="ctr"/>
                      <a:r>
                        <a:rPr lang="cs-CZ" sz="1600" b="1" dirty="0" smtClean="0"/>
                        <a:t>hmotnosti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BMI</a:t>
                      </a:r>
                    </a:p>
                    <a:p>
                      <a:pPr algn="ctr"/>
                      <a:r>
                        <a:rPr lang="cs-CZ" sz="1600" b="1" dirty="0" smtClean="0"/>
                        <a:t>kg/m</a:t>
                      </a:r>
                      <a:r>
                        <a:rPr lang="cs-CZ" sz="1600" b="1" baseline="30000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Příjem</a:t>
                      </a:r>
                    </a:p>
                    <a:p>
                      <a:pPr algn="ctr"/>
                      <a:r>
                        <a:rPr lang="cs-CZ" sz="1600" b="1" dirty="0" smtClean="0"/>
                        <a:t>stravy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Body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Riziko</a:t>
                      </a:r>
                      <a:r>
                        <a:rPr lang="cs-CZ" sz="1600" b="1" baseline="0" dirty="0" smtClean="0"/>
                        <a:t> nádoru a jeho léčby</a:t>
                      </a:r>
                      <a:endParaRPr lang="cs-CZ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Body</a:t>
                      </a:r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5%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80%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nádor v remisi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malý operační výkon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bez významné komorbidity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5-10%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60-80%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lokalizovaný nádor</a:t>
                      </a:r>
                    </a:p>
                    <a:p>
                      <a:pPr algn="ctr"/>
                      <a:r>
                        <a:rPr lang="cs-CZ" sz="1600" b="1" dirty="0" smtClean="0"/>
                        <a:t>elektivní operace</a:t>
                      </a:r>
                    </a:p>
                    <a:p>
                      <a:pPr algn="ctr"/>
                      <a:r>
                        <a:rPr lang="cs-CZ" sz="1600" b="1" dirty="0" smtClean="0"/>
                        <a:t>komorbidita bez exacerbace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10-15%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18,5-20,5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30-60%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velká operace nádoru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komplikace před operací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komorbidita s exacerbací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2</a:t>
                      </a:r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15%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18,5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30%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akutní operace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pokročilý nádor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multimodální terapie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94757">
                <a:tc gridSpan="3">
                  <a:txBody>
                    <a:bodyPr/>
                    <a:lstStyle/>
                    <a:p>
                      <a:pPr algn="r"/>
                      <a:r>
                        <a:rPr lang="cs-CZ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Doména nutričního stavu NS</a:t>
                      </a:r>
                      <a:endParaRPr lang="cs-CZ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Doména rizika choroby</a:t>
                      </a:r>
                      <a:endParaRPr lang="cs-CZ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4757">
                <a:tc gridSpan="3">
                  <a:txBody>
                    <a:bodyPr/>
                    <a:lstStyle/>
                    <a:p>
                      <a:pPr algn="r"/>
                      <a:r>
                        <a:rPr lang="cs-CZ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 seniorský věk &gt; 70</a:t>
                      </a:r>
                      <a:endParaRPr lang="cs-CZ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SKÓRE 0-7 b.</a:t>
                      </a: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46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908720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4624"/>
            <a:ext cx="8352928" cy="5760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Předoperační NRS v onkologii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18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24887"/>
              </p:ext>
            </p:extLst>
          </p:nvPr>
        </p:nvGraphicFramePr>
        <p:xfrm>
          <a:off x="161763" y="818019"/>
          <a:ext cx="8820473" cy="5779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893"/>
                <a:gridCol w="1368152"/>
                <a:gridCol w="1440160"/>
                <a:gridCol w="720080"/>
                <a:gridCol w="3240360"/>
                <a:gridCol w="737828"/>
              </a:tblGrid>
              <a:tr h="1058663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Ztráta</a:t>
                      </a:r>
                    </a:p>
                    <a:p>
                      <a:pPr algn="ctr"/>
                      <a:r>
                        <a:rPr lang="cs-CZ" sz="1600" b="1" dirty="0" smtClean="0"/>
                        <a:t>hmotnosti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BMI</a:t>
                      </a:r>
                    </a:p>
                    <a:p>
                      <a:pPr algn="ctr"/>
                      <a:r>
                        <a:rPr lang="cs-CZ" sz="1600" b="1" dirty="0" smtClean="0"/>
                        <a:t>kg/m</a:t>
                      </a:r>
                      <a:r>
                        <a:rPr lang="cs-CZ" sz="1600" b="1" baseline="30000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Příjem</a:t>
                      </a:r>
                    </a:p>
                    <a:p>
                      <a:pPr algn="ctr"/>
                      <a:r>
                        <a:rPr lang="cs-CZ" sz="1600" b="1" dirty="0" smtClean="0"/>
                        <a:t>stravy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Body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Riziko</a:t>
                      </a:r>
                      <a:r>
                        <a:rPr lang="cs-CZ" sz="1600" b="1" baseline="0" dirty="0" smtClean="0"/>
                        <a:t> nádoru a jeho léčby</a:t>
                      </a:r>
                      <a:endParaRPr lang="cs-CZ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Body</a:t>
                      </a:r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5%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80%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nádor v remisi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malý operační výkon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bez významné komorbidity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5-10%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60-80%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lokalizovaný nádor</a:t>
                      </a:r>
                    </a:p>
                    <a:p>
                      <a:pPr algn="ctr"/>
                      <a:r>
                        <a:rPr lang="cs-CZ" sz="1600" b="1" dirty="0" smtClean="0"/>
                        <a:t>elektivní operace</a:t>
                      </a:r>
                    </a:p>
                    <a:p>
                      <a:pPr algn="ctr"/>
                      <a:r>
                        <a:rPr lang="cs-CZ" sz="1600" b="1" dirty="0" smtClean="0"/>
                        <a:t>komorbidita bez exacerbace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10-15%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18,5-20,5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30-60%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velká operace nádoru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komplikace před operací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komorbidita s exacerbací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2</a:t>
                      </a:r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15%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18,5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30%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akutní operace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pokročilý nádor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multimodální terapie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94757">
                <a:tc gridSpan="3">
                  <a:txBody>
                    <a:bodyPr/>
                    <a:lstStyle/>
                    <a:p>
                      <a:pPr algn="r"/>
                      <a:r>
                        <a:rPr lang="cs-CZ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Doména nutričního stavu NS</a:t>
                      </a:r>
                      <a:endParaRPr lang="cs-CZ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Doména rizika choroby</a:t>
                      </a:r>
                      <a:endParaRPr lang="cs-CZ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266"/>
                    </a:solidFill>
                  </a:tcPr>
                </a:tc>
              </a:tr>
              <a:tr h="594757">
                <a:tc gridSpan="3">
                  <a:txBody>
                    <a:bodyPr/>
                    <a:lstStyle/>
                    <a:p>
                      <a:pPr algn="r"/>
                      <a:r>
                        <a:rPr lang="cs-CZ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 seniorský věk &gt; 70</a:t>
                      </a:r>
                      <a:endParaRPr lang="cs-CZ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SKÓRE 0-7 b.</a:t>
                      </a: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25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908720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4624"/>
            <a:ext cx="8352928" cy="5760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Předoperační NRS v onkologii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19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828934"/>
              </p:ext>
            </p:extLst>
          </p:nvPr>
        </p:nvGraphicFramePr>
        <p:xfrm>
          <a:off x="161763" y="818019"/>
          <a:ext cx="8820473" cy="5779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893"/>
                <a:gridCol w="1368152"/>
                <a:gridCol w="1440160"/>
                <a:gridCol w="720080"/>
                <a:gridCol w="3240360"/>
                <a:gridCol w="737828"/>
              </a:tblGrid>
              <a:tr h="1058663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Ztráta</a:t>
                      </a:r>
                    </a:p>
                    <a:p>
                      <a:pPr algn="ctr"/>
                      <a:r>
                        <a:rPr lang="cs-CZ" sz="1600" b="1" dirty="0" smtClean="0"/>
                        <a:t>hmotnosti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BMI</a:t>
                      </a:r>
                    </a:p>
                    <a:p>
                      <a:pPr algn="ctr"/>
                      <a:r>
                        <a:rPr lang="cs-CZ" sz="1600" b="1" dirty="0" smtClean="0"/>
                        <a:t>kg/m</a:t>
                      </a:r>
                      <a:r>
                        <a:rPr lang="cs-CZ" sz="1600" b="1" baseline="30000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Příjem</a:t>
                      </a:r>
                    </a:p>
                    <a:p>
                      <a:pPr algn="ctr"/>
                      <a:r>
                        <a:rPr lang="cs-CZ" sz="1600" b="1" dirty="0" smtClean="0"/>
                        <a:t>stravy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Body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Riziko</a:t>
                      </a:r>
                      <a:r>
                        <a:rPr lang="cs-CZ" sz="1600" b="1" baseline="0" dirty="0" smtClean="0"/>
                        <a:t> nádoru a jeho léčby</a:t>
                      </a:r>
                      <a:endParaRPr lang="cs-CZ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Body</a:t>
                      </a:r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5%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80%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nádor v remisi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malý operační výkon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bez významné komorbidity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5-10%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60-80%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lokalizovaný nádor</a:t>
                      </a:r>
                    </a:p>
                    <a:p>
                      <a:pPr algn="ctr"/>
                      <a:r>
                        <a:rPr lang="cs-CZ" sz="1600" b="1" dirty="0" smtClean="0"/>
                        <a:t>elektivní operace</a:t>
                      </a:r>
                    </a:p>
                    <a:p>
                      <a:pPr algn="ctr"/>
                      <a:r>
                        <a:rPr lang="cs-CZ" sz="1600" b="1" dirty="0" smtClean="0"/>
                        <a:t>komorbidita bez exacerbace</a:t>
                      </a:r>
                      <a:endParaRPr lang="cs-CZ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10-15%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18,5-20,5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30-60%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velká operace nádoru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komplikace před operací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komorbidita s exacerbací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2</a:t>
                      </a:r>
                    </a:p>
                  </a:txBody>
                  <a:tcPr anchor="ctr"/>
                </a:tc>
              </a:tr>
              <a:tr h="882789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15%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18,5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30%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akutní operace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pokročilý nádor</a:t>
                      </a:r>
                    </a:p>
                    <a:p>
                      <a:pPr algn="ctr"/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multimodální terapie</a:t>
                      </a:r>
                      <a:endParaRPr lang="cs-CZ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94757">
                <a:tc gridSpan="3">
                  <a:txBody>
                    <a:bodyPr/>
                    <a:lstStyle/>
                    <a:p>
                      <a:pPr algn="r"/>
                      <a:r>
                        <a:rPr lang="cs-CZ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Doména nutričního stavu NS</a:t>
                      </a:r>
                      <a:endParaRPr lang="cs-CZ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Doména rizika choroby R</a:t>
                      </a:r>
                      <a:endParaRPr lang="cs-CZ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4757">
                <a:tc gridSpan="3">
                  <a:txBody>
                    <a:bodyPr/>
                    <a:lstStyle/>
                    <a:p>
                      <a:pPr algn="r"/>
                      <a:r>
                        <a:rPr lang="cs-CZ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 seniorský věk &gt; 70</a:t>
                      </a:r>
                      <a:endParaRPr lang="cs-CZ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SKÓRE 0-7 b.</a:t>
                      </a: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86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2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4624"/>
            <a:ext cx="7488832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Výživa v období operace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vymezení pojmů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772816"/>
            <a:ext cx="8064896" cy="4680520"/>
          </a:xfrm>
        </p:spPr>
        <p:txBody>
          <a:bodyPr>
            <a:normAutofit/>
          </a:bodyPr>
          <a:lstStyle/>
          <a:p>
            <a:pPr marL="15875" indent="0">
              <a:spcBef>
                <a:spcPts val="0"/>
              </a:spcBef>
              <a:buClr>
                <a:schemeClr val="tx2"/>
              </a:buClr>
              <a:buSzPct val="50000"/>
              <a:buNone/>
            </a:pPr>
            <a:r>
              <a:rPr lang="cs-CZ" b="1" dirty="0" smtClean="0">
                <a:latin typeface="Arial" charset="0"/>
              </a:rPr>
              <a:t>Perioperační výživa zahrnuje  dobu již před operací,   samotnou operaci a pooperační dobu.</a:t>
            </a:r>
          </a:p>
          <a:p>
            <a:pPr marL="276225" indent="-27622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P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ředoperační nutriční příprava</a:t>
            </a:r>
          </a:p>
          <a:p>
            <a:pPr marL="276225" indent="-27622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Operace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metabolický stres operačního výkonu a poté 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„šoková“ fáze „odlivu“ s minimálními metabolickými nároky </a:t>
            </a:r>
            <a:r>
              <a:rPr lang="cs-CZ" sz="2400" i="1" dirty="0" smtClean="0">
                <a:latin typeface="Arial" charset="0"/>
              </a:rPr>
              <a:t>(</a:t>
            </a:r>
            <a:r>
              <a:rPr lang="cs-CZ" sz="2400" i="1" dirty="0" err="1" smtClean="0">
                <a:latin typeface="Arial" charset="0"/>
              </a:rPr>
              <a:t>ebb</a:t>
            </a:r>
            <a:r>
              <a:rPr lang="cs-CZ" sz="2400" i="1" dirty="0" smtClean="0">
                <a:latin typeface="Arial" charset="0"/>
              </a:rPr>
              <a:t> </a:t>
            </a:r>
            <a:r>
              <a:rPr lang="cs-CZ" sz="2400" i="1" dirty="0" err="1" smtClean="0">
                <a:latin typeface="Arial" charset="0"/>
              </a:rPr>
              <a:t>phase</a:t>
            </a:r>
            <a:r>
              <a:rPr lang="cs-CZ" sz="2400" i="1" dirty="0" smtClean="0">
                <a:latin typeface="Arial" charset="0"/>
              </a:rPr>
              <a:t>) </a:t>
            </a:r>
          </a:p>
          <a:p>
            <a:pPr marL="276225" indent="-27622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N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utriční podpora po operaci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časná enterální výživa (do 48 h po operaci, POD1-2)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pozdější fáze (POD 5-8 a dále)</a:t>
            </a:r>
            <a:endParaRPr lang="cs-CZ" b="1" dirty="0" smtClean="0">
              <a:latin typeface="Arial" charset="0"/>
            </a:endParaRPr>
          </a:p>
          <a:p>
            <a:pPr marL="15875" indent="0">
              <a:spcBef>
                <a:spcPts val="0"/>
              </a:spcBef>
              <a:buClr>
                <a:schemeClr val="tx2"/>
              </a:buClr>
              <a:buSzPct val="50000"/>
              <a:buNone/>
            </a:pPr>
            <a:endParaRPr lang="cs-CZ" sz="24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21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908720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4624"/>
            <a:ext cx="8496944" cy="13681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Interpretace výsledku NRS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 operací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nádoru</a:t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3 b. zvýšené nutriční riziko, 4 b. vysoké, 5-7 b. velmi vysoké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20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109735"/>
              </p:ext>
            </p:extLst>
          </p:nvPr>
        </p:nvGraphicFramePr>
        <p:xfrm>
          <a:off x="251520" y="1700807"/>
          <a:ext cx="8640960" cy="4320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7128792"/>
              </a:tblGrid>
              <a:tr h="1233853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NRS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Nutriční příprava před operací</a:t>
                      </a:r>
                    </a:p>
                  </a:txBody>
                  <a:tcPr anchor="ctr"/>
                </a:tc>
              </a:tr>
              <a:tr h="1028876"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léčba symptomů omezujících</a:t>
                      </a:r>
                      <a:r>
                        <a:rPr lang="cs-CZ" sz="2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příjem stravy</a:t>
                      </a:r>
                      <a:endParaRPr lang="cs-CZ" sz="2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úprava diety, může být </a:t>
                      </a:r>
                      <a:r>
                        <a:rPr lang="cs-CZ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sipping</a:t>
                      </a:r>
                      <a:endParaRPr lang="cs-CZ" sz="2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028876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4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b="0" dirty="0" smtClean="0"/>
                        <a:t>výživná strava + </a:t>
                      </a:r>
                      <a:r>
                        <a:rPr lang="cs-CZ" sz="2400" b="0" dirty="0" err="1" smtClean="0"/>
                        <a:t>sipping</a:t>
                      </a:r>
                      <a:r>
                        <a:rPr lang="cs-CZ" sz="2400" b="0" dirty="0" smtClean="0"/>
                        <a:t> s n-3 PUFA</a:t>
                      </a:r>
                    </a:p>
                    <a:p>
                      <a:pPr algn="l"/>
                      <a:r>
                        <a:rPr lang="cs-CZ" sz="2400" b="0" dirty="0" smtClean="0"/>
                        <a:t>nebo EV s n-3 PUFA 10-14 d nebo PV 7-10 d</a:t>
                      </a:r>
                      <a:endParaRPr lang="cs-CZ" sz="2400" b="0" dirty="0"/>
                    </a:p>
                  </a:txBody>
                  <a:tcPr anchor="ctr"/>
                </a:tc>
              </a:tr>
              <a:tr h="1028876"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5-7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dirty="0" smtClean="0"/>
                        <a:t>většinou EV 10-14 d nebo pitná EV s n-3 PUFA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dirty="0" smtClean="0"/>
                        <a:t>nebo PV 7-10 d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1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7" y="-27384"/>
            <a:ext cx="7992887" cy="10527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Možnosti nutričního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vyšetření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před operací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podle několika různých nástrojů</a:t>
            </a:r>
            <a:endParaRPr lang="cs-CZ" sz="2400" b="0" u="sng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700808"/>
            <a:ext cx="8208912" cy="4968552"/>
          </a:xfrm>
        </p:spPr>
        <p:txBody>
          <a:bodyPr>
            <a:normAutofit lnSpcReduction="10000"/>
          </a:bodyPr>
          <a:lstStyle/>
          <a:p>
            <a:pPr marL="276225" indent="-276225"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Nuriční</a:t>
            </a:r>
            <a:r>
              <a:rPr lang="cs-CZ" sz="2800" b="1" dirty="0" smtClean="0">
                <a:latin typeface="Arial" charset="0"/>
              </a:rPr>
              <a:t> rizikový </a:t>
            </a:r>
            <a:r>
              <a:rPr lang="cs-CZ" sz="2800" b="1" dirty="0" err="1" smtClean="0">
                <a:latin typeface="Arial" charset="0"/>
              </a:rPr>
              <a:t>screening</a:t>
            </a:r>
            <a:endParaRPr lang="cs-CZ" sz="2800" b="1" dirty="0">
              <a:latin typeface="Arial" charset="0"/>
            </a:endParaRPr>
          </a:p>
          <a:p>
            <a:pPr marL="534988" lvl="1" indent="-258763">
              <a:spcBef>
                <a:spcPts val="300"/>
              </a:spcBef>
              <a:buClr>
                <a:schemeClr val="tx1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NRS </a:t>
            </a:r>
            <a:r>
              <a:rPr lang="cs-CZ" sz="2400" dirty="0">
                <a:latin typeface="Arial" charset="0"/>
              </a:rPr>
              <a:t>se stoupajícím </a:t>
            </a:r>
            <a:r>
              <a:rPr lang="cs-CZ" sz="2400" dirty="0">
                <a:latin typeface="Arial" charset="0"/>
              </a:rPr>
              <a:t>rizikem ve škále 0-7 bodů </a:t>
            </a:r>
          </a:p>
          <a:p>
            <a:pPr marL="276225" indent="-2762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Zhodnocení tíže malnutrice</a:t>
            </a:r>
          </a:p>
          <a:p>
            <a:pPr marL="534988" lvl="1" indent="-258763">
              <a:spcBef>
                <a:spcPts val="300"/>
              </a:spcBef>
              <a:buClr>
                <a:schemeClr val="tx1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SGA s klesajícím nutričním stavem ve škále A-B-C</a:t>
            </a:r>
          </a:p>
          <a:p>
            <a:pPr marL="534988" lvl="1" indent="-258763">
              <a:spcBef>
                <a:spcPts val="300"/>
              </a:spcBef>
              <a:buClr>
                <a:schemeClr val="tx1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7b-SGA s klesajícím nutričním stavem ve škále 7-1 b</a:t>
            </a:r>
            <a:r>
              <a:rPr lang="cs-CZ" sz="2400" dirty="0" smtClean="0">
                <a:latin typeface="Arial" charset="0"/>
              </a:rPr>
              <a:t>.</a:t>
            </a:r>
          </a:p>
          <a:p>
            <a:pPr marL="534988" lvl="1" indent="-258763">
              <a:spcBef>
                <a:spcPts val="300"/>
              </a:spcBef>
              <a:buClr>
                <a:schemeClr val="tx1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těžký stupeň malnutrice ► potřeba nutriční přípravy</a:t>
            </a:r>
            <a:endParaRPr lang="cs-CZ" sz="2400" dirty="0">
              <a:latin typeface="Arial" charset="0"/>
            </a:endParaRPr>
          </a:p>
          <a:p>
            <a:pPr marL="276225" indent="-2762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Adjustovaná ztráta tělesné hmotnosti </a:t>
            </a:r>
          </a:p>
          <a:p>
            <a:pPr marL="534988" lvl="1" indent="-258763">
              <a:spcBef>
                <a:spcPts val="300"/>
              </a:spcBef>
              <a:buClr>
                <a:schemeClr val="tx1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za 3-6 měsíců se zohledněním relevantních okolností</a:t>
            </a:r>
          </a:p>
          <a:p>
            <a:pPr marL="534988" lvl="1" indent="-258763">
              <a:spcBef>
                <a:spcPts val="300"/>
              </a:spcBef>
              <a:buClr>
                <a:schemeClr val="tx1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jako nejjednodušší způsob (není-li čas na testy)</a:t>
            </a:r>
          </a:p>
          <a:p>
            <a:pPr marL="276225" indent="-2762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Nepoužívat zjednodušené indexy typu NRI</a:t>
            </a:r>
          </a:p>
          <a:p>
            <a:pPr marL="534988" lvl="1" indent="-258763">
              <a:spcBef>
                <a:spcPts val="300"/>
              </a:spcBef>
              <a:buClr>
                <a:schemeClr val="tx1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nepredikují </a:t>
            </a:r>
            <a:r>
              <a:rPr lang="cs-CZ" sz="2400" dirty="0">
                <a:latin typeface="Arial" charset="0"/>
              </a:rPr>
              <a:t>riziko komplikací a mohou být zavádějící</a:t>
            </a:r>
          </a:p>
        </p:txBody>
      </p:sp>
    </p:spTree>
    <p:extLst>
      <p:ext uri="{BB962C8B-B14F-4D97-AF65-F5344CB8AC3E}">
        <p14:creationId xmlns:p14="http://schemas.microsoft.com/office/powerpoint/2010/main" val="42810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27384"/>
            <a:ext cx="7992887" cy="10527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Indikace k předoperační nutriční přípravě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 velkou plánovanou operací, </a:t>
            </a:r>
            <a:r>
              <a:rPr lang="cs-CZ" sz="2400" b="0" u="sng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 odkladem výkonu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700808"/>
            <a:ext cx="8064896" cy="4896544"/>
          </a:xfrm>
        </p:spPr>
        <p:txBody>
          <a:bodyPr>
            <a:normAutofit/>
          </a:bodyPr>
          <a:lstStyle/>
          <a:p>
            <a:pPr marL="276225" indent="-276225"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Těžká podvýživa</a:t>
            </a:r>
          </a:p>
          <a:p>
            <a:pPr marL="534988" lvl="1" indent="-258763" eaLnBrk="1" hangingPunct="1">
              <a:spcBef>
                <a:spcPts val="30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zhubnutí </a:t>
            </a:r>
            <a:r>
              <a:rPr lang="cs-CZ" sz="2400" dirty="0" smtClean="0">
                <a:latin typeface="Arial" charset="0"/>
              </a:rPr>
              <a:t>&gt;10-15%/3-6 </a:t>
            </a:r>
            <a:r>
              <a:rPr lang="cs-CZ" sz="2400" dirty="0" smtClean="0">
                <a:latin typeface="Arial" charset="0"/>
              </a:rPr>
              <a:t>m. + </a:t>
            </a:r>
            <a:r>
              <a:rPr lang="cs-CZ" sz="2400" dirty="0" smtClean="0">
                <a:latin typeface="Arial" charset="0"/>
              </a:rPr>
              <a:t>nízké </a:t>
            </a:r>
            <a:r>
              <a:rPr lang="cs-CZ" sz="2400" dirty="0" smtClean="0">
                <a:latin typeface="Arial" charset="0"/>
              </a:rPr>
              <a:t>BMI/příjem stravy</a:t>
            </a:r>
          </a:p>
          <a:p>
            <a:pPr marL="534988" lvl="1" indent="-258763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odklad operace, je-li to možné </a:t>
            </a:r>
          </a:p>
          <a:p>
            <a:pPr marL="534988" lvl="1" indent="-258763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není indikován u lehké ani u středně těžké podvýživy</a:t>
            </a:r>
          </a:p>
          <a:p>
            <a:pPr marL="211138" indent="-249238">
              <a:spcBef>
                <a:spcPts val="12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Vysoké nutriční riziko NRS ≥ 5 bodů</a:t>
            </a:r>
          </a:p>
          <a:p>
            <a:pPr marL="276225" lvl="1" indent="0">
              <a:spcBef>
                <a:spcPts val="0"/>
              </a:spcBef>
              <a:buClr>
                <a:schemeClr val="tx1"/>
              </a:buClr>
              <a:buSzPct val="80000"/>
              <a:buNone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podle součtu domén NS (nutriční stav) + R (riziko choroby)</a:t>
            </a:r>
          </a:p>
          <a:p>
            <a:pPr marL="534988" lvl="1" indent="-258763">
              <a:spcBef>
                <a:spcPts val="300"/>
              </a:spcBef>
              <a:buClr>
                <a:schemeClr val="tx1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těžká </a:t>
            </a:r>
            <a:r>
              <a:rPr lang="cs-CZ" sz="2400" dirty="0" smtClean="0">
                <a:latin typeface="Arial" charset="0"/>
              </a:rPr>
              <a:t>malnutrice 3 b. + velká operace 2 b.  nebo</a:t>
            </a:r>
          </a:p>
          <a:p>
            <a:pPr marL="534988" lvl="1" indent="-258763">
              <a:spcBef>
                <a:spcPct val="0"/>
              </a:spcBef>
              <a:buClr>
                <a:schemeClr val="tx1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středně těžká malnutrice 2 b. + velká op. s akutní komplikací nebo velkou komorbiditou 3 b</a:t>
            </a:r>
            <a:r>
              <a:rPr lang="cs-CZ" sz="2400" dirty="0" smtClean="0">
                <a:latin typeface="Arial" charset="0"/>
              </a:rPr>
              <a:t>.</a:t>
            </a:r>
            <a:endParaRPr lang="cs-CZ" sz="2400" dirty="0" smtClean="0">
              <a:latin typeface="Arial" charset="0"/>
            </a:endParaRPr>
          </a:p>
          <a:p>
            <a:pPr marL="276225" lvl="1" indent="0">
              <a:spcBef>
                <a:spcPts val="1200"/>
              </a:spcBef>
              <a:buClr>
                <a:schemeClr val="tx1"/>
              </a:buClr>
              <a:buSzPct val="80000"/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           Doba přípravy 7-14 dnů</a:t>
            </a:r>
          </a:p>
          <a:p>
            <a:pPr marL="276225" lvl="1" indent="0">
              <a:spcBef>
                <a:spcPct val="0"/>
              </a:spcBef>
              <a:buClr>
                <a:schemeClr val="tx1"/>
              </a:buClr>
              <a:buSzPct val="80000"/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  Odklad výkonu, pokud je to možné</a:t>
            </a:r>
          </a:p>
        </p:txBody>
      </p:sp>
    </p:spTree>
    <p:extLst>
      <p:ext uri="{BB962C8B-B14F-4D97-AF65-F5344CB8AC3E}">
        <p14:creationId xmlns:p14="http://schemas.microsoft.com/office/powerpoint/2010/main" val="262661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27384"/>
            <a:ext cx="8532440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Indikace k předoperační nutriční přípravě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 plánovanou operací, </a:t>
            </a:r>
            <a:r>
              <a:rPr lang="cs-CZ" sz="2400" b="0" u="sng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bez nutnosti odkladu výkonu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844825"/>
            <a:ext cx="7776864" cy="4536504"/>
          </a:xfrm>
        </p:spPr>
        <p:txBody>
          <a:bodyPr>
            <a:normAutofit/>
          </a:bodyPr>
          <a:lstStyle/>
          <a:p>
            <a:pPr marL="314325" indent="-352425"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Středně těžká podvýživa</a:t>
            </a:r>
          </a:p>
          <a:p>
            <a:pPr marL="620713" lvl="1" indent="-258763" eaLnBrk="1" hangingPunct="1">
              <a:spcBef>
                <a:spcPts val="300"/>
              </a:spcBef>
              <a:buClr>
                <a:schemeClr val="tx1"/>
              </a:buClr>
              <a:buSzPct val="6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zhubnutí &gt; 5% /3 </a:t>
            </a:r>
            <a:r>
              <a:rPr lang="cs-CZ" sz="2400" dirty="0" err="1" smtClean="0">
                <a:latin typeface="Arial" charset="0"/>
              </a:rPr>
              <a:t>měs</a:t>
            </a:r>
            <a:r>
              <a:rPr lang="cs-CZ" sz="2400" dirty="0" smtClean="0">
                <a:latin typeface="Arial" charset="0"/>
              </a:rPr>
              <a:t>. + snížený příjem stravy/BMI</a:t>
            </a:r>
          </a:p>
          <a:p>
            <a:pPr marL="620713" lvl="1" indent="-258763" eaLnBrk="1" hangingPunct="1">
              <a:spcBef>
                <a:spcPct val="0"/>
              </a:spcBef>
              <a:buClr>
                <a:schemeClr val="tx1"/>
              </a:buClr>
              <a:buSzPct val="6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odklad operace není indikován</a:t>
            </a:r>
          </a:p>
          <a:p>
            <a:pPr marL="314325" indent="-352425">
              <a:spcBef>
                <a:spcPts val="18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Zvýšené nutriční riziko NRS 3-4 body</a:t>
            </a:r>
          </a:p>
          <a:p>
            <a:pPr marL="620713" lvl="1" indent="-258763">
              <a:spcBef>
                <a:spcPts val="300"/>
              </a:spcBef>
              <a:buClr>
                <a:schemeClr val="tx1"/>
              </a:buClr>
              <a:buSzPct val="6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středně těžká malnutrice 2 b. + velká operace 2 b. </a:t>
            </a:r>
          </a:p>
          <a:p>
            <a:pPr marL="620713" lvl="1" indent="-258763">
              <a:spcBef>
                <a:spcPct val="0"/>
              </a:spcBef>
              <a:buClr>
                <a:schemeClr val="tx1"/>
              </a:buClr>
              <a:buSzPct val="6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lehká malnutrice 1 b. + velká op. 2 b.</a:t>
            </a:r>
          </a:p>
          <a:p>
            <a:pPr marL="620713" lvl="1" indent="-258763">
              <a:spcBef>
                <a:spcPct val="0"/>
              </a:spcBef>
              <a:buClr>
                <a:schemeClr val="tx1"/>
              </a:buClr>
              <a:buSzPct val="6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těžká malnutrice 3 b. + menší operace 1 b.</a:t>
            </a:r>
          </a:p>
          <a:p>
            <a:pPr marL="620713" lvl="1" indent="-258763">
              <a:spcBef>
                <a:spcPct val="0"/>
              </a:spcBef>
              <a:buClr>
                <a:schemeClr val="tx1"/>
              </a:buClr>
              <a:buSzPct val="60000"/>
              <a:buFont typeface="Arial" pitchFamily="34" charset="0"/>
              <a:buChar char="‒"/>
            </a:pPr>
            <a:endParaRPr lang="cs-CZ" sz="2400" dirty="0">
              <a:latin typeface="Arial" charset="0"/>
            </a:endParaRPr>
          </a:p>
          <a:p>
            <a:pPr marL="361950" lvl="1" indent="0">
              <a:spcBef>
                <a:spcPct val="0"/>
              </a:spcBef>
              <a:buClr>
                <a:schemeClr val="tx1"/>
              </a:buClr>
              <a:buSzPct val="60000"/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    Doba přípravy dle možností</a:t>
            </a:r>
          </a:p>
          <a:p>
            <a:pPr marL="361950" lvl="1" indent="0">
              <a:spcBef>
                <a:spcPct val="0"/>
              </a:spcBef>
              <a:buClr>
                <a:schemeClr val="tx1"/>
              </a:buClr>
              <a:buSzPct val="60000"/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          Bez odkladu výkonu</a:t>
            </a:r>
          </a:p>
        </p:txBody>
      </p:sp>
    </p:spTree>
    <p:extLst>
      <p:ext uri="{BB962C8B-B14F-4D97-AF65-F5344CB8AC3E}">
        <p14:creationId xmlns:p14="http://schemas.microsoft.com/office/powerpoint/2010/main" val="222094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72008"/>
            <a:ext cx="7776864" cy="9807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Cíl předoperační nutriční přípravy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 plánovanou operací</a:t>
            </a:r>
            <a:endParaRPr lang="cs-CZ" sz="2400" b="0" u="sng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700809"/>
            <a:ext cx="8064896" cy="4752528"/>
          </a:xfrm>
        </p:spPr>
        <p:txBody>
          <a:bodyPr>
            <a:normAutofit/>
          </a:bodyPr>
          <a:lstStyle/>
          <a:p>
            <a:pPr marL="276225" lvl="1" indent="-276225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Cílem přípravy není </a:t>
            </a:r>
            <a:r>
              <a:rPr lang="cs-CZ" sz="2800" b="1" dirty="0">
                <a:latin typeface="Arial" charset="0"/>
              </a:rPr>
              <a:t>přibrat na váze, ale </a:t>
            </a:r>
            <a:endParaRPr lang="cs-CZ" sz="2800" b="1" dirty="0" smtClean="0">
              <a:latin typeface="Arial" charset="0"/>
            </a:endParaRPr>
          </a:p>
          <a:p>
            <a:pPr marL="620713" lvl="2" indent="-344488">
              <a:spcBef>
                <a:spcPts val="300"/>
              </a:spcBef>
              <a:buClrTx/>
              <a:buSzPct val="7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upravit </a:t>
            </a:r>
            <a:r>
              <a:rPr lang="cs-CZ" sz="2400" dirty="0">
                <a:latin typeface="Arial" charset="0"/>
              </a:rPr>
              <a:t>metabolismus, zmírnit </a:t>
            </a:r>
            <a:r>
              <a:rPr lang="cs-CZ" sz="2400" dirty="0" smtClean="0">
                <a:latin typeface="Arial" charset="0"/>
              </a:rPr>
              <a:t>katabolismus</a:t>
            </a:r>
          </a:p>
          <a:p>
            <a:pPr marL="620713" lvl="2" indent="-344488">
              <a:spcBef>
                <a:spcPts val="0"/>
              </a:spcBef>
              <a:buClrTx/>
              <a:buSzPct val="7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zmírnit tok živin z buněk do extracelulárního prostředí</a:t>
            </a:r>
          </a:p>
          <a:p>
            <a:pPr marL="620713" lvl="2" indent="-344488">
              <a:spcBef>
                <a:spcPts val="0"/>
              </a:spcBef>
              <a:buClrTx/>
              <a:buSzPct val="7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doplnit </a:t>
            </a:r>
            <a:r>
              <a:rPr lang="cs-CZ" sz="2400" dirty="0">
                <a:latin typeface="Arial" charset="0"/>
              </a:rPr>
              <a:t>deficit </a:t>
            </a:r>
            <a:r>
              <a:rPr lang="cs-CZ" sz="2400" dirty="0" smtClean="0">
                <a:latin typeface="Arial" charset="0"/>
              </a:rPr>
              <a:t>vitamínů a stopových prvků</a:t>
            </a:r>
          </a:p>
          <a:p>
            <a:pPr marL="620713" lvl="2" indent="-344488">
              <a:spcBef>
                <a:spcPts val="0"/>
              </a:spcBef>
              <a:buClrTx/>
              <a:buSzPct val="7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doplnit deficit minerálních látek</a:t>
            </a:r>
          </a:p>
          <a:p>
            <a:pPr marL="620713" lvl="2" indent="-344488">
              <a:spcBef>
                <a:spcPts val="0"/>
              </a:spcBef>
              <a:buClrTx/>
              <a:buSzPct val="7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zvýšit obsah omega-3 PUFA v organismu a tím   přispět ke zmírnění metabolického stresu </a:t>
            </a:r>
          </a:p>
          <a:p>
            <a:pPr marL="620713" lvl="2" indent="-344488">
              <a:spcBef>
                <a:spcPts val="0"/>
              </a:spcBef>
              <a:buClrTx/>
              <a:buSzPct val="7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doplnit jaterní glykogen těsně před operací</a:t>
            </a:r>
            <a:endParaRPr lang="cs-CZ" sz="2400" dirty="0">
              <a:latin typeface="Arial" charset="0"/>
            </a:endParaRPr>
          </a:p>
          <a:p>
            <a:pPr marL="211138" lvl="1" indent="-249238">
              <a:spcBef>
                <a:spcPts val="1200"/>
              </a:spcBef>
              <a:buClr>
                <a:schemeClr val="tx1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Doba </a:t>
            </a:r>
            <a:r>
              <a:rPr lang="cs-CZ" sz="2800" b="1" dirty="0">
                <a:latin typeface="Arial" charset="0"/>
              </a:rPr>
              <a:t>přípravy </a:t>
            </a:r>
            <a:r>
              <a:rPr lang="cs-CZ" sz="2800" b="1" dirty="0" smtClean="0">
                <a:latin typeface="Arial" charset="0"/>
              </a:rPr>
              <a:t>při odkladu výkonu optimálně</a:t>
            </a:r>
          </a:p>
          <a:p>
            <a:pPr marL="620713" lvl="2" indent="-344488">
              <a:spcBef>
                <a:spcPts val="300"/>
              </a:spcBef>
              <a:buClrTx/>
              <a:buSzPct val="7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PV </a:t>
            </a:r>
            <a:r>
              <a:rPr lang="cs-CZ" sz="2400" dirty="0" smtClean="0">
                <a:latin typeface="Arial" charset="0"/>
              </a:rPr>
              <a:t>7-10 dnů</a:t>
            </a:r>
            <a:endParaRPr lang="cs-CZ" sz="2400" dirty="0">
              <a:latin typeface="Arial" charset="0"/>
            </a:endParaRPr>
          </a:p>
          <a:p>
            <a:pPr marL="620713" lvl="2" indent="-344488">
              <a:spcBef>
                <a:spcPts val="0"/>
              </a:spcBef>
              <a:buClrTx/>
              <a:buSzPct val="7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EV 10-14 dnů </a:t>
            </a:r>
          </a:p>
        </p:txBody>
      </p:sp>
    </p:spTree>
    <p:extLst>
      <p:ext uri="{BB962C8B-B14F-4D97-AF65-F5344CB8AC3E}">
        <p14:creationId xmlns:p14="http://schemas.microsoft.com/office/powerpoint/2010/main" val="421348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27384"/>
            <a:ext cx="8352928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Úplná p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arenterální výživa </a:t>
            </a:r>
            <a: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(ÚPV)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před operací</a:t>
            </a:r>
            <a: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omezeném čase může být paradoxně výhodnější než EV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628800"/>
            <a:ext cx="8208912" cy="4896544"/>
          </a:xfrm>
        </p:spPr>
        <p:txBody>
          <a:bodyPr>
            <a:normAutofit/>
          </a:bodyPr>
          <a:lstStyle/>
          <a:p>
            <a:pPr marL="314325" indent="-352425"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Má výhodu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jistější </a:t>
            </a:r>
            <a:r>
              <a:rPr lang="cs-CZ" sz="2800" dirty="0" smtClean="0">
                <a:solidFill>
                  <a:srgbClr val="FF0000"/>
                </a:solidFill>
                <a:latin typeface="Arial" charset="0"/>
              </a:rPr>
              <a:t>a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rychlejší </a:t>
            </a:r>
            <a:r>
              <a:rPr lang="cs-CZ" sz="2800" b="1" dirty="0" smtClean="0">
                <a:latin typeface="Arial" charset="0"/>
              </a:rPr>
              <a:t>dodávky živin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při EV není jisté, jak bude tolerována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smtClean="0">
                <a:latin typeface="Arial" charset="0"/>
              </a:rPr>
              <a:t>či resorbována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nutnost postupného zvyšování rychlosti přívodu živin</a:t>
            </a:r>
          </a:p>
          <a:p>
            <a:pPr marL="314325" indent="-3524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Také při PV je třeba začínat nižší rychlostí 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obvykle poloviční proti rychlosti cílové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1.den 40 ml/h, 2.den 60 ml/h, od 3. dne plná rychlost</a:t>
            </a:r>
          </a:p>
          <a:p>
            <a:pPr marL="314325" indent="-3524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PV musí obsahovat tuk, vitamíny, </a:t>
            </a:r>
            <a:r>
              <a:rPr lang="cs-CZ" sz="2800" b="1" dirty="0" err="1" smtClean="0">
                <a:latin typeface="Arial" charset="0"/>
              </a:rPr>
              <a:t>stop.prvky</a:t>
            </a:r>
            <a:endParaRPr lang="cs-CZ" sz="2800" b="1" dirty="0" smtClean="0">
              <a:latin typeface="Arial" charset="0"/>
            </a:endParaRPr>
          </a:p>
          <a:p>
            <a:pPr marL="714375" lvl="1" indent="-352425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tuková emulze s 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n-3 PUFA </a:t>
            </a:r>
            <a:r>
              <a:rPr lang="cs-CZ" sz="2400" dirty="0" smtClean="0">
                <a:latin typeface="Arial" charset="0"/>
              </a:rPr>
              <a:t>má zvláštní výhodu</a:t>
            </a:r>
          </a:p>
          <a:p>
            <a:pPr marL="714375" lvl="1" indent="-352425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při deficitu je vhodná 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dvojnásobná dávka vitamínů</a:t>
            </a:r>
          </a:p>
          <a:p>
            <a:pPr marL="314325" indent="-3524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Udržet alespoň malý perorální příjem</a:t>
            </a:r>
          </a:p>
          <a:p>
            <a:pPr marL="714375" lvl="1" indent="-352425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ONS vhodné</a:t>
            </a:r>
          </a:p>
        </p:txBody>
      </p:sp>
    </p:spTree>
    <p:extLst>
      <p:ext uri="{BB962C8B-B14F-4D97-AF65-F5344CB8AC3E}">
        <p14:creationId xmlns:p14="http://schemas.microsoft.com/office/powerpoint/2010/main" val="256702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4624"/>
            <a:ext cx="7648575" cy="10081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Nutriční potřeba při ÚPV 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perioperačním období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808"/>
            <a:ext cx="8280151" cy="4680520"/>
          </a:xfrm>
        </p:spPr>
        <p:txBody>
          <a:bodyPr>
            <a:normAutofit/>
          </a:bodyPr>
          <a:lstStyle/>
          <a:p>
            <a:pPr marL="276225" indent="-276225"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Energie 25 kcal/kg při normálním BMI</a:t>
            </a:r>
          </a:p>
          <a:p>
            <a:pPr marL="534988" lvl="1" indent="-258763" eaLnBrk="1" hangingPunct="1">
              <a:spcBef>
                <a:spcPts val="30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PŘÍKLAD: pacient 70 kg = 1750 kcal/24 h</a:t>
            </a:r>
          </a:p>
          <a:p>
            <a:pPr marL="534988" lvl="1" indent="-258763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u obézních a hubených korigovat hmotnost do poloviny rozmezí mezi </a:t>
            </a:r>
            <a:r>
              <a:rPr lang="cs-CZ" sz="2400" dirty="0">
                <a:latin typeface="Arial" charset="0"/>
              </a:rPr>
              <a:t>a</a:t>
            </a:r>
            <a:r>
              <a:rPr lang="cs-CZ" sz="2400" dirty="0" smtClean="0">
                <a:latin typeface="Arial" charset="0"/>
              </a:rPr>
              <a:t>ktuální a ideální hmotností</a:t>
            </a:r>
          </a:p>
          <a:p>
            <a:pPr marL="534988" lvl="1" indent="-258763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ideální hmotnost odpovídá BMI 22 (u seniorů BMI 24)</a:t>
            </a:r>
          </a:p>
          <a:p>
            <a:pPr marL="276225" indent="-276225"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Aminokyseliny 1,5 g/kg při normálním BMI</a:t>
            </a:r>
          </a:p>
          <a:p>
            <a:pPr marL="534988" lvl="1" indent="-258763" eaLnBrk="1" hangingPunct="1">
              <a:spcBef>
                <a:spcPts val="30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u obézních a hubených nutno hmotnost korigovat</a:t>
            </a:r>
          </a:p>
          <a:p>
            <a:pPr marL="276225" indent="-276225"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Vitamíny a stopové prvky</a:t>
            </a:r>
          </a:p>
          <a:p>
            <a:pPr marL="534988" lvl="1" indent="-258763" eaLnBrk="1" hangingPunct="1">
              <a:spcBef>
                <a:spcPts val="30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plné krytí, </a:t>
            </a:r>
            <a:r>
              <a:rPr lang="cs-CZ" sz="2400" b="1" dirty="0" err="1" smtClean="0">
                <a:solidFill>
                  <a:srgbClr val="FF0000"/>
                </a:solidFill>
                <a:latin typeface="Arial" charset="0"/>
              </a:rPr>
              <a:t>Viant</a:t>
            </a: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400" dirty="0" smtClean="0">
                <a:latin typeface="Arial" charset="0"/>
              </a:rPr>
              <a:t>1 </a:t>
            </a:r>
            <a:r>
              <a:rPr lang="cs-CZ" sz="2400" dirty="0" err="1" smtClean="0">
                <a:latin typeface="Arial" charset="0"/>
              </a:rPr>
              <a:t>lahv</a:t>
            </a:r>
            <a:r>
              <a:rPr lang="cs-CZ" sz="2400" dirty="0" smtClean="0">
                <a:latin typeface="Arial" charset="0"/>
              </a:rPr>
              <a:t>./ 24 h, </a:t>
            </a:r>
            <a:r>
              <a:rPr lang="cs-CZ" sz="2400" b="1" dirty="0" err="1" smtClean="0">
                <a:solidFill>
                  <a:srgbClr val="FF0000"/>
                </a:solidFill>
                <a:latin typeface="Arial" charset="0"/>
              </a:rPr>
              <a:t>Nutryelt</a:t>
            </a:r>
            <a:r>
              <a:rPr lang="cs-CZ" sz="2400" dirty="0" smtClean="0">
                <a:latin typeface="Arial" charset="0"/>
              </a:rPr>
              <a:t> 1 </a:t>
            </a:r>
            <a:r>
              <a:rPr lang="cs-CZ" sz="2400" dirty="0" err="1" smtClean="0">
                <a:latin typeface="Arial" charset="0"/>
              </a:rPr>
              <a:t>amp</a:t>
            </a:r>
            <a:r>
              <a:rPr lang="cs-CZ" sz="2400" dirty="0" smtClean="0">
                <a:latin typeface="Arial" charset="0"/>
              </a:rPr>
              <a:t>./ 24 h</a:t>
            </a:r>
          </a:p>
          <a:p>
            <a:pPr marL="534988" lvl="1" indent="-258763">
              <a:spcBef>
                <a:spcPts val="30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>
                <a:latin typeface="Arial" charset="0"/>
              </a:rPr>
              <a:t>2-násobné </a:t>
            </a:r>
            <a:r>
              <a:rPr lang="cs-CZ" sz="2400" dirty="0" smtClean="0">
                <a:latin typeface="Arial" charset="0"/>
              </a:rPr>
              <a:t>dávky při deficitu / krátké době přípravy</a:t>
            </a:r>
          </a:p>
        </p:txBody>
      </p:sp>
    </p:spTree>
    <p:extLst>
      <p:ext uri="{BB962C8B-B14F-4D97-AF65-F5344CB8AC3E}">
        <p14:creationId xmlns:p14="http://schemas.microsoft.com/office/powerpoint/2010/main" val="975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72008"/>
            <a:ext cx="8064896" cy="9807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Doplňková PV  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nedostatečném příjmu 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stravy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 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velkou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operací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628800"/>
            <a:ext cx="8280921" cy="4753099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Obvykle &gt; 50 % potřeby energie (30-70 %)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i když má pacient poloviční příjem stravy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plná/zvýšená dávka vitamínů a stopových prvků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výhoda rychlého přívodu n-3 PUFA před operací</a:t>
            </a:r>
          </a:p>
          <a:p>
            <a:pPr marL="314325" indent="-3524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Zvyšuje jistotu doplnění chybějících živin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odpadá problém nezjištěné malabsorpce živin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doplnění zásobního glykogenu v játrech</a:t>
            </a:r>
          </a:p>
          <a:p>
            <a:pPr marL="314325" indent="-3524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Je jednodušší a bezpečnější než ÚPV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nižší dodávka energie, zachovalý enterální příjem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má méně komplikací metabolických i infekčních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flexibilní podávání (nestačí-li perorální příjem)</a:t>
            </a:r>
            <a:endParaRPr lang="cs-CZ" sz="2800" b="1" dirty="0" smtClean="0">
              <a:latin typeface="Arial" charset="0"/>
            </a:endParaRPr>
          </a:p>
          <a:p>
            <a:pPr marL="314325" indent="-352425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endParaRPr lang="cs-CZ" sz="2800" b="1" dirty="0">
              <a:latin typeface="Arial" charset="0"/>
            </a:endParaRPr>
          </a:p>
          <a:p>
            <a:pPr marL="314325" indent="-352425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endParaRPr lang="cs-CZ" sz="2800" b="1" dirty="0" smtClean="0">
              <a:latin typeface="Arial" charset="0"/>
            </a:endParaRPr>
          </a:p>
          <a:p>
            <a:pPr marL="314325" indent="-352425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endParaRPr lang="cs-CZ" sz="2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Clr>
                <a:srgbClr val="002060"/>
              </a:buClr>
              <a:buSzPct val="50000"/>
              <a:buNone/>
            </a:pP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4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7" y="-99392"/>
            <a:ext cx="8009012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Předoperační příprava PV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přípravky s obsahem tukové emulze s n-3 PUFA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864020"/>
              </p:ext>
            </p:extLst>
          </p:nvPr>
        </p:nvGraphicFramePr>
        <p:xfrm>
          <a:off x="179510" y="1844824"/>
          <a:ext cx="8784978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4"/>
                <a:gridCol w="1656184"/>
                <a:gridCol w="1656184"/>
                <a:gridCol w="1584176"/>
              </a:tblGrid>
              <a:tr h="15524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3-komorový vak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Objem</a:t>
                      </a:r>
                    </a:p>
                    <a:p>
                      <a:pPr algn="ctr"/>
                      <a:r>
                        <a:rPr lang="cs-CZ" sz="2400" b="0" i="1" dirty="0" smtClean="0"/>
                        <a:t>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Energie</a:t>
                      </a:r>
                    </a:p>
                    <a:p>
                      <a:pPr algn="ctr"/>
                      <a:r>
                        <a:rPr lang="cs-CZ" sz="2400" b="0" i="1" dirty="0" smtClean="0"/>
                        <a:t>kcal/den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AMK</a:t>
                      </a:r>
                    </a:p>
                    <a:p>
                      <a:pPr algn="ctr"/>
                      <a:r>
                        <a:rPr lang="cs-CZ" sz="2400" b="0" i="1" dirty="0" smtClean="0"/>
                        <a:t>g/den</a:t>
                      </a:r>
                    </a:p>
                  </a:txBody>
                  <a:tcPr anchor="ctr"/>
                </a:tc>
              </a:tr>
              <a:tr h="818012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Nutriflex</a:t>
                      </a:r>
                      <a:r>
                        <a:rPr lang="cs-CZ" sz="2400" b="1" baseline="0" dirty="0" smtClean="0"/>
                        <a:t> Omega </a:t>
                      </a:r>
                      <a:r>
                        <a:rPr lang="cs-CZ" sz="2400" b="1" baseline="0" dirty="0" err="1" smtClean="0"/>
                        <a:t>Special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1250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1475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anchor="ctr"/>
                </a:tc>
              </a:tr>
              <a:tr h="818012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Nutriflex</a:t>
                      </a:r>
                      <a:r>
                        <a:rPr lang="cs-CZ" sz="2400" b="1" baseline="0" dirty="0" smtClean="0"/>
                        <a:t> Omega Plus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1875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1940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anchor="ctr"/>
                </a:tc>
              </a:tr>
              <a:tr h="818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err="1" smtClean="0"/>
                        <a:t>Nutriflex</a:t>
                      </a:r>
                      <a:r>
                        <a:rPr lang="cs-CZ" sz="2400" b="1" dirty="0" smtClean="0"/>
                        <a:t> Omega Peri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1875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1470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/>
                </a:tc>
              </a:tr>
              <a:tr h="818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SMOF</a:t>
                      </a:r>
                      <a:r>
                        <a:rPr lang="cs-CZ" sz="2400" b="1" baseline="0" dirty="0" smtClean="0"/>
                        <a:t> </a:t>
                      </a:r>
                      <a:r>
                        <a:rPr lang="cs-CZ" sz="2400" b="1" baseline="0" dirty="0" err="1" smtClean="0"/>
                        <a:t>Kabiven</a:t>
                      </a:r>
                      <a:endParaRPr lang="cs-CZ" sz="2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1477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1600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56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3" y="0"/>
            <a:ext cx="8424935" cy="10527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Praktické provedení předoperační přípravy PV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úplné nebo doplňkové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3" y="1556792"/>
            <a:ext cx="8280921" cy="4968552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Je možné v domácích podmínkách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u dobře spolupracujících pacientů, s dobrým zázemím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nebo při hospitalizaci (problém zajištění lůžka)</a:t>
            </a: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Asistence sestry z domácí péče 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musí být obeznámena s podáváním infúzí v domácím prostředí pacienta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přidávat vitamíny a stopové prvky</a:t>
            </a: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Může kapat samospádem </a:t>
            </a:r>
            <a:r>
              <a:rPr lang="cs-CZ" dirty="0" smtClean="0">
                <a:latin typeface="Arial" charset="0"/>
              </a:rPr>
              <a:t>(gravitačně) </a:t>
            </a:r>
            <a:r>
              <a:rPr lang="cs-CZ" sz="2800" b="1" dirty="0" smtClean="0">
                <a:latin typeface="Arial" charset="0"/>
              </a:rPr>
              <a:t>přes noc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nasadit večer, odpojit ráno často zvládne sám pacient</a:t>
            </a:r>
          </a:p>
          <a:p>
            <a:pPr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Doba podávání nejméně 5 dnů (lépe 7-10 d)</a:t>
            </a:r>
          </a:p>
          <a:p>
            <a:pPr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Riziko komplikací </a:t>
            </a:r>
            <a:r>
              <a:rPr lang="cs-CZ" dirty="0" smtClean="0">
                <a:latin typeface="Arial" charset="0"/>
              </a:rPr>
              <a:t>(</a:t>
            </a:r>
            <a:r>
              <a:rPr lang="cs-CZ" dirty="0" err="1" smtClean="0">
                <a:latin typeface="Arial" charset="0"/>
              </a:rPr>
              <a:t>katetrové</a:t>
            </a:r>
            <a:r>
              <a:rPr lang="cs-CZ" dirty="0" smtClean="0">
                <a:latin typeface="Arial" charset="0"/>
              </a:rPr>
              <a:t> sepse)</a:t>
            </a:r>
            <a:r>
              <a:rPr lang="cs-CZ" sz="2800" b="1" dirty="0" smtClean="0">
                <a:latin typeface="Arial" charset="0"/>
              </a:rPr>
              <a:t>  je nízké</a:t>
            </a:r>
            <a:endParaRPr lang="cs-CZ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49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488832" cy="105273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Operační stres a odpověď organismu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jsou spojeny s metabolickou a imunitní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dysregulací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1628800"/>
            <a:ext cx="7056784" cy="4824536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ct val="0"/>
              </a:spcBef>
              <a:buClr>
                <a:srgbClr val="002060"/>
              </a:buClr>
              <a:buSzPct val="50000"/>
              <a:buNone/>
            </a:pPr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Faktory operačního výkonu</a:t>
            </a:r>
          </a:p>
          <a:p>
            <a:pPr eaLnBrk="1" hangingPunct="1">
              <a:spcBef>
                <a:spcPts val="3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Celková anestezie</a:t>
            </a:r>
          </a:p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Porušení integrity kožního povrchu</a:t>
            </a:r>
          </a:p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Přímé porušení tkání operačními řezy</a:t>
            </a:r>
          </a:p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Krvácení </a:t>
            </a:r>
          </a:p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Trvání operačního výkonu</a:t>
            </a:r>
          </a:p>
          <a:p>
            <a:pPr marL="0" indent="0" algn="ctr" eaLnBrk="1" hangingPunct="1">
              <a:spcBef>
                <a:spcPts val="1200"/>
              </a:spcBef>
              <a:buClr>
                <a:srgbClr val="002060"/>
              </a:buClr>
              <a:buSzPct val="50000"/>
              <a:buNone/>
            </a:pPr>
            <a:r>
              <a:rPr lang="cs-CZ" sz="2800" b="1" u="sng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Odpověď organismu</a:t>
            </a:r>
          </a:p>
          <a:p>
            <a:pPr eaLnBrk="1" hangingPunct="1">
              <a:spcBef>
                <a:spcPts val="3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Uvolnění stresových hormonů</a:t>
            </a:r>
          </a:p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Tvorba zánětlivých mediátorů</a:t>
            </a:r>
          </a:p>
          <a:p>
            <a:pPr>
              <a:spcBef>
                <a:spcPct val="0"/>
              </a:spcBef>
              <a:buClrTx/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Imunitní </a:t>
            </a:r>
            <a:r>
              <a:rPr lang="cs-CZ" sz="2800" b="1" dirty="0" err="1" smtClean="0">
                <a:latin typeface="Arial" charset="0"/>
              </a:rPr>
              <a:t>dysegulace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(imunosuprese)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7059488" y="6428184"/>
            <a:ext cx="1905000" cy="457200"/>
          </a:xfrm>
        </p:spPr>
        <p:txBody>
          <a:bodyPr/>
          <a:lstStyle/>
          <a:p>
            <a:pPr algn="r">
              <a:defRPr/>
            </a:pPr>
            <a:fld id="{24CFECF9-DF49-456B-9468-C69B80DE0FF2}" type="slidenum">
              <a:rPr lang="cs-CZ"/>
              <a:pPr algn="r"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28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03955" y="-99392"/>
            <a:ext cx="7900493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Sondová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enterální výživa  před operací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přináší výhodu kvalitních přípravků kompletního složení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556792"/>
            <a:ext cx="7920880" cy="4968552"/>
          </a:xfrm>
        </p:spPr>
        <p:txBody>
          <a:bodyPr>
            <a:normAutofit/>
          </a:bodyPr>
          <a:lstStyle/>
          <a:p>
            <a:pPr marL="0" indent="0" algn="ctr" eaLnBrk="1" hangingPunct="1">
              <a:spcBef>
                <a:spcPct val="0"/>
              </a:spcBef>
              <a:buClr>
                <a:srgbClr val="002060"/>
              </a:buClr>
              <a:buSzPct val="50000"/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Výhody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sondové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EV proti stravě</a:t>
            </a:r>
          </a:p>
          <a:p>
            <a:pPr eaLnBrk="1" hangingPunct="1">
              <a:spcBef>
                <a:spcPts val="3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Definovaný obsah živin, kvalitní přípravky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vysoký obsah bílkovin, vitamínů, n-3 PUFA</a:t>
            </a:r>
            <a:endParaRPr lang="cs-CZ" sz="2800" dirty="0" smtClean="0">
              <a:latin typeface="Arial" charset="0"/>
            </a:endParaRPr>
          </a:p>
          <a:p>
            <a:pPr marL="314325" indent="-352425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Větší jistota přívodu všech živin</a:t>
            </a:r>
          </a:p>
          <a:p>
            <a:pPr marL="314325" indent="-352425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Podpora funkce střeva  </a:t>
            </a:r>
            <a:r>
              <a:rPr lang="cs-CZ" dirty="0" smtClean="0">
                <a:latin typeface="Arial" charset="0"/>
              </a:rPr>
              <a:t>(ve srovnání s PV)</a:t>
            </a:r>
          </a:p>
          <a:p>
            <a:pPr marL="0" indent="0" algn="ctr">
              <a:spcBef>
                <a:spcPts val="1200"/>
              </a:spcBef>
              <a:buClr>
                <a:srgbClr val="002060"/>
              </a:buClr>
              <a:buSzPct val="50000"/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Nevýhody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sondové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EV</a:t>
            </a:r>
          </a:p>
          <a:p>
            <a:pPr marL="314325" indent="-352425">
              <a:spcBef>
                <a:spcPts val="3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Nutnost a nejistá tolerance nosní </a:t>
            </a:r>
            <a:r>
              <a:rPr lang="cs-CZ" sz="2800" b="1" dirty="0" smtClean="0">
                <a:latin typeface="Arial" charset="0"/>
              </a:rPr>
              <a:t>sondy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méně přirozená, více agresívní forma výživy</a:t>
            </a:r>
            <a:endParaRPr lang="cs-CZ" sz="2400" dirty="0">
              <a:latin typeface="Arial" charset="0"/>
            </a:endParaRPr>
          </a:p>
          <a:p>
            <a:pPr marL="314325" indent="-352425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Nejistá tolerance tekutého přípravku</a:t>
            </a:r>
          </a:p>
          <a:p>
            <a:pPr marL="314325" indent="-352425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Nejistota resorpce (vstřebání) živin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závislost na funkci střeva</a:t>
            </a:r>
          </a:p>
        </p:txBody>
      </p:sp>
    </p:spTree>
    <p:extLst>
      <p:ext uri="{BB962C8B-B14F-4D97-AF65-F5344CB8AC3E}">
        <p14:creationId xmlns:p14="http://schemas.microsoft.com/office/powerpoint/2010/main" val="320781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496944" cy="9807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Koncentrované přípravky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ro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sondovou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EV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vhodné k předoperační přípravě, obsah v 1000 ml přípravku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835798"/>
              </p:ext>
            </p:extLst>
          </p:nvPr>
        </p:nvGraphicFramePr>
        <p:xfrm>
          <a:off x="35496" y="1700808"/>
          <a:ext cx="9001000" cy="4896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1368152"/>
                <a:gridCol w="1368152"/>
                <a:gridCol w="1368152"/>
                <a:gridCol w="1296144"/>
              </a:tblGrid>
              <a:tr h="15756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Přípravek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i="0" dirty="0" err="1" smtClean="0"/>
                        <a:t>Denzita</a:t>
                      </a:r>
                      <a:r>
                        <a:rPr lang="cs-CZ" sz="2000" b="1" i="0" dirty="0" smtClean="0"/>
                        <a:t> energie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1" dirty="0" smtClean="0"/>
                        <a:t>kcal/ml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Energie</a:t>
                      </a:r>
                    </a:p>
                    <a:p>
                      <a:pPr algn="ctr"/>
                      <a:r>
                        <a:rPr lang="cs-CZ" sz="2000" b="0" i="1" dirty="0" smtClean="0"/>
                        <a:t>kcal/l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Proteiny</a:t>
                      </a:r>
                    </a:p>
                    <a:p>
                      <a:pPr algn="ctr"/>
                      <a:r>
                        <a:rPr lang="cs-CZ" sz="2000" b="0" i="1" dirty="0" smtClean="0"/>
                        <a:t>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EPA</a:t>
                      </a:r>
                    </a:p>
                    <a:p>
                      <a:pPr algn="ctr"/>
                      <a:r>
                        <a:rPr lang="cs-CZ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+DHA</a:t>
                      </a:r>
                    </a:p>
                    <a:p>
                      <a:pPr algn="ctr"/>
                      <a:r>
                        <a:rPr lang="cs-CZ" sz="2000" b="0" i="1" dirty="0" smtClean="0"/>
                        <a:t>g/l</a:t>
                      </a:r>
                    </a:p>
                  </a:txBody>
                  <a:tcPr anchor="ctr"/>
                </a:tc>
              </a:tr>
              <a:tr h="830221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Supportan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1,5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1500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6,0</a:t>
                      </a:r>
                    </a:p>
                  </a:txBody>
                  <a:tcPr anchor="ctr"/>
                </a:tc>
              </a:tr>
              <a:tr h="830221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Fresubin</a:t>
                      </a:r>
                      <a:r>
                        <a:rPr lang="cs-CZ" sz="2400" b="1" dirty="0" smtClean="0"/>
                        <a:t> 2 kcal HP </a:t>
                      </a:r>
                    </a:p>
                    <a:p>
                      <a:pPr algn="l"/>
                      <a:r>
                        <a:rPr lang="cs-CZ" sz="2400" b="1" dirty="0" err="1" smtClean="0"/>
                        <a:t>Fibre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2,0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2000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0,7</a:t>
                      </a:r>
                    </a:p>
                  </a:txBody>
                  <a:tcPr anchor="ctr"/>
                </a:tc>
              </a:tr>
              <a:tr h="830221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Diben</a:t>
                      </a:r>
                      <a:r>
                        <a:rPr lang="cs-CZ" sz="2400" b="1" dirty="0" smtClean="0"/>
                        <a:t> 1,5 kcal HP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1,5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1500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2,3</a:t>
                      </a:r>
                    </a:p>
                  </a:txBody>
                  <a:tcPr anchor="ctr"/>
                </a:tc>
              </a:tr>
              <a:tr h="830221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Peptmen</a:t>
                      </a:r>
                      <a:r>
                        <a:rPr lang="cs-CZ" sz="2400" b="1" dirty="0" smtClean="0"/>
                        <a:t> AF</a:t>
                      </a:r>
                    </a:p>
                    <a:p>
                      <a:pPr algn="l"/>
                      <a:r>
                        <a:rPr lang="cs-CZ" sz="2000" b="0" dirty="0" smtClean="0"/>
                        <a:t>(</a:t>
                      </a:r>
                      <a:r>
                        <a:rPr lang="cs-CZ" sz="2000" b="0" dirty="0" err="1" smtClean="0"/>
                        <a:t>Advanced</a:t>
                      </a:r>
                      <a:r>
                        <a:rPr lang="cs-CZ" sz="2000" b="0" dirty="0" smtClean="0"/>
                        <a:t>  </a:t>
                      </a:r>
                      <a:r>
                        <a:rPr lang="cs-CZ" sz="2000" b="0" dirty="0" err="1" smtClean="0"/>
                        <a:t>Formula</a:t>
                      </a:r>
                      <a:r>
                        <a:rPr lang="cs-CZ" sz="2000" b="0" dirty="0" smtClean="0"/>
                        <a:t>)</a:t>
                      </a:r>
                      <a:endParaRPr lang="cs-CZ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1,5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1500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1,5*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09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7881" y="-27384"/>
            <a:ext cx="7648575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Perorální nutriční příprava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 plánovanou operací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700808"/>
            <a:ext cx="7992888" cy="4824536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Výživná strava (dietní rada)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potlačit symptomy omezující příjem stravy (léky)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zvýšit pestrost stravy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zvýšit příjem bílkovin a koncentrované energie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jíst častěji, 5x denně menší porce</a:t>
            </a:r>
          </a:p>
          <a:p>
            <a:pPr marL="361950" indent="-361950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solidFill>
                  <a:srgbClr val="FF0000"/>
                </a:solidFill>
                <a:latin typeface="Arial" charset="0"/>
              </a:rPr>
              <a:t>Sipping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 ONS </a:t>
            </a:r>
          </a:p>
          <a:p>
            <a:pPr marL="620713" lvl="1" indent="-2206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vysoká motivace před operací</a:t>
            </a:r>
          </a:p>
          <a:p>
            <a:pPr marL="620713" lvl="1" indent="-2206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běžně 2-4x 200 ml (kombinace dvou typů ONS)</a:t>
            </a:r>
            <a:endParaRPr lang="cs-CZ" sz="2400" dirty="0">
              <a:latin typeface="Arial" charset="0"/>
            </a:endParaRPr>
          </a:p>
          <a:p>
            <a:pPr marL="620713" lvl="1" indent="-2206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err="1" smtClean="0">
                <a:latin typeface="Arial" charset="0"/>
              </a:rPr>
              <a:t>vysokoproteinové</a:t>
            </a:r>
            <a:r>
              <a:rPr lang="cs-CZ" sz="2400" dirty="0" smtClean="0">
                <a:latin typeface="Arial" charset="0"/>
              </a:rPr>
              <a:t> přípravky s obsahem n-3 PUFA </a:t>
            </a: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solidFill>
                  <a:srgbClr val="FF0000"/>
                </a:solidFill>
                <a:latin typeface="Arial" charset="0"/>
              </a:rPr>
              <a:t>Suplementace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 bílkovin </a:t>
            </a:r>
          </a:p>
          <a:p>
            <a:pPr marL="620713" lvl="1" indent="-2206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práškový proteinový modul</a:t>
            </a:r>
          </a:p>
        </p:txBody>
      </p:sp>
    </p:spTree>
    <p:extLst>
      <p:ext uri="{BB962C8B-B14F-4D97-AF65-F5344CB8AC3E}">
        <p14:creationId xmlns:p14="http://schemas.microsoft.com/office/powerpoint/2010/main" val="40697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99392"/>
            <a:ext cx="8496944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Perorální nutriční suplementy  </a:t>
            </a:r>
            <a: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omega-3 PUFA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předoperační přípravě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621008"/>
              </p:ext>
            </p:extLst>
          </p:nvPr>
        </p:nvGraphicFramePr>
        <p:xfrm>
          <a:off x="179512" y="1628800"/>
          <a:ext cx="8784978" cy="5115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1584176"/>
                <a:gridCol w="1512168"/>
                <a:gridCol w="1512168"/>
                <a:gridCol w="1440162"/>
              </a:tblGrid>
              <a:tr h="164623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Přípravek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Objem</a:t>
                      </a:r>
                    </a:p>
                    <a:p>
                      <a:pPr algn="ctr"/>
                      <a:r>
                        <a:rPr lang="cs-CZ" sz="2000" b="0" i="1" dirty="0" smtClean="0"/>
                        <a:t>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i="0" dirty="0" err="1" smtClean="0"/>
                        <a:t>Denzita</a:t>
                      </a:r>
                      <a:r>
                        <a:rPr lang="cs-CZ" sz="2000" b="1" i="0" dirty="0" smtClean="0"/>
                        <a:t> energie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1" dirty="0" smtClean="0"/>
                        <a:t>kcal/ml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Energie</a:t>
                      </a:r>
                    </a:p>
                    <a:p>
                      <a:pPr algn="ctr"/>
                      <a:r>
                        <a:rPr lang="cs-CZ" sz="2000" b="0" i="1" dirty="0" smtClean="0"/>
                        <a:t>kcal/ks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Bílkoviny</a:t>
                      </a:r>
                    </a:p>
                    <a:p>
                      <a:pPr algn="ctr"/>
                      <a:r>
                        <a:rPr lang="cs-CZ" sz="2000" b="0" i="1" dirty="0" smtClean="0"/>
                        <a:t>g/ks</a:t>
                      </a:r>
                    </a:p>
                  </a:txBody>
                  <a:tcPr anchor="ctr"/>
                </a:tc>
              </a:tr>
              <a:tr h="86741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Prosure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220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1,25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280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</a:tr>
              <a:tr h="86741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Supportan</a:t>
                      </a:r>
                      <a:r>
                        <a:rPr lang="cs-CZ" sz="2400" b="1" dirty="0" smtClean="0"/>
                        <a:t> Drink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1,5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</a:tr>
              <a:tr h="86741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Forticare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1,6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/>
                </a:tc>
              </a:tr>
              <a:tr h="86741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Oral </a:t>
                      </a:r>
                      <a:r>
                        <a:rPr lang="cs-CZ" sz="2400" b="1" dirty="0" err="1" smtClean="0"/>
                        <a:t>Impact</a:t>
                      </a:r>
                      <a:r>
                        <a:rPr lang="cs-CZ" sz="2400" b="1" dirty="0" smtClean="0"/>
                        <a:t> </a:t>
                      </a:r>
                      <a:r>
                        <a:rPr lang="cs-CZ" sz="2400" b="1" dirty="0" err="1" smtClean="0"/>
                        <a:t>Powder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300*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1,0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81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424936" cy="9807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Perorální nutriční suplementy  </a:t>
            </a:r>
            <a: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n-3 PUFA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předoperační přípravě, obvyklá denní dávka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35050"/>
              </p:ext>
            </p:extLst>
          </p:nvPr>
        </p:nvGraphicFramePr>
        <p:xfrm>
          <a:off x="179512" y="1628800"/>
          <a:ext cx="8784978" cy="5115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1584176"/>
                <a:gridCol w="1512168"/>
                <a:gridCol w="1512168"/>
                <a:gridCol w="1440162"/>
              </a:tblGrid>
              <a:tr h="164623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Přípravek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Objem</a:t>
                      </a:r>
                    </a:p>
                    <a:p>
                      <a:pPr algn="ctr"/>
                      <a:r>
                        <a:rPr lang="cs-CZ" sz="2000" b="0" i="1" dirty="0" smtClean="0"/>
                        <a:t>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i="0" dirty="0" smtClean="0"/>
                        <a:t>Denní dávka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1" dirty="0" smtClean="0"/>
                        <a:t>ks/den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Energie</a:t>
                      </a:r>
                    </a:p>
                    <a:p>
                      <a:pPr algn="ctr"/>
                      <a:r>
                        <a:rPr lang="cs-CZ" sz="2000" b="0" i="1" dirty="0" smtClean="0"/>
                        <a:t>kcal/den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Bílkoviny</a:t>
                      </a:r>
                    </a:p>
                    <a:p>
                      <a:pPr algn="ctr"/>
                      <a:r>
                        <a:rPr lang="cs-CZ" sz="2000" b="0" i="1" dirty="0" smtClean="0"/>
                        <a:t>g/den</a:t>
                      </a:r>
                    </a:p>
                  </a:txBody>
                  <a:tcPr anchor="ctr"/>
                </a:tc>
              </a:tr>
              <a:tr h="86741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Prosure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220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1-1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560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/>
                </a:tc>
              </a:tr>
              <a:tr h="86741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Supportan</a:t>
                      </a:r>
                      <a:r>
                        <a:rPr lang="cs-CZ" sz="2400" b="1" dirty="0" smtClean="0"/>
                        <a:t> Drink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1-1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600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</a:tr>
              <a:tr h="86741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Forticare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1-1-1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600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 anchor="ctr"/>
                </a:tc>
              </a:tr>
              <a:tr h="86741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Oral </a:t>
                      </a:r>
                      <a:r>
                        <a:rPr lang="cs-CZ" sz="2400" b="1" dirty="0" err="1" smtClean="0"/>
                        <a:t>Impact</a:t>
                      </a:r>
                      <a:r>
                        <a:rPr lang="cs-CZ" sz="2400" b="1" dirty="0" smtClean="0"/>
                        <a:t> </a:t>
                      </a:r>
                      <a:r>
                        <a:rPr lang="cs-CZ" sz="2400" b="1" dirty="0" err="1" smtClean="0"/>
                        <a:t>Powder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300*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1-1-1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900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02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64096" y="-99392"/>
            <a:ext cx="8244408" cy="11521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Výhody doplnění n-3 PUFA před operací</a:t>
            </a:r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perorální, enterální i parenterální přípravě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3" y="1628800"/>
            <a:ext cx="8136903" cy="4968552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Zabudování n-3 PUFA do membrán buněk</a:t>
            </a:r>
            <a:endParaRPr lang="cs-CZ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krevních, imunitních i orgánových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je rychlejší při PV (cca 3 dny) než při EV (cca 7 dnů)</a:t>
            </a:r>
          </a:p>
          <a:p>
            <a:pPr marL="314325" indent="-3524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Zmírnění metabolického stresu </a:t>
            </a:r>
            <a:r>
              <a:rPr lang="cs-CZ" sz="2800" b="1" dirty="0" smtClean="0">
                <a:latin typeface="Arial" charset="0"/>
              </a:rPr>
              <a:t>po operaci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snížení nadměrné zánětlivé odpovědi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zmírnění katabolismu po operaci</a:t>
            </a:r>
          </a:p>
          <a:p>
            <a:pPr marL="314325" indent="-3524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Redukce infekčních komplikací </a:t>
            </a:r>
            <a:r>
              <a:rPr lang="cs-CZ" sz="2800" b="1" dirty="0" smtClean="0">
                <a:latin typeface="Arial" charset="0"/>
              </a:rPr>
              <a:t>po operaci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je výraznější než vliv na neinfekční komplikace</a:t>
            </a:r>
          </a:p>
          <a:p>
            <a:pPr marL="314325" indent="-3524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Kardioprotektivní</a:t>
            </a:r>
            <a:r>
              <a:rPr lang="cs-CZ" sz="2800" b="1" dirty="0" smtClean="0">
                <a:latin typeface="Arial" charset="0"/>
              </a:rPr>
              <a:t> účinek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snížení rizika arytmií po operaci ?</a:t>
            </a:r>
          </a:p>
        </p:txBody>
      </p:sp>
    </p:spTree>
    <p:extLst>
      <p:ext uri="{BB962C8B-B14F-4D97-AF65-F5344CB8AC3E}">
        <p14:creationId xmlns:p14="http://schemas.microsoft.com/office/powerpoint/2010/main" val="17033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-27384"/>
            <a:ext cx="7416824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 operací nádoru  </a:t>
            </a:r>
            <a: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je podání 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n-3 PUFA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indikováno i u nemocných v dobrém nutričním stavu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3" y="1700808"/>
            <a:ext cx="8136903" cy="4824536"/>
          </a:xfrm>
        </p:spPr>
        <p:txBody>
          <a:bodyPr>
            <a:normAutofit/>
          </a:bodyPr>
          <a:lstStyle/>
          <a:p>
            <a:pPr marL="314325" indent="-3524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Hlavně u velkých operací s resekcí nádoru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nádor jícnu, žaludku, pankreatu, i další nádory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v dobrém stavu výživy příprava 5-7 dnů</a:t>
            </a:r>
          </a:p>
          <a:p>
            <a:pPr marL="314325" indent="-3524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Redukce infekčních komplikací po operaci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přispívá k lepšímu celkovému výsledku léčby nádoru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komplikace po operaci se promítají do vyššího výskytu relapsu nádoru a kratšího přežívání</a:t>
            </a:r>
          </a:p>
          <a:p>
            <a:pPr marL="314325" indent="-3524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Podpora hojení rány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snížení </a:t>
            </a:r>
            <a:r>
              <a:rPr lang="cs-CZ" sz="2400" dirty="0">
                <a:latin typeface="Arial" charset="0"/>
              </a:rPr>
              <a:t>výskytu dehiscence </a:t>
            </a:r>
            <a:r>
              <a:rPr lang="cs-CZ" sz="2400" dirty="0" smtClean="0">
                <a:latin typeface="Arial" charset="0"/>
              </a:rPr>
              <a:t>rány a tvorby píštělí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podpora hojení anastomózy střeva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nižší potřeba revizí operační rány a dalších operací</a:t>
            </a:r>
          </a:p>
        </p:txBody>
      </p:sp>
    </p:spTree>
    <p:extLst>
      <p:ext uri="{BB962C8B-B14F-4D97-AF65-F5344CB8AC3E}">
        <p14:creationId xmlns:p14="http://schemas.microsoft.com/office/powerpoint/2010/main" val="275071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99392"/>
            <a:ext cx="8640959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Perorální nutriční suplementy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vysokoproteinové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předoperační přípravě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811310"/>
              </p:ext>
            </p:extLst>
          </p:nvPr>
        </p:nvGraphicFramePr>
        <p:xfrm>
          <a:off x="179512" y="1844826"/>
          <a:ext cx="8784978" cy="4650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1440160"/>
                <a:gridCol w="1512168"/>
                <a:gridCol w="1512168"/>
                <a:gridCol w="1440162"/>
              </a:tblGrid>
              <a:tr h="148297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Přípravek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Objem</a:t>
                      </a:r>
                    </a:p>
                    <a:p>
                      <a:pPr algn="ctr"/>
                      <a:r>
                        <a:rPr lang="cs-CZ" sz="2000" b="0" i="1" dirty="0" smtClean="0"/>
                        <a:t>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i="0" dirty="0" err="1" smtClean="0"/>
                        <a:t>Denzita</a:t>
                      </a:r>
                      <a:r>
                        <a:rPr lang="cs-CZ" sz="2000" b="1" i="0" dirty="0" smtClean="0"/>
                        <a:t> energie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1" dirty="0" smtClean="0"/>
                        <a:t>kcal/ml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Energie</a:t>
                      </a:r>
                    </a:p>
                    <a:p>
                      <a:pPr algn="ctr"/>
                      <a:r>
                        <a:rPr lang="cs-CZ" sz="2000" b="0" i="1" dirty="0" smtClean="0"/>
                        <a:t>kcal/ks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Bílkoviny</a:t>
                      </a:r>
                    </a:p>
                    <a:p>
                      <a:pPr algn="ctr"/>
                      <a:r>
                        <a:rPr lang="cs-CZ" sz="2000" b="0" i="1" dirty="0" smtClean="0"/>
                        <a:t>g/ks</a:t>
                      </a:r>
                    </a:p>
                  </a:txBody>
                  <a:tcPr anchor="ctr"/>
                </a:tc>
              </a:tr>
              <a:tr h="78138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Nutridrink</a:t>
                      </a:r>
                      <a:r>
                        <a:rPr lang="cs-CZ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Protein</a:t>
                      </a:r>
                      <a:endParaRPr lang="cs-CZ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cs-CZ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endParaRPr lang="cs-CZ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endParaRPr lang="cs-CZ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cs-CZ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8138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Fresubin</a:t>
                      </a:r>
                      <a:r>
                        <a:rPr lang="cs-CZ" sz="2400" b="1" dirty="0" smtClean="0"/>
                        <a:t>  2 kcal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2,0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</a:tr>
              <a:tr h="78138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Ensure</a:t>
                      </a:r>
                      <a:r>
                        <a:rPr lang="cs-CZ" sz="2400" b="1" dirty="0" smtClean="0"/>
                        <a:t> Plus </a:t>
                      </a:r>
                      <a:r>
                        <a:rPr lang="cs-CZ" sz="2400" b="1" dirty="0" err="1" smtClean="0"/>
                        <a:t>Advance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220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1,5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330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</a:tr>
              <a:tr h="78138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Renutryl</a:t>
                      </a:r>
                      <a:r>
                        <a:rPr lang="cs-CZ" sz="2400" b="1" baseline="0" dirty="0" smtClean="0"/>
                        <a:t> Booster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2,0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600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9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99392"/>
            <a:ext cx="8640959" cy="10801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Perorální nutriční suplementy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vysokoproteinové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předoperační příprava se zvýšenou 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denní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dávkou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812832"/>
              </p:ext>
            </p:extLst>
          </p:nvPr>
        </p:nvGraphicFramePr>
        <p:xfrm>
          <a:off x="179512" y="1844826"/>
          <a:ext cx="8784978" cy="4650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1440160"/>
                <a:gridCol w="1512168"/>
                <a:gridCol w="1512168"/>
                <a:gridCol w="1440162"/>
              </a:tblGrid>
              <a:tr h="148297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Přípravek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Objem</a:t>
                      </a:r>
                    </a:p>
                    <a:p>
                      <a:pPr algn="ctr"/>
                      <a:r>
                        <a:rPr lang="cs-CZ" sz="2000" b="0" i="1" dirty="0" smtClean="0"/>
                        <a:t>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i="0" dirty="0" smtClean="0"/>
                        <a:t>Denní dávka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1" dirty="0" smtClean="0"/>
                        <a:t>ks/den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Energie</a:t>
                      </a:r>
                    </a:p>
                    <a:p>
                      <a:pPr algn="ctr"/>
                      <a:r>
                        <a:rPr lang="cs-CZ" sz="2000" b="0" i="1" dirty="0" smtClean="0"/>
                        <a:t>kcal/den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Bílkoviny</a:t>
                      </a:r>
                    </a:p>
                    <a:p>
                      <a:pPr algn="ctr"/>
                      <a:r>
                        <a:rPr lang="cs-CZ" sz="2000" b="0" i="1" dirty="0" smtClean="0"/>
                        <a:t>g/den</a:t>
                      </a:r>
                    </a:p>
                  </a:txBody>
                  <a:tcPr anchor="ctr"/>
                </a:tc>
              </a:tr>
              <a:tr h="78138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Nutridrink</a:t>
                      </a:r>
                      <a:r>
                        <a:rPr lang="cs-CZ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Protein</a:t>
                      </a:r>
                      <a:endParaRPr lang="cs-CZ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cs-CZ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1-1-1</a:t>
                      </a:r>
                      <a:endParaRPr lang="cs-CZ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  <a:endParaRPr lang="cs-CZ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cs-CZ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8138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Fresubin</a:t>
                      </a:r>
                      <a:r>
                        <a:rPr lang="cs-CZ" sz="2400" b="1" dirty="0" smtClean="0"/>
                        <a:t>  2 kcal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1-1-1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1200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/>
                </a:tc>
              </a:tr>
              <a:tr h="78138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Ensure</a:t>
                      </a:r>
                      <a:r>
                        <a:rPr lang="cs-CZ" sz="2400" b="1" dirty="0" smtClean="0"/>
                        <a:t> Plus </a:t>
                      </a:r>
                      <a:r>
                        <a:rPr lang="cs-CZ" sz="2400" b="1" dirty="0" err="1" smtClean="0"/>
                        <a:t>Advance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220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1-1-1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/>
                </a:tc>
              </a:tr>
              <a:tr h="78138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Renutryl</a:t>
                      </a:r>
                      <a:r>
                        <a:rPr lang="cs-CZ" sz="2400" b="1" baseline="0" dirty="0" smtClean="0"/>
                        <a:t> Booster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1-1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1200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44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7" y="-27384"/>
            <a:ext cx="8009012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Perorální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suplementace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stravy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pacientů, kteří netolerují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vysokoproteinové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628800"/>
            <a:ext cx="8352928" cy="4896544"/>
          </a:xfrm>
        </p:spPr>
        <p:txBody>
          <a:bodyPr>
            <a:normAutofit/>
          </a:bodyPr>
          <a:lstStyle/>
          <a:p>
            <a:pPr marL="0" indent="0" algn="ctr" eaLnBrk="1" hangingPunct="1">
              <a:spcBef>
                <a:spcPct val="0"/>
              </a:spcBef>
              <a:buClr>
                <a:srgbClr val="002060"/>
              </a:buClr>
              <a:buSzPct val="50000"/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Výhodná kombinace s proteinovým práškem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solidFill>
                  <a:srgbClr val="FF0000"/>
                </a:solidFill>
                <a:latin typeface="Arial" charset="0"/>
              </a:rPr>
              <a:t>Džusový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 ONS </a:t>
            </a:r>
            <a:r>
              <a:rPr lang="cs-CZ" sz="2800" b="1" dirty="0" smtClean="0">
                <a:latin typeface="Arial" charset="0"/>
              </a:rPr>
              <a:t>+ proteinový prášek</a:t>
            </a:r>
          </a:p>
          <a:p>
            <a:pPr lvl="1">
              <a:spcBef>
                <a:spcPts val="30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err="1" smtClean="0">
                <a:latin typeface="Arial" charset="0"/>
              </a:rPr>
              <a:t>Nutridrink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sz="2400" dirty="0" err="1" smtClean="0">
                <a:latin typeface="Arial" charset="0"/>
              </a:rPr>
              <a:t>Juice</a:t>
            </a:r>
            <a:r>
              <a:rPr lang="cs-CZ" sz="2400" dirty="0" smtClean="0">
                <a:latin typeface="Arial" charset="0"/>
              </a:rPr>
              <a:t> 2x200 ml   		         16 g bílkovin</a:t>
            </a:r>
          </a:p>
          <a:p>
            <a:pPr lvl="1">
              <a:spcBef>
                <a:spcPts val="30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err="1" smtClean="0">
                <a:latin typeface="Arial" charset="0"/>
              </a:rPr>
              <a:t>Fresubin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sz="2400" dirty="0">
                <a:latin typeface="Arial" charset="0"/>
              </a:rPr>
              <a:t>Protein </a:t>
            </a:r>
            <a:r>
              <a:rPr lang="cs-CZ" sz="2400" dirty="0" err="1">
                <a:latin typeface="Arial" charset="0"/>
              </a:rPr>
              <a:t>Powder</a:t>
            </a:r>
            <a:r>
              <a:rPr lang="cs-CZ" sz="2400" dirty="0">
                <a:latin typeface="Arial" charset="0"/>
              </a:rPr>
              <a:t>  6 odměrek/d </a:t>
            </a:r>
            <a:r>
              <a:rPr lang="cs-CZ" sz="2400" dirty="0" smtClean="0">
                <a:latin typeface="Arial" charset="0"/>
              </a:rPr>
              <a:t>  30 </a:t>
            </a:r>
            <a:r>
              <a:rPr lang="cs-CZ" sz="2400" dirty="0">
                <a:latin typeface="Arial" charset="0"/>
              </a:rPr>
              <a:t>g </a:t>
            </a:r>
            <a:r>
              <a:rPr lang="cs-CZ" sz="2400" dirty="0" smtClean="0">
                <a:latin typeface="Arial" charset="0"/>
              </a:rPr>
              <a:t>bílkovin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solidFill>
                  <a:srgbClr val="FF0000"/>
                </a:solidFill>
                <a:latin typeface="Arial" charset="0"/>
              </a:rPr>
              <a:t>Forticare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800" b="1" dirty="0" smtClean="0">
                <a:latin typeface="Arial" charset="0"/>
              </a:rPr>
              <a:t>+ proteinový prášek</a:t>
            </a:r>
          </a:p>
          <a:p>
            <a:pPr marL="620713" lvl="1" indent="-258763">
              <a:spcBef>
                <a:spcPts val="30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err="1" smtClean="0">
                <a:latin typeface="Arial" charset="0"/>
              </a:rPr>
              <a:t>Forticare</a:t>
            </a:r>
            <a:r>
              <a:rPr lang="cs-CZ" sz="2400" dirty="0" smtClean="0">
                <a:latin typeface="Arial" charset="0"/>
              </a:rPr>
              <a:t> 3x 125 ml			        33 bílkovin</a:t>
            </a:r>
          </a:p>
          <a:p>
            <a:pPr marL="620713" lvl="1" indent="-258763">
              <a:spcBef>
                <a:spcPts val="30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err="1" smtClean="0">
                <a:latin typeface="Arial" charset="0"/>
              </a:rPr>
              <a:t>Fresubin</a:t>
            </a:r>
            <a:r>
              <a:rPr lang="cs-CZ" sz="2400" dirty="0" smtClean="0">
                <a:latin typeface="Arial" charset="0"/>
              </a:rPr>
              <a:t> Protein </a:t>
            </a:r>
            <a:r>
              <a:rPr lang="cs-CZ" sz="2400" dirty="0" err="1" smtClean="0">
                <a:latin typeface="Arial" charset="0"/>
              </a:rPr>
              <a:t>Powder</a:t>
            </a:r>
            <a:r>
              <a:rPr lang="cs-CZ" sz="2400" dirty="0" smtClean="0">
                <a:latin typeface="Arial" charset="0"/>
              </a:rPr>
              <a:t>  4 odměrky/d    </a:t>
            </a:r>
            <a:r>
              <a:rPr lang="cs-CZ" sz="2400" dirty="0">
                <a:latin typeface="Arial" charset="0"/>
              </a:rPr>
              <a:t>2</a:t>
            </a:r>
            <a:r>
              <a:rPr lang="cs-CZ" sz="2400" dirty="0" smtClean="0">
                <a:latin typeface="Arial" charset="0"/>
              </a:rPr>
              <a:t>0 g bílkovin</a:t>
            </a:r>
          </a:p>
          <a:p>
            <a:pPr marL="314325" indent="-352425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solidFill>
                  <a:srgbClr val="FF0000"/>
                </a:solidFill>
                <a:latin typeface="Arial" charset="0"/>
              </a:rPr>
              <a:t>Nutridrink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  <a:latin typeface="Arial" charset="0"/>
              </a:rPr>
              <a:t>Creme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800" b="1" dirty="0" smtClean="0">
                <a:latin typeface="Arial" charset="0"/>
              </a:rPr>
              <a:t>+ proteinový prášek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spcBef>
                <a:spcPts val="30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err="1" smtClean="0">
                <a:latin typeface="Arial" charset="0"/>
              </a:rPr>
              <a:t>Nutridrink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sz="2400" dirty="0" err="1" smtClean="0">
                <a:latin typeface="Arial" charset="0"/>
              </a:rPr>
              <a:t>Creme</a:t>
            </a:r>
            <a:r>
              <a:rPr lang="cs-CZ" sz="2400" dirty="0" smtClean="0">
                <a:latin typeface="Arial" charset="0"/>
              </a:rPr>
              <a:t> 2x 125 g                        24 g bílkovin</a:t>
            </a:r>
          </a:p>
          <a:p>
            <a:pPr marL="620713" lvl="1" indent="-258763">
              <a:spcBef>
                <a:spcPts val="30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err="1">
                <a:latin typeface="Arial" charset="0"/>
              </a:rPr>
              <a:t>Fresubin</a:t>
            </a:r>
            <a:r>
              <a:rPr lang="cs-CZ" sz="2400" dirty="0">
                <a:latin typeface="Arial" charset="0"/>
              </a:rPr>
              <a:t> Protein </a:t>
            </a:r>
            <a:r>
              <a:rPr lang="cs-CZ" sz="2400" dirty="0" err="1">
                <a:latin typeface="Arial" charset="0"/>
              </a:rPr>
              <a:t>Powder</a:t>
            </a:r>
            <a:r>
              <a:rPr lang="cs-CZ" sz="2400" dirty="0">
                <a:latin typeface="Arial" charset="0"/>
              </a:rPr>
              <a:t>  6 odměrek/d    30 g bílkovin </a:t>
            </a: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8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2008"/>
            <a:ext cx="7848872" cy="9807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Metabolické komponenty operačního stresu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 odpovědi na operační trauma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1556792"/>
            <a:ext cx="7560840" cy="4896544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Hypermetabolismus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mobilizace endogenních zdrojů energie</a:t>
            </a:r>
          </a:p>
          <a:p>
            <a:pPr marL="620713" lvl="1" indent="-258763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zvýšené ztráty energie z organismu</a:t>
            </a:r>
          </a:p>
          <a:p>
            <a:pPr eaLnBrk="1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Hyperkatabolismus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zvýšené ztráty dusíku (bílkovin)</a:t>
            </a:r>
          </a:p>
          <a:p>
            <a:pPr marL="620713" lvl="1" indent="-258763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zvýšená potřeba aminokyselin na tvorbu zánětu      a na imunitní odpověď </a:t>
            </a:r>
          </a:p>
          <a:p>
            <a:pPr eaLnBrk="1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Oxidační stres</a:t>
            </a: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Stresová hyperglykémie</a:t>
            </a:r>
          </a:p>
          <a:p>
            <a:pPr eaLnBrk="1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Inzulinová rezistence</a:t>
            </a:r>
          </a:p>
          <a:p>
            <a:pPr eaLnBrk="1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Deprese celulární imunity</a:t>
            </a:r>
          </a:p>
        </p:txBody>
      </p:sp>
    </p:spTree>
    <p:extLst>
      <p:ext uri="{BB962C8B-B14F-4D97-AF65-F5344CB8AC3E}">
        <p14:creationId xmlns:p14="http://schemas.microsoft.com/office/powerpoint/2010/main" val="1693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-27384"/>
            <a:ext cx="7812360" cy="10527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Pit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ná enterální výživa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předoperační nutriční přípravě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628800"/>
            <a:ext cx="8208912" cy="4824536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Vzhledem k vysoké motivaci před operací je pacient schopen užívat větší množství ONS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pitná EV kryje 50-100 % potřeby energie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Výhodná jsou větší balení ONS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err="1">
                <a:latin typeface="Arial" charset="0"/>
              </a:rPr>
              <a:t>Renutryl</a:t>
            </a:r>
            <a:r>
              <a:rPr lang="cs-CZ" sz="2400" dirty="0">
                <a:latin typeface="Arial" charset="0"/>
              </a:rPr>
              <a:t> Booster 300 ml </a:t>
            </a:r>
            <a:r>
              <a:rPr lang="cs-CZ" sz="2400" dirty="0" smtClean="0">
                <a:latin typeface="Arial" charset="0"/>
              </a:rPr>
              <a:t>2xd (1200 kcal, 60g bílkovin) 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err="1" smtClean="0">
                <a:latin typeface="Arial" charset="0"/>
              </a:rPr>
              <a:t>Nutridrink</a:t>
            </a:r>
            <a:r>
              <a:rPr lang="cs-CZ" sz="2400" dirty="0" smtClean="0">
                <a:latin typeface="Arial" charset="0"/>
              </a:rPr>
              <a:t> Max 300 ml 2xd (1440 kcal, 56g bílkovin)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nebo </a:t>
            </a:r>
            <a:r>
              <a:rPr lang="cs-CZ" sz="2400" dirty="0" err="1" smtClean="0">
                <a:latin typeface="Arial" charset="0"/>
              </a:rPr>
              <a:t>přpravky</a:t>
            </a:r>
            <a:r>
              <a:rPr lang="cs-CZ" sz="2400" dirty="0" smtClean="0">
                <a:latin typeface="Arial" charset="0"/>
              </a:rPr>
              <a:t> 200 ml 4xd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Ochucené přípravky jinak určené do sondy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err="1">
                <a:latin typeface="Arial" charset="0"/>
              </a:rPr>
              <a:t>Ensure</a:t>
            </a:r>
            <a:r>
              <a:rPr lang="cs-CZ" sz="2400" dirty="0">
                <a:latin typeface="Arial" charset="0"/>
              </a:rPr>
              <a:t> Plus </a:t>
            </a:r>
            <a:r>
              <a:rPr lang="cs-CZ" sz="2400" dirty="0" err="1">
                <a:latin typeface="Arial" charset="0"/>
              </a:rPr>
              <a:t>Advance</a:t>
            </a:r>
            <a:r>
              <a:rPr lang="cs-CZ" sz="2400" dirty="0">
                <a:latin typeface="Arial" charset="0"/>
              </a:rPr>
              <a:t> (1,5 kcal/ml) </a:t>
            </a:r>
            <a:r>
              <a:rPr lang="cs-CZ" sz="2400" dirty="0" err="1">
                <a:latin typeface="Arial" charset="0"/>
              </a:rPr>
              <a:t>plast.lahve</a:t>
            </a:r>
            <a:r>
              <a:rPr lang="cs-CZ" sz="2400" dirty="0">
                <a:latin typeface="Arial" charset="0"/>
              </a:rPr>
              <a:t> 500 </a:t>
            </a:r>
            <a:r>
              <a:rPr lang="cs-CZ" sz="2400" dirty="0" smtClean="0">
                <a:latin typeface="Arial" charset="0"/>
              </a:rPr>
              <a:t>ml lze užívat 5-10krát 100 ml denně (vanilka)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neutrální přípravky si pacient může ochutit sám</a:t>
            </a:r>
            <a:endParaRPr lang="cs-CZ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89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16632"/>
            <a:ext cx="7648575" cy="93583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Předoperační hladovění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již od půlnoci není u většiny nemocných nutné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700808"/>
            <a:ext cx="8137152" cy="4896544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Pevná strava + </a:t>
            </a:r>
            <a:r>
              <a:rPr lang="cs-CZ" sz="2800" b="1" dirty="0" err="1">
                <a:latin typeface="Arial" charset="0"/>
              </a:rPr>
              <a:t>sipping</a:t>
            </a:r>
            <a:r>
              <a:rPr lang="cs-CZ" sz="2800" b="1" dirty="0">
                <a:latin typeface="Arial" charset="0"/>
              </a:rPr>
              <a:t> do 6 h před </a:t>
            </a:r>
            <a:r>
              <a:rPr lang="cs-CZ" sz="2800" b="1" dirty="0" smtClean="0">
                <a:latin typeface="Arial" charset="0"/>
              </a:rPr>
              <a:t>operací</a:t>
            </a:r>
          </a:p>
          <a:p>
            <a:pPr lvl="1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nejméně do půlnoci před operací</a:t>
            </a:r>
            <a:endParaRPr lang="cs-CZ" sz="2400" dirty="0">
              <a:latin typeface="Arial" charset="0"/>
            </a:endParaRPr>
          </a:p>
          <a:p>
            <a:pPr eaLnBrk="1" hangingPunct="1">
              <a:spcBef>
                <a:spcPts val="18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Příprava sacharidy do 2 h před operací          </a:t>
            </a:r>
            <a:r>
              <a:rPr lang="cs-CZ" sz="2800" b="1" dirty="0" smtClean="0">
                <a:latin typeface="Arial" charset="0"/>
              </a:rPr>
              <a:t>k doplnění zásob glykogenu v organismu</a:t>
            </a:r>
          </a:p>
          <a:p>
            <a:pPr marL="620713" lvl="1" indent="-258763">
              <a:spcBef>
                <a:spcPts val="30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err="1" smtClean="0">
                <a:latin typeface="Arial" charset="0"/>
              </a:rPr>
              <a:t>p.o</a:t>
            </a:r>
            <a:r>
              <a:rPr lang="cs-CZ" sz="2400" dirty="0" smtClean="0">
                <a:latin typeface="Arial" charset="0"/>
              </a:rPr>
              <a:t>. roztok maltodextrinu čirý (bez tuku) 12,5</a:t>
            </a:r>
            <a:r>
              <a:rPr lang="cs-CZ" sz="2400" dirty="0">
                <a:latin typeface="Arial" charset="0"/>
              </a:rPr>
              <a:t>% </a:t>
            </a:r>
            <a:endParaRPr lang="cs-CZ" sz="2400" dirty="0" smtClean="0">
              <a:latin typeface="Arial" charset="0"/>
            </a:endParaRPr>
          </a:p>
          <a:p>
            <a:pPr marL="620713" lvl="1" indent="-258763">
              <a:spcBef>
                <a:spcPts val="30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obsahuje elektrolyty, především draslík</a:t>
            </a:r>
          </a:p>
          <a:p>
            <a:pPr marL="620713" lvl="1" indent="-258763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800 ml večer + 400 ml ráno až do doby 2 hod. před celkovou anestezií (obsah sacharidů </a:t>
            </a:r>
            <a:r>
              <a:rPr lang="cs-CZ" sz="2400" dirty="0">
                <a:latin typeface="Arial" charset="0"/>
              </a:rPr>
              <a:t>150 </a:t>
            </a:r>
            <a:r>
              <a:rPr lang="cs-CZ" sz="2400" dirty="0" smtClean="0">
                <a:latin typeface="Arial" charset="0"/>
              </a:rPr>
              <a:t>g/1200 ml)</a:t>
            </a:r>
          </a:p>
          <a:p>
            <a:pPr eaLnBrk="1" hangingPunct="1">
              <a:spcBef>
                <a:spcPts val="18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Pokud nelze per os, podat parenterálně </a:t>
            </a:r>
            <a:r>
              <a:rPr lang="cs-CZ" sz="2800" b="1" dirty="0" err="1" smtClean="0">
                <a:latin typeface="Arial" charset="0"/>
              </a:rPr>
              <a:t>i.v</a:t>
            </a:r>
            <a:r>
              <a:rPr lang="cs-CZ" sz="2800" b="1" dirty="0" smtClean="0">
                <a:latin typeface="Arial" charset="0"/>
              </a:rPr>
              <a:t>.</a:t>
            </a:r>
          </a:p>
          <a:p>
            <a:pPr marL="620713" lvl="1" indent="-258763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err="1" smtClean="0">
                <a:latin typeface="Arial" charset="0"/>
              </a:rPr>
              <a:t>Glukoza</a:t>
            </a:r>
            <a:r>
              <a:rPr lang="cs-CZ" sz="2400" dirty="0" smtClean="0">
                <a:latin typeface="Arial" charset="0"/>
              </a:rPr>
              <a:t> 10% 500 ml </a:t>
            </a:r>
            <a:r>
              <a:rPr lang="cs-CZ" sz="2400" dirty="0" err="1" smtClean="0">
                <a:latin typeface="Arial" charset="0"/>
              </a:rPr>
              <a:t>i.v</a:t>
            </a:r>
            <a:r>
              <a:rPr lang="cs-CZ" sz="2400" dirty="0" smtClean="0">
                <a:latin typeface="Arial" charset="0"/>
              </a:rPr>
              <a:t>. 1-1-1 (obsah 150 g glukózy)</a:t>
            </a:r>
          </a:p>
        </p:txBody>
      </p:sp>
    </p:spTree>
    <p:extLst>
      <p:ext uri="{BB962C8B-B14F-4D97-AF65-F5344CB8AC3E}">
        <p14:creationId xmlns:p14="http://schemas.microsoft.com/office/powerpoint/2010/main" val="3310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8136903" cy="10527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Výhody předoperačního doplnění glykogenu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játrech a v kosterním svalu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844824"/>
            <a:ext cx="8136904" cy="4535041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S</a:t>
            </a:r>
            <a:r>
              <a:rPr lang="cs-CZ" sz="2800" b="1" dirty="0" smtClean="0">
                <a:latin typeface="Arial" charset="0"/>
              </a:rPr>
              <a:t>nížení metabolického operačního stresu</a:t>
            </a:r>
          </a:p>
          <a:p>
            <a:pPr marL="620713" lvl="1" indent="-258763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snížení glukoneogeneze</a:t>
            </a:r>
          </a:p>
          <a:p>
            <a:pPr marL="620713" lvl="1" indent="-258763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redukce pooperační stresové hyperglykémie</a:t>
            </a:r>
          </a:p>
          <a:p>
            <a:pPr marL="620713" lvl="1" indent="-258763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zmírnění inzulinové rezistence</a:t>
            </a:r>
          </a:p>
          <a:p>
            <a:pPr marL="620713" lvl="1" indent="-258763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snížení oxidačního stresu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Šetření svalových bílkovin a svalové hmoty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zmírnění katabolismu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Snížení pooperační tělesné teploty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zmírnění ztrát energie </a:t>
            </a:r>
          </a:p>
        </p:txBody>
      </p:sp>
    </p:spTree>
    <p:extLst>
      <p:ext uri="{BB962C8B-B14F-4D97-AF65-F5344CB8AC3E}">
        <p14:creationId xmlns:p14="http://schemas.microsoft.com/office/powerpoint/2010/main" val="302170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5" y="-27384"/>
            <a:ext cx="7937004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Nutriční podpora v časné fázi po operaci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první 1-2 dny po operačním inzultu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772816"/>
            <a:ext cx="8280919" cy="4608512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Šoková fáze </a:t>
            </a:r>
            <a:r>
              <a:rPr lang="cs-CZ" sz="2800" i="1" dirty="0" smtClean="0">
                <a:latin typeface="Arial" charset="0"/>
              </a:rPr>
              <a:t>(</a:t>
            </a:r>
            <a:r>
              <a:rPr lang="cs-CZ" sz="2800" i="1" dirty="0" err="1" smtClean="0">
                <a:latin typeface="Arial" charset="0"/>
              </a:rPr>
              <a:t>ebb</a:t>
            </a:r>
            <a:r>
              <a:rPr lang="cs-CZ" sz="2800" i="1" dirty="0" smtClean="0">
                <a:latin typeface="Arial" charset="0"/>
              </a:rPr>
              <a:t> </a:t>
            </a:r>
            <a:r>
              <a:rPr lang="cs-CZ" sz="2800" i="1" dirty="0" err="1" smtClean="0">
                <a:latin typeface="Arial" charset="0"/>
              </a:rPr>
              <a:t>phase</a:t>
            </a:r>
            <a:r>
              <a:rPr lang="cs-CZ" sz="2800" i="1" dirty="0" smtClean="0">
                <a:latin typeface="Arial" charset="0"/>
              </a:rPr>
              <a:t>)</a:t>
            </a:r>
            <a:r>
              <a:rPr lang="cs-CZ" sz="2800" dirty="0" smtClean="0">
                <a:latin typeface="Arial" charset="0"/>
              </a:rPr>
              <a:t>, </a:t>
            </a:r>
            <a:r>
              <a:rPr lang="cs-CZ" sz="2800" dirty="0">
                <a:latin typeface="Arial" charset="0"/>
              </a:rPr>
              <a:t>fáze odlivu</a:t>
            </a:r>
            <a:endParaRPr lang="cs-CZ" sz="2800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metabolická neschopnost využít exogenní živiny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infuzní terapie krystaloidy (elektrolyty)</a:t>
            </a: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Prvním cílem je stabilizace krevního oběhu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zajištění dostatečné </a:t>
            </a:r>
            <a:r>
              <a:rPr lang="cs-CZ" sz="2400" dirty="0" err="1" smtClean="0">
                <a:latin typeface="Arial" charset="0"/>
              </a:rPr>
              <a:t>perfúze</a:t>
            </a:r>
            <a:r>
              <a:rPr lang="cs-CZ" sz="2400" dirty="0" smtClean="0">
                <a:latin typeface="Arial" charset="0"/>
              </a:rPr>
              <a:t> tkání krví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stabilní krevní tlak (střední arteriální tlak, MAP)        bez potřeby velké dávky katecholaminů (noradrenalin)</a:t>
            </a: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Zahájení výživy až po stabilizaci oběhu 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b="1" dirty="0" err="1" smtClean="0">
                <a:solidFill>
                  <a:srgbClr val="FF0000"/>
                </a:solidFill>
                <a:latin typeface="Arial" charset="0"/>
              </a:rPr>
              <a:t>hypokalorická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 hydratace  </a:t>
            </a:r>
            <a:r>
              <a:rPr lang="cs-CZ" sz="2400" dirty="0" smtClean="0">
                <a:latin typeface="Arial" charset="0"/>
              </a:rPr>
              <a:t>(glukóza s krystaloidy)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nízká koncentrace glukózy 5 % (max.10 %)</a:t>
            </a: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61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67443" y="-27384"/>
            <a:ext cx="8153029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Ča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sná enterální výživa jejunální cestou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přístupem zavedeným na konci operace nebo předem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844824"/>
            <a:ext cx="8280920" cy="460851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Nutritivní </a:t>
            </a:r>
            <a:r>
              <a:rPr lang="cs-CZ" sz="2800" b="1" dirty="0" err="1">
                <a:solidFill>
                  <a:srgbClr val="FF0000"/>
                </a:solidFill>
                <a:latin typeface="Arial" charset="0"/>
              </a:rPr>
              <a:t>jejunostomická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 tenká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sonda</a:t>
            </a:r>
            <a:endParaRPr lang="cs-CZ" sz="2800" b="1" dirty="0">
              <a:solidFill>
                <a:srgbClr val="FF0000"/>
              </a:solidFill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zavedená </a:t>
            </a:r>
            <a:r>
              <a:rPr lang="cs-CZ" sz="2400" dirty="0" smtClean="0">
                <a:latin typeface="Arial" charset="0"/>
              </a:rPr>
              <a:t>přes </a:t>
            </a:r>
            <a:r>
              <a:rPr lang="cs-CZ" sz="2400" dirty="0">
                <a:latin typeface="Arial" charset="0"/>
              </a:rPr>
              <a:t>břišní stěnu do </a:t>
            </a:r>
            <a:r>
              <a:rPr lang="cs-CZ" sz="2400" dirty="0" smtClean="0">
                <a:latin typeface="Arial" charset="0"/>
              </a:rPr>
              <a:t>střeva (rozměr CH8)</a:t>
            </a:r>
            <a:endParaRPr lang="cs-CZ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pokud se očekává, že pacient nebude po operaci delší dobu (týdny) schopen perorální výživy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vede tunelem ve stěně střeva + volný konec </a:t>
            </a:r>
            <a:r>
              <a:rPr lang="cs-CZ" sz="2400" dirty="0">
                <a:latin typeface="Arial" charset="0"/>
              </a:rPr>
              <a:t>30 cm </a:t>
            </a:r>
            <a:endParaRPr lang="cs-CZ" sz="2400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fixace stehem na kůži (pozor na nechtěné vytažení)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>
                <a:solidFill>
                  <a:srgbClr val="FF0000"/>
                </a:solidFill>
                <a:latin typeface="Arial" charset="0"/>
              </a:rPr>
              <a:t>Nazojejunální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 tenká sonda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zavedená na konci operace nebo až po operaci</a:t>
            </a: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Výživa je podávána infúzí, enterální pumpou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nutné proplachy převařenou vodou, riziko ucpání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67443" y="-27384"/>
            <a:ext cx="8153029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Ča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sná enterální výživa 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většinou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do jejuna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zahájení za 24-48 h po skončení operace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628800"/>
            <a:ext cx="8640960" cy="504056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Žaludeční dysfunkce v časné fázi po výkonu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funkce tenkého střeva je obnovena dříve</a:t>
            </a:r>
            <a:endParaRPr lang="cs-CZ" sz="2400" dirty="0">
              <a:latin typeface="Arial" charset="0"/>
            </a:endParaRP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Časná EV při těžké malnutrici </a:t>
            </a:r>
            <a:r>
              <a:rPr lang="cs-CZ" sz="2800" dirty="0" smtClean="0">
                <a:latin typeface="Arial" charset="0"/>
              </a:rPr>
              <a:t>nebo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nutričním riziku</a:t>
            </a:r>
            <a:r>
              <a:rPr lang="cs-CZ" sz="2800" b="1" dirty="0" smtClean="0">
                <a:latin typeface="Arial" charset="0"/>
              </a:rPr>
              <a:t>, stanoveném již před operací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nebo při předpokladu, že pacient neobnoví příjem stravy do 5-10 dnů (podle nutričního stavu)</a:t>
            </a:r>
          </a:p>
          <a:p>
            <a:pPr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Zahájení nekoncentrovaným standardním přípravkem 1 kcal/ml, </a:t>
            </a:r>
            <a:r>
              <a:rPr lang="cs-CZ" sz="2800" dirty="0" smtClean="0">
                <a:latin typeface="Arial" charset="0"/>
              </a:rPr>
              <a:t>nízkou rychlostí </a:t>
            </a:r>
            <a:r>
              <a:rPr lang="cs-CZ" sz="2800" b="1" dirty="0" smtClean="0">
                <a:latin typeface="Arial" charset="0"/>
              </a:rPr>
              <a:t>10-30 ml/h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dle tolerance zvyšovat o 10-20 ml/h každých 12-24 h</a:t>
            </a:r>
          </a:p>
          <a:p>
            <a:pPr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Přechod na koncentrované HP přípravky</a:t>
            </a:r>
            <a:endParaRPr lang="cs-CZ" sz="2400" dirty="0">
              <a:solidFill>
                <a:srgbClr val="FF0000"/>
              </a:solidFill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hydratace parenterální a postupně perorální</a:t>
            </a: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9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67443" y="-27384"/>
            <a:ext cx="8153029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Nedostatečná dávka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mikronutrientů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první dny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podávání časné EV nízkou rychlostí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700808"/>
            <a:ext cx="8280920" cy="468052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Viant</a:t>
            </a:r>
            <a:r>
              <a:rPr lang="cs-CZ" sz="2800" b="1" dirty="0" smtClean="0">
                <a:latin typeface="Arial" charset="0"/>
              </a:rPr>
              <a:t> a </a:t>
            </a:r>
            <a:r>
              <a:rPr lang="cs-CZ" sz="2800" b="1" dirty="0" err="1" smtClean="0">
                <a:latin typeface="Arial" charset="0"/>
              </a:rPr>
              <a:t>Nutryelt</a:t>
            </a:r>
            <a:r>
              <a:rPr lang="cs-CZ" sz="2800" b="1" dirty="0" smtClean="0">
                <a:latin typeface="Arial" charset="0"/>
              </a:rPr>
              <a:t> ve dvou malých infúzích 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při nízké </a:t>
            </a:r>
            <a:r>
              <a:rPr lang="cs-CZ" sz="2400" dirty="0" smtClean="0">
                <a:latin typeface="Arial" charset="0"/>
              </a:rPr>
              <a:t>úvodní rychlosti EV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při </a:t>
            </a:r>
            <a:r>
              <a:rPr lang="cs-CZ" sz="2400" dirty="0">
                <a:latin typeface="Arial" charset="0"/>
              </a:rPr>
              <a:t>špatné toleranci EV </a:t>
            </a:r>
            <a:endParaRPr lang="cs-CZ" sz="2400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při malnutrici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pokud nepředcházela nutriční příprava s </a:t>
            </a:r>
            <a:r>
              <a:rPr lang="cs-CZ" sz="2400" dirty="0" err="1" smtClean="0">
                <a:latin typeface="Arial" charset="0"/>
              </a:rPr>
              <a:t>mikronutrienty</a:t>
            </a:r>
            <a:endParaRPr lang="cs-CZ" sz="2400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po velkém výkonu / při intenzívní péči</a:t>
            </a: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Zvýšená dávka </a:t>
            </a:r>
            <a:r>
              <a:rPr lang="cs-CZ" sz="2800" b="1" dirty="0" err="1" smtClean="0">
                <a:latin typeface="Arial" charset="0"/>
              </a:rPr>
              <a:t>mikronutrientů</a:t>
            </a:r>
            <a:r>
              <a:rPr lang="cs-CZ" sz="2800" b="1" dirty="0" smtClean="0">
                <a:latin typeface="Arial" charset="0"/>
              </a:rPr>
              <a:t> při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těžké </a:t>
            </a:r>
            <a:r>
              <a:rPr lang="cs-CZ" sz="2400" dirty="0" smtClean="0">
                <a:latin typeface="Arial" charset="0"/>
              </a:rPr>
              <a:t>malnutrici, pokud nepředcházela příprava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v případě rizika </a:t>
            </a:r>
            <a:r>
              <a:rPr lang="cs-CZ" sz="2400" dirty="0" err="1" smtClean="0">
                <a:latin typeface="Arial" charset="0"/>
              </a:rPr>
              <a:t>refeeding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sz="2400" dirty="0" err="1" smtClean="0">
                <a:latin typeface="Arial" charset="0"/>
              </a:rPr>
              <a:t>sy</a:t>
            </a:r>
            <a:r>
              <a:rPr lang="cs-CZ" sz="2400" dirty="0" smtClean="0">
                <a:latin typeface="Arial" charset="0"/>
              </a:rPr>
              <a:t> (hlavně vit. B skupiny)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při intenzívní péči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při malabsorpci živin, při průjmech</a:t>
            </a: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7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7" y="-27384"/>
            <a:ext cx="7560840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Speciální živiny v perioperačním období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podávané v rámci nutriční podpory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584176"/>
            <a:ext cx="7920880" cy="5157192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Omega-3 PUFA</a:t>
            </a:r>
            <a:r>
              <a:rPr lang="cs-CZ" sz="2800" b="1" dirty="0" smtClean="0">
                <a:latin typeface="Arial" charset="0"/>
              </a:rPr>
              <a:t> po operaci nádoru GIT</a:t>
            </a:r>
          </a:p>
          <a:p>
            <a:pPr marL="620713" lvl="1" indent="-258763">
              <a:spcBef>
                <a:spcPts val="30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pokračování </a:t>
            </a:r>
            <a:r>
              <a:rPr lang="cs-CZ" sz="2400" dirty="0" smtClean="0">
                <a:latin typeface="Arial" charset="0"/>
              </a:rPr>
              <a:t>předoperační </a:t>
            </a:r>
            <a:r>
              <a:rPr lang="cs-CZ" sz="2400" dirty="0" smtClean="0">
                <a:latin typeface="Arial" charset="0"/>
              </a:rPr>
              <a:t>přípravy s n-3 PUFA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při vysokém riziku infekčních komplikací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při vysokém nutričním riziku (NRS ≥ 4 b.)</a:t>
            </a: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solidFill>
                  <a:srgbClr val="FF0000"/>
                </a:solidFill>
                <a:latin typeface="Arial" charset="0"/>
              </a:rPr>
              <a:t>Glutamin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b="1" dirty="0">
                <a:latin typeface="Arial" charset="0"/>
              </a:rPr>
              <a:t>při ÚPV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po velké abdominální operaci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předpoklad intenzívní péče &gt;5 dnů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operace při těžké akutní </a:t>
            </a:r>
            <a:r>
              <a:rPr lang="cs-CZ" sz="2400" dirty="0" smtClean="0">
                <a:latin typeface="Arial" charset="0"/>
              </a:rPr>
              <a:t>pankreatitidě</a:t>
            </a: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Arginin, </a:t>
            </a:r>
            <a:r>
              <a:rPr lang="cs-CZ" dirty="0" smtClean="0">
                <a:latin typeface="Arial" charset="0"/>
              </a:rPr>
              <a:t>podmíněně esenciální aminokyselina </a:t>
            </a:r>
            <a:endParaRPr lang="cs-CZ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potenciál pro redukci výskytu infekčních komplikací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Větvené </a:t>
            </a:r>
            <a:r>
              <a:rPr lang="cs-CZ" sz="2800" b="1" dirty="0" smtClean="0">
                <a:latin typeface="Arial" charset="0"/>
              </a:rPr>
              <a:t>aminokyseliny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není dostatek důkazů</a:t>
            </a:r>
          </a:p>
        </p:txBody>
      </p:sp>
    </p:spTree>
    <p:extLst>
      <p:ext uri="{BB962C8B-B14F-4D97-AF65-F5344CB8AC3E}">
        <p14:creationId xmlns:p14="http://schemas.microsoft.com/office/powerpoint/2010/main" val="205989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-27384"/>
            <a:ext cx="7360941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Dávkování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w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-3 PUFA a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glutaminu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perioperační nutriční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podpoře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556792"/>
            <a:ext cx="8208912" cy="5184576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Omega-3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PUFA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ts val="30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různé dávky pro </a:t>
            </a:r>
            <a:r>
              <a:rPr lang="cs-CZ" sz="2400" dirty="0" smtClean="0">
                <a:latin typeface="Symbol" pitchFamily="18" charset="2"/>
              </a:rPr>
              <a:t>w</a:t>
            </a:r>
            <a:r>
              <a:rPr lang="cs-CZ" sz="2400" dirty="0" smtClean="0">
                <a:latin typeface="Arial" charset="0"/>
              </a:rPr>
              <a:t>-3 PUFA, rybí olej (FO), EPA+DHA</a:t>
            </a:r>
          </a:p>
          <a:p>
            <a:pPr marL="620713" lvl="1" indent="-258763">
              <a:spcBef>
                <a:spcPts val="30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pro EPA+DHA je metabolicky účinnou dávkou 3 g/den</a:t>
            </a:r>
          </a:p>
          <a:p>
            <a:pPr marL="620713" lvl="1" indent="-258763">
              <a:spcBef>
                <a:spcPts val="30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pro PV tuková emulze (TE) 20% obohacená o FO</a:t>
            </a:r>
          </a:p>
          <a:p>
            <a:pPr marL="762000" lvl="2" indent="0">
              <a:spcBef>
                <a:spcPts val="300"/>
              </a:spcBef>
              <a:buClr>
                <a:srgbClr val="002060"/>
              </a:buClr>
              <a:buSzPct val="80000"/>
              <a:buNone/>
            </a:pPr>
            <a:r>
              <a:rPr lang="cs-CZ" sz="2200" dirty="0" smtClean="0">
                <a:latin typeface="Arial" charset="0"/>
              </a:rPr>
              <a:t>potřebná dávka 50-75 g tuku/den, </a:t>
            </a:r>
            <a:r>
              <a:rPr lang="cs-CZ" sz="2200" dirty="0" smtClean="0">
                <a:latin typeface="Arial" charset="0"/>
              </a:rPr>
              <a:t>tj. 0,7-1,0 g tuku/kg/d odpovídá podání 250-325 ml 20%TE/den</a:t>
            </a:r>
            <a:endParaRPr lang="cs-CZ" sz="2200" dirty="0" smtClean="0">
              <a:latin typeface="Arial" charset="0"/>
            </a:endParaRP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solidFill>
                  <a:srgbClr val="FF0000"/>
                </a:solidFill>
                <a:latin typeface="Arial" charset="0"/>
              </a:rPr>
              <a:t>Glutamin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b="1" dirty="0">
                <a:latin typeface="Arial" charset="0"/>
              </a:rPr>
              <a:t>při ÚPV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přednostně parenterálně 0,3 g GLN/kg/den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pro 70kg pacienta 20 g GLN/den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err="1" smtClean="0">
                <a:latin typeface="Arial" charset="0"/>
              </a:rPr>
              <a:t>Dipeptiven</a:t>
            </a:r>
            <a:r>
              <a:rPr lang="cs-CZ" sz="2400" dirty="0" smtClean="0">
                <a:latin typeface="Arial" charset="0"/>
              </a:rPr>
              <a:t> 20% (</a:t>
            </a:r>
            <a:r>
              <a:rPr lang="cs-CZ" sz="2400" dirty="0" err="1" smtClean="0">
                <a:latin typeface="Arial" charset="0"/>
              </a:rPr>
              <a:t>alanyl-glutamin</a:t>
            </a:r>
            <a:r>
              <a:rPr lang="cs-CZ" sz="2400" dirty="0" smtClean="0">
                <a:latin typeface="Arial" charset="0"/>
              </a:rPr>
              <a:t>) 100-200 ml/den samostatnou infúzí kontinuálně </a:t>
            </a:r>
            <a:r>
              <a:rPr lang="cs-CZ" dirty="0" smtClean="0">
                <a:latin typeface="Arial" charset="0"/>
              </a:rPr>
              <a:t>nebo</a:t>
            </a:r>
            <a:r>
              <a:rPr lang="cs-CZ" sz="2400" dirty="0" smtClean="0">
                <a:latin typeface="Arial" charset="0"/>
              </a:rPr>
              <a:t> v rámci </a:t>
            </a:r>
            <a:r>
              <a:rPr lang="cs-CZ" sz="2400" dirty="0" err="1" smtClean="0">
                <a:latin typeface="Arial" charset="0"/>
              </a:rPr>
              <a:t>AiO</a:t>
            </a:r>
            <a:endParaRPr lang="cs-CZ" sz="2400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kontraindikací GLN je orgánové selhávání při šoku</a:t>
            </a:r>
            <a:endParaRPr lang="cs-CZ" sz="2400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85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5" y="-27384"/>
            <a:ext cx="7937004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Parenterální nutriční podpora </a:t>
            </a:r>
            <a: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 operaci</a:t>
            </a:r>
            <a:b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pokud není možná nebo není tolerována EV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772816"/>
            <a:ext cx="8424936" cy="4824536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Cílem je doplnění chybějícího příjmu energie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ale příliš časné zahájení nemusí být v intenzívní péči výhodné, zejména u kriticky nemocných</a:t>
            </a: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Zahájení 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PV</a:t>
            </a:r>
            <a:r>
              <a:rPr lang="cs-CZ" sz="2800" b="1" dirty="0">
                <a:latin typeface="Arial" charset="0"/>
              </a:rPr>
              <a:t> již od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POD 3-5 </a:t>
            </a:r>
            <a:r>
              <a:rPr lang="cs-CZ" dirty="0" smtClean="0">
                <a:latin typeface="Arial" charset="0"/>
              </a:rPr>
              <a:t>(pooperační den) </a:t>
            </a:r>
            <a:r>
              <a:rPr lang="cs-CZ" sz="2800" dirty="0" smtClean="0">
                <a:latin typeface="Arial" charset="0"/>
              </a:rPr>
              <a:t>při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těžké malnutrici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nebo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vysokém nutriční riziku</a:t>
            </a:r>
            <a:r>
              <a:rPr lang="cs-CZ" sz="2800" b="1" dirty="0" smtClean="0">
                <a:latin typeface="Arial" charset="0"/>
              </a:rPr>
              <a:t>, </a:t>
            </a:r>
            <a:endParaRPr lang="cs-CZ" sz="2800" dirty="0" smtClean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pokud pacient netoleruje EV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zahájit nízkou rychlostí (PV 10 kcal/kg/den) </a:t>
            </a:r>
            <a:r>
              <a:rPr lang="cs-CZ" sz="2400" dirty="0">
                <a:latin typeface="Arial" charset="0"/>
              </a:rPr>
              <a:t>a </a:t>
            </a:r>
            <a:r>
              <a:rPr lang="cs-CZ" sz="2400" dirty="0" smtClean="0">
                <a:latin typeface="Arial" charset="0"/>
              </a:rPr>
              <a:t>zvyšovat</a:t>
            </a: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dirty="0" smtClean="0">
                <a:latin typeface="Arial" charset="0"/>
              </a:rPr>
              <a:t>Pokud je</a:t>
            </a:r>
            <a:r>
              <a:rPr lang="cs-CZ" sz="2800" b="1" dirty="0" smtClean="0">
                <a:latin typeface="Arial" charset="0"/>
              </a:rPr>
              <a:t> nutriční stav dobrý, </a:t>
            </a:r>
            <a:r>
              <a:rPr lang="cs-CZ" sz="2800" dirty="0" smtClean="0">
                <a:latin typeface="Arial" charset="0"/>
              </a:rPr>
              <a:t>je možno odložit zahájení PV až na </a:t>
            </a:r>
            <a:r>
              <a:rPr lang="cs-CZ" sz="2800" b="1" dirty="0" smtClean="0">
                <a:latin typeface="Arial" charset="0"/>
              </a:rPr>
              <a:t>POD 8 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i při nedostatečném příjmu stravy nebo EV</a:t>
            </a: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45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632700" cy="72037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Příčiny inzulinové rezistence po operaci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179388" y="2780928"/>
            <a:ext cx="3097212" cy="10801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Hladovění</a:t>
            </a:r>
          </a:p>
          <a:p>
            <a:pPr algn="ctr">
              <a:defRPr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před operací</a:t>
            </a:r>
            <a:endParaRPr lang="cs-CZ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Ovál 3"/>
          <p:cNvSpPr/>
          <p:nvPr/>
        </p:nvSpPr>
        <p:spPr>
          <a:xfrm>
            <a:off x="2987675" y="3643908"/>
            <a:ext cx="2952750" cy="26654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inzulinová </a:t>
            </a:r>
            <a:r>
              <a:rPr lang="cs-CZ" sz="2400" b="1" dirty="0">
                <a:solidFill>
                  <a:schemeClr val="tx1"/>
                </a:solidFill>
              </a:rPr>
              <a:t>rezistence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2771800" y="1484784"/>
            <a:ext cx="3384376" cy="10081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perační inzult</a:t>
            </a:r>
          </a:p>
          <a:p>
            <a:pPr algn="ctr">
              <a:defRPr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zvláště pokud je velký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5795963" y="2780928"/>
            <a:ext cx="3097212" cy="10801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Tělesná nečinnost </a:t>
            </a:r>
          </a:p>
          <a:p>
            <a:pPr algn="ctr">
              <a:defRPr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před operací</a:t>
            </a:r>
            <a:endParaRPr lang="cs-CZ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Zástupný symbol pro číslo snímku 16"/>
          <p:cNvSpPr>
            <a:spLocks noGrp="1"/>
          </p:cNvSpPr>
          <p:nvPr>
            <p:ph type="sldNum" sz="quarter" idx="12"/>
          </p:nvPr>
        </p:nvSpPr>
        <p:spPr>
          <a:xfrm>
            <a:off x="7059488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4DF95215-64EE-48D3-A105-7E13A3BCB829}" type="slidenum">
              <a:rPr lang="cs-CZ" smtClean="0"/>
              <a:pPr algn="r">
                <a:defRPr/>
              </a:pPr>
              <a:t>5</a:t>
            </a:fld>
            <a:endParaRPr lang="cs-CZ" dirty="0"/>
          </a:p>
        </p:txBody>
      </p:sp>
      <p:cxnSp>
        <p:nvCxnSpPr>
          <p:cNvPr id="5" name="Přímá spojnice se šipkou 4"/>
          <p:cNvCxnSpPr>
            <a:stCxn id="7" idx="2"/>
            <a:endCxn id="4" idx="0"/>
          </p:cNvCxnSpPr>
          <p:nvPr/>
        </p:nvCxnSpPr>
        <p:spPr>
          <a:xfrm>
            <a:off x="4463988" y="2492971"/>
            <a:ext cx="62" cy="1150937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>
            <a:stCxn id="3" idx="2"/>
            <a:endCxn id="4" idx="2"/>
          </p:cNvCxnSpPr>
          <p:nvPr/>
        </p:nvCxnSpPr>
        <p:spPr>
          <a:xfrm>
            <a:off x="1727994" y="3861123"/>
            <a:ext cx="1259681" cy="111549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8" idx="2"/>
          </p:cNvCxnSpPr>
          <p:nvPr/>
        </p:nvCxnSpPr>
        <p:spPr>
          <a:xfrm flipH="1">
            <a:off x="5940425" y="3861123"/>
            <a:ext cx="1404144" cy="97202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59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27384"/>
            <a:ext cx="7937004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Doplňková  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versus</a:t>
            </a: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úplná PV po operaci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není-li možný téměř žádný enterální příjem &gt; 5 dnů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628800"/>
            <a:ext cx="8280920" cy="504056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Doplňková PV</a:t>
            </a:r>
            <a:endParaRPr lang="cs-CZ" sz="2000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krátkodobě lze 2-komorový vak (</a:t>
            </a:r>
            <a:r>
              <a:rPr lang="cs-CZ" sz="2400" dirty="0" err="1" smtClean="0">
                <a:latin typeface="Arial" charset="0"/>
              </a:rPr>
              <a:t>Gluóza</a:t>
            </a:r>
            <a:r>
              <a:rPr lang="cs-CZ" sz="2400" dirty="0" smtClean="0">
                <a:latin typeface="Arial" charset="0"/>
              </a:rPr>
              <a:t> + AMK)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jen </a:t>
            </a:r>
            <a:r>
              <a:rPr lang="cs-CZ" sz="2400" dirty="0">
                <a:latin typeface="Arial" charset="0"/>
              </a:rPr>
              <a:t>pokud není vysoké nutriční </a:t>
            </a:r>
            <a:r>
              <a:rPr lang="cs-CZ" sz="2400" dirty="0" smtClean="0">
                <a:latin typeface="Arial" charset="0"/>
              </a:rPr>
              <a:t>riziko / těžká malnutrice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téměř vždy je nutné přidávat vitamíny a stopové prvky</a:t>
            </a:r>
            <a:endParaRPr lang="cs-CZ" sz="2400" dirty="0">
              <a:latin typeface="Arial" charset="0"/>
            </a:endParaRP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Úplná PV</a:t>
            </a:r>
            <a:endParaRPr lang="cs-CZ" sz="20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měla by obsahovat tukovou emulzi </a:t>
            </a:r>
            <a:r>
              <a:rPr lang="cs-CZ" sz="2400" dirty="0" smtClean="0">
                <a:latin typeface="Arial" charset="0"/>
              </a:rPr>
              <a:t>(FO)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buď 3-komorový vak, </a:t>
            </a:r>
            <a:r>
              <a:rPr lang="cs-CZ" dirty="0" smtClean="0">
                <a:latin typeface="Arial" charset="0"/>
              </a:rPr>
              <a:t>nebo</a:t>
            </a:r>
            <a:r>
              <a:rPr lang="cs-CZ" sz="2400" dirty="0" smtClean="0">
                <a:latin typeface="Arial" charset="0"/>
              </a:rPr>
              <a:t> individuální </a:t>
            </a:r>
            <a:r>
              <a:rPr lang="cs-CZ" sz="2400" dirty="0">
                <a:latin typeface="Arial" charset="0"/>
              </a:rPr>
              <a:t>směs </a:t>
            </a:r>
            <a:r>
              <a:rPr lang="cs-CZ" sz="2400" dirty="0" err="1" smtClean="0">
                <a:latin typeface="Arial" charset="0"/>
              </a:rPr>
              <a:t>AiO</a:t>
            </a: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do </a:t>
            </a:r>
            <a:r>
              <a:rPr lang="cs-CZ" sz="2400" dirty="0" smtClean="0">
                <a:latin typeface="Arial" charset="0"/>
              </a:rPr>
              <a:t>centrální, </a:t>
            </a:r>
            <a:r>
              <a:rPr lang="cs-CZ" dirty="0">
                <a:latin typeface="Arial" charset="0"/>
              </a:rPr>
              <a:t>nebo</a:t>
            </a:r>
            <a:r>
              <a:rPr lang="cs-CZ" sz="2400" dirty="0">
                <a:latin typeface="Arial" charset="0"/>
              </a:rPr>
              <a:t> periferní žíly 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obvykle </a:t>
            </a:r>
            <a:r>
              <a:rPr lang="cs-CZ" sz="2400" dirty="0">
                <a:latin typeface="Arial" charset="0"/>
              </a:rPr>
              <a:t>podávána </a:t>
            </a:r>
            <a:r>
              <a:rPr lang="cs-CZ" sz="2400" dirty="0" smtClean="0">
                <a:latin typeface="Arial" charset="0"/>
              </a:rPr>
              <a:t>kontinuálně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při přechodu postupně snižovat PV a zrychlovat EV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přitom lze sčítat infuzní rychlost PV+EV v ml/h</a:t>
            </a:r>
          </a:p>
          <a:p>
            <a:pPr marL="762000" lvl="2" indent="0">
              <a:spcBef>
                <a:spcPct val="0"/>
              </a:spcBef>
              <a:buClr>
                <a:srgbClr val="002060"/>
              </a:buClr>
              <a:buSzPct val="80000"/>
              <a:buNone/>
            </a:pPr>
            <a:r>
              <a:rPr lang="cs-CZ" sz="2200" dirty="0" smtClean="0">
                <a:latin typeface="Arial" charset="0"/>
              </a:rPr>
              <a:t>pokud je energetická </a:t>
            </a:r>
            <a:r>
              <a:rPr lang="cs-CZ" sz="2200" dirty="0" err="1" smtClean="0">
                <a:latin typeface="Arial" charset="0"/>
              </a:rPr>
              <a:t>denzita</a:t>
            </a:r>
            <a:r>
              <a:rPr lang="cs-CZ" sz="2200" dirty="0" smtClean="0">
                <a:latin typeface="Arial" charset="0"/>
              </a:rPr>
              <a:t> PV a EV podobná</a:t>
            </a:r>
            <a:endParaRPr lang="cs-CZ" sz="22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03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5" y="-99392"/>
            <a:ext cx="7937004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Riziko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overfeedingu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při PV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 operaci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je vysoké zejména při komplikovaném průběhu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512168"/>
            <a:ext cx="8424936" cy="515719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Overfeeding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hrozí i</a:t>
            </a:r>
            <a:r>
              <a:rPr lang="cs-CZ" sz="2800" b="1" dirty="0" smtClean="0">
                <a:latin typeface="Arial" charset="0"/>
              </a:rPr>
              <a:t> při běžném příjmu energie </a:t>
            </a: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dirty="0" smtClean="0">
                <a:latin typeface="Arial" charset="0"/>
              </a:rPr>
              <a:t>Příčinou je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mobilizace 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endogenních zdrojů energie</a:t>
            </a:r>
            <a:r>
              <a:rPr lang="cs-CZ" sz="2800" b="1" dirty="0">
                <a:latin typeface="Arial" charset="0"/>
              </a:rPr>
              <a:t> krátce po operačním </a:t>
            </a:r>
            <a:r>
              <a:rPr lang="cs-CZ" sz="2800" b="1" dirty="0" smtClean="0">
                <a:latin typeface="Arial" charset="0"/>
              </a:rPr>
              <a:t>inzultu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exogenní cestou přiváděná výživa se přidává                  k endogenní glukóze a mastným kyselinám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u kriticky nemocných může časná PV potlačit přirozený mechanismus </a:t>
            </a:r>
            <a:r>
              <a:rPr lang="cs-CZ" sz="2400" dirty="0" err="1" smtClean="0">
                <a:latin typeface="Arial" charset="0"/>
              </a:rPr>
              <a:t>autofágie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PV je třeba zahajovat nízkou rychlostí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zvláště po velké operaci a při komplikovaném průběhu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první dny 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PV jen 10 kcal/kg/den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po 2-3 dnech postupně zvyšovat na 15-20 kcal/kg/den</a:t>
            </a:r>
          </a:p>
          <a:p>
            <a:pPr marL="620713" lvl="1" indent="-258763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obvyklá kalkulace potřeby energie v PV je 25 kcal/kg/d</a:t>
            </a:r>
          </a:p>
        </p:txBody>
      </p:sp>
    </p:spTree>
    <p:extLst>
      <p:ext uri="{BB962C8B-B14F-4D97-AF65-F5344CB8AC3E}">
        <p14:creationId xmlns:p14="http://schemas.microsoft.com/office/powerpoint/2010/main" val="373680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4624"/>
            <a:ext cx="7848872" cy="86409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Důvody pro preferenci časné EV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 operaci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700808"/>
            <a:ext cx="8280722" cy="4824536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"/>
            </a:pPr>
            <a:r>
              <a:rPr lang="cs-CZ" sz="2800" b="1" dirty="0">
                <a:latin typeface="Arial" charset="0"/>
              </a:rPr>
              <a:t>P</a:t>
            </a:r>
            <a:r>
              <a:rPr lang="cs-CZ" sz="2800" b="1" dirty="0" smtClean="0">
                <a:latin typeface="Arial" charset="0"/>
              </a:rPr>
              <a:t>řerušení přítomnosti živin v </a:t>
            </a:r>
            <a:r>
              <a:rPr lang="cs-CZ" sz="2800" b="1" dirty="0" err="1" smtClean="0">
                <a:latin typeface="Arial" charset="0"/>
              </a:rPr>
              <a:t>luminu</a:t>
            </a:r>
            <a:r>
              <a:rPr lang="cs-CZ" sz="2800" b="1" dirty="0" smtClean="0">
                <a:latin typeface="Arial" charset="0"/>
              </a:rPr>
              <a:t> střeva vede k atrofii střevní sliznice</a:t>
            </a:r>
          </a:p>
          <a:p>
            <a:pPr marL="620713" lvl="1" indent="-258763" eaLnBrk="1" hangingPunct="1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snížení klků a krypt, vyhlazení povrchu sliznice</a:t>
            </a:r>
          </a:p>
          <a:p>
            <a:pPr marL="620713" lvl="1" indent="-258763" eaLnBrk="1" hangingPunct="1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ztráta hmoty střevní sliznice i její funkce</a:t>
            </a:r>
          </a:p>
          <a:p>
            <a:pPr lvl="1" eaLnBrk="1" hangingPunct="1">
              <a:spcBef>
                <a:spcPct val="0"/>
              </a:spcBef>
              <a:buClr>
                <a:srgbClr val="FFCC00"/>
              </a:buClr>
              <a:buSzPct val="75000"/>
            </a:pPr>
            <a:endParaRPr lang="cs-CZ" sz="12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Rutinní podávání ÚPV po velké operaci všem nemocným není odůvodněné </a:t>
            </a:r>
          </a:p>
          <a:p>
            <a:pPr marL="620713" lvl="1" indent="-258763" eaLnBrk="1" hangingPunct="1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je přínosem pouze u nemocných s malnutricí a       pacientů s vysokým nutričním rizikem</a:t>
            </a:r>
          </a:p>
          <a:p>
            <a:pPr marL="620713" lvl="1" indent="-258763" eaLnBrk="1" hangingPunct="1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PV může vést ke komplikacím</a:t>
            </a:r>
          </a:p>
          <a:p>
            <a:pPr marL="620713" lvl="1" indent="-258763" eaLnBrk="1" hangingPunct="1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hyperglykémie potencuje oxidační stres a zvyšuje riziko infekcí, podobně </a:t>
            </a:r>
            <a:r>
              <a:rPr lang="cs-CZ" sz="2400" dirty="0" err="1" smtClean="0">
                <a:latin typeface="Arial" charset="0"/>
              </a:rPr>
              <a:t>overfeeding</a:t>
            </a:r>
            <a:endParaRPr lang="cs-CZ" sz="2400" dirty="0" smtClean="0"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AA25321D-E12B-48D1-A0C3-B93DC89E9F6A}" type="slidenum">
              <a:rPr lang="cs-CZ" smtClean="0"/>
              <a:pPr algn="r">
                <a:defRPr/>
              </a:pPr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855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-27384"/>
            <a:ext cx="7648575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Tradiční před- a pooperační přístup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resekci části střeva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7239" y="1628800"/>
            <a:ext cx="7631185" cy="511256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Před operací běžně nepředchází nutriční  vyšetření, </a:t>
            </a:r>
            <a:r>
              <a:rPr lang="cs-CZ" sz="2800" b="1" dirty="0" err="1" smtClean="0">
                <a:latin typeface="Arial" charset="0"/>
              </a:rPr>
              <a:t>screening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ani</a:t>
            </a:r>
            <a:r>
              <a:rPr lang="cs-CZ" sz="2800" b="1" dirty="0" smtClean="0">
                <a:latin typeface="Arial" charset="0"/>
              </a:rPr>
              <a:t> nutriční příprava 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Přerušení enterálního přívodu živin</a:t>
            </a:r>
          </a:p>
          <a:p>
            <a:pPr marL="620713" lvl="1" indent="-258763" eaLnBrk="1" hangingPunct="1">
              <a:lnSpc>
                <a:spcPct val="90000"/>
              </a:lnSpc>
              <a:spcBef>
                <a:spcPts val="30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jak perorální, tak </a:t>
            </a:r>
            <a:r>
              <a:rPr lang="cs-CZ" sz="2400" dirty="0" err="1" smtClean="0">
                <a:latin typeface="Arial" charset="0"/>
              </a:rPr>
              <a:t>sondové</a:t>
            </a:r>
            <a:r>
              <a:rPr lang="cs-CZ" sz="2400" dirty="0" smtClean="0">
                <a:latin typeface="Arial" charset="0"/>
              </a:rPr>
              <a:t> výživy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Nazogastrická</a:t>
            </a:r>
            <a:r>
              <a:rPr lang="cs-CZ" sz="2800" b="1" dirty="0" smtClean="0">
                <a:latin typeface="Arial" charset="0"/>
              </a:rPr>
              <a:t> silná drenážní sonda            až do obnovení funkce střeva</a:t>
            </a:r>
          </a:p>
          <a:p>
            <a:pPr marL="620713" lvl="1" indent="-258763" eaLnBrk="1" hangingPunct="1">
              <a:lnSpc>
                <a:spcPct val="90000"/>
              </a:lnSpc>
              <a:spcBef>
                <a:spcPts val="30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první stolice nebo slyšitelná peristaltika</a:t>
            </a:r>
            <a:endParaRPr lang="cs-CZ" sz="2400" b="1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Postupně perorální příjem tekutin, pak strava tekutá – kašovitá – bezezbytková</a:t>
            </a:r>
          </a:p>
          <a:p>
            <a:pPr marL="620713" lvl="1" indent="-258763">
              <a:spcBef>
                <a:spcPts val="30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v přesvědčení, že se tím sníží riziko zvracení, aspirační pneumonie a dehiscence rány  </a:t>
            </a:r>
          </a:p>
        </p:txBody>
      </p:sp>
    </p:spTree>
    <p:extLst>
      <p:ext uri="{BB962C8B-B14F-4D97-AF65-F5344CB8AC3E}">
        <p14:creationId xmlns:p14="http://schemas.microsoft.com/office/powerpoint/2010/main" val="406769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9889" y="-27384"/>
            <a:ext cx="7648575" cy="129631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Šetrné chirurgické výkony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Enhanced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Recovery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After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Surgery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, ERAS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Fast Track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Surgery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700808"/>
            <a:ext cx="7920880" cy="489654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Původně pro operace tlustého střeva</a:t>
            </a: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75000"/>
            </a:pPr>
            <a:r>
              <a:rPr lang="cs-CZ" sz="2400" dirty="0" smtClean="0">
                <a:latin typeface="Arial" charset="0"/>
              </a:rPr>
              <a:t>možnost brzké obnovy perorálního příjmu stravy</a:t>
            </a: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Později i operace v horní části GIT</a:t>
            </a: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75000"/>
            </a:pPr>
            <a:r>
              <a:rPr lang="cs-CZ" sz="2400" dirty="0">
                <a:latin typeface="Arial" charset="0"/>
              </a:rPr>
              <a:t>operace pankreatu, duodena, žaludku i </a:t>
            </a:r>
            <a:r>
              <a:rPr lang="cs-CZ" sz="2400" dirty="0" smtClean="0">
                <a:latin typeface="Arial" charset="0"/>
              </a:rPr>
              <a:t>jícnu</a:t>
            </a: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75000"/>
            </a:pPr>
            <a:r>
              <a:rPr lang="cs-CZ" sz="2400" dirty="0" smtClean="0">
                <a:latin typeface="Arial" charset="0"/>
              </a:rPr>
              <a:t>vzhledem k velmi dobrým výsledkům ERAS</a:t>
            </a:r>
            <a:endParaRPr lang="cs-CZ" sz="2400" dirty="0">
              <a:latin typeface="Arial" charset="0"/>
            </a:endParaRP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ERAS je komplexní program </a:t>
            </a: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75000"/>
            </a:pPr>
            <a:r>
              <a:rPr lang="cs-CZ" sz="2400" dirty="0">
                <a:latin typeface="Arial" charset="0"/>
              </a:rPr>
              <a:t>šetrná operační technika, </a:t>
            </a:r>
            <a:r>
              <a:rPr lang="cs-CZ" sz="2400" dirty="0" smtClean="0">
                <a:latin typeface="Arial" charset="0"/>
              </a:rPr>
              <a:t>šetrná anestezie</a:t>
            </a: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75000"/>
            </a:pPr>
            <a:r>
              <a:rPr lang="cs-CZ" sz="2400" dirty="0">
                <a:latin typeface="Arial" charset="0"/>
              </a:rPr>
              <a:t>omezení </a:t>
            </a:r>
            <a:r>
              <a:rPr lang="cs-CZ" sz="2400" dirty="0" err="1">
                <a:latin typeface="Arial" charset="0"/>
              </a:rPr>
              <a:t>iatrogenních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smtClean="0">
                <a:latin typeface="Arial" charset="0"/>
              </a:rPr>
              <a:t>vlivů a stresujících faktorů</a:t>
            </a: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75000"/>
            </a:pPr>
            <a:r>
              <a:rPr lang="cs-CZ" sz="2400" b="1" dirty="0">
                <a:solidFill>
                  <a:srgbClr val="FF0000"/>
                </a:solidFill>
                <a:latin typeface="Arial" charset="0"/>
              </a:rPr>
              <a:t>integrace nutriční podpory do celkového plánu</a:t>
            </a:r>
          </a:p>
          <a:p>
            <a:pPr marL="3429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Cíl: snížit výskyt komplikací, zkrátit dobu hospitalizace a rekonvalescence</a:t>
            </a: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75000"/>
            </a:pP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2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88640"/>
            <a:ext cx="7416824" cy="72025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Nutriční zásady programu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ERAS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556792"/>
            <a:ext cx="8496944" cy="50405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Zhodnocení nutričního rizika před operací</a:t>
            </a: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Předoperační nutriční příprava</a:t>
            </a: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včetně zkrácení doby </a:t>
            </a:r>
            <a:r>
              <a:rPr lang="cs-CZ" sz="2400" dirty="0">
                <a:latin typeface="Arial" charset="0"/>
              </a:rPr>
              <a:t>lačnění </a:t>
            </a:r>
            <a:r>
              <a:rPr lang="cs-CZ" sz="2400" dirty="0" smtClean="0">
                <a:latin typeface="Arial" charset="0"/>
              </a:rPr>
              <a:t>před operací na </a:t>
            </a:r>
            <a:r>
              <a:rPr lang="cs-CZ" sz="2400" dirty="0">
                <a:latin typeface="Arial" charset="0"/>
              </a:rPr>
              <a:t>minimum</a:t>
            </a: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příprava sacharidy k doplnění glykogenu</a:t>
            </a: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Metabolická </a:t>
            </a:r>
            <a:r>
              <a:rPr lang="cs-CZ" sz="2800" b="1" dirty="0" smtClean="0">
                <a:latin typeface="Arial" charset="0"/>
              </a:rPr>
              <a:t>perioperační kontrola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zmírnit metabolický stres a </a:t>
            </a:r>
            <a:r>
              <a:rPr lang="cs-CZ" sz="2400" dirty="0" smtClean="0">
                <a:latin typeface="Arial" charset="0"/>
              </a:rPr>
              <a:t>hyperglykémii po výkonu</a:t>
            </a:r>
            <a:endParaRPr lang="cs-CZ" sz="2400" dirty="0">
              <a:latin typeface="Arial" charset="0"/>
            </a:endParaRP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Drenážní NG sonda co nejkratší dobu</a:t>
            </a: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účinná antiemetická terapie</a:t>
            </a: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Obnovit perorální výživu brzy po operaci</a:t>
            </a: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již od POD </a:t>
            </a:r>
            <a:r>
              <a:rPr lang="cs-CZ" sz="2400" dirty="0" smtClean="0">
                <a:latin typeface="Arial" charset="0"/>
              </a:rPr>
              <a:t>1 tekutá strava nebo </a:t>
            </a:r>
            <a:r>
              <a:rPr lang="cs-CZ" sz="2400" dirty="0" err="1" smtClean="0">
                <a:latin typeface="Arial" charset="0"/>
              </a:rPr>
              <a:t>sipping</a:t>
            </a:r>
            <a:endParaRPr lang="cs-CZ" sz="2400" dirty="0">
              <a:latin typeface="Arial" charset="0"/>
            </a:endParaRP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Časná mobilizace z lůžka</a:t>
            </a:r>
          </a:p>
        </p:txBody>
      </p:sp>
    </p:spTree>
    <p:extLst>
      <p:ext uri="{BB962C8B-B14F-4D97-AF65-F5344CB8AC3E}">
        <p14:creationId xmlns:p14="http://schemas.microsoft.com/office/powerpoint/2010/main" val="160662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42875"/>
            <a:ext cx="7632700" cy="90986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Protokoly časné EV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 resekci části střeva (tlustého, ale i tenkého)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700808"/>
            <a:ext cx="8280920" cy="468052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Tekutiny </a:t>
            </a:r>
            <a:r>
              <a:rPr lang="cs-CZ" sz="2800" b="1" dirty="0">
                <a:latin typeface="Arial" charset="0"/>
              </a:rPr>
              <a:t>ústy </a:t>
            </a:r>
            <a:r>
              <a:rPr lang="cs-CZ" sz="2800" b="1" dirty="0" smtClean="0">
                <a:latin typeface="Arial" charset="0"/>
              </a:rPr>
              <a:t>za </a:t>
            </a:r>
            <a:r>
              <a:rPr lang="cs-CZ" sz="2800" b="1" dirty="0">
                <a:latin typeface="Arial" charset="0"/>
              </a:rPr>
              <a:t>4 hod. po </a:t>
            </a:r>
            <a:r>
              <a:rPr lang="cs-CZ" sz="2800" b="1" dirty="0" smtClean="0">
                <a:latin typeface="Arial" charset="0"/>
              </a:rPr>
              <a:t>operaci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po odeznění celkové anestezie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při schopnosti polykat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pokud je průběh klidný 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není nutno čekat na objevení se peristaltiky</a:t>
            </a:r>
          </a:p>
          <a:p>
            <a:pPr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Sipping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b="1" dirty="0">
                <a:latin typeface="Arial" charset="0"/>
              </a:rPr>
              <a:t>večer </a:t>
            </a:r>
            <a:r>
              <a:rPr lang="cs-CZ" sz="2800" b="1" dirty="0" smtClean="0">
                <a:latin typeface="Arial" charset="0"/>
              </a:rPr>
              <a:t>již v </a:t>
            </a:r>
            <a:r>
              <a:rPr lang="cs-CZ" sz="2800" b="1" dirty="0">
                <a:latin typeface="Arial" charset="0"/>
              </a:rPr>
              <a:t>den </a:t>
            </a:r>
            <a:r>
              <a:rPr lang="cs-CZ" b="1" dirty="0" smtClean="0">
                <a:latin typeface="Arial" charset="0"/>
              </a:rPr>
              <a:t>operace</a:t>
            </a:r>
          </a:p>
          <a:p>
            <a:pPr marL="620713" lvl="1" indent="-258763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při nekomplikovaném průběhu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Pitná </a:t>
            </a:r>
            <a:r>
              <a:rPr lang="cs-CZ" sz="2800" b="1" dirty="0">
                <a:latin typeface="Arial" charset="0"/>
              </a:rPr>
              <a:t>EV </a:t>
            </a:r>
            <a:r>
              <a:rPr lang="cs-CZ" sz="2800" dirty="0">
                <a:latin typeface="Arial" charset="0"/>
              </a:rPr>
              <a:t>nebo</a:t>
            </a:r>
            <a:r>
              <a:rPr lang="cs-CZ" sz="2800" b="1" dirty="0">
                <a:latin typeface="Arial" charset="0"/>
              </a:rPr>
              <a:t> </a:t>
            </a:r>
            <a:r>
              <a:rPr lang="cs-CZ" sz="2800" b="1" dirty="0" smtClean="0">
                <a:latin typeface="Arial" charset="0"/>
              </a:rPr>
              <a:t>mixovaná </a:t>
            </a:r>
            <a:r>
              <a:rPr lang="cs-CZ" sz="2800" b="1" dirty="0">
                <a:latin typeface="Arial" charset="0"/>
              </a:rPr>
              <a:t>strava </a:t>
            </a:r>
            <a:r>
              <a:rPr lang="cs-CZ" sz="2800" b="1" dirty="0" smtClean="0">
                <a:latin typeface="Arial" charset="0"/>
              </a:rPr>
              <a:t>POD 1</a:t>
            </a:r>
          </a:p>
          <a:p>
            <a:pPr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Kašovitá bezezbytková strava až </a:t>
            </a:r>
            <a:r>
              <a:rPr lang="cs-CZ" sz="2800" b="1" dirty="0">
                <a:latin typeface="Arial" charset="0"/>
              </a:rPr>
              <a:t>pokud toleruje </a:t>
            </a:r>
            <a:r>
              <a:rPr lang="cs-CZ" sz="2800" b="1" dirty="0" smtClean="0">
                <a:latin typeface="Arial" charset="0"/>
              </a:rPr>
              <a:t>EV v množství kolem 1000 </a:t>
            </a:r>
            <a:r>
              <a:rPr lang="cs-CZ" sz="2800" b="1" dirty="0">
                <a:latin typeface="Arial" charset="0"/>
              </a:rPr>
              <a:t>ml/24 h</a:t>
            </a:r>
            <a:r>
              <a:rPr lang="cs-CZ" sz="2800" b="1" dirty="0" smtClean="0">
                <a:latin typeface="Arial" charset="0"/>
              </a:rPr>
              <a:t>.</a:t>
            </a:r>
            <a:endParaRPr lang="cs-CZ" sz="2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1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-27384"/>
            <a:ext cx="7560840" cy="105273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Riziko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dehiscence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sutury střeva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u="sng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není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časné enterální výživě zvýšené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320" y="1844824"/>
            <a:ext cx="7921128" cy="4248471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D</a:t>
            </a:r>
            <a:r>
              <a:rPr lang="cs-CZ" sz="2800" b="1" dirty="0" smtClean="0">
                <a:latin typeface="Arial" charset="0"/>
              </a:rPr>
              <a:t>enně se </a:t>
            </a:r>
            <a:r>
              <a:rPr lang="cs-CZ" sz="2800" b="1" dirty="0">
                <a:latin typeface="Arial" charset="0"/>
              </a:rPr>
              <a:t>v horní části </a:t>
            </a:r>
            <a:r>
              <a:rPr lang="cs-CZ" sz="2800" b="1" dirty="0" smtClean="0">
                <a:latin typeface="Arial" charset="0"/>
              </a:rPr>
              <a:t>GIT tvoří až 7 litrů střevní šťávy, která je </a:t>
            </a:r>
            <a:r>
              <a:rPr lang="cs-CZ" sz="2800" b="1" dirty="0" err="1" smtClean="0">
                <a:latin typeface="Arial" charset="0"/>
              </a:rPr>
              <a:t>pasážována</a:t>
            </a:r>
            <a:r>
              <a:rPr lang="cs-CZ" sz="2800" b="1" dirty="0" smtClean="0">
                <a:latin typeface="Arial" charset="0"/>
              </a:rPr>
              <a:t> dále</a:t>
            </a:r>
          </a:p>
          <a:p>
            <a:pPr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Větším rizikem pro vznik dehiscence je malnutrice  </a:t>
            </a:r>
            <a:r>
              <a:rPr lang="cs-CZ" dirty="0" smtClean="0">
                <a:latin typeface="Arial" charset="0"/>
              </a:rPr>
              <a:t>(než časný příjem výživy)</a:t>
            </a:r>
          </a:p>
          <a:p>
            <a:pPr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H</a:t>
            </a:r>
            <a:r>
              <a:rPr lang="cs-CZ" sz="2800" b="1" dirty="0" smtClean="0">
                <a:latin typeface="Arial" charset="0"/>
              </a:rPr>
              <a:t>ladovění vede ke stresu, který pak má katabolický účinek</a:t>
            </a:r>
          </a:p>
          <a:p>
            <a:pPr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Přívod živin snižuje zánětlivou odpověď</a:t>
            </a:r>
          </a:p>
          <a:p>
            <a:pPr marL="534988" lvl="1" indent="-173038">
              <a:spcBef>
                <a:spcPts val="0"/>
              </a:spcBef>
              <a:buClr>
                <a:schemeClr val="tx1"/>
              </a:buClr>
              <a:buSzPct val="5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podporuje fyziologickou funkci střeva</a:t>
            </a:r>
          </a:p>
        </p:txBody>
      </p:sp>
    </p:spTree>
    <p:extLst>
      <p:ext uri="{BB962C8B-B14F-4D97-AF65-F5344CB8AC3E}">
        <p14:creationId xmlns:p14="http://schemas.microsoft.com/office/powerpoint/2010/main" val="355684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112" y="0"/>
            <a:ext cx="7740352" cy="102535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Obnova přirozeného příjmu stravy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může být v řadě případů velmi brzká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700808"/>
            <a:ext cx="8064896" cy="4968552"/>
          </a:xfrm>
        </p:spPr>
        <p:txBody>
          <a:bodyPr>
            <a:normAutofit/>
          </a:bodyPr>
          <a:lstStyle/>
          <a:p>
            <a:pPr marL="361950" indent="0" eaLnBrk="1" hangingPunct="1">
              <a:spcBef>
                <a:spcPct val="0"/>
              </a:spcBef>
              <a:buClr>
                <a:srgbClr val="002060"/>
              </a:buClr>
              <a:buSzPct val="50000"/>
              <a:buNone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 operaci střeva podávaná v časové posloupnosti</a:t>
            </a: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Tekutiny, vývar (bujón)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Tekutá mixovaná strava  </a:t>
            </a:r>
            <a:r>
              <a:rPr lang="cs-CZ" dirty="0" smtClean="0">
                <a:latin typeface="Arial" charset="0"/>
              </a:rPr>
              <a:t>(první dny)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dieta 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0/ch  (</a:t>
            </a:r>
            <a:r>
              <a:rPr lang="cs-CZ" sz="2400" dirty="0" smtClean="0">
                <a:latin typeface="Arial" charset="0"/>
              </a:rPr>
              <a:t>nenadýmavá, </a:t>
            </a:r>
            <a:r>
              <a:rPr lang="cs-CZ" sz="2400" dirty="0" err="1" smtClean="0">
                <a:latin typeface="Arial" charset="0"/>
              </a:rPr>
              <a:t>bezmléčná</a:t>
            </a:r>
            <a:r>
              <a:rPr lang="cs-CZ" sz="2400" dirty="0" smtClean="0">
                <a:latin typeface="Arial" charset="0"/>
              </a:rPr>
              <a:t>, bezezbytková)</a:t>
            </a:r>
            <a:endParaRPr lang="cs-CZ" sz="2400" dirty="0">
              <a:latin typeface="Arial" charset="0"/>
            </a:endParaRP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Řídce kašovitá strava (konzistence pyré)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beze zbytků, bez pevných částí (kousků)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Kašovitá strava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označení diety </a:t>
            </a:r>
            <a:r>
              <a:rPr lang="cs-CZ" sz="2400" b="1" dirty="0">
                <a:solidFill>
                  <a:srgbClr val="FF0000"/>
                </a:solidFill>
                <a:latin typeface="Arial" charset="0"/>
              </a:rPr>
              <a:t>5 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mletá  </a:t>
            </a:r>
            <a:r>
              <a:rPr lang="cs-CZ" sz="2400" dirty="0" smtClean="0">
                <a:latin typeface="Arial" charset="0"/>
              </a:rPr>
              <a:t>(bezezbytková, kašovitá)</a:t>
            </a:r>
            <a:endParaRPr lang="cs-CZ" sz="2400" b="1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Měkká strava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zpočátku nutno jíst pomalu, dobře kousat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06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24136" y="-99392"/>
            <a:ext cx="7740352" cy="112474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Úspěšné zavedení protokolů ERAS 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na chirurgickém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pracovišti by se mělo projevit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1556792"/>
            <a:ext cx="7488832" cy="4968552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ktivní účastí nutričních terapeutů</a:t>
            </a: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Rutinní nutriční rizikový </a:t>
            </a:r>
            <a:r>
              <a:rPr lang="cs-CZ" sz="2800" b="1" dirty="0" err="1" smtClean="0">
                <a:latin typeface="Arial" charset="0"/>
              </a:rPr>
              <a:t>screening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nutriční péče podle nutričního rizika</a:t>
            </a: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Spolehlivé časté vážení pacientů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dokumentace hmotnosti při propuštění</a:t>
            </a: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Rozlišování ONS podle složení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preference proteinových a n-3 PUFA přípravků</a:t>
            </a:r>
          </a:p>
          <a:p>
            <a:pPr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Uvážlivá indikace </a:t>
            </a:r>
            <a:r>
              <a:rPr lang="cs-CZ" sz="2800" b="1" dirty="0" smtClean="0">
                <a:latin typeface="Arial" charset="0"/>
              </a:rPr>
              <a:t>PV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volba kvalitních </a:t>
            </a:r>
            <a:r>
              <a:rPr lang="cs-CZ" sz="2400" dirty="0" smtClean="0">
                <a:latin typeface="Arial" charset="0"/>
              </a:rPr>
              <a:t>vaků </a:t>
            </a:r>
            <a:r>
              <a:rPr lang="cs-CZ" sz="2400" dirty="0">
                <a:latin typeface="Arial" charset="0"/>
              </a:rPr>
              <a:t>s obsahem n-3 PUFA</a:t>
            </a: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Prevence </a:t>
            </a:r>
            <a:r>
              <a:rPr lang="cs-CZ" sz="2800" b="1" dirty="0" err="1" smtClean="0">
                <a:latin typeface="Arial" charset="0"/>
              </a:rPr>
              <a:t>overfeedingu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adekvátní léčba stresové hyperglykémie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4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4624"/>
            <a:ext cx="7632848" cy="10081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Vliv malnutrice před operací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na výskyt komplikací po operaci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556792"/>
            <a:ext cx="8136904" cy="5040560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Snížené rezervy energie, bílkovin, vitamínů, minerálních látek před operací</a:t>
            </a:r>
          </a:p>
          <a:p>
            <a:pPr eaLnBrk="1" hangingPunct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Přistupuje vliv operačního stresu</a:t>
            </a:r>
          </a:p>
          <a:p>
            <a:pPr marL="723900" lvl="1" indent="-361950">
              <a:spcBef>
                <a:spcPts val="0"/>
              </a:spcBef>
              <a:buClrTx/>
              <a:buSzPct val="60000"/>
              <a:buFont typeface="Arial" pitchFamily="34" charset="0"/>
              <a:buChar char="—"/>
            </a:pPr>
            <a:r>
              <a:rPr lang="cs-CZ" sz="2400" dirty="0" err="1" smtClean="0">
                <a:latin typeface="Arial" charset="0"/>
              </a:rPr>
              <a:t>hypermetabolismus</a:t>
            </a:r>
            <a:r>
              <a:rPr lang="cs-CZ" sz="2400" dirty="0" smtClean="0">
                <a:latin typeface="Arial" charset="0"/>
              </a:rPr>
              <a:t>, katabolismus</a:t>
            </a:r>
          </a:p>
          <a:p>
            <a:pPr marL="723900" lvl="1" indent="-361950">
              <a:spcBef>
                <a:spcPts val="0"/>
              </a:spcBef>
              <a:buClrTx/>
              <a:buSzPct val="60000"/>
              <a:buFont typeface="Arial" pitchFamily="34" charset="0"/>
              <a:buChar char="—"/>
            </a:pPr>
            <a:r>
              <a:rPr lang="cs-CZ" sz="2400" dirty="0" smtClean="0">
                <a:latin typeface="Arial" charset="0"/>
              </a:rPr>
              <a:t>zvýšené nároky na živiny</a:t>
            </a:r>
          </a:p>
          <a:p>
            <a:pPr eaLnBrk="1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Horší podmínky pro hojení po operaci</a:t>
            </a:r>
          </a:p>
          <a:p>
            <a:pPr eaLnBrk="1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Komplikace dále zhoršují nutriční stav</a:t>
            </a:r>
          </a:p>
          <a:p>
            <a:pPr lvl="1">
              <a:spcBef>
                <a:spcPct val="0"/>
              </a:spcBef>
              <a:buClr>
                <a:schemeClr val="accent1">
                  <a:lumMod val="75000"/>
                </a:schemeClr>
              </a:buClr>
              <a:buSzPct val="60000"/>
              <a:buFont typeface="Symbol" pitchFamily="18" charset="2"/>
              <a:buChar char="-"/>
            </a:pPr>
            <a:r>
              <a:rPr lang="cs-CZ" sz="2400" dirty="0" smtClean="0">
                <a:latin typeface="Arial" charset="0"/>
              </a:rPr>
              <a:t>působí jako další inzult, prodlužují metabolický stres</a:t>
            </a:r>
            <a:endParaRPr lang="cs-CZ" sz="2400" dirty="0">
              <a:latin typeface="Arial" charset="0"/>
            </a:endParaRPr>
          </a:p>
          <a:p>
            <a:pPr eaLnBrk="1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6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Komplikace po operaci nádoru se oddalují adjuvantní protinádorovou léčbu</a:t>
            </a:r>
          </a:p>
          <a:p>
            <a:pPr marL="723900" lvl="1" indent="-361950">
              <a:spcBef>
                <a:spcPts val="0"/>
              </a:spcBef>
              <a:buClrTx/>
              <a:buSzPct val="60000"/>
              <a:buFont typeface="Arial" pitchFamily="34" charset="0"/>
              <a:buChar char="—"/>
            </a:pPr>
            <a:r>
              <a:rPr lang="cs-CZ" sz="2400" dirty="0" smtClean="0">
                <a:latin typeface="Arial" charset="0"/>
              </a:rPr>
              <a:t>horší </a:t>
            </a:r>
            <a:r>
              <a:rPr lang="cs-CZ" sz="2400" dirty="0">
                <a:latin typeface="Arial" charset="0"/>
              </a:rPr>
              <a:t>celkový výsledek </a:t>
            </a:r>
            <a:r>
              <a:rPr lang="cs-CZ" sz="2400" dirty="0" smtClean="0">
                <a:latin typeface="Arial" charset="0"/>
              </a:rPr>
              <a:t>léčby nádoru</a:t>
            </a:r>
            <a:endParaRPr lang="cs-CZ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6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112" y="-27384"/>
            <a:ext cx="7740352" cy="112474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Efekt protokolů ERAS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chirurgických pacientů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988840"/>
            <a:ext cx="7992888" cy="4176464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Výsledky klinických studií jsou ve srovnání    s klasickou operací přesvědčivé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S</a:t>
            </a:r>
            <a:r>
              <a:rPr lang="cs-CZ" sz="2800" b="1" dirty="0" smtClean="0">
                <a:latin typeface="Arial" charset="0"/>
              </a:rPr>
              <a:t>nížení výskytu komplikací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infekčních i neinfekčních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Lepší hojení ran a anastomóz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Kratší doba hospitalizace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Nízká potřeba </a:t>
            </a:r>
            <a:r>
              <a:rPr lang="cs-CZ" sz="2800" b="1" dirty="0" err="1" smtClean="0">
                <a:latin typeface="Arial" charset="0"/>
              </a:rPr>
              <a:t>rehospitalizací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4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-27384"/>
            <a:ext cx="7632847" cy="105273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Efekt perioperační nutriční podpory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předpokládaný, ne vždy jednoznačně prokázaný</a:t>
            </a:r>
            <a:endParaRPr lang="cs-CZ" b="0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700808"/>
            <a:ext cx="8208912" cy="4752528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Snížení výskytu komplikací</a:t>
            </a:r>
          </a:p>
          <a:p>
            <a:pPr marL="620713" lvl="1" indent="-258763" eaLnBrk="1" hangingPunct="1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infekční komplikace, horečky, spotřeba antibiotik</a:t>
            </a:r>
          </a:p>
          <a:p>
            <a:pPr marL="620713" lvl="1" indent="-258763" eaLnBrk="1" hangingPunct="1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neinfekční komplikace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Z</a:t>
            </a:r>
            <a:r>
              <a:rPr lang="cs-CZ" sz="2800" b="1" dirty="0" smtClean="0">
                <a:latin typeface="Arial" charset="0"/>
              </a:rPr>
              <a:t>lepšené hojení operační rány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hojení </a:t>
            </a:r>
            <a:r>
              <a:rPr lang="cs-CZ" sz="2400" i="1" dirty="0" smtClean="0">
                <a:latin typeface="Arial" charset="0"/>
              </a:rPr>
              <a:t>per </a:t>
            </a:r>
            <a:r>
              <a:rPr lang="cs-CZ" sz="2400" i="1" dirty="0" err="1" smtClean="0">
                <a:latin typeface="Arial" charset="0"/>
              </a:rPr>
              <a:t>primam</a:t>
            </a:r>
            <a:r>
              <a:rPr lang="cs-CZ" sz="2400" dirty="0" smtClean="0">
                <a:latin typeface="Arial" charset="0"/>
              </a:rPr>
              <a:t>, na rozdíl od </a:t>
            </a:r>
            <a:r>
              <a:rPr lang="cs-CZ" sz="2400" i="1" dirty="0" smtClean="0">
                <a:latin typeface="Arial" charset="0"/>
              </a:rPr>
              <a:t>per </a:t>
            </a:r>
            <a:r>
              <a:rPr lang="cs-CZ" sz="2400" i="1" dirty="0" err="1" smtClean="0">
                <a:latin typeface="Arial" charset="0"/>
              </a:rPr>
              <a:t>secundam</a:t>
            </a:r>
            <a:endParaRPr lang="cs-CZ" sz="2400" i="1" dirty="0" smtClean="0">
              <a:latin typeface="Arial" charset="0"/>
            </a:endParaRPr>
          </a:p>
          <a:p>
            <a:pPr lvl="1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menší potřeba operační revize rány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nižší riziko tvorby píštělí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Kratší doba hospitalizace</a:t>
            </a:r>
          </a:p>
          <a:p>
            <a:pPr marL="620713" lvl="1" indent="-258763" eaLnBrk="1" hangingPunct="1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menší potřeba </a:t>
            </a:r>
            <a:r>
              <a:rPr lang="cs-CZ" sz="2400" dirty="0" err="1" smtClean="0">
                <a:latin typeface="Arial" charset="0"/>
              </a:rPr>
              <a:t>rehospitalizace</a:t>
            </a:r>
            <a:endParaRPr lang="cs-CZ" sz="2400" dirty="0" smtClean="0">
              <a:latin typeface="Arial" charset="0"/>
            </a:endParaRPr>
          </a:p>
          <a:p>
            <a:pPr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Rychlejší </a:t>
            </a:r>
            <a:r>
              <a:rPr lang="cs-CZ" sz="2800" b="1" dirty="0" smtClean="0">
                <a:latin typeface="Arial" charset="0"/>
              </a:rPr>
              <a:t>rehabilitace a rekonvalescence</a:t>
            </a:r>
          </a:p>
        </p:txBody>
      </p:sp>
    </p:spTree>
    <p:extLst>
      <p:ext uri="{BB962C8B-B14F-4D97-AF65-F5344CB8AC3E}">
        <p14:creationId xmlns:p14="http://schemas.microsoft.com/office/powerpoint/2010/main" val="348932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648" y="2708920"/>
            <a:ext cx="5040560" cy="850106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Konec přednášky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15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44624"/>
            <a:ext cx="6840934" cy="10081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Nevýhody krátkodobého hladovění 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před operačním výkonem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916832"/>
            <a:ext cx="8280920" cy="4248472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V</a:t>
            </a:r>
            <a:r>
              <a:rPr lang="cs-CZ" sz="2800" b="1" dirty="0" smtClean="0">
                <a:latin typeface="Arial" charset="0"/>
              </a:rPr>
              <a:t>yčerpání zásobního glykogenu</a:t>
            </a:r>
          </a:p>
          <a:p>
            <a:pPr marL="620713" lvl="1" indent="-258763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zásoba jaterního glykogenu 100 g, svalového 400 g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R</a:t>
            </a:r>
            <a:r>
              <a:rPr lang="cs-CZ" sz="2800" b="1" dirty="0" smtClean="0">
                <a:latin typeface="Arial" charset="0"/>
              </a:rPr>
              <a:t>ozvoj glukoneogeneze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P</a:t>
            </a:r>
            <a:r>
              <a:rPr lang="cs-CZ" sz="2800" b="1" dirty="0" smtClean="0">
                <a:latin typeface="Arial" charset="0"/>
              </a:rPr>
              <a:t>okles citlivosti k insulinu</a:t>
            </a:r>
          </a:p>
          <a:p>
            <a:pPr marL="620713" lvl="1" indent="-258763" eaLnBrk="1" hangingPunct="1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výraznější inzulinová rezistence po operaci</a:t>
            </a:r>
          </a:p>
          <a:p>
            <a:pPr marL="620713" lvl="1" indent="-258763" eaLnBrk="1" hangingPunct="1">
              <a:spcBef>
                <a:spcPct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přispívá ke katabolismu bílkovin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Hyperglykémie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600" dirty="0" smtClean="0">
                <a:latin typeface="Arial" charset="0"/>
              </a:rPr>
              <a:t>přispívá k oxidačnímu </a:t>
            </a:r>
            <a:r>
              <a:rPr lang="cs-CZ" sz="2600" dirty="0">
                <a:latin typeface="Arial" charset="0"/>
              </a:rPr>
              <a:t>a metabolickému </a:t>
            </a:r>
            <a:r>
              <a:rPr lang="cs-CZ" sz="2600" dirty="0" smtClean="0">
                <a:latin typeface="Arial" charset="0"/>
              </a:rPr>
              <a:t>stresu </a:t>
            </a:r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Hyperkatabolismus</a:t>
            </a:r>
            <a:r>
              <a:rPr lang="cs-CZ" sz="2800" b="1" dirty="0" smtClean="0">
                <a:latin typeface="Arial" charset="0"/>
              </a:rPr>
              <a:t> a </a:t>
            </a:r>
            <a:r>
              <a:rPr lang="cs-CZ" sz="2800" b="1" dirty="0" err="1" smtClean="0">
                <a:latin typeface="Arial" charset="0"/>
              </a:rPr>
              <a:t>hypermetabolismus</a:t>
            </a:r>
            <a:endParaRPr lang="cs-CZ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44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4624"/>
            <a:ext cx="7272808" cy="10081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Příčiny komplikací po operaci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jsou četné (nejen nutriční a metabolické)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556792"/>
            <a:ext cx="8280920" cy="5112568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Závažnost základního onemocnění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pro něž je pacient většinou operován</a:t>
            </a: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Komorbidita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nemoci srdce, plic, jater a ledvin se sníženou funkcí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řada dalších chorob, kompenzace DM a další</a:t>
            </a: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Rozsah operačního výkonu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600" dirty="0" smtClean="0">
                <a:latin typeface="Arial" charset="0"/>
              </a:rPr>
              <a:t>doba trvání celkové anestezie a operace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600" dirty="0" smtClean="0">
                <a:latin typeface="Arial" charset="0"/>
              </a:rPr>
              <a:t>šetrnost operace, velikost krevní ztráty</a:t>
            </a: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Nutriční a metabolický stav v době operace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malnutrice, </a:t>
            </a:r>
            <a:r>
              <a:rPr lang="cs-CZ" sz="2400" dirty="0" err="1" smtClean="0">
                <a:latin typeface="Arial" charset="0"/>
              </a:rPr>
              <a:t>sarkopenie</a:t>
            </a:r>
            <a:r>
              <a:rPr lang="cs-CZ" sz="2400" dirty="0" smtClean="0">
                <a:latin typeface="Arial" charset="0"/>
              </a:rPr>
              <a:t>, nízká rezerva energie a živin</a:t>
            </a:r>
            <a:endParaRPr lang="cs-CZ" sz="2400" dirty="0">
              <a:latin typeface="Arial" charset="0"/>
            </a:endParaRPr>
          </a:p>
          <a:p>
            <a:pPr lvl="1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krátkodobé </a:t>
            </a:r>
            <a:r>
              <a:rPr lang="cs-CZ" sz="2400" dirty="0" smtClean="0">
                <a:latin typeface="Arial" charset="0"/>
              </a:rPr>
              <a:t>lačnění/hladovění </a:t>
            </a:r>
            <a:r>
              <a:rPr lang="cs-CZ" sz="2400" dirty="0">
                <a:latin typeface="Arial" charset="0"/>
              </a:rPr>
              <a:t>před operací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SzPct val="8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nutriční podpora po operaci</a:t>
            </a:r>
          </a:p>
        </p:txBody>
      </p:sp>
    </p:spTree>
    <p:extLst>
      <p:ext uri="{BB962C8B-B14F-4D97-AF65-F5344CB8AC3E}">
        <p14:creationId xmlns:p14="http://schemas.microsoft.com/office/powerpoint/2010/main" val="339521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-27384"/>
            <a:ext cx="8064896" cy="108012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Důsledky nezajištěné výživy  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perioperačním období 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782" y="1628800"/>
            <a:ext cx="7920682" cy="4752528"/>
          </a:xfrm>
        </p:spPr>
        <p:txBody>
          <a:bodyPr>
            <a:noAutofit/>
          </a:bodyPr>
          <a:lstStyle/>
          <a:p>
            <a:pPr marL="276225" indent="-276225" eaLnBrk="1" hangingPunct="1">
              <a:spcBef>
                <a:spcPct val="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Zvýšené riziko komplikací</a:t>
            </a:r>
          </a:p>
          <a:p>
            <a:pPr marL="534988" lvl="1" indent="-258763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infekční komplikace, včetně infekce rány</a:t>
            </a:r>
          </a:p>
          <a:p>
            <a:pPr marL="534988" lvl="1" indent="-258763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špatné hojení ran, rozpad sutury</a:t>
            </a:r>
          </a:p>
          <a:p>
            <a:pPr marL="534988" lvl="1" indent="-258763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 smtClean="0">
                <a:latin typeface="Arial" charset="0"/>
              </a:rPr>
              <a:t>potřeba revize operační rány</a:t>
            </a:r>
          </a:p>
          <a:p>
            <a:pPr marL="276225" indent="-276225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Oddálení onkologické léčby po operaci</a:t>
            </a:r>
            <a:endParaRPr lang="cs-CZ" dirty="0">
              <a:latin typeface="Arial" charset="0"/>
            </a:endParaRPr>
          </a:p>
          <a:p>
            <a:pPr marL="534988" lvl="1" indent="-258763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>
                <a:latin typeface="Arial" charset="0"/>
              </a:rPr>
              <a:t>při vzniku komplikací často nejde jen o přechodný problém, ale o zhoršení celkové prognózy</a:t>
            </a:r>
          </a:p>
          <a:p>
            <a:pPr marL="276225" indent="-276225"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Prodloužená doba hospitalizace</a:t>
            </a:r>
          </a:p>
          <a:p>
            <a:pPr marL="534988" lvl="1" indent="-258763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Char char="─"/>
            </a:pPr>
            <a:r>
              <a:rPr lang="cs-CZ" sz="2400" dirty="0">
                <a:latin typeface="Arial" charset="0"/>
              </a:rPr>
              <a:t>dlouhá rekonvalescence</a:t>
            </a:r>
          </a:p>
          <a:p>
            <a:pPr marL="276225" indent="-276225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Vyšší mortalita</a:t>
            </a:r>
          </a:p>
          <a:p>
            <a:pPr marL="276225" indent="-276225" eaLnBrk="1" hangingPunct="1">
              <a:spcBef>
                <a:spcPts val="600"/>
              </a:spcBef>
              <a:buClr>
                <a:srgbClr val="002060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Vyšší finanční náklady na léčbu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Times New Roman" pitchFamily="18" charset="0"/>
              <a:buNone/>
            </a:pPr>
            <a:endParaRPr lang="cs-CZ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elsin-CNIV">
      <a:dk1>
        <a:sysClr val="windowText" lastClr="000000"/>
      </a:dk1>
      <a:lt1>
        <a:sysClr val="window" lastClr="FFFFFF"/>
      </a:lt1>
      <a:dk2>
        <a:srgbClr val="003C57"/>
      </a:dk2>
      <a:lt2>
        <a:srgbClr val="EEECE1"/>
      </a:lt2>
      <a:accent1>
        <a:srgbClr val="63217F"/>
      </a:accent1>
      <a:accent2>
        <a:srgbClr val="0078AE"/>
      </a:accent2>
      <a:accent3>
        <a:srgbClr val="3E9A3C"/>
      </a:accent3>
      <a:accent4>
        <a:srgbClr val="74767A"/>
      </a:accent4>
      <a:accent5>
        <a:srgbClr val="FF9900"/>
      </a:accent5>
      <a:accent6>
        <a:srgbClr val="94C11F"/>
      </a:accent6>
      <a:hlink>
        <a:srgbClr val="003C57"/>
      </a:hlink>
      <a:folHlink>
        <a:srgbClr val="D16BC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14392</TotalTime>
  <Words>3972</Words>
  <Application>Microsoft Office PowerPoint</Application>
  <PresentationFormat>Předvádění na obrazovce (4:3)</PresentationFormat>
  <Paragraphs>986</Paragraphs>
  <Slides>62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3" baseType="lpstr">
      <vt:lpstr>Office Theme</vt:lpstr>
      <vt:lpstr>Výživa operovaného pacienta Předoperační nutriční příprava Nutriční podpora po operaci  Výživa v intenzívní péči, magisterské studium 5.r.  Miroslav Tomíška Interní hematologická a onkologická klinika LF MU a FN Brno</vt:lpstr>
      <vt:lpstr>Výživa v období operace vymezení pojmů</vt:lpstr>
      <vt:lpstr>Operační stres a odpověď organismu jsou spojeny s metabolickou a imunitní dysregulací</vt:lpstr>
      <vt:lpstr>Metabolické komponenty operačního stresu a odpovědi na operační trauma</vt:lpstr>
      <vt:lpstr>Příčiny inzulinové rezistence po operaci</vt:lpstr>
      <vt:lpstr>Vliv malnutrice před operací na výskyt komplikací po operaci</vt:lpstr>
      <vt:lpstr>Nevýhody krátkodobého hladovění   před operačním výkonem</vt:lpstr>
      <vt:lpstr>Příčiny komplikací po operaci jsou četné (nejen nutriční a metabolické) </vt:lpstr>
      <vt:lpstr>Důsledky nezajištěné výživy    v perioperačním období  </vt:lpstr>
      <vt:lpstr>Předoperační nutriční faktory,  které by mohly predikovat zvýšený výskyt komplikací po operaci</vt:lpstr>
      <vt:lpstr>Posuzování malnutrice před operací v běžné praxi</vt:lpstr>
      <vt:lpstr>Nutriční rizikový index, NRI před plánovanou operací není optimální</vt:lpstr>
      <vt:lpstr>Proč není NRI dobrým nástrojem pro nutriční screening před plánovanou operací</vt:lpstr>
      <vt:lpstr>Adjustovaná ztráta tělesné hmotnosti před operací, ukazující na nutnost nutriční přípravy </vt:lpstr>
      <vt:lpstr>Subjektivní globální hodnocení nutričního stavu Subjective Global Assessment, SGA zlatý standard diagnózy proteino-energetické malnutrice</vt:lpstr>
      <vt:lpstr>7-bodový SGA  (vlastní modifikace, max. 9x7 = 63 bodů) Hodnocení: malnutrice lehká 90-75%, střední 74-58%, těžká &lt;58% Definitivní výsledek však by měl být korigován subjektivně</vt:lpstr>
      <vt:lpstr>Předoperační NRS v onkologii</vt:lpstr>
      <vt:lpstr>Předoperační NRS v onkologii</vt:lpstr>
      <vt:lpstr>Předoperační NRS v onkologii</vt:lpstr>
      <vt:lpstr>Interpretace výsledku NRS před operací nádoru 3 b. zvýšené nutriční riziko, 4 b. vysoké, 5-7 b. velmi vysoké</vt:lpstr>
      <vt:lpstr>Možnosti nutričního vyšetření před operací  podle několika různých nástrojů</vt:lpstr>
      <vt:lpstr>Indikace k předoperační nutriční přípravě  před velkou plánovanou operací, s odkladem výkonu</vt:lpstr>
      <vt:lpstr>Indikace k předoperační nutriční přípravě  před plánovanou operací, bez nutnosti odkladu výkonu</vt:lpstr>
      <vt:lpstr>Cíl předoperační nutriční přípravy  před plánovanou operací</vt:lpstr>
      <vt:lpstr>Úplná parenterální výživa (ÚPV) před operací v omezeném čase může být paradoxně výhodnější než EV</vt:lpstr>
      <vt:lpstr>Nutriční potřeba při ÚPV   v perioperačním období</vt:lpstr>
      <vt:lpstr>Doplňková PV    při nedostatečném příjmu stravy před velkou operací</vt:lpstr>
      <vt:lpstr>Předoperační příprava PV přípravky s obsahem tukové emulze s n-3 PUFA</vt:lpstr>
      <vt:lpstr>Praktické provedení předoperační přípravy PV úplné nebo doplňkové</vt:lpstr>
      <vt:lpstr>Sondová enterální výživa  před operací přináší výhodu kvalitních přípravků kompletního složení</vt:lpstr>
      <vt:lpstr>Koncentrované přípravky pro sondovou EV  vhodné k předoperační přípravě, obsah v 1000 ml přípravku</vt:lpstr>
      <vt:lpstr>Perorální nutriční příprava před plánovanou operací</vt:lpstr>
      <vt:lpstr>Perorální nutriční suplementy  s omega-3 PUFA při předoperační přípravě</vt:lpstr>
      <vt:lpstr>Perorální nutriční suplementy  s n-3 PUFA při předoperační přípravě, obvyklá denní dávka</vt:lpstr>
      <vt:lpstr>Výhody doplnění n-3 PUFA před operací při perorální, enterální i parenterální přípravě</vt:lpstr>
      <vt:lpstr>Před operací nádoru  je podání  n-3 PUFA indikováno i u nemocných v dobrém nutričním stavu</vt:lpstr>
      <vt:lpstr>Perorální nutriční suplementy vysokoproteinové při předoperační přípravě</vt:lpstr>
      <vt:lpstr>Perorální nutriční suplementy vysokoproteinové předoperační příprava se zvýšenou denní dávkou</vt:lpstr>
      <vt:lpstr>Perorální suplementace stravy u pacientů, kteří netolerují vysokoproteinové ONS</vt:lpstr>
      <vt:lpstr>Pitná enterální výživa při předoperační nutriční přípravě</vt:lpstr>
      <vt:lpstr>Předoperační hladovění  již od půlnoci není u většiny nemocných nutné</vt:lpstr>
      <vt:lpstr>Výhody předoperačního doplnění glykogenu v játrech a v kosterním svalu</vt:lpstr>
      <vt:lpstr>Nutriční podpora v časné fázi po operaci první 1-2 dny po operačním inzultu</vt:lpstr>
      <vt:lpstr>Časná enterální výživa jejunální cestou přístupem zavedeným na konci operace nebo předem</vt:lpstr>
      <vt:lpstr>Časná enterální výživa  většinou  do jejuna zahájení za 24-48 h po skončení operace</vt:lpstr>
      <vt:lpstr>Nedostatečná dávka mikronutrientů první dny podávání časné EV nízkou rychlostí</vt:lpstr>
      <vt:lpstr>Speciální živiny v perioperačním období podávané v rámci nutriční podpory</vt:lpstr>
      <vt:lpstr>Dávkování w-3 PUFA a glutaminu   při perioperační nutriční podpoře</vt:lpstr>
      <vt:lpstr>Parenterální nutriční podpora po operaci pokud není možná nebo není tolerována EV</vt:lpstr>
      <vt:lpstr>Doplňková  versus  úplná PV po operaci  není-li možný téměř žádný enterální příjem &gt; 5 dnů</vt:lpstr>
      <vt:lpstr>Riziko overfeedingu při PV po operaci je vysoké zejména při komplikovaném průběhu</vt:lpstr>
      <vt:lpstr>Důvody pro preferenci časné EV po operaci</vt:lpstr>
      <vt:lpstr>Tradiční před- a pooperační přístup  při resekci části střeva</vt:lpstr>
      <vt:lpstr>Šetrné chirurgické výkony  Enhanced Recovery After Surgery, ERAS  Fast Track Surgery</vt:lpstr>
      <vt:lpstr>Nutriční zásady programu ERAS</vt:lpstr>
      <vt:lpstr>Protokoly časné EV  po resekci části střeva (tlustého, ale i tenkého)</vt:lpstr>
      <vt:lpstr>Riziko dehiscence sutury střeva není při časné enterální výživě zvýšené</vt:lpstr>
      <vt:lpstr>Obnova přirozeného příjmu stravy může být v řadě případů velmi brzká</vt:lpstr>
      <vt:lpstr>Úspěšné zavedení protokolů ERAS  na chirurgickém pracovišti by se mělo projevit</vt:lpstr>
      <vt:lpstr>Efekt protokolů ERAS u chirurgických pacientů</vt:lpstr>
      <vt:lpstr>Efekt perioperační nutriční podpory  předpokládaný, ne vždy jednoznačně prokázaný</vt:lpstr>
      <vt:lpstr>Konec přednášky</vt:lpstr>
    </vt:vector>
  </TitlesOfParts>
  <Company>adelphi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CINV</dc:title>
  <dc:creator>M. Chung</dc:creator>
  <cp:lastModifiedBy>Miroslav Tomíška</cp:lastModifiedBy>
  <cp:revision>508</cp:revision>
  <dcterms:created xsi:type="dcterms:W3CDTF">2015-10-22T09:56:45Z</dcterms:created>
  <dcterms:modified xsi:type="dcterms:W3CDTF">2021-03-10T14:52:58Z</dcterms:modified>
</cp:coreProperties>
</file>