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8" r:id="rId3"/>
    <p:sldId id="339" r:id="rId4"/>
    <p:sldId id="383" r:id="rId5"/>
    <p:sldId id="386" r:id="rId6"/>
    <p:sldId id="387" r:id="rId7"/>
    <p:sldId id="388" r:id="rId8"/>
    <p:sldId id="389" r:id="rId9"/>
    <p:sldId id="320" r:id="rId10"/>
    <p:sldId id="328" r:id="rId11"/>
    <p:sldId id="323" r:id="rId12"/>
    <p:sldId id="324" r:id="rId13"/>
    <p:sldId id="408" r:id="rId14"/>
    <p:sldId id="325" r:id="rId15"/>
    <p:sldId id="326" r:id="rId16"/>
    <p:sldId id="42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442" r:id="rId25"/>
    <p:sldId id="393" r:id="rId26"/>
    <p:sldId id="426" r:id="rId27"/>
    <p:sldId id="428" r:id="rId28"/>
    <p:sldId id="427" r:id="rId29"/>
    <p:sldId id="437" r:id="rId30"/>
    <p:sldId id="429" r:id="rId31"/>
    <p:sldId id="430" r:id="rId32"/>
    <p:sldId id="431" r:id="rId33"/>
    <p:sldId id="433" r:id="rId34"/>
    <p:sldId id="434" r:id="rId35"/>
    <p:sldId id="435" r:id="rId36"/>
    <p:sldId id="397" r:id="rId37"/>
    <p:sldId id="398" r:id="rId38"/>
    <p:sldId id="402" r:id="rId39"/>
    <p:sldId id="399" r:id="rId40"/>
    <p:sldId id="400" r:id="rId41"/>
    <p:sldId id="401" r:id="rId42"/>
    <p:sldId id="403" r:id="rId43"/>
    <p:sldId id="406" r:id="rId44"/>
    <p:sldId id="407" r:id="rId45"/>
    <p:sldId id="405" r:id="rId46"/>
    <p:sldId id="438" r:id="rId47"/>
    <p:sldId id="440" r:id="rId48"/>
    <p:sldId id="439" r:id="rId49"/>
    <p:sldId id="441" r:id="rId5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5827" autoAdjust="0"/>
  </p:normalViewPr>
  <p:slideViewPr>
    <p:cSldViewPr snapToGrid="0">
      <p:cViewPr>
        <p:scale>
          <a:sx n="100" d="100"/>
          <a:sy n="100" d="100"/>
        </p:scale>
        <p:origin x="1032" y="3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A9D9F05-CB3A-4AA1-87A8-83D43104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801372F-7B24-4AAD-AA9B-029568CB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1DC36B3-79F5-48DD-8342-8B8C22A1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103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zu.cz/wp-content/uploads/2023/08/Souhrn_mon_-2022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mzcr.cz/wp-content/uploads/wepub/9420/20954/Zpr%C3%A1va%20o%20zdrav%C3%AD%20obyvatel%20%C4%8CR%20201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archiv.szu.cz/uploads/documents/czzp/aktuality/Cesi_ziji_dele_ale_trapi_je_civilizacni_nemoci/Zprava_o_zdravi_obyvatel_CR_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zdravi2030.mzcr.cz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zdravi2030.mzcr.cz/zdravi-2030-analyticka-studie-zdravotni-gramotnost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zdravi2030.mzcr.cz/zdravi-2030-strategicky-ramec.pdf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ip.cz/modul/prevence-zdravy-zivotni-styl" TargetMode="External"/><Relationship Id="rId2" Type="http://schemas.openxmlformats.org/officeDocument/2006/relationships/hyperlink" Target="https://mzd.gov.cz/zprava-o-prubehu-realizace-strategickeho-ramce-rozvoje-pece-o-zdravi-v-cr-do-roku-203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prevencedetskeobezity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v.rvp.cz/" TargetMode="External"/><Relationship Id="rId2" Type="http://schemas.openxmlformats.org/officeDocument/2006/relationships/hyperlink" Target="http://www.viscojis.cz/teen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Komunitní výživa a zdravotní péče u vybraných skupin obyvatel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Adolescenti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2511FA65-041C-41A4-AEF4-BF5A5F09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VITAMINY</a:t>
            </a:r>
          </a:p>
        </p:txBody>
      </p:sp>
      <p:sp>
        <p:nvSpPr>
          <p:cNvPr id="118787" name="Zástupný symbol pro obsah 2">
            <a:extLst>
              <a:ext uri="{FF2B5EF4-FFF2-40B4-BE49-F238E27FC236}">
                <a16:creationId xmlns:a16="http://schemas.microsoft.com/office/drawing/2014/main" id="{61B449F9-D40C-4EC8-9A0F-A4F2D741D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Vitamin A (stavba a regenerace buněk, vliv na buněčnou proliferaci a diferenciaci, podpora imunitního systému, nezbytný pro zrak)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Vitaminy skupiny B (E metabolismus buněk v růstu)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C (syntéza kolagenu)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D (resorpce vápníku - mineralizace kostí)</a:t>
            </a:r>
            <a:br>
              <a:rPr lang="cs-CZ" altLang="cs-CZ"/>
            </a:br>
            <a:r>
              <a:rPr lang="cs-CZ" altLang="cs-CZ" sz="1400"/>
              <a:t> </a:t>
            </a:r>
            <a:br>
              <a:rPr lang="cs-CZ" altLang="cs-CZ"/>
            </a:br>
            <a:r>
              <a:rPr lang="cs-CZ" altLang="cs-CZ" sz="1400"/>
              <a:t>- projevy nedostatku: únava, podrážděnost, nechuť k jídlu, atd. </a:t>
            </a:r>
            <a:br>
              <a:rPr lang="cs-CZ" altLang="cs-CZ" sz="1400"/>
            </a:br>
            <a:r>
              <a:rPr lang="cs-CZ" altLang="cs-CZ" sz="1400"/>
              <a:t>- dlouhodobý nedostatek: poškození celkového zdravotního stavu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SUPLEMENTACE:</a:t>
            </a:r>
            <a:br>
              <a:rPr lang="cs-CZ" altLang="cs-CZ" sz="1400"/>
            </a:br>
            <a:r>
              <a:rPr lang="cs-CZ" altLang="cs-CZ" sz="1400"/>
              <a:t>- vegetariáni, vegani, období rekonvalescence, kuřáci, konzumenti alkoholu a drog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sz="140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FB2874-0C77-46C6-8BA1-7C0E0A689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EB9066-D0D3-1572-836E-17B6361CC9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50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6844-93AF-4219-BE5C-665942E1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A</a:t>
            </a:r>
          </a:p>
        </p:txBody>
      </p:sp>
      <p:sp>
        <p:nvSpPr>
          <p:cNvPr id="119811" name="Zástupný symbol pro obsah 2">
            <a:extLst>
              <a:ext uri="{FF2B5EF4-FFF2-40B4-BE49-F238E27FC236}">
                <a16:creationId xmlns:a16="http://schemas.microsoft.com/office/drawing/2014/main" id="{CD051D75-4458-49D1-9AA9-FB490AAC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ZDRAVOTNÍ TVRZENÍ: přispívá k k normálnímu metabolismu železa, k udržení normálního stavu sliznic, pokožky a zraku, k funkci imunitního systému, podílí se na procesu specializace buněk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ZDROJE: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B29E9A-4CD9-4D87-A9BF-7126B786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429000"/>
            <a:ext cx="233838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E66565-DB0B-4371-868D-DDCF09DBD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419475"/>
            <a:ext cx="25987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50310E-8493-4D7D-872D-3A51D4A22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413125"/>
            <a:ext cx="26558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766258-6C15-4BE3-94A2-D4AFBE61F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3398838"/>
            <a:ext cx="26860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BE42A9-CDDF-45D3-B872-C6CBA292E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BAF7A1-3078-D61B-D5CD-6416E26C9F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3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>
            <a:extLst>
              <a:ext uri="{FF2B5EF4-FFF2-40B4-BE49-F238E27FC236}">
                <a16:creationId xmlns:a16="http://schemas.microsoft.com/office/drawing/2014/main" id="{363FEF5A-84D1-4E5B-A5B5-F909492C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VITAMINY SKUPINY B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AB28E835-F04D-49AC-8FF7-44ACDC7C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THIAMIN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1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normální činnosti srdce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RIBOFLAVIN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udržení normálního stavu sliznic, k udržení normálních červených krvinek, k udržení normálního stavu pokožky, k udržení normálního stavu zraku, k normálnímu metabolismu železa, k ochraně buněk před oxidativním stresem,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NIACIN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udržení normálního stavu sliznic, k udržení normálního stavu pokožky,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KYSELINA PANTOTHENOVÁ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5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syntéze a metabolismu steroidních hormonů, vitaminu D a některých neurotransmiterů, ke snížení míry únavy a vyčerpání, k normální mentální činnosti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CC5976-BA1A-4B78-84C6-7C17420D4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D8A7187-257E-9B07-6AEC-F30E0D460B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19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250462A3-72CD-4C71-8F1C-4E1F921F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VITAMINY SKUPINY B</a:t>
            </a:r>
          </a:p>
        </p:txBody>
      </p:sp>
      <p:sp>
        <p:nvSpPr>
          <p:cNvPr id="121859" name="Zástupný symbol pro obsah 2">
            <a:extLst>
              <a:ext uri="{FF2B5EF4-FFF2-40B4-BE49-F238E27FC236}">
                <a16:creationId xmlns:a16="http://schemas.microsoft.com/office/drawing/2014/main" id="{1231B4E1-97C3-4246-BAC2-FF5617489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PYRIDOXIN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6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syntéze cysteinu,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normálnímu metabolismu bílkovin a glykogenu, k normální psychické činnosti, k normální tvorbě červených krvinek, k normální funkci imunitního systému, ke snížení míry únavy a vyčerpání, k regulaci hormonální aktivity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KYSELINA LISTOVÁ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9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růstu zárodečných tkání během těhotenství, k normální syntéze aminokyselin, k normální krvetvorbě,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 psychické činnosti, k normální funkci imunitního systému, ke snížení míry únavy a vyčerpání a podílí se na procesu dělení buněk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KYANOKOBALAMIN (B1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 psychické činnosti, k normální tvorbě červených krvinek, k normální funkci imunitního systému, ke snížení míry únavy a vyčerpání a podílí se na procesu dělení buněk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BD9B9C2-0E82-4641-B6D9-B20542538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CBD334D-2B24-988F-FE29-DFE203CB7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11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BAC9C-D6E0-418C-BBCA-DD61D1E1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C</a:t>
            </a:r>
          </a:p>
        </p:txBody>
      </p:sp>
      <p:sp>
        <p:nvSpPr>
          <p:cNvPr id="122883" name="Zástupný symbol pro obsah 2">
            <a:extLst>
              <a:ext uri="{FF2B5EF4-FFF2-40B4-BE49-F238E27FC236}">
                <a16:creationId xmlns:a16="http://schemas.microsoft.com/office/drawing/2014/main" id="{E5071BF0-DC35-4AA3-8FFC-54ABE894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352939"/>
            <a:ext cx="10753200" cy="297066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ZDRAVOTNÍ TVRZENÍ: </a:t>
            </a:r>
            <a:r>
              <a:rPr lang="cs-CZ" altLang="cs-CZ" sz="2400" dirty="0">
                <a:ea typeface="MS PGothic" panose="020B0600070205080204" pitchFamily="34" charset="-128"/>
              </a:rPr>
              <a:t>přispívá k normální tvorbě kolagenu pro normální funkci krevních cév, kosti a chrupavek, dásní, kůže a zubů, k normálnímu energetickému metabolismu, k normální činnosti nervové soustavy, k normální psychické činnosti, k normální funkci imunitního systému, přispívá k ochraně buněk před oxidativním stresem, ke snížení míry únavy a vyčerpání, regeneraci redukované formy vitaminu E a zvyšuje vstřebávání železa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B3D491-13A5-483E-AC94-77F811D2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33875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FC23F6-0803-48CE-AD2D-841E1511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333875"/>
            <a:ext cx="2206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1F4DE4-228F-4B12-A969-8EE34F26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4343400"/>
            <a:ext cx="25923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CF3856-160A-4B93-B38F-4646377B5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4325938"/>
            <a:ext cx="2214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35A7A7-BF78-435E-8784-654212873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AD74AF-8922-8707-6915-CCE82583B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9CB5-6694-4F74-8505-F4EFCC26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D</a:t>
            </a:r>
          </a:p>
        </p:txBody>
      </p:sp>
      <p:sp>
        <p:nvSpPr>
          <p:cNvPr id="123907" name="Zástupný symbol pro obsah 2">
            <a:extLst>
              <a:ext uri="{FF2B5EF4-FFF2-40B4-BE49-F238E27FC236}">
                <a16:creationId xmlns:a16="http://schemas.microsoft.com/office/drawing/2014/main" id="{E73E80D5-D6A6-4AEA-9C55-68DB40EDD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ZDRAVOTNÍ TVRZENÍ: </a:t>
            </a:r>
            <a:r>
              <a:rPr lang="cs-CZ" altLang="cs-CZ" sz="2400" dirty="0">
                <a:ea typeface="MS PGothic" panose="020B0600070205080204" pitchFamily="34" charset="-128"/>
              </a:rPr>
              <a:t>přispívá k normálnímu vstřebávání/využití vápníku a fosforu, k normální hladině vápníku v krvi, k udržení normálního stavu kostí a zubů, k udržení normální činnosti svalů, k normální funkci imunitního systému, podílí se na procesu dělení buněk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C45165-495B-4479-BE43-798B16460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59" y="4200050"/>
            <a:ext cx="2444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E22C98-5DF2-4008-B414-8091E13E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03" y="4054792"/>
            <a:ext cx="2405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734628-9FBE-4F60-96DC-ECD1121A3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60" y="4054792"/>
            <a:ext cx="24225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ACE79-7F02-44C0-B006-C255929B5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AF0BC5-F840-412A-79AA-F1C122C7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5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36FF56C2-25A4-470D-A657-2D45415E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MINERÁLNÍ LÁTKY</a:t>
            </a:r>
          </a:p>
        </p:txBody>
      </p:sp>
      <p:sp>
        <p:nvSpPr>
          <p:cNvPr id="124931" name="Zástupný symbol pro obsah 2">
            <a:extLst>
              <a:ext uri="{FF2B5EF4-FFF2-40B4-BE49-F238E27FC236}">
                <a16:creationId xmlns:a16="http://schemas.microsoft.com/office/drawing/2014/main" id="{018C5F61-154B-4134-8BBA-3A4186313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Vápník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Železo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Jód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Zinek: dostatečný růst dětí školního i dospívajícího věku (pohlavní dospívání chlapců)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en-GB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479F4D-5949-4189-A3FB-F140000935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C09D4C-063D-3CDB-C402-C3B6D113B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678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37D0E-F4F6-4012-80AA-6D6F0827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VÁPNÍK</a:t>
            </a:r>
          </a:p>
        </p:txBody>
      </p:sp>
      <p:sp>
        <p:nvSpPr>
          <p:cNvPr id="125955" name="Zástupný symbol pro obsah 2">
            <a:extLst>
              <a:ext uri="{FF2B5EF4-FFF2-40B4-BE49-F238E27FC236}">
                <a16:creationId xmlns:a16="http://schemas.microsoft.com/office/drawing/2014/main" id="{932462C2-D3F7-43A4-B6CD-7B9381C0E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TVRZENÍ: </a:t>
            </a:r>
            <a:r>
              <a:rPr lang="cs-CZ" altLang="cs-CZ" dirty="0">
                <a:ea typeface="MS PGothic" panose="020B0600070205080204" pitchFamily="34" charset="-128"/>
              </a:rPr>
              <a:t>přispívá k normální srážlivosti krve, k normálnímu energetickému metabolismu, k normální činnosti svalů, k normální funkci nervových přenosů, k normální funkci trávicích enzymů, podílí se na procesu dělení a specializace buněk, je potřebný pro udržení normálního stavu kostí a zubů</a:t>
            </a: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95F782-5676-4552-8DA3-C2EBF56B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9" y="4755287"/>
            <a:ext cx="23034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27CC99-135C-468D-BB10-400E07BBF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56" y="4740007"/>
            <a:ext cx="20351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EAE9C3-499C-49E8-89E6-4758EC8AA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7" y="4621337"/>
            <a:ext cx="20478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089F464-8F3D-40C4-88CA-13EA9DA0D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49600"/>
            <a:ext cx="2209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A77059-2EF3-4FBC-A2DA-74E282E61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B35C49-4CBE-4A1C-D7D8-016EA05C0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2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AF1BF60B-E173-4CC3-9DB4-08588691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6979" name="Zástupný symbol pro obsah 2">
            <a:extLst>
              <a:ext uri="{FF2B5EF4-FFF2-40B4-BE49-F238E27FC236}">
                <a16:creationId xmlns:a16="http://schemas.microsoft.com/office/drawing/2014/main" id="{D059E8A7-B74C-404E-AFEE-7BE9448A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prevence osteoporózy v dospělosti</a:t>
            </a:r>
          </a:p>
          <a:p>
            <a:r>
              <a:rPr lang="cs-CZ" altLang="cs-CZ" dirty="0"/>
              <a:t>do 25–30 let se buduje tzv. vrchol kostní hmoty</a:t>
            </a:r>
          </a:p>
          <a:p>
            <a:pPr eaLnBrk="1" hangingPunct="1"/>
            <a:r>
              <a:rPr lang="cs-CZ" altLang="cs-CZ" dirty="0"/>
              <a:t>během období dospívání dochází až k 40% nárůstu kostní hmoty</a:t>
            </a:r>
          </a:p>
          <a:p>
            <a:pPr eaLnBrk="1" hangingPunct="1"/>
            <a:r>
              <a:rPr lang="cs-CZ" altLang="cs-CZ" dirty="0"/>
              <a:t>kostní mineralizace – Ca, P, Mg, vit. D</a:t>
            </a:r>
          </a:p>
          <a:p>
            <a:pPr eaLnBrk="1" hangingPunct="1"/>
            <a:r>
              <a:rPr lang="cs-CZ" altLang="cs-CZ" dirty="0"/>
              <a:t>syntéza kolagenu – bílkoviny, </a:t>
            </a:r>
            <a:r>
              <a:rPr lang="cs-CZ" altLang="cs-CZ" dirty="0" err="1"/>
              <a:t>Cu</a:t>
            </a:r>
            <a:r>
              <a:rPr lang="cs-CZ" altLang="cs-CZ" dirty="0"/>
              <a:t>, </a:t>
            </a:r>
            <a:r>
              <a:rPr lang="cs-CZ" altLang="cs-CZ" dirty="0" err="1"/>
              <a:t>Zn</a:t>
            </a:r>
            <a:r>
              <a:rPr lang="cs-CZ" altLang="cs-CZ" dirty="0"/>
              <a:t>, </a:t>
            </a:r>
            <a:r>
              <a:rPr lang="cs-CZ" altLang="cs-CZ" dirty="0" err="1"/>
              <a:t>Fe</a:t>
            </a:r>
            <a:endParaRPr lang="cs-CZ" altLang="cs-CZ" dirty="0"/>
          </a:p>
          <a:p>
            <a:pPr eaLnBrk="1" hangingPunct="1"/>
            <a:r>
              <a:rPr lang="cs-CZ" altLang="cs-CZ" dirty="0"/>
              <a:t>zdroje ?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66AD9B-28C5-401F-9B9B-AFC63D65E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0FEE141-2F17-63F3-CFD3-9FB793BAE6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547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>
            <a:extLst>
              <a:ext uri="{FF2B5EF4-FFF2-40B4-BE49-F238E27FC236}">
                <a16:creationId xmlns:a16="http://schemas.microsoft.com/office/drawing/2014/main" id="{9F5CCCBD-B604-4892-A1AB-B2688218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VYUŽITELNOST RŮZNÝCH ZDROJŮ</a:t>
            </a:r>
          </a:p>
        </p:txBody>
      </p:sp>
      <p:graphicFrame>
        <p:nvGraphicFramePr>
          <p:cNvPr id="4" name="Zástupný symbol pro obsah 7">
            <a:extLst>
              <a:ext uri="{FF2B5EF4-FFF2-40B4-BE49-F238E27FC236}">
                <a16:creationId xmlns:a16="http://schemas.microsoft.com/office/drawing/2014/main" id="{902F51A5-71B9-4736-B1C6-39629A56F71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014538"/>
          <a:ext cx="8034338" cy="2135185"/>
        </p:xfrm>
        <a:graphic>
          <a:graphicData uri="http://schemas.openxmlformats.org/drawingml/2006/table">
            <a:tbl>
              <a:tblPr/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Absorpce vápníku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Zdroj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≥ 50 %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Brokolice, kapusta, květák, zelí, růžičková kapusta, kedlubna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30 %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Mléko a mléčné výrobky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20 %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Mandle, sezamová semena, fazole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≤ 5 %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Špenát, rebarbora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8023" name="Picture 2" descr="C:\Documents and Settings\Verunka\Dokumenty\Dropbox\UNKA\UNKA\PROJEKTY\VIP\FOTO\BROŽURA\várka_první\foto-36.jpg">
            <a:extLst>
              <a:ext uri="{FF2B5EF4-FFF2-40B4-BE49-F238E27FC236}">
                <a16:creationId xmlns:a16="http://schemas.microsoft.com/office/drawing/2014/main" id="{F57BB8E2-A815-4D61-A4C2-86C9DD6C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095711"/>
            <a:ext cx="4561309" cy="30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4" name="TextovéPole 4">
            <a:extLst>
              <a:ext uri="{FF2B5EF4-FFF2-40B4-BE49-F238E27FC236}">
                <a16:creationId xmlns:a16="http://schemas.microsoft.com/office/drawing/2014/main" id="{F5DFF56A-18C2-475D-A115-E2C9C3E8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6453188"/>
            <a:ext cx="29527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Zdroj obrázku: www.pav.rvp.cz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ECB857-E066-484F-B008-B259A0406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E39005-958E-5C16-C4FA-C206ABBBD7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19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1ED2D97D-35E5-4945-8FFC-C913B05F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VLIV HORMONÁLNÍCH ZMĚN</a:t>
            </a:r>
          </a:p>
        </p:txBody>
      </p:sp>
      <p:sp>
        <p:nvSpPr>
          <p:cNvPr id="114691" name="Zástupný symbol pro obsah 2">
            <a:extLst>
              <a:ext uri="{FF2B5EF4-FFF2-40B4-BE49-F238E27FC236}">
                <a16:creationId xmlns:a16="http://schemas.microsoft.com/office/drawing/2014/main" id="{4B5DE5C7-E7C4-4DF7-BFB7-EFE9B067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proměna postavy (výška, hmotnost)</a:t>
            </a:r>
          </a:p>
          <a:p>
            <a:pPr eaLnBrk="1" hangingPunct="1"/>
            <a:r>
              <a:rPr lang="cs-CZ" altLang="cs-CZ"/>
              <a:t>složení těla (tuk, svaly)</a:t>
            </a:r>
          </a:p>
          <a:p>
            <a:pPr eaLnBrk="1" hangingPunct="1"/>
            <a:r>
              <a:rPr lang="cs-CZ" altLang="cs-CZ"/>
              <a:t>dozrávání skeletu</a:t>
            </a:r>
          </a:p>
          <a:p>
            <a:pPr eaLnBrk="1" hangingPunct="1"/>
            <a:r>
              <a:rPr lang="cs-CZ" altLang="cs-CZ"/>
              <a:t>sexuální dospívání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DBE7C29-5B2B-4E17-9171-C84D3E445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B3E395-DF68-087E-6E1D-E7C87A26E446}"/>
              </a:ext>
            </a:extLst>
          </p:cNvPr>
          <p:cNvSpPr txBox="1"/>
          <p:nvPr/>
        </p:nvSpPr>
        <p:spPr>
          <a:xfrm>
            <a:off x="5969000" y="34290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OBDOBÍ DOSPÍVÁNÍ</a:t>
            </a:r>
          </a:p>
          <a:p>
            <a:pPr algn="l"/>
            <a:r>
              <a:rPr lang="cs-CZ" sz="2800" dirty="0">
                <a:latin typeface="+mn-lt"/>
              </a:rPr>
              <a:t>Období pubescence (10-15 let)</a:t>
            </a:r>
          </a:p>
          <a:p>
            <a:pPr algn="l"/>
            <a:r>
              <a:rPr lang="cs-CZ" sz="2800" dirty="0">
                <a:latin typeface="+mn-lt"/>
              </a:rPr>
              <a:t>- fáze prepuberty</a:t>
            </a:r>
          </a:p>
          <a:p>
            <a:pPr algn="l"/>
            <a:r>
              <a:rPr lang="cs-CZ" sz="2800" dirty="0">
                <a:latin typeface="+mn-lt"/>
              </a:rPr>
              <a:t>- fáze vlastní puberty</a:t>
            </a:r>
          </a:p>
          <a:p>
            <a:pPr algn="l"/>
            <a:r>
              <a:rPr lang="cs-CZ" sz="2800" dirty="0">
                <a:latin typeface="+mn-lt"/>
              </a:rPr>
              <a:t>Období adolescence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BD8357-1A31-EB01-192B-3FC6030F3E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455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4CB43-AE74-4B22-8CA9-114A5981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ŽELEZO</a:t>
            </a:r>
          </a:p>
        </p:txBody>
      </p:sp>
      <p:sp>
        <p:nvSpPr>
          <p:cNvPr id="129027" name="Zástupný symbol pro obsah 2">
            <a:extLst>
              <a:ext uri="{FF2B5EF4-FFF2-40B4-BE49-F238E27FC236}">
                <a16:creationId xmlns:a16="http://schemas.microsoft.com/office/drawing/2014/main" id="{EF007BF8-F869-4D6D-ABC2-44E288647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TVRZENÍ: </a:t>
            </a:r>
            <a:r>
              <a:rPr lang="cs-CZ" altLang="cs-CZ">
                <a:ea typeface="MS PGothic" panose="020B0600070205080204" pitchFamily="34" charset="-128"/>
              </a:rPr>
              <a:t>přispívá k normálním rozpoznávacím funkcím, k normálnímu energetickému metabolismu, k normální tvorbě červených krvinek a hemoglobinu, k normálnímu přenosu kyslíku v těle, k normální funkci imunitního systému, ke snížení míry únavy a vyčerpání, podílí se na procesu dělení buněk</a:t>
            </a:r>
            <a:endParaRPr lang="cs-CZ" altLang="cs-CZ"/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7789E8-552E-434E-8E58-AFACBD90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4634819"/>
            <a:ext cx="250348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260602-7304-4613-9657-B3C8F8E52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673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D753C3-1251-4B0C-86AE-B62A3DA89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7" y="4759099"/>
            <a:ext cx="24320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971E90-148C-43DF-BD48-1E75C0B1D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75" y="4634819"/>
            <a:ext cx="24225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E30034-9D43-4894-9740-1317BD147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62010D-C57B-E52F-F3D9-1C79C3EFC2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9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4CEC319F-3614-47AF-84D4-6FDDE382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0051" name="Zástupný symbol pro obsah 2">
            <a:extLst>
              <a:ext uri="{FF2B5EF4-FFF2-40B4-BE49-F238E27FC236}">
                <a16:creationId xmlns:a16="http://schemas.microsoft.com/office/drawing/2014/main" id="{66C6A64B-F073-4633-BFDB-720D67B7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riziko deficitu: vyšší potřeby pro růst, vyšší ztráty, alternativní stravování, sportovci, těhotné </a:t>
            </a:r>
          </a:p>
          <a:p>
            <a:pPr eaLnBrk="1" hangingPunct="1"/>
            <a:r>
              <a:rPr lang="cs-CZ" altLang="cs-CZ" dirty="0"/>
              <a:t>↑% tukuprosté tkáně - ↑množství myoglobinu</a:t>
            </a:r>
          </a:p>
          <a:p>
            <a:pPr eaLnBrk="1" hangingPunct="1"/>
            <a:r>
              <a:rPr lang="cs-CZ" altLang="cs-CZ" dirty="0"/>
              <a:t>chlapci: ↑ androgenů→ stimulace tvorby erytropoetinu→ ↑ hemoglobinu</a:t>
            </a:r>
          </a:p>
          <a:p>
            <a:pPr eaLnBrk="1" hangingPunct="1"/>
            <a:r>
              <a:rPr lang="cs-CZ" altLang="cs-CZ" dirty="0"/>
              <a:t>dívky: menstruace</a:t>
            </a:r>
          </a:p>
          <a:p>
            <a:pPr eaLnBrk="1" hangingPunct="1"/>
            <a:r>
              <a:rPr lang="cs-CZ" altLang="cs-CZ" dirty="0"/>
              <a:t>(DDD </a:t>
            </a:r>
            <a:r>
              <a:rPr lang="cs-CZ" altLang="cs-CZ" dirty="0" err="1"/>
              <a:t>Fe</a:t>
            </a:r>
            <a:r>
              <a:rPr lang="cs-CZ" altLang="cs-CZ" dirty="0"/>
              <a:t> až 15 mg/den)</a:t>
            </a:r>
          </a:p>
          <a:p>
            <a:pPr eaLnBrk="1" hangingPunct="1"/>
            <a:r>
              <a:rPr lang="cs-CZ" altLang="cs-CZ" dirty="0"/>
              <a:t>nedostatek: únava, bolesti hlavy, zvýšená incidence infekcí…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CD1413-D801-47B8-92E1-4C19642EC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225853-AA51-5432-38B5-AE0E6DB01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86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59F42-6324-412A-BFE4-652FF7B8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JÓD</a:t>
            </a:r>
          </a:p>
        </p:txBody>
      </p:sp>
      <p:sp>
        <p:nvSpPr>
          <p:cNvPr id="131075" name="Zástupný symbol pro obsah 2">
            <a:extLst>
              <a:ext uri="{FF2B5EF4-FFF2-40B4-BE49-F238E27FC236}">
                <a16:creationId xmlns:a16="http://schemas.microsoft.com/office/drawing/2014/main" id="{F854DE3E-37E8-40CD-8A35-5B96C637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TVRZENÍ: přispívá k normálním rozpoznávacím funkcím, k normálnímu energetickému metabolismu k normální činnosti nervové soustavy, k udržení normálního stavu pokožky, k normální tvorbě hormonů štítné žlázy a k normální činnosti štítné žlázy</a:t>
            </a:r>
          </a:p>
          <a:p>
            <a:pPr eaLnBrk="1" hangingPunct="1"/>
            <a:r>
              <a:rPr lang="cs-CZ" altLang="cs-CZ" sz="2400" dirty="0"/>
              <a:t>ZDROJE: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eaLnBrk="1" hangingPunct="1"/>
            <a:r>
              <a:rPr lang="cs-CZ" altLang="cs-CZ" dirty="0"/>
              <a:t>NEDOSTATEK: poruchy učení, chápání, nesoustředěnost, poruchy paměti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73827-C60F-4B78-86A0-3D39CD7B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69" y="4163537"/>
            <a:ext cx="28082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AF0E19-931D-4AC4-B9FC-3EC55C85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26" y="4163536"/>
            <a:ext cx="277971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046A59-3123-42A5-BA22-C1F990CE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55" y="4144016"/>
            <a:ext cx="14287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32D576-8FE9-4D7D-B095-174A964EA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D89507-FFFC-AB84-ED86-45B8DC500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603ED-5338-441F-BB8D-52E04562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ZINEK </a:t>
            </a:r>
          </a:p>
        </p:txBody>
      </p:sp>
      <p:sp>
        <p:nvSpPr>
          <p:cNvPr id="132099" name="Zástupný symbol pro obsah 2">
            <a:extLst>
              <a:ext uri="{FF2B5EF4-FFF2-40B4-BE49-F238E27FC236}">
                <a16:creationId xmlns:a16="http://schemas.microsoft.com/office/drawing/2014/main" id="{BB49CEAB-DCE0-4694-9304-69CED2A3D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ea typeface="MS PGothic" panose="020B0600070205080204" pitchFamily="34" charset="-128"/>
              </a:rPr>
              <a:t>TVRZENÍ: přispívá k normálnímu metabolismu kyselin a zásad, k normálnímu metabolismu sacharidů, k normálním rozpoznávacím funkcím, k normální syntéze DNA, k normální plodnosti a reprodukci, k normálnímu metabolismu </a:t>
            </a:r>
            <a:r>
              <a:rPr lang="cs-CZ" altLang="cs-CZ" sz="2400" dirty="0" err="1">
                <a:ea typeface="MS PGothic" panose="020B0600070205080204" pitchFamily="34" charset="-128"/>
              </a:rPr>
              <a:t>makroživin</a:t>
            </a:r>
            <a:r>
              <a:rPr lang="cs-CZ" altLang="cs-CZ" sz="2400" dirty="0">
                <a:ea typeface="MS PGothic" panose="020B0600070205080204" pitchFamily="34" charset="-128"/>
              </a:rPr>
              <a:t>, k normálnímu metabolismu mastných kyselin, k normálnímu metabolismu vitaminu A, normální syntéze bílkovin, k udržení normálního stavu kostí, vlasů, nehtů a pokožky, k udržení normální hladiny testosteronu v krvi, k udržení normálního stavu zraku, k normální funkci imunitního systému, k ochraně buněk před oxidativním stresem, podílí se na procesu dělení buněk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ea typeface="MS PGothic" panose="020B0600070205080204" pitchFamily="34" charset="-128"/>
              </a:rPr>
              <a:t>ZDROJE: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66D49A-B89F-4F17-BC58-693049553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9" y="5361544"/>
            <a:ext cx="187166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7DCED3-73A3-4D04-9648-8799AC02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90" y="5348844"/>
            <a:ext cx="18938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392622-BC42-4B33-9C11-B596018EF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39" y="5348844"/>
            <a:ext cx="187801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21E734-F158-4535-A052-2A7ACC763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D6ACF6-A079-CE63-3C17-3B561BA4B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8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0C36B-0F09-4B69-8FE4-310069ED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Dietární expozice, </a:t>
            </a:r>
            <a:r>
              <a:rPr lang="cs-CZ" dirty="0">
                <a:hlinkClick r:id="rId2"/>
              </a:rPr>
              <a:t>SZÚ 2023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729C15BF-B238-4FED-B71A-59B191FE47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5772" y="1367073"/>
          <a:ext cx="10515600" cy="5499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13">
                  <a:extLst>
                    <a:ext uri="{9D8B030D-6E8A-4147-A177-3AD203B41FA5}">
                      <a16:colId xmlns:a16="http://schemas.microsoft.com/office/drawing/2014/main" val="381274566"/>
                    </a:ext>
                  </a:extLst>
                </a:gridCol>
                <a:gridCol w="9099487">
                  <a:extLst>
                    <a:ext uri="{9D8B030D-6E8A-4147-A177-3AD203B41FA5}">
                      <a16:colId xmlns:a16="http://schemas.microsoft.com/office/drawing/2014/main" val="3526280135"/>
                    </a:ext>
                  </a:extLst>
                </a:gridCol>
              </a:tblGrid>
              <a:tr h="371907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3352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vápník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Nízký přívod ve všech skupinách, nejnižší hodnoty u osob starších 60 let (91 % žen, 81 % mužů)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78392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hořčík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Nedostatečný přívod napříč celou populací (výjimka věk 4-6 let), dívky 15-17 let 92 %, starší ženy 88 %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690787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fosfor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Riziko nedostatečného přívodu nízké ve všech skupinách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10626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železo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u žen ve fertilním věku (dívky 15-17 let 58 %, ženy 18-59 let 44-65 %  a děti 7-10 let 54 %)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936316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zinek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(cca 55 %) u žen (od 15 let, ženy 15-17 let 94 %) a mužů (starších 60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885950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sodík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Nadměrný přívod, muži (15-59 let 91 % nad doporučením, nad 60 let 74 % nad doporučením) POZOR: není zahrnuta sůl pro dosolování a pro přípravu pokrmů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1907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draslík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ve všech skupinách (výjimka 4-10 let, 11-14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60095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selen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Nízký přívod u 56 % dospívajících, 64 % dospělých, 68 % starších žen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178175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jód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Možný nedostatek u dospělých žen (24-34 %) POZOR: nezapočítána sůl s jódem na dosolování a přípravu pokrmů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17748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měď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u starších žen 15 let (30-44 %)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316300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chrom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Ve všech skupinách přívod dostatečný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58486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mangan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Pod limitem AI střední hodnoty u žen starších 15 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327594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molybden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Přívod dostatečný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74939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28ED4C-B465-4658-7FE4-4A50F973F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DE5BE2-AEA3-14CD-EFB7-98732811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104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3CEB7-8EE9-4C48-ACBF-DE11D7EA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odkaz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69660-70CB-43C0-A05D-7C500AC5E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6608F5-ADFA-4316-90E6-B0F78752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838" y="2016195"/>
            <a:ext cx="8545118" cy="5182323"/>
          </a:xfrm>
          <a:prstGeom prst="rect">
            <a:avLst/>
          </a:prstGeom>
        </p:spPr>
      </p:pic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17E60A28-D37E-4640-8826-C90AEF58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984" y="127146"/>
            <a:ext cx="8621921" cy="68580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2686E7-4298-23D3-909E-D5122D234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F8E8A0-5070-C0DD-EFF3-09CCE7084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617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  <a:cs typeface="Segoe UI Black"/>
              </a:rPr>
              <a:t>Zpráva o zdraví obyvatel ČR (2014)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při srovnání s cíli WHO:</a:t>
            </a: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zvýšený příjem tuku a jednoduchých cukrů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nižší příjem Ca, Mg, K, Se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nedostatek vitaminu D především v zimních měsících</a:t>
            </a:r>
            <a:endParaRPr lang="cs-CZ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&gt; 30 % 11letých dětí a 55 % 15letých ráno </a:t>
            </a:r>
            <a:r>
              <a:rPr lang="cs-CZ" b="1">
                <a:latin typeface="+mj-lt"/>
                <a:ea typeface="MS PGothic"/>
                <a:cs typeface="Segoe UI"/>
              </a:rPr>
              <a:t>nesnídá</a:t>
            </a:r>
            <a:endParaRPr lang="cs-CZ" b="1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polovina 11–15letých dětí </a:t>
            </a:r>
            <a:r>
              <a:rPr lang="cs-CZ" b="1">
                <a:latin typeface="+mj-lt"/>
                <a:ea typeface="MS PGothic"/>
                <a:cs typeface="Segoe UI"/>
              </a:rPr>
              <a:t>nejí ovoce a zeleninu </a:t>
            </a:r>
            <a:r>
              <a:rPr lang="cs-CZ">
                <a:latin typeface="+mj-lt"/>
                <a:ea typeface="MS PGothic"/>
                <a:cs typeface="Segoe UI"/>
              </a:rPr>
              <a:t>ani 1x denně</a:t>
            </a:r>
            <a:endParaRPr lang="cs-CZ">
              <a:latin typeface="+mj-lt"/>
              <a:ea typeface="MS PGothic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A276AB-5B77-6C27-399C-D8546D676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82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0967B4FF-DF2A-46F1-8327-210870DF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3" y="88795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VÝŽIVA A JEJÍ VLIV NA ZDRAVÍ</a:t>
            </a: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932D8654-357D-4D23-8298-9A3FE6E33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sz="2000" b="1" dirty="0"/>
              <a:t>Zpráva o zdraví obyvatel ČR (2014):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sz="2000" b="1" dirty="0"/>
          </a:p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dirty="0"/>
              <a:t>- nevyvážená dostupnost a skladba stravy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nadměrný energetický příjem (nadbytek tuků a jednoduchých sacharidů ve stravě)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nedostatek ovoce a zeleniny ve stravě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vysoká konzumace soli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nepravidelné stravování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nedostatečná pohybová aktivita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…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marL="0" indent="0"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D69C3AC-4F3E-4351-83D0-F0A836DA2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E52309-25B9-C3AB-0BCF-F0B8BE46E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7BCF44-9784-4D13-9853-D4CA074C62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812FA-2CBC-B9E9-5484-3D9602C13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8A797E-9DAC-6C3F-7C44-AE716954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Studie HBSC </a:t>
            </a:r>
            <a:r>
              <a:rPr lang="cs-CZ" sz="2800" b="0" dirty="0"/>
              <a:t>(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Health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Behaviour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in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School-aged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Children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)</a:t>
            </a:r>
            <a:endParaRPr lang="cs-CZ" b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C0D64C-9759-3482-0C33-238BF36B8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effectLst/>
              </a:rPr>
              <a:t>Studie HBSC se zaměřuje na monitoring zdraví a životního stylu 11, 13 a 15letých školáků</a:t>
            </a:r>
          </a:p>
          <a:p>
            <a:r>
              <a:rPr lang="cs-CZ" b="0" i="0" u="none" strike="noStrike" dirty="0">
                <a:effectLst/>
              </a:rPr>
              <a:t>Projekt probíhá ve 4letých intervalech pod záštitou WHO a je souběžně realizován v 51 státech světa</a:t>
            </a:r>
          </a:p>
          <a:p>
            <a:r>
              <a:rPr lang="cs-CZ" b="0" i="0" u="none" strike="noStrike" dirty="0">
                <a:effectLst/>
              </a:rPr>
              <a:t>Česká republika se jej účastní již od roku 1994 </a:t>
            </a:r>
          </a:p>
          <a:p>
            <a:r>
              <a:rPr lang="cs-CZ" b="0" i="0" u="none" strike="noStrike" dirty="0">
                <a:effectLst/>
              </a:rPr>
              <a:t>Sběr dlouhodobě podporuje Ministerstvo školství, mládeže a tělovýchovy ČR, Ministerstvo zdravotnictví ČR a UNICEF ČR</a:t>
            </a:r>
          </a:p>
          <a:p>
            <a:endParaRPr lang="cs-CZ" dirty="0"/>
          </a:p>
          <a:p>
            <a:r>
              <a:rPr lang="cs-CZ" dirty="0"/>
              <a:t>Poslední sběr dat</a:t>
            </a:r>
            <a:r>
              <a:rPr lang="cs-CZ"/>
              <a:t>: květen/červen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484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55EEFC-C5D7-6B93-8177-20492EFAE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77EA97-8D69-2489-414C-46E2676A83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AFE38275-59C3-60CD-A6AF-D4F81047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-88902"/>
            <a:ext cx="4846211" cy="68580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49223E-C947-43D8-FECE-3FCE7865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00" y="175811"/>
            <a:ext cx="4730500" cy="66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>
            <a:extLst>
              <a:ext uri="{FF2B5EF4-FFF2-40B4-BE49-F238E27FC236}">
                <a16:creationId xmlns:a16="http://schemas.microsoft.com/office/drawing/2014/main" id="{227DC92C-858F-4D9C-90FC-F32A1166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NEDOSTATEČNÁ VÝŽIVA</a:t>
            </a:r>
          </a:p>
        </p:txBody>
      </p:sp>
      <p:sp>
        <p:nvSpPr>
          <p:cNvPr id="133123" name="Zástupný symbol pro obsah 2">
            <a:extLst>
              <a:ext uri="{FF2B5EF4-FFF2-40B4-BE49-F238E27FC236}">
                <a16:creationId xmlns:a16="http://schemas.microsoft.com/office/drawing/2014/main" id="{5E83E0C9-D00A-4F91-8216-CB09F47DB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dirty="0"/>
              <a:t>… inhibuje tvorbu gonadotropinů a sekreci </a:t>
            </a:r>
            <a:r>
              <a:rPr lang="cs-CZ" altLang="cs-CZ" dirty="0" err="1"/>
              <a:t>gonádních</a:t>
            </a:r>
            <a:r>
              <a:rPr lang="cs-CZ" altLang="cs-CZ" dirty="0"/>
              <a:t> steroidů – v konečném důsledku je opožděn růst dospívajícího jedince</a:t>
            </a:r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r>
              <a:rPr lang="cs-CZ" altLang="cs-CZ" dirty="0"/>
              <a:t>Tyto nedostatky však mohou být i projevem onemocnění (cystická fibróza, celiakie, zánětlivá střevní onemocnění)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885BD2-1DE3-429B-9875-DFEA8073B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9FD67A-7799-1283-BBB6-41819498CA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125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2E064-A3BF-7783-7857-2F1DBA416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0204D3-96C7-85C8-6BEF-39B03532F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911A6F-480F-7F7C-4341-5EC4E536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98F95FF-7AE6-60CE-5700-D574788C0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7A51EB-8912-D227-AEE2-2B6AD752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488" y="0"/>
            <a:ext cx="482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2E064-A3BF-7783-7857-2F1DBA416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0204D3-96C7-85C8-6BEF-39B03532F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632034-FF18-9F15-6BE3-944B86E0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212" y="0"/>
            <a:ext cx="4846211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B26812-D100-DE55-0D05-3BD28F63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0"/>
            <a:ext cx="479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2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65B0AC-40F3-012D-0443-C47E51873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4DA06C-F163-5CD7-3FA8-C431F435F8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BCFBB2-F189-CC67-064E-67501502E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4846211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BBF537-9F43-DB8E-7EB4-F965CAC0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9859" y="1004351"/>
            <a:ext cx="6854914" cy="48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8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0C44BF-7854-E404-FC89-F53BBBDF8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683B7A-3BB3-B14F-3362-8D1AF51FE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663C22D-D033-7B5A-0228-B3FEAEEBE4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9050"/>
            <a:ext cx="4832350" cy="683895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EF0E7F-3B84-38B7-ED19-147CFFF7B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58" y="9186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8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1E0797-4D11-66F8-D043-1FA558155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63479E-1D08-8644-E994-4EF2134CB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42B7054-BA97-BF74-C968-B554A3DB6B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897563" y="-9242"/>
            <a:ext cx="4846637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CE4FD6-4D63-7B2D-BDF9-13631C2F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-9242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4C07D1-7ABC-F7A3-B960-FF4D7D3F7E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3C662-27AD-1CF9-813A-C778BE7A8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2A961E-210C-C0AC-D64D-DF39D424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4846211" cy="6858000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CE7EC40-6E2A-418A-99E6-45BF9A660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60" y="-185605"/>
            <a:ext cx="484621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3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67B591-7CFD-4B13-B408-5E977A8A63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AA64AD-4767-498F-8C89-BAAAF6214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579A47-B080-48EF-BDC0-E0AC2B0A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6B1912-7D8C-4745-AEDB-3F33A1A62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6039A548-D0A7-40D1-ACA1-88D4270D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4" y="0"/>
            <a:ext cx="11890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6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F8637E-DB75-4269-9B36-DED2124320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E7EAD4-1559-4BE3-A8CF-C3B62B4FC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636891-2033-49A8-A64E-FDAA600D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CB9331-FDA9-4AF8-9549-9DDEB41B9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39857B00-286F-4C11-8A16-E01B9AE3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" y="18574"/>
            <a:ext cx="12117491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88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0C26D3-F4CA-470D-93AA-81DAEB542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618408-172F-43FF-9F5F-DDD35FEE0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54B35A26-D494-406F-AC40-666DBEF71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4733"/>
            <a:ext cx="5381548" cy="54744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CFF547-AF50-41A1-A238-296BB24A1607}"/>
              </a:ext>
            </a:extLst>
          </p:cNvPr>
          <p:cNvSpPr txBox="1"/>
          <p:nvPr/>
        </p:nvSpPr>
        <p:spPr>
          <a:xfrm>
            <a:off x="8694000" y="812800"/>
            <a:ext cx="2710600" cy="107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B207BFF-D3DA-4A84-B703-0F262C192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96" y="37867"/>
            <a:ext cx="4528409" cy="63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22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B2859F-7938-4B0C-83AA-F52B667AA9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BF641C-FCCC-446F-B757-096D6C9E5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3796E4-1F1B-4063-BAE3-EEC98B40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Zastřešující cíl: </a:t>
            </a:r>
            <a:br>
              <a:rPr lang="cs-CZ" sz="3600" dirty="0"/>
            </a:br>
            <a:r>
              <a:rPr lang="cs-CZ" sz="3600" i="1" dirty="0">
                <a:solidFill>
                  <a:srgbClr val="FF0000"/>
                </a:solidFill>
              </a:rPr>
              <a:t>Zdraví všech skupin obyvatel se zlepšuje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01848C-7680-4FF1-A249-16312DA3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165756"/>
            <a:ext cx="10753200" cy="3666243"/>
          </a:xfrm>
        </p:spPr>
        <p:txBody>
          <a:bodyPr/>
          <a:lstStyle/>
          <a:p>
            <a:r>
              <a:rPr lang="cs-CZ" dirty="0"/>
              <a:t>Naplnění definovaných specifických cílů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8CB121-2D72-4D4D-A9D6-A1E169A8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16" y="2789716"/>
            <a:ext cx="5210902" cy="29436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31BEC0-9A00-4623-B795-E79265E3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093" y="720000"/>
            <a:ext cx="1886213" cy="7335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B4ECC8C-859D-4F18-82ED-72736ED79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649" y="149484"/>
            <a:ext cx="273405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2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661A663-A618-F6E6-23BE-ACF39F9FA17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8441807" cy="685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437">
                  <a:extLst>
                    <a:ext uri="{9D8B030D-6E8A-4147-A177-3AD203B41FA5}">
                      <a16:colId xmlns:a16="http://schemas.microsoft.com/office/drawing/2014/main" val="455658133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422892279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2357334411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955165776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662085110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687090596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474017792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613382539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434901130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3724048483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706409503"/>
                    </a:ext>
                  </a:extLst>
                </a:gridCol>
              </a:tblGrid>
              <a:tr h="185351">
                <a:tc rowSpan="3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Věk</a:t>
                      </a:r>
                      <a:r>
                        <a:rPr lang="cs-CZ" sz="1200" baseline="30000">
                          <a:effectLst/>
                        </a:rPr>
                        <a:t>(a)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gridSpan="10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Průměrná potřeba energie v MJ</a:t>
                      </a:r>
                      <a:r>
                        <a:rPr lang="cs-CZ" sz="1200" baseline="30000">
                          <a:effectLst/>
                        </a:rPr>
                        <a:t>(b)</a:t>
                      </a:r>
                      <a:r>
                        <a:rPr lang="cs-CZ" sz="1200">
                          <a:effectLst/>
                        </a:rPr>
                        <a:t>/den při různých ÚFA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11177"/>
                  </a:ext>
                </a:extLst>
              </a:tr>
              <a:tr h="1853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ÚFA=1,4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ÚFA=1,6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ÚFA=1,8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ÚFA=2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81694"/>
                  </a:ext>
                </a:extLst>
              </a:tr>
              <a:tr h="1853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630470722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370845590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81091006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97406869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634921132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5458540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 rok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070266099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2593775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4,6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00739686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75037144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529558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862966180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7799584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06308995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91863761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053030987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632232017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52623852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50145058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932138546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15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25120554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16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55220008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17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15,4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49794913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18-29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10,1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439948331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30-39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6673617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40-49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76076289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50-59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690624431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60-69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84847005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70-79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521144359"/>
                  </a:ext>
                </a:extLst>
              </a:tr>
              <a:tr h="741406">
                <a:tc gridSpan="11"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Těhotenství: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+0,29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+1,1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+2,1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32054"/>
                  </a:ext>
                </a:extLst>
              </a:tr>
              <a:tr h="370704">
                <a:tc gridSpan="11"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Kojení</a:t>
                      </a:r>
                    </a:p>
                    <a:p>
                      <a:r>
                        <a:rPr lang="cs-CZ" sz="1200" dirty="0">
                          <a:effectLst/>
                        </a:rPr>
                        <a:t>0-6 měsíců po porodu: +2,1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55424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749B892-F97C-7AD6-475F-BB778244F31A}"/>
              </a:ext>
            </a:extLst>
          </p:cNvPr>
          <p:cNvSpPr txBox="1"/>
          <p:nvPr/>
        </p:nvSpPr>
        <p:spPr>
          <a:xfrm>
            <a:off x="8997696" y="365760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Průměrná potřeba energie, dle doporučení EFSA z roku 2013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2AE84FF-E227-0188-F12C-BC9E8A1AC1D7}"/>
              </a:ext>
            </a:extLst>
          </p:cNvPr>
          <p:cNvSpPr txBox="1"/>
          <p:nvPr/>
        </p:nvSpPr>
        <p:spPr>
          <a:xfrm>
            <a:off x="9119616" y="1926336"/>
            <a:ext cx="268224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- muži, </a:t>
            </a:r>
            <a:r>
              <a:rPr lang="cs-CZ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ženy, ÚFA - úroveň fyzické aktivity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Hodnoty průměrné potřeby energie byly vypočítány vynásobením odhadů klidového výdeje energie (KVE) hodnotami úrovně ÚFA. Pro odhad KVE byla použita data z národních reprezentativních studií států EU.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MJ = 238,83 kcal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Hodnoty ÚFA: nízká - tzv. sedavý způsob života (1,4), mírně aktivní (1,6), aktivní (1,8) a vysoce aktivní životní styl (2,0).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Navíc k průměrné potřebě energie žen, které nejsou těhotné a nekojí.</a:t>
            </a:r>
          </a:p>
          <a:p>
            <a:endParaRPr lang="cs-CZ" sz="11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4194A3-1196-6545-BE75-A7440FDB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0FB532-1D5A-DA6F-5840-FF479889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98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ADE65684-293B-41AC-B590-487DDCFC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94" y="4960958"/>
            <a:ext cx="5410955" cy="117173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5D5A81-A162-4868-8F66-864ED8E86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87AE09-B7C0-49D8-967B-A3314F3A9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A39E6C2-DE8A-4901-8123-41E6667D0C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774075" y="942810"/>
            <a:ext cx="5500687" cy="18891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350149-68CF-4B45-BD0A-210E772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544920"/>
            <a:ext cx="4929467" cy="8843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D1E58E-42D4-40A3-9C95-D2D350E77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" y="2424668"/>
            <a:ext cx="5234075" cy="17638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F1F09F-C03B-4199-9761-E0D284F50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745" y="3203442"/>
            <a:ext cx="5545455" cy="13258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545F54-6DD6-4EB8-9982-817662130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27" y="4503257"/>
            <a:ext cx="5098812" cy="71069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02527DC-D5B9-4B5B-B9B1-E08B2F511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00" y="5933327"/>
            <a:ext cx="5234075" cy="8387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C2DBF9-E43F-EE85-63CF-CA0B962AE9E2}"/>
              </a:ext>
            </a:extLst>
          </p:cNvPr>
          <p:cNvSpPr txBox="1"/>
          <p:nvPr/>
        </p:nvSpPr>
        <p:spPr>
          <a:xfrm>
            <a:off x="414000" y="101600"/>
            <a:ext cx="43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STÁRNUTÍ POPULACE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10ECDA-621F-812F-5B50-DF5677E6D2CB}"/>
              </a:ext>
            </a:extLst>
          </p:cNvPr>
          <p:cNvSpPr txBox="1"/>
          <p:nvPr/>
        </p:nvSpPr>
        <p:spPr>
          <a:xfrm>
            <a:off x="5810095" y="419590"/>
            <a:ext cx="616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STÁRNUTÍ PRAKTICKÝCH LÉKAŘŮ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99F251-781E-FC59-62E9-F7D67576E759}"/>
              </a:ext>
            </a:extLst>
          </p:cNvPr>
          <p:cNvSpPr txBox="1"/>
          <p:nvPr/>
        </p:nvSpPr>
        <p:spPr>
          <a:xfrm>
            <a:off x="414000" y="1524427"/>
            <a:ext cx="3996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POHYB, OBEZITA, </a:t>
            </a:r>
          </a:p>
          <a:p>
            <a:pPr algn="l"/>
            <a:r>
              <a:rPr lang="cs-CZ" sz="2800" dirty="0">
                <a:latin typeface="+mn-lt"/>
              </a:rPr>
              <a:t>STRAVOVACÍ NÁVYKY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D9D78E-7594-80C0-C00F-79ABADEE9BA6}"/>
              </a:ext>
            </a:extLst>
          </p:cNvPr>
          <p:cNvSpPr txBox="1"/>
          <p:nvPr/>
        </p:nvSpPr>
        <p:spPr>
          <a:xfrm>
            <a:off x="5927745" y="2793095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ALKOHOL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E868EF-B181-D52D-27C9-D1252553DEAC}"/>
              </a:ext>
            </a:extLst>
          </p:cNvPr>
          <p:cNvSpPr txBox="1"/>
          <p:nvPr/>
        </p:nvSpPr>
        <p:spPr>
          <a:xfrm>
            <a:off x="379657" y="4154019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KONOPÍ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320EC90-5AC9-2CB2-7C74-1472E361A836}"/>
              </a:ext>
            </a:extLst>
          </p:cNvPr>
          <p:cNvSpPr txBox="1"/>
          <p:nvPr/>
        </p:nvSpPr>
        <p:spPr>
          <a:xfrm>
            <a:off x="414000" y="5119191"/>
            <a:ext cx="4830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DLOHODOBĚ NEPŘÍZNIVÝ </a:t>
            </a:r>
          </a:p>
          <a:p>
            <a:pPr algn="l"/>
            <a:r>
              <a:rPr lang="cs-CZ" sz="2800" dirty="0">
                <a:latin typeface="+mn-lt"/>
              </a:rPr>
              <a:t>ZDRAVOTNÍ STAV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EBD16F-0BCF-8FC4-AF78-69D7EEECD02E}"/>
              </a:ext>
            </a:extLst>
          </p:cNvPr>
          <p:cNvSpPr txBox="1"/>
          <p:nvPr/>
        </p:nvSpPr>
        <p:spPr>
          <a:xfrm>
            <a:off x="5901058" y="4528584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DUŠEVNÍ PORUCHY</a:t>
            </a:r>
          </a:p>
        </p:txBody>
      </p:sp>
    </p:spTree>
    <p:extLst>
      <p:ext uri="{BB962C8B-B14F-4D97-AF65-F5344CB8AC3E}">
        <p14:creationId xmlns:p14="http://schemas.microsoft.com/office/powerpoint/2010/main" val="2838736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929882-541A-43C8-BA3F-8ECA23A63A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E3969F-6E43-4F42-A75F-D9E311A8B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9B4C4E-C0E2-4942-B9FA-2316EE80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Specifický cíl: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Prevence nemocí, podpora a ochrana zdraví; zvyšování zdravotní gramotnosti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AA2C66A-B3EA-4B9D-AE98-AD25259B0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814" y="3566947"/>
            <a:ext cx="4220164" cy="2372056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662ED6-C828-477F-A6A7-08F91934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572" y="2957347"/>
            <a:ext cx="4172532" cy="30484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FAFBEF4-840B-4EE2-9CFB-2994842CBC10}"/>
              </a:ext>
            </a:extLst>
          </p:cNvPr>
          <p:cNvSpPr txBox="1"/>
          <p:nvPr/>
        </p:nvSpPr>
        <p:spPr>
          <a:xfrm>
            <a:off x="666000" y="2832060"/>
            <a:ext cx="417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chemeClr val="tx2"/>
                </a:solidFill>
                <a:latin typeface="+mn-lt"/>
              </a:rPr>
              <a:t>VÝCHOZÍ STAV</a:t>
            </a:r>
          </a:p>
        </p:txBody>
      </p:sp>
      <p:sp>
        <p:nvSpPr>
          <p:cNvPr id="6" name="Šipka vlevo 5">
            <a:extLst>
              <a:ext uri="{FF2B5EF4-FFF2-40B4-BE49-F238E27FC236}">
                <a16:creationId xmlns:a16="http://schemas.microsoft.com/office/drawing/2014/main" id="{68D1C918-0956-E64E-37AD-F09CFC324C01}"/>
              </a:ext>
            </a:extLst>
          </p:cNvPr>
          <p:cNvSpPr/>
          <p:nvPr/>
        </p:nvSpPr>
        <p:spPr bwMode="auto">
          <a:xfrm>
            <a:off x="9539698" y="3429000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Šipka vpravo 7">
            <a:extLst>
              <a:ext uri="{FF2B5EF4-FFF2-40B4-BE49-F238E27FC236}">
                <a16:creationId xmlns:a16="http://schemas.microsoft.com/office/drawing/2014/main" id="{D0BF56A6-9695-2C13-618A-E0046E4DBCD5}"/>
              </a:ext>
            </a:extLst>
          </p:cNvPr>
          <p:cNvSpPr/>
          <p:nvPr/>
        </p:nvSpPr>
        <p:spPr bwMode="auto">
          <a:xfrm>
            <a:off x="193694" y="4665640"/>
            <a:ext cx="386600" cy="25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ipka vlevo 10">
            <a:extLst>
              <a:ext uri="{FF2B5EF4-FFF2-40B4-BE49-F238E27FC236}">
                <a16:creationId xmlns:a16="http://schemas.microsoft.com/office/drawing/2014/main" id="{CE8EF0FD-1507-D1AB-628C-89B7D5417EBB}"/>
              </a:ext>
            </a:extLst>
          </p:cNvPr>
          <p:cNvSpPr/>
          <p:nvPr/>
        </p:nvSpPr>
        <p:spPr bwMode="auto">
          <a:xfrm>
            <a:off x="9539698" y="4831493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031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5E7BB1-14CD-4375-AA62-C9DBB7786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FC92C7-5512-4A50-947F-3AA30061F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772AFF-FD57-47DB-983D-4400C38E9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06000"/>
            <a:ext cx="5179561" cy="583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A43212-E2D7-4D95-B749-EB5DC616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88" y="2565893"/>
            <a:ext cx="5244021" cy="16520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CD9BFE-5D14-4755-BB7B-86559E781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988" y="4415931"/>
            <a:ext cx="5244021" cy="16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6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FA75A4-0E54-4335-806F-5F6FC66F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C80E25-3980-40C3-9CBA-C18E4EC0B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725D77-6A49-4620-B2EE-C217CCFC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cíl 1.2.4: </a:t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Tvorba Národního programu zvyšování úrovně zdravotní gramotnosti, realizace dílčích programů a monitoring zdravotní gramotnosti 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888A7C-587A-4E76-B884-EE7F83532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887132"/>
            <a:ext cx="10753200" cy="2944867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Opatření: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implementace Národního programu podpory zdravotní gramotnosti realizací schválených intervenčních projektů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vytvoření programu Zvyšování úrovně zdravotní gramotnosti působením na adolescentní populaci ve spolupráci s lékaři primární péče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nastavení systému školení pedagogických pracovníků se zaměřením na zvyšování úrovně zdravotní gramotnosti u žáků a realizace školení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nastavení systému vzdělání všeobecných sester ve zvyšování úrovně zdravotní gramotnosti obyvatel a podpoře zdraví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podpora pohybové aktivity a realizace programů na zastavení nárůstu nadváhy a obezity u dětí a dospělých a medializace tohoto tématu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realizace pravidelného monitoringu zdravotní gramotnosti v rámci mezinárodního srovnávacího šetření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977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F4BC7D-4E70-4479-A82C-E5AF910FC4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0A0843-2D00-4AE2-9144-F515001CB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6C4E30-7A4E-4A3C-8275-B87E2E1E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Zpráva o průběhu realizace (4.8. 2023) - </a:t>
            </a:r>
            <a:r>
              <a:rPr lang="cs-CZ" dirty="0">
                <a:hlinkClick r:id="rId2"/>
              </a:rPr>
              <a:t>zde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1FDB0B-0F2E-45D3-A502-B0D147445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NZIP: Prevence a zdravý životní styl (</a:t>
            </a:r>
            <a:r>
              <a:rPr lang="cs-CZ" dirty="0">
                <a:hlinkClick r:id="rId3"/>
              </a:rPr>
              <a:t>odkaz</a:t>
            </a:r>
            <a:r>
              <a:rPr lang="cs-CZ" dirty="0"/>
              <a:t>)</a:t>
            </a:r>
          </a:p>
          <a:p>
            <a:r>
              <a:rPr lang="cs-CZ" dirty="0"/>
              <a:t>SZÚ: Podpora zdraví v rodinách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644A1F-DF87-7AE4-F0F8-C27FF9AC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964142"/>
            <a:ext cx="5702300" cy="31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2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F04C60-2EB9-4881-ABFF-6820CFCD6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7A940-BE44-4D1D-8E9F-E7D5BC2BC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75E372-5465-4675-812B-17D47C56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 ZDRAVÍ V RODINÁCH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604C9E-46E8-4C3E-92A5-67B57E32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303865"/>
            <a:ext cx="6832267" cy="4696863"/>
          </a:xfrm>
          <a:prstGeom prst="rect">
            <a:avLst/>
          </a:prstGeom>
        </p:spPr>
      </p:pic>
      <p:sp>
        <p:nvSpPr>
          <p:cNvPr id="5" name="Šipka vlevo 4">
            <a:extLst>
              <a:ext uri="{FF2B5EF4-FFF2-40B4-BE49-F238E27FC236}">
                <a16:creationId xmlns:a16="http://schemas.microsoft.com/office/drawing/2014/main" id="{45BD54CA-5376-5781-DE4B-9BF07ED53C62}"/>
              </a:ext>
            </a:extLst>
          </p:cNvPr>
          <p:cNvSpPr/>
          <p:nvPr/>
        </p:nvSpPr>
        <p:spPr bwMode="auto">
          <a:xfrm>
            <a:off x="7355298" y="3949700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7711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FF6352-F569-31D0-5895-B26F92EBA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286B48-E3F5-4570-7703-8EBFF52558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CA1A13-26A9-232B-1B7B-F8FA4C20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www.prevencedetskeobezity.cz</a:t>
            </a:r>
            <a:r>
              <a:rPr lang="cs-CZ" dirty="0"/>
              <a:t> (2023)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F35778F-4CBD-AB0C-F77A-9C72E951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480810"/>
            <a:ext cx="6077700" cy="4296746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BD4DC1-30ED-2BC0-9368-4D025F76B683}"/>
              </a:ext>
            </a:extLst>
          </p:cNvPr>
          <p:cNvSpPr txBox="1"/>
          <p:nvPr/>
        </p:nvSpPr>
        <p:spPr>
          <a:xfrm>
            <a:off x="7277100" y="1562100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Společnost pro výživu:</a:t>
            </a:r>
          </a:p>
          <a:p>
            <a:pPr algn="l"/>
            <a:r>
              <a:rPr lang="cs-CZ" sz="2800" dirty="0">
                <a:latin typeface="+mn-lt"/>
              </a:rPr>
              <a:t>„…počet dětí s obezitou roste, ale kapacita pediatrů naopak ubývá…“</a:t>
            </a:r>
          </a:p>
          <a:p>
            <a:pPr algn="l"/>
            <a:endParaRPr lang="cs-CZ" sz="2800" dirty="0">
              <a:latin typeface="+mn-lt"/>
            </a:endParaRPr>
          </a:p>
          <a:p>
            <a:pPr algn="l"/>
            <a:r>
              <a:rPr lang="cs-CZ" sz="2800" dirty="0">
                <a:latin typeface="+mn-lt"/>
              </a:rPr>
              <a:t>- webové stránky s potřebnými informacemi pro rodiče, pedagogy - s vodítkem, jak pokračovat“</a:t>
            </a:r>
          </a:p>
        </p:txBody>
      </p:sp>
    </p:spTree>
    <p:extLst>
      <p:ext uri="{BB962C8B-B14F-4D97-AF65-F5344CB8AC3E}">
        <p14:creationId xmlns:p14="http://schemas.microsoft.com/office/powerpoint/2010/main" val="2699495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19E686-F754-4802-A731-3BD10A204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26D914-02DC-4B1A-BBC9-BEB4B3F3B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4B23BA-4709-4393-981C-83F2950B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537800"/>
            <a:ext cx="8747429" cy="613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D10C790-E69A-D121-679C-FD325A27D436}"/>
              </a:ext>
            </a:extLst>
          </p:cNvPr>
          <p:cNvSpPr txBox="1"/>
          <p:nvPr/>
        </p:nvSpPr>
        <p:spPr>
          <a:xfrm>
            <a:off x="9728200" y="537800"/>
            <a:ext cx="135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SPV, 2021</a:t>
            </a:r>
          </a:p>
        </p:txBody>
      </p:sp>
    </p:spTree>
    <p:extLst>
      <p:ext uri="{BB962C8B-B14F-4D97-AF65-F5344CB8AC3E}">
        <p14:creationId xmlns:p14="http://schemas.microsoft.com/office/powerpoint/2010/main" val="2966366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B8824C-FD8B-01D7-1526-9EAAFDA1E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B01B2A-2919-DB53-0C38-BE1A20C1C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9C1506-FB15-A7F8-7536-CF71F39A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Intervenční projekt (střední školy)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C94E00-93B1-0DF3-C40D-FF935AED5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chemeClr val="accent2"/>
                </a:solidFill>
              </a:rPr>
              <a:t>Když čteš, možná neztloustneš – aneb naučme se rozumět označování potravin: 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Legislativa a označování potravin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Výživové údaje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Obaly a matematika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Značky kvality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Nutriční a zdravotní tvrzení, alergeny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940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E9D96-F127-D799-FD3C-CB1B6A1CD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3BF51D-D943-83F1-0511-DB51042AA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C8BE43-95AD-8557-BDE8-7C4B84E2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programy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7FBB44-A435-3898-7CC0-417E7A71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www.viscojis.cz/teens</a:t>
            </a:r>
            <a:br>
              <a:rPr lang="cs-CZ" sz="2400" dirty="0"/>
            </a:br>
            <a:r>
              <a:rPr lang="cs-CZ" sz="2400" dirty="0"/>
              <a:t>- Výživa ve Výchově ke zdraví</a:t>
            </a:r>
            <a:br>
              <a:rPr lang="cs-CZ" sz="2400" dirty="0"/>
            </a:br>
            <a:r>
              <a:rPr lang="cs-CZ" sz="2400" dirty="0"/>
              <a:t>- výukový program pro pedagogy 2. stupně ZŠ, </a:t>
            </a:r>
            <a:br>
              <a:rPr lang="cs-CZ" sz="2400" dirty="0"/>
            </a:br>
            <a:r>
              <a:rPr lang="cs-CZ" sz="2400" dirty="0"/>
              <a:t>- e-learningový kurz „Výživa ve výchově ke zdraví“ pro střední školy i širokou veřejnost</a:t>
            </a:r>
          </a:p>
          <a:p>
            <a:r>
              <a:rPr lang="cs-CZ" sz="2400" dirty="0">
                <a:hlinkClick r:id="rId3"/>
              </a:rPr>
              <a:t>www.pav.rvp.cz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- </a:t>
            </a:r>
            <a:r>
              <a:rPr lang="cs-CZ" sz="2400" i="0" u="none" strike="noStrike" dirty="0">
                <a:effectLst/>
                <a:latin typeface="Arial" panose="020B0604020202020204" pitchFamily="34" charset="0"/>
              </a:rPr>
              <a:t>Pokusné ověřování účinnosti programu zaměřeného na změny v pohybovém a výživovém režimu žáků základních škol (Pohyb a výživa), 2013</a:t>
            </a:r>
            <a:br>
              <a:rPr lang="cs-CZ" sz="2400" dirty="0"/>
            </a:br>
            <a:r>
              <a:rPr lang="cs-CZ" sz="2400" dirty="0"/>
              <a:t>- 1. stupeň ZŠ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12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111AF9D-B23E-9867-3245-8750C914CF5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79188" cy="6858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4797">
                  <a:extLst>
                    <a:ext uri="{9D8B030D-6E8A-4147-A177-3AD203B41FA5}">
                      <a16:colId xmlns:a16="http://schemas.microsoft.com/office/drawing/2014/main" val="1241008192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2192540328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3936407944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1760893416"/>
                    </a:ext>
                  </a:extLst>
                </a:gridCol>
              </a:tblGrid>
              <a:tr h="214402">
                <a:tc row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Věk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Referenční příjem populace pro bílkoviny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68891"/>
                  </a:ext>
                </a:extLst>
              </a:tr>
              <a:tr h="4259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g/kg tělesné hmotnosti na den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gridSpan="2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g/den</a:t>
                      </a:r>
                      <a:r>
                        <a:rPr lang="cs-CZ" sz="1400" baseline="30000">
                          <a:effectLst/>
                        </a:rPr>
                        <a:t>(a)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119040"/>
                  </a:ext>
                </a:extLst>
              </a:tr>
              <a:tr h="2144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Muži/Ženy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Muži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Ženy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361200458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86961383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 rok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83250145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1,03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293156627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27903341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820667907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3253482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59675994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62756956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350038646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8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0728536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93543609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524914560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0,91/0,90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66445666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0,90/0,89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1139771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0,90/0,88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11236942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14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0,89/0,87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7752720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0,88/0,85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603858445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0,87/0,84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407919938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0,86/0,83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7777399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18-59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52579789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1400" dirty="0">
                          <a:effectLst/>
                        </a:rPr>
                        <a:t>60 let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834488469"/>
                  </a:ext>
                </a:extLst>
              </a:tr>
              <a:tr h="214402">
                <a:tc gridSpan="4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Těhotné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76233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 dirty="0">
                          <a:effectLst/>
                        </a:rPr>
                        <a:t>trimestr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4886042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>
                          <a:effectLst/>
                        </a:rPr>
                        <a:t>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195694299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>
                          <a:effectLst/>
                        </a:rPr>
                        <a:t>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522298101"/>
                  </a:ext>
                </a:extLst>
              </a:tr>
              <a:tr h="214402">
                <a:tc gridSpan="4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Kojící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3725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0-6 měsíců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44851177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&gt;6 měsíců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13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621983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46917F0-B8E1-9D7F-42C6-D2792DEC6D40}"/>
              </a:ext>
            </a:extLst>
          </p:cNvPr>
          <p:cNvSpPr txBox="1"/>
          <p:nvPr/>
        </p:nvSpPr>
        <p:spPr>
          <a:xfrm>
            <a:off x="9612631" y="526942"/>
            <a:ext cx="218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Referenční příjem populace pro bílkoviny, dle doporučení EFSA z roku 2012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9391BBB-4273-1F3E-A664-FF0EED467225}"/>
              </a:ext>
            </a:extLst>
          </p:cNvPr>
          <p:cNvSpPr txBox="1"/>
          <p:nvPr/>
        </p:nvSpPr>
        <p:spPr>
          <a:xfrm>
            <a:off x="9795510" y="2962656"/>
            <a:ext cx="19987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Hodnoty referenčního příjmu populace v g/kg tělesné hmotnosti na den vynásobeny referenční hmotností pro příslušnou věkovou skupinu. Pro kojence a děti jsou založeny na 50. percentilu referenční hmotnosti pro evropské děti, pro dospělé na mediánu tělesné hmotnosti evropských žen a mužů.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Navíc k referenčnímu příjmu bílkovin žen, které nejsou těhotné a nekojí.</a:t>
            </a:r>
          </a:p>
          <a:p>
            <a:endParaRPr lang="cs-CZ" sz="800" dirty="0">
              <a:latin typeface="+mn-lt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C469C3-204F-3527-C16A-9835824A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056892-983D-15E3-9D92-07E28214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700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269BD974-EB5C-08DA-55DA-D406814C0D72}"/>
              </a:ext>
            </a:extLst>
          </p:cNvPr>
          <p:cNvGraphicFramePr>
            <a:graphicFrameLocks noGrp="1"/>
          </p:cNvGraphicFramePr>
          <p:nvPr/>
        </p:nvGraphicFramePr>
        <p:xfrm>
          <a:off x="1226916" y="1159566"/>
          <a:ext cx="9972285" cy="4647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093">
                  <a:extLst>
                    <a:ext uri="{9D8B030D-6E8A-4147-A177-3AD203B41FA5}">
                      <a16:colId xmlns:a16="http://schemas.microsoft.com/office/drawing/2014/main" val="2102098954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1718714270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530805851"/>
                    </a:ext>
                  </a:extLst>
                </a:gridCol>
                <a:gridCol w="1211025">
                  <a:extLst>
                    <a:ext uri="{9D8B030D-6E8A-4147-A177-3AD203B41FA5}">
                      <a16:colId xmlns:a16="http://schemas.microsoft.com/office/drawing/2014/main" val="2539093492"/>
                    </a:ext>
                  </a:extLst>
                </a:gridCol>
                <a:gridCol w="1321909">
                  <a:extLst>
                    <a:ext uri="{9D8B030D-6E8A-4147-A177-3AD203B41FA5}">
                      <a16:colId xmlns:a16="http://schemas.microsoft.com/office/drawing/2014/main" val="439302468"/>
                    </a:ext>
                  </a:extLst>
                </a:gridCol>
                <a:gridCol w="2033325">
                  <a:extLst>
                    <a:ext uri="{9D8B030D-6E8A-4147-A177-3AD203B41FA5}">
                      <a16:colId xmlns:a16="http://schemas.microsoft.com/office/drawing/2014/main" val="396637489"/>
                    </a:ext>
                  </a:extLst>
                </a:gridCol>
                <a:gridCol w="2085654">
                  <a:extLst>
                    <a:ext uri="{9D8B030D-6E8A-4147-A177-3AD203B41FA5}">
                      <a16:colId xmlns:a16="http://schemas.microsoft.com/office/drawing/2014/main" val="3660788497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185628488"/>
                    </a:ext>
                  </a:extLst>
                </a:gridCol>
              </a:tblGrid>
              <a:tr h="1223153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Věk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Tuk celkem (E%)</a:t>
                      </a:r>
                      <a:r>
                        <a:rPr lang="cs-CZ" sz="1400" baseline="30000" dirty="0">
                          <a:effectLst/>
                        </a:rPr>
                        <a:t>(a)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SFA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LA (E%)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ALA (E%)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EPA+DHA (mg/den)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DHA (mg/den)</a:t>
                      </a:r>
                      <a:r>
                        <a:rPr lang="cs-CZ" sz="1400" baseline="30000">
                          <a:effectLst/>
                        </a:rPr>
                        <a:t> 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TFA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533238"/>
                  </a:ext>
                </a:extLst>
              </a:tr>
              <a:tr h="73389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7-11 měs.</a:t>
                      </a:r>
                      <a:r>
                        <a:rPr lang="cs-CZ" sz="1400" baseline="30000">
                          <a:effectLst/>
                        </a:rPr>
                        <a:t>(c)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40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Co nejméně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7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0,5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Co nejméně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1104417648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 rok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35–40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8494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2-3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35–40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250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5385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4-17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20–35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279358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1400">
                          <a:effectLst/>
                        </a:rPr>
                        <a:t>18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20–35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242506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Těhotné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20-35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+100-200</a:t>
                      </a:r>
                      <a:r>
                        <a:rPr lang="cs-CZ" sz="1400" baseline="30000" dirty="0">
                          <a:effectLst/>
                        </a:rPr>
                        <a:t>(d)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896240"/>
                  </a:ext>
                </a:extLst>
              </a:tr>
              <a:tr h="24463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Kojící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20-35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+100-200</a:t>
                      </a:r>
                      <a:r>
                        <a:rPr lang="cs-CZ" sz="1400" baseline="30000" dirty="0">
                          <a:effectLst/>
                        </a:rPr>
                        <a:t>(d)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86998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95381799-9947-D0D5-DBD8-A0DDE166D5A4}"/>
              </a:ext>
            </a:extLst>
          </p:cNvPr>
          <p:cNvSpPr txBox="1"/>
          <p:nvPr/>
        </p:nvSpPr>
        <p:spPr>
          <a:xfrm>
            <a:off x="378184" y="219456"/>
            <a:ext cx="1044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 pro celkové tuky a adekvátní příjem pro mastné kyseliny, </a:t>
            </a:r>
          </a:p>
          <a:p>
            <a:r>
              <a:rPr lang="cs-CZ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dle doporučení EFSA z roku 2010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9FC2F4-F98E-8696-7A4B-DC74585A2D69}"/>
              </a:ext>
            </a:extLst>
          </p:cNvPr>
          <p:cNvSpPr txBox="1"/>
          <p:nvPr/>
        </p:nvSpPr>
        <p:spPr>
          <a:xfrm>
            <a:off x="445854" y="5807547"/>
            <a:ext cx="10613983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E% - procento příjmu energie, SFA - nasycené mastné kyseliny, LA - linolová kyselina, ALA - alfa linolenová kyselina, EPA - </a:t>
            </a:r>
            <a:r>
              <a:rPr lang="cs-CZ" sz="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eikosapentaenová</a:t>
            </a: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kyselina, DHA </a:t>
            </a:r>
            <a:r>
              <a:rPr lang="cs-CZ" sz="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dokosahexaenová</a:t>
            </a: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kyselina, TFA - trans-mastné kyseliny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druhé polovině prvního roku života, tj. od počátku 7. měsíce do 1. narozenin.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Navíc k adekvátnímu příjmu žen, které nejsou těhotné a nekojí.</a:t>
            </a:r>
          </a:p>
          <a:p>
            <a:endParaRPr lang="cs-CZ" sz="7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69B3E7-8930-7C7C-98F3-2AE484E6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604AEE-E101-DF8D-D46D-DD2690E6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265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265406D-B063-D219-196F-B26F0AA3CE6A}"/>
              </a:ext>
            </a:extLst>
          </p:cNvPr>
          <p:cNvGraphicFramePr>
            <a:graphicFrameLocks noGrp="1"/>
          </p:cNvGraphicFramePr>
          <p:nvPr/>
        </p:nvGraphicFramePr>
        <p:xfrm>
          <a:off x="740664" y="1593374"/>
          <a:ext cx="1051560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491816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5067263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059625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Věk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Sacharidy celkem (E%)</a:t>
                      </a:r>
                      <a:r>
                        <a:rPr lang="cs-CZ" sz="2400" baseline="30000">
                          <a:effectLst/>
                        </a:rPr>
                        <a:t>(a)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Vláknina stravy (g/den)</a:t>
                      </a:r>
                      <a:r>
                        <a:rPr lang="cs-CZ" sz="2400" baseline="30000">
                          <a:effectLst/>
                        </a:rPr>
                        <a:t>(b)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921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1-3 roky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45-60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5586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4-6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14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077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7-10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510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11-14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19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819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15-17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21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267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2400">
                          <a:effectLst/>
                        </a:rPr>
                        <a:t>18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25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47938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2D2B6B8-9BCE-2972-D6BC-7972B9FC0838}"/>
              </a:ext>
            </a:extLst>
          </p:cNvPr>
          <p:cNvSpPr txBox="1"/>
          <p:nvPr/>
        </p:nvSpPr>
        <p:spPr>
          <a:xfrm>
            <a:off x="646176" y="524256"/>
            <a:ext cx="10987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 pro sacharidy a adekvátní příjem pro vlákninu, </a:t>
            </a:r>
          </a:p>
          <a:p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dle doporučení EFSA z roku 2010</a:t>
            </a:r>
            <a:endParaRPr lang="cs-CZ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0FD7F3-CF0C-DDD2-262E-6485D3924D21}"/>
              </a:ext>
            </a:extLst>
          </p:cNvPr>
          <p:cNvSpPr txBox="1"/>
          <p:nvPr/>
        </p:nvSpPr>
        <p:spPr>
          <a:xfrm>
            <a:off x="740664" y="4631845"/>
            <a:ext cx="21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endParaRPr lang="cs-CZ" sz="12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5376DA-4006-45DF-A683-F753A00A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92A11B-B54D-9DCC-EF6B-2465F090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24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A7E7856-F665-8A75-A222-421FD0796011}"/>
              </a:ext>
            </a:extLst>
          </p:cNvPr>
          <p:cNvGraphicFramePr>
            <a:graphicFrameLocks noGrp="1"/>
          </p:cNvGraphicFramePr>
          <p:nvPr/>
        </p:nvGraphicFramePr>
        <p:xfrm>
          <a:off x="765048" y="1514126"/>
          <a:ext cx="6050280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169">
                  <a:extLst>
                    <a:ext uri="{9D8B030D-6E8A-4147-A177-3AD203B41FA5}">
                      <a16:colId xmlns:a16="http://schemas.microsoft.com/office/drawing/2014/main" val="3152858711"/>
                    </a:ext>
                  </a:extLst>
                </a:gridCol>
                <a:gridCol w="4905111">
                  <a:extLst>
                    <a:ext uri="{9D8B030D-6E8A-4147-A177-3AD203B41FA5}">
                      <a16:colId xmlns:a16="http://schemas.microsoft.com/office/drawing/2014/main" val="2183088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Věk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Voda (l/den) </a:t>
                      </a:r>
                      <a:r>
                        <a:rPr lang="cs-CZ" sz="2000" baseline="30000">
                          <a:effectLst/>
                        </a:rPr>
                        <a:t>(a,b)</a:t>
                      </a:r>
                      <a:endParaRPr lang="cs-CZ" sz="2000">
                        <a:effectLst/>
                      </a:endParaRPr>
                    </a:p>
                    <a:p>
                      <a:r>
                        <a:rPr lang="cs-CZ" sz="2000">
                          <a:effectLst/>
                        </a:rPr>
                        <a:t>muži/ženy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972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6-12 měs.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0,8-1,0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739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 rok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1,1-1,2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328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2-3 roky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268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4-8 let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1,6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57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9-13 let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2,1/1,9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4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2000">
                          <a:effectLst/>
                        </a:rPr>
                        <a:t>14 let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2,5/2,0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265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Těhotné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920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Kojící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2,7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708092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C265E1A-77E9-25C5-37FA-C768D54AE080}"/>
              </a:ext>
            </a:extLst>
          </p:cNvPr>
          <p:cNvSpPr txBox="1"/>
          <p:nvPr/>
        </p:nvSpPr>
        <p:spPr>
          <a:xfrm>
            <a:off x="670560" y="743712"/>
            <a:ext cx="105940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Adekvátní příjem pro vodu, dle doporučení EFSA z roku 2010</a:t>
            </a:r>
            <a:endParaRPr lang="cs-CZ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C632C8-67F3-A1C4-D40A-0E2C1012D4B7}"/>
              </a:ext>
            </a:extLst>
          </p:cNvPr>
          <p:cNvSpPr txBox="1"/>
          <p:nvPr/>
        </p:nvSpPr>
        <p:spPr>
          <a:xfrm>
            <a:off x="765048" y="5108448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Zahrnuje vodu ze všech nápojů a z potravin.</a:t>
            </a:r>
          </a:p>
          <a:p>
            <a:endParaRPr lang="cs-CZ" sz="11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148106-C265-AA5D-28ED-907A9A33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7714C9-6BD1-2B36-97FB-BFDB3A30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013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31D36FE3-3822-4FD4-8C4C-48021887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6739" name="Zástupný symbol pro obsah 2">
            <a:extLst>
              <a:ext uri="{FF2B5EF4-FFF2-40B4-BE49-F238E27FC236}">
                <a16:creationId xmlns:a16="http://schemas.microsoft.com/office/drawing/2014/main" id="{09824EC2-8C08-4830-BA17-1A507A11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6740" name="Picture 2">
            <a:extLst>
              <a:ext uri="{FF2B5EF4-FFF2-40B4-BE49-F238E27FC236}">
                <a16:creationId xmlns:a16="http://schemas.microsoft.com/office/drawing/2014/main" id="{2EDA0BB7-11C5-4EA3-9C53-52EE3AE1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775494"/>
            <a:ext cx="113633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FF459E7-1C0D-4B6D-9B18-B9BE9C595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1BC20C-B52D-2130-23D5-9ECC08E0D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7618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(2)</Template>
  <TotalTime>414</TotalTime>
  <Words>3421</Words>
  <Application>Microsoft Macintosh PowerPoint</Application>
  <PresentationFormat>Širokoúhlá obrazovka</PresentationFormat>
  <Paragraphs>803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Garamond</vt:lpstr>
      <vt:lpstr>Symbol</vt:lpstr>
      <vt:lpstr>Tahoma</vt:lpstr>
      <vt:lpstr>Times New Roman</vt:lpstr>
      <vt:lpstr>Wingdings</vt:lpstr>
      <vt:lpstr>Prezentace_MU_CZ</vt:lpstr>
      <vt:lpstr>Adolescenti</vt:lpstr>
      <vt:lpstr>VLIV HORMONÁLNÍCH ZMĚN</vt:lpstr>
      <vt:lpstr>NEDOSTATEČNÁ VÝŽIVA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ŽIVINY: VITAMINY</vt:lpstr>
      <vt:lpstr>VITAMIN A</vt:lpstr>
      <vt:lpstr>VITAMINY SKUPINY B</vt:lpstr>
      <vt:lpstr>VITAMINY SKUPINY B</vt:lpstr>
      <vt:lpstr>VITAMIN C</vt:lpstr>
      <vt:lpstr>VITAMIN D</vt:lpstr>
      <vt:lpstr>ŽIVINY: MINERÁLNÍ LÁTKY</vt:lpstr>
      <vt:lpstr>VÁPNÍK</vt:lpstr>
      <vt:lpstr>Prezentace aplikace PowerPoint</vt:lpstr>
      <vt:lpstr>VYUŽITELNOST RŮZNÝCH ZDROJŮ</vt:lpstr>
      <vt:lpstr>ŽELEZO</vt:lpstr>
      <vt:lpstr>Prezentace aplikace PowerPoint</vt:lpstr>
      <vt:lpstr>JÓD</vt:lpstr>
      <vt:lpstr>ZINEK </vt:lpstr>
      <vt:lpstr>Dietární expozice, SZÚ 2023</vt:lpstr>
      <vt:lpstr>odkaz</vt:lpstr>
      <vt:lpstr>Zpráva o zdraví obyvatel ČR (2014)</vt:lpstr>
      <vt:lpstr>VÝŽIVA A JEJÍ VLIV NA ZDRAVÍ</vt:lpstr>
      <vt:lpstr>Studie HBSC (Health Behaviour in School-aged Children)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Zastřešující cíl:  Zdraví všech skupin obyvatel se zlepšuje</vt:lpstr>
      <vt:lpstr>Prezentace aplikace PowerPoint</vt:lpstr>
      <vt:lpstr>Specifický cíl: Prevence nemocí, podpora a ochrana zdraví; zvyšování zdravotní gramotnosti</vt:lpstr>
      <vt:lpstr>Prezentace aplikace PowerPoint</vt:lpstr>
      <vt:lpstr>Dílčí cíl 1.2.4:  Tvorba Národního programu zvyšování úrovně zdravotní gramotnosti, realizace dílčích programů a monitoring zdravotní gramotnosti  </vt:lpstr>
      <vt:lpstr>Zpráva o průběhu realizace (4.8. 2023) - zde</vt:lpstr>
      <vt:lpstr>PODPORA ZDRAVÍ V RODINÁCH</vt:lpstr>
      <vt:lpstr>www.prevencedetskeobezity.cz (2023)</vt:lpstr>
      <vt:lpstr>Prezentace aplikace PowerPoint</vt:lpstr>
      <vt:lpstr>Příklad: Intervenční projekt (střední školy)</vt:lpstr>
      <vt:lpstr>Výukové programy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Adolescenti</dc:title>
  <dc:creator>Veronika Suchodolová</dc:creator>
  <cp:lastModifiedBy>Veronika Suchodolová</cp:lastModifiedBy>
  <cp:revision>21</cp:revision>
  <cp:lastPrinted>1601-01-01T00:00:00Z</cp:lastPrinted>
  <dcterms:created xsi:type="dcterms:W3CDTF">2024-04-23T07:01:03Z</dcterms:created>
  <dcterms:modified xsi:type="dcterms:W3CDTF">2024-04-28T23:18:40Z</dcterms:modified>
</cp:coreProperties>
</file>