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Lst>
  <p:sldSz cy="6858000" cx="12192000"/>
  <p:notesSz cx="6858000" cy="9144000"/>
  <p:embeddedFontLst>
    <p:embeddedFont>
      <p:font typeface="Candara"/>
      <p:regular r:id="rId63"/>
      <p:bold r:id="rId64"/>
      <p:italic r:id="rId65"/>
      <p:boldItalic r:id="rId66"/>
    </p:embeddedFont>
    <p:embeddedFont>
      <p:font typeface="Noto Sans Symbols"/>
      <p:regular r:id="rId67"/>
      <p:bold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9" roundtripDataSignature="AMtx7mjh1OrSQ6bghojBW5nmJ2VF3HFrT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Petr Losko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64D3573-24B3-441B-898A-BEBD62168DA3}">
  <a:tblStyle styleId="{464D3573-24B3-441B-898A-BEBD62168DA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font" Target="fonts/Candara-bold.fntdata"/><Relationship Id="rId63" Type="http://schemas.openxmlformats.org/officeDocument/2006/relationships/font" Target="fonts/Candara-regular.fntdata"/><Relationship Id="rId22" Type="http://schemas.openxmlformats.org/officeDocument/2006/relationships/slide" Target="slides/slide15.xml"/><Relationship Id="rId66" Type="http://schemas.openxmlformats.org/officeDocument/2006/relationships/font" Target="fonts/Candara-boldItalic.fntdata"/><Relationship Id="rId21" Type="http://schemas.openxmlformats.org/officeDocument/2006/relationships/slide" Target="slides/slide14.xml"/><Relationship Id="rId65" Type="http://schemas.openxmlformats.org/officeDocument/2006/relationships/font" Target="fonts/Candara-italic.fntdata"/><Relationship Id="rId24" Type="http://schemas.openxmlformats.org/officeDocument/2006/relationships/slide" Target="slides/slide17.xml"/><Relationship Id="rId68" Type="http://schemas.openxmlformats.org/officeDocument/2006/relationships/font" Target="fonts/NotoSansSymbols-bold.fntdata"/><Relationship Id="rId23" Type="http://schemas.openxmlformats.org/officeDocument/2006/relationships/slide" Target="slides/slide16.xml"/><Relationship Id="rId67" Type="http://schemas.openxmlformats.org/officeDocument/2006/relationships/font" Target="fonts/NotoSansSymbols-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8-09-28T21:51:33.073">
    <p:pos x="7018" y="1065"/>
    <p:text/>
    <p:extLst>
      <p:ext uri="{C676402C-5697-4E1C-873F-D02D1690AC5C}">
        <p15:threadingInfo timeZoneBias="0"/>
      </p:ext>
      <p:ext uri="http://customooxmlschemas.google.com/">
        <go:slidesCustomData xmlns:go="http://customooxmlschemas.google.com/" commentPostId="AAAAubmdUy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c876ab53ba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2c876ab53ba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36" name="Google Shape;236;p15: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29ca393403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229ca39340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2:notes"/>
          <p:cNvSpPr txBox="1"/>
          <p:nvPr/>
        </p:nvSpPr>
        <p:spPr>
          <a:xfrm>
            <a:off x="3884612" y="0"/>
            <a:ext cx="2971800" cy="45878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a:solidFill>
                  <a:srgbClr val="000000"/>
                </a:solidFill>
                <a:latin typeface="Calibri"/>
                <a:ea typeface="Calibri"/>
                <a:cs typeface="Calibri"/>
                <a:sym typeface="Calibri"/>
              </a:rPr>
              <a:t>*</a:t>
            </a:r>
            <a:endParaRPr/>
          </a:p>
        </p:txBody>
      </p:sp>
      <p:sp>
        <p:nvSpPr>
          <p:cNvPr id="404" name="Google Shape;404;p32: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
        <p:nvSpPr>
          <p:cNvPr id="405" name="Google Shape;40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4472C4"/>
          </a:solidFill>
          <a:ln cap="flat" cmpd="sng" w="12600">
            <a:solidFill>
              <a:srgbClr val="2F528F"/>
            </a:solidFill>
            <a:prstDash val="solid"/>
            <a:miter lim="524288"/>
            <a:headEnd len="sm" w="sm" type="none"/>
            <a:tailEnd len="sm" w="sm" type="none"/>
          </a:ln>
        </p:spPr>
      </p:sp>
      <p:sp>
        <p:nvSpPr>
          <p:cNvPr id="406" name="Google Shape;406;p32:notes"/>
          <p:cNvSpPr txBox="1"/>
          <p:nvPr>
            <p:ph idx="1" type="body"/>
          </p:nvPr>
        </p:nvSpPr>
        <p:spPr>
          <a:xfrm>
            <a:off x="685800" y="4400550"/>
            <a:ext cx="5486400" cy="360045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29ca39340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g229ca3934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29ca393403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229ca39340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c876ab53b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c876ab53b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2c876ab53b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5" name="Shape 15"/>
        <p:cNvGrpSpPr/>
        <p:nvPr/>
      </p:nvGrpSpPr>
      <p:grpSpPr>
        <a:xfrm>
          <a:off x="0" y="0"/>
          <a:ext cx="0" cy="0"/>
          <a:chOff x="0" y="0"/>
          <a:chExt cx="0" cy="0"/>
        </a:xfrm>
      </p:grpSpPr>
      <p:sp>
        <p:nvSpPr>
          <p:cNvPr id="16" name="Google Shape;16;p5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5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1" name="Shape 71"/>
        <p:cNvGrpSpPr/>
        <p:nvPr/>
      </p:nvGrpSpPr>
      <p:grpSpPr>
        <a:xfrm>
          <a:off x="0" y="0"/>
          <a:ext cx="0" cy="0"/>
          <a:chOff x="0" y="0"/>
          <a:chExt cx="0" cy="0"/>
        </a:xfrm>
      </p:grpSpPr>
      <p:sp>
        <p:nvSpPr>
          <p:cNvPr id="72" name="Google Shape;72;p6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3" name="Google Shape;73;p6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6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78" name="Shape 78"/>
        <p:cNvGrpSpPr/>
        <p:nvPr/>
      </p:nvGrpSpPr>
      <p:grpSpPr>
        <a:xfrm>
          <a:off x="0" y="0"/>
          <a:ext cx="0" cy="0"/>
          <a:chOff x="0" y="0"/>
          <a:chExt cx="0" cy="0"/>
        </a:xfrm>
      </p:grpSpPr>
      <p:sp>
        <p:nvSpPr>
          <p:cNvPr id="79" name="Google Shape;79;p6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6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adpis a obsah" type="obj">
  <p:cSld name="OBJECT">
    <p:spTree>
      <p:nvGrpSpPr>
        <p:cNvPr id="90" name="Shape 90"/>
        <p:cNvGrpSpPr/>
        <p:nvPr/>
      </p:nvGrpSpPr>
      <p:grpSpPr>
        <a:xfrm>
          <a:off x="0" y="0"/>
          <a:ext cx="0" cy="0"/>
          <a:chOff x="0" y="0"/>
          <a:chExt cx="0" cy="0"/>
        </a:xfrm>
      </p:grpSpPr>
      <p:sp>
        <p:nvSpPr>
          <p:cNvPr id="91" name="Google Shape;91;p5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2" name="Google Shape;92;p58"/>
          <p:cNvSpPr txBox="1"/>
          <p:nvPr>
            <p:ph idx="2" type="title"/>
          </p:nvPr>
        </p:nvSpPr>
        <p:spPr>
          <a:xfrm>
            <a:off x="838084" y="1825563"/>
            <a:ext cx="10515600" cy="4351318"/>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800"/>
              <a:buFont typeface="Arial"/>
              <a:buChar char="•"/>
              <a:defRPr sz="2800">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3" name="Google Shape;93;p58"/>
          <p:cNvSpPr txBox="1"/>
          <p:nvPr>
            <p:ph idx="1" type="body"/>
          </p:nvPr>
        </p:nvSpPr>
        <p:spPr>
          <a:xfrm>
            <a:off x="609484" y="1604515"/>
            <a:ext cx="10972443" cy="4525923"/>
          </a:xfrm>
          <a:prstGeom prst="rect">
            <a:avLst/>
          </a:prstGeom>
          <a:noFill/>
          <a:ln>
            <a:noFill/>
          </a:ln>
        </p:spPr>
        <p:txBody>
          <a:bodyPr anchorCtr="0" anchor="t" bIns="0" lIns="0" spcFirstLastPara="1" rIns="0" wrap="square" tIns="0">
            <a:noAutofit/>
          </a:bodyPr>
          <a:lstStyle>
            <a:lvl1pPr indent="-431800" lvl="0" marL="457200" algn="l">
              <a:lnSpc>
                <a:spcPct val="90000"/>
              </a:lnSpc>
              <a:spcBef>
                <a:spcPts val="0"/>
              </a:spcBef>
              <a:spcAft>
                <a:spcPts val="0"/>
              </a:spcAft>
              <a:buClr>
                <a:schemeClr val="dk1"/>
              </a:buClr>
              <a:buSzPts val="3200"/>
              <a:buChar char="•"/>
              <a:defRPr sz="3200">
                <a:latin typeface="Arial"/>
                <a:ea typeface="Arial"/>
                <a:cs typeface="Arial"/>
                <a:sym typeface="Arial"/>
              </a:defRPr>
            </a:lvl1pPr>
            <a:lvl2pPr indent="-342900" lvl="1" marL="914400" algn="l">
              <a:lnSpc>
                <a:spcPct val="90000"/>
              </a:lnSpc>
              <a:spcBef>
                <a:spcPts val="1415"/>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1" name="Shape 21"/>
        <p:cNvGrpSpPr/>
        <p:nvPr/>
      </p:nvGrpSpPr>
      <p:grpSpPr>
        <a:xfrm>
          <a:off x="0" y="0"/>
          <a:ext cx="0" cy="0"/>
          <a:chOff x="0" y="0"/>
          <a:chExt cx="0" cy="0"/>
        </a:xfrm>
      </p:grpSpPr>
      <p:sp>
        <p:nvSpPr>
          <p:cNvPr id="22" name="Google Shape;22;p5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55"/>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27" name="Shape 27"/>
        <p:cNvGrpSpPr/>
        <p:nvPr/>
      </p:nvGrpSpPr>
      <p:grpSpPr>
        <a:xfrm>
          <a:off x="0" y="0"/>
          <a:ext cx="0" cy="0"/>
          <a:chOff x="0" y="0"/>
          <a:chExt cx="0" cy="0"/>
        </a:xfrm>
      </p:grpSpPr>
      <p:sp>
        <p:nvSpPr>
          <p:cNvPr id="28" name="Google Shape;28;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31" name="Shape 31"/>
        <p:cNvGrpSpPr/>
        <p:nvPr/>
      </p:nvGrpSpPr>
      <p:grpSpPr>
        <a:xfrm>
          <a:off x="0" y="0"/>
          <a:ext cx="0" cy="0"/>
          <a:chOff x="0" y="0"/>
          <a:chExt cx="0" cy="0"/>
        </a:xfrm>
      </p:grpSpPr>
      <p:sp>
        <p:nvSpPr>
          <p:cNvPr id="32" name="Google Shape;32;p5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5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37" name="Shape 37"/>
        <p:cNvGrpSpPr/>
        <p:nvPr/>
      </p:nvGrpSpPr>
      <p:grpSpPr>
        <a:xfrm>
          <a:off x="0" y="0"/>
          <a:ext cx="0" cy="0"/>
          <a:chOff x="0" y="0"/>
          <a:chExt cx="0" cy="0"/>
        </a:xfrm>
      </p:grpSpPr>
      <p:sp>
        <p:nvSpPr>
          <p:cNvPr id="38" name="Google Shape;38;p6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60"/>
          <p:cNvSpPr txBox="1"/>
          <p:nvPr>
            <p:ph idx="1" type="body"/>
          </p:nvPr>
        </p:nvSpPr>
        <p:spPr>
          <a:xfrm rot="5400000">
            <a:off x="3920332" y="-1256507"/>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43" name="Shape 43"/>
        <p:cNvGrpSpPr/>
        <p:nvPr/>
      </p:nvGrpSpPr>
      <p:grpSpPr>
        <a:xfrm>
          <a:off x="0" y="0"/>
          <a:ext cx="0" cy="0"/>
          <a:chOff x="0" y="0"/>
          <a:chExt cx="0" cy="0"/>
        </a:xfrm>
      </p:grpSpPr>
      <p:sp>
        <p:nvSpPr>
          <p:cNvPr id="44" name="Google Shape;44;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5" name="Google Shape;45;p61"/>
          <p:cNvSpPr/>
          <p:nvPr>
            <p:ph idx="2" type="pic"/>
          </p:nvPr>
        </p:nvSpPr>
        <p:spPr>
          <a:xfrm>
            <a:off x="5183188" y="987425"/>
            <a:ext cx="6172200" cy="4873625"/>
          </a:xfrm>
          <a:prstGeom prst="rect">
            <a:avLst/>
          </a:prstGeom>
          <a:noFill/>
          <a:ln>
            <a:noFill/>
          </a:ln>
        </p:spPr>
      </p:sp>
      <p:sp>
        <p:nvSpPr>
          <p:cNvPr id="46" name="Google Shape;46;p6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 name="Google Shape;47;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0" name="Shape 50"/>
        <p:cNvGrpSpPr/>
        <p:nvPr/>
      </p:nvGrpSpPr>
      <p:grpSpPr>
        <a:xfrm>
          <a:off x="0" y="0"/>
          <a:ext cx="0" cy="0"/>
          <a:chOff x="0" y="0"/>
          <a:chExt cx="0" cy="0"/>
        </a:xfrm>
      </p:grpSpPr>
      <p:sp>
        <p:nvSpPr>
          <p:cNvPr id="51" name="Google Shape;51;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2" name="Google Shape;52;p6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57" name="Shape 57"/>
        <p:cNvGrpSpPr/>
        <p:nvPr/>
      </p:nvGrpSpPr>
      <p:grpSpPr>
        <a:xfrm>
          <a:off x="0" y="0"/>
          <a:ext cx="0" cy="0"/>
          <a:chOff x="0" y="0"/>
          <a:chExt cx="0" cy="0"/>
        </a:xfrm>
      </p:grpSpPr>
      <p:sp>
        <p:nvSpPr>
          <p:cNvPr id="58" name="Google Shape;58;p6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9" name="Google Shape;59;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62" name="Shape 62"/>
        <p:cNvGrpSpPr/>
        <p:nvPr/>
      </p:nvGrpSpPr>
      <p:grpSpPr>
        <a:xfrm>
          <a:off x="0" y="0"/>
          <a:ext cx="0" cy="0"/>
          <a:chOff x="0" y="0"/>
          <a:chExt cx="0" cy="0"/>
        </a:xfrm>
      </p:grpSpPr>
      <p:sp>
        <p:nvSpPr>
          <p:cNvPr id="63" name="Google Shape;63;p6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4" name="Google Shape;64;p6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6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6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6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53"/>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5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6" name="Google Shape;86;p57"/>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33.png"/><Relationship Id="rId5"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jissn.biomedcentral.com/articles/10.1186/s12970-018-0207-1"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9.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4.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omments" Target="../comments/comment1.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5.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2.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5.jp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1152525" y="1122362"/>
            <a:ext cx="10177462"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bílkovin a tuků </a:t>
            </a: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ve vytrvalostním sportu</a:t>
            </a:r>
            <a:endParaRPr/>
          </a:p>
        </p:txBody>
      </p:sp>
      <p:sp>
        <p:nvSpPr>
          <p:cNvPr id="102" name="Google Shape;102;p1"/>
          <p:cNvSpPr txBox="1"/>
          <p:nvPr>
            <p:ph idx="1" type="subTitle"/>
          </p:nvPr>
        </p:nvSpPr>
        <p:spPr>
          <a:xfrm>
            <a:off x="1524000" y="3602037"/>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b="0" i="0" lang="en-US" sz="2400" u="none">
                <a:solidFill>
                  <a:schemeClr val="dk1"/>
                </a:solidFill>
                <a:latin typeface="Candara"/>
                <a:ea typeface="Candara"/>
                <a:cs typeface="Candara"/>
                <a:sym typeface="Candara"/>
              </a:rPr>
              <a:t>Mgr. Petr Loskot</a:t>
            </a:r>
            <a:endParaRPr/>
          </a:p>
          <a:p>
            <a:pPr indent="0" lvl="0" marL="0" rtl="0" algn="ctr">
              <a:lnSpc>
                <a:spcPct val="90000"/>
              </a:lnSpc>
              <a:spcBef>
                <a:spcPts val="1000"/>
              </a:spcBef>
              <a:spcAft>
                <a:spcPts val="0"/>
              </a:spcAft>
              <a:buClr>
                <a:schemeClr val="dk1"/>
              </a:buClr>
              <a:buSzPts val="2400"/>
              <a:buNone/>
            </a:pPr>
            <a:r>
              <a:rPr b="0" i="0" lang="en-US" sz="2400" u="none">
                <a:solidFill>
                  <a:schemeClr val="dk1"/>
                </a:solidFill>
                <a:latin typeface="Candara"/>
                <a:ea typeface="Candara"/>
                <a:cs typeface="Candara"/>
                <a:sym typeface="Candara"/>
              </a:rPr>
              <a:t>LF MUNI, Ústav ochrany a podpory zdraví</a:t>
            </a:r>
            <a:endParaRPr/>
          </a:p>
          <a:p>
            <a:pPr indent="0" lvl="0" marL="0" rtl="0" algn="ctr">
              <a:lnSpc>
                <a:spcPct val="90000"/>
              </a:lnSpc>
              <a:spcBef>
                <a:spcPts val="1000"/>
              </a:spcBef>
              <a:spcAft>
                <a:spcPts val="0"/>
              </a:spcAft>
              <a:buClr>
                <a:schemeClr val="dk1"/>
              </a:buClr>
              <a:buSzPts val="2400"/>
              <a:buNone/>
            </a:pPr>
            <a:r>
              <a:rPr lang="en-US">
                <a:latin typeface="Candara"/>
                <a:ea typeface="Candara"/>
                <a:cs typeface="Candara"/>
                <a:sym typeface="Candara"/>
              </a:rPr>
              <a:t>2</a:t>
            </a:r>
            <a:r>
              <a:rPr b="0" i="0" lang="en-US" sz="2400" u="none">
                <a:solidFill>
                  <a:schemeClr val="dk1"/>
                </a:solidFill>
                <a:latin typeface="Candara"/>
                <a:ea typeface="Candara"/>
                <a:cs typeface="Candara"/>
                <a:sym typeface="Candara"/>
              </a:rPr>
              <a:t>.</a:t>
            </a:r>
            <a:r>
              <a:rPr lang="en-US">
                <a:latin typeface="Candara"/>
                <a:ea typeface="Candara"/>
                <a:cs typeface="Candara"/>
                <a:sym typeface="Candara"/>
              </a:rPr>
              <a:t>4</a:t>
            </a:r>
            <a:r>
              <a:rPr b="0" i="0" lang="en-US" sz="2400" u="none">
                <a:solidFill>
                  <a:schemeClr val="dk1"/>
                </a:solidFill>
                <a:latin typeface="Candara"/>
                <a:ea typeface="Candara"/>
                <a:cs typeface="Candara"/>
                <a:sym typeface="Candara"/>
              </a:rPr>
              <a:t>.202</a:t>
            </a:r>
            <a:r>
              <a:rPr lang="en-US">
                <a:latin typeface="Candara"/>
                <a:ea typeface="Candara"/>
                <a:cs typeface="Candara"/>
                <a:sym typeface="Candara"/>
              </a:rPr>
              <a:t>4</a:t>
            </a:r>
            <a:endParaRPr/>
          </a:p>
          <a:p>
            <a:pPr indent="0" lvl="0" marL="0" rtl="0" algn="ctr">
              <a:lnSpc>
                <a:spcPct val="90000"/>
              </a:lnSpc>
              <a:spcBef>
                <a:spcPts val="1000"/>
              </a:spcBef>
              <a:spcAft>
                <a:spcPts val="0"/>
              </a:spcAft>
              <a:buClr>
                <a:schemeClr val="dk1"/>
              </a:buClr>
              <a:buSzPts val="2400"/>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B) Tvorba specializovaných látek</a:t>
            </a:r>
            <a:endParaRPr/>
          </a:p>
        </p:txBody>
      </p:sp>
      <p:sp>
        <p:nvSpPr>
          <p:cNvPr id="181" name="Google Shape;181;p9"/>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p>
            <a:pPr indent="-228600" lvl="0" marL="273050" marR="0" rtl="0" algn="l">
              <a:lnSpc>
                <a:spcPct val="90000"/>
              </a:lnSpc>
              <a:spcBef>
                <a:spcPts val="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Hormony</a:t>
            </a:r>
            <a:endParaRPr/>
          </a:p>
          <a:p>
            <a:pPr indent="-228600" lvl="0" marL="273050" marR="0" rtl="0" algn="l">
              <a:lnSpc>
                <a:spcPct val="90000"/>
              </a:lnSpc>
              <a:spcBef>
                <a:spcPts val="180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Signální molekuly</a:t>
            </a:r>
            <a:endParaRPr/>
          </a:p>
          <a:p>
            <a:pPr indent="-228600" lvl="0" marL="273050" marR="0" rtl="0" algn="l">
              <a:lnSpc>
                <a:spcPct val="90000"/>
              </a:lnSpc>
              <a:spcBef>
                <a:spcPts val="180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Kreatin, beta-alanin</a:t>
            </a:r>
            <a:endParaRPr/>
          </a:p>
          <a:p>
            <a:pPr indent="-228600" lvl="0" marL="273050" marR="0" rtl="0" algn="l">
              <a:lnSpc>
                <a:spcPct val="90000"/>
              </a:lnSpc>
              <a:spcBef>
                <a:spcPts val="180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Růstové faktory</a:t>
            </a:r>
            <a:endParaRPr/>
          </a:p>
          <a:p>
            <a:pPr indent="-228600" lvl="0" marL="273050" marR="0" rtl="0" algn="l">
              <a:lnSpc>
                <a:spcPct val="90000"/>
              </a:lnSpc>
              <a:spcBef>
                <a:spcPts val="180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Látky potřebné pro syntézu DNA</a:t>
            </a:r>
            <a:endParaRPr/>
          </a:p>
          <a:p>
            <a:pPr indent="-228600" lvl="0" marL="273050" marR="0" rtl="0" algn="l">
              <a:lnSpc>
                <a:spcPct val="90000"/>
              </a:lnSpc>
              <a:spcBef>
                <a:spcPts val="180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Proteiny mateřského mléka</a:t>
            </a:r>
            <a:endParaRPr/>
          </a:p>
          <a:p>
            <a:pPr indent="-228600" lvl="0" marL="273050" marR="0" rtl="0" algn="l">
              <a:lnSpc>
                <a:spcPct val="90000"/>
              </a:lnSpc>
              <a:spcBef>
                <a:spcPts val="180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a další</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rgbClr val="0D0D0D"/>
              </a:solidFill>
              <a:latin typeface="Candara"/>
              <a:ea typeface="Candara"/>
              <a:cs typeface="Candara"/>
              <a:sym typeface="Candara"/>
            </a:endParaRPr>
          </a:p>
        </p:txBody>
      </p:sp>
      <p:pic>
        <p:nvPicPr>
          <p:cNvPr id="182" name="Google Shape;182;p9"/>
          <p:cNvPicPr preferRelativeResize="0"/>
          <p:nvPr/>
        </p:nvPicPr>
        <p:blipFill rotWithShape="1">
          <a:blip r:embed="rId3">
            <a:alphaModFix/>
          </a:blip>
          <a:srcRect b="0" l="0" r="0" t="0"/>
          <a:stretch/>
        </p:blipFill>
        <p:spPr>
          <a:xfrm>
            <a:off x="6096000" y="1477962"/>
            <a:ext cx="5238750" cy="3657600"/>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D0D0D"/>
              </a:buClr>
              <a:buSzPts val="4000"/>
              <a:buFont typeface="Candara"/>
              <a:buNone/>
            </a:pPr>
            <a:r>
              <a:rPr b="0" i="0" lang="en-US" sz="4000" u="none">
                <a:solidFill>
                  <a:srgbClr val="0D0D0D"/>
                </a:solidFill>
                <a:latin typeface="Candara"/>
                <a:ea typeface="Candara"/>
                <a:cs typeface="Candara"/>
                <a:sym typeface="Candara"/>
              </a:rPr>
              <a:t>C) Katabolismus bílkovin </a:t>
            </a:r>
            <a:br>
              <a:rPr b="0" i="0" lang="en-US" sz="4000" u="none">
                <a:solidFill>
                  <a:srgbClr val="0D0D0D"/>
                </a:solidFill>
                <a:latin typeface="Candara"/>
                <a:ea typeface="Candara"/>
                <a:cs typeface="Candara"/>
                <a:sym typeface="Candara"/>
              </a:rPr>
            </a:br>
            <a:r>
              <a:rPr b="0" i="0" lang="en-US" sz="4000" u="none">
                <a:solidFill>
                  <a:srgbClr val="0D0D0D"/>
                </a:solidFill>
                <a:latin typeface="Candara"/>
                <a:ea typeface="Candara"/>
                <a:cs typeface="Candara"/>
                <a:sym typeface="Candara"/>
              </a:rPr>
              <a:t>(„využití jinak než jako stavební kameny“)</a:t>
            </a:r>
            <a:endParaRPr/>
          </a:p>
        </p:txBody>
      </p:sp>
      <p:sp>
        <p:nvSpPr>
          <p:cNvPr id="188" name="Google Shape;188;p10"/>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Při nadměrném příjmu bílkovin ze stravy může být aminokyselinám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z molekuly odstraněn dusík v procesu transaminace (budeme si dále ukazovat)</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Takto vznikne uhlíková struktura, která může poskytnout:</a:t>
            </a:r>
            <a:endParaRPr/>
          </a:p>
          <a:p>
            <a:pPr indent="-228600" lvl="0" marL="228600" marR="0" rtl="0" algn="l">
              <a:lnSpc>
                <a:spcPct val="80000"/>
              </a:lnSpc>
              <a:spcBef>
                <a:spcPts val="180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I) Syntéza glukózy (glukoneogeneze)</a:t>
            </a:r>
            <a:endParaRPr/>
          </a:p>
          <a:p>
            <a:pPr indent="-228600" lvl="0" marL="228600" marR="0" rtl="0" algn="l">
              <a:lnSpc>
                <a:spcPct val="80000"/>
              </a:lnSpc>
              <a:spcBef>
                <a:spcPts val="180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II) Syntéza MK a TAG (lipogeneze, tvorba tuku)</a:t>
            </a:r>
            <a:endParaRPr/>
          </a:p>
          <a:p>
            <a:pPr indent="-228600" lvl="0" marL="228600" marR="0" rtl="0" algn="l">
              <a:lnSpc>
                <a:spcPct val="80000"/>
              </a:lnSpc>
              <a:spcBef>
                <a:spcPts val="180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III) Přímá tvorba energie v buňce</a:t>
            </a:r>
            <a:endParaRPr/>
          </a:p>
          <a:p>
            <a:pPr indent="-106679" lvl="0" marL="228600" marR="0" rtl="0" algn="l">
              <a:lnSpc>
                <a:spcPct val="80000"/>
              </a:lnSpc>
              <a:spcBef>
                <a:spcPts val="1800"/>
              </a:spcBef>
              <a:spcAft>
                <a:spcPts val="0"/>
              </a:spcAft>
              <a:buClr>
                <a:srgbClr val="545454"/>
              </a:buClr>
              <a:buSzPts val="1920"/>
              <a:buFont typeface="Arial"/>
              <a:buNone/>
            </a:pPr>
            <a:r>
              <a:t/>
            </a:r>
            <a:endParaRPr b="0" i="0" sz="2400" u="none">
              <a:solidFill>
                <a:srgbClr val="0D0D0D"/>
              </a:solidFill>
              <a:latin typeface="Candara"/>
              <a:ea typeface="Candara"/>
              <a:cs typeface="Candara"/>
              <a:sym typeface="Candara"/>
            </a:endParaRPr>
          </a:p>
          <a:p>
            <a:pPr indent="-228600" lvl="0" marL="228600" marR="0" rtl="0" algn="l">
              <a:lnSpc>
                <a:spcPct val="80000"/>
              </a:lnSpc>
              <a:spcBef>
                <a:spcPts val="1800"/>
              </a:spcBef>
              <a:spcAft>
                <a:spcPts val="0"/>
              </a:spcAft>
              <a:buClr>
                <a:srgbClr val="545454"/>
              </a:buClr>
              <a:buSzPts val="1920"/>
              <a:buFont typeface="Arial"/>
              <a:buChar char="•"/>
            </a:pPr>
            <a:r>
              <a:rPr b="1" i="0" lang="en-US" sz="2400" u="none">
                <a:solidFill>
                  <a:srgbClr val="FF0000"/>
                </a:solidFill>
                <a:latin typeface="Candara"/>
                <a:ea typeface="Candara"/>
                <a:cs typeface="Candara"/>
                <a:sym typeface="Candara"/>
              </a:rPr>
              <a:t>Odstraněný dusík z aminokyselin musí být následně odstraněn z těla</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ph type="title"/>
          </p:nvPr>
        </p:nvSpPr>
        <p:spPr>
          <a:xfrm>
            <a:off x="560387" y="0"/>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IV) Odstranění dusíku z těla (detoxikace)</a:t>
            </a:r>
            <a:endParaRPr/>
          </a:p>
        </p:txBody>
      </p:sp>
      <p:sp>
        <p:nvSpPr>
          <p:cNvPr id="194" name="Google Shape;194;p11"/>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p>
            <a:pPr indent="-106679" lvl="0" marL="273050" marR="0" rtl="0" algn="l">
              <a:lnSpc>
                <a:spcPct val="90000"/>
              </a:lnSpc>
              <a:spcBef>
                <a:spcPts val="0"/>
              </a:spcBef>
              <a:spcAft>
                <a:spcPts val="0"/>
              </a:spcAft>
              <a:buClr>
                <a:srgbClr val="545454"/>
              </a:buClr>
              <a:buSzPts val="1920"/>
              <a:buFont typeface="Arial"/>
              <a:buNone/>
            </a:pPr>
            <a:r>
              <a:t/>
            </a:r>
            <a:endParaRPr b="0" i="0" sz="2400" u="none">
              <a:solidFill>
                <a:srgbClr val="0D0D0D"/>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rgbClr val="0D0D0D"/>
              </a:solidFill>
              <a:latin typeface="Candara"/>
              <a:ea typeface="Candara"/>
              <a:cs typeface="Candara"/>
              <a:sym typeface="Candara"/>
            </a:endParaRPr>
          </a:p>
        </p:txBody>
      </p:sp>
      <p:pic>
        <p:nvPicPr>
          <p:cNvPr id="195" name="Google Shape;195;p11"/>
          <p:cNvPicPr preferRelativeResize="0"/>
          <p:nvPr/>
        </p:nvPicPr>
        <p:blipFill rotWithShape="1">
          <a:blip r:embed="rId3">
            <a:alphaModFix/>
          </a:blip>
          <a:srcRect b="0" l="0" r="0" t="0"/>
          <a:stretch/>
        </p:blipFill>
        <p:spPr>
          <a:xfrm>
            <a:off x="838200" y="1219200"/>
            <a:ext cx="7904162" cy="5305425"/>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Katabolismus bílkovin</a:t>
            </a:r>
            <a:endParaRPr/>
          </a:p>
        </p:txBody>
      </p:sp>
      <p:sp>
        <p:nvSpPr>
          <p:cNvPr id="201" name="Google Shape;201;p12"/>
          <p:cNvSpPr txBox="1"/>
          <p:nvPr>
            <p:ph idx="1" type="body"/>
          </p:nvPr>
        </p:nvSpPr>
        <p:spPr>
          <a:xfrm>
            <a:off x="838200" y="1562100"/>
            <a:ext cx="10515600" cy="4614862"/>
          </a:xfrm>
          <a:prstGeom prst="rect">
            <a:avLst/>
          </a:prstGeom>
          <a:noFill/>
          <a:ln>
            <a:noFill/>
          </a:ln>
        </p:spPr>
        <p:txBody>
          <a:bodyPr anchorCtr="0" anchor="t" bIns="45700" lIns="91425" spcFirstLastPara="1" rIns="91425" wrap="square" tIns="45700">
            <a:noAutofit/>
          </a:bodyPr>
          <a:lstStyle/>
          <a:p>
            <a:pPr indent="-228600" lvl="0" marL="273050" marR="0" rtl="0" algn="l">
              <a:lnSpc>
                <a:spcPct val="90000"/>
              </a:lnSpc>
              <a:spcBef>
                <a:spcPts val="0"/>
              </a:spcBef>
              <a:spcAft>
                <a:spcPts val="0"/>
              </a:spcAft>
              <a:buClr>
                <a:srgbClr val="545454"/>
              </a:buClr>
              <a:buSzPts val="1920"/>
              <a:buFont typeface="Arial"/>
              <a:buChar char="•"/>
            </a:pPr>
            <a:r>
              <a:rPr b="1" i="0" lang="en-US" sz="2400" u="none">
                <a:solidFill>
                  <a:schemeClr val="dk1"/>
                </a:solidFill>
                <a:latin typeface="Candara"/>
                <a:ea typeface="Candara"/>
                <a:cs typeface="Candara"/>
                <a:sym typeface="Candara"/>
              </a:rPr>
              <a:t>Vznikající amoniak je toxický, a proto se musí detoxikovat</a:t>
            </a:r>
            <a:endParaRPr/>
          </a:p>
          <a:p>
            <a:pPr indent="-228600" lvl="0" marL="273050" marR="0" rtl="0" algn="l">
              <a:lnSpc>
                <a:spcPct val="90000"/>
              </a:lnSpc>
              <a:spcBef>
                <a:spcPts val="180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Hlavním detoxikačním orgánem jsou játra, dalším orgánem zapojeným do detoxikace amoniaku jsou ledviny, které amoniak odštěpují z molekuly glutaminu</a:t>
            </a:r>
            <a:endParaRPr/>
          </a:p>
          <a:p>
            <a:pPr indent="-228600" lvl="0" marL="273050" marR="0" rtl="0" algn="l">
              <a:lnSpc>
                <a:spcPct val="90000"/>
              </a:lnSpc>
              <a:spcBef>
                <a:spcPts val="1800"/>
              </a:spcBef>
              <a:spcAft>
                <a:spcPts val="0"/>
              </a:spcAft>
              <a:buClr>
                <a:srgbClr val="545454"/>
              </a:buClr>
              <a:buSzPts val="1920"/>
              <a:buFont typeface="Arial"/>
              <a:buChar char="•"/>
            </a:pPr>
            <a:r>
              <a:rPr b="1" i="0" lang="en-US" sz="2400" u="sng">
                <a:solidFill>
                  <a:srgbClr val="0D0D0D"/>
                </a:solidFill>
                <a:latin typeface="Candara"/>
                <a:ea typeface="Candara"/>
                <a:cs typeface="Candara"/>
                <a:sym typeface="Candara"/>
              </a:rPr>
              <a:t>Způsoby detoxikace:</a:t>
            </a:r>
            <a:endParaRPr/>
          </a:p>
          <a:p>
            <a:pPr indent="-228600" lvl="0" marL="273050" marR="0" rtl="0" algn="l">
              <a:lnSpc>
                <a:spcPct val="90000"/>
              </a:lnSpc>
              <a:spcBef>
                <a:spcPts val="1800"/>
              </a:spcBef>
              <a:spcAft>
                <a:spcPts val="0"/>
              </a:spcAft>
              <a:buClr>
                <a:srgbClr val="545454"/>
              </a:buClr>
              <a:buSzPts val="1920"/>
              <a:buFont typeface="Arial"/>
              <a:buChar char="•"/>
            </a:pPr>
            <a:r>
              <a:rPr b="1" i="0" lang="en-US" sz="2400" u="none">
                <a:solidFill>
                  <a:srgbClr val="FF0000"/>
                </a:solidFill>
                <a:latin typeface="Candara"/>
                <a:ea typeface="Candara"/>
                <a:cs typeface="Candara"/>
                <a:sym typeface="Candara"/>
              </a:rPr>
              <a:t>1) Močovinový cyklus </a:t>
            </a:r>
            <a:r>
              <a:rPr b="0" i="0" lang="en-US" sz="2400" u="none">
                <a:solidFill>
                  <a:srgbClr val="0D0D0D"/>
                </a:solidFill>
                <a:latin typeface="Candara"/>
                <a:ea typeface="Candara"/>
                <a:cs typeface="Candara"/>
                <a:sym typeface="Candara"/>
              </a:rPr>
              <a:t>– nejdůležitější, probíhá v játrech</a:t>
            </a:r>
            <a:endParaRPr/>
          </a:p>
          <a:p>
            <a:pPr indent="-228600" lvl="0" marL="273050" marR="0" rtl="0" algn="l">
              <a:lnSpc>
                <a:spcPct val="90000"/>
              </a:lnSpc>
              <a:spcBef>
                <a:spcPts val="1800"/>
              </a:spcBef>
              <a:spcAft>
                <a:spcPts val="0"/>
              </a:spcAft>
              <a:buClr>
                <a:srgbClr val="545454"/>
              </a:buClr>
              <a:buSzPts val="1920"/>
              <a:buFont typeface="Arial"/>
              <a:buChar char="•"/>
            </a:pPr>
            <a:r>
              <a:rPr b="1" i="0" lang="en-US" sz="2400" u="none">
                <a:solidFill>
                  <a:srgbClr val="0070C0"/>
                </a:solidFill>
                <a:latin typeface="Candara"/>
                <a:ea typeface="Candara"/>
                <a:cs typeface="Candara"/>
                <a:sym typeface="Candara"/>
              </a:rPr>
              <a:t>2) Zabudování amoniaku do molekuly glutaminu </a:t>
            </a:r>
            <a:r>
              <a:rPr lang="en-US" sz="2400">
                <a:solidFill>
                  <a:srgbClr val="0D0D0D"/>
                </a:solidFill>
                <a:latin typeface="Candara"/>
                <a:ea typeface="Candara"/>
                <a:cs typeface="Candara"/>
                <a:sym typeface="Candara"/>
              </a:rPr>
              <a:t>→</a:t>
            </a:r>
            <a:r>
              <a:rPr b="0" i="0" lang="en-US" sz="2400" u="none">
                <a:solidFill>
                  <a:srgbClr val="0D0D0D"/>
                </a:solidFill>
                <a:latin typeface="Candara"/>
                <a:ea typeface="Candara"/>
                <a:cs typeface="Candara"/>
                <a:sym typeface="Candara"/>
              </a:rPr>
              <a:t> detoxikace v ledvinách</a:t>
            </a:r>
            <a:endParaRPr/>
          </a:p>
          <a:p>
            <a:pPr indent="-228600" lvl="0" marL="273050" marR="0" rtl="0" algn="l">
              <a:lnSpc>
                <a:spcPct val="90000"/>
              </a:lnSpc>
              <a:spcBef>
                <a:spcPts val="1800"/>
              </a:spcBef>
              <a:spcAft>
                <a:spcPts val="0"/>
              </a:spcAft>
              <a:buClr>
                <a:srgbClr val="545454"/>
              </a:buClr>
              <a:buSzPts val="1920"/>
              <a:buFont typeface="Arial"/>
              <a:buChar char="•"/>
            </a:pPr>
            <a:r>
              <a:rPr b="1" i="0" lang="en-US" sz="2400" u="none">
                <a:solidFill>
                  <a:srgbClr val="7030A0"/>
                </a:solidFill>
                <a:latin typeface="Candara"/>
                <a:ea typeface="Candara"/>
                <a:cs typeface="Candara"/>
                <a:sym typeface="Candara"/>
              </a:rPr>
              <a:t>3) Zapojení amoniaku molekuly glutamátu </a:t>
            </a:r>
            <a:r>
              <a:rPr lang="en-US" sz="2400">
                <a:solidFill>
                  <a:srgbClr val="0D0D0D"/>
                </a:solidFill>
                <a:latin typeface="Candara"/>
                <a:ea typeface="Candara"/>
                <a:cs typeface="Candara"/>
                <a:sym typeface="Candara"/>
              </a:rPr>
              <a:t>→</a:t>
            </a:r>
            <a:r>
              <a:rPr b="0" i="0" lang="en-US" sz="2400" u="none">
                <a:solidFill>
                  <a:srgbClr val="0D0D0D"/>
                </a:solidFill>
                <a:latin typeface="Candara"/>
                <a:ea typeface="Candara"/>
                <a:cs typeface="Candara"/>
                <a:sym typeface="Candara"/>
              </a:rPr>
              <a:t> glutamát pak vstoupí do jednoho z výše uvedených procesů</a:t>
            </a:r>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c876ab53ba_0_82"/>
          <p:cNvSpPr txBox="1"/>
          <p:nvPr>
            <p:ph type="ctrTitle"/>
          </p:nvPr>
        </p:nvSpPr>
        <p:spPr>
          <a:xfrm>
            <a:off x="1524000" y="1122363"/>
            <a:ext cx="9144000" cy="2387700"/>
          </a:xfrm>
          <a:prstGeom prst="rect">
            <a:avLst/>
          </a:prstGeom>
          <a:noFill/>
          <a:ln>
            <a:noFill/>
          </a:ln>
        </p:spPr>
        <p:txBody>
          <a:bodyPr anchorCtr="1" anchor="b" bIns="45700" lIns="91425" spcFirstLastPara="1" rIns="91425" wrap="square" tIns="45700">
            <a:noAutofit/>
          </a:bodyPr>
          <a:lstStyle/>
          <a:p>
            <a:pPr indent="0" lvl="0" marL="0" rtl="0" algn="ctr">
              <a:lnSpc>
                <a:spcPct val="90000"/>
              </a:lnSpc>
              <a:spcBef>
                <a:spcPts val="0"/>
              </a:spcBef>
              <a:spcAft>
                <a:spcPts val="0"/>
              </a:spcAft>
              <a:buSzPts val="1400"/>
              <a:buNone/>
            </a:pPr>
            <a:r>
              <a:t/>
            </a:r>
            <a:endParaRPr sz="4000">
              <a:latin typeface="Candara"/>
              <a:ea typeface="Candara"/>
              <a:cs typeface="Candara"/>
              <a:sym typeface="Candara"/>
            </a:endParaRPr>
          </a:p>
        </p:txBody>
      </p:sp>
      <p:sp>
        <p:nvSpPr>
          <p:cNvPr id="207" name="Google Shape;207;g2c876ab53ba_0_82"/>
          <p:cNvSpPr txBox="1"/>
          <p:nvPr>
            <p:ph idx="1" type="subTitle"/>
          </p:nvPr>
        </p:nvSpPr>
        <p:spPr>
          <a:xfrm>
            <a:off x="1524000" y="3602038"/>
            <a:ext cx="9144000" cy="1655700"/>
          </a:xfrm>
          <a:prstGeom prst="rect">
            <a:avLst/>
          </a:prstGeom>
          <a:noFill/>
          <a:ln>
            <a:noFill/>
          </a:ln>
        </p:spPr>
        <p:txBody>
          <a:bodyPr anchorCtr="1"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2400"/>
              <a:buNone/>
            </a:pPr>
            <a:r>
              <a:t/>
            </a:r>
            <a:endParaRPr>
              <a:latin typeface="Calibri"/>
              <a:ea typeface="Calibri"/>
              <a:cs typeface="Calibri"/>
              <a:sym typeface="Calibri"/>
            </a:endParaRPr>
          </a:p>
        </p:txBody>
      </p:sp>
      <p:sp>
        <p:nvSpPr>
          <p:cNvPr id="208" name="Google Shape;208;g2c876ab53ba_0_82"/>
          <p:cNvSpPr/>
          <p:nvPr/>
        </p:nvSpPr>
        <p:spPr>
          <a:xfrm>
            <a:off x="106363" y="3230563"/>
            <a:ext cx="4959300" cy="26862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g2c876ab53ba_0_82"/>
          <p:cNvSpPr/>
          <p:nvPr/>
        </p:nvSpPr>
        <p:spPr>
          <a:xfrm>
            <a:off x="7359650" y="234950"/>
            <a:ext cx="4735500" cy="27084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g2c876ab53ba_0_82"/>
          <p:cNvSpPr/>
          <p:nvPr/>
        </p:nvSpPr>
        <p:spPr>
          <a:xfrm>
            <a:off x="6530975" y="4006850"/>
            <a:ext cx="4995900" cy="27891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g2c876ab53ba_0_82"/>
          <p:cNvSpPr txBox="1"/>
          <p:nvPr/>
        </p:nvSpPr>
        <p:spPr>
          <a:xfrm>
            <a:off x="644525" y="5903913"/>
            <a:ext cx="2505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ndara"/>
                <a:ea typeface="Candara"/>
                <a:cs typeface="Candara"/>
                <a:sym typeface="Candara"/>
              </a:rPr>
              <a:t>Játra</a:t>
            </a:r>
            <a:endParaRPr b="0" i="0" sz="1400" u="none" cap="none" strike="noStrike">
              <a:solidFill>
                <a:srgbClr val="000000"/>
              </a:solidFill>
              <a:latin typeface="Arial"/>
              <a:ea typeface="Arial"/>
              <a:cs typeface="Arial"/>
              <a:sym typeface="Arial"/>
            </a:endParaRPr>
          </a:p>
        </p:txBody>
      </p:sp>
      <p:sp>
        <p:nvSpPr>
          <p:cNvPr id="212" name="Google Shape;212;g2c876ab53ba_0_82"/>
          <p:cNvSpPr txBox="1"/>
          <p:nvPr/>
        </p:nvSpPr>
        <p:spPr>
          <a:xfrm>
            <a:off x="8474075" y="2916238"/>
            <a:ext cx="2505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ndara"/>
                <a:ea typeface="Candara"/>
                <a:cs typeface="Candara"/>
                <a:sym typeface="Candara"/>
              </a:rPr>
              <a:t>Ledviny</a:t>
            </a:r>
            <a:endParaRPr b="0" i="0" sz="1400" u="none" cap="none" strike="noStrike">
              <a:solidFill>
                <a:srgbClr val="000000"/>
              </a:solidFill>
              <a:latin typeface="Arial"/>
              <a:ea typeface="Arial"/>
              <a:cs typeface="Arial"/>
              <a:sym typeface="Arial"/>
            </a:endParaRPr>
          </a:p>
        </p:txBody>
      </p:sp>
      <p:sp>
        <p:nvSpPr>
          <p:cNvPr id="213" name="Google Shape;213;g2c876ab53ba_0_82"/>
          <p:cNvSpPr txBox="1"/>
          <p:nvPr/>
        </p:nvSpPr>
        <p:spPr>
          <a:xfrm>
            <a:off x="304073" y="4042542"/>
            <a:ext cx="46623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ndara"/>
                <a:ea typeface="Candara"/>
                <a:cs typeface="Candara"/>
                <a:sym typeface="Candara"/>
              </a:rPr>
              <a:t>Transaminace – vznik glutamátu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highlight>
                  <a:srgbClr val="808000"/>
                </a:highlight>
                <a:latin typeface="Candara"/>
                <a:ea typeface="Candara"/>
                <a:cs typeface="Candara"/>
                <a:sym typeface="Candara"/>
              </a:rPr>
              <a:t>Deaminace glutamátu – vznik NH3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highlight>
                  <a:srgbClr val="FF0000"/>
                </a:highlight>
                <a:latin typeface="Candara"/>
                <a:ea typeface="Candara"/>
                <a:cs typeface="Candara"/>
                <a:sym typeface="Candara"/>
              </a:rPr>
              <a:t>Močovinový cyklus (zabudování NH3 do močoviny)</a:t>
            </a:r>
            <a:endParaRPr b="0" i="0" sz="1400" u="none" cap="none" strike="noStrike">
              <a:solidFill>
                <a:srgbClr val="000000"/>
              </a:solidFill>
              <a:latin typeface="Arial"/>
              <a:ea typeface="Arial"/>
              <a:cs typeface="Arial"/>
              <a:sym typeface="Arial"/>
            </a:endParaRPr>
          </a:p>
        </p:txBody>
      </p:sp>
      <p:sp>
        <p:nvSpPr>
          <p:cNvPr id="214" name="Google Shape;214;g2c876ab53ba_0_82"/>
          <p:cNvSpPr txBox="1"/>
          <p:nvPr/>
        </p:nvSpPr>
        <p:spPr>
          <a:xfrm>
            <a:off x="9590088" y="6421438"/>
            <a:ext cx="2505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Candara"/>
                <a:ea typeface="Candara"/>
                <a:cs typeface="Candara"/>
                <a:sym typeface="Candara"/>
              </a:rPr>
              <a:t>Svaly</a:t>
            </a:r>
            <a:endParaRPr b="0" i="0" sz="1400" u="none" cap="none" strike="noStrike">
              <a:solidFill>
                <a:srgbClr val="000000"/>
              </a:solidFill>
              <a:latin typeface="Arial"/>
              <a:ea typeface="Arial"/>
              <a:cs typeface="Arial"/>
              <a:sym typeface="Arial"/>
            </a:endParaRPr>
          </a:p>
        </p:txBody>
      </p:sp>
      <p:sp>
        <p:nvSpPr>
          <p:cNvPr id="215" name="Google Shape;215;g2c876ab53ba_0_82"/>
          <p:cNvSpPr/>
          <p:nvPr/>
        </p:nvSpPr>
        <p:spPr>
          <a:xfrm>
            <a:off x="1338263" y="1943100"/>
            <a:ext cx="1590600" cy="452400"/>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Močovina</a:t>
            </a:r>
            <a:endParaRPr b="0" i="0" sz="1400" u="none" cap="none" strike="noStrike">
              <a:solidFill>
                <a:srgbClr val="000000"/>
              </a:solidFill>
              <a:latin typeface="Arial"/>
              <a:ea typeface="Arial"/>
              <a:cs typeface="Arial"/>
              <a:sym typeface="Arial"/>
            </a:endParaRPr>
          </a:p>
        </p:txBody>
      </p:sp>
      <p:sp>
        <p:nvSpPr>
          <p:cNvPr id="216" name="Google Shape;216;g2c876ab53ba_0_82"/>
          <p:cNvSpPr txBox="1"/>
          <p:nvPr/>
        </p:nvSpPr>
        <p:spPr>
          <a:xfrm>
            <a:off x="6929250" y="4611216"/>
            <a:ext cx="44292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cap="none" strike="noStrike">
                <a:solidFill>
                  <a:schemeClr val="lt1"/>
                </a:solidFill>
                <a:latin typeface="Candara"/>
                <a:ea typeface="Candara"/>
                <a:cs typeface="Candara"/>
                <a:sym typeface="Candara"/>
              </a:rPr>
              <a:t>1) Transaminace – vznik glutamátu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000"/>
              <a:buFont typeface="Arial"/>
              <a:buNone/>
            </a:pPr>
            <a:r>
              <a:rPr b="1" i="0" lang="en-US" sz="2000" u="none" cap="none" strike="noStrike">
                <a:solidFill>
                  <a:schemeClr val="lt1"/>
                </a:solidFill>
                <a:latin typeface="Candara"/>
                <a:ea typeface="Candara"/>
                <a:cs typeface="Candara"/>
                <a:sym typeface="Candara"/>
              </a:rPr>
              <a:t>2) Glutamát → glutamin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000"/>
              <a:buFont typeface="Arial"/>
              <a:buNone/>
            </a:pPr>
            <a:r>
              <a:rPr b="1" i="0" lang="en-US" sz="2000" u="none" cap="none" strike="noStrike">
                <a:solidFill>
                  <a:schemeClr val="lt1"/>
                </a:solidFill>
                <a:latin typeface="Candara"/>
                <a:ea typeface="Candara"/>
                <a:cs typeface="Candara"/>
                <a:sym typeface="Candara"/>
              </a:rPr>
              <a:t>3) Zbylý uhlíkatý skelet spálen jako zdroj energie</a:t>
            </a:r>
            <a:endParaRPr b="1" i="0" sz="2000" u="none" cap="none" strike="noStrike">
              <a:solidFill>
                <a:schemeClr val="lt1"/>
              </a:solidFill>
              <a:latin typeface="Candara"/>
              <a:ea typeface="Candara"/>
              <a:cs typeface="Candara"/>
              <a:sym typeface="Candara"/>
            </a:endParaRPr>
          </a:p>
        </p:txBody>
      </p:sp>
      <p:sp>
        <p:nvSpPr>
          <p:cNvPr id="217" name="Google Shape;217;g2c876ab53ba_0_82"/>
          <p:cNvSpPr/>
          <p:nvPr/>
        </p:nvSpPr>
        <p:spPr>
          <a:xfrm>
            <a:off x="4154488" y="6345238"/>
            <a:ext cx="1962300" cy="450900"/>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Glutamát/glutamin</a:t>
            </a:r>
            <a:endParaRPr b="0" i="0" sz="1400" u="none" cap="none" strike="noStrike">
              <a:solidFill>
                <a:srgbClr val="000000"/>
              </a:solidFill>
              <a:latin typeface="Arial"/>
              <a:ea typeface="Arial"/>
              <a:cs typeface="Arial"/>
              <a:sym typeface="Arial"/>
            </a:endParaRPr>
          </a:p>
        </p:txBody>
      </p:sp>
      <p:sp>
        <p:nvSpPr>
          <p:cNvPr id="218" name="Google Shape;218;g2c876ab53ba_0_82"/>
          <p:cNvSpPr/>
          <p:nvPr/>
        </p:nvSpPr>
        <p:spPr>
          <a:xfrm rot="805007">
            <a:off x="2440002" y="5957953"/>
            <a:ext cx="1770007" cy="461986"/>
          </a:xfrm>
          <a:prstGeom prst="leftArrow">
            <a:avLst>
              <a:gd fmla="val 50000" name="adj1"/>
              <a:gd fmla="val 50000" name="adj2"/>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g2c876ab53ba_0_82"/>
          <p:cNvSpPr/>
          <p:nvPr/>
        </p:nvSpPr>
        <p:spPr>
          <a:xfrm rot="-3716620">
            <a:off x="5815010" y="5543490"/>
            <a:ext cx="1376453" cy="461947"/>
          </a:xfrm>
          <a:prstGeom prst="leftArrow">
            <a:avLst>
              <a:gd fmla="val 50000" name="adj1"/>
              <a:gd fmla="val 50000" name="adj2"/>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g2c876ab53ba_0_82"/>
          <p:cNvSpPr/>
          <p:nvPr/>
        </p:nvSpPr>
        <p:spPr>
          <a:xfrm rot="7613010">
            <a:off x="-273685" y="3010700"/>
            <a:ext cx="1769940" cy="460260"/>
          </a:xfrm>
          <a:prstGeom prst="left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g2c876ab53ba_0_82"/>
          <p:cNvSpPr/>
          <p:nvPr/>
        </p:nvSpPr>
        <p:spPr>
          <a:xfrm rot="5400000">
            <a:off x="-330237" y="4346575"/>
            <a:ext cx="1071600" cy="462000"/>
          </a:xfrm>
          <a:prstGeom prst="left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rgbClr val="FF0000"/>
              </a:highlight>
              <a:latin typeface="Calibri"/>
              <a:ea typeface="Calibri"/>
              <a:cs typeface="Calibri"/>
              <a:sym typeface="Calibri"/>
            </a:endParaRPr>
          </a:p>
        </p:txBody>
      </p:sp>
      <p:sp>
        <p:nvSpPr>
          <p:cNvPr id="222" name="Google Shape;222;g2c876ab53ba_0_82"/>
          <p:cNvSpPr/>
          <p:nvPr/>
        </p:nvSpPr>
        <p:spPr>
          <a:xfrm rot="10113804">
            <a:off x="2935274" y="1301793"/>
            <a:ext cx="4737158" cy="461854"/>
          </a:xfrm>
          <a:prstGeom prst="left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g2c876ab53ba_0_82"/>
          <p:cNvSpPr txBox="1"/>
          <p:nvPr/>
        </p:nvSpPr>
        <p:spPr>
          <a:xfrm>
            <a:off x="7729354" y="788214"/>
            <a:ext cx="46515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cap="none" strike="noStrike">
                <a:solidFill>
                  <a:schemeClr val="lt1"/>
                </a:solidFill>
                <a:latin typeface="Candara"/>
                <a:ea typeface="Candara"/>
                <a:cs typeface="Candara"/>
                <a:sym typeface="Candara"/>
              </a:rPr>
              <a:t>1) Vyloučení močoviny do moči </a:t>
            </a:r>
            <a:br>
              <a:rPr b="1" i="0" lang="en-US" sz="2000" u="none" cap="none" strike="noStrike">
                <a:solidFill>
                  <a:schemeClr val="lt1"/>
                </a:solidFill>
                <a:latin typeface="Candara"/>
                <a:ea typeface="Candara"/>
                <a:cs typeface="Candara"/>
                <a:sym typeface="Candara"/>
              </a:rPr>
            </a:br>
            <a:r>
              <a:rPr b="1" i="0" lang="en-US" sz="2000" u="none" cap="none" strike="noStrike">
                <a:solidFill>
                  <a:schemeClr val="lt1"/>
                </a:solidFill>
                <a:latin typeface="Candara"/>
                <a:ea typeface="Candara"/>
                <a:cs typeface="Candara"/>
                <a:sym typeface="Candara"/>
              </a:rPr>
              <a:t>(hlavní dráha)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000"/>
              <a:buFont typeface="Arial"/>
              <a:buNone/>
            </a:pPr>
            <a:r>
              <a:rPr b="1" i="0" lang="en-US" sz="2000" u="none" cap="none" strike="noStrike">
                <a:solidFill>
                  <a:schemeClr val="lt1"/>
                </a:solidFill>
                <a:latin typeface="Candara"/>
                <a:ea typeface="Candara"/>
                <a:cs typeface="Candara"/>
                <a:sym typeface="Candara"/>
              </a:rPr>
              <a:t>2) Odevzdání (deaminace) NH3 z glutaminu a glutamátu do moči (minoritní)</a:t>
            </a:r>
            <a:endParaRPr b="0" i="0" sz="1400" u="none" cap="none" strike="noStrike">
              <a:solidFill>
                <a:srgbClr val="000000"/>
              </a:solidFill>
              <a:latin typeface="Arial"/>
              <a:ea typeface="Arial"/>
              <a:cs typeface="Arial"/>
              <a:sym typeface="Arial"/>
            </a:endParaRPr>
          </a:p>
        </p:txBody>
      </p:sp>
      <p:sp>
        <p:nvSpPr>
          <p:cNvPr id="224" name="Google Shape;224;g2c876ab53ba_0_82"/>
          <p:cNvSpPr/>
          <p:nvPr/>
        </p:nvSpPr>
        <p:spPr>
          <a:xfrm rot="7344707">
            <a:off x="4098984" y="3946552"/>
            <a:ext cx="4770333" cy="461905"/>
          </a:xfrm>
          <a:prstGeom prst="leftArrow">
            <a:avLst>
              <a:gd fmla="val 50000" name="adj1"/>
              <a:gd fmla="val 50000" name="adj2"/>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g2c876ab53ba_0_82"/>
          <p:cNvSpPr txBox="1"/>
          <p:nvPr/>
        </p:nvSpPr>
        <p:spPr>
          <a:xfrm>
            <a:off x="2365375" y="1138238"/>
            <a:ext cx="2505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ndara"/>
                <a:ea typeface="Candara"/>
                <a:cs typeface="Candara"/>
                <a:sym typeface="Candara"/>
              </a:rPr>
              <a:t>Krevní oběh</a:t>
            </a:r>
            <a:endParaRPr b="0" i="0" sz="1400" u="none" cap="none" strike="noStrike">
              <a:solidFill>
                <a:srgbClr val="000000"/>
              </a:solidFill>
              <a:latin typeface="Arial"/>
              <a:ea typeface="Arial"/>
              <a:cs typeface="Arial"/>
              <a:sym typeface="Arial"/>
            </a:endParaRPr>
          </a:p>
        </p:txBody>
      </p:sp>
      <p:sp>
        <p:nvSpPr>
          <p:cNvPr id="226" name="Google Shape;226;g2c876ab53ba_0_82"/>
          <p:cNvSpPr txBox="1"/>
          <p:nvPr/>
        </p:nvSpPr>
        <p:spPr>
          <a:xfrm>
            <a:off x="5065713" y="2468563"/>
            <a:ext cx="2505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ndara"/>
                <a:ea typeface="Candara"/>
                <a:cs typeface="Candara"/>
                <a:sym typeface="Candara"/>
              </a:rPr>
              <a:t>Krevní oběh</a:t>
            </a:r>
            <a:endParaRPr b="0" i="0" sz="1400" u="none" cap="none" strike="noStrike">
              <a:solidFill>
                <a:srgbClr val="000000"/>
              </a:solidFill>
              <a:latin typeface="Arial"/>
              <a:ea typeface="Arial"/>
              <a:cs typeface="Arial"/>
              <a:sym typeface="Arial"/>
            </a:endParaRPr>
          </a:p>
        </p:txBody>
      </p:sp>
      <p:sp>
        <p:nvSpPr>
          <p:cNvPr id="227" name="Google Shape;227;g2c876ab53ba_0_82"/>
          <p:cNvSpPr txBox="1"/>
          <p:nvPr/>
        </p:nvSpPr>
        <p:spPr>
          <a:xfrm>
            <a:off x="2055813" y="6421438"/>
            <a:ext cx="2505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Candara"/>
                <a:ea typeface="Candara"/>
                <a:cs typeface="Candara"/>
                <a:sym typeface="Candara"/>
              </a:rPr>
              <a:t>Krevní oběh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4"/>
          <p:cNvSpPr txBox="1"/>
          <p:nvPr>
            <p:ph type="title"/>
          </p:nvPr>
        </p:nvSpPr>
        <p:spPr>
          <a:xfrm>
            <a:off x="866775" y="5397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Cyklus močoviny: proces stojí 4 ATP</a:t>
            </a:r>
            <a:endParaRPr/>
          </a:p>
        </p:txBody>
      </p:sp>
      <p:pic>
        <p:nvPicPr>
          <p:cNvPr id="233" name="Google Shape;233;p14"/>
          <p:cNvPicPr preferRelativeResize="0"/>
          <p:nvPr>
            <p:ph idx="1" type="body"/>
          </p:nvPr>
        </p:nvPicPr>
        <p:blipFill rotWithShape="1">
          <a:blip r:embed="rId3">
            <a:alphaModFix/>
          </a:blip>
          <a:srcRect b="0" l="0" r="0" t="0"/>
          <a:stretch/>
        </p:blipFill>
        <p:spPr>
          <a:xfrm>
            <a:off x="2244725" y="1090612"/>
            <a:ext cx="7019925" cy="5389562"/>
          </a:xfrm>
          <a:prstGeom prst="rect">
            <a:avLst/>
          </a:prstGeom>
          <a:noFill/>
          <a:ln>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5"/>
          <p:cNvSpPr txBox="1"/>
          <p:nvPr/>
        </p:nvSpPr>
        <p:spPr>
          <a:xfrm>
            <a:off x="838200" y="365125"/>
            <a:ext cx="10514012" cy="132556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4000"/>
              <a:buFont typeface="Candara"/>
              <a:buNone/>
            </a:pPr>
            <a:r>
              <a:rPr b="0" i="0" lang="en-US" sz="4000" u="none">
                <a:solidFill>
                  <a:srgbClr val="000000"/>
                </a:solidFill>
                <a:latin typeface="Candara"/>
                <a:ea typeface="Candara"/>
                <a:cs typeface="Candara"/>
                <a:sym typeface="Candara"/>
              </a:rPr>
              <a:t>Faktory ovlivňující potřebu bílkovin</a:t>
            </a:r>
            <a:endParaRPr/>
          </a:p>
        </p:txBody>
      </p:sp>
      <p:sp>
        <p:nvSpPr>
          <p:cNvPr id="239" name="Google Shape;239;p15"/>
          <p:cNvSpPr txBox="1"/>
          <p:nvPr/>
        </p:nvSpPr>
        <p:spPr>
          <a:xfrm>
            <a:off x="838200" y="1825625"/>
            <a:ext cx="112331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00"/>
              </a:buClr>
              <a:buSzPts val="2400"/>
              <a:buFont typeface="Arial"/>
              <a:buChar char="•"/>
            </a:pPr>
            <a:r>
              <a:rPr b="0" i="0" lang="en-US" sz="2400" u="none">
                <a:solidFill>
                  <a:srgbClr val="000000"/>
                </a:solidFill>
                <a:latin typeface="Candara"/>
                <a:ea typeface="Candara"/>
                <a:cs typeface="Candara"/>
                <a:sym typeface="Candara"/>
              </a:rPr>
              <a:t>Věk</a:t>
            </a:r>
            <a:endParaRPr/>
          </a:p>
          <a:p>
            <a:pPr indent="-228600" lvl="0" marL="228600" marR="0" rtl="0" algn="l">
              <a:lnSpc>
                <a:spcPct val="90000"/>
              </a:lnSpc>
              <a:spcBef>
                <a:spcPts val="1000"/>
              </a:spcBef>
              <a:spcAft>
                <a:spcPts val="0"/>
              </a:spcAft>
              <a:buClr>
                <a:srgbClr val="000000"/>
              </a:buClr>
              <a:buSzPts val="2400"/>
              <a:buFont typeface="Arial"/>
              <a:buChar char="•"/>
            </a:pPr>
            <a:r>
              <a:rPr b="0" i="0" lang="en-US" sz="2400" u="none">
                <a:solidFill>
                  <a:srgbClr val="000000"/>
                </a:solidFill>
                <a:latin typeface="Candara"/>
                <a:ea typeface="Candara"/>
                <a:cs typeface="Candara"/>
                <a:sym typeface="Candara"/>
              </a:rPr>
              <a:t>Hmotnost, tělesné složení jedince</a:t>
            </a:r>
            <a:endParaRPr/>
          </a:p>
          <a:p>
            <a:pPr indent="-228600" lvl="0" marL="228600" marR="0" rtl="0" algn="l">
              <a:lnSpc>
                <a:spcPct val="90000"/>
              </a:lnSpc>
              <a:spcBef>
                <a:spcPts val="1000"/>
              </a:spcBef>
              <a:spcAft>
                <a:spcPts val="0"/>
              </a:spcAft>
              <a:buClr>
                <a:srgbClr val="000000"/>
              </a:buClr>
              <a:buSzPts val="2400"/>
              <a:buFont typeface="Arial"/>
              <a:buChar char="•"/>
            </a:pPr>
            <a:r>
              <a:rPr b="0" i="0" lang="en-US" sz="2400" u="none">
                <a:solidFill>
                  <a:srgbClr val="000000"/>
                </a:solidFill>
                <a:latin typeface="Candara"/>
                <a:ea typeface="Candara"/>
                <a:cs typeface="Candara"/>
                <a:sym typeface="Candara"/>
              </a:rPr>
              <a:t>Probíhající onemocnění/rekonvalescence</a:t>
            </a:r>
            <a:endParaRPr/>
          </a:p>
          <a:p>
            <a:pPr indent="-228600" lvl="0" marL="228600" marR="0" rtl="0" algn="l">
              <a:lnSpc>
                <a:spcPct val="90000"/>
              </a:lnSpc>
              <a:spcBef>
                <a:spcPts val="1000"/>
              </a:spcBef>
              <a:spcAft>
                <a:spcPts val="0"/>
              </a:spcAft>
              <a:buClr>
                <a:srgbClr val="000000"/>
              </a:buClr>
              <a:buSzPts val="2400"/>
              <a:buFont typeface="Arial"/>
              <a:buChar char="•"/>
            </a:pPr>
            <a:r>
              <a:rPr b="1" i="0" lang="en-US" sz="2400" u="none">
                <a:solidFill>
                  <a:srgbClr val="FF0000"/>
                </a:solidFill>
                <a:latin typeface="Candara"/>
                <a:ea typeface="Candara"/>
                <a:cs typeface="Candara"/>
                <a:sym typeface="Candara"/>
              </a:rPr>
              <a:t>Druh tréninku (odporový vs. vytrvalostní)</a:t>
            </a:r>
            <a:endParaRPr/>
          </a:p>
          <a:p>
            <a:pPr indent="-228600" lvl="0" marL="228600" marR="0" rtl="0" algn="l">
              <a:lnSpc>
                <a:spcPct val="90000"/>
              </a:lnSpc>
              <a:spcBef>
                <a:spcPts val="1000"/>
              </a:spcBef>
              <a:spcAft>
                <a:spcPts val="0"/>
              </a:spcAft>
              <a:buClr>
                <a:srgbClr val="000000"/>
              </a:buClr>
              <a:buSzPts val="2400"/>
              <a:buFont typeface="Arial"/>
              <a:buChar char="•"/>
            </a:pPr>
            <a:r>
              <a:rPr b="1" i="0" lang="en-US" sz="2400" u="none">
                <a:solidFill>
                  <a:srgbClr val="FF0000"/>
                </a:solidFill>
                <a:latin typeface="Candara"/>
                <a:ea typeface="Candara"/>
                <a:cs typeface="Candara"/>
                <a:sym typeface="Candara"/>
              </a:rPr>
              <a:t>Parametry tréninku (objem tréninku, intenzita, frekvence)</a:t>
            </a:r>
            <a:endParaRPr/>
          </a:p>
          <a:p>
            <a:pPr indent="-228600" lvl="0" marL="228600" marR="0" rtl="0" algn="l">
              <a:lnSpc>
                <a:spcPct val="90000"/>
              </a:lnSpc>
              <a:spcBef>
                <a:spcPts val="1000"/>
              </a:spcBef>
              <a:spcAft>
                <a:spcPts val="0"/>
              </a:spcAft>
              <a:buClr>
                <a:srgbClr val="000000"/>
              </a:buClr>
              <a:buSzPts val="2400"/>
              <a:buFont typeface="Arial"/>
              <a:buChar char="•"/>
            </a:pPr>
            <a:r>
              <a:rPr b="0" i="0" lang="en-US" sz="2400" u="none">
                <a:solidFill>
                  <a:srgbClr val="000000"/>
                </a:solidFill>
                <a:latin typeface="Candara"/>
                <a:ea typeface="Candara"/>
                <a:cs typeface="Candara"/>
                <a:sym typeface="Candara"/>
              </a:rPr>
              <a:t>Tréninkový status sportovce (začátečník vs. pokročilý)</a:t>
            </a:r>
            <a:endParaRPr/>
          </a:p>
          <a:p>
            <a:pPr indent="-228600" lvl="0" marL="228600" marR="0" rtl="0" algn="l">
              <a:lnSpc>
                <a:spcPct val="90000"/>
              </a:lnSpc>
              <a:spcBef>
                <a:spcPts val="1000"/>
              </a:spcBef>
              <a:spcAft>
                <a:spcPts val="0"/>
              </a:spcAft>
              <a:buClr>
                <a:srgbClr val="000000"/>
              </a:buClr>
              <a:buSzPts val="2400"/>
              <a:buFont typeface="Arial"/>
              <a:buChar char="•"/>
            </a:pPr>
            <a:r>
              <a:rPr b="0" i="0" lang="en-US" sz="2400" u="none">
                <a:solidFill>
                  <a:srgbClr val="000000"/>
                </a:solidFill>
                <a:latin typeface="Candara"/>
                <a:ea typeface="Candara"/>
                <a:cs typeface="Candara"/>
                <a:sym typeface="Candara"/>
              </a:rPr>
              <a:t>Energetický příjem (nabírání/udržování/dieta </a:t>
            </a:r>
            <a:r>
              <a:rPr lang="en-US" sz="2400">
                <a:latin typeface="Candara"/>
                <a:ea typeface="Candara"/>
                <a:cs typeface="Candara"/>
                <a:sym typeface="Candara"/>
              </a:rPr>
              <a:t>→</a:t>
            </a:r>
            <a:r>
              <a:rPr b="0" i="0" lang="en-US" sz="2400" u="none">
                <a:solidFill>
                  <a:srgbClr val="000000"/>
                </a:solidFill>
                <a:latin typeface="Candara"/>
                <a:ea typeface="Candara"/>
                <a:cs typeface="Candara"/>
                <a:sym typeface="Candara"/>
              </a:rPr>
              <a:t> odlišný osud bílkovin v organismu)</a:t>
            </a:r>
            <a:endParaRPr/>
          </a:p>
          <a:p>
            <a:pPr indent="-228600" lvl="0" marL="228600" marR="0" rtl="0" algn="l">
              <a:lnSpc>
                <a:spcPct val="90000"/>
              </a:lnSpc>
              <a:spcBef>
                <a:spcPts val="1000"/>
              </a:spcBef>
              <a:spcAft>
                <a:spcPts val="0"/>
              </a:spcAft>
              <a:buClr>
                <a:srgbClr val="000000"/>
              </a:buClr>
              <a:buSzPts val="2400"/>
              <a:buFont typeface="Arial"/>
              <a:buChar char="•"/>
            </a:pPr>
            <a:r>
              <a:rPr b="0" i="0" lang="en-US" sz="2400" u="none">
                <a:solidFill>
                  <a:srgbClr val="000000"/>
                </a:solidFill>
                <a:latin typeface="Candara"/>
                <a:ea typeface="Candara"/>
                <a:cs typeface="Candara"/>
                <a:sym typeface="Candara"/>
              </a:rPr>
              <a:t>Aktuální cíle sportovce (nabírání hmotnosti vs. redukce hmotnosti)</a:t>
            </a:r>
            <a:endParaRPr/>
          </a:p>
          <a:p>
            <a:pPr indent="-228600" lvl="0" marL="228600" marR="0" rtl="0" algn="l">
              <a:lnSpc>
                <a:spcPct val="90000"/>
              </a:lnSpc>
              <a:spcBef>
                <a:spcPts val="1000"/>
              </a:spcBef>
              <a:spcAft>
                <a:spcPts val="0"/>
              </a:spcAft>
              <a:buClr>
                <a:srgbClr val="000000"/>
              </a:buClr>
              <a:buSzPts val="2400"/>
              <a:buFont typeface="Arial"/>
              <a:buChar char="•"/>
            </a:pPr>
            <a:r>
              <a:rPr b="0" i="0" lang="en-US" sz="2400" u="none">
                <a:solidFill>
                  <a:srgbClr val="000000"/>
                </a:solidFill>
                <a:latin typeface="Candara"/>
                <a:ea typeface="Candara"/>
                <a:cs typeface="Candara"/>
                <a:sym typeface="Candara"/>
              </a:rPr>
              <a:t>Kvalita přijímaných bílkovin (obsah EAA+leucinu, stravitelnost, biologická hodnota)</a:t>
            </a:r>
            <a:endParaRPr/>
          </a:p>
          <a:p>
            <a:pPr indent="0" lvl="0" marL="0" marR="0" rtl="0" algn="l">
              <a:lnSpc>
                <a:spcPct val="100000"/>
              </a:lnSpc>
              <a:spcBef>
                <a:spcPts val="0"/>
              </a:spcBef>
              <a:spcAft>
                <a:spcPts val="0"/>
              </a:spcAft>
              <a:buNone/>
            </a:pPr>
            <a:r>
              <a:t/>
            </a:r>
            <a:endParaRPr b="0" i="0" sz="2400" u="none">
              <a:solidFill>
                <a:srgbClr val="000000"/>
              </a:solidFill>
              <a:latin typeface="Candara"/>
              <a:ea typeface="Candara"/>
              <a:cs typeface="Candara"/>
              <a:sym typeface="Candar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Oxidace bílkovin během vytrvalostní zátěže</a:t>
            </a:r>
            <a:endParaRPr/>
          </a:p>
        </p:txBody>
      </p:sp>
      <p:graphicFrame>
        <p:nvGraphicFramePr>
          <p:cNvPr id="245" name="Google Shape;245;p16"/>
          <p:cNvGraphicFramePr/>
          <p:nvPr/>
        </p:nvGraphicFramePr>
        <p:xfrm>
          <a:off x="569912" y="1789112"/>
          <a:ext cx="3000000" cy="3000000"/>
        </p:xfrm>
        <a:graphic>
          <a:graphicData uri="http://schemas.openxmlformats.org/drawingml/2006/table">
            <a:tbl>
              <a:tblPr>
                <a:noFill/>
                <a:tableStyleId>{464D3573-24B3-441B-898A-BEBD62168DA3}</a:tableStyleId>
              </a:tblPr>
              <a:tblGrid>
                <a:gridCol w="11104550"/>
              </a:tblGrid>
              <a:tr h="1489075">
                <a:tc>
                  <a:txBody>
                    <a:bodyPr/>
                    <a:lstStyle/>
                    <a:p>
                      <a:pPr indent="0" lvl="0" marL="0" marR="0" rtl="0" algn="ctr">
                        <a:lnSpc>
                          <a:spcPct val="100000"/>
                        </a:lnSpc>
                        <a:spcBef>
                          <a:spcPts val="0"/>
                        </a:spcBef>
                        <a:spcAft>
                          <a:spcPts val="0"/>
                        </a:spcAft>
                        <a:buClr>
                          <a:schemeClr val="dk1"/>
                        </a:buClr>
                        <a:buSzPts val="2800"/>
                        <a:buFont typeface="Candara"/>
                        <a:buNone/>
                      </a:pPr>
                      <a:r>
                        <a:rPr b="1" i="0" lang="en-US" sz="2800" u="none" cap="none" strike="noStrike">
                          <a:solidFill>
                            <a:schemeClr val="dk1"/>
                          </a:solidFill>
                          <a:latin typeface="Candara"/>
                          <a:ea typeface="Candara"/>
                          <a:cs typeface="Candara"/>
                          <a:sym typeface="Candara"/>
                        </a:rPr>
                        <a:t>1–15 % energetického výdeje během zátěže oxidace AMK</a:t>
                      </a:r>
                      <a:endParaRPr/>
                    </a:p>
                    <a:p>
                      <a:pPr indent="0" lvl="0" marL="0" marR="0" rtl="0" algn="ctr">
                        <a:lnSpc>
                          <a:spcPct val="100000"/>
                        </a:lnSpc>
                        <a:spcBef>
                          <a:spcPts val="0"/>
                        </a:spcBef>
                        <a:spcAft>
                          <a:spcPts val="0"/>
                        </a:spcAft>
                        <a:buClr>
                          <a:schemeClr val="dk1"/>
                        </a:buClr>
                        <a:buSzPts val="2800"/>
                        <a:buFont typeface="Candara"/>
                        <a:buNone/>
                      </a:pPr>
                      <a:r>
                        <a:rPr b="1" i="0" lang="en-US" sz="2800" u="none" cap="none" strike="noStrike">
                          <a:solidFill>
                            <a:schemeClr val="dk1"/>
                          </a:solidFill>
                          <a:latin typeface="Candara"/>
                          <a:ea typeface="Candara"/>
                          <a:cs typeface="Candara"/>
                          <a:sym typeface="Candara"/>
                        </a:rPr>
                        <a:t>Př: výdej 1000 kcal </a:t>
                      </a:r>
                      <a:r>
                        <a:rPr b="1" lang="en-US" sz="2800">
                          <a:solidFill>
                            <a:schemeClr val="dk1"/>
                          </a:solidFill>
                          <a:latin typeface="Candara"/>
                          <a:ea typeface="Candara"/>
                          <a:cs typeface="Candara"/>
                          <a:sym typeface="Candara"/>
                        </a:rPr>
                        <a:t>→</a:t>
                      </a:r>
                      <a:r>
                        <a:rPr b="1" i="0" lang="en-US" sz="2800" u="none" cap="none" strike="noStrike">
                          <a:solidFill>
                            <a:schemeClr val="dk1"/>
                          </a:solidFill>
                          <a:latin typeface="Candara"/>
                          <a:ea typeface="Candara"/>
                          <a:cs typeface="Candara"/>
                          <a:sym typeface="Candara"/>
                        </a:rPr>
                        <a:t> 100 kcal </a:t>
                      </a:r>
                      <a:r>
                        <a:rPr b="1" lang="en-US" sz="2800">
                          <a:solidFill>
                            <a:schemeClr val="dk1"/>
                          </a:solidFill>
                          <a:latin typeface="Candara"/>
                          <a:ea typeface="Candara"/>
                          <a:cs typeface="Candara"/>
                          <a:sym typeface="Candara"/>
                        </a:rPr>
                        <a:t>→</a:t>
                      </a:r>
                      <a:r>
                        <a:rPr b="1" i="0" lang="en-US" sz="2800" u="none" cap="none" strike="noStrike">
                          <a:solidFill>
                            <a:schemeClr val="dk1"/>
                          </a:solidFill>
                          <a:latin typeface="Candara"/>
                          <a:ea typeface="Candara"/>
                          <a:cs typeface="Candara"/>
                          <a:sym typeface="Candara"/>
                        </a:rPr>
                        <a:t> 25 g AMK zoxidovaných během FA</a:t>
                      </a:r>
                      <a:endParaRPr/>
                    </a:p>
                    <a:p>
                      <a:pPr indent="0" lvl="0" marL="0" marR="0" rtl="0" algn="ctr">
                        <a:lnSpc>
                          <a:spcPct val="100000"/>
                        </a:lnSpc>
                        <a:spcBef>
                          <a:spcPts val="0"/>
                        </a:spcBef>
                        <a:spcAft>
                          <a:spcPts val="0"/>
                        </a:spcAft>
                        <a:buClr>
                          <a:schemeClr val="dk1"/>
                        </a:buClr>
                        <a:buSzPts val="2800"/>
                        <a:buFont typeface="Candara"/>
                        <a:buNone/>
                      </a:pPr>
                      <a:r>
                        <a:rPr b="1" i="0" lang="en-US" sz="2800" u="none" cap="none" strike="noStrike">
                          <a:solidFill>
                            <a:schemeClr val="dk1"/>
                          </a:solidFill>
                          <a:latin typeface="Candara"/>
                          <a:ea typeface="Candara"/>
                          <a:cs typeface="Candara"/>
                          <a:sym typeface="Candara"/>
                        </a:rPr>
                        <a:t>80 kg sportovec </a:t>
                      </a:r>
                      <a:r>
                        <a:rPr b="1" lang="en-US" sz="2800">
                          <a:solidFill>
                            <a:schemeClr val="dk1"/>
                          </a:solidFill>
                          <a:latin typeface="Candara"/>
                          <a:ea typeface="Candara"/>
                          <a:cs typeface="Candara"/>
                          <a:sym typeface="Candara"/>
                        </a:rPr>
                        <a:t>→</a:t>
                      </a:r>
                      <a:r>
                        <a:rPr b="1" i="0" lang="en-US" sz="2800" u="none" cap="none" strike="noStrike">
                          <a:solidFill>
                            <a:schemeClr val="dk1"/>
                          </a:solidFill>
                          <a:latin typeface="Candara"/>
                          <a:ea typeface="Candara"/>
                          <a:cs typeface="Candara"/>
                          <a:sym typeface="Candara"/>
                        </a:rPr>
                        <a:t> ztráty cca 0,3 g/kg TH B</a:t>
                      </a:r>
                      <a:endParaRPr/>
                    </a:p>
                  </a:txBody>
                  <a:tcPr marT="45700" marB="45700"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02392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Muži oxidují 1,5</a:t>
                      </a:r>
                      <a:r>
                        <a:rPr b="0" i="0" lang="en-US" sz="2400" u="none" cap="none" strike="noStrike">
                          <a:solidFill>
                            <a:srgbClr val="0D0D0D"/>
                          </a:solidFill>
                          <a:latin typeface="Candara"/>
                          <a:ea typeface="Candara"/>
                          <a:cs typeface="Candara"/>
                          <a:sym typeface="Candara"/>
                        </a:rPr>
                        <a:t>–2x</a:t>
                      </a:r>
                      <a:r>
                        <a:rPr b="0" i="0" lang="en-US" sz="2400" u="none" cap="none" strike="noStrike">
                          <a:solidFill>
                            <a:srgbClr val="000000"/>
                          </a:solidFill>
                          <a:latin typeface="Candara"/>
                          <a:ea typeface="Candara"/>
                          <a:cs typeface="Candara"/>
                          <a:sym typeface="Candara"/>
                        </a:rPr>
                        <a:t> více aminokyselin během zátěže než ženy</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18902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K vyšší oxidaci bílkovin bude docházet </a:t>
                      </a:r>
                      <a:br>
                        <a:rPr b="0" i="0" lang="en-US" sz="2400" u="none" cap="none" strike="noStrike">
                          <a:solidFill>
                            <a:srgbClr val="000000"/>
                          </a:solidFill>
                          <a:latin typeface="Candara"/>
                          <a:ea typeface="Candara"/>
                          <a:cs typeface="Candara"/>
                          <a:sym typeface="Candara"/>
                        </a:rPr>
                      </a:br>
                      <a:r>
                        <a:rPr b="0" i="0" lang="en-US" sz="2400" u="none" cap="none" strike="noStrike">
                          <a:solidFill>
                            <a:srgbClr val="000000"/>
                          </a:solidFill>
                          <a:latin typeface="Candara"/>
                          <a:ea typeface="Candara"/>
                          <a:cs typeface="Candara"/>
                          <a:sym typeface="Candara"/>
                        </a:rPr>
                        <a:t>při neadekvátním příjmu energetických substrátů, </a:t>
                      </a:r>
                      <a:br>
                        <a:rPr b="0" i="0" lang="en-US" sz="2400" u="none" cap="none" strike="noStrike">
                          <a:solidFill>
                            <a:srgbClr val="000000"/>
                          </a:solidFill>
                          <a:latin typeface="Candara"/>
                          <a:ea typeface="Candara"/>
                          <a:cs typeface="Candara"/>
                          <a:sym typeface="Candara"/>
                        </a:rPr>
                      </a:br>
                      <a:r>
                        <a:rPr b="0" i="0" lang="en-US" sz="2400" u="none" cap="none" strike="noStrike">
                          <a:solidFill>
                            <a:srgbClr val="000000"/>
                          </a:solidFill>
                          <a:latin typeface="Candara"/>
                          <a:ea typeface="Candara"/>
                          <a:cs typeface="Candara"/>
                          <a:sym typeface="Candara"/>
                        </a:rPr>
                        <a:t>např. tedy také v dietním režimu</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Potřeba bílkovin u vytrvalců: Oficiální doporučení</a:t>
            </a:r>
            <a:endParaRPr/>
          </a:p>
        </p:txBody>
      </p:sp>
      <p:sp>
        <p:nvSpPr>
          <p:cNvPr id="251" name="Google Shape;251;p17"/>
          <p:cNvSpPr txBox="1"/>
          <p:nvPr>
            <p:ph idx="1" type="body"/>
          </p:nvPr>
        </p:nvSpPr>
        <p:spPr>
          <a:xfrm>
            <a:off x="838200" y="1825625"/>
            <a:ext cx="1079658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Základní potřeba bílkovin člověka cca 0,8–1,0 g/kg TH </a:t>
            </a:r>
            <a:endParaRPr/>
          </a:p>
          <a:p>
            <a:pPr indent="-228600" lvl="0" marL="228600" marR="0" rtl="0" algn="l">
              <a:lnSpc>
                <a:spcPct val="90000"/>
              </a:lnSpc>
              <a:spcBef>
                <a:spcPts val="1000"/>
              </a:spcBef>
              <a:spcAft>
                <a:spcPts val="0"/>
              </a:spcAft>
              <a:buClr>
                <a:srgbClr val="0070C0"/>
              </a:buClr>
              <a:buSzPts val="2400"/>
              <a:buFont typeface="Arial"/>
              <a:buChar char="•"/>
            </a:pPr>
            <a:r>
              <a:rPr b="1" i="0" lang="en-US" sz="2400" u="none">
                <a:solidFill>
                  <a:srgbClr val="0070C0"/>
                </a:solidFill>
                <a:latin typeface="Candara"/>
                <a:ea typeface="Candara"/>
                <a:cs typeface="Candara"/>
                <a:sym typeface="Candara"/>
              </a:rPr>
              <a:t>Pohled na příjem proteinů se i ve vytrvalostním sportu mění…</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Tarnopolsky (2004) Protein requirements for endurance athletes.: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Většina 1,2–1,4 g/kg, příjem maximálně 1,6 g/kg TH</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Kato (2016) Protein Requirements Are Elevated in Endurance Athletes after Exercise as Determined by the Indicator Amino Acid Oxidation Method: </a:t>
            </a:r>
            <a:br>
              <a:rPr b="1" i="0" lang="en-US" sz="2400" u="none">
                <a:solidFill>
                  <a:schemeClr val="dk1"/>
                </a:solidFill>
                <a:latin typeface="Calibri"/>
                <a:ea typeface="Calibri"/>
                <a:cs typeface="Calibri"/>
                <a:sym typeface="Calibri"/>
              </a:rPr>
            </a:br>
            <a:r>
              <a:rPr b="1" i="0" lang="en-US" sz="2400" u="none">
                <a:solidFill>
                  <a:schemeClr val="dk1"/>
                </a:solidFill>
                <a:latin typeface="Calibri"/>
                <a:ea typeface="Calibri"/>
                <a:cs typeface="Calibri"/>
                <a:sym typeface="Calibri"/>
              </a:rPr>
              <a:t>1,65</a:t>
            </a:r>
            <a:r>
              <a:rPr b="0" i="0" lang="en-US" sz="2400" u="none">
                <a:solidFill>
                  <a:schemeClr val="dk1"/>
                </a:solidFill>
                <a:latin typeface="Candara"/>
                <a:ea typeface="Candara"/>
                <a:cs typeface="Candara"/>
                <a:sym typeface="Candara"/>
              </a:rPr>
              <a:t>–</a:t>
            </a:r>
            <a:r>
              <a:rPr b="1" i="0" lang="en-US" sz="2400" u="none">
                <a:solidFill>
                  <a:schemeClr val="dk1"/>
                </a:solidFill>
                <a:latin typeface="Calibri"/>
                <a:ea typeface="Calibri"/>
                <a:cs typeface="Calibri"/>
                <a:sym typeface="Calibri"/>
              </a:rPr>
              <a:t>1,8 g/kg TH</a:t>
            </a:r>
            <a:endParaRPr/>
          </a:p>
          <a:p>
            <a:pPr indent="-228600" lvl="0" marL="228600" marR="0" rtl="0" algn="l">
              <a:lnSpc>
                <a:spcPct val="90000"/>
              </a:lnSpc>
              <a:spcBef>
                <a:spcPts val="1000"/>
              </a:spcBef>
              <a:spcAft>
                <a:spcPts val="0"/>
              </a:spcAft>
              <a:buClr>
                <a:schemeClr val="dk1"/>
              </a:buClr>
              <a:buSzPts val="2400"/>
              <a:buFont typeface="Arial"/>
              <a:buNone/>
            </a:pPr>
            <a:r>
              <a:t/>
            </a:r>
            <a:endParaRPr b="1" i="0" sz="2400" u="none">
              <a:solidFill>
                <a:schemeClr val="dk1"/>
              </a:solidFill>
              <a:latin typeface="Calibri"/>
              <a:ea typeface="Calibri"/>
              <a:cs typeface="Calibri"/>
              <a:sym typeface="Calibri"/>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graphicFrame>
        <p:nvGraphicFramePr>
          <p:cNvPr id="252" name="Google Shape;252;p17"/>
          <p:cNvGraphicFramePr/>
          <p:nvPr/>
        </p:nvGraphicFramePr>
        <p:xfrm>
          <a:off x="1314450" y="5097462"/>
          <a:ext cx="3000000" cy="3000000"/>
        </p:xfrm>
        <a:graphic>
          <a:graphicData uri="http://schemas.openxmlformats.org/drawingml/2006/table">
            <a:tbl>
              <a:tblPr>
                <a:noFill/>
                <a:tableStyleId>{464D3573-24B3-441B-898A-BEBD62168DA3}</a:tableStyleId>
              </a:tblPr>
              <a:tblGrid>
                <a:gridCol w="9064625"/>
              </a:tblGrid>
              <a:tr h="1189025">
                <a:tc>
                  <a:txBody>
                    <a:bodyPr/>
                    <a:lstStyle/>
                    <a:p>
                      <a:pPr indent="0" lvl="0" marL="0" marR="0" rtl="0" algn="l">
                        <a:lnSpc>
                          <a:spcPct val="100000"/>
                        </a:lnSpc>
                        <a:spcBef>
                          <a:spcPts val="0"/>
                        </a:spcBef>
                        <a:spcAft>
                          <a:spcPts val="0"/>
                        </a:spcAft>
                        <a:buClr>
                          <a:srgbClr val="FF0000"/>
                        </a:buClr>
                        <a:buSzPts val="2400"/>
                        <a:buFont typeface="Candara"/>
                        <a:buNone/>
                      </a:pPr>
                      <a:r>
                        <a:rPr b="1" i="0" lang="en-US" sz="2400" u="none" cap="none" strike="noStrike">
                          <a:solidFill>
                            <a:srgbClr val="FF0000"/>
                          </a:solidFill>
                          <a:latin typeface="Candara"/>
                          <a:ea typeface="Candara"/>
                          <a:cs typeface="Candara"/>
                          <a:sym typeface="Candara"/>
                        </a:rPr>
                        <a:t>ACSM (American College of Sports Medicine) (2016), </a:t>
                      </a:r>
                      <a:br>
                        <a:rPr b="1" i="0" lang="en-US" sz="2400" u="none" cap="none" strike="noStrike">
                          <a:solidFill>
                            <a:srgbClr val="FF0000"/>
                          </a:solidFill>
                          <a:latin typeface="Candara"/>
                          <a:ea typeface="Candara"/>
                          <a:cs typeface="Candara"/>
                          <a:sym typeface="Candara"/>
                        </a:rPr>
                      </a:br>
                      <a:r>
                        <a:rPr b="1" i="0" lang="en-US" sz="2400" u="none" cap="none" strike="noStrike">
                          <a:solidFill>
                            <a:srgbClr val="FF0000"/>
                          </a:solidFill>
                          <a:latin typeface="Candara"/>
                          <a:ea typeface="Candara"/>
                          <a:cs typeface="Candara"/>
                          <a:sym typeface="Candara"/>
                        </a:rPr>
                        <a:t>Position Statement: Nutrition and Athletic Performance: </a:t>
                      </a:r>
                      <a:br>
                        <a:rPr b="1" i="0" lang="en-US" sz="2400" u="none" cap="none" strike="noStrike">
                          <a:solidFill>
                            <a:srgbClr val="FF0000"/>
                          </a:solidFill>
                          <a:latin typeface="Candara"/>
                          <a:ea typeface="Candara"/>
                          <a:cs typeface="Candara"/>
                          <a:sym typeface="Candara"/>
                        </a:rPr>
                      </a:br>
                      <a:r>
                        <a:rPr b="1" i="0" lang="en-US" sz="2400" u="none" cap="none" strike="noStrike">
                          <a:solidFill>
                            <a:srgbClr val="FF0000"/>
                          </a:solidFill>
                          <a:latin typeface="Candara"/>
                          <a:ea typeface="Candara"/>
                          <a:cs typeface="Candara"/>
                          <a:sym typeface="Candara"/>
                        </a:rPr>
                        <a:t>Široké rozmezí 1,2–2,0 g/kg TH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Kato (2016) Protein Requirements Are Elevated in Endurance Athletes After Exercise as Determined by the Indicator Amino Acid Oxidation Method</a:t>
            </a:r>
            <a:endParaRPr/>
          </a:p>
        </p:txBody>
      </p:sp>
      <p:pic>
        <p:nvPicPr>
          <p:cNvPr id="258" name="Google Shape;258;p18"/>
          <p:cNvPicPr preferRelativeResize="0"/>
          <p:nvPr>
            <p:ph idx="1" type="body"/>
          </p:nvPr>
        </p:nvPicPr>
        <p:blipFill rotWithShape="1">
          <a:blip r:embed="rId3">
            <a:alphaModFix/>
          </a:blip>
          <a:srcRect b="0" l="0" r="0" t="0"/>
          <a:stretch/>
        </p:blipFill>
        <p:spPr>
          <a:xfrm>
            <a:off x="6115050" y="1881187"/>
            <a:ext cx="6076950" cy="4759325"/>
          </a:xfrm>
          <a:prstGeom prst="rect">
            <a:avLst/>
          </a:prstGeom>
          <a:noFill/>
          <a:ln>
            <a:noFill/>
          </a:ln>
        </p:spPr>
      </p:pic>
      <p:sp>
        <p:nvSpPr>
          <p:cNvPr id="259" name="Google Shape;259;p18"/>
          <p:cNvSpPr txBox="1"/>
          <p:nvPr/>
        </p:nvSpPr>
        <p:spPr>
          <a:xfrm>
            <a:off x="-112712" y="2663825"/>
            <a:ext cx="6227762" cy="415607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The indicator amino acid oxidation (IAAO) method is based on the concept that when 1 indispensable amino acid (IDAA) is deficient for protein synthesis, then all other IDAA, including the indicator amino acid, will be oxidized. With increasing intakes of the limiting amino acid, IAAO will decrease, reflecting increasing incorporation into protein. Once the requirement for the limiting amino acid is met, there will be no further change in the indicator oxidation.</a:t>
            </a:r>
            <a:endParaRPr/>
          </a:p>
        </p:txBody>
      </p:sp>
      <p:sp>
        <p:nvSpPr>
          <p:cNvPr id="260" name="Google Shape;260;p18"/>
          <p:cNvSpPr txBox="1"/>
          <p:nvPr/>
        </p:nvSpPr>
        <p:spPr>
          <a:xfrm>
            <a:off x="8826500" y="2106612"/>
            <a:ext cx="3233737" cy="1114425"/>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61" name="Google Shape;261;p18"/>
          <p:cNvSpPr txBox="1"/>
          <p:nvPr/>
        </p:nvSpPr>
        <p:spPr>
          <a:xfrm>
            <a:off x="0" y="1827212"/>
            <a:ext cx="6797675" cy="83026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0000"/>
              </a:buClr>
              <a:buSzPts val="2400"/>
              <a:buFont typeface="Arial"/>
              <a:buChar char="•"/>
            </a:pPr>
            <a:r>
              <a:rPr b="0" i="0" lang="en-US" sz="2400" u="none">
                <a:solidFill>
                  <a:srgbClr val="FF0000"/>
                </a:solidFill>
                <a:latin typeface="Calibri"/>
                <a:ea typeface="Calibri"/>
                <a:cs typeface="Calibri"/>
                <a:sym typeface="Calibri"/>
              </a:rPr>
              <a:t>general habitual training volume of the participants.(i.e. self-reported at ~45–130 km/wk)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Obsah prezentace</a:t>
            </a:r>
            <a:endParaRPr/>
          </a:p>
        </p:txBody>
      </p:sp>
      <p:sp>
        <p:nvSpPr>
          <p:cNvPr id="108" name="Google Shape;108;p2"/>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Metabolismus bílkovin</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Potřeba bílkovin ve vytrvalostním sportu</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Metabolismus tuků</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Faktory ovlivňující oxidaci tuků během zátěže</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Potřeba tuků ve vytrvalostním sportu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ndara"/>
              <a:buNone/>
            </a:pPr>
            <a:r>
              <a:rPr b="0" i="0" lang="en-US" sz="3600" u="none">
                <a:solidFill>
                  <a:schemeClr val="dk1"/>
                </a:solidFill>
                <a:latin typeface="Candara"/>
                <a:ea typeface="Candara"/>
                <a:cs typeface="Candara"/>
                <a:sym typeface="Candara"/>
              </a:rPr>
              <a:t>Příjem bílkovin před vytrvalostním tréninkem</a:t>
            </a:r>
            <a:endParaRPr/>
          </a:p>
        </p:txBody>
      </p:sp>
      <p:sp>
        <p:nvSpPr>
          <p:cNvPr id="267" name="Google Shape;267;p19"/>
          <p:cNvSpPr txBox="1"/>
          <p:nvPr>
            <p:ph idx="1" type="body"/>
          </p:nvPr>
        </p:nvSpPr>
        <p:spPr>
          <a:xfrm>
            <a:off x="838200" y="1825625"/>
            <a:ext cx="108902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rgbClr val="FF0000"/>
              </a:buClr>
              <a:buSzPts val="2400"/>
              <a:buFont typeface="Arial"/>
              <a:buChar char="•"/>
            </a:pPr>
            <a:r>
              <a:rPr b="1" i="0" lang="en-US" sz="2400" u="none">
                <a:solidFill>
                  <a:srgbClr val="00B0F0"/>
                </a:solidFill>
                <a:latin typeface="Candara"/>
                <a:ea typeface="Candara"/>
                <a:cs typeface="Candara"/>
                <a:sym typeface="Candara"/>
              </a:rPr>
              <a:t>Poslední jídlo </a:t>
            </a:r>
            <a:r>
              <a:rPr b="0" i="0" lang="en-US" sz="2400" u="none">
                <a:solidFill>
                  <a:schemeClr val="dk1"/>
                </a:solidFill>
                <a:latin typeface="Candara"/>
                <a:ea typeface="Candara"/>
                <a:cs typeface="Candara"/>
                <a:sym typeface="Candara"/>
              </a:rPr>
              <a:t>před vytrvalostním tréninkem dle preferencí a zkušeností sportovce </a:t>
            </a:r>
            <a:r>
              <a:rPr b="1" i="0" lang="en-US" sz="2400" u="none">
                <a:solidFill>
                  <a:srgbClr val="00B0F0"/>
                </a:solidFill>
                <a:latin typeface="Candara"/>
                <a:ea typeface="Candara"/>
                <a:cs typeface="Candara"/>
                <a:sym typeface="Candara"/>
              </a:rPr>
              <a:t>zhruba 90–120 minut před tréninkem (Obsah B+S)</a:t>
            </a:r>
            <a:endParaRPr/>
          </a:p>
          <a:p>
            <a:pPr indent="-228600" lvl="0" marL="228600" marR="0" rtl="0" algn="l">
              <a:lnSpc>
                <a:spcPct val="80000"/>
              </a:lnSpc>
              <a:spcBef>
                <a:spcPts val="1000"/>
              </a:spcBef>
              <a:spcAft>
                <a:spcPts val="0"/>
              </a:spcAft>
              <a:buClr>
                <a:srgbClr val="00B0F0"/>
              </a:buClr>
              <a:buSzPts val="2400"/>
              <a:buFont typeface="Arial"/>
              <a:buChar char="•"/>
            </a:pPr>
            <a:r>
              <a:rPr b="1" i="0" lang="en-US" sz="2400" u="none">
                <a:solidFill>
                  <a:srgbClr val="00B0F0"/>
                </a:solidFill>
                <a:latin typeface="Candara"/>
                <a:ea typeface="Candara"/>
                <a:cs typeface="Candara"/>
                <a:sym typeface="Candara"/>
              </a:rPr>
              <a:t>Obsah dobře stravitelných bílkovin </a:t>
            </a:r>
            <a:r>
              <a:rPr b="0" i="0" lang="en-US" sz="2400" u="none">
                <a:solidFill>
                  <a:schemeClr val="dk1"/>
                </a:solidFill>
                <a:latin typeface="Candara"/>
                <a:ea typeface="Candara"/>
                <a:cs typeface="Candara"/>
                <a:sym typeface="Candara"/>
              </a:rPr>
              <a:t>+ </a:t>
            </a:r>
            <a:r>
              <a:rPr b="1" i="0" lang="en-US" sz="2400" u="none">
                <a:solidFill>
                  <a:srgbClr val="00B0F0"/>
                </a:solidFill>
                <a:latin typeface="Candara"/>
                <a:ea typeface="Candara"/>
                <a:cs typeface="Candara"/>
                <a:sym typeface="Candara"/>
              </a:rPr>
              <a:t>sacharidů</a:t>
            </a:r>
            <a:r>
              <a:rPr b="0" i="0" lang="en-US" sz="2400" u="none">
                <a:solidFill>
                  <a:schemeClr val="dk1"/>
                </a:solidFill>
                <a:latin typeface="Candara"/>
                <a:ea typeface="Candara"/>
                <a:cs typeface="Candara"/>
                <a:sym typeface="Candara"/>
              </a:rPr>
              <a:t> (dle celkového denního příjmu, vhodnější spíše komplexní sacharidy </a:t>
            </a:r>
            <a:r>
              <a:rPr lang="en-US" sz="2400">
                <a:latin typeface="Noto Sans Symbols"/>
                <a:ea typeface="Noto Sans Symbols"/>
                <a:cs typeface="Noto Sans Symbols"/>
                <a:sym typeface="Noto Sans Symbols"/>
              </a:rPr>
              <a:t>→</a:t>
            </a:r>
            <a:r>
              <a:rPr b="0" i="0" lang="en-US" sz="2400" u="none">
                <a:solidFill>
                  <a:schemeClr val="dk1"/>
                </a:solidFill>
                <a:latin typeface="Candara"/>
                <a:ea typeface="Candara"/>
                <a:cs typeface="Candara"/>
                <a:sym typeface="Candara"/>
              </a:rPr>
              <a:t> udržení glykemie)</a:t>
            </a:r>
            <a:endParaRPr/>
          </a:p>
          <a:p>
            <a:pPr indent="-76200" lvl="0" marL="228600" marR="0" rtl="0" algn="l">
              <a:lnSpc>
                <a:spcPct val="80000"/>
              </a:lnSpc>
              <a:spcBef>
                <a:spcPts val="1000"/>
              </a:spcBef>
              <a:spcAft>
                <a:spcPts val="0"/>
              </a:spcAft>
              <a:buClr>
                <a:srgbClr val="00B0F0"/>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80000"/>
              </a:lnSpc>
              <a:spcBef>
                <a:spcPts val="1000"/>
              </a:spcBef>
              <a:spcAft>
                <a:spcPts val="0"/>
              </a:spcAft>
              <a:buClr>
                <a:srgbClr val="00B0F0"/>
              </a:buClr>
              <a:buSzPts val="2400"/>
              <a:buFont typeface="Arial"/>
              <a:buNone/>
            </a:pPr>
            <a:r>
              <a:t/>
            </a:r>
            <a:endParaRPr b="0" i="0" sz="2400" u="none">
              <a:solidFill>
                <a:schemeClr val="dk1"/>
              </a:solidFill>
              <a:latin typeface="Candara"/>
              <a:ea typeface="Candara"/>
              <a:cs typeface="Candara"/>
              <a:sym typeface="Candara"/>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Příjem proteinů by měl být jinak rozvržen pravidelně během dne </a:t>
            </a:r>
            <a:r>
              <a:rPr b="1" i="0" lang="en-US" sz="2400" u="none">
                <a:solidFill>
                  <a:srgbClr val="00B0F0"/>
                </a:solidFill>
                <a:latin typeface="Candara"/>
                <a:ea typeface="Candara"/>
                <a:cs typeface="Candara"/>
                <a:sym typeface="Candara"/>
              </a:rPr>
              <a:t>v časových rozestupech 3–5 hodiny</a:t>
            </a:r>
            <a:r>
              <a:rPr b="0" i="0" lang="en-US" sz="2400" u="none">
                <a:solidFill>
                  <a:schemeClr val="dk1"/>
                </a:solidFill>
                <a:latin typeface="Candara"/>
                <a:ea typeface="Candara"/>
                <a:cs typeface="Candara"/>
                <a:sym typeface="Candara"/>
              </a:rPr>
              <a:t>, což kopíruje zvýšenou MPS v návaznosti na příjem potravy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Obecně je doporučován </a:t>
            </a:r>
            <a:r>
              <a:rPr b="1" i="0" lang="en-US" sz="2400" u="none">
                <a:solidFill>
                  <a:srgbClr val="00B0F0"/>
                </a:solidFill>
                <a:latin typeface="Candara"/>
                <a:ea typeface="Candara"/>
                <a:cs typeface="Candara"/>
                <a:sym typeface="Candara"/>
              </a:rPr>
              <a:t>příjem bílkovin na 1 porci v množství 0,3 g/kg TH, </a:t>
            </a:r>
            <a:br>
              <a:rPr b="1" i="0" lang="en-US" sz="2400" u="none">
                <a:solidFill>
                  <a:srgbClr val="00B0F0"/>
                </a:solidFill>
                <a:latin typeface="Candara"/>
                <a:ea typeface="Candara"/>
                <a:cs typeface="Candara"/>
                <a:sym typeface="Candara"/>
              </a:rPr>
            </a:br>
            <a:r>
              <a:rPr b="1" i="0" lang="en-US" sz="2400" u="none">
                <a:solidFill>
                  <a:srgbClr val="00B0F0"/>
                </a:solidFill>
                <a:latin typeface="Candara"/>
                <a:ea typeface="Candara"/>
                <a:cs typeface="Candara"/>
                <a:sym typeface="Candara"/>
              </a:rPr>
              <a:t>nebo 20–40 g v absolutním množství</a:t>
            </a:r>
            <a:endParaRPr/>
          </a:p>
          <a:p>
            <a:pPr indent="-76200" lvl="0" marL="228600" marR="0" rtl="0" algn="l">
              <a:lnSpc>
                <a:spcPct val="80000"/>
              </a:lnSpc>
              <a:spcBef>
                <a:spcPts val="1000"/>
              </a:spcBef>
              <a:spcAft>
                <a:spcPts val="0"/>
              </a:spcAft>
              <a:buClr>
                <a:srgbClr val="00B0F0"/>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bílkovin po výkonu</a:t>
            </a:r>
            <a:endParaRPr/>
          </a:p>
        </p:txBody>
      </p:sp>
      <p:sp>
        <p:nvSpPr>
          <p:cNvPr id="273" name="Google Shape;273;p20"/>
          <p:cNvSpPr txBox="1"/>
          <p:nvPr>
            <p:ph idx="1" type="body"/>
          </p:nvPr>
        </p:nvSpPr>
        <p:spPr>
          <a:xfrm>
            <a:off x="252412" y="1825625"/>
            <a:ext cx="117665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1" i="0" lang="en-US" sz="2400" u="sng">
                <a:solidFill>
                  <a:schemeClr val="dk1"/>
                </a:solidFill>
                <a:latin typeface="Candara"/>
                <a:ea typeface="Candara"/>
                <a:cs typeface="Candara"/>
                <a:sym typeface="Candara"/>
              </a:rPr>
              <a:t>Ideální případ:</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1) Tekutá výživa: 0,8–1,0 g/kg S + 0,3 g/kg B </a:t>
            </a:r>
            <a:r>
              <a:rPr b="1" i="0" lang="en-US" sz="2400" u="none">
                <a:solidFill>
                  <a:srgbClr val="00B0F0"/>
                </a:solidFill>
                <a:latin typeface="Candara"/>
                <a:ea typeface="Candara"/>
                <a:cs typeface="Candara"/>
                <a:sym typeface="Candara"/>
              </a:rPr>
              <a:t>(v poměru zhruba 2–3 : 1 ve prospěch S)</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2) Pevné jídlo s podobným obsahem živin za 60–120 minut</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sng">
                <a:solidFill>
                  <a:schemeClr val="dk1"/>
                </a:solidFill>
                <a:latin typeface="Candara"/>
                <a:ea typeface="Candara"/>
                <a:cs typeface="Candara"/>
                <a:sym typeface="Candara"/>
              </a:rPr>
              <a:t>Případ bez tekuté výživy: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1) Pevné jídlo s obsahem živin 0,8–1,0 g/kg S + 0,3 g/kg B, lehce stravitelné</a:t>
            </a:r>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sng">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sng">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sng">
              <a:solidFill>
                <a:schemeClr val="dk1"/>
              </a:solidFill>
              <a:latin typeface="Candara"/>
              <a:ea typeface="Candara"/>
              <a:cs typeface="Candara"/>
              <a:sym typeface="Canda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1"/>
          <p:cNvSpPr txBox="1"/>
          <p:nvPr>
            <p:ph type="title"/>
          </p:nvPr>
        </p:nvSpPr>
        <p:spPr>
          <a:xfrm>
            <a:off x="893762" y="446087"/>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ndara"/>
              <a:buNone/>
            </a:pPr>
            <a:r>
              <a:rPr b="0" i="0" lang="en-US" sz="3200" u="none">
                <a:solidFill>
                  <a:schemeClr val="dk1"/>
                </a:solidFill>
                <a:latin typeface="Candara"/>
                <a:ea typeface="Candara"/>
                <a:cs typeface="Candara"/>
                <a:sym typeface="Candara"/>
              </a:rPr>
              <a:t>MacDermid (2006): A whey-supplemented, high-protein diet versus a high-carbohydrate diet: </a:t>
            </a:r>
            <a:br>
              <a:rPr b="0" i="0" lang="en-US" sz="3200" u="none">
                <a:solidFill>
                  <a:schemeClr val="dk1"/>
                </a:solidFill>
                <a:latin typeface="Candara"/>
                <a:ea typeface="Candara"/>
                <a:cs typeface="Candara"/>
                <a:sym typeface="Candara"/>
              </a:rPr>
            </a:br>
            <a:r>
              <a:rPr b="0" i="0" lang="en-US" sz="3200" u="none">
                <a:solidFill>
                  <a:schemeClr val="dk1"/>
                </a:solidFill>
                <a:latin typeface="Candara"/>
                <a:ea typeface="Candara"/>
                <a:cs typeface="Candara"/>
                <a:sym typeface="Candara"/>
              </a:rPr>
              <a:t>effects on endurance cycling performance.</a:t>
            </a:r>
            <a:br>
              <a:rPr b="0" i="0" lang="en-US" sz="3200" u="none">
                <a:solidFill>
                  <a:schemeClr val="dk1"/>
                </a:solidFill>
                <a:latin typeface="Candara"/>
                <a:ea typeface="Candara"/>
                <a:cs typeface="Candara"/>
                <a:sym typeface="Candara"/>
              </a:rPr>
            </a:br>
            <a:endParaRPr/>
          </a:p>
        </p:txBody>
      </p:sp>
      <p:sp>
        <p:nvSpPr>
          <p:cNvPr id="279" name="Google Shape;279;p21"/>
          <p:cNvSpPr txBox="1"/>
          <p:nvPr/>
        </p:nvSpPr>
        <p:spPr>
          <a:xfrm>
            <a:off x="0" y="1866900"/>
            <a:ext cx="10853737" cy="120173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Dva 7denní stravovací plány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a jejich vliv na výkon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ve vytrvalostním závodě</a:t>
            </a:r>
            <a:endParaRPr/>
          </a:p>
        </p:txBody>
      </p:sp>
      <p:graphicFrame>
        <p:nvGraphicFramePr>
          <p:cNvPr id="280" name="Google Shape;280;p21"/>
          <p:cNvGraphicFramePr/>
          <p:nvPr/>
        </p:nvGraphicFramePr>
        <p:xfrm>
          <a:off x="4064000" y="1584325"/>
          <a:ext cx="3000000" cy="3000000"/>
        </p:xfrm>
        <a:graphic>
          <a:graphicData uri="http://schemas.openxmlformats.org/drawingml/2006/table">
            <a:tbl>
              <a:tblPr>
                <a:noFill/>
                <a:tableStyleId>{464D3573-24B3-441B-898A-BEBD62168DA3}</a:tableStyleId>
              </a:tblPr>
              <a:tblGrid>
                <a:gridCol w="2709850"/>
                <a:gridCol w="2708275"/>
                <a:gridCol w="2709850"/>
              </a:tblGrid>
              <a:tr h="4572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Živina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High-Protein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High-Carb</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Energie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Stejná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Stejná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Proteiny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3,3±0,4 /kg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1,3±0,4 g/kg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Sacharidy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4,9±1,8 g/kg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7,9±1,9 g/kg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Tuky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1,3±0,3 g/kg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1,2±0,3 g/kg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pic>
        <p:nvPicPr>
          <p:cNvPr id="281" name="Google Shape;281;p21"/>
          <p:cNvPicPr preferRelativeResize="0"/>
          <p:nvPr/>
        </p:nvPicPr>
        <p:blipFill rotWithShape="1">
          <a:blip r:embed="rId3">
            <a:alphaModFix/>
          </a:blip>
          <a:srcRect b="0" l="0" r="0" t="0"/>
          <a:stretch/>
        </p:blipFill>
        <p:spPr>
          <a:xfrm>
            <a:off x="-17462" y="3870325"/>
            <a:ext cx="6962775" cy="3105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2"/>
          <p:cNvSpPr txBox="1"/>
          <p:nvPr>
            <p:ph type="title"/>
          </p:nvPr>
        </p:nvSpPr>
        <p:spPr>
          <a:xfrm>
            <a:off x="838200" y="2674937"/>
            <a:ext cx="10515600" cy="13271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Potřeba tuků ve vytrvalostním výkonu</a:t>
            </a:r>
            <a:endParaRPr/>
          </a:p>
        </p:txBody>
      </p:sp>
      <p:sp>
        <p:nvSpPr>
          <p:cNvPr id="287" name="Google Shape;287;p22"/>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3"/>
          <p:cNvSpPr txBox="1"/>
          <p:nvPr>
            <p:ph type="title"/>
          </p:nvPr>
        </p:nvSpPr>
        <p:spPr>
          <a:xfrm>
            <a:off x="838200" y="-455612"/>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3200"/>
              <a:buFont typeface="Candara"/>
              <a:buNone/>
            </a:pPr>
            <a:r>
              <a:rPr b="0" i="0" lang="en-US" sz="3200" u="none">
                <a:solidFill>
                  <a:srgbClr val="000000"/>
                </a:solidFill>
                <a:latin typeface="Candara"/>
                <a:ea typeface="Candara"/>
                <a:cs typeface="Candara"/>
                <a:sym typeface="Candara"/>
              </a:rPr>
              <a:t>Hormony zapojené do metabolismu tuků</a:t>
            </a:r>
            <a:endParaRPr/>
          </a:p>
        </p:txBody>
      </p:sp>
      <p:graphicFrame>
        <p:nvGraphicFramePr>
          <p:cNvPr id="293" name="Google Shape;293;p23"/>
          <p:cNvGraphicFramePr/>
          <p:nvPr/>
        </p:nvGraphicFramePr>
        <p:xfrm>
          <a:off x="298450" y="450850"/>
          <a:ext cx="3000000" cy="3000000"/>
        </p:xfrm>
        <a:graphic>
          <a:graphicData uri="http://schemas.openxmlformats.org/drawingml/2006/table">
            <a:tbl>
              <a:tblPr>
                <a:noFill/>
                <a:tableStyleId>{464D3573-24B3-441B-898A-BEBD62168DA3}</a:tableStyleId>
              </a:tblPr>
              <a:tblGrid>
                <a:gridCol w="2709850"/>
                <a:gridCol w="3294050"/>
                <a:gridCol w="5591175"/>
              </a:tblGrid>
              <a:tr h="444500">
                <a:tc>
                  <a:txBody>
                    <a:bodyPr/>
                    <a:lstStyle/>
                    <a:p>
                      <a:pPr indent="0" lvl="0" marL="0" marR="0" rtl="0" algn="ctr">
                        <a:lnSpc>
                          <a:spcPct val="100000"/>
                        </a:lnSpc>
                        <a:spcBef>
                          <a:spcPts val="0"/>
                        </a:spcBef>
                        <a:spcAft>
                          <a:spcPts val="0"/>
                        </a:spcAft>
                        <a:buClr>
                          <a:srgbClr val="FFFFFF"/>
                        </a:buClr>
                        <a:buSzPts val="2300"/>
                        <a:buFont typeface="Candara"/>
                        <a:buNone/>
                      </a:pPr>
                      <a:r>
                        <a:rPr b="1" i="0" lang="en-US" sz="2300" u="none" cap="none" strike="noStrike">
                          <a:solidFill>
                            <a:srgbClr val="FFFFFF"/>
                          </a:solidFill>
                          <a:latin typeface="Candara"/>
                          <a:ea typeface="Candara"/>
                          <a:cs typeface="Candara"/>
                          <a:sym typeface="Candara"/>
                        </a:rPr>
                        <a:t>Hormon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300"/>
                        <a:buFont typeface="Candara"/>
                        <a:buNone/>
                      </a:pPr>
                      <a:r>
                        <a:rPr b="1" i="0" lang="en-US" sz="2300" u="none" cap="none" strike="noStrike">
                          <a:solidFill>
                            <a:srgbClr val="FFFFFF"/>
                          </a:solidFill>
                          <a:latin typeface="Candara"/>
                          <a:ea typeface="Candara"/>
                          <a:cs typeface="Candara"/>
                          <a:sym typeface="Candara"/>
                        </a:rPr>
                        <a:t>Primární funkce</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300"/>
                        <a:buFont typeface="Candara"/>
                        <a:buNone/>
                      </a:pPr>
                      <a:r>
                        <a:rPr b="1" i="0" lang="en-US" sz="2300" u="none" cap="none" strike="noStrike">
                          <a:solidFill>
                            <a:srgbClr val="FFFFFF"/>
                          </a:solidFill>
                          <a:latin typeface="Candara"/>
                          <a:ea typeface="Candara"/>
                          <a:cs typeface="Candara"/>
                          <a:sym typeface="Candara"/>
                        </a:rPr>
                        <a:t>Konkrétní funkce</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801675">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Inzulin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Anabolismus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Podpora ukládání živin do tukové tkáně, podpora syntézy TAG, blokace lipolýzy</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44500">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Glukagon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Katabolismus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Štěpení triacylglycerolů v tukové tkáni</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1157275">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Kortizol</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Katabolismus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(Rozdíl v akutním a chronickém působení)</a:t>
                      </a:r>
                      <a:br>
                        <a:rPr b="0" i="0" lang="en-US" sz="2300" u="none" cap="none" strike="noStrike">
                          <a:solidFill>
                            <a:srgbClr val="000000"/>
                          </a:solidFill>
                          <a:latin typeface="Candara"/>
                          <a:ea typeface="Candara"/>
                          <a:cs typeface="Candara"/>
                          <a:sym typeface="Candara"/>
                        </a:rPr>
                      </a:br>
                      <a:r>
                        <a:rPr b="0" i="0" lang="en-US" sz="2300" u="none" cap="none" strike="noStrike">
                          <a:solidFill>
                            <a:srgbClr val="000000"/>
                          </a:solidFill>
                          <a:latin typeface="Candara"/>
                          <a:ea typeface="Candara"/>
                          <a:cs typeface="Candara"/>
                          <a:sym typeface="Candara"/>
                        </a:rPr>
                        <a:t>Podpora mobilizace tuků z končetin</a:t>
                      </a:r>
                      <a:endParaRPr/>
                    </a:p>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Podpora ukládání tuků na trupu a obličeji</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800100">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Adrenalin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Katabolismus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Štěpení triacylglycerolů v tukové tkáni</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1157275">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Estrogen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Anabolismus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Specifické ukládání tuku do ženských míst </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800100">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Testosteron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Anabolismus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Spojitost mezi nižší hladinou T a zvýšením zastoupením tělesného tuku </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801675">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Růstový hormon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V případě tuků katabolismus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Podpora mobilizace tuků jako zdroje energie a jejich oxidace</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4"/>
          <p:cNvSpPr txBox="1"/>
          <p:nvPr>
            <p:ph type="title"/>
          </p:nvPr>
        </p:nvSpPr>
        <p:spPr>
          <a:xfrm>
            <a:off x="838200" y="223837"/>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Odkud pochází tuky oxidované během zátěže?</a:t>
            </a:r>
            <a:endParaRPr/>
          </a:p>
        </p:txBody>
      </p:sp>
      <p:graphicFrame>
        <p:nvGraphicFramePr>
          <p:cNvPr id="299" name="Google Shape;299;p24"/>
          <p:cNvGraphicFramePr/>
          <p:nvPr/>
        </p:nvGraphicFramePr>
        <p:xfrm>
          <a:off x="1689100" y="1298575"/>
          <a:ext cx="3000000" cy="3000000"/>
        </p:xfrm>
        <a:graphic>
          <a:graphicData uri="http://schemas.openxmlformats.org/drawingml/2006/table">
            <a:tbl>
              <a:tblPr>
                <a:noFill/>
                <a:tableStyleId>{464D3573-24B3-441B-898A-BEBD62168DA3}</a:tableStyleId>
              </a:tblPr>
              <a:tblGrid>
                <a:gridCol w="8813800"/>
              </a:tblGrid>
              <a:tr h="517525">
                <a:tc>
                  <a:txBody>
                    <a:bodyPr/>
                    <a:lstStyle/>
                    <a:p>
                      <a:pPr indent="0" lvl="0" marL="0" marR="0" rtl="0" algn="ctr">
                        <a:lnSpc>
                          <a:spcPct val="100000"/>
                        </a:lnSpc>
                        <a:spcBef>
                          <a:spcPts val="0"/>
                        </a:spcBef>
                        <a:spcAft>
                          <a:spcPts val="0"/>
                        </a:spcAft>
                        <a:buClr>
                          <a:srgbClr val="FFFFFF"/>
                        </a:buClr>
                        <a:buSzPts val="2800"/>
                        <a:buFont typeface="Candara"/>
                        <a:buNone/>
                      </a:pPr>
                      <a:r>
                        <a:rPr b="1" i="0" lang="en-US" sz="2800" u="none" cap="none" strike="noStrike">
                          <a:solidFill>
                            <a:srgbClr val="FFFFFF"/>
                          </a:solidFill>
                          <a:latin typeface="Candara"/>
                          <a:ea typeface="Candara"/>
                          <a:cs typeface="Candara"/>
                          <a:sym typeface="Candara"/>
                        </a:rPr>
                        <a:t>Tuky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189025">
                <a:tc>
                  <a:txBody>
                    <a:bodyPr/>
                    <a:lstStyle/>
                    <a:p>
                      <a:pPr indent="0" lvl="0" marL="0" marR="0" rtl="0" algn="ctr">
                        <a:lnSpc>
                          <a:spcPct val="100000"/>
                        </a:lnSpc>
                        <a:spcBef>
                          <a:spcPts val="0"/>
                        </a:spcBef>
                        <a:spcAft>
                          <a:spcPts val="0"/>
                        </a:spcAft>
                        <a:buClr>
                          <a:srgbClr val="FF0000"/>
                        </a:buClr>
                        <a:buSzPts val="2400"/>
                        <a:buFont typeface="Candara"/>
                        <a:buNone/>
                      </a:pPr>
                      <a:r>
                        <a:rPr b="1" i="0" lang="en-US" sz="2400" u="none" cap="none" strike="noStrike">
                          <a:solidFill>
                            <a:srgbClr val="FF0000"/>
                          </a:solidFill>
                          <a:latin typeface="Candara"/>
                          <a:ea typeface="Candara"/>
                          <a:cs typeface="Candara"/>
                          <a:sym typeface="Candara"/>
                        </a:rPr>
                        <a:t>Mastné kyseliny uvolňované </a:t>
                      </a:r>
                      <a:br>
                        <a:rPr b="1" i="0" lang="en-US" sz="2400" u="none" cap="none" strike="noStrike">
                          <a:solidFill>
                            <a:srgbClr val="FF0000"/>
                          </a:solidFill>
                          <a:latin typeface="Candara"/>
                          <a:ea typeface="Candara"/>
                          <a:cs typeface="Candara"/>
                          <a:sym typeface="Candara"/>
                        </a:rPr>
                      </a:br>
                      <a:r>
                        <a:rPr b="1" i="0" lang="en-US" sz="2400" u="none" cap="none" strike="noStrike">
                          <a:solidFill>
                            <a:srgbClr val="FF0000"/>
                          </a:solidFill>
                          <a:latin typeface="Candara"/>
                          <a:ea typeface="Candara"/>
                          <a:cs typeface="Candara"/>
                          <a:sym typeface="Candara"/>
                        </a:rPr>
                        <a:t>z tukové tkáně během zátěže</a:t>
                      </a:r>
                      <a:endParaRPr/>
                    </a:p>
                    <a:p>
                      <a:pPr indent="0" lvl="0" marL="0" marR="0" rtl="0" algn="ctr">
                        <a:lnSpc>
                          <a:spcPct val="100000"/>
                        </a:lnSpc>
                        <a:spcBef>
                          <a:spcPts val="0"/>
                        </a:spcBef>
                        <a:spcAft>
                          <a:spcPts val="0"/>
                        </a:spcAft>
                        <a:buClr>
                          <a:srgbClr val="FF0000"/>
                        </a:buClr>
                        <a:buSzPts val="2400"/>
                        <a:buFont typeface="Candara"/>
                        <a:buNone/>
                      </a:pPr>
                      <a:r>
                        <a:rPr b="1" i="0" lang="en-US" sz="2400" u="none" cap="none" strike="noStrike">
                          <a:solidFill>
                            <a:srgbClr val="FF0000"/>
                          </a:solidFill>
                          <a:latin typeface="Candara"/>
                          <a:ea typeface="Candara"/>
                          <a:cs typeface="Candara"/>
                          <a:sym typeface="Candara"/>
                        </a:rPr>
                        <a:t>Nárůst jejich koncentrace 2–3x oproti klidovým hodnotám</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984250">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Intramuskulární zásoby tuku (IMTG)</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1333500">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Ketolátky při navozené ketóze</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3335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Tuky z lipoproteinů </a:t>
                      </a:r>
                      <a:br>
                        <a:rPr b="0" i="0" lang="en-US" sz="2400" u="none" cap="none" strike="noStrike">
                          <a:solidFill>
                            <a:srgbClr val="000000"/>
                          </a:solidFill>
                          <a:latin typeface="Candara"/>
                          <a:ea typeface="Candara"/>
                          <a:cs typeface="Candara"/>
                          <a:sym typeface="Candara"/>
                        </a:rPr>
                      </a:br>
                      <a:r>
                        <a:rPr b="0" i="0" lang="en-US" sz="2400" u="none" cap="none" strike="noStrike">
                          <a:solidFill>
                            <a:srgbClr val="000000"/>
                          </a:solidFill>
                          <a:latin typeface="Candara"/>
                          <a:ea typeface="Candara"/>
                          <a:cs typeface="Candara"/>
                          <a:sym typeface="Candara"/>
                        </a:rPr>
                        <a:t>(chylomikrony a VLDL lipoproteiny), </a:t>
                      </a:r>
                      <a:br>
                        <a:rPr b="0" i="0" lang="en-US" sz="2400" u="none" cap="none" strike="noStrike">
                          <a:solidFill>
                            <a:srgbClr val="000000"/>
                          </a:solidFill>
                          <a:latin typeface="Candara"/>
                          <a:ea typeface="Candara"/>
                          <a:cs typeface="Candara"/>
                          <a:sym typeface="Candara"/>
                        </a:rPr>
                      </a:br>
                      <a:r>
                        <a:rPr b="0" i="0" lang="en-US" sz="2400" u="none" cap="none" strike="noStrike">
                          <a:solidFill>
                            <a:srgbClr val="000000"/>
                          </a:solidFill>
                          <a:latin typeface="Candara"/>
                          <a:ea typeface="Candara"/>
                          <a:cs typeface="Candara"/>
                          <a:sym typeface="Candara"/>
                        </a:rPr>
                        <a:t>které jsou transportovány v krevním oběhu po požití stravy</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Klíčové enzymy a transportéry zapojené </a:t>
            </a: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v metabolismu tuků</a:t>
            </a:r>
            <a:endParaRPr/>
          </a:p>
        </p:txBody>
      </p:sp>
      <p:sp>
        <p:nvSpPr>
          <p:cNvPr id="305" name="Google Shape;305;p25"/>
          <p:cNvSpPr txBox="1"/>
          <p:nvPr>
            <p:ph idx="1" type="body"/>
          </p:nvPr>
        </p:nvSpPr>
        <p:spPr>
          <a:xfrm>
            <a:off x="0" y="1825625"/>
            <a:ext cx="11993562" cy="456247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FAT/CD36: transportní protein přes cytoplazmatickou membránu</a:t>
            </a:r>
            <a:endParaRPr/>
          </a:p>
          <a:p>
            <a:pPr indent="-228600" lvl="1" marL="685800" marR="0" rtl="0" algn="l">
              <a:lnSpc>
                <a:spcPct val="90000"/>
              </a:lnSpc>
              <a:spcBef>
                <a:spcPts val="500"/>
              </a:spcBef>
              <a:spcAft>
                <a:spcPts val="0"/>
              </a:spcAft>
              <a:buClr>
                <a:schemeClr val="dk1"/>
              </a:buClr>
              <a:buSzPts val="2400"/>
              <a:buFont typeface="Arial"/>
              <a:buChar char="•"/>
            </a:pPr>
            <a:r>
              <a:rPr b="1" i="0" lang="en-US" sz="2400" u="none" cap="none" strike="noStrike">
                <a:solidFill>
                  <a:schemeClr val="dk1"/>
                </a:solidFill>
                <a:latin typeface="Candara"/>
                <a:ea typeface="Candara"/>
                <a:cs typeface="Candara"/>
                <a:sym typeface="Candara"/>
              </a:rPr>
              <a:t>Stimulován svalovou kontrakcí</a:t>
            </a:r>
            <a:endParaRPr/>
          </a:p>
          <a:p>
            <a:pPr indent="-228600" lvl="1" marL="685800" marR="0" rtl="0" algn="l">
              <a:lnSpc>
                <a:spcPct val="90000"/>
              </a:lnSpc>
              <a:spcBef>
                <a:spcPts val="500"/>
              </a:spcBef>
              <a:spcAft>
                <a:spcPts val="0"/>
              </a:spcAft>
              <a:buClr>
                <a:schemeClr val="dk1"/>
              </a:buClr>
              <a:buSzPts val="2400"/>
              <a:buFont typeface="Arial"/>
              <a:buChar char="•"/>
            </a:pPr>
            <a:r>
              <a:rPr b="1" i="0" lang="en-US" sz="2400" u="none" cap="none" strike="noStrike">
                <a:solidFill>
                  <a:schemeClr val="dk1"/>
                </a:solidFill>
                <a:latin typeface="Candara"/>
                <a:ea typeface="Candara"/>
                <a:cs typeface="Candara"/>
                <a:sym typeface="Candara"/>
              </a:rPr>
              <a:t>Exprese zvýšená trénovaností</a:t>
            </a:r>
            <a:endParaRPr/>
          </a:p>
          <a:p>
            <a:pPr indent="-228600" lvl="1" marL="685800" marR="0" rtl="0" algn="l">
              <a:lnSpc>
                <a:spcPct val="90000"/>
              </a:lnSpc>
              <a:spcBef>
                <a:spcPts val="500"/>
              </a:spcBef>
              <a:spcAft>
                <a:spcPts val="0"/>
              </a:spcAft>
              <a:buClr>
                <a:schemeClr val="dk1"/>
              </a:buClr>
              <a:buSzPts val="2400"/>
              <a:buFont typeface="Arial"/>
              <a:buChar char="•"/>
            </a:pPr>
            <a:r>
              <a:rPr b="1" i="0" lang="en-US" sz="2400" u="none" cap="none" strike="noStrike">
                <a:solidFill>
                  <a:schemeClr val="dk1"/>
                </a:solidFill>
                <a:latin typeface="Candara"/>
                <a:ea typeface="Candara"/>
                <a:cs typeface="Candara"/>
                <a:sym typeface="Candara"/>
              </a:rPr>
              <a:t>Ženy zřejmě větší množství než muži (vliv estrogenu)</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CPT1, Karnitin-palmitoyltransferáza 1</a:t>
            </a:r>
            <a:endParaRPr/>
          </a:p>
          <a:p>
            <a:pPr indent="-228600" lvl="1" marL="685800" marR="0" rtl="0" algn="l">
              <a:lnSpc>
                <a:spcPct val="90000"/>
              </a:lnSpc>
              <a:spcBef>
                <a:spcPts val="500"/>
              </a:spcBef>
              <a:spcAft>
                <a:spcPts val="0"/>
              </a:spcAft>
              <a:buClr>
                <a:schemeClr val="dk1"/>
              </a:buClr>
              <a:buSzPts val="2400"/>
              <a:buFont typeface="Arial"/>
              <a:buChar char="•"/>
            </a:pPr>
            <a:r>
              <a:rPr b="1" i="0" lang="en-US" sz="2400" u="none" cap="none" strike="noStrike">
                <a:solidFill>
                  <a:schemeClr val="dk1"/>
                </a:solidFill>
                <a:latin typeface="Candara"/>
                <a:ea typeface="Candara"/>
                <a:cs typeface="Candara"/>
                <a:sym typeface="Candara"/>
              </a:rPr>
              <a:t>Přenos dlouhých mastných kyselin (víc jak 12 C) přes mezimembránový prostor mitochondrie do matrix </a:t>
            </a:r>
            <a:r>
              <a:rPr b="1" lang="en-US">
                <a:latin typeface="Candara"/>
                <a:ea typeface="Candara"/>
                <a:cs typeface="Candara"/>
                <a:sym typeface="Candara"/>
              </a:rPr>
              <a:t>→</a:t>
            </a:r>
            <a:r>
              <a:rPr b="1" i="0" lang="en-US" sz="2400" u="none" cap="none" strike="noStrike">
                <a:solidFill>
                  <a:schemeClr val="dk1"/>
                </a:solidFill>
                <a:latin typeface="Candara"/>
                <a:ea typeface="Candara"/>
                <a:cs typeface="Candara"/>
                <a:sym typeface="Candara"/>
              </a:rPr>
              <a:t> vznik acyl karnitinu</a:t>
            </a:r>
            <a:endParaRPr b="1" i="0" sz="2400" u="none" cap="none" strike="noStrike">
              <a:solidFill>
                <a:schemeClr val="dk1"/>
              </a:solidFill>
              <a:latin typeface="Candara"/>
              <a:ea typeface="Candara"/>
              <a:cs typeface="Candara"/>
              <a:sym typeface="Candara"/>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CPT2, Karnitin-palmitoyltransferáza 2</a:t>
            </a:r>
            <a:endParaRPr/>
          </a:p>
          <a:p>
            <a:pPr indent="-228600" lvl="1" marL="685800" marR="0" rtl="0" algn="l">
              <a:lnSpc>
                <a:spcPct val="90000"/>
              </a:lnSpc>
              <a:spcBef>
                <a:spcPts val="500"/>
              </a:spcBef>
              <a:spcAft>
                <a:spcPts val="0"/>
              </a:spcAft>
              <a:buClr>
                <a:schemeClr val="dk1"/>
              </a:buClr>
              <a:buSzPts val="2400"/>
              <a:buFont typeface="Arial"/>
              <a:buChar char="•"/>
            </a:pPr>
            <a:r>
              <a:rPr b="1" i="0" lang="en-US" sz="2400" u="none" cap="none" strike="noStrike">
                <a:solidFill>
                  <a:schemeClr val="dk1"/>
                </a:solidFill>
                <a:latin typeface="Candara"/>
                <a:ea typeface="Candara"/>
                <a:cs typeface="Candara"/>
                <a:sym typeface="Candara"/>
              </a:rPr>
              <a:t>Katalyzuje uvolnění acylu z acyl karnitinu v mitochondriální matrix</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CACT, Karnitinacylkarnitintranslokáza</a:t>
            </a:r>
            <a:endParaRPr/>
          </a:p>
          <a:p>
            <a:pPr indent="-228600" lvl="1" marL="685800" marR="0" rtl="0" algn="l">
              <a:lnSpc>
                <a:spcPct val="90000"/>
              </a:lnSpc>
              <a:spcBef>
                <a:spcPts val="500"/>
              </a:spcBef>
              <a:spcAft>
                <a:spcPts val="0"/>
              </a:spcAft>
              <a:buClr>
                <a:schemeClr val="dk1"/>
              </a:buClr>
              <a:buSzPts val="2000"/>
              <a:buFont typeface="Arial"/>
              <a:buChar char="•"/>
            </a:pPr>
            <a:r>
              <a:rPr b="1" i="0" lang="en-US" sz="2000" u="none" cap="none" strike="noStrike">
                <a:solidFill>
                  <a:schemeClr val="dk1"/>
                </a:solidFill>
                <a:latin typeface="Candara"/>
                <a:ea typeface="Candara"/>
                <a:cs typeface="Candara"/>
                <a:sym typeface="Candara"/>
              </a:rPr>
              <a:t>Přesunuje acyl karnitin přes mezimembránový prostor</a:t>
            </a:r>
            <a:endParaRPr/>
          </a:p>
          <a:p>
            <a:pPr indent="-101600" lvl="1" marL="685800" marR="0" rtl="0" algn="l">
              <a:lnSpc>
                <a:spcPct val="90000"/>
              </a:lnSpc>
              <a:spcBef>
                <a:spcPts val="500"/>
              </a:spcBef>
              <a:spcAft>
                <a:spcPts val="0"/>
              </a:spcAft>
              <a:buClr>
                <a:schemeClr val="dk1"/>
              </a:buClr>
              <a:buSzPts val="2000"/>
              <a:buFont typeface="Arial"/>
              <a:buNone/>
            </a:pPr>
            <a:r>
              <a:t/>
            </a:r>
            <a:endParaRPr b="1" i="0" sz="2000" u="none" cap="none" strike="noStrike">
              <a:solidFill>
                <a:srgbClr val="FF0000"/>
              </a:solidFill>
              <a:latin typeface="Candara"/>
              <a:ea typeface="Candara"/>
              <a:cs typeface="Candara"/>
              <a:sym typeface="Candara"/>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Candara"/>
              <a:ea typeface="Candara"/>
              <a:cs typeface="Candara"/>
              <a:sym typeface="Candara"/>
            </a:endParaRPr>
          </a:p>
          <a:p>
            <a:pPr indent="-76200" lvl="1" marL="685800" marR="0" rtl="0" algn="l">
              <a:lnSpc>
                <a:spcPct val="90000"/>
              </a:lnSpc>
              <a:spcBef>
                <a:spcPts val="500"/>
              </a:spcBef>
              <a:spcAft>
                <a:spcPts val="0"/>
              </a:spcAft>
              <a:buClr>
                <a:schemeClr val="dk1"/>
              </a:buClr>
              <a:buSzPts val="2400"/>
              <a:buFont typeface="Arial"/>
              <a:buNone/>
            </a:pPr>
            <a:r>
              <a:t/>
            </a:r>
            <a:endParaRPr b="1" i="0" sz="2400" u="none" cap="none" strike="noStrik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cap="none" strike="noStrike">
              <a:solidFill>
                <a:srgbClr val="FF0000"/>
              </a:solidFill>
              <a:latin typeface="Candara"/>
              <a:ea typeface="Candara"/>
              <a:cs typeface="Candara"/>
              <a:sym typeface="Candar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6"/>
          <p:cNvSpPr txBox="1"/>
          <p:nvPr/>
        </p:nvSpPr>
        <p:spPr>
          <a:xfrm>
            <a:off x="838200" y="365125"/>
            <a:ext cx="10514012"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311" name="Google Shape;311;p26"/>
          <p:cNvPicPr preferRelativeResize="0"/>
          <p:nvPr/>
        </p:nvPicPr>
        <p:blipFill rotWithShape="1">
          <a:blip r:embed="rId3">
            <a:alphaModFix/>
          </a:blip>
          <a:srcRect b="0" l="0" r="0" t="0"/>
          <a:stretch/>
        </p:blipFill>
        <p:spPr>
          <a:xfrm>
            <a:off x="0" y="215900"/>
            <a:ext cx="6761162" cy="3617912"/>
          </a:xfrm>
          <a:prstGeom prst="rect">
            <a:avLst/>
          </a:prstGeom>
          <a:noFill/>
          <a:ln>
            <a:noFill/>
          </a:ln>
        </p:spPr>
      </p:pic>
      <p:pic>
        <p:nvPicPr>
          <p:cNvPr id="312" name="Google Shape;312;p26"/>
          <p:cNvPicPr preferRelativeResize="0"/>
          <p:nvPr/>
        </p:nvPicPr>
        <p:blipFill rotWithShape="1">
          <a:blip r:embed="rId4">
            <a:alphaModFix/>
          </a:blip>
          <a:srcRect b="0" l="0" r="0" t="0"/>
          <a:stretch/>
        </p:blipFill>
        <p:spPr>
          <a:xfrm>
            <a:off x="0" y="3833812"/>
            <a:ext cx="6761162" cy="3024187"/>
          </a:xfrm>
          <a:prstGeom prst="rect">
            <a:avLst/>
          </a:prstGeom>
          <a:noFill/>
          <a:ln>
            <a:noFill/>
          </a:ln>
        </p:spPr>
      </p:pic>
      <p:pic>
        <p:nvPicPr>
          <p:cNvPr id="313" name="Google Shape;313;p26"/>
          <p:cNvPicPr preferRelativeResize="0"/>
          <p:nvPr/>
        </p:nvPicPr>
        <p:blipFill rotWithShape="1">
          <a:blip r:embed="rId5">
            <a:alphaModFix/>
          </a:blip>
          <a:srcRect b="0" l="0" r="0" t="0"/>
          <a:stretch/>
        </p:blipFill>
        <p:spPr>
          <a:xfrm>
            <a:off x="6948487" y="215900"/>
            <a:ext cx="5243512" cy="3617912"/>
          </a:xfrm>
          <a:prstGeom prst="rect">
            <a:avLst/>
          </a:prstGeom>
          <a:noFill/>
          <a:ln>
            <a:noFill/>
          </a:ln>
        </p:spPr>
      </p:pic>
      <p:sp>
        <p:nvSpPr>
          <p:cNvPr id="314" name="Google Shape;314;p26"/>
          <p:cNvSpPr txBox="1"/>
          <p:nvPr/>
        </p:nvSpPr>
        <p:spPr>
          <a:xfrm>
            <a:off x="6948475" y="4015375"/>
            <a:ext cx="51180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Candara"/>
                <a:ea typeface="Candara"/>
                <a:cs typeface="Candara"/>
                <a:sym typeface="Candara"/>
              </a:rPr>
              <a:t>Při zátěži se zvyšují koncentrace adrenalinu více než 20x nad klidové hodnoty</a:t>
            </a:r>
            <a:endParaRPr b="1" sz="2400">
              <a:latin typeface="Candara"/>
              <a:ea typeface="Candara"/>
              <a:cs typeface="Candara"/>
              <a:sym typeface="Candara"/>
            </a:endParaRPr>
          </a:p>
          <a:p>
            <a:pPr indent="0" lvl="0" marL="0" rtl="0" algn="l">
              <a:spcBef>
                <a:spcPts val="0"/>
              </a:spcBef>
              <a:spcAft>
                <a:spcPts val="0"/>
              </a:spcAft>
              <a:buNone/>
            </a:pPr>
            <a:r>
              <a:t/>
            </a:r>
            <a:endParaRPr b="1" sz="2400">
              <a:latin typeface="Candara"/>
              <a:ea typeface="Candara"/>
              <a:cs typeface="Candara"/>
              <a:sym typeface="Candara"/>
            </a:endParaRPr>
          </a:p>
          <a:p>
            <a:pPr indent="0" lvl="0" marL="0" rtl="0" algn="l">
              <a:spcBef>
                <a:spcPts val="0"/>
              </a:spcBef>
              <a:spcAft>
                <a:spcPts val="0"/>
              </a:spcAft>
              <a:buNone/>
            </a:pPr>
            <a:r>
              <a:rPr b="1" lang="en-US" sz="2400">
                <a:latin typeface="Candara"/>
                <a:ea typeface="Candara"/>
                <a:cs typeface="Candara"/>
                <a:sym typeface="Candara"/>
              </a:rPr>
              <a:t>Při zátěži na </a:t>
            </a:r>
            <a:r>
              <a:rPr b="1" lang="en-US" sz="2400">
                <a:solidFill>
                  <a:srgbClr val="212121"/>
                </a:solidFill>
                <a:highlight>
                  <a:srgbClr val="FFFFFF"/>
                </a:highlight>
                <a:latin typeface="Candara"/>
                <a:ea typeface="Candara"/>
                <a:cs typeface="Candara"/>
                <a:sym typeface="Candara"/>
              </a:rPr>
              <a:t>60% VO2max se množství mastných kyselin v krvi zvyšuje až 3x ve srovnání s klidovým stavem</a:t>
            </a:r>
            <a:endParaRPr b="1" sz="2400">
              <a:latin typeface="Candara"/>
              <a:ea typeface="Candara"/>
              <a:cs typeface="Candara"/>
              <a:sym typeface="Candar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7"/>
          <p:cNvSpPr txBox="1"/>
          <p:nvPr>
            <p:ph type="title"/>
          </p:nvPr>
        </p:nvSpPr>
        <p:spPr>
          <a:xfrm>
            <a:off x="0" y="0"/>
            <a:ext cx="11807825"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Přechod mastných kyselin z krve do tkáňového moku a dále do buněk: Lipoproteinová lipáza (LPL)</a:t>
            </a:r>
            <a:endParaRPr/>
          </a:p>
        </p:txBody>
      </p:sp>
      <p:pic>
        <p:nvPicPr>
          <p:cNvPr id="320" name="Google Shape;320;p27"/>
          <p:cNvPicPr preferRelativeResize="0"/>
          <p:nvPr>
            <p:ph idx="1" type="body"/>
          </p:nvPr>
        </p:nvPicPr>
        <p:blipFill rotWithShape="1">
          <a:blip r:embed="rId3">
            <a:alphaModFix/>
          </a:blip>
          <a:srcRect b="0" l="0" r="0" t="0"/>
          <a:stretch/>
        </p:blipFill>
        <p:spPr>
          <a:xfrm>
            <a:off x="0" y="2047875"/>
            <a:ext cx="4959350" cy="4810125"/>
          </a:xfrm>
          <a:prstGeom prst="rect">
            <a:avLst/>
          </a:prstGeom>
          <a:noFill/>
          <a:ln>
            <a:noFill/>
          </a:ln>
        </p:spPr>
      </p:pic>
      <p:pic>
        <p:nvPicPr>
          <p:cNvPr id="321" name="Google Shape;321;p27"/>
          <p:cNvPicPr preferRelativeResize="0"/>
          <p:nvPr/>
        </p:nvPicPr>
        <p:blipFill rotWithShape="1">
          <a:blip r:embed="rId4">
            <a:alphaModFix/>
          </a:blip>
          <a:srcRect b="0" l="0" r="0" t="0"/>
          <a:stretch/>
        </p:blipFill>
        <p:spPr>
          <a:xfrm>
            <a:off x="4959350" y="1325562"/>
            <a:ext cx="7232650" cy="3275012"/>
          </a:xfrm>
          <a:prstGeom prst="rect">
            <a:avLst/>
          </a:prstGeom>
          <a:noFill/>
          <a:ln>
            <a:noFill/>
          </a:ln>
        </p:spPr>
      </p:pic>
      <p:sp>
        <p:nvSpPr>
          <p:cNvPr id="322" name="Google Shape;322;p27"/>
          <p:cNvSpPr txBox="1"/>
          <p:nvPr/>
        </p:nvSpPr>
        <p:spPr>
          <a:xfrm>
            <a:off x="7018337" y="3222625"/>
            <a:ext cx="3279775" cy="1377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23" name="Google Shape;323;p27"/>
          <p:cNvSpPr txBox="1"/>
          <p:nvPr/>
        </p:nvSpPr>
        <p:spPr>
          <a:xfrm>
            <a:off x="6594475" y="4103687"/>
            <a:ext cx="423862" cy="285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24" name="Google Shape;324;p27"/>
          <p:cNvSpPr txBox="1"/>
          <p:nvPr/>
        </p:nvSpPr>
        <p:spPr>
          <a:xfrm>
            <a:off x="5543550" y="1793875"/>
            <a:ext cx="1050925" cy="663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25" name="Google Shape;325;p27"/>
          <p:cNvSpPr txBox="1"/>
          <p:nvPr/>
        </p:nvSpPr>
        <p:spPr>
          <a:xfrm>
            <a:off x="10836275" y="1889125"/>
            <a:ext cx="1244600" cy="6635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26" name="Google Shape;326;p27"/>
          <p:cNvSpPr txBox="1"/>
          <p:nvPr/>
        </p:nvSpPr>
        <p:spPr>
          <a:xfrm>
            <a:off x="5883275" y="3344862"/>
            <a:ext cx="277495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Tkáňový mok</a:t>
            </a:r>
            <a:endParaRPr/>
          </a:p>
        </p:txBody>
      </p:sp>
      <p:sp>
        <p:nvSpPr>
          <p:cNvPr id="327" name="Google Shape;327;p27"/>
          <p:cNvSpPr txBox="1"/>
          <p:nvPr/>
        </p:nvSpPr>
        <p:spPr>
          <a:xfrm>
            <a:off x="-15875" y="1782762"/>
            <a:ext cx="3695700"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Kapilára – drobná céva zásobující tkáně živinami</a:t>
            </a:r>
            <a:endParaRPr/>
          </a:p>
        </p:txBody>
      </p:sp>
      <p:sp>
        <p:nvSpPr>
          <p:cNvPr id="328" name="Google Shape;328;p27"/>
          <p:cNvSpPr txBox="1"/>
          <p:nvPr/>
        </p:nvSpPr>
        <p:spPr>
          <a:xfrm>
            <a:off x="6924675" y="1123950"/>
            <a:ext cx="3697287"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Kapilára – drobná céva zásobující tkáně živinami</a:t>
            </a:r>
            <a:endParaRPr/>
          </a:p>
        </p:txBody>
      </p:sp>
      <p:sp>
        <p:nvSpPr>
          <p:cNvPr id="329" name="Google Shape;329;p27"/>
          <p:cNvSpPr txBox="1"/>
          <p:nvPr/>
        </p:nvSpPr>
        <p:spPr>
          <a:xfrm>
            <a:off x="4976812" y="4468812"/>
            <a:ext cx="7215187"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Lipoproteinová lipáza – enzym, který „nasává“ triacylglyceroly z chylomikronů putujících krví. Štěpí je na mastné kyseliny, které poté mohou přejít tkáňovým mokem dále do buněk, kde jsou buď spáleny za vzniku energie, nebo uloženy jako zásobní tuk.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29ca393403_0_22"/>
          <p:cNvSpPr txBox="1"/>
          <p:nvPr>
            <p:ph type="title"/>
          </p:nvPr>
        </p:nvSpPr>
        <p:spPr>
          <a:xfrm>
            <a:off x="-106362" y="-376237"/>
            <a:ext cx="124047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4000"/>
              <a:buFont typeface="Candara"/>
              <a:buNone/>
            </a:pPr>
            <a:r>
              <a:rPr b="0" i="0" lang="en-US" sz="4000" u="none">
                <a:solidFill>
                  <a:srgbClr val="000000"/>
                </a:solidFill>
                <a:latin typeface="Candara"/>
                <a:ea typeface="Candara"/>
                <a:cs typeface="Candara"/>
                <a:sym typeface="Candara"/>
              </a:rPr>
              <a:t>Beta-oxidace mastných kyselin – získávání energie z tuků</a:t>
            </a:r>
            <a:endParaRPr/>
          </a:p>
        </p:txBody>
      </p:sp>
      <p:sp>
        <p:nvSpPr>
          <p:cNvPr id="335" name="Google Shape;335;g229ca393403_0_22"/>
          <p:cNvSpPr/>
          <p:nvPr/>
        </p:nvSpPr>
        <p:spPr>
          <a:xfrm>
            <a:off x="1789112" y="649287"/>
            <a:ext cx="7540500" cy="620880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36" name="Google Shape;336;g229ca393403_0_22"/>
          <p:cNvSpPr/>
          <p:nvPr/>
        </p:nvSpPr>
        <p:spPr>
          <a:xfrm>
            <a:off x="4624387" y="2106612"/>
            <a:ext cx="3983100" cy="3446400"/>
          </a:xfrm>
          <a:prstGeom prst="ellipse">
            <a:avLst/>
          </a:prstGeom>
          <a:noFill/>
          <a:ln cap="flat" cmpd="sng" w="381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37" name="Google Shape;337;g229ca393403_0_22"/>
          <p:cNvSpPr/>
          <p:nvPr/>
        </p:nvSpPr>
        <p:spPr>
          <a:xfrm>
            <a:off x="5300662" y="2668587"/>
            <a:ext cx="2630400" cy="2322600"/>
          </a:xfrm>
          <a:prstGeom prst="ellipse">
            <a:avLst/>
          </a:prstGeom>
          <a:noFill/>
          <a:ln cap="flat" cmpd="sng" w="381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38" name="Google Shape;338;g229ca393403_0_22"/>
          <p:cNvSpPr txBox="1"/>
          <p:nvPr/>
        </p:nvSpPr>
        <p:spPr>
          <a:xfrm>
            <a:off x="7761287" y="792162"/>
            <a:ext cx="3843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Candara"/>
              <a:buNone/>
            </a:pPr>
            <a:r>
              <a:rPr b="1" i="0" lang="en-US" sz="2400" u="none">
                <a:solidFill>
                  <a:srgbClr val="FF0000"/>
                </a:solidFill>
                <a:latin typeface="Candara"/>
                <a:ea typeface="Candara"/>
                <a:cs typeface="Candara"/>
                <a:sym typeface="Candara"/>
              </a:rPr>
              <a:t>Svalová buňka</a:t>
            </a:r>
            <a:endParaRPr/>
          </a:p>
        </p:txBody>
      </p:sp>
      <p:sp>
        <p:nvSpPr>
          <p:cNvPr id="339" name="Google Shape;339;g229ca393403_0_22"/>
          <p:cNvSpPr txBox="1"/>
          <p:nvPr/>
        </p:nvSpPr>
        <p:spPr>
          <a:xfrm>
            <a:off x="5016500" y="1644650"/>
            <a:ext cx="3843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2400"/>
              <a:buFont typeface="Candara"/>
              <a:buNone/>
            </a:pPr>
            <a:r>
              <a:rPr b="1" i="0" lang="en-US" sz="2400" u="none">
                <a:solidFill>
                  <a:srgbClr val="0070C0"/>
                </a:solidFill>
                <a:latin typeface="Candara"/>
                <a:ea typeface="Candara"/>
                <a:cs typeface="Candara"/>
                <a:sym typeface="Candara"/>
              </a:rPr>
              <a:t>Mitochondrie</a:t>
            </a:r>
            <a:endParaRPr/>
          </a:p>
        </p:txBody>
      </p:sp>
      <p:sp>
        <p:nvSpPr>
          <p:cNvPr id="340" name="Google Shape;340;g229ca393403_0_22"/>
          <p:cNvSpPr txBox="1"/>
          <p:nvPr/>
        </p:nvSpPr>
        <p:spPr>
          <a:xfrm>
            <a:off x="79375" y="1257300"/>
            <a:ext cx="23274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Mastná kyselina (MK)</a:t>
            </a:r>
            <a:br>
              <a:rPr b="1" i="0" lang="en-US" sz="1800" u="none">
                <a:solidFill>
                  <a:schemeClr val="dk1"/>
                </a:solidFill>
                <a:latin typeface="Calibri"/>
                <a:ea typeface="Calibri"/>
                <a:cs typeface="Calibri"/>
                <a:sym typeface="Calibri"/>
              </a:rPr>
            </a:br>
            <a:r>
              <a:rPr b="1" i="0" lang="en-US" sz="1200" u="none">
                <a:solidFill>
                  <a:schemeClr val="dk1"/>
                </a:solidFill>
                <a:latin typeface="Calibri"/>
                <a:ea typeface="Calibri"/>
                <a:cs typeface="Calibri"/>
                <a:sym typeface="Calibri"/>
              </a:rPr>
              <a:t>(vázaná na albumin)</a:t>
            </a:r>
            <a:endParaRPr/>
          </a:p>
        </p:txBody>
      </p:sp>
      <p:cxnSp>
        <p:nvCxnSpPr>
          <p:cNvPr id="341" name="Google Shape;341;g229ca393403_0_22"/>
          <p:cNvCxnSpPr/>
          <p:nvPr/>
        </p:nvCxnSpPr>
        <p:spPr>
          <a:xfrm flipH="1" rot="10800000">
            <a:off x="1033462" y="1749550"/>
            <a:ext cx="212700" cy="225300"/>
          </a:xfrm>
          <a:prstGeom prst="straightConnector1">
            <a:avLst/>
          </a:prstGeom>
          <a:noFill/>
          <a:ln cap="flat" cmpd="sng" w="9525">
            <a:solidFill>
              <a:schemeClr val="accent1"/>
            </a:solidFill>
            <a:prstDash val="solid"/>
            <a:miter lim="800000"/>
            <a:headEnd len="med" w="med" type="none"/>
            <a:tailEnd len="med" w="med" type="none"/>
          </a:ln>
        </p:spPr>
      </p:cxnSp>
      <p:cxnSp>
        <p:nvCxnSpPr>
          <p:cNvPr id="342" name="Google Shape;342;g229ca393403_0_22"/>
          <p:cNvCxnSpPr/>
          <p:nvPr/>
        </p:nvCxnSpPr>
        <p:spPr>
          <a:xfrm>
            <a:off x="1260475" y="1741487"/>
            <a:ext cx="176100" cy="231900"/>
          </a:xfrm>
          <a:prstGeom prst="straightConnector1">
            <a:avLst/>
          </a:prstGeom>
          <a:noFill/>
          <a:ln cap="flat" cmpd="sng" w="9525">
            <a:solidFill>
              <a:schemeClr val="accent1"/>
            </a:solidFill>
            <a:prstDash val="solid"/>
            <a:miter lim="800000"/>
            <a:headEnd len="med" w="med" type="none"/>
            <a:tailEnd len="med" w="med" type="none"/>
          </a:ln>
        </p:spPr>
      </p:cxnSp>
      <p:cxnSp>
        <p:nvCxnSpPr>
          <p:cNvPr id="343" name="Google Shape;343;g229ca393403_0_22"/>
          <p:cNvCxnSpPr/>
          <p:nvPr/>
        </p:nvCxnSpPr>
        <p:spPr>
          <a:xfrm flipH="1" rot="10800000">
            <a:off x="1423987" y="1749550"/>
            <a:ext cx="212700" cy="225300"/>
          </a:xfrm>
          <a:prstGeom prst="straightConnector1">
            <a:avLst/>
          </a:prstGeom>
          <a:noFill/>
          <a:ln cap="flat" cmpd="sng" w="9525">
            <a:solidFill>
              <a:schemeClr val="accent1"/>
            </a:solidFill>
            <a:prstDash val="solid"/>
            <a:miter lim="800000"/>
            <a:headEnd len="med" w="med" type="none"/>
            <a:tailEnd len="med" w="med" type="none"/>
          </a:ln>
        </p:spPr>
      </p:cxnSp>
      <p:cxnSp>
        <p:nvCxnSpPr>
          <p:cNvPr id="344" name="Google Shape;344;g229ca393403_0_22"/>
          <p:cNvCxnSpPr/>
          <p:nvPr/>
        </p:nvCxnSpPr>
        <p:spPr>
          <a:xfrm>
            <a:off x="1636712" y="1741487"/>
            <a:ext cx="176100" cy="231900"/>
          </a:xfrm>
          <a:prstGeom prst="straightConnector1">
            <a:avLst/>
          </a:prstGeom>
          <a:noFill/>
          <a:ln cap="flat" cmpd="sng" w="9525">
            <a:solidFill>
              <a:schemeClr val="accent1"/>
            </a:solidFill>
            <a:prstDash val="solid"/>
            <a:miter lim="800000"/>
            <a:headEnd len="med" w="med" type="none"/>
            <a:tailEnd len="med" w="med" type="none"/>
          </a:ln>
        </p:spPr>
      </p:cxnSp>
      <p:cxnSp>
        <p:nvCxnSpPr>
          <p:cNvPr id="345" name="Google Shape;345;g229ca393403_0_22"/>
          <p:cNvCxnSpPr/>
          <p:nvPr/>
        </p:nvCxnSpPr>
        <p:spPr>
          <a:xfrm flipH="1" rot="10800000">
            <a:off x="1798637" y="1744787"/>
            <a:ext cx="212700" cy="225300"/>
          </a:xfrm>
          <a:prstGeom prst="straightConnector1">
            <a:avLst/>
          </a:prstGeom>
          <a:noFill/>
          <a:ln cap="flat" cmpd="sng" w="9525">
            <a:solidFill>
              <a:schemeClr val="accent1"/>
            </a:solidFill>
            <a:prstDash val="solid"/>
            <a:miter lim="800000"/>
            <a:headEnd len="med" w="med" type="none"/>
            <a:tailEnd len="med" w="med" type="none"/>
          </a:ln>
        </p:spPr>
      </p:cxnSp>
      <p:cxnSp>
        <p:nvCxnSpPr>
          <p:cNvPr id="346" name="Google Shape;346;g229ca393403_0_22"/>
          <p:cNvCxnSpPr/>
          <p:nvPr/>
        </p:nvCxnSpPr>
        <p:spPr>
          <a:xfrm>
            <a:off x="881062" y="1739900"/>
            <a:ext cx="176100" cy="230100"/>
          </a:xfrm>
          <a:prstGeom prst="straightConnector1">
            <a:avLst/>
          </a:prstGeom>
          <a:noFill/>
          <a:ln cap="flat" cmpd="sng" w="9525">
            <a:solidFill>
              <a:schemeClr val="accent1"/>
            </a:solidFill>
            <a:prstDash val="solid"/>
            <a:miter lim="800000"/>
            <a:headEnd len="med" w="med" type="none"/>
            <a:tailEnd len="med" w="med" type="none"/>
          </a:ln>
        </p:spPr>
      </p:cxnSp>
      <p:cxnSp>
        <p:nvCxnSpPr>
          <p:cNvPr id="347" name="Google Shape;347;g229ca393403_0_22"/>
          <p:cNvCxnSpPr/>
          <p:nvPr/>
        </p:nvCxnSpPr>
        <p:spPr>
          <a:xfrm>
            <a:off x="2016125" y="1760537"/>
            <a:ext cx="176100" cy="231900"/>
          </a:xfrm>
          <a:prstGeom prst="straightConnector1">
            <a:avLst/>
          </a:prstGeom>
          <a:noFill/>
          <a:ln cap="flat" cmpd="sng" w="9525">
            <a:solidFill>
              <a:schemeClr val="accent1"/>
            </a:solidFill>
            <a:prstDash val="solid"/>
            <a:miter lim="800000"/>
            <a:headEnd len="med" w="med" type="none"/>
            <a:tailEnd len="med" w="med" type="none"/>
          </a:ln>
        </p:spPr>
      </p:cxnSp>
      <p:cxnSp>
        <p:nvCxnSpPr>
          <p:cNvPr id="348" name="Google Shape;348;g229ca393403_0_22"/>
          <p:cNvCxnSpPr/>
          <p:nvPr/>
        </p:nvCxnSpPr>
        <p:spPr>
          <a:xfrm flipH="1" rot="10800000">
            <a:off x="684212" y="1727325"/>
            <a:ext cx="212700" cy="225300"/>
          </a:xfrm>
          <a:prstGeom prst="straightConnector1">
            <a:avLst/>
          </a:prstGeom>
          <a:noFill/>
          <a:ln cap="flat" cmpd="sng" w="9525">
            <a:solidFill>
              <a:schemeClr val="accent1"/>
            </a:solidFill>
            <a:prstDash val="solid"/>
            <a:miter lim="800000"/>
            <a:headEnd len="med" w="med" type="none"/>
            <a:tailEnd len="med" w="med" type="none"/>
          </a:ln>
        </p:spPr>
      </p:cxnSp>
      <p:sp>
        <p:nvSpPr>
          <p:cNvPr id="349" name="Google Shape;349;g229ca393403_0_22"/>
          <p:cNvSpPr/>
          <p:nvPr/>
        </p:nvSpPr>
        <p:spPr>
          <a:xfrm rot="-2819428">
            <a:off x="3823558" y="1032742"/>
            <a:ext cx="323697" cy="2262280"/>
          </a:xfrm>
          <a:prstGeom prst="downArrow">
            <a:avLst>
              <a:gd fmla="val 20054" name="adj1"/>
              <a:gd fmla="val 5000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50" name="Google Shape;350;g229ca393403_0_22"/>
          <p:cNvSpPr/>
          <p:nvPr/>
        </p:nvSpPr>
        <p:spPr>
          <a:xfrm>
            <a:off x="5716587" y="4029075"/>
            <a:ext cx="900000" cy="831900"/>
          </a:xfrm>
          <a:prstGeom prst="ellipse">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51" name="Google Shape;351;g229ca393403_0_22"/>
          <p:cNvSpPr txBox="1"/>
          <p:nvPr/>
        </p:nvSpPr>
        <p:spPr>
          <a:xfrm>
            <a:off x="6578600" y="4160837"/>
            <a:ext cx="852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ATP</a:t>
            </a:r>
            <a:endParaRPr/>
          </a:p>
        </p:txBody>
      </p:sp>
      <p:sp>
        <p:nvSpPr>
          <p:cNvPr id="352" name="Google Shape;352;g229ca393403_0_22"/>
          <p:cNvSpPr txBox="1"/>
          <p:nvPr/>
        </p:nvSpPr>
        <p:spPr>
          <a:xfrm>
            <a:off x="6613525" y="4413250"/>
            <a:ext cx="852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ATP</a:t>
            </a:r>
            <a:endParaRPr/>
          </a:p>
        </p:txBody>
      </p:sp>
      <p:sp>
        <p:nvSpPr>
          <p:cNvPr id="353" name="Google Shape;353;g229ca393403_0_22"/>
          <p:cNvSpPr txBox="1"/>
          <p:nvPr/>
        </p:nvSpPr>
        <p:spPr>
          <a:xfrm>
            <a:off x="6392862" y="4640262"/>
            <a:ext cx="852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ATP</a:t>
            </a:r>
            <a:endParaRPr/>
          </a:p>
        </p:txBody>
      </p:sp>
      <p:sp>
        <p:nvSpPr>
          <p:cNvPr id="354" name="Google Shape;354;g229ca393403_0_22"/>
          <p:cNvSpPr txBox="1"/>
          <p:nvPr/>
        </p:nvSpPr>
        <p:spPr>
          <a:xfrm>
            <a:off x="6016625" y="4224337"/>
            <a:ext cx="295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Calibri"/>
              <a:buNone/>
            </a:pPr>
            <a:r>
              <a:rPr b="1" i="0" lang="en-US" sz="2000" u="none">
                <a:solidFill>
                  <a:schemeClr val="lt1"/>
                </a:solidFill>
                <a:latin typeface="Calibri"/>
                <a:ea typeface="Calibri"/>
                <a:cs typeface="Calibri"/>
                <a:sym typeface="Calibri"/>
              </a:rPr>
              <a:t>1</a:t>
            </a:r>
            <a:endParaRPr/>
          </a:p>
        </p:txBody>
      </p:sp>
      <p:sp>
        <p:nvSpPr>
          <p:cNvPr id="355" name="Google Shape;355;g229ca393403_0_22"/>
          <p:cNvSpPr/>
          <p:nvPr/>
        </p:nvSpPr>
        <p:spPr>
          <a:xfrm>
            <a:off x="6437312" y="3054350"/>
            <a:ext cx="595200" cy="555600"/>
          </a:xfrm>
          <a:prstGeom prst="ellipse">
            <a:avLst/>
          </a:prstGeom>
          <a:solidFill>
            <a:srgbClr val="FF0000"/>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56" name="Google Shape;356;g229ca393403_0_22"/>
          <p:cNvSpPr/>
          <p:nvPr/>
        </p:nvSpPr>
        <p:spPr>
          <a:xfrm rot="2280316">
            <a:off x="6014985" y="3387777"/>
            <a:ext cx="324004" cy="670030"/>
          </a:xfrm>
          <a:prstGeom prst="downArrow">
            <a:avLst>
              <a:gd fmla="val 16379" name="adj1"/>
              <a:gd fmla="val 5000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57" name="Google Shape;357;g229ca393403_0_22"/>
          <p:cNvSpPr txBox="1"/>
          <p:nvPr/>
        </p:nvSpPr>
        <p:spPr>
          <a:xfrm>
            <a:off x="3870325" y="1671637"/>
            <a:ext cx="1350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FABP+MK</a:t>
            </a:r>
            <a:endParaRPr/>
          </a:p>
        </p:txBody>
      </p:sp>
      <p:sp>
        <p:nvSpPr>
          <p:cNvPr id="358" name="Google Shape;358;g229ca393403_0_22"/>
          <p:cNvSpPr txBox="1"/>
          <p:nvPr/>
        </p:nvSpPr>
        <p:spPr>
          <a:xfrm>
            <a:off x="6591300" y="3105150"/>
            <a:ext cx="293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Calibri"/>
              <a:buNone/>
            </a:pPr>
            <a:r>
              <a:rPr b="1" i="0" lang="en-US" sz="2000" u="none">
                <a:solidFill>
                  <a:schemeClr val="lt1"/>
                </a:solidFill>
                <a:latin typeface="Calibri"/>
                <a:ea typeface="Calibri"/>
                <a:cs typeface="Calibri"/>
                <a:sym typeface="Calibri"/>
              </a:rPr>
              <a:t>2</a:t>
            </a:r>
            <a:endParaRPr/>
          </a:p>
        </p:txBody>
      </p:sp>
      <p:sp>
        <p:nvSpPr>
          <p:cNvPr id="359" name="Google Shape;359;g229ca393403_0_22"/>
          <p:cNvSpPr txBox="1"/>
          <p:nvPr/>
        </p:nvSpPr>
        <p:spPr>
          <a:xfrm>
            <a:off x="5243512" y="2417762"/>
            <a:ext cx="1574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Karnitin+MK</a:t>
            </a:r>
            <a:endParaRPr/>
          </a:p>
        </p:txBody>
      </p:sp>
      <p:sp>
        <p:nvSpPr>
          <p:cNvPr id="360" name="Google Shape;360;g229ca393403_0_22"/>
          <p:cNvSpPr/>
          <p:nvPr/>
        </p:nvSpPr>
        <p:spPr>
          <a:xfrm rot="-3061012">
            <a:off x="5257707" y="2517797"/>
            <a:ext cx="323800" cy="669763"/>
          </a:xfrm>
          <a:prstGeom prst="downArrow">
            <a:avLst>
              <a:gd fmla="val 16379" name="adj1"/>
              <a:gd fmla="val 50000" name="adj2"/>
            </a:avLst>
          </a:prstGeom>
          <a:solidFill>
            <a:srgbClr val="00B050"/>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61" name="Google Shape;361;g229ca393403_0_22"/>
          <p:cNvSpPr txBox="1"/>
          <p:nvPr/>
        </p:nvSpPr>
        <p:spPr>
          <a:xfrm>
            <a:off x="5624512" y="2900362"/>
            <a:ext cx="644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MK</a:t>
            </a:r>
            <a:endParaRPr/>
          </a:p>
        </p:txBody>
      </p:sp>
      <p:sp>
        <p:nvSpPr>
          <p:cNvPr id="362" name="Google Shape;362;g229ca393403_0_22"/>
          <p:cNvSpPr/>
          <p:nvPr/>
        </p:nvSpPr>
        <p:spPr>
          <a:xfrm rot="-5038888">
            <a:off x="6243700" y="2743198"/>
            <a:ext cx="188841" cy="531804"/>
          </a:xfrm>
          <a:prstGeom prst="downArrow">
            <a:avLst>
              <a:gd fmla="val 17764" name="adj1"/>
              <a:gd fmla="val 5000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63" name="Google Shape;363;g229ca393403_0_22"/>
          <p:cNvSpPr txBox="1"/>
          <p:nvPr/>
        </p:nvSpPr>
        <p:spPr>
          <a:xfrm>
            <a:off x="6211887" y="3579812"/>
            <a:ext cx="1308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Acetyl-CoA</a:t>
            </a:r>
            <a:endParaRPr/>
          </a:p>
        </p:txBody>
      </p:sp>
      <p:sp>
        <p:nvSpPr>
          <p:cNvPr id="364" name="Google Shape;364;g229ca393403_0_22"/>
          <p:cNvSpPr txBox="1"/>
          <p:nvPr/>
        </p:nvSpPr>
        <p:spPr>
          <a:xfrm>
            <a:off x="4354512" y="3403600"/>
            <a:ext cx="295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3</a:t>
            </a:r>
            <a:endParaRPr/>
          </a:p>
        </p:txBody>
      </p:sp>
      <p:sp>
        <p:nvSpPr>
          <p:cNvPr id="365" name="Google Shape;365;g229ca393403_0_22"/>
          <p:cNvSpPr txBox="1"/>
          <p:nvPr/>
        </p:nvSpPr>
        <p:spPr>
          <a:xfrm>
            <a:off x="4822825" y="3549650"/>
            <a:ext cx="295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4</a:t>
            </a:r>
            <a:endParaRPr/>
          </a:p>
        </p:txBody>
      </p:sp>
      <p:sp>
        <p:nvSpPr>
          <p:cNvPr id="366" name="Google Shape;366;g229ca393403_0_22"/>
          <p:cNvSpPr txBox="1"/>
          <p:nvPr/>
        </p:nvSpPr>
        <p:spPr>
          <a:xfrm>
            <a:off x="5294312" y="3690937"/>
            <a:ext cx="293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5</a:t>
            </a:r>
            <a:endParaRPr/>
          </a:p>
        </p:txBody>
      </p:sp>
      <p:graphicFrame>
        <p:nvGraphicFramePr>
          <p:cNvPr id="367" name="Google Shape;367;g229ca393403_0_22"/>
          <p:cNvGraphicFramePr/>
          <p:nvPr/>
        </p:nvGraphicFramePr>
        <p:xfrm>
          <a:off x="9344025" y="1557337"/>
          <a:ext cx="3000000" cy="3000000"/>
        </p:xfrm>
        <a:graphic>
          <a:graphicData uri="http://schemas.openxmlformats.org/drawingml/2006/table">
            <a:tbl>
              <a:tblPr>
                <a:noFill/>
                <a:tableStyleId>{464D3573-24B3-441B-898A-BEBD62168DA3}</a:tableStyleId>
              </a:tblPr>
              <a:tblGrid>
                <a:gridCol w="2860675"/>
              </a:tblGrid>
              <a:tr h="701675">
                <a:tc>
                  <a:txBody>
                    <a:bodyPr/>
                    <a:lstStyle/>
                    <a:p>
                      <a:pPr indent="0" lvl="0" marL="0" marR="0" rtl="0" algn="l">
                        <a:lnSpc>
                          <a:spcPct val="100000"/>
                        </a:lnSpc>
                        <a:spcBef>
                          <a:spcPts val="0"/>
                        </a:spcBef>
                        <a:spcAft>
                          <a:spcPts val="0"/>
                        </a:spcAft>
                        <a:buClr>
                          <a:srgbClr val="FFFFFF"/>
                        </a:buClr>
                        <a:buSzPts val="2000"/>
                        <a:buFont typeface="Candara"/>
                        <a:buNone/>
                      </a:pPr>
                      <a:r>
                        <a:rPr b="1" i="0" lang="en-US" sz="2000" u="none">
                          <a:solidFill>
                            <a:srgbClr val="FFFFFF"/>
                          </a:solidFill>
                          <a:latin typeface="Candara"/>
                          <a:ea typeface="Candara"/>
                          <a:cs typeface="Candara"/>
                          <a:sym typeface="Candara"/>
                        </a:rPr>
                        <a:t>1) Citrátový cyklus+Dýchací řetězec</a:t>
                      </a:r>
                      <a:endParaRPr/>
                    </a:p>
                  </a:txBody>
                  <a:tcPr marT="45725" marB="457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395275">
                <a:tc>
                  <a:txBody>
                    <a:bodyPr/>
                    <a:lstStyle/>
                    <a:p>
                      <a:pPr indent="0" lvl="0" marL="0" marR="0" rtl="0" algn="l">
                        <a:lnSpc>
                          <a:spcPct val="100000"/>
                        </a:lnSpc>
                        <a:spcBef>
                          <a:spcPts val="0"/>
                        </a:spcBef>
                        <a:spcAft>
                          <a:spcPts val="0"/>
                        </a:spcAft>
                        <a:buClr>
                          <a:srgbClr val="000000"/>
                        </a:buClr>
                        <a:buSzPts val="2000"/>
                        <a:buFont typeface="Candara"/>
                        <a:buNone/>
                      </a:pPr>
                      <a:r>
                        <a:rPr b="0" i="0" lang="en-US" sz="2000" u="none">
                          <a:solidFill>
                            <a:srgbClr val="000000"/>
                          </a:solidFill>
                          <a:latin typeface="Candara"/>
                          <a:ea typeface="Candara"/>
                          <a:cs typeface="Candara"/>
                          <a:sym typeface="Candara"/>
                        </a:rPr>
                        <a:t>2) Beta oxidace MK</a:t>
                      </a:r>
                      <a:endParaRPr/>
                    </a:p>
                  </a:txBody>
                  <a:tcPr marT="45725" marB="457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D5EA"/>
                    </a:solidFill>
                  </a:tcPr>
                </a:tc>
              </a:tr>
              <a:tr h="701675">
                <a:tc>
                  <a:txBody>
                    <a:bodyPr/>
                    <a:lstStyle/>
                    <a:p>
                      <a:pPr indent="0" lvl="0" marL="0" marR="0" rtl="0" algn="l">
                        <a:lnSpc>
                          <a:spcPct val="100000"/>
                        </a:lnSpc>
                        <a:spcBef>
                          <a:spcPts val="0"/>
                        </a:spcBef>
                        <a:spcAft>
                          <a:spcPts val="0"/>
                        </a:spcAft>
                        <a:buClr>
                          <a:srgbClr val="000000"/>
                        </a:buClr>
                        <a:buSzPts val="2000"/>
                        <a:buFont typeface="Candara"/>
                        <a:buNone/>
                      </a:pPr>
                      <a:r>
                        <a:rPr b="0" i="0" lang="en-US" sz="2000" u="none">
                          <a:solidFill>
                            <a:srgbClr val="000000"/>
                          </a:solidFill>
                          <a:latin typeface="Candara"/>
                          <a:ea typeface="Candara"/>
                          <a:cs typeface="Candara"/>
                          <a:sym typeface="Candara"/>
                        </a:rPr>
                        <a:t>3) Vnější mitochondriální membrána</a:t>
                      </a:r>
                      <a:endParaRPr/>
                    </a:p>
                  </a:txBody>
                  <a:tcPr marT="45725" marB="457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EBF5"/>
                    </a:solidFill>
                  </a:tcPr>
                </a:tc>
              </a:tr>
              <a:tr h="701675">
                <a:tc>
                  <a:txBody>
                    <a:bodyPr/>
                    <a:lstStyle/>
                    <a:p>
                      <a:pPr indent="0" lvl="0" marL="0" marR="0" rtl="0" algn="l">
                        <a:lnSpc>
                          <a:spcPct val="100000"/>
                        </a:lnSpc>
                        <a:spcBef>
                          <a:spcPts val="0"/>
                        </a:spcBef>
                        <a:spcAft>
                          <a:spcPts val="0"/>
                        </a:spcAft>
                        <a:buClr>
                          <a:srgbClr val="000000"/>
                        </a:buClr>
                        <a:buSzPts val="2000"/>
                        <a:buFont typeface="Candara"/>
                        <a:buNone/>
                      </a:pPr>
                      <a:r>
                        <a:rPr b="0" i="0" lang="en-US" sz="2000" u="none">
                          <a:solidFill>
                            <a:srgbClr val="000000"/>
                          </a:solidFill>
                          <a:latin typeface="Candara"/>
                          <a:ea typeface="Candara"/>
                          <a:cs typeface="Candara"/>
                          <a:sym typeface="Candara"/>
                        </a:rPr>
                        <a:t>4) Mezimembránový prostor</a:t>
                      </a:r>
                      <a:endParaRPr/>
                    </a:p>
                  </a:txBody>
                  <a:tcPr marT="45725" marB="457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D5EA"/>
                    </a:solidFill>
                  </a:tcPr>
                </a:tc>
              </a:tr>
              <a:tr h="1004875">
                <a:tc>
                  <a:txBody>
                    <a:bodyPr/>
                    <a:lstStyle/>
                    <a:p>
                      <a:pPr indent="0" lvl="0" marL="0" marR="0" rtl="0" algn="l">
                        <a:lnSpc>
                          <a:spcPct val="100000"/>
                        </a:lnSpc>
                        <a:spcBef>
                          <a:spcPts val="0"/>
                        </a:spcBef>
                        <a:spcAft>
                          <a:spcPts val="0"/>
                        </a:spcAft>
                        <a:buClr>
                          <a:srgbClr val="000000"/>
                        </a:buClr>
                        <a:buSzPts val="2000"/>
                        <a:buFont typeface="Candara"/>
                        <a:buNone/>
                      </a:pPr>
                      <a:r>
                        <a:rPr b="0" i="0" lang="en-US" sz="2000" u="none">
                          <a:solidFill>
                            <a:srgbClr val="000000"/>
                          </a:solidFill>
                          <a:latin typeface="Candara"/>
                          <a:ea typeface="Candara"/>
                          <a:cs typeface="Candara"/>
                          <a:sym typeface="Candara"/>
                        </a:rPr>
                        <a:t>5) Vnitřní mitochondriální membrána</a:t>
                      </a:r>
                      <a:endParaRPr/>
                    </a:p>
                  </a:txBody>
                  <a:tcPr marT="45725" marB="457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9EBF5"/>
                    </a:solidFill>
                  </a:tcPr>
                </a:tc>
              </a:tr>
              <a:tr h="701675">
                <a:tc>
                  <a:txBody>
                    <a:bodyPr/>
                    <a:lstStyle/>
                    <a:p>
                      <a:pPr indent="0" lvl="0" marL="0" marR="0" rtl="0" algn="l">
                        <a:lnSpc>
                          <a:spcPct val="100000"/>
                        </a:lnSpc>
                        <a:spcBef>
                          <a:spcPts val="0"/>
                        </a:spcBef>
                        <a:spcAft>
                          <a:spcPts val="0"/>
                        </a:spcAft>
                        <a:buClr>
                          <a:srgbClr val="000000"/>
                        </a:buClr>
                        <a:buSzPts val="2000"/>
                        <a:buFont typeface="Candara"/>
                        <a:buNone/>
                      </a:pPr>
                      <a:r>
                        <a:rPr b="0" i="0" lang="en-US" sz="2000" u="none">
                          <a:solidFill>
                            <a:srgbClr val="000000"/>
                          </a:solidFill>
                          <a:latin typeface="Candara"/>
                          <a:ea typeface="Candara"/>
                          <a:cs typeface="Candara"/>
                          <a:sym typeface="Candara"/>
                        </a:rPr>
                        <a:t>6) Mitochondriální matrix (vnitřek ☺)</a:t>
                      </a:r>
                      <a:endParaRPr/>
                    </a:p>
                  </a:txBody>
                  <a:tcPr marT="45725" marB="45725" marR="91425" marL="914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5EA"/>
                    </a:solidFill>
                  </a:tcPr>
                </a:tc>
              </a:tr>
            </a:tbl>
          </a:graphicData>
        </a:graphic>
      </p:graphicFrame>
      <p:sp>
        <p:nvSpPr>
          <p:cNvPr id="368" name="Google Shape;368;g229ca393403_0_22"/>
          <p:cNvSpPr txBox="1"/>
          <p:nvPr/>
        </p:nvSpPr>
        <p:spPr>
          <a:xfrm>
            <a:off x="7269162" y="3960812"/>
            <a:ext cx="295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6</a:t>
            </a:r>
            <a:endParaRPr/>
          </a:p>
        </p:txBody>
      </p:sp>
      <p:sp>
        <p:nvSpPr>
          <p:cNvPr id="369" name="Google Shape;369;g229ca393403_0_22"/>
          <p:cNvSpPr/>
          <p:nvPr/>
        </p:nvSpPr>
        <p:spPr>
          <a:xfrm>
            <a:off x="6908800" y="4635500"/>
            <a:ext cx="307975" cy="209550"/>
          </a:xfrm>
          <a:custGeom>
            <a:rect b="b" l="l" r="r" t="t"/>
            <a:pathLst>
              <a:path extrusionOk="0" h="209550" w="307975">
                <a:moveTo>
                  <a:pt x="0" y="80041"/>
                </a:moveTo>
                <a:lnTo>
                  <a:pt x="117637" y="80041"/>
                </a:lnTo>
                <a:lnTo>
                  <a:pt x="153988" y="0"/>
                </a:lnTo>
                <a:lnTo>
                  <a:pt x="190338" y="80041"/>
                </a:lnTo>
                <a:lnTo>
                  <a:pt x="307975" y="80041"/>
                </a:lnTo>
                <a:lnTo>
                  <a:pt x="212804" y="129508"/>
                </a:lnTo>
                <a:lnTo>
                  <a:pt x="249157" y="209549"/>
                </a:lnTo>
                <a:lnTo>
                  <a:pt x="153988" y="160081"/>
                </a:lnTo>
                <a:lnTo>
                  <a:pt x="58818" y="209549"/>
                </a:lnTo>
                <a:lnTo>
                  <a:pt x="95171" y="129508"/>
                </a:lnTo>
                <a:lnTo>
                  <a:pt x="0" y="80041"/>
                </a:lnTo>
                <a:close/>
              </a:path>
            </a:pathLst>
          </a:custGeom>
          <a:solidFill>
            <a:srgbClr val="FFFF00"/>
          </a:solidFill>
          <a:ln cap="flat" cmpd="sng" w="12700">
            <a:solidFill>
              <a:srgbClr val="2F528F"/>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0" name="Google Shape;370;g229ca393403_0_22"/>
          <p:cNvSpPr/>
          <p:nvPr/>
        </p:nvSpPr>
        <p:spPr>
          <a:xfrm>
            <a:off x="6994525" y="4340225"/>
            <a:ext cx="307975" cy="207963"/>
          </a:xfrm>
          <a:custGeom>
            <a:rect b="b" l="l" r="r" t="t"/>
            <a:pathLst>
              <a:path extrusionOk="0" h="207963" w="307975">
                <a:moveTo>
                  <a:pt x="0" y="79435"/>
                </a:moveTo>
                <a:lnTo>
                  <a:pt x="117637" y="79435"/>
                </a:lnTo>
                <a:lnTo>
                  <a:pt x="153988" y="0"/>
                </a:lnTo>
                <a:lnTo>
                  <a:pt x="190338" y="79435"/>
                </a:lnTo>
                <a:lnTo>
                  <a:pt x="307975" y="79435"/>
                </a:lnTo>
                <a:lnTo>
                  <a:pt x="212804" y="128528"/>
                </a:lnTo>
                <a:lnTo>
                  <a:pt x="249157" y="207962"/>
                </a:lnTo>
                <a:lnTo>
                  <a:pt x="153988" y="158869"/>
                </a:lnTo>
                <a:lnTo>
                  <a:pt x="58818" y="207962"/>
                </a:lnTo>
                <a:lnTo>
                  <a:pt x="95171" y="128528"/>
                </a:lnTo>
                <a:lnTo>
                  <a:pt x="0" y="79435"/>
                </a:lnTo>
                <a:close/>
              </a:path>
            </a:pathLst>
          </a:custGeom>
          <a:solidFill>
            <a:srgbClr val="FFFF00"/>
          </a:solidFill>
          <a:ln cap="flat" cmpd="sng" w="12700">
            <a:solidFill>
              <a:srgbClr val="2F528F"/>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1" name="Google Shape;371;g229ca393403_0_22"/>
          <p:cNvSpPr/>
          <p:nvPr/>
        </p:nvSpPr>
        <p:spPr>
          <a:xfrm>
            <a:off x="1960562" y="2955925"/>
            <a:ext cx="1325217" cy="1934817"/>
          </a:xfrm>
          <a:custGeom>
            <a:rect b="b" l="l" r="r" t="t"/>
            <a:pathLst>
              <a:path extrusionOk="0" h="1934817" w="1325217">
                <a:moveTo>
                  <a:pt x="265043" y="304800"/>
                </a:moveTo>
                <a:cubicBezTo>
                  <a:pt x="287130" y="318052"/>
                  <a:pt x="308266" y="333037"/>
                  <a:pt x="331304" y="344556"/>
                </a:cubicBezTo>
                <a:cubicBezTo>
                  <a:pt x="343798" y="350803"/>
                  <a:pt x="359083" y="350621"/>
                  <a:pt x="371061" y="357808"/>
                </a:cubicBezTo>
                <a:cubicBezTo>
                  <a:pt x="381775" y="364236"/>
                  <a:pt x="387809" y="376508"/>
                  <a:pt x="397565" y="384313"/>
                </a:cubicBezTo>
                <a:cubicBezTo>
                  <a:pt x="410002" y="394263"/>
                  <a:pt x="424069" y="401982"/>
                  <a:pt x="437321" y="410817"/>
                </a:cubicBezTo>
                <a:cubicBezTo>
                  <a:pt x="441739" y="424069"/>
                  <a:pt x="451839" y="436662"/>
                  <a:pt x="450574" y="450574"/>
                </a:cubicBezTo>
                <a:cubicBezTo>
                  <a:pt x="447276" y="486851"/>
                  <a:pt x="441339" y="524518"/>
                  <a:pt x="424069" y="556591"/>
                </a:cubicBezTo>
                <a:cubicBezTo>
                  <a:pt x="384535" y="630011"/>
                  <a:pt x="364427" y="607618"/>
                  <a:pt x="318052" y="649356"/>
                </a:cubicBezTo>
                <a:cubicBezTo>
                  <a:pt x="225430" y="732717"/>
                  <a:pt x="252311" y="728523"/>
                  <a:pt x="172278" y="781878"/>
                </a:cubicBezTo>
                <a:cubicBezTo>
                  <a:pt x="151357" y="795826"/>
                  <a:pt x="90969" y="828373"/>
                  <a:pt x="66261" y="848139"/>
                </a:cubicBezTo>
                <a:cubicBezTo>
                  <a:pt x="56505" y="855944"/>
                  <a:pt x="48591" y="865808"/>
                  <a:pt x="39756" y="874643"/>
                </a:cubicBezTo>
                <a:cubicBezTo>
                  <a:pt x="24677" y="904801"/>
                  <a:pt x="0" y="944574"/>
                  <a:pt x="0" y="980661"/>
                </a:cubicBezTo>
                <a:cubicBezTo>
                  <a:pt x="0" y="1019751"/>
                  <a:pt x="18199" y="1067595"/>
                  <a:pt x="39756" y="1099930"/>
                </a:cubicBezTo>
                <a:cubicBezTo>
                  <a:pt x="46687" y="1110326"/>
                  <a:pt x="57426" y="1117600"/>
                  <a:pt x="66261" y="1126435"/>
                </a:cubicBezTo>
                <a:cubicBezTo>
                  <a:pt x="70678" y="1139687"/>
                  <a:pt x="70787" y="1155283"/>
                  <a:pt x="79513" y="1166191"/>
                </a:cubicBezTo>
                <a:cubicBezTo>
                  <a:pt x="89462" y="1178628"/>
                  <a:pt x="104301" y="1187252"/>
                  <a:pt x="119269" y="1192695"/>
                </a:cubicBezTo>
                <a:cubicBezTo>
                  <a:pt x="212993" y="1226776"/>
                  <a:pt x="282294" y="1223950"/>
                  <a:pt x="384313" y="1232452"/>
                </a:cubicBezTo>
                <a:cubicBezTo>
                  <a:pt x="413892" y="1239847"/>
                  <a:pt x="467231" y="1249109"/>
                  <a:pt x="490330" y="1272208"/>
                </a:cubicBezTo>
                <a:cubicBezTo>
                  <a:pt x="512855" y="1294733"/>
                  <a:pt x="543339" y="1351722"/>
                  <a:pt x="543339" y="1351722"/>
                </a:cubicBezTo>
                <a:cubicBezTo>
                  <a:pt x="552174" y="1320800"/>
                  <a:pt x="571303" y="1291082"/>
                  <a:pt x="569843" y="1258956"/>
                </a:cubicBezTo>
                <a:cubicBezTo>
                  <a:pt x="566679" y="1189343"/>
                  <a:pt x="523665" y="1018686"/>
                  <a:pt x="490330" y="940904"/>
                </a:cubicBezTo>
                <a:cubicBezTo>
                  <a:pt x="480184" y="917229"/>
                  <a:pt x="461233" y="898092"/>
                  <a:pt x="450574" y="874643"/>
                </a:cubicBezTo>
                <a:cubicBezTo>
                  <a:pt x="382988" y="725954"/>
                  <a:pt x="460114" y="849198"/>
                  <a:pt x="397565" y="755374"/>
                </a:cubicBezTo>
                <a:cubicBezTo>
                  <a:pt x="344556" y="759791"/>
                  <a:pt x="291265" y="761596"/>
                  <a:pt x="238539" y="768626"/>
                </a:cubicBezTo>
                <a:cubicBezTo>
                  <a:pt x="224692" y="770472"/>
                  <a:pt x="212419" y="778848"/>
                  <a:pt x="198782" y="781878"/>
                </a:cubicBezTo>
                <a:cubicBezTo>
                  <a:pt x="172552" y="787707"/>
                  <a:pt x="145773" y="790713"/>
                  <a:pt x="119269" y="795130"/>
                </a:cubicBezTo>
                <a:cubicBezTo>
                  <a:pt x="106017" y="799547"/>
                  <a:pt x="89390" y="798504"/>
                  <a:pt x="79513" y="808382"/>
                </a:cubicBezTo>
                <a:cubicBezTo>
                  <a:pt x="47898" y="839998"/>
                  <a:pt x="81286" y="923686"/>
                  <a:pt x="92765" y="940904"/>
                </a:cubicBezTo>
                <a:cubicBezTo>
                  <a:pt x="111903" y="969611"/>
                  <a:pt x="146749" y="983957"/>
                  <a:pt x="172278" y="1007165"/>
                </a:cubicBezTo>
                <a:cubicBezTo>
                  <a:pt x="195391" y="1028176"/>
                  <a:pt x="214148" y="1053913"/>
                  <a:pt x="238539" y="1073426"/>
                </a:cubicBezTo>
                <a:cubicBezTo>
                  <a:pt x="299969" y="1122569"/>
                  <a:pt x="304186" y="1106249"/>
                  <a:pt x="371061" y="1139687"/>
                </a:cubicBezTo>
                <a:cubicBezTo>
                  <a:pt x="489882" y="1199098"/>
                  <a:pt x="383608" y="1170052"/>
                  <a:pt x="543339" y="1219200"/>
                </a:cubicBezTo>
                <a:cubicBezTo>
                  <a:pt x="564867" y="1225824"/>
                  <a:pt x="587418" y="1228538"/>
                  <a:pt x="609600" y="1232452"/>
                </a:cubicBezTo>
                <a:cubicBezTo>
                  <a:pt x="662522" y="1241791"/>
                  <a:pt x="716491" y="1245922"/>
                  <a:pt x="768626" y="1258956"/>
                </a:cubicBezTo>
                <a:cubicBezTo>
                  <a:pt x="835187" y="1275596"/>
                  <a:pt x="804356" y="1266448"/>
                  <a:pt x="861391" y="1285461"/>
                </a:cubicBezTo>
                <a:cubicBezTo>
                  <a:pt x="856974" y="1298713"/>
                  <a:pt x="861391" y="1320800"/>
                  <a:pt x="848139" y="1325217"/>
                </a:cubicBezTo>
                <a:cubicBezTo>
                  <a:pt x="804986" y="1339601"/>
                  <a:pt x="763286" y="1301839"/>
                  <a:pt x="742121" y="1272208"/>
                </a:cubicBezTo>
                <a:cubicBezTo>
                  <a:pt x="730639" y="1256133"/>
                  <a:pt x="725418" y="1236352"/>
                  <a:pt x="715617" y="1219200"/>
                </a:cubicBezTo>
                <a:cubicBezTo>
                  <a:pt x="707715" y="1205371"/>
                  <a:pt x="696236" y="1193689"/>
                  <a:pt x="689113" y="1179443"/>
                </a:cubicBezTo>
                <a:cubicBezTo>
                  <a:pt x="672802" y="1146820"/>
                  <a:pt x="667698" y="1090711"/>
                  <a:pt x="662608" y="1060174"/>
                </a:cubicBezTo>
                <a:cubicBezTo>
                  <a:pt x="667026" y="980661"/>
                  <a:pt x="659619" y="899597"/>
                  <a:pt x="675861" y="821635"/>
                </a:cubicBezTo>
                <a:cubicBezTo>
                  <a:pt x="682358" y="790450"/>
                  <a:pt x="698650" y="752196"/>
                  <a:pt x="728869" y="742122"/>
                </a:cubicBezTo>
                <a:cubicBezTo>
                  <a:pt x="778861" y="725457"/>
                  <a:pt x="802573" y="721427"/>
                  <a:pt x="848139" y="675861"/>
                </a:cubicBezTo>
                <a:lnTo>
                  <a:pt x="901148" y="622852"/>
                </a:lnTo>
                <a:cubicBezTo>
                  <a:pt x="905565" y="605182"/>
                  <a:pt x="917972" y="587703"/>
                  <a:pt x="914400" y="569843"/>
                </a:cubicBezTo>
                <a:cubicBezTo>
                  <a:pt x="906966" y="532675"/>
                  <a:pt x="860969" y="467750"/>
                  <a:pt x="834887" y="437322"/>
                </a:cubicBezTo>
                <a:cubicBezTo>
                  <a:pt x="822690" y="423092"/>
                  <a:pt x="807327" y="411795"/>
                  <a:pt x="795130" y="397565"/>
                </a:cubicBezTo>
                <a:cubicBezTo>
                  <a:pt x="758022" y="354272"/>
                  <a:pt x="758825" y="346738"/>
                  <a:pt x="728869" y="304800"/>
                </a:cubicBezTo>
                <a:cubicBezTo>
                  <a:pt x="716031" y="286827"/>
                  <a:pt x="703253" y="268759"/>
                  <a:pt x="689113" y="251791"/>
                </a:cubicBezTo>
                <a:cubicBezTo>
                  <a:pt x="681114" y="242193"/>
                  <a:pt x="671443" y="234122"/>
                  <a:pt x="662608" y="225287"/>
                </a:cubicBezTo>
                <a:cubicBezTo>
                  <a:pt x="628281" y="156631"/>
                  <a:pt x="610399" y="148724"/>
                  <a:pt x="662608" y="53008"/>
                </a:cubicBezTo>
                <a:cubicBezTo>
                  <a:pt x="672068" y="35665"/>
                  <a:pt x="698465" y="36305"/>
                  <a:pt x="715617" y="26504"/>
                </a:cubicBezTo>
                <a:cubicBezTo>
                  <a:pt x="729446" y="18602"/>
                  <a:pt x="742122" y="8835"/>
                  <a:pt x="755374" y="0"/>
                </a:cubicBezTo>
                <a:cubicBezTo>
                  <a:pt x="750956" y="30922"/>
                  <a:pt x="752919" y="63455"/>
                  <a:pt x="742121" y="92765"/>
                </a:cubicBezTo>
                <a:cubicBezTo>
                  <a:pt x="721632" y="148376"/>
                  <a:pt x="662608" y="251791"/>
                  <a:pt x="662608" y="251791"/>
                </a:cubicBezTo>
                <a:cubicBezTo>
                  <a:pt x="658191" y="269461"/>
                  <a:pt x="652712" y="286898"/>
                  <a:pt x="649356" y="304800"/>
                </a:cubicBezTo>
                <a:cubicBezTo>
                  <a:pt x="646618" y="319403"/>
                  <a:pt x="621878" y="480975"/>
                  <a:pt x="609600" y="530087"/>
                </a:cubicBezTo>
                <a:cubicBezTo>
                  <a:pt x="606212" y="543639"/>
                  <a:pt x="600186" y="556412"/>
                  <a:pt x="596348" y="569843"/>
                </a:cubicBezTo>
                <a:cubicBezTo>
                  <a:pt x="574954" y="644720"/>
                  <a:pt x="596939" y="602086"/>
                  <a:pt x="556591" y="662608"/>
                </a:cubicBezTo>
                <a:cubicBezTo>
                  <a:pt x="558418" y="677223"/>
                  <a:pt x="563742" y="776127"/>
                  <a:pt x="583095" y="808382"/>
                </a:cubicBezTo>
                <a:cubicBezTo>
                  <a:pt x="589523" y="819096"/>
                  <a:pt x="601795" y="825130"/>
                  <a:pt x="609600" y="834887"/>
                </a:cubicBezTo>
                <a:cubicBezTo>
                  <a:pt x="619549" y="847324"/>
                  <a:pt x="624842" y="863381"/>
                  <a:pt x="636104" y="874643"/>
                </a:cubicBezTo>
                <a:cubicBezTo>
                  <a:pt x="647366" y="885905"/>
                  <a:pt x="660893" y="895705"/>
                  <a:pt x="675861" y="901148"/>
                </a:cubicBezTo>
                <a:cubicBezTo>
                  <a:pt x="710094" y="913597"/>
                  <a:pt x="781878" y="927652"/>
                  <a:pt x="781878" y="927652"/>
                </a:cubicBezTo>
                <a:cubicBezTo>
                  <a:pt x="795130" y="949739"/>
                  <a:pt x="810976" y="970464"/>
                  <a:pt x="821635" y="993913"/>
                </a:cubicBezTo>
                <a:cubicBezTo>
                  <a:pt x="833196" y="1019347"/>
                  <a:pt x="848139" y="1073426"/>
                  <a:pt x="848139" y="1073426"/>
                </a:cubicBezTo>
                <a:cubicBezTo>
                  <a:pt x="852556" y="1113182"/>
                  <a:pt x="843502" y="1156917"/>
                  <a:pt x="861391" y="1192695"/>
                </a:cubicBezTo>
                <a:cubicBezTo>
                  <a:pt x="868514" y="1206941"/>
                  <a:pt x="874389" y="1161380"/>
                  <a:pt x="887895" y="1152939"/>
                </a:cubicBezTo>
                <a:cubicBezTo>
                  <a:pt x="911586" y="1138132"/>
                  <a:pt x="939751" y="1130386"/>
                  <a:pt x="967408" y="1126435"/>
                </a:cubicBezTo>
                <a:cubicBezTo>
                  <a:pt x="1078204" y="1110606"/>
                  <a:pt x="1029871" y="1120758"/>
                  <a:pt x="1113182" y="1099930"/>
                </a:cubicBezTo>
                <a:cubicBezTo>
                  <a:pt x="1139686" y="1082261"/>
                  <a:pt x="1164204" y="1061168"/>
                  <a:pt x="1192695" y="1046922"/>
                </a:cubicBezTo>
                <a:cubicBezTo>
                  <a:pt x="1246284" y="1020127"/>
                  <a:pt x="1247087" y="1026710"/>
                  <a:pt x="1285461" y="980661"/>
                </a:cubicBezTo>
                <a:cubicBezTo>
                  <a:pt x="1295657" y="968425"/>
                  <a:pt x="1304842" y="955150"/>
                  <a:pt x="1311965" y="940904"/>
                </a:cubicBezTo>
                <a:cubicBezTo>
                  <a:pt x="1318212" y="928410"/>
                  <a:pt x="1325217" y="887179"/>
                  <a:pt x="1325217" y="901148"/>
                </a:cubicBezTo>
                <a:cubicBezTo>
                  <a:pt x="1325217" y="923672"/>
                  <a:pt x="1316382" y="945321"/>
                  <a:pt x="1311965" y="967408"/>
                </a:cubicBezTo>
                <a:cubicBezTo>
                  <a:pt x="1303870" y="1064552"/>
                  <a:pt x="1298211" y="1150081"/>
                  <a:pt x="1285461" y="1245704"/>
                </a:cubicBezTo>
                <a:cubicBezTo>
                  <a:pt x="1281910" y="1272338"/>
                  <a:pt x="1278037" y="1298987"/>
                  <a:pt x="1272208" y="1325217"/>
                </a:cubicBezTo>
                <a:cubicBezTo>
                  <a:pt x="1269178" y="1338853"/>
                  <a:pt x="1262344" y="1351422"/>
                  <a:pt x="1258956" y="1364974"/>
                </a:cubicBezTo>
                <a:cubicBezTo>
                  <a:pt x="1233267" y="1467732"/>
                  <a:pt x="1263287" y="1396069"/>
                  <a:pt x="1219200" y="1484243"/>
                </a:cubicBezTo>
                <a:cubicBezTo>
                  <a:pt x="1214783" y="1524000"/>
                  <a:pt x="1223837" y="1567735"/>
                  <a:pt x="1205948" y="1603513"/>
                </a:cubicBezTo>
                <a:cubicBezTo>
                  <a:pt x="1197803" y="1619804"/>
                  <a:pt x="1170384" y="1611531"/>
                  <a:pt x="1152939" y="1616765"/>
                </a:cubicBezTo>
                <a:cubicBezTo>
                  <a:pt x="1126179" y="1624793"/>
                  <a:pt x="1100984" y="1638676"/>
                  <a:pt x="1073426" y="1643269"/>
                </a:cubicBezTo>
                <a:cubicBezTo>
                  <a:pt x="971695" y="1660225"/>
                  <a:pt x="1020261" y="1651252"/>
                  <a:pt x="927652" y="1669774"/>
                </a:cubicBezTo>
                <a:cubicBezTo>
                  <a:pt x="887165" y="1649530"/>
                  <a:pt x="844163" y="1632138"/>
                  <a:pt x="808382" y="1603513"/>
                </a:cubicBezTo>
                <a:cubicBezTo>
                  <a:pt x="798626" y="1595708"/>
                  <a:pt x="791634" y="1584813"/>
                  <a:pt x="781878" y="1577008"/>
                </a:cubicBezTo>
                <a:cubicBezTo>
                  <a:pt x="769441" y="1567058"/>
                  <a:pt x="742121" y="1534577"/>
                  <a:pt x="742121" y="1550504"/>
                </a:cubicBezTo>
                <a:cubicBezTo>
                  <a:pt x="742121" y="1569246"/>
                  <a:pt x="767084" y="1578755"/>
                  <a:pt x="781878" y="1590261"/>
                </a:cubicBezTo>
                <a:cubicBezTo>
                  <a:pt x="864151" y="1654251"/>
                  <a:pt x="854990" y="1641440"/>
                  <a:pt x="954156" y="1669774"/>
                </a:cubicBezTo>
                <a:cubicBezTo>
                  <a:pt x="967408" y="1678609"/>
                  <a:pt x="979274" y="1690004"/>
                  <a:pt x="993913" y="1696278"/>
                </a:cubicBezTo>
                <a:cubicBezTo>
                  <a:pt x="1010654" y="1703452"/>
                  <a:pt x="1030631" y="1701385"/>
                  <a:pt x="1046921" y="1709530"/>
                </a:cubicBezTo>
                <a:cubicBezTo>
                  <a:pt x="1065805" y="1718972"/>
                  <a:pt x="1090566" y="1761745"/>
                  <a:pt x="1099930" y="1775791"/>
                </a:cubicBezTo>
                <a:cubicBezTo>
                  <a:pt x="1091095" y="1789043"/>
                  <a:pt x="1084688" y="1804286"/>
                  <a:pt x="1073426" y="1815548"/>
                </a:cubicBezTo>
                <a:cubicBezTo>
                  <a:pt x="1062164" y="1826810"/>
                  <a:pt x="1046630" y="1832795"/>
                  <a:pt x="1033669" y="1842052"/>
                </a:cubicBezTo>
                <a:cubicBezTo>
                  <a:pt x="1015696" y="1854890"/>
                  <a:pt x="997628" y="1867668"/>
                  <a:pt x="980661" y="1881808"/>
                </a:cubicBezTo>
                <a:cubicBezTo>
                  <a:pt x="905128" y="1944752"/>
                  <a:pt x="1012693" y="1869288"/>
                  <a:pt x="914400" y="1934817"/>
                </a:cubicBezTo>
                <a:cubicBezTo>
                  <a:pt x="843858" y="1911304"/>
                  <a:pt x="900264" y="1939145"/>
                  <a:pt x="848139" y="1881808"/>
                </a:cubicBezTo>
                <a:cubicBezTo>
                  <a:pt x="814521" y="1844828"/>
                  <a:pt x="773341" y="1814817"/>
                  <a:pt x="742121" y="1775791"/>
                </a:cubicBezTo>
                <a:cubicBezTo>
                  <a:pt x="724452" y="1753704"/>
                  <a:pt x="708035" y="1730554"/>
                  <a:pt x="689113" y="1709530"/>
                </a:cubicBezTo>
                <a:cubicBezTo>
                  <a:pt x="668217" y="1686313"/>
                  <a:pt x="642632" y="1667444"/>
                  <a:pt x="622852" y="1643269"/>
                </a:cubicBezTo>
                <a:cubicBezTo>
                  <a:pt x="602681" y="1618615"/>
                  <a:pt x="592367" y="1586280"/>
                  <a:pt x="569843" y="1563756"/>
                </a:cubicBezTo>
                <a:cubicBezTo>
                  <a:pt x="547319" y="1541232"/>
                  <a:pt x="514515" y="1531478"/>
                  <a:pt x="490330" y="1510748"/>
                </a:cubicBezTo>
                <a:cubicBezTo>
                  <a:pt x="285095" y="1334832"/>
                  <a:pt x="453927" y="1451138"/>
                  <a:pt x="344556" y="1378226"/>
                </a:cubicBezTo>
                <a:cubicBezTo>
                  <a:pt x="408523" y="1474176"/>
                  <a:pt x="369074" y="1443494"/>
                  <a:pt x="450574" y="1484243"/>
                </a:cubicBezTo>
                <a:cubicBezTo>
                  <a:pt x="459409" y="1497495"/>
                  <a:pt x="466590" y="1512014"/>
                  <a:pt x="477078" y="1524000"/>
                </a:cubicBezTo>
                <a:cubicBezTo>
                  <a:pt x="497647" y="1547507"/>
                  <a:pt x="529370" y="1562323"/>
                  <a:pt x="543339" y="1590261"/>
                </a:cubicBezTo>
                <a:lnTo>
                  <a:pt x="569843" y="1643269"/>
                </a:lnTo>
                <a:cubicBezTo>
                  <a:pt x="574260" y="1660939"/>
                  <a:pt x="583095" y="1678065"/>
                  <a:pt x="583095" y="1696278"/>
                </a:cubicBezTo>
                <a:cubicBezTo>
                  <a:pt x="583095" y="1771467"/>
                  <a:pt x="529355" y="1728540"/>
                  <a:pt x="477078" y="1709530"/>
                </a:cubicBezTo>
                <a:cubicBezTo>
                  <a:pt x="458512" y="1702779"/>
                  <a:pt x="441739" y="1691861"/>
                  <a:pt x="424069" y="1683026"/>
                </a:cubicBezTo>
                <a:cubicBezTo>
                  <a:pt x="410817" y="1665356"/>
                  <a:pt x="398453" y="1646985"/>
                  <a:pt x="384313" y="1630017"/>
                </a:cubicBezTo>
                <a:cubicBezTo>
                  <a:pt x="376314" y="1620419"/>
                  <a:pt x="358766" y="1615971"/>
                  <a:pt x="357808" y="1603513"/>
                </a:cubicBezTo>
                <a:cubicBezTo>
                  <a:pt x="354066" y="1554865"/>
                  <a:pt x="364161" y="1506040"/>
                  <a:pt x="371061" y="1457739"/>
                </a:cubicBezTo>
                <a:cubicBezTo>
                  <a:pt x="373037" y="1443910"/>
                  <a:pt x="378066" y="1430476"/>
                  <a:pt x="384313" y="1417982"/>
                </a:cubicBezTo>
                <a:cubicBezTo>
                  <a:pt x="391436" y="1403736"/>
                  <a:pt x="410817" y="1378226"/>
                  <a:pt x="410817" y="1378226"/>
                </a:cubicBezTo>
              </a:path>
            </a:pathLst>
          </a:custGeom>
          <a:noFill/>
          <a:ln cap="flat" cmpd="sng" w="38100">
            <a:solidFill>
              <a:srgbClr val="FF0000"/>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2" name="Google Shape;372;g229ca393403_0_22"/>
          <p:cNvSpPr txBox="1"/>
          <p:nvPr/>
        </p:nvSpPr>
        <p:spPr>
          <a:xfrm>
            <a:off x="2192337" y="4879975"/>
            <a:ext cx="3841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000"/>
              <a:buFont typeface="Candara"/>
              <a:buNone/>
            </a:pPr>
            <a:r>
              <a:rPr b="1" i="0" lang="en-US" sz="2000" u="none">
                <a:solidFill>
                  <a:srgbClr val="FF0000"/>
                </a:solidFill>
                <a:latin typeface="Candara"/>
                <a:ea typeface="Candara"/>
                <a:cs typeface="Candara"/>
                <a:sym typeface="Candara"/>
              </a:rPr>
              <a:t>Svalový glykogen</a:t>
            </a:r>
            <a:endParaRPr/>
          </a:p>
        </p:txBody>
      </p:sp>
      <p:sp>
        <p:nvSpPr>
          <p:cNvPr id="373" name="Google Shape;373;g229ca393403_0_22"/>
          <p:cNvSpPr/>
          <p:nvPr/>
        </p:nvSpPr>
        <p:spPr>
          <a:xfrm>
            <a:off x="4525962" y="5857875"/>
            <a:ext cx="297000" cy="496800"/>
          </a:xfrm>
          <a:prstGeom prst="ellipse">
            <a:avLst/>
          </a:prstGeom>
          <a:solidFill>
            <a:srgbClr val="FFFF00"/>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4" name="Google Shape;374;g229ca393403_0_22"/>
          <p:cNvSpPr/>
          <p:nvPr/>
        </p:nvSpPr>
        <p:spPr>
          <a:xfrm>
            <a:off x="4879975" y="5938837"/>
            <a:ext cx="295200" cy="496800"/>
          </a:xfrm>
          <a:prstGeom prst="ellipse">
            <a:avLst/>
          </a:prstGeom>
          <a:solidFill>
            <a:srgbClr val="FFFF00"/>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5" name="Google Shape;375;g229ca393403_0_22"/>
          <p:cNvSpPr/>
          <p:nvPr/>
        </p:nvSpPr>
        <p:spPr>
          <a:xfrm>
            <a:off x="5218112" y="5865812"/>
            <a:ext cx="295200" cy="496800"/>
          </a:xfrm>
          <a:prstGeom prst="ellipse">
            <a:avLst/>
          </a:prstGeom>
          <a:solidFill>
            <a:srgbClr val="FFFF00"/>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6" name="Google Shape;376;g229ca393403_0_22"/>
          <p:cNvSpPr/>
          <p:nvPr/>
        </p:nvSpPr>
        <p:spPr>
          <a:xfrm>
            <a:off x="4740275" y="5426075"/>
            <a:ext cx="295200" cy="496800"/>
          </a:xfrm>
          <a:prstGeom prst="ellipse">
            <a:avLst/>
          </a:prstGeom>
          <a:solidFill>
            <a:srgbClr val="FFFF00"/>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7" name="Google Shape;377;g229ca393403_0_22"/>
          <p:cNvSpPr txBox="1"/>
          <p:nvPr/>
        </p:nvSpPr>
        <p:spPr>
          <a:xfrm>
            <a:off x="3819525" y="6400800"/>
            <a:ext cx="4687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Intramuskulární triglyceridy</a:t>
            </a:r>
            <a:endParaRPr/>
          </a:p>
        </p:txBody>
      </p:sp>
      <p:sp>
        <p:nvSpPr>
          <p:cNvPr id="378" name="Google Shape;378;g229ca393403_0_22"/>
          <p:cNvSpPr txBox="1"/>
          <p:nvPr/>
        </p:nvSpPr>
        <p:spPr>
          <a:xfrm>
            <a:off x="5421312" y="4941887"/>
            <a:ext cx="3248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1800"/>
              <a:buFont typeface="Calibri"/>
              <a:buNone/>
            </a:pPr>
            <a:r>
              <a:rPr b="1" i="0" lang="en-US" sz="1800" u="none">
                <a:solidFill>
                  <a:srgbClr val="7030A0"/>
                </a:solidFill>
                <a:latin typeface="Calibri"/>
                <a:ea typeface="Calibri"/>
                <a:cs typeface="Calibri"/>
                <a:sym typeface="Calibri"/>
              </a:rPr>
              <a:t>Nutný přístup kyslíku!!!!!!</a:t>
            </a:r>
            <a:endParaRPr/>
          </a:p>
        </p:txBody>
      </p:sp>
      <p:sp>
        <p:nvSpPr>
          <p:cNvPr id="379" name="Google Shape;379;g229ca393403_0_22"/>
          <p:cNvSpPr txBox="1"/>
          <p:nvPr/>
        </p:nvSpPr>
        <p:spPr>
          <a:xfrm>
            <a:off x="136525" y="792162"/>
            <a:ext cx="2776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Tkáňový mok kolem buňky</a:t>
            </a:r>
            <a:endParaRPr/>
          </a:p>
        </p:txBody>
      </p:sp>
      <p:sp>
        <p:nvSpPr>
          <p:cNvPr id="380" name="Google Shape;380;g229ca393403_0_22"/>
          <p:cNvSpPr/>
          <p:nvPr/>
        </p:nvSpPr>
        <p:spPr>
          <a:xfrm>
            <a:off x="390525" y="1952625"/>
            <a:ext cx="855600" cy="716100"/>
          </a:xfrm>
          <a:prstGeom prst="ellipse">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838200" y="-112712"/>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D0D0D"/>
              </a:buClr>
              <a:buSzPts val="4000"/>
              <a:buFont typeface="Candara"/>
              <a:buNone/>
            </a:pPr>
            <a:r>
              <a:rPr b="0" i="0" lang="en-US" sz="4000" u="none">
                <a:solidFill>
                  <a:srgbClr val="0D0D0D"/>
                </a:solidFill>
                <a:latin typeface="Candara"/>
                <a:ea typeface="Candara"/>
                <a:cs typeface="Candara"/>
                <a:sym typeface="Candara"/>
              </a:rPr>
              <a:t>Trávení bílkovin</a:t>
            </a:r>
            <a:endParaRPr/>
          </a:p>
        </p:txBody>
      </p:sp>
      <p:sp>
        <p:nvSpPr>
          <p:cNvPr id="114" name="Google Shape;114;p3"/>
          <p:cNvSpPr txBox="1"/>
          <p:nvPr>
            <p:ph idx="1" type="body"/>
          </p:nvPr>
        </p:nvSpPr>
        <p:spPr>
          <a:xfrm>
            <a:off x="244475" y="757237"/>
            <a:ext cx="11433175"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Trávení bílkovin začíná v žaludku pomocí </a:t>
            </a:r>
            <a:r>
              <a:rPr b="1" i="0" lang="en-US" sz="2400" u="none" cap="none" strike="noStrike">
                <a:solidFill>
                  <a:srgbClr val="FF0000"/>
                </a:solidFill>
                <a:latin typeface="Candara"/>
                <a:ea typeface="Candara"/>
                <a:cs typeface="Candara"/>
                <a:sym typeface="Candara"/>
              </a:rPr>
              <a:t>pepsinu a HCl </a:t>
            </a:r>
            <a:r>
              <a:rPr b="0" i="0" lang="en-US" sz="2400" u="none" cap="none" strike="noStrike">
                <a:solidFill>
                  <a:schemeClr val="dk1"/>
                </a:solidFill>
                <a:latin typeface="Candara"/>
                <a:ea typeface="Candara"/>
                <a:cs typeface="Candara"/>
                <a:sym typeface="Candara"/>
              </a:rPr>
              <a:t>(HCl aktivuje pepsinogen)</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Pokračuje enzymy obsaženými v </a:t>
            </a:r>
            <a:r>
              <a:rPr b="1" i="0" lang="en-US" sz="2400" u="none" cap="none" strike="noStrike">
                <a:solidFill>
                  <a:srgbClr val="00B0F0"/>
                </a:solidFill>
                <a:latin typeface="Candara"/>
                <a:ea typeface="Candara"/>
                <a:cs typeface="Candara"/>
                <a:sym typeface="Candara"/>
              </a:rPr>
              <a:t>pankreatické šťávě</a:t>
            </a:r>
            <a:r>
              <a:rPr b="0" i="0" lang="en-US" sz="2400" u="none" cap="none" strike="noStrike">
                <a:solidFill>
                  <a:schemeClr val="dk1"/>
                </a:solidFill>
                <a:latin typeface="Candara"/>
                <a:ea typeface="Candara"/>
                <a:cs typeface="Candara"/>
                <a:sym typeface="Candara"/>
              </a:rPr>
              <a:t> (trypsin, chymotrypsin, elastáza)</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Trávení se dokončuje pomocí </a:t>
            </a:r>
            <a:r>
              <a:rPr b="1" i="0" lang="en-US" sz="2400" u="none" cap="none" strike="noStrike">
                <a:solidFill>
                  <a:srgbClr val="00B050"/>
                </a:solidFill>
                <a:latin typeface="Candara"/>
                <a:ea typeface="Candara"/>
                <a:cs typeface="Candara"/>
                <a:sym typeface="Candara"/>
              </a:rPr>
              <a:t>enzymů kartáčového lemu </a:t>
            </a:r>
            <a:r>
              <a:rPr b="0" i="0" lang="en-US" sz="2400" u="none" cap="none" strike="noStrike">
                <a:solidFill>
                  <a:schemeClr val="dk1"/>
                </a:solidFill>
                <a:latin typeface="Candara"/>
                <a:ea typeface="Candara"/>
                <a:cs typeface="Candara"/>
                <a:sym typeface="Candara"/>
              </a:rPr>
              <a:t>(aminopeptidázy, dipeptidázy)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Buňky střeva vstřebávají buď jednotlivé aminokyseliny, nebo krátké peptidy (di-, tri-)</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none" cap="none" strike="noStrike">
                <a:solidFill>
                  <a:schemeClr val="dk1"/>
                </a:solidFill>
                <a:latin typeface="Candara"/>
                <a:ea typeface="Candara"/>
                <a:cs typeface="Candara"/>
                <a:sym typeface="Candara"/>
              </a:rPr>
              <a:t>Děje se tak prostřednictvím specifických transportérů:</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1) Jednotlivé aminokyseliny symportem s Na</a:t>
            </a:r>
            <a:r>
              <a:rPr b="0" baseline="30000" i="0" lang="en-US" sz="2400" u="none" cap="none" strike="noStrike">
                <a:solidFill>
                  <a:schemeClr val="dk1"/>
                </a:solidFill>
                <a:latin typeface="Candara"/>
                <a:ea typeface="Candara"/>
                <a:cs typeface="Candara"/>
                <a:sym typeface="Candara"/>
              </a:rPr>
              <a:t>+</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2) Krátké peptidy symportem s H</a:t>
            </a:r>
            <a:r>
              <a:rPr b="0" baseline="30000" i="0" lang="en-US" sz="2400" u="none" cap="none" strike="noStrike">
                <a:solidFill>
                  <a:schemeClr val="dk1"/>
                </a:solidFill>
                <a:latin typeface="Candara"/>
                <a:ea typeface="Candara"/>
                <a:cs typeface="Candara"/>
                <a:sym typeface="Candara"/>
              </a:rPr>
              <a:t>+</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pic>
        <p:nvPicPr>
          <p:cNvPr id="115" name="Google Shape;115;p3"/>
          <p:cNvPicPr preferRelativeResize="0"/>
          <p:nvPr/>
        </p:nvPicPr>
        <p:blipFill rotWithShape="1">
          <a:blip r:embed="rId3">
            <a:alphaModFix/>
          </a:blip>
          <a:srcRect b="0" l="0" r="0" t="0"/>
          <a:stretch/>
        </p:blipFill>
        <p:spPr>
          <a:xfrm>
            <a:off x="1427162" y="4208462"/>
            <a:ext cx="9066212" cy="26495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9"/>
          <p:cNvSpPr txBox="1"/>
          <p:nvPr>
            <p:ph type="title"/>
          </p:nvPr>
        </p:nvSpPr>
        <p:spPr>
          <a:xfrm>
            <a:off x="490537" y="-17462"/>
            <a:ext cx="115824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4400">
              <a:solidFill>
                <a:schemeClr val="dk1"/>
              </a:solidFill>
              <a:latin typeface="Calibri"/>
              <a:ea typeface="Calibri"/>
              <a:cs typeface="Calibri"/>
              <a:sym typeface="Calibri"/>
            </a:endParaRPr>
          </a:p>
        </p:txBody>
      </p:sp>
      <p:pic>
        <p:nvPicPr>
          <p:cNvPr id="386" name="Google Shape;386;p29"/>
          <p:cNvPicPr preferRelativeResize="0"/>
          <p:nvPr>
            <p:ph idx="1" type="body"/>
          </p:nvPr>
        </p:nvPicPr>
        <p:blipFill rotWithShape="1">
          <a:blip r:embed="rId3">
            <a:alphaModFix/>
          </a:blip>
          <a:srcRect b="0" l="0" r="0" t="0"/>
          <a:stretch/>
        </p:blipFill>
        <p:spPr>
          <a:xfrm>
            <a:off x="1614487" y="0"/>
            <a:ext cx="8736012" cy="3060700"/>
          </a:xfrm>
          <a:prstGeom prst="rect">
            <a:avLst/>
          </a:prstGeom>
          <a:noFill/>
          <a:ln>
            <a:noFill/>
          </a:ln>
        </p:spPr>
      </p:pic>
      <p:pic>
        <p:nvPicPr>
          <p:cNvPr id="387" name="Google Shape;387;p29"/>
          <p:cNvPicPr preferRelativeResize="0"/>
          <p:nvPr/>
        </p:nvPicPr>
        <p:blipFill rotWithShape="1">
          <a:blip r:embed="rId4">
            <a:alphaModFix/>
          </a:blip>
          <a:srcRect b="0" l="0" r="0" t="0"/>
          <a:stretch/>
        </p:blipFill>
        <p:spPr>
          <a:xfrm>
            <a:off x="1435100" y="3076575"/>
            <a:ext cx="9321800" cy="3476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0"/>
          <p:cNvSpPr txBox="1"/>
          <p:nvPr>
            <p:ph type="title"/>
          </p:nvPr>
        </p:nvSpPr>
        <p:spPr>
          <a:xfrm>
            <a:off x="0" y="133350"/>
            <a:ext cx="1235075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Mobilizace tuků z tukové tkáně:</a:t>
            </a: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Hormonsenzitivní lipáza</a:t>
            </a:r>
            <a:endParaRPr/>
          </a:p>
        </p:txBody>
      </p:sp>
      <p:pic>
        <p:nvPicPr>
          <p:cNvPr id="393" name="Google Shape;393;p30"/>
          <p:cNvPicPr preferRelativeResize="0"/>
          <p:nvPr>
            <p:ph idx="1" type="body"/>
          </p:nvPr>
        </p:nvPicPr>
        <p:blipFill rotWithShape="1">
          <a:blip r:embed="rId3">
            <a:alphaModFix/>
          </a:blip>
          <a:srcRect b="0" l="0" r="0" t="0"/>
          <a:stretch/>
        </p:blipFill>
        <p:spPr>
          <a:xfrm>
            <a:off x="6003925" y="3938587"/>
            <a:ext cx="184150" cy="125412"/>
          </a:xfrm>
          <a:prstGeom prst="rect">
            <a:avLst/>
          </a:prstGeom>
          <a:noFill/>
          <a:ln>
            <a:noFill/>
          </a:ln>
        </p:spPr>
      </p:pic>
      <p:pic>
        <p:nvPicPr>
          <p:cNvPr id="394" name="Google Shape;394;p30"/>
          <p:cNvPicPr preferRelativeResize="0"/>
          <p:nvPr/>
        </p:nvPicPr>
        <p:blipFill rotWithShape="1">
          <a:blip r:embed="rId3">
            <a:alphaModFix/>
          </a:blip>
          <a:srcRect b="0" l="0" r="0" t="0"/>
          <a:stretch/>
        </p:blipFill>
        <p:spPr>
          <a:xfrm>
            <a:off x="-153987" y="1550987"/>
            <a:ext cx="7497762" cy="5173662"/>
          </a:xfrm>
          <a:prstGeom prst="rect">
            <a:avLst/>
          </a:prstGeom>
          <a:noFill/>
          <a:ln>
            <a:noFill/>
          </a:ln>
        </p:spPr>
      </p:pic>
      <p:graphicFrame>
        <p:nvGraphicFramePr>
          <p:cNvPr id="395" name="Google Shape;395;p30"/>
          <p:cNvGraphicFramePr/>
          <p:nvPr/>
        </p:nvGraphicFramePr>
        <p:xfrm>
          <a:off x="6188075" y="1341437"/>
          <a:ext cx="3000000" cy="3000000"/>
        </p:xfrm>
        <a:graphic>
          <a:graphicData uri="http://schemas.openxmlformats.org/drawingml/2006/table">
            <a:tbl>
              <a:tblPr>
                <a:noFill/>
                <a:tableStyleId>{464D3573-24B3-441B-898A-BEBD62168DA3}</a:tableStyleId>
              </a:tblPr>
              <a:tblGrid>
                <a:gridCol w="5984875"/>
              </a:tblGrid>
              <a:tr h="4572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Období zvýšené mobilizace tukových zásob</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517525">
                <a:tc>
                  <a:txBody>
                    <a:bodyPr/>
                    <a:lstStyle/>
                    <a:p>
                      <a:pPr indent="0" lvl="0" marL="0" marR="0" rtl="0" algn="ctr">
                        <a:lnSpc>
                          <a:spcPct val="100000"/>
                        </a:lnSpc>
                        <a:spcBef>
                          <a:spcPts val="0"/>
                        </a:spcBef>
                        <a:spcAft>
                          <a:spcPts val="0"/>
                        </a:spcAft>
                        <a:buClr>
                          <a:srgbClr val="FF0000"/>
                        </a:buClr>
                        <a:buSzPts val="2800"/>
                        <a:buFont typeface="Candara"/>
                        <a:buNone/>
                      </a:pPr>
                      <a:r>
                        <a:rPr b="1" i="0" lang="en-US" sz="2800" u="none" cap="none" strike="noStrike">
                          <a:solidFill>
                            <a:srgbClr val="FF0000"/>
                          </a:solidFill>
                          <a:latin typeface="Candara"/>
                          <a:ea typeface="Candara"/>
                          <a:cs typeface="Candara"/>
                          <a:sym typeface="Candara"/>
                        </a:rPr>
                        <a:t>Kalorický deficit</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ctr">
                        <a:lnSpc>
                          <a:spcPct val="100000"/>
                        </a:lnSpc>
                        <a:spcBef>
                          <a:spcPts val="0"/>
                        </a:spcBef>
                        <a:spcAft>
                          <a:spcPts val="0"/>
                        </a:spcAft>
                        <a:buClr>
                          <a:schemeClr val="dk1"/>
                        </a:buClr>
                        <a:buSzPts val="2400"/>
                        <a:buFont typeface="Candara"/>
                        <a:buNone/>
                      </a:pPr>
                      <a:r>
                        <a:rPr b="0" i="0" lang="en-US" sz="2400" u="none" cap="none" strike="noStrike">
                          <a:solidFill>
                            <a:schemeClr val="dk1"/>
                          </a:solidFill>
                          <a:latin typeface="Candara"/>
                          <a:ea typeface="Candara"/>
                          <a:cs typeface="Candara"/>
                          <a:sym typeface="Candara"/>
                        </a:rPr>
                        <a:t>Delší fyzická aktivita</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877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Delší lačnění, hladovění</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82232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Low carb, Ketogenní strava </a:t>
                      </a:r>
                      <a:br>
                        <a:rPr b="0" i="0" lang="en-US" sz="2400" u="none" cap="none" strike="noStrike">
                          <a:solidFill>
                            <a:srgbClr val="000000"/>
                          </a:solidFill>
                          <a:latin typeface="Candara"/>
                          <a:ea typeface="Candara"/>
                          <a:cs typeface="Candara"/>
                          <a:sym typeface="Candara"/>
                        </a:rPr>
                      </a:br>
                      <a:r>
                        <a:rPr b="0" i="0" lang="en-US" sz="2400" u="none" cap="none" strike="noStrike">
                          <a:solidFill>
                            <a:srgbClr val="000000"/>
                          </a:solidFill>
                          <a:latin typeface="Candara"/>
                          <a:ea typeface="Candara"/>
                          <a:cs typeface="Candara"/>
                          <a:sym typeface="Candara"/>
                        </a:rPr>
                        <a:t>(nevede ovšem k efektivnějšímu hubnutí)</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4400">
              <a:solidFill>
                <a:schemeClr val="dk1"/>
              </a:solidFill>
              <a:latin typeface="Calibri"/>
              <a:ea typeface="Calibri"/>
              <a:cs typeface="Calibri"/>
              <a:sym typeface="Calibri"/>
            </a:endParaRPr>
          </a:p>
        </p:txBody>
      </p:sp>
      <p:pic>
        <p:nvPicPr>
          <p:cNvPr id="401" name="Google Shape;401;p31"/>
          <p:cNvPicPr preferRelativeResize="0"/>
          <p:nvPr>
            <p:ph idx="1" type="body"/>
          </p:nvPr>
        </p:nvPicPr>
        <p:blipFill rotWithShape="1">
          <a:blip r:embed="rId3">
            <a:alphaModFix/>
          </a:blip>
          <a:srcRect b="0" l="0" r="0" t="0"/>
          <a:stretch/>
        </p:blipFill>
        <p:spPr>
          <a:xfrm>
            <a:off x="1917700" y="717550"/>
            <a:ext cx="8356600" cy="5556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2"/>
          <p:cNvSpPr txBox="1"/>
          <p:nvPr>
            <p:ph type="title"/>
          </p:nvPr>
        </p:nvSpPr>
        <p:spPr>
          <a:xfrm>
            <a:off x="838200" y="365125"/>
            <a:ext cx="10515600" cy="1325562"/>
          </a:xfrm>
          <a:prstGeom prst="rect">
            <a:avLst/>
          </a:prstGeom>
          <a:noFill/>
          <a:ln>
            <a:noFill/>
          </a:ln>
        </p:spPr>
        <p:txBody>
          <a:bodyPr anchorCtr="1" anchor="ctr" bIns="0" lIns="0" spcFirstLastPara="1" rIns="0" wrap="square" tIns="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Složení lidské tukové tkáně</a:t>
            </a:r>
            <a:endParaRPr/>
          </a:p>
        </p:txBody>
      </p:sp>
      <p:sp>
        <p:nvSpPr>
          <p:cNvPr id="409" name="Google Shape;409;p32"/>
          <p:cNvSpPr txBox="1"/>
          <p:nvPr>
            <p:ph idx="1" type="body"/>
          </p:nvPr>
        </p:nvSpPr>
        <p:spPr>
          <a:xfrm>
            <a:off x="609600" y="1604962"/>
            <a:ext cx="10982325" cy="5091112"/>
          </a:xfrm>
          <a:prstGeom prst="rect">
            <a:avLst/>
          </a:prstGeom>
          <a:noFill/>
          <a:ln>
            <a:noFill/>
          </a:ln>
        </p:spPr>
        <p:txBody>
          <a:bodyPr anchorCtr="0" anchor="t" bIns="0" lIns="0" spcFirstLastPara="1" rIns="0" wrap="square" tIns="0">
            <a:noAutofit/>
          </a:bodyPr>
          <a:lstStyle/>
          <a:p>
            <a:pPr indent="-228600" lvl="0" marL="228600" marR="0" rtl="0" algn="l">
              <a:lnSpc>
                <a:spcPct val="90000"/>
              </a:lnSpc>
              <a:spcBef>
                <a:spcPts val="0"/>
              </a:spcBef>
              <a:spcAft>
                <a:spcPts val="0"/>
              </a:spcAft>
              <a:buClr>
                <a:srgbClr val="FF0000"/>
              </a:buClr>
              <a:buSzPts val="1080"/>
              <a:buFont typeface="Noto Sans Symbols"/>
              <a:buChar char="●"/>
            </a:pPr>
            <a:r>
              <a:rPr b="1" i="0" lang="en-US" sz="2400" u="none" cap="none" strike="noStrike">
                <a:solidFill>
                  <a:srgbClr val="FF0000"/>
                </a:solidFill>
                <a:latin typeface="Candara"/>
                <a:ea typeface="Candara"/>
                <a:cs typeface="Candara"/>
                <a:sym typeface="Candara"/>
              </a:rPr>
              <a:t>Lidská tuková tkáň se neskládá ze 100 % z „tuku“, TAG tvoří asi 85 %.</a:t>
            </a:r>
            <a:endParaRPr/>
          </a:p>
          <a:p>
            <a:pPr indent="-228600" lvl="0" marL="228600" marR="0" rtl="0" algn="l">
              <a:lnSpc>
                <a:spcPct val="90000"/>
              </a:lnSpc>
              <a:spcBef>
                <a:spcPts val="1400"/>
              </a:spcBef>
              <a:spcAft>
                <a:spcPts val="0"/>
              </a:spcAft>
              <a:buClr>
                <a:schemeClr val="dk1"/>
              </a:buClr>
              <a:buSzPts val="1080"/>
              <a:buFont typeface="Noto Sans Symbols"/>
              <a:buChar char="●"/>
            </a:pPr>
            <a:r>
              <a:rPr b="0" i="0" lang="en-US" sz="2400" u="none" cap="none" strike="noStrike">
                <a:solidFill>
                  <a:schemeClr val="dk1"/>
                </a:solidFill>
                <a:latin typeface="Candara"/>
                <a:ea typeface="Candara"/>
                <a:cs typeface="Candara"/>
                <a:sym typeface="Candara"/>
              </a:rPr>
              <a:t>1 g tuku = 9 kcal, 9 x 850 = 7650 kcal</a:t>
            </a:r>
            <a:endParaRPr/>
          </a:p>
          <a:p>
            <a:pPr indent="-228600" lvl="0" marL="228600" marR="0" rtl="0" algn="l">
              <a:lnSpc>
                <a:spcPct val="90000"/>
              </a:lnSpc>
              <a:spcBef>
                <a:spcPts val="1400"/>
              </a:spcBef>
              <a:spcAft>
                <a:spcPts val="0"/>
              </a:spcAft>
              <a:buClr>
                <a:schemeClr val="dk1"/>
              </a:buClr>
              <a:buSzPts val="1080"/>
              <a:buFont typeface="Noto Sans Symbols"/>
              <a:buChar char="●"/>
            </a:pPr>
            <a:r>
              <a:rPr b="0" i="0" lang="en-US" sz="2400" u="none" cap="none" strike="noStrike">
                <a:solidFill>
                  <a:schemeClr val="dk1"/>
                </a:solidFill>
                <a:latin typeface="Candara"/>
                <a:ea typeface="Candara"/>
                <a:cs typeface="Candara"/>
                <a:sym typeface="Candara"/>
              </a:rPr>
              <a:t>7650 x 4,2 = cca 32 200 kJ</a:t>
            </a:r>
            <a:endParaRPr/>
          </a:p>
          <a:p>
            <a:pPr indent="-228600" lvl="0" marL="228600" marR="0" rtl="0" algn="l">
              <a:lnSpc>
                <a:spcPct val="90000"/>
              </a:lnSpc>
              <a:spcBef>
                <a:spcPts val="1400"/>
              </a:spcBef>
              <a:spcAft>
                <a:spcPts val="0"/>
              </a:spcAft>
              <a:buClr>
                <a:schemeClr val="dk1"/>
              </a:buClr>
              <a:buSzPts val="1080"/>
              <a:buFont typeface="Noto Sans Symbols"/>
              <a:buChar char="●"/>
            </a:pPr>
            <a:r>
              <a:rPr b="1" i="0" lang="en-US" sz="2400" u="none" cap="none" strike="noStrike">
                <a:solidFill>
                  <a:schemeClr val="dk1"/>
                </a:solidFill>
                <a:latin typeface="Candara"/>
                <a:ea typeface="Candara"/>
                <a:cs typeface="Candara"/>
                <a:sym typeface="Candara"/>
              </a:rPr>
              <a:t>Hall (2008), What is the Required Energy Deficit per unit Weight Loss?</a:t>
            </a:r>
            <a:endParaRPr/>
          </a:p>
          <a:p>
            <a:pPr indent="-160020" lvl="0" marL="228600" marR="0" rtl="0" algn="l">
              <a:lnSpc>
                <a:spcPct val="90000"/>
              </a:lnSpc>
              <a:spcBef>
                <a:spcPts val="1400"/>
              </a:spcBef>
              <a:spcAft>
                <a:spcPts val="0"/>
              </a:spcAft>
              <a:buClr>
                <a:schemeClr val="dk1"/>
              </a:buClr>
              <a:buSzPts val="1080"/>
              <a:buFont typeface="Noto Sans Symbols"/>
              <a:buNone/>
            </a:pPr>
            <a:r>
              <a:t/>
            </a:r>
            <a:endParaRPr b="1" i="0" sz="2400" u="none" cap="none" strike="noStrike">
              <a:solidFill>
                <a:schemeClr val="dk1"/>
              </a:solidFill>
              <a:latin typeface="Candara"/>
              <a:ea typeface="Candara"/>
              <a:cs typeface="Candara"/>
              <a:sym typeface="Candara"/>
            </a:endParaRPr>
          </a:p>
          <a:p>
            <a:pPr indent="-160020" lvl="0" marL="228600" marR="0" rtl="0" algn="l">
              <a:lnSpc>
                <a:spcPct val="90000"/>
              </a:lnSpc>
              <a:spcBef>
                <a:spcPts val="1400"/>
              </a:spcBef>
              <a:spcAft>
                <a:spcPts val="0"/>
              </a:spcAft>
              <a:buClr>
                <a:schemeClr val="dk1"/>
              </a:buClr>
              <a:buSzPts val="1080"/>
              <a:buFont typeface="Noto Sans Symbols"/>
              <a:buNone/>
            </a:pPr>
            <a:r>
              <a:t/>
            </a:r>
            <a:endParaRPr b="0" i="0" sz="2400" u="none" cap="none" strike="noStrike">
              <a:solidFill>
                <a:schemeClr val="dk1"/>
              </a:solidFill>
              <a:latin typeface="Candara"/>
              <a:ea typeface="Candara"/>
              <a:cs typeface="Candara"/>
              <a:sym typeface="Candara"/>
            </a:endParaRPr>
          </a:p>
          <a:p>
            <a:pPr indent="-160020" lvl="0" marL="228600" marR="0" rtl="0" algn="l">
              <a:lnSpc>
                <a:spcPct val="90000"/>
              </a:lnSpc>
              <a:spcBef>
                <a:spcPts val="1400"/>
              </a:spcBef>
              <a:spcAft>
                <a:spcPts val="0"/>
              </a:spcAft>
              <a:buClr>
                <a:schemeClr val="dk1"/>
              </a:buClr>
              <a:buSzPts val="1080"/>
              <a:buFont typeface="Noto Sans Symbols"/>
              <a:buNone/>
            </a:pPr>
            <a:r>
              <a:t/>
            </a:r>
            <a:endParaRPr b="0" i="0" sz="2400" u="none" cap="none" strike="noStrike">
              <a:solidFill>
                <a:schemeClr val="dk1"/>
              </a:solidFill>
              <a:latin typeface="Candara"/>
              <a:ea typeface="Candara"/>
              <a:cs typeface="Candara"/>
              <a:sym typeface="Candara"/>
            </a:endParaRPr>
          </a:p>
          <a:p>
            <a:pPr indent="-160020" lvl="0" marL="228600" marR="0" rtl="0" algn="l">
              <a:lnSpc>
                <a:spcPct val="90000"/>
              </a:lnSpc>
              <a:spcBef>
                <a:spcPts val="1400"/>
              </a:spcBef>
              <a:spcAft>
                <a:spcPts val="0"/>
              </a:spcAft>
              <a:buClr>
                <a:schemeClr val="dk1"/>
              </a:buClr>
              <a:buSzPts val="1080"/>
              <a:buFont typeface="Noto Sans Symbols"/>
              <a:buNone/>
            </a:pPr>
            <a:r>
              <a:t/>
            </a:r>
            <a:endParaRPr b="0" i="0" sz="2400" u="none" cap="none" strike="noStrike">
              <a:solidFill>
                <a:schemeClr val="dk1"/>
              </a:solidFill>
              <a:latin typeface="Candara"/>
              <a:ea typeface="Candara"/>
              <a:cs typeface="Candara"/>
              <a:sym typeface="Candara"/>
            </a:endParaRPr>
          </a:p>
          <a:p>
            <a:pPr indent="-76200" lvl="0" marL="228600" marR="0" rtl="0" algn="l">
              <a:lnSpc>
                <a:spcPct val="90000"/>
              </a:lnSpc>
              <a:spcBef>
                <a:spcPts val="24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pic>
        <p:nvPicPr>
          <p:cNvPr id="410" name="Google Shape;410;p32"/>
          <p:cNvPicPr preferRelativeResize="0"/>
          <p:nvPr/>
        </p:nvPicPr>
        <p:blipFill rotWithShape="1">
          <a:blip r:embed="rId3">
            <a:alphaModFix/>
          </a:blip>
          <a:srcRect b="0" l="0" r="0" t="0"/>
          <a:stretch/>
        </p:blipFill>
        <p:spPr>
          <a:xfrm>
            <a:off x="2120900" y="3694112"/>
            <a:ext cx="8288337" cy="21034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3"/>
          <p:cNvSpPr txBox="1"/>
          <p:nvPr>
            <p:ph type="title"/>
          </p:nvPr>
        </p:nvSpPr>
        <p:spPr>
          <a:xfrm>
            <a:off x="211137" y="365125"/>
            <a:ext cx="11769725"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800"/>
              <a:buFont typeface="Candara"/>
              <a:buNone/>
            </a:pPr>
            <a:r>
              <a:rPr b="0" i="0" lang="en-US" sz="3800" u="none">
                <a:solidFill>
                  <a:schemeClr val="dk1"/>
                </a:solidFill>
                <a:latin typeface="Candara"/>
                <a:ea typeface="Candara"/>
                <a:cs typeface="Candara"/>
                <a:sym typeface="Candara"/>
              </a:rPr>
              <a:t>IMTG (Intramuskulární TAG) a oxidace během FA</a:t>
            </a:r>
            <a:endParaRPr/>
          </a:p>
        </p:txBody>
      </p:sp>
      <p:sp>
        <p:nvSpPr>
          <p:cNvPr id="416" name="Google Shape;416;p33"/>
          <p:cNvSpPr txBox="1"/>
          <p:nvPr>
            <p:ph idx="1" type="body"/>
          </p:nvPr>
        </p:nvSpPr>
        <p:spPr>
          <a:xfrm>
            <a:off x="211137" y="1576387"/>
            <a:ext cx="11769725"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Zásoby IMTG zvýšeny u </a:t>
            </a:r>
            <a:r>
              <a:rPr b="1" i="0" lang="en-US" sz="2400" u="none">
                <a:solidFill>
                  <a:srgbClr val="0070C0"/>
                </a:solidFill>
                <a:latin typeface="Candara"/>
                <a:ea typeface="Candara"/>
                <a:cs typeface="Candara"/>
                <a:sym typeface="Candara"/>
              </a:rPr>
              <a:t>vytrvalostních sportovců </a:t>
            </a:r>
            <a:r>
              <a:rPr b="0" i="0" lang="en-US" sz="2400" u="none">
                <a:solidFill>
                  <a:schemeClr val="dk1"/>
                </a:solidFill>
                <a:latin typeface="Candara"/>
                <a:ea typeface="Candara"/>
                <a:cs typeface="Candara"/>
                <a:sym typeface="Candara"/>
              </a:rPr>
              <a:t>a </a:t>
            </a:r>
            <a:r>
              <a:rPr b="1" i="0" lang="en-US" sz="2400" u="none">
                <a:solidFill>
                  <a:srgbClr val="0070C0"/>
                </a:solidFill>
                <a:latin typeface="Candara"/>
                <a:ea typeface="Candara"/>
                <a:cs typeface="Candara"/>
                <a:sym typeface="Candara"/>
              </a:rPr>
              <a:t>fyziologicky více u žen než mužů</a:t>
            </a:r>
            <a:endParaRPr/>
          </a:p>
          <a:p>
            <a:pPr indent="-228600" lvl="0" marL="228600" marR="0" rtl="0" algn="l">
              <a:lnSpc>
                <a:spcPct val="90000"/>
              </a:lnSpc>
              <a:spcBef>
                <a:spcPts val="1000"/>
              </a:spcBef>
              <a:spcAft>
                <a:spcPts val="0"/>
              </a:spcAft>
              <a:buClr>
                <a:srgbClr val="0070C0"/>
              </a:buClr>
              <a:buSzPts val="2400"/>
              <a:buFont typeface="Arial"/>
              <a:buChar char="•"/>
            </a:pPr>
            <a:r>
              <a:rPr b="1" i="0" lang="en-US" sz="2400" u="none">
                <a:solidFill>
                  <a:srgbClr val="0070C0"/>
                </a:solidFill>
                <a:latin typeface="Candara"/>
                <a:ea typeface="Candara"/>
                <a:cs typeface="Candara"/>
                <a:sym typeface="Candara"/>
              </a:rPr>
              <a:t>Představují zhruba 1</a:t>
            </a:r>
            <a:r>
              <a:rPr b="0" i="0" lang="en-US" sz="2400" u="none">
                <a:solidFill>
                  <a:schemeClr val="dk1"/>
                </a:solidFill>
                <a:latin typeface="Candara"/>
                <a:ea typeface="Candara"/>
                <a:cs typeface="Candara"/>
                <a:sym typeface="Candara"/>
              </a:rPr>
              <a:t>–2 % veškerých tukových zásob člověka</a:t>
            </a:r>
            <a:endParaRPr b="1" i="0" sz="2400" u="none">
              <a:solidFill>
                <a:srgbClr val="0070C0"/>
              </a:solidFill>
              <a:latin typeface="Candara"/>
              <a:ea typeface="Candara"/>
              <a:cs typeface="Candara"/>
              <a:sym typeface="Candara"/>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Tvorba během klidu po jídle bohatých na tuky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Poměrně významný zdroj energie pro pracující svaly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Při intenzitě zátěže v trvání cca 2 hodin při 50–65 % VO2 max asi 1/3 ox. MK</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Při FA jsou přijímané MK rovnou oxidovány a nejsou zabudovávány do IMTG</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Po cca 90–120 minutách zátěže oxidace IMTG tuku značně klesá</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sng">
                <a:solidFill>
                  <a:schemeClr val="dk1"/>
                </a:solidFill>
                <a:latin typeface="Candara"/>
                <a:ea typeface="Candara"/>
                <a:cs typeface="Candara"/>
                <a:sym typeface="Candara"/>
              </a:rPr>
              <a:t>IMTG jsou štěpeny 2 lipázami:</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1) </a:t>
            </a:r>
            <a:r>
              <a:rPr b="1" i="0" lang="en-US" sz="2400" u="none">
                <a:solidFill>
                  <a:srgbClr val="FF0000"/>
                </a:solidFill>
                <a:latin typeface="Candara"/>
                <a:ea typeface="Candara"/>
                <a:cs typeface="Candara"/>
                <a:sym typeface="Candara"/>
              </a:rPr>
              <a:t>ATGL</a:t>
            </a:r>
            <a:r>
              <a:rPr b="0" i="0" lang="en-US" sz="2400" u="none">
                <a:solidFill>
                  <a:schemeClr val="dk1"/>
                </a:solidFill>
                <a:latin typeface="Candara"/>
                <a:ea typeface="Candara"/>
                <a:cs typeface="Candara"/>
                <a:sym typeface="Candara"/>
              </a:rPr>
              <a:t> (adipose tissue triglyceride lipase)</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2) </a:t>
            </a:r>
            <a:r>
              <a:rPr b="1" i="0" lang="en-US" sz="2400" u="none">
                <a:solidFill>
                  <a:srgbClr val="FF0000"/>
                </a:solidFill>
                <a:latin typeface="Candara"/>
                <a:ea typeface="Candara"/>
                <a:cs typeface="Candara"/>
                <a:sym typeface="Candara"/>
              </a:rPr>
              <a:t>HSL</a:t>
            </a:r>
            <a:r>
              <a:rPr b="0" i="0" lang="en-US" sz="2400" u="none">
                <a:solidFill>
                  <a:schemeClr val="dk1"/>
                </a:solidFill>
                <a:latin typeface="Candara"/>
                <a:ea typeface="Candara"/>
                <a:cs typeface="Candara"/>
                <a:sym typeface="Candara"/>
              </a:rPr>
              <a:t> (hormon senzitivní lipáza)</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4400">
              <a:solidFill>
                <a:schemeClr val="dk1"/>
              </a:solidFill>
              <a:latin typeface="Calibri"/>
              <a:ea typeface="Calibri"/>
              <a:cs typeface="Calibri"/>
              <a:sym typeface="Calibri"/>
            </a:endParaRPr>
          </a:p>
        </p:txBody>
      </p:sp>
      <p:sp>
        <p:nvSpPr>
          <p:cNvPr id="422" name="Google Shape;422;p34"/>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id="423" name="Google Shape;423;p34"/>
          <p:cNvPicPr preferRelativeResize="0"/>
          <p:nvPr/>
        </p:nvPicPr>
        <p:blipFill rotWithShape="1">
          <a:blip r:embed="rId3">
            <a:alphaModFix/>
          </a:blip>
          <a:srcRect b="0" l="0" r="0" t="0"/>
          <a:stretch/>
        </p:blipFill>
        <p:spPr>
          <a:xfrm>
            <a:off x="1841500" y="757237"/>
            <a:ext cx="8509000" cy="7940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5"/>
          <p:cNvSpPr txBox="1"/>
          <p:nvPr>
            <p:ph type="title"/>
          </p:nvPr>
        </p:nvSpPr>
        <p:spPr>
          <a:xfrm>
            <a:off x="122237" y="144462"/>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Ketóza a vznik ketonů</a:t>
            </a:r>
            <a:endParaRPr/>
          </a:p>
        </p:txBody>
      </p:sp>
      <p:pic>
        <p:nvPicPr>
          <p:cNvPr id="429" name="Google Shape;429;p35"/>
          <p:cNvPicPr preferRelativeResize="0"/>
          <p:nvPr>
            <p:ph idx="1" type="body"/>
          </p:nvPr>
        </p:nvPicPr>
        <p:blipFill rotWithShape="1">
          <a:blip r:embed="rId3">
            <a:alphaModFix/>
          </a:blip>
          <a:srcRect b="0" l="0" r="0" t="0"/>
          <a:stretch/>
        </p:blipFill>
        <p:spPr>
          <a:xfrm>
            <a:off x="4946650" y="144462"/>
            <a:ext cx="7245350" cy="6569075"/>
          </a:xfrm>
          <a:prstGeom prst="rect">
            <a:avLst/>
          </a:prstGeom>
          <a:noFill/>
          <a:ln>
            <a:noFill/>
          </a:ln>
        </p:spPr>
      </p:pic>
      <p:sp>
        <p:nvSpPr>
          <p:cNvPr id="430" name="Google Shape;430;p35"/>
          <p:cNvSpPr txBox="1"/>
          <p:nvPr/>
        </p:nvSpPr>
        <p:spPr>
          <a:xfrm>
            <a:off x="173037" y="1206500"/>
            <a:ext cx="4722900" cy="4155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Využívána některými sportovci</a:t>
            </a:r>
            <a:endParaRPr/>
          </a:p>
          <a:p>
            <a:pPr indent="-342900" lvl="0" marL="342900" marR="0" rtl="0" algn="l">
              <a:lnSpc>
                <a:spcPct val="100000"/>
              </a:lnSpc>
              <a:spcBef>
                <a:spcPts val="0"/>
              </a:spcBef>
              <a:spcAft>
                <a:spcPts val="0"/>
              </a:spcAft>
              <a:buClr>
                <a:schemeClr val="dk1"/>
              </a:buClr>
              <a:buSzPts val="2400"/>
              <a:buFont typeface="Arial"/>
              <a:buChar char="•"/>
            </a:pPr>
            <a:r>
              <a:rPr b="1" i="0" lang="en-US" sz="2400" u="sng">
                <a:solidFill>
                  <a:schemeClr val="dk1"/>
                </a:solidFill>
                <a:latin typeface="Candara"/>
                <a:ea typeface="Candara"/>
                <a:cs typeface="Candara"/>
                <a:sym typeface="Candara"/>
              </a:rPr>
              <a:t>Je třeba rozlišovat:</a:t>
            </a:r>
            <a:endParaRPr/>
          </a:p>
          <a:p>
            <a:pPr indent="-342900" lvl="0" marL="342900" marR="0" rtl="0" algn="l">
              <a:lnSpc>
                <a:spcPct val="80000"/>
              </a:lnSpc>
              <a:spcBef>
                <a:spcPts val="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Nutriční ketóza </a:t>
            </a:r>
            <a:r>
              <a:rPr b="0" i="0" lang="en-US" sz="2400" u="none">
                <a:solidFill>
                  <a:schemeClr val="dk1"/>
                </a:solidFill>
                <a:latin typeface="Candara"/>
                <a:ea typeface="Candara"/>
                <a:cs typeface="Candara"/>
                <a:sym typeface="Candara"/>
              </a:rPr>
              <a:t>– fyziologický stav – hladovění nebo (cílený) nedostatek sacharidů ve stravě</a:t>
            </a:r>
            <a:endParaRPr/>
          </a:p>
          <a:p>
            <a:pPr indent="-342900" lvl="0" marL="342900" marR="0" rtl="0" algn="l">
              <a:lnSpc>
                <a:spcPct val="80000"/>
              </a:lnSpc>
              <a:spcBef>
                <a:spcPts val="0"/>
              </a:spcBef>
              <a:spcAft>
                <a:spcPts val="0"/>
              </a:spcAft>
              <a:buClr>
                <a:schemeClr val="dk1"/>
              </a:buClr>
              <a:buSzPts val="2400"/>
              <a:buFont typeface="Calibri"/>
              <a:buNone/>
            </a:pPr>
            <a:r>
              <a:t/>
            </a:r>
            <a:endParaRPr b="1" i="0" sz="2400" u="none">
              <a:solidFill>
                <a:srgbClr val="FF0000"/>
              </a:solidFill>
              <a:latin typeface="Candara"/>
              <a:ea typeface="Candara"/>
              <a:cs typeface="Candara"/>
              <a:sym typeface="Candara"/>
            </a:endParaRPr>
          </a:p>
          <a:p>
            <a:pPr indent="-342900" lvl="0" marL="342900" marR="0" rtl="0" algn="l">
              <a:lnSpc>
                <a:spcPct val="80000"/>
              </a:lnSpc>
              <a:spcBef>
                <a:spcPts val="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Ketoacidóza </a:t>
            </a:r>
            <a:r>
              <a:rPr b="0" i="0" lang="en-US" sz="2400" u="none">
                <a:solidFill>
                  <a:schemeClr val="dk1"/>
                </a:solidFill>
                <a:latin typeface="Candara"/>
                <a:ea typeface="Candara"/>
                <a:cs typeface="Candara"/>
                <a:sym typeface="Candara"/>
              </a:rPr>
              <a:t>– stav u dekompenzovaných diabetiků, nadměrné vystupňování lipolýzy a nadměrná koncentrace ketonů v krvi </a:t>
            </a:r>
            <a:r>
              <a:rPr lang="en-US" sz="2400">
                <a:solidFill>
                  <a:schemeClr val="dk1"/>
                </a:solidFill>
                <a:latin typeface="Candara"/>
                <a:ea typeface="Candara"/>
                <a:cs typeface="Candara"/>
                <a:sym typeface="Candara"/>
              </a:rPr>
              <a:t>→</a:t>
            </a:r>
            <a:r>
              <a:rPr b="0" i="0" lang="en-US" sz="2400" u="none">
                <a:solidFill>
                  <a:schemeClr val="dk1"/>
                </a:solidFill>
                <a:latin typeface="Candara"/>
                <a:ea typeface="Candara"/>
                <a:cs typeface="Candara"/>
                <a:sym typeface="Candara"/>
              </a:rPr>
              <a:t> acidóza, ohrožení života</a:t>
            </a:r>
            <a:endParaRPr/>
          </a:p>
          <a:p>
            <a:pPr indent="0" lvl="0" marL="0" marR="0" rtl="0" algn="l">
              <a:lnSpc>
                <a:spcPct val="100000"/>
              </a:lnSpc>
              <a:spcBef>
                <a:spcPts val="0"/>
              </a:spcBef>
              <a:spcAft>
                <a:spcPts val="0"/>
              </a:spcAft>
              <a:buNone/>
            </a:pPr>
            <a:r>
              <a:t/>
            </a:r>
            <a:endParaRPr b="0" i="0" sz="2400" u="none">
              <a:solidFill>
                <a:schemeClr val="dk1"/>
              </a:solidFill>
              <a:latin typeface="Candara"/>
              <a:ea typeface="Candara"/>
              <a:cs typeface="Candara"/>
              <a:sym typeface="Candara"/>
            </a:endParaRPr>
          </a:p>
        </p:txBody>
      </p:sp>
      <p:graphicFrame>
        <p:nvGraphicFramePr>
          <p:cNvPr id="431" name="Google Shape;431;p35"/>
          <p:cNvGraphicFramePr/>
          <p:nvPr/>
        </p:nvGraphicFramePr>
        <p:xfrm>
          <a:off x="122237" y="4892675"/>
          <a:ext cx="3000000" cy="3000000"/>
        </p:xfrm>
        <a:graphic>
          <a:graphicData uri="http://schemas.openxmlformats.org/drawingml/2006/table">
            <a:tbl>
              <a:tblPr>
                <a:noFill/>
                <a:tableStyleId>{464D3573-24B3-441B-898A-BEBD62168DA3}</a:tableStyleId>
              </a:tblPr>
              <a:tblGrid>
                <a:gridCol w="2360600"/>
                <a:gridCol w="2360600"/>
              </a:tblGrid>
              <a:tr h="606425">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Nutriční ketóza</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Ketoacidóza</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6080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0,5–3 mmol/l</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15–25 mmol/l</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606425">
                <a:tc gridSpan="2">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Běžná hladina do cca 0,3 mmol/l</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hMerge="1"/>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6"/>
          <p:cNvSpPr txBox="1"/>
          <p:nvPr>
            <p:ph type="title"/>
          </p:nvPr>
        </p:nvSpPr>
        <p:spPr>
          <a:xfrm>
            <a:off x="987425" y="323850"/>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Co všechno má vliv na oxidaci sacharidů vs. tuků během fyzické aktivity?</a:t>
            </a:r>
            <a:endParaRPr/>
          </a:p>
        </p:txBody>
      </p:sp>
      <p:sp>
        <p:nvSpPr>
          <p:cNvPr id="437" name="Google Shape;437;p36"/>
          <p:cNvSpPr txBox="1"/>
          <p:nvPr>
            <p:ph idx="1" type="body"/>
          </p:nvPr>
        </p:nvSpPr>
        <p:spPr>
          <a:xfrm>
            <a:off x="533400" y="1895475"/>
            <a:ext cx="105156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Intenzita FA</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Délka FA</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Trénovanost jedince</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Pohlaví</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Stav nalačno/po požití stravy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Stav glykogenových zásob</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Výživa (zastoupení sacharidů a tuků)</a:t>
            </a:r>
            <a:endParaRPr b="0" i="0" sz="2400" u="none">
              <a:solidFill>
                <a:schemeClr val="dk1"/>
              </a:solidFill>
              <a:latin typeface="Candara"/>
              <a:ea typeface="Candara"/>
              <a:cs typeface="Candara"/>
              <a:sym typeface="Candara"/>
            </a:endParaRPr>
          </a:p>
          <a:p>
            <a:pPr indent="-228600" lvl="0" marL="228600" marR="0" rtl="0" algn="l">
              <a:lnSpc>
                <a:spcPct val="90000"/>
              </a:lnSpc>
              <a:spcBef>
                <a:spcPts val="1000"/>
              </a:spcBef>
              <a:spcAft>
                <a:spcPts val="0"/>
              </a:spcAft>
              <a:buSzPts val="2400"/>
              <a:buFont typeface="Candara"/>
              <a:buChar char="•"/>
            </a:pPr>
            <a:r>
              <a:rPr lang="en-US" sz="2400">
                <a:latin typeface="Candara"/>
                <a:ea typeface="Candara"/>
                <a:cs typeface="Candara"/>
                <a:sym typeface="Candara"/>
              </a:rPr>
              <a:t>Typ svalových vláken</a:t>
            </a:r>
            <a:endParaRPr sz="2400">
              <a:latin typeface="Candara"/>
              <a:ea typeface="Candara"/>
              <a:cs typeface="Candara"/>
              <a:sym typeface="Candara"/>
            </a:endParaRPr>
          </a:p>
          <a:p>
            <a:pPr indent="-228600" lvl="0" marL="228600" marR="0" rtl="0" algn="l">
              <a:lnSpc>
                <a:spcPct val="90000"/>
              </a:lnSpc>
              <a:spcBef>
                <a:spcPts val="1000"/>
              </a:spcBef>
              <a:spcAft>
                <a:spcPts val="0"/>
              </a:spcAft>
              <a:buSzPts val="2400"/>
              <a:buFont typeface="Candara"/>
              <a:buChar char="•"/>
            </a:pPr>
            <a:r>
              <a:rPr b="1" lang="en-US" sz="2400">
                <a:latin typeface="Candara"/>
                <a:ea typeface="Candara"/>
                <a:cs typeface="Candara"/>
                <a:sym typeface="Candara"/>
              </a:rPr>
              <a:t>Výborný článek:</a:t>
            </a:r>
            <a:r>
              <a:rPr lang="en-US" sz="2400">
                <a:latin typeface="Candara"/>
                <a:ea typeface="Candara"/>
                <a:cs typeface="Candara"/>
                <a:sym typeface="Candara"/>
              </a:rPr>
              <a:t> </a:t>
            </a:r>
            <a:r>
              <a:rPr b="1" lang="en-US" sz="2300" u="sng">
                <a:solidFill>
                  <a:schemeClr val="hlink"/>
                </a:solidFill>
                <a:highlight>
                  <a:srgbClr val="FFFFFF"/>
                </a:highlight>
                <a:latin typeface="Trebuchet MS"/>
                <a:ea typeface="Trebuchet MS"/>
                <a:cs typeface="Trebuchet MS"/>
                <a:sym typeface="Trebuchet MS"/>
                <a:hlinkClick r:id="rId3"/>
              </a:rPr>
              <a:t>Understanding the factors that effect maximal fat oxidation</a:t>
            </a:r>
            <a:endParaRPr b="1" sz="2300">
              <a:solidFill>
                <a:srgbClr val="1B3051"/>
              </a:solidFill>
              <a:highlight>
                <a:srgbClr val="FFFFFF"/>
              </a:highlight>
              <a:latin typeface="Trebuchet MS"/>
              <a:ea typeface="Trebuchet MS"/>
              <a:cs typeface="Trebuchet MS"/>
              <a:sym typeface="Trebuchet MS"/>
            </a:endParaRPr>
          </a:p>
          <a:p>
            <a:pPr indent="-228600" lvl="0" marL="228600" marR="0" rtl="0" algn="l">
              <a:lnSpc>
                <a:spcPct val="90000"/>
              </a:lnSpc>
              <a:spcBef>
                <a:spcPts val="1000"/>
              </a:spcBef>
              <a:spcAft>
                <a:spcPts val="0"/>
              </a:spcAft>
              <a:buSzPts val="2400"/>
              <a:buFont typeface="Candara"/>
              <a:buChar char="•"/>
            </a:pPr>
            <a:r>
              <a:t/>
            </a:r>
            <a:endParaRPr sz="2400">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229ca393403_0_0"/>
          <p:cNvSpPr txBox="1"/>
          <p:nvPr>
            <p:ph type="title"/>
          </p:nvPr>
        </p:nvSpPr>
        <p:spPr>
          <a:xfrm>
            <a:off x="987425" y="323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t/>
            </a:r>
            <a:endParaRPr/>
          </a:p>
        </p:txBody>
      </p:sp>
      <p:sp>
        <p:nvSpPr>
          <p:cNvPr id="443" name="Google Shape;443;g229ca393403_0_0"/>
          <p:cNvSpPr txBox="1"/>
          <p:nvPr>
            <p:ph idx="1" type="body"/>
          </p:nvPr>
        </p:nvSpPr>
        <p:spPr>
          <a:xfrm>
            <a:off x="533400" y="1895475"/>
            <a:ext cx="10515600" cy="4351200"/>
          </a:xfrm>
          <a:prstGeom prst="rect">
            <a:avLst/>
          </a:prstGeom>
          <a:noFill/>
          <a:ln>
            <a:noFill/>
          </a:ln>
        </p:spPr>
        <p:txBody>
          <a:bodyPr anchorCtr="0" anchor="t" bIns="45700" lIns="91425" spcFirstLastPara="1" rIns="91425" wrap="square" tIns="45700">
            <a:noAutofit/>
          </a:bodyPr>
          <a:lstStyle/>
          <a:p>
            <a:pPr indent="0" lvl="0" marL="228600" marR="0" rtl="0" algn="l">
              <a:lnSpc>
                <a:spcPct val="90000"/>
              </a:lnSpc>
              <a:spcBef>
                <a:spcPts val="1000"/>
              </a:spcBef>
              <a:spcAft>
                <a:spcPts val="0"/>
              </a:spcAft>
              <a:buNone/>
            </a:pPr>
            <a:r>
              <a:t/>
            </a:r>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0" lvl="0" marL="0" marR="0" rtl="0" algn="l">
              <a:lnSpc>
                <a:spcPct val="90000"/>
              </a:lnSpc>
              <a:spcBef>
                <a:spcPts val="1000"/>
              </a:spcBef>
              <a:spcAft>
                <a:spcPts val="0"/>
              </a:spcAft>
              <a:buNone/>
            </a:pPr>
            <a:r>
              <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pic>
        <p:nvPicPr>
          <p:cNvPr id="444" name="Google Shape;444;g229ca393403_0_0"/>
          <p:cNvPicPr preferRelativeResize="0"/>
          <p:nvPr/>
        </p:nvPicPr>
        <p:blipFill>
          <a:blip r:embed="rId3">
            <a:alphaModFix/>
          </a:blip>
          <a:stretch>
            <a:fillRect/>
          </a:stretch>
        </p:blipFill>
        <p:spPr>
          <a:xfrm>
            <a:off x="0" y="529842"/>
            <a:ext cx="12192000" cy="3173016"/>
          </a:xfrm>
          <a:prstGeom prst="rect">
            <a:avLst/>
          </a:prstGeom>
          <a:noFill/>
          <a:ln>
            <a:noFill/>
          </a:ln>
        </p:spPr>
      </p:pic>
      <p:pic>
        <p:nvPicPr>
          <p:cNvPr id="445" name="Google Shape;445;g229ca393403_0_0"/>
          <p:cNvPicPr preferRelativeResize="0"/>
          <p:nvPr/>
        </p:nvPicPr>
        <p:blipFill>
          <a:blip r:embed="rId4">
            <a:alphaModFix/>
          </a:blip>
          <a:stretch>
            <a:fillRect/>
          </a:stretch>
        </p:blipFill>
        <p:spPr>
          <a:xfrm>
            <a:off x="0" y="3702847"/>
            <a:ext cx="12192000" cy="3155156"/>
          </a:xfrm>
          <a:prstGeom prst="rect">
            <a:avLst/>
          </a:prstGeom>
          <a:noFill/>
          <a:ln>
            <a:noFill/>
          </a:ln>
        </p:spPr>
      </p:pic>
      <p:sp>
        <p:nvSpPr>
          <p:cNvPr id="446" name="Google Shape;446;g229ca393403_0_0"/>
          <p:cNvSpPr txBox="1"/>
          <p:nvPr/>
        </p:nvSpPr>
        <p:spPr>
          <a:xfrm>
            <a:off x="0" y="0"/>
            <a:ext cx="1088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rgbClr val="333333"/>
                </a:solidFill>
                <a:highlight>
                  <a:srgbClr val="FCFCFC"/>
                </a:highlight>
                <a:latin typeface="Georgia"/>
                <a:ea typeface="Georgia"/>
                <a:cs typeface="Georgia"/>
                <a:sym typeface="Georgia"/>
              </a:rPr>
              <a:t>Factors Influencing Substrate Oxidation During Submaximal Cycling: A Modelling Analysis</a:t>
            </a:r>
            <a:endParaRPr b="1">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229ca393403_0_5"/>
          <p:cNvSpPr txBox="1"/>
          <p:nvPr>
            <p:ph type="title"/>
          </p:nvPr>
        </p:nvSpPr>
        <p:spPr>
          <a:xfrm>
            <a:off x="987425" y="32385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t/>
            </a:r>
            <a:endParaRPr/>
          </a:p>
        </p:txBody>
      </p:sp>
      <p:sp>
        <p:nvSpPr>
          <p:cNvPr id="452" name="Google Shape;452;g229ca393403_0_5"/>
          <p:cNvSpPr txBox="1"/>
          <p:nvPr>
            <p:ph idx="1" type="body"/>
          </p:nvPr>
        </p:nvSpPr>
        <p:spPr>
          <a:xfrm>
            <a:off x="533400" y="1895475"/>
            <a:ext cx="10515600" cy="43512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1000"/>
              </a:spcBef>
              <a:spcAft>
                <a:spcPts val="0"/>
              </a:spcAft>
              <a:buClr>
                <a:schemeClr val="dk1"/>
              </a:buClr>
              <a:buSzPts val="2400"/>
              <a:buFont typeface="Arial"/>
              <a:buChar char="•"/>
            </a:pPr>
            <a:r>
              <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pic>
        <p:nvPicPr>
          <p:cNvPr id="453" name="Google Shape;453;g229ca393403_0_5"/>
          <p:cNvPicPr preferRelativeResize="0"/>
          <p:nvPr/>
        </p:nvPicPr>
        <p:blipFill>
          <a:blip r:embed="rId3">
            <a:alphaModFix/>
          </a:blip>
          <a:stretch>
            <a:fillRect/>
          </a:stretch>
        </p:blipFill>
        <p:spPr>
          <a:xfrm>
            <a:off x="0" y="179458"/>
            <a:ext cx="12192000" cy="31134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2c876ab53ba_0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2c876ab53ba_0_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23" name="Google Shape;123;g2c876ab53ba_0_0"/>
          <p:cNvPicPr preferRelativeResize="0"/>
          <p:nvPr/>
        </p:nvPicPr>
        <p:blipFill>
          <a:blip r:embed="rId3">
            <a:alphaModFix/>
          </a:blip>
          <a:stretch>
            <a:fillRect/>
          </a:stretch>
        </p:blipFill>
        <p:spPr>
          <a:xfrm>
            <a:off x="2904941" y="0"/>
            <a:ext cx="6382118" cy="68580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7"/>
          <p:cNvSpPr txBox="1"/>
          <p:nvPr>
            <p:ph type="title"/>
          </p:nvPr>
        </p:nvSpPr>
        <p:spPr>
          <a:xfrm>
            <a:off x="838200" y="17462"/>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Využití substrátů během FA různých intenzit</a:t>
            </a:r>
            <a:endParaRPr/>
          </a:p>
        </p:txBody>
      </p:sp>
      <p:sp>
        <p:nvSpPr>
          <p:cNvPr id="459" name="Google Shape;459;p37"/>
          <p:cNvSpPr txBox="1"/>
          <p:nvPr>
            <p:ph idx="1" type="body"/>
          </p:nvPr>
        </p:nvSpPr>
        <p:spPr>
          <a:xfrm>
            <a:off x="109537" y="1252537"/>
            <a:ext cx="11088687" cy="435292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Intenzita fyzické aktivity nejčastěji vyjádřena jako:</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 TF max: </a:t>
            </a:r>
            <a:r>
              <a:rPr b="0" i="0" lang="en-US" sz="2400" u="none">
                <a:solidFill>
                  <a:schemeClr val="dk1"/>
                </a:solidFill>
                <a:latin typeface="Candara"/>
                <a:ea typeface="Candara"/>
                <a:cs typeface="Candara"/>
                <a:sym typeface="Candara"/>
              </a:rPr>
              <a:t>procento z maximální tepové frekvence</a:t>
            </a:r>
            <a:endParaRPr/>
          </a:p>
          <a:p>
            <a:pPr indent="-228600" lvl="0" marL="228600" marR="0" rtl="0" algn="l">
              <a:lnSpc>
                <a:spcPct val="90000"/>
              </a:lnSpc>
              <a:spcBef>
                <a:spcPts val="1000"/>
              </a:spcBef>
              <a:spcAft>
                <a:spcPts val="0"/>
              </a:spcAft>
              <a:buClr>
                <a:srgbClr val="00B0F0"/>
              </a:buClr>
              <a:buSzPts val="2400"/>
              <a:buFont typeface="Arial"/>
              <a:buChar char="•"/>
            </a:pPr>
            <a:r>
              <a:rPr b="1" i="0" lang="en-US" sz="2400" u="none">
                <a:solidFill>
                  <a:srgbClr val="00B0F0"/>
                </a:solidFill>
                <a:latin typeface="Candara"/>
                <a:ea typeface="Candara"/>
                <a:cs typeface="Candara"/>
                <a:sym typeface="Candara"/>
              </a:rPr>
              <a:t>% VO</a:t>
            </a:r>
            <a:r>
              <a:rPr b="1" baseline="-25000" i="0" lang="en-US" sz="2400" u="none">
                <a:solidFill>
                  <a:srgbClr val="00B0F0"/>
                </a:solidFill>
                <a:latin typeface="Candara"/>
                <a:ea typeface="Candara"/>
                <a:cs typeface="Candara"/>
                <a:sym typeface="Candara"/>
              </a:rPr>
              <a:t>2</a:t>
            </a:r>
            <a:r>
              <a:rPr b="1" i="0" lang="en-US" sz="2400" u="none">
                <a:solidFill>
                  <a:srgbClr val="00B0F0"/>
                </a:solidFill>
                <a:latin typeface="Candara"/>
                <a:ea typeface="Candara"/>
                <a:cs typeface="Candara"/>
                <a:sym typeface="Candara"/>
              </a:rPr>
              <a:t> max: </a:t>
            </a:r>
            <a:r>
              <a:rPr b="0" i="0" lang="en-US" sz="2400" u="none">
                <a:solidFill>
                  <a:schemeClr val="dk1"/>
                </a:solidFill>
                <a:latin typeface="Candara"/>
                <a:ea typeface="Candara"/>
                <a:cs typeface="Candara"/>
                <a:sym typeface="Candara"/>
              </a:rPr>
              <a:t>procento z maximálního objemu spotřebovaného kyslíku během FA</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Vztah mezi </a:t>
            </a:r>
            <a:r>
              <a:rPr b="1" i="0" lang="en-US" sz="2400" u="none">
                <a:solidFill>
                  <a:srgbClr val="FF0000"/>
                </a:solidFill>
                <a:latin typeface="Candara"/>
                <a:ea typeface="Candara"/>
                <a:cs typeface="Candara"/>
                <a:sym typeface="Candara"/>
              </a:rPr>
              <a:t>% TF max </a:t>
            </a:r>
            <a:r>
              <a:rPr b="1" i="0" lang="en-US" sz="2400" u="none">
                <a:solidFill>
                  <a:schemeClr val="dk1"/>
                </a:solidFill>
                <a:latin typeface="Candara"/>
                <a:ea typeface="Candara"/>
                <a:cs typeface="Candara"/>
                <a:sym typeface="Candara"/>
              </a:rPr>
              <a:t>a</a:t>
            </a:r>
            <a:r>
              <a:rPr b="1" i="0" lang="en-US" sz="2400" u="none">
                <a:solidFill>
                  <a:srgbClr val="FF0000"/>
                </a:solidFill>
                <a:latin typeface="Candara"/>
                <a:ea typeface="Candara"/>
                <a:cs typeface="Candara"/>
                <a:sym typeface="Candara"/>
              </a:rPr>
              <a:t> </a:t>
            </a:r>
            <a:r>
              <a:rPr b="1" i="0" lang="en-US" sz="2400" u="none">
                <a:solidFill>
                  <a:srgbClr val="00B0F0"/>
                </a:solidFill>
                <a:latin typeface="Candara"/>
                <a:ea typeface="Candara"/>
                <a:cs typeface="Candara"/>
                <a:sym typeface="Candara"/>
              </a:rPr>
              <a:t>% VO</a:t>
            </a:r>
            <a:r>
              <a:rPr b="1" baseline="-25000" i="0" lang="en-US" sz="2400" u="none">
                <a:solidFill>
                  <a:srgbClr val="00B0F0"/>
                </a:solidFill>
                <a:latin typeface="Candara"/>
                <a:ea typeface="Candara"/>
                <a:cs typeface="Candara"/>
                <a:sym typeface="Candara"/>
              </a:rPr>
              <a:t>2</a:t>
            </a:r>
            <a:r>
              <a:rPr b="1" i="0" lang="en-US" sz="2400" u="none">
                <a:solidFill>
                  <a:srgbClr val="00B0F0"/>
                </a:solidFill>
                <a:latin typeface="Candara"/>
                <a:ea typeface="Candara"/>
                <a:cs typeface="Candara"/>
                <a:sym typeface="Candara"/>
              </a:rPr>
              <a:t> max:</a:t>
            </a:r>
            <a:endParaRPr/>
          </a:p>
          <a:p>
            <a:pPr indent="-228600" lvl="0" marL="228600" marR="0" rtl="0" algn="l">
              <a:lnSpc>
                <a:spcPct val="90000"/>
              </a:lnSpc>
              <a:spcBef>
                <a:spcPts val="1000"/>
              </a:spcBef>
              <a:spcAft>
                <a:spcPts val="0"/>
              </a:spcAft>
              <a:buClr>
                <a:srgbClr val="00B0F0"/>
              </a:buClr>
              <a:buSzPts val="2400"/>
              <a:buFont typeface="Arial"/>
              <a:buChar char="•"/>
            </a:pPr>
            <a:r>
              <a:rPr b="1" i="0" lang="en-US" sz="2400" u="none">
                <a:solidFill>
                  <a:srgbClr val="00B0F0"/>
                </a:solidFill>
                <a:latin typeface="Candara"/>
                <a:ea typeface="Candara"/>
                <a:cs typeface="Candara"/>
                <a:sym typeface="Candara"/>
              </a:rPr>
              <a:t>Muži: </a:t>
            </a:r>
            <a:r>
              <a:rPr b="1" i="0" lang="en-US" sz="2400" u="none">
                <a:solidFill>
                  <a:schemeClr val="dk1"/>
                </a:solidFill>
                <a:latin typeface="Candara"/>
                <a:ea typeface="Candara"/>
                <a:cs typeface="Candara"/>
                <a:sym typeface="Candara"/>
              </a:rPr>
              <a:t>% TF max: 0,643 x % VO</a:t>
            </a:r>
            <a:r>
              <a:rPr b="1" baseline="-25000" i="0" lang="en-US" sz="2400" u="none">
                <a:solidFill>
                  <a:schemeClr val="dk1"/>
                </a:solidFill>
                <a:latin typeface="Candara"/>
                <a:ea typeface="Candara"/>
                <a:cs typeface="Candara"/>
                <a:sym typeface="Candara"/>
              </a:rPr>
              <a:t>2</a:t>
            </a:r>
            <a:r>
              <a:rPr b="1" i="0" lang="en-US" sz="2400" u="none">
                <a:solidFill>
                  <a:schemeClr val="dk1"/>
                </a:solidFill>
                <a:latin typeface="Candara"/>
                <a:ea typeface="Candara"/>
                <a:cs typeface="Candara"/>
                <a:sym typeface="Candara"/>
              </a:rPr>
              <a:t> max + 36,8</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Ženy: </a:t>
            </a:r>
            <a:r>
              <a:rPr b="1" i="0" lang="en-US" sz="2400" u="none">
                <a:solidFill>
                  <a:schemeClr val="dk1"/>
                </a:solidFill>
                <a:latin typeface="Candara"/>
                <a:ea typeface="Candara"/>
                <a:cs typeface="Candara"/>
                <a:sym typeface="Candara"/>
              </a:rPr>
              <a:t>% TF max: 0,628 x % VO</a:t>
            </a:r>
            <a:r>
              <a:rPr b="1" baseline="-25000" i="0" lang="en-US" sz="2400" u="none">
                <a:solidFill>
                  <a:schemeClr val="dk1"/>
                </a:solidFill>
                <a:latin typeface="Candara"/>
                <a:ea typeface="Candara"/>
                <a:cs typeface="Candara"/>
                <a:sym typeface="Candara"/>
              </a:rPr>
              <a:t>2</a:t>
            </a:r>
            <a:r>
              <a:rPr b="1" i="0" lang="en-US" sz="2400" u="none">
                <a:solidFill>
                  <a:schemeClr val="dk1"/>
                </a:solidFill>
                <a:latin typeface="Candara"/>
                <a:ea typeface="Candara"/>
                <a:cs typeface="Candara"/>
                <a:sym typeface="Candara"/>
              </a:rPr>
              <a:t> max + 39</a:t>
            </a:r>
            <a:endParaRPr b="1" i="0" sz="2400" u="non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p:txBody>
      </p:sp>
      <p:pic>
        <p:nvPicPr>
          <p:cNvPr id="460" name="Google Shape;460;p37"/>
          <p:cNvPicPr preferRelativeResize="0"/>
          <p:nvPr/>
        </p:nvPicPr>
        <p:blipFill rotWithShape="1">
          <a:blip r:embed="rId3">
            <a:alphaModFix/>
          </a:blip>
          <a:srcRect b="0" l="0" r="0" t="0"/>
          <a:stretch/>
        </p:blipFill>
        <p:spPr>
          <a:xfrm>
            <a:off x="5754687" y="2578100"/>
            <a:ext cx="6437312" cy="421798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8"/>
          <p:cNvSpPr txBox="1"/>
          <p:nvPr>
            <p:ph type="title"/>
          </p:nvPr>
        </p:nvSpPr>
        <p:spPr>
          <a:xfrm>
            <a:off x="992187" y="374650"/>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Oxidace mastných kyselin</a:t>
            </a:r>
            <a:endParaRPr/>
          </a:p>
        </p:txBody>
      </p:sp>
      <p:sp>
        <p:nvSpPr>
          <p:cNvPr id="466" name="Google Shape;466;p38"/>
          <p:cNvSpPr txBox="1"/>
          <p:nvPr>
            <p:ph idx="1" type="body"/>
          </p:nvPr>
        </p:nvSpPr>
        <p:spPr>
          <a:xfrm>
            <a:off x="153987" y="1468437"/>
            <a:ext cx="121920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300"/>
              <a:buFont typeface="Arial"/>
              <a:buChar char="•"/>
            </a:pPr>
            <a:r>
              <a:rPr b="0" i="0" lang="en-US" sz="2300" u="none">
                <a:solidFill>
                  <a:schemeClr val="dk1"/>
                </a:solidFill>
                <a:latin typeface="Candara"/>
                <a:ea typeface="Candara"/>
                <a:cs typeface="Candara"/>
                <a:sym typeface="Candara"/>
              </a:rPr>
              <a:t>Max. oxidace tuku je dosaženo obecně při intenzitě </a:t>
            </a:r>
            <a:r>
              <a:rPr b="1" i="0" lang="en-US" sz="2300" u="none">
                <a:solidFill>
                  <a:srgbClr val="FF0000"/>
                </a:solidFill>
                <a:latin typeface="Candara"/>
                <a:ea typeface="Candara"/>
                <a:cs typeface="Candara"/>
                <a:sym typeface="Candara"/>
              </a:rPr>
              <a:t>cca 65 % VO2 max (45–65 %)</a:t>
            </a:r>
            <a:endParaRPr/>
          </a:p>
          <a:p>
            <a:pPr indent="-228600" lvl="0" marL="228600" marR="0" rtl="0" algn="l">
              <a:lnSpc>
                <a:spcPct val="90000"/>
              </a:lnSpc>
              <a:spcBef>
                <a:spcPts val="1000"/>
              </a:spcBef>
              <a:spcAft>
                <a:spcPts val="0"/>
              </a:spcAft>
              <a:buClr>
                <a:schemeClr val="dk1"/>
              </a:buClr>
              <a:buSzPts val="2300"/>
              <a:buFont typeface="Arial"/>
              <a:buChar char="•"/>
            </a:pPr>
            <a:r>
              <a:rPr b="0" i="0" lang="en-US" sz="2300" u="none">
                <a:solidFill>
                  <a:schemeClr val="dk1"/>
                </a:solidFill>
                <a:latin typeface="Candara"/>
                <a:ea typeface="Candara"/>
                <a:cs typeface="Candara"/>
                <a:sym typeface="Candara"/>
              </a:rPr>
              <a:t>Maximální oxidace tuků je ovlivňována velkým množstvím faktorů, které jsou spolu propojeny</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pic>
        <p:nvPicPr>
          <p:cNvPr id="467" name="Google Shape;467;p38"/>
          <p:cNvPicPr preferRelativeResize="0"/>
          <p:nvPr/>
        </p:nvPicPr>
        <p:blipFill rotWithShape="1">
          <a:blip r:embed="rId3">
            <a:alphaModFix/>
          </a:blip>
          <a:srcRect b="0" l="0" r="0" t="0"/>
          <a:stretch/>
        </p:blipFill>
        <p:spPr>
          <a:xfrm>
            <a:off x="3389312" y="2716212"/>
            <a:ext cx="5722937" cy="414178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9"/>
          <p:cNvSpPr txBox="1"/>
          <p:nvPr>
            <p:ph type="title"/>
          </p:nvPr>
        </p:nvSpPr>
        <p:spPr>
          <a:xfrm>
            <a:off x="746125" y="0"/>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Vliv intenzity FA na oxidaci substrátů</a:t>
            </a:r>
            <a:endParaRPr/>
          </a:p>
        </p:txBody>
      </p:sp>
      <p:sp>
        <p:nvSpPr>
          <p:cNvPr id="473" name="Google Shape;473;p39"/>
          <p:cNvSpPr txBox="1"/>
          <p:nvPr>
            <p:ph idx="1" type="body"/>
          </p:nvPr>
        </p:nvSpPr>
        <p:spPr>
          <a:xfrm>
            <a:off x="320675" y="1252537"/>
            <a:ext cx="10515600" cy="435292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1" i="1" lang="en-US" sz="2400" u="none">
                <a:solidFill>
                  <a:schemeClr val="dk1"/>
                </a:solidFill>
                <a:latin typeface="Candara"/>
                <a:ea typeface="Candara"/>
                <a:cs typeface="Candara"/>
                <a:sym typeface="Candara"/>
              </a:rPr>
              <a:t>Romijn, 1993 (Regulation of endogenous fat and carbohydrate metabolism </a:t>
            </a:r>
            <a:br>
              <a:rPr b="1" i="1" lang="en-US" sz="2400" u="none">
                <a:solidFill>
                  <a:schemeClr val="dk1"/>
                </a:solidFill>
                <a:latin typeface="Candara"/>
                <a:ea typeface="Candara"/>
                <a:cs typeface="Candara"/>
                <a:sym typeface="Candara"/>
              </a:rPr>
            </a:br>
            <a:r>
              <a:rPr b="1" i="1" lang="en-US" sz="2400" u="none">
                <a:solidFill>
                  <a:schemeClr val="dk1"/>
                </a:solidFill>
                <a:latin typeface="Candara"/>
                <a:ea typeface="Candara"/>
                <a:cs typeface="Candara"/>
                <a:sym typeface="Candara"/>
              </a:rPr>
              <a:t>in relation to exercise intensity and duration)</a:t>
            </a:r>
            <a:br>
              <a:rPr b="1" i="0" lang="en-US" sz="2400" u="none">
                <a:solidFill>
                  <a:schemeClr val="dk1"/>
                </a:solidFill>
                <a:latin typeface="Candara"/>
                <a:ea typeface="Candara"/>
                <a:cs typeface="Candara"/>
                <a:sym typeface="Candara"/>
              </a:rPr>
            </a:br>
            <a:endParaRPr/>
          </a:p>
        </p:txBody>
      </p:sp>
      <p:pic>
        <p:nvPicPr>
          <p:cNvPr id="474" name="Google Shape;474;p39"/>
          <p:cNvPicPr preferRelativeResize="0"/>
          <p:nvPr/>
        </p:nvPicPr>
        <p:blipFill rotWithShape="1">
          <a:blip r:embed="rId3">
            <a:alphaModFix/>
          </a:blip>
          <a:srcRect b="0" l="0" r="0" t="0"/>
          <a:stretch/>
        </p:blipFill>
        <p:spPr>
          <a:xfrm>
            <a:off x="320675" y="2257425"/>
            <a:ext cx="5345112" cy="4208462"/>
          </a:xfrm>
          <a:prstGeom prst="rect">
            <a:avLst/>
          </a:prstGeom>
          <a:noFill/>
          <a:ln>
            <a:noFill/>
          </a:ln>
        </p:spPr>
      </p:pic>
      <p:pic>
        <p:nvPicPr>
          <p:cNvPr id="475" name="Google Shape;475;p39"/>
          <p:cNvPicPr preferRelativeResize="0"/>
          <p:nvPr/>
        </p:nvPicPr>
        <p:blipFill rotWithShape="1">
          <a:blip r:embed="rId4">
            <a:alphaModFix/>
          </a:blip>
          <a:srcRect b="0" l="0" r="0" t="0"/>
          <a:stretch/>
        </p:blipFill>
        <p:spPr>
          <a:xfrm>
            <a:off x="5181600" y="2417762"/>
            <a:ext cx="7145337" cy="40481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0"/>
          <p:cNvSpPr txBox="1"/>
          <p:nvPr>
            <p:ph type="title"/>
          </p:nvPr>
        </p:nvSpPr>
        <p:spPr>
          <a:xfrm>
            <a:off x="625475" y="-296862"/>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Vliv intenzity FA na oxidaci substrátů</a:t>
            </a:r>
            <a:endParaRPr/>
          </a:p>
        </p:txBody>
      </p:sp>
      <p:sp>
        <p:nvSpPr>
          <p:cNvPr id="481" name="Google Shape;481;p40"/>
          <p:cNvSpPr txBox="1"/>
          <p:nvPr>
            <p:ph idx="1" type="body"/>
          </p:nvPr>
        </p:nvSpPr>
        <p:spPr>
          <a:xfrm>
            <a:off x="625475" y="1690687"/>
            <a:ext cx="10515600" cy="4351337"/>
          </a:xfrm>
          <a:prstGeom prst="rect">
            <a:avLst/>
          </a:prstGeom>
          <a:noFill/>
          <a:ln>
            <a:noFill/>
          </a:ln>
        </p:spPr>
        <p:txBody>
          <a:bodyPr anchorCtr="0" anchor="t" bIns="45700" lIns="91425" spcFirstLastPara="1" rIns="91425" wrap="square" tIns="45700">
            <a:noAutofit/>
          </a:bodyPr>
          <a:lstStyle/>
          <a:p>
            <a:pPr indent="-76200" lvl="0" marL="228600" marR="0" rtl="0" algn="l">
              <a:lnSpc>
                <a:spcPct val="90000"/>
              </a:lnSpc>
              <a:spcBef>
                <a:spcPts val="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pic>
        <p:nvPicPr>
          <p:cNvPr id="482" name="Google Shape;482;p40"/>
          <p:cNvPicPr preferRelativeResize="0"/>
          <p:nvPr/>
        </p:nvPicPr>
        <p:blipFill rotWithShape="1">
          <a:blip r:embed="rId4">
            <a:alphaModFix/>
          </a:blip>
          <a:srcRect b="0" l="0" r="0" t="0"/>
          <a:stretch/>
        </p:blipFill>
        <p:spPr>
          <a:xfrm>
            <a:off x="5741987" y="588962"/>
            <a:ext cx="6435725" cy="4125912"/>
          </a:xfrm>
          <a:prstGeom prst="rect">
            <a:avLst/>
          </a:prstGeom>
          <a:noFill/>
          <a:ln>
            <a:noFill/>
          </a:ln>
        </p:spPr>
      </p:pic>
      <p:sp>
        <p:nvSpPr>
          <p:cNvPr id="483" name="Google Shape;483;p40"/>
          <p:cNvSpPr txBox="1"/>
          <p:nvPr/>
        </p:nvSpPr>
        <p:spPr>
          <a:xfrm>
            <a:off x="0" y="906462"/>
            <a:ext cx="9342437" cy="23082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Van Loon, 2001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The effects of increasing exercise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intensity on muscle fuel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utilisation in humans</a:t>
            </a:r>
            <a:endParaRPr/>
          </a:p>
          <a:p>
            <a:pPr indent="-133350" lvl="0" marL="285750" marR="0" rtl="0" algn="l">
              <a:lnSpc>
                <a:spcPct val="100000"/>
              </a:lnSpc>
              <a:spcBef>
                <a:spcPts val="0"/>
              </a:spcBef>
              <a:spcAft>
                <a:spcPts val="0"/>
              </a:spcAft>
              <a:buClr>
                <a:schemeClr val="dk1"/>
              </a:buClr>
              <a:buSzPts val="2400"/>
              <a:buFont typeface="Arial"/>
              <a:buNone/>
            </a:pPr>
            <a:r>
              <a:t/>
            </a:r>
            <a:endParaRPr b="1" i="0" sz="2400" u="none">
              <a:solidFill>
                <a:schemeClr val="dk1"/>
              </a:solidFill>
              <a:latin typeface="Candara"/>
              <a:ea typeface="Candara"/>
              <a:cs typeface="Candara"/>
              <a:sym typeface="Candara"/>
            </a:endParaRPr>
          </a:p>
          <a:p>
            <a:pPr indent="-285750" lvl="0" marL="285750" marR="0" rtl="0" algn="l">
              <a:lnSpc>
                <a:spcPct val="100000"/>
              </a:lnSpc>
              <a:spcBef>
                <a:spcPts val="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55 % W max = cca 65 % VO2 max</a:t>
            </a:r>
            <a:endParaRPr/>
          </a:p>
        </p:txBody>
      </p:sp>
      <p:graphicFrame>
        <p:nvGraphicFramePr>
          <p:cNvPr id="484" name="Google Shape;484;p40"/>
          <p:cNvGraphicFramePr/>
          <p:nvPr/>
        </p:nvGraphicFramePr>
        <p:xfrm>
          <a:off x="14287" y="4637087"/>
          <a:ext cx="3000000" cy="3000000"/>
        </p:xfrm>
        <a:graphic>
          <a:graphicData uri="http://schemas.openxmlformats.org/drawingml/2006/table">
            <a:tbl>
              <a:tblPr>
                <a:noFill/>
                <a:tableStyleId>{464D3573-24B3-441B-898A-BEBD62168DA3}</a:tableStyleId>
              </a:tblPr>
              <a:tblGrid>
                <a:gridCol w="2032000"/>
                <a:gridCol w="2032000"/>
                <a:gridCol w="2032000"/>
                <a:gridCol w="2032000"/>
              </a:tblGrid>
              <a:tr h="381000">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900"/>
                        <a:buFont typeface="Candara"/>
                        <a:buNone/>
                      </a:pPr>
                      <a:r>
                        <a:rPr b="1" i="0" lang="en-US" sz="1900" u="none">
                          <a:solidFill>
                            <a:srgbClr val="FFFFFF"/>
                          </a:solidFill>
                          <a:latin typeface="Candara"/>
                          <a:ea typeface="Candara"/>
                          <a:cs typeface="Candara"/>
                          <a:sym typeface="Candara"/>
                        </a:rPr>
                        <a:t>40 % W max</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900"/>
                        <a:buFont typeface="Candara"/>
                        <a:buNone/>
                      </a:pPr>
                      <a:r>
                        <a:rPr b="1" i="0" lang="en-US" sz="1900" u="none">
                          <a:solidFill>
                            <a:srgbClr val="FFFFFF"/>
                          </a:solidFill>
                          <a:latin typeface="Candara"/>
                          <a:ea typeface="Candara"/>
                          <a:cs typeface="Candara"/>
                          <a:sym typeface="Candara"/>
                        </a:rPr>
                        <a:t>55 % W max</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900"/>
                        <a:buFont typeface="Candara"/>
                        <a:buNone/>
                      </a:pPr>
                      <a:r>
                        <a:rPr b="1" i="0" lang="en-US" sz="1900" u="none">
                          <a:solidFill>
                            <a:srgbClr val="FFFFFF"/>
                          </a:solidFill>
                          <a:latin typeface="Candara"/>
                          <a:ea typeface="Candara"/>
                          <a:cs typeface="Candara"/>
                          <a:sym typeface="Candara"/>
                        </a:rPr>
                        <a:t>75 % W max</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671500">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Volné MK </a:t>
                      </a:r>
                      <a:br>
                        <a:rPr b="0" i="0" lang="en-US" sz="1900" u="none">
                          <a:solidFill>
                            <a:srgbClr val="000000"/>
                          </a:solidFill>
                          <a:latin typeface="Candara"/>
                          <a:ea typeface="Candara"/>
                          <a:cs typeface="Candara"/>
                          <a:sym typeface="Candara"/>
                        </a:rPr>
                      </a:br>
                      <a:r>
                        <a:rPr b="0" i="0" lang="en-US" sz="1900" u="none">
                          <a:solidFill>
                            <a:srgbClr val="000000"/>
                          </a:solidFill>
                          <a:latin typeface="Candara"/>
                          <a:ea typeface="Candara"/>
                          <a:cs typeface="Candara"/>
                          <a:sym typeface="Candara"/>
                        </a:rPr>
                        <a:t>z plazmy</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0,39 (31 %)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0,41 (25 %)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0,31 (15 %)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381000">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Ostatní zdroje MK</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0,29 (24 %)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0,39 (24 %)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0,2 (9 %)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381000">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Glukóza z plazmy</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0,33 (10 %)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0,51 (13 %)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0,9 (18 %)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381000">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Svalový glykogen</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1,11 (35 %)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1,53 (38 %)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1900"/>
                        <a:buFont typeface="Candara"/>
                        <a:buNone/>
                      </a:pPr>
                      <a:r>
                        <a:rPr b="0" i="0" lang="en-US" sz="1900" u="none">
                          <a:solidFill>
                            <a:srgbClr val="000000"/>
                          </a:solidFill>
                          <a:latin typeface="Candara"/>
                          <a:ea typeface="Candara"/>
                          <a:cs typeface="Candara"/>
                          <a:sym typeface="Candara"/>
                        </a:rPr>
                        <a:t>3,0 (58 %)</a:t>
                      </a:r>
                      <a:endParaRPr/>
                    </a:p>
                  </a:txBody>
                  <a:tcPr marT="45750" marB="457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1"/>
          <p:cNvSpPr txBox="1"/>
          <p:nvPr>
            <p:ph type="title"/>
          </p:nvPr>
        </p:nvSpPr>
        <p:spPr>
          <a:xfrm>
            <a:off x="838200" y="17462"/>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Využití substrátů během FA a délka FA</a:t>
            </a:r>
            <a:endParaRPr/>
          </a:p>
        </p:txBody>
      </p:sp>
      <p:pic>
        <p:nvPicPr>
          <p:cNvPr id="490" name="Google Shape;490;p41"/>
          <p:cNvPicPr preferRelativeResize="0"/>
          <p:nvPr>
            <p:ph idx="1" type="body"/>
          </p:nvPr>
        </p:nvPicPr>
        <p:blipFill rotWithShape="1">
          <a:blip r:embed="rId3">
            <a:alphaModFix/>
          </a:blip>
          <a:srcRect b="0" l="0" r="0" t="0"/>
          <a:stretch/>
        </p:blipFill>
        <p:spPr>
          <a:xfrm>
            <a:off x="5489575" y="954087"/>
            <a:ext cx="6702425" cy="5716587"/>
          </a:xfrm>
          <a:prstGeom prst="rect">
            <a:avLst/>
          </a:prstGeom>
          <a:noFill/>
          <a:ln>
            <a:noFill/>
          </a:ln>
        </p:spPr>
      </p:pic>
      <p:sp>
        <p:nvSpPr>
          <p:cNvPr id="491" name="Google Shape;491;p41"/>
          <p:cNvSpPr txBox="1"/>
          <p:nvPr/>
        </p:nvSpPr>
        <p:spPr>
          <a:xfrm>
            <a:off x="131762" y="1171575"/>
            <a:ext cx="5580062" cy="295433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Van Loon, (2003) Intramyocellular lipids form an important substrate source during moderate intensity exercise in </a:t>
            </a:r>
            <a:r>
              <a:rPr b="1" i="0" lang="en-US" sz="2400" u="none">
                <a:solidFill>
                  <a:srgbClr val="FF0000"/>
                </a:solidFill>
                <a:latin typeface="Candara"/>
                <a:ea typeface="Candara"/>
                <a:cs typeface="Candara"/>
                <a:sym typeface="Candara"/>
              </a:rPr>
              <a:t>endurance-trained males </a:t>
            </a:r>
            <a:r>
              <a:rPr b="1" i="0" lang="en-US" sz="2400" u="none">
                <a:solidFill>
                  <a:schemeClr val="dk1"/>
                </a:solidFill>
                <a:latin typeface="Candara"/>
                <a:ea typeface="Candara"/>
                <a:cs typeface="Candara"/>
                <a:sym typeface="Candara"/>
              </a:rPr>
              <a:t>in a fasted state.</a:t>
            </a:r>
            <a:endParaRPr/>
          </a:p>
          <a:p>
            <a:pPr indent="-133350" lvl="0" marL="285750" marR="0" rtl="0" algn="l">
              <a:lnSpc>
                <a:spcPct val="100000"/>
              </a:lnSpc>
              <a:spcBef>
                <a:spcPts val="0"/>
              </a:spcBef>
              <a:spcAft>
                <a:spcPts val="0"/>
              </a:spcAft>
              <a:buClr>
                <a:schemeClr val="dk1"/>
              </a:buClr>
              <a:buSzPts val="2400"/>
              <a:buFont typeface="Arial"/>
              <a:buNone/>
            </a:pPr>
            <a:r>
              <a:t/>
            </a:r>
            <a:endParaRPr b="1" i="0" sz="2400" u="none">
              <a:solidFill>
                <a:schemeClr val="dk1"/>
              </a:solidFill>
              <a:latin typeface="Candara"/>
              <a:ea typeface="Candara"/>
              <a:cs typeface="Candara"/>
              <a:sym typeface="Candara"/>
            </a:endParaRPr>
          </a:p>
          <a:p>
            <a:pPr indent="-285750" lvl="0" marL="285750" marR="0" rtl="0" algn="l">
              <a:lnSpc>
                <a:spcPct val="100000"/>
              </a:lnSpc>
              <a:spcBef>
                <a:spcPts val="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50 % Wmax = cca 60 % VO2 max</a:t>
            </a:r>
            <a:endParaRPr/>
          </a:p>
          <a:p>
            <a:pPr indent="-285750" lvl="0" marL="28575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2"/>
          <p:cNvSpPr txBox="1"/>
          <p:nvPr>
            <p:ph type="title"/>
          </p:nvPr>
        </p:nvSpPr>
        <p:spPr>
          <a:xfrm>
            <a:off x="-630237" y="127000"/>
            <a:ext cx="13452475"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ndara"/>
              <a:buNone/>
            </a:pPr>
            <a:r>
              <a:rPr b="0" i="0" lang="en-US" sz="3600" u="none">
                <a:solidFill>
                  <a:schemeClr val="dk1"/>
                </a:solidFill>
                <a:latin typeface="Candara"/>
                <a:ea typeface="Candara"/>
                <a:cs typeface="Candara"/>
                <a:sym typeface="Candara"/>
              </a:rPr>
              <a:t>Využití substrátů během FA a druh zatížení</a:t>
            </a:r>
            <a:endParaRPr/>
          </a:p>
        </p:txBody>
      </p:sp>
      <p:sp>
        <p:nvSpPr>
          <p:cNvPr id="497" name="Google Shape;497;p42"/>
          <p:cNvSpPr txBox="1"/>
          <p:nvPr>
            <p:ph idx="1" type="body"/>
          </p:nvPr>
        </p:nvSpPr>
        <p:spPr>
          <a:xfrm>
            <a:off x="261937" y="1414462"/>
            <a:ext cx="11091862"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Rozdíly mohou být patrné během různých FA (cyklistika vs. chůze/běh)</a:t>
            </a:r>
            <a:endParaRPr/>
          </a:p>
        </p:txBody>
      </p:sp>
      <p:pic>
        <p:nvPicPr>
          <p:cNvPr id="498" name="Google Shape;498;p42"/>
          <p:cNvPicPr preferRelativeResize="0"/>
          <p:nvPr/>
        </p:nvPicPr>
        <p:blipFill rotWithShape="1">
          <a:blip r:embed="rId3">
            <a:alphaModFix/>
          </a:blip>
          <a:srcRect b="0" l="0" r="0" t="0"/>
          <a:stretch/>
        </p:blipFill>
        <p:spPr>
          <a:xfrm>
            <a:off x="2908300" y="2078037"/>
            <a:ext cx="6375400" cy="432593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3"/>
          <p:cNvSpPr txBox="1"/>
          <p:nvPr>
            <p:ph type="title"/>
          </p:nvPr>
        </p:nvSpPr>
        <p:spPr>
          <a:xfrm>
            <a:off x="-298450" y="0"/>
            <a:ext cx="1249045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Využití substrátů během FA a trénovanost</a:t>
            </a:r>
            <a:endParaRPr/>
          </a:p>
        </p:txBody>
      </p:sp>
      <p:sp>
        <p:nvSpPr>
          <p:cNvPr id="504" name="Google Shape;504;p43"/>
          <p:cNvSpPr txBox="1"/>
          <p:nvPr>
            <p:ph idx="1" type="body"/>
          </p:nvPr>
        </p:nvSpPr>
        <p:spPr>
          <a:xfrm>
            <a:off x="269875" y="1047750"/>
            <a:ext cx="116522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Lépe aerobně trénovaní jedinci jsou schopni zachovat vyšší míru oxidace relativně i absolutně (VO2 max i g/min)</a:t>
            </a:r>
            <a:endParaRPr/>
          </a:p>
          <a:p>
            <a:pPr indent="-228600" lvl="0" marL="228600" marR="0" rtl="0" algn="l">
              <a:lnSpc>
                <a:spcPct val="90000"/>
              </a:lnSpc>
              <a:spcBef>
                <a:spcPts val="1000"/>
              </a:spcBef>
              <a:spcAft>
                <a:spcPts val="0"/>
              </a:spcAft>
              <a:buClr>
                <a:schemeClr val="dk1"/>
              </a:buClr>
              <a:buSzPts val="2400"/>
              <a:buFont typeface="Arial"/>
              <a:buNone/>
            </a:pPr>
            <a:r>
              <a:t/>
            </a:r>
            <a:endParaRPr b="1" i="1" sz="2400" u="none">
              <a:solidFill>
                <a:srgbClr val="FF0000"/>
              </a:solidFill>
              <a:latin typeface="Candara"/>
              <a:ea typeface="Candara"/>
              <a:cs typeface="Candara"/>
              <a:sym typeface="Candara"/>
            </a:endParaRPr>
          </a:p>
          <a:p>
            <a:pPr indent="-228600" lvl="0" marL="228600" marR="0" rtl="0" algn="l">
              <a:lnSpc>
                <a:spcPct val="90000"/>
              </a:lnSpc>
              <a:spcBef>
                <a:spcPts val="1000"/>
              </a:spcBef>
              <a:spcAft>
                <a:spcPts val="0"/>
              </a:spcAft>
              <a:buClr>
                <a:srgbClr val="FF0000"/>
              </a:buClr>
              <a:buSzPts val="2400"/>
              <a:buFont typeface="Arial"/>
              <a:buChar char="•"/>
            </a:pPr>
            <a:r>
              <a:rPr b="1" i="1" lang="en-US" sz="2400" u="none">
                <a:solidFill>
                  <a:srgbClr val="FF0000"/>
                </a:solidFill>
                <a:latin typeface="Candara"/>
                <a:ea typeface="Candara"/>
                <a:cs typeface="Candara"/>
                <a:sym typeface="Candara"/>
              </a:rPr>
              <a:t>Maximal Fat Oxidation Rates in an Athletic Population (2017)</a:t>
            </a:r>
            <a:endParaRPr/>
          </a:p>
          <a:p>
            <a:pPr indent="-228600" lvl="0" marL="228600" marR="0" rtl="0" algn="l">
              <a:lnSpc>
                <a:spcPct val="90000"/>
              </a:lnSpc>
              <a:spcBef>
                <a:spcPts val="1000"/>
              </a:spcBef>
              <a:spcAft>
                <a:spcPts val="0"/>
              </a:spcAft>
              <a:buClr>
                <a:srgbClr val="0070C0"/>
              </a:buClr>
              <a:buSzPts val="2400"/>
              <a:buFont typeface="Arial"/>
              <a:buChar char="•"/>
            </a:pPr>
            <a:r>
              <a:rPr b="1" i="0" lang="en-US" sz="2400" u="none">
                <a:solidFill>
                  <a:srgbClr val="0070C0"/>
                </a:solidFill>
                <a:latin typeface="Candara"/>
                <a:ea typeface="Candara"/>
                <a:cs typeface="Candara"/>
                <a:sym typeface="Candara"/>
              </a:rPr>
              <a:t>Průměrná maximální oxidace tuků 0,6 g/min </a:t>
            </a:r>
            <a:r>
              <a:rPr b="0" i="0" lang="en-US" sz="2400" u="none">
                <a:solidFill>
                  <a:schemeClr val="dk1"/>
                </a:solidFill>
                <a:latin typeface="Candara"/>
                <a:ea typeface="Candara"/>
                <a:cs typeface="Candara"/>
                <a:sym typeface="Candara"/>
              </a:rPr>
              <a:t>(0,17–</a:t>
            </a:r>
            <a:r>
              <a:rPr b="1" i="0" lang="en-US" sz="2400" u="none">
                <a:solidFill>
                  <a:srgbClr val="7030A0"/>
                </a:solidFill>
                <a:latin typeface="Candara"/>
                <a:ea typeface="Candara"/>
                <a:cs typeface="Candara"/>
                <a:sym typeface="Candara"/>
              </a:rPr>
              <a:t>1,27</a:t>
            </a:r>
            <a:r>
              <a:rPr b="0" i="0" lang="en-US" sz="2400" u="none">
                <a:solidFill>
                  <a:schemeClr val="dk1"/>
                </a:solidFill>
                <a:latin typeface="Candara"/>
                <a:ea typeface="Candara"/>
                <a:cs typeface="Candara"/>
                <a:sym typeface="Candara"/>
              </a:rPr>
              <a:t> g/min)</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Tato maximální oxidace tuků byla průměrně dosažena při 50 % VO2 max (22–88 %)</a:t>
            </a:r>
            <a:endParaRPr/>
          </a:p>
          <a:p>
            <a:pPr indent="-2286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228600" lvl="0" marL="228600" marR="0" rtl="0" algn="l">
              <a:lnSpc>
                <a:spcPct val="90000"/>
              </a:lnSpc>
              <a:spcBef>
                <a:spcPts val="1000"/>
              </a:spcBef>
              <a:spcAft>
                <a:spcPts val="0"/>
              </a:spcAft>
              <a:buClr>
                <a:srgbClr val="FF0000"/>
              </a:buClr>
              <a:buSzPts val="2400"/>
              <a:buFont typeface="Arial"/>
              <a:buChar char="•"/>
            </a:pPr>
            <a:r>
              <a:rPr b="1" i="1" lang="en-US" sz="2400" u="none">
                <a:solidFill>
                  <a:srgbClr val="FF0000"/>
                </a:solidFill>
                <a:latin typeface="Candara"/>
                <a:ea typeface="Candara"/>
                <a:cs typeface="Candara"/>
                <a:sym typeface="Candara"/>
              </a:rPr>
              <a:t>Determinants of fat oxidation during exercise in healthy men and women: </a:t>
            </a:r>
            <a:br>
              <a:rPr b="1" i="1" lang="en-US" sz="2400" u="none">
                <a:solidFill>
                  <a:srgbClr val="FF0000"/>
                </a:solidFill>
                <a:latin typeface="Candara"/>
                <a:ea typeface="Candara"/>
                <a:cs typeface="Candara"/>
                <a:sym typeface="Candara"/>
              </a:rPr>
            </a:br>
            <a:r>
              <a:rPr b="1" i="1" lang="en-US" sz="2400" u="none">
                <a:solidFill>
                  <a:srgbClr val="FF0000"/>
                </a:solidFill>
                <a:latin typeface="Candara"/>
                <a:ea typeface="Candara"/>
                <a:cs typeface="Candara"/>
                <a:sym typeface="Candara"/>
              </a:rPr>
              <a:t>a cross-sectional study (2005)</a:t>
            </a:r>
            <a:endParaRPr/>
          </a:p>
          <a:p>
            <a:pPr indent="-228600" lvl="0" marL="228600" marR="0" rtl="0" algn="l">
              <a:lnSpc>
                <a:spcPct val="90000"/>
              </a:lnSpc>
              <a:spcBef>
                <a:spcPts val="1000"/>
              </a:spcBef>
              <a:spcAft>
                <a:spcPts val="0"/>
              </a:spcAft>
              <a:buClr>
                <a:srgbClr val="0070C0"/>
              </a:buClr>
              <a:buSzPts val="2400"/>
              <a:buFont typeface="Arial"/>
              <a:buChar char="•"/>
            </a:pPr>
            <a:r>
              <a:rPr b="1" i="0" lang="en-US" sz="2400" u="none">
                <a:solidFill>
                  <a:srgbClr val="0070C0"/>
                </a:solidFill>
                <a:latin typeface="Candara"/>
                <a:ea typeface="Candara"/>
                <a:cs typeface="Candara"/>
                <a:sym typeface="Candara"/>
              </a:rPr>
              <a:t>Průměrná maximální oxidace tuků 0,46 g/min </a:t>
            </a:r>
            <a:r>
              <a:rPr b="0" i="0" lang="en-US" sz="2400" u="none">
                <a:solidFill>
                  <a:schemeClr val="dk1"/>
                </a:solidFill>
                <a:latin typeface="Candara"/>
                <a:ea typeface="Candara"/>
                <a:cs typeface="Candara"/>
                <a:sym typeface="Candara"/>
              </a:rPr>
              <a:t>(0,18–1,01 g/min)</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Běžná populace, mix nesportovců a nevrcholových sportovců</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Tato maximální oxidace tuků byla průměrně dosažena při 48 % VO2 max, </a:t>
            </a:r>
            <a:br>
              <a:rPr b="0" i="0" lang="en-US" sz="2400" u="none">
                <a:solidFill>
                  <a:schemeClr val="dk1"/>
                </a:solidFill>
                <a:latin typeface="Candara"/>
                <a:ea typeface="Candara"/>
                <a:cs typeface="Candara"/>
                <a:sym typeface="Candara"/>
              </a:rPr>
            </a:br>
            <a:r>
              <a:rPr b="0" i="0" lang="en-US" sz="2400" u="none">
                <a:solidFill>
                  <a:schemeClr val="dk1"/>
                </a:solidFill>
                <a:latin typeface="Candara"/>
                <a:ea typeface="Candara"/>
                <a:cs typeface="Candara"/>
                <a:sym typeface="Candara"/>
              </a:rPr>
              <a:t>což bylo zhruba 62 % HR max</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4"/>
          <p:cNvSpPr txBox="1"/>
          <p:nvPr>
            <p:ph type="title"/>
          </p:nvPr>
        </p:nvSpPr>
        <p:spPr>
          <a:xfrm>
            <a:off x="0" y="57150"/>
            <a:ext cx="121920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Využití substrátů během FA a trénovanost</a:t>
            </a:r>
            <a:endParaRPr/>
          </a:p>
        </p:txBody>
      </p:sp>
      <p:sp>
        <p:nvSpPr>
          <p:cNvPr id="510" name="Google Shape;510;p44"/>
          <p:cNvSpPr txBox="1"/>
          <p:nvPr>
            <p:ph idx="1" type="body"/>
          </p:nvPr>
        </p:nvSpPr>
        <p:spPr>
          <a:xfrm>
            <a:off x="261937" y="1382712"/>
            <a:ext cx="11930062"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0000"/>
              </a:buClr>
              <a:buSzPts val="2400"/>
              <a:buFont typeface="Arial"/>
              <a:buChar char="•"/>
            </a:pPr>
            <a:r>
              <a:rPr b="1" i="1" lang="en-US" sz="2400" u="none">
                <a:solidFill>
                  <a:srgbClr val="FF0000"/>
                </a:solidFill>
                <a:latin typeface="Candara"/>
                <a:ea typeface="Candara"/>
                <a:cs typeface="Candara"/>
                <a:sym typeface="Candara"/>
              </a:rPr>
              <a:t>Effects of One Year Aerobic Endurance Training on Resting Metabolic Rate </a:t>
            </a:r>
            <a:br>
              <a:rPr b="1" i="1" lang="en-US" sz="2400" u="none">
                <a:solidFill>
                  <a:srgbClr val="FF0000"/>
                </a:solidFill>
                <a:latin typeface="Candara"/>
                <a:ea typeface="Candara"/>
                <a:cs typeface="Candara"/>
                <a:sym typeface="Candara"/>
              </a:rPr>
            </a:br>
            <a:r>
              <a:rPr b="1" i="1" lang="en-US" sz="2400" u="none">
                <a:solidFill>
                  <a:srgbClr val="FF0000"/>
                </a:solidFill>
                <a:latin typeface="Candara"/>
                <a:ea typeface="Candara"/>
                <a:cs typeface="Candara"/>
                <a:sym typeface="Candara"/>
              </a:rPr>
              <a:t>and Exercise Fat Oxidation in Previously Untrained Men and Women (2010)</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Muži a ženy středního věku s nízkou kondicí (42 let, průměrné BMI 24,6)</a:t>
            </a:r>
            <a:endParaRPr/>
          </a:p>
          <a:p>
            <a:pPr indent="-228600" lvl="0" marL="228600" marR="0" rtl="0" algn="l">
              <a:lnSpc>
                <a:spcPct val="90000"/>
              </a:lnSpc>
              <a:spcBef>
                <a:spcPts val="1000"/>
              </a:spcBef>
              <a:spcAft>
                <a:spcPts val="0"/>
              </a:spcAft>
              <a:buClr>
                <a:srgbClr val="0070C0"/>
              </a:buClr>
              <a:buSzPts val="2400"/>
              <a:buFont typeface="Arial"/>
              <a:buChar char="•"/>
            </a:pPr>
            <a:r>
              <a:rPr b="1" i="0" lang="en-US" sz="2400" u="none">
                <a:solidFill>
                  <a:srgbClr val="0070C0"/>
                </a:solidFill>
                <a:latin typeface="Candara"/>
                <a:ea typeface="Candara"/>
                <a:cs typeface="Candara"/>
                <a:sym typeface="Candara"/>
              </a:rPr>
              <a:t>Prům. max. oxidace tuků pouze 0,26 g/min</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Tato maximální oxidace tuků byla průměrně dosažena při cca 35 % VO2 max</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228600" lvl="0" marL="228600" marR="0" rtl="0" algn="l">
              <a:lnSpc>
                <a:spcPct val="90000"/>
              </a:lnSpc>
              <a:spcBef>
                <a:spcPts val="1000"/>
              </a:spcBef>
              <a:spcAft>
                <a:spcPts val="0"/>
              </a:spcAft>
              <a:buClr>
                <a:srgbClr val="FF0000"/>
              </a:buClr>
              <a:buSzPts val="2400"/>
              <a:buFont typeface="Arial"/>
              <a:buChar char="•"/>
            </a:pPr>
            <a:r>
              <a:rPr b="1" i="1" lang="en-US" sz="2400" u="none">
                <a:solidFill>
                  <a:srgbClr val="FF0000"/>
                </a:solidFill>
                <a:latin typeface="Candara"/>
                <a:ea typeface="Candara"/>
                <a:cs typeface="Candara"/>
                <a:sym typeface="Candara"/>
              </a:rPr>
              <a:t>Determination of the exercise intensity that elicits maximal fat oxidation (2002)</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Trénovaní sportovci</a:t>
            </a:r>
            <a:endParaRPr/>
          </a:p>
          <a:p>
            <a:pPr indent="-228600" lvl="0" marL="228600" marR="0" rtl="0" algn="l">
              <a:lnSpc>
                <a:spcPct val="90000"/>
              </a:lnSpc>
              <a:spcBef>
                <a:spcPts val="1000"/>
              </a:spcBef>
              <a:spcAft>
                <a:spcPts val="0"/>
              </a:spcAft>
              <a:buClr>
                <a:srgbClr val="0070C0"/>
              </a:buClr>
              <a:buSzPts val="2400"/>
              <a:buFont typeface="Arial"/>
              <a:buChar char="•"/>
            </a:pPr>
            <a:r>
              <a:rPr b="1" i="0" lang="en-US" sz="2400" u="none">
                <a:solidFill>
                  <a:srgbClr val="0070C0"/>
                </a:solidFill>
                <a:latin typeface="Candara"/>
                <a:ea typeface="Candara"/>
                <a:cs typeface="Candara"/>
                <a:sym typeface="Candara"/>
              </a:rPr>
              <a:t>Prům. max. oxidace tuků 0,6 g/min</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Tato max. oxidace tuků byla průměrně dosažena při 65 % VO2 max (cca 74 % HR max)</a:t>
            </a:r>
            <a:endParaRPr b="1" i="0" sz="2400" u="none">
              <a:solidFill>
                <a:srgbClr val="0070C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0070C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0070C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0070C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0070C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0070C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0070C0"/>
              </a:solidFill>
              <a:latin typeface="Candara"/>
              <a:ea typeface="Candara"/>
              <a:cs typeface="Candara"/>
              <a:sym typeface="Candara"/>
            </a:endParaRPr>
          </a:p>
        </p:txBody>
      </p:sp>
      <p:sp>
        <p:nvSpPr>
          <p:cNvPr id="511" name="Google Shape;511;p44"/>
          <p:cNvSpPr txBox="1"/>
          <p:nvPr/>
        </p:nvSpPr>
        <p:spPr>
          <a:xfrm>
            <a:off x="261937" y="1590675"/>
            <a:ext cx="583406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5"/>
          <p:cNvSpPr txBox="1"/>
          <p:nvPr>
            <p:ph type="title"/>
          </p:nvPr>
        </p:nvSpPr>
        <p:spPr>
          <a:xfrm>
            <a:off x="838200" y="-204787"/>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Využití substrátů během FA a hledisko pohlaví</a:t>
            </a:r>
            <a:endParaRPr/>
          </a:p>
        </p:txBody>
      </p:sp>
      <p:sp>
        <p:nvSpPr>
          <p:cNvPr id="517" name="Google Shape;517;p45"/>
          <p:cNvSpPr txBox="1"/>
          <p:nvPr>
            <p:ph idx="1" type="body"/>
          </p:nvPr>
        </p:nvSpPr>
        <p:spPr>
          <a:xfrm>
            <a:off x="185737" y="898525"/>
            <a:ext cx="11168062"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0000"/>
              </a:buClr>
              <a:buSzPts val="2400"/>
              <a:buFont typeface="Arial"/>
              <a:buChar char="•"/>
            </a:pPr>
            <a:r>
              <a:rPr b="1" i="1" lang="en-US" sz="2400" u="none">
                <a:solidFill>
                  <a:srgbClr val="FF0000"/>
                </a:solidFill>
                <a:latin typeface="Candara"/>
                <a:ea typeface="Candara"/>
                <a:cs typeface="Candara"/>
                <a:sym typeface="Candara"/>
              </a:rPr>
              <a:t>Determinants of fat oxidation during exercise in healthy men and women: </a:t>
            </a:r>
            <a:br>
              <a:rPr b="1" i="1" lang="en-US" sz="2400" u="none">
                <a:solidFill>
                  <a:srgbClr val="FF0000"/>
                </a:solidFill>
                <a:latin typeface="Candara"/>
                <a:ea typeface="Candara"/>
                <a:cs typeface="Candara"/>
                <a:sym typeface="Candara"/>
              </a:rPr>
            </a:br>
            <a:r>
              <a:rPr b="1" i="1" lang="en-US" sz="2400" u="none">
                <a:solidFill>
                  <a:srgbClr val="FF0000"/>
                </a:solidFill>
                <a:latin typeface="Candara"/>
                <a:ea typeface="Candara"/>
                <a:cs typeface="Candara"/>
                <a:sym typeface="Candara"/>
              </a:rPr>
              <a:t>a cross-sectional study (2005)</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Ženy mají vyšší zásoby IMTG než muži a umí je lépe využít jako zdroj energie, obecně jsou schopny lépe oxidovat MK než muži</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Roli hraje zastoupení svalových vláken a </a:t>
            </a:r>
            <a:r>
              <a:rPr b="1" i="0" lang="en-US" sz="2400" u="none">
                <a:solidFill>
                  <a:srgbClr val="0070C0"/>
                </a:solidFill>
                <a:latin typeface="Candara"/>
                <a:ea typeface="Candara"/>
                <a:cs typeface="Candara"/>
                <a:sym typeface="Candara"/>
              </a:rPr>
              <a:t>estrogen</a:t>
            </a:r>
            <a:r>
              <a:rPr b="0" i="0" lang="en-US" sz="2400" u="none">
                <a:solidFill>
                  <a:schemeClr val="dk1"/>
                </a:solidFill>
                <a:latin typeface="Candara"/>
                <a:ea typeface="Candara"/>
                <a:cs typeface="Candara"/>
                <a:sym typeface="Candara"/>
              </a:rPr>
              <a:t> regulující enzymy B-oxidace MK</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Průměrné ženy mají v průměru vyšší maximální oxidaci tuků než (8,2 vs. 7,1 mg/kg min), při 52 vs. 45 % VO2max</a:t>
            </a:r>
            <a:endParaRPr/>
          </a:p>
        </p:txBody>
      </p:sp>
      <p:pic>
        <p:nvPicPr>
          <p:cNvPr id="518" name="Google Shape;518;p45"/>
          <p:cNvPicPr preferRelativeResize="0"/>
          <p:nvPr/>
        </p:nvPicPr>
        <p:blipFill rotWithShape="1">
          <a:blip r:embed="rId3">
            <a:alphaModFix/>
          </a:blip>
          <a:srcRect b="0" l="0" r="0" t="0"/>
          <a:stretch/>
        </p:blipFill>
        <p:spPr>
          <a:xfrm>
            <a:off x="4121150" y="3429000"/>
            <a:ext cx="5549900" cy="35083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46"/>
          <p:cNvSpPr txBox="1"/>
          <p:nvPr>
            <p:ph type="title"/>
          </p:nvPr>
        </p:nvSpPr>
        <p:spPr>
          <a:xfrm>
            <a:off x="14287" y="130175"/>
            <a:ext cx="12177712"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Využití substrátů během FA, pohlaví a intenzita</a:t>
            </a:r>
            <a:endParaRPr/>
          </a:p>
        </p:txBody>
      </p:sp>
      <p:sp>
        <p:nvSpPr>
          <p:cNvPr id="524" name="Google Shape;524;p46"/>
          <p:cNvSpPr txBox="1"/>
          <p:nvPr>
            <p:ph idx="1" type="body"/>
          </p:nvPr>
        </p:nvSpPr>
        <p:spPr>
          <a:xfrm>
            <a:off x="252412" y="1252537"/>
            <a:ext cx="11461750" cy="435292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Effect of exercise intensity on 24-h energy expenditure and nutrient oxidation</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Výdej energie 400 kcal při zátěži 40 % VO2 max (LI) a 70 % VO2 max (HI) u mužů a žen</a:t>
            </a:r>
            <a:endParaRPr/>
          </a:p>
          <a:p>
            <a:pPr indent="-228600" lvl="0" marL="228600" marR="0" rtl="0" algn="l">
              <a:lnSpc>
                <a:spcPct val="90000"/>
              </a:lnSpc>
              <a:spcBef>
                <a:spcPts val="1000"/>
              </a:spcBef>
              <a:spcAft>
                <a:spcPts val="0"/>
              </a:spcAft>
              <a:buClr>
                <a:srgbClr val="0070C0"/>
              </a:buClr>
              <a:buSzPts val="2400"/>
              <a:buFont typeface="Arial"/>
              <a:buChar char="•"/>
            </a:pPr>
            <a:r>
              <a:rPr b="1" i="0" lang="en-US" sz="2400" u="none">
                <a:solidFill>
                  <a:srgbClr val="0070C0"/>
                </a:solidFill>
                <a:latin typeface="Candara"/>
                <a:ea typeface="Candara"/>
                <a:cs typeface="Candara"/>
                <a:sym typeface="Candara"/>
              </a:rPr>
              <a:t>Ženy spalují více tuku při obou sledovaných inzenzitách</a:t>
            </a:r>
            <a:endParaRPr/>
          </a:p>
        </p:txBody>
      </p:sp>
      <p:pic>
        <p:nvPicPr>
          <p:cNvPr id="525" name="Google Shape;525;p46"/>
          <p:cNvPicPr preferRelativeResize="0"/>
          <p:nvPr/>
        </p:nvPicPr>
        <p:blipFill rotWithShape="1">
          <a:blip r:embed="rId3">
            <a:alphaModFix/>
          </a:blip>
          <a:srcRect b="0" l="0" r="0" t="0"/>
          <a:stretch/>
        </p:blipFill>
        <p:spPr>
          <a:xfrm>
            <a:off x="6096000" y="2786062"/>
            <a:ext cx="5972175" cy="3760787"/>
          </a:xfrm>
          <a:prstGeom prst="rect">
            <a:avLst/>
          </a:prstGeom>
          <a:noFill/>
          <a:ln>
            <a:noFill/>
          </a:ln>
        </p:spPr>
      </p:pic>
      <p:pic>
        <p:nvPicPr>
          <p:cNvPr id="526" name="Google Shape;526;p46"/>
          <p:cNvPicPr preferRelativeResize="0"/>
          <p:nvPr/>
        </p:nvPicPr>
        <p:blipFill rotWithShape="1">
          <a:blip r:embed="rId4">
            <a:alphaModFix/>
          </a:blip>
          <a:srcRect b="0" l="0" r="0" t="0"/>
          <a:stretch/>
        </p:blipFill>
        <p:spPr>
          <a:xfrm>
            <a:off x="-217487" y="2786062"/>
            <a:ext cx="6313487" cy="34718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4400">
              <a:solidFill>
                <a:schemeClr val="dk1"/>
              </a:solidFill>
              <a:latin typeface="Calibri"/>
              <a:ea typeface="Calibri"/>
              <a:cs typeface="Calibri"/>
              <a:sym typeface="Calibri"/>
            </a:endParaRPr>
          </a:p>
        </p:txBody>
      </p:sp>
      <p:pic>
        <p:nvPicPr>
          <p:cNvPr id="129" name="Google Shape;129;p4"/>
          <p:cNvPicPr preferRelativeResize="0"/>
          <p:nvPr>
            <p:ph idx="1" type="body"/>
          </p:nvPr>
        </p:nvPicPr>
        <p:blipFill rotWithShape="1">
          <a:blip r:embed="rId3">
            <a:alphaModFix/>
          </a:blip>
          <a:srcRect b="0" l="0" r="0" t="0"/>
          <a:stretch/>
        </p:blipFill>
        <p:spPr>
          <a:xfrm>
            <a:off x="4267200" y="582612"/>
            <a:ext cx="8359775" cy="6275387"/>
          </a:xfrm>
          <a:prstGeom prst="rect">
            <a:avLst/>
          </a:prstGeom>
          <a:noFill/>
          <a:ln>
            <a:noFill/>
          </a:ln>
        </p:spPr>
      </p:pic>
      <p:graphicFrame>
        <p:nvGraphicFramePr>
          <p:cNvPr id="130" name="Google Shape;130;p4"/>
          <p:cNvGraphicFramePr/>
          <p:nvPr/>
        </p:nvGraphicFramePr>
        <p:xfrm>
          <a:off x="0" y="1690687"/>
          <a:ext cx="3000000" cy="3000000"/>
        </p:xfrm>
        <a:graphic>
          <a:graphicData uri="http://schemas.openxmlformats.org/drawingml/2006/table">
            <a:tbl>
              <a:tblPr>
                <a:noFill/>
                <a:tableStyleId>{464D3573-24B3-441B-898A-BEBD62168DA3}</a:tableStyleId>
              </a:tblPr>
              <a:tblGrid>
                <a:gridCol w="2112950"/>
                <a:gridCol w="2605075"/>
              </a:tblGrid>
              <a:tr h="457200">
                <a:tc gridSpan="2">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Putování živin ze střeva</a:t>
                      </a:r>
                      <a:endParaRPr/>
                    </a:p>
                  </a:txBody>
                  <a:tcPr marT="45675" marB="4567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hMerge="1"/>
              </a:tr>
              <a:tr h="1004875">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Portální žilou do jater a dále do krevního oběhu</a:t>
                      </a:r>
                      <a:endParaRPr/>
                    </a:p>
                  </a:txBody>
                  <a:tcPr marT="45675" marB="4567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Lymfatickým systémem do krevního oběhu</a:t>
                      </a:r>
                      <a:endParaRPr/>
                    </a:p>
                  </a:txBody>
                  <a:tcPr marT="45675" marB="4567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006475">
                <a:tc>
                  <a:txBody>
                    <a:bodyPr/>
                    <a:lstStyle/>
                    <a:p>
                      <a:pPr indent="0" lvl="0" marL="0" marR="0" rtl="0" algn="ctr">
                        <a:lnSpc>
                          <a:spcPct val="100000"/>
                        </a:lnSpc>
                        <a:spcBef>
                          <a:spcPts val="0"/>
                        </a:spcBef>
                        <a:spcAft>
                          <a:spcPts val="0"/>
                        </a:spcAft>
                        <a:buClr>
                          <a:srgbClr val="00B050"/>
                        </a:buClr>
                        <a:buSzPts val="2000"/>
                        <a:buFont typeface="Candara"/>
                        <a:buNone/>
                      </a:pPr>
                      <a:r>
                        <a:rPr b="1" i="0" lang="en-US" sz="2000" u="none" cap="none" strike="noStrike">
                          <a:solidFill>
                            <a:srgbClr val="00B050"/>
                          </a:solidFill>
                          <a:latin typeface="Candara"/>
                          <a:ea typeface="Candara"/>
                          <a:cs typeface="Candara"/>
                          <a:sym typeface="Candara"/>
                        </a:rPr>
                        <a:t>Aminokyseliny, sacharidy, </a:t>
                      </a:r>
                      <a:br>
                        <a:rPr b="1" i="0" lang="en-US" sz="2000" u="none" cap="none" strike="noStrike">
                          <a:solidFill>
                            <a:srgbClr val="00B050"/>
                          </a:solidFill>
                          <a:latin typeface="Candara"/>
                          <a:ea typeface="Candara"/>
                          <a:cs typeface="Candara"/>
                          <a:sym typeface="Candara"/>
                        </a:rPr>
                      </a:br>
                      <a:r>
                        <a:rPr b="1" i="0" lang="en-US" sz="2000" u="none" cap="none" strike="noStrike">
                          <a:solidFill>
                            <a:srgbClr val="00B050"/>
                          </a:solidFill>
                          <a:latin typeface="Candara"/>
                          <a:ea typeface="Candara"/>
                          <a:cs typeface="Candara"/>
                          <a:sym typeface="Candara"/>
                        </a:rPr>
                        <a:t>SCFA, MCFA</a:t>
                      </a:r>
                      <a:endParaRPr/>
                    </a:p>
                  </a:txBody>
                  <a:tcPr marT="45675" marB="4567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B050"/>
                        </a:buClr>
                        <a:buSzPts val="2000"/>
                        <a:buFont typeface="Candara"/>
                        <a:buNone/>
                      </a:pPr>
                      <a:r>
                        <a:rPr b="1" i="0" lang="en-US" sz="2000" u="none" cap="none" strike="noStrike">
                          <a:solidFill>
                            <a:srgbClr val="00B050"/>
                          </a:solidFill>
                          <a:latin typeface="Candara"/>
                          <a:ea typeface="Candara"/>
                          <a:cs typeface="Candara"/>
                          <a:sym typeface="Candara"/>
                        </a:rPr>
                        <a:t>Dlouhé mastné kyseliny (LCFA)</a:t>
                      </a:r>
                      <a:endParaRPr/>
                    </a:p>
                  </a:txBody>
                  <a:tcPr marT="45675" marB="4567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701675">
                <a:tc>
                  <a:txBody>
                    <a:bodyPr/>
                    <a:lstStyle/>
                    <a:p>
                      <a:pPr indent="0" lvl="0" marL="0" marR="0" rtl="0" algn="ctr">
                        <a:lnSpc>
                          <a:spcPct val="100000"/>
                        </a:lnSpc>
                        <a:spcBef>
                          <a:spcPts val="0"/>
                        </a:spcBef>
                        <a:spcAft>
                          <a:spcPts val="0"/>
                        </a:spcAft>
                        <a:buClr>
                          <a:srgbClr val="FF0000"/>
                        </a:buClr>
                        <a:buSzPts val="2000"/>
                        <a:buFont typeface="Candara"/>
                        <a:buNone/>
                      </a:pPr>
                      <a:r>
                        <a:rPr b="1" i="0" lang="en-US" sz="2000" u="none" cap="none" strike="noStrike">
                          <a:solidFill>
                            <a:srgbClr val="FF0000"/>
                          </a:solidFill>
                          <a:latin typeface="Candara"/>
                          <a:ea typeface="Candara"/>
                          <a:cs typeface="Candara"/>
                          <a:sym typeface="Candara"/>
                        </a:rPr>
                        <a:t>Rychlejší transport do krve</a:t>
                      </a:r>
                      <a:endParaRPr/>
                    </a:p>
                  </a:txBody>
                  <a:tcPr marT="45675" marB="4567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Pomalejší transport do krve</a:t>
                      </a:r>
                      <a:endParaRPr/>
                    </a:p>
                  </a:txBody>
                  <a:tcPr marT="45675" marB="4567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004875">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Rychleji </a:t>
                      </a:r>
                      <a:br>
                        <a:rPr b="0" i="0" lang="en-US" sz="2000" u="none" cap="none" strike="noStrike">
                          <a:solidFill>
                            <a:srgbClr val="000000"/>
                          </a:solidFill>
                          <a:latin typeface="Candara"/>
                          <a:ea typeface="Candara"/>
                          <a:cs typeface="Candara"/>
                          <a:sym typeface="Candara"/>
                        </a:rPr>
                      </a:br>
                      <a:r>
                        <a:rPr b="0" i="0" lang="en-US" sz="2000" u="none" cap="none" strike="noStrike">
                          <a:solidFill>
                            <a:srgbClr val="000000"/>
                          </a:solidFill>
                          <a:latin typeface="Candara"/>
                          <a:ea typeface="Candara"/>
                          <a:cs typeface="Candara"/>
                          <a:sym typeface="Candara"/>
                        </a:rPr>
                        <a:t>k dispozici jako zdroj energie</a:t>
                      </a:r>
                      <a:endParaRPr/>
                    </a:p>
                  </a:txBody>
                  <a:tcPr marT="45675" marB="4567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Pomaleji k dispozici jako zdroj energie</a:t>
                      </a:r>
                      <a:endParaRPr/>
                    </a:p>
                  </a:txBody>
                  <a:tcPr marT="45675" marB="4567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
        <p:nvSpPr>
          <p:cNvPr id="131" name="Google Shape;131;p4"/>
          <p:cNvSpPr txBox="1"/>
          <p:nvPr/>
        </p:nvSpPr>
        <p:spPr>
          <a:xfrm>
            <a:off x="9890125" y="1068387"/>
            <a:ext cx="24892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andara"/>
              <a:buNone/>
            </a:pPr>
            <a:r>
              <a:rPr b="0" i="0" lang="en-US" sz="2000" u="none" cap="none" strike="noStrike">
                <a:solidFill>
                  <a:schemeClr val="dk1"/>
                </a:solidFill>
                <a:latin typeface="Candara"/>
                <a:ea typeface="Candara"/>
                <a:cs typeface="Candara"/>
                <a:sym typeface="Candara"/>
              </a:rPr>
              <a:t>Střevní klk (zvětšen)</a:t>
            </a:r>
            <a:endParaRPr/>
          </a:p>
        </p:txBody>
      </p:sp>
      <p:sp>
        <p:nvSpPr>
          <p:cNvPr id="132" name="Google Shape;132;p4"/>
          <p:cNvSpPr txBox="1"/>
          <p:nvPr/>
        </p:nvSpPr>
        <p:spPr>
          <a:xfrm>
            <a:off x="4572000" y="582612"/>
            <a:ext cx="4378325" cy="685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47"/>
          <p:cNvSpPr txBox="1"/>
          <p:nvPr>
            <p:ph type="title"/>
          </p:nvPr>
        </p:nvSpPr>
        <p:spPr>
          <a:xfrm>
            <a:off x="33337" y="0"/>
            <a:ext cx="11564937"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Využití substrátů během FA, lačný/najezený stav</a:t>
            </a:r>
            <a:endParaRPr/>
          </a:p>
        </p:txBody>
      </p:sp>
      <p:sp>
        <p:nvSpPr>
          <p:cNvPr id="532" name="Google Shape;532;p47"/>
          <p:cNvSpPr txBox="1"/>
          <p:nvPr>
            <p:ph idx="1" type="body"/>
          </p:nvPr>
        </p:nvSpPr>
        <p:spPr>
          <a:xfrm>
            <a:off x="277812" y="1014412"/>
            <a:ext cx="1107598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0000"/>
              </a:buClr>
              <a:buSzPts val="2400"/>
              <a:buFont typeface="Arial"/>
              <a:buChar char="•"/>
            </a:pPr>
            <a:r>
              <a:rPr b="1" i="1" lang="en-US" sz="2400" u="none">
                <a:solidFill>
                  <a:srgbClr val="FF0000"/>
                </a:solidFill>
                <a:latin typeface="Calibri"/>
                <a:ea typeface="Calibri"/>
                <a:cs typeface="Calibri"/>
                <a:sym typeface="Calibri"/>
              </a:rPr>
              <a:t>Effects of aerobic exercise performed in fasted vs. fed state on fat and carbohydrate metabolism in adults: a systematic review and meta-analysis. (2016)</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Při kardiu nalačno spalujeme o něco více tuku než v najezeném stavu,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opět to ale neznamená efektivnější hubnutí</a:t>
            </a:r>
            <a:endParaRPr/>
          </a:p>
          <a:p>
            <a:pPr indent="-228600" lvl="0" marL="228600" marR="0" rtl="0" algn="l">
              <a:lnSpc>
                <a:spcPct val="90000"/>
              </a:lnSpc>
              <a:spcBef>
                <a:spcPts val="1000"/>
              </a:spcBef>
              <a:spcAft>
                <a:spcPts val="0"/>
              </a:spcAft>
              <a:buClr>
                <a:srgbClr val="FF0000"/>
              </a:buClr>
              <a:buSzPts val="2400"/>
              <a:buFont typeface="Arial"/>
              <a:buChar char="•"/>
            </a:pPr>
            <a:r>
              <a:rPr b="1" i="1" lang="en-US" sz="2400" u="none">
                <a:solidFill>
                  <a:srgbClr val="FF0000"/>
                </a:solidFill>
                <a:latin typeface="Candara"/>
                <a:ea typeface="Candara"/>
                <a:cs typeface="Candara"/>
                <a:sym typeface="Candara"/>
              </a:rPr>
              <a:t>Effects of post-absorptive and postprandial exercise on 24 h fat oxidation (2013)</a:t>
            </a:r>
            <a:endParaRPr/>
          </a:p>
          <a:p>
            <a:pPr indent="-76200" lvl="0" marL="228600" marR="0" rtl="0" algn="l">
              <a:lnSpc>
                <a:spcPct val="90000"/>
              </a:lnSpc>
              <a:spcBef>
                <a:spcPts val="1000"/>
              </a:spcBef>
              <a:spcAft>
                <a:spcPts val="0"/>
              </a:spcAft>
              <a:buClr>
                <a:schemeClr val="dk1"/>
              </a:buClr>
              <a:buSzPts val="2400"/>
              <a:buFont typeface="Arial"/>
              <a:buNone/>
            </a:pPr>
            <a:r>
              <a:t/>
            </a:r>
            <a:endParaRPr b="1" i="1" sz="2400" u="non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chemeClr val="dk1"/>
              </a:solidFill>
              <a:latin typeface="Candara"/>
              <a:ea typeface="Candara"/>
              <a:cs typeface="Candara"/>
              <a:sym typeface="Candara"/>
            </a:endParaRPr>
          </a:p>
        </p:txBody>
      </p:sp>
      <p:pic>
        <p:nvPicPr>
          <p:cNvPr id="533" name="Google Shape;533;p47"/>
          <p:cNvPicPr preferRelativeResize="0"/>
          <p:nvPr/>
        </p:nvPicPr>
        <p:blipFill rotWithShape="1">
          <a:blip r:embed="rId3">
            <a:alphaModFix/>
          </a:blip>
          <a:srcRect b="0" l="0" r="0" t="0"/>
          <a:stretch/>
        </p:blipFill>
        <p:spPr>
          <a:xfrm>
            <a:off x="493712" y="3216275"/>
            <a:ext cx="5257800" cy="3316287"/>
          </a:xfrm>
          <a:prstGeom prst="rect">
            <a:avLst/>
          </a:prstGeom>
          <a:noFill/>
          <a:ln>
            <a:noFill/>
          </a:ln>
        </p:spPr>
      </p:pic>
      <p:pic>
        <p:nvPicPr>
          <p:cNvPr id="534" name="Google Shape;534;p47"/>
          <p:cNvPicPr preferRelativeResize="0"/>
          <p:nvPr/>
        </p:nvPicPr>
        <p:blipFill rotWithShape="1">
          <a:blip r:embed="rId4">
            <a:alphaModFix/>
          </a:blip>
          <a:srcRect b="0" l="0" r="0" t="0"/>
          <a:stretch/>
        </p:blipFill>
        <p:spPr>
          <a:xfrm>
            <a:off x="6096000" y="3216275"/>
            <a:ext cx="4625975" cy="3465512"/>
          </a:xfrm>
          <a:prstGeom prst="rect">
            <a:avLst/>
          </a:prstGeom>
          <a:noFill/>
          <a:ln>
            <a:noFill/>
          </a:ln>
        </p:spPr>
      </p:pic>
      <p:sp>
        <p:nvSpPr>
          <p:cNvPr id="535" name="Google Shape;535;p47"/>
          <p:cNvSpPr txBox="1"/>
          <p:nvPr/>
        </p:nvSpPr>
        <p:spPr>
          <a:xfrm>
            <a:off x="-80962" y="6532562"/>
            <a:ext cx="809307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Stejný celkový výdej výdej energie, ale lehce odlišný poměr využívaných substrátů</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8"/>
          <p:cNvSpPr txBox="1"/>
          <p:nvPr>
            <p:ph type="title"/>
          </p:nvPr>
        </p:nvSpPr>
        <p:spPr>
          <a:xfrm>
            <a:off x="838200" y="500062"/>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Body composition changes associated with fasted versus non-fasted aerobic exercise (2014)</a:t>
            </a:r>
            <a:br>
              <a:rPr b="1" i="0" lang="en-US" sz="4400" u="none">
                <a:solidFill>
                  <a:schemeClr val="dk1"/>
                </a:solidFill>
                <a:latin typeface="Calibri"/>
                <a:ea typeface="Calibri"/>
                <a:cs typeface="Calibri"/>
                <a:sym typeface="Calibri"/>
              </a:rPr>
            </a:br>
            <a:endParaRPr/>
          </a:p>
        </p:txBody>
      </p:sp>
      <p:pic>
        <p:nvPicPr>
          <p:cNvPr id="541" name="Google Shape;541;p48"/>
          <p:cNvPicPr preferRelativeResize="0"/>
          <p:nvPr>
            <p:ph idx="1" type="body"/>
          </p:nvPr>
        </p:nvPicPr>
        <p:blipFill rotWithShape="1">
          <a:blip r:embed="rId3">
            <a:alphaModFix/>
          </a:blip>
          <a:srcRect b="0" l="0" r="0" t="0"/>
          <a:stretch/>
        </p:blipFill>
        <p:spPr>
          <a:xfrm>
            <a:off x="1895475" y="1412875"/>
            <a:ext cx="8215312" cy="529748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9"/>
          <p:cNvSpPr txBox="1"/>
          <p:nvPr>
            <p:ph type="title"/>
          </p:nvPr>
        </p:nvSpPr>
        <p:spPr>
          <a:xfrm>
            <a:off x="119062" y="500062"/>
            <a:ext cx="12072937"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ndara"/>
              <a:buNone/>
            </a:pPr>
            <a:r>
              <a:rPr b="0" i="0" lang="en-US" sz="2800" u="none">
                <a:solidFill>
                  <a:schemeClr val="dk1"/>
                </a:solidFill>
                <a:latin typeface="Candara"/>
                <a:ea typeface="Candara"/>
                <a:cs typeface="Candara"/>
                <a:sym typeface="Candara"/>
              </a:rPr>
              <a:t>Roepstorff (2005), Malonyl-CoA and carnitine in regulation of fat oxidation in human skeletal muscle during exercise</a:t>
            </a:r>
            <a:br>
              <a:rPr b="0" i="0" lang="en-US" sz="2800" u="none">
                <a:solidFill>
                  <a:schemeClr val="dk1"/>
                </a:solidFill>
                <a:latin typeface="Candara"/>
                <a:ea typeface="Candara"/>
                <a:cs typeface="Candara"/>
                <a:sym typeface="Candara"/>
              </a:rPr>
            </a:br>
            <a:r>
              <a:rPr b="0" i="0" lang="en-US" sz="2800" u="none">
                <a:solidFill>
                  <a:schemeClr val="dk1"/>
                </a:solidFill>
                <a:latin typeface="Candara"/>
                <a:ea typeface="Candara"/>
                <a:cs typeface="Candara"/>
                <a:sym typeface="Candara"/>
              </a:rPr>
              <a:t>Burke (2017), Low carbohydrate, high fat diet impairs exercise economy and negates the performance benefit from intensified training in elite race walkers.</a:t>
            </a:r>
            <a:br>
              <a:rPr b="1" i="0" lang="en-US" sz="2800" u="none">
                <a:solidFill>
                  <a:schemeClr val="dk1"/>
                </a:solidFill>
                <a:latin typeface="Calibri"/>
                <a:ea typeface="Calibri"/>
                <a:cs typeface="Calibri"/>
                <a:sym typeface="Calibri"/>
              </a:rPr>
            </a:br>
            <a:br>
              <a:rPr b="0" i="0" lang="en-US" sz="2800" u="none">
                <a:solidFill>
                  <a:schemeClr val="dk1"/>
                </a:solidFill>
                <a:latin typeface="Candara"/>
                <a:ea typeface="Candara"/>
                <a:cs typeface="Candara"/>
                <a:sym typeface="Candara"/>
              </a:rPr>
            </a:br>
            <a:endParaRPr/>
          </a:p>
        </p:txBody>
      </p:sp>
      <p:sp>
        <p:nvSpPr>
          <p:cNvPr id="547" name="Google Shape;547;p49"/>
          <p:cNvSpPr txBox="1"/>
          <p:nvPr>
            <p:ph idx="1" type="body"/>
          </p:nvPr>
        </p:nvSpPr>
        <p:spPr>
          <a:xfrm>
            <a:off x="898525" y="1573212"/>
            <a:ext cx="10515600" cy="43513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0000"/>
              </a:buClr>
              <a:buSzPts val="3200"/>
              <a:buFont typeface="Arial"/>
              <a:buNone/>
            </a:pPr>
            <a:r>
              <a:rPr b="1" i="0" lang="en-US" sz="3200" u="none">
                <a:solidFill>
                  <a:srgbClr val="FF0000"/>
                </a:solidFill>
                <a:latin typeface="Candara"/>
                <a:ea typeface="Candara"/>
                <a:cs typeface="Candara"/>
                <a:sym typeface="Candara"/>
              </a:rPr>
              <a:t>Vliv výživy na oxidaci substrátů</a:t>
            </a:r>
            <a:endParaRPr/>
          </a:p>
        </p:txBody>
      </p:sp>
      <p:pic>
        <p:nvPicPr>
          <p:cNvPr id="548" name="Google Shape;548;p49"/>
          <p:cNvPicPr preferRelativeResize="0"/>
          <p:nvPr/>
        </p:nvPicPr>
        <p:blipFill rotWithShape="1">
          <a:blip r:embed="rId3">
            <a:alphaModFix/>
          </a:blip>
          <a:srcRect b="0" l="0" r="0" t="0"/>
          <a:stretch/>
        </p:blipFill>
        <p:spPr>
          <a:xfrm>
            <a:off x="6915150" y="2120900"/>
            <a:ext cx="5540375" cy="4591050"/>
          </a:xfrm>
          <a:prstGeom prst="rect">
            <a:avLst/>
          </a:prstGeom>
          <a:noFill/>
          <a:ln>
            <a:noFill/>
          </a:ln>
        </p:spPr>
      </p:pic>
      <p:pic>
        <p:nvPicPr>
          <p:cNvPr id="549" name="Google Shape;549;p49"/>
          <p:cNvPicPr preferRelativeResize="0"/>
          <p:nvPr/>
        </p:nvPicPr>
        <p:blipFill rotWithShape="1">
          <a:blip r:embed="rId4">
            <a:alphaModFix/>
          </a:blip>
          <a:srcRect b="0" l="0" r="0" t="0"/>
          <a:stretch/>
        </p:blipFill>
        <p:spPr>
          <a:xfrm>
            <a:off x="-4762" y="2178050"/>
            <a:ext cx="6919912" cy="447516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tuků ve vytrvalostních sportech: </a:t>
            </a: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Oficiální doporučení</a:t>
            </a:r>
            <a:endParaRPr/>
          </a:p>
        </p:txBody>
      </p:sp>
      <p:sp>
        <p:nvSpPr>
          <p:cNvPr id="555" name="Google Shape;555;p50"/>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ACSM (American College of Sports Medicine), </a:t>
            </a:r>
            <a:br>
              <a:rPr b="1" i="0" lang="en-US" sz="2400" u="none">
                <a:solidFill>
                  <a:srgbClr val="FF0000"/>
                </a:solidFill>
                <a:latin typeface="Candara"/>
                <a:ea typeface="Candara"/>
                <a:cs typeface="Candara"/>
                <a:sym typeface="Candara"/>
              </a:rPr>
            </a:br>
            <a:r>
              <a:rPr b="1" i="0" lang="en-US" sz="2400" u="none">
                <a:solidFill>
                  <a:srgbClr val="FF0000"/>
                </a:solidFill>
                <a:latin typeface="Candara"/>
                <a:ea typeface="Candara"/>
                <a:cs typeface="Candara"/>
                <a:sym typeface="Candara"/>
              </a:rPr>
              <a:t>2016 </a:t>
            </a:r>
            <a:r>
              <a:rPr b="0" i="0" lang="en-US" sz="2400" u="none">
                <a:solidFill>
                  <a:srgbClr val="FF0000"/>
                </a:solidFill>
                <a:latin typeface="Candara"/>
                <a:ea typeface="Candara"/>
                <a:cs typeface="Candara"/>
                <a:sym typeface="Candara"/>
              </a:rPr>
              <a:t>(</a:t>
            </a:r>
            <a:r>
              <a:rPr b="1" i="0" lang="en-US" sz="2400" u="none">
                <a:solidFill>
                  <a:srgbClr val="FF0000"/>
                </a:solidFill>
                <a:latin typeface="Candara"/>
                <a:ea typeface="Candara"/>
                <a:cs typeface="Candara"/>
                <a:sym typeface="Candara"/>
              </a:rPr>
              <a:t>Position Statement: Nutrition and Athletic Performance):</a:t>
            </a:r>
            <a:endParaRPr/>
          </a:p>
          <a:p>
            <a:pPr indent="-228600" lvl="0" marL="228600" marR="0" rtl="0" algn="l">
              <a:lnSpc>
                <a:spcPct val="90000"/>
              </a:lnSpc>
              <a:spcBef>
                <a:spcPts val="1000"/>
              </a:spcBef>
              <a:spcAft>
                <a:spcPts val="0"/>
              </a:spcAft>
              <a:buClr>
                <a:srgbClr val="00B0F0"/>
              </a:buClr>
              <a:buSzPts val="2400"/>
              <a:buFont typeface="Arial"/>
              <a:buChar char="•"/>
            </a:pPr>
            <a:r>
              <a:rPr b="1" i="0" lang="en-US" sz="2400" u="none">
                <a:solidFill>
                  <a:srgbClr val="00B0F0"/>
                </a:solidFill>
                <a:latin typeface="Candara"/>
                <a:ea typeface="Candara"/>
                <a:cs typeface="Candara"/>
                <a:sym typeface="Candara"/>
              </a:rPr>
              <a:t>Příjem tuků </a:t>
            </a:r>
            <a:r>
              <a:rPr b="0" i="0" lang="en-US" sz="2400" u="none">
                <a:solidFill>
                  <a:schemeClr val="dk1"/>
                </a:solidFill>
                <a:latin typeface="Candara"/>
                <a:ea typeface="Candara"/>
                <a:cs typeface="Candara"/>
                <a:sym typeface="Candara"/>
              </a:rPr>
              <a:t>u sportovců by dlouhodobě </a:t>
            </a:r>
            <a:r>
              <a:rPr b="1" i="0" lang="en-US" sz="2400" u="none">
                <a:solidFill>
                  <a:srgbClr val="00B0F0"/>
                </a:solidFill>
                <a:latin typeface="Candara"/>
                <a:ea typeface="Candara"/>
                <a:cs typeface="Candara"/>
                <a:sym typeface="Candara"/>
              </a:rPr>
              <a:t>neměl klesnout pod 20 % CEP</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Příjem SFA nižší než 10 % CEP</a:t>
            </a:r>
            <a:endParaRPr/>
          </a:p>
          <a:p>
            <a:pPr indent="-228600" lvl="0" marL="228600" marR="0" rtl="0" algn="l">
              <a:lnSpc>
                <a:spcPct val="90000"/>
              </a:lnSpc>
              <a:spcBef>
                <a:spcPts val="1000"/>
              </a:spcBef>
              <a:spcAft>
                <a:spcPts val="0"/>
              </a:spcAft>
              <a:buClr>
                <a:schemeClr val="dk1"/>
              </a:buClr>
              <a:buSzPts val="2400"/>
              <a:buFont typeface="Arial"/>
              <a:buChar char="•"/>
            </a:pPr>
            <a:r>
              <a:rPr b="1" i="1" lang="en-US" sz="2400" u="none">
                <a:solidFill>
                  <a:schemeClr val="dk1"/>
                </a:solidFill>
                <a:latin typeface="Candara"/>
                <a:ea typeface="Candara"/>
                <a:cs typeface="Candara"/>
                <a:sym typeface="Candara"/>
              </a:rPr>
              <a:t>Intake of fat by athletes should be in accordance with public health guidelines and should be individualized based on training level and body composition goals </a:t>
            </a:r>
            <a:r>
              <a:rPr b="1" i="1" lang="en-US" sz="2400" u="none">
                <a:solidFill>
                  <a:srgbClr val="FF0000"/>
                </a:solidFill>
                <a:latin typeface="Candara"/>
                <a:ea typeface="Candara"/>
                <a:cs typeface="Candara"/>
                <a:sym typeface="Candara"/>
              </a:rPr>
              <a:t>(tedy někde v rozmezí 20–35 % CEP, tj. 0,5–1,5 g/kg TH</a:t>
            </a:r>
            <a:endParaRPr/>
          </a:p>
          <a:p>
            <a:pPr indent="-76200" lvl="0" marL="228600" marR="0" rtl="0" algn="l">
              <a:lnSpc>
                <a:spcPct val="90000"/>
              </a:lnSpc>
              <a:spcBef>
                <a:spcPts val="1000"/>
              </a:spcBef>
              <a:spcAft>
                <a:spcPts val="0"/>
              </a:spcAft>
              <a:buClr>
                <a:schemeClr val="dk1"/>
              </a:buClr>
              <a:buSzPts val="2400"/>
              <a:buFont typeface="Arial"/>
              <a:buNone/>
            </a:pPr>
            <a:r>
              <a:t/>
            </a:r>
            <a:endParaRPr b="1" i="1" sz="2400" u="non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1" sz="2400" u="none">
              <a:solidFill>
                <a:srgbClr val="FF0000"/>
              </a:solidFill>
              <a:latin typeface="Candara"/>
              <a:ea typeface="Candara"/>
              <a:cs typeface="Candara"/>
              <a:sym typeface="Candara"/>
            </a:endParaRPr>
          </a:p>
          <a:p>
            <a:pPr indent="-228600" lvl="0" marL="228600" marR="0" rtl="0" algn="l">
              <a:lnSpc>
                <a:spcPct val="90000"/>
              </a:lnSpc>
              <a:spcBef>
                <a:spcPts val="1000"/>
              </a:spcBef>
              <a:spcAft>
                <a:spcPts val="0"/>
              </a:spcAft>
              <a:buClr>
                <a:srgbClr val="0070C0"/>
              </a:buClr>
              <a:buSzPts val="2400"/>
              <a:buFont typeface="Arial"/>
              <a:buChar char="•"/>
            </a:pPr>
            <a:r>
              <a:rPr b="1" i="1" lang="en-US" sz="2400" u="none">
                <a:solidFill>
                  <a:srgbClr val="0070C0"/>
                </a:solidFill>
                <a:latin typeface="Candara"/>
                <a:ea typeface="Candara"/>
                <a:cs typeface="Candara"/>
                <a:sym typeface="Candara"/>
              </a:rPr>
              <a:t>Příjem tuků kolem tréninkové jednotky: v zásadě jako u silových sportů</a:t>
            </a:r>
            <a:endParaRPr/>
          </a:p>
          <a:p>
            <a:pPr indent="-76200" lvl="0" marL="228600" marR="0" rtl="0" algn="l">
              <a:lnSpc>
                <a:spcPct val="90000"/>
              </a:lnSpc>
              <a:spcBef>
                <a:spcPts val="1000"/>
              </a:spcBef>
              <a:spcAft>
                <a:spcPts val="0"/>
              </a:spcAft>
              <a:buClr>
                <a:schemeClr val="dk1"/>
              </a:buClr>
              <a:buSzPts val="2400"/>
              <a:buFont typeface="Arial"/>
              <a:buNone/>
            </a:pPr>
            <a:r>
              <a:t/>
            </a:r>
            <a:endParaRPr b="1" i="1" sz="2400" u="none">
              <a:solidFill>
                <a:srgbClr val="0070C0"/>
              </a:solidFill>
              <a:latin typeface="Candara"/>
              <a:ea typeface="Candara"/>
              <a:cs typeface="Candara"/>
              <a:sym typeface="Candar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1"/>
          <p:cNvSpPr txBox="1"/>
          <p:nvPr>
            <p:ph type="title"/>
          </p:nvPr>
        </p:nvSpPr>
        <p:spPr>
          <a:xfrm>
            <a:off x="450850" y="365125"/>
            <a:ext cx="11369675"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tuků a sacharidů </a:t>
            </a: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ve studiích u vytrvalostních sportovců</a:t>
            </a:r>
            <a:endParaRPr/>
          </a:p>
        </p:txBody>
      </p:sp>
      <p:graphicFrame>
        <p:nvGraphicFramePr>
          <p:cNvPr id="561" name="Google Shape;561;p51"/>
          <p:cNvGraphicFramePr/>
          <p:nvPr/>
        </p:nvGraphicFramePr>
        <p:xfrm>
          <a:off x="889000" y="1690687"/>
          <a:ext cx="3000000" cy="3000000"/>
        </p:xfrm>
        <a:graphic>
          <a:graphicData uri="http://schemas.openxmlformats.org/drawingml/2006/table">
            <a:tbl>
              <a:tblPr>
                <a:noFill/>
                <a:tableStyleId>{464D3573-24B3-441B-898A-BEBD62168DA3}</a:tableStyleId>
              </a:tblPr>
              <a:tblGrid>
                <a:gridCol w="2606675"/>
                <a:gridCol w="2628900"/>
                <a:gridCol w="2628900"/>
                <a:gridCol w="2628900"/>
              </a:tblGrid>
              <a:tr h="4572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Studie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Příjem sacharidů</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Příjem tuků</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Poznámka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Burke (2017)</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Cca 8,5 g/kg TH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1,2 g/kg TH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High-carb skupina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Burke (2017)</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Méně než 50 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4,7 g/kg TH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Keto skupina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rgbClr val="E9EBF5"/>
                    </a:solidFill>
                  </a:tcPr>
                </a:tc>
              </a:tr>
              <a:tr h="457200">
                <a:tc>
                  <a:txBody>
                    <a:bodyPr/>
                    <a:lstStyle/>
                    <a:p>
                      <a:pPr indent="0" lvl="0" marL="0" marR="0" rtl="0" algn="ctr">
                        <a:lnSpc>
                          <a:spcPct val="100000"/>
                        </a:lnSpc>
                        <a:spcBef>
                          <a:spcPts val="0"/>
                        </a:spcBef>
                        <a:spcAft>
                          <a:spcPts val="0"/>
                        </a:spcAft>
                        <a:buClr>
                          <a:schemeClr val="dk1"/>
                        </a:buClr>
                        <a:buSzPts val="2400"/>
                        <a:buFont typeface="Candara"/>
                        <a:buNone/>
                      </a:pPr>
                      <a:r>
                        <a:rPr b="0" i="0" lang="en-US" sz="2400" u="none">
                          <a:solidFill>
                            <a:schemeClr val="dk1"/>
                          </a:solidFill>
                          <a:latin typeface="Candara"/>
                          <a:ea typeface="Candara"/>
                          <a:cs typeface="Candara"/>
                          <a:sym typeface="Candara"/>
                        </a:rPr>
                        <a:t>Witard (2011)</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0" i="0" lang="en-US" sz="2400" u="none">
                          <a:solidFill>
                            <a:schemeClr val="dk1"/>
                          </a:solidFill>
                          <a:latin typeface="Candara"/>
                          <a:ea typeface="Candara"/>
                          <a:cs typeface="Candara"/>
                          <a:sym typeface="Candara"/>
                        </a:rPr>
                        <a:t>6 g/kg TH</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0" i="0" lang="en-US" sz="2400" u="none">
                          <a:solidFill>
                            <a:schemeClr val="dk1"/>
                          </a:solidFill>
                          <a:latin typeface="Candara"/>
                          <a:ea typeface="Candara"/>
                          <a:cs typeface="Candara"/>
                          <a:sym typeface="Candara"/>
                        </a:rPr>
                        <a:t>1,3–3,4 g/kg TH</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70C0"/>
                        </a:buClr>
                        <a:buSzPts val="2400"/>
                        <a:buFont typeface="Candara"/>
                        <a:buNone/>
                      </a:pPr>
                      <a:r>
                        <a:rPr b="0" i="0" lang="en-US" sz="2400" u="none">
                          <a:solidFill>
                            <a:srgbClr val="0070C0"/>
                          </a:solidFill>
                          <a:latin typeface="Candara"/>
                          <a:ea typeface="Candara"/>
                          <a:cs typeface="Candara"/>
                          <a:sym typeface="Candara"/>
                        </a:rPr>
                        <a:t>Dle fáze tréninku</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FD5EA"/>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Havemann (2006)</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7,5 g/kg TH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0,8 g/kg TH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High-carb skupina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Havemann (2006)</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1,8 g/kg TH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3,3 g/kg TH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Low-carb skupina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dk1"/>
                      </a:solidFill>
                      <a:prstDash val="solid"/>
                      <a:round/>
                      <a:headEnd len="sm" w="sm" type="none"/>
                      <a:tailEnd len="sm" w="sm" type="none"/>
                    </a:lnB>
                    <a:solidFill>
                      <a:srgbClr val="CFD5EA"/>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Volek (2016)</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7 g/kg TH</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1,3 g/kg TH</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High-carb skupina</a:t>
                      </a:r>
                      <a:endParaRPr/>
                    </a:p>
                  </a:txBody>
                  <a:tcPr marT="45725" marB="45725" marR="91450" marL="9145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9EBF5"/>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Volek (2016)</a:t>
                      </a:r>
                      <a:endParaRPr/>
                    </a:p>
                  </a:txBody>
                  <a:tcPr marT="45725" marB="45725" marR="91450" marL="91450">
                    <a:lnT cap="flat" cmpd="sng" w="12700">
                      <a:solidFill>
                        <a:schemeClr val="dk1"/>
                      </a:solidFill>
                      <a:prstDash val="solid"/>
                      <a:round/>
                      <a:headEnd len="sm" w="sm" type="none"/>
                      <a:tailEnd len="sm" w="sm" type="none"/>
                    </a:lnT>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1,2 g/kg TH</a:t>
                      </a:r>
                      <a:endParaRPr/>
                    </a:p>
                  </a:txBody>
                  <a:tcPr marT="45725" marB="45725" marR="91450" marL="91450">
                    <a:lnT cap="flat" cmpd="sng" w="12700">
                      <a:solidFill>
                        <a:schemeClr val="dk1"/>
                      </a:solidFill>
                      <a:prstDash val="solid"/>
                      <a:round/>
                      <a:headEnd len="sm" w="sm" type="none"/>
                      <a:tailEnd len="sm" w="sm" type="none"/>
                    </a:lnT>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3,2 g/kg TH</a:t>
                      </a:r>
                      <a:endParaRPr/>
                    </a:p>
                  </a:txBody>
                  <a:tcPr marT="45725" marB="45725" marR="91450" marL="91450">
                    <a:lnT cap="flat" cmpd="sng" w="12700">
                      <a:solidFill>
                        <a:schemeClr val="dk1"/>
                      </a:solidFill>
                      <a:prstDash val="solid"/>
                      <a:round/>
                      <a:headEnd len="sm" w="sm" type="none"/>
                      <a:tailEnd len="sm" w="sm" type="none"/>
                    </a:lnT>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Keto skupina</a:t>
                      </a:r>
                      <a:endParaRPr/>
                    </a:p>
                  </a:txBody>
                  <a:tcPr marT="45725" marB="45725" marR="91450" marL="91450">
                    <a:lnT cap="flat" cmpd="sng" w="12700">
                      <a:solidFill>
                        <a:schemeClr val="dk1"/>
                      </a:solidFill>
                      <a:prstDash val="solid"/>
                      <a:round/>
                      <a:headEnd len="sm" w="sm" type="none"/>
                      <a:tailEnd len="sm" w="sm" type="none"/>
                    </a:lnT>
                    <a:solidFill>
                      <a:srgbClr val="CFD5EA"/>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52"/>
          <p:cNvSpPr txBox="1"/>
          <p:nvPr>
            <p:ph type="title"/>
          </p:nvPr>
        </p:nvSpPr>
        <p:spPr>
          <a:xfrm>
            <a:off x="103187" y="2765425"/>
            <a:ext cx="11439525"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Proč někteří sportovci cíleně navyšují příjem tuků na úkor sacharidů ve (vytrvalostním) sportu?</a:t>
            </a:r>
            <a:br>
              <a:rPr b="0" i="0" lang="en-US" sz="4000" u="none">
                <a:solidFill>
                  <a:schemeClr val="dk1"/>
                </a:solidFill>
                <a:latin typeface="Candara"/>
                <a:ea typeface="Candara"/>
                <a:cs typeface="Candara"/>
                <a:sym typeface="Candara"/>
              </a:rPr>
            </a:b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Může to mít nějaké benefity pro aerobní výkonnost?</a:t>
            </a:r>
            <a:br>
              <a:rPr b="0" i="0" lang="en-US" sz="4000" u="none">
                <a:solidFill>
                  <a:schemeClr val="dk1"/>
                </a:solidFill>
                <a:latin typeface="Candara"/>
                <a:ea typeface="Candara"/>
                <a:cs typeface="Candara"/>
                <a:sym typeface="Candara"/>
              </a:rPr>
            </a:br>
            <a:br>
              <a:rPr b="0" i="0" lang="en-US" sz="4000" u="none">
                <a:solidFill>
                  <a:schemeClr val="dk1"/>
                </a:solidFill>
                <a:latin typeface="Candara"/>
                <a:ea typeface="Candara"/>
                <a:cs typeface="Candara"/>
                <a:sym typeface="Candara"/>
              </a:rPr>
            </a:br>
            <a:r>
              <a:rPr b="1" i="0" lang="en-US" sz="4000" u="none">
                <a:solidFill>
                  <a:schemeClr val="dk1"/>
                </a:solidFill>
                <a:latin typeface="Candara"/>
                <a:ea typeface="Candara"/>
                <a:cs typeface="Candara"/>
                <a:sym typeface="Candara"/>
              </a:rPr>
              <a:t>Odpověď poskytne příští přednáška</a:t>
            </a:r>
            <a:br>
              <a:rPr b="0" i="0" lang="en-US" sz="4000" u="none">
                <a:solidFill>
                  <a:schemeClr val="dk1"/>
                </a:solidFill>
                <a:latin typeface="Candara"/>
                <a:ea typeface="Candara"/>
                <a:cs typeface="Candara"/>
                <a:sym typeface="Candara"/>
              </a:rPr>
            </a:br>
            <a:r>
              <a:rPr b="1" i="0" lang="en-US" sz="4000" u="none">
                <a:solidFill>
                  <a:srgbClr val="FF0000"/>
                </a:solidFill>
                <a:latin typeface="Candara"/>
                <a:ea typeface="Candara"/>
                <a:cs typeface="Candara"/>
                <a:sym typeface="Candara"/>
              </a:rPr>
              <a:t>Low-carb vs. Low-fat a vliv na vytrvalostní výkon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Osudy bílkovin v organismu</a:t>
            </a:r>
            <a:endParaRPr/>
          </a:p>
        </p:txBody>
      </p:sp>
      <p:sp>
        <p:nvSpPr>
          <p:cNvPr id="138" name="Google Shape;138;p5"/>
          <p:cNvSpPr txBox="1"/>
          <p:nvPr>
            <p:ph idx="1" type="body"/>
          </p:nvPr>
        </p:nvSpPr>
        <p:spPr>
          <a:xfrm>
            <a:off x="838200" y="1825625"/>
            <a:ext cx="11156950" cy="4351337"/>
          </a:xfrm>
          <a:prstGeom prst="rect">
            <a:avLst/>
          </a:prstGeom>
          <a:noFill/>
          <a:ln>
            <a:noFill/>
          </a:ln>
        </p:spPr>
        <p:txBody>
          <a:bodyPr anchorCtr="0" anchor="t" bIns="45700" lIns="91425" spcFirstLastPara="1" rIns="91425" wrap="square" tIns="45700">
            <a:noAutofit/>
          </a:bodyPr>
          <a:lstStyle/>
          <a:p>
            <a:pPr indent="-228600" lvl="0" marL="273050" marR="0" rtl="0" algn="l">
              <a:lnSpc>
                <a:spcPct val="90000"/>
              </a:lnSpc>
              <a:spcBef>
                <a:spcPts val="0"/>
              </a:spcBef>
              <a:spcAft>
                <a:spcPts val="0"/>
              </a:spcAft>
              <a:buClr>
                <a:srgbClr val="545454"/>
              </a:buClr>
              <a:buSzPts val="1920"/>
              <a:buFont typeface="Arial"/>
              <a:buChar char="•"/>
            </a:pPr>
            <a:r>
              <a:rPr b="0" i="0" lang="en-US" sz="2400" u="none">
                <a:solidFill>
                  <a:srgbClr val="0D0D0D"/>
                </a:solidFill>
                <a:latin typeface="Candara"/>
                <a:ea typeface="Candara"/>
                <a:cs typeface="Candara"/>
                <a:sym typeface="Candara"/>
              </a:rPr>
              <a:t>V organismu je udržována pohotovostní zásoba aminokyselin, </a:t>
            </a:r>
            <a:br>
              <a:rPr b="0" i="0" lang="en-US" sz="2400" u="none">
                <a:solidFill>
                  <a:srgbClr val="0D0D0D"/>
                </a:solidFill>
                <a:latin typeface="Candara"/>
                <a:ea typeface="Candara"/>
                <a:cs typeface="Candara"/>
                <a:sym typeface="Candara"/>
              </a:rPr>
            </a:br>
            <a:r>
              <a:rPr b="0" i="0" lang="en-US" sz="2400" u="none">
                <a:solidFill>
                  <a:srgbClr val="0D0D0D"/>
                </a:solidFill>
                <a:latin typeface="Candara"/>
                <a:ea typeface="Candara"/>
                <a:cs typeface="Candara"/>
                <a:sym typeface="Candara"/>
              </a:rPr>
              <a:t>které mohou být ihned použity pro potřeby organismu</a:t>
            </a:r>
            <a:r>
              <a:rPr b="1" i="0" lang="en-US" sz="2400" u="none">
                <a:solidFill>
                  <a:schemeClr val="dk1"/>
                </a:solidFill>
                <a:latin typeface="Candara"/>
                <a:ea typeface="Candara"/>
                <a:cs typeface="Candara"/>
                <a:sym typeface="Candara"/>
              </a:rPr>
              <a:t>, </a:t>
            </a:r>
            <a:br>
              <a:rPr b="1" i="0" lang="en-US" sz="2400" u="none">
                <a:solidFill>
                  <a:schemeClr val="dk1"/>
                </a:solidFill>
                <a:latin typeface="Candara"/>
                <a:ea typeface="Candara"/>
                <a:cs typeface="Candara"/>
                <a:sym typeface="Candara"/>
              </a:rPr>
            </a:br>
            <a:r>
              <a:rPr b="1" i="0" lang="en-US" sz="2400" u="none">
                <a:solidFill>
                  <a:srgbClr val="00B050"/>
                </a:solidFill>
                <a:latin typeface="Candara"/>
                <a:ea typeface="Candara"/>
                <a:cs typeface="Candara"/>
                <a:sym typeface="Candara"/>
              </a:rPr>
              <a:t>tzv. pool aminokyselin (hotovost), cca 100 g aminokyselin v krevním oběhu</a:t>
            </a:r>
            <a:endParaRPr/>
          </a:p>
          <a:p>
            <a:pPr indent="-228600" lvl="0" marL="273050" marR="0" rtl="0" algn="l">
              <a:lnSpc>
                <a:spcPct val="90000"/>
              </a:lnSpc>
              <a:spcBef>
                <a:spcPts val="1800"/>
              </a:spcBef>
              <a:spcAft>
                <a:spcPts val="0"/>
              </a:spcAft>
              <a:buClr>
                <a:srgbClr val="545454"/>
              </a:buClr>
              <a:buSzPts val="1920"/>
              <a:buFont typeface="Arial"/>
              <a:buChar char="•"/>
            </a:pPr>
            <a:r>
              <a:rPr b="0" i="0" lang="en-US" sz="2400" u="sng">
                <a:solidFill>
                  <a:srgbClr val="0D0D0D"/>
                </a:solidFill>
                <a:latin typeface="Candara"/>
                <a:ea typeface="Candara"/>
                <a:cs typeface="Candara"/>
                <a:sym typeface="Candara"/>
              </a:rPr>
              <a:t>Zdrojem této hotovosti jsou:</a:t>
            </a:r>
            <a:endParaRPr/>
          </a:p>
          <a:p>
            <a:pPr indent="-228600" lvl="0" marL="273050" marR="0" rtl="0" algn="l">
              <a:lnSpc>
                <a:spcPct val="90000"/>
              </a:lnSpc>
              <a:spcBef>
                <a:spcPts val="1800"/>
              </a:spcBef>
              <a:spcAft>
                <a:spcPts val="0"/>
              </a:spcAft>
              <a:buClr>
                <a:srgbClr val="545454"/>
              </a:buClr>
              <a:buSzPts val="1920"/>
              <a:buFont typeface="Arial"/>
              <a:buChar char="•"/>
            </a:pPr>
            <a:r>
              <a:rPr b="1" i="0" lang="en-US" sz="2400" u="none">
                <a:solidFill>
                  <a:schemeClr val="dk1"/>
                </a:solidFill>
                <a:latin typeface="Candara"/>
                <a:ea typeface="Candara"/>
                <a:cs typeface="Candara"/>
                <a:sym typeface="Candara"/>
              </a:rPr>
              <a:t>1) AMK přijaté potravou</a:t>
            </a:r>
            <a:endParaRPr/>
          </a:p>
          <a:p>
            <a:pPr indent="-228600" lvl="0" marL="273050" marR="0" rtl="0" algn="l">
              <a:lnSpc>
                <a:spcPct val="90000"/>
              </a:lnSpc>
              <a:spcBef>
                <a:spcPts val="1800"/>
              </a:spcBef>
              <a:spcAft>
                <a:spcPts val="0"/>
              </a:spcAft>
              <a:buClr>
                <a:srgbClr val="545454"/>
              </a:buClr>
              <a:buSzPts val="1920"/>
              <a:buFont typeface="Arial"/>
              <a:buChar char="•"/>
            </a:pPr>
            <a:r>
              <a:rPr b="1" i="0" lang="en-US" sz="2400" u="none">
                <a:solidFill>
                  <a:srgbClr val="FF0000"/>
                </a:solidFill>
                <a:latin typeface="Candara"/>
                <a:ea typeface="Candara"/>
                <a:cs typeface="Candara"/>
                <a:sym typeface="Candara"/>
              </a:rPr>
              <a:t>2) AMK endogenní (našich tkání – přirozená neustálá degradace a znovuvytvoření)</a:t>
            </a:r>
            <a:endParaRPr/>
          </a:p>
          <a:p>
            <a:pPr indent="-228600" lvl="0" marL="273050" marR="0" rtl="0" algn="l">
              <a:lnSpc>
                <a:spcPct val="90000"/>
              </a:lnSpc>
              <a:spcBef>
                <a:spcPts val="1800"/>
              </a:spcBef>
              <a:spcAft>
                <a:spcPts val="0"/>
              </a:spcAft>
              <a:buClr>
                <a:srgbClr val="545454"/>
              </a:buClr>
              <a:buSzPts val="1920"/>
              <a:buFont typeface="Arial"/>
              <a:buChar char="•"/>
            </a:pPr>
            <a:r>
              <a:rPr b="1" i="0" lang="en-US" sz="2400" u="none">
                <a:solidFill>
                  <a:srgbClr val="0070C0"/>
                </a:solidFill>
                <a:latin typeface="Candara"/>
                <a:ea typeface="Candara"/>
                <a:cs typeface="Candara"/>
                <a:sym typeface="Candara"/>
              </a:rPr>
              <a:t>3) AMK, které si umíme sami syntetizovat (neesenciální aminokyseliny)</a:t>
            </a:r>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0070C0"/>
              </a:solidFill>
              <a:latin typeface="Candara"/>
              <a:ea typeface="Candara"/>
              <a:cs typeface="Candara"/>
              <a:sym typeface="Candara"/>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4400">
              <a:solidFill>
                <a:schemeClr val="dk1"/>
              </a:solidFill>
              <a:latin typeface="Calibri"/>
              <a:ea typeface="Calibri"/>
              <a:cs typeface="Calibri"/>
              <a:sym typeface="Calibri"/>
            </a:endParaRPr>
          </a:p>
        </p:txBody>
      </p:sp>
      <p:sp>
        <p:nvSpPr>
          <p:cNvPr id="144" name="Google Shape;144;p6"/>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rmAutofit/>
          </a:bodyPr>
          <a:lstStyle/>
          <a:p>
            <a:pPr indent="0" lvl="0" marL="44450" marR="0" rtl="0" algn="l">
              <a:lnSpc>
                <a:spcPct val="90000"/>
              </a:lnSpc>
              <a:spcBef>
                <a:spcPts val="0"/>
              </a:spcBef>
              <a:spcAft>
                <a:spcPts val="0"/>
              </a:spcAft>
              <a:buClr>
                <a:schemeClr val="dk1"/>
              </a:buClr>
              <a:buSzPts val="2400"/>
              <a:buFont typeface="Arial"/>
              <a:buNone/>
            </a:pPr>
            <a:r>
              <a:t/>
            </a:r>
            <a:endParaRPr b="0" i="0" sz="2400" u="none">
              <a:solidFill>
                <a:srgbClr val="0D0D0D"/>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rgbClr val="0D0D0D"/>
              </a:solidFill>
              <a:latin typeface="Candara"/>
              <a:ea typeface="Candara"/>
              <a:cs typeface="Candara"/>
              <a:sym typeface="Candara"/>
            </a:endParaRPr>
          </a:p>
        </p:txBody>
      </p:sp>
      <p:pic>
        <p:nvPicPr>
          <p:cNvPr id="145" name="Google Shape;145;p6"/>
          <p:cNvPicPr preferRelativeResize="0"/>
          <p:nvPr/>
        </p:nvPicPr>
        <p:blipFill rotWithShape="1">
          <a:blip r:embed="rId3">
            <a:alphaModFix/>
          </a:blip>
          <a:srcRect b="0" l="0" r="0" t="0"/>
          <a:stretch/>
        </p:blipFill>
        <p:spPr>
          <a:xfrm>
            <a:off x="1460500" y="0"/>
            <a:ext cx="8709025" cy="3697287"/>
          </a:xfrm>
          <a:prstGeom prst="rect">
            <a:avLst/>
          </a:prstGeom>
          <a:noFill/>
          <a:ln>
            <a:noFill/>
          </a:ln>
        </p:spPr>
      </p:pic>
      <p:pic>
        <p:nvPicPr>
          <p:cNvPr id="146" name="Google Shape;146;p6"/>
          <p:cNvPicPr preferRelativeResize="0"/>
          <p:nvPr/>
        </p:nvPicPr>
        <p:blipFill rotWithShape="1">
          <a:blip r:embed="rId4">
            <a:alphaModFix/>
          </a:blip>
          <a:srcRect b="0" l="0" r="0" t="0"/>
          <a:stretch/>
        </p:blipFill>
        <p:spPr>
          <a:xfrm>
            <a:off x="1460500" y="3732212"/>
            <a:ext cx="8785225" cy="2792412"/>
          </a:xfrm>
          <a:prstGeom prst="rect">
            <a:avLst/>
          </a:prstGeom>
          <a:noFill/>
          <a:ln>
            <a:noFill/>
          </a:ln>
        </p:spPr>
      </p:pic>
      <p:sp>
        <p:nvSpPr>
          <p:cNvPr id="147" name="Google Shape;147;p6"/>
          <p:cNvSpPr txBox="1"/>
          <p:nvPr/>
        </p:nvSpPr>
        <p:spPr>
          <a:xfrm>
            <a:off x="1603375" y="1965325"/>
            <a:ext cx="237807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(Přijaté stravou)</a:t>
            </a:r>
            <a:endParaRPr/>
          </a:p>
        </p:txBody>
      </p:sp>
      <p:sp>
        <p:nvSpPr>
          <p:cNvPr id="148" name="Google Shape;148;p6"/>
          <p:cNvSpPr txBox="1"/>
          <p:nvPr/>
        </p:nvSpPr>
        <p:spPr>
          <a:xfrm>
            <a:off x="2527300" y="6165850"/>
            <a:ext cx="3875087"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Tvorba hormonů, speciálních molekul</a:t>
            </a:r>
            <a:endParaRPr/>
          </a:p>
        </p:txBody>
      </p:sp>
      <p:sp>
        <p:nvSpPr>
          <p:cNvPr id="149" name="Google Shape;149;p6"/>
          <p:cNvSpPr txBox="1"/>
          <p:nvPr/>
        </p:nvSpPr>
        <p:spPr>
          <a:xfrm>
            <a:off x="1177925" y="1593850"/>
            <a:ext cx="50323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1</a:t>
            </a:r>
            <a:endParaRPr/>
          </a:p>
        </p:txBody>
      </p:sp>
      <p:sp>
        <p:nvSpPr>
          <p:cNvPr id="150" name="Google Shape;150;p6"/>
          <p:cNvSpPr txBox="1"/>
          <p:nvPr/>
        </p:nvSpPr>
        <p:spPr>
          <a:xfrm>
            <a:off x="3187700" y="141287"/>
            <a:ext cx="50323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2</a:t>
            </a:r>
            <a:endParaRPr/>
          </a:p>
        </p:txBody>
      </p:sp>
      <p:sp>
        <p:nvSpPr>
          <p:cNvPr id="151" name="Google Shape;151;p6"/>
          <p:cNvSpPr txBox="1"/>
          <p:nvPr/>
        </p:nvSpPr>
        <p:spPr>
          <a:xfrm>
            <a:off x="1173162" y="3135312"/>
            <a:ext cx="50323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3</a:t>
            </a:r>
            <a:endParaRPr/>
          </a:p>
        </p:txBody>
      </p:sp>
      <p:sp>
        <p:nvSpPr>
          <p:cNvPr id="152" name="Google Shape;152;p6"/>
          <p:cNvSpPr txBox="1"/>
          <p:nvPr/>
        </p:nvSpPr>
        <p:spPr>
          <a:xfrm>
            <a:off x="2828925" y="4897437"/>
            <a:ext cx="7715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A+B</a:t>
            </a:r>
            <a:endParaRPr/>
          </a:p>
        </p:txBody>
      </p:sp>
      <p:sp>
        <p:nvSpPr>
          <p:cNvPr id="153" name="Google Shape;153;p6"/>
          <p:cNvSpPr txBox="1"/>
          <p:nvPr/>
        </p:nvSpPr>
        <p:spPr>
          <a:xfrm>
            <a:off x="10345737" y="4576762"/>
            <a:ext cx="7715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C</a:t>
            </a:r>
            <a:endParaRPr/>
          </a:p>
        </p:txBody>
      </p:sp>
      <p:sp>
        <p:nvSpPr>
          <p:cNvPr id="154" name="Google Shape;154;p6"/>
          <p:cNvSpPr txBox="1"/>
          <p:nvPr/>
        </p:nvSpPr>
        <p:spPr>
          <a:xfrm rot="5400000">
            <a:off x="3789362" y="1781175"/>
            <a:ext cx="2270125"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ndara"/>
              <a:buNone/>
            </a:pPr>
            <a:r>
              <a:rPr b="0" i="0" lang="en-US" sz="1800" u="none">
                <a:solidFill>
                  <a:schemeClr val="dk1"/>
                </a:solidFill>
                <a:latin typeface="Candara"/>
                <a:ea typeface="Candara"/>
                <a:cs typeface="Candara"/>
                <a:sym typeface="Candara"/>
              </a:rPr>
              <a:t>Anabolismus</a:t>
            </a:r>
            <a:endParaRPr/>
          </a:p>
        </p:txBody>
      </p:sp>
      <p:sp>
        <p:nvSpPr>
          <p:cNvPr id="155" name="Google Shape;155;p6"/>
          <p:cNvSpPr txBox="1"/>
          <p:nvPr/>
        </p:nvSpPr>
        <p:spPr>
          <a:xfrm rot="5400000">
            <a:off x="3282950" y="1679575"/>
            <a:ext cx="227171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ndara"/>
              <a:buNone/>
            </a:pPr>
            <a:r>
              <a:rPr b="0" i="0" lang="en-US" sz="1800" u="none">
                <a:solidFill>
                  <a:schemeClr val="dk1"/>
                </a:solidFill>
                <a:latin typeface="Candara"/>
                <a:ea typeface="Candara"/>
                <a:cs typeface="Candara"/>
                <a:sym typeface="Candara"/>
              </a:rPr>
              <a:t>Katabolismus</a:t>
            </a:r>
            <a:endParaRPr/>
          </a:p>
        </p:txBody>
      </p:sp>
      <p:sp>
        <p:nvSpPr>
          <p:cNvPr id="156" name="Google Shape;156;p6"/>
          <p:cNvSpPr txBox="1"/>
          <p:nvPr/>
        </p:nvSpPr>
        <p:spPr>
          <a:xfrm>
            <a:off x="6527800" y="5832475"/>
            <a:ext cx="2009775"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ndara"/>
              <a:buNone/>
            </a:pPr>
            <a:r>
              <a:rPr b="0" i="0" lang="en-US" sz="1800" u="none">
                <a:solidFill>
                  <a:schemeClr val="dk1"/>
                </a:solidFill>
                <a:latin typeface="Candara"/>
                <a:ea typeface="Candara"/>
                <a:cs typeface="Candara"/>
                <a:sym typeface="Candara"/>
              </a:rPr>
              <a:t>I) Glukoneogeneze</a:t>
            </a:r>
            <a:endParaRPr/>
          </a:p>
        </p:txBody>
      </p:sp>
      <p:sp>
        <p:nvSpPr>
          <p:cNvPr id="157" name="Google Shape;157;p6"/>
          <p:cNvSpPr txBox="1"/>
          <p:nvPr/>
        </p:nvSpPr>
        <p:spPr>
          <a:xfrm>
            <a:off x="7953375" y="6061075"/>
            <a:ext cx="2055812"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ndara"/>
              <a:buNone/>
            </a:pPr>
            <a:r>
              <a:rPr b="0" i="0" lang="en-US" sz="1800" u="none">
                <a:solidFill>
                  <a:schemeClr val="dk1"/>
                </a:solidFill>
                <a:latin typeface="Candara"/>
                <a:ea typeface="Candara"/>
                <a:cs typeface="Candara"/>
                <a:sym typeface="Candara"/>
              </a:rPr>
              <a:t>II) Lipogeneze</a:t>
            </a:r>
            <a:endParaRPr/>
          </a:p>
        </p:txBody>
      </p:sp>
      <p:sp>
        <p:nvSpPr>
          <p:cNvPr id="158" name="Google Shape;158;p6"/>
          <p:cNvSpPr txBox="1"/>
          <p:nvPr/>
        </p:nvSpPr>
        <p:spPr>
          <a:xfrm>
            <a:off x="8370887" y="1792287"/>
            <a:ext cx="3051175"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ndara"/>
              <a:buNone/>
            </a:pPr>
            <a:r>
              <a:rPr b="0" i="0" lang="en-US" sz="1800" u="none">
                <a:solidFill>
                  <a:schemeClr val="dk1"/>
                </a:solidFill>
                <a:latin typeface="Candara"/>
                <a:ea typeface="Candara"/>
                <a:cs typeface="Candara"/>
                <a:sym typeface="Candara"/>
              </a:rPr>
              <a:t>IV) Odstranění dusíku z těla</a:t>
            </a:r>
            <a:endParaRPr/>
          </a:p>
        </p:txBody>
      </p:sp>
      <p:sp>
        <p:nvSpPr>
          <p:cNvPr id="159" name="Google Shape;159;p6"/>
          <p:cNvSpPr txBox="1"/>
          <p:nvPr/>
        </p:nvSpPr>
        <p:spPr>
          <a:xfrm>
            <a:off x="5951537" y="1871662"/>
            <a:ext cx="1735137" cy="368300"/>
          </a:xfrm>
          <a:prstGeom prst="rect">
            <a:avLst/>
          </a:prstGeom>
          <a:noFill/>
          <a:ln>
            <a:noFill/>
          </a:ln>
        </p:spPr>
        <p:txBody>
          <a:bodyPr anchorCtr="0" anchor="t" bIns="46775" lIns="89975" spcFirstLastPara="1" rIns="89975" wrap="square" tIns="46775">
            <a:spAutoFit/>
          </a:bodyPr>
          <a:lstStyle/>
          <a:p>
            <a:pPr indent="0" lvl="0" marL="0" marR="0" rtl="0" algn="l">
              <a:lnSpc>
                <a:spcPct val="100000"/>
              </a:lnSpc>
              <a:spcBef>
                <a:spcPts val="0"/>
              </a:spcBef>
              <a:spcAft>
                <a:spcPts val="0"/>
              </a:spcAft>
              <a:buClr>
                <a:srgbClr val="000000"/>
              </a:buClr>
              <a:buSzPts val="1800"/>
              <a:buFont typeface="Candara"/>
              <a:buNone/>
            </a:pPr>
            <a:r>
              <a:rPr b="0" i="0" lang="en-US" sz="1800" u="none">
                <a:solidFill>
                  <a:srgbClr val="000000"/>
                </a:solidFill>
                <a:latin typeface="Candara"/>
                <a:ea typeface="Candara"/>
                <a:cs typeface="Candara"/>
                <a:sym typeface="Candara"/>
              </a:rPr>
              <a:t>Transaminace,</a:t>
            </a:r>
            <a:endParaRPr/>
          </a:p>
        </p:txBody>
      </p:sp>
      <p:sp>
        <p:nvSpPr>
          <p:cNvPr id="160" name="Google Shape;160;p6"/>
          <p:cNvSpPr txBox="1"/>
          <p:nvPr/>
        </p:nvSpPr>
        <p:spPr>
          <a:xfrm>
            <a:off x="2754312" y="2825750"/>
            <a:ext cx="3698875" cy="371475"/>
          </a:xfrm>
          <a:prstGeom prst="rect">
            <a:avLst/>
          </a:prstGeom>
          <a:noFill/>
          <a:ln>
            <a:noFill/>
          </a:ln>
        </p:spPr>
        <p:txBody>
          <a:bodyPr anchorCtr="0" anchor="t" bIns="46775" lIns="89975" spcFirstLastPara="1" rIns="89975" wrap="square" tIns="46775">
            <a:spAutoFit/>
          </a:bodyPr>
          <a:lstStyle/>
          <a:p>
            <a:pPr indent="0" lvl="0" marL="0" marR="0" rtl="0" algn="l">
              <a:lnSpc>
                <a:spcPct val="100000"/>
              </a:lnSpc>
              <a:spcBef>
                <a:spcPts val="0"/>
              </a:spcBef>
              <a:spcAft>
                <a:spcPts val="0"/>
              </a:spcAft>
              <a:buClr>
                <a:srgbClr val="000000"/>
              </a:buClr>
              <a:buSzPts val="1800"/>
              <a:buFont typeface="Candara"/>
              <a:buNone/>
            </a:pPr>
            <a:r>
              <a:rPr b="0" i="0" lang="en-US" sz="1800" u="none">
                <a:solidFill>
                  <a:srgbClr val="000000"/>
                </a:solidFill>
                <a:latin typeface="Candara"/>
                <a:ea typeface="Candara"/>
                <a:cs typeface="Candara"/>
                <a:sym typeface="Candara"/>
              </a:rPr>
              <a:t>Hotovost aminokyselin cca 100 g</a:t>
            </a:r>
            <a:endParaRPr/>
          </a:p>
        </p:txBody>
      </p:sp>
      <p:sp>
        <p:nvSpPr>
          <p:cNvPr id="161" name="Google Shape;161;p6"/>
          <p:cNvSpPr txBox="1"/>
          <p:nvPr/>
        </p:nvSpPr>
        <p:spPr>
          <a:xfrm>
            <a:off x="5630862" y="539750"/>
            <a:ext cx="7715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A</a:t>
            </a:r>
            <a:endParaRPr/>
          </a:p>
        </p:txBody>
      </p:sp>
      <p:sp>
        <p:nvSpPr>
          <p:cNvPr id="162" name="Google Shape;162;p6"/>
          <p:cNvSpPr txBox="1"/>
          <p:nvPr/>
        </p:nvSpPr>
        <p:spPr>
          <a:xfrm>
            <a:off x="9148762" y="6557962"/>
            <a:ext cx="2674937"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ndara"/>
              <a:buNone/>
            </a:pPr>
            <a:r>
              <a:rPr b="0" i="0" lang="en-US" sz="1800" u="none">
                <a:solidFill>
                  <a:schemeClr val="dk1"/>
                </a:solidFill>
                <a:latin typeface="Candara"/>
                <a:ea typeface="Candara"/>
                <a:cs typeface="Candara"/>
                <a:sym typeface="Candara"/>
              </a:rPr>
              <a:t>III) Přímá tvorba energie</a:t>
            </a:r>
            <a:endParaRPr/>
          </a:p>
        </p:txBody>
      </p:sp>
      <p:sp>
        <p:nvSpPr>
          <p:cNvPr id="163" name="Google Shape;163;p6"/>
          <p:cNvSpPr txBox="1"/>
          <p:nvPr/>
        </p:nvSpPr>
        <p:spPr>
          <a:xfrm>
            <a:off x="5630862" y="-4762"/>
            <a:ext cx="25654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Tvorba vlastních tělesných bílkovin</a:t>
            </a:r>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type="title"/>
          </p:nvPr>
        </p:nvSpPr>
        <p:spPr>
          <a:xfrm>
            <a:off x="838200" y="139700"/>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Osudy bílkovin v organismu</a:t>
            </a:r>
            <a:endParaRPr/>
          </a:p>
        </p:txBody>
      </p:sp>
      <p:sp>
        <p:nvSpPr>
          <p:cNvPr id="169" name="Google Shape;169;p7"/>
          <p:cNvSpPr txBox="1"/>
          <p:nvPr>
            <p:ph idx="1" type="body"/>
          </p:nvPr>
        </p:nvSpPr>
        <p:spPr>
          <a:xfrm>
            <a:off x="838200" y="1290637"/>
            <a:ext cx="10725150" cy="5233987"/>
          </a:xfrm>
          <a:prstGeom prst="rect">
            <a:avLst/>
          </a:prstGeom>
          <a:noFill/>
          <a:ln>
            <a:noFill/>
          </a:ln>
        </p:spPr>
        <p:txBody>
          <a:bodyPr anchorCtr="0" anchor="t" bIns="45700" lIns="91425" spcFirstLastPara="1" rIns="91425" wrap="square" tIns="45700">
            <a:noAutofit/>
          </a:bodyPr>
          <a:lstStyle/>
          <a:p>
            <a:pPr indent="-228600" lvl="0" marL="273050" marR="0" rtl="0" algn="l">
              <a:lnSpc>
                <a:spcPct val="80000"/>
              </a:lnSpc>
              <a:spcBef>
                <a:spcPts val="0"/>
              </a:spcBef>
              <a:spcAft>
                <a:spcPts val="0"/>
              </a:spcAft>
              <a:buClr>
                <a:srgbClr val="545454"/>
              </a:buClr>
              <a:buSzPts val="1920"/>
              <a:buFont typeface="Arial"/>
              <a:buChar char="•"/>
            </a:pPr>
            <a:r>
              <a:rPr b="1" i="0" lang="en-US" sz="2400" u="none">
                <a:solidFill>
                  <a:schemeClr val="dk1"/>
                </a:solidFill>
                <a:latin typeface="Candara"/>
                <a:ea typeface="Candara"/>
                <a:cs typeface="Candara"/>
                <a:sym typeface="Candara"/>
              </a:rPr>
              <a:t>Tato pohotovostní zásoba může být použita na:</a:t>
            </a:r>
            <a:endParaRPr/>
          </a:p>
          <a:p>
            <a:pPr indent="-228600" lvl="0" marL="273050" marR="0" rtl="0" algn="l">
              <a:lnSpc>
                <a:spcPct val="80000"/>
              </a:lnSpc>
              <a:spcBef>
                <a:spcPts val="1800"/>
              </a:spcBef>
              <a:spcAft>
                <a:spcPts val="0"/>
              </a:spcAft>
              <a:buClr>
                <a:srgbClr val="545454"/>
              </a:buClr>
              <a:buSzPts val="1920"/>
              <a:buFont typeface="Arial"/>
              <a:buChar char="•"/>
            </a:pPr>
            <a:r>
              <a:rPr b="1" i="0" lang="en-US" sz="2400" u="none">
                <a:solidFill>
                  <a:srgbClr val="7030A0"/>
                </a:solidFill>
                <a:latin typeface="Candara"/>
                <a:ea typeface="Candara"/>
                <a:cs typeface="Candara"/>
                <a:sym typeface="Candara"/>
              </a:rPr>
              <a:t>A) Tvorba vlastních proteinů: (svalové bílkoviny, bílkoviny orgánů a dalších tkání nebo proteinů krevní plazmy)</a:t>
            </a:r>
            <a:endParaRPr/>
          </a:p>
          <a:p>
            <a:pPr indent="-106679" lvl="0" marL="273050" marR="0" rtl="0" algn="l">
              <a:lnSpc>
                <a:spcPct val="80000"/>
              </a:lnSpc>
              <a:spcBef>
                <a:spcPts val="1800"/>
              </a:spcBef>
              <a:spcAft>
                <a:spcPts val="0"/>
              </a:spcAft>
              <a:buClr>
                <a:srgbClr val="545454"/>
              </a:buClr>
              <a:buSzPts val="1920"/>
              <a:buFont typeface="Arial"/>
              <a:buNone/>
            </a:pPr>
            <a:r>
              <a:t/>
            </a:r>
            <a:endParaRPr b="1" i="0" sz="2400" u="none">
              <a:solidFill>
                <a:srgbClr val="0D0D0D"/>
              </a:solidFill>
              <a:latin typeface="Candara"/>
              <a:ea typeface="Candara"/>
              <a:cs typeface="Candara"/>
              <a:sym typeface="Candara"/>
            </a:endParaRPr>
          </a:p>
          <a:p>
            <a:pPr indent="-228600" lvl="0" marL="273050" marR="0" rtl="0" algn="l">
              <a:lnSpc>
                <a:spcPct val="80000"/>
              </a:lnSpc>
              <a:spcBef>
                <a:spcPts val="1800"/>
              </a:spcBef>
              <a:spcAft>
                <a:spcPts val="0"/>
              </a:spcAft>
              <a:buClr>
                <a:srgbClr val="545454"/>
              </a:buClr>
              <a:buSzPts val="1920"/>
              <a:buFont typeface="Arial"/>
              <a:buChar char="•"/>
            </a:pPr>
            <a:r>
              <a:rPr b="1" i="0" lang="en-US" sz="2400" u="none">
                <a:solidFill>
                  <a:srgbClr val="00B050"/>
                </a:solidFill>
                <a:latin typeface="Candara"/>
                <a:ea typeface="Candara"/>
                <a:cs typeface="Candara"/>
                <a:sym typeface="Candara"/>
              </a:rPr>
              <a:t>B) Tvorba specializovaných molekul: (hormony, signální proteiny, atd.)</a:t>
            </a:r>
            <a:endParaRPr/>
          </a:p>
          <a:p>
            <a:pPr indent="-106679" lvl="0" marL="273050" marR="0" rtl="0" algn="l">
              <a:lnSpc>
                <a:spcPct val="80000"/>
              </a:lnSpc>
              <a:spcBef>
                <a:spcPts val="1800"/>
              </a:spcBef>
              <a:spcAft>
                <a:spcPts val="0"/>
              </a:spcAft>
              <a:buClr>
                <a:srgbClr val="545454"/>
              </a:buClr>
              <a:buSzPts val="1920"/>
              <a:buFont typeface="Arial"/>
              <a:buNone/>
            </a:pPr>
            <a:r>
              <a:t/>
            </a:r>
            <a:endParaRPr b="1" i="0" sz="2400" u="none">
              <a:solidFill>
                <a:srgbClr val="0D0D0D"/>
              </a:solidFill>
              <a:latin typeface="Candara"/>
              <a:ea typeface="Candara"/>
              <a:cs typeface="Candara"/>
              <a:sym typeface="Candara"/>
            </a:endParaRPr>
          </a:p>
          <a:p>
            <a:pPr indent="-228600" lvl="0" marL="273050" marR="0" rtl="0" algn="l">
              <a:lnSpc>
                <a:spcPct val="80000"/>
              </a:lnSpc>
              <a:spcBef>
                <a:spcPts val="1800"/>
              </a:spcBef>
              <a:spcAft>
                <a:spcPts val="0"/>
              </a:spcAft>
              <a:buClr>
                <a:srgbClr val="545454"/>
              </a:buClr>
              <a:buSzPts val="1920"/>
              <a:buFont typeface="Arial"/>
              <a:buChar char="•"/>
            </a:pPr>
            <a:r>
              <a:rPr b="1" i="0" lang="en-US" sz="2400" u="none">
                <a:solidFill>
                  <a:srgbClr val="C00000"/>
                </a:solidFill>
                <a:latin typeface="Candara"/>
                <a:ea typeface="Candara"/>
                <a:cs typeface="Candara"/>
                <a:sym typeface="Candara"/>
              </a:rPr>
              <a:t>C) Katabolismus bílkovin: využití bílkovin jinak než jako „stavebních kamenů“:</a:t>
            </a:r>
            <a:endParaRPr/>
          </a:p>
          <a:p>
            <a:pPr indent="-228600" lvl="1" marL="730250" marR="0" rtl="0" algn="l">
              <a:lnSpc>
                <a:spcPct val="80000"/>
              </a:lnSpc>
              <a:spcBef>
                <a:spcPts val="1800"/>
              </a:spcBef>
              <a:spcAft>
                <a:spcPts val="0"/>
              </a:spcAft>
              <a:buClr>
                <a:srgbClr val="545454"/>
              </a:buClr>
              <a:buSzPts val="1600"/>
              <a:buFont typeface="Arial"/>
              <a:buChar char="•"/>
            </a:pPr>
            <a:r>
              <a:rPr b="1" i="0" lang="en-US" sz="2000" u="none" cap="none" strike="noStrike">
                <a:solidFill>
                  <a:srgbClr val="0D0D0D"/>
                </a:solidFill>
                <a:latin typeface="Candara"/>
                <a:ea typeface="Candara"/>
                <a:cs typeface="Candara"/>
                <a:sym typeface="Candara"/>
              </a:rPr>
              <a:t>I) Tvorba glukózy v procesu glukoneogeneze (z tzv. glukogenních AMK)</a:t>
            </a:r>
            <a:endParaRPr/>
          </a:p>
          <a:p>
            <a:pPr indent="-228600" lvl="1" marL="730250" marR="0" rtl="0" algn="l">
              <a:lnSpc>
                <a:spcPct val="80000"/>
              </a:lnSpc>
              <a:spcBef>
                <a:spcPts val="1800"/>
              </a:spcBef>
              <a:spcAft>
                <a:spcPts val="0"/>
              </a:spcAft>
              <a:buClr>
                <a:srgbClr val="545454"/>
              </a:buClr>
              <a:buSzPts val="1600"/>
              <a:buFont typeface="Arial"/>
              <a:buChar char="•"/>
            </a:pPr>
            <a:r>
              <a:rPr b="1" i="0" lang="en-US" sz="2000" u="none" cap="none" strike="noStrike">
                <a:solidFill>
                  <a:srgbClr val="0D0D0D"/>
                </a:solidFill>
                <a:latin typeface="Candara"/>
                <a:ea typeface="Candara"/>
                <a:cs typeface="Candara"/>
                <a:sym typeface="Candara"/>
              </a:rPr>
              <a:t>II) Tvorba mastných kyselin a tělesného tuku - lipogeneze (v extrémním případě)</a:t>
            </a:r>
            <a:endParaRPr/>
          </a:p>
          <a:p>
            <a:pPr indent="-228600" lvl="1" marL="730250" marR="0" rtl="0" algn="l">
              <a:lnSpc>
                <a:spcPct val="80000"/>
              </a:lnSpc>
              <a:spcBef>
                <a:spcPts val="1800"/>
              </a:spcBef>
              <a:spcAft>
                <a:spcPts val="0"/>
              </a:spcAft>
              <a:buClr>
                <a:srgbClr val="545454"/>
              </a:buClr>
              <a:buSzPts val="1600"/>
              <a:buFont typeface="Arial"/>
              <a:buChar char="•"/>
            </a:pPr>
            <a:r>
              <a:rPr b="1" i="0" lang="en-US" sz="2000" u="none" cap="none" strike="noStrike">
                <a:solidFill>
                  <a:srgbClr val="0D0D0D"/>
                </a:solidFill>
                <a:latin typeface="Candara"/>
                <a:ea typeface="Candara"/>
                <a:cs typeface="Candara"/>
                <a:sym typeface="Candara"/>
              </a:rPr>
              <a:t>III) Přímá tvorba energie přes Acetyl-CoA (např. oxidace aminokyselin během zátěže)</a:t>
            </a:r>
            <a:endParaRPr/>
          </a:p>
          <a:p>
            <a:pPr indent="-228600" lvl="1" marL="730250" marR="0" rtl="0" algn="l">
              <a:lnSpc>
                <a:spcPct val="80000"/>
              </a:lnSpc>
              <a:spcBef>
                <a:spcPts val="1800"/>
              </a:spcBef>
              <a:spcAft>
                <a:spcPts val="0"/>
              </a:spcAft>
              <a:buClr>
                <a:srgbClr val="545454"/>
              </a:buClr>
              <a:buSzPts val="1600"/>
              <a:buFont typeface="Arial"/>
              <a:buChar char="•"/>
            </a:pPr>
            <a:r>
              <a:rPr b="1" i="1" lang="en-US" sz="2000" u="none" cap="none" strike="noStrike">
                <a:solidFill>
                  <a:srgbClr val="0D0D0D"/>
                </a:solidFill>
                <a:latin typeface="Candara"/>
                <a:ea typeface="Candara"/>
                <a:cs typeface="Candara"/>
                <a:sym typeface="Candara"/>
              </a:rPr>
              <a:t>IV) Ve všech případech nutné odstranění dusíku pryč z organismu</a:t>
            </a:r>
            <a:br>
              <a:rPr b="1" i="0" lang="en-US" sz="2000" u="none" cap="none" strike="noStrike">
                <a:solidFill>
                  <a:srgbClr val="0D0D0D"/>
                </a:solidFill>
                <a:latin typeface="Candara"/>
                <a:ea typeface="Candara"/>
                <a:cs typeface="Candara"/>
                <a:sym typeface="Candara"/>
              </a:rPr>
            </a:br>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ph type="title"/>
          </p:nvPr>
        </p:nvSpPr>
        <p:spPr>
          <a:xfrm>
            <a:off x="838200" y="660400"/>
            <a:ext cx="10515600" cy="12382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D0D0D"/>
              </a:buClr>
              <a:buSzPts val="4000"/>
              <a:buFont typeface="Candara"/>
              <a:buNone/>
            </a:pPr>
            <a:r>
              <a:rPr b="0" i="0" lang="en-US" sz="4000" u="none">
                <a:solidFill>
                  <a:srgbClr val="0D0D0D"/>
                </a:solidFill>
                <a:latin typeface="Candara"/>
                <a:ea typeface="Candara"/>
                <a:cs typeface="Candara"/>
                <a:sym typeface="Candara"/>
              </a:rPr>
              <a:t>A) Tvorba vlastních proteinů</a:t>
            </a:r>
            <a:br>
              <a:rPr b="0" i="0" lang="en-US" sz="4000" u="none">
                <a:solidFill>
                  <a:srgbClr val="0D0D0D"/>
                </a:solidFill>
                <a:latin typeface="Candara"/>
                <a:ea typeface="Candara"/>
                <a:cs typeface="Candara"/>
                <a:sym typeface="Candara"/>
              </a:rPr>
            </a:br>
            <a:endParaRPr/>
          </a:p>
        </p:txBody>
      </p:sp>
      <p:sp>
        <p:nvSpPr>
          <p:cNvPr id="175" name="Google Shape;175;p8"/>
          <p:cNvSpPr txBox="1"/>
          <p:nvPr>
            <p:ph idx="1" type="body"/>
          </p:nvPr>
        </p:nvSpPr>
        <p:spPr>
          <a:xfrm>
            <a:off x="838200" y="1603375"/>
            <a:ext cx="10515600" cy="457358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Proteiny jsou základní stavební komponenty živých organismů</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Většina proteinů podléhá neustálé degradaci a opětovnému vytvoření</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sng">
                <a:solidFill>
                  <a:schemeClr val="dk1"/>
                </a:solidFill>
                <a:latin typeface="Candara"/>
                <a:ea typeface="Candara"/>
                <a:cs typeface="Candara"/>
                <a:sym typeface="Candara"/>
              </a:rPr>
              <a:t>Organismus si tvoří základní 2 druhy proteinů:</a:t>
            </a:r>
            <a:endParaRPr/>
          </a:p>
          <a:p>
            <a:pPr indent="-228600" lvl="0" marL="228600" marR="0" rtl="0" algn="l">
              <a:lnSpc>
                <a:spcPct val="90000"/>
              </a:lnSpc>
              <a:spcBef>
                <a:spcPts val="1000"/>
              </a:spcBef>
              <a:spcAft>
                <a:spcPts val="0"/>
              </a:spcAft>
              <a:buClr>
                <a:srgbClr val="00B0F0"/>
              </a:buClr>
              <a:buSzPts val="2400"/>
              <a:buFont typeface="Arial"/>
              <a:buChar char="•"/>
            </a:pPr>
            <a:r>
              <a:rPr b="1" i="0" lang="en-US" sz="2400" u="sng">
                <a:solidFill>
                  <a:srgbClr val="00B0F0"/>
                </a:solidFill>
                <a:latin typeface="Candara"/>
                <a:ea typeface="Candara"/>
                <a:cs typeface="Candara"/>
                <a:sym typeface="Candara"/>
              </a:rPr>
              <a:t>1) Tkáňové:</a:t>
            </a:r>
            <a:r>
              <a:rPr b="1" i="0" lang="en-US" sz="2400" u="none">
                <a:solidFill>
                  <a:srgbClr val="00B0F0"/>
                </a:solidFill>
                <a:latin typeface="Candara"/>
                <a:ea typeface="Candara"/>
                <a:cs typeface="Candara"/>
                <a:sym typeface="Candara"/>
              </a:rPr>
              <a:t> </a:t>
            </a:r>
            <a:r>
              <a:rPr b="1" i="1" lang="en-US" sz="2400" u="none">
                <a:solidFill>
                  <a:srgbClr val="FF0000"/>
                </a:solidFill>
                <a:latin typeface="Candara"/>
                <a:ea typeface="Candara"/>
                <a:cs typeface="Candara"/>
                <a:sym typeface="Candara"/>
              </a:rPr>
              <a:t>proteiny svalové</a:t>
            </a:r>
            <a:r>
              <a:rPr b="0" i="0" lang="en-US" sz="2400" u="none">
                <a:solidFill>
                  <a:schemeClr val="dk1"/>
                </a:solidFill>
                <a:latin typeface="Candara"/>
                <a:ea typeface="Candara"/>
                <a:cs typeface="Candara"/>
                <a:sym typeface="Candara"/>
              </a:rPr>
              <a:t>, proteiny orgánů, enzymy, proteiny buněčných struktur. „Jsou někde vázané.“</a:t>
            </a:r>
            <a:endParaRPr/>
          </a:p>
          <a:p>
            <a:pPr indent="-228600" lvl="0" marL="228600" marR="0" rtl="0" algn="l">
              <a:lnSpc>
                <a:spcPct val="90000"/>
              </a:lnSpc>
              <a:spcBef>
                <a:spcPts val="1000"/>
              </a:spcBef>
              <a:spcAft>
                <a:spcPts val="0"/>
              </a:spcAft>
              <a:buClr>
                <a:srgbClr val="7030A0"/>
              </a:buClr>
              <a:buSzPts val="2400"/>
              <a:buFont typeface="Arial"/>
              <a:buChar char="•"/>
            </a:pPr>
            <a:r>
              <a:rPr b="1" i="0" lang="en-US" sz="2400" u="sng">
                <a:solidFill>
                  <a:srgbClr val="7030A0"/>
                </a:solidFill>
                <a:latin typeface="Candara"/>
                <a:ea typeface="Candara"/>
                <a:cs typeface="Candara"/>
                <a:sym typeface="Candara"/>
              </a:rPr>
              <a:t>2) Plazmatické</a:t>
            </a:r>
            <a:r>
              <a:rPr b="0" i="0" lang="en-US" sz="2400" u="sng">
                <a:solidFill>
                  <a:srgbClr val="7030A0"/>
                </a:solidFill>
                <a:latin typeface="Candara"/>
                <a:ea typeface="Candara"/>
                <a:cs typeface="Candara"/>
                <a:sym typeface="Candara"/>
              </a:rPr>
              <a:t>:</a:t>
            </a:r>
            <a:r>
              <a:rPr b="0" i="0" lang="en-US" sz="2400" u="none">
                <a:solidFill>
                  <a:srgbClr val="7030A0"/>
                </a:solidFill>
                <a:latin typeface="Candara"/>
                <a:ea typeface="Candara"/>
                <a:cs typeface="Candara"/>
                <a:sym typeface="Candara"/>
              </a:rPr>
              <a:t> </a:t>
            </a:r>
            <a:r>
              <a:rPr b="0" i="0" lang="en-US" sz="2400" u="none">
                <a:solidFill>
                  <a:schemeClr val="dk1"/>
                </a:solidFill>
                <a:latin typeface="Candara"/>
                <a:ea typeface="Candara"/>
                <a:cs typeface="Candara"/>
                <a:sym typeface="Candara"/>
              </a:rPr>
              <a:t>v každém litru krevní plazmy je rozpuštěno 65–85 g různých proteinů, které plní různé funkce (transportní, imunitní).</a:t>
            </a:r>
            <a:br>
              <a:rPr b="0" i="0" lang="en-US" sz="2400" u="none">
                <a:solidFill>
                  <a:schemeClr val="dk1"/>
                </a:solidFill>
                <a:latin typeface="Candara"/>
                <a:ea typeface="Candara"/>
                <a:cs typeface="Candara"/>
                <a:sym typeface="Candara"/>
              </a:rPr>
            </a:br>
            <a:r>
              <a:rPr b="0" i="0" lang="en-US" sz="2400" u="none">
                <a:solidFill>
                  <a:schemeClr val="dk1"/>
                </a:solidFill>
                <a:latin typeface="Candara"/>
                <a:ea typeface="Candara"/>
                <a:cs typeface="Candara"/>
                <a:sym typeface="Candara"/>
              </a:rPr>
              <a:t>„Volně se pohybují v krvi.“</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2019-04-08T12:07:01Z</dcterms:created>
  <dc:creator>Petr Loskot</dc:creator>
</cp:coreProperties>
</file>