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72"/>
  </p:notesMasterIdLst>
  <p:handoutMasterIdLst>
    <p:handoutMasterId r:id="rId73"/>
  </p:handoutMasterIdLst>
  <p:sldIdLst>
    <p:sldId id="257" r:id="rId2"/>
    <p:sldId id="265" r:id="rId3"/>
    <p:sldId id="367" r:id="rId4"/>
    <p:sldId id="368" r:id="rId5"/>
    <p:sldId id="369" r:id="rId6"/>
    <p:sldId id="370" r:id="rId7"/>
    <p:sldId id="372" r:id="rId8"/>
    <p:sldId id="431" r:id="rId9"/>
    <p:sldId id="432" r:id="rId10"/>
    <p:sldId id="373" r:id="rId11"/>
    <p:sldId id="374" r:id="rId12"/>
    <p:sldId id="433" r:id="rId13"/>
    <p:sldId id="376" r:id="rId14"/>
    <p:sldId id="434" r:id="rId15"/>
    <p:sldId id="435" r:id="rId16"/>
    <p:sldId id="436" r:id="rId17"/>
    <p:sldId id="437" r:id="rId18"/>
    <p:sldId id="438" r:id="rId19"/>
    <p:sldId id="439" r:id="rId20"/>
    <p:sldId id="440" r:id="rId21"/>
    <p:sldId id="383" r:id="rId22"/>
    <p:sldId id="441" r:id="rId23"/>
    <p:sldId id="442" r:id="rId24"/>
    <p:sldId id="443" r:id="rId25"/>
    <p:sldId id="444" r:id="rId26"/>
    <p:sldId id="388" r:id="rId27"/>
    <p:sldId id="389" r:id="rId28"/>
    <p:sldId id="390" r:id="rId29"/>
    <p:sldId id="391" r:id="rId30"/>
    <p:sldId id="392" r:id="rId31"/>
    <p:sldId id="446" r:id="rId32"/>
    <p:sldId id="447" r:id="rId33"/>
    <p:sldId id="395" r:id="rId34"/>
    <p:sldId id="448" r:id="rId35"/>
    <p:sldId id="449" r:id="rId36"/>
    <p:sldId id="397" r:id="rId37"/>
    <p:sldId id="398" r:id="rId38"/>
    <p:sldId id="450" r:id="rId39"/>
    <p:sldId id="400" r:id="rId40"/>
    <p:sldId id="451" r:id="rId41"/>
    <p:sldId id="401" r:id="rId42"/>
    <p:sldId id="407" r:id="rId43"/>
    <p:sldId id="452" r:id="rId44"/>
    <p:sldId id="403" r:id="rId45"/>
    <p:sldId id="453" r:id="rId46"/>
    <p:sldId id="405" r:id="rId47"/>
    <p:sldId id="406" r:id="rId48"/>
    <p:sldId id="408" r:id="rId49"/>
    <p:sldId id="409" r:id="rId50"/>
    <p:sldId id="410" r:id="rId51"/>
    <p:sldId id="411" r:id="rId52"/>
    <p:sldId id="454" r:id="rId53"/>
    <p:sldId id="455" r:id="rId54"/>
    <p:sldId id="456" r:id="rId55"/>
    <p:sldId id="457" r:id="rId56"/>
    <p:sldId id="416" r:id="rId57"/>
    <p:sldId id="458" r:id="rId58"/>
    <p:sldId id="418" r:id="rId59"/>
    <p:sldId id="419" r:id="rId60"/>
    <p:sldId id="420" r:id="rId61"/>
    <p:sldId id="421" r:id="rId62"/>
    <p:sldId id="422" r:id="rId63"/>
    <p:sldId id="459" r:id="rId64"/>
    <p:sldId id="424" r:id="rId65"/>
    <p:sldId id="425" r:id="rId66"/>
    <p:sldId id="427" r:id="rId67"/>
    <p:sldId id="428" r:id="rId68"/>
    <p:sldId id="430" r:id="rId69"/>
    <p:sldId id="460" r:id="rId70"/>
    <p:sldId id="264" r:id="rId71"/>
  </p:sldIdLst>
  <p:sldSz cx="12192000" cy="6858000"/>
  <p:notesSz cx="6858000" cy="9144000"/>
  <p:custDataLst>
    <p:tags r:id="rId7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0" autoAdjust="0"/>
    <p:restoredTop sz="95768" autoAdjust="0"/>
  </p:normalViewPr>
  <p:slideViewPr>
    <p:cSldViewPr snapToGrid="0">
      <p:cViewPr varScale="1">
        <p:scale>
          <a:sx n="85" d="100"/>
          <a:sy n="85" d="100"/>
        </p:scale>
        <p:origin x="174" y="8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Ošetřovatelský proces v péči o vyprazdňování nemocného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Ošetřovatelský proces v péči o vyprazdňování nemocného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s://is.muni.cz/do/rect/el/estud/lf/js19/osetrovatelske_postupy/web/index.html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4901BD5-B621-457A-A3C1-934C8991DD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93A52F-DFBC-4B6B-BBDC-1588FD4692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CADB5C8-0733-4C32-8641-03A48F52112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/>
              <a:t>Ošetřovatelský proces v péči </a:t>
            </a:r>
            <a:br>
              <a:rPr lang="cs-CZ" altLang="cs-CZ" dirty="0"/>
            </a:br>
            <a:r>
              <a:rPr lang="cs-CZ" altLang="cs-CZ" dirty="0"/>
              <a:t>o vyprazdňování nemocného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70203146-06C9-4338-89C5-E96AFA8C11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200" y="4451475"/>
            <a:ext cx="11361600" cy="698497"/>
          </a:xfrm>
        </p:spPr>
        <p:txBody>
          <a:bodyPr/>
          <a:lstStyle/>
          <a:p>
            <a:r>
              <a:rPr lang="cs-CZ" sz="1000" dirty="0">
                <a:latin typeface="+mn-lt"/>
              </a:rPr>
              <a:t>Mgr. et Mgr. Andrea Menšíková, Mgr. Marta Šenkyříková, PhD.,</a:t>
            </a:r>
          </a:p>
          <a:p>
            <a:r>
              <a:rPr lang="cs-CZ" sz="1000" dirty="0">
                <a:latin typeface="+mn-lt"/>
              </a:rPr>
              <a:t>Ústav zdravotnických věd, LF MU Brno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7548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9F6AE4D-000C-4C64-B212-2DB474F2DE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133FB5A-DC6C-496E-B0C7-6D97E706AC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6D79691-02EE-4731-A543-B23157EC3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Patologické názvosloví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0D515D7-69CD-4C42-95AE-BCF59C0B1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59001"/>
            <a:ext cx="10807200" cy="4139998"/>
          </a:xfrm>
        </p:spPr>
        <p:txBody>
          <a:bodyPr/>
          <a:lstStyle/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</a:t>
            </a:r>
            <a:r>
              <a:rPr lang="cs-CZ" altLang="cs-CZ" dirty="0">
                <a:solidFill>
                  <a:srgbClr val="0000DC"/>
                </a:solidFill>
              </a:rPr>
              <a:t>Polyurie</a:t>
            </a:r>
            <a:r>
              <a:rPr lang="cs-CZ" altLang="cs-CZ" dirty="0"/>
              <a:t> – nad 3000 ml/ hod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</a:t>
            </a:r>
            <a:r>
              <a:rPr lang="cs-CZ" altLang="cs-CZ" dirty="0">
                <a:solidFill>
                  <a:srgbClr val="0000DC"/>
                </a:solidFill>
              </a:rPr>
              <a:t>Oligurie</a:t>
            </a:r>
            <a:r>
              <a:rPr lang="cs-CZ" altLang="cs-CZ" dirty="0"/>
              <a:t> – pod 500 ml/ 24 hod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</a:t>
            </a:r>
            <a:r>
              <a:rPr lang="cs-CZ" altLang="cs-CZ" dirty="0">
                <a:solidFill>
                  <a:srgbClr val="0000DC"/>
                </a:solidFill>
              </a:rPr>
              <a:t>Anurie</a:t>
            </a:r>
            <a:r>
              <a:rPr lang="cs-CZ" altLang="cs-CZ" dirty="0"/>
              <a:t> – pod 100 ml/ 24 hod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</a:t>
            </a:r>
            <a:r>
              <a:rPr lang="cs-CZ" altLang="cs-CZ" dirty="0">
                <a:solidFill>
                  <a:srgbClr val="0000DC"/>
                </a:solidFill>
              </a:rPr>
              <a:t>Dysurie</a:t>
            </a:r>
            <a:r>
              <a:rPr lang="cs-CZ" altLang="cs-CZ" dirty="0"/>
              <a:t> – obtížné močení, bolest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</a:t>
            </a:r>
            <a:r>
              <a:rPr lang="cs-CZ" altLang="cs-CZ" dirty="0">
                <a:solidFill>
                  <a:srgbClr val="0000DC"/>
                </a:solidFill>
              </a:rPr>
              <a:t>Strangurie</a:t>
            </a:r>
            <a:r>
              <a:rPr lang="cs-CZ" altLang="cs-CZ" dirty="0"/>
              <a:t> – pálení, řezání při močení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</a:t>
            </a:r>
            <a:r>
              <a:rPr lang="cs-CZ" altLang="cs-CZ" dirty="0" err="1">
                <a:solidFill>
                  <a:srgbClr val="0000DC"/>
                </a:solidFill>
              </a:rPr>
              <a:t>Polakisurie</a:t>
            </a:r>
            <a:r>
              <a:rPr lang="cs-CZ" altLang="cs-CZ" dirty="0"/>
              <a:t> – časté močení, ne změna množství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</a:t>
            </a:r>
            <a:r>
              <a:rPr lang="cs-CZ" altLang="cs-CZ" dirty="0">
                <a:solidFill>
                  <a:srgbClr val="0000DC"/>
                </a:solidFill>
              </a:rPr>
              <a:t>Nykturie</a:t>
            </a:r>
            <a:r>
              <a:rPr lang="cs-CZ" altLang="cs-CZ" dirty="0"/>
              <a:t> – močení v noci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</a:t>
            </a:r>
            <a:r>
              <a:rPr lang="cs-CZ" altLang="cs-CZ" dirty="0" err="1">
                <a:solidFill>
                  <a:srgbClr val="0000DC"/>
                </a:solidFill>
              </a:rPr>
              <a:t>Enuresis</a:t>
            </a:r>
            <a:r>
              <a:rPr lang="cs-CZ" altLang="cs-CZ" dirty="0"/>
              <a:t> – pomočování ( dříve už moc udrželi)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</a:t>
            </a:r>
            <a:r>
              <a:rPr lang="cs-CZ" altLang="cs-CZ" dirty="0" err="1">
                <a:solidFill>
                  <a:srgbClr val="0000DC"/>
                </a:solidFill>
              </a:rPr>
              <a:t>Enuresis</a:t>
            </a:r>
            <a:r>
              <a:rPr lang="cs-CZ" altLang="cs-CZ" dirty="0">
                <a:solidFill>
                  <a:srgbClr val="0000DC"/>
                </a:solidFill>
              </a:rPr>
              <a:t> </a:t>
            </a:r>
            <a:r>
              <a:rPr lang="cs-CZ" altLang="cs-CZ" dirty="0" err="1">
                <a:solidFill>
                  <a:srgbClr val="0000DC"/>
                </a:solidFill>
              </a:rPr>
              <a:t>nocturna</a:t>
            </a:r>
            <a:r>
              <a:rPr lang="cs-CZ" altLang="cs-CZ" dirty="0">
                <a:solidFill>
                  <a:srgbClr val="0000DC"/>
                </a:solidFill>
              </a:rPr>
              <a:t> </a:t>
            </a:r>
            <a:r>
              <a:rPr lang="cs-CZ" altLang="cs-CZ" dirty="0"/>
              <a:t>– noční pomočování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</a:t>
            </a:r>
            <a:r>
              <a:rPr lang="cs-CZ" altLang="cs-CZ" dirty="0">
                <a:solidFill>
                  <a:srgbClr val="0000DC"/>
                </a:solidFill>
              </a:rPr>
              <a:t>Retence</a:t>
            </a:r>
            <a:r>
              <a:rPr lang="cs-CZ" altLang="cs-CZ" dirty="0"/>
              <a:t> – zadržení moči v MM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</a:t>
            </a:r>
            <a:r>
              <a:rPr lang="cs-CZ" altLang="cs-CZ" dirty="0">
                <a:solidFill>
                  <a:srgbClr val="0000DC"/>
                </a:solidFill>
              </a:rPr>
              <a:t>Paradoxní </a:t>
            </a:r>
            <a:r>
              <a:rPr lang="cs-CZ" altLang="cs-CZ" dirty="0" err="1">
                <a:solidFill>
                  <a:srgbClr val="0000DC"/>
                </a:solidFill>
              </a:rPr>
              <a:t>ischurie</a:t>
            </a:r>
            <a:r>
              <a:rPr lang="cs-CZ" altLang="cs-CZ" dirty="0">
                <a:solidFill>
                  <a:srgbClr val="0000DC"/>
                </a:solidFill>
              </a:rPr>
              <a:t> </a:t>
            </a:r>
            <a:r>
              <a:rPr lang="cs-CZ" altLang="cs-CZ" dirty="0"/>
              <a:t>– odkapávání moče z přeplněného MM</a:t>
            </a:r>
          </a:p>
          <a:p>
            <a:pPr marL="91440" indent="-91440" fontAlgn="auto">
              <a:lnSpc>
                <a:spcPct val="100000"/>
              </a:lnSpc>
              <a:defRPr/>
            </a:pPr>
            <a:endParaRPr lang="cs-CZ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5647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45A8CCE-6FA1-4D32-9944-0096F18605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FC4A9D-A852-4303-AAA0-E8033021AA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E4A3ECA-1BFE-400E-8231-BD2551510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Patologické příměsi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EC42E5B-D9D4-4377-9F5D-FFA45396B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0000DC"/>
                </a:solidFill>
              </a:rPr>
              <a:t>Hematurie</a:t>
            </a:r>
            <a:r>
              <a:rPr lang="cs-CZ" altLang="cs-CZ" dirty="0"/>
              <a:t> – makro, mikro, </a:t>
            </a:r>
            <a:r>
              <a:rPr lang="cs-CZ" altLang="cs-CZ" dirty="0" err="1"/>
              <a:t>erytrocyturie</a:t>
            </a:r>
            <a:endParaRPr lang="cs-CZ" altLang="cs-CZ" dirty="0"/>
          </a:p>
          <a:p>
            <a:r>
              <a:rPr lang="cs-CZ" altLang="cs-CZ" dirty="0">
                <a:solidFill>
                  <a:srgbClr val="0000DC"/>
                </a:solidFill>
              </a:rPr>
              <a:t>Pyurie</a:t>
            </a:r>
          </a:p>
          <a:p>
            <a:r>
              <a:rPr lang="cs-CZ" altLang="cs-CZ" dirty="0">
                <a:solidFill>
                  <a:srgbClr val="0000DC"/>
                </a:solidFill>
              </a:rPr>
              <a:t>Glykosurie</a:t>
            </a:r>
          </a:p>
          <a:p>
            <a:r>
              <a:rPr lang="cs-CZ" altLang="cs-CZ" dirty="0" err="1">
                <a:solidFill>
                  <a:srgbClr val="0000DC"/>
                </a:solidFill>
              </a:rPr>
              <a:t>Bakter</a:t>
            </a:r>
            <a:r>
              <a:rPr lang="cs-CZ" altLang="cs-CZ" dirty="0">
                <a:solidFill>
                  <a:srgbClr val="0000DC"/>
                </a:solidFill>
              </a:rPr>
              <a:t>(y)</a:t>
            </a:r>
            <a:r>
              <a:rPr lang="cs-CZ" altLang="cs-CZ" dirty="0" err="1">
                <a:solidFill>
                  <a:srgbClr val="0000DC"/>
                </a:solidFill>
              </a:rPr>
              <a:t>urie</a:t>
            </a:r>
            <a:endParaRPr lang="cs-CZ" altLang="cs-CZ" dirty="0">
              <a:solidFill>
                <a:srgbClr val="0000DC"/>
              </a:solidFill>
            </a:endParaRPr>
          </a:p>
          <a:p>
            <a:r>
              <a:rPr lang="cs-CZ" altLang="cs-CZ" dirty="0" err="1">
                <a:solidFill>
                  <a:srgbClr val="0000DC"/>
                </a:solidFill>
              </a:rPr>
              <a:t>Leukocyturie</a:t>
            </a:r>
            <a:endParaRPr lang="cs-CZ" altLang="cs-CZ" dirty="0">
              <a:solidFill>
                <a:srgbClr val="0000DC"/>
              </a:solidFill>
            </a:endParaRPr>
          </a:p>
          <a:p>
            <a:r>
              <a:rPr lang="cs-CZ" altLang="cs-CZ" dirty="0">
                <a:solidFill>
                  <a:srgbClr val="0000DC"/>
                </a:solidFill>
              </a:rPr>
              <a:t>Proteinurie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4955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AF28D12-5172-485B-B836-09BB6B3561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9D37C97-6FC0-4B61-B728-C45CD3B60B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F8B3D0C-C139-408D-83E6-906D417E6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Barva moči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9E53498-4F4A-4761-A1D7-4496F207DD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červenohnědá – </a:t>
            </a:r>
            <a:r>
              <a:rPr lang="cs-CZ" altLang="cs-CZ" dirty="0">
                <a:cs typeface="Times New Roman" panose="02020603050405020304" pitchFamily="18" charset="0"/>
              </a:rPr>
              <a:t>↑</a:t>
            </a:r>
            <a:r>
              <a:rPr lang="cs-CZ" altLang="cs-CZ" dirty="0"/>
              <a:t> TT, </a:t>
            </a:r>
            <a:r>
              <a:rPr lang="cs-CZ" altLang="cs-CZ" dirty="0" err="1"/>
              <a:t>urobilinogen</a:t>
            </a:r>
            <a:endParaRPr lang="cs-CZ" altLang="cs-CZ" dirty="0"/>
          </a:p>
          <a:p>
            <a:r>
              <a:rPr lang="cs-CZ" altLang="cs-CZ" dirty="0"/>
              <a:t>hnědá – </a:t>
            </a:r>
            <a:r>
              <a:rPr lang="cs-CZ" altLang="cs-CZ" dirty="0" err="1"/>
              <a:t>onem</a:t>
            </a:r>
            <a:r>
              <a:rPr lang="cs-CZ" altLang="cs-CZ" dirty="0"/>
              <a:t>. jater a žlučových cest, </a:t>
            </a:r>
            <a:r>
              <a:rPr lang="cs-CZ" altLang="cs-CZ" dirty="0" err="1"/>
              <a:t>urobilinogen</a:t>
            </a:r>
            <a:r>
              <a:rPr lang="cs-CZ" altLang="cs-CZ" dirty="0"/>
              <a:t> </a:t>
            </a:r>
          </a:p>
          <a:p>
            <a:r>
              <a:rPr lang="cs-CZ" altLang="cs-CZ" dirty="0"/>
              <a:t>fosfor. žlutá – vit. B</a:t>
            </a:r>
          </a:p>
          <a:p>
            <a:r>
              <a:rPr lang="cs-CZ" altLang="cs-CZ" dirty="0"/>
              <a:t>načervenalá – červená řepa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7C0E8D3-F710-4B8D-976E-D7C1947B44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71" b="8841"/>
          <a:stretch/>
        </p:blipFill>
        <p:spPr>
          <a:xfrm>
            <a:off x="5865853" y="2942773"/>
            <a:ext cx="4373170" cy="265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84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BDCE679-05D7-49BE-93EF-E4F6E2B09E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368D4FF-D455-4AF5-8072-371DA2C0D3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F6C1E74-E68F-45C5-834A-6B1D63295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Zápach moče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88609B2-78C7-4E4F-BD8A-734DED1317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/>
              <a:t>čerstvá moč – charakteristický aromatický zápach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rozložená moč – čpavý, štiplavý zápach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aceton v moči u nemocných s DM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2589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6AA66EE-7AF5-434D-81C9-F0BDC929A8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8615AA8-C905-4669-B6FF-71D7115D59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FD93A71-7004-40DB-B1E4-AC4565778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Hustota moči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0E344AB9-AC21-461D-97E4-CB607BB2A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443647"/>
            <a:ext cx="10753200" cy="4139998"/>
          </a:xfrm>
        </p:spPr>
        <p:txBody>
          <a:bodyPr/>
          <a:lstStyle/>
          <a:p>
            <a:r>
              <a:rPr lang="cs-CZ" altLang="cs-CZ" dirty="0"/>
              <a:t>závislá na množství a přítomnosti látek</a:t>
            </a:r>
          </a:p>
          <a:p>
            <a:r>
              <a:rPr lang="cs-CZ" altLang="cs-CZ" dirty="0"/>
              <a:t>norma 1010/1018 – 1028 g/cm</a:t>
            </a:r>
            <a:r>
              <a:rPr lang="cs-CZ" altLang="cs-CZ" baseline="30000" dirty="0"/>
              <a:t>3</a:t>
            </a:r>
            <a:r>
              <a:rPr lang="cs-CZ" altLang="cs-CZ" dirty="0"/>
              <a:t> </a:t>
            </a:r>
          </a:p>
          <a:p>
            <a:r>
              <a:rPr lang="cs-CZ" altLang="cs-CZ" dirty="0">
                <a:cs typeface="Times New Roman" panose="02020603050405020304" pitchFamily="18" charset="0"/>
              </a:rPr>
              <a:t>čím ↑ </a:t>
            </a:r>
            <a:r>
              <a:rPr lang="cs-CZ" altLang="cs-CZ" dirty="0"/>
              <a:t>moči – tím </a:t>
            </a:r>
            <a:r>
              <a:rPr lang="cs-CZ" altLang="cs-CZ" dirty="0">
                <a:cs typeface="Times New Roman" panose="02020603050405020304" pitchFamily="18" charset="0"/>
              </a:rPr>
              <a:t>↓</a:t>
            </a:r>
            <a:r>
              <a:rPr lang="cs-CZ" altLang="cs-CZ" dirty="0"/>
              <a:t> hustota – výjimka DM</a:t>
            </a:r>
          </a:p>
          <a:p>
            <a:r>
              <a:rPr lang="cs-CZ" altLang="cs-CZ" dirty="0"/>
              <a:t>1x za 24 hod nebo </a:t>
            </a:r>
            <a:r>
              <a:rPr lang="cs-CZ" altLang="cs-CZ" dirty="0" err="1"/>
              <a:t>d.o</a:t>
            </a:r>
            <a:r>
              <a:rPr lang="cs-CZ" altLang="cs-CZ" dirty="0"/>
              <a:t>.</a:t>
            </a:r>
          </a:p>
          <a:p>
            <a:r>
              <a:rPr lang="cs-CZ" altLang="cs-CZ" dirty="0"/>
              <a:t>nádobu s močí na rovnou plochu v úrovni očí, odečítá se v místě hladiny moči (hustoměr, urometr)</a:t>
            </a:r>
          </a:p>
          <a:p>
            <a:r>
              <a:rPr lang="cs-CZ" altLang="cs-CZ" dirty="0"/>
              <a:t>teplota moči 15 </a:t>
            </a:r>
            <a:r>
              <a:rPr lang="en-US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º</a:t>
            </a:r>
            <a:r>
              <a:rPr lang="cs-CZ" altLang="cs-CZ" dirty="0"/>
              <a:t>C, při vyšší teplotě na každé 3 </a:t>
            </a:r>
            <a:r>
              <a:rPr lang="en-US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º</a:t>
            </a:r>
            <a:r>
              <a:rPr lang="cs-CZ" altLang="cs-CZ" dirty="0"/>
              <a:t>C připočítat 0,001</a:t>
            </a:r>
          </a:p>
          <a:p>
            <a:r>
              <a:rPr lang="cs-CZ" altLang="cs-CZ" dirty="0"/>
              <a:t>při nedostatku moči – s destilovanou vodou v poměru 1:1 – násobit dvěma</a:t>
            </a:r>
          </a:p>
          <a:p>
            <a:r>
              <a:rPr lang="cs-CZ" altLang="cs-CZ" dirty="0"/>
              <a:t>do dokumentace – bilance tekutin + hustota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B6E0B4-12FB-405F-BB73-A98324E6A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5705" y="596856"/>
            <a:ext cx="1109568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83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117B1B6-0B9C-4C58-AEB4-707F115C43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626C519-20FE-42BC-8470-D77A67579D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987EB15-46E0-4DC7-B318-4D209E454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Sběr moči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172BE1F-ECFC-4CF1-8E7F-0316D25B29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bilance tekutin – sledování příjmu a výdeje</a:t>
            </a:r>
          </a:p>
          <a:p>
            <a:r>
              <a:rPr lang="cs-CZ" altLang="cs-CZ" dirty="0"/>
              <a:t>diuréza – množství vyloučené moči/24 hod (</a:t>
            </a:r>
            <a:r>
              <a:rPr lang="cs-CZ" altLang="cs-CZ" dirty="0" err="1"/>
              <a:t>onem</a:t>
            </a:r>
            <a:r>
              <a:rPr lang="cs-CZ" altLang="cs-CZ" dirty="0"/>
              <a:t>. ledvin, srdce, jater, po operacích, s DM, popáleninách…)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4303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A74EA6C-ACCE-402D-9AF9-5829855DB7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E6C3ECE-6F7E-4B5D-A978-8C50AD639E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7EB0324-29B0-495A-8CE7-C8F5BCB18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Obecné zásady sběru moči</a:t>
            </a:r>
            <a:br>
              <a:rPr lang="cs-CZ" altLang="cs-CZ" dirty="0"/>
            </a:b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CBB7F1C-2BA4-42D0-9BAC-796A470A1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shromažďovat všechnu moč od 6:00 do 6:00 hod.</a:t>
            </a:r>
          </a:p>
          <a:p>
            <a:r>
              <a:rPr lang="cs-CZ" altLang="cs-CZ" dirty="0"/>
              <a:t>před koncem sběru sestra ještě vyzve pacienta, aby se naposledy do nádoby vymočil</a:t>
            </a:r>
          </a:p>
          <a:p>
            <a:r>
              <a:rPr lang="cs-CZ" altLang="cs-CZ" dirty="0"/>
              <a:t>močit do nádoby i před stolicí</a:t>
            </a:r>
          </a:p>
          <a:p>
            <a:r>
              <a:rPr lang="cs-CZ" altLang="cs-CZ" dirty="0"/>
              <a:t>nádoba suchá, s víkem, označená jménem, ne na slunci</a:t>
            </a:r>
          </a:p>
          <a:p>
            <a:r>
              <a:rPr lang="cs-CZ" altLang="cs-CZ" dirty="0"/>
              <a:t>inkontinentní </a:t>
            </a:r>
            <a:r>
              <a:rPr lang="cs-CZ" altLang="cs-CZ" dirty="0" err="1"/>
              <a:t>pacineti</a:t>
            </a:r>
            <a:r>
              <a:rPr lang="cs-CZ" altLang="cs-CZ" dirty="0"/>
              <a:t>, malé děti – vážení plen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2461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4F7E1F4-2236-4978-94E3-E56A21BE87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12C4702-0568-4D42-BFFD-708D44154F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5D0813C-45BC-4998-ABAE-50F7E838E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>
                <a:solidFill>
                  <a:schemeClr val="accent1"/>
                </a:solidFill>
              </a:rPr>
              <a:t>Incontinentio</a:t>
            </a:r>
            <a:r>
              <a:rPr lang="cs-CZ" altLang="cs-CZ" dirty="0">
                <a:solidFill>
                  <a:schemeClr val="accent1"/>
                </a:solidFill>
              </a:rPr>
              <a:t> </a:t>
            </a:r>
            <a:r>
              <a:rPr lang="cs-CZ" altLang="cs-CZ" dirty="0" err="1">
                <a:solidFill>
                  <a:schemeClr val="accent1"/>
                </a:solidFill>
              </a:rPr>
              <a:t>urinae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4909045-242D-40CD-8692-3B6BB1F77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symptom, ne choroba</a:t>
            </a:r>
          </a:p>
          <a:p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prevalence – ženy  22 – 34 %, muži 2 – 4 %</a:t>
            </a:r>
          </a:p>
          <a:p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příčiny vzniku: </a:t>
            </a:r>
          </a:p>
          <a:p>
            <a:pPr lvl="1"/>
            <a:r>
              <a:rPr lang="cs-CZ" altLang="cs-CZ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těhotenství, porod, menopauza, struktura ženského močového traktu</a:t>
            </a:r>
          </a:p>
          <a:p>
            <a:pPr lvl="1"/>
            <a:r>
              <a:rPr lang="cs-CZ" altLang="cs-CZ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neurologický úraz, CMP, skleróza multiplex </a:t>
            </a:r>
          </a:p>
          <a:p>
            <a:pPr lvl="1"/>
            <a:r>
              <a:rPr lang="cs-CZ" altLang="cs-CZ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vrozené defekty</a:t>
            </a:r>
          </a:p>
          <a:p>
            <a:pPr lvl="1"/>
            <a:r>
              <a:rPr lang="cs-CZ" altLang="cs-CZ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stárnutí</a:t>
            </a:r>
          </a:p>
          <a:p>
            <a:r>
              <a:rPr lang="cs-CZ" altLang="cs-CZ" b="1" dirty="0">
                <a:solidFill>
                  <a:schemeClr val="accent1"/>
                </a:solidFill>
              </a:rPr>
              <a:t>často léčitelná v každém věku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9924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608EBC2-EB22-4044-8D5A-918683E060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4C57F71-1189-4099-8960-498349CCC4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B6355C4-742D-4CFA-B76A-A1D4D924C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Diagnostika inkontinence moči 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EC33BD5-C3DD-4B63-9D6C-39DBC010D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488802"/>
            <a:ext cx="10753200" cy="4139998"/>
          </a:xfrm>
        </p:spPr>
        <p:txBody>
          <a:bodyPr/>
          <a:lstStyle/>
          <a:p>
            <a:r>
              <a:rPr lang="cs-CZ" altLang="cs-CZ" dirty="0"/>
              <a:t>anamnéza – standardizované dotazníky</a:t>
            </a:r>
          </a:p>
          <a:p>
            <a:r>
              <a:rPr lang="cs-CZ" altLang="cs-CZ" dirty="0"/>
              <a:t>vyš. specialistou – urolog, gynekolog, </a:t>
            </a:r>
            <a:r>
              <a:rPr lang="cs-CZ" altLang="cs-CZ" dirty="0" err="1"/>
              <a:t>urogynekolog</a:t>
            </a:r>
            <a:endParaRPr lang="cs-CZ" altLang="cs-CZ" dirty="0"/>
          </a:p>
          <a:p>
            <a:r>
              <a:rPr lang="cs-CZ" altLang="cs-CZ" dirty="0"/>
              <a:t>test objemu měchýře a residuální moči – důkaz slabě fungujících svalů měchýře</a:t>
            </a:r>
          </a:p>
          <a:p>
            <a:r>
              <a:rPr lang="cs-CZ" altLang="cs-CZ" dirty="0"/>
              <a:t>stresový test (Marshallův) – pac. relaxuje </a:t>
            </a:r>
            <a:r>
              <a:rPr lang="cs-CZ" altLang="cs-CZ" dirty="0">
                <a:cs typeface="Times New Roman" panose="02020603050405020304" pitchFamily="18" charset="0"/>
              </a:rPr>
              <a:t>→</a:t>
            </a:r>
            <a:r>
              <a:rPr lang="cs-CZ" altLang="cs-CZ" dirty="0"/>
              <a:t> silně kašle, lékař kontroluje únik moče</a:t>
            </a:r>
          </a:p>
          <a:p>
            <a:r>
              <a:rPr lang="cs-CZ" altLang="cs-CZ" dirty="0"/>
              <a:t>mikční deník – pac. sám 24 hod zaznamenává svůj mikční režim – kdy, kolikrát, množství moče, vč. epizod nutkání a inkontinence, rozložení četnosti (během dne, noci), objektivizace potíží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6954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608EBC2-EB22-4044-8D5A-918683E060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4C57F71-1189-4099-8960-498349CCC4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B6355C4-742D-4CFA-B76A-A1D4D924C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Diagnostika inkontinence moči 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EC33BD5-C3DD-4B63-9D6C-39DBC010DF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 err="1"/>
              <a:t>Pad</a:t>
            </a:r>
            <a:r>
              <a:rPr lang="cs-CZ" altLang="cs-CZ" dirty="0"/>
              <a:t> – </a:t>
            </a:r>
            <a:r>
              <a:rPr lang="cs-CZ" altLang="cs-CZ" dirty="0" err="1"/>
              <a:t>weight</a:t>
            </a:r>
            <a:r>
              <a:rPr lang="cs-CZ" altLang="cs-CZ" dirty="0"/>
              <a:t> test – test vážení vložek za určité časové období, zvýšení hmotnosti informuje o stupni závažnosti inkontinence</a:t>
            </a:r>
          </a:p>
          <a:p>
            <a:r>
              <a:rPr lang="cs-CZ" altLang="cs-CZ" dirty="0"/>
              <a:t>laboratoř – moč (infekce, urolitiáza), krev</a:t>
            </a:r>
          </a:p>
          <a:p>
            <a:r>
              <a:rPr lang="cs-CZ" altLang="cs-CZ" dirty="0"/>
              <a:t>ultrazvuk ledvin, močovodů, měchýře a </a:t>
            </a:r>
            <a:r>
              <a:rPr lang="cs-CZ" altLang="cs-CZ" dirty="0" err="1"/>
              <a:t>uretry</a:t>
            </a:r>
            <a:endParaRPr lang="cs-CZ" altLang="cs-CZ" dirty="0"/>
          </a:p>
          <a:p>
            <a:r>
              <a:rPr lang="cs-CZ" altLang="cs-CZ" dirty="0"/>
              <a:t>cystoskopie</a:t>
            </a:r>
          </a:p>
          <a:p>
            <a:r>
              <a:rPr lang="cs-CZ" altLang="cs-CZ" dirty="0" err="1"/>
              <a:t>urodynamika</a:t>
            </a:r>
            <a:r>
              <a:rPr lang="cs-CZ" altLang="cs-CZ" dirty="0"/>
              <a:t> – měření tlaku v měchýři a proudu moči</a:t>
            </a:r>
          </a:p>
          <a:p>
            <a:r>
              <a:rPr lang="cs-CZ" altLang="cs-CZ" dirty="0"/>
              <a:t>záznam močení – P/V – časy, množství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7450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D0C692F-6626-44A7-89DB-5B47C069D6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alt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1AD6A73-A9CF-41D1-A3EE-F873B0742A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6C92280-0890-41F7-8A55-97253B84E4E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Anatomie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7AA71791-D2FA-40F7-A002-F76047E0B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752879" y="1359694"/>
            <a:ext cx="2686241" cy="413861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697FDE9-B730-41AD-9137-AF9857A613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9315" y="2102120"/>
            <a:ext cx="3292125" cy="241422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D3A56E0-250D-4AF9-A48E-A917CC57E6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560" y="1987171"/>
            <a:ext cx="3194581" cy="28836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5879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02533CD-46BB-4B23-B531-CA0DD93B68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E5C1653-157F-4162-912D-4BAD63B05B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869E1B1-6ED8-48BF-A916-5D84B8A9E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Inkontinence moči – celková 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1BD1315-A4EC-46D1-90F2-676F5E1B6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kontinuální, neočekávané vylučování moče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poranění vnějšího svěrače u muže nebo perineální oblasti u žen</a:t>
            </a:r>
          </a:p>
          <a:p>
            <a:pPr>
              <a:lnSpc>
                <a:spcPct val="100000"/>
              </a:lnSpc>
              <a:buNone/>
            </a:pPr>
            <a:endParaRPr lang="cs-CZ" altLang="cs-CZ" dirty="0"/>
          </a:p>
          <a:p>
            <a:pPr>
              <a:lnSpc>
                <a:spcPct val="100000"/>
              </a:lnSpc>
              <a:buNone/>
            </a:pPr>
            <a:r>
              <a:rPr lang="cs-CZ" altLang="cs-CZ" u="sng" dirty="0">
                <a:solidFill>
                  <a:schemeClr val="tx2"/>
                </a:solidFill>
              </a:rPr>
              <a:t>Charakteristické znaky: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stálý odchod moče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nečekaný, bez spasmu svaloviny MM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vymizení pocitu nucení na močení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naprosté neuvědomění si projevů vlastní kontinence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388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53D289F-ABA0-4C92-A3D3-10B56ED16F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3E28D7-305F-43A0-B058-828C4750C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16977C4-3821-46F9-997F-2A9303D06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Inkontinence moči – stresová (tlaková)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91DFAFB-B776-4E12-A446-984289EB3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/>
              <a:t>únik moče při náhlém zvýšení intraabdominálního tlaku (</a:t>
            </a:r>
            <a:r>
              <a:rPr lang="cs-CZ" altLang="cs-CZ" dirty="0">
                <a:cs typeface="Times New Roman" panose="02020603050405020304" pitchFamily="18" charset="0"/>
              </a:rPr>
              <a:t>↓ </a:t>
            </a:r>
            <a:r>
              <a:rPr lang="cs-CZ" altLang="cs-CZ" dirty="0"/>
              <a:t>50 ml)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kašel, kýchnutí, smích, fyzická námaha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ochablé svalstvo dna pánevního, ztráta svalového tonu</a:t>
            </a:r>
          </a:p>
          <a:p>
            <a:pPr>
              <a:lnSpc>
                <a:spcPct val="100000"/>
              </a:lnSpc>
            </a:pPr>
            <a:endParaRPr lang="cs-CZ" altLang="cs-CZ" dirty="0"/>
          </a:p>
          <a:p>
            <a:pPr>
              <a:lnSpc>
                <a:spcPct val="100000"/>
              </a:lnSpc>
              <a:buNone/>
            </a:pPr>
            <a:r>
              <a:rPr lang="cs-CZ" altLang="cs-CZ" u="sng" dirty="0">
                <a:solidFill>
                  <a:schemeClr val="tx2"/>
                </a:solidFill>
              </a:rPr>
              <a:t>Charakteristické znaky: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odkapávání moče při </a:t>
            </a:r>
            <a:r>
              <a:rPr lang="cs-CZ" altLang="cs-CZ" dirty="0">
                <a:cs typeface="Times New Roman" panose="02020603050405020304" pitchFamily="18" charset="0"/>
              </a:rPr>
              <a:t>↑</a:t>
            </a:r>
            <a:r>
              <a:rPr lang="cs-CZ" altLang="cs-CZ" dirty="0"/>
              <a:t> nitrobřišním tlaku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silné nucení na močení a 2 hodiny (dle příjmu tekutin)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29755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E913279-988E-477F-B404-27D9B50AC8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B587089-DCE8-4D6B-BCE4-5EF243E2F0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1B29D01-65DC-4A8B-9A8D-714F8B709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Inkontinence moči – urgentní 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8C6C86C-CFBF-4504-ABDA-3F37FD952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251735"/>
            <a:ext cx="10753200" cy="4139998"/>
          </a:xfrm>
        </p:spPr>
        <p:txBody>
          <a:bodyPr/>
          <a:lstStyle/>
          <a:p>
            <a:r>
              <a:rPr lang="cs-CZ" altLang="cs-CZ" dirty="0"/>
              <a:t>po náhlém silném nucení na močení, vyvolána mimovolní kontrakcí m. </a:t>
            </a:r>
            <a:r>
              <a:rPr lang="cs-CZ" altLang="cs-CZ" dirty="0" err="1"/>
              <a:t>detrusor</a:t>
            </a:r>
            <a:endParaRPr lang="cs-CZ" altLang="cs-CZ" dirty="0"/>
          </a:p>
          <a:p>
            <a:r>
              <a:rPr lang="cs-CZ" altLang="cs-CZ" dirty="0"/>
              <a:t>příčina – záněty, nádory, ledvinové kameny</a:t>
            </a:r>
          </a:p>
          <a:p>
            <a:r>
              <a:rPr lang="cs-CZ" altLang="cs-CZ" dirty="0"/>
              <a:t>postižený není schopen potlačit nucení na močení</a:t>
            </a:r>
          </a:p>
          <a:p>
            <a:endParaRPr lang="cs-CZ" altLang="cs-CZ" dirty="0"/>
          </a:p>
          <a:p>
            <a:pPr marL="72000" indent="0">
              <a:buNone/>
            </a:pPr>
            <a:r>
              <a:rPr lang="cs-CZ" altLang="cs-CZ" u="sng" dirty="0">
                <a:solidFill>
                  <a:schemeClr val="tx2"/>
                </a:solidFill>
              </a:rPr>
              <a:t>Charakteristické znaky:</a:t>
            </a:r>
          </a:p>
          <a:p>
            <a:r>
              <a:rPr lang="cs-CZ" altLang="cs-CZ" dirty="0"/>
              <a:t>silné pocity nucení na močení, časté močení</a:t>
            </a:r>
          </a:p>
          <a:p>
            <a:r>
              <a:rPr lang="cs-CZ" altLang="cs-CZ" dirty="0"/>
              <a:t>kontraktury, spasmy močového měchýře, neschopnost dojít včas na záchod</a:t>
            </a:r>
          </a:p>
          <a:p>
            <a:r>
              <a:rPr lang="cs-CZ" altLang="cs-CZ" dirty="0"/>
              <a:t>močení v malých dávkách (méně než 100 ml), nebo naopak ve velkých dávkách více než 500 ml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40208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2C179D8-F066-4D70-ACC3-180B490684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A405CFC-82FD-444F-826B-5672F06C15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D9FA53E-1377-4F15-99B7-88CFAB68D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Inkontinence moči – funkční 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8416380-7899-4730-B2AC-8E7EE589C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629789"/>
            <a:ext cx="10753200" cy="4139998"/>
          </a:xfrm>
        </p:spPr>
        <p:txBody>
          <a:bodyPr/>
          <a:lstStyle/>
          <a:p>
            <a:r>
              <a:rPr lang="cs-CZ" altLang="cs-CZ" dirty="0"/>
              <a:t>mimovolní nepředvídatelný únik moče</a:t>
            </a:r>
          </a:p>
          <a:p>
            <a:r>
              <a:rPr lang="cs-CZ" altLang="cs-CZ" dirty="0"/>
              <a:t>není způsobena patologií močového ústrojí, poruchy tělesné, duševní</a:t>
            </a:r>
          </a:p>
          <a:p>
            <a:r>
              <a:rPr lang="cs-CZ" altLang="cs-CZ" dirty="0"/>
              <a:t>faktory okolí, které zabraňují návštěvě toalety</a:t>
            </a:r>
          </a:p>
          <a:p>
            <a:endParaRPr lang="cs-CZ" altLang="cs-CZ" dirty="0"/>
          </a:p>
          <a:p>
            <a:pPr marL="72000" indent="0">
              <a:buNone/>
            </a:pPr>
            <a:r>
              <a:rPr lang="cs-CZ" altLang="cs-CZ" u="sng" dirty="0">
                <a:solidFill>
                  <a:schemeClr val="tx2"/>
                </a:solidFill>
              </a:rPr>
              <a:t>Charakteristické znaky:</a:t>
            </a:r>
          </a:p>
          <a:p>
            <a:r>
              <a:rPr lang="cs-CZ" altLang="cs-CZ" dirty="0"/>
              <a:t>silné nucení na močení (silné kontrakce mm), odchod moče dříve, než nemocný dojde na toaletu</a:t>
            </a:r>
          </a:p>
          <a:p>
            <a:r>
              <a:rPr lang="cs-CZ" altLang="cs-CZ" dirty="0"/>
              <a:t>tvorba nadměrného množství moče se zvýšenou potřebou jejího vyprazdňování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73878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D3E0991-18C2-4F16-8202-FCD73C7EF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4CC478D-E62A-4914-A6A7-48D0B3F89C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F3C4D1-4A8F-477E-9CCA-D4122FBC4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Inkontinence moči - reflexní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BCB876F-C61D-43E0-AF8B-E5B000EAA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533958"/>
            <a:ext cx="10753200" cy="4139998"/>
          </a:xfrm>
        </p:spPr>
        <p:txBody>
          <a:bodyPr/>
          <a:lstStyle/>
          <a:p>
            <a:r>
              <a:rPr lang="cs-CZ" altLang="cs-CZ" dirty="0"/>
              <a:t>vyskytuje se v určitých předvídatelných intervalech po dosažení specifického objemu močového měchýře</a:t>
            </a:r>
          </a:p>
          <a:p>
            <a:r>
              <a:rPr lang="cs-CZ" altLang="cs-CZ" dirty="0"/>
              <a:t>nemocný necítí náplň MM</a:t>
            </a:r>
          </a:p>
          <a:p>
            <a:r>
              <a:rPr lang="cs-CZ" altLang="cs-CZ" u="sng" dirty="0">
                <a:solidFill>
                  <a:schemeClr val="tx2"/>
                </a:solidFill>
              </a:rPr>
              <a:t>Charakteristické znaky:</a:t>
            </a:r>
          </a:p>
          <a:p>
            <a:r>
              <a:rPr lang="cs-CZ" altLang="cs-CZ" dirty="0"/>
              <a:t>snížení až vymizení pocitů stoupající náplně MM s vymizením pocitů nucení na močení</a:t>
            </a:r>
          </a:p>
          <a:p>
            <a:r>
              <a:rPr lang="cs-CZ" altLang="cs-CZ" dirty="0"/>
              <a:t>nadměrné močení</a:t>
            </a:r>
          </a:p>
          <a:p>
            <a:r>
              <a:rPr lang="cs-CZ" altLang="cs-CZ" dirty="0"/>
              <a:t>naprosté neuvědomění si vlastní kontinence</a:t>
            </a:r>
          </a:p>
          <a:p>
            <a:r>
              <a:rPr lang="cs-CZ" altLang="cs-CZ" dirty="0"/>
              <a:t>netlumené kontrakce, spasmy mm se objevují v pravidelných intervalech, přerušované, neúplné nebo bezděčné močení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55661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0900F84-9B9B-4511-A2B5-D0ABC1DA32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4073275-560C-4DBF-BB90-2503593D3C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FF9B90C-E539-439E-9067-B8FC51266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Retence moče v MM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5DC87E2-F068-4F56-A718-F1D599907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moč se tvoří v normálním množství</a:t>
            </a:r>
          </a:p>
          <a:p>
            <a:r>
              <a:rPr lang="cs-CZ" altLang="cs-CZ" dirty="0"/>
              <a:t>nemůže se z nejrůznějších příčin z měchýře vyprazdňovat</a:t>
            </a:r>
          </a:p>
          <a:p>
            <a:endParaRPr lang="cs-CZ" altLang="cs-CZ" dirty="0"/>
          </a:p>
          <a:p>
            <a:pPr marL="72000" indent="0">
              <a:buNone/>
            </a:pPr>
            <a:r>
              <a:rPr lang="cs-CZ" altLang="cs-CZ" u="sng" dirty="0">
                <a:solidFill>
                  <a:schemeClr val="tx2"/>
                </a:solidFill>
              </a:rPr>
              <a:t>Charakteristické znaky:</a:t>
            </a:r>
          </a:p>
          <a:p>
            <a:r>
              <a:rPr lang="cs-CZ" altLang="cs-CZ" dirty="0"/>
              <a:t>pocity tlaku v MM, dysurie</a:t>
            </a:r>
          </a:p>
          <a:p>
            <a:r>
              <a:rPr lang="cs-CZ" altLang="cs-CZ" dirty="0"/>
              <a:t>roztažení MM</a:t>
            </a:r>
          </a:p>
          <a:p>
            <a:r>
              <a:rPr lang="cs-CZ" altLang="cs-CZ" dirty="0"/>
              <a:t>časté močení po malých dávkách </a:t>
            </a:r>
          </a:p>
          <a:p>
            <a:r>
              <a:rPr lang="cs-CZ" altLang="cs-CZ" dirty="0"/>
              <a:t>zvýšení reziduálního objemu moče nad 150 ml</a:t>
            </a:r>
          </a:p>
          <a:p>
            <a:r>
              <a:rPr lang="cs-CZ" altLang="cs-CZ" dirty="0"/>
              <a:t>oslabení močového paprsku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237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3A298F5-4130-442E-A321-5687FCC67D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alt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5C592A7-2E9B-4182-8E00-BC82E63D6E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5BA046C-F74E-4580-BFD5-0939F3CD5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Vyprazdňování moči – odběr  anamnézy 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D76542A-3311-4784-A452-6012F485F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/>
              <a:t> Můžete popsat pravidelnost a způsob močení?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 Kolik tekutin vypijete?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 Popište vzhled, barvu a zápach moči.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 Máte potíže při vyprazdňování moči?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 Inkontinence (v jakých situacích)?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 Co ovlivňuje Vaše vyprazdňování moče?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47166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4A254BB-9C8E-4B51-9506-6DD7D9328C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63FE86B-3185-44D4-A2DC-5119C48B47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D8432FB-7673-487D-94F3-CB781485A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Řešení močové inkontinence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4192723-B152-4E50-BEF2-9B910B13D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cvičení – posílení svalů pánevního dna, 3x denně 20 min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časované močení a trénink měchýře 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</a:t>
            </a:r>
            <a:r>
              <a:rPr lang="cs-CZ" altLang="cs-CZ" dirty="0" err="1"/>
              <a:t>elektr</a:t>
            </a:r>
            <a:r>
              <a:rPr lang="cs-CZ" altLang="cs-CZ" dirty="0"/>
              <a:t>. stimulace </a:t>
            </a:r>
            <a:r>
              <a:rPr lang="cs-CZ" altLang="cs-CZ" dirty="0" err="1"/>
              <a:t>nervosval</a:t>
            </a:r>
            <a:r>
              <a:rPr lang="cs-CZ" altLang="cs-CZ" dirty="0"/>
              <a:t>. struktur, elektrody v podbřišku, vagíně, konečníku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léky – inhibice kontrakcí, relaxace svalů, estrogeny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pesar (vaginální vložka) – správné anatomické postavení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implantáty – kolagen, silikon, teflon („uchycení“ </a:t>
            </a:r>
            <a:r>
              <a:rPr lang="cs-CZ" altLang="cs-CZ" dirty="0" err="1"/>
              <a:t>uretry</a:t>
            </a:r>
            <a:r>
              <a:rPr lang="cs-CZ" altLang="cs-CZ" dirty="0"/>
              <a:t> za m. </a:t>
            </a:r>
            <a:r>
              <a:rPr lang="cs-CZ" altLang="cs-CZ" dirty="0" err="1"/>
              <a:t>obturatorius</a:t>
            </a:r>
            <a:r>
              <a:rPr lang="cs-CZ" altLang="cs-CZ" dirty="0"/>
              <a:t> páskou)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chirurgická – anatomické uspořádání, umělý svěrač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katetrizace – u retence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2227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D4793F1-22F3-40CD-A85B-E502DD0D49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353444"/>
            <a:ext cx="7920000" cy="126556"/>
          </a:xfrm>
        </p:spPr>
        <p:txBody>
          <a:bodyPr/>
          <a:lstStyle/>
          <a:p>
            <a:r>
              <a:rPr lang="cs-CZ" alt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E17A9F0-4ABE-4B09-AB41-E34A48996E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444D06E-EE46-4DBF-B941-EB220547F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Pomůcky pro inkontinentní</a:t>
            </a:r>
            <a:endParaRPr lang="cs-CZ" dirty="0">
              <a:solidFill>
                <a:schemeClr val="accent1"/>
              </a:solidFill>
            </a:endParaRP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B3987E4C-5176-4BEF-ADA5-F3DDA272D1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3056" y="1391338"/>
            <a:ext cx="2804403" cy="243251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3BC91BF-E544-4C9C-B87D-D7256E27D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598" y="1450714"/>
            <a:ext cx="2085013" cy="208501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1FB8D70-BE5C-4172-B898-8CA6FBBAF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4424" y="1475387"/>
            <a:ext cx="2042337" cy="208501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3ED0E90-4F5A-44FA-AED3-759BDE5FA2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7609" y="3560400"/>
            <a:ext cx="2847079" cy="283488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E051086-CF2D-4181-ABE5-067D91C2A9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9727" y="4102991"/>
            <a:ext cx="2383743" cy="174970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953E64F-3DE4-45D2-9AE8-2D2DD17296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056" y="4132427"/>
            <a:ext cx="1725318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4605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64DC6EA-2DEE-4E8D-8DCC-899676BAAF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EEEDBB-ACAB-41C8-9A5E-2C21E163B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DFF047F-9A0B-4806-8CA2-0A7E33CB9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Vyprazdňování moči – intervence 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1863348-72EB-4406-9C34-710FE5AF6F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1000" indent="-381000">
              <a:lnSpc>
                <a:spcPct val="100000"/>
              </a:lnSpc>
            </a:pPr>
            <a:r>
              <a:rPr lang="cs-CZ" altLang="cs-CZ" dirty="0"/>
              <a:t>zjisti, zda si pac. svou inkontinenci uvědomuje</a:t>
            </a:r>
          </a:p>
          <a:p>
            <a:pPr marL="381000" indent="-381000">
              <a:lnSpc>
                <a:spcPct val="100000"/>
              </a:lnSpc>
            </a:pPr>
            <a:r>
              <a:rPr lang="cs-CZ" altLang="cs-CZ" dirty="0"/>
              <a:t>věnuj pozornost stavu kůže s ohledem na výskyt zarudnutí, kožních defektů</a:t>
            </a:r>
          </a:p>
          <a:p>
            <a:pPr marL="381000" indent="-381000">
              <a:lnSpc>
                <a:spcPct val="100000"/>
              </a:lnSpc>
            </a:pPr>
            <a:r>
              <a:rPr lang="cs-CZ" altLang="cs-CZ" dirty="0"/>
              <a:t>zdůrazňuj a dodržuj nutnost zvýšené hygienické péče u ležících nemocných po každém vymočení</a:t>
            </a:r>
          </a:p>
          <a:p>
            <a:pPr marL="381000" indent="-381000">
              <a:lnSpc>
                <a:spcPct val="100000"/>
              </a:lnSpc>
            </a:pPr>
            <a:r>
              <a:rPr lang="cs-CZ" altLang="cs-CZ" dirty="0"/>
              <a:t>prováděj s nemocným cvičení na zvýšení tonu břišních a pánevních svalů</a:t>
            </a:r>
          </a:p>
          <a:p>
            <a:pPr marL="381000" indent="-381000">
              <a:lnSpc>
                <a:spcPct val="100000"/>
              </a:lnSpc>
            </a:pPr>
            <a:r>
              <a:rPr lang="cs-CZ" altLang="cs-CZ" dirty="0"/>
              <a:t>poskytuj nemocnému psychickou podporu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0504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FA7E335-47E5-4F41-A6E8-FA80A29387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768599B-60B1-4884-B880-0F266B632F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B066AEE-63D5-42F8-9B19-C3BF1EECD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Vyprazdňování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2606B358-AC02-43E7-B36E-CC457CAE3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fyziologická funkce organismu</a:t>
            </a:r>
          </a:p>
          <a:p>
            <a:r>
              <a:rPr lang="cs-CZ" altLang="cs-CZ" dirty="0"/>
              <a:t>základní, biologická potřeba člověka</a:t>
            </a:r>
          </a:p>
          <a:p>
            <a:r>
              <a:rPr lang="cs-CZ" altLang="cs-CZ" dirty="0"/>
              <a:t>často tabuizováno</a:t>
            </a:r>
          </a:p>
          <a:p>
            <a:r>
              <a:rPr lang="cs-CZ" altLang="cs-CZ" dirty="0"/>
              <a:t>blízkost vývodních cest močových a análního otvoru s pohlavními orgány</a:t>
            </a:r>
          </a:p>
          <a:p>
            <a:r>
              <a:rPr lang="cs-CZ" altLang="cs-CZ" dirty="0"/>
              <a:t>intimní sféra člověka</a:t>
            </a:r>
          </a:p>
          <a:p>
            <a:r>
              <a:rPr lang="cs-CZ" altLang="cs-CZ" dirty="0"/>
              <a:t>zábrany v mluvení o vyprazdňování </a:t>
            </a:r>
            <a:r>
              <a:rPr lang="cs-CZ" altLang="cs-CZ" dirty="0">
                <a:cs typeface="Times New Roman" panose="02020603050405020304" pitchFamily="18" charset="0"/>
              </a:rPr>
              <a:t>→ </a:t>
            </a:r>
            <a:r>
              <a:rPr lang="cs-CZ" altLang="cs-CZ" dirty="0"/>
              <a:t>přístup k nemocnému </a:t>
            </a:r>
            <a:r>
              <a:rPr lang="cs-CZ" altLang="cs-CZ" dirty="0" err="1"/>
              <a:t>diskrétní,citlivý</a:t>
            </a:r>
            <a:r>
              <a:rPr lang="cs-CZ" altLang="cs-CZ" dirty="0"/>
              <a:t>, s respektem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81255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D0BD9C-5FBD-49A9-A968-8C75BE20B8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72D46F5-9726-415B-B55C-2302A43BA0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F8E84E5-C5E1-45EE-B924-39C172506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Vyprazdňování moči – intervence 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F198B73C-2A27-4C6A-828A-BA3DE8938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1000" indent="-381000" fontAlgn="auto">
              <a:lnSpc>
                <a:spcPct val="100000"/>
              </a:lnSpc>
              <a:defRPr/>
            </a:pPr>
            <a:r>
              <a:rPr lang="cs-CZ" altLang="cs-CZ" dirty="0"/>
              <a:t>zjisti vylučovací návyky a nabádej k jejich dodržování</a:t>
            </a:r>
          </a:p>
          <a:p>
            <a:pPr marL="381000" indent="-381000" fontAlgn="auto">
              <a:lnSpc>
                <a:spcPct val="100000"/>
              </a:lnSpc>
              <a:defRPr/>
            </a:pPr>
            <a:r>
              <a:rPr lang="cs-CZ" altLang="cs-CZ" dirty="0"/>
              <a:t>zajisti normální polohu při močení</a:t>
            </a:r>
          </a:p>
          <a:p>
            <a:pPr marL="381000" indent="-381000" fontAlgn="auto">
              <a:lnSpc>
                <a:spcPct val="100000"/>
              </a:lnSpc>
              <a:defRPr/>
            </a:pPr>
            <a:r>
              <a:rPr lang="cs-CZ" altLang="cs-CZ" dirty="0"/>
              <a:t>zajisti soukromí, dostatečný čas na močení</a:t>
            </a:r>
          </a:p>
          <a:p>
            <a:pPr marL="381000" indent="-381000" fontAlgn="auto">
              <a:lnSpc>
                <a:spcPct val="100000"/>
              </a:lnSpc>
              <a:defRPr/>
            </a:pPr>
            <a:r>
              <a:rPr lang="cs-CZ" altLang="cs-CZ" dirty="0"/>
              <a:t>při problematickém močení – senzorické stimuly</a:t>
            </a:r>
          </a:p>
          <a:p>
            <a:pPr marL="381000" indent="-381000" fontAlgn="auto">
              <a:lnSpc>
                <a:spcPct val="100000"/>
              </a:lnSpc>
              <a:defRPr/>
            </a:pPr>
            <a:r>
              <a:rPr lang="cs-CZ" altLang="cs-CZ" dirty="0"/>
              <a:t>vysvětli nutnost dostatečného příjmu tekutin pro normální tvorbu moče</a:t>
            </a:r>
          </a:p>
          <a:p>
            <a:pPr marL="381000" indent="-381000" fontAlgn="auto">
              <a:lnSpc>
                <a:spcPct val="100000"/>
              </a:lnSpc>
              <a:defRPr/>
            </a:pPr>
            <a:r>
              <a:rPr lang="cs-CZ" altLang="cs-CZ" dirty="0"/>
              <a:t>dodržuj časový harmonogram močení (u dětí, reflexní i.)</a:t>
            </a:r>
          </a:p>
          <a:p>
            <a:pPr marL="381000" indent="-381000" fontAlgn="auto">
              <a:lnSpc>
                <a:spcPct val="100000"/>
              </a:lnSpc>
              <a:defRPr/>
            </a:pPr>
            <a:r>
              <a:rPr lang="cs-CZ" altLang="cs-CZ" dirty="0"/>
              <a:t>reguluj příjem tekutin před spaním</a:t>
            </a:r>
          </a:p>
          <a:p>
            <a:pPr marL="381000" indent="-381000" fontAlgn="auto">
              <a:lnSpc>
                <a:spcPct val="100000"/>
              </a:lnSpc>
              <a:defRPr/>
            </a:pPr>
            <a:r>
              <a:rPr lang="cs-CZ" altLang="cs-CZ" dirty="0"/>
              <a:t>podávej diuretika v ranních nebo časných odpoledních hodinách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74295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F6FF3D9-A9D5-4E35-894E-02A2802002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11D1BC0-D51F-45EE-9B90-B37D6B9AEC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5181D3F-FDBC-48CC-9D59-BE24C46DE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Katetrizace močového měchýře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6C186EE-CF83-4AD8-98D2-4261E96FD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rizikový faktor pro vznik </a:t>
            </a:r>
            <a:r>
              <a:rPr lang="cs-CZ" altLang="cs-CZ" dirty="0" err="1"/>
              <a:t>nozokomiální</a:t>
            </a:r>
            <a:r>
              <a:rPr lang="cs-CZ" altLang="cs-CZ" dirty="0"/>
              <a:t> infekce (déle než 30 dnů v 5 – 10 % přítomná bakteriurie)</a:t>
            </a:r>
          </a:p>
          <a:p>
            <a:endParaRPr lang="cs-CZ" altLang="cs-CZ" dirty="0"/>
          </a:p>
          <a:p>
            <a:pPr marL="72000" indent="0">
              <a:buNone/>
            </a:pPr>
            <a:r>
              <a:rPr lang="cs-CZ" altLang="cs-CZ" u="sng" dirty="0">
                <a:solidFill>
                  <a:schemeClr val="tx2"/>
                </a:solidFill>
              </a:rPr>
              <a:t>Indikace katetrizace:</a:t>
            </a:r>
          </a:p>
          <a:p>
            <a:r>
              <a:rPr lang="cs-CZ" altLang="cs-CZ" dirty="0"/>
              <a:t>retence moče – reziduální moč při retenci</a:t>
            </a:r>
          </a:p>
          <a:p>
            <a:r>
              <a:rPr lang="cs-CZ" altLang="cs-CZ" dirty="0"/>
              <a:t>příprava před vyšetřením, operací</a:t>
            </a:r>
          </a:p>
          <a:p>
            <a:r>
              <a:rPr lang="cs-CZ" altLang="cs-CZ" dirty="0"/>
              <a:t>diagnostika – odběr sterilního vzorku moči</a:t>
            </a:r>
          </a:p>
          <a:p>
            <a:r>
              <a:rPr lang="cs-CZ" altLang="cs-CZ" dirty="0"/>
              <a:t>zavedení permanentního močového katetru </a:t>
            </a:r>
          </a:p>
          <a:p>
            <a:r>
              <a:rPr lang="cs-CZ" altLang="cs-CZ" dirty="0"/>
              <a:t>výplach močového měchýře</a:t>
            </a:r>
            <a:endParaRPr lang="cs-CZ" alt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352641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3C4D097-9741-4E8E-9F53-F26518362A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C2587C2-342B-45B9-B7EB-21C3B1A3F0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6EB0110-92D3-4B22-BB62-7DA650586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katetrů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742D059-7A41-4119-9027-0B3C8BF03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312978" cy="4139998"/>
          </a:xfrm>
        </p:spPr>
        <p:txBody>
          <a:bodyPr/>
          <a:lstStyle/>
          <a:p>
            <a:r>
              <a:rPr lang="cs-CZ" altLang="cs-CZ" dirty="0" err="1">
                <a:solidFill>
                  <a:schemeClr val="accent1"/>
                </a:solidFill>
              </a:rPr>
              <a:t>Nelatonův</a:t>
            </a:r>
            <a:r>
              <a:rPr lang="cs-CZ" altLang="cs-CZ" dirty="0">
                <a:solidFill>
                  <a:schemeClr val="accent1"/>
                </a:solidFill>
              </a:rPr>
              <a:t> katetr – </a:t>
            </a:r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rovný, tenký, rovné zakončení, u dětí a žen</a:t>
            </a:r>
          </a:p>
          <a:p>
            <a:endParaRPr lang="cs-CZ" alt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cs-CZ" altLang="cs-CZ" dirty="0" err="1">
                <a:solidFill>
                  <a:schemeClr val="accent1"/>
                </a:solidFill>
              </a:rPr>
              <a:t>Tiemanův</a:t>
            </a:r>
            <a:r>
              <a:rPr lang="cs-CZ" altLang="cs-CZ" dirty="0">
                <a:solidFill>
                  <a:schemeClr val="accent1"/>
                </a:solidFill>
              </a:rPr>
              <a:t> katetr – </a:t>
            </a:r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 konci zahnutý – u mužů</a:t>
            </a:r>
          </a:p>
          <a:p>
            <a:endParaRPr lang="cs-CZ" alt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cs-CZ" altLang="cs-CZ" dirty="0" err="1">
                <a:solidFill>
                  <a:schemeClr val="accent1"/>
                </a:solidFill>
              </a:rPr>
              <a:t>Folleyův</a:t>
            </a:r>
            <a:r>
              <a:rPr lang="cs-CZ" altLang="cs-CZ" dirty="0">
                <a:solidFill>
                  <a:schemeClr val="accent1"/>
                </a:solidFill>
              </a:rPr>
              <a:t> katétr</a:t>
            </a:r>
            <a:r>
              <a:rPr lang="cs-CZ" altLang="cs-CZ" i="1" dirty="0">
                <a:solidFill>
                  <a:schemeClr val="accent1"/>
                </a:solidFill>
              </a:rPr>
              <a:t> </a:t>
            </a:r>
            <a:r>
              <a:rPr lang="cs-CZ" altLang="cs-CZ" dirty="0">
                <a:solidFill>
                  <a:schemeClr val="accent1"/>
                </a:solidFill>
              </a:rPr>
              <a:t>(PMK) – </a:t>
            </a:r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silikonový, rovný, dva vstupy, nafukovací balónek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CCBC223-BA46-4874-A040-4C2D33605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8755" y="603779"/>
            <a:ext cx="2280023" cy="162858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F9BEFE7-2BE3-4F05-8625-A89FDE2A9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755" y="2653319"/>
            <a:ext cx="2280023" cy="151691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A2C7D22-4434-4520-983F-F8D503F47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199" y="4458167"/>
            <a:ext cx="2219579" cy="184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5982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693D067-503B-45DB-B7E4-1E0175ADBF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D65E654-8FA3-48A5-87E0-928DB58D08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7B7D7C4-DD7A-453D-90DE-7090678F5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latin typeface="Times New Roman" panose="02020603050405020304" pitchFamily="18" charset="0"/>
              </a:rPr>
              <a:t>Katetrizace močového měchýře</a:t>
            </a:r>
            <a:br>
              <a:rPr lang="cs-CZ" altLang="cs-CZ" dirty="0">
                <a:latin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0C593836-C187-468F-B446-51816E45E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1000" indent="-381000">
              <a:buNone/>
            </a:pPr>
            <a:r>
              <a:rPr lang="cs-CZ" altLang="cs-CZ" u="sng" dirty="0">
                <a:solidFill>
                  <a:schemeClr val="accent1"/>
                </a:solidFill>
              </a:rPr>
              <a:t>Požadavky kladené na katetr</a:t>
            </a:r>
          </a:p>
          <a:p>
            <a:pPr marL="381000" indent="-381000"/>
            <a:r>
              <a:rPr lang="cs-CZ" altLang="cs-CZ" dirty="0"/>
              <a:t>sterilní, nepoškozený, měkký, hladký</a:t>
            </a:r>
          </a:p>
          <a:p>
            <a:pPr marL="381000" indent="-381000">
              <a:buNone/>
            </a:pPr>
            <a:endParaRPr lang="cs-CZ" altLang="cs-CZ" dirty="0">
              <a:solidFill>
                <a:srgbClr val="FF0000"/>
              </a:solidFill>
            </a:endParaRPr>
          </a:p>
          <a:p>
            <a:pPr marL="381000" indent="-381000">
              <a:buNone/>
            </a:pPr>
            <a:r>
              <a:rPr lang="cs-CZ" altLang="cs-CZ" u="sng" dirty="0">
                <a:solidFill>
                  <a:schemeClr val="accent1"/>
                </a:solidFill>
              </a:rPr>
              <a:t>Velikost katétrů</a:t>
            </a:r>
          </a:p>
          <a:p>
            <a:pPr marL="381000" indent="-381000"/>
            <a:r>
              <a:rPr lang="cs-CZ" altLang="cs-CZ" dirty="0"/>
              <a:t>číselné označení katetru (</a:t>
            </a:r>
            <a:r>
              <a:rPr lang="cs-CZ" altLang="cs-CZ" dirty="0" err="1"/>
              <a:t>French</a:t>
            </a:r>
            <a:r>
              <a:rPr lang="cs-CZ" altLang="cs-CZ" dirty="0"/>
              <a:t>)</a:t>
            </a:r>
          </a:p>
          <a:p>
            <a:pPr marL="381000" indent="-381000"/>
            <a:r>
              <a:rPr lang="cs-CZ" altLang="cs-CZ" dirty="0"/>
              <a:t>průměr katetru = obvod děleno 3</a:t>
            </a:r>
          </a:p>
          <a:p>
            <a:pPr marL="381000" indent="-381000"/>
            <a:r>
              <a:rPr lang="cs-CZ" altLang="cs-CZ" dirty="0" err="1"/>
              <a:t>Folleyův</a:t>
            </a:r>
            <a:r>
              <a:rPr lang="cs-CZ" altLang="cs-CZ" dirty="0"/>
              <a:t> katétr je také označen objemem balónku (5 </a:t>
            </a:r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</a:t>
            </a:r>
            <a:r>
              <a:rPr lang="cs-CZ" altLang="cs-CZ" dirty="0"/>
              <a:t>10 ml)</a:t>
            </a:r>
          </a:p>
          <a:p>
            <a:pPr marL="381000" indent="-381000"/>
            <a:r>
              <a:rPr lang="cs-CZ" altLang="cs-CZ" dirty="0"/>
              <a:t>katetry vel. 8, 10 </a:t>
            </a:r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</a:t>
            </a:r>
            <a:r>
              <a:rPr lang="cs-CZ" altLang="cs-CZ" dirty="0"/>
              <a:t> děti</a:t>
            </a:r>
          </a:p>
          <a:p>
            <a:pPr marL="381000" indent="-381000"/>
            <a:r>
              <a:rPr lang="cs-CZ" altLang="cs-CZ" dirty="0"/>
              <a:t>katetry vel. 12 </a:t>
            </a:r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</a:t>
            </a:r>
            <a:r>
              <a:rPr lang="cs-CZ" altLang="cs-CZ" dirty="0"/>
              <a:t> 24 dospělí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B925A76-1CA6-43B1-800B-C673C3D3C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111" y="229339"/>
            <a:ext cx="2932994" cy="391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113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59D1F93-EDCC-4F84-B208-3171BFB261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5AAE066-6263-450D-B7EB-3D41929460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F599977-5C0C-4520-82B4-390E9D8E0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Cévkování ženy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7026A6C-4AD3-41D6-B5B9-1D13A530E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altLang="cs-CZ" u="sng" dirty="0">
                <a:solidFill>
                  <a:schemeClr val="tx2"/>
                </a:solidFill>
              </a:rPr>
              <a:t>Pomůcky k omytí genitálu u ležících pacientů</a:t>
            </a:r>
          </a:p>
          <a:p>
            <a:r>
              <a:rPr lang="cs-CZ" altLang="cs-CZ" dirty="0"/>
              <a:t>jednorázové rukavice</a:t>
            </a:r>
          </a:p>
          <a:p>
            <a:r>
              <a:rPr lang="cs-CZ" altLang="cs-CZ" dirty="0"/>
              <a:t>podložní mísa</a:t>
            </a:r>
          </a:p>
          <a:p>
            <a:r>
              <a:rPr lang="cs-CZ" altLang="cs-CZ" dirty="0"/>
              <a:t>umyvadlo, džbán, mul na utření</a:t>
            </a:r>
          </a:p>
          <a:p>
            <a:pPr marL="72000" indent="0">
              <a:buNone/>
            </a:pPr>
            <a:r>
              <a:rPr lang="cs-CZ" altLang="cs-CZ" u="sng" dirty="0">
                <a:solidFill>
                  <a:schemeClr val="tx2"/>
                </a:solidFill>
              </a:rPr>
              <a:t>Pomůcky k cévkování</a:t>
            </a:r>
          </a:p>
          <a:p>
            <a:r>
              <a:rPr lang="cs-CZ" altLang="cs-CZ" dirty="0"/>
              <a:t>sterilní rukavice, sterilní cévky velikosti</a:t>
            </a:r>
          </a:p>
          <a:p>
            <a:r>
              <a:rPr lang="cs-CZ" altLang="cs-CZ" dirty="0"/>
              <a:t>sterilní rouška, tampóny, pinzeta, lokální anestetikum</a:t>
            </a:r>
          </a:p>
          <a:p>
            <a:r>
              <a:rPr lang="cs-CZ" altLang="cs-CZ" dirty="0"/>
              <a:t>antiseptický roztok – dezinfekce bez alkoholu (</a:t>
            </a:r>
            <a:r>
              <a:rPr lang="cs-CZ" altLang="cs-CZ" dirty="0" err="1"/>
              <a:t>Octenisept</a:t>
            </a:r>
            <a:r>
              <a:rPr lang="cs-CZ" altLang="cs-CZ" dirty="0"/>
              <a:t>)</a:t>
            </a:r>
          </a:p>
          <a:p>
            <a:r>
              <a:rPr lang="cs-CZ" altLang="cs-CZ" dirty="0"/>
              <a:t>nádoba na moč, emitní misky, zkumavka, sběrný sáček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74095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59D1F93-EDCC-4F84-B208-3171BFB261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5AAE066-6263-450D-B7EB-3D41929460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F599977-5C0C-4520-82B4-390E9D8E0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Jednorázové cévkování ženy</a:t>
            </a:r>
          </a:p>
        </p:txBody>
      </p:sp>
      <p:pic>
        <p:nvPicPr>
          <p:cNvPr id="1026" name="Picture 2" descr="Pomůcky pro jednorázové cévkování ženy">
            <a:extLst>
              <a:ext uri="{FF2B5EF4-FFF2-40B4-BE49-F238E27FC236}">
                <a16:creationId xmlns:a16="http://schemas.microsoft.com/office/drawing/2014/main" id="{E400EE04-15B8-4229-AB50-DD60BA2E3D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304" y="1489075"/>
            <a:ext cx="7360355" cy="414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9366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E1E1AAA-CDA0-4DDE-A302-96FBFAC7BE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DDA9AE9-658B-4153-A6D8-8BBEC38FCF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AC93074-C8F3-49A7-A205-6DA5F4A9C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Jednorázové cévkování</a:t>
            </a:r>
            <a:r>
              <a:rPr lang="cs-CZ" altLang="cs-CZ" dirty="0">
                <a:solidFill>
                  <a:schemeClr val="accent1"/>
                </a:solidFill>
              </a:rPr>
              <a:t> ženy – postup 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AB2782E-496F-4072-B728-4CD2E53E6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188800" cy="4139998"/>
          </a:xfrm>
        </p:spPr>
        <p:txBody>
          <a:bodyPr/>
          <a:lstStyle/>
          <a:p>
            <a:pPr marL="381000" indent="-381000" fontAlgn="auto">
              <a:lnSpc>
                <a:spcPct val="100000"/>
              </a:lnSpc>
              <a:defRPr/>
            </a:pPr>
            <a:r>
              <a:rPr lang="cs-CZ" altLang="cs-CZ" dirty="0"/>
              <a:t>sterilní pomůcky na dosah</a:t>
            </a:r>
          </a:p>
          <a:p>
            <a:pPr marL="381000" indent="-381000" fontAlgn="auto">
              <a:lnSpc>
                <a:spcPct val="100000"/>
              </a:lnSpc>
              <a:defRPr/>
            </a:pPr>
            <a:r>
              <a:rPr lang="cs-CZ" altLang="cs-CZ" dirty="0"/>
              <a:t>edukace pacientky, omytí genitálu</a:t>
            </a:r>
          </a:p>
          <a:p>
            <a:pPr marL="381000" indent="-381000" fontAlgn="auto">
              <a:lnSpc>
                <a:spcPct val="100000"/>
              </a:lnSpc>
              <a:defRPr/>
            </a:pPr>
            <a:r>
              <a:rPr lang="cs-CZ" altLang="cs-CZ" dirty="0"/>
              <a:t>nasazení sterilních rukavic</a:t>
            </a:r>
          </a:p>
          <a:p>
            <a:pPr marL="381000" indent="-381000" fontAlgn="auto">
              <a:lnSpc>
                <a:spcPct val="100000"/>
              </a:lnSpc>
              <a:defRPr/>
            </a:pPr>
            <a:r>
              <a:rPr lang="cs-CZ" altLang="cs-CZ" dirty="0"/>
              <a:t>nedominantní rukou roztáhneme labia minor</a:t>
            </a:r>
          </a:p>
          <a:p>
            <a:pPr marL="381000" indent="-381000" fontAlgn="auto">
              <a:lnSpc>
                <a:spcPct val="100000"/>
              </a:lnSpc>
              <a:defRPr/>
            </a:pPr>
            <a:r>
              <a:rPr lang="cs-CZ" altLang="cs-CZ" dirty="0"/>
              <a:t>desinfekce okolí </a:t>
            </a:r>
            <a:r>
              <a:rPr lang="cs-CZ" altLang="cs-CZ" dirty="0" err="1"/>
              <a:t>uretry</a:t>
            </a:r>
            <a:r>
              <a:rPr lang="cs-CZ" altLang="cs-CZ" dirty="0"/>
              <a:t> 3 stěry shora dolů = třemi tampóny s antiseptickým roztokem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9DFD409-7704-406E-BC6F-F3E487D36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9021" y="1895290"/>
            <a:ext cx="2800510" cy="350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7767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935698-4CED-420C-8FC6-48AB80DED8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38080"/>
            <a:ext cx="7920000" cy="252000"/>
          </a:xfrm>
        </p:spPr>
        <p:txBody>
          <a:bodyPr/>
          <a:lstStyle/>
          <a:p>
            <a:r>
              <a:rPr lang="cs-CZ" alt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7A27664-3C71-4B50-90E4-A6EBB3B925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A1C7F5C-909A-4038-AF84-ACC6E2ACF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Jednorázové cévkování</a:t>
            </a:r>
            <a:r>
              <a:rPr lang="cs-CZ" altLang="cs-CZ" dirty="0">
                <a:cs typeface="Times New Roman" panose="02020603050405020304" pitchFamily="18" charset="0"/>
              </a:rPr>
              <a:t> ženy – postup </a:t>
            </a:r>
            <a:b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1F63FA0-2793-4BBC-BA28-058A664CA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877422" cy="4139998"/>
          </a:xfrm>
        </p:spPr>
        <p:txBody>
          <a:bodyPr/>
          <a:lstStyle/>
          <a:p>
            <a:r>
              <a:rPr lang="cs-CZ" altLang="cs-CZ" dirty="0"/>
              <a:t>vnitřní konec katetru potřený lubrikantem, vývodní konec katetru do nádoby na moč</a:t>
            </a:r>
          </a:p>
          <a:p>
            <a:r>
              <a:rPr lang="cs-CZ" altLang="cs-CZ" dirty="0"/>
              <a:t>zavedení katetru, vyprázdnění MM/odběr vzorku, katetr ex</a:t>
            </a:r>
          </a:p>
          <a:p>
            <a:r>
              <a:rPr lang="cs-CZ" altLang="cs-CZ" dirty="0"/>
              <a:t>očista pacientky, úklid pomůcek, záznam do dokumentace (datum, čas, velikost katetru, množství moče, podpis, popř. příměsi…)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FD7AE21-04E1-4CE3-B9B2-D6CDB764E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233" y="1861578"/>
            <a:ext cx="3143700" cy="313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371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2EF184A-0D95-406B-A206-A5C96924DB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B55A744-3B06-4A72-95A4-E12BB9FA14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FAAAA33-DEE3-4A32-906A-F06C24501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Jednorázové cévkování</a:t>
            </a:r>
            <a:r>
              <a:rPr lang="cs-CZ" altLang="cs-CZ">
                <a:solidFill>
                  <a:schemeClr val="accent1"/>
                </a:solidFill>
              </a:rPr>
              <a:t> muže</a:t>
            </a:r>
            <a:endParaRPr lang="cs-CZ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14F64A6-596B-44C0-9643-5FF5BFE49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019467" cy="4139998"/>
          </a:xfrm>
        </p:spPr>
        <p:txBody>
          <a:bodyPr/>
          <a:lstStyle/>
          <a:p>
            <a:r>
              <a:rPr lang="cs-CZ" altLang="cs-CZ" dirty="0"/>
              <a:t>výkon provádí lékař (sestra se specializací JIP), sestra asistuje</a:t>
            </a:r>
          </a:p>
          <a:p>
            <a:r>
              <a:rPr lang="cs-CZ" altLang="cs-CZ" dirty="0"/>
              <a:t>pomůcky viz katetrizace ženy (pro muže výhradně) </a:t>
            </a:r>
            <a:r>
              <a:rPr lang="cs-CZ" altLang="cs-CZ" dirty="0" err="1"/>
              <a:t>Tiemanův</a:t>
            </a:r>
            <a:r>
              <a:rPr lang="cs-CZ" altLang="cs-CZ" dirty="0"/>
              <a:t> katétr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5133906-CBCC-41CE-A440-9931FFBE7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071" y="1919856"/>
            <a:ext cx="3018287" cy="301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0308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39A78D2-E326-4728-9AC8-4BF08E3C40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F9F82ED-398A-4439-AEA2-3C2F1A4CC8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A74DE32-C50D-4372-9328-E7CC33A57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Permanentní močová katetrizace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C0BEA47-CF46-4284-8E06-936D5B218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77513"/>
            <a:ext cx="10753200" cy="4139998"/>
          </a:xfrm>
        </p:spPr>
        <p:txBody>
          <a:bodyPr/>
          <a:lstStyle/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pomůcky viz katetrizace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permanentní močový katétr  (ženy, muži)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stříkačka s FR dle velikosti balónku katétru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leukoplast k fixaci katétru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sběrný sáček na moč</a:t>
            </a:r>
          </a:p>
          <a:p>
            <a:pPr marL="91440" indent="-91440" fontAlgn="auto">
              <a:lnSpc>
                <a:spcPct val="100000"/>
              </a:lnSpc>
              <a:buNone/>
              <a:defRPr/>
            </a:pPr>
            <a:r>
              <a:rPr lang="cs-CZ" altLang="cs-CZ" u="sng" dirty="0">
                <a:solidFill>
                  <a:schemeClr val="tx2"/>
                </a:solidFill>
              </a:rPr>
              <a:t>Postup při zavedení PMK: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jako při katetrizaci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mm vyprázdníme a katétr zavedeme o 2,5 - 5 cm hlouběji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naplnění balónku pomocí stříkačky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napojení na sáček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úklid pomůcek, záznam do dokumentace</a:t>
            </a:r>
            <a:r>
              <a:rPr lang="cs-CZ" altLang="cs-CZ" b="1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8036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153B8D9-D507-4700-8941-D3E86D82A5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BB7442-DC87-4499-9CD8-D17710781C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2EB9685-6629-42F9-9F84-A9A7C9124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Moč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0897A95-320B-4F40-B06A-9F69F7156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25875"/>
            <a:ext cx="10753200" cy="4472259"/>
          </a:xfrm>
        </p:spPr>
        <p:txBody>
          <a:bodyPr/>
          <a:lstStyle/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konečný produkt činnosti ledvin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čirá, průhledná, světle žluté až jantarové barvy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typický zápach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mírně kyselé reakce (pH 6,0)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specifická hmotnost moči 1003 – 1030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denní množství = příjem tekutin + druh přijaté potravy (teplota prostředí (pocení) + event. Patologie)</a:t>
            </a:r>
          </a:p>
          <a:p>
            <a:pPr marL="343440" lvl="1" indent="-91440" fontAlgn="auto">
              <a:defRPr/>
            </a:pPr>
            <a:r>
              <a:rPr lang="cs-CZ" altLang="cs-CZ" sz="2800" dirty="0"/>
              <a:t> novorozenec – 100 – 350 ml</a:t>
            </a:r>
          </a:p>
          <a:p>
            <a:pPr marL="343440" lvl="1" indent="-91440" fontAlgn="auto">
              <a:defRPr/>
            </a:pPr>
            <a:r>
              <a:rPr lang="cs-CZ" altLang="cs-CZ" sz="2800" dirty="0"/>
              <a:t> kojenec – 400 – 500 ml</a:t>
            </a:r>
          </a:p>
          <a:p>
            <a:pPr marL="343440" lvl="1" indent="-91440" fontAlgn="auto">
              <a:defRPr/>
            </a:pPr>
            <a:r>
              <a:rPr lang="cs-CZ" altLang="cs-CZ" sz="2800" dirty="0"/>
              <a:t> větší dítě – 800 – 1400 ml</a:t>
            </a:r>
          </a:p>
          <a:p>
            <a:pPr marL="343440" lvl="1" indent="-91440" fontAlgn="auto">
              <a:defRPr/>
            </a:pPr>
            <a:r>
              <a:rPr lang="cs-CZ" altLang="cs-CZ" sz="2800" dirty="0"/>
              <a:t> dospělý – 1500 ml</a:t>
            </a:r>
          </a:p>
          <a:p>
            <a:pPr marL="72000" indent="0">
              <a:buNone/>
            </a:pPr>
            <a:r>
              <a:rPr lang="cs-CZ" dirty="0"/>
              <a:t>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6200344-43AC-4794-BEE4-1ED79971E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5661" y="417747"/>
            <a:ext cx="1879630" cy="10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259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39A78D2-E326-4728-9AC8-4BF08E3C40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F9F82ED-398A-4439-AEA2-3C2F1A4CC8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A74DE32-C50D-4372-9328-E7CC33A57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Permanentní močová katetrizace – pomůcky 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C0BEA47-CF46-4284-8E06-936D5B218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960" y="3057957"/>
            <a:ext cx="6322483" cy="2161561"/>
          </a:xfrm>
        </p:spPr>
        <p:txBody>
          <a:bodyPr/>
          <a:lstStyle/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pomůcky </a:t>
            </a:r>
            <a:endParaRPr lang="cs-CZ" dirty="0"/>
          </a:p>
        </p:txBody>
      </p:sp>
      <p:pic>
        <p:nvPicPr>
          <p:cNvPr id="2050" name="Picture 2" descr="Pomůcky pro zavedení permanentního močového katetru u muže">
            <a:extLst>
              <a:ext uri="{FF2B5EF4-FFF2-40B4-BE49-F238E27FC236}">
                <a16:creationId xmlns:a16="http://schemas.microsoft.com/office/drawing/2014/main" id="{57011276-A45A-487B-9019-8D2A8B53E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1580444"/>
            <a:ext cx="7168444" cy="403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7530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8E53C92-873A-406C-B5F2-84449EC9C1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247BB21-A60D-4EA6-AC74-308AED0627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5C08E2D-1FF4-486B-9344-8AED41084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Uložení PMK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A97A35DF-007A-4933-9558-71F394F41E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000" y="1947656"/>
            <a:ext cx="4121631" cy="286933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0B554F9-E9C1-4382-9580-C4ADBA217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363" y="90311"/>
            <a:ext cx="4773582" cy="411515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4AE801D-431F-4C6D-84A5-99DB13DC3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323" y="3657236"/>
            <a:ext cx="4407622" cy="320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246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2C46CF2-3E64-4617-904F-8530EB86A7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4AC77A4-BE03-40E7-A515-BC253F0DCA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8066C73-DAFB-4E57-BAA3-F429D7D5C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Péče o pacienta s PMK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07802FCB-E803-48CE-8E7F-DF0076290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1000" indent="-381000" fontAlgn="auto">
              <a:lnSpc>
                <a:spcPct val="100000"/>
              </a:lnSpc>
              <a:buNone/>
              <a:defRPr/>
            </a:pPr>
            <a:r>
              <a:rPr lang="cs-CZ" altLang="cs-CZ" u="sng" dirty="0">
                <a:solidFill>
                  <a:schemeClr val="tx2"/>
                </a:solidFill>
              </a:rPr>
              <a:t>Cíl: </a:t>
            </a:r>
            <a:r>
              <a:rPr lang="cs-CZ" altLang="cs-CZ" dirty="0"/>
              <a:t>bezproblémový odtok moči</a:t>
            </a:r>
          </a:p>
          <a:p>
            <a:pPr marL="381000" indent="-381000" fontAlgn="auto">
              <a:lnSpc>
                <a:spcPct val="100000"/>
              </a:lnSpc>
              <a:buNone/>
              <a:defRPr/>
            </a:pPr>
            <a:r>
              <a:rPr lang="cs-CZ" altLang="cs-CZ" dirty="0"/>
              <a:t>      zamezení vzniku infekce</a:t>
            </a:r>
          </a:p>
          <a:p>
            <a:pPr marL="381000" indent="-381000" fontAlgn="auto">
              <a:lnSpc>
                <a:spcPct val="100000"/>
              </a:lnSpc>
              <a:buNone/>
              <a:defRPr/>
            </a:pPr>
            <a:r>
              <a:rPr lang="cs-CZ" altLang="cs-CZ" dirty="0"/>
              <a:t>      správný odběr vzorku</a:t>
            </a:r>
          </a:p>
          <a:p>
            <a:pPr marL="381000" indent="-381000" fontAlgn="auto">
              <a:lnSpc>
                <a:spcPct val="100000"/>
              </a:lnSpc>
              <a:buNone/>
              <a:defRPr/>
            </a:pPr>
            <a:r>
              <a:rPr lang="cs-CZ" altLang="cs-CZ" dirty="0"/>
              <a:t>       </a:t>
            </a:r>
          </a:p>
          <a:p>
            <a:pPr marL="381000" indent="-381000" fontAlgn="auto">
              <a:lnSpc>
                <a:spcPct val="100000"/>
              </a:lnSpc>
              <a:defRPr/>
            </a:pPr>
            <a:r>
              <a:rPr lang="cs-CZ" altLang="cs-CZ" dirty="0"/>
              <a:t>edukace pacienta</a:t>
            </a:r>
          </a:p>
          <a:p>
            <a:pPr marL="381000" indent="-381000" fontAlgn="auto">
              <a:lnSpc>
                <a:spcPct val="100000"/>
              </a:lnSpc>
              <a:defRPr/>
            </a:pPr>
            <a:r>
              <a:rPr lang="cs-CZ" altLang="cs-CZ" dirty="0"/>
              <a:t>sledování bilance tekutin </a:t>
            </a:r>
          </a:p>
          <a:p>
            <a:pPr marL="381000" indent="-381000" fontAlgn="auto">
              <a:lnSpc>
                <a:spcPct val="100000"/>
              </a:lnSpc>
              <a:defRPr/>
            </a:pPr>
            <a:r>
              <a:rPr lang="cs-CZ" altLang="cs-CZ" dirty="0"/>
              <a:t>vhodná strava, vedoucí k nižšímu pH moči (kyselé)</a:t>
            </a:r>
          </a:p>
          <a:p>
            <a:pPr marL="381000" indent="-381000" fontAlgn="auto">
              <a:lnSpc>
                <a:spcPct val="100000"/>
              </a:lnSpc>
              <a:defRPr/>
            </a:pPr>
            <a:r>
              <a:rPr lang="cs-CZ" altLang="cs-CZ" dirty="0"/>
              <a:t>úzkostná hygiena genitálu</a:t>
            </a:r>
          </a:p>
          <a:p>
            <a:pPr marL="381000" indent="-381000" fontAlgn="auto">
              <a:lnSpc>
                <a:spcPct val="100000"/>
              </a:lnSpc>
              <a:defRPr/>
            </a:pPr>
            <a:r>
              <a:rPr lang="cs-CZ" altLang="cs-CZ" dirty="0"/>
              <a:t>výměna katétru a sběrného sáčku dle zvyklosti odd</a:t>
            </a:r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14040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7865703-12DF-48C2-8924-9E9BA82DCB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28AC4A0-84BB-4104-82B8-7A6A71600D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009D0A2-A3FB-49B0-99AD-A078540CF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Odstranění PMK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D1ABF5A-D11A-4A3D-A7D5-A55DC8E9F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1043022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/>
              <a:t>několik dní před – uzavírání PMK na určitý interval (tzv. </a:t>
            </a:r>
            <a:r>
              <a:rPr lang="cs-CZ" altLang="cs-CZ" dirty="0" err="1"/>
              <a:t>klemování</a:t>
            </a:r>
            <a:r>
              <a:rPr lang="cs-CZ" altLang="cs-CZ" dirty="0"/>
              <a:t>)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jednorázová podložka, rukavice, 2 emitní misky, stříkačka, buničitá vata k očistě genitálu  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odpojíme sběrný sáček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odsát obsah fixační manžety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odstranit PMK, očista genitálu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úklid pomůcek, záznam do dokumentace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sledování mikce – vymočit do 8 hod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57751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A474345-0144-4222-98ED-F0192559A6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0D123F9-034E-4F02-B957-44C0759AD1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19B4B9B-763F-4EEE-82F4-DC4919287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Indikace katetrizace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FCBB46B-370B-4EFD-812F-3B7F03F04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500091"/>
            <a:ext cx="10753200" cy="4139998"/>
          </a:xfrm>
        </p:spPr>
        <p:txBody>
          <a:bodyPr/>
          <a:lstStyle/>
          <a:p>
            <a:pPr marL="381000" indent="-381000" fontAlgn="auto">
              <a:lnSpc>
                <a:spcPct val="100000"/>
              </a:lnSpc>
              <a:buNone/>
              <a:defRPr/>
            </a:pPr>
            <a:r>
              <a:rPr lang="cs-CZ" altLang="cs-CZ" u="sng" dirty="0">
                <a:solidFill>
                  <a:schemeClr val="accent1"/>
                </a:solidFill>
              </a:rPr>
              <a:t>Čistá intermitentní katetrizace</a:t>
            </a:r>
          </a:p>
          <a:p>
            <a:pPr marL="381000" indent="-381000" fontAlgn="auto">
              <a:lnSpc>
                <a:spcPct val="100000"/>
              </a:lnSpc>
              <a:defRPr/>
            </a:pPr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pacient sám za účelem odstranění reziduální moči, řešení inkontinence, provedení doma</a:t>
            </a:r>
          </a:p>
          <a:p>
            <a:pPr marL="381000" indent="-381000" fontAlgn="auto">
              <a:lnSpc>
                <a:spcPct val="100000"/>
              </a:lnSpc>
              <a:buNone/>
              <a:defRPr/>
            </a:pPr>
            <a:r>
              <a:rPr lang="cs-CZ" altLang="cs-CZ" u="sng" dirty="0">
                <a:solidFill>
                  <a:schemeClr val="accent1"/>
                </a:solidFill>
              </a:rPr>
              <a:t>Proplach močového katétru - uzavřený/otevřený</a:t>
            </a:r>
          </a:p>
          <a:p>
            <a:pPr marL="381000" indent="-381000" fontAlgn="auto">
              <a:lnSpc>
                <a:spcPct val="100000"/>
              </a:lnSpc>
              <a:defRPr/>
            </a:pPr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zajištění průchodnosti PMK – FR, a ? hod</a:t>
            </a:r>
          </a:p>
          <a:p>
            <a:pPr marL="381000" indent="-381000" fontAlgn="auto">
              <a:lnSpc>
                <a:spcPct val="100000"/>
              </a:lnSpc>
              <a:defRPr/>
            </a:pPr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množství cca 200ml (aplikace po 30 – 40 ml)</a:t>
            </a:r>
          </a:p>
          <a:p>
            <a:pPr marL="381000" indent="-381000" fontAlgn="auto">
              <a:lnSpc>
                <a:spcPct val="100000"/>
              </a:lnSpc>
              <a:buNone/>
              <a:defRPr/>
            </a:pPr>
            <a:r>
              <a:rPr lang="cs-CZ" altLang="cs-CZ" u="sng" dirty="0">
                <a:solidFill>
                  <a:schemeClr val="accent1"/>
                </a:solidFill>
              </a:rPr>
              <a:t>Výplach močového měchýře - uzavřený/otevřený</a:t>
            </a:r>
          </a:p>
          <a:p>
            <a:pPr marL="381000" indent="-381000" fontAlgn="auto">
              <a:lnSpc>
                <a:spcPct val="100000"/>
              </a:lnSpc>
              <a:defRPr/>
            </a:pPr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léčebný účel – antiseptický roztok, ATB</a:t>
            </a:r>
          </a:p>
          <a:p>
            <a:pPr marL="381000" indent="-381000" fontAlgn="auto">
              <a:lnSpc>
                <a:spcPct val="100000"/>
              </a:lnSpc>
              <a:defRPr/>
            </a:pPr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množství cca 500 – 1000 ml (aplikace po 100 – 200 ml)</a:t>
            </a:r>
          </a:p>
          <a:p>
            <a:pPr marL="381000" indent="-381000" fontAlgn="auto">
              <a:lnSpc>
                <a:spcPct val="100000"/>
              </a:lnSpc>
              <a:defRPr/>
            </a:pPr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jednorázový, kontinuální, intermitentní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41705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753277E-FBBE-4FD5-8860-C3CD4FC225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10FCB2-8B7D-4673-AEAE-A828217489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E44CC5A-BE5A-4B55-A60A-BC914E880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>
                <a:solidFill>
                  <a:schemeClr val="accent1"/>
                </a:solidFill>
              </a:rPr>
              <a:t>Epicystostomie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062E73B9-A664-43D2-8763-13F78FA1D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derivace </a:t>
            </a:r>
            <a:r>
              <a:rPr lang="en-US" altLang="cs-CZ" dirty="0" err="1"/>
              <a:t>moči</a:t>
            </a:r>
            <a:r>
              <a:rPr lang="en-US" altLang="cs-CZ" dirty="0"/>
              <a:t> z </a:t>
            </a:r>
            <a:r>
              <a:rPr lang="cs-CZ" altLang="cs-CZ" dirty="0"/>
              <a:t>MM</a:t>
            </a:r>
            <a:r>
              <a:rPr lang="en-US" altLang="cs-CZ" dirty="0"/>
              <a:t> </a:t>
            </a:r>
            <a:r>
              <a:rPr lang="en-US" altLang="cs-CZ" dirty="0" err="1"/>
              <a:t>kat</a:t>
            </a:r>
            <a:r>
              <a:rPr lang="cs-CZ" altLang="cs-CZ" dirty="0"/>
              <a:t>e</a:t>
            </a:r>
            <a:r>
              <a:rPr lang="en-US" altLang="cs-CZ" dirty="0"/>
              <a:t>tr</a:t>
            </a:r>
            <a:r>
              <a:rPr lang="cs-CZ" altLang="cs-CZ" dirty="0" err="1"/>
              <a:t>em</a:t>
            </a:r>
            <a:r>
              <a:rPr lang="en-US" altLang="cs-CZ" dirty="0"/>
              <a:t> </a:t>
            </a:r>
            <a:r>
              <a:rPr lang="en-US" altLang="cs-CZ" dirty="0" err="1"/>
              <a:t>přes</a:t>
            </a:r>
            <a:r>
              <a:rPr lang="en-US" altLang="cs-CZ" dirty="0"/>
              <a:t> </a:t>
            </a:r>
            <a:r>
              <a:rPr lang="en-US" altLang="cs-CZ" dirty="0" err="1"/>
              <a:t>stěnu</a:t>
            </a:r>
            <a:r>
              <a:rPr lang="en-US" altLang="cs-CZ" dirty="0"/>
              <a:t> </a:t>
            </a:r>
            <a:r>
              <a:rPr lang="en-US" altLang="cs-CZ" dirty="0" err="1"/>
              <a:t>břišní</a:t>
            </a:r>
            <a:r>
              <a:rPr lang="en-US" altLang="cs-CZ" dirty="0"/>
              <a:t> do </a:t>
            </a:r>
            <a:r>
              <a:rPr lang="en-US" altLang="cs-CZ" dirty="0" err="1"/>
              <a:t>sběrného</a:t>
            </a:r>
            <a:r>
              <a:rPr lang="en-US" altLang="cs-CZ" dirty="0"/>
              <a:t> </a:t>
            </a:r>
            <a:r>
              <a:rPr lang="en-US" altLang="cs-CZ" dirty="0" err="1"/>
              <a:t>sáčku</a:t>
            </a:r>
            <a:endParaRPr lang="cs-CZ" altLang="cs-CZ" dirty="0"/>
          </a:p>
          <a:p>
            <a:pPr marL="72000" indent="0">
              <a:lnSpc>
                <a:spcPct val="100000"/>
              </a:lnSpc>
              <a:buNone/>
            </a:pPr>
            <a:endParaRPr lang="cs-CZ" altLang="cs-CZ" dirty="0"/>
          </a:p>
          <a:p>
            <a:pPr>
              <a:lnSpc>
                <a:spcPct val="100000"/>
              </a:lnSpc>
              <a:buNone/>
            </a:pPr>
            <a:r>
              <a:rPr lang="cs-CZ" altLang="cs-CZ" u="sng" dirty="0">
                <a:solidFill>
                  <a:schemeClr val="accent1"/>
                </a:solidFill>
              </a:rPr>
              <a:t>Indikace</a:t>
            </a:r>
          </a:p>
          <a:p>
            <a:pPr>
              <a:lnSpc>
                <a:spcPct val="100000"/>
              </a:lnSpc>
            </a:pPr>
            <a:r>
              <a:rPr lang="en-US" altLang="cs-CZ" dirty="0" err="1"/>
              <a:t>subvesikální</a:t>
            </a:r>
            <a:r>
              <a:rPr lang="en-US" altLang="cs-CZ" dirty="0"/>
              <a:t> </a:t>
            </a:r>
            <a:r>
              <a:rPr lang="en-US" altLang="cs-CZ" dirty="0" err="1"/>
              <a:t>obstrukce</a:t>
            </a:r>
            <a:r>
              <a:rPr lang="en-US" altLang="cs-CZ" dirty="0"/>
              <a:t> </a:t>
            </a:r>
            <a:r>
              <a:rPr lang="cs-CZ" altLang="cs-CZ" dirty="0"/>
              <a:t>močových cest</a:t>
            </a:r>
            <a:r>
              <a:rPr lang="en-US" altLang="cs-CZ" dirty="0"/>
              <a:t> </a:t>
            </a:r>
          </a:p>
          <a:p>
            <a:pPr>
              <a:lnSpc>
                <a:spcPct val="100000"/>
              </a:lnSpc>
            </a:pPr>
            <a:r>
              <a:rPr lang="en-US" altLang="cs-CZ" dirty="0"/>
              <a:t>diagnostic</a:t>
            </a:r>
            <a:r>
              <a:rPr lang="cs-CZ" altLang="cs-CZ" dirty="0" err="1"/>
              <a:t>ky</a:t>
            </a:r>
            <a:r>
              <a:rPr lang="en-US" altLang="cs-CZ" dirty="0"/>
              <a:t> </a:t>
            </a:r>
          </a:p>
          <a:p>
            <a:pPr>
              <a:lnSpc>
                <a:spcPct val="100000"/>
              </a:lnSpc>
            </a:pPr>
            <a:r>
              <a:rPr lang="en-US" altLang="cs-CZ" dirty="0" err="1"/>
              <a:t>při</a:t>
            </a:r>
            <a:r>
              <a:rPr lang="en-US" altLang="cs-CZ" dirty="0"/>
              <a:t> </a:t>
            </a:r>
            <a:r>
              <a:rPr lang="en-US" altLang="cs-CZ" dirty="0" err="1"/>
              <a:t>poruše</a:t>
            </a:r>
            <a:r>
              <a:rPr lang="en-US" altLang="cs-CZ" dirty="0"/>
              <a:t> </a:t>
            </a:r>
            <a:r>
              <a:rPr lang="en-US" altLang="cs-CZ" dirty="0" err="1"/>
              <a:t>některých</a:t>
            </a:r>
            <a:r>
              <a:rPr lang="en-US" altLang="cs-CZ" dirty="0"/>
              <a:t> </a:t>
            </a:r>
            <a:r>
              <a:rPr lang="en-US" altLang="cs-CZ" dirty="0" err="1"/>
              <a:t>funkcí</a:t>
            </a:r>
            <a:r>
              <a:rPr lang="en-US" altLang="cs-CZ" dirty="0"/>
              <a:t> </a:t>
            </a:r>
            <a:r>
              <a:rPr lang="en-US" altLang="cs-CZ" dirty="0" err="1"/>
              <a:t>měchýř</a:t>
            </a:r>
            <a:r>
              <a:rPr lang="cs-CZ" altLang="cs-CZ" dirty="0"/>
              <a:t>e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00B5144-9397-4538-B818-1508EDCA4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183" y="4535661"/>
            <a:ext cx="3999323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1872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01C2606-C27C-4823-A288-5876AF9541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B583137-ED45-40C4-8AD1-7D6321D3B3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8D6AE2F-1D44-4630-A53F-72B3410FC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1" y="720000"/>
            <a:ext cx="11413110" cy="451576"/>
          </a:xfrm>
        </p:spPr>
        <p:txBody>
          <a:bodyPr/>
          <a:lstStyle/>
          <a:p>
            <a:r>
              <a:rPr lang="cs-CZ" altLang="cs-CZ" dirty="0"/>
              <a:t>Ošetřovatelský proces při zajištění vyprazdňování stolice</a:t>
            </a:r>
            <a:endParaRPr 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F7CFA0FA-3D0E-433A-B5A4-2AA9188AEF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01314" y="2471208"/>
            <a:ext cx="2847079" cy="28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268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D99102B-2DBE-49E0-AB21-32D37F1D9E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alt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B9F6807-F3C3-4022-8D78-B7A45D99A3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AEBAC48-74B9-487F-95BC-03444E140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Vyprazdňování stolice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0BD0687-B6EF-4A8A-9B42-F1A743ACB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/>
              <a:t>individuální, rozdílné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aspekty psychosociální – vyprázdnění navozuje pocity libosti </a:t>
            </a:r>
            <a:br>
              <a:rPr lang="cs-CZ" altLang="cs-CZ" dirty="0"/>
            </a:br>
            <a:r>
              <a:rPr lang="cs-CZ" altLang="cs-CZ" dirty="0"/>
              <a:t>a spokojenosti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nedostatečné – somatické obtíže – bolest, nadýmání, pocity plnosti, nechutenství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psychická odezva – nervozita, špatná nálada, úzkost, strach</a:t>
            </a:r>
          </a:p>
          <a:p>
            <a:pPr>
              <a:lnSpc>
                <a:spcPct val="100000"/>
              </a:lnSpc>
              <a:buNone/>
            </a:pPr>
            <a:r>
              <a:rPr lang="cs-CZ" altLang="cs-CZ" u="sng" dirty="0">
                <a:solidFill>
                  <a:schemeClr val="tx2"/>
                </a:solidFill>
              </a:rPr>
              <a:t>Složení stolice</a:t>
            </a:r>
          </a:p>
          <a:p>
            <a:pPr>
              <a:lnSpc>
                <a:spcPct val="100000"/>
              </a:lnSpc>
              <a:buNone/>
            </a:pPr>
            <a:r>
              <a:rPr lang="cs-CZ" altLang="cs-CZ" dirty="0"/>
              <a:t>10 – 15 % nestrávené zbytky stravy</a:t>
            </a:r>
          </a:p>
          <a:p>
            <a:pPr>
              <a:lnSpc>
                <a:spcPct val="100000"/>
              </a:lnSpc>
              <a:buNone/>
            </a:pPr>
            <a:r>
              <a:rPr lang="cs-CZ" altLang="cs-CZ" dirty="0"/>
              <a:t>10 – 15 % hlen, odloučené </a:t>
            </a:r>
            <a:r>
              <a:rPr lang="cs-CZ" altLang="cs-CZ" dirty="0" err="1"/>
              <a:t>epitelie</a:t>
            </a:r>
            <a:endParaRPr lang="cs-CZ" altLang="cs-CZ" dirty="0"/>
          </a:p>
          <a:p>
            <a:pPr>
              <a:lnSpc>
                <a:spcPct val="100000"/>
              </a:lnSpc>
              <a:buNone/>
            </a:pPr>
            <a:r>
              <a:rPr lang="cs-CZ" altLang="cs-CZ" dirty="0"/>
              <a:t>75 % voda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24407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BB24D18-27D4-4A71-B8CC-C492C3796B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4420F2E-2042-40F6-9953-B082C8D5F6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8890FEB-6E08-4742-B99A-906318851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Vyprazdňování stolice = defekace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22F7C0F9-F18A-4528-8B36-8ADC5E788B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/>
              <a:t>potřeba </a:t>
            </a:r>
            <a:r>
              <a:rPr lang="cs-CZ" altLang="cs-CZ" dirty="0" err="1"/>
              <a:t>defekovat</a:t>
            </a:r>
            <a:r>
              <a:rPr lang="cs-CZ" altLang="cs-CZ" dirty="0"/>
              <a:t> – peristaltické vlny posunou stolici do </a:t>
            </a:r>
            <a:r>
              <a:rPr lang="cs-CZ" altLang="cs-CZ" dirty="0" err="1"/>
              <a:t>colon</a:t>
            </a:r>
            <a:r>
              <a:rPr lang="cs-CZ" altLang="cs-CZ" dirty="0"/>
              <a:t> </a:t>
            </a:r>
            <a:r>
              <a:rPr lang="cs-CZ" altLang="cs-CZ" dirty="0" err="1"/>
              <a:t>sigmoideum</a:t>
            </a:r>
            <a:r>
              <a:rPr lang="cs-CZ" altLang="cs-CZ" dirty="0"/>
              <a:t> a rekta </a:t>
            </a:r>
            <a:r>
              <a:rPr lang="cs-CZ" altLang="cs-CZ" dirty="0">
                <a:cs typeface="Times New Roman" panose="02020603050405020304" pitchFamily="18" charset="0"/>
              </a:rPr>
              <a:t>→  p</a:t>
            </a:r>
            <a:r>
              <a:rPr lang="cs-CZ" altLang="cs-CZ" dirty="0"/>
              <a:t>odráždění senzorických nervových vláken</a:t>
            </a:r>
            <a:endParaRPr lang="cs-CZ" altLang="cs-CZ" u="sng" dirty="0"/>
          </a:p>
          <a:p>
            <a:pPr>
              <a:lnSpc>
                <a:spcPct val="100000"/>
              </a:lnSpc>
            </a:pPr>
            <a:r>
              <a:rPr lang="cs-CZ" altLang="cs-CZ" dirty="0">
                <a:solidFill>
                  <a:schemeClr val="accent1"/>
                </a:solidFill>
              </a:rPr>
              <a:t>vnitřní defekační reflex </a:t>
            </a:r>
            <a:r>
              <a:rPr lang="cs-CZ" altLang="cs-CZ" dirty="0"/>
              <a:t>– rozšířený konečník vysílá signál přes </a:t>
            </a:r>
            <a:r>
              <a:rPr lang="cs-CZ" altLang="cs-CZ" dirty="0" err="1"/>
              <a:t>mezenterický</a:t>
            </a:r>
            <a:r>
              <a:rPr lang="cs-CZ" altLang="cs-CZ" dirty="0"/>
              <a:t> plexus </a:t>
            </a:r>
            <a:r>
              <a:rPr lang="cs-CZ" altLang="cs-CZ" dirty="0">
                <a:cs typeface="Times New Roman" panose="02020603050405020304" pitchFamily="18" charset="0"/>
              </a:rPr>
              <a:t>→ </a:t>
            </a:r>
            <a:r>
              <a:rPr lang="cs-CZ" altLang="cs-CZ" dirty="0"/>
              <a:t>peristaltické vlny </a:t>
            </a:r>
          </a:p>
          <a:p>
            <a:pPr>
              <a:lnSpc>
                <a:spcPct val="100000"/>
              </a:lnSpc>
            </a:pPr>
            <a:r>
              <a:rPr lang="cs-CZ" altLang="cs-CZ" dirty="0">
                <a:solidFill>
                  <a:schemeClr val="accent1"/>
                </a:solidFill>
              </a:rPr>
              <a:t>parasympatický defekační reflex </a:t>
            </a:r>
            <a:r>
              <a:rPr lang="cs-CZ" altLang="cs-CZ" dirty="0"/>
              <a:t>– stimulací nerv. vláken v rektu </a:t>
            </a:r>
            <a:r>
              <a:rPr lang="cs-CZ" altLang="cs-CZ" dirty="0">
                <a:cs typeface="Times New Roman" panose="02020603050405020304" pitchFamily="18" charset="0"/>
              </a:rPr>
              <a:t>→</a:t>
            </a:r>
            <a:r>
              <a:rPr lang="cs-CZ" altLang="cs-CZ" dirty="0"/>
              <a:t> do spinální míchy a zpět do </a:t>
            </a:r>
            <a:r>
              <a:rPr lang="cs-CZ" altLang="cs-CZ" dirty="0" err="1"/>
              <a:t>colon</a:t>
            </a:r>
            <a:r>
              <a:rPr lang="cs-CZ" altLang="cs-CZ" dirty="0"/>
              <a:t> </a:t>
            </a:r>
            <a:r>
              <a:rPr lang="cs-CZ" altLang="cs-CZ" dirty="0" err="1"/>
              <a:t>descendens</a:t>
            </a:r>
            <a:r>
              <a:rPr lang="cs-CZ" altLang="cs-CZ" dirty="0"/>
              <a:t>, </a:t>
            </a:r>
            <a:r>
              <a:rPr lang="cs-CZ" altLang="cs-CZ" dirty="0" err="1"/>
              <a:t>sigmoideum</a:t>
            </a:r>
            <a:r>
              <a:rPr lang="cs-CZ" altLang="cs-CZ" dirty="0"/>
              <a:t> a rekta </a:t>
            </a:r>
            <a:r>
              <a:rPr lang="cs-CZ" altLang="cs-CZ" dirty="0">
                <a:cs typeface="Times New Roman" panose="02020603050405020304" pitchFamily="18" charset="0"/>
              </a:rPr>
              <a:t>→ </a:t>
            </a:r>
            <a:r>
              <a:rPr lang="cs-CZ" altLang="cs-CZ" dirty="0"/>
              <a:t>zintenzivnění peristaltické vlny – zesílení vnitřního defekačního reflexu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61644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B5359CC-0349-4A5B-98A9-4BE2179765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FEA9CF7-16D1-42A8-A91F-D1F3801D57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B5FE78F-EA2C-4CFF-B476-692835813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Defekace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32196F1-0B11-47AA-ACE0-7D3DFF967D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/>
              <a:t>uvolnění vnitřního análního sfinkteru </a:t>
            </a:r>
            <a:r>
              <a:rPr lang="cs-CZ" altLang="cs-CZ" dirty="0">
                <a:cs typeface="Times New Roman" panose="02020603050405020304" pitchFamily="18" charset="0"/>
              </a:rPr>
              <a:t>→ posun </a:t>
            </a:r>
            <a:r>
              <a:rPr lang="cs-CZ" altLang="cs-CZ" dirty="0"/>
              <a:t>stolice do análního kanálu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vnější svěrač vlivem vůle ochabuje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vytlačení stolice napomáhá i kontrakce břišních svalů a bránice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zvyšuje se břišní tlak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kontrakce svalu pánevního dna (m. levator ani) protlačuje stolici přes anální kanál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2378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65DAC25-9D9E-4555-8BAD-44003052EA0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A9110E4-8FFB-42C7-A7FD-D1E2046910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D352BA8-5DA7-40A1-B6E6-24A1060AB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Fyziologie vyprazdňování moči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0768DA0-D8CD-455A-BFBE-555354B188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náplň MM v množství 150 – 300 ml</a:t>
            </a:r>
            <a:r>
              <a:rPr lang="cs-CZ" altLang="cs-CZ" dirty="0">
                <a:sym typeface="Symbol" panose="05050102010706020507" pitchFamily="18" charset="2"/>
              </a:rPr>
              <a:t></a:t>
            </a:r>
            <a:r>
              <a:rPr lang="cs-CZ" altLang="cs-CZ" dirty="0"/>
              <a:t> podráždění </a:t>
            </a:r>
            <a:r>
              <a:rPr lang="cs-CZ" altLang="cs-CZ" dirty="0" err="1"/>
              <a:t>mechanoreceptorů</a:t>
            </a:r>
            <a:r>
              <a:rPr lang="cs-CZ" altLang="cs-CZ" dirty="0"/>
              <a:t> ve svalovině stěny MM </a:t>
            </a:r>
            <a:r>
              <a:rPr lang="cs-CZ" altLang="cs-CZ" dirty="0">
                <a:cs typeface="Times New Roman" panose="02020603050405020304" pitchFamily="18" charset="0"/>
              </a:rPr>
              <a:t>→ </a:t>
            </a:r>
            <a:r>
              <a:rPr lang="cs-CZ" altLang="cs-CZ" dirty="0"/>
              <a:t>centrum močení ve spinální míše na úrovni 2.– 4. křížového obratle </a:t>
            </a:r>
            <a:r>
              <a:rPr lang="cs-CZ" altLang="cs-CZ" dirty="0">
                <a:cs typeface="Times New Roman" panose="02020603050405020304" pitchFamily="18" charset="0"/>
              </a:rPr>
              <a:t>→ </a:t>
            </a:r>
            <a:r>
              <a:rPr lang="cs-CZ" altLang="cs-CZ" dirty="0"/>
              <a:t>spinální míchou do mozkové kůry</a:t>
            </a:r>
          </a:p>
          <a:p>
            <a:r>
              <a:rPr lang="cs-CZ" altLang="cs-CZ" dirty="0"/>
              <a:t>poškození sakrálního úseku míchy </a:t>
            </a:r>
            <a:r>
              <a:rPr lang="cs-CZ" altLang="cs-CZ" dirty="0">
                <a:cs typeface="Times New Roman" panose="02020603050405020304" pitchFamily="18" charset="0"/>
              </a:rPr>
              <a:t>→ </a:t>
            </a:r>
            <a:r>
              <a:rPr lang="cs-CZ" altLang="cs-CZ" dirty="0"/>
              <a:t>porucha celého mechanismu mikce, nemožnost vyprázdnit MM/neschopnost moč udržet</a:t>
            </a:r>
          </a:p>
          <a:p>
            <a:r>
              <a:rPr lang="cs-CZ" altLang="cs-CZ" dirty="0"/>
              <a:t>při močení zapojován břišní lis a vnější svěrač – ovládány vůlí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30908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6C13898-A913-4ADC-A0A6-EA0F8E6B66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13ED41B-E8E4-46BF-B359-5E5AC44ADF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4D1A411-78A2-46F2-938E-90CB4EDAA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Faktory ovlivňující  defekaci – biologické 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D677427-4CAE-4A8C-B463-1F3297767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věk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jídlo (složení, pravidelnost…)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tekutiny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aktivita a pohyb – nízký svalový tonus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nemoc – zánětlivá, nádorová, infekční onemocnění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ztráta soběstačnosti – stud, </a:t>
            </a:r>
            <a:r>
              <a:rPr lang="cs-CZ" altLang="cs-CZ" dirty="0">
                <a:cs typeface="Times New Roman" panose="02020603050405020304" pitchFamily="18" charset="0"/>
              </a:rPr>
              <a:t>↓ </a:t>
            </a:r>
            <a:r>
              <a:rPr lang="cs-CZ" altLang="cs-CZ" dirty="0"/>
              <a:t>soukromí, nevhodná poloha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chirurgické a diagnostické výkony – anestézie, endoskopie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05790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85BF4DE-AC7D-4FCA-84EA-BC143E48E0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98730E6-C5C1-46FD-9757-0C8A00D0E1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ED0F711-805A-4F17-B64F-7F90958E3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Faktory psychologické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383006E-D1D2-459F-847B-5639072288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/>
              <a:t>životní styl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osobnostní vlastnosti – emocionálně labilní –  průjem, depresivní – zácpa 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strach, úzkost, stres – </a:t>
            </a:r>
            <a:r>
              <a:rPr lang="cs-CZ" altLang="cs-CZ" dirty="0">
                <a:cs typeface="Times New Roman" panose="02020603050405020304" pitchFamily="18" charset="0"/>
              </a:rPr>
              <a:t>↑</a:t>
            </a:r>
            <a:r>
              <a:rPr lang="cs-CZ" altLang="cs-CZ" dirty="0"/>
              <a:t> peristaltiky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17810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E401C70-BA6F-4F2D-9F99-C206B9B7B2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F8C49FB-7363-4A9D-9299-9EEF11F9D5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77C322C-C91F-459D-84FF-B77C18EEE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Sociálně – kulturní faktory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43203F0-2400-47EF-A2C7-2A30FEDAB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civilizace a společenské konvence - člověk chce být při defekaci sám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obtížné vyprazdňovat se např. na veřejných toaletách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pacienti, upoutáni na lůžko v přítomnosti ostatních pacientů…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18830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8D061D2-4B81-4F04-9F8E-106C084DCE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266FC7-E080-4DA5-A1E0-11438685DB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C3F00CE-E4E6-493B-84D7-956081FD8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Obstipace – zácpa 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FA21840-18DA-4E2B-96CA-2EF83CF6A5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obtížné vyprázdnění stolice</a:t>
            </a:r>
          </a:p>
          <a:p>
            <a:r>
              <a:rPr lang="cs-CZ" altLang="cs-CZ" dirty="0"/>
              <a:t>zastavení vylučování po určitou dobu, případně malé množství</a:t>
            </a:r>
          </a:p>
          <a:p>
            <a:r>
              <a:rPr lang="cs-CZ" altLang="cs-CZ" dirty="0"/>
              <a:t>frekvence individuální</a:t>
            </a:r>
          </a:p>
          <a:p>
            <a:r>
              <a:rPr lang="cs-CZ" altLang="cs-CZ" dirty="0"/>
              <a:t>pocit tlaku v konečníku</a:t>
            </a:r>
          </a:p>
          <a:p>
            <a:r>
              <a:rPr lang="cs-CZ" altLang="cs-CZ" dirty="0"/>
              <a:t>hmatatelná stolice při vyš. per </a:t>
            </a:r>
            <a:r>
              <a:rPr lang="cs-CZ" altLang="cs-CZ" dirty="0" err="1"/>
              <a:t>rectum</a:t>
            </a:r>
            <a:r>
              <a:rPr lang="cs-CZ" altLang="cs-CZ" dirty="0"/>
              <a:t>, pocit plnosti</a:t>
            </a:r>
          </a:p>
          <a:p>
            <a:r>
              <a:rPr lang="cs-CZ" altLang="cs-CZ" u="sng" dirty="0">
                <a:solidFill>
                  <a:schemeClr val="tx2"/>
                </a:solidFill>
              </a:rPr>
              <a:t>symptomatická</a:t>
            </a:r>
            <a:r>
              <a:rPr lang="cs-CZ" altLang="cs-CZ" dirty="0"/>
              <a:t> – příznak patologického stavu</a:t>
            </a:r>
          </a:p>
          <a:p>
            <a:r>
              <a:rPr lang="cs-CZ" altLang="cs-CZ" u="sng" dirty="0">
                <a:solidFill>
                  <a:schemeClr val="tx2"/>
                </a:solidFill>
              </a:rPr>
              <a:t>zácpa jako nemoc </a:t>
            </a:r>
            <a:r>
              <a:rPr lang="cs-CZ" altLang="cs-CZ" dirty="0"/>
              <a:t>– změna prostředí, imobilizace</a:t>
            </a:r>
          </a:p>
          <a:p>
            <a:r>
              <a:rPr lang="cs-CZ" altLang="cs-CZ" u="sng" dirty="0">
                <a:solidFill>
                  <a:schemeClr val="tx2"/>
                </a:solidFill>
              </a:rPr>
              <a:t>habituální</a:t>
            </a:r>
            <a:r>
              <a:rPr lang="cs-CZ" altLang="cs-CZ" dirty="0">
                <a:solidFill>
                  <a:schemeClr val="tx2"/>
                </a:solidFill>
              </a:rPr>
              <a:t> </a:t>
            </a:r>
            <a:r>
              <a:rPr lang="cs-CZ" altLang="cs-CZ" dirty="0"/>
              <a:t>– důsledek potlačování defekačního reflexu, návyk na projímadla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49885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D7E3CB6-73C5-40F0-AB8F-48AD6923E6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FFE8281-F53E-4967-A300-F2A35A7FF3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30F9FF1-CF6C-4515-9FE9-C711F96F4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Příznaky obstipace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56EF049-F46D-4EB7-AB28-1723C242E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>
                <a:cs typeface="Times New Roman" panose="02020603050405020304" pitchFamily="18" charset="0"/>
              </a:rPr>
              <a:t>↓ </a:t>
            </a:r>
            <a:r>
              <a:rPr lang="cs-CZ" altLang="cs-CZ" dirty="0"/>
              <a:t>frekvence defekace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tvrdá, tuhá stolice, tlak v rektu a pocit plnosti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námaha při stolici, rozšíření svalů břicha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bolestivá defekace, bolest v břiše při defekaci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bolest hlavy, narušená chuť k jídlu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každodenní očekávání pravidelné defekace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nadměrné používaní podpůrných prostředků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687D5CB-0983-469C-AF96-76AA40193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000" y="1450523"/>
            <a:ext cx="2195093" cy="327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284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DEA0E6C-9358-4E9A-948E-53D59F662F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0B0C816-50A3-4B12-B6F9-13E62FC096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918DE09-2141-4028-A8BD-83BD8FD1C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Faktory podílející se na vzniku obstipace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6205CA4-96C6-4FDD-9FD2-79268C63C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629789"/>
            <a:ext cx="10753200" cy="4139998"/>
          </a:xfrm>
        </p:spPr>
        <p:txBody>
          <a:bodyPr/>
          <a:lstStyle/>
          <a:p>
            <a:r>
              <a:rPr lang="cs-CZ" altLang="cs-CZ" dirty="0"/>
              <a:t>nepravidelné stravovací návyky</a:t>
            </a:r>
          </a:p>
          <a:p>
            <a:r>
              <a:rPr lang="cs-CZ" altLang="cs-CZ" dirty="0"/>
              <a:t>nevhodná dieta</a:t>
            </a:r>
          </a:p>
          <a:p>
            <a:r>
              <a:rPr lang="cs-CZ" altLang="cs-CZ" dirty="0">
                <a:cs typeface="Times New Roman" panose="02020603050405020304" pitchFamily="18" charset="0"/>
              </a:rPr>
              <a:t>↑</a:t>
            </a:r>
            <a:r>
              <a:rPr lang="cs-CZ" altLang="cs-CZ" dirty="0"/>
              <a:t> užívání laxancií – potlačení defekačního reflexu</a:t>
            </a:r>
          </a:p>
          <a:p>
            <a:r>
              <a:rPr lang="cs-CZ" altLang="cs-CZ" dirty="0">
                <a:cs typeface="Times New Roman" panose="02020603050405020304" pitchFamily="18" charset="0"/>
              </a:rPr>
              <a:t>↑ </a:t>
            </a:r>
            <a:r>
              <a:rPr lang="cs-CZ" altLang="cs-CZ" dirty="0"/>
              <a:t>psychický stres – </a:t>
            </a:r>
            <a:r>
              <a:rPr lang="cs-CZ" altLang="cs-CZ" dirty="0">
                <a:sym typeface="Symbol" panose="05050102010706020507" pitchFamily="18" charset="2"/>
              </a:rPr>
              <a:t></a:t>
            </a:r>
            <a:r>
              <a:rPr lang="cs-CZ" altLang="cs-CZ" dirty="0"/>
              <a:t> peristaltiky</a:t>
            </a:r>
          </a:p>
          <a:p>
            <a:r>
              <a:rPr lang="cs-CZ" altLang="cs-CZ" dirty="0">
                <a:sym typeface="Symbol" panose="05050102010706020507" pitchFamily="18" charset="2"/>
              </a:rPr>
              <a:t></a:t>
            </a:r>
            <a:r>
              <a:rPr lang="cs-CZ" altLang="cs-CZ" dirty="0"/>
              <a:t> příjem tekutin</a:t>
            </a:r>
          </a:p>
          <a:p>
            <a:r>
              <a:rPr lang="cs-CZ" altLang="cs-CZ" dirty="0"/>
              <a:t>léky – morfin, kodein</a:t>
            </a:r>
          </a:p>
          <a:p>
            <a:r>
              <a:rPr lang="cs-CZ" altLang="cs-CZ" dirty="0"/>
              <a:t>nedostatečná fyzická aktivita</a:t>
            </a:r>
          </a:p>
          <a:p>
            <a:r>
              <a:rPr lang="cs-CZ" altLang="cs-CZ" dirty="0"/>
              <a:t>věk – svalová slabost, </a:t>
            </a:r>
            <a:r>
              <a:rPr lang="cs-CZ" altLang="cs-CZ" dirty="0">
                <a:sym typeface="Symbol" panose="05050102010706020507" pitchFamily="18" charset="2"/>
              </a:rPr>
              <a:t></a:t>
            </a:r>
            <a:r>
              <a:rPr lang="cs-CZ" altLang="cs-CZ" dirty="0"/>
              <a:t> tonus sfinkterů, </a:t>
            </a:r>
            <a:r>
              <a:rPr lang="cs-CZ" altLang="cs-CZ" dirty="0">
                <a:sym typeface="Symbol" panose="05050102010706020507" pitchFamily="18" charset="2"/>
              </a:rPr>
              <a:t></a:t>
            </a:r>
            <a:r>
              <a:rPr lang="cs-CZ" altLang="cs-CZ" dirty="0"/>
              <a:t> sekrece hlenu</a:t>
            </a:r>
          </a:p>
          <a:p>
            <a:r>
              <a:rPr lang="cs-CZ" altLang="cs-CZ" dirty="0"/>
              <a:t>patologické procesy – obstrukce střev, zánětlivé procesy v oblasti pánve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70151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D2E8CBE-8144-4D2C-85CD-7A6CB98C06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A1BA7C0-5849-4BD8-A12B-2B4FA73BCD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AC538DF-8F56-4F44-8D3A-368996DD7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>
                <a:solidFill>
                  <a:schemeClr val="accent1"/>
                </a:solidFill>
              </a:rPr>
              <a:t>Diarhoe</a:t>
            </a:r>
            <a:r>
              <a:rPr lang="cs-CZ" altLang="cs-CZ" dirty="0">
                <a:solidFill>
                  <a:schemeClr val="accent1"/>
                </a:solidFill>
              </a:rPr>
              <a:t> – průjem 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96CBAD4-6E46-4229-8C64-8B2BEC1804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zvýšená frekvence vyprazdňování stolice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velké množství, často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řídká, neformovaná, vodnatá stolice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křeče, nucení na stolici, bolesti břicha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nestrávené zbytky, změna barvy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dlouhotrvající – únava, slabost, bolesti hlavy, hubnutí, dehydratace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důsledek zrychlené střevní peristaltiky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zkracuje se čas pro resorpci vody a elektrolytů v tlustém střevě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případně patologické příměsi – krev, hlen, hnis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67109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974D010-6C62-43E1-B943-135D818185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6F87BF6-34F1-4386-88E0-D2CEB52C4A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BB5DAAD-631A-4CAB-B40E-14BAC2884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78000"/>
            <a:ext cx="10753200" cy="451576"/>
          </a:xfrm>
        </p:spPr>
        <p:txBody>
          <a:bodyPr/>
          <a:lstStyle/>
          <a:p>
            <a:r>
              <a:rPr lang="cs-CZ" dirty="0"/>
              <a:t>Paradoxní průjem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0773E79B-484E-4789-8615-D938F7E15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171576"/>
            <a:ext cx="10753200" cy="4139998"/>
          </a:xfrm>
        </p:spPr>
        <p:txBody>
          <a:bodyPr/>
          <a:lstStyle/>
          <a:p>
            <a:r>
              <a:rPr lang="cs-CZ" altLang="cs-CZ" dirty="0"/>
              <a:t>dlouhotrvající zácpa (dlouhodobě ležící pacienti) </a:t>
            </a:r>
            <a:r>
              <a:rPr lang="cs-CZ" altLang="cs-CZ" dirty="0">
                <a:cs typeface="Times New Roman" panose="02020603050405020304" pitchFamily="18" charset="0"/>
              </a:rPr>
              <a:t>→ </a:t>
            </a:r>
            <a:r>
              <a:rPr lang="cs-CZ" altLang="cs-CZ" dirty="0"/>
              <a:t>zahuštěná, spečená stolice (</a:t>
            </a:r>
            <a:r>
              <a:rPr lang="cs-CZ" altLang="cs-CZ" dirty="0" err="1"/>
              <a:t>skybala</a:t>
            </a:r>
            <a:r>
              <a:rPr lang="cs-CZ" altLang="cs-CZ" dirty="0"/>
              <a:t>) nemůže projít řitním otvorem</a:t>
            </a:r>
          </a:p>
          <a:p>
            <a:r>
              <a:rPr lang="cs-CZ" altLang="cs-CZ" dirty="0"/>
              <a:t>silně dráždí sliznici k vyšší sekreci hlenu</a:t>
            </a:r>
          </a:p>
          <a:p>
            <a:r>
              <a:rPr lang="cs-CZ" altLang="cs-CZ" dirty="0"/>
              <a:t>hlen odchází s trochou stolice = falešný průjem</a:t>
            </a:r>
          </a:p>
          <a:p>
            <a:r>
              <a:rPr lang="cs-CZ" altLang="cs-CZ" dirty="0"/>
              <a:t>konečník přeplněn tuhou stolicí, vzniká mylný dojem průjmu a inkontinence</a:t>
            </a:r>
          </a:p>
          <a:p>
            <a:r>
              <a:rPr lang="cs-CZ" altLang="cs-CZ" dirty="0"/>
              <a:t>POZOR – nenasazovat </a:t>
            </a:r>
            <a:r>
              <a:rPr lang="cs-CZ" altLang="cs-CZ" dirty="0" err="1"/>
              <a:t>antidiarhoika</a:t>
            </a:r>
            <a:endParaRPr lang="cs-CZ" altLang="cs-CZ" dirty="0"/>
          </a:p>
          <a:p>
            <a:r>
              <a:rPr lang="cs-CZ" altLang="cs-CZ" dirty="0"/>
              <a:t>opak. bolestivé nucení na stolici, slabost, malátnost, nechutenství, nafouklé břicho, nauzea, popř. zvracení</a:t>
            </a:r>
          </a:p>
          <a:p>
            <a:pPr marL="91440" indent="-91440" fontAlgn="auto">
              <a:lnSpc>
                <a:spcPct val="100000"/>
              </a:lnSpc>
              <a:buNone/>
              <a:defRPr/>
            </a:pPr>
            <a:r>
              <a:rPr lang="cs-CZ" altLang="cs-CZ" u="sng" dirty="0">
                <a:solidFill>
                  <a:schemeClr val="tx2"/>
                </a:solidFill>
              </a:rPr>
              <a:t>Digitální vybavení stolice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</a:t>
            </a:r>
            <a:r>
              <a:rPr lang="cs-CZ" altLang="cs-CZ" dirty="0" err="1"/>
              <a:t>skybala</a:t>
            </a:r>
            <a:r>
              <a:rPr lang="cs-CZ" altLang="cs-CZ" dirty="0"/>
              <a:t> vybavena z konečníku manuálně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46813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8AFA8F8-67F6-4C3B-BCD5-BEE572A4FF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2F74424-1B2D-491D-8EF8-7B709C1741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A30D8CB-3021-4C94-9BF1-37E6DFD8E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Příčiny průjmů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057E5092-26FF-4180-8988-B2FD4DD1D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psychický stres, úzkost, strach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léky (ATB, </a:t>
            </a:r>
            <a:r>
              <a:rPr lang="cs-CZ" altLang="cs-CZ" dirty="0" err="1"/>
              <a:t>laxantia</a:t>
            </a:r>
            <a:r>
              <a:rPr lang="cs-CZ" altLang="cs-CZ" dirty="0"/>
              <a:t>)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infekce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alergie na potravu, tekutiny nebo léky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onemocnění tlustého střeva</a:t>
            </a:r>
          </a:p>
          <a:p>
            <a:pPr marL="91440" indent="-91440" fontAlgn="auto">
              <a:lnSpc>
                <a:spcPct val="100000"/>
              </a:lnSpc>
              <a:defRPr/>
            </a:pPr>
            <a:endParaRPr lang="cs-CZ" altLang="cs-CZ" dirty="0"/>
          </a:p>
          <a:p>
            <a:pPr marL="91440" indent="-91440" fontAlgn="auto">
              <a:lnSpc>
                <a:spcPct val="100000"/>
              </a:lnSpc>
              <a:buNone/>
              <a:defRPr/>
            </a:pPr>
            <a:r>
              <a:rPr lang="cs-CZ" altLang="cs-CZ" u="sng" dirty="0">
                <a:solidFill>
                  <a:schemeClr val="tx2"/>
                </a:solidFill>
              </a:rPr>
              <a:t>Důsledky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ztráty tekutin a elektrolytů v krátkém časovém období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starší lidé, děti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3597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0C44F54-F99B-40FF-8679-692D6EE57E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7F89B81-D494-4A40-8B15-384D1BA1D4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9EAB56D-0C02-49D0-8338-45D66C8D7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pojmy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8679EAF-BC80-4417-B270-9C987BEDB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</a:t>
            </a:r>
            <a:r>
              <a:rPr lang="cs-CZ" altLang="cs-CZ" dirty="0">
                <a:solidFill>
                  <a:srgbClr val="0000DC"/>
                </a:solidFill>
              </a:rPr>
              <a:t>inkontinence</a:t>
            </a:r>
            <a:r>
              <a:rPr lang="cs-CZ" altLang="cs-CZ" dirty="0"/>
              <a:t> – celková, částečná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</a:t>
            </a:r>
            <a:r>
              <a:rPr lang="cs-CZ" altLang="cs-CZ" dirty="0" err="1">
                <a:solidFill>
                  <a:srgbClr val="0000DC"/>
                </a:solidFill>
              </a:rPr>
              <a:t>meléna</a:t>
            </a:r>
            <a:r>
              <a:rPr lang="cs-CZ" altLang="cs-CZ" dirty="0"/>
              <a:t> – natrávená krev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>
                <a:solidFill>
                  <a:srgbClr val="0000DC"/>
                </a:solidFill>
              </a:rPr>
              <a:t> enteroragie </a:t>
            </a:r>
            <a:r>
              <a:rPr lang="cs-CZ" altLang="cs-CZ" dirty="0"/>
              <a:t>– čerstvá krev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>
                <a:solidFill>
                  <a:srgbClr val="0000DC"/>
                </a:solidFill>
              </a:rPr>
              <a:t> meteorismus </a:t>
            </a:r>
            <a:r>
              <a:rPr lang="cs-CZ" altLang="cs-CZ" dirty="0"/>
              <a:t>– plynatost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</a:t>
            </a:r>
            <a:r>
              <a:rPr lang="cs-CZ" altLang="cs-CZ" dirty="0">
                <a:solidFill>
                  <a:srgbClr val="0000DC"/>
                </a:solidFill>
              </a:rPr>
              <a:t>flatulence</a:t>
            </a:r>
            <a:r>
              <a:rPr lang="cs-CZ" altLang="cs-CZ" dirty="0"/>
              <a:t> – odchod plynů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</a:t>
            </a:r>
            <a:r>
              <a:rPr lang="cs-CZ" altLang="cs-CZ" dirty="0">
                <a:solidFill>
                  <a:srgbClr val="0000DC"/>
                </a:solidFill>
              </a:rPr>
              <a:t>hemeroidy</a:t>
            </a:r>
            <a:r>
              <a:rPr lang="cs-CZ" altLang="cs-CZ" dirty="0"/>
              <a:t> – rozšířené  cévy v okolí rekta (vnitřní, vnější)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</a:t>
            </a:r>
            <a:r>
              <a:rPr lang="cs-CZ" altLang="cs-CZ" dirty="0" err="1">
                <a:solidFill>
                  <a:srgbClr val="0000DC"/>
                </a:solidFill>
              </a:rPr>
              <a:t>fissura</a:t>
            </a:r>
            <a:r>
              <a:rPr lang="cs-CZ" altLang="cs-CZ" dirty="0">
                <a:solidFill>
                  <a:srgbClr val="0000DC"/>
                </a:solidFill>
              </a:rPr>
              <a:t> ani </a:t>
            </a:r>
            <a:r>
              <a:rPr lang="cs-CZ" altLang="cs-CZ" dirty="0"/>
              <a:t>– trhlina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</a:t>
            </a:r>
            <a:r>
              <a:rPr lang="cs-CZ" altLang="cs-CZ" dirty="0">
                <a:solidFill>
                  <a:srgbClr val="0000DC"/>
                </a:solidFill>
              </a:rPr>
              <a:t>prolaps ani </a:t>
            </a:r>
            <a:r>
              <a:rPr lang="cs-CZ" altLang="cs-CZ" dirty="0"/>
              <a:t>– výhřez </a:t>
            </a:r>
            <a:r>
              <a:rPr lang="cs-CZ" altLang="cs-CZ" dirty="0" err="1"/>
              <a:t>anu</a:t>
            </a:r>
            <a:endParaRPr lang="cs-CZ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6585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0A2AB26-4A91-4726-B92D-D2EFFAED2A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138000"/>
            <a:ext cx="7920000" cy="252000"/>
          </a:xfrm>
        </p:spPr>
        <p:txBody>
          <a:bodyPr/>
          <a:lstStyle/>
          <a:p>
            <a:r>
              <a:rPr lang="cs-CZ" alt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A53963B-4A8A-444E-9F25-B172B1B81A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69E9164-D13D-41FE-854C-83268DDA4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Fyziologicko</a:t>
            </a:r>
            <a:r>
              <a:rPr lang="cs-CZ" altLang="cs-CZ" dirty="0"/>
              <a:t> – biologické faktory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F2513DB9-3F7C-47BE-8D87-FB92AF2A6A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věk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strava (s </a:t>
            </a:r>
            <a:r>
              <a:rPr lang="cs-CZ" altLang="cs-CZ" dirty="0">
                <a:cs typeface="Times New Roman" panose="02020603050405020304" pitchFamily="18" charset="0"/>
              </a:rPr>
              <a:t>↑</a:t>
            </a:r>
            <a:r>
              <a:rPr lang="cs-CZ" altLang="cs-CZ" dirty="0"/>
              <a:t> obsahem vody, Na, vliv na barvu…)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nápoje – káva, alkohol, černý čaj – inhibice ADH – </a:t>
            </a:r>
            <a:r>
              <a:rPr lang="cs-CZ" altLang="cs-CZ" dirty="0">
                <a:cs typeface="Times New Roman" panose="02020603050405020304" pitchFamily="18" charset="0"/>
              </a:rPr>
              <a:t>↑</a:t>
            </a:r>
            <a:r>
              <a:rPr lang="cs-CZ" altLang="cs-CZ" dirty="0"/>
              <a:t> tvorba moči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pohyb, imobilita – </a:t>
            </a:r>
            <a:r>
              <a:rPr lang="cs-CZ" altLang="cs-CZ" dirty="0">
                <a:cs typeface="Times New Roman" panose="02020603050405020304" pitchFamily="18" charset="0"/>
              </a:rPr>
              <a:t>↓ </a:t>
            </a:r>
            <a:r>
              <a:rPr lang="cs-CZ" altLang="cs-CZ" dirty="0"/>
              <a:t>sval. tonus </a:t>
            </a:r>
            <a:r>
              <a:rPr lang="cs-CZ" altLang="cs-CZ" dirty="0">
                <a:cs typeface="Times New Roman" panose="02020603050405020304" pitchFamily="18" charset="0"/>
              </a:rPr>
              <a:t>→</a:t>
            </a:r>
            <a:r>
              <a:rPr lang="cs-CZ" altLang="cs-CZ" dirty="0"/>
              <a:t> kontrakce svalstva MM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nemoc – diabetes </a:t>
            </a:r>
            <a:r>
              <a:rPr lang="cs-CZ" altLang="cs-CZ" dirty="0" err="1"/>
              <a:t>insipidus</a:t>
            </a:r>
            <a:r>
              <a:rPr lang="cs-CZ" altLang="cs-CZ" dirty="0"/>
              <a:t>, nemoci ledvin a močových cest, hypertrofie prostaty…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imobilizační syndrom – neschopnost pohybu s psychickými zábranami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medikamenty, terapeutické a dg výkony – zavedení PMK, cystoskopie, 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44623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FFDC690-88AD-4170-9F50-91D4AD7DDA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4C1A50F-8C37-4147-AACD-D021C2668F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A6DDF55-011A-4553-9DA0-1D51802F5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Odběr anamnézy – stolice  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F60893C9-B360-4531-A250-6F0D09618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103" y="1629789"/>
            <a:ext cx="10753200" cy="4139998"/>
          </a:xfrm>
        </p:spPr>
        <p:txBody>
          <a:bodyPr/>
          <a:lstStyle/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 Máte pravidelnou stolici?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 Kolik tekutin?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 Popište vzhled exkrementů.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 Máte potíže při vyprazdňování stolice?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 Užíváte projímadla?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 Inkontinence?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 Skladba stravy?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 Pohyb? Stres?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41732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4A73112-1F48-471D-9372-DF844442F2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66000" y="6228000"/>
            <a:ext cx="7920000" cy="252000"/>
          </a:xfrm>
        </p:spPr>
        <p:txBody>
          <a:bodyPr/>
          <a:lstStyle/>
          <a:p>
            <a:r>
              <a:rPr lang="cs-CZ" alt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E67D211-37E5-4DC4-A9D1-6C3E510169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63A0BA7-3259-44A8-AB87-7B9BB322A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Ošetřovatelské intervence – stolice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F1226D8-0773-4E5F-98F4-0F040BB9FA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podporuj pravidelnou defekaci pac. (zajisti soukromí, vhodnou výživu, dostatek tekutin, pohybovou aktivitu)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zajisti obvyklý způsob vyprazdňování stolice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zhodnoť současný způsob defekace a všechny vlivy, které na ni působí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vhodně </a:t>
            </a:r>
            <a:r>
              <a:rPr lang="cs-CZ" altLang="cs-CZ" dirty="0" err="1"/>
              <a:t>edukuj</a:t>
            </a:r>
            <a:r>
              <a:rPr lang="cs-CZ" altLang="cs-CZ" dirty="0"/>
              <a:t> pacienta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vytvoř spolu s pac. program pro obnovu pravidelné defekace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sleduj barvu, zápach, konzistenci, množství, častost vyprazdňování stolice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35861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21F010B-66DF-4062-8783-F9DF8DC6A5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7ED6141-14D6-44DE-A00E-7854211223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C00A896-5723-447E-B724-A6922D659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Ošetřovatelské intervence – stolice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20CF623-2F04-4781-B976-99AFB3480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728132"/>
            <a:ext cx="10807200" cy="4103868"/>
          </a:xfrm>
        </p:spPr>
        <p:txBody>
          <a:bodyPr/>
          <a:lstStyle/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zjisti dobu trvání obtíží i stupeň jejich závažnosti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zkontroluj léky, které nemocný užívá, s ohledem na jejich vedlejší účinky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u pacienta s inkontinencí stolice zjisti přítomné patofyziologické faktory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zaznamenávej přesně údaje o vyprazdňování stolice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63892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E45DF5F-28AE-4F96-BDC5-435F6CF950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C26A63C-E168-4813-93F1-824C1F9D0F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161555C-96C7-4ED0-93CB-D092BAC15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Klyzma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B07FEF2-C53C-4783-8E78-EB93AF188C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projímavé – vyprázdnění</a:t>
            </a:r>
          </a:p>
          <a:p>
            <a:r>
              <a:rPr lang="cs-CZ" altLang="cs-CZ" dirty="0" err="1"/>
              <a:t>mikroklyzma</a:t>
            </a:r>
            <a:endParaRPr lang="cs-CZ" altLang="cs-CZ" dirty="0"/>
          </a:p>
          <a:p>
            <a:r>
              <a:rPr lang="cs-CZ" altLang="cs-CZ" dirty="0"/>
              <a:t>kapénkové klyzma</a:t>
            </a:r>
          </a:p>
          <a:p>
            <a:r>
              <a:rPr lang="cs-CZ" altLang="cs-CZ" dirty="0"/>
              <a:t>léčebné, diagnostické</a:t>
            </a:r>
            <a:endParaRPr lang="cs-CZ" altLang="cs-CZ" u="sng" dirty="0"/>
          </a:p>
          <a:p>
            <a:pPr marL="91440" indent="-91440" fontAlgn="auto">
              <a:lnSpc>
                <a:spcPct val="100000"/>
              </a:lnSpc>
              <a:buNone/>
              <a:defRPr/>
            </a:pPr>
            <a:r>
              <a:rPr lang="cs-CZ" altLang="cs-CZ" u="sng" dirty="0">
                <a:solidFill>
                  <a:schemeClr val="tx2"/>
                </a:solidFill>
              </a:rPr>
              <a:t>Pomůcky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rektální rourka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irigátor, infuzní stojan, peán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lubrikant – vazelína, </a:t>
            </a:r>
            <a:r>
              <a:rPr lang="cs-CZ" altLang="cs-CZ" dirty="0" err="1"/>
              <a:t>Mesocain</a:t>
            </a:r>
            <a:r>
              <a:rPr lang="cs-CZ" altLang="cs-CZ" dirty="0"/>
              <a:t> gel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emitní miska, podložní mísa, buničitá vata, toaletní papír, gumové rukavice, 1 000 ml vody (u dětí FR)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724967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ED075A3-369B-4F39-9A49-2005828785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3152" y="6352426"/>
            <a:ext cx="7920000" cy="252000"/>
          </a:xfrm>
        </p:spPr>
        <p:txBody>
          <a:bodyPr/>
          <a:lstStyle/>
          <a:p>
            <a:r>
              <a:rPr lang="cs-CZ" alt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172C4B9-AE11-4684-9B61-5D5FC301B0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01FDDA2-8D04-4228-B5AE-42DDCEB4A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Provedení klyzmatu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CC0C646-7E5E-41B4-90E9-4565B76AA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152" y="1359001"/>
            <a:ext cx="10753200" cy="4139998"/>
          </a:xfrm>
        </p:spPr>
        <p:txBody>
          <a:bodyPr/>
          <a:lstStyle/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edukace klienta (udržet alespoň 10 – 20 min)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poloha na levém boku s pokrčenou PDK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z irigátoru odpustit vzduch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rektální rourku s lubrikantem zavést do hloubky 6 – 8 cm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rektální rourku spojíme s irigátorem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pomocí peánu pouštíme pomalu tekutinu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úklid pomůcek, záznam do dokumentace (efekt)</a:t>
            </a:r>
          </a:p>
          <a:p>
            <a:pPr marL="91440" indent="-91440" fontAlgn="auto">
              <a:lnSpc>
                <a:spcPct val="100000"/>
              </a:lnSpc>
              <a:defRPr/>
            </a:pPr>
            <a:endParaRPr lang="cs-CZ" altLang="cs-CZ" dirty="0"/>
          </a:p>
          <a:p>
            <a:pPr marL="91440" indent="-91440" fontAlgn="auto">
              <a:lnSpc>
                <a:spcPct val="100000"/>
              </a:lnSpc>
              <a:buNone/>
              <a:defRPr/>
            </a:pPr>
            <a:r>
              <a:rPr lang="cs-CZ" altLang="cs-CZ" u="sng" dirty="0">
                <a:solidFill>
                  <a:schemeClr val="tx2"/>
                </a:solidFill>
              </a:rPr>
              <a:t>Kapénkové klyzma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pomocí </a:t>
            </a:r>
            <a:r>
              <a:rPr lang="cs-CZ" altLang="cs-CZ" dirty="0" err="1"/>
              <a:t>infúzního</a:t>
            </a:r>
            <a:r>
              <a:rPr lang="cs-CZ" altLang="cs-CZ" dirty="0"/>
              <a:t> setu, vpravuje se FR (cca 60 min)</a:t>
            </a:r>
          </a:p>
          <a:p>
            <a:pPr marL="91440" indent="-91440" fontAlgn="auto">
              <a:lnSpc>
                <a:spcPct val="100000"/>
              </a:lnSpc>
              <a:defRPr/>
            </a:pPr>
            <a:r>
              <a:rPr lang="cs-CZ" altLang="cs-CZ" dirty="0"/>
              <a:t> místo rektální rourky se používá </a:t>
            </a:r>
            <a:r>
              <a:rPr lang="cs-CZ" altLang="cs-CZ" dirty="0" err="1"/>
              <a:t>Nelatonův</a:t>
            </a:r>
            <a:r>
              <a:rPr lang="cs-CZ" altLang="cs-CZ" dirty="0"/>
              <a:t> katétr </a:t>
            </a:r>
          </a:p>
          <a:p>
            <a:pPr marL="91440" indent="-91440" fontAlgn="auto">
              <a:lnSpc>
                <a:spcPct val="100000"/>
              </a:lnSpc>
              <a:defRPr/>
            </a:pPr>
            <a:endParaRPr lang="cs-CZ" alt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02258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47D10D3-AA1E-4307-88B8-B2BC377E66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E7697A9-39D1-4E1C-9D63-B2115A674C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118CFB9-951A-4B26-81F0-C05DC1CA4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>
                <a:solidFill>
                  <a:schemeClr val="accent1"/>
                </a:solidFill>
              </a:rPr>
              <a:t>Mikroklyzma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9A63796-DAB1-4163-8537-59272EBE8D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/>
              <a:t>vpravení 100 – 200 ml roztoku </a:t>
            </a:r>
            <a:r>
              <a:rPr lang="cs-CZ" altLang="cs-CZ" dirty="0" err="1"/>
              <a:t>Janetovou</a:t>
            </a:r>
            <a:r>
              <a:rPr lang="cs-CZ" altLang="cs-CZ" dirty="0"/>
              <a:t> stříkačkou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na jedno použití – např. YAL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12297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50050D2-E80C-4A2D-A27B-63A1B10B0B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5FF2BB3-B4A8-419E-B966-407F013F75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053E6A3-37C9-44A7-8EE4-A390E8360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Hygienické vyprazdňování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C75EB8D-8BB9-40F0-9A38-8AA03F031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" indent="-91440" fontAlgn="auto">
              <a:defRPr/>
            </a:pPr>
            <a:r>
              <a:rPr lang="cs-CZ" altLang="cs-CZ" dirty="0"/>
              <a:t> pokud je to jen trochu možné, snažíme se využít toaletu</a:t>
            </a:r>
          </a:p>
          <a:p>
            <a:pPr marL="91440" indent="-91440" fontAlgn="auto">
              <a:defRPr/>
            </a:pPr>
            <a:r>
              <a:rPr lang="cs-CZ" altLang="cs-CZ" dirty="0"/>
              <a:t> pro lepší dosed pac. </a:t>
            </a:r>
            <a:r>
              <a:rPr lang="cs-CZ" altLang="cs-CZ" dirty="0" err="1"/>
              <a:t>nádstavce</a:t>
            </a:r>
            <a:r>
              <a:rPr lang="cs-CZ" altLang="cs-CZ" dirty="0"/>
              <a:t> 10 – 15 cm</a:t>
            </a:r>
          </a:p>
          <a:p>
            <a:pPr marL="91440" indent="-91440" fontAlgn="auto">
              <a:defRPr/>
            </a:pPr>
            <a:r>
              <a:rPr lang="cs-CZ" altLang="cs-CZ" dirty="0"/>
              <a:t> pac. neschopní transportu na toaletu – pokojový  klozet</a:t>
            </a:r>
          </a:p>
          <a:p>
            <a:pPr marL="91440" indent="-91440" fontAlgn="auto">
              <a:defRPr/>
            </a:pPr>
            <a:r>
              <a:rPr lang="cs-CZ" altLang="cs-CZ" dirty="0"/>
              <a:t> ležící nemocní – podložní mísa</a:t>
            </a:r>
          </a:p>
          <a:p>
            <a:pPr marL="91440" indent="-91440" fontAlgn="auto">
              <a:defRPr/>
            </a:pPr>
            <a:r>
              <a:rPr lang="cs-CZ" altLang="cs-CZ" dirty="0"/>
              <a:t> ženy močí i </a:t>
            </a:r>
            <a:r>
              <a:rPr lang="cs-CZ" altLang="cs-CZ" dirty="0" err="1"/>
              <a:t>defekují</a:t>
            </a:r>
            <a:r>
              <a:rPr lang="cs-CZ" altLang="cs-CZ" dirty="0"/>
              <a:t> do podložní mísy</a:t>
            </a:r>
          </a:p>
          <a:p>
            <a:pPr marL="91440" indent="-91440" fontAlgn="auto">
              <a:defRPr/>
            </a:pPr>
            <a:r>
              <a:rPr lang="cs-CZ" altLang="cs-CZ" dirty="0"/>
              <a:t> muži močí do močové lahve a </a:t>
            </a:r>
            <a:r>
              <a:rPr lang="cs-CZ" altLang="cs-CZ" dirty="0" err="1"/>
              <a:t>defekují</a:t>
            </a:r>
            <a:r>
              <a:rPr lang="cs-CZ" altLang="cs-CZ" dirty="0"/>
              <a:t> do podložní mísy</a:t>
            </a:r>
          </a:p>
          <a:p>
            <a:pPr marL="91440" indent="-91440" fontAlgn="auto">
              <a:defRPr/>
            </a:pPr>
            <a:r>
              <a:rPr lang="cs-CZ" altLang="cs-CZ" dirty="0"/>
              <a:t> při inkontinenci využíváme jednorázové pleny, vložky, savé podložky do lůžka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39854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DE9D8E4-5352-4B3E-B9D8-4530A90FA8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65B180F-26BA-41C0-9CE8-A3420C9ECC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4F61101-58D4-4C50-B37E-8E775790F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Hygienické vyprazdňování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DFBC1A1-D106-49FF-A64A-1047E8C4C7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" indent="-91440" fontAlgn="auto">
              <a:lnSpc>
                <a:spcPct val="85000"/>
              </a:lnSpc>
              <a:buNone/>
              <a:defRPr/>
            </a:pPr>
            <a:r>
              <a:rPr lang="cs-CZ" altLang="cs-CZ" u="sng" dirty="0">
                <a:solidFill>
                  <a:schemeClr val="tx2"/>
                </a:solidFill>
              </a:rPr>
              <a:t>Močová láhev </a:t>
            </a:r>
          </a:p>
          <a:p>
            <a:pPr marL="91440" indent="-91440" fontAlgn="auto">
              <a:lnSpc>
                <a:spcPct val="85000"/>
              </a:lnSpc>
              <a:defRPr/>
            </a:pPr>
            <a:r>
              <a:rPr lang="cs-CZ" altLang="cs-CZ" dirty="0"/>
              <a:t> obvykle upevněna na boku lůžka, opatřena krytem, graduována</a:t>
            </a:r>
          </a:p>
          <a:p>
            <a:pPr marL="91440" indent="-91440" fontAlgn="auto">
              <a:lnSpc>
                <a:spcPct val="85000"/>
              </a:lnSpc>
              <a:buNone/>
              <a:defRPr/>
            </a:pPr>
            <a:r>
              <a:rPr lang="cs-CZ" altLang="cs-CZ" dirty="0"/>
              <a:t> podložní mísa</a:t>
            </a:r>
          </a:p>
          <a:p>
            <a:pPr marL="91440" indent="-91440" fontAlgn="auto">
              <a:lnSpc>
                <a:spcPct val="85000"/>
              </a:lnSpc>
              <a:defRPr/>
            </a:pPr>
            <a:r>
              <a:rPr lang="cs-CZ" altLang="cs-CZ" dirty="0"/>
              <a:t> ne na zemi, opatřena krytem</a:t>
            </a:r>
          </a:p>
          <a:p>
            <a:pPr marL="91440" indent="-91440" fontAlgn="auto">
              <a:lnSpc>
                <a:spcPct val="85000"/>
              </a:lnSpc>
              <a:buNone/>
              <a:defRPr/>
            </a:pPr>
            <a:endParaRPr lang="cs-CZ" altLang="cs-CZ" dirty="0"/>
          </a:p>
          <a:p>
            <a:pPr marL="91440" indent="-91440" fontAlgn="auto">
              <a:lnSpc>
                <a:spcPct val="85000"/>
              </a:lnSpc>
              <a:buNone/>
              <a:defRPr/>
            </a:pPr>
            <a:r>
              <a:rPr lang="cs-CZ" altLang="cs-CZ" u="sng" dirty="0">
                <a:solidFill>
                  <a:schemeClr val="tx2"/>
                </a:solidFill>
              </a:rPr>
              <a:t>Důležité!!!</a:t>
            </a:r>
          </a:p>
          <a:p>
            <a:pPr marL="91440" indent="-91440" fontAlgn="auto">
              <a:lnSpc>
                <a:spcPct val="85000"/>
              </a:lnSpc>
              <a:defRPr/>
            </a:pPr>
            <a:r>
              <a:rPr lang="cs-CZ" altLang="cs-CZ" dirty="0"/>
              <a:t> poloha nemocného v lůžku</a:t>
            </a:r>
          </a:p>
          <a:p>
            <a:pPr marL="91440" indent="-91440" fontAlgn="auto">
              <a:lnSpc>
                <a:spcPct val="85000"/>
              </a:lnSpc>
              <a:defRPr/>
            </a:pPr>
            <a:r>
              <a:rPr lang="cs-CZ" altLang="cs-CZ" dirty="0"/>
              <a:t> po vyprázdnění očistit genitál</a:t>
            </a:r>
          </a:p>
          <a:p>
            <a:pPr marL="91440" indent="-91440" fontAlgn="auto">
              <a:lnSpc>
                <a:spcPct val="85000"/>
              </a:lnSpc>
              <a:defRPr/>
            </a:pPr>
            <a:r>
              <a:rPr lang="cs-CZ" altLang="cs-CZ" dirty="0"/>
              <a:t> umožníme ruce umýt i pacientovi</a:t>
            </a:r>
          </a:p>
          <a:p>
            <a:pPr marL="91440" indent="-91440" fontAlgn="auto">
              <a:lnSpc>
                <a:spcPct val="85000"/>
              </a:lnSpc>
              <a:defRPr/>
            </a:pPr>
            <a:r>
              <a:rPr lang="cs-CZ" altLang="cs-CZ" dirty="0"/>
              <a:t> podložní mísu, láhev, opláchneme a dezinfikujeme</a:t>
            </a:r>
          </a:p>
          <a:p>
            <a:pPr marL="91440" indent="-91440" fontAlgn="auto">
              <a:lnSpc>
                <a:spcPct val="85000"/>
              </a:lnSpc>
              <a:defRPr/>
            </a:pPr>
            <a:r>
              <a:rPr lang="cs-CZ" altLang="cs-CZ" dirty="0"/>
              <a:t> vždy bariérový přístup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11340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D202CBC-2FFF-4087-9E32-B8DBFE2821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2D6B81C-2865-4997-9752-8BFFBCE016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A779B58-7E14-4BE3-A5B2-2C8B32339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 a zdroje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208F0A7-1EDC-4A50-964B-C8C6488BC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Pokorná, A., Komínková, A.,</a:t>
            </a:r>
            <a:r>
              <a:rPr lang="cs-CZ" dirty="0"/>
              <a:t> Menšíková, A., </a:t>
            </a:r>
            <a:r>
              <a:rPr lang="cs-CZ" dirty="0" err="1"/>
              <a:t>Šenkyříková</a:t>
            </a:r>
            <a:r>
              <a:rPr lang="cs-CZ" dirty="0"/>
              <a:t>, M.</a:t>
            </a:r>
            <a:r>
              <a:rPr lang="cs-CZ" altLang="cs-CZ" dirty="0"/>
              <a:t> : Ošetřovatelské postupy založené na důkazech. Brno, Masarykova univerzita 2019.</a:t>
            </a:r>
          </a:p>
          <a:p>
            <a:r>
              <a:rPr lang="cs-CZ" altLang="cs-CZ" dirty="0" err="1"/>
              <a:t>Beharková</a:t>
            </a:r>
            <a:r>
              <a:rPr lang="cs-CZ" altLang="cs-CZ" dirty="0"/>
              <a:t>, N., Soldánová, D. : Základy ošetřovatelských postupů a intervencí. </a:t>
            </a:r>
            <a:r>
              <a:rPr lang="cs-CZ" altLang="cs-CZ" dirty="0" err="1"/>
              <a:t>Elportál</a:t>
            </a:r>
            <a:r>
              <a:rPr lang="cs-CZ" altLang="cs-CZ" dirty="0"/>
              <a:t> Brno, Masarykova univerzita 2019. </a:t>
            </a:r>
            <a:r>
              <a:rPr lang="cs-CZ" dirty="0">
                <a:hlinkClick r:id="rId2"/>
              </a:rPr>
              <a:t>Základy ošetřovatelských postupů a intervencí | Lékařská fakulta Masarykovy univerzity (muni.cz)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71292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ADA9006-3AB5-437E-AFE7-7D9AAA3D2E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34E2C1D-89CE-429B-B741-E30352C7EA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69</a:t>
            </a:fld>
            <a:endParaRPr lang="cs-CZ" alt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53FEA2B5-71F4-4423-8F3A-E98B682D6F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725" y="2144335"/>
            <a:ext cx="10752138" cy="323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163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51E15DD-F104-4476-BABA-AB645F3963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4BB4808-ABF3-4881-ADF2-5742574C5D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C3BE162-880C-4058-8D30-BDAC45CC2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Faktory sociálně – kulturní 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BD9480D-8056-42C0-B018-2E0398CC4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soukromí</a:t>
            </a:r>
          </a:p>
          <a:p>
            <a:r>
              <a:rPr lang="cs-CZ" altLang="cs-CZ" dirty="0"/>
              <a:t>zvyklosti</a:t>
            </a:r>
          </a:p>
          <a:p>
            <a:r>
              <a:rPr lang="cs-CZ" altLang="cs-CZ" dirty="0"/>
              <a:t>národnost</a:t>
            </a:r>
          </a:p>
          <a:p>
            <a:r>
              <a:rPr lang="cs-CZ" altLang="cs-CZ" dirty="0"/>
              <a:t>hygienické návyky</a:t>
            </a:r>
          </a:p>
          <a:p>
            <a:r>
              <a:rPr lang="cs-CZ" altLang="cs-CZ" dirty="0"/>
              <a:t>materiální zajištění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E8F6EEB-4A3D-4C6F-838E-13836A38D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494" y="1567576"/>
            <a:ext cx="2627604" cy="108518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03CB244-C5D6-4DCD-A0DD-FF06FDC93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9964" y="1593002"/>
            <a:ext cx="2304488" cy="171922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E956655-7010-4354-8D1E-181C16357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494" y="3122717"/>
            <a:ext cx="2066723" cy="280440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FAAF343-E099-4EF6-BF00-7E0C14E4CD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2157" y="4129838"/>
            <a:ext cx="2292295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964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677108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097BF91-E1DA-4929-8BC6-5EE5BE3CA4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8D1C756-BB1B-4020-A30B-C9D1ED4088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B48B2B8-9A9B-47F8-96CF-9814A6DD5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latin typeface="Times New Roman" panose="02020603050405020304" pitchFamily="18" charset="0"/>
              </a:rPr>
              <a:t>Faktory </a:t>
            </a:r>
            <a:r>
              <a:rPr lang="cs-CZ" altLang="cs-CZ" dirty="0" err="1">
                <a:latin typeface="Times New Roman" panose="02020603050405020304" pitchFamily="18" charset="0"/>
              </a:rPr>
              <a:t>psychologicko</a:t>
            </a:r>
            <a:r>
              <a:rPr lang="cs-CZ" altLang="cs-CZ" dirty="0">
                <a:latin typeface="Times New Roman" panose="02020603050405020304" pitchFamily="18" charset="0"/>
              </a:rPr>
              <a:t> – duchovní 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52ED0BF-FEE6-4841-A8E5-B82A6DBF5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altLang="cs-CZ" dirty="0"/>
              <a:t>temperament</a:t>
            </a:r>
          </a:p>
          <a:p>
            <a:pPr lvl="0"/>
            <a:r>
              <a:rPr lang="cs-CZ" altLang="cs-CZ" dirty="0"/>
              <a:t>psychický stav – strach, stres, úzkost</a:t>
            </a:r>
          </a:p>
          <a:p>
            <a:pPr lvl="0"/>
            <a:r>
              <a:rPr lang="cs-CZ" altLang="cs-CZ" dirty="0"/>
              <a:t>životní styl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9662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69DF45D-0816-4559-9461-D52D2FEAC3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v péči o vyprazdňování nemocného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A7B4CFB-DEBE-41AD-818C-6130A9A53B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2D43C91-AEE8-4B5B-872E-4D9148BE7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latin typeface="Times New Roman" panose="02020603050405020304" pitchFamily="18" charset="0"/>
              </a:rPr>
              <a:t>Faktory životního prostředí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25E9F4E-2ABA-4773-AA6D-4B25863D0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altLang="cs-CZ" dirty="0"/>
              <a:t>teplo, chlad</a:t>
            </a:r>
          </a:p>
          <a:p>
            <a:pPr lvl="0"/>
            <a:r>
              <a:rPr lang="cs-CZ" altLang="cs-CZ" dirty="0"/>
              <a:t>momentální situace</a:t>
            </a:r>
          </a:p>
          <a:p>
            <a:pPr lvl="0"/>
            <a:r>
              <a:rPr lang="cs-CZ" altLang="cs-CZ" dirty="0"/>
              <a:t>dostupnost stravy, tekutin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2299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3. přednáška Soběstačnost, sebepéče[20210909101042703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muni-med-prezentace-16-9-cz-v11 (1)</Template>
  <TotalTime>802</TotalTime>
  <Words>3214</Words>
  <Application>Microsoft Office PowerPoint</Application>
  <PresentationFormat>Širokoúhlá obrazovka</PresentationFormat>
  <Paragraphs>608</Paragraphs>
  <Slides>70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70</vt:i4>
      </vt:variant>
    </vt:vector>
  </HeadingPairs>
  <TitlesOfParts>
    <vt:vector size="76" baseType="lpstr">
      <vt:lpstr>Arial</vt:lpstr>
      <vt:lpstr>Symbol</vt:lpstr>
      <vt:lpstr>Tahoma</vt:lpstr>
      <vt:lpstr>Times New Roman</vt:lpstr>
      <vt:lpstr>Wingdings</vt:lpstr>
      <vt:lpstr>Prezentace_MU_CZ</vt:lpstr>
      <vt:lpstr>Ošetřovatelský proces v péči  o vyprazdňování nemocného</vt:lpstr>
      <vt:lpstr>Anatomie</vt:lpstr>
      <vt:lpstr>Vyprazdňování</vt:lpstr>
      <vt:lpstr>Moč</vt:lpstr>
      <vt:lpstr>Fyziologie vyprazdňování moči</vt:lpstr>
      <vt:lpstr>Fyziologicko – biologické faktory</vt:lpstr>
      <vt:lpstr>Faktory sociálně – kulturní </vt:lpstr>
      <vt:lpstr>Faktory psychologicko – duchovní </vt:lpstr>
      <vt:lpstr>Faktory životního prostředí</vt:lpstr>
      <vt:lpstr>Patologické názvosloví</vt:lpstr>
      <vt:lpstr>Patologické příměsi</vt:lpstr>
      <vt:lpstr>Barva moči</vt:lpstr>
      <vt:lpstr>Zápach moče</vt:lpstr>
      <vt:lpstr>Hustota moči</vt:lpstr>
      <vt:lpstr>Sběr moči</vt:lpstr>
      <vt:lpstr>Obecné zásady sběru moči </vt:lpstr>
      <vt:lpstr>Incontinentio urinae</vt:lpstr>
      <vt:lpstr>Diagnostika inkontinence moči </vt:lpstr>
      <vt:lpstr>Diagnostika inkontinence moči </vt:lpstr>
      <vt:lpstr>Inkontinence moči – celková </vt:lpstr>
      <vt:lpstr>Inkontinence moči – stresová (tlaková)</vt:lpstr>
      <vt:lpstr>Inkontinence moči – urgentní </vt:lpstr>
      <vt:lpstr>Inkontinence moči – funkční </vt:lpstr>
      <vt:lpstr>Inkontinence moči - reflexní</vt:lpstr>
      <vt:lpstr>Retence moče v MM</vt:lpstr>
      <vt:lpstr>Vyprazdňování moči – odběr  anamnézy </vt:lpstr>
      <vt:lpstr>Řešení močové inkontinence</vt:lpstr>
      <vt:lpstr>Pomůcky pro inkontinentní</vt:lpstr>
      <vt:lpstr>Vyprazdňování moči – intervence </vt:lpstr>
      <vt:lpstr>Vyprazdňování moči – intervence </vt:lpstr>
      <vt:lpstr>Katetrizace močového měchýře</vt:lpstr>
      <vt:lpstr>Druhy katetrů</vt:lpstr>
      <vt:lpstr>Katetrizace močového měchýře </vt:lpstr>
      <vt:lpstr>Cévkování ženy</vt:lpstr>
      <vt:lpstr>Jednorázové cévkování ženy</vt:lpstr>
      <vt:lpstr>Jednorázové cévkování ženy – postup </vt:lpstr>
      <vt:lpstr>Jednorázové cévkování ženy – postup  </vt:lpstr>
      <vt:lpstr>Jednorázové cévkování muže</vt:lpstr>
      <vt:lpstr>Permanentní močová katetrizace</vt:lpstr>
      <vt:lpstr>Permanentní močová katetrizace – pomůcky </vt:lpstr>
      <vt:lpstr>Uložení PMK</vt:lpstr>
      <vt:lpstr>Péče o pacienta s PMK</vt:lpstr>
      <vt:lpstr>Odstranění PMK</vt:lpstr>
      <vt:lpstr>Indikace katetrizace</vt:lpstr>
      <vt:lpstr>Epicystostomie</vt:lpstr>
      <vt:lpstr>Ošetřovatelský proces při zajištění vyprazdňování stolice</vt:lpstr>
      <vt:lpstr>Vyprazdňování stolice</vt:lpstr>
      <vt:lpstr>Vyprazdňování stolice = defekace</vt:lpstr>
      <vt:lpstr>Defekace</vt:lpstr>
      <vt:lpstr>Faktory ovlivňující  defekaci – biologické </vt:lpstr>
      <vt:lpstr>Faktory psychologické</vt:lpstr>
      <vt:lpstr>Sociálně – kulturní faktory</vt:lpstr>
      <vt:lpstr>Obstipace – zácpa  </vt:lpstr>
      <vt:lpstr>Příznaky obstipace</vt:lpstr>
      <vt:lpstr>Faktory podílející se na vzniku obstipace</vt:lpstr>
      <vt:lpstr>Diarhoe – průjem </vt:lpstr>
      <vt:lpstr>Paradoxní průjem</vt:lpstr>
      <vt:lpstr>Příčiny průjmů</vt:lpstr>
      <vt:lpstr>Základní pojmy</vt:lpstr>
      <vt:lpstr>Odběr anamnézy – stolice  </vt:lpstr>
      <vt:lpstr>Ošetřovatelské intervence – stolice </vt:lpstr>
      <vt:lpstr>Ošetřovatelské intervence – stolice </vt:lpstr>
      <vt:lpstr>Klyzma</vt:lpstr>
      <vt:lpstr>Provedení klyzmatu</vt:lpstr>
      <vt:lpstr>Mikroklyzma</vt:lpstr>
      <vt:lpstr>Hygienické vyprazdňování</vt:lpstr>
      <vt:lpstr>Hygienické vyprazdňování</vt:lpstr>
      <vt:lpstr>Literatura a zdroje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Andrea Menšíková</dc:creator>
  <cp:lastModifiedBy>Andrea Menšíková</cp:lastModifiedBy>
  <cp:revision>208</cp:revision>
  <cp:lastPrinted>2021-09-09T08:11:12Z</cp:lastPrinted>
  <dcterms:created xsi:type="dcterms:W3CDTF">2021-02-15T10:37:16Z</dcterms:created>
  <dcterms:modified xsi:type="dcterms:W3CDTF">2021-11-07T19:21:59Z</dcterms:modified>
</cp:coreProperties>
</file>