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83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30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2706B-7DAC-4155-8254-5BCEAB5BDF13}" type="slidenum">
              <a:rPr lang="sk-SK" altLang="cs-CZ"/>
              <a:pPr/>
              <a:t>14</a:t>
            </a:fld>
            <a:endParaRPr lang="sk-SK" altLang="cs-CZ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24535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2179E-F228-4978-ACA2-794E8EF09616}" type="slidenum">
              <a:rPr lang="sk-SK" altLang="cs-CZ"/>
              <a:pPr/>
              <a:t>17</a:t>
            </a:fld>
            <a:endParaRPr lang="sk-SK" altLang="cs-CZ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6859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B93E2-8B10-49B2-9573-076AC9A279CE}" type="slidenum">
              <a:rPr lang="sk-SK" altLang="cs-CZ"/>
              <a:pPr/>
              <a:t>18</a:t>
            </a:fld>
            <a:endParaRPr lang="sk-SK" altLang="cs-CZ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4174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A54B2-0858-45DE-8492-B42E148BC713}" type="slidenum">
              <a:rPr lang="sk-SK" altLang="cs-CZ"/>
              <a:pPr/>
              <a:t>19</a:t>
            </a:fld>
            <a:endParaRPr lang="sk-SK" alt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9964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52B9D-2A55-4FFF-B74D-13814FA6523A}" type="slidenum">
              <a:rPr lang="sk-SK" altLang="cs-CZ"/>
              <a:pPr/>
              <a:t>20</a:t>
            </a:fld>
            <a:endParaRPr lang="sk-SK" alt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1018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0E629-7ACE-4C82-8E14-9C3A6B1CF918}" type="slidenum">
              <a:rPr lang="sk-SK" altLang="cs-CZ"/>
              <a:pPr/>
              <a:t>21</a:t>
            </a:fld>
            <a:endParaRPr lang="sk-SK" alt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53481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06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048FFC-4F97-4BC0-B72F-7075ED77FC62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D409B03-6EE0-46C0-AD84-E163442EE7A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68206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7924800" y="1981200"/>
            <a:ext cx="396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7924800" y="4114800"/>
            <a:ext cx="396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06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8E49CE-49DB-48C7-9701-B18AB09117DB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7647048-404B-44FB-AC66-A329A15565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914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exilskupina.info/index.php?co=souhrnpp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5MC5o8Gx-c&amp;t=720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z/imgres?imgurl=http://www.designcentrum.cz/soubory/600050/p0312570.jpg&amp;imgrefurl=http://www.designcentrum.cz/vismo/galerie3.asp?u%3D600050%26id_org%3D600050%26id_galerie%3D12220%26id_fotopary%3D87020&amp;h=382&amp;w=510&amp;sz=100&amp;hl=cs&amp;start=1&amp;tbnid=xIeD5x5bnFzEZM:&amp;tbnh=98&amp;tbnw=131&amp;prev=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aturace (nasycení) krve kyslíkem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p</a:t>
            </a:r>
            <a:r>
              <a:rPr lang="cs-CZ" u="sng" dirty="0" smtClean="0"/>
              <a:t>rincip:</a:t>
            </a:r>
            <a:r>
              <a:rPr lang="cs-CZ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00" dirty="0"/>
              <a:t>rozdílná absorpce červeného (resp. infračerveného) záření hemoglobinem a oxyhemoglobinem při průchodu záření tkání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00" dirty="0"/>
              <a:t>čidlo na akrálních částech „prosvítí“ tkáň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00" dirty="0" err="1"/>
              <a:t>oxygenovaný</a:t>
            </a:r>
            <a:r>
              <a:rPr lang="cs-CZ" sz="1900" dirty="0"/>
              <a:t> hemoglobin pohlcuje méně světla v červené oblasti než redukovaný hemoglobin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00" dirty="0"/>
              <a:t>z rozdílu absorpce pulzující a nepulzující složky je vypočítán koeficient a tomu je přiřazena hodnota SpO2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n</a:t>
            </a:r>
            <a:r>
              <a:rPr lang="cs-CZ" dirty="0" smtClean="0"/>
              <a:t>orma 95 – 99%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n</a:t>
            </a:r>
            <a:r>
              <a:rPr lang="cs-CZ" dirty="0" smtClean="0"/>
              <a:t>evypovídá nic o hypoxii (</a:t>
            </a:r>
            <a:r>
              <a:rPr lang="cs-CZ" dirty="0" err="1" smtClean="0"/>
              <a:t>cave</a:t>
            </a:r>
            <a:r>
              <a:rPr lang="cs-CZ" dirty="0" smtClean="0"/>
              <a:t> otravy CO, umělé nehty)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2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n</a:t>
            </a:r>
            <a:r>
              <a:rPr lang="cs-CZ" dirty="0" smtClean="0"/>
              <a:t>ízká amplituda pulzací (šokový stav s centralizací oběhu, hypotenze, hypotermie,…)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ohybové artefakty (třesavka)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err="1"/>
              <a:t>k</a:t>
            </a:r>
            <a:r>
              <a:rPr lang="cs-CZ" dirty="0" err="1" smtClean="0"/>
              <a:t>arboxyhemoglobin</a:t>
            </a:r>
            <a:r>
              <a:rPr lang="cs-CZ" dirty="0" smtClean="0"/>
              <a:t> (přítomnost </a:t>
            </a:r>
            <a:r>
              <a:rPr lang="cs-CZ" dirty="0" err="1" smtClean="0"/>
              <a:t>karboxyhemoglobinu</a:t>
            </a:r>
            <a:r>
              <a:rPr lang="cs-CZ" dirty="0" smtClean="0"/>
              <a:t> v krvi = falešně vysoké hodnoty SpO2)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err="1"/>
              <a:t>m</a:t>
            </a:r>
            <a:r>
              <a:rPr lang="cs-CZ" dirty="0" err="1" smtClean="0"/>
              <a:t>ethemoglobin</a:t>
            </a:r>
            <a:r>
              <a:rPr lang="cs-CZ" dirty="0" smtClean="0"/>
              <a:t> (volný kyslík – plazma)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00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 při problémech s D (astma)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2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0D1F-811A-45CC-9DD7-A3A11C70D283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FB59B25-257D-4931-9A77-43005970C333}" type="slidenum">
              <a:rPr lang="en-US" altLang="cs-CZ"/>
              <a:pPr/>
              <a:t>13</a:t>
            </a:fld>
            <a:endParaRPr lang="en-US" alt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0" y="476250"/>
            <a:ext cx="6096000" cy="1276350"/>
          </a:xfrm>
        </p:spPr>
        <p:txBody>
          <a:bodyPr/>
          <a:lstStyle/>
          <a:p>
            <a:r>
              <a:rPr lang="sk-SK" altLang="cs-CZ"/>
              <a:t>NÁHLÁ DUŠNOST</a:t>
            </a:r>
            <a:endParaRPr lang="en-US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43247"/>
            <a:ext cx="6096000" cy="4543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DEFINICE:</a:t>
            </a:r>
          </a:p>
          <a:p>
            <a:r>
              <a:rPr lang="sk-SK" altLang="cs-CZ" sz="2400" dirty="0"/>
              <a:t>Pocit nedostatku vzduchu</a:t>
            </a:r>
          </a:p>
          <a:p>
            <a:pPr>
              <a:buFont typeface="Wingdings" panose="05000000000000000000" pitchFamily="2" charset="2"/>
              <a:buNone/>
            </a:pPr>
            <a:endParaRPr lang="sk-SK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PŘÍČINY:</a:t>
            </a:r>
          </a:p>
          <a:p>
            <a:r>
              <a:rPr lang="sk-SK" altLang="cs-CZ" sz="2400" dirty="0"/>
              <a:t>Úrazy hrudníku</a:t>
            </a:r>
          </a:p>
          <a:p>
            <a:r>
              <a:rPr lang="sk-SK" altLang="cs-CZ" sz="2400" dirty="0" err="1"/>
              <a:t>Aspirace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alergen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>
                <a:cs typeface="Arial" panose="020B0604020202020204" pitchFamily="34" charset="0"/>
              </a:rPr>
              <a:t>, prachu, pylu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>
                <a:cs typeface="Arial" panose="020B0604020202020204" pitchFamily="34" charset="0"/>
              </a:rPr>
              <a:t>Šok</a:t>
            </a:r>
          </a:p>
          <a:p>
            <a:r>
              <a:rPr lang="sk-SK" altLang="cs-CZ" sz="2400" dirty="0" err="1">
                <a:cs typeface="Arial" panose="020B0604020202020204" pitchFamily="34" charset="0"/>
              </a:rPr>
              <a:t>Velké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krevní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ztráty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>
                <a:cs typeface="Arial" panose="020B0604020202020204" pitchFamily="34" charset="0"/>
              </a:rPr>
              <a:t>Fyzická námaha</a:t>
            </a:r>
          </a:p>
          <a:p>
            <a:r>
              <a:rPr lang="sk-SK" altLang="cs-CZ" sz="2400" dirty="0" err="1">
                <a:cs typeface="Arial" panose="020B0604020202020204" pitchFamily="34" charset="0"/>
              </a:rPr>
              <a:t>Nesprávné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dávkování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lék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>
                <a:cs typeface="Arial" panose="020B0604020202020204" pitchFamily="34" charset="0"/>
              </a:rPr>
              <a:t>...</a:t>
            </a:r>
            <a:endParaRPr lang="en-US" altLang="cs-CZ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446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0DD6-5357-4258-A459-63D7971E311C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4AB09-7951-48FA-BB47-559FA3D628C2}" type="slidenum">
              <a:rPr lang="en-US" altLang="cs-CZ"/>
              <a:pPr/>
              <a:t>14</a:t>
            </a:fld>
            <a:endParaRPr lang="en-US" altLang="cs-CZ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1539876" y="334566"/>
            <a:ext cx="6635750" cy="1143000"/>
          </a:xfrm>
        </p:spPr>
        <p:txBody>
          <a:bodyPr/>
          <a:lstStyle/>
          <a:p>
            <a:r>
              <a:rPr lang="sk-SK" altLang="cs-CZ" dirty="0"/>
              <a:t>ASTMA BRONCHIALE (AB)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696244"/>
            <a:ext cx="600075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DEFINICE:</a:t>
            </a:r>
          </a:p>
          <a:p>
            <a:r>
              <a:rPr lang="sk-SK" altLang="cs-CZ" sz="2400" dirty="0"/>
              <a:t>chronické </a:t>
            </a:r>
            <a:r>
              <a:rPr lang="sk-SK" altLang="cs-CZ" sz="2400" dirty="0" err="1"/>
              <a:t>zánětlivé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onemocnění</a:t>
            </a:r>
            <a:r>
              <a:rPr lang="sk-SK" altLang="cs-CZ" sz="2400" dirty="0"/>
              <a:t> DC</a:t>
            </a:r>
          </a:p>
          <a:p>
            <a:pPr>
              <a:buFont typeface="Wingdings" panose="05000000000000000000" pitchFamily="2" charset="2"/>
              <a:buNone/>
            </a:pPr>
            <a:endParaRPr lang="sk-SK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PŘÍČINY:</a:t>
            </a:r>
          </a:p>
          <a:p>
            <a:r>
              <a:rPr lang="sk-SK" altLang="cs-CZ" sz="2400" dirty="0"/>
              <a:t>Zúžení </a:t>
            </a:r>
            <a:r>
              <a:rPr lang="sk-SK" altLang="cs-CZ" sz="2400" dirty="0" err="1"/>
              <a:t>pr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>
                <a:cs typeface="Arial" panose="020B0604020202020204" pitchFamily="34" charset="0"/>
              </a:rPr>
              <a:t>svitu </a:t>
            </a:r>
            <a:r>
              <a:rPr lang="sk-SK" altLang="cs-CZ" sz="2400" dirty="0" err="1">
                <a:cs typeface="Arial" panose="020B0604020202020204" pitchFamily="34" charset="0"/>
              </a:rPr>
              <a:t>pr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 err="1">
                <a:cs typeface="Arial" panose="020B0604020202020204" pitchFamily="34" charset="0"/>
              </a:rPr>
              <a:t>dušek</a:t>
            </a:r>
            <a:r>
              <a:rPr lang="sk-SK" altLang="cs-CZ" sz="2400" dirty="0">
                <a:cs typeface="Arial" panose="020B0604020202020204" pitchFamily="34" charset="0"/>
              </a:rPr>
              <a:t>, </a:t>
            </a:r>
            <a:r>
              <a:rPr lang="sk-SK" altLang="cs-CZ" sz="2400" dirty="0" err="1">
                <a:cs typeface="Arial" panose="020B0604020202020204" pitchFamily="34" charset="0"/>
              </a:rPr>
              <a:t>většinou</a:t>
            </a:r>
            <a:r>
              <a:rPr lang="sk-SK" altLang="cs-CZ" sz="2400" dirty="0">
                <a:cs typeface="Arial" panose="020B0604020202020204" pitchFamily="34" charset="0"/>
              </a:rPr>
              <a:t>               na </a:t>
            </a:r>
            <a:r>
              <a:rPr lang="sk-SK" altLang="cs-CZ" sz="2400" dirty="0" err="1">
                <a:cs typeface="Arial" panose="020B0604020202020204" pitchFamily="34" charset="0"/>
              </a:rPr>
              <a:t>alergickém</a:t>
            </a:r>
            <a:r>
              <a:rPr lang="sk-SK" altLang="cs-CZ" sz="2400" dirty="0">
                <a:cs typeface="Arial" panose="020B0604020202020204" pitchFamily="34" charset="0"/>
              </a:rPr>
              <a:t> podkladu</a:t>
            </a:r>
            <a:endParaRPr lang="en-US" altLang="cs-CZ" sz="2400" dirty="0">
              <a:cs typeface="Arial" panose="020B0604020202020204" pitchFamily="34" charset="0"/>
            </a:endParaRPr>
          </a:p>
        </p:txBody>
      </p:sp>
      <p:pic>
        <p:nvPicPr>
          <p:cNvPr id="6153" name="Picture 9" descr="14_astma_bronchiale.jpg, &#10;7 k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75626" y="836614"/>
            <a:ext cx="2492375" cy="2117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364413" y="6443813"/>
            <a:ext cx="39757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US" altLang="cs-CZ" sz="1200" b="1">
                <a:hlinkClick r:id="rId4"/>
              </a:rPr>
              <a:t>www.exilskupina.info/index.php?co=souhrnpp</a:t>
            </a:r>
            <a:r>
              <a:rPr kumimoji="1" lang="en-US" altLang="cs-CZ" sz="1200"/>
              <a:t>.</a:t>
            </a:r>
            <a:r>
              <a:rPr kumimoji="1" lang="en-US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7441688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60F6-E8E1-4065-A495-A68B570B3894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3517ACE-3D77-4652-9D3D-09ECEAFB4CE3}" type="slidenum">
              <a:rPr lang="en-US" altLang="cs-CZ"/>
              <a:pPr/>
              <a:t>15</a:t>
            </a:fld>
            <a:endParaRPr lang="en-US" altLang="cs-CZ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0" y="476250"/>
            <a:ext cx="6096000" cy="1276350"/>
          </a:xfrm>
        </p:spPr>
        <p:txBody>
          <a:bodyPr/>
          <a:lstStyle/>
          <a:p>
            <a:r>
              <a:rPr lang="sk-SK" altLang="cs-CZ"/>
              <a:t>AB - PŘÍZNAKY</a:t>
            </a:r>
            <a:endParaRPr lang="en-US" alt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2246" y="1226290"/>
            <a:ext cx="7480005" cy="4543425"/>
          </a:xfrm>
        </p:spPr>
        <p:txBody>
          <a:bodyPr/>
          <a:lstStyle/>
          <a:p>
            <a:r>
              <a:rPr lang="sk-SK" altLang="cs-CZ" sz="2400" dirty="0" err="1"/>
              <a:t>Rychle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nar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 err="1">
                <a:cs typeface="Arial" panose="020B0604020202020204" pitchFamily="34" charset="0"/>
              </a:rPr>
              <a:t>stající</a:t>
            </a:r>
            <a:r>
              <a:rPr lang="sk-SK" altLang="cs-CZ" sz="2400" dirty="0">
                <a:cs typeface="Arial" panose="020B0604020202020204" pitchFamily="34" charset="0"/>
              </a:rPr>
              <a:t>, </a:t>
            </a:r>
            <a:r>
              <a:rPr lang="sk-SK" altLang="cs-CZ" sz="2400" dirty="0" err="1">
                <a:cs typeface="Arial" panose="020B0604020202020204" pitchFamily="34" charset="0"/>
              </a:rPr>
              <a:t>záchvatovitá</a:t>
            </a:r>
            <a:r>
              <a:rPr lang="sk-SK" altLang="cs-CZ" sz="2400" dirty="0">
                <a:cs typeface="Arial" panose="020B0604020202020204" pitchFamily="34" charset="0"/>
              </a:rPr>
              <a:t>, expirační </a:t>
            </a:r>
            <a:r>
              <a:rPr lang="sk-SK" altLang="cs-CZ" sz="2400" dirty="0" err="1">
                <a:cs typeface="Arial" panose="020B0604020202020204" pitchFamily="34" charset="0"/>
              </a:rPr>
              <a:t>dušnost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 err="1">
                <a:cs typeface="Arial" panose="020B0604020202020204" pitchFamily="34" charset="0"/>
              </a:rPr>
              <a:t>Stridor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>
                <a:cs typeface="Arial" panose="020B0604020202020204" pitchFamily="34" charset="0"/>
              </a:rPr>
              <a:t>Pocit </a:t>
            </a:r>
            <a:r>
              <a:rPr lang="sk-SK" altLang="cs-CZ" sz="2400" dirty="0" err="1">
                <a:cs typeface="Arial" panose="020B0604020202020204" pitchFamily="34" charset="0"/>
              </a:rPr>
              <a:t>tísně</a:t>
            </a:r>
            <a:r>
              <a:rPr lang="sk-SK" altLang="cs-CZ" sz="2400" dirty="0">
                <a:cs typeface="Arial" panose="020B0604020202020204" pitchFamily="34" charset="0"/>
              </a:rPr>
              <a:t> a </a:t>
            </a:r>
            <a:r>
              <a:rPr lang="sk-SK" altLang="cs-CZ" sz="2400" dirty="0" err="1">
                <a:cs typeface="Arial" panose="020B0604020202020204" pitchFamily="34" charset="0"/>
              </a:rPr>
              <a:t>sevření</a:t>
            </a:r>
            <a:r>
              <a:rPr lang="sk-SK" altLang="cs-CZ" sz="2400" dirty="0">
                <a:cs typeface="Arial" panose="020B0604020202020204" pitchFamily="34" charset="0"/>
              </a:rPr>
              <a:t> na hrudníku</a:t>
            </a:r>
          </a:p>
          <a:p>
            <a:r>
              <a:rPr lang="sk-SK" altLang="cs-CZ" sz="2400" dirty="0">
                <a:cs typeface="Arial" panose="020B0604020202020204" pitchFamily="34" charset="0"/>
              </a:rPr>
              <a:t>Strach</a:t>
            </a:r>
          </a:p>
          <a:p>
            <a:r>
              <a:rPr lang="sk-SK" altLang="cs-CZ" sz="2400" dirty="0" err="1">
                <a:cs typeface="Arial" panose="020B0604020202020204" pitchFamily="34" charset="0"/>
              </a:rPr>
              <a:t>Neklid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 err="1">
                <a:cs typeface="Arial" panose="020B0604020202020204" pitchFamily="34" charset="0"/>
              </a:rPr>
              <a:t>Pocení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 err="1">
                <a:cs typeface="Arial" panose="020B0604020202020204" pitchFamily="34" charset="0"/>
              </a:rPr>
              <a:t>Slabost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 err="1">
                <a:cs typeface="Arial" panose="020B0604020202020204" pitchFamily="34" charset="0"/>
              </a:rPr>
              <a:t>Hypoxie</a:t>
            </a:r>
            <a:r>
              <a:rPr lang="sk-SK" altLang="cs-CZ" sz="2400" dirty="0">
                <a:cs typeface="Arial" panose="020B0604020202020204" pitchFamily="34" charset="0"/>
              </a:rPr>
              <a:t> (</a:t>
            </a:r>
            <a:r>
              <a:rPr lang="sk-SK" altLang="cs-CZ" sz="2400" dirty="0">
                <a:latin typeface="Times New Roman" panose="02020603050405020304" pitchFamily="18" charset="0"/>
                <a:cs typeface="Arial" panose="020B0604020202020204" pitchFamily="34" charset="0"/>
              </a:rPr>
              <a:t>↓</a:t>
            </a:r>
            <a:r>
              <a:rPr lang="sk-SK" altLang="cs-CZ" sz="2400" dirty="0" err="1">
                <a:latin typeface="Times New Roman" panose="02020603050405020304" pitchFamily="18" charset="0"/>
                <a:cs typeface="Arial" panose="020B0604020202020204" pitchFamily="34" charset="0"/>
              </a:rPr>
              <a:t>Sat</a:t>
            </a:r>
            <a:r>
              <a:rPr lang="sk-SK" altLang="cs-CZ" sz="2400" dirty="0">
                <a:latin typeface="Times New Roman" panose="02020603050405020304" pitchFamily="18" charset="0"/>
                <a:cs typeface="Arial" panose="020B0604020202020204" pitchFamily="34" charset="0"/>
              </a:rPr>
              <a:t> O</a:t>
            </a:r>
            <a:r>
              <a:rPr lang="sk-SK" altLang="cs-CZ" sz="2400" baseline="-25000" dirty="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sk-SK" altLang="cs-CZ" sz="2400" dirty="0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r>
              <a:rPr lang="sk-SK" altLang="cs-CZ" sz="2400" dirty="0">
                <a:cs typeface="Arial" panose="020B0604020202020204" pitchFamily="34" charset="0"/>
              </a:rPr>
              <a:t>Suchý, dráždivý a </a:t>
            </a:r>
            <a:r>
              <a:rPr lang="sk-SK" altLang="cs-CZ" sz="2400" dirty="0" err="1">
                <a:cs typeface="Arial" panose="020B0604020202020204" pitchFamily="34" charset="0"/>
              </a:rPr>
              <a:t>neproduktivní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kašel</a:t>
            </a:r>
            <a:endParaRPr lang="sk-SK" altLang="cs-CZ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65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FFEA-8A6D-4A6F-9E93-DCD8A616BC3A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D1B9-6EDF-429A-87F3-7950B6407371}" type="slidenum">
              <a:rPr lang="en-US" altLang="cs-CZ"/>
              <a:pPr/>
              <a:t>16</a:t>
            </a:fld>
            <a:endParaRPr lang="en-US" altLang="cs-CZ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260350"/>
            <a:ext cx="8447087" cy="1143000"/>
          </a:xfrm>
        </p:spPr>
        <p:txBody>
          <a:bodyPr/>
          <a:lstStyle/>
          <a:p>
            <a:r>
              <a:rPr lang="sk-SK" altLang="cs-CZ"/>
              <a:t>PRVNÍ POMOC PŘI DUŠNOSTI</a:t>
            </a:r>
            <a:endParaRPr lang="en-US" alt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00601" y="1595512"/>
            <a:ext cx="6145213" cy="4114800"/>
          </a:xfrm>
        </p:spPr>
        <p:txBody>
          <a:bodyPr/>
          <a:lstStyle/>
          <a:p>
            <a:r>
              <a:rPr lang="sk-SK" altLang="cs-CZ" sz="2400" dirty="0" err="1"/>
              <a:t>Fowlerova</a:t>
            </a:r>
            <a:r>
              <a:rPr lang="sk-SK" altLang="cs-CZ" sz="2400" dirty="0"/>
              <a:t> nebo </a:t>
            </a:r>
            <a:r>
              <a:rPr lang="sk-SK" altLang="cs-CZ" sz="2400" dirty="0" err="1"/>
              <a:t>ortopnoická</a:t>
            </a:r>
            <a:r>
              <a:rPr lang="sk-SK" altLang="cs-CZ" sz="2400" dirty="0"/>
              <a:t> poloha</a:t>
            </a:r>
          </a:p>
          <a:p>
            <a:r>
              <a:rPr lang="sk-SK" altLang="cs-CZ" sz="2400" dirty="0" err="1"/>
              <a:t>Naprostý</a:t>
            </a:r>
            <a:r>
              <a:rPr lang="sk-SK" altLang="cs-CZ" sz="2400" dirty="0"/>
              <a:t> fyzický + psychický </a:t>
            </a:r>
            <a:r>
              <a:rPr lang="sk-SK" altLang="cs-CZ" sz="2400" dirty="0" err="1"/>
              <a:t>klid</a:t>
            </a:r>
            <a:endParaRPr lang="sk-SK" altLang="cs-CZ" sz="2400" dirty="0"/>
          </a:p>
          <a:p>
            <a:r>
              <a:rPr lang="sk-SK" altLang="cs-CZ" sz="2400" dirty="0"/>
              <a:t>Čerstvý vzduch</a:t>
            </a:r>
          </a:p>
          <a:p>
            <a:r>
              <a:rPr lang="sk-SK" altLang="cs-CZ" sz="2400" dirty="0" err="1"/>
              <a:t>Uvolnění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oděvu</a:t>
            </a:r>
            <a:endParaRPr lang="sk-SK" altLang="cs-CZ" sz="2400" dirty="0"/>
          </a:p>
          <a:p>
            <a:r>
              <a:rPr lang="sk-SK" altLang="cs-CZ" sz="2400" dirty="0" err="1"/>
              <a:t>Podání</a:t>
            </a:r>
            <a:r>
              <a:rPr lang="sk-SK" altLang="cs-CZ" sz="2400" dirty="0"/>
              <a:t> ordinovaných </a:t>
            </a:r>
            <a:r>
              <a:rPr lang="sk-SK" altLang="cs-CZ" sz="2400" dirty="0" err="1"/>
              <a:t>lék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>
                <a:cs typeface="Arial" panose="020B0604020202020204" pitchFamily="34" charset="0"/>
              </a:rPr>
              <a:t> (</a:t>
            </a:r>
            <a:r>
              <a:rPr lang="sk-SK" altLang="cs-CZ" sz="2400" dirty="0" err="1">
                <a:cs typeface="Arial" panose="020B0604020202020204" pitchFamily="34" charset="0"/>
              </a:rPr>
              <a:t>při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vědomí</a:t>
            </a:r>
            <a:r>
              <a:rPr lang="sk-SK" altLang="cs-CZ" sz="2400" dirty="0">
                <a:cs typeface="Arial" panose="020B0604020202020204" pitchFamily="34" charset="0"/>
              </a:rPr>
              <a:t>)</a:t>
            </a:r>
          </a:p>
          <a:p>
            <a:r>
              <a:rPr lang="sk-SK" altLang="cs-CZ" sz="2400" dirty="0">
                <a:cs typeface="Arial" panose="020B0604020202020204" pitchFamily="34" charset="0"/>
              </a:rPr>
              <a:t>Kontrola VF, </a:t>
            </a:r>
            <a:r>
              <a:rPr lang="sk-SK" altLang="cs-CZ" sz="2400" dirty="0" err="1">
                <a:cs typeface="Arial" panose="020B0604020202020204" pitchFamily="34" charset="0"/>
              </a:rPr>
              <a:t>při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selhávání</a:t>
            </a:r>
            <a:r>
              <a:rPr lang="sk-SK" altLang="cs-CZ" sz="2400" dirty="0">
                <a:cs typeface="Arial" panose="020B0604020202020204" pitchFamily="34" charset="0"/>
              </a:rPr>
              <a:t> KPR</a:t>
            </a:r>
          </a:p>
          <a:p>
            <a:r>
              <a:rPr lang="sk-SK" altLang="cs-CZ" sz="2400" dirty="0">
                <a:cs typeface="Arial" panose="020B0604020202020204" pitchFamily="34" charset="0"/>
              </a:rPr>
              <a:t>ZZS</a:t>
            </a:r>
            <a:endParaRPr lang="en-US" altLang="cs-CZ" sz="2400" dirty="0">
              <a:cs typeface="Arial" panose="020B0604020202020204" pitchFamily="34" charset="0"/>
            </a:endParaRPr>
          </a:p>
        </p:txBody>
      </p:sp>
      <p:pic>
        <p:nvPicPr>
          <p:cNvPr id="36869" name="Picture 5" descr="14_astma_inhalace.jpg, 12 kB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7966" y="2136923"/>
            <a:ext cx="2085975" cy="2028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77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281C-D7F8-4C92-95A8-13C36E71FF28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34E4-CF32-479B-A16F-5C2D86890D64}" type="slidenum">
              <a:rPr lang="en-US" altLang="cs-CZ"/>
              <a:pPr/>
              <a:t>17</a:t>
            </a:fld>
            <a:endParaRPr lang="en-US" altLang="cs-CZ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LARYNGITIDA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5375276" y="1989138"/>
            <a:ext cx="5064125" cy="44640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cs-CZ" sz="2000" dirty="0"/>
              <a:t>DEFINICE:</a:t>
            </a:r>
          </a:p>
          <a:p>
            <a:pPr>
              <a:lnSpc>
                <a:spcPct val="90000"/>
              </a:lnSpc>
            </a:pPr>
            <a:r>
              <a:rPr lang="sk-SK" altLang="cs-CZ" sz="2000" dirty="0" err="1"/>
              <a:t>Akutní</a:t>
            </a:r>
            <a:r>
              <a:rPr lang="sk-SK" altLang="cs-CZ" sz="2000" dirty="0"/>
              <a:t> </a:t>
            </a:r>
            <a:r>
              <a:rPr lang="sk-SK" altLang="cs-CZ" sz="2000" dirty="0" err="1"/>
              <a:t>zánět</a:t>
            </a:r>
            <a:r>
              <a:rPr lang="sk-SK" altLang="cs-CZ" sz="2000" dirty="0"/>
              <a:t> hrtanu </a:t>
            </a:r>
            <a:r>
              <a:rPr lang="sk-SK" altLang="cs-CZ" sz="2000" dirty="0" err="1"/>
              <a:t>vyskytující</a:t>
            </a:r>
            <a:r>
              <a:rPr lang="sk-SK" altLang="cs-CZ" sz="2000" dirty="0"/>
              <a:t> </a:t>
            </a:r>
            <a:r>
              <a:rPr lang="sk-SK" altLang="cs-CZ" sz="2000" dirty="0" err="1"/>
              <a:t>se</a:t>
            </a:r>
            <a:r>
              <a:rPr lang="sk-SK" altLang="cs-CZ" sz="2000" dirty="0"/>
              <a:t>                                    u malých </a:t>
            </a:r>
            <a:r>
              <a:rPr lang="sk-SK" altLang="cs-CZ" sz="2000" dirty="0" err="1"/>
              <a:t>dětí</a:t>
            </a:r>
            <a:r>
              <a:rPr lang="sk-SK" altLang="cs-CZ" sz="2000" dirty="0"/>
              <a:t> (1/2 – 3 roky) (v </a:t>
            </a:r>
            <a:r>
              <a:rPr lang="sk-SK" altLang="cs-CZ" sz="2000" dirty="0" err="1"/>
              <a:t>posledních</a:t>
            </a:r>
            <a:r>
              <a:rPr lang="sk-SK" altLang="cs-CZ" sz="2000" dirty="0"/>
              <a:t> </a:t>
            </a:r>
            <a:r>
              <a:rPr lang="sk-SK" altLang="cs-CZ" sz="2000" dirty="0" err="1" smtClean="0"/>
              <a:t>letech</a:t>
            </a:r>
            <a:r>
              <a:rPr lang="sk-SK" altLang="cs-CZ" sz="2000" dirty="0" smtClean="0"/>
              <a:t> </a:t>
            </a:r>
            <a:r>
              <a:rPr lang="sk-SK" altLang="cs-CZ" sz="2000" dirty="0"/>
              <a:t>i u </a:t>
            </a:r>
            <a:r>
              <a:rPr lang="sk-SK" altLang="cs-CZ" sz="2000" dirty="0" err="1"/>
              <a:t>dospělých</a:t>
            </a:r>
            <a:r>
              <a:rPr lang="sk-SK" altLang="cs-CZ" sz="2000" dirty="0"/>
              <a:t> v </a:t>
            </a:r>
            <a:r>
              <a:rPr lang="sk-SK" altLang="cs-CZ" sz="2000" dirty="0" err="1"/>
              <a:t>důsledku</a:t>
            </a:r>
            <a:r>
              <a:rPr lang="sk-SK" altLang="cs-CZ" sz="2000" dirty="0"/>
              <a:t> </a:t>
            </a:r>
            <a:r>
              <a:rPr lang="sk-SK" altLang="cs-CZ" sz="2000" dirty="0" err="1"/>
              <a:t>alergizace</a:t>
            </a:r>
            <a:r>
              <a:rPr lang="sk-SK" altLang="cs-CZ" sz="2000" dirty="0"/>
              <a:t>)</a:t>
            </a:r>
          </a:p>
          <a:p>
            <a:pPr>
              <a:lnSpc>
                <a:spcPct val="90000"/>
              </a:lnSpc>
            </a:pPr>
            <a:endParaRPr lang="sk-SK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cs-CZ" sz="2000" dirty="0"/>
              <a:t>PŘÍZNAKY:</a:t>
            </a:r>
          </a:p>
          <a:p>
            <a:pPr>
              <a:lnSpc>
                <a:spcPct val="90000"/>
              </a:lnSpc>
            </a:pPr>
            <a:r>
              <a:rPr lang="sk-SK" altLang="cs-CZ" sz="2000" dirty="0" err="1"/>
              <a:t>Otok</a:t>
            </a:r>
            <a:r>
              <a:rPr lang="sk-SK" altLang="cs-CZ" sz="2000" dirty="0"/>
              <a:t> v oblasti </a:t>
            </a:r>
            <a:r>
              <a:rPr lang="sk-SK" altLang="cs-CZ" sz="2000" dirty="0" err="1"/>
              <a:t>hlasivek</a:t>
            </a:r>
            <a:r>
              <a:rPr lang="sk-SK" altLang="cs-CZ" sz="2000" dirty="0"/>
              <a:t> (</a:t>
            </a:r>
            <a:r>
              <a:rPr lang="sk-SK" altLang="cs-CZ" sz="2000" dirty="0" err="1"/>
              <a:t>sípání</a:t>
            </a:r>
            <a:r>
              <a:rPr lang="sk-SK" altLang="cs-CZ" sz="2000" dirty="0"/>
              <a:t>)</a:t>
            </a:r>
          </a:p>
          <a:p>
            <a:pPr>
              <a:lnSpc>
                <a:spcPct val="90000"/>
              </a:lnSpc>
            </a:pPr>
            <a:r>
              <a:rPr lang="sk-SK" altLang="cs-CZ" sz="2000" dirty="0" err="1"/>
              <a:t>Dušnost</a:t>
            </a:r>
            <a:r>
              <a:rPr lang="sk-SK" altLang="cs-CZ" sz="2000" dirty="0"/>
              <a:t> v </a:t>
            </a:r>
            <a:r>
              <a:rPr lang="sk-SK" altLang="cs-CZ" sz="2000" dirty="0" err="1"/>
              <a:t>inspiriu</a:t>
            </a:r>
            <a:r>
              <a:rPr lang="sk-SK" altLang="cs-CZ" sz="2000" dirty="0"/>
              <a:t> i </a:t>
            </a:r>
            <a:r>
              <a:rPr lang="sk-SK" altLang="cs-CZ" sz="2000" dirty="0" err="1"/>
              <a:t>expiriu</a:t>
            </a:r>
            <a:endParaRPr lang="sk-SK" altLang="cs-CZ" sz="2000" dirty="0"/>
          </a:p>
          <a:p>
            <a:pPr>
              <a:lnSpc>
                <a:spcPct val="90000"/>
              </a:lnSpc>
            </a:pPr>
            <a:r>
              <a:rPr lang="sk-SK" altLang="cs-CZ" sz="2000" dirty="0"/>
              <a:t>Štekavý, dráždivý </a:t>
            </a:r>
            <a:r>
              <a:rPr lang="sk-SK" altLang="cs-CZ" sz="2000" dirty="0" err="1"/>
              <a:t>kašel</a:t>
            </a:r>
            <a:endParaRPr lang="sk-SK" altLang="cs-CZ" sz="2000" dirty="0"/>
          </a:p>
          <a:p>
            <a:pPr>
              <a:lnSpc>
                <a:spcPct val="90000"/>
              </a:lnSpc>
            </a:pPr>
            <a:r>
              <a:rPr lang="sk-SK" altLang="cs-CZ" sz="2000" dirty="0" err="1"/>
              <a:t>Hypoxie</a:t>
            </a:r>
            <a:r>
              <a:rPr lang="sk-SK" altLang="cs-CZ" sz="2000" dirty="0"/>
              <a:t>, </a:t>
            </a:r>
            <a:r>
              <a:rPr lang="sk-SK" altLang="cs-CZ" sz="2000" dirty="0" err="1"/>
              <a:t>cyanóza</a:t>
            </a:r>
            <a:endParaRPr lang="sk-SK" altLang="cs-CZ" sz="2000" dirty="0"/>
          </a:p>
          <a:p>
            <a:pPr>
              <a:lnSpc>
                <a:spcPct val="90000"/>
              </a:lnSpc>
            </a:pPr>
            <a:r>
              <a:rPr lang="sk-SK" altLang="cs-CZ" sz="2000" dirty="0" err="1"/>
              <a:t>Horečka</a:t>
            </a:r>
            <a:r>
              <a:rPr lang="sk-SK" altLang="cs-CZ" sz="2000" dirty="0"/>
              <a:t> (kolem 38</a:t>
            </a:r>
            <a:r>
              <a:rPr lang="en-US" altLang="cs-CZ" sz="2000" dirty="0">
                <a:cs typeface="Arial" panose="020B0604020202020204" pitchFamily="34" charset="0"/>
              </a:rPr>
              <a:t>°</a:t>
            </a:r>
            <a:r>
              <a:rPr lang="sk-SK" altLang="cs-CZ" sz="2000" dirty="0"/>
              <a:t>C)</a:t>
            </a:r>
          </a:p>
        </p:txBody>
      </p:sp>
      <p:pic>
        <p:nvPicPr>
          <p:cNvPr id="7176" name="Picture 8" descr="Nucleus factsheet 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192" y="2175245"/>
            <a:ext cx="3743325" cy="2436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428371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941A-06C0-4E1A-B317-DE4D9CAFFC6B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8173-A9AB-4410-9BC0-80866B89F77A}" type="slidenum">
              <a:rPr lang="en-US" altLang="cs-CZ"/>
              <a:pPr/>
              <a:t>18</a:t>
            </a:fld>
            <a:endParaRPr lang="en-US" altLang="cs-CZ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EPIGLOTITIDA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22864" y="1844675"/>
            <a:ext cx="5545137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k-SK" altLang="cs-CZ" sz="2400"/>
              <a:t>DEFINICE:</a:t>
            </a:r>
          </a:p>
          <a:p>
            <a:r>
              <a:rPr lang="sk-SK" altLang="cs-CZ" sz="2400"/>
              <a:t>Akutní bakteriová infekce (Haemophilus influenzae) hrtanové příklopky vyskytující se u 2-7 letých dětí</a:t>
            </a:r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/>
              <a:t>PŘÍZNAKY:</a:t>
            </a:r>
          </a:p>
          <a:p>
            <a:r>
              <a:rPr lang="sk-SK" altLang="cs-CZ" sz="2400"/>
              <a:t>TT nad 38</a:t>
            </a:r>
            <a:r>
              <a:rPr lang="en-US" altLang="cs-CZ" sz="2400">
                <a:cs typeface="Arial" panose="020B0604020202020204" pitchFamily="34" charset="0"/>
              </a:rPr>
              <a:t>°</a:t>
            </a:r>
            <a:r>
              <a:rPr lang="sk-SK" altLang="cs-CZ" sz="2400">
                <a:cs typeface="Arial" panose="020B0604020202020204" pitchFamily="34" charset="0"/>
              </a:rPr>
              <a:t>C</a:t>
            </a:r>
          </a:p>
          <a:p>
            <a:r>
              <a:rPr lang="sk-SK" altLang="cs-CZ" sz="2400">
                <a:cs typeface="Arial" panose="020B0604020202020204" pitchFamily="34" charset="0"/>
              </a:rPr>
              <a:t>Bledost</a:t>
            </a:r>
          </a:p>
          <a:p>
            <a:r>
              <a:rPr lang="sk-SK" altLang="cs-CZ" sz="2400">
                <a:cs typeface="Arial" panose="020B0604020202020204" pitchFamily="34" charset="0"/>
              </a:rPr>
              <a:t>Bez kašle</a:t>
            </a:r>
          </a:p>
          <a:p>
            <a:r>
              <a:rPr lang="sk-SK" altLang="cs-CZ" sz="2400">
                <a:cs typeface="Arial" panose="020B0604020202020204" pitchFamily="34" charset="0"/>
              </a:rPr>
              <a:t>Polykací obtíže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cs-CZ" sz="2400">
              <a:cs typeface="Arial" panose="020B0604020202020204" pitchFamily="34" charset="0"/>
            </a:endParaRPr>
          </a:p>
        </p:txBody>
      </p:sp>
      <p:pic>
        <p:nvPicPr>
          <p:cNvPr id="110596" name="Picture 4" descr="Deglucion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1887" y="1833821"/>
            <a:ext cx="3203575" cy="345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8" name="Text Box 6"/>
          <p:cNvSpPr txBox="1">
            <a:spLocks noChangeArrowheads="1"/>
          </p:cNvSpPr>
          <p:nvPr/>
        </p:nvSpPr>
        <p:spPr bwMode="auto">
          <a:xfrm rot="-1236818">
            <a:off x="704362" y="4846788"/>
            <a:ext cx="1676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dirty="0"/>
              <a:t>EPIGLOTIS</a:t>
            </a:r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V="1">
            <a:off x="2225675" y="4358889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524742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433-9078-4B01-A90B-B29E79A2E4D9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FDA9-5620-4EC9-8EE0-43FB00561641}" type="slidenum">
              <a:rPr lang="en-US" altLang="cs-CZ"/>
              <a:pPr/>
              <a:t>19</a:t>
            </a:fld>
            <a:endParaRPr lang="en-US" alt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2135188" y="188913"/>
            <a:ext cx="8375650" cy="1143000"/>
          </a:xfrm>
        </p:spPr>
        <p:txBody>
          <a:bodyPr/>
          <a:lstStyle/>
          <a:p>
            <a:pPr algn="ctr"/>
            <a:r>
              <a:rPr lang="sk-SK" altLang="cs-CZ"/>
              <a:t>LARYNGITIDA, EPIGLOTITIDA PRVNÍ POMOC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418908" y="1516856"/>
            <a:ext cx="8394404" cy="4546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Přivolání</a:t>
            </a:r>
            <a:r>
              <a:rPr lang="sk-SK" altLang="cs-CZ" sz="2400" dirty="0"/>
              <a:t> RZP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Zabalení do </a:t>
            </a:r>
            <a:r>
              <a:rPr lang="sk-SK" altLang="cs-CZ" sz="2400" dirty="0" err="1"/>
              <a:t>přikrývky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Chladný vlhký vzduch (u </a:t>
            </a:r>
            <a:r>
              <a:rPr lang="sk-SK" altLang="cs-CZ" sz="2400" dirty="0" err="1"/>
              <a:t>otevřeného</a:t>
            </a:r>
            <a:r>
              <a:rPr lang="sk-SK" altLang="cs-CZ" sz="2400" dirty="0"/>
              <a:t> okna, </a:t>
            </a:r>
            <a:r>
              <a:rPr lang="sk-SK" altLang="cs-CZ" sz="2400" dirty="0" err="1"/>
              <a:t>koupelna</a:t>
            </a:r>
            <a:r>
              <a:rPr lang="sk-SK" altLang="cs-CZ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Cucat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led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Nikdy </a:t>
            </a:r>
            <a:r>
              <a:rPr lang="sk-SK" altLang="cs-CZ" sz="2400" dirty="0" err="1"/>
              <a:t>ne</a:t>
            </a:r>
            <a:r>
              <a:rPr lang="sk-SK" altLang="cs-CZ" sz="2400" dirty="0"/>
              <a:t> poloha </a:t>
            </a:r>
            <a:r>
              <a:rPr lang="sk-SK" altLang="cs-CZ" sz="2400" dirty="0" err="1"/>
              <a:t>vleže</a:t>
            </a:r>
            <a:r>
              <a:rPr lang="sk-SK" altLang="cs-CZ" sz="2400" dirty="0"/>
              <a:t> (</a:t>
            </a:r>
            <a:r>
              <a:rPr lang="sk-SK" altLang="cs-CZ" sz="2400" dirty="0" err="1"/>
              <a:t>může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být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epiglotitis</a:t>
            </a:r>
            <a:r>
              <a:rPr lang="sk-SK" altLang="cs-CZ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Rektální</a:t>
            </a:r>
            <a:r>
              <a:rPr lang="sk-SK" altLang="cs-CZ" sz="2400" dirty="0"/>
              <a:t> </a:t>
            </a:r>
            <a:r>
              <a:rPr lang="sk-SK" altLang="cs-CZ" sz="2400" dirty="0" err="1"/>
              <a:t>kortikoidy</a:t>
            </a:r>
            <a:r>
              <a:rPr lang="sk-SK" altLang="cs-CZ" sz="2400" dirty="0"/>
              <a:t> (</a:t>
            </a:r>
            <a:r>
              <a:rPr lang="sk-SK" altLang="cs-CZ" sz="2400" dirty="0" err="1" smtClean="0"/>
              <a:t>Rectodelt</a:t>
            </a:r>
            <a:r>
              <a:rPr lang="sk-SK" altLang="cs-CZ" sz="2400" dirty="0"/>
              <a:t> </a:t>
            </a:r>
            <a:r>
              <a:rPr lang="sk-SK" altLang="cs-CZ" sz="2400" dirty="0" err="1" smtClean="0"/>
              <a:t>při</a:t>
            </a:r>
            <a:r>
              <a:rPr lang="sk-SK" altLang="cs-CZ" sz="2400" dirty="0" smtClean="0"/>
              <a:t> </a:t>
            </a:r>
            <a:r>
              <a:rPr lang="sk-SK" altLang="cs-CZ" sz="2400" dirty="0" err="1"/>
              <a:t>opakovaném</a:t>
            </a:r>
            <a:r>
              <a:rPr lang="sk-SK" altLang="cs-CZ" sz="2400" dirty="0"/>
              <a:t> záchvatu)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Transport do ZZ</a:t>
            </a:r>
          </a:p>
        </p:txBody>
      </p:sp>
    </p:spTree>
    <p:extLst>
      <p:ext uri="{BB962C8B-B14F-4D97-AF65-F5344CB8AC3E}">
        <p14:creationId xmlns:p14="http://schemas.microsoft.com/office/powerpoint/2010/main" val="3082428200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942348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entilace, proudění vzduchu mezi dýchacím ústrojím a atmosférou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</a:t>
            </a:r>
            <a:r>
              <a:rPr lang="cs-CZ" dirty="0" smtClean="0"/>
              <a:t>ajištěno dýchacími svaly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entrum v prodloužené míše </a:t>
            </a:r>
          </a:p>
          <a:p>
            <a:pPr marL="72000" indent="0">
              <a:buNone/>
            </a:pPr>
            <a:r>
              <a:rPr lang="cs-CZ" b="1" dirty="0" smtClean="0"/>
              <a:t>DĚLENÍ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Vnější ventilace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Vnitřní ventilace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23869" y="5308780"/>
            <a:ext cx="203934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INSPÍRIUM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97398" y="5308780"/>
            <a:ext cx="2157963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EXSPÍRIUM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095103" y="4196424"/>
            <a:ext cx="4852354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VITÁLNÍ KAPACITA PLIC</a:t>
            </a:r>
          </a:p>
          <a:p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www.youtube.com/watch?v=15MC5o8Gx-c&amp;t=720s</a:t>
            </a:r>
            <a:r>
              <a:rPr lang="cs-CZ" sz="1400" dirty="0" smtClean="0">
                <a:latin typeface="+mn-lt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194004" y="5121934"/>
            <a:ext cx="329449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DECHOVÝ OBJEM</a:t>
            </a:r>
          </a:p>
        </p:txBody>
      </p:sp>
    </p:spTree>
    <p:extLst>
      <p:ext uri="{BB962C8B-B14F-4D97-AF65-F5344CB8AC3E}">
        <p14:creationId xmlns:p14="http://schemas.microsoft.com/office/powerpoint/2010/main" val="135720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1F2A-91CA-4D1E-B517-406F2DB77955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B2B2CBC9-B0A4-4BD2-AC8B-DE1DE057E576}" type="slidenum">
              <a:rPr lang="en-US" altLang="cs-CZ"/>
              <a:pPr/>
              <a:t>20</a:t>
            </a:fld>
            <a:endParaRPr lang="en-US" alt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4343400" y="476250"/>
            <a:ext cx="6096000" cy="1276350"/>
          </a:xfrm>
        </p:spPr>
        <p:txBody>
          <a:bodyPr/>
          <a:lstStyle/>
          <a:p>
            <a:r>
              <a:rPr lang="sk-SK" altLang="cs-CZ"/>
              <a:t>HYPERVENTILACE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k-SK" altLang="cs-CZ" sz="2400"/>
              <a:t>DEFINICE: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↓ koncentrace CO</a:t>
            </a:r>
            <a:r>
              <a:rPr lang="sk-SK" altLang="cs-CZ" sz="2400" baseline="-25000">
                <a:cs typeface="Times New Roman" panose="02020603050405020304" pitchFamily="18" charset="0"/>
              </a:rPr>
              <a:t>2</a:t>
            </a:r>
            <a:r>
              <a:rPr lang="sk-SK" altLang="cs-CZ" sz="2400">
                <a:cs typeface="Times New Roman" panose="02020603050405020304" pitchFamily="18" charset="0"/>
              </a:rPr>
              <a:t> v d</a:t>
            </a:r>
            <a:r>
              <a:rPr lang="en-US" altLang="cs-CZ" sz="2400">
                <a:cs typeface="Times New Roman" panose="02020603050405020304" pitchFamily="18" charset="0"/>
              </a:rPr>
              <a:t>ů</a:t>
            </a:r>
            <a:r>
              <a:rPr lang="sk-SK" altLang="cs-CZ" sz="2400">
                <a:cs typeface="Times New Roman" panose="02020603050405020304" pitchFamily="18" charset="0"/>
              </a:rPr>
              <a:t>sledku ↑ výdeje při zrychleném dýchání, zp</a:t>
            </a:r>
            <a:r>
              <a:rPr lang="en-US" altLang="cs-CZ" sz="2400">
                <a:cs typeface="Times New Roman" panose="02020603050405020304" pitchFamily="18" charset="0"/>
              </a:rPr>
              <a:t>ů</a:t>
            </a:r>
            <a:r>
              <a:rPr lang="sk-SK" altLang="cs-CZ" sz="2400">
                <a:cs typeface="Times New Roman" panose="02020603050405020304" pitchFamily="18" charset="0"/>
              </a:rPr>
              <a:t>sobeném často psych. vlivy</a:t>
            </a:r>
          </a:p>
          <a:p>
            <a:pPr>
              <a:lnSpc>
                <a:spcPct val="80000"/>
              </a:lnSpc>
            </a:pPr>
            <a:endParaRPr lang="sk-SK" altLang="cs-CZ" sz="240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k-SK" altLang="cs-CZ" sz="2400">
                <a:cs typeface="Times New Roman" panose="02020603050405020304" pitchFamily="18" charset="0"/>
              </a:rPr>
              <a:t>PŘÍZNAKY: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Bledost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Pocení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Tachykardie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Křeče (brnění okolí úst, rukou...)</a:t>
            </a:r>
          </a:p>
          <a:p>
            <a:pPr>
              <a:lnSpc>
                <a:spcPct val="80000"/>
              </a:lnSpc>
            </a:pPr>
            <a:r>
              <a:rPr lang="sk-SK" altLang="cs-CZ" sz="2400">
                <a:cs typeface="Times New Roman" panose="02020603050405020304" pitchFamily="18" charset="0"/>
              </a:rPr>
              <a:t>Normální hodnoty TK</a:t>
            </a:r>
          </a:p>
        </p:txBody>
      </p:sp>
    </p:spTree>
    <p:extLst>
      <p:ext uri="{BB962C8B-B14F-4D97-AF65-F5344CB8AC3E}">
        <p14:creationId xmlns:p14="http://schemas.microsoft.com/office/powerpoint/2010/main" val="1700997006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995C-29E8-4FCF-87A8-F3A5178D64F8}" type="datetime1">
              <a:rPr lang="en-US" altLang="cs-CZ"/>
              <a:pPr/>
              <a:t>3/9/2021</a:t>
            </a:fld>
            <a:endParaRPr lang="en-US" altLang="cs-CZ"/>
          </a:p>
        </p:txBody>
      </p:sp>
      <p:sp>
        <p:nvSpPr>
          <p:cNvPr id="6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8853-98E8-4C18-A406-BCB8880AE689}" type="slidenum">
              <a:rPr lang="en-US" altLang="cs-CZ"/>
              <a:pPr/>
              <a:t>21</a:t>
            </a:fld>
            <a:endParaRPr lang="en-US" altLang="cs-CZ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1676400" y="446568"/>
            <a:ext cx="8915400" cy="1143000"/>
          </a:xfrm>
        </p:spPr>
        <p:txBody>
          <a:bodyPr/>
          <a:lstStyle/>
          <a:p>
            <a:r>
              <a:rPr lang="sk-SK" altLang="cs-CZ" dirty="0"/>
              <a:t>HYPERVENTILACE – PRVNÍ POMOC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497807" y="1672856"/>
            <a:ext cx="7050770" cy="4114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Zajistit</a:t>
            </a:r>
            <a:r>
              <a:rPr lang="sk-SK" altLang="cs-CZ" sz="2400" dirty="0"/>
              <a:t> fyzický + psychický </a:t>
            </a:r>
            <a:r>
              <a:rPr lang="sk-SK" altLang="cs-CZ" sz="2400" dirty="0" err="1"/>
              <a:t>klid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Vyzvat</a:t>
            </a:r>
            <a:r>
              <a:rPr lang="sk-SK" altLang="cs-CZ" sz="2400" dirty="0"/>
              <a:t> k pomalému </a:t>
            </a:r>
            <a:r>
              <a:rPr lang="sk-SK" altLang="cs-CZ" sz="2400" dirty="0" err="1"/>
              <a:t>dýchání</a:t>
            </a:r>
            <a:r>
              <a:rPr lang="sk-SK" altLang="cs-CZ" sz="2400" dirty="0"/>
              <a:t> (</a:t>
            </a:r>
            <a:r>
              <a:rPr lang="sk-SK" altLang="cs-CZ" sz="2400" dirty="0" err="1"/>
              <a:t>počítat</a:t>
            </a:r>
            <a:r>
              <a:rPr lang="sk-SK" altLang="cs-CZ" sz="2400" dirty="0"/>
              <a:t> – </a:t>
            </a:r>
            <a:r>
              <a:rPr lang="sk-SK" altLang="cs-CZ" sz="2400" dirty="0" err="1"/>
              <a:t>polykat</a:t>
            </a:r>
            <a:r>
              <a:rPr lang="sk-SK" altLang="cs-CZ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Fowlerova</a:t>
            </a:r>
            <a:r>
              <a:rPr lang="sk-SK" altLang="cs-CZ" sz="2400" dirty="0"/>
              <a:t> poloha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Dýchání</a:t>
            </a:r>
            <a:r>
              <a:rPr lang="sk-SK" altLang="cs-CZ" sz="2400" dirty="0"/>
              <a:t> do </a:t>
            </a:r>
            <a:r>
              <a:rPr lang="sk-SK" altLang="cs-CZ" sz="2400" dirty="0" err="1"/>
              <a:t>papírového</a:t>
            </a:r>
            <a:r>
              <a:rPr lang="sk-SK" altLang="cs-CZ" sz="2400" dirty="0"/>
              <a:t> nebo igelitového </a:t>
            </a:r>
            <a:r>
              <a:rPr lang="sk-SK" altLang="cs-CZ" sz="2400" dirty="0" err="1"/>
              <a:t>sáčku</a:t>
            </a:r>
            <a:r>
              <a:rPr lang="sk-SK" altLang="cs-CZ" sz="2400" dirty="0"/>
              <a:t> </a:t>
            </a:r>
          </a:p>
        </p:txBody>
      </p:sp>
      <p:pic>
        <p:nvPicPr>
          <p:cNvPr id="11276" name="Picture 12" descr="p0312570">
            <a:hlinkClick r:id="rId3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3" y="4581526"/>
            <a:ext cx="3173412" cy="206057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140120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– ovlivňující faktory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002308" cy="4139998"/>
          </a:xfrm>
        </p:spPr>
        <p:txBody>
          <a:bodyPr/>
          <a:lstStyle/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Fyziologicko-biologické (věk, pohlaví, </a:t>
            </a:r>
            <a:r>
              <a:rPr lang="cs-CZ" dirty="0" err="1"/>
              <a:t>fyz</a:t>
            </a:r>
            <a:r>
              <a:rPr lang="cs-CZ" dirty="0"/>
              <a:t>. aktivita, denní rytmus, změna polohy těla, onemocnění, horečka, krvácení, </a:t>
            </a:r>
            <a:r>
              <a:rPr lang="cs-CZ" dirty="0" smtClean="0"/>
              <a:t>stres)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Sociálně kulturní (ekonomická situace, chování typické pro etnika -  vliv na stresovou reakci, úzkost a strach</a:t>
            </a:r>
            <a:r>
              <a:rPr lang="cs-CZ" dirty="0" smtClean="0"/>
              <a:t>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Psychicko-duchovní (budhismus, jóga</a:t>
            </a:r>
            <a:r>
              <a:rPr lang="cs-CZ" dirty="0" smtClean="0"/>
              <a:t>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Faktory životního prostředí (geografické umístění, klima, počasí)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6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 - změny 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EUPNOE/NORMOPNOE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TACHYPNOE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BRADYPNOE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HYPOVENTILACE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HYPERVENTILACE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 smtClean="0"/>
              <a:t>DYSPNOE</a:t>
            </a:r>
          </a:p>
          <a:p>
            <a:r>
              <a:rPr lang="cs-CZ" dirty="0" smtClean="0"/>
              <a:t>APNOE</a:t>
            </a:r>
          </a:p>
          <a:p>
            <a:r>
              <a:rPr lang="cs-CZ" dirty="0" smtClean="0"/>
              <a:t>HYPOXEMIE</a:t>
            </a:r>
          </a:p>
          <a:p>
            <a:r>
              <a:rPr lang="cs-CZ" dirty="0" smtClean="0"/>
              <a:t>HYPOXIE</a:t>
            </a:r>
          </a:p>
          <a:p>
            <a:r>
              <a:rPr lang="cs-CZ" dirty="0" smtClean="0"/>
              <a:t>ANOXEMIE</a:t>
            </a:r>
          </a:p>
          <a:p>
            <a:r>
              <a:rPr lang="cs-CZ" dirty="0" smtClean="0"/>
              <a:t>ANOXIE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826201" y="5579893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Definuj pojmy a stanov fyziologické / patologické rozmezí</a:t>
            </a:r>
          </a:p>
        </p:txBody>
      </p:sp>
    </p:spTree>
    <p:extLst>
      <p:ext uri="{BB962C8B-B14F-4D97-AF65-F5344CB8AC3E}">
        <p14:creationId xmlns:p14="http://schemas.microsoft.com/office/powerpoint/2010/main" val="33733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19134"/>
            <a:ext cx="10753200" cy="451286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Hodnotíme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F</a:t>
            </a:r>
            <a:r>
              <a:rPr lang="cs-CZ" dirty="0" smtClean="0"/>
              <a:t>rekvenci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smtClean="0"/>
              <a:t>Pravidelnost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smtClean="0"/>
              <a:t>Kvalitu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smtClean="0"/>
              <a:t>Hloubku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smtClean="0"/>
              <a:t>Vedlejší dechové fenomény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 smtClean="0"/>
              <a:t>klidné prostředí a pacient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hodná poloha </a:t>
            </a:r>
          </a:p>
        </p:txBody>
      </p:sp>
    </p:spTree>
    <p:extLst>
      <p:ext uri="{BB962C8B-B14F-4D97-AF65-F5344CB8AC3E}">
        <p14:creationId xmlns:p14="http://schemas.microsoft.com/office/powerpoint/2010/main" val="42480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dechové fenomény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27"/>
          </p:nvPr>
        </p:nvSpPr>
        <p:spPr>
          <a:xfrm>
            <a:off x="5441809" y="1439056"/>
            <a:ext cx="6370439" cy="30476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KAŠEL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>
          <a:xfrm>
            <a:off x="720000" y="1701505"/>
            <a:ext cx="4121823" cy="4139998"/>
          </a:xfrm>
        </p:spPr>
        <p:txBody>
          <a:bodyPr/>
          <a:lstStyle/>
          <a:p>
            <a:r>
              <a:rPr lang="cs-CZ" dirty="0" err="1" smtClean="0"/>
              <a:t>Stridor</a:t>
            </a:r>
            <a:endParaRPr lang="cs-CZ" dirty="0" smtClean="0"/>
          </a:p>
          <a:p>
            <a:r>
              <a:rPr lang="cs-CZ" dirty="0" smtClean="0"/>
              <a:t>Pískoty</a:t>
            </a:r>
          </a:p>
          <a:p>
            <a:r>
              <a:rPr lang="cs-CZ" dirty="0" smtClean="0"/>
              <a:t>Krepitace</a:t>
            </a:r>
          </a:p>
          <a:p>
            <a:r>
              <a:rPr lang="cs-CZ" dirty="0" smtClean="0"/>
              <a:t>Jugulární dýchání</a:t>
            </a:r>
          </a:p>
          <a:p>
            <a:r>
              <a:rPr lang="cs-CZ" dirty="0" err="1" smtClean="0"/>
              <a:t>Alární</a:t>
            </a:r>
            <a:r>
              <a:rPr lang="cs-CZ" dirty="0" smtClean="0"/>
              <a:t> dýchání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30"/>
          </p:nvPr>
        </p:nvSpPr>
        <p:spPr>
          <a:xfrm>
            <a:off x="5441810" y="1709121"/>
            <a:ext cx="6580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Prudký hlasitý výdechový manévr směřující k uvolnění DC; obranný mechanismus vznikající podrážděním </a:t>
            </a:r>
            <a:r>
              <a:rPr lang="cs-CZ" sz="2000" dirty="0" err="1" smtClean="0"/>
              <a:t>tusigenní</a:t>
            </a:r>
            <a:r>
              <a:rPr lang="cs-CZ" sz="2000" dirty="0" smtClean="0"/>
              <a:t> zóny: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Suchý, dráždivý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Vlhký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Serózní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Hlenovitý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err="1" smtClean="0"/>
              <a:t>Hlenohnisavý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Krvavý/</a:t>
            </a:r>
            <a:r>
              <a:rPr lang="cs-CZ" sz="2000" dirty="0" err="1" smtClean="0"/>
              <a:t>sanqvinolentní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Hemoptýza, hemoptoe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129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Fyzikální </a:t>
            </a:r>
            <a:r>
              <a:rPr lang="cs-CZ" u="sng" dirty="0" smtClean="0"/>
              <a:t>vyšetření</a:t>
            </a:r>
            <a:r>
              <a:rPr lang="cs-CZ" u="sng" dirty="0"/>
              <a:t> </a:t>
            </a:r>
            <a:r>
              <a:rPr lang="cs-CZ" u="sng" dirty="0" smtClean="0"/>
              <a:t>dechu</a:t>
            </a:r>
            <a:r>
              <a:rPr lang="cs-CZ" u="sng" dirty="0"/>
              <a:t/>
            </a:r>
            <a:br>
              <a:rPr lang="cs-CZ" u="sng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 smtClean="0"/>
              <a:t>pohmat </a:t>
            </a:r>
            <a:r>
              <a:rPr lang="cs-CZ" dirty="0"/>
              <a:t>– měření tepu na a. </a:t>
            </a:r>
            <a:r>
              <a:rPr lang="cs-CZ" dirty="0" err="1"/>
              <a:t>radialis</a:t>
            </a:r>
            <a:r>
              <a:rPr lang="cs-CZ" dirty="0"/>
              <a:t>, ale sledujeme a počítáme dechy (pohyb hrudníku)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pohled – sledovat pohyby hrudníku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poslech – pomocí fonendoskopu, přítomnost vedlejších dechových fenoménů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přístroj – monitor, pulzní </a:t>
            </a:r>
            <a:r>
              <a:rPr lang="cs-CZ" dirty="0" err="1"/>
              <a:t>oxymetr</a:t>
            </a:r>
            <a:r>
              <a:rPr lang="cs-CZ" dirty="0"/>
              <a:t> (saturace krve kyslíkem)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9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/>
              <a:t>Biotovo</a:t>
            </a:r>
            <a:r>
              <a:rPr lang="cs-CZ" b="1" dirty="0" smtClean="0"/>
              <a:t> </a:t>
            </a:r>
            <a:r>
              <a:rPr lang="cs-CZ" dirty="0" smtClean="0"/>
              <a:t>– období pravidelného dýchání je náhle přerušeno pauzami (poruchy CNS)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/>
              <a:t>Kussmaulovo</a:t>
            </a:r>
            <a:r>
              <a:rPr lang="cs-CZ" b="1" dirty="0" smtClean="0"/>
              <a:t> (</a:t>
            </a:r>
            <a:r>
              <a:rPr lang="cs-CZ" b="1" dirty="0" err="1" smtClean="0"/>
              <a:t>acidotické</a:t>
            </a:r>
            <a:r>
              <a:rPr lang="cs-CZ" b="1" dirty="0" smtClean="0"/>
              <a:t>) </a:t>
            </a:r>
            <a:r>
              <a:rPr lang="cs-CZ" dirty="0" smtClean="0"/>
              <a:t>– hluboké zrychlené dýchání (dekompenzace DM, hyperglykémie), cítit po acetonu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/>
              <a:t>Cheyne-Stokessovo</a:t>
            </a:r>
            <a:r>
              <a:rPr lang="cs-CZ" dirty="0" smtClean="0"/>
              <a:t> – střídání hlubokého a mělkého dýchání s apnoickými pauzami </a:t>
            </a:r>
          </a:p>
          <a:p>
            <a:pPr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0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dýchání </a:t>
            </a:r>
            <a:endParaRPr lang="cs-CZ" dirty="0"/>
          </a:p>
        </p:txBody>
      </p:sp>
      <p:pic>
        <p:nvPicPr>
          <p:cNvPr id="11266" name="Picture 2" descr="C:\Users\User\Desktop\TYPY_dychani_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59" y="1372284"/>
            <a:ext cx="8593566" cy="50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0D7629D37D3C42AF337528911061BF" ma:contentTypeVersion="3" ma:contentTypeDescription="Vytvoří nový dokument" ma:contentTypeScope="" ma:versionID="62728006bc8ec2d7ef10c3888271bbb1">
  <xsd:schema xmlns:xsd="http://www.w3.org/2001/XMLSchema" xmlns:xs="http://www.w3.org/2001/XMLSchema" xmlns:p="http://schemas.microsoft.com/office/2006/metadata/properties" xmlns:ns2="e4ea8d12-502f-4645-9423-945f43bfa7ef" targetNamespace="http://schemas.microsoft.com/office/2006/metadata/properties" ma:root="true" ma:fieldsID="cf2595057c401429e3336d55833cea46" ns2:_="">
    <xsd:import namespace="e4ea8d12-502f-4645-9423-945f43bfa7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d12-502f-4645-9423-945f43bfa7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2145A9-841F-41C0-BDC5-504F8BD69887}"/>
</file>

<file path=customXml/itemProps2.xml><?xml version="1.0" encoding="utf-8"?>
<ds:datastoreItem xmlns:ds="http://schemas.openxmlformats.org/officeDocument/2006/customXml" ds:itemID="{000CC3BC-84EB-4112-BE91-0F17B78DDDC8}"/>
</file>

<file path=customXml/itemProps3.xml><?xml version="1.0" encoding="utf-8"?>
<ds:datastoreItem xmlns:ds="http://schemas.openxmlformats.org/officeDocument/2006/customXml" ds:itemID="{C9538C6C-A02D-4CBF-ACDF-E9A06AE4A77A}"/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97</TotalTime>
  <Words>748</Words>
  <Application>Microsoft Office PowerPoint</Application>
  <PresentationFormat>Širokoúhlá obrazovka</PresentationFormat>
  <Paragraphs>198</Paragraphs>
  <Slides>21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Tahoma</vt:lpstr>
      <vt:lpstr>Times New Roman</vt:lpstr>
      <vt:lpstr>Wingdings</vt:lpstr>
      <vt:lpstr>Prezentace_MU_CZ</vt:lpstr>
      <vt:lpstr>DECH</vt:lpstr>
      <vt:lpstr>Dýchání </vt:lpstr>
      <vt:lpstr>Dýchání – ovlivňující faktory</vt:lpstr>
      <vt:lpstr>Základní pojmy - změny dýchání </vt:lpstr>
      <vt:lpstr>Hodnocení dýchání </vt:lpstr>
      <vt:lpstr>Vedlejší dechové fenomény</vt:lpstr>
      <vt:lpstr>Fyzikální vyšetření dechu </vt:lpstr>
      <vt:lpstr>Typy dýchání </vt:lpstr>
      <vt:lpstr>Typy dýchání </vt:lpstr>
      <vt:lpstr>SpO2 </vt:lpstr>
      <vt:lpstr>Komplikace </vt:lpstr>
      <vt:lpstr>PRVNÍ POMOC při problémech s D (astma)</vt:lpstr>
      <vt:lpstr>NÁHLÁ DUŠNOST</vt:lpstr>
      <vt:lpstr>ASTMA BRONCHIALE (AB)</vt:lpstr>
      <vt:lpstr>AB - PŘÍZNAKY</vt:lpstr>
      <vt:lpstr>PRVNÍ POMOC PŘI DUŠNOSTI</vt:lpstr>
      <vt:lpstr>LARYNGITIDA</vt:lpstr>
      <vt:lpstr>EPIGLOTITIDA</vt:lpstr>
      <vt:lpstr>LARYNGITIDA, EPIGLOTITIDA PRVNÍ POMOC</vt:lpstr>
      <vt:lpstr>HYPERVENTILACE</vt:lpstr>
      <vt:lpstr>HYPERVENTILACE – PRVNÍ POMOC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DECH</dc:title>
  <dc:creator>Dana Dolanová</dc:creator>
  <cp:lastModifiedBy>Dana Dolanová</cp:lastModifiedBy>
  <cp:revision>7</cp:revision>
  <cp:lastPrinted>1601-01-01T00:00:00Z</cp:lastPrinted>
  <dcterms:created xsi:type="dcterms:W3CDTF">2021-03-08T12:37:26Z</dcterms:created>
  <dcterms:modified xsi:type="dcterms:W3CDTF">2021-03-09T15:52:14Z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0x010100800D7629D37D3C42AF337528911061BF</vt:lpwstr>
  </property>
</Properties>
</file>