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49" r:id="rId2"/>
  </p:sldMasterIdLst>
  <p:notesMasterIdLst>
    <p:notesMasterId r:id="rId33"/>
  </p:notesMasterIdLst>
  <p:sldIdLst>
    <p:sldId id="284" r:id="rId3"/>
    <p:sldId id="256" r:id="rId4"/>
    <p:sldId id="285" r:id="rId5"/>
    <p:sldId id="282" r:id="rId6"/>
    <p:sldId id="258" r:id="rId7"/>
    <p:sldId id="363" r:id="rId8"/>
    <p:sldId id="281" r:id="rId9"/>
    <p:sldId id="358" r:id="rId10"/>
    <p:sldId id="307" r:id="rId11"/>
    <p:sldId id="262" r:id="rId12"/>
    <p:sldId id="360" r:id="rId13"/>
    <p:sldId id="263" r:id="rId14"/>
    <p:sldId id="361" r:id="rId15"/>
    <p:sldId id="264" r:id="rId16"/>
    <p:sldId id="265" r:id="rId17"/>
    <p:sldId id="266" r:id="rId18"/>
    <p:sldId id="362" r:id="rId19"/>
    <p:sldId id="267" r:id="rId20"/>
    <p:sldId id="268" r:id="rId21"/>
    <p:sldId id="269" r:id="rId22"/>
    <p:sldId id="271" r:id="rId23"/>
    <p:sldId id="272" r:id="rId24"/>
    <p:sldId id="359" r:id="rId25"/>
    <p:sldId id="273" r:id="rId26"/>
    <p:sldId id="274" r:id="rId27"/>
    <p:sldId id="270" r:id="rId28"/>
    <p:sldId id="276" r:id="rId29"/>
    <p:sldId id="278" r:id="rId30"/>
    <p:sldId id="277" r:id="rId31"/>
    <p:sldId id="283" r:id="rId32"/>
  </p:sldIdLst>
  <p:sldSz cx="9144000" cy="6858000" type="screen4x3"/>
  <p:notesSz cx="6858000" cy="9144000"/>
  <p:custDataLst>
    <p:tags r:id="rId34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F5F5F"/>
    <a:srgbClr val="996633"/>
    <a:srgbClr val="FFCCCC"/>
    <a:srgbClr val="FFCC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A3F5A257-9E46-4EFE-9B85-78DC63F3C4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E6A113A9-AD39-404D-B9CF-ADCBE6645A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482CBF33-3D33-4683-8F64-F0C078B5893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ABFD1319-34AA-485D-8281-6D04DE13D49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Klepnutím lze upravit styly předlohy textu.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Třetí úroveň</a:t>
            </a:r>
          </a:p>
          <a:p>
            <a:pPr lvl="3"/>
            <a:r>
              <a:rPr lang="en-GB" noProof="0"/>
              <a:t>Čtvrtá úroveň</a:t>
            </a:r>
          </a:p>
          <a:p>
            <a:pPr lvl="4"/>
            <a:r>
              <a:rPr lang="en-GB" noProof="0"/>
              <a:t>Pátá úroveň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EC210970-0D2B-4577-8B5E-18915D18155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629285C5-A7A9-428E-9286-5EE7665C06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8F12A02-0032-4B03-8274-BE2619FC2644}" type="slidenum">
              <a:rPr lang="en-GB" altLang="cs-CZ"/>
              <a:pPr/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CD838BF1-DA1D-4665-B6BF-6C80615848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C4718A-FE38-4D43-B042-BD40E6ED045C}" type="slidenum">
              <a:rPr lang="en-GB" altLang="cs-CZ"/>
              <a:pPr>
                <a:spcBef>
                  <a:spcPct val="0"/>
                </a:spcBef>
              </a:pPr>
              <a:t>1</a:t>
            </a:fld>
            <a:endParaRPr lang="en-GB" altLang="cs-CZ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78544BAA-D1E2-4B50-A4C8-28C0E77383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65A9B94-6167-44CA-BAD8-50A573D31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7239D65F-AA9D-4031-B090-83124E1876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3AD9D1-0661-45C5-9DD9-D855BD9BF6AF}" type="slidenum">
              <a:rPr lang="en-GB" altLang="cs-CZ"/>
              <a:pPr>
                <a:spcBef>
                  <a:spcPct val="0"/>
                </a:spcBef>
              </a:pPr>
              <a:t>12</a:t>
            </a:fld>
            <a:endParaRPr lang="en-GB" altLang="cs-CZ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6E68DDB1-4E6F-4957-97A3-6C30A46AC6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1837268-F626-44A1-9359-EC4519BD7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F189BFD-453E-49D9-A6B7-D448D9BA7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CE52EF-C1B7-480B-B877-EDABB9F21C39}" type="slidenum">
              <a:rPr lang="en-GB" altLang="cs-CZ"/>
              <a:pPr>
                <a:spcBef>
                  <a:spcPct val="0"/>
                </a:spcBef>
              </a:pPr>
              <a:t>14</a:t>
            </a:fld>
            <a:endParaRPr lang="en-GB" altLang="cs-CZ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8F720727-AC86-4E45-BB2B-7034CB224F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76CF01AD-0FDA-4BCC-8DC7-178DD1C566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2C52F97E-4045-4CD5-95BF-CE0B9FEB07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81DA47-2C2F-4D4B-A311-264F791CD95D}" type="slidenum">
              <a:rPr lang="en-GB" altLang="cs-CZ"/>
              <a:pPr>
                <a:spcBef>
                  <a:spcPct val="0"/>
                </a:spcBef>
              </a:pPr>
              <a:t>15</a:t>
            </a:fld>
            <a:endParaRPr lang="en-GB" altLang="cs-CZ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590156A3-A7A8-429A-9507-9CDDA4E31C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3233149-472A-4ABF-B7AF-4B2F49649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B8E2AB76-DB7E-425D-AEDE-6FBCEC8EB8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AFB2BF-8BE5-420F-A55C-02023414122B}" type="slidenum">
              <a:rPr lang="en-GB" altLang="cs-CZ"/>
              <a:pPr>
                <a:spcBef>
                  <a:spcPct val="0"/>
                </a:spcBef>
              </a:pPr>
              <a:t>16</a:t>
            </a:fld>
            <a:endParaRPr lang="en-GB" altLang="cs-CZ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966243AA-1658-418E-A3B5-75335C2784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1B43EAD-9A6C-4043-9624-C70CC531D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FA818066-7667-4D4D-AE35-053C2FACCC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00CB17-EAA1-43B2-AB2F-79835376F9F2}" type="slidenum">
              <a:rPr lang="en-GB" altLang="cs-CZ"/>
              <a:pPr>
                <a:spcBef>
                  <a:spcPct val="0"/>
                </a:spcBef>
              </a:pPr>
              <a:t>18</a:t>
            </a:fld>
            <a:endParaRPr lang="en-GB" altLang="cs-CZ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376EDFB6-1BF0-4BB2-9505-B81B01A9B1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47564602-5A67-4C9D-8754-70440BFA61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B43FC206-7B0A-411A-B935-2BD60496EF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FF248B-3216-4119-BA84-85825512CB97}" type="slidenum">
              <a:rPr lang="en-GB" altLang="cs-CZ"/>
              <a:pPr>
                <a:spcBef>
                  <a:spcPct val="0"/>
                </a:spcBef>
              </a:pPr>
              <a:t>19</a:t>
            </a:fld>
            <a:endParaRPr lang="en-GB" altLang="cs-CZ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D5C7BFCD-31E1-471C-A296-B1D386B582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5E0E7E31-7774-427E-87E7-6B093CF1C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3E609B34-B6CF-46F5-B5D6-EB9DCA2DD9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6B3068-523F-4974-A652-F79DFDAB29EB}" type="slidenum">
              <a:rPr lang="en-GB" altLang="cs-CZ"/>
              <a:pPr>
                <a:spcBef>
                  <a:spcPct val="0"/>
                </a:spcBef>
              </a:pPr>
              <a:t>20</a:t>
            </a:fld>
            <a:endParaRPr lang="en-GB" altLang="cs-CZ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85004527-4B5D-4BD0-AD49-A9740166BA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DAF998A6-00C7-4749-BFE0-FFD4D01F6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D707F629-6804-45BB-82F2-C0120D3B00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41FE7D-F883-419C-AB46-B6976E8ECC11}" type="slidenum">
              <a:rPr lang="en-GB" altLang="cs-CZ"/>
              <a:pPr>
                <a:spcBef>
                  <a:spcPct val="0"/>
                </a:spcBef>
              </a:pPr>
              <a:t>21</a:t>
            </a:fld>
            <a:endParaRPr lang="en-GB" altLang="cs-CZ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B0123BD-63E8-48E5-8E2F-6E2613525F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50D59022-1C23-4EC7-AF30-0F4D8CC131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DDDFE02F-11D0-4D4F-ACC8-975B5B94D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8586A7-3259-4E9B-8612-1BB568636B26}" type="slidenum">
              <a:rPr lang="en-GB" altLang="cs-CZ"/>
              <a:pPr>
                <a:spcBef>
                  <a:spcPct val="0"/>
                </a:spcBef>
              </a:pPr>
              <a:t>22</a:t>
            </a:fld>
            <a:endParaRPr lang="en-GB" altLang="cs-CZ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E2F96DA2-1ECE-41CB-885C-1CD9957CE0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D708715B-38A1-4D88-AF45-AD0A23C07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B0A39238-EBAA-4432-A3A9-F0E0767935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EC6608-05FA-42EE-AFD2-8293BFB92DF9}" type="slidenum">
              <a:rPr lang="en-GB" altLang="cs-CZ"/>
              <a:pPr>
                <a:spcBef>
                  <a:spcPct val="0"/>
                </a:spcBef>
              </a:pPr>
              <a:t>24</a:t>
            </a:fld>
            <a:endParaRPr lang="en-GB" altLang="cs-CZ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3DBC83DF-D7B3-408B-A01E-FE500583B7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8F1BE510-4FF9-4633-A04B-D7129BEE54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A2A82A55-6078-4950-9B76-430F1F2082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F263B2-8B87-40A3-BBCD-22C510AC540A}" type="slidenum">
              <a:rPr lang="en-GB" altLang="cs-CZ"/>
              <a:pPr>
                <a:spcBef>
                  <a:spcPct val="0"/>
                </a:spcBef>
              </a:pPr>
              <a:t>2</a:t>
            </a:fld>
            <a:endParaRPr lang="en-GB" altLang="cs-CZ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E83C0307-32A5-4724-B94A-E67612C3DB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1B0139A-11EC-4B46-9660-5E3B61816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5231DCD4-CACE-4ED1-9161-F3E88312DD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492CF8-3CA3-4470-8F53-8115076E1279}" type="slidenum">
              <a:rPr lang="en-GB" altLang="cs-CZ"/>
              <a:pPr>
                <a:spcBef>
                  <a:spcPct val="0"/>
                </a:spcBef>
              </a:pPr>
              <a:t>25</a:t>
            </a:fld>
            <a:endParaRPr lang="en-GB" altLang="cs-CZ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6CF6AC74-3CA2-4249-B4A6-51DE404AC0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49FFA40B-5A2B-43D2-8CD0-0112082E00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7EDD4380-208F-4B74-BC3F-43AC7C9573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02294D-425F-4EF0-8DD1-268DD459BE99}" type="slidenum">
              <a:rPr lang="en-GB" altLang="cs-CZ"/>
              <a:pPr>
                <a:spcBef>
                  <a:spcPct val="0"/>
                </a:spcBef>
              </a:pPr>
              <a:t>26</a:t>
            </a:fld>
            <a:endParaRPr lang="en-GB" altLang="cs-CZ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FB72E565-8238-4AAB-91D8-EF621D30B3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A9801D0-DA0D-4457-8DB7-BA58E3BA4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2F670F62-2EED-4DAB-AE84-F971256569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A43288-1BF3-42BC-815B-0C1E417099CF}" type="slidenum">
              <a:rPr lang="en-GB" altLang="cs-CZ"/>
              <a:pPr>
                <a:spcBef>
                  <a:spcPct val="0"/>
                </a:spcBef>
              </a:pPr>
              <a:t>27</a:t>
            </a:fld>
            <a:endParaRPr lang="en-GB" altLang="cs-CZ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7DD1080A-BA6D-4F71-BA1E-8FC88651A1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7CABCC6E-8902-499C-B1D1-21C46F99C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5C9AB274-975C-428B-96A9-44076E5872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255B1E-5FCF-4BE8-924A-55319EBF4B58}" type="slidenum">
              <a:rPr lang="en-GB" altLang="cs-CZ"/>
              <a:pPr>
                <a:spcBef>
                  <a:spcPct val="0"/>
                </a:spcBef>
              </a:pPr>
              <a:t>28</a:t>
            </a:fld>
            <a:endParaRPr lang="en-GB" altLang="cs-CZ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B6D15384-037C-4EB3-A328-8640A489A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7380E7A9-1CB4-43CD-9CC9-4AFBA1F0D7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84172FD-DE40-48EF-BC02-95F29C90AF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3D451A-1CC9-44FB-89F9-38E44E27E684}" type="slidenum">
              <a:rPr lang="en-GB" altLang="cs-CZ"/>
              <a:pPr>
                <a:spcBef>
                  <a:spcPct val="0"/>
                </a:spcBef>
              </a:pPr>
              <a:t>29</a:t>
            </a:fld>
            <a:endParaRPr lang="en-GB" altLang="cs-CZ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86071147-2CD4-4C93-810C-822D5ABCF0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B59FFD29-13A5-489A-BD2C-53C3C8D02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2EA83228-921E-4E3C-8EA0-81ACC0B806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AE8EE5-49AC-48FB-9ED9-2A996DF0C0DF}" type="slidenum">
              <a:rPr lang="en-GB" altLang="cs-CZ"/>
              <a:pPr>
                <a:spcBef>
                  <a:spcPct val="0"/>
                </a:spcBef>
              </a:pPr>
              <a:t>30</a:t>
            </a:fld>
            <a:endParaRPr lang="en-GB" altLang="cs-CZ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7E22B078-5CC6-4D06-B29E-0D2DB422CE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CFCC3A52-7598-4143-B580-49F0B6D676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>
            <a:extLst>
              <a:ext uri="{FF2B5EF4-FFF2-40B4-BE49-F238E27FC236}">
                <a16:creationId xmlns:a16="http://schemas.microsoft.com/office/drawing/2014/main" id="{9C5C8E5C-D480-4FF1-941A-14066563BF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Zástupný symbol pro poznámky 2">
            <a:extLst>
              <a:ext uri="{FF2B5EF4-FFF2-40B4-BE49-F238E27FC236}">
                <a16:creationId xmlns:a16="http://schemas.microsoft.com/office/drawing/2014/main" id="{2A0C4A54-B523-40EC-9C47-F81A1A437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268" name="Zástupný symbol pro číslo snímku 3">
            <a:extLst>
              <a:ext uri="{FF2B5EF4-FFF2-40B4-BE49-F238E27FC236}">
                <a16:creationId xmlns:a16="http://schemas.microsoft.com/office/drawing/2014/main" id="{79758B6E-4A97-4CF9-8567-BDF98F8FD0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33DC30-DA9A-4F85-A2F1-55AEAD070599}" type="slidenum">
              <a:rPr lang="en-GB" altLang="cs-CZ"/>
              <a:pPr>
                <a:spcBef>
                  <a:spcPct val="0"/>
                </a:spcBef>
              </a:pPr>
              <a:t>3</a:t>
            </a:fld>
            <a:endParaRPr lang="en-GB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0AF3BE05-8B1C-4441-944F-120BAEC643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E70948-9BE1-4725-81FC-CEBD343061A2}" type="slidenum">
              <a:rPr lang="en-GB" altLang="cs-CZ"/>
              <a:pPr>
                <a:spcBef>
                  <a:spcPct val="0"/>
                </a:spcBef>
              </a:pPr>
              <a:t>4</a:t>
            </a:fld>
            <a:endParaRPr lang="en-GB" altLang="cs-CZ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EC559697-5FCE-4654-9A0C-BE58480353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4A8EF2F-906C-467A-A8E9-6727749585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EAE25256-8E74-4884-8D31-1E4398AAB4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B54BE7-28AC-4736-B776-DEC1246220B5}" type="slidenum">
              <a:rPr lang="en-GB" altLang="cs-CZ"/>
              <a:pPr>
                <a:spcBef>
                  <a:spcPct val="0"/>
                </a:spcBef>
              </a:pPr>
              <a:t>5</a:t>
            </a:fld>
            <a:endParaRPr lang="en-GB" altLang="cs-CZ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335F783-9032-48EE-8DC3-B7C1C0CF7B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AF612125-6433-41A4-8D27-60C449EE0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FC034FD9-42CE-486D-B37A-B4AA7268BE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1EF7B7-A014-48C1-A4C9-4D68F3BF6F29}" type="slidenum">
              <a:rPr lang="en-GB" altLang="cs-CZ"/>
              <a:pPr>
                <a:spcBef>
                  <a:spcPct val="0"/>
                </a:spcBef>
              </a:pPr>
              <a:t>7</a:t>
            </a:fld>
            <a:endParaRPr lang="en-GB" altLang="cs-CZ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A961FB40-8F0B-499E-83DF-85A2E57973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1723752A-40EF-4489-AA65-93E08E73C0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5EA84CDA-15CE-42C0-B232-AAAA9D2E64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CAC9DB-5FAE-4FAD-BAAF-F466E66CC691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70916EC-E752-439B-92F0-C5F5D654D1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4F40D100-F221-47AB-BF2A-517C9E2ECE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4A697C7F-F6A1-4625-817D-1D3A80B737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1C68C5-8A5D-4E9B-A11C-3F008091AD42}" type="slidenum">
              <a:rPr lang="cs-CZ" altLang="cs-CZ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9D6F05E-836D-46AD-B185-4C04CEBA8A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F3150FD1-D617-4B84-B630-D3F0145561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67E220E8-A59C-4821-A2C2-B6A7D29426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7A7476-E839-4009-ADAE-D3FBB5CD03E5}" type="slidenum">
              <a:rPr lang="en-GB" altLang="cs-CZ"/>
              <a:pPr>
                <a:spcBef>
                  <a:spcPct val="0"/>
                </a:spcBef>
              </a:pPr>
              <a:t>10</a:t>
            </a:fld>
            <a:endParaRPr lang="en-GB" altLang="cs-CZ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77986CE-E529-4479-97B9-4BA2499C90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8393673-078D-46A8-97DC-350F967103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397996-4F8A-4BBC-B0C5-4E2FD5AAFC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2D1B9A-C285-4BBB-A238-DB8183478B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1A5A4A-5FA5-44A3-972C-63249B06B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E226F5-62CE-44F1-96D4-300531C00039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50261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B523E4-116D-4327-9D8C-8B92FCE0F4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2C1EE1-E751-4C9A-BEF6-37CBB77CDD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669974-8DA1-4ED6-B588-A3317C2908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B15D45-358B-4A22-9AB0-3B37B0BB4D76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09928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6563" y="274638"/>
            <a:ext cx="217805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50825" y="274638"/>
            <a:ext cx="6383338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1ED7B0-8B9E-4E15-9355-8D3CE90A4E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5261CE-83A7-4AEE-8C40-4D6C1913A8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C572FC-7BC2-4079-9508-762EB3A5FF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A66F64-9F42-4BAD-8BDC-5DED74BB2E34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091419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7BB483-FB87-472B-93DE-6A6B211319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B35179-0C03-491A-A539-F2E9A34FBC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E1B8D8-2318-40AF-972C-BF7019F721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F9D18B-D9D4-41C9-8698-E6F8598FC016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164136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96A7129-B340-4956-B83B-59474531FE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FEB13B7-6D13-48B7-BCAB-08177B9009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A97B8AE-A6BD-4777-949C-EFE9EBA2DE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354530-A295-44B7-AECD-64531B7541D6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486260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9DC78C4-DC07-421B-8250-F99599D792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732AFF4-4C67-4DF1-A269-8367EFD304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C9DEC7A-5FD4-4AD1-9E82-F0D38BD40F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68E89-E8B4-4132-9B25-58DF5280CA25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205999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A9046F9-561E-4BE0-BFCF-C15CD3409C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3C64D3-5358-4869-B28A-AA26C2BB21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DE0B1C-111F-4DCA-B564-19D6E4AE94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5AB49-7EF6-4B6A-9804-31F22874167D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241264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7DD864-E276-412F-AAAD-51228643C4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68C12D-9A4F-407F-B738-E260B5CA81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25283C-2291-4E8F-8B7D-DA0F8572F0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9915F-2BDD-4242-918E-E3B5187EC8A5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422735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04C205-CDE1-4874-8F35-A7861551E2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48E4B6-B5B2-4AC3-979D-C72F3CB5F7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9B9C2C-BA29-4641-AAFA-802FC457B8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F6DA6E-C1E2-4987-A0AE-122D5CDA6E78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740905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900A8B-CF74-4CE2-980E-0F4BFE4B99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E50F8A-5C4E-4C19-B7B1-7C495084B9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AA0470-E870-45DF-9ECF-B64A908E79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06C3D-AF15-46E4-8F67-575B2BAF18BB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753897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769BA4-E823-41A0-8625-D01824FABE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5A78E3-2C15-4B62-BEA3-A8EA5C3972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26D31C-5B50-4F13-8192-1510C29E2D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DCDB3-F8DF-40F2-B5BE-307E419E4A08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48023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41899C-7576-4EEB-A024-5D5E74B98B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2A51E0-06F2-44C7-8FA6-479AAE448D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F911C8-C908-4AF9-890B-AF24211825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C3C16-A3BD-47A3-A684-1E1349E9F4E1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781974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D6D82E-CBA6-4A81-8F70-4735BFCE94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74C5138-8FDE-419D-A3E4-5D85D14B94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61C7D1-4559-476A-A2E0-F0333F17DC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AF65F-5324-4224-B5B0-D73FE1BDC2BE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53280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2CF1FF6-5B08-418A-8B1B-8170D15646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291BD0-C7C8-43AC-85E3-3E97642FBC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185883C-6DDE-4856-897F-7861068B56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7E5B1-49F4-4013-87B8-A3823FC56D5C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301791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5ED3780-3058-4EAC-B5FC-96931DEB12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B259336-90F2-4D7D-B347-913E0ED68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6864002-6060-4BFD-ADE9-012A2DAED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8BF0B-4FDE-49D7-BCB7-AE4F18ADD146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453773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3BB5CE-E856-4B65-99B0-9CEA797C2E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1A3DDD-950B-4B41-BCE2-A4CD124AFB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B76069-82C3-417F-84FE-F38E5794A0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17FB1-5E6A-4741-BBF3-5B3A09D0117C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935460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63ED02-99C5-441F-A09F-B10499149B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C64052-97D8-4E2D-B44B-3CCD6BA72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A0BCAF-EA8E-4B92-A432-81BE540C76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1E28A8-DE1A-4745-8E71-A05165D549E4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423444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458959-3CD4-4924-A786-E9CF15E337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E43132-6299-413F-84EF-82889FD708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19EB34-575D-4EAB-B1F6-121995C8AB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8CEDE-AB77-4781-BE0F-C6C78EA2414F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2924300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1AFA4C-751B-47CC-8FCD-AC445B1C68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DEE02D-D5D0-4E90-B464-0A8AD4ECB7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1F9820-ABB9-4090-94D7-BA59584466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9560D6-F7DE-41D6-8D9C-183D00F16C8F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89838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908299-FB91-4C86-8BD9-CB8BE4B698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98FC5F-113D-44C2-9E58-84B3F5D2E4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7BB8CF-5A94-4AB6-992F-269FDB56F7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E42EDB-6298-46D3-8DDF-F6E3DE9E434B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62162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DD9E18-5924-4985-9364-5B793D1457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4F0823-FD15-49DA-BAFD-20C4321C4B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EB939D-1636-4E45-AC8A-14BEC7994E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390E6-1317-4466-999B-304C5B02CBCB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48384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D249AA-A549-40CD-8C97-D911E724C4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A96A8C-AB2A-4282-91D3-983B50C6B9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9F1A8C2-4D1F-49B3-B58F-8667CD60C0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C52D5A-82AB-45CB-8181-958867D0A90D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99442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E047DC4-FEAC-4B48-A1D2-F59D2AE40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ED6CC1-B1CA-419E-ABA3-AE2621D0DA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A4737AF-A986-4763-A679-A8C18D8822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774EF-32C7-40FD-A825-6EF6923AB68F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24276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8770EB9-B8ED-4107-BCEE-8F39B34DA3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30974EA-D1CD-49D5-BF84-B4DD9F109B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CD67425-5E6E-46A1-AA67-829C60346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AA3B5-C6B6-45DF-ABB7-506A63B6884A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79843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E2B771-B18A-48D1-B126-0612EFD011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290D83-235A-4571-BAED-0BC1552FD5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2A2F57-E43C-44C6-8219-70E83167D3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E9A4DE-6BC5-4103-9A59-69B400951EAA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33452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862B16-827A-4937-A9B5-16A3F941CA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EE3CAB-E842-4AA6-AAC1-FCF92F4E9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916634-E9EC-4C4E-9484-64AF06FA17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93D9C-06E2-43F0-BA96-6032F5F2894C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20753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alphaModFix amt="50000"/>
            <a:lum/>
          </a:blip>
          <a:srcRect/>
          <a:stretch>
            <a:fillRect l="-4000" t="-6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ez názvu5 kopie">
            <a:extLst>
              <a:ext uri="{FF2B5EF4-FFF2-40B4-BE49-F238E27FC236}">
                <a16:creationId xmlns:a16="http://schemas.microsoft.com/office/drawing/2014/main" id="{3587AE55-3C22-4175-8947-E82E9C1614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lum bright="6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D368D98A-6926-4CE8-B993-FB121668A5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74638"/>
            <a:ext cx="8713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3DF91D6C-22E5-42D0-9FE3-25E71149CF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7E7E781A-7EB7-445F-9BBB-08C988CD83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5DB1418-D312-48AD-8402-9A8A80DD11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D3002BF-BC01-44BD-A60E-53488752B2F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084DECF-BE82-4588-ACCE-CE2E674608C3}" type="slidenum">
              <a:rPr lang="en-GB" altLang="cs-CZ"/>
              <a:pPr/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58" r:id="rId14"/>
    <p:sldLayoutId id="2147483759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50000"/>
            <a:lum/>
          </a:blip>
          <a:srcRect/>
          <a:stretch>
            <a:fillRect l="-4000" t="-6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Bez názvu5 kopie">
            <a:extLst>
              <a:ext uri="{FF2B5EF4-FFF2-40B4-BE49-F238E27FC236}">
                <a16:creationId xmlns:a16="http://schemas.microsoft.com/office/drawing/2014/main" id="{E960A177-1983-4D49-8E82-B71B1BA177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lum brigh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B92EB512-6F1F-43A3-B405-A6B262DC24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F25EBDE2-F323-4643-B0D3-2CF0A62AD8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C73482B3-3B7C-4F74-A909-80BDB34ABD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1C69A1D4-FD76-4A9C-B239-AA0F906761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DB142DE4-A36C-4627-A534-9E318DE452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BF42FAA-C4E9-41ED-912A-CC75D5306C6D}" type="slidenum">
              <a:rPr lang="en-GB" altLang="cs-CZ"/>
              <a:pPr/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1.jpeg"/><Relationship Id="rId4" Type="http://schemas.openxmlformats.org/officeDocument/2006/relationships/hyperlink" Target="http://images.google.com/imgres?imgurl=http://www.rheomed.de/Bilder/produkte/dialyser.jpg&amp;imgrefurl=http://www.rheomed.de/Englisch/produkte.htm&amp;h=1917&amp;w=2750&amp;sz=54&amp;tbnid=OF_rRvGknpAJ:&amp;tbnh=104&amp;tbnw=149&amp;start=1&amp;prev=/images%3Fq%3Ddialyser%26hl%3Dcs%26lr%3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betesaustralia.com.au/conquest/0204-insulin-pump-therapy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jpeg"/><Relationship Id="rId5" Type="http://schemas.openxmlformats.org/officeDocument/2006/relationships/hyperlink" Target="http://www.morganimplants.com/images/multiple-posterior-graphic.jpg" TargetMode="Externa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www.bzs.cz/Obrazky/defibrilator.jpg" TargetMode="External"/><Relationship Id="rId7" Type="http://schemas.openxmlformats.org/officeDocument/2006/relationships/hyperlink" Target="http://www.polymed.cz/sub/igmproducts/F144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>
            <a:extLst>
              <a:ext uri="{FF2B5EF4-FFF2-40B4-BE49-F238E27FC236}">
                <a16:creationId xmlns:a16="http://schemas.microsoft.com/office/drawing/2014/main" id="{DBFF9D04-E03E-4940-9A71-2FA985173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33375"/>
            <a:ext cx="835183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 b="1" dirty="0">
                <a:solidFill>
                  <a:schemeClr val="tx1"/>
                </a:solidFill>
              </a:rPr>
              <a:t>Přednášky z lékařské biofyziky</a:t>
            </a:r>
            <a:br>
              <a:rPr lang="en-GB" altLang="cs-CZ" sz="4000" b="1" dirty="0">
                <a:solidFill>
                  <a:schemeClr val="tx1"/>
                </a:solidFill>
              </a:rPr>
            </a:br>
            <a:r>
              <a:rPr lang="cs-CZ" altLang="cs-CZ" sz="2000" b="1" dirty="0">
                <a:solidFill>
                  <a:schemeClr val="tx1"/>
                </a:solidFill>
              </a:rPr>
              <a:t>Biofyzikální ústav Lékařské fakulty</a:t>
            </a:r>
            <a:r>
              <a:rPr lang="en-GB" altLang="cs-CZ" sz="2000" b="1" dirty="0">
                <a:solidFill>
                  <a:schemeClr val="tx1"/>
                </a:solidFill>
              </a:rPr>
              <a:t> </a:t>
            </a:r>
            <a:br>
              <a:rPr lang="en-GB" altLang="cs-CZ" sz="2000" b="1" dirty="0">
                <a:solidFill>
                  <a:schemeClr val="tx1"/>
                </a:solidFill>
              </a:rPr>
            </a:br>
            <a:r>
              <a:rPr lang="en-GB" altLang="cs-CZ" sz="2000" b="1" dirty="0">
                <a:solidFill>
                  <a:schemeClr val="tx1"/>
                </a:solidFill>
              </a:rPr>
              <a:t>Masaryk</a:t>
            </a:r>
            <a:r>
              <a:rPr lang="cs-CZ" altLang="cs-CZ" sz="2000" b="1" dirty="0">
                <a:solidFill>
                  <a:schemeClr val="tx1"/>
                </a:solidFill>
              </a:rPr>
              <a:t>ovy univerzity, </a:t>
            </a:r>
            <a:r>
              <a:rPr lang="en-GB" altLang="cs-CZ" sz="2000" b="1" dirty="0">
                <a:solidFill>
                  <a:schemeClr val="tx1"/>
                </a:solidFill>
              </a:rPr>
              <a:t>Brno</a:t>
            </a:r>
          </a:p>
        </p:txBody>
      </p:sp>
      <p:pic>
        <p:nvPicPr>
          <p:cNvPr id="59400" name="Picture 8" descr=" ">
            <a:extLst>
              <a:ext uri="{FF2B5EF4-FFF2-40B4-BE49-F238E27FC236}">
                <a16:creationId xmlns:a16="http://schemas.microsoft.com/office/drawing/2014/main" id="{AD22D8BD-0CDA-473E-B5C2-96B729536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924175"/>
            <a:ext cx="2255838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9" descr="bl_8">
            <a:extLst>
              <a:ext uri="{FF2B5EF4-FFF2-40B4-BE49-F238E27FC236}">
                <a16:creationId xmlns:a16="http://schemas.microsoft.com/office/drawing/2014/main" id="{F7D0E5FC-695A-4248-A858-A7D1A61D1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060575"/>
            <a:ext cx="2963862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0" descr="FullVent-small">
            <a:extLst>
              <a:ext uri="{FF2B5EF4-FFF2-40B4-BE49-F238E27FC236}">
                <a16:creationId xmlns:a16="http://schemas.microsoft.com/office/drawing/2014/main" id="{AE1115E4-11D5-4324-A613-0547AD385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060575"/>
            <a:ext cx="24669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 descr="prothese_adjointe_verte_4">
            <a:extLst>
              <a:ext uri="{FF2B5EF4-FFF2-40B4-BE49-F238E27FC236}">
                <a16:creationId xmlns:a16="http://schemas.microsoft.com/office/drawing/2014/main" id="{20886BAB-2928-4407-A9A6-51F05EDBE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292600"/>
            <a:ext cx="316865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 advTm="7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6">
            <a:extLst>
              <a:ext uri="{FF2B5EF4-FFF2-40B4-BE49-F238E27FC236}">
                <a16:creationId xmlns:a16="http://schemas.microsoft.com/office/drawing/2014/main" id="{3E1B47F0-D806-45E2-8B49-4D996201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22A064-BC2A-4B33-95DF-2F56327BC179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cs-CZ" sz="1400"/>
          </a:p>
        </p:txBody>
      </p:sp>
      <p:sp>
        <p:nvSpPr>
          <p:cNvPr id="22531" name="Rectangle 10">
            <a:extLst>
              <a:ext uri="{FF2B5EF4-FFF2-40B4-BE49-F238E27FC236}">
                <a16:creationId xmlns:a16="http://schemas.microsoft.com/office/drawing/2014/main" id="{B0B1E265-5917-4BC8-B14B-7B17F8E90F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3889375" cy="1143000"/>
          </a:xfrm>
        </p:spPr>
        <p:txBody>
          <a:bodyPr/>
          <a:lstStyle/>
          <a:p>
            <a:pPr eaLnBrk="1" hangingPunct="1"/>
            <a:r>
              <a:rPr lang="cs-CZ" altLang="cs-CZ"/>
              <a:t>„Železné plíce“</a:t>
            </a:r>
            <a:br>
              <a:rPr lang="cs-CZ" altLang="cs-CZ"/>
            </a:br>
            <a:r>
              <a:rPr lang="cs-CZ" altLang="cs-CZ"/>
              <a:t>(historie)</a:t>
            </a:r>
            <a:endParaRPr lang="en-GB" altLang="cs-CZ"/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FB0AD76C-5C5D-454E-A6DA-DAFAFD9FB8C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37038" y="6542088"/>
            <a:ext cx="4906962" cy="315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cs-CZ" sz="1400" b="1"/>
              <a:t>www.blinn.edu/natscience/phillips/ironlung.html</a:t>
            </a:r>
            <a:endParaRPr lang="en-GB" altLang="cs-CZ" sz="2800"/>
          </a:p>
        </p:txBody>
      </p:sp>
      <p:sp>
        <p:nvSpPr>
          <p:cNvPr id="22533" name="AutoShape 5" descr="Kent Scientific specializes in animal ventilators">
            <a:extLst>
              <a:ext uri="{FF2B5EF4-FFF2-40B4-BE49-F238E27FC236}">
                <a16:creationId xmlns:a16="http://schemas.microsoft.com/office/drawing/2014/main" id="{6C48D894-ADC1-46C2-8BDF-B91F132286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22534" name="Picture 7" descr="IronLung1">
            <a:extLst>
              <a:ext uri="{FF2B5EF4-FFF2-40B4-BE49-F238E27FC236}">
                <a16:creationId xmlns:a16="http://schemas.microsoft.com/office/drawing/2014/main" id="{B1EC552C-41D7-433E-ACE7-C52E9F271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49500"/>
            <a:ext cx="5545138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9" descr="bl_8">
            <a:extLst>
              <a:ext uri="{FF2B5EF4-FFF2-40B4-BE49-F238E27FC236}">
                <a16:creationId xmlns:a16="http://schemas.microsoft.com/office/drawing/2014/main" id="{35F487AD-A02E-4BFF-B75F-098E87177F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333375"/>
            <a:ext cx="2963863" cy="2024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2FAB4E9-4A9A-4F4E-856B-A6EF710BB291}"/>
              </a:ext>
            </a:extLst>
          </p:cNvPr>
          <p:cNvSpPr txBox="1"/>
          <p:nvPr/>
        </p:nvSpPr>
        <p:spPr>
          <a:xfrm>
            <a:off x="6300192" y="2708920"/>
            <a:ext cx="23866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Uvnitř hermeticky uzavřeného válce se nachází pacient, jehož hlava je ovšem mimo vlastní válec. Vlivem proměnlivého tlaku ve válci jsou navozovány změny objemu plic a dostatečný přísun kyslíku je takto zajištěn.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002A39D-1A44-48FB-AB5B-578642F1C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D18B-D9D4-41C9-8698-E6F8598FC016}" type="slidenum">
              <a:rPr lang="en-GB" altLang="cs-CZ" smtClean="0"/>
              <a:pPr/>
              <a:t>11</a:t>
            </a:fld>
            <a:endParaRPr lang="en-GB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AEE64FD-B8AE-4C70-952F-D754E1F9C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0" t="16383" r="13776" b="5582"/>
          <a:stretch/>
        </p:blipFill>
        <p:spPr>
          <a:xfrm>
            <a:off x="395536" y="838280"/>
            <a:ext cx="8015981" cy="475096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358FE6E-4ABE-4C56-800B-9BBDDEA84BC4}"/>
              </a:ext>
            </a:extLst>
          </p:cNvPr>
          <p:cNvSpPr txBox="1"/>
          <p:nvPr/>
        </p:nvSpPr>
        <p:spPr>
          <a:xfrm>
            <a:off x="1979712" y="5949280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58 let s podporou dýchání…</a:t>
            </a:r>
          </a:p>
        </p:txBody>
      </p:sp>
    </p:spTree>
    <p:extLst>
      <p:ext uri="{BB962C8B-B14F-4D97-AF65-F5344CB8AC3E}">
        <p14:creationId xmlns:p14="http://schemas.microsoft.com/office/powerpoint/2010/main" val="2775254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5">
            <a:extLst>
              <a:ext uri="{FF2B5EF4-FFF2-40B4-BE49-F238E27FC236}">
                <a16:creationId xmlns:a16="http://schemas.microsoft.com/office/drawing/2014/main" id="{09BED22D-63FE-4A6A-AEB6-1F5F9F821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F69F56-E660-4C3E-AB98-E1857727A222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cs-CZ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B001B9F6-BE18-44C2-998C-E09F5419D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7634287" cy="1008063"/>
          </a:xfrm>
        </p:spPr>
        <p:txBody>
          <a:bodyPr/>
          <a:lstStyle/>
          <a:p>
            <a:pPr eaLnBrk="1" hangingPunct="1"/>
            <a:r>
              <a:rPr lang="cs-CZ" altLang="cs-CZ"/>
              <a:t>Mechanická ventilace plic</a:t>
            </a:r>
            <a:endParaRPr lang="en-GB" altLang="cs-CZ"/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3BD6C2F3-551D-4FD1-B990-B383BA0F3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11638" y="1196753"/>
            <a:ext cx="4745830" cy="153454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Ventilace se provádí pomocí nasazené masky či jako na obrázku podle nastaveného tlakového nebo </a:t>
            </a:r>
            <a:r>
              <a:rPr lang="cs-CZ" altLang="cs-CZ" sz="2400" u="sng" dirty="0"/>
              <a:t>objemového</a:t>
            </a:r>
            <a:r>
              <a:rPr lang="cs-CZ" altLang="cs-CZ" sz="2400" dirty="0"/>
              <a:t> limitu vzduchu </a:t>
            </a:r>
          </a:p>
        </p:txBody>
      </p:sp>
      <p:pic>
        <p:nvPicPr>
          <p:cNvPr id="24581" name="Picture 5" descr="fig10-1small">
            <a:extLst>
              <a:ext uri="{FF2B5EF4-FFF2-40B4-BE49-F238E27FC236}">
                <a16:creationId xmlns:a16="http://schemas.microsoft.com/office/drawing/2014/main" id="{581715FB-C79D-41D7-82B6-D94EC7B16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6" y="1349375"/>
            <a:ext cx="375443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 descr="FullVent-small">
            <a:extLst>
              <a:ext uri="{FF2B5EF4-FFF2-40B4-BE49-F238E27FC236}">
                <a16:creationId xmlns:a16="http://schemas.microsoft.com/office/drawing/2014/main" id="{65F79073-F20B-43C9-A822-7B720931A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213100"/>
            <a:ext cx="24669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8">
            <a:extLst>
              <a:ext uri="{FF2B5EF4-FFF2-40B4-BE49-F238E27FC236}">
                <a16:creationId xmlns:a16="http://schemas.microsoft.com/office/drawing/2014/main" id="{20AD25B0-88BA-4623-A780-D89949F88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6619875"/>
            <a:ext cx="4559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cs-CZ" sz="1200"/>
              <a:t>http://www.mtsinai.org/pulmonary/books/physiology/chap10a.htm</a:t>
            </a:r>
          </a:p>
        </p:txBody>
      </p:sp>
      <p:sp>
        <p:nvSpPr>
          <p:cNvPr id="24584" name="TextovéPole 1">
            <a:extLst>
              <a:ext uri="{FF2B5EF4-FFF2-40B4-BE49-F238E27FC236}">
                <a16:creationId xmlns:a16="http://schemas.microsoft.com/office/drawing/2014/main" id="{093DF78D-9B2A-4181-AA12-5A1DCBC86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867" y="2867818"/>
            <a:ext cx="2133601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Trysková a oscilační ventilace s vibrujícím proudem vzduchu. Druhá je používána u dětí.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499DC56-B6C7-46CC-A264-FA41A2324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70" t="10178" r="8852" b="5498"/>
          <a:stretch/>
        </p:blipFill>
        <p:spPr>
          <a:xfrm>
            <a:off x="275614" y="620688"/>
            <a:ext cx="6840760" cy="381642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A52B25-EEAB-40DB-80B2-AA7B2AA9F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3C16-A3BD-47A3-A684-1E1349E9F4E1}" type="slidenum">
              <a:rPr lang="en-GB" altLang="cs-CZ" smtClean="0"/>
              <a:pPr/>
              <a:t>13</a:t>
            </a:fld>
            <a:endParaRPr lang="en-GB" alt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B04EE3F-D3E7-468B-A49F-75F2BB4AC4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5" t="14984" r="16925" b="16384"/>
          <a:stretch/>
        </p:blipFill>
        <p:spPr>
          <a:xfrm>
            <a:off x="3852900" y="3175482"/>
            <a:ext cx="5400600" cy="330786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4C11A4F-6888-4555-B9D1-713C16121C06}"/>
              </a:ext>
            </a:extLst>
          </p:cNvPr>
          <p:cNvSpPr txBox="1"/>
          <p:nvPr/>
        </p:nvSpPr>
        <p:spPr>
          <a:xfrm>
            <a:off x="5233507" y="1700808"/>
            <a:ext cx="3630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Corovent</a:t>
            </a:r>
            <a:r>
              <a:rPr lang="cs-CZ" dirty="0"/>
              <a:t> CVUT </a:t>
            </a:r>
            <a:r>
              <a:rPr lang="cs-CZ" dirty="0" err="1"/>
              <a:t>prof</a:t>
            </a:r>
            <a:r>
              <a:rPr lang="cs-CZ" dirty="0"/>
              <a:t> Roubík </a:t>
            </a:r>
            <a:r>
              <a:rPr lang="cs-CZ" dirty="0" err="1"/>
              <a:t>at</a:t>
            </a:r>
            <a:r>
              <a:rPr lang="cs-CZ" dirty="0"/>
              <a:t> al.</a:t>
            </a:r>
          </a:p>
        </p:txBody>
      </p:sp>
    </p:spTree>
    <p:extLst>
      <p:ext uri="{BB962C8B-B14F-4D97-AF65-F5344CB8AC3E}">
        <p14:creationId xmlns:p14="http://schemas.microsoft.com/office/powerpoint/2010/main" val="3933026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7">
            <a:extLst>
              <a:ext uri="{FF2B5EF4-FFF2-40B4-BE49-F238E27FC236}">
                <a16:creationId xmlns:a16="http://schemas.microsoft.com/office/drawing/2014/main" id="{F8A0F4D9-157C-4CCF-9EA5-E03084B20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C7AAD1-15C5-468E-BD75-1AF276D5EB69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cs-CZ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FDFD2DA-109F-4FCD-97C4-F2487AB04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Umělá ledvina - hemodialýza</a:t>
            </a:r>
          </a:p>
        </p:txBody>
      </p:sp>
      <p:pic>
        <p:nvPicPr>
          <p:cNvPr id="26628" name="Picture 7" descr="dialyser">
            <a:hlinkClick r:id="rId4"/>
            <a:extLst>
              <a:ext uri="{FF2B5EF4-FFF2-40B4-BE49-F238E27FC236}">
                <a16:creationId xmlns:a16="http://schemas.microsoft.com/office/drawing/2014/main" id="{763CECB3-9AAD-43A7-A312-A4455A7A942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700213"/>
            <a:ext cx="2665412" cy="1860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26629" name="Text Box 14">
            <a:extLst>
              <a:ext uri="{FF2B5EF4-FFF2-40B4-BE49-F238E27FC236}">
                <a16:creationId xmlns:a16="http://schemas.microsoft.com/office/drawing/2014/main" id="{306AD7DA-1DA1-4641-B91F-03C50E7BA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76700"/>
            <a:ext cx="2736850" cy="13112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Nadbytečný objem krve lze redukovat podtlakem na straně dialyzačního roztoku</a:t>
            </a:r>
            <a:endParaRPr lang="en-GB" altLang="cs-CZ" sz="2000"/>
          </a:p>
        </p:txBody>
      </p:sp>
      <p:sp>
        <p:nvSpPr>
          <p:cNvPr id="26630" name="Rectangle 23">
            <a:extLst>
              <a:ext uri="{FF2B5EF4-FFF2-40B4-BE49-F238E27FC236}">
                <a16:creationId xmlns:a16="http://schemas.microsoft.com/office/drawing/2014/main" id="{6000C4E0-42A4-4562-854C-34659C521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8" y="6583363"/>
            <a:ext cx="73453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200"/>
              <a:t>According</a:t>
            </a:r>
            <a:r>
              <a:rPr lang="cs-CZ" altLang="cs-CZ" sz="1200"/>
              <a:t> to</a:t>
            </a:r>
            <a:r>
              <a:rPr lang="en-US" altLang="cs-CZ" sz="1200"/>
              <a:t>:</a:t>
            </a:r>
            <a:r>
              <a:rPr lang="cs-CZ" altLang="cs-CZ" sz="1200"/>
              <a:t> </a:t>
            </a:r>
            <a:r>
              <a:rPr lang="en-GB" altLang="cs-CZ" sz="1200"/>
              <a:t>www.renalpatients.co.uk/ haemodialysis.htm.</a:t>
            </a:r>
            <a:r>
              <a:rPr lang="cs-CZ" altLang="cs-CZ" sz="1200"/>
              <a:t>  </a:t>
            </a:r>
            <a:r>
              <a:rPr lang="en-GB" altLang="cs-CZ" sz="1200"/>
              <a:t>www.rheomed.de/Bilder/ produkte/dialyser.jpg</a:t>
            </a:r>
          </a:p>
        </p:txBody>
      </p:sp>
      <p:graphicFrame>
        <p:nvGraphicFramePr>
          <p:cNvPr id="26631" name="Object 24">
            <a:extLst>
              <a:ext uri="{FF2B5EF4-FFF2-40B4-BE49-F238E27FC236}">
                <a16:creationId xmlns:a16="http://schemas.microsoft.com/office/drawing/2014/main" id="{0AB82E5C-FAF1-4231-B1CD-7714A7F98696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3779838" y="1446213"/>
          <a:ext cx="5184775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Rastrový obrázek" r:id="rId6" imgW="4382112" imgH="3952381" progId="Paint.Picture">
                  <p:embed/>
                </p:oleObj>
              </mc:Choice>
              <mc:Fallback>
                <p:oleObj name="Rastrový obrázek" r:id="rId6" imgW="4382112" imgH="3952381" progId="Paint.Picture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446213"/>
                        <a:ext cx="5184775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>
                                <a:alpha val="7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5">
            <a:extLst>
              <a:ext uri="{FF2B5EF4-FFF2-40B4-BE49-F238E27FC236}">
                <a16:creationId xmlns:a16="http://schemas.microsoft.com/office/drawing/2014/main" id="{763D2034-F49C-44BC-A927-2B0C58F89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7196DA-2DD9-4357-80ED-D0B0CB7164E9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cs-CZ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4A1C443-CAA1-4216-B479-87D6E6B07F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7177087" cy="1143000"/>
          </a:xfrm>
        </p:spPr>
        <p:txBody>
          <a:bodyPr/>
          <a:lstStyle/>
          <a:p>
            <a:pPr eaLnBrk="1" hangingPunct="1"/>
            <a:r>
              <a:rPr lang="cs-CZ" altLang="cs-CZ"/>
              <a:t>Peritoneální dialýza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68A25D99-5665-4F74-B94E-40195680D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22488" y="6586538"/>
            <a:ext cx="7021512" cy="271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cs-CZ" sz="1200"/>
              <a:t>www.devicelink.com/ expo/awards02/98winQ.html.</a:t>
            </a:r>
            <a:r>
              <a:rPr lang="cs-CZ" altLang="cs-CZ" sz="1200"/>
              <a:t>  </a:t>
            </a:r>
            <a:r>
              <a:rPr lang="en-GB" altLang="cs-CZ" sz="1200"/>
              <a:t>www.healthyeatingliving.com/ Kidney_failure.htm.</a:t>
            </a:r>
          </a:p>
        </p:txBody>
      </p:sp>
      <p:pic>
        <p:nvPicPr>
          <p:cNvPr id="28677" name="Picture 5" descr="ww5rl64">
            <a:extLst>
              <a:ext uri="{FF2B5EF4-FFF2-40B4-BE49-F238E27FC236}">
                <a16:creationId xmlns:a16="http://schemas.microsoft.com/office/drawing/2014/main" id="{B0F7FFD4-2913-4293-A21B-2AF94CFD8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4752975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7" descr="mde2_r">
            <a:extLst>
              <a:ext uri="{FF2B5EF4-FFF2-40B4-BE49-F238E27FC236}">
                <a16:creationId xmlns:a16="http://schemas.microsoft.com/office/drawing/2014/main" id="{23458407-EBFD-421F-BAEC-9CBBC1165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341438"/>
            <a:ext cx="1768475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8">
            <a:extLst>
              <a:ext uri="{FF2B5EF4-FFF2-40B4-BE49-F238E27FC236}">
                <a16:creationId xmlns:a16="http://schemas.microsoft.com/office/drawing/2014/main" id="{416362C1-CA5F-40F4-87F8-9A174C953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013325"/>
            <a:ext cx="8675688" cy="13112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Peritoneální dialýzu si pacient může provádět i doma. Do peritonea má trvale zavedený katétr, kterým si napouští a následně vypouští dialyzační roztok. Proces může být automatizován a pacient jej může absolvovat i ve spánku.</a:t>
            </a:r>
            <a:endParaRPr lang="en-GB" altLang="cs-CZ"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6">
            <a:extLst>
              <a:ext uri="{FF2B5EF4-FFF2-40B4-BE49-F238E27FC236}">
                <a16:creationId xmlns:a16="http://schemas.microsoft.com/office/drawing/2014/main" id="{B05FEB1F-5602-4122-B6FD-4D23A074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DCCA06-8198-40BF-93F7-85E7E350B61B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cs-CZ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EFCB517-DAB0-43C9-82BE-3420710A05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87338"/>
            <a:ext cx="7065963" cy="720725"/>
          </a:xfrm>
        </p:spPr>
        <p:txBody>
          <a:bodyPr/>
          <a:lstStyle/>
          <a:p>
            <a:pPr eaLnBrk="1" hangingPunct="1"/>
            <a:r>
              <a:rPr lang="en-GB" altLang="cs-CZ"/>
              <a:t>Hemofiltra</a:t>
            </a:r>
            <a:r>
              <a:rPr lang="cs-CZ" altLang="cs-CZ"/>
              <a:t>ce</a:t>
            </a:r>
            <a:endParaRPr lang="en-GB" altLang="cs-CZ"/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75E4FD44-1569-4FC8-94D7-7C02CEE4888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464050" y="6570663"/>
            <a:ext cx="4679950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1200"/>
              <a:t>According to: </a:t>
            </a:r>
            <a:r>
              <a:rPr lang="en-GB" altLang="cs-CZ" sz="1200"/>
              <a:t>info-dialyse.de/.../ haemo_haemofiltration.php.</a:t>
            </a:r>
          </a:p>
        </p:txBody>
      </p:sp>
      <p:sp>
        <p:nvSpPr>
          <p:cNvPr id="30725" name="Text Box 12">
            <a:extLst>
              <a:ext uri="{FF2B5EF4-FFF2-40B4-BE49-F238E27FC236}">
                <a16:creationId xmlns:a16="http://schemas.microsoft.com/office/drawing/2014/main" id="{5CBE4651-9A98-42E8-93E3-01C78AD17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513" y="981075"/>
            <a:ext cx="2376487" cy="43592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Hemofiltrace je alternativou dialýzy. Velmi užitečná je při některých otravách. Hemofiltrát s toxickými látkami je nahrazován náhradním roztokem přidávaným do krve v potřebném množství.</a:t>
            </a:r>
            <a:endParaRPr lang="en-GB" altLang="cs-CZ" sz="2000"/>
          </a:p>
        </p:txBody>
      </p:sp>
      <p:pic>
        <p:nvPicPr>
          <p:cNvPr id="30726" name="Picture 10" descr="hemofiltrace">
            <a:extLst>
              <a:ext uri="{FF2B5EF4-FFF2-40B4-BE49-F238E27FC236}">
                <a16:creationId xmlns:a16="http://schemas.microsoft.com/office/drawing/2014/main" id="{B47AC9A8-82E1-44B8-9D1B-5C4534C4BBB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981075"/>
            <a:ext cx="6265862" cy="5343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A63C9-93A5-4D10-BC0D-658FAA81B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Hemodialýza vs. </a:t>
            </a:r>
            <a:r>
              <a:rPr lang="cs-CZ" dirty="0" err="1"/>
              <a:t>hemofiltrace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CD99B0A-9001-4778-A868-98FF2ECF992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sz="1200" dirty="0"/>
              <a:t>Hemodialýzou se krev očišťuje mimo tělo nemocného. Nejdůležitějšími zařízeními jsou dialyzátor, dialyzační monitor a systém hadic. Krev poháněná pumpou přitéká hadicemi z nemocného do dialyzátoru, kde se očišťuje a odkud se jinými hadicemi vrací zpátky do krevního oběhu. Opačným směrem než krev protéká dialyzační roztok, který je po průchodu dialyzátorem odváděn do odpadu. Hemodialýza užívá k odstraňování látek především difuzi a jen v menší míře filtraci</a:t>
            </a:r>
          </a:p>
          <a:p>
            <a:endParaRPr lang="cs-CZ" sz="1200" dirty="0"/>
          </a:p>
          <a:p>
            <a:r>
              <a:rPr lang="cs-CZ" sz="1200" dirty="0"/>
              <a:t> </a:t>
            </a:r>
            <a:r>
              <a:rPr lang="cs-CZ" sz="1200" dirty="0" err="1"/>
              <a:t>Hemofiltrace</a:t>
            </a:r>
            <a:r>
              <a:rPr lang="cs-CZ" sz="1200" dirty="0"/>
              <a:t>. Do </a:t>
            </a:r>
            <a:r>
              <a:rPr lang="cs-CZ" sz="1200" dirty="0" err="1"/>
              <a:t>hemofiltru</a:t>
            </a:r>
            <a:r>
              <a:rPr lang="cs-CZ" sz="1200" dirty="0"/>
              <a:t> přitéká jen krev (nikoli dialyzační roztok). Přechod látek přes membránu se děje výhradně filtrací. Aby očišťování krve bylo dost účinné, i když chybí difuzní složka, musí být množství filtrované tekutiny dostatečně velké (asi 30 litrů při jedné proceduře). Objem odfiltrované tekutiny se nemocnému nahradí speciálním sterilním roztokem. K výměně velkého objemu tekutiny při </a:t>
            </a:r>
            <a:r>
              <a:rPr lang="cs-CZ" sz="1200" dirty="0" err="1"/>
              <a:t>hemofiltraci</a:t>
            </a:r>
            <a:r>
              <a:rPr lang="cs-CZ" sz="1200" dirty="0"/>
              <a:t> je třeba membrán o velké propustnosti, které potom odstraňují i látky o větší molekulové hmotnosti. Přesto je u </a:t>
            </a:r>
            <a:r>
              <a:rPr lang="cs-CZ" sz="1200" dirty="0" err="1"/>
              <a:t>hemofiltrace</a:t>
            </a:r>
            <a:r>
              <a:rPr lang="cs-CZ" sz="1200" dirty="0"/>
              <a:t> odstraňování nízkomolekulárních látek menší než při hemodialýze.</a:t>
            </a:r>
          </a:p>
          <a:p>
            <a:endParaRPr lang="cs-CZ" sz="1200" dirty="0"/>
          </a:p>
          <a:p>
            <a:r>
              <a:rPr lang="cs-CZ" sz="1200" dirty="0"/>
              <a:t>    </a:t>
            </a:r>
            <a:r>
              <a:rPr lang="cs-CZ" sz="1200" dirty="0" err="1"/>
              <a:t>Hemodiafiltrace</a:t>
            </a:r>
            <a:r>
              <a:rPr lang="cs-CZ" sz="1200" dirty="0"/>
              <a:t>. Jde o určitou kombinaci hemodialýzy a </a:t>
            </a:r>
            <a:r>
              <a:rPr lang="cs-CZ" sz="1200" dirty="0" err="1"/>
              <a:t>hemofiltrace</a:t>
            </a:r>
            <a:r>
              <a:rPr lang="cs-CZ" sz="1200" dirty="0"/>
              <a:t>. K očišťování krve užívá difuzi, zajišťující účinné odstraňování nízkomolekulárních látek, a filtraci (jejíž objem se pohybuje mezi hemodialýzou a </a:t>
            </a:r>
            <a:r>
              <a:rPr lang="cs-CZ" sz="1200" dirty="0" err="1"/>
              <a:t>hemofiltrací</a:t>
            </a:r>
            <a:r>
              <a:rPr lang="cs-CZ" sz="1200" dirty="0"/>
              <a:t>), která odstraňuje i látky o větší molekule.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407A707-C692-469E-94AD-4A46C910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D18B-D9D4-41C9-8698-E6F8598FC016}" type="slidenum">
              <a:rPr lang="en-GB" altLang="cs-CZ" smtClean="0"/>
              <a:pPr/>
              <a:t>17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180898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6">
            <a:extLst>
              <a:ext uri="{FF2B5EF4-FFF2-40B4-BE49-F238E27FC236}">
                <a16:creationId xmlns:a16="http://schemas.microsoft.com/office/drawing/2014/main" id="{0B23EDE1-472F-40E3-A4F4-976EE4140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00957A-E123-4FD4-8F5C-6216214CE33A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cs-CZ" sz="14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1AA34136-A454-425B-9614-D5CA82283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777162" cy="1143000"/>
          </a:xfrm>
        </p:spPr>
        <p:txBody>
          <a:bodyPr/>
          <a:lstStyle/>
          <a:p>
            <a:pPr eaLnBrk="1" hangingPunct="1"/>
            <a:r>
              <a:rPr lang="cs-CZ" altLang="cs-CZ"/>
              <a:t>Umělý pankreas – inzulínová pumpa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32BB9D84-E2F1-4E45-B116-2EFE60253AE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19138" y="6524625"/>
            <a:ext cx="8424862" cy="33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200">
                <a:hlinkClick r:id="rId3"/>
              </a:rPr>
              <a:t>http://www.diabetesaustralia.com.au/conquest/0204-insulin-pump-therapy.htm</a:t>
            </a:r>
            <a:r>
              <a:rPr lang="cs-CZ" altLang="cs-CZ" sz="1200"/>
              <a:t> </a:t>
            </a:r>
            <a:r>
              <a:rPr lang="en-GB" altLang="cs-CZ" sz="1200"/>
              <a:t>www.pnl.gov/ energyscience/06-01/ws.htm. </a:t>
            </a:r>
          </a:p>
        </p:txBody>
      </p:sp>
      <p:pic>
        <p:nvPicPr>
          <p:cNvPr id="32773" name="Picture 5" descr="biomechanical pancreas">
            <a:extLst>
              <a:ext uri="{FF2B5EF4-FFF2-40B4-BE49-F238E27FC236}">
                <a16:creationId xmlns:a16="http://schemas.microsoft.com/office/drawing/2014/main" id="{39C07585-32EB-43DD-94FE-6AF61E5EC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316071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AutoShape 7" descr="healthComp2">
            <a:extLst>
              <a:ext uri="{FF2B5EF4-FFF2-40B4-BE49-F238E27FC236}">
                <a16:creationId xmlns:a16="http://schemas.microsoft.com/office/drawing/2014/main" id="{9293760E-6A7A-4DD5-936E-62095145B8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2775" name="AutoShape 9" descr="healthComp2">
            <a:extLst>
              <a:ext uri="{FF2B5EF4-FFF2-40B4-BE49-F238E27FC236}">
                <a16:creationId xmlns:a16="http://schemas.microsoft.com/office/drawing/2014/main" id="{4FB40DE0-6199-4772-85C7-7543C4304B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32776" name="Picture 11" descr="insulin-pump">
            <a:extLst>
              <a:ext uri="{FF2B5EF4-FFF2-40B4-BE49-F238E27FC236}">
                <a16:creationId xmlns:a16="http://schemas.microsoft.com/office/drawing/2014/main" id="{548A7BDB-70AB-44EC-BC39-D716E01E6A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2133600"/>
            <a:ext cx="4826000" cy="3346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5">
            <a:extLst>
              <a:ext uri="{FF2B5EF4-FFF2-40B4-BE49-F238E27FC236}">
                <a16:creationId xmlns:a16="http://schemas.microsoft.com/office/drawing/2014/main" id="{C505B182-0E0C-448C-8EAA-51FFAE557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CE4EEE-46D8-457A-9461-BAAB6DF4499C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cs-CZ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9615E92-30CD-403D-81D4-E9738A6B2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3816350" cy="850900"/>
          </a:xfrm>
        </p:spPr>
        <p:txBody>
          <a:bodyPr/>
          <a:lstStyle/>
          <a:p>
            <a:pPr eaLnBrk="1" hangingPunct="1"/>
            <a:r>
              <a:rPr lang="cs-CZ" altLang="cs-CZ" sz="2800"/>
              <a:t>Sítnicový implantát</a:t>
            </a:r>
            <a:endParaRPr lang="en-GB" altLang="cs-CZ" sz="2800"/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059DC54-7587-488C-AD33-9D8A72BD0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35600" y="6597650"/>
            <a:ext cx="37084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cs-CZ" sz="1200"/>
              <a:t>www.nmi.de/deutsch/ showprj.php3?id=3&amp;typ=1</a:t>
            </a:r>
          </a:p>
        </p:txBody>
      </p:sp>
      <p:pic>
        <p:nvPicPr>
          <p:cNvPr id="34821" name="Picture 5" descr="Retinal Implant">
            <a:extLst>
              <a:ext uri="{FF2B5EF4-FFF2-40B4-BE49-F238E27FC236}">
                <a16:creationId xmlns:a16="http://schemas.microsoft.com/office/drawing/2014/main" id="{BE8243EE-DFF0-4493-A6E2-6FA6568EF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5111750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 descr="46">
            <a:extLst>
              <a:ext uri="{FF2B5EF4-FFF2-40B4-BE49-F238E27FC236}">
                <a16:creationId xmlns:a16="http://schemas.microsoft.com/office/drawing/2014/main" id="{2E0098EF-E811-4A23-8E62-D1F077DCF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052513"/>
            <a:ext cx="3024188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8">
            <a:extLst>
              <a:ext uri="{FF2B5EF4-FFF2-40B4-BE49-F238E27FC236}">
                <a16:creationId xmlns:a16="http://schemas.microsoft.com/office/drawing/2014/main" id="{D6141A32-B4A0-4430-A952-117645D40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300663"/>
            <a:ext cx="8604250" cy="12144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100" i="1"/>
              <a:t>MPDA – micro-photo-diode-array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100"/>
              <a:t>Toto zařízení a jeho analogie je klinicky testováno. Mělo by umožnit základní orientaci v prostoru</a:t>
            </a:r>
            <a:r>
              <a:rPr lang="en-US" altLang="cs-CZ" sz="2100"/>
              <a:t>.</a:t>
            </a:r>
            <a:endParaRPr lang="en-GB" altLang="cs-CZ" sz="2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A9B31FC5-7713-4DA2-9A8E-56A6A5B0397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35150" y="5229225"/>
            <a:ext cx="5473700" cy="1198563"/>
          </a:xfrm>
        </p:spPr>
        <p:txBody>
          <a:bodyPr/>
          <a:lstStyle/>
          <a:p>
            <a:pPr algn="l" eaLnBrk="1" hangingPunct="1"/>
            <a:r>
              <a:rPr lang="cs-CZ" altLang="cs-CZ" b="1"/>
              <a:t>Přístroje pro náhradu a podporu tělesných orgánů</a:t>
            </a:r>
            <a:endParaRPr lang="en-GB" altLang="cs-CZ" b="1"/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468FA086-BB12-4A71-9C5F-8D022878909B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1989138"/>
            <a:ext cx="5214937" cy="2881312"/>
            <a:chOff x="612" y="1207"/>
            <a:chExt cx="3285" cy="1815"/>
          </a:xfrm>
        </p:grpSpPr>
        <p:pic>
          <p:nvPicPr>
            <p:cNvPr id="8197" name="Picture 7" descr="Retinal Implant">
              <a:extLst>
                <a:ext uri="{FF2B5EF4-FFF2-40B4-BE49-F238E27FC236}">
                  <a16:creationId xmlns:a16="http://schemas.microsoft.com/office/drawing/2014/main" id="{883498A2-E96D-4D3A-B13F-9251F0B1E0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1207"/>
              <a:ext cx="1089" cy="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8" descr=" ">
              <a:extLst>
                <a:ext uri="{FF2B5EF4-FFF2-40B4-BE49-F238E27FC236}">
                  <a16:creationId xmlns:a16="http://schemas.microsoft.com/office/drawing/2014/main" id="{510F1808-8A20-4175-919A-07925527BE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1207"/>
              <a:ext cx="1244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5" descr="heart0703">
              <a:extLst>
                <a:ext uri="{FF2B5EF4-FFF2-40B4-BE49-F238E27FC236}">
                  <a16:creationId xmlns:a16="http://schemas.microsoft.com/office/drawing/2014/main" id="{D1A49426-FB02-4B03-9A38-29BFC1AB23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2071"/>
              <a:ext cx="953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6" descr="biomechanical pancreas">
              <a:extLst>
                <a:ext uri="{FF2B5EF4-FFF2-40B4-BE49-F238E27FC236}">
                  <a16:creationId xmlns:a16="http://schemas.microsoft.com/office/drawing/2014/main" id="{2CC05F16-CF2A-4796-A01F-C6CC9A4EA5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207"/>
              <a:ext cx="1137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6" name="Rectangle 13">
            <a:extLst>
              <a:ext uri="{FF2B5EF4-FFF2-40B4-BE49-F238E27FC236}">
                <a16:creationId xmlns:a16="http://schemas.microsoft.com/office/drawing/2014/main" id="{E4D451DF-C0B6-4E2F-8AF0-61524C718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60350"/>
            <a:ext cx="813593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/>
              <a:t>Přednášky z lékařské biofyziky</a:t>
            </a:r>
            <a:br>
              <a:rPr lang="en-GB" altLang="cs-CZ"/>
            </a:br>
            <a:r>
              <a:rPr lang="cs-CZ" altLang="cs-CZ" sz="2000" b="1"/>
              <a:t>Biofyzikální ústav Lékařské fakulty</a:t>
            </a:r>
            <a:r>
              <a:rPr lang="en-GB" altLang="cs-CZ" sz="2000" b="1"/>
              <a:t> </a:t>
            </a:r>
            <a:br>
              <a:rPr lang="en-GB" altLang="cs-CZ" sz="2000" b="1"/>
            </a:br>
            <a:r>
              <a:rPr lang="en-GB" altLang="cs-CZ" sz="2000" b="1"/>
              <a:t>Masaryk</a:t>
            </a:r>
            <a:r>
              <a:rPr lang="cs-CZ" altLang="cs-CZ" sz="2000" b="1"/>
              <a:t>ovy univerzity, </a:t>
            </a:r>
            <a:r>
              <a:rPr lang="en-GB" altLang="cs-CZ" sz="2000" b="1"/>
              <a:t>Brno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číslo snímku 5">
            <a:extLst>
              <a:ext uri="{FF2B5EF4-FFF2-40B4-BE49-F238E27FC236}">
                <a16:creationId xmlns:a16="http://schemas.microsoft.com/office/drawing/2014/main" id="{AD22AA96-16C6-4C62-A5AA-EA9AAA5E4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E42612-5D28-485E-B5EE-9C7ABD71F191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cs-CZ" sz="14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6874B820-6A35-4E06-9A89-6BD899D3D5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7634287" cy="922338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chemeClr val="tx1"/>
                </a:solidFill>
              </a:rPr>
              <a:t>Kochleární implantát</a:t>
            </a:r>
            <a:endParaRPr lang="en-GB" altLang="cs-CZ">
              <a:solidFill>
                <a:schemeClr val="tx1"/>
              </a:solidFill>
            </a:endParaRP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98DB16BE-55B5-4C4D-9208-0F99FE48D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229225"/>
            <a:ext cx="8435975" cy="13525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Elektronický kochleární implantát může částečně nahradit </a:t>
            </a:r>
            <a:r>
              <a:rPr lang="en-GB" altLang="cs-CZ" sz="2000"/>
              <a:t>Corti</a:t>
            </a:r>
            <a:r>
              <a:rPr lang="cs-CZ" altLang="cs-CZ" sz="2000"/>
              <a:t>ho</a:t>
            </a:r>
            <a:r>
              <a:rPr lang="en-GB" altLang="cs-CZ" sz="2000"/>
              <a:t> org</a:t>
            </a:r>
            <a:r>
              <a:rPr lang="cs-CZ" altLang="cs-CZ" sz="2000"/>
              <a:t>á</a:t>
            </a:r>
            <a:r>
              <a:rPr lang="en-GB" altLang="cs-CZ" sz="2000"/>
              <a:t>n, </a:t>
            </a:r>
            <a:r>
              <a:rPr lang="cs-CZ" altLang="cs-CZ" sz="2000"/>
              <a:t>zvlášť u dětí, které mají neporušený sluchový nerv</a:t>
            </a:r>
            <a:r>
              <a:rPr lang="en-GB" altLang="cs-CZ" sz="2000"/>
              <a:t>. </a:t>
            </a:r>
            <a:r>
              <a:rPr lang="cs-CZ" altLang="cs-CZ" sz="2000"/>
              <a:t>Jde o elektrodový systém implantovaný do hlemýždě</a:t>
            </a:r>
            <a:r>
              <a:rPr lang="en-GB" altLang="cs-CZ" sz="2000"/>
              <a:t>, </a:t>
            </a:r>
            <a:r>
              <a:rPr lang="cs-CZ" altLang="cs-CZ" sz="2000"/>
              <a:t>který může stimulovat nervová vlákna pomocí impulsů generovaných v tzv. řečovém procesoru</a:t>
            </a:r>
            <a:r>
              <a:rPr lang="en-GB" altLang="cs-CZ" sz="2000"/>
              <a:t>.</a:t>
            </a:r>
            <a:r>
              <a:rPr lang="cs-CZ" altLang="cs-CZ" sz="2000"/>
              <a:t> Viz též přednášku o vyšetřování smyslů a korekci jejich vad.</a:t>
            </a:r>
          </a:p>
        </p:txBody>
      </p:sp>
      <p:pic>
        <p:nvPicPr>
          <p:cNvPr id="36869" name="Picture 4" descr="ear implant diagram">
            <a:extLst>
              <a:ext uri="{FF2B5EF4-FFF2-40B4-BE49-F238E27FC236}">
                <a16:creationId xmlns:a16="http://schemas.microsoft.com/office/drawing/2014/main" id="{CD5229FA-239A-42FD-B501-C962F9FF1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5688012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5">
            <a:extLst>
              <a:ext uri="{FF2B5EF4-FFF2-40B4-BE49-F238E27FC236}">
                <a16:creationId xmlns:a16="http://schemas.microsoft.com/office/drawing/2014/main" id="{8A0DC126-CC00-4E1D-9E5E-FC8408B6D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6581775"/>
            <a:ext cx="38877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200"/>
              <a:t>http://www.accessexcellence.org/AB/BA/biochip3.html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číslo snímku 5">
            <a:extLst>
              <a:ext uri="{FF2B5EF4-FFF2-40B4-BE49-F238E27FC236}">
                <a16:creationId xmlns:a16="http://schemas.microsoft.com/office/drawing/2014/main" id="{22F6E522-7261-418A-97C1-BD7705F7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EF9320-0C31-4D5F-B49A-68B21265F412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cs-CZ" sz="14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809A3484-CBFE-4E6B-8905-CFF821022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13788" cy="706437"/>
          </a:xfrm>
        </p:spPr>
        <p:txBody>
          <a:bodyPr/>
          <a:lstStyle/>
          <a:p>
            <a:pPr eaLnBrk="1" hangingPunct="1"/>
            <a:r>
              <a:rPr lang="cs-CZ" altLang="cs-CZ"/>
              <a:t>Náhrada kyčelního kloubu</a:t>
            </a:r>
            <a:endParaRPr lang="en-GB" altLang="cs-CZ"/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B6E68BD5-D6E2-41CB-9D8A-A2D5BBDD6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40088" y="6597650"/>
            <a:ext cx="5903912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cs-CZ" sz="1200"/>
              <a:t>http://www.orthogastonia.com/patient_ed/html_pages/hip/hip_hemiarthrooplasty.html</a:t>
            </a:r>
          </a:p>
        </p:txBody>
      </p:sp>
      <p:pic>
        <p:nvPicPr>
          <p:cNvPr id="38917" name="Picture 5" descr=" ">
            <a:extLst>
              <a:ext uri="{FF2B5EF4-FFF2-40B4-BE49-F238E27FC236}">
                <a16:creationId xmlns:a16="http://schemas.microsoft.com/office/drawing/2014/main" id="{3E67C37B-4227-4129-9E4A-B353B806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92375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7" descr=" ">
            <a:extLst>
              <a:ext uri="{FF2B5EF4-FFF2-40B4-BE49-F238E27FC236}">
                <a16:creationId xmlns:a16="http://schemas.microsoft.com/office/drawing/2014/main" id="{2F348E92-320E-488C-B5B3-84CFAD6ED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92375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 Box 9">
            <a:extLst>
              <a:ext uri="{FF2B5EF4-FFF2-40B4-BE49-F238E27FC236}">
                <a16:creationId xmlns:a16="http://schemas.microsoft.com/office/drawing/2014/main" id="{0219833B-D85F-4161-ACE0-FD7E04512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052513"/>
            <a:ext cx="8281987" cy="13112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Náhrady kyčelního nebo jiných kloubů se původně vyráběly z nerezové oceli, dnes se používají kombinace plastů a keramiky nebo titanu či jeho slitin. Titanový povrch je porézní, což umožňuje kosti vrůstat do povrchu implantátu – snižuje se tím potřeba kostního cementu.</a:t>
            </a:r>
            <a:endParaRPr lang="en-GB" altLang="cs-CZ"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5">
            <a:extLst>
              <a:ext uri="{FF2B5EF4-FFF2-40B4-BE49-F238E27FC236}">
                <a16:creationId xmlns:a16="http://schemas.microsoft.com/office/drawing/2014/main" id="{31933C96-18C7-4C6D-AFE3-3209EF6B2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4F5224-A669-454E-A92C-AA2C6DF2A19F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cs-CZ" sz="14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4572358F-0E92-476B-B47E-CCD15212FE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137525" cy="1143000"/>
          </a:xfrm>
        </p:spPr>
        <p:txBody>
          <a:bodyPr/>
          <a:lstStyle/>
          <a:p>
            <a:pPr eaLnBrk="1" hangingPunct="1"/>
            <a:r>
              <a:rPr lang="cs-CZ" altLang="cs-CZ"/>
              <a:t>Umístění implantátu jamky kyčelního kloubu (acetabula)</a:t>
            </a:r>
            <a:endParaRPr lang="en-GB" altLang="cs-CZ"/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03C892C-D5DA-4F9A-8FB2-99FD81052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6542088"/>
            <a:ext cx="8229600" cy="315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cs-CZ" sz="1200"/>
              <a:t>babbage.me.ic.ac.uk/ case/mim/projects/acrobot/.</a:t>
            </a:r>
            <a:r>
              <a:rPr lang="cs-CZ" altLang="cs-CZ" sz="1200"/>
              <a:t> </a:t>
            </a:r>
            <a:r>
              <a:rPr lang="en-GB" altLang="cs-CZ" sz="1200"/>
              <a:t>http://www.nlm.nih.gov/medlineplus/ency/imagepages/9494.htm</a:t>
            </a:r>
          </a:p>
        </p:txBody>
      </p:sp>
      <p:sp>
        <p:nvSpPr>
          <p:cNvPr id="40965" name="Text Box 8">
            <a:extLst>
              <a:ext uri="{FF2B5EF4-FFF2-40B4-BE49-F238E27FC236}">
                <a16:creationId xmlns:a16="http://schemas.microsoft.com/office/drawing/2014/main" id="{24ED319E-8DDF-4584-B7A7-7E8004F3A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918298"/>
            <a:ext cx="8207375" cy="14465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200" dirty="0"/>
              <a:t>Roboty v ortopedické chirurgii</a:t>
            </a:r>
            <a:r>
              <a:rPr lang="en-GB" altLang="cs-CZ" sz="2200" dirty="0"/>
              <a:t>. </a:t>
            </a:r>
            <a:r>
              <a:rPr lang="cs-CZ" altLang="cs-CZ" sz="2200" dirty="0"/>
              <a:t>Některé části endoprotéz kloubů musí být umístěny (</a:t>
            </a:r>
            <a:r>
              <a:rPr lang="en-GB" altLang="cs-CZ" sz="2200" dirty="0"/>
              <a:t>orient</a:t>
            </a:r>
            <a:r>
              <a:rPr lang="cs-CZ" altLang="cs-CZ" sz="2200" dirty="0" err="1"/>
              <a:t>ovány</a:t>
            </a:r>
            <a:r>
              <a:rPr lang="en-GB" altLang="cs-CZ" sz="2200" dirty="0"/>
              <a:t>) </a:t>
            </a:r>
            <a:r>
              <a:rPr lang="cs-CZ" altLang="cs-CZ" sz="2200" dirty="0"/>
              <a:t>s velkou úhlovou přesností</a:t>
            </a:r>
            <a:r>
              <a:rPr lang="en-GB" altLang="cs-CZ" sz="2200" dirty="0"/>
              <a:t>.</a:t>
            </a:r>
            <a:r>
              <a:rPr lang="cs-CZ" altLang="cs-CZ" sz="2200" dirty="0"/>
              <a:t> Roboty v medicíně nelze chápat jako samostatně operující zařízení. Jde spíše o prodlouženou a zpevněnou ruku chirurga.</a:t>
            </a:r>
            <a:endParaRPr lang="en-GB" altLang="cs-CZ" sz="2200" dirty="0"/>
          </a:p>
        </p:txBody>
      </p:sp>
      <p:pic>
        <p:nvPicPr>
          <p:cNvPr id="40966" name="Picture 9" descr="VÃ½sledek obrÃ¡zku pro knee surgery robot">
            <a:extLst>
              <a:ext uri="{FF2B5EF4-FFF2-40B4-BE49-F238E27FC236}">
                <a16:creationId xmlns:a16="http://schemas.microsoft.com/office/drawing/2014/main" id="{302654C7-3E00-4435-AF6B-748D49AED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3558"/>
            <a:ext cx="50101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>
            <a:extLst>
              <a:ext uri="{FF2B5EF4-FFF2-40B4-BE49-F238E27FC236}">
                <a16:creationId xmlns:a16="http://schemas.microsoft.com/office/drawing/2014/main" id="{A2CC4F74-B88D-4C12-AE28-5AC4E1EA6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7056438" cy="1143000"/>
          </a:xfrm>
        </p:spPr>
        <p:txBody>
          <a:bodyPr/>
          <a:lstStyle/>
          <a:p>
            <a:r>
              <a:rPr lang="cs-CZ" altLang="cs-CZ"/>
              <a:t>Náhrada kolenního kloubu</a:t>
            </a:r>
          </a:p>
        </p:txBody>
      </p:sp>
      <p:sp>
        <p:nvSpPr>
          <p:cNvPr id="43011" name="Zástupný symbol pro číslo snímku 3">
            <a:extLst>
              <a:ext uri="{FF2B5EF4-FFF2-40B4-BE49-F238E27FC236}">
                <a16:creationId xmlns:a16="http://schemas.microsoft.com/office/drawing/2014/main" id="{741D520E-3B7D-4CC6-9939-D1C6044ED8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F1B0FE-953E-4920-9178-D310CC01996A}" type="slidenum">
              <a:rPr lang="en-GB" altLang="cs-CZ"/>
              <a:pPr/>
              <a:t>23</a:t>
            </a:fld>
            <a:endParaRPr lang="en-GB" altLang="cs-CZ"/>
          </a:p>
        </p:txBody>
      </p:sp>
      <p:pic>
        <p:nvPicPr>
          <p:cNvPr id="43012" name="Picture 5" descr="Knee joint replacement prosthesis">
            <a:extLst>
              <a:ext uri="{FF2B5EF4-FFF2-40B4-BE49-F238E27FC236}">
                <a16:creationId xmlns:a16="http://schemas.microsoft.com/office/drawing/2014/main" id="{9D2122DF-4CCD-42FC-8DD9-E06B870238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2132856"/>
            <a:ext cx="4646421" cy="37174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číslo snímku 5">
            <a:extLst>
              <a:ext uri="{FF2B5EF4-FFF2-40B4-BE49-F238E27FC236}">
                <a16:creationId xmlns:a16="http://schemas.microsoft.com/office/drawing/2014/main" id="{8959A480-EAC2-406C-90A1-B6FF8DD9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26C249-658A-481F-A282-FAF6BD880E7A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cs-CZ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6D41251-4188-47C7-8514-38D428335A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3538538" cy="782638"/>
          </a:xfrm>
        </p:spPr>
        <p:txBody>
          <a:bodyPr/>
          <a:lstStyle/>
          <a:p>
            <a:pPr eaLnBrk="1" hangingPunct="1"/>
            <a:r>
              <a:rPr lang="cs-CZ" altLang="cs-CZ"/>
              <a:t>Kotník</a:t>
            </a:r>
            <a:endParaRPr lang="en-GB" altLang="cs-CZ"/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B0D1AF6D-6209-48F3-8D94-0513B83B45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32138" y="6524625"/>
            <a:ext cx="6011862" cy="33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cs-CZ" sz="1200"/>
              <a:t>http://www.orthogastonia.com/patient_ed/html_pages/ankle/ankle_arthroplasty.html</a:t>
            </a:r>
          </a:p>
        </p:txBody>
      </p:sp>
      <p:pic>
        <p:nvPicPr>
          <p:cNvPr id="44037" name="Picture 5" descr=" ">
            <a:extLst>
              <a:ext uri="{FF2B5EF4-FFF2-40B4-BE49-F238E27FC236}">
                <a16:creationId xmlns:a16="http://schemas.microsoft.com/office/drawing/2014/main" id="{E6358BBD-C409-46A0-ABEC-6438B30BF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125538"/>
            <a:ext cx="4129087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číslo snímku 5">
            <a:extLst>
              <a:ext uri="{FF2B5EF4-FFF2-40B4-BE49-F238E27FC236}">
                <a16:creationId xmlns:a16="http://schemas.microsoft.com/office/drawing/2014/main" id="{0FF592C4-1622-43E7-8B45-DB108D770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86D749-3412-47B2-A6DA-BE4839D78580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GB" altLang="cs-CZ" sz="14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0F13B6C5-5DB7-430C-BE0C-4599430BDD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Náhrada ramenního a loketního kloubu</a:t>
            </a:r>
            <a:endParaRPr lang="en-GB" altLang="cs-CZ"/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71633343-07D4-4798-84E9-A6D2702317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03913" y="6497638"/>
            <a:ext cx="3240087" cy="360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cs-CZ" sz="1200"/>
              <a:t>http://www.orthogastonia.com/patient-ed.html</a:t>
            </a:r>
          </a:p>
        </p:txBody>
      </p:sp>
      <p:pic>
        <p:nvPicPr>
          <p:cNvPr id="46085" name="Picture 5" descr=" ">
            <a:extLst>
              <a:ext uri="{FF2B5EF4-FFF2-40B4-BE49-F238E27FC236}">
                <a16:creationId xmlns:a16="http://schemas.microsoft.com/office/drawing/2014/main" id="{AAC28F3C-3077-4DC1-9139-904C91B80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3306762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7" descr=" ">
            <a:extLst>
              <a:ext uri="{FF2B5EF4-FFF2-40B4-BE49-F238E27FC236}">
                <a16:creationId xmlns:a16="http://schemas.microsoft.com/office/drawing/2014/main" id="{158E9014-30FB-4686-9AB7-E0A53B8FF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12875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číslo snímku 6">
            <a:extLst>
              <a:ext uri="{FF2B5EF4-FFF2-40B4-BE49-F238E27FC236}">
                <a16:creationId xmlns:a16="http://schemas.microsoft.com/office/drawing/2014/main" id="{110A4552-4ACB-4784-AFCF-E2FEECCE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4A9DA9-5C52-411A-AA7E-FAD8BBEA8CA0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GB" altLang="cs-CZ" sz="14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BB64F5BD-02D4-4146-94C2-12B5779CAB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Karpometakarpální skloubení, klouby palce a prstů</a:t>
            </a:r>
            <a:endParaRPr lang="en-GB" altLang="cs-CZ"/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468776E4-1D96-474E-B45B-C69D0D5F5D6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219700" y="6524625"/>
            <a:ext cx="3924300" cy="33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cs-CZ" sz="1400"/>
              <a:t>http://www.orthogastonia.com/patient_ed</a:t>
            </a:r>
            <a:r>
              <a:rPr lang="cs-CZ" altLang="cs-CZ" sz="1400"/>
              <a:t>.</a:t>
            </a:r>
            <a:r>
              <a:rPr lang="en-GB" altLang="cs-CZ" sz="1400"/>
              <a:t>html</a:t>
            </a:r>
          </a:p>
        </p:txBody>
      </p:sp>
      <p:pic>
        <p:nvPicPr>
          <p:cNvPr id="48133" name="Picture 5" descr="hand_cmc_arthroplasty_intro01">
            <a:extLst>
              <a:ext uri="{FF2B5EF4-FFF2-40B4-BE49-F238E27FC236}">
                <a16:creationId xmlns:a16="http://schemas.microsoft.com/office/drawing/2014/main" id="{B158B1DF-CC62-4786-9308-5D1D7250E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5365750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7" descr=" ">
            <a:extLst>
              <a:ext uri="{FF2B5EF4-FFF2-40B4-BE49-F238E27FC236}">
                <a16:creationId xmlns:a16="http://schemas.microsoft.com/office/drawing/2014/main" id="{AA713C1F-078B-4ABC-84B6-8D9E90B504D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3088" y="1484313"/>
            <a:ext cx="3155950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48135" name="Text Box 9">
            <a:extLst>
              <a:ext uri="{FF2B5EF4-FFF2-40B4-BE49-F238E27FC236}">
                <a16:creationId xmlns:a16="http://schemas.microsoft.com/office/drawing/2014/main" id="{D9330142-2AB1-4322-86B9-4B36EFE0A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659438"/>
            <a:ext cx="4249738" cy="3968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i="1"/>
              <a:t>CMC = karpometakarpální</a:t>
            </a:r>
            <a:endParaRPr lang="en-GB" altLang="cs-CZ" sz="2000" i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číslo snímku 5">
            <a:extLst>
              <a:ext uri="{FF2B5EF4-FFF2-40B4-BE49-F238E27FC236}">
                <a16:creationId xmlns:a16="http://schemas.microsoft.com/office/drawing/2014/main" id="{3A61CA0B-5759-49BE-ADF0-32B6215D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F1D48B-BD3E-410B-84F7-7E4AE5D266CC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GB" altLang="cs-CZ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78CFF48C-7795-46E8-A79E-9F34D0A28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19700" y="274638"/>
            <a:ext cx="3744913" cy="922337"/>
          </a:xfrm>
        </p:spPr>
        <p:txBody>
          <a:bodyPr/>
          <a:lstStyle/>
          <a:p>
            <a:pPr eaLnBrk="1" hangingPunct="1"/>
            <a:r>
              <a:rPr lang="cs-CZ" altLang="cs-CZ"/>
              <a:t>Bioprotéza ruky – nastupující realita</a:t>
            </a:r>
            <a:endParaRPr lang="en-GB" altLang="cs-CZ"/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71551443-8199-4845-9108-DC5EF348A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32363" y="1557338"/>
            <a:ext cx="4032250" cy="4392612"/>
          </a:xfrm>
        </p:spPr>
        <p:txBody>
          <a:bodyPr/>
          <a:lstStyle/>
          <a:p>
            <a:pPr marL="365125" indent="-365125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2000"/>
              <a:t>Elektroda na eferentním nervu; </a:t>
            </a:r>
          </a:p>
          <a:p>
            <a:pPr marL="365125" indent="-365125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2000"/>
              <a:t>Elektroda na aferentním nervu; </a:t>
            </a:r>
          </a:p>
          <a:p>
            <a:pPr marL="365125" indent="-365125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2000"/>
              <a:t>Implantovaná část pro snímání nervové aktivity a stimulaci nervů; </a:t>
            </a:r>
          </a:p>
          <a:p>
            <a:pPr marL="365125" indent="-365125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2000"/>
              <a:t>Eferentní telemetrické spojení; </a:t>
            </a:r>
          </a:p>
          <a:p>
            <a:pPr marL="365125" indent="-365125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2000"/>
              <a:t>Aferentní telemetrické spojení; </a:t>
            </a:r>
          </a:p>
          <a:p>
            <a:pPr marL="365125" indent="-365125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2000"/>
              <a:t>Bionická ruka; </a:t>
            </a:r>
          </a:p>
          <a:p>
            <a:pPr marL="365125" indent="-365125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2000"/>
              <a:t>čidla; </a:t>
            </a:r>
          </a:p>
          <a:p>
            <a:pPr marL="365125" indent="-365125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2000"/>
              <a:t>Dekódování pacientových úmyslů a řízení protézy; </a:t>
            </a:r>
          </a:p>
          <a:p>
            <a:pPr marL="365125" indent="-365125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2000"/>
              <a:t>Jednotka zprostředkující signály z čidel do mozku. </a:t>
            </a:r>
          </a:p>
          <a:p>
            <a:pPr marL="365125" indent="-365125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2000"/>
              <a:t>Podsystémy 8-9 budou mimo tělo, avšak snadno přenosné.</a:t>
            </a:r>
          </a:p>
        </p:txBody>
      </p:sp>
      <p:pic>
        <p:nvPicPr>
          <p:cNvPr id="50181" name="Picture 5" descr="schema">
            <a:extLst>
              <a:ext uri="{FF2B5EF4-FFF2-40B4-BE49-F238E27FC236}">
                <a16:creationId xmlns:a16="http://schemas.microsoft.com/office/drawing/2014/main" id="{FE034871-CB50-46EF-8FAF-8AE71910F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500"/>
            <a:ext cx="4625975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6">
            <a:extLst>
              <a:ext uri="{FF2B5EF4-FFF2-40B4-BE49-F238E27FC236}">
                <a16:creationId xmlns:a16="http://schemas.microsoft.com/office/drawing/2014/main" id="{4E85B3FD-D944-4DB2-94C7-617801F65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6524625"/>
            <a:ext cx="4716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200"/>
              <a:t>http://www-arts.sssup.it/research/projects/CyberHand/default.htm</a:t>
            </a:r>
          </a:p>
        </p:txBody>
      </p:sp>
      <p:pic>
        <p:nvPicPr>
          <p:cNvPr id="50183" name="Picture 8" descr="VÃ½sledek obrÃ¡zku pro bionickÃ¡ ruka">
            <a:extLst>
              <a:ext uri="{FF2B5EF4-FFF2-40B4-BE49-F238E27FC236}">
                <a16:creationId xmlns:a16="http://schemas.microsoft.com/office/drawing/2014/main" id="{BF4CAC75-C15C-41E4-BD95-03A711EB7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81500"/>
            <a:ext cx="4032250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číslo snímku 7">
            <a:extLst>
              <a:ext uri="{FF2B5EF4-FFF2-40B4-BE49-F238E27FC236}">
                <a16:creationId xmlns:a16="http://schemas.microsoft.com/office/drawing/2014/main" id="{A494BACF-C6AD-45FA-9925-9F238D3F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7A91D6-E69B-4C06-9433-FD48EB5A5F2D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cs-CZ" sz="14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7A0F0894-5EFA-4219-8BD1-6DDA1D428A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4738688" cy="1143000"/>
          </a:xfrm>
        </p:spPr>
        <p:txBody>
          <a:bodyPr/>
          <a:lstStyle/>
          <a:p>
            <a:pPr eaLnBrk="1" hangingPunct="1"/>
            <a:r>
              <a:rPr lang="cs-CZ" altLang="cs-CZ"/>
              <a:t>Zubní náhrady</a:t>
            </a:r>
            <a:endParaRPr lang="en-GB" altLang="cs-CZ"/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A2FF7B4E-A44F-46E7-8F30-75C58816208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152775" y="5546725"/>
            <a:ext cx="3673475" cy="360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Snímatelná horní protéza</a:t>
            </a:r>
            <a:endParaRPr lang="en-GB" altLang="cs-CZ" sz="2000"/>
          </a:p>
        </p:txBody>
      </p:sp>
      <p:pic>
        <p:nvPicPr>
          <p:cNvPr id="52229" name="Picture 5" descr="prothese_adjointe_verte_4">
            <a:extLst>
              <a:ext uri="{FF2B5EF4-FFF2-40B4-BE49-F238E27FC236}">
                <a16:creationId xmlns:a16="http://schemas.microsoft.com/office/drawing/2014/main" id="{9D86A495-8C38-4855-B9CA-68ADE8EFF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221038"/>
            <a:ext cx="316865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0" descr="removable_partial_denture">
            <a:extLst>
              <a:ext uri="{FF2B5EF4-FFF2-40B4-BE49-F238E27FC236}">
                <a16:creationId xmlns:a16="http://schemas.microsoft.com/office/drawing/2014/main" id="{ED363B30-D41D-4540-B46C-871458BB338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12875"/>
            <a:ext cx="1919287" cy="276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52231" name="Text Box 12">
            <a:extLst>
              <a:ext uri="{FF2B5EF4-FFF2-40B4-BE49-F238E27FC236}">
                <a16:creationId xmlns:a16="http://schemas.microsoft.com/office/drawing/2014/main" id="{39C417F5-8F03-4C6E-A975-9A3A19C1F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292600"/>
            <a:ext cx="2232025" cy="3968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Částečné protézy</a:t>
            </a:r>
            <a:endParaRPr lang="en-GB" altLang="cs-CZ" sz="2000"/>
          </a:p>
        </p:txBody>
      </p:sp>
      <p:sp>
        <p:nvSpPr>
          <p:cNvPr id="52232" name="Text Box 13">
            <a:extLst>
              <a:ext uri="{FF2B5EF4-FFF2-40B4-BE49-F238E27FC236}">
                <a16:creationId xmlns:a16="http://schemas.microsoft.com/office/drawing/2014/main" id="{3579C318-A426-43DC-BFDF-8266ADED2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341438"/>
            <a:ext cx="2076450" cy="8604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Nesnímatelná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náhrada chrupu</a:t>
            </a:r>
            <a:endParaRPr lang="en-GB" altLang="cs-CZ" sz="2000"/>
          </a:p>
        </p:txBody>
      </p:sp>
      <p:pic>
        <p:nvPicPr>
          <p:cNvPr id="52233" name="Picture 1039" descr="multiple-posterior-graphic">
            <a:hlinkClick r:id="rId5"/>
            <a:extLst>
              <a:ext uri="{FF2B5EF4-FFF2-40B4-BE49-F238E27FC236}">
                <a16:creationId xmlns:a16="http://schemas.microsoft.com/office/drawing/2014/main" id="{6376EB3E-3712-4E09-BB61-B15FD4F00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577850"/>
            <a:ext cx="22860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číslo snímku 5">
            <a:extLst>
              <a:ext uri="{FF2B5EF4-FFF2-40B4-BE49-F238E27FC236}">
                <a16:creationId xmlns:a16="http://schemas.microsoft.com/office/drawing/2014/main" id="{11B78947-346C-46C2-8C1A-000D1B350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271E1C-7B7C-48E7-B44E-DD363860C468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cs-CZ" sz="14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B7D6D80F-7FE3-48DA-8A9C-2B3A69E092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Penilní endoprotéza</a:t>
            </a:r>
          </a:p>
        </p:txBody>
      </p:sp>
      <p:pic>
        <p:nvPicPr>
          <p:cNvPr id="54276" name="Picture 5" descr="implant">
            <a:extLst>
              <a:ext uri="{FF2B5EF4-FFF2-40B4-BE49-F238E27FC236}">
                <a16:creationId xmlns:a16="http://schemas.microsoft.com/office/drawing/2014/main" id="{A6ABECB0-3E61-416E-AE2A-214BF9414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00213"/>
            <a:ext cx="5976938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2EA1C14C-88C2-4BCE-82E9-8D234E2BF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3673475" cy="1143000"/>
          </a:xfrm>
        </p:spPr>
        <p:txBody>
          <a:bodyPr/>
          <a:lstStyle/>
          <a:p>
            <a:pPr eaLnBrk="1" hangingPunct="1"/>
            <a:r>
              <a:rPr lang="cs-CZ" altLang="cs-CZ"/>
              <a:t>Podpora a náhrada srdce</a:t>
            </a:r>
          </a:p>
        </p:txBody>
      </p:sp>
      <p:sp>
        <p:nvSpPr>
          <p:cNvPr id="10243" name="Zástupný symbol pro číslo snímku 3">
            <a:extLst>
              <a:ext uri="{FF2B5EF4-FFF2-40B4-BE49-F238E27FC236}">
                <a16:creationId xmlns:a16="http://schemas.microsoft.com/office/drawing/2014/main" id="{4D7BFDB2-10A7-4D60-9CA9-D1D89728E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CE835C-7B9D-4245-9A7C-4FD24462A5C1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cs-CZ" sz="1400"/>
          </a:p>
        </p:txBody>
      </p:sp>
      <p:pic>
        <p:nvPicPr>
          <p:cNvPr id="10244" name="Picture 2" descr="The artficial heart">
            <a:extLst>
              <a:ext uri="{FF2B5EF4-FFF2-40B4-BE49-F238E27FC236}">
                <a16:creationId xmlns:a16="http://schemas.microsoft.com/office/drawing/2014/main" id="{3683A936-1A19-4D36-BF7D-3303A7EDC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23812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ovéPole 5">
            <a:extLst>
              <a:ext uri="{FF2B5EF4-FFF2-40B4-BE49-F238E27FC236}">
                <a16:creationId xmlns:a16="http://schemas.microsoft.com/office/drawing/2014/main" id="{F92D1D3B-CDF7-42BF-AE93-CBCC2DC1F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437063"/>
            <a:ext cx="2808288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/>
              <a:t>Dvojice čerpadel s externím zdrojem energie.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/>
              <a:t>V minulosti bylo vyvinuto mnoho jiných systémů a nelze vyloučit jejich paralelní využívání.</a:t>
            </a:r>
          </a:p>
        </p:txBody>
      </p:sp>
      <p:pic>
        <p:nvPicPr>
          <p:cNvPr id="10246" name="Picture 4" descr="Mr Halik sits in front of a graphic explaining how the two heart pumps keep him alive">
            <a:extLst>
              <a:ext uri="{FF2B5EF4-FFF2-40B4-BE49-F238E27FC236}">
                <a16:creationId xmlns:a16="http://schemas.microsoft.com/office/drawing/2014/main" id="{E22399C0-957B-47BD-99FE-DF4BCF7C1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32358"/>
            <a:ext cx="42116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ovéPole 7">
            <a:extLst>
              <a:ext uri="{FF2B5EF4-FFF2-40B4-BE49-F238E27FC236}">
                <a16:creationId xmlns:a16="http://schemas.microsoft.com/office/drawing/2014/main" id="{B8D36D24-2220-44B1-9F3E-1CA73FD9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3500438"/>
            <a:ext cx="4248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Muž, který přežil půl roku bez pulzu se dvěma rotačními čerpadly </a:t>
            </a:r>
            <a:r>
              <a:rPr lang="cs-CZ" altLang="cs-CZ" sz="1800" i="1"/>
              <a:t>Heartmate 2</a:t>
            </a:r>
            <a:endParaRPr lang="cs-CZ" altLang="cs-CZ" sz="1800"/>
          </a:p>
        </p:txBody>
      </p:sp>
      <p:pic>
        <p:nvPicPr>
          <p:cNvPr id="10248" name="Picture 8" descr="https://38.media.tumblr.com/tumblr_lmtajvFQq81qf00w4.jpg">
            <a:extLst>
              <a:ext uri="{FF2B5EF4-FFF2-40B4-BE49-F238E27FC236}">
                <a16:creationId xmlns:a16="http://schemas.microsoft.com/office/drawing/2014/main" id="{DEC7DC21-FE28-44A2-947C-6D2A959F8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4292600"/>
            <a:ext cx="506888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9" name="Přímá spojovací šipka 10">
            <a:extLst>
              <a:ext uri="{FF2B5EF4-FFF2-40B4-BE49-F238E27FC236}">
                <a16:creationId xmlns:a16="http://schemas.microsoft.com/office/drawing/2014/main" id="{981DF132-5AB7-4DBA-8897-36BABC444A8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580063" y="4005263"/>
            <a:ext cx="2016125" cy="19446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runaway cartoons, runaway cartoon, runaway picture, runaway pictures, runaway image, runaway images, runaway illustration, runaway illustrations">
            <a:extLst>
              <a:ext uri="{FF2B5EF4-FFF2-40B4-BE49-F238E27FC236}">
                <a16:creationId xmlns:a16="http://schemas.microsoft.com/office/drawing/2014/main" id="{FFAD06CD-7DA0-4128-A909-0C648CE15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92150"/>
            <a:ext cx="5761038" cy="545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4">
            <a:extLst>
              <a:ext uri="{FF2B5EF4-FFF2-40B4-BE49-F238E27FC236}">
                <a16:creationId xmlns:a16="http://schemas.microsoft.com/office/drawing/2014/main" id="{D58735B2-A04C-405C-B11C-2699AF6FD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275" y="80984"/>
            <a:ext cx="49151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800" dirty="0">
                <a:solidFill>
                  <a:schemeClr val="bg2"/>
                </a:solidFill>
                <a:latin typeface="Comic Sans MS" panose="030F0702030302020204" pitchFamily="66" charset="0"/>
              </a:rPr>
              <a:t>Autor: </a:t>
            </a:r>
            <a:r>
              <a:rPr lang="en-GB" altLang="cs-CZ" sz="1800" b="1" dirty="0" err="1">
                <a:solidFill>
                  <a:schemeClr val="bg2"/>
                </a:solidFill>
                <a:latin typeface="Comic Sans MS" panose="030F0702030302020204" pitchFamily="66" charset="0"/>
              </a:rPr>
              <a:t>Vojtěch</a:t>
            </a:r>
            <a:r>
              <a:rPr lang="en-GB" altLang="cs-CZ" sz="1800" b="1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en-GB" altLang="cs-CZ" sz="1800" b="1" dirty="0" err="1">
                <a:solidFill>
                  <a:schemeClr val="bg2"/>
                </a:solidFill>
                <a:latin typeface="Comic Sans MS" panose="030F0702030302020204" pitchFamily="66" charset="0"/>
              </a:rPr>
              <a:t>Mornstein</a:t>
            </a:r>
            <a:r>
              <a:rPr lang="cs-CZ" altLang="cs-CZ" sz="1800" b="1" dirty="0">
                <a:solidFill>
                  <a:schemeClr val="bg2"/>
                </a:solidFill>
                <a:latin typeface="Comic Sans MS" panose="030F0702030302020204" pitchFamily="66" charset="0"/>
              </a:rPr>
              <a:t>, Vladan Bernard</a:t>
            </a:r>
            <a:endParaRPr lang="en-GB" altLang="cs-CZ" sz="1800" b="1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E1352EE7-04B9-4199-878E-5F0117019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6165850"/>
            <a:ext cx="698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latin typeface="Comic Sans MS" panose="030F0702030302020204" pitchFamily="66" charset="0"/>
              </a:rPr>
              <a:t>Obsahová spolupráce</a:t>
            </a:r>
            <a:r>
              <a:rPr lang="en-GB" altLang="cs-CZ" sz="1800">
                <a:latin typeface="Comic Sans MS" panose="030F0702030302020204" pitchFamily="66" charset="0"/>
              </a:rPr>
              <a:t>: </a:t>
            </a:r>
            <a:r>
              <a:rPr lang="en-GB" altLang="cs-CZ" sz="1800" b="1">
                <a:latin typeface="Comic Sans MS" panose="030F0702030302020204" pitchFamily="66" charset="0"/>
              </a:rPr>
              <a:t>Carmel J. Caruana</a:t>
            </a:r>
            <a:r>
              <a:rPr lang="cs-CZ" altLang="cs-CZ" sz="1800" b="1">
                <a:latin typeface="Comic Sans MS" panose="030F0702030302020204" pitchFamily="66" charset="0"/>
              </a:rPr>
              <a:t>, Ivo Hrazdira</a:t>
            </a:r>
            <a:endParaRPr lang="en-GB" altLang="cs-CZ" sz="1800">
              <a:latin typeface="Comic Sans MS" panose="030F0702030302020204" pitchFamily="66" charset="0"/>
            </a:endParaRP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A4243E14-4951-4ABC-A485-74B15C7E4B2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736432" y="2048669"/>
            <a:ext cx="37719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latin typeface="Comic Sans MS" panose="030F0702030302020204" pitchFamily="66" charset="0"/>
              </a:rPr>
              <a:t>Grafika</a:t>
            </a:r>
            <a:r>
              <a:rPr lang="en-GB" altLang="cs-CZ" sz="1800">
                <a:latin typeface="Comic Sans MS" panose="030F0702030302020204" pitchFamily="66" charset="0"/>
              </a:rPr>
              <a:t>: </a:t>
            </a:r>
            <a:br>
              <a:rPr lang="en-GB" altLang="cs-CZ" sz="1800">
                <a:latin typeface="Comic Sans MS" panose="030F0702030302020204" pitchFamily="66" charset="0"/>
              </a:rPr>
            </a:br>
            <a:r>
              <a:rPr lang="en-GB" altLang="cs-CZ" sz="1800" b="1">
                <a:latin typeface="Comic Sans MS" panose="030F0702030302020204" pitchFamily="66" charset="0"/>
              </a:rPr>
              <a:t>Lucie Mornsteinová</a:t>
            </a:r>
            <a:br>
              <a:rPr lang="en-GB" altLang="cs-CZ" sz="1800">
                <a:latin typeface="Comic Sans MS" panose="030F0702030302020204" pitchFamily="66" charset="0"/>
              </a:rPr>
            </a:br>
            <a:endParaRPr lang="en-GB" altLang="cs-CZ" sz="1800">
              <a:latin typeface="Comic Sans MS" panose="030F0702030302020204" pitchFamily="66" charset="0"/>
            </a:endParaRPr>
          </a:p>
        </p:txBody>
      </p:sp>
      <p:sp>
        <p:nvSpPr>
          <p:cNvPr id="54280" name="Rectangle 8">
            <a:extLst>
              <a:ext uri="{FF2B5EF4-FFF2-40B4-BE49-F238E27FC236}">
                <a16:creationId xmlns:a16="http://schemas.microsoft.com/office/drawing/2014/main" id="{B2CB52BA-A01F-4E9C-AEB1-9EF0E730F0C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785412" y="4412735"/>
            <a:ext cx="4480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>
                <a:latin typeface="Comic Sans MS" panose="030F0702030302020204" pitchFamily="66" charset="0"/>
              </a:rPr>
              <a:t>Poslední revize a ozvučení</a:t>
            </a:r>
            <a:r>
              <a:rPr lang="en-GB" altLang="cs-CZ" sz="1800" dirty="0">
                <a:latin typeface="Comic Sans MS" panose="030F0702030302020204" pitchFamily="66" charset="0"/>
              </a:rPr>
              <a:t>: </a:t>
            </a:r>
            <a:r>
              <a:rPr lang="cs-CZ" altLang="cs-CZ" sz="1800" dirty="0">
                <a:latin typeface="Comic Sans MS" panose="030F0702030302020204" pitchFamily="66" charset="0"/>
              </a:rPr>
              <a:t>březen 2020</a:t>
            </a:r>
            <a:endParaRPr lang="en-GB" altLang="cs-CZ" sz="1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5">
            <a:extLst>
              <a:ext uri="{FF2B5EF4-FFF2-40B4-BE49-F238E27FC236}">
                <a16:creationId xmlns:a16="http://schemas.microsoft.com/office/drawing/2014/main" id="{0D820B09-9C1F-4753-A8CD-C4708AB72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9DC6E4-0FA1-4AA5-BE3F-A963F26593A1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cs-CZ" sz="1400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2195C57-69B6-40A0-B962-19E37BE4E3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318500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/>
              <a:t>V průběhu velkých chirurgických výkonů na srdci nebo plících je často nutné nahradit funkci těchto orgánů mimotělním zařízením. Plíce jsou nahrazeny </a:t>
            </a:r>
            <a:r>
              <a:rPr lang="cs-CZ" altLang="cs-CZ" sz="2000" b="1"/>
              <a:t>oxygenátorem</a:t>
            </a:r>
            <a:r>
              <a:rPr lang="cs-CZ" altLang="cs-CZ" sz="2000"/>
              <a:t>, který dodává tělu kyslík a odstraňuje z něj oxid uhličitý.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9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Dva druhy oxygenátorů: s přímým kontaktem bublin plynu s krví nebo založené na difuzi plynů přes membránu oddělující krev a plyny.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8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U </a:t>
            </a:r>
            <a:r>
              <a:rPr lang="cs-CZ" altLang="cs-CZ" sz="2000" b="1"/>
              <a:t>bublinových oxygenátorů</a:t>
            </a:r>
            <a:r>
              <a:rPr lang="cs-CZ" altLang="cs-CZ" sz="2000"/>
              <a:t> bubliny kyslíku stoupají válcovou nádobou naplněnou krví. Krev přijímá kyslík a oxid uhličitý je odstraňován. Vznikající pěna se musí usadit, pak krev prochází filtrem a „</a:t>
            </a:r>
            <a:r>
              <a:rPr lang="cs-CZ" altLang="cs-CZ" sz="2000" b="1"/>
              <a:t>pastí na bubliny</a:t>
            </a:r>
            <a:r>
              <a:rPr lang="cs-CZ" altLang="cs-CZ" sz="2000"/>
              <a:t>“.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80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/>
              <a:t>Membránové oxygenátory </a:t>
            </a:r>
            <a:r>
              <a:rPr lang="cs-CZ" altLang="cs-CZ" sz="2000"/>
              <a:t>jsou vybaveny polopropustnými membránami. Problém: na membránách dochází k určité denaturaci krevních bílkovin a poškozují se krvinky, což omezuje jejich použití na několik hodin. Membrány jsou vrstvené nebo jsou z nich vyrobeny kapiláry. Tyto oxygenátory jsou dobrým přiblížením plic, avšak je nutno narušovat vrstvu krve u membrány turbulencemi. 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344D6815-614B-4D34-9215-D799C3A2E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188913"/>
            <a:ext cx="693377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chemeClr val="tx2"/>
                </a:solidFill>
              </a:rPr>
              <a:t>Mimotělní oběh -</a:t>
            </a:r>
            <a:r>
              <a:rPr lang="cs-CZ" dirty="0"/>
              <a:t>Extrakorporální membránová oxygenace (</a:t>
            </a:r>
            <a:r>
              <a:rPr lang="cs-CZ" i="1" dirty="0"/>
              <a:t>ECMO</a:t>
            </a:r>
            <a:r>
              <a:rPr lang="cs-CZ" dirty="0"/>
              <a:t>)</a:t>
            </a:r>
            <a:endParaRPr lang="en-GB" altLang="cs-CZ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6">
            <a:extLst>
              <a:ext uri="{FF2B5EF4-FFF2-40B4-BE49-F238E27FC236}">
                <a16:creationId xmlns:a16="http://schemas.microsoft.com/office/drawing/2014/main" id="{B940F0F6-96FC-4863-A35B-EEC0FF536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C984E8-7A13-40A2-86E4-31EF595ED396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cs-CZ" sz="1400"/>
          </a:p>
        </p:txBody>
      </p:sp>
      <p:sp>
        <p:nvSpPr>
          <p:cNvPr id="14339" name="Rectangle 10">
            <a:extLst>
              <a:ext uri="{FF2B5EF4-FFF2-40B4-BE49-F238E27FC236}">
                <a16:creationId xmlns:a16="http://schemas.microsoft.com/office/drawing/2014/main" id="{877C7D5F-12B6-4D26-B0B7-FA4210F4A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13788" cy="922337"/>
          </a:xfrm>
        </p:spPr>
        <p:txBody>
          <a:bodyPr/>
          <a:lstStyle/>
          <a:p>
            <a:pPr eaLnBrk="1" hangingPunct="1"/>
            <a:r>
              <a:rPr lang="cs-CZ" altLang="cs-CZ"/>
              <a:t>Mimotělní oběh</a:t>
            </a:r>
            <a:endParaRPr lang="en-GB" altLang="cs-CZ"/>
          </a:p>
        </p:txBody>
      </p:sp>
      <p:pic>
        <p:nvPicPr>
          <p:cNvPr id="14340" name="Picture 12" descr="6">
            <a:extLst>
              <a:ext uri="{FF2B5EF4-FFF2-40B4-BE49-F238E27FC236}">
                <a16:creationId xmlns:a16="http://schemas.microsoft.com/office/drawing/2014/main" id="{F06E20BF-86D3-487E-9C2B-C4171B66E04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268413"/>
            <a:ext cx="6194425" cy="3973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14341" name="Rectangle 18">
            <a:extLst>
              <a:ext uri="{FF2B5EF4-FFF2-40B4-BE49-F238E27FC236}">
                <a16:creationId xmlns:a16="http://schemas.microsoft.com/office/drawing/2014/main" id="{5E518D7D-3CDB-41CE-8B5F-831D45092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373688"/>
            <a:ext cx="8424863" cy="9683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cs-CZ" altLang="cs-CZ" sz="2400"/>
              <a:t>Součástí mimotělního oběhu je pumpa (peristaltická), oxygenátor a výměník tepla umožňující ohřívání nebo ochlazování krve a tím i těla pacienta</a:t>
            </a:r>
            <a:r>
              <a:rPr lang="en-GB" altLang="cs-CZ" sz="2400"/>
              <a:t>.</a:t>
            </a:r>
          </a:p>
        </p:txBody>
      </p:sp>
      <p:sp>
        <p:nvSpPr>
          <p:cNvPr id="14342" name="Text Box 20">
            <a:extLst>
              <a:ext uri="{FF2B5EF4-FFF2-40B4-BE49-F238E27FC236}">
                <a16:creationId xmlns:a16="http://schemas.microsoft.com/office/drawing/2014/main" id="{CE1F2FD0-5AB6-4150-8DD4-01109E50F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1052513"/>
            <a:ext cx="172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Membránový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oxygenátor</a:t>
            </a:r>
          </a:p>
        </p:txBody>
      </p:sp>
      <p:sp>
        <p:nvSpPr>
          <p:cNvPr id="14343" name="Line 21">
            <a:extLst>
              <a:ext uri="{FF2B5EF4-FFF2-40B4-BE49-F238E27FC236}">
                <a16:creationId xmlns:a16="http://schemas.microsoft.com/office/drawing/2014/main" id="{D4BE04BF-5890-4F32-9757-9F3196AEDE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1863" y="1844675"/>
            <a:ext cx="1295400" cy="9350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0C3CD8-D226-4FA7-894E-1972BB86D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911" y="274638"/>
            <a:ext cx="5184701" cy="1143000"/>
          </a:xfrm>
        </p:spPr>
        <p:txBody>
          <a:bodyPr/>
          <a:lstStyle/>
          <a:p>
            <a:r>
              <a:rPr lang="cs-CZ" dirty="0"/>
              <a:t>ECMO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3B62911-B595-45D9-8BC1-33EC9E8404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528" y="2210396"/>
            <a:ext cx="4038600" cy="2692400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071B690-CD12-4A85-BEC3-0EDED67A7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9592" y="5061832"/>
            <a:ext cx="4038600" cy="168101"/>
          </a:xfrm>
        </p:spPr>
        <p:txBody>
          <a:bodyPr/>
          <a:lstStyle/>
          <a:p>
            <a:r>
              <a:rPr lang="cs-CZ" sz="800" dirty="0"/>
              <a:t>Zdroj: www.medpagetoday.com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567E816-A7FB-4D9A-9DD2-C8DC533A2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90E6-1317-4466-999B-304C5B02CBCB}" type="slidenum">
              <a:rPr lang="en-GB" altLang="cs-CZ" smtClean="0"/>
              <a:pPr/>
              <a:t>6</a:t>
            </a:fld>
            <a:endParaRPr lang="en-GB" alt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FA29608-9C0C-43C8-98A5-4D5B864AF931}"/>
              </a:ext>
            </a:extLst>
          </p:cNvPr>
          <p:cNvSpPr txBox="1"/>
          <p:nvPr/>
        </p:nvSpPr>
        <p:spPr>
          <a:xfrm>
            <a:off x="4166956" y="162806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/>
              <a:t>veno-venous</a:t>
            </a:r>
            <a:r>
              <a:rPr lang="cs-CZ" dirty="0"/>
              <a:t> (V-V) and </a:t>
            </a:r>
            <a:r>
              <a:rPr lang="cs-CZ" dirty="0" err="1"/>
              <a:t>veno-arterial</a:t>
            </a:r>
            <a:r>
              <a:rPr lang="cs-CZ" dirty="0"/>
              <a:t> (V-A)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902D506-C3CA-416A-9E7A-B31BAD748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655" y="2147648"/>
            <a:ext cx="4080810" cy="3717032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76E46A50-7A7F-4A4F-94E0-789A26418EF2}"/>
              </a:ext>
            </a:extLst>
          </p:cNvPr>
          <p:cNvSpPr txBox="1"/>
          <p:nvPr/>
        </p:nvSpPr>
        <p:spPr>
          <a:xfrm>
            <a:off x="3155368" y="5952837"/>
            <a:ext cx="28332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Front. </a:t>
            </a:r>
            <a:r>
              <a:rPr lang="cs-CZ" sz="800" dirty="0" err="1"/>
              <a:t>Oncol</a:t>
            </a:r>
            <a:r>
              <a:rPr lang="cs-CZ" sz="800" dirty="0"/>
              <a:t>., 25 </a:t>
            </a:r>
            <a:r>
              <a:rPr lang="cs-CZ" sz="800" dirty="0" err="1"/>
              <a:t>November</a:t>
            </a:r>
            <a:r>
              <a:rPr lang="cs-CZ" sz="800" dirty="0"/>
              <a:t> 2022</a:t>
            </a:r>
          </a:p>
          <a:p>
            <a:r>
              <a:rPr lang="cs-CZ" sz="800" dirty="0"/>
              <a:t>Sec. </a:t>
            </a:r>
            <a:r>
              <a:rPr lang="cs-CZ" sz="800" dirty="0" err="1"/>
              <a:t>Surgical</a:t>
            </a:r>
            <a:r>
              <a:rPr lang="cs-CZ" sz="800" dirty="0"/>
              <a:t> </a:t>
            </a:r>
            <a:r>
              <a:rPr lang="cs-CZ" sz="800" dirty="0" err="1"/>
              <a:t>Oncology</a:t>
            </a:r>
            <a:endParaRPr lang="cs-CZ" sz="800" dirty="0"/>
          </a:p>
          <a:p>
            <a:r>
              <a:rPr lang="cs-CZ" sz="800" dirty="0" err="1"/>
              <a:t>Volume</a:t>
            </a:r>
            <a:r>
              <a:rPr lang="cs-CZ" sz="800" dirty="0"/>
              <a:t> 12 - 2022 | https://doi.org/10.3389/fonc.2022.1005929</a:t>
            </a:r>
          </a:p>
        </p:txBody>
      </p:sp>
    </p:spTree>
    <p:extLst>
      <p:ext uri="{BB962C8B-B14F-4D97-AF65-F5344CB8AC3E}">
        <p14:creationId xmlns:p14="http://schemas.microsoft.com/office/powerpoint/2010/main" val="226293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5">
            <a:extLst>
              <a:ext uri="{FF2B5EF4-FFF2-40B4-BE49-F238E27FC236}">
                <a16:creationId xmlns:a16="http://schemas.microsoft.com/office/drawing/2014/main" id="{FF0C3993-141F-4EB8-9530-300FF496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8D31FF-F867-40CC-8560-B5DCB09CA5DE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cs-CZ" sz="1400"/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id="{4745B581-EEAB-4794-93D4-0B465F24E4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Mimotělní oběh</a:t>
            </a:r>
            <a:endParaRPr lang="en-GB" altLang="cs-CZ"/>
          </a:p>
        </p:txBody>
      </p:sp>
      <p:pic>
        <p:nvPicPr>
          <p:cNvPr id="16388" name="Picture 4" descr="benfig3">
            <a:extLst>
              <a:ext uri="{FF2B5EF4-FFF2-40B4-BE49-F238E27FC236}">
                <a16:creationId xmlns:a16="http://schemas.microsoft.com/office/drawing/2014/main" id="{B5E6A10F-CEA0-4A4E-8DE7-406415923B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1628775"/>
            <a:ext cx="3221037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16389" name="Text Box 7">
            <a:extLst>
              <a:ext uri="{FF2B5EF4-FFF2-40B4-BE49-F238E27FC236}">
                <a16:creationId xmlns:a16="http://schemas.microsoft.com/office/drawing/2014/main" id="{3FBB3D67-AF5F-4525-8EAD-30DFE5B2A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628775"/>
            <a:ext cx="5040312" cy="30130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Bublinový oxygenátor s výměníkem tepla.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4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Problémem všech mimotělních oběhů je nutnost poněkud zvýšit objem cirkulující krve – lze to provést např. zředěním.</a:t>
            </a:r>
            <a:endParaRPr lang="en-GB" altLang="cs-CZ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7">
            <a:extLst>
              <a:ext uri="{FF2B5EF4-FFF2-40B4-BE49-F238E27FC236}">
                <a16:creationId xmlns:a16="http://schemas.microsoft.com/office/drawing/2014/main" id="{5C28B9D4-F660-4227-8A40-4FAD1BBAD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0CB0AC-975A-431A-BBAF-28A799E8A1A0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cs-CZ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DF08D3D6-D320-4F24-AC31-A1C65D7C88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3827463" cy="922338"/>
          </a:xfrm>
        </p:spPr>
        <p:txBody>
          <a:bodyPr/>
          <a:lstStyle/>
          <a:p>
            <a:pPr eaLnBrk="1" hangingPunct="1"/>
            <a:r>
              <a:rPr lang="cs-CZ" altLang="cs-CZ"/>
              <a:t>Kardiostimulátor</a:t>
            </a:r>
            <a:endParaRPr lang="en-GB" altLang="cs-CZ"/>
          </a:p>
        </p:txBody>
      </p:sp>
      <p:pic>
        <p:nvPicPr>
          <p:cNvPr id="18436" name="Picture 4" descr="rtg">
            <a:extLst>
              <a:ext uri="{FF2B5EF4-FFF2-40B4-BE49-F238E27FC236}">
                <a16:creationId xmlns:a16="http://schemas.microsoft.com/office/drawing/2014/main" id="{E9AED8AF-1A0F-4863-B4C8-BFD12407754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125538"/>
            <a:ext cx="2881312" cy="275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pic>
        <p:nvPicPr>
          <p:cNvPr id="18437" name="Picture 6" descr="PROGR">
            <a:extLst>
              <a:ext uri="{FF2B5EF4-FFF2-40B4-BE49-F238E27FC236}">
                <a16:creationId xmlns:a16="http://schemas.microsoft.com/office/drawing/2014/main" id="{DFFA670A-B077-4B9E-89BC-CD64E48998B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404813"/>
            <a:ext cx="3673475" cy="226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pic>
        <p:nvPicPr>
          <p:cNvPr id="18438" name="Picture 8" descr="kardio">
            <a:extLst>
              <a:ext uri="{FF2B5EF4-FFF2-40B4-BE49-F238E27FC236}">
                <a16:creationId xmlns:a16="http://schemas.microsoft.com/office/drawing/2014/main" id="{A7E23157-AFDB-437F-84E4-3B34BB346B4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3573463"/>
            <a:ext cx="3529012" cy="2957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sp>
        <p:nvSpPr>
          <p:cNvPr id="18439" name="Text Box 10">
            <a:extLst>
              <a:ext uri="{FF2B5EF4-FFF2-40B4-BE49-F238E27FC236}">
                <a16:creationId xmlns:a16="http://schemas.microsoft.com/office/drawing/2014/main" id="{24ADE46C-56FC-420B-AC38-551715454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2924175"/>
            <a:ext cx="360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Programovací zařízení</a:t>
            </a:r>
            <a:endParaRPr lang="en-GB" altLang="cs-CZ" sz="1800"/>
          </a:p>
        </p:txBody>
      </p:sp>
      <p:sp>
        <p:nvSpPr>
          <p:cNvPr id="18440" name="Text Box 11">
            <a:extLst>
              <a:ext uri="{FF2B5EF4-FFF2-40B4-BE49-F238E27FC236}">
                <a16:creationId xmlns:a16="http://schemas.microsoft.com/office/drawing/2014/main" id="{9F1C7401-5CB8-40EC-926D-C9F18022C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149725"/>
            <a:ext cx="4027487" cy="2563813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Kardiostimulátory se používají u pacientů s vážnými arytmiemi či jinými onemocněními srdce</a:t>
            </a:r>
            <a:r>
              <a:rPr lang="en-GB" altLang="cs-CZ" sz="1800"/>
              <a:t>. </a:t>
            </a:r>
            <a:r>
              <a:rPr lang="cs-CZ" altLang="cs-CZ" sz="1800"/>
              <a:t>Toto aktivní implantovatelné zařízení se skládá z elektrod a z centrální jednotky poháněné bateriemi s dlouhou životností</a:t>
            </a:r>
            <a:r>
              <a:rPr lang="en-GB" altLang="cs-CZ" sz="1800"/>
              <a:t>. </a:t>
            </a:r>
            <a:r>
              <a:rPr lang="cs-CZ" altLang="cs-CZ" sz="1800"/>
              <a:t>Mimo tělo lze kardiostimulátor naprogramovat podle konkrétního stavu pacienta</a:t>
            </a:r>
            <a:r>
              <a:rPr lang="en-GB" altLang="cs-CZ" sz="180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8">
            <a:extLst>
              <a:ext uri="{FF2B5EF4-FFF2-40B4-BE49-F238E27FC236}">
                <a16:creationId xmlns:a16="http://schemas.microsoft.com/office/drawing/2014/main" id="{C2668ABC-CD73-446E-84DC-C59D49DC6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F1C220-CA2D-4251-9B58-DA6C4F0A303A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cs-CZ" sz="1400"/>
          </a:p>
        </p:txBody>
      </p:sp>
      <p:sp>
        <p:nvSpPr>
          <p:cNvPr id="20483" name="Rectangle 19">
            <a:extLst>
              <a:ext uri="{FF2B5EF4-FFF2-40B4-BE49-F238E27FC236}">
                <a16:creationId xmlns:a16="http://schemas.microsoft.com/office/drawing/2014/main" id="{99DA2338-0BD8-4236-9F66-8197258EA3F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chemeClr val="tx1"/>
                </a:solidFill>
              </a:rPr>
              <a:t>Defibrilátory</a:t>
            </a:r>
            <a:endParaRPr lang="en-GB" altLang="cs-CZ">
              <a:solidFill>
                <a:schemeClr val="tx1"/>
              </a:solidFill>
            </a:endParaRPr>
          </a:p>
        </p:txBody>
      </p:sp>
      <p:pic>
        <p:nvPicPr>
          <p:cNvPr id="20484" name="Picture 14" descr="preview?d=ci&amp;l=03070901f1">
            <a:hlinkClick r:id="rId3"/>
            <a:extLst>
              <a:ext uri="{FF2B5EF4-FFF2-40B4-BE49-F238E27FC236}">
                <a16:creationId xmlns:a16="http://schemas.microsoft.com/office/drawing/2014/main" id="{3EBFA952-D6A3-4BD7-B386-8A7E66A7C47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005263"/>
            <a:ext cx="3635375" cy="2374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sp>
        <p:nvSpPr>
          <p:cNvPr id="20486" name="Text Box 24">
            <a:extLst>
              <a:ext uri="{FF2B5EF4-FFF2-40B4-BE49-F238E27FC236}">
                <a16:creationId xmlns:a16="http://schemas.microsoft.com/office/drawing/2014/main" id="{B96F8554-7874-45C5-A9D6-3BB0AF014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1557338"/>
            <a:ext cx="2447925" cy="2014537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/>
              <a:t>Defibrilátory se používají v naléhavých případech pro obnovu spontánní srdeční aktivity (v případě fibrilace - míhání komor).</a:t>
            </a:r>
          </a:p>
        </p:txBody>
      </p:sp>
      <p:sp>
        <p:nvSpPr>
          <p:cNvPr id="20487" name="Zástupný symbol pro obsah 8">
            <a:extLst>
              <a:ext uri="{FF2B5EF4-FFF2-40B4-BE49-F238E27FC236}">
                <a16:creationId xmlns:a16="http://schemas.microsoft.com/office/drawing/2014/main" id="{5069EE6F-E01E-4F2B-91A6-691995B8CE35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4427984" y="5949950"/>
            <a:ext cx="4536503" cy="719138"/>
          </a:xfrm>
        </p:spPr>
        <p:txBody>
          <a:bodyPr/>
          <a:lstStyle/>
          <a:p>
            <a:r>
              <a:rPr lang="cs-CZ" altLang="cs-CZ" sz="1800" dirty="0" err="1"/>
              <a:t>Implantabilní</a:t>
            </a:r>
            <a:r>
              <a:rPr lang="cs-CZ" altLang="cs-CZ" sz="1800" dirty="0"/>
              <a:t> defibrilátor – </a:t>
            </a:r>
            <a:r>
              <a:rPr lang="cs-CZ" altLang="cs-CZ" sz="1800" dirty="0" err="1"/>
              <a:t>kardioverter</a:t>
            </a:r>
            <a:r>
              <a:rPr lang="cs-CZ" altLang="cs-CZ" sz="1800" dirty="0"/>
              <a:t> – sleduje srdeční akci a v případě problému vyšle defibrilační impulz</a:t>
            </a:r>
          </a:p>
        </p:txBody>
      </p:sp>
      <p:pic>
        <p:nvPicPr>
          <p:cNvPr id="20488" name="Picture 10" descr="Defibrilátor - Pacienti s defibrilátorem mohou na rentgenové vyšetření, ale nikoliv na megnetickou rezonanci.">
            <a:extLst>
              <a:ext uri="{FF2B5EF4-FFF2-40B4-BE49-F238E27FC236}">
                <a16:creationId xmlns:a16="http://schemas.microsoft.com/office/drawing/2014/main" id="{B896434C-EC46-49E1-A5F5-F6D8A1074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-24288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2" descr="Defibrilátor - Pacienti s defibrilátorem mohou na rentgenové vyšetření, ale nikoliv na megnetickou rezonanci.">
            <a:extLst>
              <a:ext uri="{FF2B5EF4-FFF2-40B4-BE49-F238E27FC236}">
                <a16:creationId xmlns:a16="http://schemas.microsoft.com/office/drawing/2014/main" id="{6BA65672-8FDD-4101-8D7A-107B33DA0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-24288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4" descr="Defibrilátor - Pacienti s defibrilátorem mohou na rentgenové vyšetření, ale nikoliv na megnetickou rezonanci.">
            <a:extLst>
              <a:ext uri="{FF2B5EF4-FFF2-40B4-BE49-F238E27FC236}">
                <a16:creationId xmlns:a16="http://schemas.microsoft.com/office/drawing/2014/main" id="{1CBE817E-3183-4469-B197-6FEE27A9F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-24288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6" descr="Defibrilátor - Pacienti s defibrilátorem mohou na rentgenové vyšetření, ale nikoliv na megnetickou rezonanci.">
            <a:extLst>
              <a:ext uri="{FF2B5EF4-FFF2-40B4-BE49-F238E27FC236}">
                <a16:creationId xmlns:a16="http://schemas.microsoft.com/office/drawing/2014/main" id="{94492C6E-42AF-481F-A183-E33251596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-24288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8" descr="Jan Bělohlávek se svým týmem implantoval 25. června v Pardubické krajské nemocnici kardioverter-defibrilátor se dvěma elektrodami (na snímku) pacientovi po infarktu.">
            <a:extLst>
              <a:ext uri="{FF2B5EF4-FFF2-40B4-BE49-F238E27FC236}">
                <a16:creationId xmlns:a16="http://schemas.microsoft.com/office/drawing/2014/main" id="{B7B0E5CC-6907-491A-8952-E44BE0691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05263"/>
            <a:ext cx="3024188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8" descr="preview?d=ci&amp;l=03060900f2">
            <a:hlinkClick r:id="rId7"/>
            <a:extLst>
              <a:ext uri="{FF2B5EF4-FFF2-40B4-BE49-F238E27FC236}">
                <a16:creationId xmlns:a16="http://schemas.microsoft.com/office/drawing/2014/main" id="{301066D2-A460-4613-81E9-F4894575BE9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412875"/>
            <a:ext cx="3035300" cy="1871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77DEB98-D73B-4974-9217-7D7144BBC850}"/>
              </a:ext>
            </a:extLst>
          </p:cNvPr>
          <p:cNvSpPr txBox="1"/>
          <p:nvPr/>
        </p:nvSpPr>
        <p:spPr>
          <a:xfrm>
            <a:off x="4427984" y="572184"/>
            <a:ext cx="432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automated</a:t>
            </a:r>
            <a:r>
              <a:rPr lang="cs-CZ" b="1" dirty="0"/>
              <a:t> </a:t>
            </a:r>
            <a:r>
              <a:rPr lang="cs-CZ" b="1" dirty="0" err="1"/>
              <a:t>external</a:t>
            </a:r>
            <a:r>
              <a:rPr lang="cs-CZ" b="1" dirty="0"/>
              <a:t> </a:t>
            </a:r>
            <a:r>
              <a:rPr lang="cs-CZ" b="1" dirty="0" err="1"/>
              <a:t>defibrillator</a:t>
            </a:r>
            <a:r>
              <a:rPr lang="cs-CZ" dirty="0"/>
              <a:t> (</a:t>
            </a:r>
            <a:r>
              <a:rPr lang="cs-CZ" b="1" dirty="0"/>
              <a:t>AED</a:t>
            </a:r>
            <a:r>
              <a:rPr lang="cs-CZ" dirty="0"/>
              <a:t>)</a:t>
            </a:r>
            <a:endParaRPr lang="en-GB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4e343168-7fdc-4b0a-826c-9d13528ae2fc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2665</TotalTime>
  <Words>1446</Words>
  <Application>Microsoft Office PowerPoint</Application>
  <PresentationFormat>Předvádění na obrazovce (4:3)</PresentationFormat>
  <Paragraphs>157</Paragraphs>
  <Slides>30</Slides>
  <Notes>25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Comic Sans MS</vt:lpstr>
      <vt:lpstr>Wingdings</vt:lpstr>
      <vt:lpstr>Výchozí návrh</vt:lpstr>
      <vt:lpstr>Vlastní návrh</vt:lpstr>
      <vt:lpstr>Rastrový obrázek</vt:lpstr>
      <vt:lpstr>Prezentace aplikace PowerPoint</vt:lpstr>
      <vt:lpstr>Prezentace aplikace PowerPoint</vt:lpstr>
      <vt:lpstr>Podpora a náhrada srdce</vt:lpstr>
      <vt:lpstr>Prezentace aplikace PowerPoint</vt:lpstr>
      <vt:lpstr>Mimotělní oběh</vt:lpstr>
      <vt:lpstr>ECMO</vt:lpstr>
      <vt:lpstr>Mimotělní oběh</vt:lpstr>
      <vt:lpstr>Kardiostimulátor</vt:lpstr>
      <vt:lpstr>Defibrilátory</vt:lpstr>
      <vt:lpstr>„Železné plíce“ (historie)</vt:lpstr>
      <vt:lpstr>Prezentace aplikace PowerPoint</vt:lpstr>
      <vt:lpstr>Mechanická ventilace plic</vt:lpstr>
      <vt:lpstr>Prezentace aplikace PowerPoint</vt:lpstr>
      <vt:lpstr>Umělá ledvina - hemodialýza</vt:lpstr>
      <vt:lpstr>Peritoneální dialýza</vt:lpstr>
      <vt:lpstr>Hemofiltrace</vt:lpstr>
      <vt:lpstr>Hemodialýza vs. hemofiltrace</vt:lpstr>
      <vt:lpstr>Umělý pankreas – inzulínová pumpa</vt:lpstr>
      <vt:lpstr>Sítnicový implantát</vt:lpstr>
      <vt:lpstr>Kochleární implantát</vt:lpstr>
      <vt:lpstr>Náhrada kyčelního kloubu</vt:lpstr>
      <vt:lpstr>Umístění implantátu jamky kyčelního kloubu (acetabula)</vt:lpstr>
      <vt:lpstr>Náhrada kolenního kloubu</vt:lpstr>
      <vt:lpstr>Kotník</vt:lpstr>
      <vt:lpstr>Náhrada ramenního a loketního kloubu</vt:lpstr>
      <vt:lpstr>Karpometakarpální skloubení, klouby palce a prstů</vt:lpstr>
      <vt:lpstr>Bioprotéza ruky – nastupující realita</vt:lpstr>
      <vt:lpstr>Zubní náhrady</vt:lpstr>
      <vt:lpstr>Penilní endoprotéza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doc. Mornstein</dc:creator>
  <cp:lastModifiedBy>Vladan Bernard</cp:lastModifiedBy>
  <cp:revision>87</cp:revision>
  <dcterms:created xsi:type="dcterms:W3CDTF">2004-12-08T13:41:39Z</dcterms:created>
  <dcterms:modified xsi:type="dcterms:W3CDTF">2023-03-08T11:50:53Z</dcterms:modified>
</cp:coreProperties>
</file>