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88" r:id="rId4"/>
    <p:sldId id="286" r:id="rId5"/>
    <p:sldId id="427" r:id="rId6"/>
    <p:sldId id="269" r:id="rId7"/>
    <p:sldId id="282" r:id="rId8"/>
    <p:sldId id="296" r:id="rId9"/>
    <p:sldId id="258" r:id="rId10"/>
    <p:sldId id="277" r:id="rId11"/>
    <p:sldId id="262" r:id="rId12"/>
    <p:sldId id="290" r:id="rId13"/>
    <p:sldId id="291" r:id="rId14"/>
    <p:sldId id="265" r:id="rId15"/>
    <p:sldId id="292" r:id="rId16"/>
    <p:sldId id="267" r:id="rId17"/>
    <p:sldId id="268" r:id="rId18"/>
    <p:sldId id="420" r:id="rId19"/>
    <p:sldId id="350" r:id="rId20"/>
    <p:sldId id="425" r:id="rId21"/>
    <p:sldId id="365" r:id="rId22"/>
    <p:sldId id="299" r:id="rId23"/>
    <p:sldId id="300" r:id="rId24"/>
    <p:sldId id="428" r:id="rId25"/>
    <p:sldId id="273" r:id="rId2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4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C9D21-7F8B-4802-A523-04D48A88580A}" type="datetimeFigureOut">
              <a:rPr lang="cs-CZ" smtClean="0"/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28B40-53A0-417F-9138-218C9C1752A4}" type="slidenum">
              <a:rPr lang="cs-CZ" smtClean="0"/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  <a:endParaRPr lang="cs-CZ"/>
          </a:p>
          <a:p>
            <a:pPr lvl="1"/>
            <a:r>
              <a:rPr lang="cs-CZ"/>
              <a:t>Druhá úroveň</a:t>
            </a:r>
            <a:endParaRPr lang="cs-CZ"/>
          </a:p>
          <a:p>
            <a:pPr lvl="2"/>
            <a:r>
              <a:rPr lang="cs-CZ"/>
              <a:t>Třetí úroveň</a:t>
            </a:r>
            <a:endParaRPr lang="cs-CZ"/>
          </a:p>
          <a:p>
            <a:pPr lvl="3"/>
            <a:r>
              <a:rPr lang="cs-CZ"/>
              <a:t>Čtvrtá úroveň</a:t>
            </a:r>
            <a:endParaRPr lang="cs-CZ"/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C9D21-7F8B-4802-A523-04D48A88580A}" type="datetimeFigureOut">
              <a:rPr lang="cs-CZ" smtClean="0"/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28B40-53A0-417F-9138-218C9C1752A4}" type="slidenum">
              <a:rPr lang="cs-CZ" smtClean="0"/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  <a:endParaRPr lang="cs-CZ"/>
          </a:p>
          <a:p>
            <a:pPr lvl="1"/>
            <a:r>
              <a:rPr lang="cs-CZ"/>
              <a:t>Druhá úroveň</a:t>
            </a:r>
            <a:endParaRPr lang="cs-CZ"/>
          </a:p>
          <a:p>
            <a:pPr lvl="2"/>
            <a:r>
              <a:rPr lang="cs-CZ"/>
              <a:t>Třetí úroveň</a:t>
            </a:r>
            <a:endParaRPr lang="cs-CZ"/>
          </a:p>
          <a:p>
            <a:pPr lvl="3"/>
            <a:r>
              <a:rPr lang="cs-CZ"/>
              <a:t>Čtvrtá úroveň</a:t>
            </a:r>
            <a:endParaRPr lang="cs-CZ"/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C9D21-7F8B-4802-A523-04D48A88580A}" type="datetimeFigureOut">
              <a:rPr lang="cs-CZ" smtClean="0"/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28B40-53A0-417F-9138-218C9C1752A4}" type="slidenum">
              <a:rPr lang="cs-CZ" smtClean="0"/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obsah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  <a:endParaRPr lang="cs-CZ"/>
          </a:p>
          <a:p>
            <a:pPr lvl="1"/>
            <a:r>
              <a:rPr lang="cs-CZ"/>
              <a:t>Druhá úroveň</a:t>
            </a:r>
            <a:endParaRPr lang="cs-CZ"/>
          </a:p>
          <a:p>
            <a:pPr lvl="2"/>
            <a:r>
              <a:rPr lang="cs-CZ"/>
              <a:t>Třetí úroveň</a:t>
            </a:r>
            <a:endParaRPr lang="cs-CZ"/>
          </a:p>
          <a:p>
            <a:pPr lvl="3"/>
            <a:r>
              <a:rPr lang="cs-CZ"/>
              <a:t>Čtvrtá úroveň</a:t>
            </a:r>
            <a:endParaRPr lang="cs-CZ"/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C9D21-7F8B-4802-A523-04D48A88580A}" type="datetimeFigureOut">
              <a:rPr lang="cs-CZ" smtClean="0"/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28B40-53A0-417F-9138-218C9C1752A4}" type="slidenum">
              <a:rPr lang="cs-CZ" smtClean="0"/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text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C9D21-7F8B-4802-A523-04D48A88580A}" type="datetimeFigureOut">
              <a:rPr lang="cs-CZ" smtClean="0"/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28B40-53A0-417F-9138-218C9C1752A4}" type="slidenum">
              <a:rPr lang="cs-CZ" smtClean="0"/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obsah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  <a:endParaRPr lang="cs-CZ"/>
          </a:p>
          <a:p>
            <a:pPr lvl="1"/>
            <a:r>
              <a:rPr lang="cs-CZ"/>
              <a:t>Druhá úroveň</a:t>
            </a:r>
            <a:endParaRPr lang="cs-CZ"/>
          </a:p>
          <a:p>
            <a:pPr lvl="2"/>
            <a:r>
              <a:rPr lang="cs-CZ"/>
              <a:t>Třetí úroveň</a:t>
            </a:r>
            <a:endParaRPr lang="cs-CZ"/>
          </a:p>
          <a:p>
            <a:pPr lvl="3"/>
            <a:r>
              <a:rPr lang="cs-CZ"/>
              <a:t>Čtvrtá úroveň</a:t>
            </a:r>
            <a:endParaRPr lang="cs-CZ"/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4" name="Zástupný obsah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  <a:endParaRPr lang="cs-CZ"/>
          </a:p>
          <a:p>
            <a:pPr lvl="1"/>
            <a:r>
              <a:rPr lang="cs-CZ"/>
              <a:t>Druhá úroveň</a:t>
            </a:r>
            <a:endParaRPr lang="cs-CZ"/>
          </a:p>
          <a:p>
            <a:pPr lvl="2"/>
            <a:r>
              <a:rPr lang="cs-CZ"/>
              <a:t>Třetí úroveň</a:t>
            </a:r>
            <a:endParaRPr lang="cs-CZ"/>
          </a:p>
          <a:p>
            <a:pPr lvl="3"/>
            <a:r>
              <a:rPr lang="cs-CZ"/>
              <a:t>Čtvrtá úroveň</a:t>
            </a:r>
            <a:endParaRPr lang="cs-CZ"/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C9D21-7F8B-4802-A523-04D48A88580A}" type="datetimeFigureOut">
              <a:rPr lang="cs-CZ" smtClean="0"/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28B40-53A0-417F-9138-218C9C1752A4}" type="slidenum">
              <a:rPr lang="cs-CZ" smtClean="0"/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text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  <a:endParaRPr lang="cs-CZ"/>
          </a:p>
        </p:txBody>
      </p:sp>
      <p:sp>
        <p:nvSpPr>
          <p:cNvPr id="4" name="Zástupný obsah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  <a:endParaRPr lang="cs-CZ"/>
          </a:p>
          <a:p>
            <a:pPr lvl="1"/>
            <a:r>
              <a:rPr lang="cs-CZ"/>
              <a:t>Druhá úroveň</a:t>
            </a:r>
            <a:endParaRPr lang="cs-CZ"/>
          </a:p>
          <a:p>
            <a:pPr lvl="2"/>
            <a:r>
              <a:rPr lang="cs-CZ"/>
              <a:t>Třetí úroveň</a:t>
            </a:r>
            <a:endParaRPr lang="cs-CZ"/>
          </a:p>
          <a:p>
            <a:pPr lvl="3"/>
            <a:r>
              <a:rPr lang="cs-CZ"/>
              <a:t>Čtvrtá úroveň</a:t>
            </a:r>
            <a:endParaRPr lang="cs-CZ"/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5" name="Zástupný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  <a:endParaRPr lang="cs-CZ"/>
          </a:p>
        </p:txBody>
      </p:sp>
      <p:sp>
        <p:nvSpPr>
          <p:cNvPr id="6" name="Zástupný obsah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  <a:endParaRPr lang="cs-CZ"/>
          </a:p>
          <a:p>
            <a:pPr lvl="1"/>
            <a:r>
              <a:rPr lang="cs-CZ"/>
              <a:t>Druhá úroveň</a:t>
            </a:r>
            <a:endParaRPr lang="cs-CZ"/>
          </a:p>
          <a:p>
            <a:pPr lvl="2"/>
            <a:r>
              <a:rPr lang="cs-CZ"/>
              <a:t>Třetí úroveň</a:t>
            </a:r>
            <a:endParaRPr lang="cs-CZ"/>
          </a:p>
          <a:p>
            <a:pPr lvl="3"/>
            <a:r>
              <a:rPr lang="cs-CZ"/>
              <a:t>Čtvrtá úroveň</a:t>
            </a:r>
            <a:endParaRPr lang="cs-CZ"/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C9D21-7F8B-4802-A523-04D48A88580A}" type="datetimeFigureOut">
              <a:rPr lang="cs-CZ" smtClean="0"/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28B40-53A0-417F-9138-218C9C1752A4}" type="slidenum">
              <a:rPr lang="cs-CZ" smtClean="0"/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C9D21-7F8B-4802-A523-04D48A88580A}" type="datetimeFigureOut">
              <a:rPr lang="cs-CZ" smtClean="0"/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28B40-53A0-417F-9138-218C9C1752A4}" type="slidenum">
              <a:rPr lang="cs-CZ" smtClean="0"/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C9D21-7F8B-4802-A523-04D48A88580A}" type="datetimeFigureOut">
              <a:rPr lang="cs-CZ" smtClean="0"/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28B40-53A0-417F-9138-218C9C1752A4}" type="slidenum">
              <a:rPr lang="cs-CZ" smtClean="0"/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obsah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  <a:endParaRPr lang="cs-CZ"/>
          </a:p>
          <a:p>
            <a:pPr lvl="1"/>
            <a:r>
              <a:rPr lang="cs-CZ"/>
              <a:t>Druhá úroveň</a:t>
            </a:r>
            <a:endParaRPr lang="cs-CZ"/>
          </a:p>
          <a:p>
            <a:pPr lvl="2"/>
            <a:r>
              <a:rPr lang="cs-CZ"/>
              <a:t>Třetí úroveň</a:t>
            </a:r>
            <a:endParaRPr lang="cs-CZ"/>
          </a:p>
          <a:p>
            <a:pPr lvl="3"/>
            <a:r>
              <a:rPr lang="cs-CZ"/>
              <a:t>Čtvrtá úroveň</a:t>
            </a:r>
            <a:endParaRPr lang="cs-CZ"/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C9D21-7F8B-4802-A523-04D48A88580A}" type="datetimeFigureOut">
              <a:rPr lang="cs-CZ" smtClean="0"/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28B40-53A0-417F-9138-218C9C1752A4}" type="slidenum">
              <a:rPr lang="cs-CZ" smtClean="0"/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C9D21-7F8B-4802-A523-04D48A88580A}" type="datetimeFigureOut">
              <a:rPr lang="cs-CZ" smtClean="0"/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28B40-53A0-417F-9138-218C9C1752A4}" type="slidenum">
              <a:rPr lang="cs-CZ" smtClean="0"/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  <a:endParaRPr lang="cs-CZ"/>
          </a:p>
          <a:p>
            <a:pPr lvl="1"/>
            <a:r>
              <a:rPr lang="cs-CZ"/>
              <a:t>Druhá úroveň</a:t>
            </a:r>
            <a:endParaRPr lang="cs-CZ"/>
          </a:p>
          <a:p>
            <a:pPr lvl="2"/>
            <a:r>
              <a:rPr lang="cs-CZ"/>
              <a:t>Třetí úroveň</a:t>
            </a:r>
            <a:endParaRPr lang="cs-CZ"/>
          </a:p>
          <a:p>
            <a:pPr lvl="3"/>
            <a:r>
              <a:rPr lang="cs-CZ"/>
              <a:t>Čtvrtá úroveň</a:t>
            </a:r>
            <a:endParaRPr lang="cs-CZ"/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1C9D21-7F8B-4802-A523-04D48A88580A}" type="datetimeFigureOut">
              <a:rPr lang="cs-CZ" smtClean="0"/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F28B40-53A0-417F-9138-218C9C1752A4}" type="slidenum">
              <a:rPr lang="cs-CZ" smtClean="0"/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2.v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3.v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4.png"/><Relationship Id="rId3" Type="http://schemas.openxmlformats.org/officeDocument/2006/relationships/oleObject" Target="../embeddings/oleObject3.bin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.png"/><Relationship Id="rId3" Type="http://schemas.openxmlformats.org/officeDocument/2006/relationships/oleObject" Target="../embeddings/oleObject1.bin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1" Type="http://schemas.openxmlformats.org/officeDocument/2006/relationships/image" Target="../media/image1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371339" y="0"/>
            <a:ext cx="4849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/>
              <a:t>Trávicí systém</a:t>
            </a:r>
            <a:endParaRPr lang="cs-CZ" sz="3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11966" y="560827"/>
            <a:ext cx="12192000" cy="6297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45. Zuby,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obecná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stavba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generace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rozlišení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jednotlivých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zubů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definitivního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chrupu</a:t>
            </a:r>
            <a:endParaRPr lang="en-GB" sz="1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46.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Vzorce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dočasného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stálého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chrupu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značení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zubů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prořezávání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zubů</a:t>
            </a:r>
            <a:endParaRPr lang="en-GB" sz="1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47. Vestibulum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oris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ohraničení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struktury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komunikace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cavitas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oris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propria</a:t>
            </a:r>
            <a:endParaRPr lang="en-GB" sz="1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48.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Cavitas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oris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propria: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ohraničení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struktury</a:t>
            </a:r>
            <a:endParaRPr lang="en-GB" sz="1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49.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Jazyk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zevní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popis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vaskularizace</a:t>
            </a:r>
            <a:endParaRPr lang="en-GB" sz="1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50.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Jazyk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svaly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inervace</a:t>
            </a:r>
            <a:endParaRPr lang="en-GB" sz="1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51.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Tvrdé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patro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stavba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vaskularizace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inervace</a:t>
            </a:r>
            <a:endParaRPr lang="en-GB" sz="1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52.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Měkké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patro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svaly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vaskularizace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inervace</a:t>
            </a:r>
            <a:endParaRPr lang="en-GB" sz="1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53.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Velké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slinné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žlázy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uložení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průběh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jejich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vývodů</a:t>
            </a:r>
            <a:endParaRPr lang="en-GB" sz="1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54.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Slinné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žlázy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inervace</a:t>
            </a:r>
            <a:endParaRPr lang="en-GB" sz="1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55.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Hltan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úseky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obecná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stavba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stěny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syntopie</a:t>
            </a:r>
            <a:endParaRPr lang="en-GB" sz="1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56.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Hltan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svaly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inervace</a:t>
            </a:r>
            <a:endParaRPr lang="en-GB" sz="1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57.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Jícen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stavba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stěny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průběh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syntopie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fyziologická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zúžení</a:t>
            </a:r>
            <a:endParaRPr lang="en-GB" sz="1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58.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Jícen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vaskularizace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inervace</a:t>
            </a:r>
            <a:endParaRPr lang="en-GB" sz="1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59.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Žaludek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popis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stavba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stěny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syntopie</a:t>
            </a:r>
            <a:endParaRPr lang="en-GB" sz="1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60.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Žaludek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vaskularizace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inervace</a:t>
            </a:r>
            <a:endParaRPr lang="en-GB" sz="1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61.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Tenké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střevo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stavba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stěny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rozdělení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vaskularizace</a:t>
            </a:r>
            <a:endParaRPr lang="en-GB" sz="1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62. Duodenum: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části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průběh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vztah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 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peritoneu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vaskularizace</a:t>
            </a:r>
            <a:endParaRPr lang="en-GB" sz="1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63.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Tlusté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střevo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části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stavba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stěny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vztah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 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peritoneu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vaskularizace</a:t>
            </a:r>
            <a:endParaRPr lang="en-GB" sz="1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64. Caecum: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stavba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apendix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vermiformis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vztah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 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peritoneu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vaskularizace</a:t>
            </a:r>
            <a:endParaRPr lang="en-GB" sz="1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65. Rectum: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stavba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syntopie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vaskularizace</a:t>
            </a:r>
            <a:endParaRPr lang="en-GB" sz="1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66.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Játra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zevní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popis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stavba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syntopie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GB" sz="1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67.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Játra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nutritivní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krevní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zásobení</a:t>
            </a:r>
            <a:endParaRPr lang="en-GB" sz="1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68.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Játra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funkční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krevní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zásobení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v. portae</a:t>
            </a:r>
            <a:endParaRPr lang="en-GB" sz="1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69.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Játra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vývodné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cesty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žlučové</a:t>
            </a:r>
            <a:endParaRPr lang="en-GB" sz="1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70.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Žlučník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stavba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syntopie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tok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žluči</a:t>
            </a:r>
            <a:endParaRPr lang="en-GB" sz="1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71.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Slinivka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břišní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stavba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syntopie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vaskularizace</a:t>
            </a:r>
            <a:endParaRPr lang="cs-CZ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044684" y="710969"/>
            <a:ext cx="6147316" cy="4211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32. </a:t>
            </a:r>
            <a:r>
              <a:rPr lang="en-GB" sz="10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Rozdělení</a:t>
            </a:r>
            <a:r>
              <a:rPr lang="en-GB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krajin</a:t>
            </a:r>
            <a:r>
              <a:rPr lang="en-GB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břicha</a:t>
            </a:r>
            <a:r>
              <a:rPr lang="en-GB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GB" sz="10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orientační</a:t>
            </a:r>
            <a:r>
              <a:rPr lang="en-GB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čáry</a:t>
            </a:r>
            <a:r>
              <a:rPr lang="en-GB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GB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33. </a:t>
            </a:r>
            <a:r>
              <a:rPr lang="en-GB" sz="10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Stavba</a:t>
            </a:r>
            <a:r>
              <a:rPr lang="en-GB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stěny</a:t>
            </a:r>
            <a:r>
              <a:rPr lang="en-GB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břišní</a:t>
            </a:r>
            <a:endParaRPr lang="en-GB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34. </a:t>
            </a:r>
            <a:r>
              <a:rPr lang="en-GB" sz="10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Projekce</a:t>
            </a:r>
            <a:r>
              <a:rPr lang="en-GB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orgánů</a:t>
            </a:r>
            <a:r>
              <a:rPr lang="en-GB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</a:t>
            </a:r>
            <a:r>
              <a:rPr lang="en-GB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přední</a:t>
            </a:r>
            <a:r>
              <a:rPr lang="en-GB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stěnu</a:t>
            </a:r>
            <a:r>
              <a:rPr lang="en-GB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břišní</a:t>
            </a:r>
            <a:endParaRPr lang="en-GB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35. Reg. </a:t>
            </a:r>
            <a:r>
              <a:rPr lang="en-GB" sz="10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umbilicalis</a:t>
            </a:r>
            <a:endParaRPr lang="en-GB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36. Canalis </a:t>
            </a:r>
            <a:r>
              <a:rPr lang="en-GB" sz="10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inguinalis</a:t>
            </a:r>
            <a:endParaRPr lang="en-GB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37. </a:t>
            </a:r>
            <a:r>
              <a:rPr lang="en-GB" sz="10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Supramezokolická</a:t>
            </a:r>
            <a:r>
              <a:rPr lang="en-GB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část</a:t>
            </a:r>
            <a:r>
              <a:rPr lang="en-GB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dutiny</a:t>
            </a:r>
            <a:r>
              <a:rPr lang="en-GB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 </a:t>
            </a:r>
            <a:r>
              <a:rPr lang="en-GB" sz="10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peritoneální</a:t>
            </a:r>
            <a:endParaRPr lang="en-GB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38. </a:t>
            </a:r>
            <a:r>
              <a:rPr lang="en-GB" sz="10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Inframezokolická</a:t>
            </a:r>
            <a:r>
              <a:rPr lang="en-GB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část</a:t>
            </a:r>
            <a:r>
              <a:rPr lang="en-GB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dutiny</a:t>
            </a:r>
            <a:r>
              <a:rPr lang="en-GB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 </a:t>
            </a:r>
            <a:r>
              <a:rPr lang="en-GB" sz="10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peritoneální</a:t>
            </a:r>
            <a:endParaRPr lang="en-GB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39. </a:t>
            </a:r>
            <a:r>
              <a:rPr lang="en-GB" sz="10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Retroperitoneální</a:t>
            </a:r>
            <a:r>
              <a:rPr lang="en-GB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prostor</a:t>
            </a:r>
            <a:endParaRPr lang="en-GB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40. Peritoneum – </a:t>
            </a:r>
            <a:r>
              <a:rPr lang="en-GB" sz="10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duplikatury</a:t>
            </a:r>
            <a:endParaRPr lang="en-GB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41. Peritoneum – </a:t>
            </a:r>
            <a:r>
              <a:rPr lang="en-GB" sz="10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recesy</a:t>
            </a:r>
            <a:endParaRPr lang="en-GB" sz="105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endParaRPr lang="cs-CZ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cs-CZ" sz="10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14. Parafaryngeální prostor (ohraničení, struktury)</a:t>
            </a:r>
            <a:endParaRPr lang="cs-CZ" sz="105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cs-CZ" sz="10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15. Prestyloidní prostor (struktury), styloidní septum</a:t>
            </a:r>
            <a:endParaRPr lang="cs-CZ" sz="105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cs-CZ" sz="10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16. Retrostyloidní prostor (struktury)</a:t>
            </a:r>
            <a:endParaRPr lang="cs-CZ" sz="105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endParaRPr lang="cs-CZ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cs-CZ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Slezina – struktura, cévní zásobení, </a:t>
            </a:r>
            <a:r>
              <a:rPr lang="cs-CZ" sz="10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syntopie</a:t>
            </a:r>
            <a:endParaRPr lang="en-GB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endParaRPr lang="cs-CZ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32" b="4247"/>
          <a:stretch>
            <a:fillRect/>
          </a:stretch>
        </p:blipFill>
        <p:spPr bwMode="auto">
          <a:xfrm>
            <a:off x="0" y="0"/>
            <a:ext cx="2677886" cy="6855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4" descr="img1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6" t="15292" r="53316" b="38864"/>
          <a:stretch>
            <a:fillRect/>
          </a:stretch>
        </p:blipFill>
        <p:spPr bwMode="auto">
          <a:xfrm>
            <a:off x="2677885" y="0"/>
            <a:ext cx="4021495" cy="684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5" descr="img1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3" t="40923" r="17128" b="36189"/>
          <a:stretch>
            <a:fillRect/>
          </a:stretch>
        </p:blipFill>
        <p:spPr bwMode="auto">
          <a:xfrm>
            <a:off x="6096000" y="3302748"/>
            <a:ext cx="3337249" cy="354504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ovéPole 18"/>
          <p:cNvSpPr txBox="1"/>
          <p:nvPr/>
        </p:nvSpPr>
        <p:spPr>
          <a:xfrm flipH="1">
            <a:off x="5818725" y="111967"/>
            <a:ext cx="7390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Popište zúžení jícnu: </a:t>
            </a:r>
            <a:endParaRPr lang="cs-CZ" sz="2400" b="1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" t="31738" r="58861" b="17317"/>
          <a:stretch>
            <a:fillRect/>
          </a:stretch>
        </p:blipFill>
        <p:spPr bwMode="auto">
          <a:xfrm>
            <a:off x="9514115" y="4858658"/>
            <a:ext cx="1901825" cy="198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818725" y="685599"/>
            <a:ext cx="6606072" cy="1427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O:</a:t>
            </a:r>
            <a:endParaRPr lang="cs-CZ" sz="24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57.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Jícen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stavba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stěny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průběh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syntopie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fyziologická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zúžení</a:t>
            </a:r>
            <a:endParaRPr lang="en-GB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58.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Jícen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vaskularizace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inervace</a:t>
            </a:r>
            <a:endParaRPr lang="en-GB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60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55" y="2100497"/>
            <a:ext cx="4180855" cy="468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0" descr="img1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5" t="32062" r="23804" b="27371"/>
          <a:stretch>
            <a:fillRect/>
          </a:stretch>
        </p:blipFill>
        <p:spPr bwMode="auto">
          <a:xfrm>
            <a:off x="5754640" y="763215"/>
            <a:ext cx="4860523" cy="532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ovéPole 11"/>
          <p:cNvSpPr txBox="1"/>
          <p:nvPr/>
        </p:nvSpPr>
        <p:spPr>
          <a:xfrm flipH="1">
            <a:off x="148355" y="158619"/>
            <a:ext cx="7390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Popište svalovinu žaludku: </a:t>
            </a:r>
            <a:endParaRPr lang="cs-CZ" sz="2400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148355" y="620284"/>
            <a:ext cx="7213498" cy="1427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O:</a:t>
            </a:r>
            <a:endParaRPr lang="cs-CZ" sz="24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59.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Žaludek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popis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stavba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stěny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syntopie</a:t>
            </a:r>
            <a:endParaRPr lang="en-GB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60.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Žaludek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vaskularizace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inervace</a:t>
            </a:r>
            <a:endParaRPr lang="en-GB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1" y="1687066"/>
            <a:ext cx="4792985" cy="5170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Výsledek obrázku pro plica longitudinalis duode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 t="8000" r="19289" b="6950"/>
          <a:stretch>
            <a:fillRect/>
          </a:stretch>
        </p:blipFill>
        <p:spPr bwMode="auto">
          <a:xfrm>
            <a:off x="6665627" y="2209800"/>
            <a:ext cx="4878879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 flipH="1">
            <a:off x="351147" y="205273"/>
            <a:ext cx="7390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Pojmenujte části duodena: </a:t>
            </a:r>
            <a:endParaRPr lang="cs-CZ" sz="2400" b="1" dirty="0"/>
          </a:p>
        </p:txBody>
      </p:sp>
      <p:pic>
        <p:nvPicPr>
          <p:cNvPr id="6" name="Picture 16" descr="img1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2" t="23557" r="47137" b="48167"/>
          <a:stretch>
            <a:fillRect/>
          </a:stretch>
        </p:blipFill>
        <p:spPr bwMode="auto">
          <a:xfrm>
            <a:off x="9608119" y="0"/>
            <a:ext cx="2583881" cy="328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221602" y="564797"/>
            <a:ext cx="9099680" cy="1012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O:</a:t>
            </a:r>
            <a:endParaRPr lang="cs-CZ" sz="24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62. Duodenum: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části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průběh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vztah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 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peritoneu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vaskularizace</a:t>
            </a:r>
            <a:endParaRPr lang="en-GB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5"/>
          <a:stretch>
            <a:fillRect/>
          </a:stretch>
        </p:blipFill>
        <p:spPr bwMode="auto">
          <a:xfrm>
            <a:off x="5915608" y="2472613"/>
            <a:ext cx="5969142" cy="3971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5"/>
          <a:stretch>
            <a:fillRect/>
          </a:stretch>
        </p:blipFill>
        <p:spPr bwMode="auto">
          <a:xfrm>
            <a:off x="157141" y="2457362"/>
            <a:ext cx="5251505" cy="398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 flipH="1">
            <a:off x="2400610" y="268987"/>
            <a:ext cx="7390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Popište </a:t>
            </a:r>
            <a:r>
              <a:rPr lang="cs-CZ" sz="2400" b="1" dirty="0" err="1"/>
              <a:t>zozdíly</a:t>
            </a:r>
            <a:r>
              <a:rPr lang="cs-CZ" sz="2400" b="1" dirty="0"/>
              <a:t> mezi jejunem a ileem: </a:t>
            </a:r>
            <a:endParaRPr lang="cs-CZ" sz="24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2400610" y="604369"/>
            <a:ext cx="8357586" cy="1012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O:</a:t>
            </a:r>
            <a:endParaRPr lang="cs-CZ" sz="24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Tenké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střevo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stavba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stěny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rozdělení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vaskularizace</a:t>
            </a:r>
            <a:endParaRPr lang="en-GB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60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05"/>
          <a:stretch>
            <a:fillRect/>
          </a:stretch>
        </p:blipFill>
        <p:spPr bwMode="auto">
          <a:xfrm>
            <a:off x="1903672" y="1879600"/>
            <a:ext cx="4800600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776800"/>
            <a:ext cx="4024960" cy="50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 flipH="1">
            <a:off x="783999" y="99770"/>
            <a:ext cx="9712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Popište projekci apendixu na přední stěnu břišní: </a:t>
            </a:r>
            <a:endParaRPr lang="cs-CZ" sz="24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837034" y="764728"/>
            <a:ext cx="10517931" cy="1012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O:</a:t>
            </a:r>
            <a:endParaRPr lang="cs-CZ" sz="24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64. Caecum: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stavba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apendix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vermiformis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vztah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 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peritoneu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vaskularizace</a:t>
            </a:r>
            <a:endParaRPr lang="en-GB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725" y="0"/>
            <a:ext cx="61372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891" y="1733228"/>
            <a:ext cx="3646043" cy="512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ovéPole 10"/>
          <p:cNvSpPr txBox="1"/>
          <p:nvPr/>
        </p:nvSpPr>
        <p:spPr>
          <a:xfrm flipH="1">
            <a:off x="-90664" y="74826"/>
            <a:ext cx="7390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Popište rozdíl - </a:t>
            </a:r>
            <a:r>
              <a:rPr lang="cs-CZ" sz="2400" b="1" dirty="0" err="1"/>
              <a:t>haustra</a:t>
            </a:r>
            <a:r>
              <a:rPr lang="cs-CZ" sz="2400" b="1" dirty="0"/>
              <a:t> a </a:t>
            </a:r>
            <a:r>
              <a:rPr lang="cs-CZ" sz="2400" b="1" dirty="0" err="1"/>
              <a:t>teniae</a:t>
            </a:r>
            <a:r>
              <a:rPr lang="cs-CZ" sz="2400" b="1" dirty="0"/>
              <a:t>: </a:t>
            </a:r>
            <a:endParaRPr lang="cs-CZ" sz="24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0" y="305658"/>
            <a:ext cx="6190860" cy="1427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O:</a:t>
            </a:r>
            <a:endParaRPr lang="cs-CZ" sz="24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63.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Tlusté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střevo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části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stavba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stěny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vztah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 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peritoneu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vaskularizace</a:t>
            </a:r>
            <a:endParaRPr lang="en-GB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60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7" name="Picture 1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58441" y="1124442"/>
            <a:ext cx="6084707" cy="5382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ázek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0"/>
          <a:stretch>
            <a:fillRect/>
          </a:stretch>
        </p:blipFill>
        <p:spPr bwMode="auto">
          <a:xfrm>
            <a:off x="253353" y="903646"/>
            <a:ext cx="3674836" cy="597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 flipH="1">
            <a:off x="35897" y="0"/>
            <a:ext cx="11817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Popište zakřivení </a:t>
            </a:r>
            <a:r>
              <a:rPr lang="cs-CZ" sz="2400" b="1" dirty="0" err="1"/>
              <a:t>recta</a:t>
            </a:r>
            <a:r>
              <a:rPr lang="cs-CZ" sz="2400" b="1" dirty="0"/>
              <a:t> (v rovině sagitální i frontální) : </a:t>
            </a:r>
            <a:endParaRPr lang="cs-CZ" sz="2400" b="1" dirty="0"/>
          </a:p>
        </p:txBody>
      </p:sp>
      <p:pic>
        <p:nvPicPr>
          <p:cNvPr id="6" name="Picture 18" descr="obr0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" t="12480" r="2992" b="3543"/>
          <a:stretch>
            <a:fillRect/>
          </a:stretch>
        </p:blipFill>
        <p:spPr bwMode="auto">
          <a:xfrm>
            <a:off x="4090668" y="2145323"/>
            <a:ext cx="3495503" cy="25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090668" y="522255"/>
            <a:ext cx="6125546" cy="1012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O:</a:t>
            </a:r>
            <a:endParaRPr lang="cs-CZ" sz="24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65. Rectum: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stavba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syntopie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vaskularizace</a:t>
            </a:r>
            <a:endParaRPr lang="en-GB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60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" t="3384" r="2577" b="2257"/>
          <a:stretch>
            <a:fillRect/>
          </a:stretch>
        </p:blipFill>
        <p:spPr bwMode="auto">
          <a:xfrm>
            <a:off x="4703116" y="1379997"/>
            <a:ext cx="7304087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2105" name="Picture 20" descr="žalud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5" t="6082" r="2325" b="14598"/>
          <a:stretch>
            <a:fillRect/>
          </a:stretch>
        </p:blipFill>
        <p:spPr bwMode="auto">
          <a:xfrm>
            <a:off x="184797" y="2982694"/>
            <a:ext cx="4330819" cy="3598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0"/>
          <p:cNvSpPr txBox="1"/>
          <p:nvPr/>
        </p:nvSpPr>
        <p:spPr>
          <a:xfrm flipH="1">
            <a:off x="311148" y="144363"/>
            <a:ext cx="7390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Popište otisky:</a:t>
            </a:r>
            <a:endParaRPr lang="cs-CZ" sz="24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0" y="434245"/>
            <a:ext cx="6097554" cy="2258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O:</a:t>
            </a:r>
            <a:endParaRPr lang="cs-CZ" sz="24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66.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Játra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zevní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popis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stavba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syntopie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GB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67.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Játra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nutritivní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krevní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zásobení</a:t>
            </a:r>
            <a:endParaRPr lang="en-GB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68.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Játra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funkční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krevní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zásobení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v. portae</a:t>
            </a:r>
            <a:endParaRPr lang="en-GB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69.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Játra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vývodné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cesty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žlučové</a:t>
            </a:r>
            <a:endParaRPr lang="en-GB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 advTm="30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8243" name="Object 10"/>
          <p:cNvGraphicFramePr>
            <a:graphicFrameLocks noChangeAspect="1"/>
          </p:cNvGraphicFramePr>
          <p:nvPr/>
        </p:nvGraphicFramePr>
        <p:xfrm>
          <a:off x="0" y="1692115"/>
          <a:ext cx="5257800" cy="502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Fotografie" r:id="rId1" imgW="7562850" imgH="6067425" progId="MSPhotoEd.3">
                  <p:embed/>
                </p:oleObj>
              </mc:Choice>
              <mc:Fallback>
                <p:oleObj name="Fotografie" r:id="rId1" imgW="7562850" imgH="6067425" progId="MSPhotoEd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4282" t="11868" r="16663" b="5934"/>
                      <a:stretch>
                        <a:fillRect/>
                      </a:stretch>
                    </p:blipFill>
                    <p:spPr bwMode="auto">
                      <a:xfrm>
                        <a:off x="0" y="1692115"/>
                        <a:ext cx="5257800" cy="5022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ovéPole 4"/>
          <p:cNvSpPr txBox="1"/>
          <p:nvPr/>
        </p:nvSpPr>
        <p:spPr>
          <a:xfrm flipH="1">
            <a:off x="126365" y="142875"/>
            <a:ext cx="111423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Zakreslete a popište projekci žlučníku a </a:t>
            </a:r>
            <a:r>
              <a:rPr lang="cs-CZ" sz="2400" b="1" i="1" dirty="0" err="1"/>
              <a:t>pappila</a:t>
            </a:r>
            <a:r>
              <a:rPr lang="cs-CZ" sz="2400" b="1" i="1" dirty="0"/>
              <a:t> </a:t>
            </a:r>
            <a:r>
              <a:rPr lang="cs-CZ" sz="2400" b="1" i="1" dirty="0" err="1"/>
              <a:t>duodeni</a:t>
            </a:r>
            <a:r>
              <a:rPr lang="cs-CZ" sz="2400" b="1" i="1" dirty="0"/>
              <a:t> major</a:t>
            </a:r>
            <a:r>
              <a:rPr lang="cs-CZ" sz="2400" b="1" dirty="0"/>
              <a:t>: </a:t>
            </a:r>
            <a:endParaRPr lang="cs-CZ" sz="2400" b="1" dirty="0"/>
          </a:p>
        </p:txBody>
      </p:sp>
      <p:pic>
        <p:nvPicPr>
          <p:cNvPr id="6" name="Picture 2" descr="axial skeleton diagram no labe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366" y="604700"/>
            <a:ext cx="4673633" cy="625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06553" y="512747"/>
            <a:ext cx="6097554" cy="1012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O:</a:t>
            </a:r>
            <a:endParaRPr lang="cs-CZ" sz="24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70.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Žlučník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stavba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syntopie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tok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žluči</a:t>
            </a:r>
            <a:endParaRPr lang="en-GB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 advTm="30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4" y="4064000"/>
            <a:ext cx="3132137" cy="279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029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" y="1754111"/>
            <a:ext cx="6264275" cy="495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6672"/>
          <a:stretch>
            <a:fillRect/>
          </a:stretch>
        </p:blipFill>
        <p:spPr bwMode="auto">
          <a:xfrm>
            <a:off x="6842438" y="0"/>
            <a:ext cx="5182557" cy="40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 flipH="1">
            <a:off x="73386" y="0"/>
            <a:ext cx="73907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Jakéý je vztak pancreatu k peritoneu?: </a:t>
            </a:r>
            <a:endParaRPr lang="cs-CZ" sz="24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167005" y="405637"/>
            <a:ext cx="6106884" cy="1012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O:</a:t>
            </a:r>
            <a:endParaRPr lang="cs-CZ" sz="24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71.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Slinivka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břišní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stavba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syntopie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vaskularizace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 advTm="30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437" y="1150389"/>
            <a:ext cx="10260563" cy="5782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 flipH="1">
            <a:off x="474926" y="270587"/>
            <a:ext cx="7390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Popište strukturu trávicí trubice: </a:t>
            </a:r>
            <a:endParaRPr lang="cs-CZ" sz="24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7" name="Picture 11" descr="peritoneum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2" b="6490"/>
          <a:stretch>
            <a:fillRect/>
          </a:stretch>
        </p:blipFill>
        <p:spPr bwMode="auto">
          <a:xfrm>
            <a:off x="0" y="3358188"/>
            <a:ext cx="41402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08" name="Picture 5" descr="lien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" t="11295" r="53186" b="21668"/>
          <a:stretch>
            <a:fillRect/>
          </a:stretch>
        </p:blipFill>
        <p:spPr bwMode="auto">
          <a:xfrm>
            <a:off x="7909560" y="0"/>
            <a:ext cx="4282440" cy="5147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 flipH="1">
            <a:off x="518145" y="155575"/>
            <a:ext cx="7390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Popište otisky: </a:t>
            </a:r>
            <a:endParaRPr lang="cs-CZ" sz="2400" b="1" dirty="0"/>
          </a:p>
        </p:txBody>
      </p:sp>
      <p:graphicFrame>
        <p:nvGraphicFramePr>
          <p:cNvPr id="9" name="Object 10"/>
          <p:cNvGraphicFramePr>
            <a:graphicFrameLocks noChangeAspect="1"/>
          </p:cNvGraphicFramePr>
          <p:nvPr/>
        </p:nvGraphicFramePr>
        <p:xfrm>
          <a:off x="4213535" y="3199438"/>
          <a:ext cx="4572000" cy="341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Fotografie" r:id="rId3" imgW="7848600" imgH="6067425" progId="MSPhotoEd.3">
                  <p:embed/>
                </p:oleObj>
              </mc:Choice>
              <mc:Fallback>
                <p:oleObj name="Fotografie" r:id="rId3" imgW="7848600" imgH="6067425" progId="MSPhotoEd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293" t="1781" r="2293" b="5934"/>
                      <a:stretch>
                        <a:fillRect/>
                      </a:stretch>
                    </p:blipFill>
                    <p:spPr bwMode="auto">
                      <a:xfrm>
                        <a:off x="4213535" y="3199438"/>
                        <a:ext cx="4572000" cy="341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517510" y="587647"/>
            <a:ext cx="6097554" cy="1012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O:</a:t>
            </a:r>
            <a:endParaRPr lang="cs-CZ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Slezina – struktura, cévní zásobení,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syntopie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 advTm="30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 flipH="1">
            <a:off x="150017" y="29411"/>
            <a:ext cx="6243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Popište projekci orgánů na přední stěnu břišní: </a:t>
            </a:r>
            <a:endParaRPr lang="cs-CZ" sz="2400" b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150017" y="1129304"/>
            <a:ext cx="6243891" cy="4751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O:</a:t>
            </a:r>
            <a:endParaRPr lang="cs-CZ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32.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Rozdělení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krajin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břicha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orientační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čáry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33.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Stavba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stěny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břišní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34.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Projekce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orgánů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přední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stěnu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břišní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35. Reg.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umbilicalis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36. Canalis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inguinalis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37.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Supramezokolická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část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dutiny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 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peritoneální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38.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Inframezokolická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část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dutiny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 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peritoneální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39.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Retroperitoneální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prostor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40. Peritoneum –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duplikatury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41. Peritoneum –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recesy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908" y="0"/>
            <a:ext cx="579809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0" y="211943"/>
            <a:ext cx="8174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2400" b="1" dirty="0"/>
              <a:t>Části dutiny břišní:</a:t>
            </a:r>
            <a:endParaRPr lang="cs-CZ" sz="24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806" y="0"/>
            <a:ext cx="6778752" cy="689105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 flipH="1">
            <a:off x="213669" y="251927"/>
            <a:ext cx="5673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O:</a:t>
            </a:r>
            <a:r>
              <a:rPr lang="cs-CZ" sz="2000" dirty="0"/>
              <a:t> minulý semestr:</a:t>
            </a:r>
            <a:endParaRPr lang="cs-CZ" sz="2000" dirty="0"/>
          </a:p>
          <a:p>
            <a:r>
              <a:rPr lang="cs-CZ" sz="2000" b="1" dirty="0"/>
              <a:t>Jaký sval je označený šipkou</a:t>
            </a:r>
            <a:r>
              <a:rPr lang="en-US" sz="2000" b="1" dirty="0"/>
              <a:t>?</a:t>
            </a:r>
            <a:endParaRPr lang="cs-CZ" sz="2000" b="1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32585" y="251927"/>
            <a:ext cx="5673947" cy="6402642"/>
          </a:xfrm>
          <a:prstGeom prst="rect">
            <a:avLst/>
          </a:prstGeom>
          <a:noFill/>
        </p:spPr>
      </p:pic>
      <p:cxnSp>
        <p:nvCxnSpPr>
          <p:cNvPr id="5" name="Přímá spojnice se šipkou 4"/>
          <p:cNvCxnSpPr/>
          <p:nvPr/>
        </p:nvCxnSpPr>
        <p:spPr>
          <a:xfrm>
            <a:off x="4878355" y="3737145"/>
            <a:ext cx="2435290" cy="44786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6" t="7390" r="23285" b="4768"/>
          <a:stretch>
            <a:fillRect/>
          </a:stretch>
        </p:blipFill>
        <p:spPr bwMode="auto">
          <a:xfrm>
            <a:off x="7354888" y="1"/>
            <a:ext cx="3313112" cy="378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9" descr="triselny_va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4" r="11023" b="6421"/>
          <a:stretch>
            <a:fillRect/>
          </a:stretch>
        </p:blipFill>
        <p:spPr bwMode="auto">
          <a:xfrm>
            <a:off x="7280205" y="3649227"/>
            <a:ext cx="4572000" cy="311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Skupina 4"/>
          <p:cNvGrpSpPr/>
          <p:nvPr/>
        </p:nvGrpSpPr>
        <p:grpSpPr>
          <a:xfrm>
            <a:off x="110100" y="4378445"/>
            <a:ext cx="6529144" cy="2382282"/>
            <a:chOff x="1487488" y="4221163"/>
            <a:chExt cx="6529144" cy="2382282"/>
          </a:xfrm>
        </p:grpSpPr>
        <p:sp>
          <p:nvSpPr>
            <p:cNvPr id="6" name="Line 7"/>
            <p:cNvSpPr>
              <a:spLocks noChangeShapeType="1"/>
            </p:cNvSpPr>
            <p:nvPr/>
          </p:nvSpPr>
          <p:spPr bwMode="auto">
            <a:xfrm flipH="1">
              <a:off x="2154239" y="4221163"/>
              <a:ext cx="2808287" cy="1655762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Line 8"/>
            <p:cNvSpPr>
              <a:spLocks noChangeShapeType="1"/>
            </p:cNvSpPr>
            <p:nvPr/>
          </p:nvSpPr>
          <p:spPr bwMode="auto">
            <a:xfrm>
              <a:off x="3449638" y="5156201"/>
              <a:ext cx="360362" cy="115252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Oval 9"/>
            <p:cNvSpPr>
              <a:spLocks noChangeArrowheads="1"/>
            </p:cNvSpPr>
            <p:nvPr/>
          </p:nvSpPr>
          <p:spPr bwMode="auto">
            <a:xfrm>
              <a:off x="4819651" y="4414838"/>
              <a:ext cx="106363" cy="157162"/>
            </a:xfrm>
            <a:prstGeom prst="ellipse">
              <a:avLst/>
            </a:prstGeom>
            <a:solidFill>
              <a:srgbClr val="D5DD2D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" name="Oval 10"/>
            <p:cNvSpPr>
              <a:spLocks noChangeArrowheads="1"/>
            </p:cNvSpPr>
            <p:nvPr/>
          </p:nvSpPr>
          <p:spPr bwMode="auto">
            <a:xfrm>
              <a:off x="3595689" y="5133975"/>
              <a:ext cx="212725" cy="317500"/>
            </a:xfrm>
            <a:prstGeom prst="ellipse">
              <a:avLst/>
            </a:prstGeom>
            <a:solidFill>
              <a:srgbClr val="D5DD2D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" name="Oval 11"/>
            <p:cNvSpPr>
              <a:spLocks noChangeArrowheads="1"/>
            </p:cNvSpPr>
            <p:nvPr/>
          </p:nvSpPr>
          <p:spPr bwMode="auto">
            <a:xfrm>
              <a:off x="3308351" y="5278439"/>
              <a:ext cx="106363" cy="160337"/>
            </a:xfrm>
            <a:prstGeom prst="ellipse">
              <a:avLst/>
            </a:prstGeom>
            <a:solidFill>
              <a:srgbClr val="D5DD2D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" name="Oval 12"/>
            <p:cNvSpPr>
              <a:spLocks noChangeArrowheads="1"/>
            </p:cNvSpPr>
            <p:nvPr/>
          </p:nvSpPr>
          <p:spPr bwMode="auto">
            <a:xfrm>
              <a:off x="2732088" y="5999163"/>
              <a:ext cx="576262" cy="215900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" name="Oval 13"/>
            <p:cNvSpPr>
              <a:spLocks noChangeArrowheads="1"/>
            </p:cNvSpPr>
            <p:nvPr/>
          </p:nvSpPr>
          <p:spPr bwMode="auto">
            <a:xfrm>
              <a:off x="3092450" y="5567364"/>
              <a:ext cx="431800" cy="388937"/>
            </a:xfrm>
            <a:prstGeom prst="ellipse">
              <a:avLst/>
            </a:prstGeom>
            <a:solidFill>
              <a:srgbClr val="DF391D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" name="Oval 14"/>
            <p:cNvSpPr>
              <a:spLocks noChangeArrowheads="1"/>
            </p:cNvSpPr>
            <p:nvPr/>
          </p:nvSpPr>
          <p:spPr bwMode="auto">
            <a:xfrm rot="1532875">
              <a:off x="3914240" y="4557493"/>
              <a:ext cx="857250" cy="1671637"/>
            </a:xfrm>
            <a:prstGeom prst="ellipse">
              <a:avLst/>
            </a:prstGeom>
            <a:solidFill>
              <a:srgbClr val="F19583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" name="Oval 15"/>
            <p:cNvSpPr>
              <a:spLocks noChangeArrowheads="1"/>
            </p:cNvSpPr>
            <p:nvPr/>
          </p:nvSpPr>
          <p:spPr bwMode="auto">
            <a:xfrm>
              <a:off x="2371725" y="5783264"/>
              <a:ext cx="317500" cy="312737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" name="Text Box 16"/>
            <p:cNvSpPr txBox="1">
              <a:spLocks noChangeArrowheads="1"/>
            </p:cNvSpPr>
            <p:nvPr/>
          </p:nvSpPr>
          <p:spPr bwMode="auto">
            <a:xfrm>
              <a:off x="4732339" y="5710238"/>
              <a:ext cx="123989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>
                  <a:solidFill>
                    <a:srgbClr val="F19583"/>
                  </a:solidFill>
                </a:rPr>
                <a:t>m.iliopsoas</a:t>
              </a:r>
              <a:endParaRPr lang="cs-CZ" altLang="cs-CZ">
                <a:solidFill>
                  <a:srgbClr val="F19583"/>
                </a:solidFill>
              </a:endParaRPr>
            </a:p>
          </p:txBody>
        </p:sp>
        <p:sp>
          <p:nvSpPr>
            <p:cNvPr id="16" name="Text Box 17"/>
            <p:cNvSpPr txBox="1">
              <a:spLocks noChangeArrowheads="1"/>
            </p:cNvSpPr>
            <p:nvPr/>
          </p:nvSpPr>
          <p:spPr bwMode="auto">
            <a:xfrm>
              <a:off x="5251451" y="4270375"/>
              <a:ext cx="276518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>
                  <a:solidFill>
                    <a:srgbClr val="FFFF00"/>
                  </a:solidFill>
                </a:rPr>
                <a:t>n.cutaneus femoris lateralis</a:t>
              </a:r>
              <a:endParaRPr lang="cs-CZ" altLang="cs-CZ">
                <a:solidFill>
                  <a:srgbClr val="FFFF00"/>
                </a:solidFill>
              </a:endParaRPr>
            </a:p>
          </p:txBody>
        </p:sp>
        <p:sp>
          <p:nvSpPr>
            <p:cNvPr id="17" name="Text Box 18"/>
            <p:cNvSpPr txBox="1">
              <a:spLocks noChangeArrowheads="1"/>
            </p:cNvSpPr>
            <p:nvPr/>
          </p:nvSpPr>
          <p:spPr bwMode="auto">
            <a:xfrm>
              <a:off x="2927350" y="4289425"/>
              <a:ext cx="122764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>
                  <a:solidFill>
                    <a:srgbClr val="FFFF00"/>
                  </a:solidFill>
                </a:rPr>
                <a:t>n.femoralis</a:t>
              </a:r>
              <a:endParaRPr lang="cs-CZ" altLang="cs-CZ">
                <a:solidFill>
                  <a:srgbClr val="FFFF00"/>
                </a:solidFill>
              </a:endParaRPr>
            </a:p>
          </p:txBody>
        </p:sp>
        <p:sp>
          <p:nvSpPr>
            <p:cNvPr id="18" name="Line 19"/>
            <p:cNvSpPr>
              <a:spLocks noChangeShapeType="1"/>
            </p:cNvSpPr>
            <p:nvPr/>
          </p:nvSpPr>
          <p:spPr bwMode="auto">
            <a:xfrm>
              <a:off x="3667125" y="4630738"/>
              <a:ext cx="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Line 20"/>
            <p:cNvSpPr>
              <a:spLocks noChangeShapeType="1"/>
            </p:cNvSpPr>
            <p:nvPr/>
          </p:nvSpPr>
          <p:spPr bwMode="auto">
            <a:xfrm flipH="1" flipV="1">
              <a:off x="4459289" y="5638800"/>
              <a:ext cx="288925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Line 21"/>
            <p:cNvSpPr>
              <a:spLocks noChangeShapeType="1"/>
            </p:cNvSpPr>
            <p:nvPr/>
          </p:nvSpPr>
          <p:spPr bwMode="auto">
            <a:xfrm flipH="1">
              <a:off x="4964114" y="4486275"/>
              <a:ext cx="2873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Text Box 22"/>
            <p:cNvSpPr txBox="1">
              <a:spLocks noChangeArrowheads="1"/>
            </p:cNvSpPr>
            <p:nvPr/>
          </p:nvSpPr>
          <p:spPr bwMode="auto">
            <a:xfrm>
              <a:off x="1631950" y="4578350"/>
              <a:ext cx="182838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>
                  <a:solidFill>
                    <a:srgbClr val="FFFF00"/>
                  </a:solidFill>
                </a:rPr>
                <a:t>n.genitofemoralis</a:t>
              </a:r>
              <a:endParaRPr lang="cs-CZ" altLang="cs-CZ">
                <a:solidFill>
                  <a:srgbClr val="FFFF00"/>
                </a:solidFill>
              </a:endParaRPr>
            </a:p>
          </p:txBody>
        </p:sp>
        <p:sp>
          <p:nvSpPr>
            <p:cNvPr id="22" name="Line 23"/>
            <p:cNvSpPr>
              <a:spLocks noChangeShapeType="1"/>
            </p:cNvSpPr>
            <p:nvPr/>
          </p:nvSpPr>
          <p:spPr bwMode="auto">
            <a:xfrm>
              <a:off x="3092450" y="4918076"/>
              <a:ext cx="215900" cy="360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" name="Text Box 24"/>
            <p:cNvSpPr txBox="1">
              <a:spLocks noChangeArrowheads="1"/>
            </p:cNvSpPr>
            <p:nvPr/>
          </p:nvSpPr>
          <p:spPr bwMode="auto">
            <a:xfrm>
              <a:off x="1579564" y="4918075"/>
              <a:ext cx="121642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>
                  <a:solidFill>
                    <a:srgbClr val="DF391D"/>
                  </a:solidFill>
                </a:rPr>
                <a:t>a.femoralis</a:t>
              </a:r>
              <a:endParaRPr lang="cs-CZ" altLang="cs-CZ">
                <a:solidFill>
                  <a:srgbClr val="DF391D"/>
                </a:solidFill>
              </a:endParaRPr>
            </a:p>
          </p:txBody>
        </p:sp>
        <p:sp>
          <p:nvSpPr>
            <p:cNvPr id="24" name="Line 25"/>
            <p:cNvSpPr>
              <a:spLocks noChangeShapeType="1"/>
            </p:cNvSpPr>
            <p:nvPr/>
          </p:nvSpPr>
          <p:spPr bwMode="auto">
            <a:xfrm>
              <a:off x="2803526" y="5278439"/>
              <a:ext cx="288925" cy="2889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5" name="Text Box 26"/>
            <p:cNvSpPr txBox="1">
              <a:spLocks noChangeArrowheads="1"/>
            </p:cNvSpPr>
            <p:nvPr/>
          </p:nvSpPr>
          <p:spPr bwMode="auto">
            <a:xfrm>
              <a:off x="1487488" y="6234113"/>
              <a:ext cx="1191095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>
                  <a:solidFill>
                    <a:srgbClr val="0066FF"/>
                  </a:solidFill>
                </a:rPr>
                <a:t>v.femoralis</a:t>
              </a:r>
              <a:endParaRPr lang="cs-CZ" altLang="cs-CZ">
                <a:solidFill>
                  <a:srgbClr val="0066FF"/>
                </a:solidFill>
              </a:endParaRPr>
            </a:p>
          </p:txBody>
        </p:sp>
        <p:sp>
          <p:nvSpPr>
            <p:cNvPr id="26" name="Line 27"/>
            <p:cNvSpPr>
              <a:spLocks noChangeShapeType="1"/>
            </p:cNvSpPr>
            <p:nvPr/>
          </p:nvSpPr>
          <p:spPr bwMode="auto">
            <a:xfrm flipV="1">
              <a:off x="2659063" y="6215064"/>
              <a:ext cx="215900" cy="1428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" name="Line 28"/>
            <p:cNvSpPr>
              <a:spLocks noChangeShapeType="1"/>
            </p:cNvSpPr>
            <p:nvPr/>
          </p:nvSpPr>
          <p:spPr bwMode="auto">
            <a:xfrm>
              <a:off x="1795464" y="5710238"/>
              <a:ext cx="504825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8" name="Skupina 27"/>
          <p:cNvGrpSpPr/>
          <p:nvPr/>
        </p:nvGrpSpPr>
        <p:grpSpPr>
          <a:xfrm>
            <a:off x="308918" y="114010"/>
            <a:ext cx="1830951" cy="3830755"/>
            <a:chOff x="1524000" y="115889"/>
            <a:chExt cx="2376488" cy="5518150"/>
          </a:xfrm>
        </p:grpSpPr>
        <p:sp>
          <p:nvSpPr>
            <p:cNvPr id="29" name="Line 5"/>
            <p:cNvSpPr>
              <a:spLocks noChangeShapeType="1"/>
            </p:cNvSpPr>
            <p:nvPr/>
          </p:nvSpPr>
          <p:spPr bwMode="auto">
            <a:xfrm>
              <a:off x="3900488" y="117476"/>
              <a:ext cx="0" cy="1439863"/>
            </a:xfrm>
            <a:prstGeom prst="line">
              <a:avLst/>
            </a:prstGeom>
            <a:noFill/>
            <a:ln w="76200">
              <a:solidFill>
                <a:srgbClr val="DF391D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0" name="Line 6"/>
            <p:cNvSpPr>
              <a:spLocks noChangeShapeType="1"/>
            </p:cNvSpPr>
            <p:nvPr/>
          </p:nvSpPr>
          <p:spPr bwMode="auto">
            <a:xfrm>
              <a:off x="3792538" y="2133601"/>
              <a:ext cx="0" cy="1439863"/>
            </a:xfrm>
            <a:prstGeom prst="line">
              <a:avLst/>
            </a:prstGeom>
            <a:noFill/>
            <a:ln w="76200">
              <a:solidFill>
                <a:srgbClr val="DF391D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1" name="Line 7"/>
            <p:cNvSpPr>
              <a:spLocks noChangeShapeType="1"/>
            </p:cNvSpPr>
            <p:nvPr/>
          </p:nvSpPr>
          <p:spPr bwMode="auto">
            <a:xfrm>
              <a:off x="3468688" y="4365626"/>
              <a:ext cx="0" cy="1268413"/>
            </a:xfrm>
            <a:prstGeom prst="line">
              <a:avLst/>
            </a:prstGeom>
            <a:noFill/>
            <a:ln w="76200">
              <a:solidFill>
                <a:srgbClr val="DF391D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2" name="Line 8"/>
            <p:cNvSpPr>
              <a:spLocks noChangeShapeType="1"/>
            </p:cNvSpPr>
            <p:nvPr/>
          </p:nvSpPr>
          <p:spPr bwMode="auto">
            <a:xfrm flipH="1" flipV="1">
              <a:off x="1955800" y="981076"/>
              <a:ext cx="1944688" cy="576263"/>
            </a:xfrm>
            <a:prstGeom prst="line">
              <a:avLst/>
            </a:prstGeom>
            <a:noFill/>
            <a:ln w="76200">
              <a:solidFill>
                <a:srgbClr val="0066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3" name="Line 9"/>
            <p:cNvSpPr>
              <a:spLocks noChangeShapeType="1"/>
            </p:cNvSpPr>
            <p:nvPr/>
          </p:nvSpPr>
          <p:spPr bwMode="auto">
            <a:xfrm flipH="1" flipV="1">
              <a:off x="1847850" y="2998788"/>
              <a:ext cx="1944688" cy="576262"/>
            </a:xfrm>
            <a:prstGeom prst="line">
              <a:avLst/>
            </a:prstGeom>
            <a:noFill/>
            <a:ln w="76200">
              <a:solidFill>
                <a:srgbClr val="0066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4" name="Line 10"/>
            <p:cNvSpPr>
              <a:spLocks noChangeShapeType="1"/>
            </p:cNvSpPr>
            <p:nvPr/>
          </p:nvSpPr>
          <p:spPr bwMode="auto">
            <a:xfrm flipH="1" flipV="1">
              <a:off x="1524000" y="5013326"/>
              <a:ext cx="1944688" cy="576263"/>
            </a:xfrm>
            <a:prstGeom prst="line">
              <a:avLst/>
            </a:prstGeom>
            <a:noFill/>
            <a:ln w="76200">
              <a:solidFill>
                <a:srgbClr val="0066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5" name="Line 11"/>
            <p:cNvSpPr>
              <a:spLocks noChangeShapeType="1"/>
            </p:cNvSpPr>
            <p:nvPr/>
          </p:nvSpPr>
          <p:spPr bwMode="auto">
            <a:xfrm>
              <a:off x="1776414" y="115889"/>
              <a:ext cx="935037" cy="288925"/>
            </a:xfrm>
            <a:prstGeom prst="line">
              <a:avLst/>
            </a:prstGeom>
            <a:noFill/>
            <a:ln w="28575">
              <a:solidFill>
                <a:srgbClr val="DF391D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" name="Line 12"/>
            <p:cNvSpPr>
              <a:spLocks noChangeShapeType="1"/>
            </p:cNvSpPr>
            <p:nvPr/>
          </p:nvSpPr>
          <p:spPr bwMode="auto">
            <a:xfrm>
              <a:off x="1558925" y="333376"/>
              <a:ext cx="935038" cy="288925"/>
            </a:xfrm>
            <a:prstGeom prst="line">
              <a:avLst/>
            </a:prstGeom>
            <a:noFill/>
            <a:ln w="28575">
              <a:solidFill>
                <a:srgbClr val="DF391D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7" name="Line 13"/>
            <p:cNvSpPr>
              <a:spLocks noChangeShapeType="1"/>
            </p:cNvSpPr>
            <p:nvPr/>
          </p:nvSpPr>
          <p:spPr bwMode="auto">
            <a:xfrm>
              <a:off x="1630364" y="260351"/>
              <a:ext cx="935037" cy="288925"/>
            </a:xfrm>
            <a:prstGeom prst="line">
              <a:avLst/>
            </a:prstGeom>
            <a:noFill/>
            <a:ln w="28575">
              <a:solidFill>
                <a:srgbClr val="DF391D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8" name="Line 14"/>
            <p:cNvSpPr>
              <a:spLocks noChangeShapeType="1"/>
            </p:cNvSpPr>
            <p:nvPr/>
          </p:nvSpPr>
          <p:spPr bwMode="auto">
            <a:xfrm>
              <a:off x="1703389" y="188914"/>
              <a:ext cx="935037" cy="288925"/>
            </a:xfrm>
            <a:prstGeom prst="line">
              <a:avLst/>
            </a:prstGeom>
            <a:noFill/>
            <a:ln w="28575">
              <a:solidFill>
                <a:srgbClr val="DF391D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9" name="Line 15"/>
            <p:cNvSpPr>
              <a:spLocks noChangeShapeType="1"/>
            </p:cNvSpPr>
            <p:nvPr/>
          </p:nvSpPr>
          <p:spPr bwMode="auto">
            <a:xfrm flipH="1">
              <a:off x="1631951" y="2278063"/>
              <a:ext cx="1008063" cy="576262"/>
            </a:xfrm>
            <a:prstGeom prst="line">
              <a:avLst/>
            </a:prstGeom>
            <a:noFill/>
            <a:ln w="28575">
              <a:solidFill>
                <a:srgbClr val="DF391D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0" name="Line 16"/>
            <p:cNvSpPr>
              <a:spLocks noChangeShapeType="1"/>
            </p:cNvSpPr>
            <p:nvPr/>
          </p:nvSpPr>
          <p:spPr bwMode="auto">
            <a:xfrm flipH="1">
              <a:off x="1703388" y="2206626"/>
              <a:ext cx="863600" cy="504825"/>
            </a:xfrm>
            <a:prstGeom prst="line">
              <a:avLst/>
            </a:prstGeom>
            <a:noFill/>
            <a:ln w="28575">
              <a:solidFill>
                <a:srgbClr val="DF391D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" name="Line 17"/>
            <p:cNvSpPr>
              <a:spLocks noChangeShapeType="1"/>
            </p:cNvSpPr>
            <p:nvPr/>
          </p:nvSpPr>
          <p:spPr bwMode="auto">
            <a:xfrm flipH="1">
              <a:off x="1774826" y="2062164"/>
              <a:ext cx="792163" cy="504825"/>
            </a:xfrm>
            <a:prstGeom prst="line">
              <a:avLst/>
            </a:prstGeom>
            <a:noFill/>
            <a:ln w="28575">
              <a:solidFill>
                <a:srgbClr val="DF391D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2" name="Line 18"/>
            <p:cNvSpPr>
              <a:spLocks noChangeShapeType="1"/>
            </p:cNvSpPr>
            <p:nvPr/>
          </p:nvSpPr>
          <p:spPr bwMode="auto">
            <a:xfrm flipH="1">
              <a:off x="1776414" y="1917701"/>
              <a:ext cx="790575" cy="504825"/>
            </a:xfrm>
            <a:prstGeom prst="line">
              <a:avLst/>
            </a:prstGeom>
            <a:noFill/>
            <a:ln w="28575">
              <a:solidFill>
                <a:srgbClr val="DF391D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3" name="Line 19"/>
            <p:cNvSpPr>
              <a:spLocks noChangeShapeType="1"/>
            </p:cNvSpPr>
            <p:nvPr/>
          </p:nvSpPr>
          <p:spPr bwMode="auto">
            <a:xfrm>
              <a:off x="1560513" y="2638425"/>
              <a:ext cx="1008062" cy="0"/>
            </a:xfrm>
            <a:prstGeom prst="line">
              <a:avLst/>
            </a:prstGeom>
            <a:noFill/>
            <a:ln w="28575">
              <a:solidFill>
                <a:srgbClr val="DF391D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4" name="Line 20"/>
            <p:cNvSpPr>
              <a:spLocks noChangeShapeType="1"/>
            </p:cNvSpPr>
            <p:nvPr/>
          </p:nvSpPr>
          <p:spPr bwMode="auto">
            <a:xfrm>
              <a:off x="1560513" y="2493963"/>
              <a:ext cx="1008062" cy="0"/>
            </a:xfrm>
            <a:prstGeom prst="line">
              <a:avLst/>
            </a:prstGeom>
            <a:noFill/>
            <a:ln w="28575">
              <a:solidFill>
                <a:srgbClr val="DF391D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5" name="Line 21"/>
            <p:cNvSpPr>
              <a:spLocks noChangeShapeType="1"/>
            </p:cNvSpPr>
            <p:nvPr/>
          </p:nvSpPr>
          <p:spPr bwMode="auto">
            <a:xfrm>
              <a:off x="1560513" y="2349500"/>
              <a:ext cx="1008062" cy="0"/>
            </a:xfrm>
            <a:prstGeom prst="line">
              <a:avLst/>
            </a:prstGeom>
            <a:noFill/>
            <a:ln w="28575">
              <a:solidFill>
                <a:srgbClr val="DF391D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6" name="Line 22"/>
            <p:cNvSpPr>
              <a:spLocks noChangeShapeType="1"/>
            </p:cNvSpPr>
            <p:nvPr/>
          </p:nvSpPr>
          <p:spPr bwMode="auto">
            <a:xfrm>
              <a:off x="1631951" y="2206625"/>
              <a:ext cx="1008063" cy="0"/>
            </a:xfrm>
            <a:prstGeom prst="line">
              <a:avLst/>
            </a:prstGeom>
            <a:noFill/>
            <a:ln w="28575">
              <a:solidFill>
                <a:srgbClr val="DF391D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7" name="Oval 23"/>
            <p:cNvSpPr>
              <a:spLocks noChangeArrowheads="1"/>
            </p:cNvSpPr>
            <p:nvPr/>
          </p:nvSpPr>
          <p:spPr bwMode="auto">
            <a:xfrm>
              <a:off x="3324225" y="1054100"/>
              <a:ext cx="287338" cy="215900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8" name="Oval 24"/>
            <p:cNvSpPr>
              <a:spLocks noChangeArrowheads="1"/>
            </p:cNvSpPr>
            <p:nvPr/>
          </p:nvSpPr>
          <p:spPr bwMode="auto">
            <a:xfrm>
              <a:off x="3216275" y="3070225"/>
              <a:ext cx="287338" cy="215900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9" name="Oval 25"/>
            <p:cNvSpPr>
              <a:spLocks noChangeArrowheads="1"/>
            </p:cNvSpPr>
            <p:nvPr/>
          </p:nvSpPr>
          <p:spPr bwMode="auto">
            <a:xfrm>
              <a:off x="2424114" y="2854325"/>
              <a:ext cx="287337" cy="215900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prstDash val="sysDot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0" name="Oval 26"/>
            <p:cNvSpPr>
              <a:spLocks noChangeArrowheads="1"/>
            </p:cNvSpPr>
            <p:nvPr/>
          </p:nvSpPr>
          <p:spPr bwMode="auto">
            <a:xfrm>
              <a:off x="2027239" y="4797425"/>
              <a:ext cx="287337" cy="215900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" name="Oval 27"/>
            <p:cNvSpPr>
              <a:spLocks noChangeArrowheads="1"/>
            </p:cNvSpPr>
            <p:nvPr/>
          </p:nvSpPr>
          <p:spPr bwMode="auto">
            <a:xfrm>
              <a:off x="2892425" y="5086350"/>
              <a:ext cx="287338" cy="215900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prstDash val="sysDot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2" name="Line 28"/>
            <p:cNvSpPr>
              <a:spLocks noChangeShapeType="1"/>
            </p:cNvSpPr>
            <p:nvPr/>
          </p:nvSpPr>
          <p:spPr bwMode="auto">
            <a:xfrm>
              <a:off x="2640014" y="2854325"/>
              <a:ext cx="719137" cy="2159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" name="Line 29"/>
            <p:cNvSpPr>
              <a:spLocks noChangeShapeType="1"/>
            </p:cNvSpPr>
            <p:nvPr/>
          </p:nvSpPr>
          <p:spPr bwMode="auto">
            <a:xfrm>
              <a:off x="2566989" y="3070225"/>
              <a:ext cx="720725" cy="2159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4" name="Line 30"/>
            <p:cNvSpPr>
              <a:spLocks noChangeShapeType="1"/>
            </p:cNvSpPr>
            <p:nvPr/>
          </p:nvSpPr>
          <p:spPr bwMode="auto">
            <a:xfrm>
              <a:off x="2243138" y="4797426"/>
              <a:ext cx="792162" cy="2889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5" name="Line 31"/>
            <p:cNvSpPr>
              <a:spLocks noChangeShapeType="1"/>
            </p:cNvSpPr>
            <p:nvPr/>
          </p:nvSpPr>
          <p:spPr bwMode="auto">
            <a:xfrm>
              <a:off x="2171701" y="5013325"/>
              <a:ext cx="720725" cy="2159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6" name="Line 32"/>
            <p:cNvSpPr>
              <a:spLocks noChangeShapeType="1"/>
            </p:cNvSpPr>
            <p:nvPr/>
          </p:nvSpPr>
          <p:spPr bwMode="auto">
            <a:xfrm flipH="1" flipV="1">
              <a:off x="3179764" y="981076"/>
              <a:ext cx="504825" cy="73025"/>
            </a:xfrm>
            <a:prstGeom prst="line">
              <a:avLst/>
            </a:prstGeom>
            <a:noFill/>
            <a:ln w="19050">
              <a:solidFill>
                <a:srgbClr val="DF391D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7" name="Line 33"/>
            <p:cNvSpPr>
              <a:spLocks noChangeShapeType="1"/>
            </p:cNvSpPr>
            <p:nvPr/>
          </p:nvSpPr>
          <p:spPr bwMode="auto">
            <a:xfrm flipH="1" flipV="1">
              <a:off x="3179764" y="909639"/>
              <a:ext cx="504825" cy="73025"/>
            </a:xfrm>
            <a:prstGeom prst="line">
              <a:avLst/>
            </a:prstGeom>
            <a:noFill/>
            <a:ln w="19050">
              <a:solidFill>
                <a:srgbClr val="DF391D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8" name="Line 34"/>
            <p:cNvSpPr>
              <a:spLocks noChangeShapeType="1"/>
            </p:cNvSpPr>
            <p:nvPr/>
          </p:nvSpPr>
          <p:spPr bwMode="auto">
            <a:xfrm flipH="1" flipV="1">
              <a:off x="3179764" y="836614"/>
              <a:ext cx="504825" cy="73025"/>
            </a:xfrm>
            <a:prstGeom prst="line">
              <a:avLst/>
            </a:prstGeom>
            <a:noFill/>
            <a:ln w="19050">
              <a:solidFill>
                <a:srgbClr val="DF391D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" name="Line 35"/>
            <p:cNvSpPr>
              <a:spLocks noChangeShapeType="1"/>
            </p:cNvSpPr>
            <p:nvPr/>
          </p:nvSpPr>
          <p:spPr bwMode="auto">
            <a:xfrm>
              <a:off x="3179763" y="1270000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0" name="Line 36"/>
            <p:cNvSpPr>
              <a:spLocks noChangeShapeType="1"/>
            </p:cNvSpPr>
            <p:nvPr/>
          </p:nvSpPr>
          <p:spPr bwMode="auto">
            <a:xfrm flipV="1">
              <a:off x="3324225" y="836614"/>
              <a:ext cx="0" cy="433387"/>
            </a:xfrm>
            <a:prstGeom prst="line">
              <a:avLst/>
            </a:prstGeom>
            <a:noFill/>
            <a:ln w="19050">
              <a:solidFill>
                <a:srgbClr val="DF391D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1" name="Line 37"/>
            <p:cNvSpPr>
              <a:spLocks noChangeShapeType="1"/>
            </p:cNvSpPr>
            <p:nvPr/>
          </p:nvSpPr>
          <p:spPr bwMode="auto">
            <a:xfrm flipV="1">
              <a:off x="3251200" y="836614"/>
              <a:ext cx="0" cy="433387"/>
            </a:xfrm>
            <a:prstGeom prst="line">
              <a:avLst/>
            </a:prstGeom>
            <a:noFill/>
            <a:ln w="19050">
              <a:solidFill>
                <a:srgbClr val="DF391D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2" name="Line 38"/>
            <p:cNvSpPr>
              <a:spLocks noChangeShapeType="1"/>
            </p:cNvSpPr>
            <p:nvPr/>
          </p:nvSpPr>
          <p:spPr bwMode="auto">
            <a:xfrm flipV="1">
              <a:off x="3187700" y="836614"/>
              <a:ext cx="0" cy="433387"/>
            </a:xfrm>
            <a:prstGeom prst="line">
              <a:avLst/>
            </a:prstGeom>
            <a:noFill/>
            <a:ln w="19050">
              <a:solidFill>
                <a:srgbClr val="DF391D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3" name="Line 39"/>
            <p:cNvSpPr>
              <a:spLocks noChangeShapeType="1"/>
            </p:cNvSpPr>
            <p:nvPr/>
          </p:nvSpPr>
          <p:spPr bwMode="auto">
            <a:xfrm>
              <a:off x="1992314" y="2638425"/>
              <a:ext cx="1584325" cy="647700"/>
            </a:xfrm>
            <a:prstGeom prst="line">
              <a:avLst/>
            </a:prstGeom>
            <a:noFill/>
            <a:ln w="28575">
              <a:solidFill>
                <a:srgbClr val="DF391D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4" name="Line 40"/>
            <p:cNvSpPr>
              <a:spLocks noChangeShapeType="1"/>
            </p:cNvSpPr>
            <p:nvPr/>
          </p:nvSpPr>
          <p:spPr bwMode="auto">
            <a:xfrm>
              <a:off x="1847850" y="2709863"/>
              <a:ext cx="1728788" cy="576262"/>
            </a:xfrm>
            <a:prstGeom prst="line">
              <a:avLst/>
            </a:prstGeom>
            <a:noFill/>
            <a:ln w="28575">
              <a:solidFill>
                <a:srgbClr val="DF391D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5" name="Freeform 41"/>
            <p:cNvSpPr/>
            <p:nvPr/>
          </p:nvSpPr>
          <p:spPr bwMode="auto">
            <a:xfrm>
              <a:off x="3179763" y="4868863"/>
              <a:ext cx="144462" cy="576262"/>
            </a:xfrm>
            <a:custGeom>
              <a:avLst/>
              <a:gdLst>
                <a:gd name="T0" fmla="*/ 0 w 91"/>
                <a:gd name="T1" fmla="*/ 272 h 272"/>
                <a:gd name="T2" fmla="*/ 91 w 91"/>
                <a:gd name="T3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1" h="272">
                  <a:moveTo>
                    <a:pt x="0" y="272"/>
                  </a:moveTo>
                  <a:cubicBezTo>
                    <a:pt x="38" y="158"/>
                    <a:pt x="76" y="45"/>
                    <a:pt x="91" y="0"/>
                  </a:cubicBezTo>
                </a:path>
              </a:pathLst>
            </a:custGeom>
            <a:noFill/>
            <a:ln w="57150" cmpd="sng">
              <a:solidFill>
                <a:srgbClr val="00FF00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6" name="Line 42"/>
            <p:cNvSpPr>
              <a:spLocks noChangeShapeType="1"/>
            </p:cNvSpPr>
            <p:nvPr/>
          </p:nvSpPr>
          <p:spPr bwMode="auto">
            <a:xfrm flipV="1">
              <a:off x="2316164" y="4149725"/>
              <a:ext cx="287337" cy="10795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7" name="Oval 43"/>
            <p:cNvSpPr>
              <a:spLocks noChangeArrowheads="1"/>
            </p:cNvSpPr>
            <p:nvPr/>
          </p:nvSpPr>
          <p:spPr bwMode="auto">
            <a:xfrm>
              <a:off x="1595438" y="4365626"/>
              <a:ext cx="792162" cy="720725"/>
            </a:xfrm>
            <a:prstGeom prst="ellipse">
              <a:avLst/>
            </a:prstGeom>
            <a:gradFill rotWithShape="1">
              <a:gsLst>
                <a:gs pos="0">
                  <a:srgbClr val="D5DD2D">
                    <a:alpha val="39000"/>
                  </a:srgbClr>
                </a:gs>
                <a:gs pos="100000">
                  <a:srgbClr val="D5DD2D">
                    <a:gamma/>
                    <a:shade val="46275"/>
                    <a:invGamma/>
                    <a:alpha val="36000"/>
                  </a:srgbClr>
                </a:gs>
              </a:gsLst>
              <a:lin ang="5400000" scaled="1"/>
            </a:gradFill>
            <a:ln w="19050" cap="rnd">
              <a:solidFill>
                <a:schemeClr val="tx1"/>
              </a:solidFill>
              <a:prstDash val="sysDot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8" name="Oval 44"/>
            <p:cNvSpPr>
              <a:spLocks noChangeArrowheads="1"/>
            </p:cNvSpPr>
            <p:nvPr/>
          </p:nvSpPr>
          <p:spPr bwMode="auto">
            <a:xfrm>
              <a:off x="2532064" y="4652964"/>
              <a:ext cx="720725" cy="720725"/>
            </a:xfrm>
            <a:prstGeom prst="ellipse">
              <a:avLst/>
            </a:prstGeom>
            <a:gradFill rotWithShape="1">
              <a:gsLst>
                <a:gs pos="0">
                  <a:srgbClr val="F19583">
                    <a:alpha val="38000"/>
                  </a:srgbClr>
                </a:gs>
                <a:gs pos="100000">
                  <a:srgbClr val="F19583">
                    <a:gamma/>
                    <a:shade val="46275"/>
                    <a:invGamma/>
                    <a:alpha val="41000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pic>
        <p:nvPicPr>
          <p:cNvPr id="6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248" y="665039"/>
            <a:ext cx="4284662" cy="203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60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5" t="4916" r="23201"/>
          <a:stretch>
            <a:fillRect/>
          </a:stretch>
        </p:blipFill>
        <p:spPr bwMode="auto">
          <a:xfrm>
            <a:off x="7394610" y="0"/>
            <a:ext cx="41179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6926297" y="6065837"/>
            <a:ext cx="936625" cy="792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 flipH="1">
            <a:off x="92370" y="307909"/>
            <a:ext cx="73907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Co tvoří komunikaci mezi vestibulum oris a cavum oris proprium:</a:t>
            </a:r>
            <a:endParaRPr lang="cs-CZ" sz="2400" b="1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206716" y="3071878"/>
            <a:ext cx="420466" cy="2856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116012" y="5290535"/>
            <a:ext cx="7390779" cy="1427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O:</a:t>
            </a:r>
            <a:endParaRPr lang="cs-CZ" sz="24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47. Vestibulum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oris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ohraničení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struktury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komunikace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cavitas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oris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propria</a:t>
            </a:r>
            <a:endParaRPr lang="en-GB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48.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Cavitas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oris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propria: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ohraničení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struktury</a:t>
            </a:r>
            <a:endParaRPr lang="en-GB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408215" y="631568"/>
            <a:ext cx="7046944" cy="1335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O:</a:t>
            </a:r>
            <a:endParaRPr lang="cs-CZ" sz="20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49.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Jazyk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zevní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popis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vaskularizace</a:t>
            </a:r>
            <a:endParaRPr lang="en-GB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50.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Jazyk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svaly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inervace</a:t>
            </a:r>
            <a:endParaRPr lang="en-GB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206716" y="3071878"/>
            <a:ext cx="420466" cy="2856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394" y="3655620"/>
            <a:ext cx="4041848" cy="2299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7" t="19958" r="20741" b="34793"/>
          <a:stretch>
            <a:fillRect/>
          </a:stretch>
        </p:blipFill>
        <p:spPr bwMode="auto">
          <a:xfrm>
            <a:off x="3463460" y="3552080"/>
            <a:ext cx="3605761" cy="258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0" y="3655620"/>
          <a:ext cx="2917580" cy="3130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Fotografie" r:id="rId3" imgW="5657850" imgH="5715000" progId="MSPhotoEd.3">
                  <p:embed/>
                </p:oleObj>
              </mc:Choice>
              <mc:Fallback>
                <p:oleObj name="Fotografie" r:id="rId3" imgW="5657850" imgH="5715000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344" t="11226" r="14030"/>
                      <a:stretch>
                        <a:fillRect/>
                      </a:stretch>
                    </p:blipFill>
                    <p:spPr bwMode="auto">
                      <a:xfrm>
                        <a:off x="0" y="3655620"/>
                        <a:ext cx="2917580" cy="31306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ovéPole 1"/>
          <p:cNvSpPr txBox="1"/>
          <p:nvPr/>
        </p:nvSpPr>
        <p:spPr>
          <a:xfrm flipH="1">
            <a:off x="306974" y="113496"/>
            <a:ext cx="7390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Co inervuje svaly jazyka?</a:t>
            </a:r>
            <a:endParaRPr lang="cs-CZ" sz="24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33513" y="667352"/>
            <a:ext cx="28511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/>
              <a:t>52</a:t>
            </a:r>
            <a:endParaRPr lang="cs-CZ" sz="4000" dirty="0"/>
          </a:p>
          <a:p>
            <a:endParaRPr lang="cs-CZ" sz="4000" dirty="0"/>
          </a:p>
          <a:p>
            <a:r>
              <a:rPr lang="cs-CZ" sz="4000" dirty="0"/>
              <a:t>36</a:t>
            </a:r>
            <a:endParaRPr lang="cs-CZ" sz="4000" dirty="0"/>
          </a:p>
        </p:txBody>
      </p:sp>
      <p:sp>
        <p:nvSpPr>
          <p:cNvPr id="14" name="TextovéPole 13"/>
          <p:cNvSpPr txBox="1"/>
          <p:nvPr/>
        </p:nvSpPr>
        <p:spPr>
          <a:xfrm flipH="1">
            <a:off x="250990" y="205687"/>
            <a:ext cx="7533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Pojmenujte zuby: </a:t>
            </a:r>
            <a:endParaRPr lang="cs-CZ" sz="2400" b="1" dirty="0"/>
          </a:p>
        </p:txBody>
      </p:sp>
      <p:sp>
        <p:nvSpPr>
          <p:cNvPr id="15" name="TextovéPole 14"/>
          <p:cNvSpPr txBox="1"/>
          <p:nvPr/>
        </p:nvSpPr>
        <p:spPr>
          <a:xfrm flipH="1">
            <a:off x="4217436" y="194042"/>
            <a:ext cx="8042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Popište rozdíl mezi </a:t>
            </a:r>
            <a:r>
              <a:rPr lang="cs-CZ" sz="2400" b="1" dirty="0" err="1"/>
              <a:t>parodontiem</a:t>
            </a:r>
            <a:r>
              <a:rPr lang="cs-CZ" sz="2400" b="1" dirty="0"/>
              <a:t> a </a:t>
            </a:r>
            <a:r>
              <a:rPr lang="cs-CZ" sz="2400" b="1" dirty="0" err="1"/>
              <a:t>periodontiem</a:t>
            </a:r>
            <a:r>
              <a:rPr lang="cs-CZ" sz="2400" b="1" dirty="0"/>
              <a:t>: </a:t>
            </a:r>
            <a:endParaRPr lang="cs-CZ" sz="24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407" y="655707"/>
            <a:ext cx="3209729" cy="6007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44156" y="4901577"/>
            <a:ext cx="8146561" cy="1335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O:</a:t>
            </a:r>
            <a:endParaRPr lang="cs-CZ" sz="20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45. Zuby,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obecná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stavba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generace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rozlišení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jednotlivých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zubů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definitivního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chrupu</a:t>
            </a:r>
            <a:endParaRPr lang="en-GB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46.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Vzorce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dočasného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stálého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chrupu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značení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zubů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prořezávání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zubů</a:t>
            </a:r>
            <a:endParaRPr lang="en-GB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svalypatra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" t="2754" r="3099" b="1689"/>
          <a:stretch>
            <a:fillRect/>
          </a:stretch>
        </p:blipFill>
        <p:spPr bwMode="auto">
          <a:xfrm>
            <a:off x="7162009" y="0"/>
            <a:ext cx="4403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/>
          <p:cNvSpPr txBox="1"/>
          <p:nvPr/>
        </p:nvSpPr>
        <p:spPr>
          <a:xfrm flipH="1">
            <a:off x="167016" y="261256"/>
            <a:ext cx="7390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Vyjmenujte svaly měkkého patra: </a:t>
            </a:r>
            <a:endParaRPr lang="cs-CZ" sz="24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3068638"/>
            <a:ext cx="2900363" cy="378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7" t="11990" r="11662" b="2188"/>
          <a:stretch>
            <a:fillRect/>
          </a:stretch>
        </p:blipFill>
        <p:spPr bwMode="auto">
          <a:xfrm>
            <a:off x="3482179" y="3429000"/>
            <a:ext cx="3095625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48449" y="1170789"/>
            <a:ext cx="6097554" cy="1427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O:</a:t>
            </a:r>
            <a:endParaRPr lang="cs-CZ" sz="24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51.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Tvrdé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patro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stavba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vaskularizace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inervace</a:t>
            </a:r>
            <a:endParaRPr lang="en-GB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52.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Měkké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patro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svaly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vaskularizace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inervace</a:t>
            </a:r>
            <a:endParaRPr lang="en-GB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9" t="5902" r="5022" b="3796"/>
          <a:stretch>
            <a:fillRect/>
          </a:stretch>
        </p:blipFill>
        <p:spPr bwMode="auto">
          <a:xfrm>
            <a:off x="167016" y="1007477"/>
            <a:ext cx="5070992" cy="570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762" y="1978616"/>
            <a:ext cx="2544755" cy="3758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VÃ½sledek obrÃ¡zku pro musculi pharyngi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5" t="18069" r="4509" b="9192"/>
          <a:stretch>
            <a:fillRect/>
          </a:stretch>
        </p:blipFill>
        <p:spPr bwMode="auto">
          <a:xfrm>
            <a:off x="8643838" y="2193220"/>
            <a:ext cx="3453114" cy="305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818996" y="102919"/>
            <a:ext cx="6097554" cy="1427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O:</a:t>
            </a:r>
            <a:endParaRPr lang="cs-CZ" sz="24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53.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Velké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slinné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žlázy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uložení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průběh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jejich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vývodů</a:t>
            </a:r>
            <a:endParaRPr lang="en-GB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54.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Slinné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žlázy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inervace</a:t>
            </a:r>
            <a:endParaRPr lang="en-GB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 flipH="1">
            <a:off x="167016" y="261256"/>
            <a:ext cx="480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Kde se otevírají vývody </a:t>
            </a:r>
            <a:endParaRPr lang="cs-CZ" sz="2400" b="1" dirty="0"/>
          </a:p>
          <a:p>
            <a:r>
              <a:rPr lang="cs-CZ" sz="2400" b="1" dirty="0"/>
              <a:t>velkých slinných žláz?: </a:t>
            </a:r>
            <a:endParaRPr lang="cs-CZ" sz="24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SouvisejÃ­cÃ­ obrÃ¡zek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759" y="0"/>
            <a:ext cx="4371241" cy="654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 flipH="1">
            <a:off x="145562" y="85958"/>
            <a:ext cx="7390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Vyjmenujte svaly </a:t>
            </a:r>
            <a:r>
              <a:rPr lang="cs-CZ" sz="2400" b="1" dirty="0" err="1"/>
              <a:t>pharyngu</a:t>
            </a:r>
            <a:r>
              <a:rPr lang="cs-CZ" sz="2400" b="1" dirty="0"/>
              <a:t>: </a:t>
            </a:r>
            <a:endParaRPr lang="cs-CZ" sz="2400" b="1" dirty="0"/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"/>
          <a:stretch>
            <a:fillRect/>
          </a:stretch>
        </p:blipFill>
        <p:spPr bwMode="auto">
          <a:xfrm>
            <a:off x="2473132" y="633580"/>
            <a:ext cx="5465996" cy="575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45562" y="5258515"/>
            <a:ext cx="6097554" cy="1427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O:</a:t>
            </a:r>
            <a:endParaRPr lang="cs-CZ" sz="24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55.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Hltan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úseky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obecná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stavba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stěny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syntopie</a:t>
            </a:r>
            <a:endParaRPr lang="en-GB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56.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Hltan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svaly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inervace</a:t>
            </a:r>
            <a:endParaRPr lang="en-GB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" b="1689"/>
          <a:stretch>
            <a:fillRect/>
          </a:stretch>
        </p:blipFill>
        <p:spPr bwMode="auto">
          <a:xfrm>
            <a:off x="5515264" y="0"/>
            <a:ext cx="5854700" cy="6858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01"/>
          <a:stretch>
            <a:fillRect/>
          </a:stretch>
        </p:blipFill>
        <p:spPr bwMode="auto">
          <a:xfrm>
            <a:off x="469313" y="2621902"/>
            <a:ext cx="4859338" cy="39925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 flipH="1">
            <a:off x="48" y="243535"/>
            <a:ext cx="7390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Popište co tvoří </a:t>
            </a:r>
            <a:r>
              <a:rPr lang="cs-CZ" sz="2400" b="1" dirty="0" err="1"/>
              <a:t>styloidní</a:t>
            </a:r>
            <a:r>
              <a:rPr lang="cs-CZ" sz="2400" b="1" dirty="0"/>
              <a:t> septum: </a:t>
            </a:r>
            <a:endParaRPr lang="cs-CZ" sz="2400" b="1" dirty="0"/>
          </a:p>
        </p:txBody>
      </p:sp>
      <p:sp>
        <p:nvSpPr>
          <p:cNvPr id="2" name="Text Box 1"/>
          <p:cNvSpPr txBox="1"/>
          <p:nvPr/>
        </p:nvSpPr>
        <p:spPr>
          <a:xfrm>
            <a:off x="145415" y="989330"/>
            <a:ext cx="5370195" cy="189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cs-CZ" sz="24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O:</a:t>
            </a:r>
            <a:endParaRPr lang="cs-CZ" sz="2400" b="1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cs-CZ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14. Parafaryngeální prostor (ohraničení, struktury)</a:t>
            </a:r>
            <a:endParaRPr lang="cs-CZ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cs-CZ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15. Prestyloidní prostor (struktury), styloidní septum</a:t>
            </a:r>
            <a:endParaRPr lang="cs-CZ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cs-CZ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16. Retrostyloidní prostor (struktury)</a:t>
            </a:r>
            <a:endParaRPr lang="cs-CZ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4638</Words>
  <Application>WPS Presentation</Application>
  <PresentationFormat>Širokoúhlá obrazovka</PresentationFormat>
  <Paragraphs>191</Paragraphs>
  <Slides>24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24</vt:i4>
      </vt:variant>
    </vt:vector>
  </HeadingPairs>
  <TitlesOfParts>
    <vt:vector size="38" baseType="lpstr">
      <vt:lpstr>Arial</vt:lpstr>
      <vt:lpstr>SimSun</vt:lpstr>
      <vt:lpstr>Wingdings</vt:lpstr>
      <vt:lpstr>Times New Roman</vt:lpstr>
      <vt:lpstr>Aptos</vt:lpstr>
      <vt:lpstr>Segoe Print</vt:lpstr>
      <vt:lpstr>Microsoft YaHei</vt:lpstr>
      <vt:lpstr>Arial Unicode MS</vt:lpstr>
      <vt:lpstr>Aptos Display</vt:lpstr>
      <vt:lpstr>Calibri</vt:lpstr>
      <vt:lpstr>Motiv Office</vt:lpstr>
      <vt:lpstr>MSPhotoEd.3</vt:lpstr>
      <vt:lpstr>MSPhotoEd.3</vt:lpstr>
      <vt:lpstr>MSPhotoEd.3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Lucie Kubíčková</dc:creator>
  <cp:lastModifiedBy>Lucík</cp:lastModifiedBy>
  <cp:revision>6</cp:revision>
  <dcterms:created xsi:type="dcterms:W3CDTF">2024-02-15T18:50:00Z</dcterms:created>
  <dcterms:modified xsi:type="dcterms:W3CDTF">2024-02-20T19:56:08Z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30F69D9F31EA43ABBC1ED13A485F9664_12</vt:lpwstr>
  </property>
  <property fmtid="{D5CDD505-2E9C-101B-9397-08002B2CF9AE}" pid="3" name="KSOProductBuildVer">
    <vt:lpwstr>1033-12.2.0.13431</vt:lpwstr>
  </property>
</Properties>
</file>