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71" r:id="rId5"/>
    <p:sldId id="272" r:id="rId6"/>
    <p:sldId id="312" r:id="rId7"/>
    <p:sldId id="266" r:id="rId8"/>
    <p:sldId id="340" r:id="rId9"/>
    <p:sldId id="315" r:id="rId10"/>
    <p:sldId id="267" r:id="rId11"/>
    <p:sldId id="270" r:id="rId12"/>
    <p:sldId id="274" r:id="rId13"/>
    <p:sldId id="341" r:id="rId14"/>
    <p:sldId id="339" r:id="rId15"/>
    <p:sldId id="306" r:id="rId16"/>
    <p:sldId id="305" r:id="rId17"/>
    <p:sldId id="421" r:id="rId18"/>
    <p:sldId id="425" r:id="rId19"/>
    <p:sldId id="426" r:id="rId20"/>
    <p:sldId id="422" r:id="rId21"/>
    <p:sldId id="427" r:id="rId22"/>
    <p:sldId id="411" r:id="rId23"/>
    <p:sldId id="424" r:id="rId24"/>
    <p:sldId id="423" r:id="rId25"/>
    <p:sldId id="415" r:id="rId26"/>
    <p:sldId id="419" r:id="rId27"/>
    <p:sldId id="428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E9B7A-E325-42E4-9720-186CEED44DF4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D589A-93BB-48E5-880C-D9FD790C9E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7952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rázek snímku 1">
            <a:extLst>
              <a:ext uri="{FF2B5EF4-FFF2-40B4-BE49-F238E27FC236}">
                <a16:creationId xmlns:a16="http://schemas.microsoft.com/office/drawing/2014/main" id="{4DA96B0D-477C-9868-A783-5CF23BD07B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Zástupný symbol pro poznámky 2">
            <a:extLst>
              <a:ext uri="{FF2B5EF4-FFF2-40B4-BE49-F238E27FC236}">
                <a16:creationId xmlns:a16="http://schemas.microsoft.com/office/drawing/2014/main" id="{D655BCBB-0AAE-3FA5-6F22-27765E9B0F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9220" name="Zástupný symbol pro číslo snímku 3">
            <a:extLst>
              <a:ext uri="{FF2B5EF4-FFF2-40B4-BE49-F238E27FC236}">
                <a16:creationId xmlns:a16="http://schemas.microsoft.com/office/drawing/2014/main" id="{6ED04A71-74FE-5D73-2E44-E0C1DB4BB1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91DC61-37E0-4053-9F16-2A2D5EC8129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98A894-1C84-0EE4-6569-6D369C4BF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42F2435-0B58-88EF-FB75-8A5ADD488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B64F32-D60C-E853-907A-CF3BD96BA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352F7-7EB5-4387-A03B-D2C0A1B7F437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E14456-5870-00AD-339F-10589397F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1210CE-7BD2-CA7F-8F25-2D42A34CC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620B-EC74-4109-BC60-3F0155D40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1880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C82B0-2AA0-314C-8B7C-4CF146895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32BE746-B7C5-E37C-79A2-4E74161D1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628374-487E-9967-564E-805AA04B1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352F7-7EB5-4387-A03B-D2C0A1B7F437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4522B3-BC62-792D-2691-4D77378E5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E4EF84-B103-BA91-00C1-7AB4EAD57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620B-EC74-4109-BC60-3F0155D40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5596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F9F90F2-FA34-E093-22B7-2E7B2912D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14ED0C7-FA12-AF2A-117A-F0D64468C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A3986E-381F-57CB-3F2A-83103AD43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352F7-7EB5-4387-A03B-D2C0A1B7F437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D33C45-12CA-5077-D07C-713F2B4E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2C1A8F-EEC9-1C8D-689D-B3713DD27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620B-EC74-4109-BC60-3F0155D40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226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0F7FBC-049A-FFE3-9237-D966C7E77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219CFF-0D19-3D34-D419-D357EF074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1A6CE3-7CA9-B38D-E733-C5AB77AE3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352F7-7EB5-4387-A03B-D2C0A1B7F437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8370B19-385B-7034-CFB9-2F145F98A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CBC13B-8F7F-7F8F-D936-F2F707DD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620B-EC74-4109-BC60-3F0155D40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37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78B732-090A-79AC-CB25-FFFA2DFB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93CFC3-856D-3DA6-5911-17BF9905E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357476-19AC-5EDC-0721-4EA946850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352F7-7EB5-4387-A03B-D2C0A1B7F437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9DA11C-6431-4F21-24F9-1D37B68C0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5E9242-3187-1063-8631-EDD3F769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620B-EC74-4109-BC60-3F0155D40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17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7924D4-AF0B-5A5D-3AE5-7B97EBA20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42577A-BF49-AF14-27F7-A589A438A1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A75121-EE38-E707-751C-B37404F51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7E8B9F4-1C7A-C384-0C18-BC3F3A63B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352F7-7EB5-4387-A03B-D2C0A1B7F437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3DA688-32E0-E932-1E12-18630BD84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40536DF-7DBD-683E-087A-3A202453B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620B-EC74-4109-BC60-3F0155D40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472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503B9-0866-E2D2-97D8-05E03BB62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549476-4D4C-B82D-3D8E-E1D302EEF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C8C7F49-0E0A-767F-DAEA-DAEDA5842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5A5D5E2-1454-1E0A-F026-C1E1CF755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BA5420C-C5CE-6A4F-039A-8EF4ADB5D3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88E05C7-B04A-8D33-53EC-7145951A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352F7-7EB5-4387-A03B-D2C0A1B7F437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3778E4B-2493-7434-65E4-795BE4C52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C86BE02-AB34-19CF-C61C-B4250106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620B-EC74-4109-BC60-3F0155D40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3904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5ABCB-EAE9-5820-DC65-8D04C07B8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ABC190D-F282-D181-5803-739987005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352F7-7EB5-4387-A03B-D2C0A1B7F437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B9DB45-1590-FF87-96C6-E01D41FAB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237BA60-A81F-E286-3C2B-7793696A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620B-EC74-4109-BC60-3F0155D40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7040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DBDCC4C-C78C-6CCA-58AC-5A7728D0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352F7-7EB5-4387-A03B-D2C0A1B7F437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A4A9E3F-A28E-B8FE-BE41-0F1D496B6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3E5020-FA43-1EA4-309D-6003EEF2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620B-EC74-4109-BC60-3F0155D40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018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1A17FB-1760-1C0F-C731-DDAEFC5E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3274E6-2109-4D8C-A563-935D6D734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908B6F7-1EC4-E328-DC53-953B7EE3B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5DE403D-4765-BFA8-DE93-916A34E97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352F7-7EB5-4387-A03B-D2C0A1B7F437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46DC06-D51C-2E54-17FF-766975F67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40976F8-8A93-856E-2F0D-57EF44EFC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620B-EC74-4109-BC60-3F0155D40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774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41D2F2-9AAE-24A3-EB15-13507A3E0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66483C1-1BE3-7789-83CE-972F4F9CB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65C0319-7E27-9BAC-1C61-C73FA480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8E56C21-CE46-7182-9CF2-1D561ADF8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352F7-7EB5-4387-A03B-D2C0A1B7F437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6385241-CC6F-65AC-7DAF-41B4F7E27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4810236-D592-6735-B9F5-05CC423D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620B-EC74-4109-BC60-3F0155D40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315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69362CB-6FF0-FBE0-8781-BFB26DF8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0EB47CD-5FA7-C2A7-3FCA-8FB9B333F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A27ABE-77D0-0258-4E24-AE3EE61FDE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6352F7-7EB5-4387-A03B-D2C0A1B7F437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91B8E1-9854-6842-AEBD-D2A0BD9E6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8E4A5E-1BB4-9610-B733-C8098A44A0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81620B-EC74-4109-BC60-3F0155D40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8316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79F92DB-FBA4-D99C-2B7B-6C3FF5D70B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-7938"/>
            <a:ext cx="7772400" cy="1470026"/>
          </a:xfrm>
        </p:spPr>
        <p:txBody>
          <a:bodyPr anchor="ctr"/>
          <a:lstStyle/>
          <a:p>
            <a:pPr eaLnBrk="1" hangingPunct="1"/>
            <a:r>
              <a:rPr lang="cs-CZ" altLang="cs-CZ" sz="4400" dirty="0"/>
              <a:t>ŽENSKÝ POHLAVNÍ SYSTÉM</a:t>
            </a:r>
          </a:p>
        </p:txBody>
      </p:sp>
      <p:pic>
        <p:nvPicPr>
          <p:cNvPr id="3075" name="Picture 5" descr="Image result for švestka">
            <a:extLst>
              <a:ext uri="{FF2B5EF4-FFF2-40B4-BE49-F238E27FC236}">
                <a16:creationId xmlns:a16="http://schemas.microsoft.com/office/drawing/2014/main" id="{9E5B31D8-1593-3391-B18D-550DF819C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2100264"/>
            <a:ext cx="3070225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1" descr="Image result for hruška">
            <a:extLst>
              <a:ext uri="{FF2B5EF4-FFF2-40B4-BE49-F238E27FC236}">
                <a16:creationId xmlns:a16="http://schemas.microsoft.com/office/drawing/2014/main" id="{07BA3E5D-6641-4962-1799-9512E642D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1081089"/>
            <a:ext cx="5230812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>
            <a:extLst>
              <a:ext uri="{FF2B5EF4-FFF2-40B4-BE49-F238E27FC236}">
                <a16:creationId xmlns:a16="http://schemas.microsoft.com/office/drawing/2014/main" id="{AC605838-D484-F2F3-D88B-985A0B6F5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ED6C6"/>
              </a:clrFrom>
              <a:clrTo>
                <a:srgbClr val="DED6C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r="1747"/>
          <a:stretch>
            <a:fillRect/>
          </a:stretch>
        </p:blipFill>
        <p:spPr bwMode="auto">
          <a:xfrm>
            <a:off x="5464176" y="-39688"/>
            <a:ext cx="5203825" cy="604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4">
            <a:extLst>
              <a:ext uri="{FF2B5EF4-FFF2-40B4-BE49-F238E27FC236}">
                <a16:creationId xmlns:a16="http://schemas.microsoft.com/office/drawing/2014/main" id="{9FD1D458-0679-7FB7-67EB-13FD0E38C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2" t="26579" r="9641" b="15967"/>
          <a:stretch>
            <a:fillRect/>
          </a:stretch>
        </p:blipFill>
        <p:spPr bwMode="auto">
          <a:xfrm>
            <a:off x="1541464" y="4479926"/>
            <a:ext cx="432117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7" descr="VÃ½sledek obrÃ¡zku pro labia majora pudendi">
            <a:extLst>
              <a:ext uri="{FF2B5EF4-FFF2-40B4-BE49-F238E27FC236}">
                <a16:creationId xmlns:a16="http://schemas.microsoft.com/office/drawing/2014/main" id="{2C49D422-5356-C120-BB87-8A7BEA0F1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 r="32619"/>
          <a:stretch>
            <a:fillRect/>
          </a:stretch>
        </p:blipFill>
        <p:spPr bwMode="auto">
          <a:xfrm>
            <a:off x="1773238" y="26989"/>
            <a:ext cx="3530600" cy="44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ovéPole 2">
            <a:extLst>
              <a:ext uri="{FF2B5EF4-FFF2-40B4-BE49-F238E27FC236}">
                <a16:creationId xmlns:a16="http://schemas.microsoft.com/office/drawing/2014/main" id="{A28F3CFA-EA8B-79D2-3BEE-B19B31806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233" y="6072869"/>
            <a:ext cx="4572000" cy="45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107.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Zevní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rodidla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12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sdm-žena copy">
            <a:extLst>
              <a:ext uri="{FF2B5EF4-FFF2-40B4-BE49-F238E27FC236}">
                <a16:creationId xmlns:a16="http://schemas.microsoft.com/office/drawing/2014/main" id="{53C27C76-E965-1EB0-0411-E8B3F030C6AC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9" r="11108" b="11157"/>
          <a:stretch>
            <a:fillRect/>
          </a:stretch>
        </p:blipFill>
        <p:spPr>
          <a:xfrm>
            <a:off x="1597025" y="1069976"/>
            <a:ext cx="4643438" cy="5788025"/>
          </a:xfr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Rectangle 5">
            <a:extLst>
              <a:ext uri="{FF2B5EF4-FFF2-40B4-BE49-F238E27FC236}">
                <a16:creationId xmlns:a16="http://schemas.microsoft.com/office/drawing/2014/main" id="{C3C47B80-4EED-344C-B44E-D9081DFE4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026" y="1481139"/>
            <a:ext cx="492443" cy="5847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/>
              <a:t>♀</a:t>
            </a:r>
          </a:p>
        </p:txBody>
      </p:sp>
      <p:pic>
        <p:nvPicPr>
          <p:cNvPr id="15364" name="Picture 2" descr="SouvisejÃ­cÃ­ obrÃ¡zek">
            <a:extLst>
              <a:ext uri="{FF2B5EF4-FFF2-40B4-BE49-F238E27FC236}">
                <a16:creationId xmlns:a16="http://schemas.microsoft.com/office/drawing/2014/main" id="{DB7361D3-F2C1-2535-A0EF-560E6D8B7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6" b="23422"/>
          <a:stretch>
            <a:fillRect/>
          </a:stretch>
        </p:blipFill>
        <p:spPr bwMode="auto">
          <a:xfrm>
            <a:off x="6130926" y="436564"/>
            <a:ext cx="4500563" cy="33226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65" name="Skupina 2">
            <a:extLst>
              <a:ext uri="{FF2B5EF4-FFF2-40B4-BE49-F238E27FC236}">
                <a16:creationId xmlns:a16="http://schemas.microsoft.com/office/drawing/2014/main" id="{45E49767-765D-A87D-A8A9-07176371A532}"/>
              </a:ext>
            </a:extLst>
          </p:cNvPr>
          <p:cNvGrpSpPr>
            <a:grpSpLocks/>
          </p:cNvGrpSpPr>
          <p:nvPr/>
        </p:nvGrpSpPr>
        <p:grpSpPr bwMode="auto">
          <a:xfrm>
            <a:off x="6848476" y="3789364"/>
            <a:ext cx="3529013" cy="3006725"/>
            <a:chOff x="4014518" y="3874801"/>
            <a:chExt cx="3528392" cy="2946226"/>
          </a:xfrm>
        </p:grpSpPr>
        <p:pic>
          <p:nvPicPr>
            <p:cNvPr id="15367" name="Picture 8" descr="Image result for superficial perineal pouch">
              <a:extLst>
                <a:ext uri="{FF2B5EF4-FFF2-40B4-BE49-F238E27FC236}">
                  <a16:creationId xmlns:a16="http://schemas.microsoft.com/office/drawing/2014/main" id="{C035DEB6-04A9-2C25-864A-96699737A7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76" r="30981" b="17891"/>
            <a:stretch>
              <a:fillRect/>
            </a:stretch>
          </p:blipFill>
          <p:spPr bwMode="auto">
            <a:xfrm>
              <a:off x="4014518" y="3874801"/>
              <a:ext cx="3528392" cy="2946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A7A62B91-ECC9-CC5E-B29F-84D30C0C0E70}"/>
                </a:ext>
              </a:extLst>
            </p:cNvPr>
            <p:cNvSpPr/>
            <p:nvPr/>
          </p:nvSpPr>
          <p:spPr>
            <a:xfrm>
              <a:off x="4014518" y="6597027"/>
              <a:ext cx="269828" cy="2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5366" name="TextovéPole 3">
            <a:extLst>
              <a:ext uri="{FF2B5EF4-FFF2-40B4-BE49-F238E27FC236}">
                <a16:creationId xmlns:a16="http://schemas.microsoft.com/office/drawing/2014/main" id="{0016527D-EEB3-E0EA-2A6B-F3757C97B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-36513"/>
            <a:ext cx="8853488" cy="87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109.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Diaphragma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urogenitale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femininum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svaly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zevních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pohlavních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orgánů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ženy</a:t>
            </a:r>
            <a:endParaRPr lang="cs-CZ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110.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Diaphragma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pelvis</a:t>
            </a:r>
            <a:endParaRPr lang="cs-CZ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sdm-muž copy">
            <a:extLst>
              <a:ext uri="{FF2B5EF4-FFF2-40B4-BE49-F238E27FC236}">
                <a16:creationId xmlns:a16="http://schemas.microsoft.com/office/drawing/2014/main" id="{008D3107-50FC-5374-5D37-FDD6B9A6A6FA}"/>
              </a:ext>
            </a:extLst>
          </p:cNvPr>
          <p:cNvPicPr>
            <a:picLocks noGrp="1" noChangeAspect="1" noChangeArrowheads="1"/>
          </p:cNvPicPr>
          <p:nvPr>
            <p:ph type="ch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t="10092" r="13478" b="13240"/>
          <a:stretch>
            <a:fillRect/>
          </a:stretch>
        </p:blipFill>
        <p:spPr>
          <a:xfrm>
            <a:off x="1423987" y="809625"/>
            <a:ext cx="4672013" cy="6042025"/>
          </a:xfrm>
          <a:ln w="28575">
            <a:solidFill>
              <a:schemeClr val="bg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5">
            <a:extLst>
              <a:ext uri="{FF2B5EF4-FFF2-40B4-BE49-F238E27FC236}">
                <a16:creationId xmlns:a16="http://schemas.microsoft.com/office/drawing/2014/main" id="{1D7553C9-C59E-7A89-4800-E72FD4DCA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7" y="1154664"/>
            <a:ext cx="422275" cy="3698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♂</a:t>
            </a:r>
          </a:p>
        </p:txBody>
      </p:sp>
      <p:pic>
        <p:nvPicPr>
          <p:cNvPr id="16388" name="Picture 2" descr="SouvisejÃ­cÃ­ obrÃ¡zek">
            <a:extLst>
              <a:ext uri="{FF2B5EF4-FFF2-40B4-BE49-F238E27FC236}">
                <a16:creationId xmlns:a16="http://schemas.microsoft.com/office/drawing/2014/main" id="{B3B889CA-4499-40F1-16B2-F4124F0A9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6" b="23422"/>
          <a:stretch>
            <a:fillRect/>
          </a:stretch>
        </p:blipFill>
        <p:spPr bwMode="auto">
          <a:xfrm>
            <a:off x="6234113" y="146051"/>
            <a:ext cx="4254500" cy="31416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389" name="Skupina 5">
            <a:extLst>
              <a:ext uri="{FF2B5EF4-FFF2-40B4-BE49-F238E27FC236}">
                <a16:creationId xmlns:a16="http://schemas.microsoft.com/office/drawing/2014/main" id="{32FC0D97-50EA-B718-9685-113C2E41DE2A}"/>
              </a:ext>
            </a:extLst>
          </p:cNvPr>
          <p:cNvGrpSpPr>
            <a:grpSpLocks/>
          </p:cNvGrpSpPr>
          <p:nvPr/>
        </p:nvGrpSpPr>
        <p:grpSpPr bwMode="auto">
          <a:xfrm>
            <a:off x="6275388" y="3335338"/>
            <a:ext cx="4392612" cy="3409950"/>
            <a:chOff x="1203648" y="1175657"/>
            <a:chExt cx="4892351" cy="4432042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DD37B4AB-30EA-199C-CFD1-A2E942E7A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872" t="17143" r="50000" b="18231"/>
            <a:stretch/>
          </p:blipFill>
          <p:spPr>
            <a:xfrm>
              <a:off x="1203648" y="1175657"/>
              <a:ext cx="4892351" cy="44320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CF72CEA4-B7E8-C659-65AE-A64873289C93}"/>
                </a:ext>
              </a:extLst>
            </p:cNvPr>
            <p:cNvSpPr/>
            <p:nvPr/>
          </p:nvSpPr>
          <p:spPr>
            <a:xfrm>
              <a:off x="1315038" y="1260253"/>
              <a:ext cx="1343761" cy="5591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170290E4-525A-4F6C-7613-1316AC6264FF}"/>
                </a:ext>
              </a:extLst>
            </p:cNvPr>
            <p:cNvSpPr/>
            <p:nvPr/>
          </p:nvSpPr>
          <p:spPr>
            <a:xfrm>
              <a:off x="4824731" y="1260253"/>
              <a:ext cx="1271268" cy="4291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6A8C505A-4FCF-9A24-2C6D-98FD1A77B52A}"/>
                </a:ext>
              </a:extLst>
            </p:cNvPr>
            <p:cNvSpPr/>
            <p:nvPr/>
          </p:nvSpPr>
          <p:spPr>
            <a:xfrm>
              <a:off x="5562031" y="4142732"/>
              <a:ext cx="533968" cy="56122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FD93E2BE-4634-3D74-ECB2-38C773A64649}"/>
              </a:ext>
            </a:extLst>
          </p:cNvPr>
          <p:cNvSpPr txBox="1"/>
          <p:nvPr/>
        </p:nvSpPr>
        <p:spPr>
          <a:xfrm>
            <a:off x="352231" y="152624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108. </a:t>
            </a:r>
            <a:r>
              <a:rPr lang="cs-CZ" dirty="0" err="1"/>
              <a:t>Diaphragma</a:t>
            </a:r>
            <a:r>
              <a:rPr lang="cs-CZ" dirty="0"/>
              <a:t> </a:t>
            </a:r>
            <a:r>
              <a:rPr lang="cs-CZ" dirty="0" err="1"/>
              <a:t>urogenitale</a:t>
            </a:r>
            <a:r>
              <a:rPr lang="cs-CZ" dirty="0"/>
              <a:t> </a:t>
            </a:r>
            <a:r>
              <a:rPr lang="cs-CZ" dirty="0" err="1"/>
              <a:t>masculinum</a:t>
            </a:r>
            <a:r>
              <a:rPr lang="cs-CZ" dirty="0"/>
              <a:t>, svaly zevních pohlavních orgánů muže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Click to view full size">
            <a:extLst>
              <a:ext uri="{FF2B5EF4-FFF2-40B4-BE49-F238E27FC236}">
                <a16:creationId xmlns:a16="http://schemas.microsoft.com/office/drawing/2014/main" id="{48111830-67F5-B778-D46F-9CE3B62F71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1" name="AutoShape 3" descr="Click to view full size">
            <a:extLst>
              <a:ext uri="{FF2B5EF4-FFF2-40B4-BE49-F238E27FC236}">
                <a16:creationId xmlns:a16="http://schemas.microsoft.com/office/drawing/2014/main" id="{85805E7D-A1F7-7A2E-C4C9-D57E69C0B2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7412" name="Picture 6">
            <a:extLst>
              <a:ext uri="{FF2B5EF4-FFF2-40B4-BE49-F238E27FC236}">
                <a16:creationId xmlns:a16="http://schemas.microsoft.com/office/drawing/2014/main" id="{567A7C82-2F64-7C8B-011E-71F1A4C8A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2" t="51399" r="20168" b="22021"/>
          <a:stretch>
            <a:fillRect/>
          </a:stretch>
        </p:blipFill>
        <p:spPr bwMode="auto">
          <a:xfrm>
            <a:off x="1703389" y="260350"/>
            <a:ext cx="4497387" cy="316865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413" name="Picture 3">
            <a:extLst>
              <a:ext uri="{FF2B5EF4-FFF2-40B4-BE49-F238E27FC236}">
                <a16:creationId xmlns:a16="http://schemas.microsoft.com/office/drawing/2014/main" id="{38505FD9-EDBA-696D-FD7C-9C374DFF7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9" t="20671" r="21971" b="19531"/>
          <a:stretch>
            <a:fillRect/>
          </a:stretch>
        </p:blipFill>
        <p:spPr bwMode="auto">
          <a:xfrm>
            <a:off x="6816726" y="1035050"/>
            <a:ext cx="3851275" cy="57419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4">
            <a:extLst>
              <a:ext uri="{FF2B5EF4-FFF2-40B4-BE49-F238E27FC236}">
                <a16:creationId xmlns:a16="http://schemas.microsoft.com/office/drawing/2014/main" id="{FA6CF8A2-45FC-BFAB-2392-BA0747AFA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7" t="47525" r="20264" b="24809"/>
          <a:stretch>
            <a:fillRect/>
          </a:stretch>
        </p:blipFill>
        <p:spPr bwMode="auto">
          <a:xfrm>
            <a:off x="1524000" y="3448050"/>
            <a:ext cx="5621338" cy="30353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5">
            <a:extLst>
              <a:ext uri="{FF2B5EF4-FFF2-40B4-BE49-F238E27FC236}">
                <a16:creationId xmlns:a16="http://schemas.microsoft.com/office/drawing/2014/main" id="{F3017A2A-FECB-7A9D-98AF-407870263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1" t="61279" r="23848" b="18782"/>
          <a:stretch>
            <a:fillRect/>
          </a:stretch>
        </p:blipFill>
        <p:spPr bwMode="auto">
          <a:xfrm>
            <a:off x="7962900" y="26989"/>
            <a:ext cx="2705100" cy="18176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superficial perineal pouch">
            <a:extLst>
              <a:ext uri="{FF2B5EF4-FFF2-40B4-BE49-F238E27FC236}">
                <a16:creationId xmlns:a16="http://schemas.microsoft.com/office/drawing/2014/main" id="{36FD2F65-4BC4-E9EE-A590-ADA93074D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45799" r="18500"/>
          <a:stretch>
            <a:fillRect/>
          </a:stretch>
        </p:blipFill>
        <p:spPr bwMode="auto">
          <a:xfrm>
            <a:off x="1574800" y="0"/>
            <a:ext cx="4592638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Image result for superficial perineal pouch">
            <a:extLst>
              <a:ext uri="{FF2B5EF4-FFF2-40B4-BE49-F238E27FC236}">
                <a16:creationId xmlns:a16="http://schemas.microsoft.com/office/drawing/2014/main" id="{798A3364-ABE6-F09C-148C-232E31533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9" t="7765" r="19315" b="61263"/>
          <a:stretch>
            <a:fillRect/>
          </a:stretch>
        </p:blipFill>
        <p:spPr bwMode="auto">
          <a:xfrm>
            <a:off x="7175501" y="692151"/>
            <a:ext cx="26654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Image result for superficial perineal pouch">
            <a:extLst>
              <a:ext uri="{FF2B5EF4-FFF2-40B4-BE49-F238E27FC236}">
                <a16:creationId xmlns:a16="http://schemas.microsoft.com/office/drawing/2014/main" id="{2294BBE0-0181-6EE5-57AD-D9C913CA6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/>
          <a:stretch>
            <a:fillRect/>
          </a:stretch>
        </p:blipFill>
        <p:spPr bwMode="auto">
          <a:xfrm>
            <a:off x="1524000" y="2852738"/>
            <a:ext cx="91440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ouvisejÃ­cÃ­ obrÃ¡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" r="64870" b="59319"/>
          <a:stretch>
            <a:fillRect/>
          </a:stretch>
        </p:blipFill>
        <p:spPr bwMode="auto">
          <a:xfrm>
            <a:off x="6431288" y="354565"/>
            <a:ext cx="3813724" cy="459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Ã½sledek obrÃ¡zku pro sagital section of female pelv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354565"/>
            <a:ext cx="5100053" cy="510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126049" y="5407088"/>
            <a:ext cx="3912341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+mj-lt"/>
              <a:buNone/>
            </a:pPr>
            <a:r>
              <a:rPr lang="cs-CZ" alt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106. Ženská močová trubice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Skupina 5">
            <a:extLst>
              <a:ext uri="{FF2B5EF4-FFF2-40B4-BE49-F238E27FC236}">
                <a16:creationId xmlns:a16="http://schemas.microsoft.com/office/drawing/2014/main" id="{F22CB240-7676-AD57-9413-15393AFF3CDE}"/>
              </a:ext>
            </a:extLst>
          </p:cNvPr>
          <p:cNvGrpSpPr>
            <a:grpSpLocks/>
          </p:cNvGrpSpPr>
          <p:nvPr/>
        </p:nvGrpSpPr>
        <p:grpSpPr bwMode="auto">
          <a:xfrm>
            <a:off x="2039030" y="952378"/>
            <a:ext cx="5465762" cy="5003800"/>
            <a:chOff x="1203648" y="1175657"/>
            <a:chExt cx="4892351" cy="4432042"/>
          </a:xfrm>
        </p:grpSpPr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70F0C1D7-B45A-B940-96A1-0E5DDB2CBE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872" t="17143" r="50000" b="18231"/>
            <a:stretch/>
          </p:blipFill>
          <p:spPr>
            <a:xfrm>
              <a:off x="1203648" y="1175657"/>
              <a:ext cx="4892351" cy="44320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</p:pic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CAFC6A3C-29EE-C622-F98D-763292BA5F1B}"/>
                </a:ext>
              </a:extLst>
            </p:cNvPr>
            <p:cNvSpPr/>
            <p:nvPr/>
          </p:nvSpPr>
          <p:spPr>
            <a:xfrm>
              <a:off x="1315903" y="1260023"/>
              <a:ext cx="1342804" cy="5596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ACFDBA26-9670-8321-CB64-4E51AF1028B0}"/>
                </a:ext>
              </a:extLst>
            </p:cNvPr>
            <p:cNvSpPr/>
            <p:nvPr/>
          </p:nvSpPr>
          <p:spPr>
            <a:xfrm>
              <a:off x="4824244" y="1260023"/>
              <a:ext cx="1271755" cy="428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A09C432C-EE8F-D8C4-5B8B-FFD8A6BD7E0B}"/>
                </a:ext>
              </a:extLst>
            </p:cNvPr>
            <p:cNvSpPr/>
            <p:nvPr/>
          </p:nvSpPr>
          <p:spPr>
            <a:xfrm>
              <a:off x="5561720" y="4142538"/>
              <a:ext cx="534279" cy="5596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19459" name="Picture 6">
            <a:extLst>
              <a:ext uri="{FF2B5EF4-FFF2-40B4-BE49-F238E27FC236}">
                <a16:creationId xmlns:a16="http://schemas.microsoft.com/office/drawing/2014/main" id="{20BC66C0-B224-271E-93F5-FF9DE70D7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7" t="46516" r="9399" b="26904"/>
          <a:stretch>
            <a:fillRect/>
          </a:stretch>
        </p:blipFill>
        <p:spPr bwMode="auto">
          <a:xfrm>
            <a:off x="8295723" y="3390648"/>
            <a:ext cx="3191977" cy="277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9353558-D818-34A8-CA9A-36053A9A0AE5}"/>
              </a:ext>
            </a:extLst>
          </p:cNvPr>
          <p:cNvSpPr txBox="1"/>
          <p:nvPr/>
        </p:nvSpPr>
        <p:spPr>
          <a:xfrm>
            <a:off x="3136140" y="29152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43.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ischiorectalis</a:t>
            </a:r>
            <a:r>
              <a:rPr lang="cs-CZ" dirty="0"/>
              <a:t>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CCAE828-4E1B-E3C4-0A61-B3A9FEF11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192" y="0"/>
            <a:ext cx="4456808" cy="272453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9B65476-EDFD-99B8-82B8-48E52FD072A8}"/>
              </a:ext>
            </a:extLst>
          </p:cNvPr>
          <p:cNvSpPr txBox="1"/>
          <p:nvPr/>
        </p:nvSpPr>
        <p:spPr>
          <a:xfrm>
            <a:off x="557505" y="367014"/>
            <a:ext cx="6097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42. Povrchová a vnitřní hranice malé a velké pánve </a:t>
            </a:r>
          </a:p>
          <a:p>
            <a:r>
              <a:rPr lang="cs-CZ" dirty="0"/>
              <a:t>44. </a:t>
            </a:r>
            <a:r>
              <a:rPr lang="cs-CZ" dirty="0" err="1"/>
              <a:t>Reg</a:t>
            </a:r>
            <a:r>
              <a:rPr lang="cs-CZ" dirty="0"/>
              <a:t>. </a:t>
            </a:r>
            <a:r>
              <a:rPr lang="cs-CZ" dirty="0" err="1"/>
              <a:t>urogenitalis</a:t>
            </a:r>
            <a:r>
              <a:rPr lang="cs-CZ" dirty="0"/>
              <a:t> muže </a:t>
            </a:r>
          </a:p>
          <a:p>
            <a:r>
              <a:rPr lang="cs-CZ" dirty="0"/>
              <a:t>45. </a:t>
            </a:r>
            <a:r>
              <a:rPr lang="cs-CZ" dirty="0" err="1"/>
              <a:t>Reg</a:t>
            </a:r>
            <a:r>
              <a:rPr lang="cs-CZ" dirty="0"/>
              <a:t>. </a:t>
            </a:r>
            <a:r>
              <a:rPr lang="cs-CZ" dirty="0" err="1"/>
              <a:t>urogenitalis</a:t>
            </a:r>
            <a:r>
              <a:rPr lang="cs-CZ" dirty="0"/>
              <a:t> ženy </a:t>
            </a:r>
          </a:p>
          <a:p>
            <a:r>
              <a:rPr lang="cs-CZ" dirty="0"/>
              <a:t>46. </a:t>
            </a:r>
            <a:r>
              <a:rPr lang="cs-CZ" dirty="0" err="1"/>
              <a:t>Reg</a:t>
            </a:r>
            <a:r>
              <a:rPr lang="cs-CZ" dirty="0"/>
              <a:t>. </a:t>
            </a:r>
            <a:r>
              <a:rPr lang="cs-CZ" dirty="0" err="1"/>
              <a:t>analis</a:t>
            </a:r>
            <a:r>
              <a:rPr lang="cs-CZ" dirty="0"/>
              <a:t> </a:t>
            </a:r>
          </a:p>
        </p:txBody>
      </p:sp>
      <p:pic>
        <p:nvPicPr>
          <p:cNvPr id="1026" name="Picture 2" descr="Bækkenbunden Flashcards | Quizlet">
            <a:extLst>
              <a:ext uri="{FF2B5EF4-FFF2-40B4-BE49-F238E27FC236}">
                <a16:creationId xmlns:a16="http://schemas.microsoft.com/office/drawing/2014/main" id="{6E801AD7-1EA0-6EF5-0B3D-87B795D3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437" y="301300"/>
            <a:ext cx="4593577" cy="601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421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6096C17-74E3-43A6-6E34-CA1A7CC8E886}"/>
              </a:ext>
            </a:extLst>
          </p:cNvPr>
          <p:cNvSpPr txBox="1"/>
          <p:nvPr/>
        </p:nvSpPr>
        <p:spPr>
          <a:xfrm>
            <a:off x="514350" y="264451"/>
            <a:ext cx="7996604" cy="3661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42. Povrchová a vnitřní hranice malé a velké pánve 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Povrchové krajiny patřící k pánvi, ale popisující se u jiných částí těla: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regio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glutea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regio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sacralis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regio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inguinalis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Povrchové krajiny popisující se přímo u pánve: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regio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pubica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regio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perinealis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Vnitřní hranice malé a velké pánve: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Linea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terminalis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promintorium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linea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arcuata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horní okraj symfýzy. </a:t>
            </a:r>
          </a:p>
        </p:txBody>
      </p:sp>
    </p:spTree>
    <p:extLst>
      <p:ext uri="{BB962C8B-B14F-4D97-AF65-F5344CB8AC3E}">
        <p14:creationId xmlns:p14="http://schemas.microsoft.com/office/powerpoint/2010/main" val="1411692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A1517A7-D7C6-5BDB-04D5-7232DB80C5A7}"/>
              </a:ext>
            </a:extLst>
          </p:cNvPr>
          <p:cNvSpPr txBox="1"/>
          <p:nvPr/>
        </p:nvSpPr>
        <p:spPr>
          <a:xfrm>
            <a:off x="0" y="0"/>
            <a:ext cx="12192000" cy="3946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44.,45.  </a:t>
            </a:r>
            <a:r>
              <a:rPr lang="cs-CZ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</a:t>
            </a:r>
            <a:r>
              <a:rPr lang="cs-CZ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cs-CZ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urogenitalis</a:t>
            </a:r>
            <a:r>
              <a:rPr lang="cs-CZ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muže/ženy 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rozděleno pomocí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giaphragma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urogenitale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na povrchovou část se zevními pohlavními orgány a jejich svaly a hlubokou část –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recessus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pubicus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fossae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ischiorectalis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Vrstvy (od povrchu):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kůže, podkoží a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fascia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perinei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superficialis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(pokračování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Scarpovy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fascie)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řídké vazivo,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crura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penis/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clitoridis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bulbus penis/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vestibuli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ischiocavernosus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bulbospongiosus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fascia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diaphragmatis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urogenitalis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inferior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diaphragma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urogenitale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lig.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transversum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perinei, m.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transversus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perinei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profundus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superficialis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fascia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diaphragmatis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urogenitalis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superior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recessus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pubicus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fossae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ischiorectalis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fascia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diaphragmatis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pelvis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inferior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AA9622C-2A8E-F8E9-C976-9DB9382A1504}"/>
              </a:ext>
            </a:extLst>
          </p:cNvPr>
          <p:cNvSpPr txBox="1"/>
          <p:nvPr/>
        </p:nvSpPr>
        <p:spPr>
          <a:xfrm>
            <a:off x="0" y="3789339"/>
            <a:ext cx="12192000" cy="306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46. </a:t>
            </a:r>
            <a:r>
              <a:rPr lang="cs-CZ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</a:t>
            </a:r>
            <a:r>
              <a:rPr lang="cs-CZ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cs-CZ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analis</a:t>
            </a:r>
            <a:r>
              <a:rPr lang="cs-CZ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anus –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glandulae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cricumanales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- m.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sphincter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ani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externus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(septum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anococcygeum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raphae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perinei</a:t>
            </a:r>
            <a:r>
              <a:rPr lang="cs-CZ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centrum </a:t>
            </a:r>
            <a:r>
              <a:rPr lang="cs-CZ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perineale</a:t>
            </a:r>
            <a:r>
              <a:rPr lang="cs-CZ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(perineální klín) - hráz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fossa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ischiorectalis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ischioanalis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– dorsálně – m.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gluteus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maximus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      - ventrálně –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recessus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pubicus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330575" indent="-3330575"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      - laterálně –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fascia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m.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obturatorii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interni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canalis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pudendalis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–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vasa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pudenda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interna, n.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pudendus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76834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Skupina 4">
            <a:extLst>
              <a:ext uri="{FF2B5EF4-FFF2-40B4-BE49-F238E27FC236}">
                <a16:creationId xmlns:a16="http://schemas.microsoft.com/office/drawing/2014/main" id="{06A1795E-C3B0-B1B7-C849-F9D22D119FB6}"/>
              </a:ext>
            </a:extLst>
          </p:cNvPr>
          <p:cNvGrpSpPr>
            <a:grpSpLocks/>
          </p:cNvGrpSpPr>
          <p:nvPr/>
        </p:nvGrpSpPr>
        <p:grpSpPr bwMode="auto">
          <a:xfrm>
            <a:off x="6519864" y="101600"/>
            <a:ext cx="4035425" cy="2870200"/>
            <a:chOff x="323529" y="548681"/>
            <a:chExt cx="3743648" cy="2880320"/>
          </a:xfrm>
        </p:grpSpPr>
        <p:pic>
          <p:nvPicPr>
            <p:cNvPr id="4107" name="Picture 2" descr="vajecnik_fixace">
              <a:extLst>
                <a:ext uri="{FF2B5EF4-FFF2-40B4-BE49-F238E27FC236}">
                  <a16:creationId xmlns:a16="http://schemas.microsoft.com/office/drawing/2014/main" id="{E65FE197-2AE5-84C1-8030-0BAAA149E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2" t="13612" r="19887" b="14928"/>
            <a:stretch>
              <a:fillRect/>
            </a:stretch>
          </p:blipFill>
          <p:spPr bwMode="auto">
            <a:xfrm>
              <a:off x="323529" y="548681"/>
              <a:ext cx="374364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DCFF2551-3C2E-F09C-860C-27D1B138DF0F}"/>
                </a:ext>
              </a:extLst>
            </p:cNvPr>
            <p:cNvSpPr/>
            <p:nvPr/>
          </p:nvSpPr>
          <p:spPr>
            <a:xfrm>
              <a:off x="1188014" y="620371"/>
              <a:ext cx="1007339" cy="216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A2A9630F-96D9-2FAD-BFCE-5A6680B2C908}"/>
                </a:ext>
              </a:extLst>
            </p:cNvPr>
            <p:cNvSpPr/>
            <p:nvPr/>
          </p:nvSpPr>
          <p:spPr>
            <a:xfrm>
              <a:off x="323529" y="1123790"/>
              <a:ext cx="864485" cy="28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985B37F6-9DED-B865-6299-79A9DA17A509}"/>
                </a:ext>
              </a:extLst>
            </p:cNvPr>
            <p:cNvSpPr/>
            <p:nvPr/>
          </p:nvSpPr>
          <p:spPr>
            <a:xfrm>
              <a:off x="3348491" y="2422163"/>
              <a:ext cx="718686" cy="431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grpSp>
        <p:nvGrpSpPr>
          <p:cNvPr id="4099" name="Skupina 18">
            <a:extLst>
              <a:ext uri="{FF2B5EF4-FFF2-40B4-BE49-F238E27FC236}">
                <a16:creationId xmlns:a16="http://schemas.microsoft.com/office/drawing/2014/main" id="{9802C35A-FB4C-AAD1-EDDB-720733CB0217}"/>
              </a:ext>
            </a:extLst>
          </p:cNvPr>
          <p:cNvGrpSpPr>
            <a:grpSpLocks/>
          </p:cNvGrpSpPr>
          <p:nvPr/>
        </p:nvGrpSpPr>
        <p:grpSpPr bwMode="auto">
          <a:xfrm>
            <a:off x="6519864" y="4186239"/>
            <a:ext cx="4067175" cy="2630487"/>
            <a:chOff x="4067944" y="3212976"/>
            <a:chExt cx="4248472" cy="3024336"/>
          </a:xfrm>
        </p:grpSpPr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6A9A507F-F98E-D7B5-043A-DFCA6809D76B}"/>
                </a:ext>
              </a:extLst>
            </p:cNvPr>
            <p:cNvGrpSpPr/>
            <p:nvPr/>
          </p:nvGrpSpPr>
          <p:grpSpPr>
            <a:xfrm>
              <a:off x="4067944" y="3212976"/>
              <a:ext cx="4248472" cy="3024336"/>
              <a:chOff x="4067944" y="3212977"/>
              <a:chExt cx="4248472" cy="3024336"/>
            </a:xfrm>
            <a:solidFill>
              <a:schemeClr val="bg1"/>
            </a:solidFill>
          </p:grpSpPr>
          <p:pic>
            <p:nvPicPr>
              <p:cNvPr id="3076" name="Picture 5">
                <a:extLst>
                  <a:ext uri="{FF2B5EF4-FFF2-40B4-BE49-F238E27FC236}">
                    <a16:creationId xmlns:a16="http://schemas.microsoft.com/office/drawing/2014/main" id="{C58E6B32-F33D-E9F0-6F10-A7B33ECF0D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/>
              <a:srcRect l="9032" t="4184" r="14831" b="12150"/>
              <a:stretch/>
            </p:blipFill>
            <p:spPr bwMode="auto">
              <a:xfrm>
                <a:off x="4067944" y="3212977"/>
                <a:ext cx="4248472" cy="302433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" name="Obdélník 5">
                <a:extLst>
                  <a:ext uri="{FF2B5EF4-FFF2-40B4-BE49-F238E27FC236}">
                    <a16:creationId xmlns:a16="http://schemas.microsoft.com/office/drawing/2014/main" id="{88867344-39FC-52FF-2401-EE201AD418E7}"/>
                  </a:ext>
                </a:extLst>
              </p:cNvPr>
              <p:cNvSpPr/>
              <p:nvPr/>
            </p:nvSpPr>
            <p:spPr>
              <a:xfrm>
                <a:off x="4211959" y="3212977"/>
                <a:ext cx="3528393" cy="1440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7" name="Obdélník 6">
                <a:extLst>
                  <a:ext uri="{FF2B5EF4-FFF2-40B4-BE49-F238E27FC236}">
                    <a16:creationId xmlns:a16="http://schemas.microsoft.com/office/drawing/2014/main" id="{3CBFFF07-D39C-7C61-737A-41492F569C7B}"/>
                  </a:ext>
                </a:extLst>
              </p:cNvPr>
              <p:cNvSpPr/>
              <p:nvPr/>
            </p:nvSpPr>
            <p:spPr>
              <a:xfrm>
                <a:off x="4211959" y="3356992"/>
                <a:ext cx="1728193" cy="1440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8" name="Obdélník 7">
                <a:extLst>
                  <a:ext uri="{FF2B5EF4-FFF2-40B4-BE49-F238E27FC236}">
                    <a16:creationId xmlns:a16="http://schemas.microsoft.com/office/drawing/2014/main" id="{110ED699-5600-1848-E42A-DD57A8538DB8}"/>
                  </a:ext>
                </a:extLst>
              </p:cNvPr>
              <p:cNvSpPr/>
              <p:nvPr/>
            </p:nvSpPr>
            <p:spPr>
              <a:xfrm>
                <a:off x="4211959" y="3501007"/>
                <a:ext cx="1152129" cy="3024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9" name="Obdélník 8">
                <a:extLst>
                  <a:ext uri="{FF2B5EF4-FFF2-40B4-BE49-F238E27FC236}">
                    <a16:creationId xmlns:a16="http://schemas.microsoft.com/office/drawing/2014/main" id="{D6AF3546-3957-626F-DA68-0BC7FF33EA1C}"/>
                  </a:ext>
                </a:extLst>
              </p:cNvPr>
              <p:cNvSpPr/>
              <p:nvPr/>
            </p:nvSpPr>
            <p:spPr>
              <a:xfrm>
                <a:off x="7740352" y="5301208"/>
                <a:ext cx="432048" cy="2880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0" name="Obdélník 9">
                <a:extLst>
                  <a:ext uri="{FF2B5EF4-FFF2-40B4-BE49-F238E27FC236}">
                    <a16:creationId xmlns:a16="http://schemas.microsoft.com/office/drawing/2014/main" id="{35950A2A-4EF5-2CB1-2472-B7ECFDB68956}"/>
                  </a:ext>
                </a:extLst>
              </p:cNvPr>
              <p:cNvSpPr/>
              <p:nvPr/>
            </p:nvSpPr>
            <p:spPr>
              <a:xfrm>
                <a:off x="7452320" y="6035692"/>
                <a:ext cx="432048" cy="20162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1" name="Obdélník 10">
                <a:extLst>
                  <a:ext uri="{FF2B5EF4-FFF2-40B4-BE49-F238E27FC236}">
                    <a16:creationId xmlns:a16="http://schemas.microsoft.com/office/drawing/2014/main" id="{9879711D-6212-27DF-5A5B-FBE2D982B0DF}"/>
                  </a:ext>
                </a:extLst>
              </p:cNvPr>
              <p:cNvSpPr/>
              <p:nvPr/>
            </p:nvSpPr>
            <p:spPr>
              <a:xfrm>
                <a:off x="7884368" y="5733256"/>
                <a:ext cx="432048" cy="20162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2" name="Obdélník 11">
                <a:extLst>
                  <a:ext uri="{FF2B5EF4-FFF2-40B4-BE49-F238E27FC236}">
                    <a16:creationId xmlns:a16="http://schemas.microsoft.com/office/drawing/2014/main" id="{3B0404EE-BB9B-209F-C8BE-C180F776A13F}"/>
                  </a:ext>
                </a:extLst>
              </p:cNvPr>
              <p:cNvSpPr/>
              <p:nvPr/>
            </p:nvSpPr>
            <p:spPr>
              <a:xfrm>
                <a:off x="8028384" y="3933056"/>
                <a:ext cx="288032" cy="2880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3" name="Obdélník 12">
                <a:extLst>
                  <a:ext uri="{FF2B5EF4-FFF2-40B4-BE49-F238E27FC236}">
                    <a16:creationId xmlns:a16="http://schemas.microsoft.com/office/drawing/2014/main" id="{CAEA5146-49D9-E4BB-C1F0-BE42A7906301}"/>
                  </a:ext>
                </a:extLst>
              </p:cNvPr>
              <p:cNvSpPr/>
              <p:nvPr/>
            </p:nvSpPr>
            <p:spPr>
              <a:xfrm>
                <a:off x="4067944" y="3918651"/>
                <a:ext cx="504056" cy="33124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</p:grp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117770EA-97D8-BF8A-1AD3-B9BC16F4FE50}"/>
                </a:ext>
              </a:extLst>
            </p:cNvPr>
            <p:cNvSpPr/>
            <p:nvPr/>
          </p:nvSpPr>
          <p:spPr>
            <a:xfrm>
              <a:off x="5220437" y="3428348"/>
              <a:ext cx="431149" cy="215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1DC1F2BF-CFDE-6207-8473-A63380D53AB8}"/>
                </a:ext>
              </a:extLst>
            </p:cNvPr>
            <p:cNvSpPr/>
            <p:nvPr/>
          </p:nvSpPr>
          <p:spPr>
            <a:xfrm>
              <a:off x="4212212" y="3643720"/>
              <a:ext cx="936920" cy="2171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6FFEA7C8-ACAC-4854-6D4E-306C53F3CCEC}"/>
                </a:ext>
              </a:extLst>
            </p:cNvPr>
            <p:cNvSpPr/>
            <p:nvPr/>
          </p:nvSpPr>
          <p:spPr>
            <a:xfrm>
              <a:off x="4573714" y="3990506"/>
              <a:ext cx="69647" cy="301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98E09D5D-B174-7D90-EB63-BAA6DA2D0E5B}"/>
                </a:ext>
              </a:extLst>
            </p:cNvPr>
            <p:cNvSpPr/>
            <p:nvPr/>
          </p:nvSpPr>
          <p:spPr>
            <a:xfrm>
              <a:off x="4067944" y="4249683"/>
              <a:ext cx="144268" cy="3029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4100" name="Obrázek 4">
            <a:extLst>
              <a:ext uri="{FF2B5EF4-FFF2-40B4-BE49-F238E27FC236}">
                <a16:creationId xmlns:a16="http://schemas.microsoft.com/office/drawing/2014/main" id="{4673D811-8AB8-3F3C-05CB-DB0C841F8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817564"/>
            <a:ext cx="4999038" cy="463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ovéPole 18">
            <a:extLst>
              <a:ext uri="{FF2B5EF4-FFF2-40B4-BE49-F238E27FC236}">
                <a16:creationId xmlns:a16="http://schemas.microsoft.com/office/drawing/2014/main" id="{446BFBDB-71F7-6CC2-004D-C61D0DDC4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295" y="145496"/>
            <a:ext cx="7372350" cy="45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101. Vaječník, zevní popis, vaskularizace,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syntopie</a:t>
            </a:r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topo_muž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" t="12874"/>
          <a:stretch>
            <a:fillRect/>
          </a:stretch>
        </p:blipFill>
        <p:spPr bwMode="auto">
          <a:xfrm>
            <a:off x="6214186" y="17886"/>
            <a:ext cx="5903166" cy="684011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19695" t="25713" r="37156" b="13297"/>
          <a:stretch>
            <a:fillRect/>
          </a:stretch>
        </p:blipFill>
        <p:spPr>
          <a:xfrm>
            <a:off x="155640" y="1821875"/>
            <a:ext cx="5700618" cy="50361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CBC683C-0234-25D6-CA74-C495EBF10083}"/>
              </a:ext>
            </a:extLst>
          </p:cNvPr>
          <p:cNvSpPr txBox="1"/>
          <p:nvPr/>
        </p:nvSpPr>
        <p:spPr>
          <a:xfrm>
            <a:off x="1294623" y="399957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47. Cavum pelvis </a:t>
            </a:r>
            <a:r>
              <a:rPr lang="cs-CZ" dirty="0" err="1"/>
              <a:t>infraperitoneale</a:t>
            </a:r>
            <a:r>
              <a:rPr lang="cs-CZ" dirty="0"/>
              <a:t> muže </a:t>
            </a:r>
          </a:p>
          <a:p>
            <a:r>
              <a:rPr lang="cs-CZ" dirty="0"/>
              <a:t>48. Cavum pelvis </a:t>
            </a:r>
            <a:r>
              <a:rPr lang="cs-CZ" dirty="0" err="1"/>
              <a:t>infraperitoneale</a:t>
            </a:r>
            <a:r>
              <a:rPr lang="cs-CZ" dirty="0"/>
              <a:t> ženy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158ED63-D72B-310F-DF8C-031388D0869A}"/>
              </a:ext>
            </a:extLst>
          </p:cNvPr>
          <p:cNvSpPr txBox="1"/>
          <p:nvPr/>
        </p:nvSpPr>
        <p:spPr>
          <a:xfrm>
            <a:off x="584689" y="1403203"/>
            <a:ext cx="6093068" cy="4368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47. Cavum pelvis </a:t>
            </a:r>
            <a:r>
              <a:rPr lang="cs-CZ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infraperitoneale</a:t>
            </a:r>
            <a:r>
              <a:rPr lang="cs-CZ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muže 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konečník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močový měchýř s uretery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prostata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vesiculae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seminales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ductus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deferens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větve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vasa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iliaca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interna,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vasa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sacralis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mediana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plexus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sacralis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trunci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sympathici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autonomní nervové pleteně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řídké vazivo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excavatio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rectovesicalis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8687FBC-2474-00B9-9F43-DBDE2D86140F}"/>
              </a:ext>
            </a:extLst>
          </p:cNvPr>
          <p:cNvSpPr txBox="1"/>
          <p:nvPr/>
        </p:nvSpPr>
        <p:spPr>
          <a:xfrm>
            <a:off x="6098932" y="1403203"/>
            <a:ext cx="6093068" cy="3969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48. Cavum pelvis </a:t>
            </a:r>
            <a:r>
              <a:rPr lang="cs-CZ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infraperitoneale</a:t>
            </a:r>
            <a:r>
              <a:rPr lang="cs-CZ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ženy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konečník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močový měchýř s uretery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cervix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uteri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vagina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větve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vasa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iliaca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interna,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vasa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sacralis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mediana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plexus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sacralis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trunci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sympathici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autonomní nervové pleteně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řídké vazivo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excavatio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vesicouterina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rectouterina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Douglasův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prostor)</a:t>
            </a:r>
          </a:p>
        </p:txBody>
      </p:sp>
    </p:spTree>
    <p:extLst>
      <p:ext uri="{BB962C8B-B14F-4D97-AF65-F5344CB8AC3E}">
        <p14:creationId xmlns:p14="http://schemas.microsoft.com/office/powerpoint/2010/main" val="694082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9" t="16228" r="54694" b="35774"/>
          <a:stretch>
            <a:fillRect/>
          </a:stretch>
        </p:blipFill>
        <p:spPr bwMode="auto">
          <a:xfrm>
            <a:off x="1524001" y="1"/>
            <a:ext cx="4530725" cy="486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4" t="15495" r="9950" b="27766"/>
          <a:stretch>
            <a:fillRect/>
          </a:stretch>
        </p:blipFill>
        <p:spPr bwMode="auto">
          <a:xfrm>
            <a:off x="6096000" y="1"/>
            <a:ext cx="4572000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4930775" y="486918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>
                <a:sym typeface="+mn-ea"/>
              </a:rPr>
              <a:t>122. Roviny pánevní 1 – aditus et amplitudo pelvis</a:t>
            </a:r>
            <a:endParaRPr lang="en-US" sz="1600"/>
          </a:p>
          <a:p>
            <a:r>
              <a:rPr lang="en-US" sz="1600">
                <a:sym typeface="+mn-ea"/>
              </a:rPr>
              <a:t>123. Roviny pánevní 2 – angustia et exitus pelvis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Lebka: princip stavby a vývoje. Přehled kostí neurocrania a  splanchnocrania. Lebka novorozence, růst lebky. Mudr. Veronika Němcová,  CSc. - PDF Stažení zdarma">
            <a:extLst>
              <a:ext uri="{FF2B5EF4-FFF2-40B4-BE49-F238E27FC236}">
                <a16:creationId xmlns:a16="http://schemas.microsoft.com/office/drawing/2014/main" id="{6351CF8A-5C67-EF60-7F49-28491B0D4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397" y="2034073"/>
            <a:ext cx="8478604" cy="391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807E2BB-0873-D23E-A134-B4D244142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85" y="1975704"/>
            <a:ext cx="3752266" cy="403312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53792D5-3727-5D38-44E9-E2710C8A4987}"/>
              </a:ext>
            </a:extLst>
          </p:cNvPr>
          <p:cNvSpPr txBox="1"/>
          <p:nvPr/>
        </p:nvSpPr>
        <p:spPr>
          <a:xfrm>
            <a:off x="1855145" y="35184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32. Lebka novorozence</a:t>
            </a:r>
          </a:p>
        </p:txBody>
      </p:sp>
    </p:spTree>
    <p:extLst>
      <p:ext uri="{BB962C8B-B14F-4D97-AF65-F5344CB8AC3E}">
        <p14:creationId xmlns:p14="http://schemas.microsoft.com/office/powerpoint/2010/main" val="1364069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7E4AE8E-F985-00DC-0588-BFE85FE0C7A5}"/>
              </a:ext>
            </a:extLst>
          </p:cNvPr>
          <p:cNvSpPr txBox="1"/>
          <p:nvPr/>
        </p:nvSpPr>
        <p:spPr>
          <a:xfrm>
            <a:off x="4030015" y="350482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43. Mízní uzliny a cévy pánve</a:t>
            </a:r>
            <a:endParaRPr lang="cs-CZ" dirty="0"/>
          </a:p>
        </p:txBody>
      </p:sp>
      <p:pic>
        <p:nvPicPr>
          <p:cNvPr id="19458" name="Picture 2" descr="Základy anatomie soustavy dýchací, srdečně cévní, lymfatického systému,  kůže a jejich derivátů | Fakulta sportovních studií Masarykovy univerzity">
            <a:extLst>
              <a:ext uri="{FF2B5EF4-FFF2-40B4-BE49-F238E27FC236}">
                <a16:creationId xmlns:a16="http://schemas.microsoft.com/office/drawing/2014/main" id="{0BDC4D5F-E70C-96DB-8E74-4BB2C72E7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" b="27687"/>
          <a:stretch/>
        </p:blipFill>
        <p:spPr bwMode="auto">
          <a:xfrm>
            <a:off x="404325" y="998376"/>
            <a:ext cx="4684713" cy="458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Základy anatomie soustavy dýchací, srdečně cévní, lymfatického systému,  kůže a jejich derivátů | Fakulta sportovních studií Masarykovy univerzity">
            <a:extLst>
              <a:ext uri="{FF2B5EF4-FFF2-40B4-BE49-F238E27FC236}">
                <a16:creationId xmlns:a16="http://schemas.microsoft.com/office/drawing/2014/main" id="{CB2EDFE8-202B-B125-678B-E691982D9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2" b="21959"/>
          <a:stretch/>
        </p:blipFill>
        <p:spPr bwMode="auto">
          <a:xfrm>
            <a:off x="6690826" y="1307642"/>
            <a:ext cx="4800600" cy="458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162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217200A-F711-F134-16C8-8FE7851C24F6}"/>
              </a:ext>
            </a:extLst>
          </p:cNvPr>
          <p:cNvSpPr txBox="1"/>
          <p:nvPr/>
        </p:nvSpPr>
        <p:spPr>
          <a:xfrm>
            <a:off x="4581688" y="323270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30. Fetální oběh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4C806243-C7F1-911A-2B7D-F67C77068661}"/>
              </a:ext>
            </a:extLst>
          </p:cNvPr>
          <p:cNvGrpSpPr/>
          <p:nvPr/>
        </p:nvGrpSpPr>
        <p:grpSpPr>
          <a:xfrm>
            <a:off x="4581688" y="692602"/>
            <a:ext cx="2526077" cy="5986802"/>
            <a:chOff x="4581688" y="692602"/>
            <a:chExt cx="2526077" cy="5986802"/>
          </a:xfrm>
        </p:grpSpPr>
        <p:pic>
          <p:nvPicPr>
            <p:cNvPr id="4" name="Picture 3" descr="zily_fetalniobeh">
              <a:extLst>
                <a:ext uri="{FF2B5EF4-FFF2-40B4-BE49-F238E27FC236}">
                  <a16:creationId xmlns:a16="http://schemas.microsoft.com/office/drawing/2014/main" id="{8C2803E3-44E4-9F04-EEC5-2AB2FE03F3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11" r="29414"/>
            <a:stretch>
              <a:fillRect/>
            </a:stretch>
          </p:blipFill>
          <p:spPr bwMode="auto">
            <a:xfrm>
              <a:off x="4581688" y="692602"/>
              <a:ext cx="2526077" cy="5986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CA8DDF6E-085F-05A8-8B1B-42DE45103304}"/>
                </a:ext>
              </a:extLst>
            </p:cNvPr>
            <p:cNvSpPr/>
            <p:nvPr/>
          </p:nvSpPr>
          <p:spPr>
            <a:xfrm>
              <a:off x="4581688" y="692602"/>
              <a:ext cx="736761" cy="17893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50" y="774065"/>
            <a:ext cx="5059680" cy="51422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83515" y="139700"/>
            <a:ext cx="104305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>
                <a:sym typeface="+mn-ea"/>
              </a:rPr>
              <a:t>18. Arteria iliaca communis, Arteria iliaca interna, průběh, základní větve a oblast</a:t>
            </a:r>
            <a:r>
              <a:rPr lang="cs-CZ" altLang="en-US" sz="1600">
                <a:sym typeface="+mn-ea"/>
              </a:rPr>
              <a:t> </a:t>
            </a:r>
            <a:r>
              <a:rPr lang="en-US" sz="1600">
                <a:sym typeface="+mn-ea"/>
              </a:rPr>
              <a:t>zásobení</a:t>
            </a:r>
          </a:p>
          <a:p>
            <a:r>
              <a:rPr lang="en-US" sz="1600">
                <a:sym typeface="+mn-ea"/>
              </a:rPr>
              <a:t>19. Arteria iliaca externa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7D1585F-E563-7418-9450-11E627CD9B75}"/>
              </a:ext>
            </a:extLst>
          </p:cNvPr>
          <p:cNvSpPr txBox="1"/>
          <p:nvPr/>
        </p:nvSpPr>
        <p:spPr>
          <a:xfrm>
            <a:off x="156288" y="74273"/>
            <a:ext cx="1103111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73. </a:t>
            </a:r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iliohypogastricus</a:t>
            </a:r>
            <a:r>
              <a:rPr lang="cs-CZ" dirty="0"/>
              <a:t>, </a:t>
            </a:r>
            <a:r>
              <a:rPr lang="cs-CZ" dirty="0" err="1"/>
              <a:t>ilioinguinalis</a:t>
            </a:r>
            <a:r>
              <a:rPr lang="cs-CZ" dirty="0"/>
              <a:t>, </a:t>
            </a:r>
            <a:r>
              <a:rPr lang="cs-CZ" dirty="0" err="1"/>
              <a:t>genitofemoralis</a:t>
            </a:r>
            <a:r>
              <a:rPr lang="cs-CZ" dirty="0"/>
              <a:t>, průběh a jejich inervační oblasti </a:t>
            </a:r>
          </a:p>
          <a:p>
            <a:r>
              <a:rPr lang="cs-CZ" dirty="0"/>
              <a:t>74. N. </a:t>
            </a:r>
            <a:r>
              <a:rPr lang="cs-CZ" dirty="0" err="1"/>
              <a:t>femoralis</a:t>
            </a:r>
            <a:r>
              <a:rPr lang="cs-CZ" dirty="0"/>
              <a:t>, n. </a:t>
            </a:r>
            <a:r>
              <a:rPr lang="cs-CZ" dirty="0" err="1"/>
              <a:t>obturatorius</a:t>
            </a:r>
            <a:r>
              <a:rPr lang="cs-CZ" dirty="0"/>
              <a:t>, průběh a jejich inervační oblasti </a:t>
            </a:r>
          </a:p>
          <a:p>
            <a:r>
              <a:rPr lang="cs-CZ" dirty="0"/>
              <a:t>75. N. </a:t>
            </a:r>
            <a:r>
              <a:rPr lang="cs-CZ" dirty="0" err="1"/>
              <a:t>gluteus</a:t>
            </a:r>
            <a:r>
              <a:rPr lang="cs-CZ" dirty="0"/>
              <a:t> sup. et </a:t>
            </a:r>
            <a:r>
              <a:rPr lang="cs-CZ" dirty="0" err="1"/>
              <a:t>inf</a:t>
            </a:r>
            <a:r>
              <a:rPr lang="cs-CZ" dirty="0"/>
              <a:t>., n. </a:t>
            </a:r>
            <a:r>
              <a:rPr lang="cs-CZ" dirty="0" err="1"/>
              <a:t>cutaneus</a:t>
            </a:r>
            <a:r>
              <a:rPr lang="cs-CZ" dirty="0"/>
              <a:t> </a:t>
            </a:r>
            <a:r>
              <a:rPr lang="cs-CZ" dirty="0" err="1"/>
              <a:t>femoris</a:t>
            </a:r>
            <a:r>
              <a:rPr lang="cs-CZ" dirty="0"/>
              <a:t> post., průběh a jejich inervační oblasti </a:t>
            </a:r>
          </a:p>
          <a:p>
            <a:r>
              <a:rPr lang="cs-CZ" dirty="0"/>
              <a:t>76. N. </a:t>
            </a:r>
            <a:r>
              <a:rPr lang="cs-CZ" dirty="0" err="1"/>
              <a:t>ischadicus</a:t>
            </a:r>
            <a:r>
              <a:rPr lang="cs-CZ" dirty="0"/>
              <a:t>, po rozdělení na n. </a:t>
            </a:r>
            <a:r>
              <a:rPr lang="cs-CZ" dirty="0" err="1"/>
              <a:t>tibialis</a:t>
            </a:r>
            <a:r>
              <a:rPr lang="cs-CZ" dirty="0"/>
              <a:t> a n. </a:t>
            </a:r>
            <a:r>
              <a:rPr lang="cs-CZ" dirty="0" err="1"/>
              <a:t>fibularis</a:t>
            </a:r>
            <a:r>
              <a:rPr lang="cs-CZ" dirty="0"/>
              <a:t> </a:t>
            </a:r>
            <a:r>
              <a:rPr lang="cs-CZ" dirty="0" err="1"/>
              <a:t>communis</a:t>
            </a:r>
            <a:r>
              <a:rPr lang="cs-CZ" dirty="0"/>
              <a:t> </a:t>
            </a:r>
          </a:p>
          <a:p>
            <a:r>
              <a:rPr lang="cs-CZ" dirty="0"/>
              <a:t>77. N. </a:t>
            </a:r>
            <a:r>
              <a:rPr lang="cs-CZ" dirty="0" err="1"/>
              <a:t>tibialis</a:t>
            </a:r>
            <a:r>
              <a:rPr lang="cs-CZ" dirty="0"/>
              <a:t>, průběh a jeho inervační oblasti </a:t>
            </a:r>
          </a:p>
          <a:p>
            <a:r>
              <a:rPr lang="cs-CZ" dirty="0"/>
              <a:t>78. N. </a:t>
            </a:r>
            <a:r>
              <a:rPr lang="cs-CZ" dirty="0" err="1"/>
              <a:t>fibularis</a:t>
            </a:r>
            <a:r>
              <a:rPr lang="cs-CZ" dirty="0"/>
              <a:t> </a:t>
            </a:r>
            <a:r>
              <a:rPr lang="cs-CZ" dirty="0" err="1"/>
              <a:t>communis</a:t>
            </a:r>
            <a:r>
              <a:rPr lang="cs-CZ" dirty="0"/>
              <a:t>, průběh a jeho inervační oblasti </a:t>
            </a:r>
          </a:p>
          <a:p>
            <a:r>
              <a:rPr lang="cs-CZ" dirty="0"/>
              <a:t>79. N. </a:t>
            </a:r>
            <a:r>
              <a:rPr lang="cs-CZ" dirty="0" err="1"/>
              <a:t>pudendus</a:t>
            </a:r>
            <a:r>
              <a:rPr lang="cs-CZ" dirty="0"/>
              <a:t>, průběh a jeho inervační oblasti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25BF1F-A5D4-628A-1475-0E5355D18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464" y="303245"/>
            <a:ext cx="3269536" cy="65034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B61603F-CBB5-1902-7182-C293FEFEC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266" y="2360645"/>
            <a:ext cx="3904146" cy="4497355"/>
          </a:xfrm>
          <a:prstGeom prst="rect">
            <a:avLst/>
          </a:prstGeom>
        </p:spPr>
      </p:pic>
      <p:pic>
        <p:nvPicPr>
          <p:cNvPr id="8" name="Picture 6" descr="Anatomie und Physiologie der Anorektalregion | SpringerLink">
            <a:extLst>
              <a:ext uri="{FF2B5EF4-FFF2-40B4-BE49-F238E27FC236}">
                <a16:creationId xmlns:a16="http://schemas.microsoft.com/office/drawing/2014/main" id="{A549FCCF-0E12-D259-95EC-36B0FC33B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4" r="19073"/>
          <a:stretch>
            <a:fillRect/>
          </a:stretch>
        </p:blipFill>
        <p:spPr bwMode="auto">
          <a:xfrm>
            <a:off x="644715" y="2865284"/>
            <a:ext cx="3703351" cy="354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310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igamentum_latum copy">
            <a:extLst>
              <a:ext uri="{FF2B5EF4-FFF2-40B4-BE49-F238E27FC236}">
                <a16:creationId xmlns:a16="http://schemas.microsoft.com/office/drawing/2014/main" id="{1DE24487-487A-80F0-9C9F-D051CB78A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1"/>
            <a:ext cx="9144000" cy="678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Skupina 10">
            <a:extLst>
              <a:ext uri="{FF2B5EF4-FFF2-40B4-BE49-F238E27FC236}">
                <a16:creationId xmlns:a16="http://schemas.microsoft.com/office/drawing/2014/main" id="{B50C6F75-E458-9A1B-E888-600DE4429852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14300"/>
            <a:ext cx="9144000" cy="6643688"/>
            <a:chOff x="0" y="114300"/>
            <a:chExt cx="9144000" cy="6643836"/>
          </a:xfrm>
        </p:grpSpPr>
        <p:pic>
          <p:nvPicPr>
            <p:cNvPr id="5125" name="Picture 3">
              <a:extLst>
                <a:ext uri="{FF2B5EF4-FFF2-40B4-BE49-F238E27FC236}">
                  <a16:creationId xmlns:a16="http://schemas.microsoft.com/office/drawing/2014/main" id="{667EAD2A-8566-1924-E2EA-3804E3D7EE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19" t="67615" r="23474" b="13960"/>
            <a:stretch>
              <a:fillRect/>
            </a:stretch>
          </p:blipFill>
          <p:spPr bwMode="auto">
            <a:xfrm>
              <a:off x="4572000" y="3644900"/>
              <a:ext cx="4572000" cy="2894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6" name="AutoShape 4" descr="Click to view full size">
              <a:hlinkClick r:id="" action="ppaction://noaction"/>
              <a:extLst>
                <a:ext uri="{FF2B5EF4-FFF2-40B4-BE49-F238E27FC236}">
                  <a16:creationId xmlns:a16="http://schemas.microsoft.com/office/drawing/2014/main" id="{33C4E5F1-B93B-9FF5-6E31-373F436270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19600" y="32766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07E90158-599D-C296-E704-B1E74F506D0B}"/>
                </a:ext>
              </a:extLst>
            </p:cNvPr>
            <p:cNvSpPr/>
            <p:nvPr/>
          </p:nvSpPr>
          <p:spPr>
            <a:xfrm>
              <a:off x="0" y="188915"/>
              <a:ext cx="1258888" cy="1152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42D48E12-C9FA-9B99-073F-ADD64D56918A}"/>
                </a:ext>
              </a:extLst>
            </p:cNvPr>
            <p:cNvSpPr/>
            <p:nvPr/>
          </p:nvSpPr>
          <p:spPr>
            <a:xfrm>
              <a:off x="1187450" y="114300"/>
              <a:ext cx="720725" cy="361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07EF2962-AA2E-2876-55A3-555BB1607433}"/>
                </a:ext>
              </a:extLst>
            </p:cNvPr>
            <p:cNvSpPr/>
            <p:nvPr/>
          </p:nvSpPr>
          <p:spPr>
            <a:xfrm>
              <a:off x="5867400" y="260353"/>
              <a:ext cx="2449513" cy="5762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58D5C374-484F-1861-DB56-C5DEBD448F66}"/>
                </a:ext>
              </a:extLst>
            </p:cNvPr>
            <p:cNvSpPr/>
            <p:nvPr/>
          </p:nvSpPr>
          <p:spPr>
            <a:xfrm>
              <a:off x="1979613" y="6453329"/>
              <a:ext cx="2439987" cy="304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18888809-93C6-9377-7F45-2F4EDF9CFB08}"/>
                </a:ext>
              </a:extLst>
            </p:cNvPr>
            <p:cNvSpPr/>
            <p:nvPr/>
          </p:nvSpPr>
          <p:spPr>
            <a:xfrm>
              <a:off x="5508625" y="3716418"/>
              <a:ext cx="1295400" cy="288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B796D726-5195-DD51-169B-CD745A6D3413}"/>
                </a:ext>
              </a:extLst>
            </p:cNvPr>
            <p:cNvSpPr/>
            <p:nvPr/>
          </p:nvSpPr>
          <p:spPr>
            <a:xfrm>
              <a:off x="4572000" y="4005350"/>
              <a:ext cx="1512888" cy="1511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93681404-8C54-8F05-10D3-0B5DB298ED59}"/>
                </a:ext>
              </a:extLst>
            </p:cNvPr>
            <p:cNvSpPr/>
            <p:nvPr/>
          </p:nvSpPr>
          <p:spPr>
            <a:xfrm>
              <a:off x="7956550" y="4149815"/>
              <a:ext cx="1008063" cy="935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E26D9462-35F0-1552-AEBD-7A08113BDCD3}"/>
                </a:ext>
              </a:extLst>
            </p:cNvPr>
            <p:cNvSpPr/>
            <p:nvPr/>
          </p:nvSpPr>
          <p:spPr>
            <a:xfrm>
              <a:off x="8532813" y="5661149"/>
              <a:ext cx="611187" cy="360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6EB750C4-9BC8-8E93-3541-8465B2E46F32}"/>
                </a:ext>
              </a:extLst>
            </p:cNvPr>
            <p:cNvSpPr/>
            <p:nvPr/>
          </p:nvSpPr>
          <p:spPr>
            <a:xfrm>
              <a:off x="7885113" y="6237424"/>
              <a:ext cx="1258887" cy="431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5124" name="TextovéPole 11">
            <a:extLst>
              <a:ext uri="{FF2B5EF4-FFF2-40B4-BE49-F238E27FC236}">
                <a16:creationId xmlns:a16="http://schemas.microsoft.com/office/drawing/2014/main" id="{FB4D0948-77EE-2218-D964-AB438BE94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" y="-10938"/>
            <a:ext cx="56324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102.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Vejcovod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zevní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popis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syntopie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F25C2820-83B4-D9C4-F7F4-02C50112A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b="9714"/>
          <a:stretch>
            <a:fillRect/>
          </a:stretch>
        </p:blipFill>
        <p:spPr bwMode="auto">
          <a:xfrm>
            <a:off x="6018213" y="3526632"/>
            <a:ext cx="6173787" cy="339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6">
            <a:extLst>
              <a:ext uri="{FF2B5EF4-FFF2-40B4-BE49-F238E27FC236}">
                <a16:creationId xmlns:a16="http://schemas.microsoft.com/office/drawing/2014/main" id="{00368F49-B6FA-ECAB-100B-4B29CEC4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6" b="4366"/>
          <a:stretch>
            <a:fillRect/>
          </a:stretch>
        </p:blipFill>
        <p:spPr bwMode="auto">
          <a:xfrm>
            <a:off x="5679817" y="187762"/>
            <a:ext cx="6372225" cy="350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2" descr="deloha_casti copy">
            <a:extLst>
              <a:ext uri="{FF2B5EF4-FFF2-40B4-BE49-F238E27FC236}">
                <a16:creationId xmlns:a16="http://schemas.microsoft.com/office/drawing/2014/main" id="{4062726E-434F-DFE5-A571-699AAA992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15166" r="28314" b="22546"/>
          <a:stretch>
            <a:fillRect/>
          </a:stretch>
        </p:blipFill>
        <p:spPr bwMode="auto">
          <a:xfrm>
            <a:off x="902265" y="424736"/>
            <a:ext cx="3551238" cy="36941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149" name="TextovéPole 2">
            <a:extLst>
              <a:ext uri="{FF2B5EF4-FFF2-40B4-BE49-F238E27FC236}">
                <a16:creationId xmlns:a16="http://schemas.microsoft.com/office/drawing/2014/main" id="{BFDA8854-EE73-1818-14F1-518A821F5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958" y="-33338"/>
            <a:ext cx="5075853" cy="45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103.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Děloha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zevní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popis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vaskularizace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syntopie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70" name="Skupina 7">
            <a:extLst>
              <a:ext uri="{FF2B5EF4-FFF2-40B4-BE49-F238E27FC236}">
                <a16:creationId xmlns:a16="http://schemas.microsoft.com/office/drawing/2014/main" id="{6C7F4385-C070-57E8-9039-FEF08E09569E}"/>
              </a:ext>
            </a:extLst>
          </p:cNvPr>
          <p:cNvGrpSpPr>
            <a:grpSpLocks/>
          </p:cNvGrpSpPr>
          <p:nvPr/>
        </p:nvGrpSpPr>
        <p:grpSpPr bwMode="auto">
          <a:xfrm>
            <a:off x="2749766" y="3429000"/>
            <a:ext cx="3407473" cy="3387369"/>
            <a:chOff x="0" y="171243"/>
            <a:chExt cx="5652275" cy="6594021"/>
          </a:xfrm>
        </p:grpSpPr>
        <p:pic>
          <p:nvPicPr>
            <p:cNvPr id="7171" name="Picture 4">
              <a:extLst>
                <a:ext uri="{FF2B5EF4-FFF2-40B4-BE49-F238E27FC236}">
                  <a16:creationId xmlns:a16="http://schemas.microsoft.com/office/drawing/2014/main" id="{4E8D1827-BB82-9E9F-D32A-BBF19A062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97" t="18831" r="24902" b="46094"/>
            <a:stretch>
              <a:fillRect/>
            </a:stretch>
          </p:blipFill>
          <p:spPr bwMode="auto">
            <a:xfrm>
              <a:off x="0" y="171243"/>
              <a:ext cx="5394018" cy="65940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6161001C-13C5-F204-0AFC-881C517CD9A2}"/>
                </a:ext>
              </a:extLst>
            </p:cNvPr>
            <p:cNvSpPr/>
            <p:nvPr/>
          </p:nvSpPr>
          <p:spPr>
            <a:xfrm>
              <a:off x="0" y="3068231"/>
              <a:ext cx="755541" cy="720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DDD7634F-A12B-9C85-7073-2B5D9EFEA5F9}"/>
                </a:ext>
              </a:extLst>
            </p:cNvPr>
            <p:cNvSpPr/>
            <p:nvPr/>
          </p:nvSpPr>
          <p:spPr>
            <a:xfrm>
              <a:off x="4355474" y="2349143"/>
              <a:ext cx="1296801" cy="398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C972C8D2-3A88-F618-E4EC-472A19E3F9BA}"/>
                </a:ext>
              </a:extLst>
            </p:cNvPr>
            <p:cNvSpPr/>
            <p:nvPr/>
          </p:nvSpPr>
          <p:spPr>
            <a:xfrm>
              <a:off x="4355474" y="4796900"/>
              <a:ext cx="1296801" cy="504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93F712FC-DAC2-D4A3-D795-AC5A4F527838}"/>
                </a:ext>
              </a:extLst>
            </p:cNvPr>
            <p:cNvSpPr/>
            <p:nvPr/>
          </p:nvSpPr>
          <p:spPr>
            <a:xfrm>
              <a:off x="3779294" y="6198565"/>
              <a:ext cx="1872981" cy="398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5F431C22-CFA8-2E8C-62A3-A3B6A1A90B5D}"/>
                </a:ext>
              </a:extLst>
            </p:cNvPr>
            <p:cNvSpPr/>
            <p:nvPr/>
          </p:nvSpPr>
          <p:spPr>
            <a:xfrm>
              <a:off x="179362" y="5228670"/>
              <a:ext cx="1152359" cy="6492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0979F2EE-91F9-BA4B-8A41-18EA39E3F504}"/>
                </a:ext>
              </a:extLst>
            </p:cNvPr>
            <p:cNvSpPr/>
            <p:nvPr/>
          </p:nvSpPr>
          <p:spPr>
            <a:xfrm>
              <a:off x="179362" y="691907"/>
              <a:ext cx="360310" cy="288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p:transition spd="slow" advClick="0" advTm="12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Skupina 2">
            <a:extLst>
              <a:ext uri="{FF2B5EF4-FFF2-40B4-BE49-F238E27FC236}">
                <a16:creationId xmlns:a16="http://schemas.microsoft.com/office/drawing/2014/main" id="{48FBE43B-5880-8611-7F1B-4210F0386A7B}"/>
              </a:ext>
            </a:extLst>
          </p:cNvPr>
          <p:cNvGrpSpPr>
            <a:grpSpLocks/>
          </p:cNvGrpSpPr>
          <p:nvPr/>
        </p:nvGrpSpPr>
        <p:grpSpPr bwMode="auto">
          <a:xfrm>
            <a:off x="5880100" y="1390650"/>
            <a:ext cx="4789488" cy="5518150"/>
            <a:chOff x="5784109" y="2"/>
            <a:chExt cx="3364516" cy="4109242"/>
          </a:xfrm>
        </p:grpSpPr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771D889D-6C1F-D942-60A0-A16A4DC98B64}"/>
                </a:ext>
              </a:extLst>
            </p:cNvPr>
            <p:cNvSpPr/>
            <p:nvPr/>
          </p:nvSpPr>
          <p:spPr bwMode="auto">
            <a:xfrm>
              <a:off x="7024196" y="2560594"/>
              <a:ext cx="2124429" cy="13689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pic>
          <p:nvPicPr>
            <p:cNvPr id="8207" name="Obrázek 4">
              <a:extLst>
                <a:ext uri="{FF2B5EF4-FFF2-40B4-BE49-F238E27FC236}">
                  <a16:creationId xmlns:a16="http://schemas.microsoft.com/office/drawing/2014/main" id="{FD0824BA-AA16-5BAA-2F3A-B6CFA47CB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4" t="10867" r="33263" b="10210"/>
            <a:stretch>
              <a:fillRect/>
            </a:stretch>
          </p:blipFill>
          <p:spPr bwMode="auto">
            <a:xfrm>
              <a:off x="5784109" y="2"/>
              <a:ext cx="3364516" cy="39290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CAB57E13-B0F4-A484-3FA9-11916AC8A9A3}"/>
                </a:ext>
              </a:extLst>
            </p:cNvPr>
            <p:cNvSpPr/>
            <p:nvPr/>
          </p:nvSpPr>
          <p:spPr bwMode="auto">
            <a:xfrm>
              <a:off x="5784109" y="3532342"/>
              <a:ext cx="563169" cy="5769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dirty="0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9A506C2E-42CF-446D-7E9F-1FFAB1ED1D95}"/>
                </a:ext>
              </a:extLst>
            </p:cNvPr>
            <p:cNvSpPr/>
            <p:nvPr/>
          </p:nvSpPr>
          <p:spPr bwMode="auto">
            <a:xfrm>
              <a:off x="8463901" y="3713216"/>
              <a:ext cx="684724" cy="2163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dirty="0"/>
            </a:p>
          </p:txBody>
        </p:sp>
      </p:grpSp>
      <p:grpSp>
        <p:nvGrpSpPr>
          <p:cNvPr id="8195" name="Skupina 4">
            <a:extLst>
              <a:ext uri="{FF2B5EF4-FFF2-40B4-BE49-F238E27FC236}">
                <a16:creationId xmlns:a16="http://schemas.microsoft.com/office/drawing/2014/main" id="{5DABB3C7-2A63-2689-9EAE-F71854872758}"/>
              </a:ext>
            </a:extLst>
          </p:cNvPr>
          <p:cNvGrpSpPr>
            <a:grpSpLocks/>
          </p:cNvGrpSpPr>
          <p:nvPr/>
        </p:nvGrpSpPr>
        <p:grpSpPr bwMode="auto">
          <a:xfrm>
            <a:off x="1660525" y="1341438"/>
            <a:ext cx="3930650" cy="5441950"/>
            <a:chOff x="153963" y="332656"/>
            <a:chExt cx="4202013" cy="5834802"/>
          </a:xfrm>
        </p:grpSpPr>
        <p:pic>
          <p:nvPicPr>
            <p:cNvPr id="8203" name="Picture 2" descr="ligamentum_latum copy">
              <a:extLst>
                <a:ext uri="{FF2B5EF4-FFF2-40B4-BE49-F238E27FC236}">
                  <a16:creationId xmlns:a16="http://schemas.microsoft.com/office/drawing/2014/main" id="{7E80AB12-46BC-13A9-5C54-AE3C364E40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" t="3220" r="50000" b="10754"/>
            <a:stretch>
              <a:fillRect/>
            </a:stretch>
          </p:blipFill>
          <p:spPr bwMode="auto">
            <a:xfrm>
              <a:off x="153963" y="334809"/>
              <a:ext cx="4202013" cy="583264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8320E2DB-C713-0154-A5D9-041511C23C6D}"/>
                </a:ext>
              </a:extLst>
            </p:cNvPr>
            <p:cNvSpPr/>
            <p:nvPr/>
          </p:nvSpPr>
          <p:spPr>
            <a:xfrm>
              <a:off x="153963" y="332656"/>
              <a:ext cx="889279" cy="10076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EB4BA262-774C-EC03-AC25-A520826DDECF}"/>
                </a:ext>
              </a:extLst>
            </p:cNvPr>
            <p:cNvSpPr/>
            <p:nvPr/>
          </p:nvSpPr>
          <p:spPr>
            <a:xfrm>
              <a:off x="1043242" y="332656"/>
              <a:ext cx="648291" cy="2161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grpSp>
        <p:nvGrpSpPr>
          <p:cNvPr id="8196" name="Skupina 8">
            <a:extLst>
              <a:ext uri="{FF2B5EF4-FFF2-40B4-BE49-F238E27FC236}">
                <a16:creationId xmlns:a16="http://schemas.microsoft.com/office/drawing/2014/main" id="{07BD18E6-7D57-4415-1A39-1AE188AE087A}"/>
              </a:ext>
            </a:extLst>
          </p:cNvPr>
          <p:cNvGrpSpPr>
            <a:grpSpLocks/>
          </p:cNvGrpSpPr>
          <p:nvPr/>
        </p:nvGrpSpPr>
        <p:grpSpPr bwMode="auto">
          <a:xfrm>
            <a:off x="2997201" y="1"/>
            <a:ext cx="3205163" cy="2405063"/>
            <a:chOff x="2951833" y="3342499"/>
            <a:chExt cx="3635375" cy="2919762"/>
          </a:xfrm>
        </p:grpSpPr>
        <p:pic>
          <p:nvPicPr>
            <p:cNvPr id="8198" name="Picture 3">
              <a:extLst>
                <a:ext uri="{FF2B5EF4-FFF2-40B4-BE49-F238E27FC236}">
                  <a16:creationId xmlns:a16="http://schemas.microsoft.com/office/drawing/2014/main" id="{F855833F-BE48-2015-7E16-4011692196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2" t="67615" r="26270" b="13960"/>
            <a:stretch>
              <a:fillRect/>
            </a:stretch>
          </p:blipFill>
          <p:spPr bwMode="auto">
            <a:xfrm>
              <a:off x="3499909" y="3342499"/>
              <a:ext cx="2504041" cy="2893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39AC1619-7F3B-6F0B-900C-95F5B056DC0D}"/>
                </a:ext>
              </a:extLst>
            </p:cNvPr>
            <p:cNvSpPr/>
            <p:nvPr/>
          </p:nvSpPr>
          <p:spPr bwMode="auto">
            <a:xfrm>
              <a:off x="2951833" y="3413807"/>
              <a:ext cx="1294619" cy="289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3161380E-527B-1F63-00DE-53FAB7112CBD}"/>
                </a:ext>
              </a:extLst>
            </p:cNvPr>
            <p:cNvSpPr/>
            <p:nvPr/>
          </p:nvSpPr>
          <p:spPr bwMode="auto">
            <a:xfrm>
              <a:off x="5400624" y="3847435"/>
              <a:ext cx="1006526" cy="9347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dirty="0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A41915F0-1225-EAA8-D97B-585ED928CAFB}"/>
                </a:ext>
              </a:extLst>
            </p:cNvPr>
            <p:cNvSpPr/>
            <p:nvPr/>
          </p:nvSpPr>
          <p:spPr bwMode="auto">
            <a:xfrm>
              <a:off x="5976810" y="5358387"/>
              <a:ext cx="610398" cy="360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80C56D66-DC22-865F-C74B-6AB1C7A54F4E}"/>
                </a:ext>
              </a:extLst>
            </p:cNvPr>
            <p:cNvSpPr/>
            <p:nvPr/>
          </p:nvSpPr>
          <p:spPr bwMode="auto">
            <a:xfrm>
              <a:off x="5400624" y="5830560"/>
              <a:ext cx="610398" cy="431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dirty="0"/>
            </a:p>
          </p:txBody>
        </p:sp>
      </p:grpSp>
      <p:sp>
        <p:nvSpPr>
          <p:cNvPr id="8197" name="TextovéPole 7">
            <a:extLst>
              <a:ext uri="{FF2B5EF4-FFF2-40B4-BE49-F238E27FC236}">
                <a16:creationId xmlns:a16="http://schemas.microsoft.com/office/drawing/2014/main" id="{65F1351E-1EA9-D9A9-65A3-8F1C000E6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214" y="190500"/>
            <a:ext cx="4366239" cy="45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104.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Děloha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stavba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závěsný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aparát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>
            <a:extLst>
              <a:ext uri="{FF2B5EF4-FFF2-40B4-BE49-F238E27FC236}">
                <a16:creationId xmlns:a16="http://schemas.microsoft.com/office/drawing/2014/main" id="{A290C2EF-4C70-9FAB-23AF-B51E65285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3958" r="55728" b="6274"/>
          <a:stretch>
            <a:fillRect/>
          </a:stretch>
        </p:blipFill>
        <p:spPr bwMode="auto">
          <a:xfrm>
            <a:off x="2517775" y="3436939"/>
            <a:ext cx="172720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4" descr="SouvisejÃ­cÃ­ obrÃ¡zek">
            <a:extLst>
              <a:ext uri="{FF2B5EF4-FFF2-40B4-BE49-F238E27FC236}">
                <a16:creationId xmlns:a16="http://schemas.microsoft.com/office/drawing/2014/main" id="{9C782EAE-4CC7-C1CB-4B1A-46CB39912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125539"/>
            <a:ext cx="23812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SouvisejÃ­cÃ­ obrÃ¡zek">
            <a:extLst>
              <a:ext uri="{FF2B5EF4-FFF2-40B4-BE49-F238E27FC236}">
                <a16:creationId xmlns:a16="http://schemas.microsoft.com/office/drawing/2014/main" id="{004F7DCA-3654-11A9-7CAF-8524D6FC2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6" y="-38100"/>
            <a:ext cx="51720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id="{A40EA4C5-4DE7-9906-ACDC-7E2DC6723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22884" r="24963" b="9929"/>
          <a:stretch>
            <a:fillRect/>
          </a:stretch>
        </p:blipFill>
        <p:spPr bwMode="auto">
          <a:xfrm>
            <a:off x="1666875" y="1"/>
            <a:ext cx="35052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5" descr="SouvisejÃ­cÃ­ obrÃ¡zek">
            <a:extLst>
              <a:ext uri="{FF2B5EF4-FFF2-40B4-BE49-F238E27FC236}">
                <a16:creationId xmlns:a16="http://schemas.microsoft.com/office/drawing/2014/main" id="{F49C135C-C64F-60E8-79B6-EED4ACD5A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6" t="9100" r="30379" b="36214"/>
          <a:stretch>
            <a:fillRect/>
          </a:stretch>
        </p:blipFill>
        <p:spPr bwMode="auto">
          <a:xfrm>
            <a:off x="1652588" y="3206751"/>
            <a:ext cx="2787650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8199CCB-E754-99E4-8884-913566316018}"/>
              </a:ext>
            </a:extLst>
          </p:cNvPr>
          <p:cNvSpPr/>
          <p:nvPr/>
        </p:nvSpPr>
        <p:spPr>
          <a:xfrm>
            <a:off x="3071814" y="5876926"/>
            <a:ext cx="1368425" cy="981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1269" name="Picture 5" descr="https://html2-f.scribdassets.com/3acc4yy3wg6nz6av/images/2-12448a242c.jpg">
            <a:extLst>
              <a:ext uri="{FF2B5EF4-FFF2-40B4-BE49-F238E27FC236}">
                <a16:creationId xmlns:a16="http://schemas.microsoft.com/office/drawing/2014/main" id="{C706B429-31E6-2F3C-EC52-60CF7CAE4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2"/>
          <a:stretch>
            <a:fillRect/>
          </a:stretch>
        </p:blipFill>
        <p:spPr bwMode="auto">
          <a:xfrm>
            <a:off x="5172076" y="863600"/>
            <a:ext cx="5495925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ovéPole 2">
            <a:extLst>
              <a:ext uri="{FF2B5EF4-FFF2-40B4-BE49-F238E27FC236}">
                <a16:creationId xmlns:a16="http://schemas.microsoft.com/office/drawing/2014/main" id="{6BAE5DFA-1A21-B719-78E2-661369E19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115889"/>
            <a:ext cx="45720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105. </a:t>
            </a:r>
            <a:r>
              <a:rPr lang="en-GB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Pochva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12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1">
            <a:extLst>
              <a:ext uri="{FF2B5EF4-FFF2-40B4-BE49-F238E27FC236}">
                <a16:creationId xmlns:a16="http://schemas.microsoft.com/office/drawing/2014/main" id="{A4059389-0B7F-7104-3647-92AFACB15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2" t="10413" r="25613" b="2751"/>
          <a:stretch>
            <a:fillRect/>
          </a:stretch>
        </p:blipFill>
        <p:spPr bwMode="auto">
          <a:xfrm>
            <a:off x="3971925" y="28576"/>
            <a:ext cx="4248150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" descr="SouvisejÃ­cÃ­ obrÃ¡zek">
            <a:extLst>
              <a:ext uri="{FF2B5EF4-FFF2-40B4-BE49-F238E27FC236}">
                <a16:creationId xmlns:a16="http://schemas.microsoft.com/office/drawing/2014/main" id="{13E75684-B6EC-27BF-279F-C41F4CF98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" t="19551" r="21159" b="6619"/>
          <a:stretch>
            <a:fillRect/>
          </a:stretch>
        </p:blipFill>
        <p:spPr bwMode="auto">
          <a:xfrm>
            <a:off x="1703388" y="100013"/>
            <a:ext cx="3313112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 descr="VÃ½sledek obrÃ¡zku pro poÅ¡evnÃ­ vyÅ¡etÅenÃ­">
            <a:extLst>
              <a:ext uri="{FF2B5EF4-FFF2-40B4-BE49-F238E27FC236}">
                <a16:creationId xmlns:a16="http://schemas.microsoft.com/office/drawing/2014/main" id="{A0722C5F-E513-7E62-2842-D9E258129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9" r="4861"/>
          <a:stretch>
            <a:fillRect/>
          </a:stretch>
        </p:blipFill>
        <p:spPr bwMode="auto">
          <a:xfrm>
            <a:off x="1524001" y="3163888"/>
            <a:ext cx="4284663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SouvisejÃ­cÃ­ obrÃ¡zek">
            <a:extLst>
              <a:ext uri="{FF2B5EF4-FFF2-40B4-BE49-F238E27FC236}">
                <a16:creationId xmlns:a16="http://schemas.microsoft.com/office/drawing/2014/main" id="{230338DF-6CF9-6D30-EF74-AF663566D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3873" r="16782"/>
          <a:stretch>
            <a:fillRect/>
          </a:stretch>
        </p:blipFill>
        <p:spPr bwMode="auto">
          <a:xfrm>
            <a:off x="7788276" y="-9525"/>
            <a:ext cx="287972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VÃ½sledek obrÃ¡zku pro perineum">
            <a:extLst>
              <a:ext uri="{FF2B5EF4-FFF2-40B4-BE49-F238E27FC236}">
                <a16:creationId xmlns:a16="http://schemas.microsoft.com/office/drawing/2014/main" id="{7CE2027A-36B4-7B21-DFF5-9762CA84E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2781300"/>
            <a:ext cx="41148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5" descr="SouvisejÃ­cÃ­ obrÃ¡zek">
            <a:extLst>
              <a:ext uri="{FF2B5EF4-FFF2-40B4-BE49-F238E27FC236}">
                <a16:creationId xmlns:a16="http://schemas.microsoft.com/office/drawing/2014/main" id="{76FEA3F7-6CC5-9D47-5BBE-4AB185F77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6413" r="16782" b="47459"/>
          <a:stretch>
            <a:fillRect/>
          </a:stretch>
        </p:blipFill>
        <p:spPr bwMode="auto">
          <a:xfrm>
            <a:off x="5016501" y="17464"/>
            <a:ext cx="2879725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612</Words>
  <Application>Microsoft Office PowerPoint</Application>
  <PresentationFormat>Širokoúhlá obrazovka</PresentationFormat>
  <Paragraphs>84</Paragraphs>
  <Slides>27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Arial</vt:lpstr>
      <vt:lpstr>Symbol</vt:lpstr>
      <vt:lpstr>Times New Roman</vt:lpstr>
      <vt:lpstr>Motiv Office</vt:lpstr>
      <vt:lpstr>ŽENSKÝ POHLAVNÍ SYSTÉM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ŽENSKÝ POHLAVNÍ SYSTÉM</dc:title>
  <dc:creator>Lucie Kubíčková</dc:creator>
  <cp:lastModifiedBy>Lucie Kubíčková</cp:lastModifiedBy>
  <cp:revision>6</cp:revision>
  <dcterms:created xsi:type="dcterms:W3CDTF">2024-03-18T20:34:18Z</dcterms:created>
  <dcterms:modified xsi:type="dcterms:W3CDTF">2024-03-19T20:38:38Z</dcterms:modified>
</cp:coreProperties>
</file>