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85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906135"/>
            <a:ext cx="9144000" cy="2387600"/>
          </a:xfrm>
          <a:solidFill>
            <a:srgbClr val="FFFF00"/>
          </a:solidFill>
          <a:ln>
            <a:solidFill>
              <a:srgbClr val="FFFF00"/>
            </a:solidFill>
          </a:ln>
        </p:spPr>
        <p:txBody>
          <a:bodyPr/>
          <a:lstStyle/>
          <a:p>
            <a:r>
              <a:rPr lang="cs-CZ"/>
              <a:t>CEREBELLUM</a:t>
            </a:r>
            <a:br>
              <a:rPr lang="cs-CZ"/>
            </a:br>
            <a:r>
              <a:rPr lang="cs-CZ"/>
              <a:t>DIENCEPHALON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chema-media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2"/>
          <a:stretch>
            <a:fillRect/>
          </a:stretch>
        </p:blipFill>
        <p:spPr bwMode="auto">
          <a:xfrm>
            <a:off x="2440688" y="756461"/>
            <a:ext cx="6497320" cy="594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4008439" y="151590"/>
            <a:ext cx="3145790" cy="4603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latin typeface="Arial" panose="020B0604020202020204" pitchFamily="34" charset="0"/>
              </a:rPr>
              <a:t>Diencephalon - </a:t>
            </a:r>
            <a:r>
              <a:rPr lang="cs-CZ" altLang="cs-CZ" sz="2400" b="1" u="sng" dirty="0" err="1">
                <a:latin typeface="Arial" panose="020B0604020202020204" pitchFamily="34" charset="0"/>
              </a:rPr>
              <a:t>části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5" descr="median-detai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52" b="37256"/>
          <a:stretch>
            <a:fillRect/>
          </a:stretch>
        </p:blipFill>
        <p:spPr bwMode="auto">
          <a:xfrm>
            <a:off x="3496329" y="816988"/>
            <a:ext cx="5464292" cy="591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313113" y="130176"/>
            <a:ext cx="5591175" cy="4603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latin typeface="Arial" panose="020B0604020202020204" pitchFamily="34" charset="0"/>
              </a:rPr>
              <a:t>ROSTRÁLNÍ STRANA DIENCEPHALA</a:t>
            </a:r>
            <a:endParaRPr lang="cs-CZ" altLang="cs-CZ" sz="2400" b="1" u="sng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6" descr="median-detai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8" b="40276"/>
          <a:stretch>
            <a:fillRect/>
          </a:stretch>
        </p:blipFill>
        <p:spPr bwMode="auto">
          <a:xfrm>
            <a:off x="0" y="-46654"/>
            <a:ext cx="3037252" cy="217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1" descr="kmen-ven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1" t="3206" r="26724" b="59506"/>
          <a:stretch>
            <a:fillRect/>
          </a:stretch>
        </p:blipFill>
        <p:spPr bwMode="auto">
          <a:xfrm>
            <a:off x="795820" y="2174033"/>
            <a:ext cx="5641659" cy="461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2" descr="hypofýza 01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t="18642" r="15546" b="12582"/>
          <a:stretch>
            <a:fillRect/>
          </a:stretch>
        </p:blipFill>
        <p:spPr bwMode="auto">
          <a:xfrm>
            <a:off x="6961664" y="2213625"/>
            <a:ext cx="4434516" cy="461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44281" y="30161"/>
            <a:ext cx="5168265" cy="4603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400" b="1" u="sng" dirty="0">
                <a:latin typeface="Arial" panose="020B0604020202020204" pitchFamily="34" charset="0"/>
              </a:rPr>
              <a:t>BASALNÍ STRANA DIENCEPHALA</a:t>
            </a:r>
            <a:endParaRPr lang="cs-CZ" altLang="cs-CZ" sz="2400" b="1" u="sng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edian-detai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8" b="40276"/>
          <a:stretch>
            <a:fillRect/>
          </a:stretch>
        </p:blipFill>
        <p:spPr bwMode="auto">
          <a:xfrm>
            <a:off x="0" y="9334"/>
            <a:ext cx="3037252" cy="217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75050" y="151591"/>
            <a:ext cx="5405120" cy="4603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400" b="1" u="sng" dirty="0">
                <a:latin typeface="Arial" panose="020B0604020202020204" pitchFamily="34" charset="0"/>
              </a:rPr>
              <a:t>DORSALNÍ STRANA DIENCEPHALA</a:t>
            </a:r>
            <a:endParaRPr lang="cs-CZ" altLang="cs-CZ" sz="2400" b="1" u="sng" dirty="0">
              <a:latin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035" y="780086"/>
            <a:ext cx="7920251" cy="529782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6" descr="median-detai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52" b="37256"/>
          <a:stretch>
            <a:fillRect/>
          </a:stretch>
        </p:blipFill>
        <p:spPr bwMode="auto">
          <a:xfrm>
            <a:off x="3216276" y="924735"/>
            <a:ext cx="5392737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median-detai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8" b="40276"/>
          <a:stretch>
            <a:fillRect/>
          </a:stretch>
        </p:blipFill>
        <p:spPr bwMode="auto">
          <a:xfrm>
            <a:off x="0" y="9334"/>
            <a:ext cx="3037252" cy="217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16276" y="100790"/>
            <a:ext cx="5286375" cy="4603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400" b="1" u="sng" dirty="0">
                <a:latin typeface="Arial" panose="020B0604020202020204" pitchFamily="34" charset="0"/>
              </a:rPr>
              <a:t>MEDIÁLNÍ STRANA DIENCEPHALA</a:t>
            </a:r>
            <a:endParaRPr lang="cs-CZ" altLang="cs-CZ" sz="2400" b="1" u="sng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294" y="936494"/>
            <a:ext cx="6532335" cy="578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median-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8" b="40276"/>
          <a:stretch>
            <a:fillRect/>
          </a:stretch>
        </p:blipFill>
        <p:spPr bwMode="auto">
          <a:xfrm>
            <a:off x="0" y="9334"/>
            <a:ext cx="3037252" cy="217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16275" y="138113"/>
            <a:ext cx="5517515" cy="4603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latin typeface="Arial" panose="020B0604020202020204" pitchFamily="34" charset="0"/>
              </a:rPr>
              <a:t>LATERÁLNÍ STRANA DIENCEPHALA</a:t>
            </a:r>
            <a:endParaRPr lang="cs-CZ" altLang="cs-CZ" sz="2400" b="1" u="sng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6" descr="VÃ½sledek obrÃ¡zku pro THALAMU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1" b="18640"/>
          <a:stretch>
            <a:fillRect/>
          </a:stretch>
        </p:blipFill>
        <p:spPr bwMode="auto">
          <a:xfrm>
            <a:off x="313658" y="4183065"/>
            <a:ext cx="4378880" cy="267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halamus: Anatomy, nuclei, function | Kenh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941" y="0"/>
            <a:ext cx="5502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84" y="188913"/>
            <a:ext cx="4642628" cy="376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990569" y="188913"/>
            <a:ext cx="1911350" cy="46196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THALAMUS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24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01693" cy="3749365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140325" y="104938"/>
            <a:ext cx="3350895" cy="4603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THALAMICKÁ JÁDRA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  <p:pic>
        <p:nvPicPr>
          <p:cNvPr id="5" name="Obrázek 4" descr="Obsah obrázku interiér&#10;&#10;Popis byl vytvořen automatic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826" y="1568140"/>
            <a:ext cx="7038975" cy="43624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8" descr="VÃ½sledek obrÃ¡zku pro epithalamu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871" y="3175105"/>
            <a:ext cx="3646129" cy="364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6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023" y="3184525"/>
            <a:ext cx="31400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ovéPole 3"/>
          <p:cNvSpPr txBox="1">
            <a:spLocks noChangeArrowheads="1"/>
          </p:cNvSpPr>
          <p:nvPr/>
        </p:nvSpPr>
        <p:spPr bwMode="auto">
          <a:xfrm>
            <a:off x="382005" y="167402"/>
            <a:ext cx="2447925" cy="4619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EPITHALAMUS</a:t>
            </a:r>
            <a:endParaRPr lang="cs-CZ" altLang="cs-CZ" sz="2400" b="1">
              <a:latin typeface="Arial" panose="020B0604020202020204" pitchFamily="34" charset="0"/>
            </a:endParaRPr>
          </a:p>
        </p:txBody>
      </p:sp>
      <p:pic>
        <p:nvPicPr>
          <p:cNvPr id="54278" name="Picture 2" descr="SouvisejÃ­cÃ­ obrÃ¡z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 t="-557" r="20808" b="55617"/>
          <a:stretch>
            <a:fillRect/>
          </a:stretch>
        </p:blipFill>
        <p:spPr bwMode="auto">
          <a:xfrm>
            <a:off x="4032250" y="182564"/>
            <a:ext cx="4032250" cy="300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4" descr="VÃ½sledek obrÃ¡zku pro epithala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1850"/>
            <a:ext cx="40322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55" y="167402"/>
            <a:ext cx="3619500" cy="27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ědci potvrzují existenci třetího oka. Funkce epifýzy může být mnohem  hlubší – SVOBODNÉ NOVINY BEZ CENZU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5" y="991315"/>
            <a:ext cx="23526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Line 4"/>
          <p:cNvSpPr>
            <a:spLocks noChangeShapeType="1"/>
          </p:cNvSpPr>
          <p:nvPr/>
        </p:nvSpPr>
        <p:spPr bwMode="auto">
          <a:xfrm>
            <a:off x="5340350" y="37528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55300" name="Skupina 3"/>
          <p:cNvGrpSpPr/>
          <p:nvPr/>
        </p:nvGrpSpPr>
        <p:grpSpPr bwMode="auto">
          <a:xfrm>
            <a:off x="5383991" y="650420"/>
            <a:ext cx="5724525" cy="5805488"/>
            <a:chOff x="403226" y="2372360"/>
            <a:chExt cx="4201160" cy="4201160"/>
          </a:xfrm>
        </p:grpSpPr>
        <p:pic>
          <p:nvPicPr>
            <p:cNvPr id="55304" name="Picture 2" descr="VÃ½sledek obrÃ¡zku pro metathalamus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26" y="2372360"/>
              <a:ext cx="4201160" cy="420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ál 1"/>
            <p:cNvSpPr/>
            <p:nvPr/>
          </p:nvSpPr>
          <p:spPr>
            <a:xfrm rot="804813">
              <a:off x="2751961" y="3626849"/>
              <a:ext cx="325048" cy="18265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" name="Ovál 2"/>
            <p:cNvSpPr/>
            <p:nvPr/>
          </p:nvSpPr>
          <p:spPr>
            <a:xfrm rot="20292580">
              <a:off x="1515846" y="3683141"/>
              <a:ext cx="326213" cy="142451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55301" name="Obdélník 4"/>
          <p:cNvSpPr>
            <a:spLocks noChangeArrowheads="1"/>
          </p:cNvSpPr>
          <p:nvPr/>
        </p:nvSpPr>
        <p:spPr bwMode="auto">
          <a:xfrm>
            <a:off x="1042923" y="43415"/>
            <a:ext cx="3200400" cy="4619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METATHALAMUS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  <p:pic>
        <p:nvPicPr>
          <p:cNvPr id="55302" name="Picture 6" descr="kmen-postero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t="9892" r="15526" b="4945"/>
          <a:stretch>
            <a:fillRect/>
          </a:stretch>
        </p:blipFill>
        <p:spPr bwMode="auto">
          <a:xfrm>
            <a:off x="-1" y="650420"/>
            <a:ext cx="4777273" cy="620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1927" y="718086"/>
            <a:ext cx="11859208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highlight>
                  <a:srgbClr val="FFFF00"/>
                </a:highlight>
              </a:rPr>
              <a:t> </a:t>
            </a:r>
            <a:r>
              <a:rPr lang="cs-CZ" sz="2400">
                <a:highlight>
                  <a:srgbClr val="FFFF00"/>
                </a:highlight>
              </a:rPr>
              <a:t>14. Mozeček, zevní popis, princip strukturálního uspořádání</a:t>
            </a:r>
            <a:endParaRPr lang="cs-CZ" sz="2400">
              <a:highlight>
                <a:srgbClr val="FFFF00"/>
              </a:highlight>
            </a:endParaRPr>
          </a:p>
          <a:p>
            <a:r>
              <a:rPr lang="cs-CZ" sz="2400">
                <a:highlight>
                  <a:srgbClr val="FFFF00"/>
                </a:highlight>
              </a:rPr>
              <a:t>15. Mozeček, základní spoje a jejich funkce</a:t>
            </a:r>
            <a:endParaRPr lang="cs-CZ" sz="2400">
              <a:highlight>
                <a:srgbClr val="FFFF00"/>
              </a:highlight>
            </a:endParaRPr>
          </a:p>
          <a:p>
            <a:endParaRPr lang="cs-CZ" sz="2400">
              <a:highlight>
                <a:srgbClr val="FFFF00"/>
              </a:highlight>
            </a:endParaRPr>
          </a:p>
          <a:p>
            <a:r>
              <a:rPr lang="cs-CZ" sz="2400">
                <a:highlight>
                  <a:srgbClr val="FFFF00"/>
                </a:highlight>
              </a:rPr>
              <a:t>16. Diencefalon, zevní popis</a:t>
            </a:r>
            <a:endParaRPr lang="cs-CZ" sz="2400">
              <a:highlight>
                <a:srgbClr val="FFFF00"/>
              </a:highlight>
            </a:endParaRPr>
          </a:p>
          <a:p>
            <a:r>
              <a:rPr lang="cs-CZ" sz="2400">
                <a:highlight>
                  <a:srgbClr val="FFFF00"/>
                </a:highlight>
              </a:rPr>
              <a:t>17. Thalamus, hlavní jádra podle jejich strukturálně-funkční klasifikace</a:t>
            </a:r>
            <a:endParaRPr lang="cs-CZ" sz="2400">
              <a:highlight>
                <a:srgbClr val="FFFF00"/>
              </a:highlight>
            </a:endParaRPr>
          </a:p>
          <a:p>
            <a:r>
              <a:rPr lang="cs-CZ" sz="2400">
                <a:highlight>
                  <a:srgbClr val="FFFF00"/>
                </a:highlight>
              </a:rPr>
              <a:t>18. Hypothalamus, základní dělení jader a jejich funkce</a:t>
            </a:r>
            <a:endParaRPr lang="cs-CZ" sz="2400">
              <a:highlight>
                <a:srgbClr val="FFFF00"/>
              </a:highlight>
            </a:endParaRPr>
          </a:p>
          <a:p>
            <a:endParaRPr lang="cs-CZ" sz="2400">
              <a:highlight>
                <a:srgbClr val="FFFF00"/>
              </a:highlight>
            </a:endParaRPr>
          </a:p>
          <a:p>
            <a:r>
              <a:rPr lang="cs-CZ" sz="2400">
                <a:highlight>
                  <a:srgbClr val="FFFF00"/>
                </a:highlight>
              </a:rPr>
              <a:t>19. Sekretorický aparát diencefala – základní princip, tractus hypothalamo-hypophysialis</a:t>
            </a:r>
            <a:endParaRPr lang="cs-CZ" sz="2400">
              <a:highlight>
                <a:srgbClr val="FFFF00"/>
              </a:highlight>
            </a:endParaRPr>
          </a:p>
          <a:p>
            <a:r>
              <a:rPr lang="cs-CZ" sz="2400">
                <a:highlight>
                  <a:srgbClr val="FFFF00"/>
                </a:highlight>
              </a:rPr>
              <a:t>20. Sekretorický aparát diencefala – hypofyzální portální systém</a:t>
            </a:r>
            <a:endParaRPr lang="cs-CZ" sz="240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-37323"/>
            <a:ext cx="2983189" cy="15696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altLang="cs-CZ" sz="2400" b="1" dirty="0"/>
              <a:t>SUBTHALAMUS</a:t>
            </a:r>
            <a:endParaRPr lang="cs-CZ" altLang="cs-CZ" sz="2400" b="1" dirty="0"/>
          </a:p>
          <a:p>
            <a:endParaRPr lang="cs-CZ" altLang="cs-CZ" sz="2400" b="1" dirty="0"/>
          </a:p>
          <a:p>
            <a:r>
              <a:rPr lang="cs-CZ" altLang="cs-CZ" sz="2400" b="1" dirty="0"/>
              <a:t>NCL.SUBTHALAMICUS</a:t>
            </a:r>
            <a:endParaRPr lang="cs-CZ" altLang="cs-CZ" sz="2400" b="1" dirty="0"/>
          </a:p>
          <a:p>
            <a:r>
              <a:rPr lang="cs-CZ" altLang="cs-CZ" sz="2400" b="1" dirty="0"/>
              <a:t>ZONA INCERTA</a:t>
            </a:r>
            <a:endParaRPr lang="cs-CZ" altLang="cs-CZ" sz="2400" b="1" dirty="0"/>
          </a:p>
        </p:txBody>
      </p:sp>
      <p:pic>
        <p:nvPicPr>
          <p:cNvPr id="4098" name="Picture 2" descr="SouvisejÃ­cÃ­ obrÃ¡zek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4" t="22839" r="2381" b="19047"/>
          <a:stretch>
            <a:fillRect/>
          </a:stretch>
        </p:blipFill>
        <p:spPr bwMode="auto">
          <a:xfrm>
            <a:off x="6875570" y="3897010"/>
            <a:ext cx="2856258" cy="247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Ã½sledek obrÃ¡zku pro SUBTHALA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499" y="0"/>
            <a:ext cx="5486400" cy="362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Ã½sledek obrÃ¡zku pro zona incer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1" t="21185" r="3000" b="17185"/>
          <a:stretch>
            <a:fillRect/>
          </a:stretch>
        </p:blipFill>
        <p:spPr bwMode="auto">
          <a:xfrm>
            <a:off x="104351" y="1980207"/>
            <a:ext cx="5212080" cy="422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edian-detai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4" y="1012538"/>
            <a:ext cx="5845918" cy="566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4152901" y="199215"/>
            <a:ext cx="2784475" cy="46196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HYPOTHALAMUS</a:t>
            </a:r>
            <a:endParaRPr lang="cs-CZ" altLang="cs-CZ" sz="2400" b="1">
              <a:latin typeface="Arial" panose="020B0604020202020204" pitchFamily="34" charset="0"/>
            </a:endParaRPr>
          </a:p>
        </p:txBody>
      </p:sp>
      <p:pic>
        <p:nvPicPr>
          <p:cNvPr id="56324" name="Picture 2" descr="VÃ½sledek obrÃ¡zku pro HYPOTHALA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2" t="5038" r="3667" b="3703"/>
          <a:stretch>
            <a:fillRect/>
          </a:stretch>
        </p:blipFill>
        <p:spPr bwMode="auto">
          <a:xfrm>
            <a:off x="569168" y="936176"/>
            <a:ext cx="5107734" cy="591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1"/>
          <a:srcRect l="33551" t="59187" r="30706" b="11583"/>
          <a:stretch>
            <a:fillRect/>
          </a:stretch>
        </p:blipFill>
        <p:spPr>
          <a:xfrm>
            <a:off x="3834882" y="242596"/>
            <a:ext cx="4665306" cy="2146040"/>
          </a:xfrm>
          <a:prstGeom prst="rect">
            <a:avLst/>
          </a:prstGeom>
        </p:spPr>
      </p:pic>
      <p:pic>
        <p:nvPicPr>
          <p:cNvPr id="1028" name="Picture 4" descr="The Hypothalamus. - ppt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6" r="50000" b="4898"/>
          <a:stretch>
            <a:fillRect/>
          </a:stretch>
        </p:blipFill>
        <p:spPr bwMode="auto">
          <a:xfrm>
            <a:off x="4443880" y="2567895"/>
            <a:ext cx="4909105" cy="404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6167535" y="2136710"/>
            <a:ext cx="0" cy="230932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 flipH="1">
            <a:off x="6690049" y="1698171"/>
            <a:ext cx="643812" cy="306977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H="1">
            <a:off x="7130445" y="1698171"/>
            <a:ext cx="949864" cy="333102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1"/>
          <a:srcRect l="37880" t="28131" r="35235" b="47847"/>
          <a:stretch>
            <a:fillRect/>
          </a:stretch>
        </p:blipFill>
        <p:spPr>
          <a:xfrm>
            <a:off x="4711958" y="475862"/>
            <a:ext cx="3172409" cy="15944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767861" y="2033001"/>
            <a:ext cx="4544305" cy="4349137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>
          <a:xfrm flipH="1">
            <a:off x="6137138" y="1558212"/>
            <a:ext cx="161024" cy="2034074"/>
          </a:xfrm>
          <a:prstGeom prst="straightConnector1">
            <a:avLst/>
          </a:prstGeom>
          <a:ln w="38100">
            <a:solidFill>
              <a:srgbClr val="FA60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5411755" y="1623527"/>
            <a:ext cx="209089" cy="18054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6466114" y="1593389"/>
            <a:ext cx="675914" cy="199889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eoptic Area - an overview | ScienceDirect Topic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18" y="37574"/>
            <a:ext cx="9176572" cy="682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hypofýza 01[1]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4" t="21251" r="15176" b="10326"/>
          <a:stretch>
            <a:fillRect/>
          </a:stretch>
        </p:blipFill>
        <p:spPr bwMode="auto">
          <a:xfrm>
            <a:off x="90876" y="9042"/>
            <a:ext cx="34051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6" descr="median-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938" y="0"/>
            <a:ext cx="3516312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4953000" y="146051"/>
            <a:ext cx="2185988" cy="4619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HYPOPHYSIS</a:t>
            </a:r>
            <a:endParaRPr lang="cs-CZ" altLang="cs-CZ" sz="2400" b="1">
              <a:latin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063" y="1340125"/>
            <a:ext cx="5458408" cy="55088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diencephPort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3" y="1484312"/>
            <a:ext cx="5073335" cy="494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20390" y="7582"/>
            <a:ext cx="2738570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cs-CZ" sz="2400" b="1" dirty="0"/>
              <a:t>ADENOHYPOPHYSIS</a:t>
            </a:r>
            <a:endParaRPr lang="cs-CZ" altLang="cs-CZ" sz="2400" b="1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842326" y="7582"/>
            <a:ext cx="2729145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cs-CZ" sz="2400" b="1" dirty="0"/>
              <a:t>NEUROHYPOPHYSIS</a:t>
            </a:r>
            <a:endParaRPr lang="cs-CZ" altLang="cs-CZ" sz="2400" b="1" dirty="0"/>
          </a:p>
        </p:txBody>
      </p:sp>
      <p:grpSp>
        <p:nvGrpSpPr>
          <p:cNvPr id="6" name="Skupina 5"/>
          <p:cNvGrpSpPr/>
          <p:nvPr/>
        </p:nvGrpSpPr>
        <p:grpSpPr>
          <a:xfrm>
            <a:off x="7045644" y="1287779"/>
            <a:ext cx="3368356" cy="5143500"/>
            <a:chOff x="7045644" y="1287779"/>
            <a:chExt cx="3368356" cy="51435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/>
            <a:srcRect l="16366" r="34518"/>
            <a:stretch>
              <a:fillRect/>
            </a:stretch>
          </p:blipFill>
          <p:spPr>
            <a:xfrm>
              <a:off x="7045644" y="1287779"/>
              <a:ext cx="336835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3" name="Obdélník 2"/>
            <p:cNvSpPr/>
            <p:nvPr/>
          </p:nvSpPr>
          <p:spPr>
            <a:xfrm>
              <a:off x="9113520" y="1381760"/>
              <a:ext cx="1300480" cy="64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9865360" y="4155440"/>
              <a:ext cx="548640" cy="64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7045644" y="5476240"/>
              <a:ext cx="665796" cy="589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mage result for cerebellum animation&quot;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660400"/>
            <a:ext cx="5400675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5057775" y="115888"/>
            <a:ext cx="1860550" cy="46196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Cerebellum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7580635" y="825854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8917" name="Picture 5" descr="median-detai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9" y="0"/>
            <a:ext cx="4436318" cy="429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7" descr="Image result for fossa cerebellari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980" y="36576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Obráze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821" y="573116"/>
            <a:ext cx="3672142" cy="386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Obrázek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536" y="414497"/>
            <a:ext cx="2004464" cy="385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5" descr="Scan00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30"/>
          <a:stretch>
            <a:fillRect/>
          </a:stretch>
        </p:blipFill>
        <p:spPr bwMode="auto">
          <a:xfrm>
            <a:off x="705405" y="648557"/>
            <a:ext cx="5499452" cy="3179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6" descr="Scan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42"/>
          <a:stretch>
            <a:fillRect/>
          </a:stretch>
        </p:blipFill>
        <p:spPr bwMode="auto">
          <a:xfrm>
            <a:off x="705405" y="3939587"/>
            <a:ext cx="5499452" cy="28251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tvrta-kom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2094"/>
          <a:stretch>
            <a:fillRect/>
          </a:stretch>
        </p:blipFill>
        <p:spPr bwMode="auto">
          <a:xfrm>
            <a:off x="6816563" y="779334"/>
            <a:ext cx="474345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72282" y="74925"/>
            <a:ext cx="3146425" cy="4603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Anatomické členění</a:t>
            </a:r>
            <a:r>
              <a:rPr lang="cs-CZ" altLang="cs-CZ" sz="2400" b="1" dirty="0">
                <a:latin typeface="Arial" panose="020B0604020202020204" pitchFamily="34" charset="0"/>
              </a:rPr>
              <a:t>: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9" name="Skupina 3"/>
          <p:cNvGrpSpPr/>
          <p:nvPr/>
        </p:nvGrpSpPr>
        <p:grpSpPr bwMode="auto">
          <a:xfrm>
            <a:off x="1764717" y="1418253"/>
            <a:ext cx="8252020" cy="4801573"/>
            <a:chOff x="5666793" y="1800807"/>
            <a:chExt cx="5884506" cy="3079103"/>
          </a:xfrm>
        </p:grpSpPr>
        <p:pic>
          <p:nvPicPr>
            <p:cNvPr id="45060" name="Picture 4" descr="SouvisejÃ­cÃ­ obrÃ¡zek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48" r="19077" b="9499"/>
            <a:stretch>
              <a:fillRect/>
            </a:stretch>
          </p:blipFill>
          <p:spPr bwMode="auto">
            <a:xfrm>
              <a:off x="5666793" y="1800807"/>
              <a:ext cx="5884506" cy="3079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bdélník 5"/>
            <p:cNvSpPr/>
            <p:nvPr/>
          </p:nvSpPr>
          <p:spPr>
            <a:xfrm>
              <a:off x="11261490" y="4450113"/>
              <a:ext cx="280149" cy="429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874879" y="130628"/>
            <a:ext cx="3942080" cy="4603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Vnitřní struktura mozečku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475731" y="158262"/>
            <a:ext cx="2586355" cy="4603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Funkční členění: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  <p:graphicFrame>
        <p:nvGraphicFramePr>
          <p:cNvPr id="2" name="Tabulka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631950" y="1557339"/>
          <a:ext cx="8928100" cy="31095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32025"/>
                <a:gridCol w="2524750"/>
                <a:gridCol w="1939300"/>
                <a:gridCol w="2232025"/>
              </a:tblGrid>
              <a:tr h="365827">
                <a:tc>
                  <a:txBody>
                    <a:bodyPr/>
                    <a:p>
                      <a:r>
                        <a:rPr lang="cs-CZ" sz="1800" dirty="0" err="1"/>
                        <a:t>phylogenetic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p>
                      <a:r>
                        <a:rPr lang="cs-CZ" sz="1800" dirty="0" err="1"/>
                        <a:t>anatomical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p>
                      <a:r>
                        <a:rPr lang="cs-CZ" sz="1800" dirty="0" err="1"/>
                        <a:t>connection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p>
                      <a:r>
                        <a:rPr lang="cs-CZ" sz="1800" dirty="0" err="1"/>
                        <a:t>function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</a:tr>
              <a:tr h="914614">
                <a:tc>
                  <a:txBody>
                    <a:bodyPr/>
                    <a:p>
                      <a:r>
                        <a:rPr lang="cs-CZ" sz="1800" dirty="0"/>
                        <a:t>ARCHICEREBELLUM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p>
                      <a:r>
                        <a:rPr lang="cs-CZ" sz="1800" dirty="0"/>
                        <a:t>VESTIBULOCEREBELLUM (</a:t>
                      </a:r>
                      <a:r>
                        <a:rPr lang="cs-CZ" sz="1800" dirty="0" err="1"/>
                        <a:t>flocculonodular</a:t>
                      </a:r>
                      <a:r>
                        <a:rPr lang="cs-CZ" sz="1800" dirty="0"/>
                        <a:t> lobe, </a:t>
                      </a:r>
                      <a:r>
                        <a:rPr lang="cs-CZ" sz="1800" dirty="0" err="1"/>
                        <a:t>lingula</a:t>
                      </a:r>
                      <a:r>
                        <a:rPr lang="cs-CZ" sz="1800" dirty="0"/>
                        <a:t>)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p>
                      <a:r>
                        <a:rPr lang="cs-CZ" sz="1800" dirty="0"/>
                        <a:t>Vestibulární jádra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p>
                      <a:r>
                        <a:rPr lang="cs-CZ" sz="1800" dirty="0"/>
                        <a:t>Držení těla, pohyby očí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</a:tr>
              <a:tr h="914614">
                <a:tc>
                  <a:txBody>
                    <a:bodyPr/>
                    <a:p>
                      <a:r>
                        <a:rPr lang="cs-CZ" sz="1800" dirty="0"/>
                        <a:t>PALEOCEREBELLUM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p>
                      <a:r>
                        <a:rPr lang="cs-CZ" sz="1800" dirty="0"/>
                        <a:t>SPINOCEREBELLUM (</a:t>
                      </a:r>
                      <a:r>
                        <a:rPr lang="cs-CZ" sz="1800" dirty="0" err="1"/>
                        <a:t>anterior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posterior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vermis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closed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cortex</a:t>
                      </a:r>
                      <a:r>
                        <a:rPr lang="cs-CZ" sz="1800" dirty="0"/>
                        <a:t>)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p>
                      <a:r>
                        <a:rPr lang="cs-CZ" sz="1800" dirty="0"/>
                        <a:t>mícha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p>
                      <a:r>
                        <a:rPr lang="cs-CZ" sz="1800" dirty="0"/>
                        <a:t>Svalové napětí, koordinace pohybů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</a:tr>
              <a:tr h="640220">
                <a:tc>
                  <a:txBody>
                    <a:bodyPr/>
                    <a:p>
                      <a:r>
                        <a:rPr lang="cs-CZ" sz="1800" dirty="0"/>
                        <a:t>NEOCEREBELLUM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p>
                      <a:r>
                        <a:rPr lang="cs-CZ" sz="1800" dirty="0"/>
                        <a:t>PONTOCEREBELLUM (</a:t>
                      </a:r>
                      <a:r>
                        <a:rPr lang="cs-CZ" sz="1800" dirty="0" err="1"/>
                        <a:t>lateral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cortex</a:t>
                      </a:r>
                      <a:r>
                        <a:rPr lang="cs-CZ" sz="1800" dirty="0"/>
                        <a:t>)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p>
                      <a:r>
                        <a:rPr lang="cs-CZ" sz="1800" dirty="0" err="1"/>
                        <a:t>Cerebral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cortex</a:t>
                      </a:r>
                      <a:r>
                        <a:rPr lang="cs-CZ" sz="1800" dirty="0"/>
                        <a:t> cestou </a:t>
                      </a:r>
                      <a:r>
                        <a:rPr lang="cs-CZ" sz="1800" dirty="0" err="1"/>
                        <a:t>ncll.pontis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p>
                      <a:r>
                        <a:rPr lang="cs-CZ" sz="1800" dirty="0"/>
                        <a:t>Kontrola plánované motoriky, volních pohybů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18122" y="1399591"/>
            <a:ext cx="212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NCLL. VESTIBULARES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3522305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MÍCHA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0" y="5221514"/>
            <a:ext cx="9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CORTEX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63289" y="5916202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NCLL.PONTIS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4105469" y="1278294"/>
            <a:ext cx="925766" cy="5085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096000" y="1259634"/>
            <a:ext cx="925766" cy="5085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7021766" y="1558212"/>
            <a:ext cx="7039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7021766" y="2401077"/>
            <a:ext cx="7039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7021766" y="3309257"/>
            <a:ext cx="7039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7021766" y="4488024"/>
            <a:ext cx="7039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7036550" y="5449337"/>
            <a:ext cx="7039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>
            <a:stCxn id="2" idx="3"/>
          </p:cNvCxnSpPr>
          <p:nvPr/>
        </p:nvCxnSpPr>
        <p:spPr>
          <a:xfrm flipV="1">
            <a:off x="2104895" y="1571234"/>
            <a:ext cx="1916812" cy="13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V="1">
            <a:off x="1043386" y="3736126"/>
            <a:ext cx="297661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pojnice: pravoúhlá 20"/>
          <p:cNvCxnSpPr/>
          <p:nvPr/>
        </p:nvCxnSpPr>
        <p:spPr>
          <a:xfrm>
            <a:off x="925766" y="5397067"/>
            <a:ext cx="791067" cy="6997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pojnice: pravoúhlá 22"/>
          <p:cNvCxnSpPr>
            <a:stCxn id="5" idx="3"/>
          </p:cNvCxnSpPr>
          <p:nvPr/>
        </p:nvCxnSpPr>
        <p:spPr>
          <a:xfrm flipV="1">
            <a:off x="3169443" y="5401070"/>
            <a:ext cx="814531" cy="6997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299633" y="123241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AFFERENTY</a:t>
            </a:r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8986126" y="123241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EFFERENTY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7768750" y="1235046"/>
            <a:ext cx="2504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NCLL. VESTIBULARES</a:t>
            </a:r>
            <a:endParaRPr lang="cs-CZ" dirty="0"/>
          </a:p>
          <a:p>
            <a:r>
              <a:rPr lang="cs-CZ" dirty="0"/>
              <a:t>JÁDRA OKOHYBNÝCH HN</a:t>
            </a:r>
            <a:endParaRPr lang="cs-CZ" dirty="0"/>
          </a:p>
        </p:txBody>
      </p:sp>
      <p:cxnSp>
        <p:nvCxnSpPr>
          <p:cNvPr id="28" name="Přímá spojnice se šipkou 27"/>
          <p:cNvCxnSpPr>
            <a:stCxn id="26" idx="3"/>
          </p:cNvCxnSpPr>
          <p:nvPr/>
        </p:nvCxnSpPr>
        <p:spPr>
          <a:xfrm>
            <a:off x="10272897" y="1558212"/>
            <a:ext cx="7838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10387597" y="1240971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FLM</a:t>
            </a:r>
            <a:endParaRPr lang="cs-CZ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11171476" y="1386568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MS</a:t>
            </a:r>
            <a:endParaRPr lang="cs-CZ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7741256" y="315724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FR</a:t>
            </a:r>
            <a:endParaRPr lang="cs-CZ" dirty="0"/>
          </a:p>
        </p:txBody>
      </p:sp>
      <p:cxnSp>
        <p:nvCxnSpPr>
          <p:cNvPr id="33" name="Přímá spojnice se šipkou 32"/>
          <p:cNvCxnSpPr/>
          <p:nvPr/>
        </p:nvCxnSpPr>
        <p:spPr>
          <a:xfrm>
            <a:off x="8245764" y="3293314"/>
            <a:ext cx="11849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9487615" y="3108648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MS</a:t>
            </a:r>
            <a:endParaRPr lang="cs-CZ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8190860" y="2880926"/>
            <a:ext cx="1246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(extensory)</a:t>
            </a:r>
            <a:endParaRPr lang="cs-CZ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7777230" y="4271043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NR</a:t>
            </a:r>
            <a:endParaRPr lang="cs-CZ" dirty="0"/>
          </a:p>
        </p:txBody>
      </p:sp>
      <p:cxnSp>
        <p:nvCxnSpPr>
          <p:cNvPr id="38" name="Přímá spojnice se šipkou 37"/>
          <p:cNvCxnSpPr>
            <a:stCxn id="36" idx="3"/>
          </p:cNvCxnSpPr>
          <p:nvPr/>
        </p:nvCxnSpPr>
        <p:spPr>
          <a:xfrm>
            <a:off x="8236010" y="4455709"/>
            <a:ext cx="12572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/>
          <p:cNvSpPr txBox="1"/>
          <p:nvPr/>
        </p:nvSpPr>
        <p:spPr>
          <a:xfrm>
            <a:off x="9634136" y="4271043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MS</a:t>
            </a:r>
            <a:endParaRPr lang="cs-CZ" dirty="0"/>
          </a:p>
        </p:txBody>
      </p:sp>
      <p:sp>
        <p:nvSpPr>
          <p:cNvPr id="40" name="Obdélník 39"/>
          <p:cNvSpPr/>
          <p:nvPr/>
        </p:nvSpPr>
        <p:spPr>
          <a:xfrm>
            <a:off x="8209079" y="4129434"/>
            <a:ext cx="9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(flexory)</a:t>
            </a:r>
            <a:endParaRPr lang="cs-CZ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7772536" y="2194750"/>
            <a:ext cx="186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NCL.OLIVARIS INF.</a:t>
            </a:r>
            <a:endParaRPr lang="cs-CZ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7867231" y="5306266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THALAMUS</a:t>
            </a:r>
            <a:endParaRPr lang="cs-CZ" dirty="0"/>
          </a:p>
        </p:txBody>
      </p:sp>
      <p:cxnSp>
        <p:nvCxnSpPr>
          <p:cNvPr id="44" name="Přímá spojnice se šipkou 43"/>
          <p:cNvCxnSpPr>
            <a:stCxn id="42" idx="3"/>
          </p:cNvCxnSpPr>
          <p:nvPr/>
        </p:nvCxnSpPr>
        <p:spPr>
          <a:xfrm>
            <a:off x="9122703" y="5490932"/>
            <a:ext cx="465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/>
          <p:cNvSpPr txBox="1"/>
          <p:nvPr/>
        </p:nvSpPr>
        <p:spPr>
          <a:xfrm>
            <a:off x="9658887" y="5313649"/>
            <a:ext cx="9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CORTEX</a:t>
            </a:r>
            <a:endParaRPr lang="cs-CZ" dirty="0"/>
          </a:p>
        </p:txBody>
      </p:sp>
      <p:cxnSp>
        <p:nvCxnSpPr>
          <p:cNvPr id="47" name="Přímá spojnice se šipkou 46"/>
          <p:cNvCxnSpPr>
            <a:stCxn id="45" idx="3"/>
          </p:cNvCxnSpPr>
          <p:nvPr/>
        </p:nvCxnSpPr>
        <p:spPr>
          <a:xfrm flipV="1">
            <a:off x="10584653" y="5490932"/>
            <a:ext cx="696365" cy="7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47"/>
          <p:cNvSpPr txBox="1"/>
          <p:nvPr/>
        </p:nvSpPr>
        <p:spPr>
          <a:xfrm>
            <a:off x="11281018" y="5313649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MS</a:t>
            </a:r>
            <a:endParaRPr lang="cs-CZ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10051371" y="5058314"/>
            <a:ext cx="1693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pyramid.dráha</a:t>
            </a:r>
            <a:r>
              <a:rPr lang="cs-CZ" dirty="0"/>
              <a:t>)</a:t>
            </a:r>
            <a:endParaRPr lang="cs-CZ" dirty="0"/>
          </a:p>
        </p:txBody>
      </p:sp>
      <p:sp>
        <p:nvSpPr>
          <p:cNvPr id="50" name="TextovéPole 49"/>
          <p:cNvSpPr txBox="1"/>
          <p:nvPr/>
        </p:nvSpPr>
        <p:spPr>
          <a:xfrm>
            <a:off x="7974008" y="5058314"/>
            <a:ext cx="92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(VA, VL)</a:t>
            </a:r>
            <a:endParaRPr lang="cs-CZ" dirty="0"/>
          </a:p>
        </p:txBody>
      </p:sp>
      <p:cxnSp>
        <p:nvCxnSpPr>
          <p:cNvPr id="52" name="Přímá spojnice se šipkou 51"/>
          <p:cNvCxnSpPr/>
          <p:nvPr/>
        </p:nvCxnSpPr>
        <p:spPr>
          <a:xfrm flipV="1">
            <a:off x="5056432" y="3716301"/>
            <a:ext cx="94896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se šipkou 53"/>
          <p:cNvCxnSpPr/>
          <p:nvPr/>
        </p:nvCxnSpPr>
        <p:spPr>
          <a:xfrm>
            <a:off x="5039944" y="5406180"/>
            <a:ext cx="942239" cy="21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ovéPole 54"/>
          <p:cNvSpPr txBox="1"/>
          <p:nvPr/>
        </p:nvSpPr>
        <p:spPr>
          <a:xfrm>
            <a:off x="4397451" y="1980747"/>
            <a:ext cx="36740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</a:t>
            </a:r>
            <a:endParaRPr lang="cs-CZ" dirty="0"/>
          </a:p>
          <a:p>
            <a:r>
              <a:rPr lang="cs-CZ" dirty="0"/>
              <a:t>U</a:t>
            </a:r>
            <a:endParaRPr lang="cs-CZ" dirty="0"/>
          </a:p>
          <a:p>
            <a:r>
              <a:rPr lang="cs-CZ" dirty="0"/>
              <a:t>R</a:t>
            </a:r>
            <a:endParaRPr lang="cs-CZ" dirty="0"/>
          </a:p>
          <a:p>
            <a:r>
              <a:rPr lang="cs-CZ" dirty="0"/>
              <a:t>K</a:t>
            </a:r>
            <a:endParaRPr lang="cs-CZ" dirty="0"/>
          </a:p>
          <a:p>
            <a:r>
              <a:rPr lang="cs-CZ" dirty="0"/>
              <a:t>Y</a:t>
            </a:r>
            <a:endParaRPr lang="cs-CZ" dirty="0"/>
          </a:p>
          <a:p>
            <a:r>
              <a:rPr lang="cs-CZ" dirty="0"/>
              <a:t>Ň</a:t>
            </a:r>
            <a:endParaRPr lang="cs-CZ" dirty="0"/>
          </a:p>
          <a:p>
            <a:r>
              <a:rPr lang="cs-CZ" dirty="0"/>
              <a:t>O</a:t>
            </a:r>
            <a:endParaRPr lang="cs-CZ" dirty="0"/>
          </a:p>
          <a:p>
            <a:r>
              <a:rPr lang="cs-CZ" dirty="0"/>
              <a:t>V</a:t>
            </a:r>
            <a:endParaRPr lang="cs-CZ" dirty="0"/>
          </a:p>
          <a:p>
            <a:r>
              <a:rPr lang="cs-CZ" dirty="0"/>
              <a:t>Y</a:t>
            </a:r>
            <a:endParaRPr lang="cs-CZ" dirty="0"/>
          </a:p>
          <a:p>
            <a:endParaRPr lang="cs-CZ" dirty="0"/>
          </a:p>
          <a:p>
            <a:r>
              <a:rPr lang="cs-CZ" dirty="0"/>
              <a:t>B</a:t>
            </a:r>
            <a:endParaRPr lang="cs-CZ" dirty="0"/>
          </a:p>
          <a:p>
            <a:r>
              <a:rPr lang="cs-CZ" dirty="0"/>
              <a:t>B.</a:t>
            </a:r>
            <a:endParaRPr lang="cs-CZ" dirty="0"/>
          </a:p>
        </p:txBody>
      </p:sp>
      <p:sp>
        <p:nvSpPr>
          <p:cNvPr id="56" name="TextovéPole 55"/>
          <p:cNvSpPr txBox="1"/>
          <p:nvPr/>
        </p:nvSpPr>
        <p:spPr>
          <a:xfrm flipH="1">
            <a:off x="6074548" y="5325962"/>
            <a:ext cx="119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DENTATUS</a:t>
            </a:r>
            <a:endParaRPr lang="cs-CZ" sz="1400" dirty="0"/>
          </a:p>
        </p:txBody>
      </p:sp>
      <p:sp>
        <p:nvSpPr>
          <p:cNvPr id="57" name="TextovéPole 56"/>
          <p:cNvSpPr txBox="1"/>
          <p:nvPr/>
        </p:nvSpPr>
        <p:spPr>
          <a:xfrm flipH="1">
            <a:off x="6049760" y="4340241"/>
            <a:ext cx="119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DENTATUS</a:t>
            </a:r>
            <a:endParaRPr lang="cs-CZ" sz="1400" dirty="0"/>
          </a:p>
        </p:txBody>
      </p:sp>
      <p:sp>
        <p:nvSpPr>
          <p:cNvPr id="58" name="TextovéPole 57"/>
          <p:cNvSpPr txBox="1"/>
          <p:nvPr/>
        </p:nvSpPr>
        <p:spPr>
          <a:xfrm flipH="1">
            <a:off x="6099191" y="2778699"/>
            <a:ext cx="119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GLOBOSI</a:t>
            </a:r>
            <a:endParaRPr lang="cs-CZ" sz="1400" dirty="0"/>
          </a:p>
        </p:txBody>
      </p:sp>
      <p:sp>
        <p:nvSpPr>
          <p:cNvPr id="59" name="TextovéPole 58"/>
          <p:cNvSpPr txBox="1"/>
          <p:nvPr/>
        </p:nvSpPr>
        <p:spPr>
          <a:xfrm flipH="1">
            <a:off x="6158461" y="2314444"/>
            <a:ext cx="119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EMBOL.</a:t>
            </a:r>
            <a:endParaRPr lang="cs-CZ" sz="1400" dirty="0"/>
          </a:p>
        </p:txBody>
      </p:sp>
      <p:sp>
        <p:nvSpPr>
          <p:cNvPr id="60" name="TextovéPole 59"/>
          <p:cNvSpPr txBox="1"/>
          <p:nvPr/>
        </p:nvSpPr>
        <p:spPr>
          <a:xfrm flipH="1">
            <a:off x="6099191" y="3250258"/>
            <a:ext cx="119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FASTIGII</a:t>
            </a:r>
            <a:endParaRPr lang="cs-CZ" sz="1400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3984756" y="665393"/>
            <a:ext cx="1148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CORTEX </a:t>
            </a:r>
            <a:endParaRPr lang="cs-CZ" dirty="0"/>
          </a:p>
          <a:p>
            <a:r>
              <a:rPr lang="cs-CZ" dirty="0"/>
              <a:t>CEREBELLI</a:t>
            </a:r>
            <a:endParaRPr lang="cs-CZ" dirty="0"/>
          </a:p>
        </p:txBody>
      </p:sp>
      <p:sp>
        <p:nvSpPr>
          <p:cNvPr id="62" name="TextovéPole 61"/>
          <p:cNvSpPr txBox="1"/>
          <p:nvPr/>
        </p:nvSpPr>
        <p:spPr>
          <a:xfrm>
            <a:off x="5964296" y="658414"/>
            <a:ext cx="1148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NUCLEI </a:t>
            </a:r>
            <a:endParaRPr lang="cs-CZ" dirty="0"/>
          </a:p>
          <a:p>
            <a:r>
              <a:rPr lang="cs-CZ" dirty="0"/>
              <a:t>CEREBELLI</a:t>
            </a:r>
            <a:endParaRPr lang="cs-CZ" dirty="0"/>
          </a:p>
        </p:txBody>
      </p:sp>
      <p:sp>
        <p:nvSpPr>
          <p:cNvPr id="63" name="TextovéPole 62"/>
          <p:cNvSpPr txBox="1"/>
          <p:nvPr/>
        </p:nvSpPr>
        <p:spPr>
          <a:xfrm>
            <a:off x="1988503" y="1141739"/>
            <a:ext cx="2238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POLOHA, KOORDINACE POHYBU </a:t>
            </a:r>
            <a:endParaRPr lang="cs-CZ" sz="1200" dirty="0"/>
          </a:p>
          <a:p>
            <a:r>
              <a:rPr lang="cs-CZ" sz="1200" dirty="0"/>
              <a:t>OČÍ A HLAVY S POLOHOU TĚLA</a:t>
            </a:r>
            <a:endParaRPr lang="cs-CZ" sz="1200" dirty="0"/>
          </a:p>
        </p:txBody>
      </p:sp>
      <p:sp>
        <p:nvSpPr>
          <p:cNvPr id="66" name="TextovéPole 65"/>
          <p:cNvSpPr txBox="1"/>
          <p:nvPr/>
        </p:nvSpPr>
        <p:spPr>
          <a:xfrm>
            <a:off x="2164165" y="1604378"/>
            <a:ext cx="1702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TR.VESTIBULOCEREBELL.</a:t>
            </a:r>
            <a:endParaRPr lang="cs-CZ" sz="1200" dirty="0"/>
          </a:p>
        </p:txBody>
      </p:sp>
      <p:sp>
        <p:nvSpPr>
          <p:cNvPr id="67" name="TextovéPole 66"/>
          <p:cNvSpPr txBox="1"/>
          <p:nvPr/>
        </p:nvSpPr>
        <p:spPr>
          <a:xfrm>
            <a:off x="1402314" y="3216150"/>
            <a:ext cx="2057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STAV POHYB.APARÁTU</a:t>
            </a:r>
            <a:endParaRPr lang="cs-CZ" sz="1200" dirty="0"/>
          </a:p>
          <a:p>
            <a:r>
              <a:rPr lang="cs-CZ" sz="1200" dirty="0"/>
              <a:t>VZTAH ORG. K ZEV.PROSTŘEDÍ</a:t>
            </a:r>
            <a:endParaRPr lang="cs-CZ" sz="1200" dirty="0"/>
          </a:p>
        </p:txBody>
      </p:sp>
      <p:sp>
        <p:nvSpPr>
          <p:cNvPr id="68" name="TextovéPole 67"/>
          <p:cNvSpPr txBox="1"/>
          <p:nvPr/>
        </p:nvSpPr>
        <p:spPr>
          <a:xfrm>
            <a:off x="-29953" y="3852435"/>
            <a:ext cx="4269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TR.SPINOCEREBELL., CUNEOCEREBELLARIS – PROPRIORECEPTORY</a:t>
            </a:r>
            <a:endParaRPr lang="cs-CZ" sz="1200" dirty="0"/>
          </a:p>
          <a:p>
            <a:r>
              <a:rPr lang="cs-CZ" sz="1200" dirty="0"/>
              <a:t>TR.BOLBOCEREBELL. – EXTERORECEPTORY</a:t>
            </a:r>
            <a:endParaRPr lang="cs-CZ" sz="1200" dirty="0"/>
          </a:p>
          <a:p>
            <a:r>
              <a:rPr lang="cs-CZ" sz="1200" dirty="0"/>
              <a:t>TR.TECTOCEREBELL. – OPTICKO-AKUSTICKÉ INFO</a:t>
            </a:r>
            <a:endParaRPr lang="cs-CZ" sz="1200" dirty="0"/>
          </a:p>
        </p:txBody>
      </p:sp>
      <p:sp>
        <p:nvSpPr>
          <p:cNvPr id="69" name="TextovéPole 68"/>
          <p:cNvSpPr txBox="1"/>
          <p:nvPr/>
        </p:nvSpPr>
        <p:spPr>
          <a:xfrm>
            <a:off x="1934821" y="5406180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PLÁN POHYBU</a:t>
            </a:r>
            <a:endParaRPr lang="cs-CZ" sz="1200" dirty="0"/>
          </a:p>
        </p:txBody>
      </p:sp>
      <p:sp>
        <p:nvSpPr>
          <p:cNvPr id="70" name="TextovéPole 69"/>
          <p:cNvSpPr txBox="1"/>
          <p:nvPr/>
        </p:nvSpPr>
        <p:spPr>
          <a:xfrm>
            <a:off x="1342374" y="6329888"/>
            <a:ext cx="21312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TR.CORTICO-PONTO-CEREBELL.</a:t>
            </a:r>
            <a:endParaRPr lang="cs-CZ" sz="1200" dirty="0"/>
          </a:p>
        </p:txBody>
      </p:sp>
      <p:cxnSp>
        <p:nvCxnSpPr>
          <p:cNvPr id="75" name="Spojnice: pravoúhlá 74"/>
          <p:cNvCxnSpPr>
            <a:endCxn id="41" idx="3"/>
          </p:cNvCxnSpPr>
          <p:nvPr/>
        </p:nvCxnSpPr>
        <p:spPr>
          <a:xfrm rot="16200000" flipV="1">
            <a:off x="9353285" y="2660268"/>
            <a:ext cx="1512221" cy="95051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pojnice: pravoúhlá 76"/>
          <p:cNvCxnSpPr>
            <a:stCxn id="36" idx="0"/>
          </p:cNvCxnSpPr>
          <p:nvPr/>
        </p:nvCxnSpPr>
        <p:spPr>
          <a:xfrm rot="5400000" flipH="1" flipV="1">
            <a:off x="9105933" y="2792324"/>
            <a:ext cx="379406" cy="257803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pojnice: pravoúhlá 78"/>
          <p:cNvCxnSpPr>
            <a:stCxn id="41" idx="0"/>
          </p:cNvCxnSpPr>
          <p:nvPr/>
        </p:nvCxnSpPr>
        <p:spPr>
          <a:xfrm rot="5400000" flipH="1" flipV="1">
            <a:off x="10216259" y="467823"/>
            <a:ext cx="214005" cy="323985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11943184" y="1980747"/>
            <a:ext cx="3" cy="4626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pojnice: pravoúhlá 88"/>
          <p:cNvCxnSpPr>
            <a:endCxn id="6" idx="2"/>
          </p:cNvCxnSpPr>
          <p:nvPr/>
        </p:nvCxnSpPr>
        <p:spPr>
          <a:xfrm rot="10800000">
            <a:off x="4568353" y="6363479"/>
            <a:ext cx="7374835" cy="24340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ovéPole 89"/>
          <p:cNvSpPr txBox="1"/>
          <p:nvPr/>
        </p:nvSpPr>
        <p:spPr>
          <a:xfrm>
            <a:off x="7747386" y="6249257"/>
            <a:ext cx="2932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KONTROLNÍ PAPÉZŮV OKRUH</a:t>
            </a: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ázek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692150"/>
            <a:ext cx="5899150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008439" y="151591"/>
            <a:ext cx="2270173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latin typeface="Arial" panose="020B0604020202020204" pitchFamily="34" charset="0"/>
              </a:rPr>
              <a:t>Diencephalon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1764</Words>
  <Application>WPS Presentation</Application>
  <PresentationFormat>Widescreen</PresentationFormat>
  <Paragraphs>177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Arial</vt:lpstr>
      <vt:lpstr>SimSun</vt:lpstr>
      <vt:lpstr>Wingdings</vt:lpstr>
      <vt:lpstr>Arial Unicode MS</vt:lpstr>
      <vt:lpstr>Calibri Light</vt:lpstr>
      <vt:lpstr>Calibri</vt:lpstr>
      <vt:lpstr>Microsoft YaHei</vt:lpstr>
      <vt:lpstr>Kunstler Script</vt:lpstr>
      <vt:lpstr>Times New Roman</vt:lpstr>
      <vt:lpstr>Vladimir Script</vt:lpstr>
      <vt:lpstr>Office Theme</vt:lpstr>
      <vt:lpstr>CEREBELLUM DIENCEPHALON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CEREBELLUM DIENCEPHALON</dc:title>
  <dc:creator>Lucík</dc:creator>
  <cp:lastModifiedBy>Lucie Strejčková</cp:lastModifiedBy>
  <cp:revision>2</cp:revision>
  <dcterms:created xsi:type="dcterms:W3CDTF">2024-04-04T17:08:11Z</dcterms:created>
  <dcterms:modified xsi:type="dcterms:W3CDTF">2024-04-04T18:21:23Z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C02FF1BB22BE4099BB06D419CC9606B3_11</vt:lpwstr>
  </property>
  <property fmtid="{D5CDD505-2E9C-101B-9397-08002B2CF9AE}" pid="3" name="KSOProductBuildVer">
    <vt:lpwstr>1033-12.2.0.13538</vt:lpwstr>
  </property>
</Properties>
</file>